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Lst>
  <p:notesMasterIdLst>
    <p:notesMasterId r:id="rId42"/>
  </p:notesMasterIdLst>
  <p:sldIdLst>
    <p:sldId id="258" r:id="rId6"/>
    <p:sldId id="391" r:id="rId7"/>
    <p:sldId id="677" r:id="rId8"/>
    <p:sldId id="313" r:id="rId9"/>
    <p:sldId id="690" r:id="rId10"/>
    <p:sldId id="316" r:id="rId11"/>
    <p:sldId id="689" r:id="rId12"/>
    <p:sldId id="533" r:id="rId13"/>
    <p:sldId id="538" r:id="rId14"/>
    <p:sldId id="539" r:id="rId15"/>
    <p:sldId id="324" r:id="rId16"/>
    <p:sldId id="687" r:id="rId17"/>
    <p:sldId id="331" r:id="rId18"/>
    <p:sldId id="681" r:id="rId19"/>
    <p:sldId id="692" r:id="rId20"/>
    <p:sldId id="693" r:id="rId21"/>
    <p:sldId id="322" r:id="rId22"/>
    <p:sldId id="323" r:id="rId23"/>
    <p:sldId id="684" r:id="rId24"/>
    <p:sldId id="680" r:id="rId25"/>
    <p:sldId id="682" r:id="rId26"/>
    <p:sldId id="525" r:id="rId27"/>
    <p:sldId id="317" r:id="rId28"/>
    <p:sldId id="683" r:id="rId29"/>
    <p:sldId id="528" r:id="rId30"/>
    <p:sldId id="330" r:id="rId31"/>
    <p:sldId id="688" r:id="rId32"/>
    <p:sldId id="523" r:id="rId33"/>
    <p:sldId id="524" r:id="rId34"/>
    <p:sldId id="535" r:id="rId35"/>
    <p:sldId id="686" r:id="rId36"/>
    <p:sldId id="529" r:id="rId37"/>
    <p:sldId id="530" r:id="rId38"/>
    <p:sldId id="678" r:id="rId39"/>
    <p:sldId id="691" r:id="rId40"/>
    <p:sldId id="32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E87D1E"/>
    <a:srgbClr val="115076"/>
    <a:srgbClr val="FCECE8"/>
    <a:srgbClr val="F8D7CD"/>
    <a:srgbClr val="EAEFF7"/>
    <a:srgbClr val="D2DEEF"/>
    <a:srgbClr val="E3EAFD"/>
    <a:srgbClr val="EE6000"/>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5" autoAdjust="0"/>
    <p:restoredTop sz="94744" autoAdjust="0"/>
  </p:normalViewPr>
  <p:slideViewPr>
    <p:cSldViewPr snapToGrid="0">
      <p:cViewPr varScale="1">
        <p:scale>
          <a:sx n="73" d="100"/>
          <a:sy n="73" d="100"/>
        </p:scale>
        <p:origin x="389"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16/06/2022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a:t>
            </a:r>
            <a:r>
              <a:rPr lang="fr-FR" b="0" i="0" noProof="0" dirty="0">
                <a:solidFill>
                  <a:srgbClr val="000000"/>
                </a:solidFill>
                <a:effectLst/>
                <a:latin typeface="Calibri" panose="020F0502020204030204" pitchFamily="34" charset="0"/>
              </a:rPr>
              <a:t>Brichory</a:t>
            </a:r>
            <a:r>
              <a:rPr lang="fr-FR" b="0" i="0" dirty="0">
                <a:solidFill>
                  <a:srgbClr val="000000"/>
                </a:solidFill>
                <a:effectLst/>
                <a:latin typeface="Calibri" panose="020F050202020403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SSCs [</a:t>
            </a:r>
            <a:r>
              <a:rPr lang="fr-FR" b="0" noProof="0" dirty="0"/>
              <a:t>ou</a:t>
            </a:r>
            <a:r>
              <a:rPr lang="en-GB" b="0" dirty="0"/>
              <a:t>] and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Introduction</a:t>
            </a:r>
            <a:r>
              <a:rPr lang="en-GB" b="0" baseline="0" dirty="0"/>
              <a:t> of</a:t>
            </a:r>
            <a:r>
              <a:rPr lang="en-GB" dirty="0"/>
              <a:t> </a:t>
            </a:r>
            <a:r>
              <a:rPr lang="en-GB" b="1" dirty="0"/>
              <a:t>verbs like </a:t>
            </a:r>
            <a:r>
              <a:rPr lang="fr-FR" sz="1200" b="1" i="1" noProof="0" dirty="0">
                <a:solidFill>
                  <a:prstClr val="white"/>
                </a:solidFill>
              </a:rPr>
              <a:t>prendre</a:t>
            </a:r>
            <a:r>
              <a:rPr lang="en-GB" sz="1200" b="1" i="1" dirty="0">
                <a:solidFill>
                  <a:prstClr val="white"/>
                </a:solidFill>
              </a:rPr>
              <a:t>, </a:t>
            </a:r>
            <a:r>
              <a:rPr lang="fr-FR" sz="1200" b="1" i="1" noProof="0" dirty="0">
                <a:solidFill>
                  <a:prstClr val="white"/>
                </a:solidFill>
              </a:rPr>
              <a:t>venir</a:t>
            </a:r>
            <a:r>
              <a:rPr lang="en-GB" sz="1200" b="1" i="1" dirty="0">
                <a:solidFill>
                  <a:prstClr val="white"/>
                </a:solidFill>
              </a:rPr>
              <a:t>, </a:t>
            </a:r>
            <a:r>
              <a:rPr lang="fr-FR" sz="1200" b="1" i="1" noProof="0" dirty="0">
                <a:solidFill>
                  <a:prstClr val="white"/>
                </a:solidFill>
              </a:rPr>
              <a:t>sortir</a:t>
            </a:r>
            <a:r>
              <a:rPr lang="en-GB" sz="1200" b="1" i="1" dirty="0">
                <a:solidFill>
                  <a:prstClr val="white"/>
                </a:solidFill>
              </a:rPr>
              <a:t>, entendre, lire, </a:t>
            </a:r>
            <a:r>
              <a:rPr lang="fr-FR" sz="1200" b="1" i="1" noProof="0" dirty="0">
                <a:solidFill>
                  <a:prstClr val="white"/>
                </a:solidFill>
              </a:rPr>
              <a:t>écrire</a:t>
            </a:r>
            <a:r>
              <a:rPr lang="en-GB" sz="1200" dirty="0">
                <a:solidFill>
                  <a:prstClr val="white"/>
                </a:solidFill>
              </a:rPr>
              <a:t> and </a:t>
            </a:r>
            <a:r>
              <a:rPr lang="fr-FR" sz="1200" b="1" i="1" noProof="0" dirty="0">
                <a:solidFill>
                  <a:prstClr val="white"/>
                </a:solidFill>
              </a:rPr>
              <a:t>choisir</a:t>
            </a:r>
            <a:r>
              <a:rPr lang="en-GB" sz="1200" b="1" i="1" dirty="0">
                <a:solidFill>
                  <a:prstClr val="white"/>
                </a:solidFill>
              </a:rPr>
              <a:t> </a:t>
            </a:r>
            <a:r>
              <a:rPr lang="en-GB" b="0" i="0" dirty="0"/>
              <a:t>in </a:t>
            </a:r>
            <a:r>
              <a:rPr lang="en-GB" b="0" dirty="0"/>
              <a:t>the imperfect tense (habitual events with 'used to' equivalent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(je, il/</a:t>
            </a:r>
            <a:r>
              <a:rPr lang="fr-FR" b="1" noProof="0" dirty="0"/>
              <a:t>elle</a:t>
            </a:r>
            <a:r>
              <a:rPr lang="en-GB" b="1" dirty="0"/>
              <a:t>/on)</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9.2.2.2 (introduce) </a:t>
            </a:r>
            <a:r>
              <a:rPr lang="fr-FR" dirty="0">
                <a:solidFill>
                  <a:srgbClr val="000000"/>
                </a:solidFill>
                <a:latin typeface="Century Gothic" panose="020B0502020202020204" pitchFamily="34" charset="0"/>
              </a:rPr>
              <a:t>construire [793], réagir (à) [1052], réfléchir (à) [1058], an [76], clé [1200], club [1860], comportement [1489], enfance [2207], habitude [1221], ancien [392], familial [1622], libre [344], quotidien [1318], responsable [511],  il y a</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blesser [2024], jeter [1202], laisser [196], amour [967], envie [1237], mer [921], prix [310], sens [243], tellement [869]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appartenir à [319], croire, crois, croit [135], soutenir [578], dieu [2262], foi [1368], laïcité [&gt;5000], liberté [320], chrétien [1895], européen [445], juif [1510], musulman [2245], religieux [1203]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revisit: chien [1744], algérien [4163], canadien [611], italien [1477], anglais [784], français [251]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3/3]</a:t>
            </a:r>
          </a:p>
          <a:p>
            <a:endParaRPr lang="en-US" b="1" dirty="0"/>
          </a:p>
          <a:p>
            <a:r>
              <a:rPr lang="en-US" b="1" dirty="0"/>
              <a:t>Aim: </a:t>
            </a:r>
            <a:r>
              <a:rPr lang="en-GB" sz="1200" dirty="0">
                <a:solidFill>
                  <a:schemeClr val="accent5">
                    <a:lumMod val="50000"/>
                  </a:schemeClr>
                </a:solidFill>
              </a:rPr>
              <a:t>numbers recap and introduce use of </a:t>
            </a:r>
            <a:r>
              <a:rPr lang="en-GB" sz="1200" i="1" dirty="0">
                <a:solidFill>
                  <a:schemeClr val="accent5">
                    <a:lumMod val="50000"/>
                  </a:schemeClr>
                </a:solidFill>
              </a:rPr>
              <a:t>avoir</a:t>
            </a:r>
            <a:r>
              <a:rPr lang="en-GB" sz="1200" dirty="0">
                <a:solidFill>
                  <a:schemeClr val="accent5">
                    <a:lumMod val="50000"/>
                  </a:schemeClr>
                </a:solidFill>
              </a:rPr>
              <a:t> + number + </a:t>
            </a:r>
            <a:r>
              <a:rPr lang="en-GB" sz="1200" i="1" dirty="0">
                <a:solidFill>
                  <a:schemeClr val="accent5">
                    <a:lumMod val="50000"/>
                  </a:schemeClr>
                </a:solidFill>
              </a:rPr>
              <a:t>ans </a:t>
            </a:r>
            <a:r>
              <a:rPr lang="en-GB" sz="1200" dirty="0">
                <a:solidFill>
                  <a:schemeClr val="accent5">
                    <a:lumMod val="50000"/>
                  </a:schemeClr>
                </a:solidFill>
              </a:rPr>
              <a:t>to say your age.</a:t>
            </a:r>
            <a:endParaRPr lang="en-US" b="1" dirty="0"/>
          </a:p>
          <a:p>
            <a:endParaRPr lang="en-US" b="1" dirty="0"/>
          </a:p>
          <a:p>
            <a:r>
              <a:rPr lang="en-US" b="1" dirty="0"/>
              <a:t>Procedure:</a:t>
            </a:r>
          </a:p>
          <a:p>
            <a:r>
              <a:rPr lang="en-US" b="0" dirty="0"/>
              <a:t>1. Click to bring up information.</a:t>
            </a:r>
          </a:p>
          <a:p>
            <a:r>
              <a:rPr lang="en-US" b="0" dirty="0"/>
              <a:t>2. Check students’ understanding. Remind students about question formation</a:t>
            </a:r>
            <a:r>
              <a:rPr lang="en-US" b="0" baseline="0" dirty="0"/>
              <a:t> (</a:t>
            </a:r>
            <a:r>
              <a:rPr lang="en-US" b="0" dirty="0"/>
              <a:t>no word for</a:t>
            </a:r>
            <a:r>
              <a:rPr lang="en-US" b="0" baseline="0" dirty="0"/>
              <a:t> ‘do’ in French) and structure (word order with a question word).</a:t>
            </a:r>
            <a:endParaRPr lang="en-US" b="0" dirty="0"/>
          </a:p>
          <a:p>
            <a:r>
              <a:rPr lang="en-US" b="0" dirty="0"/>
              <a:t>3. Working in pairs or small groups, students ask and answer</a:t>
            </a:r>
            <a:r>
              <a:rPr lang="en-US" b="0" baseline="0" dirty="0"/>
              <a:t> questions about ages.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06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[1/2]</a:t>
            </a:r>
          </a:p>
          <a:p>
            <a:endParaRPr lang="en-US" b="1" dirty="0"/>
          </a:p>
          <a:p>
            <a:r>
              <a:rPr lang="en-US" b="1" dirty="0"/>
              <a:t>Aim: </a:t>
            </a:r>
            <a:r>
              <a:rPr lang="en-US" b="0" dirty="0"/>
              <a:t>To</a:t>
            </a:r>
            <a:r>
              <a:rPr lang="en-US" b="0" baseline="0" dirty="0"/>
              <a:t> build on knowledge gained in 9.2.2.1 by r</a:t>
            </a:r>
            <a:r>
              <a:rPr lang="en-US" b="0" dirty="0"/>
              <a:t>ecapping imperfect tense formation,</a:t>
            </a:r>
            <a:r>
              <a:rPr lang="en-US" b="0" baseline="0" dirty="0"/>
              <a:t> and applying to regular verbs other than –ER verbs.</a:t>
            </a:r>
            <a:endParaRPr lang="en-US" b="0" dirty="0"/>
          </a:p>
          <a:p>
            <a:endParaRPr lang="en-US" b="1" dirty="0"/>
          </a:p>
          <a:p>
            <a:r>
              <a:rPr lang="en-US" b="1" dirty="0"/>
              <a:t>Procedure:</a:t>
            </a:r>
          </a:p>
          <a:p>
            <a:r>
              <a:rPr lang="en-US" b="0" dirty="0"/>
              <a:t>1. Click to bring up information on forming the imperfect tense.</a:t>
            </a:r>
          </a:p>
          <a:p>
            <a:r>
              <a:rPr lang="en-US" b="0" dirty="0"/>
              <a:t>2. Confirm students’ understanding.</a:t>
            </a:r>
          </a:p>
          <a:p>
            <a:r>
              <a:rPr lang="en-US" b="0" dirty="0"/>
              <a:t>3. Recap activity eliciting </a:t>
            </a:r>
            <a:r>
              <a:rPr lang="en-US" b="0" i="1" dirty="0"/>
              <a:t>nous</a:t>
            </a:r>
            <a:r>
              <a:rPr lang="en-US" b="0" i="0" dirty="0"/>
              <a:t> forms of verbs from infinitives.</a:t>
            </a:r>
            <a:endParaRPr lang="en-US" b="0" dirty="0"/>
          </a:p>
          <a:p>
            <a:r>
              <a:rPr lang="en-US" b="0" dirty="0"/>
              <a:t>4. Click to bring up verb in infinitive form.</a:t>
            </a:r>
          </a:p>
          <a:p>
            <a:r>
              <a:rPr lang="en-US" b="0" dirty="0"/>
              <a:t>5. Elicit</a:t>
            </a:r>
            <a:r>
              <a:rPr lang="en-US" b="0" i="1" dirty="0"/>
              <a:t> nous</a:t>
            </a:r>
            <a:r>
              <a:rPr lang="en-US" b="0" i="0" dirty="0"/>
              <a:t> form.</a:t>
            </a:r>
          </a:p>
          <a:p>
            <a:r>
              <a:rPr lang="en-US" b="0" i="0" dirty="0"/>
              <a:t>6. Click to bring up answer (repeat steps 4-6 for all four example verbs).</a:t>
            </a:r>
          </a:p>
          <a:p>
            <a:endParaRPr lang="en-US" b="0" i="0" dirty="0"/>
          </a:p>
          <a:p>
            <a:r>
              <a:rPr lang="en-US" sz="1200" b="1" kern="1200" dirty="0">
                <a:solidFill>
                  <a:schemeClr val="tx1"/>
                </a:solidFill>
                <a:effectLst/>
                <a:latin typeface="+mn-lt"/>
                <a:ea typeface="+mn-ea"/>
                <a:cs typeface="+mn-cs"/>
              </a:rPr>
              <a:t>Notes: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GCSE subject content specifies that, both at foundation and higher tier, the imperfect (as used for regular verbs) is only to be used when the English equivalent is ‘used to’ (not when the English equivalent is the preterite, e.g., ‘I sent’). In English, the preterite and ‘used to’ are often used interchangeably, which can cause difficulty for learners translating from English into French. For example, it may be difficult for these learners to know whether ‘I played football’ should be translated as </a:t>
            </a:r>
            <a:r>
              <a:rPr lang="en-US" sz="1200" i="1" kern="1200" dirty="0">
                <a:solidFill>
                  <a:schemeClr val="tx1"/>
                </a:solidFill>
                <a:effectLst/>
                <a:latin typeface="+mn-lt"/>
                <a:ea typeface="+mn-ea"/>
                <a:cs typeface="+mn-cs"/>
              </a:rPr>
              <a:t>j’ai joué au foot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je jouais au foot</a:t>
            </a:r>
            <a:r>
              <a:rPr lang="en-US" sz="1200" kern="1200" dirty="0">
                <a:solidFill>
                  <a:schemeClr val="tx1"/>
                </a:solidFill>
                <a:effectLst/>
                <a:latin typeface="+mn-lt"/>
                <a:ea typeface="+mn-ea"/>
                <a:cs typeface="+mn-cs"/>
              </a:rPr>
              <a:t>. It might only be possible to know this from context or surrounding discourse.</a:t>
            </a:r>
            <a:r>
              <a:rPr lang="en-US" sz="120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In English, we might also use ‘would’ when describing past habituality (e.g., ‘I would send emails everyday’). We avoid this translation of the imperfect in NCELP resources to avoid confusion with conditional translations, but if a student suggests it jouals should be accepted as correct.</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several highly frequent verbs in the new GCSE where an additional translation is used for the imperfect. Students will study these in Year 9 Term 3. For example, </a:t>
            </a:r>
            <a:r>
              <a:rPr lang="en-US" sz="1200" i="1" kern="1200" dirty="0">
                <a:solidFill>
                  <a:schemeClr val="tx1"/>
                </a:solidFill>
                <a:effectLst/>
                <a:latin typeface="+mn-lt"/>
                <a:ea typeface="+mn-ea"/>
                <a:cs typeface="+mn-cs"/>
              </a:rPr>
              <a:t>étais</a:t>
            </a:r>
            <a:r>
              <a:rPr lang="en-US" sz="1200" kern="1200" dirty="0">
                <a:solidFill>
                  <a:schemeClr val="tx1"/>
                </a:solidFill>
                <a:effectLst/>
                <a:latin typeface="+mn-lt"/>
                <a:ea typeface="+mn-ea"/>
                <a:cs typeface="+mn-cs"/>
              </a:rPr>
              <a:t> is translated both was ‘was’ and as ‘used to be’. For this reason, in the resource we tell students that they will ‘usually’ meet the imperfect as ‘used to’ (rather than ‘always’).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 </a:t>
            </a:r>
            <a:r>
              <a:rPr lang="en-US" b="0" dirty="0"/>
              <a:t>Recap imperfect tense formation for all verb groups.</a:t>
            </a:r>
          </a:p>
          <a:p>
            <a:endParaRPr lang="en-US" b="1" dirty="0"/>
          </a:p>
          <a:p>
            <a:r>
              <a:rPr lang="en-US" b="1" dirty="0"/>
              <a:t>Procedure:</a:t>
            </a:r>
          </a:p>
          <a:p>
            <a:r>
              <a:rPr lang="en-US" b="0" dirty="0"/>
              <a:t>1. Students follow the imperfect creation walk through template on the slide.</a:t>
            </a:r>
          </a:p>
          <a:p>
            <a:r>
              <a:rPr lang="en-US" b="0" dirty="0"/>
              <a:t>2. Elicit each step.</a:t>
            </a:r>
          </a:p>
          <a:p>
            <a:r>
              <a:rPr lang="en-US" b="0" dirty="0"/>
              <a:t>3. Click to reveal answers one by one</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032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1 Timing: 8 minutes [1/2]</a:t>
            </a:r>
          </a:p>
          <a:p>
            <a:r>
              <a:rPr lang="en-US" b="1" dirty="0"/>
              <a:t>NB: </a:t>
            </a:r>
            <a:r>
              <a:rPr lang="en-US" b="0" dirty="0"/>
              <a:t>If a past vs present contrast better suits the needs of the class, this can be practised in the version on slide 15.</a:t>
            </a:r>
            <a:endParaRPr lang="en-US" b="1" dirty="0"/>
          </a:p>
          <a:p>
            <a:endParaRPr lang="en-US" b="1" dirty="0"/>
          </a:p>
          <a:p>
            <a:r>
              <a:rPr lang="en-US" b="1" dirty="0"/>
              <a:t>Aim: </a:t>
            </a:r>
            <a:r>
              <a:rPr lang="en-US" b="0" dirty="0"/>
              <a:t>recognise singular forms of imperfect tense (</a:t>
            </a:r>
            <a:r>
              <a:rPr lang="en-US" b="0" i="1" dirty="0"/>
              <a:t>je </a:t>
            </a:r>
            <a:r>
              <a:rPr lang="en-US" b="0" dirty="0"/>
              <a:t>vs </a:t>
            </a:r>
            <a:r>
              <a:rPr lang="en-US" b="0" i="1" dirty="0"/>
              <a:t>il/elle/on</a:t>
            </a:r>
            <a:r>
              <a:rPr lang="en-US" b="0" dirty="0"/>
              <a:t>).</a:t>
            </a:r>
          </a:p>
          <a:p>
            <a:endParaRPr lang="en-US" b="1" dirty="0"/>
          </a:p>
          <a:p>
            <a:r>
              <a:rPr lang="en-US" b="1" dirty="0"/>
              <a:t>Procedure:</a:t>
            </a:r>
          </a:p>
          <a:p>
            <a:pPr marL="0" indent="0">
              <a:buNone/>
            </a:pPr>
            <a:r>
              <a:rPr lang="en-US" b="0" dirty="0"/>
              <a:t>1. Students read text and demonstrate comprehension by noting what each person does in English.</a:t>
            </a:r>
          </a:p>
          <a:p>
            <a:pPr marL="0" indent="0">
              <a:buNone/>
            </a:pPr>
            <a:r>
              <a:rPr lang="en-US" b="0" dirty="0"/>
              <a:t>2. Click to reveal missing pronoun one by one.</a:t>
            </a:r>
          </a:p>
          <a:p>
            <a:pPr marL="0" indent="0">
              <a:buNone/>
            </a:pPr>
            <a:r>
              <a:rPr lang="en-US" b="0" dirty="0"/>
              <a:t>3. Answers in English on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danse [2964], danser [2934]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activity on previous slide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Answers appear in text order.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544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 2 Timing: 8 minutes [1/2]</a:t>
            </a:r>
          </a:p>
          <a:p>
            <a:r>
              <a:rPr lang="en-US" b="1" dirty="0"/>
              <a:t>NB: </a:t>
            </a:r>
            <a:r>
              <a:rPr lang="en-US" b="0" dirty="0"/>
              <a:t>If a 1</a:t>
            </a:r>
            <a:r>
              <a:rPr lang="en-US" b="0" baseline="30000" dirty="0"/>
              <a:t>st</a:t>
            </a:r>
            <a:r>
              <a:rPr lang="en-US" b="0" dirty="0"/>
              <a:t> vs 3</a:t>
            </a:r>
            <a:r>
              <a:rPr lang="en-US" b="0" baseline="30000" dirty="0"/>
              <a:t>rd</a:t>
            </a:r>
            <a:r>
              <a:rPr lang="en-US" b="0" dirty="0"/>
              <a:t> person imperfect contrast better suits the needs of the class, this can be practised in the version on slide 13.</a:t>
            </a:r>
            <a:endParaRPr lang="en-US" b="1" dirty="0"/>
          </a:p>
          <a:p>
            <a:endParaRPr lang="en-US" b="1" dirty="0"/>
          </a:p>
          <a:p>
            <a:r>
              <a:rPr lang="en-US" b="1" dirty="0"/>
              <a:t>Aim: </a:t>
            </a:r>
            <a:r>
              <a:rPr lang="en-US" b="0" dirty="0"/>
              <a:t>Recognise singular forms of verbs in the present and imperfect tenses (</a:t>
            </a:r>
            <a:r>
              <a:rPr lang="en-US" b="0" i="1" dirty="0"/>
              <a:t>je </a:t>
            </a:r>
            <a:r>
              <a:rPr lang="en-US" b="0" dirty="0"/>
              <a:t>vs </a:t>
            </a:r>
            <a:r>
              <a:rPr lang="en-US" b="0" i="1" dirty="0"/>
              <a:t>il/elle/on</a:t>
            </a:r>
            <a:r>
              <a:rPr lang="en-US" b="0" dirty="0"/>
              <a:t>). Revising</a:t>
            </a:r>
            <a:r>
              <a:rPr lang="en-US" b="0" baseline="0" dirty="0"/>
              <a:t> a set of revisited vocabulary.</a:t>
            </a:r>
          </a:p>
          <a:p>
            <a:endParaRPr lang="en-US" b="1" dirty="0"/>
          </a:p>
          <a:p>
            <a:r>
              <a:rPr lang="en-US" b="1" dirty="0"/>
              <a:t>Procedure:</a:t>
            </a:r>
          </a:p>
          <a:p>
            <a:pPr marL="0" indent="0">
              <a:buNone/>
            </a:pPr>
            <a:r>
              <a:rPr lang="en-US" b="0" dirty="0"/>
              <a:t>1. Students read text and demonstrate comprehension by noting what each person does in English</a:t>
            </a:r>
            <a:r>
              <a:rPr lang="en-US" b="0" baseline="0" dirty="0"/>
              <a:t> and when.</a:t>
            </a:r>
            <a:endParaRPr lang="en-US" b="0" dirty="0"/>
          </a:p>
          <a:p>
            <a:pPr marL="0" indent="0">
              <a:buNone/>
            </a:pPr>
            <a:r>
              <a:rPr lang="en-US" b="0" dirty="0"/>
              <a:t>2. Click to reveal missing pronoun one by one.</a:t>
            </a:r>
          </a:p>
          <a:p>
            <a:pPr marL="0" indent="0">
              <a:buNone/>
            </a:pPr>
            <a:r>
              <a:rPr lang="en-US" b="0" dirty="0"/>
              <a:t>3. Answers in English on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mosquée [&gt;5000], Coran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2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Answers to activity on previous slide [2/2].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Answers appear in text order.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743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 </a:t>
            </a:r>
            <a:r>
              <a:rPr lang="en-US" b="0" i="0" dirty="0"/>
              <a:t>Produce the</a:t>
            </a:r>
            <a:r>
              <a:rPr lang="en-US" b="0" dirty="0"/>
              <a:t> </a:t>
            </a:r>
            <a:r>
              <a:rPr lang="en-US" b="0" i="1" dirty="0"/>
              <a:t>je</a:t>
            </a:r>
            <a:r>
              <a:rPr lang="en-US" b="0" i="0" dirty="0"/>
              <a:t> and </a:t>
            </a:r>
            <a:r>
              <a:rPr lang="en-US" b="0" i="1" dirty="0"/>
              <a:t>il/elle/on</a:t>
            </a:r>
            <a:r>
              <a:rPr lang="en-US" b="0" i="0" dirty="0"/>
              <a:t> forms of imperfect tense verbs in writing.</a:t>
            </a:r>
            <a:endParaRPr lang="en-US" b="1" dirty="0"/>
          </a:p>
          <a:p>
            <a:endParaRPr lang="en-US" b="1" dirty="0"/>
          </a:p>
          <a:p>
            <a:r>
              <a:rPr lang="en-US" b="1" dirty="0"/>
              <a:t>Procedure:</a:t>
            </a:r>
          </a:p>
          <a:p>
            <a:r>
              <a:rPr lang="en-US" b="0" dirty="0"/>
              <a:t>1. Students fill in the blanks in the text.</a:t>
            </a:r>
          </a:p>
          <a:p>
            <a:r>
              <a:rPr lang="en-US" b="0" dirty="0"/>
              <a:t>2. Click to reveal answers one by one.</a:t>
            </a:r>
          </a:p>
          <a:p>
            <a:r>
              <a:rPr lang="en-US" b="0" dirty="0"/>
              <a:t>3. Oral translation of full text,</a:t>
            </a:r>
            <a:r>
              <a:rPr lang="en-US" b="0" baseline="0" dirty="0"/>
              <a:t> focusing on the similarities and differences.</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[1/2]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sz="1200" dirty="0">
                <a:solidFill>
                  <a:schemeClr val="accent5">
                    <a:lumMod val="50000"/>
                  </a:schemeClr>
                </a:solidFill>
              </a:rPr>
              <a:t>Production of imperfect singular forms of verbs like </a:t>
            </a:r>
            <a:r>
              <a:rPr lang="en-US" sz="1200" i="1" dirty="0">
                <a:solidFill>
                  <a:schemeClr val="accent5">
                    <a:lumMod val="50000"/>
                  </a:schemeClr>
                </a:solidFill>
              </a:rPr>
              <a:t>prendre, venir, sortir </a:t>
            </a:r>
            <a:r>
              <a:rPr lang="en-US" sz="1200" i="0" dirty="0">
                <a:solidFill>
                  <a:schemeClr val="accent5">
                    <a:lumMod val="50000"/>
                  </a:schemeClr>
                </a:solidFill>
              </a:rPr>
              <a:t>in the first and third person singular.</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groups of 3-4 to play a game of </a:t>
            </a:r>
            <a:r>
              <a:rPr lang="en-GB" sz="1200" b="0" i="1" kern="1200" dirty="0">
                <a:solidFill>
                  <a:schemeClr val="tx1"/>
                </a:solidFill>
                <a:effectLst/>
                <a:latin typeface="+mn-lt"/>
                <a:ea typeface="+mn-ea"/>
                <a:cs typeface="+mn-cs"/>
              </a:rPr>
              <a:t>téléphone</a:t>
            </a:r>
            <a:r>
              <a:rPr lang="en-GB" sz="1200" b="0" i="0" kern="1200" dirty="0">
                <a:solidFill>
                  <a:schemeClr val="tx1"/>
                </a:solidFill>
                <a:effectLst/>
                <a:latin typeface="+mn-lt"/>
                <a:ea typeface="+mn-ea"/>
                <a:cs typeface="+mn-cs"/>
              </a:rPr>
              <a:t>. They</a:t>
            </a:r>
            <a:r>
              <a:rPr lang="en-US" b="0" dirty="0"/>
              <a:t> produce imperfect singular forms of verbs like </a:t>
            </a:r>
            <a:r>
              <a:rPr lang="en-US" sz="1200" i="1" dirty="0">
                <a:solidFill>
                  <a:schemeClr val="accent5">
                    <a:lumMod val="50000"/>
                  </a:schemeClr>
                </a:solidFill>
              </a:rPr>
              <a:t>prendre, venir, sortir.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go through example on this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dirty="0">
                <a:solidFill>
                  <a:schemeClr val="accent5">
                    <a:lumMod val="50000"/>
                  </a:schemeClr>
                </a:solidFill>
              </a:rPr>
              <a:t>Prompts and answers on next slide – one sentence per student in each group.</a:t>
            </a:r>
            <a:endParaRPr lang="en-US" sz="1200" i="0" dirty="0">
              <a:solidFill>
                <a:schemeClr val="accent5">
                  <a:lumMod val="50000"/>
                </a:schemeClr>
              </a:solidFill>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12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Tell student number 1 in each group to look at the board and everyone else turns around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first prompt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play Chinese whispers then are allowed to look at the board to see the prompt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Repeat for group member 2-4</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68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[1/3]</a:t>
            </a:r>
          </a:p>
          <a:p>
            <a:endParaRPr lang="en-US" b="1" dirty="0"/>
          </a:p>
          <a:p>
            <a:r>
              <a:rPr lang="en-US" b="1" dirty="0"/>
              <a:t>Aim: </a:t>
            </a:r>
            <a:r>
              <a:rPr lang="en-US" b="0" dirty="0"/>
              <a:t>recap [ou] and [u]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[ou]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a:t>trouver </a:t>
            </a:r>
            <a:r>
              <a:rPr lang="en-GB" b="0" baseline="0" dirty="0"/>
              <a:t>[83]</a:t>
            </a:r>
            <a:r>
              <a:rPr lang="en-GB" baseline="0" dirty="0"/>
              <a:t> </a:t>
            </a:r>
            <a:r>
              <a:rPr lang="en-GB" b="1" baseline="0" dirty="0"/>
              <a:t>jouer</a:t>
            </a:r>
            <a:r>
              <a:rPr lang="en-GB" baseline="0" dirty="0"/>
              <a:t> [219]; </a:t>
            </a:r>
            <a:r>
              <a:rPr lang="en-GB" b="1" baseline="0" dirty="0"/>
              <a:t>bonjour</a:t>
            </a:r>
            <a:r>
              <a:rPr lang="en-GB" baseline="0" dirty="0"/>
              <a:t> [1972]; </a:t>
            </a:r>
            <a:r>
              <a:rPr lang="en-GB" b="1" baseline="0" dirty="0"/>
              <a:t>toujours</a:t>
            </a:r>
            <a:r>
              <a:rPr lang="en-GB" baseline="0" dirty="0"/>
              <a:t> [103]; </a:t>
            </a:r>
            <a:r>
              <a:rPr lang="en-GB" b="1" baseline="0" dirty="0"/>
              <a:t>douze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fr-FR" b="0" i="0" dirty="0">
                <a:solidFill>
                  <a:srgbClr val="000000"/>
                </a:solidFill>
                <a:effectLst/>
                <a:latin typeface="Calibri" panose="020F0502020204030204" pitchFamily="34" charset="0"/>
              </a:rPr>
              <a:t>Sarah Brichory.</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[ou] and [u]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Introduction</a:t>
            </a:r>
            <a:r>
              <a:rPr lang="en-GB" b="0" baseline="0" dirty="0"/>
              <a:t> of</a:t>
            </a:r>
            <a:r>
              <a:rPr lang="en-GB" dirty="0"/>
              <a:t> </a:t>
            </a:r>
            <a:r>
              <a:rPr lang="en-GB" b="1" dirty="0"/>
              <a:t>verbs like </a:t>
            </a:r>
            <a:r>
              <a:rPr lang="en-GB" sz="1200" b="1" i="1" dirty="0">
                <a:solidFill>
                  <a:prstClr val="white"/>
                </a:solidFill>
              </a:rPr>
              <a:t>prendre, venir, sortir, entendre, lire, écrire</a:t>
            </a:r>
            <a:r>
              <a:rPr lang="en-GB" sz="1200" dirty="0">
                <a:solidFill>
                  <a:prstClr val="white"/>
                </a:solidFill>
              </a:rPr>
              <a:t> and </a:t>
            </a:r>
            <a:r>
              <a:rPr lang="en-GB" sz="1200" b="1" i="1" dirty="0">
                <a:solidFill>
                  <a:prstClr val="white"/>
                </a:solidFill>
              </a:rPr>
              <a:t>choisir </a:t>
            </a:r>
            <a:r>
              <a:rPr lang="en-GB" b="0" i="0" dirty="0"/>
              <a:t>in </a:t>
            </a:r>
            <a:r>
              <a:rPr lang="en-GB" b="0" dirty="0"/>
              <a:t>the imperfect vs present tense (habitual events with 'used to' and present continuous equivalent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(je, il/elle/on)</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9.2.2.2 (introduce) </a:t>
            </a:r>
            <a:r>
              <a:rPr lang="fr-FR" dirty="0">
                <a:solidFill>
                  <a:srgbClr val="000000"/>
                </a:solidFill>
                <a:latin typeface="Century Gothic" panose="020B0502020202020204" pitchFamily="34" charset="0"/>
              </a:rPr>
              <a:t>construire [793], réagir (à) [1052], réfléchir (à) [1058], an [76], clé [1200], club [1860], comportement [1489], enfance [2207], habitude [1221], ancien [392], familial [1622], libre [344], quotidien [1318], responsable [511],  il y a</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9.2.1.4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blesser [2024], jeter [1202], laisser [196], amour [967], envie [1237], mer [921], prix [310], sens [243], tellement [869]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9.1.2.2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appartenir à [319], croire, crois, croit [135], soutenir [578], dieu [2262], foi [1368], laïcité [&gt;5000], liberté [320], chrétien [1895], européen [445], juif [1510], musulman [2245], religieux [1203]</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revisit: chien [1744], algérien [4163], canadien [611], italien [1477], anglais [784], français [251]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851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[1/2]</a:t>
            </a:r>
          </a:p>
          <a:p>
            <a:endParaRPr lang="en-US" b="1" dirty="0"/>
          </a:p>
          <a:p>
            <a:r>
              <a:rPr lang="en-US" b="1" dirty="0"/>
              <a:t>Aim: recap SSC [u]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tu</a:t>
            </a:r>
            <a:r>
              <a:rPr lang="en-GB" baseline="0" dirty="0"/>
              <a:t> [112]; </a:t>
            </a:r>
            <a:r>
              <a:rPr lang="en-GB" b="1" baseline="0" dirty="0"/>
              <a:t>salut ! </a:t>
            </a:r>
            <a:r>
              <a:rPr lang="en-GB" b="0" baseline="0" dirty="0"/>
              <a:t>[2205]</a:t>
            </a:r>
            <a:r>
              <a:rPr lang="en-GB" baseline="0" dirty="0"/>
              <a:t> </a:t>
            </a:r>
            <a:r>
              <a:rPr lang="en-GB" b="1" baseline="0" dirty="0"/>
              <a:t>vue</a:t>
            </a:r>
            <a:r>
              <a:rPr lang="en-GB" baseline="0" dirty="0"/>
              <a:t> [191]; </a:t>
            </a:r>
            <a:r>
              <a:rPr lang="en-GB" b="1" baseline="0" dirty="0"/>
              <a:t>sur</a:t>
            </a:r>
            <a:r>
              <a:rPr lang="en-GB" baseline="0" dirty="0"/>
              <a:t> [16]; </a:t>
            </a:r>
            <a:r>
              <a:rPr lang="en-GB" b="1" baseline="0" dirty="0"/>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73836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2/2</a:t>
            </a:r>
          </a:p>
          <a:p>
            <a:endParaRPr lang="en-US" b="1" dirty="0"/>
          </a:p>
          <a:p>
            <a:r>
              <a:rPr lang="en-US" b="1" dirty="0"/>
              <a:t>Aim: </a:t>
            </a:r>
            <a:r>
              <a:rPr lang="en-US" b="0" dirty="0"/>
              <a:t>Speaking practice of SSC [u]</a:t>
            </a:r>
            <a:endParaRPr lang="en-US" b="1" dirty="0"/>
          </a:p>
          <a:p>
            <a:endParaRPr lang="en-US" b="1" dirty="0"/>
          </a:p>
          <a:p>
            <a:r>
              <a:rPr lang="en-US" b="1" dirty="0"/>
              <a:t>Procedure:</a:t>
            </a:r>
          </a:p>
          <a:p>
            <a:r>
              <a:rPr lang="en-US" b="0" dirty="0"/>
              <a:t>1. Students work in pairs.</a:t>
            </a:r>
          </a:p>
          <a:p>
            <a:r>
              <a:rPr lang="en-US" b="0" dirty="0"/>
              <a:t>2. One at a time they have to say as many [u]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univers</a:t>
            </a:r>
          </a:p>
          <a:p>
            <a:r>
              <a:rPr lang="en-US" b="0" dirty="0"/>
              <a:t>minute</a:t>
            </a:r>
          </a:p>
          <a:p>
            <a:r>
              <a:rPr lang="en-US" b="0" dirty="0"/>
              <a:t>endurance</a:t>
            </a:r>
          </a:p>
          <a:p>
            <a:r>
              <a:rPr lang="en-US" b="0" dirty="0"/>
              <a:t>brunette</a:t>
            </a:r>
          </a:p>
          <a:p>
            <a:r>
              <a:rPr lang="en-US" b="0" dirty="0"/>
              <a:t>justifier</a:t>
            </a:r>
          </a:p>
          <a:p>
            <a:r>
              <a:rPr lang="en-US" b="0" dirty="0"/>
              <a:t>amusement</a:t>
            </a:r>
          </a:p>
          <a:p>
            <a:r>
              <a:rPr lang="en-US" b="0" dirty="0"/>
              <a:t>musique</a:t>
            </a:r>
          </a:p>
          <a:p>
            <a:r>
              <a:rPr lang="en-US" b="0" dirty="0"/>
              <a:t>vocabulaire</a:t>
            </a:r>
          </a:p>
          <a:p>
            <a:r>
              <a:rPr lang="en-US" b="0" dirty="0"/>
              <a:t>urgent</a:t>
            </a:r>
          </a:p>
          <a:p>
            <a:r>
              <a:rPr lang="en-US" b="0" dirty="0"/>
              <a:t>évolution</a:t>
            </a:r>
          </a:p>
          <a:p>
            <a:r>
              <a:rPr lang="en-US" b="0" dirty="0"/>
              <a:t>littérature</a:t>
            </a:r>
          </a:p>
          <a:p>
            <a:r>
              <a:rPr lang="en-US" b="0" dirty="0"/>
              <a:t>instruction</a:t>
            </a:r>
          </a:p>
          <a:p>
            <a:r>
              <a:rPr lang="en-US" b="0" dirty="0"/>
              <a:t>monument</a:t>
            </a:r>
          </a:p>
          <a:p>
            <a:r>
              <a:rPr lang="en-US" b="0" dirty="0"/>
              <a:t>publicité</a:t>
            </a:r>
          </a:p>
          <a:p>
            <a:r>
              <a:rPr lang="en-US" b="0" dirty="0"/>
              <a:t>agriculture</a:t>
            </a:r>
          </a:p>
          <a:p>
            <a:r>
              <a:rPr lang="en-US" b="0" dirty="0"/>
              <a:t>bus</a:t>
            </a:r>
          </a:p>
          <a:p>
            <a:r>
              <a:rPr lang="en-US" b="0" dirty="0"/>
              <a:t>solution</a:t>
            </a:r>
          </a:p>
          <a:p>
            <a:r>
              <a:rPr lang="en-US" b="0" dirty="0"/>
              <a:t>université</a:t>
            </a:r>
          </a:p>
          <a:p>
            <a:r>
              <a:rPr lang="en-US" b="0" dirty="0"/>
              <a:t>vulnerable</a:t>
            </a:r>
          </a:p>
          <a:p>
            <a:r>
              <a:rPr lang="en-US" b="0" dirty="0"/>
              <a:t>construction</a:t>
            </a:r>
          </a:p>
          <a:p>
            <a:r>
              <a:rPr lang="en-US" b="0" dirty="0"/>
              <a:t>support</a:t>
            </a:r>
          </a:p>
          <a:p>
            <a:r>
              <a:rPr lang="en-US" b="0" dirty="0"/>
              <a:t>calculatrice</a:t>
            </a:r>
          </a:p>
          <a:p>
            <a:endParaRPr lang="en-US" b="0" dirty="0"/>
          </a:p>
          <a:p>
            <a:r>
              <a:rPr lang="en-GB" b="1" baseline="0" dirty="0"/>
              <a:t>Word frequency of cognates (1 is the most frequent word in French): </a:t>
            </a:r>
            <a:br>
              <a:rPr lang="en-GB" baseline="0" dirty="0"/>
            </a:br>
            <a:r>
              <a:rPr lang="en-US" b="0" dirty="0"/>
              <a:t>univers [2112], minute [375], endurance [&gt;5000], brunette [&gt;5000], justifier [884], amusement [&gt;5000], musique [1139], vocabulaire [4159], urgent [2179], évolution [1352], littérature [2083], instruction [1632], monument [4113], publicité [2110], agriculture [2088], bus [4027], solution [608], université [1192], vulnerable [&gt;5000], construction [976], support [3708], calculatrice [&gt;5000]</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948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[1/2]</a:t>
            </a:r>
          </a:p>
          <a:p>
            <a:endParaRPr lang="en-US" b="1" dirty="0"/>
          </a:p>
          <a:p>
            <a:r>
              <a:rPr lang="en-US" b="1" dirty="0"/>
              <a:t>Aim: </a:t>
            </a:r>
            <a:r>
              <a:rPr lang="en-US" b="0" dirty="0"/>
              <a:t>Produce meaning of new vocabulary;</a:t>
            </a:r>
            <a:r>
              <a:rPr lang="en-US" b="0" baseline="0" dirty="0"/>
              <a:t> general comprehension.</a:t>
            </a:r>
            <a:endParaRPr lang="en-US" b="1" dirty="0"/>
          </a:p>
          <a:p>
            <a:endParaRPr lang="en-US" b="1" dirty="0"/>
          </a:p>
          <a:p>
            <a:r>
              <a:rPr lang="en-US" b="1" dirty="0"/>
              <a:t>Procedure:</a:t>
            </a:r>
          </a:p>
          <a:p>
            <a:r>
              <a:rPr lang="en-US" b="0" dirty="0"/>
              <a:t>1. Run through example.</a:t>
            </a:r>
          </a:p>
          <a:p>
            <a:r>
              <a:rPr lang="en-US" b="0" dirty="0"/>
              <a:t>2. Click to bring up clue.</a:t>
            </a:r>
          </a:p>
          <a:p>
            <a:r>
              <a:rPr lang="en-US" b="0" dirty="0"/>
              <a:t>3. Students write down the</a:t>
            </a:r>
            <a:r>
              <a:rPr lang="en-US" b="0" baseline="0" dirty="0"/>
              <a:t> target word being described (all now words are from this week’s new set).</a:t>
            </a:r>
            <a:endParaRPr lang="en-US" b="0" dirty="0"/>
          </a:p>
          <a:p>
            <a:r>
              <a:rPr lang="en-US" b="0" dirty="0"/>
              <a:t>4. Click to reveal solution.</a:t>
            </a:r>
          </a:p>
          <a:p>
            <a:r>
              <a:rPr lang="en-US" b="0" dirty="0"/>
              <a:t>5. Students then carry out the activity in pairs, giving each other clues from the role cards</a:t>
            </a:r>
            <a:r>
              <a:rPr lang="en-US" b="0" baseline="0" dirty="0"/>
              <a:t> provided on the next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245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Role cards for activity on previous slide – do not display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325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Compare</a:t>
            </a:r>
            <a:r>
              <a:rPr lang="en-US" b="0" baseline="0" dirty="0"/>
              <a:t> form and use of imperfect and present.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Click to bring up information comparing form and use of imperfect and present tenses.</a:t>
            </a:r>
          </a:p>
          <a:p>
            <a:r>
              <a:rPr lang="en-US" b="0" dirty="0"/>
              <a:t>2. Check students’ understanding.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619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identify present vs imperfect based on heard verb endings</a:t>
            </a:r>
          </a:p>
          <a:p>
            <a:endParaRPr lang="en-US" b="1" dirty="0"/>
          </a:p>
          <a:p>
            <a:r>
              <a:rPr lang="en-US" b="1" dirty="0"/>
              <a:t>Procedure:</a:t>
            </a:r>
          </a:p>
          <a:p>
            <a:r>
              <a:rPr lang="en-US" b="0" dirty="0"/>
              <a:t>1. Click audio buttons to hear sentences.</a:t>
            </a:r>
          </a:p>
          <a:p>
            <a:r>
              <a:rPr lang="en-US" b="0" dirty="0"/>
              <a:t>2. Students write down in English what Amir does/used to do.</a:t>
            </a:r>
          </a:p>
          <a:p>
            <a:r>
              <a:rPr lang="en-US" b="0" dirty="0"/>
              <a:t>3. Click to reveal answers one by one.</a:t>
            </a:r>
          </a:p>
          <a:p>
            <a:endParaRPr lang="en-US" b="0" dirty="0"/>
          </a:p>
          <a:p>
            <a:r>
              <a:rPr lang="en-US" b="1" dirty="0"/>
              <a:t>Transcript:</a:t>
            </a:r>
          </a:p>
          <a:p>
            <a:pPr marL="228600" indent="-228600">
              <a:buAutoNum type="arabicPeriod"/>
            </a:pPr>
            <a:r>
              <a:rPr lang="en-US" b="0" dirty="0"/>
              <a:t>Je demandais de l'aide.</a:t>
            </a:r>
          </a:p>
          <a:p>
            <a:pPr marL="228600" indent="-228600">
              <a:buAutoNum type="arabicPeriod"/>
            </a:pPr>
            <a:r>
              <a:rPr lang="fr-FR" b="0" dirty="0"/>
              <a:t>Je prends le train pour aller en ville.</a:t>
            </a:r>
          </a:p>
          <a:p>
            <a:pPr marL="228600" indent="-228600">
              <a:buAutoNum type="arabicPeriod"/>
            </a:pPr>
            <a:r>
              <a:rPr lang="fr-FR" b="0" dirty="0"/>
              <a:t>Je prenais la main de ma mère pour traverser la rue.</a:t>
            </a:r>
          </a:p>
          <a:p>
            <a:pPr marL="228600" indent="-228600">
              <a:buAutoNum type="arabicPeriod"/>
            </a:pPr>
            <a:r>
              <a:rPr lang="en-US" b="0" dirty="0"/>
              <a:t>Je tombais souvent.</a:t>
            </a:r>
          </a:p>
          <a:p>
            <a:pPr marL="228600" indent="-228600">
              <a:buAutoNum type="arabicPeriod"/>
            </a:pPr>
            <a:r>
              <a:rPr lang="en-US" b="0" dirty="0"/>
              <a:t>J’attends mes amis dehors. </a:t>
            </a:r>
          </a:p>
          <a:p>
            <a:pPr marL="228600" indent="-228600">
              <a:buAutoNum type="arabicPeriod"/>
            </a:pPr>
            <a:r>
              <a:rPr lang="en-US" b="0" dirty="0"/>
              <a:t>Je voulais jouer tout le temps.</a:t>
            </a:r>
          </a:p>
          <a:p>
            <a:pPr marL="228600" indent="-228600">
              <a:buAutoNum type="arabicPeriod"/>
            </a:pPr>
            <a:r>
              <a:rPr lang="en-US" b="0" dirty="0"/>
              <a:t>Je travaille dur pour mes examens.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[1/2]</a:t>
            </a:r>
          </a:p>
          <a:p>
            <a:endParaRPr lang="en-US" b="1" dirty="0"/>
          </a:p>
          <a:p>
            <a:r>
              <a:rPr lang="en-US" b="1" dirty="0"/>
              <a:t>Aim: </a:t>
            </a:r>
            <a:r>
              <a:rPr lang="en-US" b="0" dirty="0"/>
              <a:t>To recap and compare two meanings</a:t>
            </a:r>
            <a:r>
              <a:rPr lang="en-US" b="0" baseline="0" dirty="0"/>
              <a:t> of </a:t>
            </a:r>
            <a:r>
              <a:rPr lang="en-US" b="0" i="1" dirty="0"/>
              <a:t>il y </a:t>
            </a:r>
            <a:r>
              <a:rPr lang="en-US" b="0" i="1" baseline="0" dirty="0"/>
              <a:t>a.</a:t>
            </a:r>
          </a:p>
          <a:p>
            <a:endParaRPr lang="en-US" b="1" dirty="0"/>
          </a:p>
          <a:p>
            <a:r>
              <a:rPr lang="en-US" b="1" dirty="0"/>
              <a:t>Procedure:</a:t>
            </a:r>
          </a:p>
          <a:p>
            <a:r>
              <a:rPr lang="en-US" b="0" dirty="0"/>
              <a:t>1. Click to bring up information and examples.</a:t>
            </a:r>
          </a:p>
          <a:p>
            <a:r>
              <a:rPr lang="en-US" b="0" dirty="0"/>
              <a:t>2. Check students understand.</a:t>
            </a:r>
          </a:p>
          <a:p>
            <a:r>
              <a:rPr lang="en-US" b="0" dirty="0"/>
              <a:t>3. Note the use of </a:t>
            </a:r>
            <a:r>
              <a:rPr lang="en-US" b="0" i="1" dirty="0"/>
              <a:t>il y</a:t>
            </a:r>
            <a:r>
              <a:rPr lang="en-US" b="0" i="1" baseline="0" dirty="0"/>
              <a:t> a </a:t>
            </a:r>
            <a:r>
              <a:rPr lang="en-US" b="0" baseline="0" dirty="0"/>
              <a:t>+ number + </a:t>
            </a:r>
            <a:r>
              <a:rPr lang="en-US" b="0" i="1" baseline="0" dirty="0"/>
              <a:t>an</a:t>
            </a:r>
            <a:r>
              <a:rPr lang="en-US" b="0" i="0" baseline="0" dirty="0"/>
              <a:t>.</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Aim:</a:t>
            </a:r>
            <a:r>
              <a:rPr lang="en-US" b="1" baseline="0" dirty="0"/>
              <a:t> </a:t>
            </a:r>
            <a:r>
              <a:rPr lang="en-US" b="0" baseline="0" dirty="0"/>
              <a:t>Translating </a:t>
            </a:r>
            <a:r>
              <a:rPr lang="en-US" b="0" i="1" baseline="0" dirty="0"/>
              <a:t>il y a</a:t>
            </a:r>
            <a:r>
              <a:rPr lang="en-US" b="0" i="0" baseline="0" dirty="0"/>
              <a:t> as ‘there is’ or ‘ago’ based on context.</a:t>
            </a:r>
          </a:p>
          <a:p>
            <a:endParaRPr lang="en-US" b="1" dirty="0"/>
          </a:p>
          <a:p>
            <a:r>
              <a:rPr lang="en-US" b="1" dirty="0"/>
              <a:t>Procedure:</a:t>
            </a:r>
          </a:p>
          <a:p>
            <a:r>
              <a:rPr lang="en-US" b="0" dirty="0"/>
              <a:t>1. Students read sentences and, based on contextual clues and the verb tense, decide whether </a:t>
            </a:r>
            <a:r>
              <a:rPr lang="en-US" b="0" i="1" dirty="0"/>
              <a:t>il y a </a:t>
            </a:r>
            <a:r>
              <a:rPr lang="en-US" b="0" i="0" dirty="0"/>
              <a:t>means </a:t>
            </a:r>
            <a:r>
              <a:rPr lang="en-US" b="0" i="1" dirty="0"/>
              <a:t>ago</a:t>
            </a:r>
            <a:r>
              <a:rPr lang="en-US" b="0" i="0" dirty="0"/>
              <a:t> or </a:t>
            </a:r>
            <a:r>
              <a:rPr lang="en-US" b="0" i="1" dirty="0"/>
              <a:t>there is/are.</a:t>
            </a:r>
            <a:endParaRPr lang="en-US" b="0" dirty="0"/>
          </a:p>
          <a:p>
            <a:r>
              <a:rPr lang="en-US" b="0" dirty="0"/>
              <a:t>2. Click to reveal answers one by one.</a:t>
            </a:r>
          </a:p>
          <a:p>
            <a:r>
              <a:rPr lang="en-US" b="0" dirty="0"/>
              <a:t>3. Draw attention to the type of word that follows </a:t>
            </a:r>
            <a:r>
              <a:rPr lang="en-US" b="0" i="1" dirty="0"/>
              <a:t>il y a </a:t>
            </a:r>
            <a:r>
              <a:rPr lang="en-US" b="0" i="0" dirty="0"/>
              <a:t>in each case. Click to reveal</a:t>
            </a:r>
            <a:r>
              <a:rPr lang="en-US" b="0" i="0" baseline="0" dirty="0"/>
              <a:t> the bubble with the translation tip. Draw attention to the difference in word order – </a:t>
            </a:r>
            <a:r>
              <a:rPr lang="en-US" b="0" i="1" baseline="0" dirty="0"/>
              <a:t>ago </a:t>
            </a:r>
            <a:r>
              <a:rPr lang="en-US" b="0" i="0" baseline="0" dirty="0"/>
              <a:t>comes </a:t>
            </a:r>
            <a:r>
              <a:rPr lang="en-US" b="1" i="0" baseline="0" dirty="0"/>
              <a:t>after </a:t>
            </a:r>
            <a:r>
              <a:rPr lang="en-US" b="0" i="0" baseline="0" dirty="0"/>
              <a:t>the time phrase in English.</a:t>
            </a:r>
            <a:endParaRPr lang="en-US" b="0" dirty="0"/>
          </a:p>
          <a:p>
            <a:r>
              <a:rPr lang="en-US" b="0" dirty="0"/>
              <a:t>4. Oral translations of full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week-end [2475]</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toit [2894]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919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a:t>
            </a:r>
            <a:r>
              <a:rPr lang="en-US" b="0" baseline="0" dirty="0"/>
              <a:t> of verbs in the </a:t>
            </a:r>
            <a:r>
              <a:rPr lang="en-US" b="0" dirty="0"/>
              <a:t>present and imperfect tenses, and linking</a:t>
            </a:r>
            <a:r>
              <a:rPr lang="en-US" b="0" baseline="0" dirty="0"/>
              <a:t> these to meaning (translation of </a:t>
            </a:r>
            <a:r>
              <a:rPr lang="en-US" b="0" i="1" baseline="0" dirty="0"/>
              <a:t>il y a</a:t>
            </a:r>
            <a:r>
              <a:rPr lang="en-US" b="0" i="0" baseline="0" dirty="0"/>
              <a:t> as ‘there is’ or ‘ago’).</a:t>
            </a:r>
          </a:p>
          <a:p>
            <a:endParaRPr lang="en-US" b="1" dirty="0"/>
          </a:p>
          <a:p>
            <a:r>
              <a:rPr lang="en-US" b="1" dirty="0"/>
              <a:t>Procedure:</a:t>
            </a:r>
          </a:p>
          <a:p>
            <a:pPr marL="0" indent="0">
              <a:buNone/>
            </a:pPr>
            <a:r>
              <a:rPr lang="en-US" b="0" dirty="0"/>
              <a:t>1. Students read the sentences and decide</a:t>
            </a:r>
            <a:r>
              <a:rPr lang="en-US" b="0" baseline="0" dirty="0"/>
              <a:t> based </a:t>
            </a:r>
            <a:r>
              <a:rPr lang="en-US" b="0" dirty="0"/>
              <a:t>on verb tense whether </a:t>
            </a:r>
            <a:r>
              <a:rPr lang="en-US" b="0" i="1" dirty="0"/>
              <a:t>il y a </a:t>
            </a:r>
            <a:r>
              <a:rPr lang="en-US" b="0" i="0" dirty="0"/>
              <a:t>means ‘there is’ or ‘ago’.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2. They then translate to English</a:t>
            </a:r>
            <a:r>
              <a:rPr lang="en-US" b="0" dirty="0"/>
              <a:t>,</a:t>
            </a:r>
            <a:r>
              <a:rPr lang="en-US" b="0" baseline="0" dirty="0"/>
              <a:t> paying close attention to the translation of the verb phrase.</a:t>
            </a:r>
            <a:endParaRPr lang="en-US"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3. </a:t>
            </a:r>
            <a:r>
              <a:rPr lang="en-US" b="0" dirty="0"/>
              <a:t>Click to reveal answers one by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265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tu</a:t>
            </a:r>
            <a:r>
              <a:rPr lang="en-GB" baseline="0" dirty="0"/>
              <a:t> [112]; </a:t>
            </a:r>
            <a:r>
              <a:rPr lang="en-GB" b="1" baseline="0" dirty="0"/>
              <a:t>salut ! </a:t>
            </a:r>
            <a:r>
              <a:rPr lang="en-GB" b="0" baseline="0" dirty="0"/>
              <a:t>[2205]</a:t>
            </a:r>
            <a:r>
              <a:rPr lang="en-GB" baseline="0" dirty="0"/>
              <a:t> </a:t>
            </a:r>
            <a:r>
              <a:rPr lang="en-GB" b="1" baseline="0" dirty="0"/>
              <a:t>vue</a:t>
            </a:r>
            <a:r>
              <a:rPr lang="en-GB" baseline="0" dirty="0"/>
              <a:t> [191]; </a:t>
            </a:r>
            <a:r>
              <a:rPr lang="en-GB" b="1" baseline="0" dirty="0"/>
              <a:t>sur</a:t>
            </a:r>
            <a:r>
              <a:rPr lang="en-GB" baseline="0" dirty="0"/>
              <a:t> [16]; </a:t>
            </a:r>
            <a:r>
              <a:rPr lang="en-GB" b="1" baseline="0" dirty="0"/>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6956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[1/2]</a:t>
            </a:r>
          </a:p>
          <a:p>
            <a:endParaRPr lang="en-US" b="1" dirty="0"/>
          </a:p>
          <a:p>
            <a:r>
              <a:rPr lang="en-US" b="1" dirty="0"/>
              <a:t>Aim: </a:t>
            </a:r>
            <a:r>
              <a:rPr lang="en-US" b="0" dirty="0"/>
              <a:t>Recognise first and third person singular forms of regular verbs in imperfect and present tenses.</a:t>
            </a:r>
          </a:p>
          <a:p>
            <a:endParaRPr lang="en-US" b="1" dirty="0"/>
          </a:p>
          <a:p>
            <a:r>
              <a:rPr lang="en-US" b="1" dirty="0"/>
              <a:t>Procedure:</a:t>
            </a:r>
          </a:p>
          <a:p>
            <a:pPr marL="0" indent="0">
              <a:buNone/>
            </a:pPr>
            <a:r>
              <a:rPr lang="en-US" b="0" dirty="0"/>
              <a:t>1. Students read text and fill in </a:t>
            </a:r>
            <a:r>
              <a:rPr lang="en-US" b="0" i="1" dirty="0"/>
              <a:t>je/il</a:t>
            </a:r>
            <a:r>
              <a:rPr lang="en-US" b="0" i="0" dirty="0"/>
              <a:t> depending on verb form. </a:t>
            </a:r>
          </a:p>
          <a:p>
            <a:pPr marL="0" indent="0">
              <a:buNone/>
            </a:pPr>
            <a:r>
              <a:rPr lang="en-US" b="0" i="0" dirty="0"/>
              <a:t>2. Students demonstrate comprehension by writing in a table which activities used to be/are done by Amir (je) and by the cat (il).</a:t>
            </a:r>
          </a:p>
          <a:p>
            <a:pPr marL="0" indent="0">
              <a:buNone/>
            </a:pPr>
            <a:r>
              <a:rPr lang="en-US" b="0" dirty="0"/>
              <a:t>3.</a:t>
            </a:r>
            <a:r>
              <a:rPr lang="en-US" b="0" baseline="0" dirty="0"/>
              <a:t> </a:t>
            </a:r>
            <a:r>
              <a:rPr lang="en-US" b="0" dirty="0"/>
              <a:t>Click to fill blanks one by one.</a:t>
            </a:r>
          </a:p>
          <a:p>
            <a:pPr marL="0" indent="0">
              <a:buNone/>
            </a:pPr>
            <a:r>
              <a:rPr lang="en-US" b="0" dirty="0"/>
              <a:t>4. Table of comprehension answers on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champ [847], pause [2647]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237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slide [2/2]</a:t>
            </a:r>
          </a:p>
          <a:p>
            <a:r>
              <a:rPr lang="en-US" b="0" dirty="0"/>
              <a:t>Answers appear in text order.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759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Produce written sentences in imperfect and present tenses.</a:t>
            </a:r>
          </a:p>
          <a:p>
            <a:endParaRPr lang="en-US" b="1" dirty="0"/>
          </a:p>
          <a:p>
            <a:r>
              <a:rPr lang="en-US" b="1" dirty="0"/>
              <a:t>Procedure:</a:t>
            </a:r>
          </a:p>
          <a:p>
            <a:r>
              <a:rPr lang="en-US" b="0" dirty="0"/>
              <a:t>1. Students use English prompts to write sentences in imperfect and present tense in French.</a:t>
            </a:r>
          </a:p>
          <a:p>
            <a:r>
              <a:rPr lang="en-US" b="0" dirty="0"/>
              <a:t>2. Click to reveal answers one by one (first imperfect tense sentences, then present tense sentences).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souvenir [616]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359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[1/3]</a:t>
            </a:r>
          </a:p>
          <a:p>
            <a:endParaRPr lang="en-US" b="1" dirty="0"/>
          </a:p>
          <a:p>
            <a:r>
              <a:rPr lang="en-US" b="1" dirty="0"/>
              <a:t>Aim: </a:t>
            </a:r>
            <a:r>
              <a:rPr lang="en-US" b="0" dirty="0"/>
              <a:t>Oral production and recognition of present vs imperfect singular forms of regular verbs.</a:t>
            </a:r>
          </a:p>
          <a:p>
            <a:endParaRPr lang="en-US" b="1" dirty="0"/>
          </a:p>
          <a:p>
            <a:r>
              <a:rPr lang="en-US" b="1" dirty="0"/>
              <a:t>Procedure:</a:t>
            </a:r>
          </a:p>
          <a:p>
            <a:r>
              <a:rPr lang="en-US" b="0" dirty="0"/>
              <a:t>1. Students work in pairs.</a:t>
            </a:r>
          </a:p>
          <a:p>
            <a:r>
              <a:rPr lang="en-US" b="0" dirty="0"/>
              <a:t>2. Use the role cards to form sentences in the present and imperfect tense.</a:t>
            </a:r>
          </a:p>
          <a:p>
            <a:r>
              <a:rPr lang="en-US" b="0" dirty="0"/>
              <a:t>3. Listening student notes down the activity in English and records whether the partner used to do something (the </a:t>
            </a:r>
            <a:r>
              <a:rPr lang="en-US" b="0" i="1" dirty="0"/>
              <a:t>then</a:t>
            </a:r>
            <a:r>
              <a:rPr lang="en-US" b="0" dirty="0"/>
              <a:t> column) or does it now (the </a:t>
            </a:r>
            <a:r>
              <a:rPr lang="en-US" b="0" i="1" dirty="0"/>
              <a:t>now </a:t>
            </a:r>
            <a:r>
              <a:rPr lang="en-US" b="0" dirty="0"/>
              <a:t>column).</a:t>
            </a:r>
          </a:p>
          <a:p>
            <a:r>
              <a:rPr lang="en-US" b="0" dirty="0"/>
              <a:t>4. Answers on following slide.</a:t>
            </a:r>
          </a:p>
          <a:p>
            <a:r>
              <a:rPr lang="en-US" b="0" dirty="0"/>
              <a:t>5. Click through example on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19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[2/3]</a:t>
            </a:r>
          </a:p>
          <a:p>
            <a:r>
              <a:rPr lang="en-GB" b="1" dirty="0"/>
              <a:t>[role cards not for display until after activity completed]</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842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[3/3]</a:t>
            </a:r>
          </a:p>
          <a:p>
            <a:r>
              <a:rPr lang="en-GB" b="1" dirty="0"/>
              <a:t>[role cards to print - not for display]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674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9.2.2.3 vocabulary learning homework is </a:t>
            </a:r>
            <a:r>
              <a:rPr lang="en-GB" b="0" i="0">
                <a:solidFill>
                  <a:srgbClr val="222222"/>
                </a:solidFill>
                <a:effectLst/>
                <a:latin typeface="Arial" panose="020B0604020202020204" pitchFamily="34" charset="0"/>
              </a:rPr>
              <a:t>here: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[3/3]</a:t>
            </a:r>
          </a:p>
          <a:p>
            <a:endParaRPr lang="en-US" b="1" dirty="0"/>
          </a:p>
          <a:p>
            <a:r>
              <a:rPr lang="en-US" b="1" dirty="0"/>
              <a:t>Procedure:</a:t>
            </a:r>
          </a:p>
          <a:p>
            <a:r>
              <a:rPr lang="en-US" b="0" dirty="0"/>
              <a:t>1. Click audio buttons to hear a French word.</a:t>
            </a:r>
          </a:p>
          <a:p>
            <a:r>
              <a:rPr lang="en-US" b="0" dirty="0"/>
              <a:t>2. Students tick whether they hear [ou] or [u].</a:t>
            </a:r>
          </a:p>
          <a:p>
            <a:r>
              <a:rPr lang="en-US" b="0" dirty="0"/>
              <a:t>Optional step-up for higher level students: attempt to transcribe full word.</a:t>
            </a:r>
          </a:p>
          <a:p>
            <a:r>
              <a:rPr lang="en-US" b="0" dirty="0"/>
              <a:t>3. Click to reveal answers one by one.</a:t>
            </a:r>
          </a:p>
          <a:p>
            <a:endParaRPr lang="en-US" b="0" dirty="0"/>
          </a:p>
          <a:p>
            <a:r>
              <a:rPr lang="en-US" b="1" dirty="0"/>
              <a:t>Transcript:</a:t>
            </a:r>
          </a:p>
          <a:p>
            <a:pPr marL="228600" indent="-228600">
              <a:buAutoNum type="arabicPeriod"/>
            </a:pPr>
            <a:r>
              <a:rPr lang="en-US" b="0" dirty="0"/>
              <a:t>la poupée</a:t>
            </a:r>
          </a:p>
          <a:p>
            <a:pPr marL="228600" indent="-228600">
              <a:buAutoNum type="arabicPeriod"/>
            </a:pPr>
            <a:r>
              <a:rPr lang="en-US" b="0" dirty="0"/>
              <a:t>les cubes</a:t>
            </a:r>
          </a:p>
          <a:p>
            <a:pPr marL="228600" indent="-228600">
              <a:buAutoNum type="arabicPeriod"/>
            </a:pPr>
            <a:r>
              <a:rPr lang="en-US" b="0" dirty="0"/>
              <a:t>le nounours</a:t>
            </a:r>
          </a:p>
          <a:p>
            <a:pPr marL="228600" indent="-228600">
              <a:buAutoNum type="arabicPeriod"/>
            </a:pPr>
            <a:r>
              <a:rPr lang="en-US" b="0" dirty="0"/>
              <a:t>les patins à roulettes</a:t>
            </a:r>
          </a:p>
          <a:p>
            <a:pPr marL="228600" indent="-228600">
              <a:buAutoNum type="arabicPeriod"/>
            </a:pPr>
            <a:r>
              <a:rPr lang="en-US" b="0" dirty="0"/>
              <a:t>l’ours en peluche</a:t>
            </a:r>
          </a:p>
          <a:p>
            <a:pPr marL="228600" indent="-228600">
              <a:buAutoNum type="arabicPeriod"/>
            </a:pPr>
            <a:r>
              <a:rPr lang="en-US" b="0" dirty="0"/>
              <a:t>la toupie</a:t>
            </a:r>
          </a:p>
          <a:p>
            <a:pPr marL="228600" indent="-228600">
              <a:buAutoNum type="arabicPeriod"/>
            </a:pPr>
            <a:r>
              <a:rPr lang="en-US" b="0" dirty="0"/>
              <a:t>la sucette de bébé</a:t>
            </a:r>
          </a:p>
          <a:p>
            <a:pPr marL="228600" indent="-228600">
              <a:buAutoNum type="arabicPeriod"/>
            </a:pPr>
            <a:r>
              <a:rPr lang="en-US" b="0" dirty="0"/>
              <a:t>la peinture à numéros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cube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poupée [&gt;5000], nounours [&gt;5000], patins à roulettes [&gt;5000/4/&gt;5000], ours en peluche [4800/7/&gt;5000], toupie [&gt;5000], sucette de bébé [&gt;5000/2/2271], peinture à numéros [2880/4/766]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a:t>
            </a:r>
            <a:r>
              <a:rPr lang="en-US" b="0" baseline="0" dirty="0"/>
              <a:t> recognition of this week’s new vocabulary; forming semantic connections between new words and known words/cognates.</a:t>
            </a:r>
            <a:endParaRPr lang="en-US" b="1" i="1" dirty="0"/>
          </a:p>
          <a:p>
            <a:endParaRPr lang="en-US" b="1" dirty="0"/>
          </a:p>
          <a:p>
            <a:r>
              <a:rPr lang="en-US" b="1" dirty="0"/>
              <a:t>Procedure:</a:t>
            </a:r>
          </a:p>
          <a:p>
            <a:r>
              <a:rPr lang="en-US" b="0" dirty="0"/>
              <a:t>1. Students read the words on the screen. Check</a:t>
            </a:r>
            <a:r>
              <a:rPr lang="en-US" b="0" baseline="0" dirty="0"/>
              <a:t> meaning of unknown cognates is understood.</a:t>
            </a:r>
          </a:p>
          <a:p>
            <a:r>
              <a:rPr lang="en-US" b="0" dirty="0"/>
              <a:t>2. Click on a number to hear a word</a:t>
            </a:r>
            <a:r>
              <a:rPr lang="en-US" b="0" baseline="0" dirty="0"/>
              <a:t> read aloud. Students write the number next to the word on the slide with the closest meaning match.</a:t>
            </a:r>
          </a:p>
          <a:p>
            <a:r>
              <a:rPr lang="en-US" b="0" baseline="0" dirty="0"/>
              <a:t>3. Click to reveal answers. Teacher says each word, students repeat. Clarify definitions.</a:t>
            </a:r>
          </a:p>
          <a:p>
            <a:r>
              <a:rPr lang="en-US" b="0" baseline="0" dirty="0"/>
              <a:t>4. Click to bring up note about this week’s new verbs. Remind students of patterns.</a:t>
            </a:r>
          </a:p>
          <a:p>
            <a:endParaRPr lang="en-US" b="0" baseline="0" dirty="0"/>
          </a:p>
          <a:p>
            <a:r>
              <a:rPr lang="en-US" b="1" baseline="0" dirty="0"/>
              <a:t>Transcript</a:t>
            </a:r>
          </a:p>
          <a:p>
            <a:r>
              <a:rPr lang="fr-FR" b="0" dirty="0"/>
              <a:t>1. il y a</a:t>
            </a:r>
            <a:r>
              <a:rPr lang="fr-FR" b="0" baseline="30000" dirty="0"/>
              <a:t>2 </a:t>
            </a:r>
          </a:p>
          <a:p>
            <a:r>
              <a:rPr lang="fr-FR" b="0" dirty="0"/>
              <a:t>2.</a:t>
            </a:r>
            <a:r>
              <a:rPr lang="fr-FR" b="0" baseline="0" dirty="0"/>
              <a:t> </a:t>
            </a:r>
            <a:r>
              <a:rPr lang="fr-FR" b="0" dirty="0"/>
              <a:t>construire</a:t>
            </a:r>
          </a:p>
          <a:p>
            <a:r>
              <a:rPr lang="fr-FR" b="0" dirty="0"/>
              <a:t>3. Le comportement </a:t>
            </a:r>
          </a:p>
          <a:p>
            <a:r>
              <a:rPr lang="fr-FR" b="0" dirty="0"/>
              <a:t>4. l’habitude</a:t>
            </a:r>
          </a:p>
          <a:p>
            <a:r>
              <a:rPr lang="fr-FR" b="0" dirty="0"/>
              <a:t>5. libre</a:t>
            </a:r>
          </a:p>
          <a:p>
            <a:r>
              <a:rPr lang="fr-FR" b="0" dirty="0"/>
              <a:t>6. familial</a:t>
            </a:r>
          </a:p>
          <a:p>
            <a:r>
              <a:rPr lang="fr-FR" b="0" dirty="0"/>
              <a:t>7. réagir (à)</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8.</a:t>
            </a:r>
            <a:r>
              <a:rPr lang="fr-FR" b="0" baseline="0" dirty="0"/>
              <a:t> </a:t>
            </a:r>
            <a:r>
              <a:rPr lang="fr-FR" b="0" dirty="0"/>
              <a:t>quotidien</a:t>
            </a:r>
          </a:p>
          <a:p>
            <a:r>
              <a:rPr lang="fr-FR" b="0" dirty="0"/>
              <a:t>9. réfléchir (à)</a:t>
            </a:r>
          </a:p>
          <a:p>
            <a:r>
              <a:rPr lang="fr-FR" b="0" dirty="0"/>
              <a:t>10. l’an</a:t>
            </a:r>
          </a:p>
          <a:p>
            <a:r>
              <a:rPr lang="fr-FR" b="0" dirty="0"/>
              <a:t>11. la clé</a:t>
            </a:r>
          </a:p>
          <a:p>
            <a:r>
              <a:rPr lang="fr-FR" b="0" dirty="0"/>
              <a:t>12. le</a:t>
            </a:r>
            <a:r>
              <a:rPr lang="fr-FR" b="0" baseline="0" dirty="0"/>
              <a:t> </a:t>
            </a:r>
            <a:r>
              <a:rPr lang="fr-FR" b="0" dirty="0"/>
              <a:t>club</a:t>
            </a:r>
          </a:p>
          <a:p>
            <a:r>
              <a:rPr lang="fr-FR" b="0" dirty="0"/>
              <a:t>13. l’enfance</a:t>
            </a:r>
          </a:p>
          <a:p>
            <a:r>
              <a:rPr lang="fr-FR" b="0" dirty="0"/>
              <a:t>14. ancien</a:t>
            </a:r>
          </a:p>
          <a:p>
            <a:r>
              <a:rPr lang="fr-FR" b="0" dirty="0"/>
              <a:t>15. Responsable</a:t>
            </a:r>
          </a:p>
          <a:p>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restriction [2589], réaction [957], précédent [820], présent [216], routine [4120]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231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 [1/2]</a:t>
            </a:r>
          </a:p>
          <a:p>
            <a:endParaRPr lang="en-US" b="1" dirty="0"/>
          </a:p>
          <a:p>
            <a:r>
              <a:rPr lang="en-US" b="1" dirty="0"/>
              <a:t>Aim: </a:t>
            </a:r>
            <a:r>
              <a:rPr lang="en-US" b="0" dirty="0"/>
              <a:t>Written</a:t>
            </a:r>
            <a:r>
              <a:rPr lang="en-US" b="0" baseline="0" dirty="0"/>
              <a:t> r</a:t>
            </a:r>
            <a:r>
              <a:rPr lang="en-US" b="0" dirty="0"/>
              <a:t>ecognition of new vocabulary</a:t>
            </a:r>
            <a:r>
              <a:rPr lang="en-US" b="0" baseline="0" dirty="0"/>
              <a:t> in context.</a:t>
            </a:r>
            <a:endParaRPr lang="en-US" b="0" dirty="0"/>
          </a:p>
          <a:p>
            <a:endParaRPr lang="en-US" b="1" dirty="0"/>
          </a:p>
          <a:p>
            <a:r>
              <a:rPr lang="en-US" b="1" dirty="0"/>
              <a:t>Procedure:</a:t>
            </a:r>
          </a:p>
          <a:p>
            <a:pPr marL="0" indent="0">
              <a:buNone/>
            </a:pPr>
            <a:r>
              <a:rPr lang="en-US" b="0" dirty="0"/>
              <a:t>1.</a:t>
            </a:r>
            <a:r>
              <a:rPr lang="en-US" b="0" baseline="0" dirty="0"/>
              <a:t> Check understanding of highlighted words (all new vocabulary). Oral or written translation and pronunciation practice.</a:t>
            </a:r>
          </a:p>
          <a:p>
            <a:pPr marL="0" indent="0">
              <a:buNone/>
            </a:pPr>
            <a:r>
              <a:rPr lang="en-US" b="0" dirty="0"/>
              <a:t>2. Students read the</a:t>
            </a:r>
            <a:r>
              <a:rPr lang="en-US" b="0" baseline="0" dirty="0"/>
              <a:t> text and write down six differences in English (answers on the next slide).</a:t>
            </a:r>
            <a:endParaRPr lang="en-US" b="0" dirty="0"/>
          </a:p>
          <a:p>
            <a:pPr marL="0" indent="0">
              <a:buNone/>
            </a:pPr>
            <a:r>
              <a:rPr lang="en-US" b="0" dirty="0"/>
              <a:t>3.</a:t>
            </a:r>
            <a:r>
              <a:rPr lang="en-US" b="0" baseline="0" dirty="0"/>
              <a:t> </a:t>
            </a:r>
            <a:r>
              <a:rPr lang="en-US" b="0" dirty="0"/>
              <a:t>Teacher to elicit responses from students regarding their reaction to the text and their own experiences,</a:t>
            </a:r>
            <a:r>
              <a:rPr lang="en-US" b="0" baseline="0" dirty="0"/>
              <a:t> e</a:t>
            </a:r>
            <a:r>
              <a:rPr lang="en-US" b="0" dirty="0"/>
              <a:t>.g. </a:t>
            </a:r>
            <a:r>
              <a:rPr lang="fr-FR" sz="1800" i="1" dirty="0">
                <a:effectLst/>
                <a:latin typeface="Century Gothic" panose="020B0502020202020204" pitchFamily="34" charset="0"/>
                <a:ea typeface="DengXian" panose="02010600030101010101" pitchFamily="2" charset="-122"/>
                <a:cs typeface="Arial" panose="020B0604020202020204" pitchFamily="34" charset="0"/>
              </a:rPr>
              <a:t>Vous avez une clé familiale?  Vous avez plus de liberté maintenant? Vous pensez </a:t>
            </a:r>
            <a:r>
              <a:rPr lang="fr-FR" sz="1200" b="0" i="1" dirty="0">
                <a:solidFill>
                  <a:srgbClr val="115076"/>
                </a:solidFill>
              </a:rPr>
              <a:t>à l’avenir ? </a:t>
            </a:r>
            <a:r>
              <a:rPr lang="fr-FR" sz="1200" b="0" i="0" dirty="0">
                <a:solidFill>
                  <a:srgbClr val="115076"/>
                </a:solidFill>
              </a:rPr>
              <a:t>Allow some time for students to prepare responses.</a:t>
            </a:r>
            <a:endParaRPr lang="en-US" b="0" i="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a:t>confiance [435]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cognates(1 is the most frequent word in French): </a:t>
            </a:r>
            <a:br>
              <a:rPr lang="en-GB" baseline="0" dirty="0"/>
            </a:br>
            <a:r>
              <a:rPr lang="en-GB" baseline="0" dirty="0"/>
              <a:t>adolescent [2085], majorité [988], positivement [&gt;5000], changement [530], période [407]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answers to the previous activity [2/2].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cognates(1 is the most frequent word in French): </a:t>
            </a:r>
            <a:br>
              <a:rPr lang="en-GB" baseline="0" dirty="0"/>
            </a:br>
            <a:r>
              <a:rPr lang="en-GB" baseline="0" dirty="0"/>
              <a:t>adolescent [2085], majorité [988], positivement [&gt;5000], changement [530], période [407]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593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[1/3]</a:t>
            </a:r>
          </a:p>
          <a:p>
            <a:endParaRPr lang="en-US" b="1" dirty="0"/>
          </a:p>
          <a:p>
            <a:r>
              <a:rPr lang="en-US" b="1" dirty="0"/>
              <a:t>Aim: </a:t>
            </a:r>
            <a:r>
              <a:rPr lang="en-US" b="0" dirty="0"/>
              <a:t>introduce when to use </a:t>
            </a:r>
            <a:r>
              <a:rPr lang="en-US" b="0" i="1" dirty="0"/>
              <a:t>an</a:t>
            </a:r>
            <a:r>
              <a:rPr lang="en-US" b="0" i="0" dirty="0"/>
              <a:t> vs </a:t>
            </a:r>
            <a:r>
              <a:rPr lang="en-US" b="0" i="1" dirty="0"/>
              <a:t>année.</a:t>
            </a:r>
            <a:endParaRPr lang="en-US" b="1" dirty="0"/>
          </a:p>
          <a:p>
            <a:endParaRPr lang="en-US" b="1" dirty="0"/>
          </a:p>
          <a:p>
            <a:r>
              <a:rPr lang="en-US" b="1" dirty="0"/>
              <a:t>Procedure:</a:t>
            </a:r>
          </a:p>
          <a:p>
            <a:r>
              <a:rPr lang="en-US" b="0" dirty="0"/>
              <a:t>1. Click to bring up information and examples.</a:t>
            </a:r>
          </a:p>
          <a:p>
            <a:r>
              <a:rPr lang="en-US" b="0" dirty="0"/>
              <a:t>2. Check students’ understanding.</a:t>
            </a:r>
          </a:p>
          <a:p>
            <a:r>
              <a:rPr lang="en-US" b="0" dirty="0"/>
              <a:t>3. Activity to check understanding on next slide.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8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2/3]</a:t>
            </a:r>
          </a:p>
          <a:p>
            <a:endParaRPr lang="en-US" b="1" dirty="0"/>
          </a:p>
          <a:p>
            <a:r>
              <a:rPr lang="en-US" b="1" dirty="0"/>
              <a:t>Aim: </a:t>
            </a:r>
            <a:r>
              <a:rPr lang="en-US" b="0" dirty="0"/>
              <a:t>recognise where to use </a:t>
            </a:r>
            <a:r>
              <a:rPr lang="en-US" b="0" i="1" dirty="0"/>
              <a:t>an</a:t>
            </a:r>
            <a:r>
              <a:rPr lang="en-US" b="0" dirty="0"/>
              <a:t> vs </a:t>
            </a:r>
            <a:r>
              <a:rPr lang="en-US" b="0" i="1" dirty="0"/>
              <a:t>année.</a:t>
            </a:r>
            <a:endParaRPr lang="en-US" b="1" i="1" dirty="0"/>
          </a:p>
          <a:p>
            <a:endParaRPr lang="en-US" b="1" dirty="0"/>
          </a:p>
          <a:p>
            <a:r>
              <a:rPr lang="en-US" b="1" dirty="0"/>
              <a:t>Procedure:</a:t>
            </a:r>
          </a:p>
          <a:p>
            <a:r>
              <a:rPr lang="en-US" b="0" dirty="0"/>
              <a:t>1. Students must choose whether </a:t>
            </a:r>
            <a:r>
              <a:rPr lang="en-US" b="0" i="1" dirty="0"/>
              <a:t>an</a:t>
            </a:r>
            <a:r>
              <a:rPr lang="en-US" b="0" i="0" dirty="0"/>
              <a:t> or </a:t>
            </a:r>
            <a:r>
              <a:rPr lang="en-US" b="0" i="1" dirty="0"/>
              <a:t>année</a:t>
            </a:r>
            <a:r>
              <a:rPr lang="en-US" b="0" i="0" dirty="0"/>
              <a:t> fits in each sentence.</a:t>
            </a:r>
            <a:endParaRPr lang="en-US" b="0" dirty="0"/>
          </a:p>
          <a:p>
            <a:r>
              <a:rPr lang="en-US" b="0" dirty="0"/>
              <a:t>2. Click to reveal answers one by one.</a:t>
            </a:r>
          </a:p>
          <a:p>
            <a:r>
              <a:rPr lang="en-US" b="0" dirty="0"/>
              <a:t>3. Revisit previous slide to explain reasoning for answers if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222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16/06/2022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27599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1753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61469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3397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294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978138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16/06/2022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62632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2426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16/06/2022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92625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6674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16/06/2022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17171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4695367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4.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2.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0.xml"/><Relationship Id="rId6" Type="http://schemas.openxmlformats.org/officeDocument/2006/relationships/audio" Target="../media/audio11.wav"/><Relationship Id="rId11" Type="http://schemas.openxmlformats.org/officeDocument/2006/relationships/image" Target="../media/image10.pn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3.jpeg"/></Relationships>
</file>

<file path=ppt/slides/_rels/slide22.xml.rels><?xml version="1.0" encoding="UTF-8" standalone="yes"?>
<Relationships xmlns="http://schemas.openxmlformats.org/package/2006/relationships"><Relationship Id="rId13" Type="http://schemas.openxmlformats.org/officeDocument/2006/relationships/audio" Target="../media/audio47.wav"/><Relationship Id="rId18" Type="http://schemas.openxmlformats.org/officeDocument/2006/relationships/audio" Target="../media/audio52.wav"/><Relationship Id="rId26" Type="http://schemas.openxmlformats.org/officeDocument/2006/relationships/image" Target="../media/image45.png"/><Relationship Id="rId39" Type="http://schemas.openxmlformats.org/officeDocument/2006/relationships/image" Target="../media/image57.png"/><Relationship Id="rId21" Type="http://schemas.openxmlformats.org/officeDocument/2006/relationships/audio" Target="../media/audio55.wav"/><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png"/><Relationship Id="rId7" Type="http://schemas.openxmlformats.org/officeDocument/2006/relationships/audio" Target="../media/audio42.wav"/><Relationship Id="rId2" Type="http://schemas.openxmlformats.org/officeDocument/2006/relationships/notesSlide" Target="../notesSlides/notesSlide22.xml"/><Relationship Id="rId16" Type="http://schemas.openxmlformats.org/officeDocument/2006/relationships/audio" Target="../media/audio50.wav"/><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image" Target="../media/image44.png"/><Relationship Id="rId24" Type="http://schemas.openxmlformats.org/officeDocument/2006/relationships/audio" Target="../media/audio58.wav"/><Relationship Id="rId32" Type="http://schemas.openxmlformats.org/officeDocument/2006/relationships/image" Target="../media/image50.png"/><Relationship Id="rId37" Type="http://schemas.openxmlformats.org/officeDocument/2006/relationships/image" Target="../media/image55.png"/><Relationship Id="rId40" Type="http://schemas.openxmlformats.org/officeDocument/2006/relationships/image" Target="../media/image58.png"/><Relationship Id="rId45" Type="http://schemas.openxmlformats.org/officeDocument/2006/relationships/image" Target="../media/image63.png"/><Relationship Id="rId5" Type="http://schemas.openxmlformats.org/officeDocument/2006/relationships/audio" Target="../media/audio40.wav"/><Relationship Id="rId15" Type="http://schemas.openxmlformats.org/officeDocument/2006/relationships/audio" Target="../media/audio49.wav"/><Relationship Id="rId23" Type="http://schemas.openxmlformats.org/officeDocument/2006/relationships/audio" Target="../media/audio57.wav"/><Relationship Id="rId28" Type="http://schemas.openxmlformats.org/officeDocument/2006/relationships/image" Target="../media/image46.png"/><Relationship Id="rId36" Type="http://schemas.openxmlformats.org/officeDocument/2006/relationships/image" Target="../media/image54.png"/><Relationship Id="rId10" Type="http://schemas.openxmlformats.org/officeDocument/2006/relationships/audio" Target="../media/audio45.wav"/><Relationship Id="rId19" Type="http://schemas.openxmlformats.org/officeDocument/2006/relationships/audio" Target="../media/audio53.wav"/><Relationship Id="rId31" Type="http://schemas.openxmlformats.org/officeDocument/2006/relationships/image" Target="../media/image49.png"/><Relationship Id="rId44" Type="http://schemas.openxmlformats.org/officeDocument/2006/relationships/image" Target="../media/image62.png"/><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8.wav"/><Relationship Id="rId22" Type="http://schemas.openxmlformats.org/officeDocument/2006/relationships/audio" Target="../media/audio56.wav"/><Relationship Id="rId27" Type="http://schemas.openxmlformats.org/officeDocument/2006/relationships/audio" Target="../media/audio60.wav"/><Relationship Id="rId30" Type="http://schemas.openxmlformats.org/officeDocument/2006/relationships/image" Target="../media/image48.png"/><Relationship Id="rId35" Type="http://schemas.openxmlformats.org/officeDocument/2006/relationships/image" Target="../media/image53.png"/><Relationship Id="rId43" Type="http://schemas.openxmlformats.org/officeDocument/2006/relationships/image" Target="../media/image61.png"/><Relationship Id="rId8" Type="http://schemas.openxmlformats.org/officeDocument/2006/relationships/audio" Target="../media/audio43.wav"/><Relationship Id="rId3" Type="http://schemas.openxmlformats.org/officeDocument/2006/relationships/image" Target="../media/image14.png"/><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audio" Target="../media/audio59.wav"/><Relationship Id="rId33" Type="http://schemas.openxmlformats.org/officeDocument/2006/relationships/image" Target="../media/image51.png"/><Relationship Id="rId38" Type="http://schemas.openxmlformats.org/officeDocument/2006/relationships/image" Target="../media/image56.png"/><Relationship Id="rId46" Type="http://schemas.openxmlformats.org/officeDocument/2006/relationships/image" Target="../media/image64.png"/><Relationship Id="rId20" Type="http://schemas.openxmlformats.org/officeDocument/2006/relationships/audio" Target="../media/audio54.wav"/><Relationship Id="rId41"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71.png"/><Relationship Id="rId3" Type="http://schemas.openxmlformats.org/officeDocument/2006/relationships/image" Target="../media/image14.png"/><Relationship Id="rId7" Type="http://schemas.openxmlformats.org/officeDocument/2006/relationships/audio" Target="../media/audio64.wav"/><Relationship Id="rId12"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63.wav"/><Relationship Id="rId11" Type="http://schemas.openxmlformats.org/officeDocument/2006/relationships/image" Target="../media/image69.png"/><Relationship Id="rId5" Type="http://schemas.openxmlformats.org/officeDocument/2006/relationships/audio" Target="../media/audio62.wav"/><Relationship Id="rId10" Type="http://schemas.openxmlformats.org/officeDocument/2006/relationships/audio" Target="../media/audio67.wav"/><Relationship Id="rId4" Type="http://schemas.openxmlformats.org/officeDocument/2006/relationships/audio" Target="../media/audio61.wav"/><Relationship Id="rId9" Type="http://schemas.openxmlformats.org/officeDocument/2006/relationships/audio" Target="../media/audio66.wav"/></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4.png"/><Relationship Id="rId7"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2.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11.wav"/><Relationship Id="rId11" Type="http://schemas.openxmlformats.org/officeDocument/2006/relationships/image" Target="../media/image10.png"/><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7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4.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quizlet.com/gb/630176001/year-9-term-22-week-3-flash-cards/" TargetMode="External"/><Relationship Id="rId3" Type="http://schemas.openxmlformats.org/officeDocument/2006/relationships/image" Target="../media/image14.png"/><Relationship Id="rId7" Type="http://schemas.openxmlformats.org/officeDocument/2006/relationships/hyperlink" Target="https://quizlet.com/gb/515991693/year-8-french-term-11-week-3-flash-cards/?new" TargetMode="External"/><Relationship Id="rId12"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97.png"/><Relationship Id="rId11" Type="http://schemas.openxmlformats.org/officeDocument/2006/relationships/image" Target="../media/image98.png"/><Relationship Id="rId5" Type="http://schemas.openxmlformats.org/officeDocument/2006/relationships/hyperlink" Target="https://drive.google.com/file/d/1w4Z40C-cW1F3dlGZjr-slTri678nWuyO/view?usp=sharing" TargetMode="External"/><Relationship Id="rId10" Type="http://schemas.openxmlformats.org/officeDocument/2006/relationships/hyperlink" Target="https://quizlet.com/gb/586693040/year-9-french-term-12-week-3-flash-cards/" TargetMode="External"/><Relationship Id="rId4" Type="http://schemas.openxmlformats.org/officeDocument/2006/relationships/image" Target="../media/image96.png"/><Relationship Id="rId9" Type="http://schemas.openxmlformats.org/officeDocument/2006/relationships/hyperlink" Target="https://quizlet.com/gb/630175196/year-9-french-term-21-week-6-flash-cards/"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16.png"/><Relationship Id="rId18" Type="http://schemas.openxmlformats.org/officeDocument/2006/relationships/image" Target="../media/image21.jpeg"/><Relationship Id="rId3" Type="http://schemas.openxmlformats.org/officeDocument/2006/relationships/image" Target="../media/image14.png"/><Relationship Id="rId21" Type="http://schemas.openxmlformats.org/officeDocument/2006/relationships/image" Target="../media/image24.png"/><Relationship Id="rId7" Type="http://schemas.openxmlformats.org/officeDocument/2006/relationships/audio" Target="../media/audio19.wav"/><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5" Type="http://schemas.openxmlformats.org/officeDocument/2006/relationships/image" Target="../media/image18.png"/><Relationship Id="rId10" Type="http://schemas.openxmlformats.org/officeDocument/2006/relationships/audio" Target="../media/audio22.wav"/><Relationship Id="rId19" Type="http://schemas.openxmlformats.org/officeDocument/2006/relationships/image" Target="../media/image22.png"/><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3.wav"/><Relationship Id="rId18" Type="http://schemas.openxmlformats.org/officeDocument/2006/relationships/audio" Target="../media/audio38.wav"/><Relationship Id="rId3" Type="http://schemas.openxmlformats.org/officeDocument/2006/relationships/image" Target="../media/image14.png"/><Relationship Id="rId7" Type="http://schemas.openxmlformats.org/officeDocument/2006/relationships/audio" Target="../media/audio27.wav"/><Relationship Id="rId12" Type="http://schemas.openxmlformats.org/officeDocument/2006/relationships/audio" Target="../media/audio32.wav"/><Relationship Id="rId17" Type="http://schemas.openxmlformats.org/officeDocument/2006/relationships/audio" Target="../media/audio37.wav"/><Relationship Id="rId2" Type="http://schemas.openxmlformats.org/officeDocument/2006/relationships/notesSlide" Target="../notesSlides/notesSlide5.xml"/><Relationship Id="rId16" Type="http://schemas.openxmlformats.org/officeDocument/2006/relationships/audio" Target="../media/audio36.wav"/><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audio" Target="../media/audio35.wav"/><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audio" Target="../media/audio34.wav"/></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117333" cy="1062010"/>
          </a:xfrm>
        </p:spPr>
        <p:txBody>
          <a:bodyPr>
            <a:normAutofit fontScale="90000"/>
          </a:bodyPr>
          <a:lstStyle/>
          <a:p>
            <a:pPr algn="l"/>
            <a:r>
              <a:rPr lang="en-GB" sz="4000" b="1" dirty="0">
                <a:solidFill>
                  <a:prstClr val="white"/>
                </a:solidFill>
              </a:rPr>
              <a:t>Describing how things are now and how they used to be: Childhood</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519158" cy="886062"/>
          </a:xfrm>
        </p:spPr>
        <p:txBody>
          <a:bodyPr>
            <a:noAutofit/>
          </a:bodyPr>
          <a:lstStyle/>
          <a:p>
            <a:pPr algn="l"/>
            <a:r>
              <a:rPr lang="en-GB" sz="3000" dirty="0">
                <a:solidFill>
                  <a:prstClr val="white"/>
                </a:solidFill>
              </a:rPr>
              <a:t>Verbs like prendre, </a:t>
            </a:r>
            <a:r>
              <a:rPr lang="fr-FR" sz="3000" dirty="0">
                <a:solidFill>
                  <a:prstClr val="white"/>
                </a:solidFill>
              </a:rPr>
              <a:t>venir</a:t>
            </a:r>
            <a:r>
              <a:rPr lang="en-GB" sz="3000" dirty="0">
                <a:solidFill>
                  <a:prstClr val="white"/>
                </a:solidFill>
              </a:rPr>
              <a:t>, </a:t>
            </a:r>
            <a:r>
              <a:rPr lang="fr-FR" sz="3000" dirty="0">
                <a:solidFill>
                  <a:prstClr val="white"/>
                </a:solidFill>
              </a:rPr>
              <a:t>sortir</a:t>
            </a:r>
            <a:r>
              <a:rPr lang="en-GB" sz="3000" dirty="0">
                <a:solidFill>
                  <a:prstClr val="white"/>
                </a:solidFill>
              </a:rPr>
              <a:t>, entendre, lire, </a:t>
            </a:r>
            <a:r>
              <a:rPr lang="fr-FR" sz="3000" dirty="0">
                <a:solidFill>
                  <a:prstClr val="white"/>
                </a:solidFill>
              </a:rPr>
              <a:t>écrire</a:t>
            </a:r>
            <a:r>
              <a:rPr lang="en-GB" sz="3000" dirty="0">
                <a:solidFill>
                  <a:prstClr val="white"/>
                </a:solidFill>
              </a:rPr>
              <a:t> and </a:t>
            </a:r>
            <a:r>
              <a:rPr lang="fr-FR" sz="3000" dirty="0">
                <a:solidFill>
                  <a:prstClr val="white"/>
                </a:solidFill>
              </a:rPr>
              <a:t>choisir</a:t>
            </a:r>
            <a:r>
              <a:rPr lang="en-GB" sz="3000" dirty="0">
                <a:solidFill>
                  <a:prstClr val="white"/>
                </a:solidFill>
              </a:rPr>
              <a:t> in the imperfect tense </a:t>
            </a:r>
            <a:br>
              <a:rPr lang="en-GB" sz="3000" dirty="0">
                <a:solidFill>
                  <a:prstClr val="white"/>
                </a:solidFill>
              </a:rPr>
            </a:br>
            <a:r>
              <a:rPr lang="en-GB" sz="3000" dirty="0">
                <a:solidFill>
                  <a:prstClr val="white"/>
                </a:solidFill>
              </a:rPr>
              <a:t>(je vs il/</a:t>
            </a:r>
            <a:r>
              <a:rPr lang="fr-FR" sz="3000" dirty="0">
                <a:solidFill>
                  <a:prstClr val="white"/>
                </a:solidFill>
              </a:rPr>
              <a:t>elle</a:t>
            </a:r>
            <a:r>
              <a:rPr lang="en-GB" sz="3000" dirty="0">
                <a:solidFill>
                  <a:prstClr val="white"/>
                </a:solidFill>
              </a:rPr>
              <a:t>/on)</a:t>
            </a:r>
          </a:p>
          <a:p>
            <a:pPr algn="l"/>
            <a:r>
              <a:rPr lang="en-GB" sz="3000" dirty="0">
                <a:solidFill>
                  <a:prstClr val="white"/>
                </a:solidFill>
              </a:rPr>
              <a:t>SSC [</a:t>
            </a:r>
            <a:r>
              <a:rPr lang="fr-FR" sz="3000" dirty="0">
                <a:solidFill>
                  <a:prstClr val="white"/>
                </a:solidFill>
              </a:rPr>
              <a:t>ou</a:t>
            </a:r>
            <a:r>
              <a:rPr lang="en-GB" sz="3000" dirty="0">
                <a:solidFill>
                  <a:prstClr val="white"/>
                </a:solidFill>
              </a:rPr>
              <a:t>] vs [u]</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41</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dirty="0">
                <a:solidFill>
                  <a:prstClr val="white"/>
                </a:solidFill>
                <a:latin typeface="Century Gothic" panose="020B0502020202020204" pitchFamily="34" charset="0"/>
              </a:rPr>
              <a:t>Catherine Morris / Catherine 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a:t>
            </a:r>
            <a:r>
              <a:rPr lang="fr-FR" sz="1400" dirty="0">
                <a:solidFill>
                  <a:prstClr val="white"/>
                </a:solidFill>
                <a:latin typeface="Century Gothic" panose="020B0502020202020204" pitchFamily="34" charset="0"/>
              </a:rPr>
              <a:t>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27/01/22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Celebration, Birthday, New Year Clipart">
            <a:extLst>
              <a:ext uri="{FF2B5EF4-FFF2-40B4-BE49-F238E27FC236}">
                <a16:creationId xmlns:a16="http://schemas.microsoft.com/office/drawing/2014/main" id="{4C4A59CB-5FAD-4305-A4D3-F92F83BF82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252" y="0"/>
            <a:ext cx="3352699" cy="14460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elebration, Birthday, New Year Clipart">
            <a:extLst>
              <a:ext uri="{FF2B5EF4-FFF2-40B4-BE49-F238E27FC236}">
                <a16:creationId xmlns:a16="http://schemas.microsoft.com/office/drawing/2014/main" id="{DDB7A2D7-30E4-4FC6-B540-5536506F3F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6599" y="7415"/>
            <a:ext cx="3352699" cy="14460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elebration, Birthday, New Year Clipart">
            <a:extLst>
              <a:ext uri="{FF2B5EF4-FFF2-40B4-BE49-F238E27FC236}">
                <a16:creationId xmlns:a16="http://schemas.microsoft.com/office/drawing/2014/main" id="{9C94F919-A825-4DB9-A06C-15977F181C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61" y="-11787"/>
            <a:ext cx="3069086" cy="14460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ebration, Birthday, New Year Clipart">
            <a:extLst>
              <a:ext uri="{FF2B5EF4-FFF2-40B4-BE49-F238E27FC236}">
                <a16:creationId xmlns:a16="http://schemas.microsoft.com/office/drawing/2014/main" id="{63B60648-B648-47BF-9401-647ACE586A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9301" y="-6070"/>
            <a:ext cx="3352699" cy="14460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fr-FR" sz="3600" b="1" dirty="0">
                <a:solidFill>
                  <a:schemeClr val="bg1"/>
                </a:solidFill>
              </a:rPr>
              <a:t>ans</a:t>
            </a:r>
            <a:r>
              <a:rPr lang="en-GB" sz="3600" b="1" dirty="0">
                <a:solidFill>
                  <a:schemeClr val="bg1"/>
                </a:solidFill>
              </a:rPr>
              <a:t>’ for age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info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0943"/>
            <a:ext cx="8765217" cy="461665"/>
          </a:xfrm>
          <a:prstGeom prst="rect">
            <a:avLst/>
          </a:prstGeom>
          <a:noFill/>
        </p:spPr>
        <p:txBody>
          <a:bodyPr wrap="square" rtlCol="0">
            <a:spAutoFit/>
          </a:bodyPr>
          <a:lstStyle/>
          <a:p>
            <a:r>
              <a:rPr lang="en-GB" sz="2400" dirty="0">
                <a:solidFill>
                  <a:srgbClr val="104F75"/>
                </a:solidFill>
              </a:rPr>
              <a:t>We also use </a:t>
            </a:r>
            <a:r>
              <a:rPr lang="fr-FR" sz="2400" i="1" dirty="0">
                <a:solidFill>
                  <a:srgbClr val="104F75"/>
                </a:solidFill>
              </a:rPr>
              <a:t>ans</a:t>
            </a:r>
            <a:r>
              <a:rPr lang="en-GB" sz="2400" dirty="0">
                <a:solidFill>
                  <a:srgbClr val="104F75"/>
                </a:solidFill>
              </a:rPr>
              <a:t> to talk about age in French.</a:t>
            </a:r>
          </a:p>
        </p:txBody>
      </p:sp>
      <p:sp>
        <p:nvSpPr>
          <p:cNvPr id="9" name="TextBox 8">
            <a:extLst>
              <a:ext uri="{FF2B5EF4-FFF2-40B4-BE49-F238E27FC236}">
                <a16:creationId xmlns:a16="http://schemas.microsoft.com/office/drawing/2014/main" id="{C1246C88-ACFE-4129-986D-704289367ED2}"/>
              </a:ext>
            </a:extLst>
          </p:cNvPr>
          <p:cNvSpPr txBox="1"/>
          <p:nvPr/>
        </p:nvSpPr>
        <p:spPr>
          <a:xfrm>
            <a:off x="189169" y="1846276"/>
            <a:ext cx="8953872" cy="830997"/>
          </a:xfrm>
          <a:prstGeom prst="rect">
            <a:avLst/>
          </a:prstGeom>
          <a:noFill/>
        </p:spPr>
        <p:txBody>
          <a:bodyPr wrap="square" rtlCol="0">
            <a:spAutoFit/>
          </a:bodyPr>
          <a:lstStyle/>
          <a:p>
            <a:r>
              <a:rPr lang="en-GB" sz="2400" dirty="0">
                <a:solidFill>
                  <a:srgbClr val="104F75"/>
                </a:solidFill>
              </a:rPr>
              <a:t>In English, we say ‘</a:t>
            </a:r>
            <a:r>
              <a:rPr lang="en-GB" sz="2400" b="1" dirty="0">
                <a:solidFill>
                  <a:srgbClr val="104F75"/>
                </a:solidFill>
              </a:rPr>
              <a:t>to be </a:t>
            </a:r>
            <a:r>
              <a:rPr lang="en-GB" sz="2400" dirty="0">
                <a:solidFill>
                  <a:srgbClr val="104F75"/>
                </a:solidFill>
              </a:rPr>
              <a:t>X years old’.</a:t>
            </a:r>
          </a:p>
          <a:p>
            <a:r>
              <a:rPr lang="en-GB" sz="2400" dirty="0">
                <a:solidFill>
                  <a:srgbClr val="104F75"/>
                </a:solidFill>
              </a:rPr>
              <a:t>In French, we say ‘</a:t>
            </a:r>
            <a:r>
              <a:rPr lang="fr-FR" sz="2400" b="1" i="1" dirty="0">
                <a:solidFill>
                  <a:srgbClr val="104F75"/>
                </a:solidFill>
              </a:rPr>
              <a:t>avoir</a:t>
            </a:r>
            <a:r>
              <a:rPr lang="en-GB" sz="2400" b="1" i="1" dirty="0">
                <a:solidFill>
                  <a:srgbClr val="104F75"/>
                </a:solidFill>
              </a:rPr>
              <a:t> X </a:t>
            </a:r>
            <a:r>
              <a:rPr lang="fr-FR" sz="2400" b="1" i="1" dirty="0">
                <a:solidFill>
                  <a:srgbClr val="104F75"/>
                </a:solidFill>
              </a:rPr>
              <a:t>ans</a:t>
            </a:r>
            <a:r>
              <a:rPr lang="en-GB" sz="2400" dirty="0">
                <a:solidFill>
                  <a:srgbClr val="104F75"/>
                </a:solidFill>
              </a:rPr>
              <a:t>’ (</a:t>
            </a:r>
            <a:r>
              <a:rPr lang="en-GB" sz="2400" i="1" dirty="0">
                <a:solidFill>
                  <a:srgbClr val="104F75"/>
                </a:solidFill>
              </a:rPr>
              <a:t>to have, having X years</a:t>
            </a:r>
            <a:r>
              <a:rPr lang="en-GB" sz="2400" dirty="0">
                <a:solidFill>
                  <a:srgbClr val="104F75"/>
                </a:solidFill>
              </a:rPr>
              <a:t>).</a:t>
            </a:r>
          </a:p>
        </p:txBody>
      </p:sp>
      <p:sp>
        <p:nvSpPr>
          <p:cNvPr id="10" name="TextBox 9">
            <a:extLst>
              <a:ext uri="{FF2B5EF4-FFF2-40B4-BE49-F238E27FC236}">
                <a16:creationId xmlns:a16="http://schemas.microsoft.com/office/drawing/2014/main" id="{65E1EDFD-B082-40C9-B484-FE1B62665982}"/>
              </a:ext>
            </a:extLst>
          </p:cNvPr>
          <p:cNvSpPr txBox="1"/>
          <p:nvPr/>
        </p:nvSpPr>
        <p:spPr>
          <a:xfrm>
            <a:off x="162954" y="4436939"/>
            <a:ext cx="11198087" cy="1754326"/>
          </a:xfrm>
          <a:prstGeom prst="rect">
            <a:avLst/>
          </a:prstGeom>
          <a:noFill/>
        </p:spPr>
        <p:txBody>
          <a:bodyPr wrap="square" rtlCol="0">
            <a:spAutoFit/>
          </a:bodyPr>
          <a:lstStyle/>
          <a:p>
            <a:r>
              <a:rPr lang="en-GB" sz="2400" dirty="0">
                <a:solidFill>
                  <a:srgbClr val="104F75"/>
                </a:solidFill>
              </a:rPr>
              <a:t>To respond, say,</a:t>
            </a:r>
          </a:p>
          <a:p>
            <a:r>
              <a:rPr lang="fr-FR" sz="2400" i="1" dirty="0">
                <a:solidFill>
                  <a:srgbClr val="104F75"/>
                </a:solidFill>
              </a:rPr>
              <a:t>J’ai</a:t>
            </a:r>
            <a:r>
              <a:rPr lang="en-GB" sz="2400" i="1" dirty="0">
                <a:solidFill>
                  <a:srgbClr val="104F75"/>
                </a:solidFill>
              </a:rPr>
              <a:t> __ ans.	</a:t>
            </a:r>
          </a:p>
          <a:p>
            <a:endParaRPr lang="en-GB" sz="1200" dirty="0">
              <a:solidFill>
                <a:srgbClr val="104F75"/>
              </a:solidFill>
            </a:endParaRPr>
          </a:p>
          <a:p>
            <a:r>
              <a:rPr lang="en-GB" sz="2400" dirty="0">
                <a:solidFill>
                  <a:srgbClr val="104F75"/>
                </a:solidFill>
              </a:rPr>
              <a:t>Numbers:</a:t>
            </a:r>
          </a:p>
          <a:p>
            <a:r>
              <a:rPr lang="en-GB" sz="2400" dirty="0">
                <a:solidFill>
                  <a:srgbClr val="104F75"/>
                </a:solidFill>
              </a:rPr>
              <a:t>(12) </a:t>
            </a:r>
            <a:r>
              <a:rPr lang="fr-FR" sz="2400" dirty="0">
                <a:solidFill>
                  <a:srgbClr val="104F75"/>
                </a:solidFill>
              </a:rPr>
              <a:t>douze</a:t>
            </a:r>
            <a:r>
              <a:rPr lang="en-GB" sz="2400" dirty="0">
                <a:solidFill>
                  <a:srgbClr val="104F75"/>
                </a:solidFill>
              </a:rPr>
              <a:t>, (13) </a:t>
            </a:r>
            <a:r>
              <a:rPr lang="fr-FR" sz="2400" dirty="0">
                <a:solidFill>
                  <a:srgbClr val="104F75"/>
                </a:solidFill>
              </a:rPr>
              <a:t>treize</a:t>
            </a:r>
            <a:r>
              <a:rPr lang="en-GB" sz="2400" dirty="0">
                <a:solidFill>
                  <a:srgbClr val="104F75"/>
                </a:solidFill>
              </a:rPr>
              <a:t>, (14) quatorze</a:t>
            </a:r>
          </a:p>
        </p:txBody>
      </p:sp>
      <p:sp>
        <p:nvSpPr>
          <p:cNvPr id="11" name="TextBox 10">
            <a:extLst>
              <a:ext uri="{FF2B5EF4-FFF2-40B4-BE49-F238E27FC236}">
                <a16:creationId xmlns:a16="http://schemas.microsoft.com/office/drawing/2014/main" id="{A3462BFA-2266-44F6-BF23-2C95C297514C}"/>
              </a:ext>
            </a:extLst>
          </p:cNvPr>
          <p:cNvSpPr txBox="1"/>
          <p:nvPr/>
        </p:nvSpPr>
        <p:spPr>
          <a:xfrm>
            <a:off x="180000" y="2770941"/>
            <a:ext cx="6419583" cy="461665"/>
          </a:xfrm>
          <a:prstGeom prst="rect">
            <a:avLst/>
          </a:prstGeom>
          <a:noFill/>
        </p:spPr>
        <p:txBody>
          <a:bodyPr wrap="square" rtlCol="0">
            <a:spAutoFit/>
          </a:bodyPr>
          <a:lstStyle/>
          <a:p>
            <a:r>
              <a:rPr lang="en-GB" sz="2400" dirty="0">
                <a:solidFill>
                  <a:srgbClr val="104F75"/>
                </a:solidFill>
              </a:rPr>
              <a:t>To ask someone’s age in French, ask:</a:t>
            </a:r>
          </a:p>
        </p:txBody>
      </p:sp>
      <p:sp>
        <p:nvSpPr>
          <p:cNvPr id="2" name="Rectangle 1">
            <a:extLst>
              <a:ext uri="{FF2B5EF4-FFF2-40B4-BE49-F238E27FC236}">
                <a16:creationId xmlns:a16="http://schemas.microsoft.com/office/drawing/2014/main" id="{9660430A-CB96-403C-83E0-D9A6FA7A1658}"/>
              </a:ext>
            </a:extLst>
          </p:cNvPr>
          <p:cNvSpPr/>
          <p:nvPr/>
        </p:nvSpPr>
        <p:spPr>
          <a:xfrm>
            <a:off x="189169" y="3326274"/>
            <a:ext cx="2533066" cy="461665"/>
          </a:xfrm>
          <a:prstGeom prst="rect">
            <a:avLst/>
          </a:prstGeom>
        </p:spPr>
        <p:txBody>
          <a:bodyPr wrap="none">
            <a:spAutoFit/>
          </a:bodyPr>
          <a:lstStyle/>
          <a:p>
            <a:r>
              <a:rPr lang="en-GB" sz="2400" b="1" dirty="0">
                <a:solidFill>
                  <a:srgbClr val="104F75"/>
                </a:solidFill>
              </a:rPr>
              <a:t>Tu as </a:t>
            </a:r>
            <a:r>
              <a:rPr lang="fr-FR" sz="2400" b="1" dirty="0">
                <a:solidFill>
                  <a:srgbClr val="104F75"/>
                </a:solidFill>
              </a:rPr>
              <a:t>quel</a:t>
            </a:r>
            <a:r>
              <a:rPr lang="en-GB" sz="2400" b="1" dirty="0">
                <a:solidFill>
                  <a:srgbClr val="104F75"/>
                </a:solidFill>
              </a:rPr>
              <a:t> </a:t>
            </a:r>
            <a:r>
              <a:rPr lang="fr-FR" sz="2400" b="1" dirty="0">
                <a:solidFill>
                  <a:srgbClr val="104F75"/>
                </a:solidFill>
              </a:rPr>
              <a:t>âge</a:t>
            </a:r>
            <a:r>
              <a:rPr lang="en-GB" sz="2400" b="1" dirty="0">
                <a:solidFill>
                  <a:srgbClr val="104F75"/>
                </a:solidFill>
              </a:rPr>
              <a:t>?</a:t>
            </a:r>
            <a:endParaRPr lang="en-GB" dirty="0">
              <a:solidFill>
                <a:srgbClr val="104F75"/>
              </a:solidFill>
            </a:endParaRPr>
          </a:p>
        </p:txBody>
      </p:sp>
      <p:sp>
        <p:nvSpPr>
          <p:cNvPr id="12" name="Rectangle 11">
            <a:extLst>
              <a:ext uri="{FF2B5EF4-FFF2-40B4-BE49-F238E27FC236}">
                <a16:creationId xmlns:a16="http://schemas.microsoft.com/office/drawing/2014/main" id="{E30D4454-C81D-40FF-BD75-49C71A13997C}"/>
              </a:ext>
            </a:extLst>
          </p:cNvPr>
          <p:cNvSpPr/>
          <p:nvPr/>
        </p:nvSpPr>
        <p:spPr>
          <a:xfrm>
            <a:off x="162954" y="3881607"/>
            <a:ext cx="2680542" cy="461665"/>
          </a:xfrm>
          <a:prstGeom prst="rect">
            <a:avLst/>
          </a:prstGeom>
        </p:spPr>
        <p:txBody>
          <a:bodyPr wrap="none">
            <a:spAutoFit/>
          </a:bodyPr>
          <a:lstStyle/>
          <a:p>
            <a:r>
              <a:rPr lang="fr-FR" sz="2400" b="1" dirty="0">
                <a:solidFill>
                  <a:srgbClr val="104F75"/>
                </a:solidFill>
              </a:rPr>
              <a:t>Quel</a:t>
            </a:r>
            <a:r>
              <a:rPr lang="en-GB" sz="2400" b="1" dirty="0">
                <a:solidFill>
                  <a:srgbClr val="104F75"/>
                </a:solidFill>
              </a:rPr>
              <a:t> </a:t>
            </a:r>
            <a:r>
              <a:rPr lang="fr-FR" sz="2400" b="1" dirty="0">
                <a:solidFill>
                  <a:srgbClr val="104F75"/>
                </a:solidFill>
              </a:rPr>
              <a:t>âge</a:t>
            </a:r>
            <a:r>
              <a:rPr lang="en-GB" sz="2400" b="1" dirty="0">
                <a:solidFill>
                  <a:srgbClr val="104F75"/>
                </a:solidFill>
              </a:rPr>
              <a:t> </a:t>
            </a:r>
            <a:r>
              <a:rPr lang="fr-FR" sz="2400" b="1" dirty="0">
                <a:solidFill>
                  <a:srgbClr val="104F75"/>
                </a:solidFill>
              </a:rPr>
              <a:t>as-tu</a:t>
            </a:r>
            <a:r>
              <a:rPr lang="en-GB" sz="2400" b="1" dirty="0">
                <a:solidFill>
                  <a:srgbClr val="104F75"/>
                </a:solidFill>
              </a:rPr>
              <a:t> ?</a:t>
            </a:r>
            <a:endParaRPr lang="en-GB" dirty="0">
              <a:solidFill>
                <a:srgbClr val="104F75"/>
              </a:solidFill>
            </a:endParaRPr>
          </a:p>
        </p:txBody>
      </p:sp>
      <p:sp>
        <p:nvSpPr>
          <p:cNvPr id="13" name="TextBox 12">
            <a:extLst>
              <a:ext uri="{FF2B5EF4-FFF2-40B4-BE49-F238E27FC236}">
                <a16:creationId xmlns:a16="http://schemas.microsoft.com/office/drawing/2014/main" id="{F8B8FDCA-68FE-43F9-B604-E2E5D4156EF1}"/>
              </a:ext>
            </a:extLst>
          </p:cNvPr>
          <p:cNvSpPr txBox="1"/>
          <p:nvPr/>
        </p:nvSpPr>
        <p:spPr>
          <a:xfrm>
            <a:off x="3050683" y="3683256"/>
            <a:ext cx="4915049" cy="461665"/>
          </a:xfrm>
          <a:prstGeom prst="rect">
            <a:avLst/>
          </a:prstGeom>
          <a:noFill/>
        </p:spPr>
        <p:txBody>
          <a:bodyPr wrap="square" rtlCol="0">
            <a:spAutoFit/>
          </a:bodyPr>
          <a:lstStyle/>
          <a:p>
            <a:r>
              <a:rPr lang="en-GB" sz="2400" i="1" dirty="0">
                <a:solidFill>
                  <a:srgbClr val="104F75"/>
                </a:solidFill>
              </a:rPr>
              <a:t>‘</a:t>
            </a:r>
            <a:r>
              <a:rPr lang="en-GB" sz="2400" b="1" i="1" dirty="0">
                <a:solidFill>
                  <a:srgbClr val="104F75"/>
                </a:solidFill>
              </a:rPr>
              <a:t>Which age</a:t>
            </a:r>
            <a:r>
              <a:rPr lang="en-GB" sz="2400" i="1" dirty="0">
                <a:solidFill>
                  <a:srgbClr val="104F75"/>
                </a:solidFill>
              </a:rPr>
              <a:t>’ do you have?’</a:t>
            </a:r>
          </a:p>
        </p:txBody>
      </p:sp>
      <p:pic>
        <p:nvPicPr>
          <p:cNvPr id="1026" name="Picture 2" descr="Cake, Birthday, Dessert, Torte, Celebration, Party">
            <a:extLst>
              <a:ext uri="{FF2B5EF4-FFF2-40B4-BE49-F238E27FC236}">
                <a16:creationId xmlns:a16="http://schemas.microsoft.com/office/drawing/2014/main" id="{DE25453B-F140-454A-8DEA-598664D9E0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5690" y="4062420"/>
            <a:ext cx="3178521" cy="2281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Decoration, Party, Decor, Celebration">
            <a:extLst>
              <a:ext uri="{FF2B5EF4-FFF2-40B4-BE49-F238E27FC236}">
                <a16:creationId xmlns:a16="http://schemas.microsoft.com/office/drawing/2014/main" id="{06AA121D-1392-44BD-9B36-14AB2600B3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1923" y="1625124"/>
            <a:ext cx="1913370" cy="217978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8B8FDCA-68FE-43F9-B604-E2E5D4156EF1}"/>
              </a:ext>
            </a:extLst>
          </p:cNvPr>
          <p:cNvSpPr txBox="1"/>
          <p:nvPr/>
        </p:nvSpPr>
        <p:spPr>
          <a:xfrm>
            <a:off x="3104547" y="4699483"/>
            <a:ext cx="4915049" cy="461665"/>
          </a:xfrm>
          <a:prstGeom prst="rect">
            <a:avLst/>
          </a:prstGeom>
          <a:noFill/>
        </p:spPr>
        <p:txBody>
          <a:bodyPr wrap="square" rtlCol="0">
            <a:spAutoFit/>
          </a:bodyPr>
          <a:lstStyle/>
          <a:p>
            <a:r>
              <a:rPr lang="en-GB" sz="2400" i="1" dirty="0">
                <a:solidFill>
                  <a:schemeClr val="accent5">
                    <a:lumMod val="50000"/>
                  </a:schemeClr>
                </a:solidFill>
              </a:rPr>
              <a:t>‘</a:t>
            </a:r>
            <a:r>
              <a:rPr lang="en-GB" sz="2400" b="1" i="1" dirty="0">
                <a:solidFill>
                  <a:schemeClr val="accent5">
                    <a:lumMod val="50000"/>
                  </a:schemeClr>
                </a:solidFill>
              </a:rPr>
              <a:t>I have </a:t>
            </a:r>
            <a:r>
              <a:rPr lang="en-GB" sz="2400" i="1" dirty="0">
                <a:solidFill>
                  <a:schemeClr val="accent5">
                    <a:lumMod val="50000"/>
                  </a:schemeClr>
                </a:solidFill>
              </a:rPr>
              <a:t>__ years.</a:t>
            </a:r>
          </a:p>
        </p:txBody>
      </p:sp>
    </p:spTree>
    <p:extLst>
      <p:ext uri="{BB962C8B-B14F-4D97-AF65-F5344CB8AC3E}">
        <p14:creationId xmlns:p14="http://schemas.microsoft.com/office/powerpoint/2010/main" val="273478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2" grpId="0"/>
      <p:bldP spid="12" grpId="0"/>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38191" cy="707849"/>
          </a:xfrm>
        </p:spPr>
        <p:txBody>
          <a:bodyPr>
            <a:normAutofit/>
          </a:bodyPr>
          <a:lstStyle/>
          <a:p>
            <a:r>
              <a:rPr lang="fr-FR" sz="3600" b="1" dirty="0">
                <a:solidFill>
                  <a:schemeClr val="bg1"/>
                </a:solidFill>
              </a:rPr>
              <a:t>L’imparfait</a:t>
            </a:r>
            <a:r>
              <a:rPr lang="en-GB" sz="3600" b="1" dirty="0">
                <a:solidFill>
                  <a:schemeClr val="bg1"/>
                </a:solidFill>
              </a:rPr>
              <a:t> (je, il/</a:t>
            </a:r>
            <a:r>
              <a:rPr lang="fr-FR" sz="3600" b="1" dirty="0">
                <a:solidFill>
                  <a:schemeClr val="bg1"/>
                </a:solidFill>
              </a:rPr>
              <a:t>elle</a:t>
            </a:r>
            <a:r>
              <a:rPr lang="en-GB" sz="3600" b="1" dirty="0">
                <a:solidFill>
                  <a:schemeClr val="bg1"/>
                </a:solidFill>
              </a:rPr>
              <a:t>/on)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2" name="TextBox 1">
            <a:extLst>
              <a:ext uri="{FF2B5EF4-FFF2-40B4-BE49-F238E27FC236}">
                <a16:creationId xmlns:a16="http://schemas.microsoft.com/office/drawing/2014/main" id="{41493225-44F8-497D-BCB1-6EAE91B7AAE8}"/>
              </a:ext>
            </a:extLst>
          </p:cNvPr>
          <p:cNvSpPr txBox="1"/>
          <p:nvPr/>
        </p:nvSpPr>
        <p:spPr>
          <a:xfrm>
            <a:off x="465859" y="1257897"/>
            <a:ext cx="10437668" cy="2539157"/>
          </a:xfrm>
          <a:prstGeom prst="rect">
            <a:avLst/>
          </a:prstGeom>
          <a:solidFill>
            <a:srgbClr val="115076"/>
          </a:solidFill>
          <a:ln>
            <a:solidFill>
              <a:srgbClr val="E87D1E"/>
            </a:solidFill>
          </a:ln>
          <a:effectLst>
            <a:outerShdw blurRad="50800" dist="38100" dir="5400000" algn="t" rotWithShape="0">
              <a:prstClr val="black">
                <a:alpha val="40000"/>
              </a:prstClr>
            </a:outerShdw>
          </a:effectLst>
        </p:spPr>
        <p:txBody>
          <a:bodyPr wrap="square" rtlCol="0">
            <a:spAutoFit/>
          </a:bodyPr>
          <a:lstStyle/>
          <a:p>
            <a:pPr algn="l"/>
            <a:r>
              <a:rPr lang="fr-FR" sz="2200" b="1" dirty="0">
                <a:solidFill>
                  <a:schemeClr val="bg1"/>
                </a:solidFill>
              </a:rPr>
              <a:t>Remember: </a:t>
            </a:r>
            <a:r>
              <a:rPr lang="fr-FR" sz="2200" dirty="0">
                <a:solidFill>
                  <a:schemeClr val="bg1"/>
                </a:solidFill>
              </a:rPr>
              <a:t>the imperfect describes </a:t>
            </a:r>
            <a:r>
              <a:rPr lang="en-GB" sz="2200" dirty="0">
                <a:solidFill>
                  <a:schemeClr val="bg1"/>
                </a:solidFill>
              </a:rPr>
              <a:t>states and actions that were ongoing or repeated in the past – things that </a:t>
            </a:r>
            <a:r>
              <a:rPr lang="en-GB" sz="2200" b="1" dirty="0">
                <a:solidFill>
                  <a:schemeClr val="bg1"/>
                </a:solidFill>
              </a:rPr>
              <a:t>used to </a:t>
            </a:r>
            <a:r>
              <a:rPr lang="en-GB" sz="2200" dirty="0">
                <a:solidFill>
                  <a:schemeClr val="bg1"/>
                </a:solidFill>
              </a:rPr>
              <a:t>happen.</a:t>
            </a:r>
          </a:p>
          <a:p>
            <a:pPr>
              <a:spcBef>
                <a:spcPts val="600"/>
              </a:spcBef>
            </a:pPr>
            <a:r>
              <a:rPr lang="en-GB" sz="2200" dirty="0">
                <a:solidFill>
                  <a:schemeClr val="bg1"/>
                </a:solidFill>
              </a:rPr>
              <a:t>To form the imperfect:</a:t>
            </a:r>
          </a:p>
          <a:p>
            <a:r>
              <a:rPr lang="en-GB" sz="2200" dirty="0">
                <a:solidFill>
                  <a:schemeClr val="bg1"/>
                </a:solidFill>
              </a:rPr>
              <a:t>i) take the </a:t>
            </a:r>
            <a:r>
              <a:rPr lang="en-GB" sz="2200" b="1" dirty="0">
                <a:solidFill>
                  <a:schemeClr val="bg1"/>
                </a:solidFill>
              </a:rPr>
              <a:t>nous form of the present tense</a:t>
            </a:r>
          </a:p>
          <a:p>
            <a:r>
              <a:rPr lang="en-GB" sz="2200" dirty="0">
                <a:solidFill>
                  <a:schemeClr val="bg1"/>
                </a:solidFill>
              </a:rPr>
              <a:t>ii) remove the </a:t>
            </a:r>
            <a:r>
              <a:rPr lang="en-GB" sz="2200" b="1" dirty="0">
                <a:solidFill>
                  <a:schemeClr val="bg1"/>
                </a:solidFill>
              </a:rPr>
              <a:t>–ons </a:t>
            </a:r>
            <a:r>
              <a:rPr lang="en-GB" sz="2200" dirty="0">
                <a:solidFill>
                  <a:schemeClr val="bg1"/>
                </a:solidFill>
              </a:rPr>
              <a:t>ending</a:t>
            </a:r>
          </a:p>
          <a:p>
            <a:r>
              <a:rPr lang="en-GB" sz="2200" dirty="0">
                <a:solidFill>
                  <a:schemeClr val="bg1"/>
                </a:solidFill>
              </a:rPr>
              <a:t>iii)add the imperfect ending (je </a:t>
            </a:r>
            <a:r>
              <a:rPr lang="en-GB" sz="2200" b="1" dirty="0">
                <a:solidFill>
                  <a:schemeClr val="bg1"/>
                </a:solidFill>
              </a:rPr>
              <a:t>–ais</a:t>
            </a:r>
            <a:r>
              <a:rPr lang="en-GB" sz="2200" dirty="0">
                <a:solidFill>
                  <a:schemeClr val="bg1"/>
                </a:solidFill>
              </a:rPr>
              <a:t>)(il/</a:t>
            </a:r>
            <a:r>
              <a:rPr lang="fr-FR" sz="2200" dirty="0">
                <a:solidFill>
                  <a:schemeClr val="bg1"/>
                </a:solidFill>
              </a:rPr>
              <a:t>elle</a:t>
            </a:r>
            <a:r>
              <a:rPr lang="en-GB" sz="2200" dirty="0">
                <a:solidFill>
                  <a:schemeClr val="bg1"/>
                </a:solidFill>
              </a:rPr>
              <a:t>/on </a:t>
            </a:r>
            <a:r>
              <a:rPr lang="en-GB" sz="2200" b="1" dirty="0">
                <a:solidFill>
                  <a:schemeClr val="bg1"/>
                </a:solidFill>
              </a:rPr>
              <a:t>–ait</a:t>
            </a:r>
          </a:p>
          <a:p>
            <a:r>
              <a:rPr lang="fr-FR" sz="2200" dirty="0">
                <a:solidFill>
                  <a:schemeClr val="bg1"/>
                </a:solidFill>
              </a:rPr>
              <a:t>e.g. visiter → nous visitons → visit- → je visitais / il visitait</a:t>
            </a:r>
          </a:p>
        </p:txBody>
      </p:sp>
      <p:sp>
        <p:nvSpPr>
          <p:cNvPr id="3" name="TextBox 2">
            <a:extLst>
              <a:ext uri="{FF2B5EF4-FFF2-40B4-BE49-F238E27FC236}">
                <a16:creationId xmlns:a16="http://schemas.microsoft.com/office/drawing/2014/main" id="{8C9F675F-AF40-4557-9E98-07B8EBECC313}"/>
              </a:ext>
            </a:extLst>
          </p:cNvPr>
          <p:cNvSpPr txBox="1"/>
          <p:nvPr/>
        </p:nvSpPr>
        <p:spPr>
          <a:xfrm>
            <a:off x="465859" y="5408574"/>
            <a:ext cx="1760506" cy="430887"/>
          </a:xfrm>
          <a:prstGeom prst="rect">
            <a:avLst/>
          </a:prstGeom>
          <a:noFill/>
        </p:spPr>
        <p:txBody>
          <a:bodyPr wrap="square" rtlCol="0">
            <a:spAutoFit/>
          </a:bodyPr>
          <a:lstStyle/>
          <a:p>
            <a:pPr algn="l"/>
            <a:r>
              <a:rPr lang="fr-FR" sz="2200" dirty="0">
                <a:solidFill>
                  <a:schemeClr val="accent5">
                    <a:lumMod val="50000"/>
                  </a:schemeClr>
                </a:solidFill>
              </a:rPr>
              <a:t>écrire  </a:t>
            </a:r>
            <a:r>
              <a:rPr lang="fr-FR" sz="2200" dirty="0">
                <a:solidFill>
                  <a:schemeClr val="accent5">
                    <a:lumMod val="50000"/>
                  </a:schemeClr>
                </a:solidFill>
                <a:latin typeface="Arial" panose="020B0604020202020204" pitchFamily="34" charset="0"/>
                <a:cs typeface="Arial" panose="020B0604020202020204" pitchFamily="34" charset="0"/>
              </a:rPr>
              <a:t>→</a:t>
            </a:r>
            <a:endParaRPr lang="fr-FR" sz="2200" dirty="0">
              <a:solidFill>
                <a:schemeClr val="accent5">
                  <a:lumMod val="50000"/>
                </a:schemeClr>
              </a:solidFill>
            </a:endParaRPr>
          </a:p>
        </p:txBody>
      </p:sp>
      <p:sp>
        <p:nvSpPr>
          <p:cNvPr id="11" name="TextBox 10">
            <a:extLst>
              <a:ext uri="{FF2B5EF4-FFF2-40B4-BE49-F238E27FC236}">
                <a16:creationId xmlns:a16="http://schemas.microsoft.com/office/drawing/2014/main" id="{6A1F1F00-857C-4849-BE56-D05F8909FB1D}"/>
              </a:ext>
            </a:extLst>
          </p:cNvPr>
          <p:cNvSpPr txBox="1"/>
          <p:nvPr/>
        </p:nvSpPr>
        <p:spPr>
          <a:xfrm>
            <a:off x="465859" y="4894609"/>
            <a:ext cx="10437668" cy="430887"/>
          </a:xfrm>
          <a:prstGeom prst="rect">
            <a:avLst/>
          </a:prstGeom>
          <a:noFill/>
        </p:spPr>
        <p:txBody>
          <a:bodyPr wrap="square" rtlCol="0">
            <a:spAutoFit/>
          </a:bodyPr>
          <a:lstStyle/>
          <a:p>
            <a:pPr algn="l"/>
            <a:r>
              <a:rPr lang="fr-FR" sz="2200" dirty="0">
                <a:solidFill>
                  <a:srgbClr val="104F75"/>
                </a:solidFill>
              </a:rPr>
              <a:t>Let’s recap </a:t>
            </a:r>
            <a:r>
              <a:rPr lang="fr-FR" sz="2200" i="1" dirty="0">
                <a:solidFill>
                  <a:srgbClr val="104F75"/>
                </a:solidFill>
              </a:rPr>
              <a:t>nous</a:t>
            </a:r>
            <a:r>
              <a:rPr lang="fr-FR" sz="2200" dirty="0">
                <a:solidFill>
                  <a:srgbClr val="104F75"/>
                </a:solidFill>
              </a:rPr>
              <a:t> forms:</a:t>
            </a:r>
          </a:p>
        </p:txBody>
      </p:sp>
      <p:sp>
        <p:nvSpPr>
          <p:cNvPr id="12" name="TextBox 11">
            <a:extLst>
              <a:ext uri="{FF2B5EF4-FFF2-40B4-BE49-F238E27FC236}">
                <a16:creationId xmlns:a16="http://schemas.microsoft.com/office/drawing/2014/main" id="{2C81F669-EBC8-4098-A6FB-AB9E79486179}"/>
              </a:ext>
            </a:extLst>
          </p:cNvPr>
          <p:cNvSpPr txBox="1"/>
          <p:nvPr/>
        </p:nvSpPr>
        <p:spPr>
          <a:xfrm>
            <a:off x="1969236" y="5395583"/>
            <a:ext cx="2279489" cy="430887"/>
          </a:xfrm>
          <a:prstGeom prst="rect">
            <a:avLst/>
          </a:prstGeom>
          <a:noFill/>
        </p:spPr>
        <p:txBody>
          <a:bodyPr wrap="square" rtlCol="0">
            <a:spAutoFit/>
          </a:bodyPr>
          <a:lstStyle/>
          <a:p>
            <a:pPr algn="l"/>
            <a:r>
              <a:rPr lang="fr-FR" sz="2200" dirty="0">
                <a:solidFill>
                  <a:srgbClr val="E87D1E"/>
                </a:solidFill>
              </a:rPr>
              <a:t>nous</a:t>
            </a:r>
            <a:r>
              <a:rPr lang="fr-FR" sz="2200" b="1" dirty="0">
                <a:solidFill>
                  <a:srgbClr val="E87D1E"/>
                </a:solidFill>
              </a:rPr>
              <a:t> écriv</a:t>
            </a:r>
            <a:r>
              <a:rPr lang="fr-FR" sz="2200" dirty="0">
                <a:solidFill>
                  <a:srgbClr val="E87D1E"/>
                </a:solidFill>
              </a:rPr>
              <a:t>ons</a:t>
            </a:r>
          </a:p>
        </p:txBody>
      </p:sp>
      <p:sp>
        <p:nvSpPr>
          <p:cNvPr id="14" name="TextBox 13">
            <a:extLst>
              <a:ext uri="{FF2B5EF4-FFF2-40B4-BE49-F238E27FC236}">
                <a16:creationId xmlns:a16="http://schemas.microsoft.com/office/drawing/2014/main" id="{57F9DB19-F779-4E60-A497-935C50ED3942}"/>
              </a:ext>
            </a:extLst>
          </p:cNvPr>
          <p:cNvSpPr txBox="1"/>
          <p:nvPr/>
        </p:nvSpPr>
        <p:spPr>
          <a:xfrm>
            <a:off x="4562043" y="5405821"/>
            <a:ext cx="2065273" cy="430887"/>
          </a:xfrm>
          <a:prstGeom prst="rect">
            <a:avLst/>
          </a:prstGeom>
          <a:noFill/>
        </p:spPr>
        <p:txBody>
          <a:bodyPr wrap="square" rtlCol="0">
            <a:spAutoFit/>
          </a:bodyPr>
          <a:lstStyle/>
          <a:p>
            <a:pPr algn="l"/>
            <a:r>
              <a:rPr lang="fr-FR" sz="2200" dirty="0">
                <a:solidFill>
                  <a:schemeClr val="accent5">
                    <a:lumMod val="50000"/>
                  </a:schemeClr>
                </a:solidFill>
              </a:rPr>
              <a:t>prendre  </a:t>
            </a:r>
            <a:r>
              <a:rPr lang="fr-FR" sz="2200" dirty="0">
                <a:solidFill>
                  <a:schemeClr val="accent5">
                    <a:lumMod val="50000"/>
                  </a:schemeClr>
                </a:solidFill>
                <a:latin typeface="Arial" panose="020B0604020202020204" pitchFamily="34" charset="0"/>
                <a:cs typeface="Arial" panose="020B0604020202020204" pitchFamily="34" charset="0"/>
              </a:rPr>
              <a:t>→</a:t>
            </a:r>
            <a:endParaRPr lang="fr-FR" sz="2200" dirty="0">
              <a:solidFill>
                <a:schemeClr val="accent5">
                  <a:lumMod val="50000"/>
                </a:schemeClr>
              </a:solidFill>
            </a:endParaRPr>
          </a:p>
        </p:txBody>
      </p:sp>
      <p:sp>
        <p:nvSpPr>
          <p:cNvPr id="15" name="TextBox 14">
            <a:extLst>
              <a:ext uri="{FF2B5EF4-FFF2-40B4-BE49-F238E27FC236}">
                <a16:creationId xmlns:a16="http://schemas.microsoft.com/office/drawing/2014/main" id="{D3743838-3A4C-4CCF-B6E7-4C8E75CBE07F}"/>
              </a:ext>
            </a:extLst>
          </p:cNvPr>
          <p:cNvSpPr txBox="1"/>
          <p:nvPr/>
        </p:nvSpPr>
        <p:spPr>
          <a:xfrm>
            <a:off x="6465035" y="5408574"/>
            <a:ext cx="2592954" cy="430887"/>
          </a:xfrm>
          <a:prstGeom prst="rect">
            <a:avLst/>
          </a:prstGeom>
          <a:noFill/>
        </p:spPr>
        <p:txBody>
          <a:bodyPr wrap="square" rtlCol="0">
            <a:spAutoFit/>
          </a:bodyPr>
          <a:lstStyle/>
          <a:p>
            <a:pPr algn="l"/>
            <a:r>
              <a:rPr lang="fr-FR" sz="2200" dirty="0">
                <a:solidFill>
                  <a:srgbClr val="E87D1E"/>
                </a:solidFill>
              </a:rPr>
              <a:t>nous </a:t>
            </a:r>
            <a:r>
              <a:rPr lang="fr-FR" sz="2200" b="1" dirty="0">
                <a:solidFill>
                  <a:srgbClr val="E87D1E"/>
                </a:solidFill>
              </a:rPr>
              <a:t>pren</a:t>
            </a:r>
            <a:r>
              <a:rPr lang="fr-FR" sz="2200" dirty="0">
                <a:solidFill>
                  <a:srgbClr val="E87D1E"/>
                </a:solidFill>
              </a:rPr>
              <a:t>ons</a:t>
            </a:r>
          </a:p>
        </p:txBody>
      </p:sp>
      <p:sp>
        <p:nvSpPr>
          <p:cNvPr id="16" name="TextBox 15">
            <a:extLst>
              <a:ext uri="{FF2B5EF4-FFF2-40B4-BE49-F238E27FC236}">
                <a16:creationId xmlns:a16="http://schemas.microsoft.com/office/drawing/2014/main" id="{AE75C1FF-B210-49EE-A7B7-19F846FA35B6}"/>
              </a:ext>
            </a:extLst>
          </p:cNvPr>
          <p:cNvSpPr txBox="1"/>
          <p:nvPr/>
        </p:nvSpPr>
        <p:spPr>
          <a:xfrm>
            <a:off x="465859" y="5751493"/>
            <a:ext cx="1503377" cy="430887"/>
          </a:xfrm>
          <a:prstGeom prst="rect">
            <a:avLst/>
          </a:prstGeom>
          <a:noFill/>
        </p:spPr>
        <p:txBody>
          <a:bodyPr wrap="square" rtlCol="0">
            <a:spAutoFit/>
          </a:bodyPr>
          <a:lstStyle/>
          <a:p>
            <a:pPr algn="l"/>
            <a:r>
              <a:rPr lang="fr-FR" sz="2200" dirty="0">
                <a:solidFill>
                  <a:schemeClr val="accent5">
                    <a:lumMod val="50000"/>
                  </a:schemeClr>
                </a:solidFill>
              </a:rPr>
              <a:t>choisir  </a:t>
            </a:r>
            <a:r>
              <a:rPr lang="fr-FR" sz="2200" dirty="0">
                <a:solidFill>
                  <a:schemeClr val="accent5">
                    <a:lumMod val="50000"/>
                  </a:schemeClr>
                </a:solidFill>
                <a:latin typeface="Arial" panose="020B0604020202020204" pitchFamily="34" charset="0"/>
                <a:cs typeface="Arial" panose="020B0604020202020204" pitchFamily="34" charset="0"/>
              </a:rPr>
              <a:t>→</a:t>
            </a:r>
            <a:endParaRPr lang="fr-FR" sz="2200" dirty="0">
              <a:solidFill>
                <a:schemeClr val="accent5">
                  <a:lumMod val="50000"/>
                </a:schemeClr>
              </a:solidFill>
            </a:endParaRPr>
          </a:p>
        </p:txBody>
      </p:sp>
      <p:sp>
        <p:nvSpPr>
          <p:cNvPr id="17" name="TextBox 16">
            <a:extLst>
              <a:ext uri="{FF2B5EF4-FFF2-40B4-BE49-F238E27FC236}">
                <a16:creationId xmlns:a16="http://schemas.microsoft.com/office/drawing/2014/main" id="{6B5B4E73-F9C0-4839-AFF7-E9273C503482}"/>
              </a:ext>
            </a:extLst>
          </p:cNvPr>
          <p:cNvSpPr txBox="1"/>
          <p:nvPr/>
        </p:nvSpPr>
        <p:spPr>
          <a:xfrm>
            <a:off x="1969236" y="5753210"/>
            <a:ext cx="2725177" cy="430887"/>
          </a:xfrm>
          <a:prstGeom prst="rect">
            <a:avLst/>
          </a:prstGeom>
          <a:noFill/>
        </p:spPr>
        <p:txBody>
          <a:bodyPr wrap="square" rtlCol="0">
            <a:spAutoFit/>
          </a:bodyPr>
          <a:lstStyle/>
          <a:p>
            <a:pPr algn="l"/>
            <a:r>
              <a:rPr lang="fr-FR" sz="2200" dirty="0">
                <a:solidFill>
                  <a:srgbClr val="E87D1E"/>
                </a:solidFill>
              </a:rPr>
              <a:t>nous</a:t>
            </a:r>
            <a:r>
              <a:rPr lang="fr-FR" sz="2200" b="1" dirty="0">
                <a:solidFill>
                  <a:srgbClr val="E87D1E"/>
                </a:solidFill>
              </a:rPr>
              <a:t> choisiss</a:t>
            </a:r>
            <a:r>
              <a:rPr lang="fr-FR" sz="2200" dirty="0">
                <a:solidFill>
                  <a:srgbClr val="E87D1E"/>
                </a:solidFill>
              </a:rPr>
              <a:t>ons</a:t>
            </a:r>
          </a:p>
        </p:txBody>
      </p:sp>
      <p:sp>
        <p:nvSpPr>
          <p:cNvPr id="18" name="TextBox 17">
            <a:extLst>
              <a:ext uri="{FF2B5EF4-FFF2-40B4-BE49-F238E27FC236}">
                <a16:creationId xmlns:a16="http://schemas.microsoft.com/office/drawing/2014/main" id="{DB9DF4C7-4265-4620-B175-A484A144699E}"/>
              </a:ext>
            </a:extLst>
          </p:cNvPr>
          <p:cNvSpPr txBox="1"/>
          <p:nvPr/>
        </p:nvSpPr>
        <p:spPr>
          <a:xfrm>
            <a:off x="4562043" y="5736641"/>
            <a:ext cx="1902992" cy="430887"/>
          </a:xfrm>
          <a:prstGeom prst="rect">
            <a:avLst/>
          </a:prstGeom>
          <a:noFill/>
        </p:spPr>
        <p:txBody>
          <a:bodyPr wrap="square" rtlCol="0">
            <a:spAutoFit/>
          </a:bodyPr>
          <a:lstStyle/>
          <a:p>
            <a:pPr algn="l"/>
            <a:r>
              <a:rPr lang="fr-FR" sz="2200" dirty="0">
                <a:solidFill>
                  <a:schemeClr val="accent5">
                    <a:lumMod val="50000"/>
                  </a:schemeClr>
                </a:solidFill>
              </a:rPr>
              <a:t>entendre  </a:t>
            </a:r>
            <a:r>
              <a:rPr lang="fr-FR" sz="2200" dirty="0">
                <a:solidFill>
                  <a:schemeClr val="accent5">
                    <a:lumMod val="50000"/>
                  </a:schemeClr>
                </a:solidFill>
                <a:latin typeface="Arial" panose="020B0604020202020204" pitchFamily="34" charset="0"/>
                <a:cs typeface="Arial" panose="020B0604020202020204" pitchFamily="34" charset="0"/>
              </a:rPr>
              <a:t>→</a:t>
            </a:r>
            <a:endParaRPr lang="fr-FR" sz="2200" dirty="0">
              <a:solidFill>
                <a:schemeClr val="accent5">
                  <a:lumMod val="50000"/>
                </a:schemeClr>
              </a:solidFill>
            </a:endParaRPr>
          </a:p>
        </p:txBody>
      </p:sp>
      <p:sp>
        <p:nvSpPr>
          <p:cNvPr id="19" name="TextBox 18">
            <a:extLst>
              <a:ext uri="{FF2B5EF4-FFF2-40B4-BE49-F238E27FC236}">
                <a16:creationId xmlns:a16="http://schemas.microsoft.com/office/drawing/2014/main" id="{39E348B3-902E-4895-A6FB-7629FC3DBB99}"/>
              </a:ext>
            </a:extLst>
          </p:cNvPr>
          <p:cNvSpPr txBox="1"/>
          <p:nvPr/>
        </p:nvSpPr>
        <p:spPr>
          <a:xfrm>
            <a:off x="6465035" y="5728724"/>
            <a:ext cx="2592954" cy="430887"/>
          </a:xfrm>
          <a:prstGeom prst="rect">
            <a:avLst/>
          </a:prstGeom>
          <a:noFill/>
        </p:spPr>
        <p:txBody>
          <a:bodyPr wrap="square" rtlCol="0">
            <a:spAutoFit/>
          </a:bodyPr>
          <a:lstStyle/>
          <a:p>
            <a:pPr algn="l"/>
            <a:r>
              <a:rPr lang="fr-FR" sz="2200" dirty="0">
                <a:solidFill>
                  <a:srgbClr val="E87D1E"/>
                </a:solidFill>
              </a:rPr>
              <a:t>nous</a:t>
            </a:r>
            <a:r>
              <a:rPr lang="fr-FR" sz="2200" b="1" dirty="0">
                <a:solidFill>
                  <a:srgbClr val="E87D1E"/>
                </a:solidFill>
              </a:rPr>
              <a:t> entend</a:t>
            </a:r>
            <a:r>
              <a:rPr lang="fr-FR" sz="2200" dirty="0">
                <a:solidFill>
                  <a:srgbClr val="E87D1E"/>
                </a:solidFill>
              </a:rPr>
              <a:t>ons</a:t>
            </a:r>
          </a:p>
        </p:txBody>
      </p:sp>
      <p:sp>
        <p:nvSpPr>
          <p:cNvPr id="20" name="TextBox 19">
            <a:extLst>
              <a:ext uri="{FF2B5EF4-FFF2-40B4-BE49-F238E27FC236}">
                <a16:creationId xmlns:a16="http://schemas.microsoft.com/office/drawing/2014/main" id="{2EADD33B-663C-46F3-A1D4-FD9C1F12795A}"/>
              </a:ext>
            </a:extLst>
          </p:cNvPr>
          <p:cNvSpPr txBox="1"/>
          <p:nvPr/>
        </p:nvSpPr>
        <p:spPr>
          <a:xfrm>
            <a:off x="465858" y="4011100"/>
            <a:ext cx="11444063" cy="769441"/>
          </a:xfrm>
          <a:prstGeom prst="rect">
            <a:avLst/>
          </a:prstGeom>
          <a:noFill/>
        </p:spPr>
        <p:txBody>
          <a:bodyPr wrap="square" rtlCol="0">
            <a:spAutoFit/>
          </a:bodyPr>
          <a:lstStyle/>
          <a:p>
            <a:r>
              <a:rPr lang="fr-FR" sz="2200" dirty="0">
                <a:solidFill>
                  <a:srgbClr val="104F75"/>
                </a:solidFill>
              </a:rPr>
              <a:t>This rule applies to </a:t>
            </a:r>
            <a:r>
              <a:rPr lang="fr-FR" sz="2200" b="1" dirty="0">
                <a:solidFill>
                  <a:srgbClr val="104F75"/>
                </a:solidFill>
              </a:rPr>
              <a:t>all verb groups</a:t>
            </a:r>
            <a:r>
              <a:rPr lang="fr-FR" sz="2200" dirty="0">
                <a:solidFill>
                  <a:srgbClr val="104F75"/>
                </a:solidFill>
              </a:rPr>
              <a:t>!</a:t>
            </a:r>
          </a:p>
          <a:p>
            <a:r>
              <a:rPr lang="fr-FR" sz="2200" dirty="0">
                <a:solidFill>
                  <a:srgbClr val="104F75"/>
                </a:solidFill>
              </a:rPr>
              <a:t>e.g. construire → nous contruisons → contruis- → je contruisais, il/elle/on contruisait</a:t>
            </a:r>
          </a:p>
        </p:txBody>
      </p:sp>
      <p:sp>
        <p:nvSpPr>
          <p:cNvPr id="21" name="TextBox 20">
            <a:extLst>
              <a:ext uri="{FF2B5EF4-FFF2-40B4-BE49-F238E27FC236}">
                <a16:creationId xmlns:a16="http://schemas.microsoft.com/office/drawing/2014/main" id="{57F9DB19-F779-4E60-A497-935C50ED3942}"/>
              </a:ext>
            </a:extLst>
          </p:cNvPr>
          <p:cNvSpPr txBox="1"/>
          <p:nvPr/>
        </p:nvSpPr>
        <p:spPr>
          <a:xfrm>
            <a:off x="8838254" y="5405821"/>
            <a:ext cx="2065273" cy="430887"/>
          </a:xfrm>
          <a:prstGeom prst="rect">
            <a:avLst/>
          </a:prstGeom>
          <a:noFill/>
        </p:spPr>
        <p:txBody>
          <a:bodyPr wrap="square" rtlCol="0">
            <a:spAutoFit/>
          </a:bodyPr>
          <a:lstStyle/>
          <a:p>
            <a:pPr algn="l"/>
            <a:r>
              <a:rPr lang="fr-FR" sz="2200" dirty="0">
                <a:solidFill>
                  <a:schemeClr val="accent5">
                    <a:lumMod val="50000"/>
                  </a:schemeClr>
                </a:solidFill>
              </a:rPr>
              <a:t>sortir  </a:t>
            </a:r>
            <a:r>
              <a:rPr lang="fr-FR" sz="2200" dirty="0">
                <a:solidFill>
                  <a:schemeClr val="accent5">
                    <a:lumMod val="50000"/>
                  </a:schemeClr>
                </a:solidFill>
                <a:latin typeface="Arial" panose="020B0604020202020204" pitchFamily="34" charset="0"/>
                <a:cs typeface="Arial" panose="020B0604020202020204" pitchFamily="34" charset="0"/>
              </a:rPr>
              <a:t>→</a:t>
            </a:r>
            <a:endParaRPr lang="fr-FR" sz="2200" dirty="0">
              <a:solidFill>
                <a:schemeClr val="accent5">
                  <a:lumMod val="50000"/>
                </a:schemeClr>
              </a:solidFill>
            </a:endParaRPr>
          </a:p>
        </p:txBody>
      </p:sp>
      <p:sp>
        <p:nvSpPr>
          <p:cNvPr id="22" name="TextBox 21">
            <a:extLst>
              <a:ext uri="{FF2B5EF4-FFF2-40B4-BE49-F238E27FC236}">
                <a16:creationId xmlns:a16="http://schemas.microsoft.com/office/drawing/2014/main" id="{D3743838-3A4C-4CCF-B6E7-4C8E75CBE07F}"/>
              </a:ext>
            </a:extLst>
          </p:cNvPr>
          <p:cNvSpPr txBox="1"/>
          <p:nvPr/>
        </p:nvSpPr>
        <p:spPr>
          <a:xfrm>
            <a:off x="10137417" y="5408574"/>
            <a:ext cx="2592954" cy="430887"/>
          </a:xfrm>
          <a:prstGeom prst="rect">
            <a:avLst/>
          </a:prstGeom>
          <a:noFill/>
        </p:spPr>
        <p:txBody>
          <a:bodyPr wrap="square" rtlCol="0">
            <a:spAutoFit/>
          </a:bodyPr>
          <a:lstStyle/>
          <a:p>
            <a:pPr algn="l"/>
            <a:r>
              <a:rPr lang="fr-FR" sz="2200" dirty="0">
                <a:solidFill>
                  <a:srgbClr val="E87D1E"/>
                </a:solidFill>
              </a:rPr>
              <a:t>nous </a:t>
            </a:r>
            <a:r>
              <a:rPr lang="fr-FR" sz="2200" b="1" dirty="0">
                <a:solidFill>
                  <a:srgbClr val="E87D1E"/>
                </a:solidFill>
              </a:rPr>
              <a:t>sort</a:t>
            </a:r>
            <a:r>
              <a:rPr lang="fr-FR" sz="2200" dirty="0">
                <a:solidFill>
                  <a:srgbClr val="E87D1E"/>
                </a:solidFill>
              </a:rPr>
              <a:t>ons</a:t>
            </a:r>
          </a:p>
        </p:txBody>
      </p:sp>
      <p:sp>
        <p:nvSpPr>
          <p:cNvPr id="23" name="TextBox 22">
            <a:extLst>
              <a:ext uri="{FF2B5EF4-FFF2-40B4-BE49-F238E27FC236}">
                <a16:creationId xmlns:a16="http://schemas.microsoft.com/office/drawing/2014/main" id="{DB9DF4C7-4265-4620-B175-A484A144699E}"/>
              </a:ext>
            </a:extLst>
          </p:cNvPr>
          <p:cNvSpPr txBox="1"/>
          <p:nvPr/>
        </p:nvSpPr>
        <p:spPr>
          <a:xfrm>
            <a:off x="8838254" y="5736641"/>
            <a:ext cx="1902992" cy="430887"/>
          </a:xfrm>
          <a:prstGeom prst="rect">
            <a:avLst/>
          </a:prstGeom>
          <a:noFill/>
        </p:spPr>
        <p:txBody>
          <a:bodyPr wrap="square" rtlCol="0">
            <a:spAutoFit/>
          </a:bodyPr>
          <a:lstStyle/>
          <a:p>
            <a:pPr algn="l"/>
            <a:r>
              <a:rPr lang="fr-FR" sz="2200" dirty="0">
                <a:solidFill>
                  <a:schemeClr val="accent5">
                    <a:lumMod val="50000"/>
                  </a:schemeClr>
                </a:solidFill>
              </a:rPr>
              <a:t>lire  </a:t>
            </a:r>
            <a:r>
              <a:rPr lang="fr-FR" sz="2200" dirty="0">
                <a:solidFill>
                  <a:schemeClr val="accent5">
                    <a:lumMod val="50000"/>
                  </a:schemeClr>
                </a:solidFill>
                <a:latin typeface="Arial" panose="020B0604020202020204" pitchFamily="34" charset="0"/>
                <a:cs typeface="Arial" panose="020B0604020202020204" pitchFamily="34" charset="0"/>
              </a:rPr>
              <a:t>→</a:t>
            </a:r>
            <a:endParaRPr lang="fr-FR" sz="2200" dirty="0">
              <a:solidFill>
                <a:schemeClr val="accent5">
                  <a:lumMod val="50000"/>
                </a:schemeClr>
              </a:solidFill>
            </a:endParaRPr>
          </a:p>
        </p:txBody>
      </p:sp>
      <p:sp>
        <p:nvSpPr>
          <p:cNvPr id="24" name="TextBox 23">
            <a:extLst>
              <a:ext uri="{FF2B5EF4-FFF2-40B4-BE49-F238E27FC236}">
                <a16:creationId xmlns:a16="http://schemas.microsoft.com/office/drawing/2014/main" id="{39E348B3-902E-4895-A6FB-7629FC3DBB99}"/>
              </a:ext>
            </a:extLst>
          </p:cNvPr>
          <p:cNvSpPr txBox="1"/>
          <p:nvPr/>
        </p:nvSpPr>
        <p:spPr>
          <a:xfrm>
            <a:off x="10137417" y="5728724"/>
            <a:ext cx="2592954" cy="430887"/>
          </a:xfrm>
          <a:prstGeom prst="rect">
            <a:avLst/>
          </a:prstGeom>
          <a:noFill/>
        </p:spPr>
        <p:txBody>
          <a:bodyPr wrap="square" rtlCol="0">
            <a:spAutoFit/>
          </a:bodyPr>
          <a:lstStyle/>
          <a:p>
            <a:pPr algn="l"/>
            <a:r>
              <a:rPr lang="fr-FR" sz="2200" dirty="0">
                <a:solidFill>
                  <a:srgbClr val="E87D1E"/>
                </a:solidFill>
              </a:rPr>
              <a:t>nous</a:t>
            </a:r>
            <a:r>
              <a:rPr lang="fr-FR" sz="2200" b="1" dirty="0">
                <a:solidFill>
                  <a:srgbClr val="E87D1E"/>
                </a:solidFill>
              </a:rPr>
              <a:t> lis</a:t>
            </a:r>
            <a:r>
              <a:rPr lang="fr-FR" sz="2200" dirty="0">
                <a:solidFill>
                  <a:srgbClr val="E87D1E"/>
                </a:solidFill>
              </a:rPr>
              <a:t>ons</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p:bldP spid="12" grpId="0"/>
      <p:bldP spid="14" grpId="0"/>
      <p:bldP spid="15" grpId="0"/>
      <p:bldP spid="16" grpId="0"/>
      <p:bldP spid="17" grpId="0"/>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verbes imparfait</a:t>
            </a:r>
          </a:p>
        </p:txBody>
      </p:sp>
      <p:sp>
        <p:nvSpPr>
          <p:cNvPr id="20" name="Rounded Rectangle 46">
            <a:extLst>
              <a:ext uri="{FF2B5EF4-FFF2-40B4-BE49-F238E27FC236}">
                <a16:creationId xmlns:a16="http://schemas.microsoft.com/office/drawing/2014/main" id="{34BEC3F0-4F9B-40AF-8D01-F979C049249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graphicFrame>
        <p:nvGraphicFramePr>
          <p:cNvPr id="5" name="Table 5">
            <a:extLst>
              <a:ext uri="{FF2B5EF4-FFF2-40B4-BE49-F238E27FC236}">
                <a16:creationId xmlns:a16="http://schemas.microsoft.com/office/drawing/2014/main" id="{4CAC2435-19BB-4021-BBFA-B5E927C471C4}"/>
              </a:ext>
            </a:extLst>
          </p:cNvPr>
          <p:cNvGraphicFramePr>
            <a:graphicFrameLocks noGrp="1"/>
          </p:cNvGraphicFramePr>
          <p:nvPr>
            <p:extLst>
              <p:ext uri="{D42A27DB-BD31-4B8C-83A1-F6EECF244321}">
                <p14:modId xmlns:p14="http://schemas.microsoft.com/office/powerpoint/2010/main" val="2016590922"/>
              </p:ext>
            </p:extLst>
          </p:nvPr>
        </p:nvGraphicFramePr>
        <p:xfrm>
          <a:off x="771927" y="1590855"/>
          <a:ext cx="10628738" cy="3924367"/>
        </p:xfrm>
        <a:graphic>
          <a:graphicData uri="http://schemas.openxmlformats.org/drawingml/2006/table">
            <a:tbl>
              <a:tblPr firstRow="1" bandRow="1">
                <a:tableStyleId>{21E4AEA4-8DFA-4A89-87EB-49C32662AFE0}</a:tableStyleId>
              </a:tblPr>
              <a:tblGrid>
                <a:gridCol w="1838268">
                  <a:extLst>
                    <a:ext uri="{9D8B030D-6E8A-4147-A177-3AD203B41FA5}">
                      <a16:colId xmlns:a16="http://schemas.microsoft.com/office/drawing/2014/main" val="4255861417"/>
                    </a:ext>
                  </a:extLst>
                </a:gridCol>
                <a:gridCol w="2054087">
                  <a:extLst>
                    <a:ext uri="{9D8B030D-6E8A-4147-A177-3AD203B41FA5}">
                      <a16:colId xmlns:a16="http://schemas.microsoft.com/office/drawing/2014/main" val="591719330"/>
                    </a:ext>
                  </a:extLst>
                </a:gridCol>
                <a:gridCol w="1630018">
                  <a:extLst>
                    <a:ext uri="{9D8B030D-6E8A-4147-A177-3AD203B41FA5}">
                      <a16:colId xmlns:a16="http://schemas.microsoft.com/office/drawing/2014/main" val="3669381906"/>
                    </a:ext>
                  </a:extLst>
                </a:gridCol>
                <a:gridCol w="2226365">
                  <a:extLst>
                    <a:ext uri="{9D8B030D-6E8A-4147-A177-3AD203B41FA5}">
                      <a16:colId xmlns:a16="http://schemas.microsoft.com/office/drawing/2014/main" val="2243911361"/>
                    </a:ext>
                  </a:extLst>
                </a:gridCol>
                <a:gridCol w="2880000">
                  <a:extLst>
                    <a:ext uri="{9D8B030D-6E8A-4147-A177-3AD203B41FA5}">
                      <a16:colId xmlns:a16="http://schemas.microsoft.com/office/drawing/2014/main" val="1182205412"/>
                    </a:ext>
                  </a:extLst>
                </a:gridCol>
              </a:tblGrid>
              <a:tr h="370840">
                <a:tc>
                  <a:txBody>
                    <a:bodyPr/>
                    <a:lstStyle/>
                    <a:p>
                      <a:pPr>
                        <a:lnSpc>
                          <a:spcPct val="150000"/>
                        </a:lnSpc>
                      </a:pPr>
                      <a:r>
                        <a:rPr lang="en-GB" sz="2000" dirty="0"/>
                        <a:t>infinitif</a:t>
                      </a:r>
                    </a:p>
                  </a:txBody>
                  <a:tcPr anchor="ctr"/>
                </a:tc>
                <a:tc>
                  <a:txBody>
                    <a:bodyPr/>
                    <a:lstStyle/>
                    <a:p>
                      <a:pPr>
                        <a:lnSpc>
                          <a:spcPct val="150000"/>
                        </a:lnSpc>
                      </a:pPr>
                      <a:r>
                        <a:rPr lang="en-GB" sz="2000" dirty="0"/>
                        <a:t>présent (nous)</a:t>
                      </a:r>
                    </a:p>
                  </a:txBody>
                  <a:tcPr anchor="ctr"/>
                </a:tc>
                <a:tc>
                  <a:txBody>
                    <a:bodyPr/>
                    <a:lstStyle/>
                    <a:p>
                      <a:pPr>
                        <a:lnSpc>
                          <a:spcPct val="150000"/>
                        </a:lnSpc>
                      </a:pPr>
                      <a:r>
                        <a:rPr lang="en-GB" sz="2000" dirty="0"/>
                        <a:t>stem</a:t>
                      </a:r>
                    </a:p>
                  </a:txBody>
                  <a:tcPr anchor="ctr"/>
                </a:tc>
                <a:tc>
                  <a:txBody>
                    <a:bodyPr/>
                    <a:lstStyle/>
                    <a:p>
                      <a:pPr>
                        <a:lnSpc>
                          <a:spcPct val="150000"/>
                        </a:lnSpc>
                      </a:pPr>
                      <a:r>
                        <a:rPr lang="en-GB" sz="2000" dirty="0"/>
                        <a:t>imparfait (je)</a:t>
                      </a:r>
                    </a:p>
                  </a:txBody>
                  <a:tcPr anchor="ctr"/>
                </a:tc>
                <a:tc>
                  <a:txBody>
                    <a:bodyPr/>
                    <a:lstStyle/>
                    <a:p>
                      <a:pPr>
                        <a:lnSpc>
                          <a:spcPct val="150000"/>
                        </a:lnSpc>
                      </a:pPr>
                      <a:r>
                        <a:rPr lang="en-GB" sz="2000" dirty="0"/>
                        <a:t>imparfait (il/elle/on)</a:t>
                      </a:r>
                    </a:p>
                  </a:txBody>
                  <a:tcPr anchor="ctr"/>
                </a:tc>
                <a:extLst>
                  <a:ext uri="{0D108BD9-81ED-4DB2-BD59-A6C34878D82A}">
                    <a16:rowId xmlns:a16="http://schemas.microsoft.com/office/drawing/2014/main" val="1449269108"/>
                  </a:ext>
                </a:extLst>
              </a:tr>
              <a:tr h="370840">
                <a:tc>
                  <a:txBody>
                    <a:bodyPr/>
                    <a:lstStyle/>
                    <a:p>
                      <a:pPr>
                        <a:lnSpc>
                          <a:spcPct val="150000"/>
                        </a:lnSpc>
                      </a:pPr>
                      <a:r>
                        <a:rPr lang="en-GB" sz="2000" dirty="0">
                          <a:solidFill>
                            <a:srgbClr val="115076"/>
                          </a:solidFill>
                        </a:rPr>
                        <a:t>choisir</a:t>
                      </a:r>
                    </a:p>
                  </a:txBody>
                  <a:tcPr anchor="ctr"/>
                </a:tc>
                <a:tc>
                  <a:txBody>
                    <a:bodyPr/>
                    <a:lstStyle/>
                    <a:p>
                      <a:pPr>
                        <a:lnSpc>
                          <a:spcPct val="150000"/>
                        </a:lnSpc>
                      </a:pPr>
                      <a:r>
                        <a:rPr lang="en-GB" sz="2000" dirty="0">
                          <a:solidFill>
                            <a:srgbClr val="115076"/>
                          </a:solidFill>
                        </a:rPr>
                        <a:t>choisissons</a:t>
                      </a:r>
                    </a:p>
                  </a:txBody>
                  <a:tcPr anchor="ctr"/>
                </a:tc>
                <a:tc>
                  <a:txBody>
                    <a:bodyPr/>
                    <a:lstStyle/>
                    <a:p>
                      <a:pPr>
                        <a:lnSpc>
                          <a:spcPct val="150000"/>
                        </a:lnSpc>
                      </a:pPr>
                      <a:r>
                        <a:rPr lang="en-GB" sz="2000" dirty="0">
                          <a:solidFill>
                            <a:srgbClr val="115076"/>
                          </a:solidFill>
                        </a:rPr>
                        <a:t>choisiss-</a:t>
                      </a:r>
                    </a:p>
                  </a:txBody>
                  <a:tcPr anchor="ctr"/>
                </a:tc>
                <a:tc>
                  <a:txBody>
                    <a:bodyPr/>
                    <a:lstStyle/>
                    <a:p>
                      <a:pPr>
                        <a:lnSpc>
                          <a:spcPct val="150000"/>
                        </a:lnSpc>
                      </a:pPr>
                      <a:r>
                        <a:rPr lang="en-GB" sz="2000" dirty="0">
                          <a:solidFill>
                            <a:srgbClr val="115076"/>
                          </a:solidFill>
                        </a:rPr>
                        <a:t>je choisissais</a:t>
                      </a:r>
                    </a:p>
                  </a:txBody>
                  <a:tcPr anchor="ctr"/>
                </a:tc>
                <a:tc>
                  <a:txBody>
                    <a:bodyPr/>
                    <a:lstStyle/>
                    <a:p>
                      <a:pPr>
                        <a:lnSpc>
                          <a:spcPct val="150000"/>
                        </a:lnSpc>
                      </a:pPr>
                      <a:r>
                        <a:rPr lang="en-GB" sz="2000" dirty="0">
                          <a:solidFill>
                            <a:srgbClr val="115076"/>
                          </a:solidFill>
                        </a:rPr>
                        <a:t>il/elle/on choisissait</a:t>
                      </a:r>
                    </a:p>
                  </a:txBody>
                  <a:tcPr anchor="ctr"/>
                </a:tc>
                <a:extLst>
                  <a:ext uri="{0D108BD9-81ED-4DB2-BD59-A6C34878D82A}">
                    <a16:rowId xmlns:a16="http://schemas.microsoft.com/office/drawing/2014/main" val="1164576047"/>
                  </a:ext>
                </a:extLst>
              </a:tr>
              <a:tr h="370840">
                <a:tc>
                  <a:txBody>
                    <a:bodyPr/>
                    <a:lstStyle/>
                    <a:p>
                      <a:pPr>
                        <a:lnSpc>
                          <a:spcPct val="150000"/>
                        </a:lnSpc>
                      </a:pPr>
                      <a:r>
                        <a:rPr lang="en-GB" sz="2000" dirty="0">
                          <a:solidFill>
                            <a:srgbClr val="115076"/>
                          </a:solidFill>
                        </a:rPr>
                        <a:t>devenir</a:t>
                      </a:r>
                    </a:p>
                  </a:txBody>
                  <a:tcPr anchor="ctr"/>
                </a:tc>
                <a:tc>
                  <a:txBody>
                    <a:bodyPr/>
                    <a:lstStyle/>
                    <a:p>
                      <a:pPr>
                        <a:lnSpc>
                          <a:spcPct val="150000"/>
                        </a:lnSpc>
                      </a:pPr>
                      <a:r>
                        <a:rPr lang="en-GB" sz="2000" dirty="0">
                          <a:solidFill>
                            <a:srgbClr val="115076"/>
                          </a:solidFill>
                        </a:rPr>
                        <a:t>devenons</a:t>
                      </a:r>
                    </a:p>
                  </a:txBody>
                  <a:tcPr anchor="ctr"/>
                </a:tc>
                <a:tc>
                  <a:txBody>
                    <a:bodyPr/>
                    <a:lstStyle/>
                    <a:p>
                      <a:pPr>
                        <a:lnSpc>
                          <a:spcPct val="150000"/>
                        </a:lnSpc>
                      </a:pPr>
                      <a:r>
                        <a:rPr lang="en-GB" sz="2000" dirty="0">
                          <a:solidFill>
                            <a:srgbClr val="115076"/>
                          </a:solidFill>
                        </a:rPr>
                        <a:t>deven-</a:t>
                      </a:r>
                    </a:p>
                  </a:txBody>
                  <a:tcPr anchor="ctr"/>
                </a:tc>
                <a:tc>
                  <a:txBody>
                    <a:bodyPr/>
                    <a:lstStyle/>
                    <a:p>
                      <a:pPr>
                        <a:lnSpc>
                          <a:spcPct val="150000"/>
                        </a:lnSpc>
                      </a:pPr>
                      <a:r>
                        <a:rPr lang="en-GB" sz="2000" dirty="0">
                          <a:solidFill>
                            <a:srgbClr val="115076"/>
                          </a:solidFill>
                        </a:rPr>
                        <a:t>je devenais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115076"/>
                          </a:solidFill>
                        </a:rPr>
                        <a:t>il/elle/on devenait</a:t>
                      </a:r>
                    </a:p>
                  </a:txBody>
                  <a:tcPr anchor="ctr"/>
                </a:tc>
                <a:extLst>
                  <a:ext uri="{0D108BD9-81ED-4DB2-BD59-A6C34878D82A}">
                    <a16:rowId xmlns:a16="http://schemas.microsoft.com/office/drawing/2014/main" val="4234173574"/>
                  </a:ext>
                </a:extLst>
              </a:tr>
              <a:tr h="370840">
                <a:tc>
                  <a:txBody>
                    <a:bodyPr/>
                    <a:lstStyle/>
                    <a:p>
                      <a:pPr>
                        <a:lnSpc>
                          <a:spcPct val="150000"/>
                        </a:lnSpc>
                      </a:pPr>
                      <a:r>
                        <a:rPr lang="en-GB" sz="2000" dirty="0">
                          <a:solidFill>
                            <a:srgbClr val="115076"/>
                          </a:solidFill>
                        </a:rPr>
                        <a:t>attendre</a:t>
                      </a:r>
                    </a:p>
                  </a:txBody>
                  <a:tcPr anchor="ctr"/>
                </a:tc>
                <a:tc>
                  <a:txBody>
                    <a:bodyPr/>
                    <a:lstStyle/>
                    <a:p>
                      <a:pPr>
                        <a:lnSpc>
                          <a:spcPct val="150000"/>
                        </a:lnSpc>
                      </a:pPr>
                      <a:r>
                        <a:rPr lang="en-GB" sz="2000" dirty="0">
                          <a:solidFill>
                            <a:srgbClr val="115076"/>
                          </a:solidFill>
                        </a:rPr>
                        <a:t>attendons</a:t>
                      </a:r>
                    </a:p>
                  </a:txBody>
                  <a:tcPr anchor="ctr"/>
                </a:tc>
                <a:tc>
                  <a:txBody>
                    <a:bodyPr/>
                    <a:lstStyle/>
                    <a:p>
                      <a:pPr>
                        <a:lnSpc>
                          <a:spcPct val="150000"/>
                        </a:lnSpc>
                      </a:pPr>
                      <a:r>
                        <a:rPr lang="en-GB" sz="2000" dirty="0">
                          <a:solidFill>
                            <a:srgbClr val="115076"/>
                          </a:solidFill>
                        </a:rPr>
                        <a:t>attend-</a:t>
                      </a:r>
                    </a:p>
                  </a:txBody>
                  <a:tcPr anchor="ctr"/>
                </a:tc>
                <a:tc>
                  <a:txBody>
                    <a:bodyPr/>
                    <a:lstStyle/>
                    <a:p>
                      <a:pPr>
                        <a:lnSpc>
                          <a:spcPct val="150000"/>
                        </a:lnSpc>
                      </a:pPr>
                      <a:r>
                        <a:rPr lang="en-GB" sz="2000" dirty="0">
                          <a:solidFill>
                            <a:srgbClr val="115076"/>
                          </a:solidFill>
                        </a:rPr>
                        <a:t>j’attendais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115076"/>
                          </a:solidFill>
                        </a:rPr>
                        <a:t>il/elle/on attendait</a:t>
                      </a:r>
                    </a:p>
                  </a:txBody>
                  <a:tcPr anchor="ctr"/>
                </a:tc>
                <a:extLst>
                  <a:ext uri="{0D108BD9-81ED-4DB2-BD59-A6C34878D82A}">
                    <a16:rowId xmlns:a16="http://schemas.microsoft.com/office/drawing/2014/main" val="3674936319"/>
                  </a:ext>
                </a:extLst>
              </a:tr>
              <a:tr h="370840">
                <a:tc>
                  <a:txBody>
                    <a:bodyPr/>
                    <a:lstStyle/>
                    <a:p>
                      <a:pPr>
                        <a:lnSpc>
                          <a:spcPct val="150000"/>
                        </a:lnSpc>
                      </a:pPr>
                      <a:r>
                        <a:rPr lang="en-GB" sz="2000" dirty="0">
                          <a:solidFill>
                            <a:srgbClr val="115076"/>
                          </a:solidFill>
                        </a:rPr>
                        <a:t>traduire</a:t>
                      </a:r>
                    </a:p>
                  </a:txBody>
                  <a:tcPr anchor="ctr"/>
                </a:tc>
                <a:tc>
                  <a:txBody>
                    <a:bodyPr/>
                    <a:lstStyle/>
                    <a:p>
                      <a:pPr>
                        <a:lnSpc>
                          <a:spcPct val="150000"/>
                        </a:lnSpc>
                      </a:pPr>
                      <a:r>
                        <a:rPr lang="en-GB" sz="2000" dirty="0">
                          <a:solidFill>
                            <a:srgbClr val="115076"/>
                          </a:solidFill>
                        </a:rPr>
                        <a:t>traduisons</a:t>
                      </a:r>
                    </a:p>
                  </a:txBody>
                  <a:tcPr anchor="ctr"/>
                </a:tc>
                <a:tc>
                  <a:txBody>
                    <a:bodyPr/>
                    <a:lstStyle/>
                    <a:p>
                      <a:pPr>
                        <a:lnSpc>
                          <a:spcPct val="150000"/>
                        </a:lnSpc>
                      </a:pPr>
                      <a:r>
                        <a:rPr lang="en-GB" sz="2000" dirty="0">
                          <a:solidFill>
                            <a:srgbClr val="115076"/>
                          </a:solidFill>
                        </a:rPr>
                        <a:t>traduis-</a:t>
                      </a:r>
                    </a:p>
                  </a:txBody>
                  <a:tcPr anchor="ctr"/>
                </a:tc>
                <a:tc>
                  <a:txBody>
                    <a:bodyPr/>
                    <a:lstStyle/>
                    <a:p>
                      <a:pPr>
                        <a:lnSpc>
                          <a:spcPct val="150000"/>
                        </a:lnSpc>
                      </a:pPr>
                      <a:r>
                        <a:rPr lang="en-GB" sz="2000" dirty="0">
                          <a:solidFill>
                            <a:srgbClr val="115076"/>
                          </a:solidFill>
                        </a:rPr>
                        <a:t>je traduisais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115076"/>
                          </a:solidFill>
                        </a:rPr>
                        <a:t>il/elle/on traduisait</a:t>
                      </a:r>
                    </a:p>
                  </a:txBody>
                  <a:tcPr anchor="ctr"/>
                </a:tc>
                <a:extLst>
                  <a:ext uri="{0D108BD9-81ED-4DB2-BD59-A6C34878D82A}">
                    <a16:rowId xmlns:a16="http://schemas.microsoft.com/office/drawing/2014/main" val="576664849"/>
                  </a:ext>
                </a:extLst>
              </a:tr>
              <a:tr h="370840">
                <a:tc>
                  <a:txBody>
                    <a:bodyPr/>
                    <a:lstStyle/>
                    <a:p>
                      <a:pPr>
                        <a:lnSpc>
                          <a:spcPct val="150000"/>
                        </a:lnSpc>
                      </a:pPr>
                      <a:r>
                        <a:rPr lang="en-GB" sz="2000" dirty="0">
                          <a:solidFill>
                            <a:srgbClr val="115076"/>
                          </a:solidFill>
                        </a:rPr>
                        <a:t>comprendre</a:t>
                      </a:r>
                    </a:p>
                  </a:txBody>
                  <a:tcPr anchor="ctr"/>
                </a:tc>
                <a:tc>
                  <a:txBody>
                    <a:bodyPr/>
                    <a:lstStyle/>
                    <a:p>
                      <a:pPr>
                        <a:lnSpc>
                          <a:spcPct val="150000"/>
                        </a:lnSpc>
                      </a:pPr>
                      <a:r>
                        <a:rPr lang="en-GB" sz="2000" dirty="0">
                          <a:solidFill>
                            <a:srgbClr val="115076"/>
                          </a:solidFill>
                        </a:rPr>
                        <a:t>comprenons</a:t>
                      </a:r>
                    </a:p>
                  </a:txBody>
                  <a:tcPr anchor="ctr"/>
                </a:tc>
                <a:tc>
                  <a:txBody>
                    <a:bodyPr/>
                    <a:lstStyle/>
                    <a:p>
                      <a:pPr>
                        <a:lnSpc>
                          <a:spcPct val="150000"/>
                        </a:lnSpc>
                      </a:pPr>
                      <a:r>
                        <a:rPr lang="en-GB" sz="2000" dirty="0">
                          <a:solidFill>
                            <a:srgbClr val="115076"/>
                          </a:solidFill>
                        </a:rPr>
                        <a:t>compren-</a:t>
                      </a:r>
                    </a:p>
                  </a:txBody>
                  <a:tcPr anchor="ctr"/>
                </a:tc>
                <a:tc>
                  <a:txBody>
                    <a:bodyPr/>
                    <a:lstStyle/>
                    <a:p>
                      <a:pPr>
                        <a:lnSpc>
                          <a:spcPct val="150000"/>
                        </a:lnSpc>
                      </a:pPr>
                      <a:r>
                        <a:rPr lang="en-GB" sz="2000" dirty="0">
                          <a:solidFill>
                            <a:srgbClr val="115076"/>
                          </a:solidFill>
                        </a:rPr>
                        <a:t>je comprenais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115076"/>
                          </a:solidFill>
                        </a:rPr>
                        <a:t>il/elle/on comprenait</a:t>
                      </a:r>
                    </a:p>
                  </a:txBody>
                  <a:tcPr anchor="ctr"/>
                </a:tc>
                <a:extLst>
                  <a:ext uri="{0D108BD9-81ED-4DB2-BD59-A6C34878D82A}">
                    <a16:rowId xmlns:a16="http://schemas.microsoft.com/office/drawing/2014/main" val="1848543827"/>
                  </a:ext>
                </a:extLst>
              </a:tr>
              <a:tr h="370840">
                <a:tc>
                  <a:txBody>
                    <a:bodyPr/>
                    <a:lstStyle/>
                    <a:p>
                      <a:pPr>
                        <a:lnSpc>
                          <a:spcPct val="150000"/>
                        </a:lnSpc>
                      </a:pPr>
                      <a:r>
                        <a:rPr lang="en-GB" sz="2000" dirty="0">
                          <a:solidFill>
                            <a:srgbClr val="115076"/>
                          </a:solidFill>
                        </a:rPr>
                        <a:t>partir</a:t>
                      </a:r>
                    </a:p>
                  </a:txBody>
                  <a:tcPr anchor="ctr"/>
                </a:tc>
                <a:tc>
                  <a:txBody>
                    <a:bodyPr/>
                    <a:lstStyle/>
                    <a:p>
                      <a:pPr>
                        <a:lnSpc>
                          <a:spcPct val="150000"/>
                        </a:lnSpc>
                      </a:pPr>
                      <a:r>
                        <a:rPr lang="en-GB" sz="2000" dirty="0">
                          <a:solidFill>
                            <a:srgbClr val="115076"/>
                          </a:solidFill>
                        </a:rPr>
                        <a:t>partons</a:t>
                      </a:r>
                    </a:p>
                  </a:txBody>
                  <a:tcPr anchor="ctr"/>
                </a:tc>
                <a:tc>
                  <a:txBody>
                    <a:bodyPr/>
                    <a:lstStyle/>
                    <a:p>
                      <a:pPr>
                        <a:lnSpc>
                          <a:spcPct val="150000"/>
                        </a:lnSpc>
                      </a:pPr>
                      <a:r>
                        <a:rPr lang="en-GB" sz="2000" dirty="0">
                          <a:solidFill>
                            <a:srgbClr val="115076"/>
                          </a:solidFill>
                        </a:rPr>
                        <a:t>part-</a:t>
                      </a:r>
                    </a:p>
                  </a:txBody>
                  <a:tcPr anchor="ctr"/>
                </a:tc>
                <a:tc>
                  <a:txBody>
                    <a:bodyPr/>
                    <a:lstStyle/>
                    <a:p>
                      <a:pPr>
                        <a:lnSpc>
                          <a:spcPct val="150000"/>
                        </a:lnSpc>
                      </a:pPr>
                      <a:r>
                        <a:rPr lang="en-GB" sz="2000" dirty="0">
                          <a:solidFill>
                            <a:srgbClr val="115076"/>
                          </a:solidFill>
                        </a:rPr>
                        <a:t>je partais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115076"/>
                          </a:solidFill>
                        </a:rPr>
                        <a:t>il/elle/on partait</a:t>
                      </a:r>
                    </a:p>
                  </a:txBody>
                  <a:tcPr anchor="ctr"/>
                </a:tc>
                <a:extLst>
                  <a:ext uri="{0D108BD9-81ED-4DB2-BD59-A6C34878D82A}">
                    <a16:rowId xmlns:a16="http://schemas.microsoft.com/office/drawing/2014/main" val="2260017063"/>
                  </a:ext>
                </a:extLst>
              </a:tr>
              <a:tr h="370840">
                <a:tc>
                  <a:txBody>
                    <a:bodyPr/>
                    <a:lstStyle/>
                    <a:p>
                      <a:pPr>
                        <a:lnSpc>
                          <a:spcPct val="150000"/>
                        </a:lnSpc>
                      </a:pPr>
                      <a:r>
                        <a:rPr lang="en-GB" sz="2000" dirty="0">
                          <a:solidFill>
                            <a:srgbClr val="115076"/>
                          </a:solidFill>
                        </a:rPr>
                        <a:t>décrire</a:t>
                      </a:r>
                    </a:p>
                  </a:txBody>
                  <a:tcPr anchor="ctr"/>
                </a:tc>
                <a:tc>
                  <a:txBody>
                    <a:bodyPr/>
                    <a:lstStyle/>
                    <a:p>
                      <a:pPr>
                        <a:lnSpc>
                          <a:spcPct val="150000"/>
                        </a:lnSpc>
                      </a:pPr>
                      <a:r>
                        <a:rPr lang="en-GB" sz="2000" dirty="0">
                          <a:solidFill>
                            <a:srgbClr val="115076"/>
                          </a:solidFill>
                        </a:rPr>
                        <a:t>décrivons</a:t>
                      </a:r>
                    </a:p>
                  </a:txBody>
                  <a:tcPr anchor="ctr"/>
                </a:tc>
                <a:tc>
                  <a:txBody>
                    <a:bodyPr/>
                    <a:lstStyle/>
                    <a:p>
                      <a:pPr>
                        <a:lnSpc>
                          <a:spcPct val="150000"/>
                        </a:lnSpc>
                      </a:pPr>
                      <a:r>
                        <a:rPr lang="en-GB" sz="2000" dirty="0">
                          <a:solidFill>
                            <a:srgbClr val="115076"/>
                          </a:solidFill>
                        </a:rPr>
                        <a:t>décriv-</a:t>
                      </a:r>
                    </a:p>
                  </a:txBody>
                  <a:tcPr anchor="ctr"/>
                </a:tc>
                <a:tc>
                  <a:txBody>
                    <a:bodyPr/>
                    <a:lstStyle/>
                    <a:p>
                      <a:pPr>
                        <a:lnSpc>
                          <a:spcPct val="150000"/>
                        </a:lnSpc>
                      </a:pPr>
                      <a:r>
                        <a:rPr lang="en-GB" sz="2000" dirty="0">
                          <a:solidFill>
                            <a:srgbClr val="115076"/>
                          </a:solidFill>
                        </a:rPr>
                        <a:t>je décrivais</a:t>
                      </a: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000" dirty="0">
                          <a:solidFill>
                            <a:srgbClr val="115076"/>
                          </a:solidFill>
                        </a:rPr>
                        <a:t>il/elle/on décrivait</a:t>
                      </a:r>
                    </a:p>
                  </a:txBody>
                  <a:tcPr anchor="ctr"/>
                </a:tc>
                <a:extLst>
                  <a:ext uri="{0D108BD9-81ED-4DB2-BD59-A6C34878D82A}">
                    <a16:rowId xmlns:a16="http://schemas.microsoft.com/office/drawing/2014/main" val="737341253"/>
                  </a:ext>
                </a:extLst>
              </a:tr>
            </a:tbl>
          </a:graphicData>
        </a:graphic>
      </p:graphicFrame>
      <p:sp>
        <p:nvSpPr>
          <p:cNvPr id="6" name="Rectangle 5">
            <a:extLst>
              <a:ext uri="{FF2B5EF4-FFF2-40B4-BE49-F238E27FC236}">
                <a16:creationId xmlns:a16="http://schemas.microsoft.com/office/drawing/2014/main" id="{EA6DE6FC-0482-4D92-99C5-2D3999FCF858}"/>
              </a:ext>
            </a:extLst>
          </p:cNvPr>
          <p:cNvSpPr/>
          <p:nvPr/>
        </p:nvSpPr>
        <p:spPr>
          <a:xfrm>
            <a:off x="2665063" y="2194858"/>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1D10230A-7E71-4000-9C48-EB6C345762F4}"/>
              </a:ext>
            </a:extLst>
          </p:cNvPr>
          <p:cNvSpPr/>
          <p:nvPr/>
        </p:nvSpPr>
        <p:spPr>
          <a:xfrm>
            <a:off x="4757754" y="2194858"/>
            <a:ext cx="1199323" cy="3543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9565CC35-3A04-4031-A6DB-3E16A4E6B398}"/>
              </a:ext>
            </a:extLst>
          </p:cNvPr>
          <p:cNvSpPr/>
          <p:nvPr/>
        </p:nvSpPr>
        <p:spPr>
          <a:xfrm>
            <a:off x="6339861" y="2194858"/>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a:extLst>
              <a:ext uri="{FF2B5EF4-FFF2-40B4-BE49-F238E27FC236}">
                <a16:creationId xmlns:a16="http://schemas.microsoft.com/office/drawing/2014/main" id="{BD3CFCDE-A315-4CF9-AA07-04B0E646EDC1}"/>
              </a:ext>
            </a:extLst>
          </p:cNvPr>
          <p:cNvSpPr/>
          <p:nvPr/>
        </p:nvSpPr>
        <p:spPr>
          <a:xfrm>
            <a:off x="8616933" y="2194858"/>
            <a:ext cx="2441477" cy="3543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3BBD0A00-4CFF-417B-BEB4-72F2F9E55DD2}"/>
              </a:ext>
            </a:extLst>
          </p:cNvPr>
          <p:cNvSpPr/>
          <p:nvPr/>
        </p:nvSpPr>
        <p:spPr>
          <a:xfrm>
            <a:off x="2677938" y="2702940"/>
            <a:ext cx="1934817" cy="324772"/>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9C7FABF7-E467-46A7-B1D8-27310BE6377C}"/>
              </a:ext>
            </a:extLst>
          </p:cNvPr>
          <p:cNvSpPr/>
          <p:nvPr/>
        </p:nvSpPr>
        <p:spPr>
          <a:xfrm>
            <a:off x="4757753" y="2702940"/>
            <a:ext cx="1199323" cy="3543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E367CAC9-D120-4BC0-9F25-AACE1A7C00D3}"/>
              </a:ext>
            </a:extLst>
          </p:cNvPr>
          <p:cNvSpPr/>
          <p:nvPr/>
        </p:nvSpPr>
        <p:spPr>
          <a:xfrm>
            <a:off x="6326610" y="2702940"/>
            <a:ext cx="1934817" cy="324772"/>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3989C8AB-10FD-4D25-A6A0-7D71ABFF18B9}"/>
              </a:ext>
            </a:extLst>
          </p:cNvPr>
          <p:cNvSpPr/>
          <p:nvPr/>
        </p:nvSpPr>
        <p:spPr>
          <a:xfrm>
            <a:off x="8591183" y="2702940"/>
            <a:ext cx="2441477" cy="3543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63F927FC-E3B7-4C67-94FD-E0BD127664D5}"/>
              </a:ext>
            </a:extLst>
          </p:cNvPr>
          <p:cNvSpPr/>
          <p:nvPr/>
        </p:nvSpPr>
        <p:spPr>
          <a:xfrm>
            <a:off x="2651424" y="3176242"/>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32BF74E5-6D7C-4DBD-8B55-40BE123402CB}"/>
              </a:ext>
            </a:extLst>
          </p:cNvPr>
          <p:cNvSpPr/>
          <p:nvPr/>
        </p:nvSpPr>
        <p:spPr>
          <a:xfrm>
            <a:off x="4757755" y="3176242"/>
            <a:ext cx="1199323" cy="3543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ED664B30-3C9E-4DAC-BC60-E4659C93CFE1}"/>
              </a:ext>
            </a:extLst>
          </p:cNvPr>
          <p:cNvSpPr/>
          <p:nvPr/>
        </p:nvSpPr>
        <p:spPr>
          <a:xfrm>
            <a:off x="6326610" y="3176242"/>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C27F2546-9CFC-457C-B6E0-AE538DA88A07}"/>
              </a:ext>
            </a:extLst>
          </p:cNvPr>
          <p:cNvSpPr/>
          <p:nvPr/>
        </p:nvSpPr>
        <p:spPr>
          <a:xfrm>
            <a:off x="8577931" y="3176242"/>
            <a:ext cx="2441477" cy="3543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46F7EC78-E29A-4E8C-AA16-BFB99B3EB924}"/>
              </a:ext>
            </a:extLst>
          </p:cNvPr>
          <p:cNvSpPr/>
          <p:nvPr/>
        </p:nvSpPr>
        <p:spPr>
          <a:xfrm>
            <a:off x="2632692" y="3676048"/>
            <a:ext cx="1934817" cy="324772"/>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D41FA2FA-8B2A-4E76-A662-F6AA6BCA1599}"/>
              </a:ext>
            </a:extLst>
          </p:cNvPr>
          <p:cNvSpPr/>
          <p:nvPr/>
        </p:nvSpPr>
        <p:spPr>
          <a:xfrm>
            <a:off x="4746413" y="3676048"/>
            <a:ext cx="1199323" cy="3543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a:extLst>
              <a:ext uri="{FF2B5EF4-FFF2-40B4-BE49-F238E27FC236}">
                <a16:creationId xmlns:a16="http://schemas.microsoft.com/office/drawing/2014/main" id="{AC7402D7-73AF-47C5-8576-9CC110A828C7}"/>
              </a:ext>
            </a:extLst>
          </p:cNvPr>
          <p:cNvSpPr/>
          <p:nvPr/>
        </p:nvSpPr>
        <p:spPr>
          <a:xfrm>
            <a:off x="6315268" y="3676048"/>
            <a:ext cx="1934817" cy="324772"/>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12C3B7BD-F8FE-4E6A-BE43-127210C8FB27}"/>
              </a:ext>
            </a:extLst>
          </p:cNvPr>
          <p:cNvSpPr/>
          <p:nvPr/>
        </p:nvSpPr>
        <p:spPr>
          <a:xfrm>
            <a:off x="8566589" y="3676048"/>
            <a:ext cx="2441477" cy="354383"/>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E00FEBC2-602F-44C8-8DF9-50B44E936E80}"/>
              </a:ext>
            </a:extLst>
          </p:cNvPr>
          <p:cNvSpPr/>
          <p:nvPr/>
        </p:nvSpPr>
        <p:spPr>
          <a:xfrm>
            <a:off x="2657286" y="4149350"/>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1EA2648B-6AD8-4D71-A3ED-94973F257A1B}"/>
              </a:ext>
            </a:extLst>
          </p:cNvPr>
          <p:cNvSpPr/>
          <p:nvPr/>
        </p:nvSpPr>
        <p:spPr>
          <a:xfrm>
            <a:off x="4757752" y="4149350"/>
            <a:ext cx="1199323" cy="3543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A2ACB167-26CC-40DA-9FFF-3BC0910D3E7D}"/>
              </a:ext>
            </a:extLst>
          </p:cNvPr>
          <p:cNvSpPr/>
          <p:nvPr/>
        </p:nvSpPr>
        <p:spPr>
          <a:xfrm>
            <a:off x="6339861" y="4169228"/>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Rectangle 46">
            <a:extLst>
              <a:ext uri="{FF2B5EF4-FFF2-40B4-BE49-F238E27FC236}">
                <a16:creationId xmlns:a16="http://schemas.microsoft.com/office/drawing/2014/main" id="{3115BAA6-9928-4197-B7FB-61C55E39D7BF}"/>
              </a:ext>
            </a:extLst>
          </p:cNvPr>
          <p:cNvSpPr/>
          <p:nvPr/>
        </p:nvSpPr>
        <p:spPr>
          <a:xfrm>
            <a:off x="8591183" y="4149350"/>
            <a:ext cx="2627008" cy="368688"/>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Rectangle 47">
            <a:extLst>
              <a:ext uri="{FF2B5EF4-FFF2-40B4-BE49-F238E27FC236}">
                <a16:creationId xmlns:a16="http://schemas.microsoft.com/office/drawing/2014/main" id="{3597A621-DF8E-4B12-8E24-0B234FEC7620}"/>
              </a:ext>
            </a:extLst>
          </p:cNvPr>
          <p:cNvSpPr/>
          <p:nvPr/>
        </p:nvSpPr>
        <p:spPr>
          <a:xfrm>
            <a:off x="2657286" y="4662408"/>
            <a:ext cx="1934817" cy="324772"/>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Rectangle 48">
            <a:extLst>
              <a:ext uri="{FF2B5EF4-FFF2-40B4-BE49-F238E27FC236}">
                <a16:creationId xmlns:a16="http://schemas.microsoft.com/office/drawing/2014/main" id="{B2C0D990-D3B6-4E7B-822F-B4368BF7C335}"/>
              </a:ext>
            </a:extLst>
          </p:cNvPr>
          <p:cNvSpPr/>
          <p:nvPr/>
        </p:nvSpPr>
        <p:spPr>
          <a:xfrm>
            <a:off x="4746412" y="4588915"/>
            <a:ext cx="1276946" cy="382901"/>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D69B0A61-0707-406B-8D59-BDEBC64D2674}"/>
              </a:ext>
            </a:extLst>
          </p:cNvPr>
          <p:cNvSpPr/>
          <p:nvPr/>
        </p:nvSpPr>
        <p:spPr>
          <a:xfrm>
            <a:off x="6339862" y="4662408"/>
            <a:ext cx="1934817" cy="324772"/>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Rectangle 50">
            <a:extLst>
              <a:ext uri="{FF2B5EF4-FFF2-40B4-BE49-F238E27FC236}">
                <a16:creationId xmlns:a16="http://schemas.microsoft.com/office/drawing/2014/main" id="{A75CB096-7A25-4BF7-8F58-1095DC8C9467}"/>
              </a:ext>
            </a:extLst>
          </p:cNvPr>
          <p:cNvSpPr/>
          <p:nvPr/>
        </p:nvSpPr>
        <p:spPr>
          <a:xfrm>
            <a:off x="8591183" y="4622652"/>
            <a:ext cx="2640260" cy="415864"/>
          </a:xfrm>
          <a:prstGeom prst="rect">
            <a:avLst/>
          </a:prstGeom>
          <a:solidFill>
            <a:srgbClr val="FCECE8"/>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Rectangle 51">
            <a:extLst>
              <a:ext uri="{FF2B5EF4-FFF2-40B4-BE49-F238E27FC236}">
                <a16:creationId xmlns:a16="http://schemas.microsoft.com/office/drawing/2014/main" id="{2B2BA43F-8E99-4122-9616-4A88EC2C58C5}"/>
              </a:ext>
            </a:extLst>
          </p:cNvPr>
          <p:cNvSpPr/>
          <p:nvPr/>
        </p:nvSpPr>
        <p:spPr>
          <a:xfrm>
            <a:off x="2642373" y="5122456"/>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66D514A2-7182-4501-B10D-46F7882011DE}"/>
              </a:ext>
            </a:extLst>
          </p:cNvPr>
          <p:cNvSpPr/>
          <p:nvPr/>
        </p:nvSpPr>
        <p:spPr>
          <a:xfrm>
            <a:off x="4757755" y="5122456"/>
            <a:ext cx="1199323" cy="3543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53">
            <a:extLst>
              <a:ext uri="{FF2B5EF4-FFF2-40B4-BE49-F238E27FC236}">
                <a16:creationId xmlns:a16="http://schemas.microsoft.com/office/drawing/2014/main" id="{7BC8461C-DECD-464F-9AF7-C2AD2A5A0DDC}"/>
              </a:ext>
            </a:extLst>
          </p:cNvPr>
          <p:cNvSpPr/>
          <p:nvPr/>
        </p:nvSpPr>
        <p:spPr>
          <a:xfrm>
            <a:off x="6326610" y="5122456"/>
            <a:ext cx="1934817" cy="324772"/>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ectangle 54">
            <a:extLst>
              <a:ext uri="{FF2B5EF4-FFF2-40B4-BE49-F238E27FC236}">
                <a16:creationId xmlns:a16="http://schemas.microsoft.com/office/drawing/2014/main" id="{A60C4A75-9180-48DB-B9C6-94B5AF451AE6}"/>
              </a:ext>
            </a:extLst>
          </p:cNvPr>
          <p:cNvSpPr/>
          <p:nvPr/>
        </p:nvSpPr>
        <p:spPr>
          <a:xfrm>
            <a:off x="8577931" y="5122456"/>
            <a:ext cx="2441477" cy="354383"/>
          </a:xfrm>
          <a:prstGeom prst="rect">
            <a:avLst/>
          </a:prstGeom>
          <a:solidFill>
            <a:srgbClr val="F8D7CD"/>
          </a:solidFill>
          <a:ln>
            <a:solidFill>
              <a:srgbClr val="F8D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TextBox 67">
            <a:extLst>
              <a:ext uri="{FF2B5EF4-FFF2-40B4-BE49-F238E27FC236}">
                <a16:creationId xmlns:a16="http://schemas.microsoft.com/office/drawing/2014/main" id="{F58CBCED-2434-4E2A-8853-7DD36F941DD8}"/>
              </a:ext>
            </a:extLst>
          </p:cNvPr>
          <p:cNvSpPr txBox="1"/>
          <p:nvPr/>
        </p:nvSpPr>
        <p:spPr>
          <a:xfrm>
            <a:off x="6086296" y="723727"/>
            <a:ext cx="4810539" cy="461665"/>
          </a:xfrm>
          <a:prstGeom prst="rect">
            <a:avLst/>
          </a:prstGeom>
          <a:noFill/>
        </p:spPr>
        <p:txBody>
          <a:bodyPr wrap="square" rtlCol="0">
            <a:spAutoFit/>
          </a:bodyPr>
          <a:lstStyle/>
          <a:p>
            <a:r>
              <a:rPr lang="en-GB" sz="2400" dirty="0">
                <a:solidFill>
                  <a:schemeClr val="accent5">
                    <a:lumMod val="50000"/>
                  </a:schemeClr>
                </a:solidFill>
              </a:rPr>
              <a:t>Practise forming the imperfect.</a:t>
            </a:r>
          </a:p>
        </p:txBody>
      </p:sp>
    </p:spTree>
    <p:extLst>
      <p:ext uri="{BB962C8B-B14F-4D97-AF65-F5344CB8AC3E}">
        <p14:creationId xmlns:p14="http://schemas.microsoft.com/office/powerpoint/2010/main" val="3011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5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5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5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Renée et Bastien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401058DC-8B60-4B0C-A393-0E4692BE6411}"/>
              </a:ext>
            </a:extLst>
          </p:cNvPr>
          <p:cNvSpPr txBox="1"/>
          <p:nvPr/>
        </p:nvSpPr>
        <p:spPr>
          <a:xfrm>
            <a:off x="294410" y="1351077"/>
            <a:ext cx="10976564" cy="2792111"/>
          </a:xfrm>
          <a:prstGeom prst="rect">
            <a:avLst/>
          </a:prstGeom>
          <a:noFill/>
        </p:spPr>
        <p:txBody>
          <a:bodyPr wrap="square" rtlCol="0">
            <a:spAutoFit/>
          </a:bodyPr>
          <a:lstStyle/>
          <a:p>
            <a:r>
              <a:rPr lang="fr-FR" sz="2400" dirty="0">
                <a:solidFill>
                  <a:srgbClr val="104F75"/>
                </a:solidFill>
              </a:rPr>
              <a:t>Renée réfléchit à ce qu’elle faisait et ce que Bastien faisait.</a:t>
            </a:r>
          </a:p>
          <a:p>
            <a:pPr algn="l"/>
            <a:r>
              <a:rPr lang="fr-FR" sz="2400" dirty="0">
                <a:solidFill>
                  <a:srgbClr val="104F75"/>
                </a:solidFill>
              </a:rPr>
              <a:t>Qui faisait quoi ?</a:t>
            </a:r>
          </a:p>
          <a:p>
            <a:pPr algn="l"/>
            <a:endParaRPr lang="fr-FR" sz="2400" dirty="0">
              <a:solidFill>
                <a:srgbClr val="104F75"/>
              </a:solidFill>
            </a:endParaRPr>
          </a:p>
          <a:p>
            <a:pPr algn="l">
              <a:lnSpc>
                <a:spcPct val="150000"/>
              </a:lnSpc>
            </a:pPr>
            <a:r>
              <a:rPr lang="fr-FR" sz="2400" dirty="0">
                <a:solidFill>
                  <a:srgbClr val="104F75"/>
                </a:solidFill>
              </a:rPr>
              <a:t> ___ appartenais à un club de danse* mais ___ n’aimait pas danser*.</a:t>
            </a:r>
          </a:p>
          <a:p>
            <a:pPr algn="l">
              <a:lnSpc>
                <a:spcPct val="150000"/>
              </a:lnSpc>
            </a:pPr>
            <a:r>
              <a:rPr lang="fr-FR" sz="2400" dirty="0">
                <a:solidFill>
                  <a:srgbClr val="104F75"/>
                </a:solidFill>
              </a:rPr>
              <a:t> ___ lisais des histoires d’amour et ___ écrivait des lettres pour moi.</a:t>
            </a:r>
          </a:p>
          <a:p>
            <a:pPr algn="l">
              <a:lnSpc>
                <a:spcPct val="150000"/>
              </a:lnSpc>
            </a:pPr>
            <a:r>
              <a:rPr lang="fr-FR" sz="2400" dirty="0">
                <a:solidFill>
                  <a:srgbClr val="104F75"/>
                </a:solidFill>
              </a:rPr>
              <a:t>___ soutenait mes rêves et ___ trouvais ça gentil.</a:t>
            </a:r>
          </a:p>
        </p:txBody>
      </p:sp>
      <p:sp>
        <p:nvSpPr>
          <p:cNvPr id="16" name="TextBox 15">
            <a:extLst>
              <a:ext uri="{FF2B5EF4-FFF2-40B4-BE49-F238E27FC236}">
                <a16:creationId xmlns:a16="http://schemas.microsoft.com/office/drawing/2014/main" id="{22AEEE0A-2E9B-4E77-8696-4041F1512556}"/>
              </a:ext>
            </a:extLst>
          </p:cNvPr>
          <p:cNvSpPr txBox="1"/>
          <p:nvPr/>
        </p:nvSpPr>
        <p:spPr>
          <a:xfrm>
            <a:off x="294410" y="2538063"/>
            <a:ext cx="635690" cy="461665"/>
          </a:xfrm>
          <a:prstGeom prst="rect">
            <a:avLst/>
          </a:prstGeom>
          <a:noFill/>
        </p:spPr>
        <p:txBody>
          <a:bodyPr wrap="square" rtlCol="0">
            <a:spAutoFit/>
          </a:bodyPr>
          <a:lstStyle/>
          <a:p>
            <a:pPr algn="r"/>
            <a:r>
              <a:rPr lang="fr-FR" sz="2400" b="1" dirty="0">
                <a:solidFill>
                  <a:srgbClr val="E87D1E"/>
                </a:solidFill>
              </a:rPr>
              <a:t>J’</a:t>
            </a:r>
          </a:p>
        </p:txBody>
      </p:sp>
      <p:sp>
        <p:nvSpPr>
          <p:cNvPr id="17" name="TextBox 16">
            <a:extLst>
              <a:ext uri="{FF2B5EF4-FFF2-40B4-BE49-F238E27FC236}">
                <a16:creationId xmlns:a16="http://schemas.microsoft.com/office/drawing/2014/main" id="{72E14EEF-670D-49F7-AF4A-A5583B9C248F}"/>
              </a:ext>
            </a:extLst>
          </p:cNvPr>
          <p:cNvSpPr txBox="1"/>
          <p:nvPr/>
        </p:nvSpPr>
        <p:spPr>
          <a:xfrm>
            <a:off x="6520276" y="2538063"/>
            <a:ext cx="635690" cy="461665"/>
          </a:xfrm>
          <a:prstGeom prst="rect">
            <a:avLst/>
          </a:prstGeom>
          <a:noFill/>
        </p:spPr>
        <p:txBody>
          <a:bodyPr wrap="square" rtlCol="0">
            <a:spAutoFit/>
          </a:bodyPr>
          <a:lstStyle/>
          <a:p>
            <a:pPr algn="r"/>
            <a:r>
              <a:rPr lang="fr-FR" sz="2400" b="1" dirty="0">
                <a:solidFill>
                  <a:srgbClr val="E87D1E"/>
                </a:solidFill>
              </a:rPr>
              <a:t>il</a:t>
            </a:r>
          </a:p>
        </p:txBody>
      </p:sp>
      <p:sp>
        <p:nvSpPr>
          <p:cNvPr id="18" name="TextBox 17">
            <a:extLst>
              <a:ext uri="{FF2B5EF4-FFF2-40B4-BE49-F238E27FC236}">
                <a16:creationId xmlns:a16="http://schemas.microsoft.com/office/drawing/2014/main" id="{6AA08083-7FC7-49C6-AEA2-68B8A193FB83}"/>
              </a:ext>
            </a:extLst>
          </p:cNvPr>
          <p:cNvSpPr txBox="1"/>
          <p:nvPr/>
        </p:nvSpPr>
        <p:spPr>
          <a:xfrm>
            <a:off x="294410" y="3078062"/>
            <a:ext cx="635690" cy="461665"/>
          </a:xfrm>
          <a:prstGeom prst="rect">
            <a:avLst/>
          </a:prstGeom>
          <a:noFill/>
        </p:spPr>
        <p:txBody>
          <a:bodyPr wrap="square" rtlCol="0">
            <a:spAutoFit/>
          </a:bodyPr>
          <a:lstStyle/>
          <a:p>
            <a:pPr algn="r"/>
            <a:r>
              <a:rPr lang="fr-FR" sz="2400" b="1" dirty="0">
                <a:solidFill>
                  <a:srgbClr val="E87D1E"/>
                </a:solidFill>
              </a:rPr>
              <a:t>Je</a:t>
            </a:r>
          </a:p>
        </p:txBody>
      </p:sp>
      <p:sp>
        <p:nvSpPr>
          <p:cNvPr id="20" name="TextBox 19">
            <a:extLst>
              <a:ext uri="{FF2B5EF4-FFF2-40B4-BE49-F238E27FC236}">
                <a16:creationId xmlns:a16="http://schemas.microsoft.com/office/drawing/2014/main" id="{87DA6421-D0A6-4640-BDDA-9DE0A25DA7F1}"/>
              </a:ext>
            </a:extLst>
          </p:cNvPr>
          <p:cNvSpPr txBox="1"/>
          <p:nvPr/>
        </p:nvSpPr>
        <p:spPr>
          <a:xfrm>
            <a:off x="5147002" y="3078062"/>
            <a:ext cx="635690" cy="461665"/>
          </a:xfrm>
          <a:prstGeom prst="rect">
            <a:avLst/>
          </a:prstGeom>
          <a:noFill/>
        </p:spPr>
        <p:txBody>
          <a:bodyPr wrap="square" rtlCol="0">
            <a:spAutoFit/>
          </a:bodyPr>
          <a:lstStyle/>
          <a:p>
            <a:pPr algn="r"/>
            <a:r>
              <a:rPr lang="fr-FR" sz="2400" b="1" dirty="0">
                <a:solidFill>
                  <a:srgbClr val="E87D1E"/>
                </a:solidFill>
              </a:rPr>
              <a:t>il</a:t>
            </a:r>
          </a:p>
        </p:txBody>
      </p:sp>
      <p:sp>
        <p:nvSpPr>
          <p:cNvPr id="21" name="TextBox 20">
            <a:extLst>
              <a:ext uri="{FF2B5EF4-FFF2-40B4-BE49-F238E27FC236}">
                <a16:creationId xmlns:a16="http://schemas.microsoft.com/office/drawing/2014/main" id="{251B9883-FA12-420C-95B5-4F9F2A266C4B}"/>
              </a:ext>
            </a:extLst>
          </p:cNvPr>
          <p:cNvSpPr txBox="1"/>
          <p:nvPr/>
        </p:nvSpPr>
        <p:spPr>
          <a:xfrm>
            <a:off x="120633" y="3613095"/>
            <a:ext cx="635690" cy="461665"/>
          </a:xfrm>
          <a:prstGeom prst="rect">
            <a:avLst/>
          </a:prstGeom>
          <a:noFill/>
        </p:spPr>
        <p:txBody>
          <a:bodyPr wrap="square" rtlCol="0">
            <a:spAutoFit/>
          </a:bodyPr>
          <a:lstStyle/>
          <a:p>
            <a:pPr algn="r"/>
            <a:r>
              <a:rPr lang="fr-FR" sz="2400" b="1" dirty="0">
                <a:solidFill>
                  <a:srgbClr val="E87D1E"/>
                </a:solidFill>
              </a:rPr>
              <a:t>Il</a:t>
            </a:r>
          </a:p>
        </p:txBody>
      </p:sp>
      <p:sp>
        <p:nvSpPr>
          <p:cNvPr id="22" name="TextBox 21">
            <a:extLst>
              <a:ext uri="{FF2B5EF4-FFF2-40B4-BE49-F238E27FC236}">
                <a16:creationId xmlns:a16="http://schemas.microsoft.com/office/drawing/2014/main" id="{5C99B547-0C01-416D-84B1-34C705A1590F}"/>
              </a:ext>
            </a:extLst>
          </p:cNvPr>
          <p:cNvSpPr txBox="1"/>
          <p:nvPr/>
        </p:nvSpPr>
        <p:spPr>
          <a:xfrm>
            <a:off x="4122854" y="3613095"/>
            <a:ext cx="635690" cy="461665"/>
          </a:xfrm>
          <a:prstGeom prst="rect">
            <a:avLst/>
          </a:prstGeom>
          <a:noFill/>
        </p:spPr>
        <p:txBody>
          <a:bodyPr wrap="square" rtlCol="0">
            <a:spAutoFit/>
          </a:bodyPr>
          <a:lstStyle/>
          <a:p>
            <a:pPr algn="r"/>
            <a:r>
              <a:rPr lang="fr-FR" sz="2400" b="1" dirty="0">
                <a:solidFill>
                  <a:srgbClr val="E87D1E"/>
                </a:solidFill>
              </a:rPr>
              <a:t>je</a:t>
            </a:r>
          </a:p>
        </p:txBody>
      </p:sp>
      <p:sp>
        <p:nvSpPr>
          <p:cNvPr id="23" name="Rounded Rectangle 46">
            <a:extLst>
              <a:ext uri="{FF2B5EF4-FFF2-40B4-BE49-F238E27FC236}">
                <a16:creationId xmlns:a16="http://schemas.microsoft.com/office/drawing/2014/main" id="{4D2A4844-F5AD-4115-8159-720A2C843926}"/>
              </a:ext>
            </a:extLst>
          </p:cNvPr>
          <p:cNvSpPr/>
          <p:nvPr/>
        </p:nvSpPr>
        <p:spPr>
          <a:xfrm>
            <a:off x="6457245" y="292086"/>
            <a:ext cx="3988543" cy="867128"/>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danse = dance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danser</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dance, dancing</a:t>
            </a:r>
          </a:p>
        </p:txBody>
      </p:sp>
      <p:pic>
        <p:nvPicPr>
          <p:cNvPr id="6" name="Picture 5" descr="A mannequin with a white wig and a white shirt&#10;&#10;Description automatically generated with low confidence">
            <a:extLst>
              <a:ext uri="{FF2B5EF4-FFF2-40B4-BE49-F238E27FC236}">
                <a16:creationId xmlns:a16="http://schemas.microsoft.com/office/drawing/2014/main" id="{B7486101-24B0-4D83-9319-22A0604D5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075" y="3699806"/>
            <a:ext cx="2701589" cy="2701589"/>
          </a:xfrm>
          <a:prstGeom prst="rect">
            <a:avLst/>
          </a:prstGeom>
        </p:spPr>
      </p:pic>
      <p:pic>
        <p:nvPicPr>
          <p:cNvPr id="11" name="Picture 10">
            <a:extLst>
              <a:ext uri="{FF2B5EF4-FFF2-40B4-BE49-F238E27FC236}">
                <a16:creationId xmlns:a16="http://schemas.microsoft.com/office/drawing/2014/main" id="{DD46E05B-B102-464D-A759-31E3DC805C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4057" y="3316080"/>
            <a:ext cx="3085315" cy="3085315"/>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777948" cy="707849"/>
          </a:xfrm>
        </p:spPr>
        <p:txBody>
          <a:bodyPr>
            <a:normAutofit fontScale="90000"/>
          </a:bodyPr>
          <a:lstStyle/>
          <a:p>
            <a:r>
              <a:rPr lang="en-GB" sz="3600" b="1" dirty="0">
                <a:solidFill>
                  <a:schemeClr val="bg1"/>
                </a:solidFill>
              </a:rPr>
              <a:t>Renée et Bastien- </a:t>
            </a:r>
            <a:r>
              <a:rPr lang="fr-FR" sz="3600" b="1" dirty="0">
                <a:solidFill>
                  <a:schemeClr val="bg1"/>
                </a:solidFill>
              </a:rPr>
              <a:t>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3506A84-54CE-4FDB-A21C-BCBB2E6B0F47}"/>
              </a:ext>
            </a:extLst>
          </p:cNvPr>
          <p:cNvGraphicFramePr>
            <a:graphicFrameLocks noGrp="1"/>
          </p:cNvGraphicFramePr>
          <p:nvPr>
            <p:extLst>
              <p:ext uri="{D42A27DB-BD31-4B8C-83A1-F6EECF244321}">
                <p14:modId xmlns:p14="http://schemas.microsoft.com/office/powerpoint/2010/main" val="3674932396"/>
              </p:ext>
            </p:extLst>
          </p:nvPr>
        </p:nvGraphicFramePr>
        <p:xfrm>
          <a:off x="664441" y="1448566"/>
          <a:ext cx="9595622" cy="2560320"/>
        </p:xfrm>
        <a:graphic>
          <a:graphicData uri="http://schemas.openxmlformats.org/drawingml/2006/table">
            <a:tbl>
              <a:tblPr firstRow="1" bandRow="1">
                <a:tableStyleId>{5C22544A-7EE6-4342-B048-85BDC9FD1C3A}</a:tableStyleId>
              </a:tblPr>
              <a:tblGrid>
                <a:gridCol w="4797811">
                  <a:extLst>
                    <a:ext uri="{9D8B030D-6E8A-4147-A177-3AD203B41FA5}">
                      <a16:colId xmlns:a16="http://schemas.microsoft.com/office/drawing/2014/main" val="1046061400"/>
                    </a:ext>
                  </a:extLst>
                </a:gridCol>
                <a:gridCol w="4797811">
                  <a:extLst>
                    <a:ext uri="{9D8B030D-6E8A-4147-A177-3AD203B41FA5}">
                      <a16:colId xmlns:a16="http://schemas.microsoft.com/office/drawing/2014/main" val="940365549"/>
                    </a:ext>
                  </a:extLst>
                </a:gridCol>
              </a:tblGrid>
              <a:tr h="370840">
                <a:tc>
                  <a:txBody>
                    <a:bodyPr/>
                    <a:lstStyle/>
                    <a:p>
                      <a:r>
                        <a:rPr lang="fr-FR" sz="2400" dirty="0">
                          <a:solidFill>
                            <a:schemeClr val="bg1"/>
                          </a:solidFill>
                        </a:rPr>
                        <a:t>Renée</a:t>
                      </a:r>
                    </a:p>
                  </a:txBody>
                  <a:tcPr>
                    <a:solidFill>
                      <a:srgbClr val="115076"/>
                    </a:solidFill>
                  </a:tcPr>
                </a:tc>
                <a:tc>
                  <a:txBody>
                    <a:bodyPr/>
                    <a:lstStyle/>
                    <a:p>
                      <a:r>
                        <a:rPr lang="fr-FR" sz="2400" dirty="0">
                          <a:solidFill>
                            <a:schemeClr val="bg1"/>
                          </a:solidFill>
                        </a:rPr>
                        <a:t>Bastien</a:t>
                      </a:r>
                    </a:p>
                  </a:txBody>
                  <a:tcPr>
                    <a:solidFill>
                      <a:srgbClr val="115076"/>
                    </a:solidFill>
                  </a:tcPr>
                </a:tc>
                <a:extLst>
                  <a:ext uri="{0D108BD9-81ED-4DB2-BD59-A6C34878D82A}">
                    <a16:rowId xmlns:a16="http://schemas.microsoft.com/office/drawing/2014/main" val="675426943"/>
                  </a:ext>
                </a:extLst>
              </a:tr>
              <a:tr h="370840">
                <a:tc>
                  <a:txBody>
                    <a:bodyPr/>
                    <a:lstStyle/>
                    <a:p>
                      <a:r>
                        <a:rPr lang="fr-FR" sz="2400" dirty="0">
                          <a:solidFill>
                            <a:srgbClr val="115076"/>
                          </a:solidFill>
                        </a:rPr>
                        <a:t>used to belong to a dance club</a:t>
                      </a:r>
                    </a:p>
                  </a:txBody>
                  <a:tcPr/>
                </a:tc>
                <a:tc>
                  <a:txBody>
                    <a:bodyPr/>
                    <a:lstStyle/>
                    <a:p>
                      <a:r>
                        <a:rPr lang="fr-FR" sz="2400" dirty="0">
                          <a:solidFill>
                            <a:srgbClr val="115076"/>
                          </a:solidFill>
                        </a:rPr>
                        <a:t>used to not like dancing</a:t>
                      </a:r>
                    </a:p>
                  </a:txBody>
                  <a:tcPr/>
                </a:tc>
                <a:extLst>
                  <a:ext uri="{0D108BD9-81ED-4DB2-BD59-A6C34878D82A}">
                    <a16:rowId xmlns:a16="http://schemas.microsoft.com/office/drawing/2014/main" val="3031545475"/>
                  </a:ext>
                </a:extLst>
              </a:tr>
              <a:tr h="370840">
                <a:tc>
                  <a:txBody>
                    <a:bodyPr/>
                    <a:lstStyle/>
                    <a:p>
                      <a:r>
                        <a:rPr lang="fr-FR" sz="2400" dirty="0">
                          <a:solidFill>
                            <a:srgbClr val="115076"/>
                          </a:solidFill>
                        </a:rPr>
                        <a:t>used to read love stories</a:t>
                      </a:r>
                    </a:p>
                  </a:txBody>
                  <a:tcPr/>
                </a:tc>
                <a:tc>
                  <a:txBody>
                    <a:bodyPr/>
                    <a:lstStyle/>
                    <a:p>
                      <a:r>
                        <a:rPr lang="fr-FR" sz="2400" dirty="0">
                          <a:solidFill>
                            <a:srgbClr val="115076"/>
                          </a:solidFill>
                        </a:rPr>
                        <a:t>used to write letters for Renée</a:t>
                      </a:r>
                    </a:p>
                  </a:txBody>
                  <a:tcPr/>
                </a:tc>
                <a:extLst>
                  <a:ext uri="{0D108BD9-81ED-4DB2-BD59-A6C34878D82A}">
                    <a16:rowId xmlns:a16="http://schemas.microsoft.com/office/drawing/2014/main" val="39552202"/>
                  </a:ext>
                </a:extLst>
              </a:tr>
              <a:tr h="370840">
                <a:tc>
                  <a:txBody>
                    <a:bodyPr/>
                    <a:lstStyle/>
                    <a:p>
                      <a:r>
                        <a:rPr lang="fr-FR" sz="2400" dirty="0">
                          <a:solidFill>
                            <a:srgbClr val="115076"/>
                          </a:solidFill>
                        </a:rPr>
                        <a:t>used to find that nice</a:t>
                      </a:r>
                    </a:p>
                  </a:txBody>
                  <a:tcPr/>
                </a:tc>
                <a:tc>
                  <a:txBody>
                    <a:bodyPr/>
                    <a:lstStyle/>
                    <a:p>
                      <a:r>
                        <a:rPr lang="fr-FR" sz="2400" dirty="0">
                          <a:solidFill>
                            <a:srgbClr val="115076"/>
                          </a:solidFill>
                        </a:rPr>
                        <a:t>used to support Renée’s dreams</a:t>
                      </a:r>
                    </a:p>
                  </a:txBody>
                  <a:tcPr/>
                </a:tc>
                <a:extLst>
                  <a:ext uri="{0D108BD9-81ED-4DB2-BD59-A6C34878D82A}">
                    <a16:rowId xmlns:a16="http://schemas.microsoft.com/office/drawing/2014/main" val="3971196143"/>
                  </a:ext>
                </a:extLst>
              </a:tr>
            </a:tbl>
          </a:graphicData>
        </a:graphic>
      </p:graphicFrame>
      <p:sp>
        <p:nvSpPr>
          <p:cNvPr id="2" name="Rectangle 1">
            <a:extLst>
              <a:ext uri="{FF2B5EF4-FFF2-40B4-BE49-F238E27FC236}">
                <a16:creationId xmlns:a16="http://schemas.microsoft.com/office/drawing/2014/main" id="{8184BD80-2BCC-44F7-89BB-BEB21A0B0C65}"/>
              </a:ext>
            </a:extLst>
          </p:cNvPr>
          <p:cNvSpPr/>
          <p:nvPr/>
        </p:nvSpPr>
        <p:spPr>
          <a:xfrm>
            <a:off x="664441" y="1954433"/>
            <a:ext cx="4600943" cy="71346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1D593D3A-E676-4F02-BD88-504DD98511BA}"/>
              </a:ext>
            </a:extLst>
          </p:cNvPr>
          <p:cNvSpPr/>
          <p:nvPr/>
        </p:nvSpPr>
        <p:spPr>
          <a:xfrm>
            <a:off x="740508" y="2712361"/>
            <a:ext cx="4600943" cy="468351"/>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89BF8632-1DAF-4A90-BCAF-A1AA32B9D911}"/>
              </a:ext>
            </a:extLst>
          </p:cNvPr>
          <p:cNvSpPr/>
          <p:nvPr/>
        </p:nvSpPr>
        <p:spPr>
          <a:xfrm>
            <a:off x="5509143" y="1969884"/>
            <a:ext cx="4600943" cy="682831"/>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FB8C83D2-13E2-4460-BBD0-FB134BCD5C5B}"/>
              </a:ext>
            </a:extLst>
          </p:cNvPr>
          <p:cNvSpPr/>
          <p:nvPr/>
        </p:nvSpPr>
        <p:spPr>
          <a:xfrm>
            <a:off x="664439" y="3236698"/>
            <a:ext cx="4600943" cy="468351"/>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DABA6686-280F-46B7-9CCF-4008D1545030}"/>
              </a:ext>
            </a:extLst>
          </p:cNvPr>
          <p:cNvSpPr/>
          <p:nvPr/>
        </p:nvSpPr>
        <p:spPr>
          <a:xfrm>
            <a:off x="5462251" y="2726868"/>
            <a:ext cx="4600943" cy="468351"/>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9AEE6293-2A57-474A-8546-1FBCA1D6B115}"/>
              </a:ext>
            </a:extLst>
          </p:cNvPr>
          <p:cNvSpPr/>
          <p:nvPr/>
        </p:nvSpPr>
        <p:spPr>
          <a:xfrm>
            <a:off x="5509142" y="3209188"/>
            <a:ext cx="4600943" cy="739514"/>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9" name="Picture 18" descr="A mannequin with a white wig and a white shirt&#10;&#10;Description automatically generated with low confidence">
            <a:extLst>
              <a:ext uri="{FF2B5EF4-FFF2-40B4-BE49-F238E27FC236}">
                <a16:creationId xmlns:a16="http://schemas.microsoft.com/office/drawing/2014/main" id="{6F449371-9887-4867-A620-00A78992E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5075" y="3699806"/>
            <a:ext cx="2701589" cy="2701589"/>
          </a:xfrm>
          <a:prstGeom prst="rect">
            <a:avLst/>
          </a:prstGeom>
        </p:spPr>
      </p:pic>
      <p:pic>
        <p:nvPicPr>
          <p:cNvPr id="22" name="Picture 21">
            <a:extLst>
              <a:ext uri="{FF2B5EF4-FFF2-40B4-BE49-F238E27FC236}">
                <a16:creationId xmlns:a16="http://schemas.microsoft.com/office/drawing/2014/main" id="{4A496E63-D34B-4D43-8F02-C621A457D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4057" y="3316080"/>
            <a:ext cx="3085315" cy="3085315"/>
          </a:xfrm>
          <a:prstGeom prst="rect">
            <a:avLst/>
          </a:prstGeom>
        </p:spPr>
      </p:pic>
    </p:spTree>
    <p:extLst>
      <p:ext uri="{BB962C8B-B14F-4D97-AF65-F5344CB8AC3E}">
        <p14:creationId xmlns:p14="http://schemas.microsoft.com/office/powerpoint/2010/main" val="101405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5"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religion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401058DC-8B60-4B0C-A393-0E4692BE6411}"/>
              </a:ext>
            </a:extLst>
          </p:cNvPr>
          <p:cNvSpPr txBox="1"/>
          <p:nvPr/>
        </p:nvSpPr>
        <p:spPr>
          <a:xfrm>
            <a:off x="294410" y="1351077"/>
            <a:ext cx="11784176" cy="4524315"/>
          </a:xfrm>
          <a:prstGeom prst="rect">
            <a:avLst/>
          </a:prstGeom>
          <a:noFill/>
        </p:spPr>
        <p:txBody>
          <a:bodyPr wrap="square" rtlCol="0">
            <a:spAutoFit/>
          </a:bodyPr>
          <a:lstStyle/>
          <a:p>
            <a:pPr lvl="0"/>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Amandine a des beaux souvenirs de Saïd, </a:t>
            </a:r>
            <a:r>
              <a:rPr lang="fr-FR" sz="2400" dirty="0">
                <a:solidFill>
                  <a:srgbClr val="104F75"/>
                </a:solidFill>
              </a:rPr>
              <a:t>le grand-père d’Amir et Noura.</a:t>
            </a:r>
            <a:r>
              <a:rPr lang="fr-FR" sz="2400" dirty="0">
                <a:solidFill>
                  <a:srgbClr val="104F75"/>
                </a:solidFill>
                <a:latin typeface="Century Gothic" panose="020F0302020204030204"/>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Qui fait/faisait quoi, et quand ? Écris ‘je/j’’ou ‘il’, l’activité, et ‘past’ ou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lvl="0">
              <a:lnSpc>
                <a:spcPct val="150000"/>
              </a:lnSpc>
            </a:pPr>
            <a:r>
              <a:rPr lang="fr-FR" sz="2400" dirty="0">
                <a:solidFill>
                  <a:srgbClr val="104F75"/>
                </a:solidFill>
              </a:rPr>
              <a:t>___ réfléchis au rôle de la religion dans ma famille. ___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appartiens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à l’église chrétienne mais ___ visitait la mosquée* musulmane.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___ lisais le Coran* pour les histoires. ___ croyait en dieu mais ___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soutenait</a:t>
            </a:r>
            <a:r>
              <a:rPr kumimoji="0" lang="fr-FR" sz="2400" b="0"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la liberté religieuse des autres. ___ est une inspiration dans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ma vie.</a:t>
            </a:r>
            <a:r>
              <a:rPr kumimoji="0" lang="fr-FR" sz="2400" b="0"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___ trouve la laïcité importante à l’école aussi pour respecter </a:t>
            </a:r>
          </a:p>
          <a:p>
            <a:pPr lvl="0">
              <a:lnSpc>
                <a:spcPct val="150000"/>
              </a:lnSpc>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la</a:t>
            </a:r>
            <a:r>
              <a:rPr kumimoji="0" lang="fr-FR" sz="2400" b="0" i="0" u="none" strike="noStrike" kern="1200" cap="none" spc="0" normalizeH="0" noProof="0" dirty="0">
                <a:ln>
                  <a:noFill/>
                </a:ln>
                <a:solidFill>
                  <a:srgbClr val="104F75"/>
                </a:solidFill>
                <a:effectLst/>
                <a:uLnTx/>
                <a:uFillTx/>
                <a:latin typeface="Century Gothic" panose="020F0302020204030204"/>
                <a:ea typeface="+mn-ea"/>
                <a:cs typeface="+mn-cs"/>
              </a:rPr>
              <a:t> foi des</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 juifs, les chrétiens, les musulmans et les gens sans foi. </a:t>
            </a:r>
          </a:p>
        </p:txBody>
      </p:sp>
      <p:sp>
        <p:nvSpPr>
          <p:cNvPr id="16" name="TextBox 15">
            <a:extLst>
              <a:ext uri="{FF2B5EF4-FFF2-40B4-BE49-F238E27FC236}">
                <a16:creationId xmlns:a16="http://schemas.microsoft.com/office/drawing/2014/main" id="{22AEEE0A-2E9B-4E77-8696-4041F1512556}"/>
              </a:ext>
            </a:extLst>
          </p:cNvPr>
          <p:cNvSpPr txBox="1"/>
          <p:nvPr/>
        </p:nvSpPr>
        <p:spPr>
          <a:xfrm>
            <a:off x="219644" y="2523616"/>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Je</a:t>
            </a:r>
          </a:p>
        </p:txBody>
      </p:sp>
      <p:sp>
        <p:nvSpPr>
          <p:cNvPr id="17" name="TextBox 16">
            <a:extLst>
              <a:ext uri="{FF2B5EF4-FFF2-40B4-BE49-F238E27FC236}">
                <a16:creationId xmlns:a16="http://schemas.microsoft.com/office/drawing/2014/main" id="{72E14EEF-670D-49F7-AF4A-A5583B9C248F}"/>
              </a:ext>
            </a:extLst>
          </p:cNvPr>
          <p:cNvSpPr txBox="1"/>
          <p:nvPr/>
        </p:nvSpPr>
        <p:spPr>
          <a:xfrm>
            <a:off x="3921916" y="3094072"/>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il</a:t>
            </a:r>
          </a:p>
        </p:txBody>
      </p:sp>
      <p:sp>
        <p:nvSpPr>
          <p:cNvPr id="18" name="TextBox 17">
            <a:extLst>
              <a:ext uri="{FF2B5EF4-FFF2-40B4-BE49-F238E27FC236}">
                <a16:creationId xmlns:a16="http://schemas.microsoft.com/office/drawing/2014/main" id="{6AA08083-7FC7-49C6-AEA2-68B8A193FB83}"/>
              </a:ext>
            </a:extLst>
          </p:cNvPr>
          <p:cNvSpPr txBox="1"/>
          <p:nvPr/>
        </p:nvSpPr>
        <p:spPr>
          <a:xfrm>
            <a:off x="7642365" y="2523616"/>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p>
        </p:txBody>
      </p:sp>
      <p:sp>
        <p:nvSpPr>
          <p:cNvPr id="20" name="TextBox 19">
            <a:extLst>
              <a:ext uri="{FF2B5EF4-FFF2-40B4-BE49-F238E27FC236}">
                <a16:creationId xmlns:a16="http://schemas.microsoft.com/office/drawing/2014/main" id="{87DA6421-D0A6-4640-BDDA-9DE0A25DA7F1}"/>
              </a:ext>
            </a:extLst>
          </p:cNvPr>
          <p:cNvSpPr txBox="1"/>
          <p:nvPr/>
        </p:nvSpPr>
        <p:spPr>
          <a:xfrm>
            <a:off x="5418459" y="3638032"/>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Il</a:t>
            </a:r>
          </a:p>
        </p:txBody>
      </p:sp>
      <p:sp>
        <p:nvSpPr>
          <p:cNvPr id="21" name="TextBox 20">
            <a:extLst>
              <a:ext uri="{FF2B5EF4-FFF2-40B4-BE49-F238E27FC236}">
                <a16:creationId xmlns:a16="http://schemas.microsoft.com/office/drawing/2014/main" id="{251B9883-FA12-420C-95B5-4F9F2A266C4B}"/>
              </a:ext>
            </a:extLst>
          </p:cNvPr>
          <p:cNvSpPr txBox="1"/>
          <p:nvPr/>
        </p:nvSpPr>
        <p:spPr>
          <a:xfrm>
            <a:off x="9014220" y="3638033"/>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400" b="1" noProof="0" dirty="0">
                <a:solidFill>
                  <a:srgbClr val="E87D1E"/>
                </a:solidFill>
                <a:latin typeface="Century Gothic" panose="020F0302020204030204"/>
              </a:rPr>
              <a:t>i</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a:t>
            </a:r>
          </a:p>
        </p:txBody>
      </p:sp>
      <p:sp>
        <p:nvSpPr>
          <p:cNvPr id="22" name="TextBox 21">
            <a:extLst>
              <a:ext uri="{FF2B5EF4-FFF2-40B4-BE49-F238E27FC236}">
                <a16:creationId xmlns:a16="http://schemas.microsoft.com/office/drawing/2014/main" id="{5C99B547-0C01-416D-84B1-34C705A1590F}"/>
              </a:ext>
            </a:extLst>
          </p:cNvPr>
          <p:cNvSpPr txBox="1"/>
          <p:nvPr/>
        </p:nvSpPr>
        <p:spPr>
          <a:xfrm>
            <a:off x="219644" y="3638032"/>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Je</a:t>
            </a:r>
          </a:p>
        </p:txBody>
      </p:sp>
      <p:sp>
        <p:nvSpPr>
          <p:cNvPr id="23" name="Rounded Rectangle 46">
            <a:extLst>
              <a:ext uri="{FF2B5EF4-FFF2-40B4-BE49-F238E27FC236}">
                <a16:creationId xmlns:a16="http://schemas.microsoft.com/office/drawing/2014/main" id="{4D2A4844-F5AD-4115-8159-720A2C843926}"/>
              </a:ext>
            </a:extLst>
          </p:cNvPr>
          <p:cNvSpPr/>
          <p:nvPr/>
        </p:nvSpPr>
        <p:spPr>
          <a:xfrm>
            <a:off x="7019230" y="215906"/>
            <a:ext cx="3094451" cy="867128"/>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fr-FR" sz="2000" b="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mosquée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Mosque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Coran = Qu’ran</a:t>
            </a:r>
          </a:p>
        </p:txBody>
      </p:sp>
      <p:pic>
        <p:nvPicPr>
          <p:cNvPr id="5" name="Picture 4" descr="A mannequin wearing a wig&#10;&#10;Description automatically generated with low confidence">
            <a:extLst>
              <a:ext uri="{FF2B5EF4-FFF2-40B4-BE49-F238E27FC236}">
                <a16:creationId xmlns:a16="http://schemas.microsoft.com/office/drawing/2014/main" id="{84DA2306-EF1D-4777-8929-3164D6212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3364" y="4305149"/>
            <a:ext cx="2035220" cy="2035220"/>
          </a:xfrm>
          <a:prstGeom prst="rect">
            <a:avLst/>
          </a:prstGeom>
        </p:spPr>
      </p:pic>
      <p:sp>
        <p:nvSpPr>
          <p:cNvPr id="15" name="TextBox 14">
            <a:extLst>
              <a:ext uri="{FF2B5EF4-FFF2-40B4-BE49-F238E27FC236}">
                <a16:creationId xmlns:a16="http://schemas.microsoft.com/office/drawing/2014/main" id="{5C99B547-0C01-416D-84B1-34C705A1590F}"/>
              </a:ext>
            </a:extLst>
          </p:cNvPr>
          <p:cNvSpPr txBox="1"/>
          <p:nvPr/>
        </p:nvSpPr>
        <p:spPr>
          <a:xfrm>
            <a:off x="1388416" y="4741051"/>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Je</a:t>
            </a:r>
          </a:p>
        </p:txBody>
      </p:sp>
      <p:sp>
        <p:nvSpPr>
          <p:cNvPr id="19" name="TextBox 18">
            <a:extLst>
              <a:ext uri="{FF2B5EF4-FFF2-40B4-BE49-F238E27FC236}">
                <a16:creationId xmlns:a16="http://schemas.microsoft.com/office/drawing/2014/main" id="{87DA6421-D0A6-4640-BDDA-9DE0A25DA7F1}"/>
              </a:ext>
            </a:extLst>
          </p:cNvPr>
          <p:cNvSpPr txBox="1"/>
          <p:nvPr/>
        </p:nvSpPr>
        <p:spPr>
          <a:xfrm>
            <a:off x="6080900" y="4174125"/>
            <a:ext cx="63569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Il</a:t>
            </a:r>
          </a:p>
        </p:txBody>
      </p:sp>
    </p:spTree>
    <p:extLst>
      <p:ext uri="{BB962C8B-B14F-4D97-AF65-F5344CB8AC3E}">
        <p14:creationId xmlns:p14="http://schemas.microsoft.com/office/powerpoint/2010/main" val="219689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0" grpId="0"/>
      <p:bldP spid="21" grpId="0"/>
      <p:bldP spid="22" grpId="0"/>
      <p:bldP spid="1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83506A84-54CE-4FDB-A21C-BCBB2E6B0F47}"/>
              </a:ext>
            </a:extLst>
          </p:cNvPr>
          <p:cNvGraphicFramePr>
            <a:graphicFrameLocks noGrp="1"/>
          </p:cNvGraphicFramePr>
          <p:nvPr>
            <p:extLst>
              <p:ext uri="{D42A27DB-BD31-4B8C-83A1-F6EECF244321}">
                <p14:modId xmlns:p14="http://schemas.microsoft.com/office/powerpoint/2010/main" val="4041755214"/>
              </p:ext>
            </p:extLst>
          </p:nvPr>
        </p:nvGraphicFramePr>
        <p:xfrm>
          <a:off x="664441" y="1448566"/>
          <a:ext cx="9595622" cy="3749040"/>
        </p:xfrm>
        <a:graphic>
          <a:graphicData uri="http://schemas.openxmlformats.org/drawingml/2006/table">
            <a:tbl>
              <a:tblPr firstRow="1" bandRow="1">
                <a:tableStyleId>{5C22544A-7EE6-4342-B048-85BDC9FD1C3A}</a:tableStyleId>
              </a:tblPr>
              <a:tblGrid>
                <a:gridCol w="4797811">
                  <a:extLst>
                    <a:ext uri="{9D8B030D-6E8A-4147-A177-3AD203B41FA5}">
                      <a16:colId xmlns:a16="http://schemas.microsoft.com/office/drawing/2014/main" val="1046061400"/>
                    </a:ext>
                  </a:extLst>
                </a:gridCol>
                <a:gridCol w="4797811">
                  <a:extLst>
                    <a:ext uri="{9D8B030D-6E8A-4147-A177-3AD203B41FA5}">
                      <a16:colId xmlns:a16="http://schemas.microsoft.com/office/drawing/2014/main" val="940365549"/>
                    </a:ext>
                  </a:extLst>
                </a:gridCol>
              </a:tblGrid>
              <a:tr h="370840">
                <a:tc>
                  <a:txBody>
                    <a:bodyPr/>
                    <a:lstStyle/>
                    <a:p>
                      <a:r>
                        <a:rPr lang="fr-FR" sz="2400" dirty="0">
                          <a:solidFill>
                            <a:schemeClr val="bg1"/>
                          </a:solidFill>
                        </a:rPr>
                        <a:t>Amandine</a:t>
                      </a:r>
                    </a:p>
                  </a:txBody>
                  <a:tcPr>
                    <a:solidFill>
                      <a:srgbClr val="115076"/>
                    </a:solidFill>
                  </a:tcPr>
                </a:tc>
                <a:tc>
                  <a:txBody>
                    <a:bodyPr/>
                    <a:lstStyle/>
                    <a:p>
                      <a:r>
                        <a:rPr lang="fr-FR" sz="2400" dirty="0">
                          <a:solidFill>
                            <a:schemeClr val="bg1"/>
                          </a:solidFill>
                        </a:rPr>
                        <a:t>Saïd</a:t>
                      </a:r>
                    </a:p>
                  </a:txBody>
                  <a:tcPr>
                    <a:solidFill>
                      <a:srgbClr val="115076"/>
                    </a:solidFill>
                  </a:tcPr>
                </a:tc>
                <a:extLst>
                  <a:ext uri="{0D108BD9-81ED-4DB2-BD59-A6C34878D82A}">
                    <a16:rowId xmlns:a16="http://schemas.microsoft.com/office/drawing/2014/main" val="675426943"/>
                  </a:ext>
                </a:extLst>
              </a:tr>
              <a:tr h="370840">
                <a:tc>
                  <a:txBody>
                    <a:bodyPr/>
                    <a:lstStyle/>
                    <a:p>
                      <a:r>
                        <a:rPr lang="fr-FR" sz="2400" dirty="0">
                          <a:solidFill>
                            <a:srgbClr val="115076"/>
                          </a:solidFill>
                        </a:rPr>
                        <a:t>is thinking about religion (present)</a:t>
                      </a:r>
                    </a:p>
                  </a:txBody>
                  <a:tcPr/>
                </a:tc>
                <a:tc>
                  <a:txBody>
                    <a:bodyPr/>
                    <a:lstStyle/>
                    <a:p>
                      <a:r>
                        <a:rPr lang="fr-FR" sz="2400" dirty="0">
                          <a:solidFill>
                            <a:srgbClr val="115076"/>
                          </a:solidFill>
                        </a:rPr>
                        <a:t>used to visit the Muslim mosque (past)</a:t>
                      </a:r>
                    </a:p>
                  </a:txBody>
                  <a:tcPr/>
                </a:tc>
                <a:extLst>
                  <a:ext uri="{0D108BD9-81ED-4DB2-BD59-A6C34878D82A}">
                    <a16:rowId xmlns:a16="http://schemas.microsoft.com/office/drawing/2014/main" val="3031545475"/>
                  </a:ext>
                </a:extLst>
              </a:tr>
              <a:tr h="370840">
                <a:tc>
                  <a:txBody>
                    <a:bodyPr/>
                    <a:lstStyle/>
                    <a:p>
                      <a:r>
                        <a:rPr lang="fr-FR" sz="2400" dirty="0">
                          <a:solidFill>
                            <a:srgbClr val="115076"/>
                          </a:solidFill>
                        </a:rPr>
                        <a:t>belongs to a Christian church (present)</a:t>
                      </a:r>
                    </a:p>
                  </a:txBody>
                  <a:tcPr/>
                </a:tc>
                <a:tc>
                  <a:txBody>
                    <a:bodyPr/>
                    <a:lstStyle/>
                    <a:p>
                      <a:r>
                        <a:rPr lang="fr-FR" sz="2400" dirty="0">
                          <a:solidFill>
                            <a:srgbClr val="115076"/>
                          </a:solidFill>
                        </a:rPr>
                        <a:t>used to believe in God (past)</a:t>
                      </a:r>
                    </a:p>
                  </a:txBody>
                  <a:tcPr/>
                </a:tc>
                <a:extLst>
                  <a:ext uri="{0D108BD9-81ED-4DB2-BD59-A6C34878D82A}">
                    <a16:rowId xmlns:a16="http://schemas.microsoft.com/office/drawing/2014/main" val="39552202"/>
                  </a:ext>
                </a:extLst>
              </a:tr>
              <a:tr h="370840">
                <a:tc>
                  <a:txBody>
                    <a:bodyPr/>
                    <a:lstStyle/>
                    <a:p>
                      <a:r>
                        <a:rPr lang="fr-FR" sz="2400" dirty="0">
                          <a:solidFill>
                            <a:srgbClr val="115076"/>
                          </a:solidFill>
                        </a:rPr>
                        <a:t>used to read the Qu’ran (past)</a:t>
                      </a:r>
                    </a:p>
                  </a:txBody>
                  <a:tcPr/>
                </a:tc>
                <a:tc>
                  <a:txBody>
                    <a:bodyPr/>
                    <a:lstStyle/>
                    <a:p>
                      <a:r>
                        <a:rPr lang="fr-FR" sz="2400" dirty="0">
                          <a:solidFill>
                            <a:srgbClr val="115076"/>
                          </a:solidFill>
                        </a:rPr>
                        <a:t>used to support the religious freedom of others</a:t>
                      </a:r>
                      <a:r>
                        <a:rPr lang="fr-FR" sz="2400" baseline="0" dirty="0">
                          <a:solidFill>
                            <a:srgbClr val="115076"/>
                          </a:solidFill>
                        </a:rPr>
                        <a:t> (present)</a:t>
                      </a:r>
                      <a:endParaRPr lang="fr-FR" sz="2400" dirty="0">
                        <a:solidFill>
                          <a:srgbClr val="115076"/>
                        </a:solidFill>
                      </a:endParaRPr>
                    </a:p>
                  </a:txBody>
                  <a:tcPr/>
                </a:tc>
                <a:extLst>
                  <a:ext uri="{0D108BD9-81ED-4DB2-BD59-A6C34878D82A}">
                    <a16:rowId xmlns:a16="http://schemas.microsoft.com/office/drawing/2014/main" val="3971196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finds non-religiousness important at school (present)</a:t>
                      </a:r>
                    </a:p>
                  </a:txBody>
                  <a:tcPr/>
                </a:tc>
                <a:tc>
                  <a:txBody>
                    <a:bodyPr/>
                    <a:lstStyle/>
                    <a:p>
                      <a:r>
                        <a:rPr lang="fr-FR" sz="2400" dirty="0">
                          <a:solidFill>
                            <a:srgbClr val="115076"/>
                          </a:solidFill>
                        </a:rPr>
                        <a:t>is an inspiration (present)</a:t>
                      </a:r>
                    </a:p>
                  </a:txBody>
                  <a:tcPr/>
                </a:tc>
                <a:extLst>
                  <a:ext uri="{0D108BD9-81ED-4DB2-BD59-A6C34878D82A}">
                    <a16:rowId xmlns:a16="http://schemas.microsoft.com/office/drawing/2014/main" val="70364995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religion - </a:t>
            </a:r>
            <a:r>
              <a:rPr lang="fr-FR" sz="3600" b="1" dirty="0">
                <a:solidFill>
                  <a:schemeClr val="bg1"/>
                </a:solidFill>
              </a:rPr>
              <a:t>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Rectangle 1">
            <a:extLst>
              <a:ext uri="{FF2B5EF4-FFF2-40B4-BE49-F238E27FC236}">
                <a16:creationId xmlns:a16="http://schemas.microsoft.com/office/drawing/2014/main" id="{8184BD80-2BCC-44F7-89BB-BEB21A0B0C65}"/>
              </a:ext>
            </a:extLst>
          </p:cNvPr>
          <p:cNvSpPr/>
          <p:nvPr/>
        </p:nvSpPr>
        <p:spPr>
          <a:xfrm>
            <a:off x="5481616" y="1964676"/>
            <a:ext cx="4600943" cy="749355"/>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1D593D3A-E676-4F02-BD88-504DD98511BA}"/>
              </a:ext>
            </a:extLst>
          </p:cNvPr>
          <p:cNvSpPr/>
          <p:nvPr/>
        </p:nvSpPr>
        <p:spPr>
          <a:xfrm>
            <a:off x="5481616" y="2714031"/>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89BF8632-1DAF-4A90-BCAF-A1AA32B9D911}"/>
              </a:ext>
            </a:extLst>
          </p:cNvPr>
          <p:cNvSpPr/>
          <p:nvPr/>
        </p:nvSpPr>
        <p:spPr>
          <a:xfrm>
            <a:off x="664441" y="3581616"/>
            <a:ext cx="4600943" cy="682831"/>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FB8C83D2-13E2-4460-BBD0-FB134BCD5C5B}"/>
              </a:ext>
            </a:extLst>
          </p:cNvPr>
          <p:cNvSpPr/>
          <p:nvPr/>
        </p:nvSpPr>
        <p:spPr>
          <a:xfrm>
            <a:off x="5481616" y="3651506"/>
            <a:ext cx="4600943" cy="693624"/>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79DC7B34-DB4B-4341-87C4-61AF1AA9890F}"/>
              </a:ext>
            </a:extLst>
          </p:cNvPr>
          <p:cNvSpPr/>
          <p:nvPr/>
        </p:nvSpPr>
        <p:spPr>
          <a:xfrm>
            <a:off x="664441" y="2776474"/>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Rectangle 16">
            <a:extLst>
              <a:ext uri="{FF2B5EF4-FFF2-40B4-BE49-F238E27FC236}">
                <a16:creationId xmlns:a16="http://schemas.microsoft.com/office/drawing/2014/main" id="{DABA6686-280F-46B7-9CCF-4008D1545030}"/>
              </a:ext>
            </a:extLst>
          </p:cNvPr>
          <p:cNvSpPr/>
          <p:nvPr/>
        </p:nvSpPr>
        <p:spPr>
          <a:xfrm>
            <a:off x="664441" y="4442597"/>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9AEE6293-2A57-474A-8546-1FBCA1D6B115}"/>
              </a:ext>
            </a:extLst>
          </p:cNvPr>
          <p:cNvSpPr/>
          <p:nvPr/>
        </p:nvSpPr>
        <p:spPr>
          <a:xfrm>
            <a:off x="664441" y="1974517"/>
            <a:ext cx="4600943" cy="739514"/>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 name="Picture 20" descr="A mannequin wearing a wig&#10;&#10;Description automatically generated with low confidence">
            <a:extLst>
              <a:ext uri="{FF2B5EF4-FFF2-40B4-BE49-F238E27FC236}">
                <a16:creationId xmlns:a16="http://schemas.microsoft.com/office/drawing/2014/main" id="{0788E414-F27C-4BF7-AEC7-A8510707CC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8420" y="4022322"/>
            <a:ext cx="2350567" cy="2350567"/>
          </a:xfrm>
          <a:prstGeom prst="rect">
            <a:avLst/>
          </a:prstGeom>
        </p:spPr>
      </p:pic>
      <p:sp>
        <p:nvSpPr>
          <p:cNvPr id="19" name="Rectangle 18">
            <a:extLst>
              <a:ext uri="{FF2B5EF4-FFF2-40B4-BE49-F238E27FC236}">
                <a16:creationId xmlns:a16="http://schemas.microsoft.com/office/drawing/2014/main" id="{1D593D3A-E676-4F02-BD88-504DD98511BA}"/>
              </a:ext>
            </a:extLst>
          </p:cNvPr>
          <p:cNvSpPr/>
          <p:nvPr/>
        </p:nvSpPr>
        <p:spPr>
          <a:xfrm>
            <a:off x="5481616" y="4379052"/>
            <a:ext cx="4600943" cy="71346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17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5" grpId="0" animBg="1"/>
      <p:bldP spid="16"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fr-FR" sz="2800" b="1" dirty="0">
                <a:solidFill>
                  <a:schemeClr val="bg1"/>
                </a:solidFill>
              </a:rPr>
              <a:t>L'enfance de Léa et Stéphanie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878560"/>
            <a:ext cx="11198087" cy="3231654"/>
          </a:xfrm>
          <a:prstGeom prst="rect">
            <a:avLst/>
          </a:prstGeom>
          <a:noFill/>
        </p:spPr>
        <p:txBody>
          <a:bodyPr wrap="square" rtlCol="0">
            <a:spAutoFit/>
          </a:bodyPr>
          <a:lstStyle/>
          <a:p>
            <a:endParaRPr lang="fr-FR" sz="2400" dirty="0">
              <a:solidFill>
                <a:srgbClr val="104F75"/>
              </a:solidFill>
            </a:endParaRPr>
          </a:p>
          <a:p>
            <a:pPr>
              <a:lnSpc>
                <a:spcPct val="150000"/>
              </a:lnSpc>
            </a:pPr>
            <a:r>
              <a:rPr lang="fr-FR" sz="2400" dirty="0">
                <a:solidFill>
                  <a:srgbClr val="104F75"/>
                </a:solidFill>
              </a:rPr>
              <a:t>Pendant mon enfance, je (jouer) souvent à la maison, mais Stéphanie (pouvoir) jouer dans la campagne. Je (prendre) l’autobus pour aller à l’école. Le voyage (durer) vingt minutes. Stéphanie (marcher) pour aller à l’école, mais elle (devoir) commencer le voyage très tôt. Pendant les vacances, je  (visiter) la campagne et la mer et elle (venir) chez moi.</a:t>
            </a:r>
          </a:p>
        </p:txBody>
      </p:sp>
      <p:grpSp>
        <p:nvGrpSpPr>
          <p:cNvPr id="5" name="Group 4">
            <a:extLst>
              <a:ext uri="{FF2B5EF4-FFF2-40B4-BE49-F238E27FC236}">
                <a16:creationId xmlns:a16="http://schemas.microsoft.com/office/drawing/2014/main" id="{FD3CB581-DEED-4D17-9263-1E04E8DBE7A3}"/>
              </a:ext>
            </a:extLst>
          </p:cNvPr>
          <p:cNvGrpSpPr/>
          <p:nvPr/>
        </p:nvGrpSpPr>
        <p:grpSpPr>
          <a:xfrm>
            <a:off x="8336827" y="4136015"/>
            <a:ext cx="4065400" cy="2272631"/>
            <a:chOff x="8500973" y="4048655"/>
            <a:chExt cx="4065400" cy="2272631"/>
          </a:xfrm>
        </p:grpSpPr>
        <p:pic>
          <p:nvPicPr>
            <p:cNvPr id="1026" name="Picture 2" descr="Paris, City, Panorama, France, Buildings, View">
              <a:extLst>
                <a:ext uri="{FF2B5EF4-FFF2-40B4-BE49-F238E27FC236}">
                  <a16:creationId xmlns:a16="http://schemas.microsoft.com/office/drawing/2014/main" id="{CFA61E22-18BD-4E01-BA00-A9B3879840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0973" y="4048655"/>
              <a:ext cx="3408947" cy="22726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oy, doll&#10;&#10;Description automatically generated">
              <a:extLst>
                <a:ext uri="{FF2B5EF4-FFF2-40B4-BE49-F238E27FC236}">
                  <a16:creationId xmlns:a16="http://schemas.microsoft.com/office/drawing/2014/main" id="{0D2E2C44-7026-4995-AB3B-82A0A7FB18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484" y="4607397"/>
              <a:ext cx="1713889" cy="1713889"/>
            </a:xfrm>
            <a:prstGeom prst="rect">
              <a:avLst/>
            </a:prstGeom>
          </p:spPr>
        </p:pic>
      </p:grpSp>
      <p:pic>
        <p:nvPicPr>
          <p:cNvPr id="1028" name="Picture 4" descr="French, Countryside, Pond, Cottage, Reflections">
            <a:extLst>
              <a:ext uri="{FF2B5EF4-FFF2-40B4-BE49-F238E27FC236}">
                <a16:creationId xmlns:a16="http://schemas.microsoft.com/office/drawing/2014/main" id="{7E11C9F5-E5E9-4D6E-AFCB-43DE9EBAF6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73" r="2996" b="15211"/>
          <a:stretch/>
        </p:blipFill>
        <p:spPr bwMode="auto">
          <a:xfrm>
            <a:off x="4356181" y="4163781"/>
            <a:ext cx="3725190" cy="2272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B5C883-4C63-4ABC-88EB-82FF922F9519}"/>
              </a:ext>
            </a:extLst>
          </p:cNvPr>
          <p:cNvSpPr txBox="1"/>
          <p:nvPr/>
        </p:nvSpPr>
        <p:spPr>
          <a:xfrm>
            <a:off x="4120823" y="1364209"/>
            <a:ext cx="1053548" cy="457200"/>
          </a:xfrm>
          <a:prstGeom prst="rect">
            <a:avLst/>
          </a:prstGeom>
          <a:solidFill>
            <a:schemeClr val="bg1"/>
          </a:solidFill>
        </p:spPr>
        <p:txBody>
          <a:bodyPr wrap="square" rtlCol="0">
            <a:spAutoFit/>
          </a:bodyPr>
          <a:lstStyle/>
          <a:p>
            <a:pPr algn="ctr"/>
            <a:r>
              <a:rPr lang="fr-FR" sz="2400" b="1" dirty="0">
                <a:solidFill>
                  <a:srgbClr val="E87D1E"/>
                </a:solidFill>
              </a:rPr>
              <a:t>jouais</a:t>
            </a:r>
          </a:p>
        </p:txBody>
      </p:sp>
      <p:sp>
        <p:nvSpPr>
          <p:cNvPr id="11" name="TextBox 10">
            <a:extLst>
              <a:ext uri="{FF2B5EF4-FFF2-40B4-BE49-F238E27FC236}">
                <a16:creationId xmlns:a16="http://schemas.microsoft.com/office/drawing/2014/main" id="{995C594E-96C3-4E26-9213-6C2D12B2F6C3}"/>
              </a:ext>
            </a:extLst>
          </p:cNvPr>
          <p:cNvSpPr txBox="1"/>
          <p:nvPr/>
        </p:nvSpPr>
        <p:spPr>
          <a:xfrm>
            <a:off x="166145" y="1920799"/>
            <a:ext cx="1496845" cy="461665"/>
          </a:xfrm>
          <a:prstGeom prst="rect">
            <a:avLst/>
          </a:prstGeom>
          <a:solidFill>
            <a:schemeClr val="bg1"/>
          </a:solidFill>
        </p:spPr>
        <p:txBody>
          <a:bodyPr wrap="square" rtlCol="0">
            <a:spAutoFit/>
          </a:bodyPr>
          <a:lstStyle/>
          <a:p>
            <a:pPr algn="ctr"/>
            <a:r>
              <a:rPr lang="fr-FR" sz="2400" b="1" dirty="0">
                <a:solidFill>
                  <a:srgbClr val="E87D1E"/>
                </a:solidFill>
              </a:rPr>
              <a:t>pouvait</a:t>
            </a:r>
          </a:p>
        </p:txBody>
      </p:sp>
      <p:sp>
        <p:nvSpPr>
          <p:cNvPr id="12" name="TextBox 11">
            <a:extLst>
              <a:ext uri="{FF2B5EF4-FFF2-40B4-BE49-F238E27FC236}">
                <a16:creationId xmlns:a16="http://schemas.microsoft.com/office/drawing/2014/main" id="{7AAFD392-CE37-453E-98A6-DB7FE1B52607}"/>
              </a:ext>
            </a:extLst>
          </p:cNvPr>
          <p:cNvSpPr txBox="1"/>
          <p:nvPr/>
        </p:nvSpPr>
        <p:spPr>
          <a:xfrm>
            <a:off x="2192669" y="3545941"/>
            <a:ext cx="1212574" cy="461665"/>
          </a:xfrm>
          <a:prstGeom prst="rect">
            <a:avLst/>
          </a:prstGeom>
          <a:solidFill>
            <a:schemeClr val="bg1"/>
          </a:solidFill>
        </p:spPr>
        <p:txBody>
          <a:bodyPr wrap="square" rtlCol="0">
            <a:spAutoFit/>
          </a:bodyPr>
          <a:lstStyle/>
          <a:p>
            <a:pPr algn="ctr"/>
            <a:r>
              <a:rPr lang="fr-FR" sz="2400" b="1" dirty="0">
                <a:solidFill>
                  <a:srgbClr val="E87D1E"/>
                </a:solidFill>
              </a:rPr>
              <a:t>visitais</a:t>
            </a:r>
          </a:p>
        </p:txBody>
      </p:sp>
      <p:sp>
        <p:nvSpPr>
          <p:cNvPr id="13" name="TextBox 12">
            <a:extLst>
              <a:ext uri="{FF2B5EF4-FFF2-40B4-BE49-F238E27FC236}">
                <a16:creationId xmlns:a16="http://schemas.microsoft.com/office/drawing/2014/main" id="{6C208C96-4B44-4773-B139-1AC196F8CEBC}"/>
              </a:ext>
            </a:extLst>
          </p:cNvPr>
          <p:cNvSpPr txBox="1"/>
          <p:nvPr/>
        </p:nvSpPr>
        <p:spPr>
          <a:xfrm>
            <a:off x="7896006" y="3545940"/>
            <a:ext cx="1116000" cy="461665"/>
          </a:xfrm>
          <a:prstGeom prst="rect">
            <a:avLst/>
          </a:prstGeom>
          <a:solidFill>
            <a:schemeClr val="bg1"/>
          </a:solidFill>
        </p:spPr>
        <p:txBody>
          <a:bodyPr wrap="square" rtlCol="0">
            <a:spAutoFit/>
          </a:bodyPr>
          <a:lstStyle/>
          <a:p>
            <a:pPr algn="ctr"/>
            <a:r>
              <a:rPr lang="fr-FR" sz="2400" b="1" dirty="0">
                <a:solidFill>
                  <a:srgbClr val="E87D1E"/>
                </a:solidFill>
              </a:rPr>
              <a:t>venait</a:t>
            </a:r>
          </a:p>
        </p:txBody>
      </p:sp>
      <p:sp>
        <p:nvSpPr>
          <p:cNvPr id="14" name="TextBox 13">
            <a:extLst>
              <a:ext uri="{FF2B5EF4-FFF2-40B4-BE49-F238E27FC236}">
                <a16:creationId xmlns:a16="http://schemas.microsoft.com/office/drawing/2014/main" id="{87D45372-14CB-47AE-8F51-CB37F93878FA}"/>
              </a:ext>
            </a:extLst>
          </p:cNvPr>
          <p:cNvSpPr txBox="1"/>
          <p:nvPr/>
        </p:nvSpPr>
        <p:spPr>
          <a:xfrm>
            <a:off x="5874273" y="1920798"/>
            <a:ext cx="1496844" cy="461665"/>
          </a:xfrm>
          <a:prstGeom prst="rect">
            <a:avLst/>
          </a:prstGeom>
          <a:solidFill>
            <a:schemeClr val="bg1"/>
          </a:solidFill>
        </p:spPr>
        <p:txBody>
          <a:bodyPr wrap="square" rtlCol="0">
            <a:spAutoFit/>
          </a:bodyPr>
          <a:lstStyle/>
          <a:p>
            <a:pPr algn="ctr"/>
            <a:r>
              <a:rPr lang="fr-FR" sz="2400" b="1" dirty="0">
                <a:solidFill>
                  <a:srgbClr val="E87D1E"/>
                </a:solidFill>
              </a:rPr>
              <a:t>prenais</a:t>
            </a:r>
          </a:p>
        </p:txBody>
      </p:sp>
      <p:sp>
        <p:nvSpPr>
          <p:cNvPr id="15" name="TextBox 14">
            <a:extLst>
              <a:ext uri="{FF2B5EF4-FFF2-40B4-BE49-F238E27FC236}">
                <a16:creationId xmlns:a16="http://schemas.microsoft.com/office/drawing/2014/main" id="{D6D03B0E-2958-4CD5-958E-8ADF47D7387D}"/>
              </a:ext>
            </a:extLst>
          </p:cNvPr>
          <p:cNvSpPr txBox="1"/>
          <p:nvPr/>
        </p:nvSpPr>
        <p:spPr>
          <a:xfrm>
            <a:off x="3067275" y="2444489"/>
            <a:ext cx="1053548" cy="457200"/>
          </a:xfrm>
          <a:prstGeom prst="rect">
            <a:avLst/>
          </a:prstGeom>
          <a:solidFill>
            <a:schemeClr val="bg1"/>
          </a:solidFill>
        </p:spPr>
        <p:txBody>
          <a:bodyPr wrap="square" rtlCol="0">
            <a:spAutoFit/>
          </a:bodyPr>
          <a:lstStyle/>
          <a:p>
            <a:pPr algn="ctr"/>
            <a:r>
              <a:rPr lang="fr-FR" sz="2400" b="1" dirty="0">
                <a:solidFill>
                  <a:srgbClr val="E87D1E"/>
                </a:solidFill>
              </a:rPr>
              <a:t>durait</a:t>
            </a:r>
          </a:p>
        </p:txBody>
      </p:sp>
      <p:sp>
        <p:nvSpPr>
          <p:cNvPr id="16" name="TextBox 15">
            <a:extLst>
              <a:ext uri="{FF2B5EF4-FFF2-40B4-BE49-F238E27FC236}">
                <a16:creationId xmlns:a16="http://schemas.microsoft.com/office/drawing/2014/main" id="{DBA4339C-F2B9-481E-9803-DDECE5B0D808}"/>
              </a:ext>
            </a:extLst>
          </p:cNvPr>
          <p:cNvSpPr txBox="1"/>
          <p:nvPr/>
        </p:nvSpPr>
        <p:spPr>
          <a:xfrm>
            <a:off x="7816570" y="2458425"/>
            <a:ext cx="1620000" cy="461665"/>
          </a:xfrm>
          <a:prstGeom prst="rect">
            <a:avLst/>
          </a:prstGeom>
          <a:solidFill>
            <a:schemeClr val="bg1"/>
          </a:solidFill>
        </p:spPr>
        <p:txBody>
          <a:bodyPr wrap="square" rtlCol="0">
            <a:spAutoFit/>
          </a:bodyPr>
          <a:lstStyle/>
          <a:p>
            <a:pPr algn="ctr"/>
            <a:r>
              <a:rPr lang="fr-FR" sz="2400" b="1" dirty="0">
                <a:solidFill>
                  <a:srgbClr val="E87D1E"/>
                </a:solidFill>
              </a:rPr>
              <a:t>marchait</a:t>
            </a:r>
          </a:p>
        </p:txBody>
      </p:sp>
      <p:sp>
        <p:nvSpPr>
          <p:cNvPr id="19" name="TextBox 18">
            <a:extLst>
              <a:ext uri="{FF2B5EF4-FFF2-40B4-BE49-F238E27FC236}">
                <a16:creationId xmlns:a16="http://schemas.microsoft.com/office/drawing/2014/main" id="{503C2E30-5020-42D0-9835-40BCA542FF8E}"/>
              </a:ext>
            </a:extLst>
          </p:cNvPr>
          <p:cNvSpPr txBox="1"/>
          <p:nvPr/>
        </p:nvSpPr>
        <p:spPr>
          <a:xfrm>
            <a:off x="2792855" y="2995257"/>
            <a:ext cx="1260000" cy="461665"/>
          </a:xfrm>
          <a:prstGeom prst="rect">
            <a:avLst/>
          </a:prstGeom>
          <a:solidFill>
            <a:schemeClr val="bg1"/>
          </a:solidFill>
        </p:spPr>
        <p:txBody>
          <a:bodyPr wrap="square" rtlCol="0">
            <a:spAutoFit/>
          </a:bodyPr>
          <a:lstStyle/>
          <a:p>
            <a:pPr algn="ctr"/>
            <a:r>
              <a:rPr lang="fr-FR" sz="2400" b="1" dirty="0">
                <a:solidFill>
                  <a:srgbClr val="E87D1E"/>
                </a:solidFill>
              </a:rPr>
              <a:t>devait</a:t>
            </a:r>
          </a:p>
        </p:txBody>
      </p:sp>
      <p:sp>
        <p:nvSpPr>
          <p:cNvPr id="23" name="TextBox 22">
            <a:extLst>
              <a:ext uri="{FF2B5EF4-FFF2-40B4-BE49-F238E27FC236}">
                <a16:creationId xmlns:a16="http://schemas.microsoft.com/office/drawing/2014/main" id="{4E0BD137-D5AD-48D1-8435-EFA7D4CC5BD2}"/>
              </a:ext>
            </a:extLst>
          </p:cNvPr>
          <p:cNvSpPr txBox="1"/>
          <p:nvPr/>
        </p:nvSpPr>
        <p:spPr>
          <a:xfrm>
            <a:off x="7019119" y="218837"/>
            <a:ext cx="37970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Remplis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blancs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descr="A picture containing dark&#10;&#10;Description automatically generated">
            <a:extLst>
              <a:ext uri="{FF2B5EF4-FFF2-40B4-BE49-F238E27FC236}">
                <a16:creationId xmlns:a16="http://schemas.microsoft.com/office/drawing/2014/main" id="{3A0EB5FF-61B8-4E40-9A7B-676B79A33A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3006" y="4755077"/>
            <a:ext cx="1689181" cy="1689181"/>
          </a:xfrm>
          <a:prstGeom prst="rect">
            <a:avLst/>
          </a:prstGeom>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Dans le passé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9" name="Picture 8" descr="A picture containing person, toy, doll, dark&#10;&#10;Description automatically generated">
            <a:extLst>
              <a:ext uri="{FF2B5EF4-FFF2-40B4-BE49-F238E27FC236}">
                <a16:creationId xmlns:a16="http://schemas.microsoft.com/office/drawing/2014/main" id="{44A6C77B-D35A-45C1-BA94-329E5EEC7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840" y="3429000"/>
            <a:ext cx="2927817" cy="2927817"/>
          </a:xfrm>
          <a:prstGeom prst="rect">
            <a:avLst/>
          </a:prstGeom>
        </p:spPr>
      </p:pic>
      <p:grpSp>
        <p:nvGrpSpPr>
          <p:cNvPr id="10" name="Group 9">
            <a:extLst>
              <a:ext uri="{FF2B5EF4-FFF2-40B4-BE49-F238E27FC236}">
                <a16:creationId xmlns:a16="http://schemas.microsoft.com/office/drawing/2014/main" id="{652A9A8F-9E4A-44BF-9DB4-F290BB7773BA}"/>
              </a:ext>
            </a:extLst>
          </p:cNvPr>
          <p:cNvGrpSpPr/>
          <p:nvPr/>
        </p:nvGrpSpPr>
        <p:grpSpPr>
          <a:xfrm>
            <a:off x="0" y="1451197"/>
            <a:ext cx="4572000" cy="2246160"/>
            <a:chOff x="2120348" y="1296000"/>
            <a:chExt cx="4572000" cy="2246160"/>
          </a:xfrm>
        </p:grpSpPr>
        <p:pic>
          <p:nvPicPr>
            <p:cNvPr id="2050" name="Picture 2" descr="Open Spiral Notebook, Vector Spiral Notebook">
              <a:extLst>
                <a:ext uri="{FF2B5EF4-FFF2-40B4-BE49-F238E27FC236}">
                  <a16:creationId xmlns:a16="http://schemas.microsoft.com/office/drawing/2014/main" id="{40DC4EBE-CCA6-4C3F-B2AF-03CF75F2F2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0348" y="1296000"/>
              <a:ext cx="4572000" cy="2246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F39D30-4649-CC4D-B004-F55757FC4AEF}"/>
                </a:ext>
              </a:extLst>
            </p:cNvPr>
            <p:cNvSpPr txBox="1"/>
            <p:nvPr/>
          </p:nvSpPr>
          <p:spPr>
            <a:xfrm>
              <a:off x="2613909" y="1678749"/>
              <a:ext cx="3482091" cy="1331134"/>
            </a:xfrm>
            <a:prstGeom prst="rect">
              <a:avLst/>
            </a:prstGeom>
            <a:noFill/>
          </p:spPr>
          <p:txBody>
            <a:bodyPr wrap="square" rtlCol="0">
              <a:spAutoFit/>
            </a:bodyPr>
            <a:lstStyle/>
            <a:p>
              <a:pPr>
                <a:lnSpc>
                  <a:spcPct val="150000"/>
                </a:lnSpc>
              </a:pPr>
              <a:r>
                <a:rPr lang="en-US" sz="2800" dirty="0">
                  <a:solidFill>
                    <a:schemeClr val="accent5">
                      <a:lumMod val="50000"/>
                    </a:schemeClr>
                  </a:solidFill>
                  <a:latin typeface="Bradley Hand ITC" panose="03070402050302030203" pitchFamily="66" charset="0"/>
                </a:rPr>
                <a:t>I used to go out in town on Saturdays.</a:t>
              </a:r>
            </a:p>
          </p:txBody>
        </p:sp>
      </p:grpSp>
      <p:pic>
        <p:nvPicPr>
          <p:cNvPr id="3" name="Picture 2" descr="A mannequin wearing a wig&#10;&#10;Description automatically generated with low confidence">
            <a:extLst>
              <a:ext uri="{FF2B5EF4-FFF2-40B4-BE49-F238E27FC236}">
                <a16:creationId xmlns:a16="http://schemas.microsoft.com/office/drawing/2014/main" id="{B1927BD8-E1B1-471B-AD34-34DF7F081C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429000"/>
            <a:ext cx="2927817" cy="2927817"/>
          </a:xfrm>
          <a:prstGeom prst="rect">
            <a:avLst/>
          </a:prstGeom>
        </p:spPr>
      </p:pic>
      <p:sp>
        <p:nvSpPr>
          <p:cNvPr id="11" name="Speech Bubble: Rectangle with Corners Rounded 10">
            <a:extLst>
              <a:ext uri="{FF2B5EF4-FFF2-40B4-BE49-F238E27FC236}">
                <a16:creationId xmlns:a16="http://schemas.microsoft.com/office/drawing/2014/main" id="{05F4FFAD-6D22-4C6D-A420-B9198669416F}"/>
              </a:ext>
            </a:extLst>
          </p:cNvPr>
          <p:cNvSpPr/>
          <p:nvPr/>
        </p:nvSpPr>
        <p:spPr>
          <a:xfrm>
            <a:off x="6325764" y="3895740"/>
            <a:ext cx="2592949" cy="1228344"/>
          </a:xfrm>
          <a:prstGeom prst="wedgeRoundRectCallout">
            <a:avLst>
              <a:gd name="adj1" fmla="val -49260"/>
              <a:gd name="adj2" fmla="val 63201"/>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FR" sz="2400" b="0" i="0" u="none" strike="noStrike" kern="1200" cap="none" spc="0" normalizeH="0" baseline="0" dirty="0">
                <a:ln>
                  <a:noFill/>
                </a:ln>
                <a:solidFill>
                  <a:schemeClr val="bg1"/>
                </a:solidFill>
                <a:effectLst/>
                <a:uLnTx/>
                <a:uFillTx/>
                <a:latin typeface="Century Gothic" panose="020F0302020204030204"/>
              </a:rPr>
              <a:t>Elle</a:t>
            </a:r>
            <a:r>
              <a:rPr kumimoji="0" lang="fr-FR" sz="2400" b="0" i="0" u="none" strike="noStrike" kern="1200" cap="none" spc="0" normalizeH="0" baseline="0" dirty="0">
                <a:ln>
                  <a:noFill/>
                </a:ln>
                <a:solidFill>
                  <a:schemeClr val="bg1"/>
                </a:solidFill>
                <a:effectLst/>
                <a:uLnTx/>
                <a:uFillTx/>
                <a:latin typeface="Century Gothic" panose="020B0502020202020204" pitchFamily="34" charset="0"/>
              </a:rPr>
              <a:t> sortait en ville les samedis</a:t>
            </a:r>
            <a:r>
              <a:rPr lang="fr-FR" sz="2400" dirty="0">
                <a:solidFill>
                  <a:schemeClr val="bg1"/>
                </a:solidFill>
                <a:latin typeface="Century Gothic" panose="020B0502020202020204" pitchFamily="34" charset="0"/>
              </a:rPr>
              <a:t>.</a:t>
            </a:r>
            <a:endParaRPr kumimoji="0" lang="fr-FR" sz="2400" b="0" i="0" u="none" strike="noStrike" kern="1200" cap="none" spc="0" normalizeH="0" baseline="0" dirty="0">
              <a:ln>
                <a:noFill/>
              </a:ln>
              <a:solidFill>
                <a:schemeClr val="bg1"/>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68753B4-9F38-4D0B-8EA3-4A74A07EAE0C}"/>
              </a:ext>
            </a:extLst>
          </p:cNvPr>
          <p:cNvSpPr/>
          <p:nvPr/>
        </p:nvSpPr>
        <p:spPr>
          <a:xfrm>
            <a:off x="2306334" y="3895740"/>
            <a:ext cx="2572988" cy="1331134"/>
          </a:xfrm>
          <a:prstGeom prst="wedgeRoundRectCallout">
            <a:avLst>
              <a:gd name="adj1" fmla="val -52424"/>
              <a:gd name="adj2" fmla="val 59214"/>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FR" sz="2400" b="0" i="0" u="none" strike="noStrike" kern="1200" cap="none" spc="0" normalizeH="0" baseline="0" dirty="0">
                <a:ln>
                  <a:noFill/>
                </a:ln>
                <a:solidFill>
                  <a:schemeClr val="bg1"/>
                </a:solidFill>
                <a:effectLst/>
                <a:uLnTx/>
                <a:uFillTx/>
                <a:latin typeface="Century Gothic" panose="020F0302020204030204"/>
                <a:ea typeface="+mn-ea"/>
                <a:cs typeface="+mn-cs"/>
              </a:rPr>
              <a:t>Je sortais en ville</a:t>
            </a:r>
            <a:r>
              <a:rPr kumimoji="0" lang="fr-FR" sz="2400" b="0" i="0" u="none" strike="noStrike" kern="1200" cap="none" spc="0" normalizeH="0" dirty="0">
                <a:ln>
                  <a:noFill/>
                </a:ln>
                <a:solidFill>
                  <a:schemeClr val="bg1"/>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les samedis.</a:t>
            </a:r>
          </a:p>
        </p:txBody>
      </p:sp>
      <p:pic>
        <p:nvPicPr>
          <p:cNvPr id="14" name="Picture 13">
            <a:extLst>
              <a:ext uri="{FF2B5EF4-FFF2-40B4-BE49-F238E27FC236}">
                <a16:creationId xmlns:a16="http://schemas.microsoft.com/office/drawing/2014/main" id="{7765AF91-02DC-4C54-B587-08AF38A8D4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5681" y="3800710"/>
            <a:ext cx="2556107" cy="2556107"/>
          </a:xfrm>
          <a:prstGeom prst="rect">
            <a:avLst/>
          </a:prstGeom>
        </p:spPr>
      </p:pic>
      <p:sp>
        <p:nvSpPr>
          <p:cNvPr id="16" name="Speech Bubble: Rectangle with Corners Rounded 15">
            <a:extLst>
              <a:ext uri="{FF2B5EF4-FFF2-40B4-BE49-F238E27FC236}">
                <a16:creationId xmlns:a16="http://schemas.microsoft.com/office/drawing/2014/main" id="{E266DC1D-3AD0-4EC8-84C7-E1A86F028D0F}"/>
              </a:ext>
            </a:extLst>
          </p:cNvPr>
          <p:cNvSpPr/>
          <p:nvPr/>
        </p:nvSpPr>
        <p:spPr>
          <a:xfrm>
            <a:off x="9352674" y="2365824"/>
            <a:ext cx="2572988" cy="1331134"/>
          </a:xfrm>
          <a:prstGeom prst="wedgeRoundRectCallout">
            <a:avLst>
              <a:gd name="adj1" fmla="val -27187"/>
              <a:gd name="adj2" fmla="val 78130"/>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fr-FR" sz="2400" b="0" i="0" u="none" strike="noStrike" kern="1200" cap="none" spc="0" normalizeH="0" baseline="0" dirty="0">
                <a:ln>
                  <a:noFill/>
                </a:ln>
                <a:solidFill>
                  <a:schemeClr val="bg1"/>
                </a:solidFill>
                <a:effectLst/>
                <a:uLnTx/>
                <a:uFillTx/>
                <a:latin typeface="Century Gothic" panose="020F0302020204030204"/>
              </a:rPr>
              <a:t>Elle sortait en ville </a:t>
            </a:r>
            <a:r>
              <a:rPr kumimoji="0" lang="fr-FR" sz="2400" b="0" i="0" u="none" strike="noStrike" kern="1200" cap="none" spc="0" normalizeH="0" baseline="0" dirty="0">
                <a:ln>
                  <a:noFill/>
                </a:ln>
                <a:solidFill>
                  <a:schemeClr val="bg1"/>
                </a:solidFill>
                <a:effectLst/>
                <a:uLnTx/>
                <a:uFillTx/>
                <a:latin typeface="Century Gothic" panose="020B0502020202020204" pitchFamily="34" charset="0"/>
              </a:rPr>
              <a:t>les samedis</a:t>
            </a:r>
            <a:r>
              <a:rPr lang="fr-FR" sz="2400" dirty="0">
                <a:solidFill>
                  <a:schemeClr val="bg1"/>
                </a:solidFill>
                <a:latin typeface="Century Gothic" panose="020B0502020202020204" pitchFamily="34" charset="0"/>
              </a:rPr>
              <a:t> !</a:t>
            </a:r>
            <a:endParaRPr kumimoji="0" lang="fr-FR" sz="2400" b="0" i="0" u="none" strike="noStrike" kern="1200" cap="none" spc="0" normalizeH="0" baseline="0" dirty="0">
              <a:ln>
                <a:noFill/>
              </a:ln>
              <a:solidFill>
                <a:schemeClr val="bg1"/>
              </a:solidFill>
              <a:effectLst/>
              <a:uLnTx/>
              <a:uFillTx/>
              <a:latin typeface="Century Gothic" panose="020B0502020202020204" pitchFamily="34" charset="0"/>
            </a:endParaRPr>
          </a:p>
        </p:txBody>
      </p:sp>
    </p:spTree>
    <p:extLst>
      <p:ext uri="{BB962C8B-B14F-4D97-AF65-F5344CB8AC3E}">
        <p14:creationId xmlns:p14="http://schemas.microsoft.com/office/powerpoint/2010/main" val="38291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39D30-4649-CC4D-B004-F55757FC4AEF}"/>
              </a:ext>
            </a:extLst>
          </p:cNvPr>
          <p:cNvSpPr txBox="1"/>
          <p:nvPr/>
        </p:nvSpPr>
        <p:spPr>
          <a:xfrm>
            <a:off x="179999" y="1296000"/>
            <a:ext cx="8380905" cy="2930610"/>
          </a:xfrm>
          <a:prstGeom prst="rect">
            <a:avLst/>
          </a:prstGeom>
          <a:noFill/>
        </p:spPr>
        <p:txBody>
          <a:bodyPr wrap="square" rtlCol="0">
            <a:spAutoFit/>
          </a:bodyPr>
          <a:lstStyle/>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used to take my books to school.</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US" sz="2400" dirty="0">
                <a:solidFill>
                  <a:srgbClr val="4472C4">
                    <a:lumMod val="50000"/>
                  </a:srgbClr>
                </a:solidFill>
                <a:latin typeface="Century Gothic" panose="020F0302020204030204"/>
              </a:rPr>
              <a:t>I used to eat my meal at the café.</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used to write in my books.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US" sz="2400" dirty="0">
                <a:solidFill>
                  <a:srgbClr val="4472C4">
                    <a:lumMod val="50000"/>
                  </a:srgbClr>
                </a:solidFill>
                <a:latin typeface="Century Gothic" panose="020F0302020204030204"/>
              </a:rPr>
              <a:t>I used to go out to the cinema on Friday.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8716CD1-1FAA-400C-A932-F31DB210CE88}"/>
              </a:ext>
            </a:extLst>
          </p:cNvPr>
          <p:cNvSpPr/>
          <p:nvPr/>
        </p:nvSpPr>
        <p:spPr>
          <a:xfrm>
            <a:off x="167587" y="2215169"/>
            <a:ext cx="6042991" cy="71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3EDC208A-122B-4899-9FAD-D0D4B186B2E2}"/>
              </a:ext>
            </a:extLst>
          </p:cNvPr>
          <p:cNvSpPr txBox="1"/>
          <p:nvPr/>
        </p:nvSpPr>
        <p:spPr>
          <a:xfrm>
            <a:off x="697245" y="2030072"/>
            <a:ext cx="5760000" cy="714619"/>
          </a:xfrm>
          <a:prstGeom prst="rect">
            <a:avLst/>
          </a:prstGeom>
          <a:solidFill>
            <a:schemeClr val="bg1"/>
          </a:solidFill>
        </p:spPr>
        <p:txBody>
          <a:bodyPr wrap="square" rtlCol="0">
            <a:spAutoFit/>
          </a:bodyPr>
          <a:lstStyle/>
          <a:p>
            <a:pPr marR="0" lvl="0" algn="l" defTabSz="914400" rtl="0" eaLnBrk="1" fontAlgn="auto" latinLnBrk="0" hangingPunct="1">
              <a:lnSpc>
                <a:spcPct val="200000"/>
              </a:lnSpc>
              <a:spcBef>
                <a:spcPts val="0"/>
              </a:spcBef>
              <a:spcAft>
                <a:spcPts val="0"/>
              </a:spcAft>
              <a:buClrTx/>
              <a:buSzTx/>
              <a:tabLst/>
              <a:defRPr/>
            </a:pPr>
            <a:r>
              <a:rPr kumimoji="0" lang="fr-FR" sz="2400" b="1" i="0" u="none" strike="noStrike" kern="1200" cap="none" spc="0" normalizeH="0" baseline="0" dirty="0">
                <a:ln>
                  <a:noFill/>
                </a:ln>
                <a:solidFill>
                  <a:srgbClr val="E87D1E"/>
                </a:solidFill>
                <a:effectLst/>
                <a:uLnTx/>
                <a:uFillTx/>
                <a:latin typeface="Century Gothic" panose="020F0302020204030204"/>
              </a:rPr>
              <a:t>Je mangeais mon repas au café</a:t>
            </a:r>
            <a:r>
              <a:rPr lang="fr-FR" sz="2400" b="1" dirty="0">
                <a:solidFill>
                  <a:srgbClr val="E87D1E"/>
                </a:solidFill>
                <a:latin typeface="Century Gothic" panose="020F0302020204030204"/>
              </a:rPr>
              <a:t>.</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592417" cy="707849"/>
          </a:xfrm>
        </p:spPr>
        <p:txBody>
          <a:bodyPr>
            <a:normAutofit fontScale="90000"/>
          </a:bodyPr>
          <a:lstStyle/>
          <a:p>
            <a:r>
              <a:rPr lang="fr-FR" sz="3600" b="1" dirty="0">
                <a:solidFill>
                  <a:schemeClr val="bg1"/>
                </a:solidFill>
              </a:rPr>
              <a:t>Dans le passé … 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2" name="Rectangle 1">
            <a:extLst>
              <a:ext uri="{FF2B5EF4-FFF2-40B4-BE49-F238E27FC236}">
                <a16:creationId xmlns:a16="http://schemas.microsoft.com/office/drawing/2014/main" id="{72824FDE-9D63-471B-AF0F-58C731D63767}"/>
              </a:ext>
            </a:extLst>
          </p:cNvPr>
          <p:cNvSpPr/>
          <p:nvPr/>
        </p:nvSpPr>
        <p:spPr>
          <a:xfrm>
            <a:off x="179999" y="1455186"/>
            <a:ext cx="6042991" cy="71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49EE787A-4C93-44A4-9DA9-A3A9224DC658}"/>
              </a:ext>
            </a:extLst>
          </p:cNvPr>
          <p:cNvSpPr/>
          <p:nvPr/>
        </p:nvSpPr>
        <p:spPr>
          <a:xfrm>
            <a:off x="167588" y="3008053"/>
            <a:ext cx="6042991" cy="71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8BC9EBA2-CBB9-409E-BA73-BA7F6BDC992C}"/>
              </a:ext>
            </a:extLst>
          </p:cNvPr>
          <p:cNvSpPr/>
          <p:nvPr/>
        </p:nvSpPr>
        <p:spPr>
          <a:xfrm>
            <a:off x="167588" y="3590834"/>
            <a:ext cx="6692349" cy="714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A41FEC4F-F26E-471F-87D4-CF308EEC428A}"/>
              </a:ext>
            </a:extLst>
          </p:cNvPr>
          <p:cNvSpPr txBox="1"/>
          <p:nvPr/>
        </p:nvSpPr>
        <p:spPr>
          <a:xfrm>
            <a:off x="697245" y="1279386"/>
            <a:ext cx="5760000" cy="714619"/>
          </a:xfrm>
          <a:prstGeom prst="rect">
            <a:avLst/>
          </a:prstGeom>
          <a:solidFill>
            <a:schemeClr val="bg1"/>
          </a:solidFill>
        </p:spPr>
        <p:txBody>
          <a:bodyPr wrap="square" rtlCol="0">
            <a:spAutoFit/>
          </a:bodyPr>
          <a:lstStyle/>
          <a:p>
            <a:pPr lvl="0">
              <a:lnSpc>
                <a:spcPct val="200000"/>
              </a:lnSpc>
              <a:defRPr/>
            </a:pPr>
            <a:r>
              <a:rPr kumimoji="0" lang="fr-FR" sz="2400" b="1" i="0" u="none" strike="noStrike" kern="1200" cap="none" spc="0" normalizeH="0" baseline="0" dirty="0">
                <a:ln>
                  <a:noFill/>
                </a:ln>
                <a:solidFill>
                  <a:srgbClr val="E87D1E"/>
                </a:solidFill>
                <a:effectLst/>
                <a:uLnTx/>
                <a:uFillTx/>
                <a:latin typeface="Century Gothic" panose="020F0302020204030204"/>
              </a:rPr>
              <a:t>Je prenais mes livres </a:t>
            </a:r>
            <a:r>
              <a:rPr lang="fr-FR" sz="2400" b="1" dirty="0">
                <a:solidFill>
                  <a:srgbClr val="E87D1E"/>
                </a:solidFill>
                <a:latin typeface="Century Gothic" panose="020B0502020202020204" pitchFamily="34" charset="0"/>
              </a:rPr>
              <a:t>à</a:t>
            </a:r>
            <a:r>
              <a:rPr kumimoji="0" lang="fr-FR" sz="2400" b="1" i="0" u="none" strike="noStrike" kern="1200" cap="none" spc="0" normalizeH="0" baseline="0" dirty="0">
                <a:ln>
                  <a:noFill/>
                </a:ln>
                <a:solidFill>
                  <a:srgbClr val="E87D1E"/>
                </a:solidFill>
                <a:effectLst/>
                <a:uLnTx/>
                <a:uFillTx/>
                <a:latin typeface="Century Gothic" panose="020F0302020204030204"/>
              </a:rPr>
              <a:t> l’école</a:t>
            </a:r>
            <a:r>
              <a:rPr lang="fr-FR" sz="2400" b="1" dirty="0">
                <a:solidFill>
                  <a:srgbClr val="E87D1E"/>
                </a:solidFill>
                <a:latin typeface="Century Gothic" panose="020F0302020204030204"/>
              </a:rPr>
              <a:t>.</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1E88A063-1E77-4B46-AFCD-954E20A752DA}"/>
              </a:ext>
            </a:extLst>
          </p:cNvPr>
          <p:cNvSpPr txBox="1"/>
          <p:nvPr/>
        </p:nvSpPr>
        <p:spPr>
          <a:xfrm>
            <a:off x="5998115" y="1279386"/>
            <a:ext cx="5760000" cy="714619"/>
          </a:xfrm>
          <a:prstGeom prst="rect">
            <a:avLst/>
          </a:prstGeom>
          <a:solidFill>
            <a:schemeClr val="bg1"/>
          </a:solidFill>
        </p:spPr>
        <p:txBody>
          <a:bodyPr wrap="square" rtlCol="0">
            <a:spAutoFit/>
          </a:bodyPr>
          <a:lstStyle/>
          <a:p>
            <a:pPr marR="0" lvl="0" algn="l" defTabSz="914400" rtl="0" eaLnBrk="1" fontAlgn="auto" latinLnBrk="0" hangingPunct="1">
              <a:lnSpc>
                <a:spcPct val="200000"/>
              </a:lnSpc>
              <a:spcBef>
                <a:spcPts val="0"/>
              </a:spcBef>
              <a:spcAft>
                <a:spcPts val="0"/>
              </a:spcAft>
              <a:buClrTx/>
              <a:buSzTx/>
              <a:tabLst/>
              <a:defRPr/>
            </a:pPr>
            <a:r>
              <a:rPr lang="fr-FR" sz="2400" b="1" dirty="0">
                <a:solidFill>
                  <a:srgbClr val="E87D1E"/>
                </a:solidFill>
                <a:latin typeface="Century Gothic" panose="020F0302020204030204"/>
              </a:rPr>
              <a:t>Il/Elle</a:t>
            </a:r>
            <a:r>
              <a:rPr kumimoji="0" lang="fr-FR" sz="2400" b="1" i="0" u="none" strike="noStrike" kern="1200" cap="none" spc="0" normalizeH="0" baseline="0" dirty="0">
                <a:ln>
                  <a:noFill/>
                </a:ln>
                <a:solidFill>
                  <a:srgbClr val="E87D1E"/>
                </a:solidFill>
                <a:effectLst/>
                <a:uLnTx/>
                <a:uFillTx/>
                <a:latin typeface="Century Gothic" panose="020F0302020204030204"/>
              </a:rPr>
              <a:t> prenait </a:t>
            </a:r>
            <a:r>
              <a:rPr lang="fr-FR" sz="2400" b="1" dirty="0">
                <a:solidFill>
                  <a:srgbClr val="E87D1E"/>
                </a:solidFill>
                <a:latin typeface="Century Gothic" panose="020F0302020204030204"/>
              </a:rPr>
              <a:t>s</a:t>
            </a:r>
            <a:r>
              <a:rPr kumimoji="0" lang="fr-FR" sz="2400" b="1" i="0" u="none" strike="noStrike" kern="1200" cap="none" spc="0" normalizeH="0" baseline="0" dirty="0">
                <a:ln>
                  <a:noFill/>
                </a:ln>
                <a:solidFill>
                  <a:srgbClr val="E87D1E"/>
                </a:solidFill>
                <a:effectLst/>
                <a:uLnTx/>
                <a:uFillTx/>
                <a:latin typeface="Century Gothic" panose="020F0302020204030204"/>
              </a:rPr>
              <a:t>es livres </a:t>
            </a:r>
            <a:r>
              <a:rPr kumimoji="0" lang="fr-FR" sz="2400" b="1" i="0" u="none" strike="noStrike" kern="1200" cap="none" spc="0" normalizeH="0" baseline="0" dirty="0">
                <a:ln>
                  <a:noFill/>
                </a:ln>
                <a:solidFill>
                  <a:srgbClr val="E87D1E"/>
                </a:solidFill>
                <a:effectLst/>
                <a:uLnTx/>
                <a:uFillTx/>
                <a:latin typeface="Century Gothic" panose="020B0502020202020204" pitchFamily="34" charset="0"/>
              </a:rPr>
              <a:t>à</a:t>
            </a:r>
            <a:r>
              <a:rPr kumimoji="0" lang="fr-FR" sz="2400" b="1" i="0" u="none" strike="noStrike" kern="1200" cap="none" spc="0" normalizeH="0" baseline="0" dirty="0">
                <a:ln>
                  <a:noFill/>
                </a:ln>
                <a:solidFill>
                  <a:srgbClr val="E87D1E"/>
                </a:solidFill>
                <a:effectLst/>
                <a:uLnTx/>
                <a:uFillTx/>
                <a:latin typeface="Century Gothic" panose="020F0302020204030204"/>
              </a:rPr>
              <a:t> l’école</a:t>
            </a:r>
            <a:r>
              <a:rPr lang="fr-FR" sz="2400" b="1" dirty="0">
                <a:solidFill>
                  <a:srgbClr val="E87D1E"/>
                </a:solidFill>
                <a:latin typeface="Century Gothic" panose="020F0302020204030204"/>
              </a:rPr>
              <a:t>.</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5A3CE775-96A5-457D-A4AC-A8297BD73906}"/>
              </a:ext>
            </a:extLst>
          </p:cNvPr>
          <p:cNvSpPr txBox="1"/>
          <p:nvPr/>
        </p:nvSpPr>
        <p:spPr>
          <a:xfrm>
            <a:off x="5998115" y="2030072"/>
            <a:ext cx="5760000" cy="714619"/>
          </a:xfrm>
          <a:prstGeom prst="rect">
            <a:avLst/>
          </a:prstGeom>
          <a:solidFill>
            <a:schemeClr val="bg1"/>
          </a:solidFill>
        </p:spPr>
        <p:txBody>
          <a:bodyPr wrap="square" rtlCol="0">
            <a:spAutoFit/>
          </a:bodyPr>
          <a:lstStyle/>
          <a:p>
            <a:pPr marR="0" lvl="0" algn="l" defTabSz="914400" rtl="0" eaLnBrk="1" fontAlgn="auto" latinLnBrk="0" hangingPunct="1">
              <a:lnSpc>
                <a:spcPct val="200000"/>
              </a:lnSpc>
              <a:spcBef>
                <a:spcPts val="0"/>
              </a:spcBef>
              <a:spcAft>
                <a:spcPts val="0"/>
              </a:spcAft>
              <a:buClrTx/>
              <a:buSzTx/>
              <a:tabLst/>
              <a:defRPr/>
            </a:pPr>
            <a:r>
              <a:rPr lang="fr-FR" sz="2400" b="1" dirty="0">
                <a:solidFill>
                  <a:srgbClr val="E87D1E"/>
                </a:solidFill>
                <a:latin typeface="Century Gothic" panose="020F0302020204030204"/>
              </a:rPr>
              <a:t>Il/Elle</a:t>
            </a:r>
            <a:r>
              <a:rPr kumimoji="0" lang="fr-FR" sz="2400" b="1" i="0" u="none" strike="noStrike" kern="1200" cap="none" spc="0" normalizeH="0" baseline="0" dirty="0">
                <a:ln>
                  <a:noFill/>
                </a:ln>
                <a:solidFill>
                  <a:srgbClr val="E87D1E"/>
                </a:solidFill>
                <a:effectLst/>
                <a:uLnTx/>
                <a:uFillTx/>
                <a:latin typeface="Century Gothic" panose="020F0302020204030204"/>
              </a:rPr>
              <a:t> mangeait </a:t>
            </a:r>
            <a:r>
              <a:rPr lang="fr-FR" sz="2400" b="1" dirty="0">
                <a:solidFill>
                  <a:srgbClr val="E87D1E"/>
                </a:solidFill>
                <a:latin typeface="Century Gothic" panose="020F0302020204030204"/>
              </a:rPr>
              <a:t>le déjeuner au café.</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sp>
        <p:nvSpPr>
          <p:cNvPr id="15" name="TextBox 14">
            <a:extLst>
              <a:ext uri="{FF2B5EF4-FFF2-40B4-BE49-F238E27FC236}">
                <a16:creationId xmlns:a16="http://schemas.microsoft.com/office/drawing/2014/main" id="{05582353-5EA5-41BF-900B-D7DD0AB18E37}"/>
              </a:ext>
            </a:extLst>
          </p:cNvPr>
          <p:cNvSpPr txBox="1"/>
          <p:nvPr/>
        </p:nvSpPr>
        <p:spPr>
          <a:xfrm>
            <a:off x="697245" y="2744691"/>
            <a:ext cx="5760000" cy="713400"/>
          </a:xfrm>
          <a:prstGeom prst="rect">
            <a:avLst/>
          </a:prstGeom>
          <a:solidFill>
            <a:schemeClr val="bg1"/>
          </a:solidFill>
        </p:spPr>
        <p:txBody>
          <a:bodyPr wrap="square" rtlCol="0">
            <a:spAutoFit/>
          </a:bodyPr>
          <a:lstStyle/>
          <a:p>
            <a:pPr lvl="0">
              <a:lnSpc>
                <a:spcPct val="200000"/>
              </a:lnSpc>
              <a:defRPr/>
            </a:pPr>
            <a:r>
              <a:rPr kumimoji="0" lang="fr-FR" sz="2400" b="1" i="0" u="none" strike="noStrike" kern="1200" cap="none" spc="0" normalizeH="0" baseline="0" dirty="0">
                <a:ln>
                  <a:noFill/>
                </a:ln>
                <a:solidFill>
                  <a:srgbClr val="E87D1E"/>
                </a:solidFill>
                <a:effectLst/>
                <a:uLnTx/>
                <a:uFillTx/>
                <a:latin typeface="Century Gothic" panose="020F0302020204030204"/>
              </a:rPr>
              <a:t>J’écrivais dans un cahier</a:t>
            </a:r>
            <a:r>
              <a:rPr lang="fr-FR" sz="2400" b="1" dirty="0">
                <a:solidFill>
                  <a:srgbClr val="E87D1E"/>
                </a:solidFill>
                <a:latin typeface="Century Gothic" panose="020F0302020204030204"/>
              </a:rPr>
              <a:t>.</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A322712A-5148-44C9-8777-649A4F150ECA}"/>
              </a:ext>
            </a:extLst>
          </p:cNvPr>
          <p:cNvSpPr txBox="1"/>
          <p:nvPr/>
        </p:nvSpPr>
        <p:spPr>
          <a:xfrm>
            <a:off x="5998115" y="2744691"/>
            <a:ext cx="5760000" cy="713400"/>
          </a:xfrm>
          <a:prstGeom prst="rect">
            <a:avLst/>
          </a:prstGeom>
          <a:solidFill>
            <a:schemeClr val="bg1"/>
          </a:solidFill>
        </p:spPr>
        <p:txBody>
          <a:bodyPr wrap="square" rtlCol="0">
            <a:spAutoFit/>
          </a:bodyPr>
          <a:lstStyle/>
          <a:p>
            <a:pPr marR="0" lvl="0" algn="l" defTabSz="914400" rtl="0" eaLnBrk="1" fontAlgn="auto" latinLnBrk="0" hangingPunct="1">
              <a:lnSpc>
                <a:spcPct val="200000"/>
              </a:lnSpc>
              <a:spcBef>
                <a:spcPts val="0"/>
              </a:spcBef>
              <a:spcAft>
                <a:spcPts val="0"/>
              </a:spcAft>
              <a:buClrTx/>
              <a:buSzTx/>
              <a:tabLst/>
              <a:defRPr/>
            </a:pPr>
            <a:r>
              <a:rPr lang="fr-FR" sz="2400" b="1" dirty="0">
                <a:solidFill>
                  <a:srgbClr val="E87D1E"/>
                </a:solidFill>
                <a:latin typeface="Century Gothic" panose="020F0302020204030204"/>
              </a:rPr>
              <a:t>Il/Elle</a:t>
            </a:r>
            <a:r>
              <a:rPr kumimoji="0" lang="fr-FR" sz="2400" b="1" i="0" u="none" strike="noStrike" kern="1200" cap="none" spc="0" normalizeH="0" baseline="0" dirty="0">
                <a:ln>
                  <a:noFill/>
                </a:ln>
                <a:solidFill>
                  <a:srgbClr val="E87D1E"/>
                </a:solidFill>
                <a:effectLst/>
                <a:uLnTx/>
                <a:uFillTx/>
                <a:latin typeface="Century Gothic" panose="020F0302020204030204"/>
              </a:rPr>
              <a:t> écrivait dans </a:t>
            </a:r>
            <a:r>
              <a:rPr lang="fr-FR" sz="2400" b="1" dirty="0">
                <a:solidFill>
                  <a:srgbClr val="E87D1E"/>
                </a:solidFill>
                <a:latin typeface="Century Gothic" panose="020F0302020204030204"/>
              </a:rPr>
              <a:t>un</a:t>
            </a:r>
            <a:r>
              <a:rPr kumimoji="0" lang="fr-FR" sz="2400" b="1" i="0" u="none" strike="noStrike" kern="1200" cap="none" spc="0" normalizeH="0" baseline="0" dirty="0">
                <a:ln>
                  <a:noFill/>
                </a:ln>
                <a:solidFill>
                  <a:srgbClr val="E87D1E"/>
                </a:solidFill>
                <a:effectLst/>
                <a:uLnTx/>
                <a:uFillTx/>
                <a:latin typeface="Century Gothic" panose="020F0302020204030204"/>
              </a:rPr>
              <a:t> cahier.</a:t>
            </a:r>
          </a:p>
        </p:txBody>
      </p:sp>
      <p:sp>
        <p:nvSpPr>
          <p:cNvPr id="17" name="TextBox 16">
            <a:extLst>
              <a:ext uri="{FF2B5EF4-FFF2-40B4-BE49-F238E27FC236}">
                <a16:creationId xmlns:a16="http://schemas.microsoft.com/office/drawing/2014/main" id="{5FF54076-3943-4193-AE31-4A94A9A4A7E6}"/>
              </a:ext>
            </a:extLst>
          </p:cNvPr>
          <p:cNvSpPr txBox="1"/>
          <p:nvPr/>
        </p:nvSpPr>
        <p:spPr>
          <a:xfrm>
            <a:off x="697244" y="3495377"/>
            <a:ext cx="6175103" cy="714619"/>
          </a:xfrm>
          <a:prstGeom prst="rect">
            <a:avLst/>
          </a:prstGeom>
          <a:solidFill>
            <a:schemeClr val="bg1"/>
          </a:solidFill>
        </p:spPr>
        <p:txBody>
          <a:bodyPr wrap="square" rtlCol="0">
            <a:spAutoFit/>
          </a:bodyPr>
          <a:lstStyle/>
          <a:p>
            <a:pPr marR="0" lvl="0" algn="l" defTabSz="914400" rtl="0" eaLnBrk="1" fontAlgn="auto" latinLnBrk="0" hangingPunct="1">
              <a:lnSpc>
                <a:spcPct val="200000"/>
              </a:lnSpc>
              <a:spcBef>
                <a:spcPts val="0"/>
              </a:spcBef>
              <a:spcAft>
                <a:spcPts val="0"/>
              </a:spcAft>
              <a:buClrTx/>
              <a:buSzTx/>
              <a:tabLst/>
              <a:defRPr/>
            </a:pPr>
            <a:r>
              <a:rPr kumimoji="0" lang="fr-FR" sz="2400" b="1" i="0" u="none" strike="noStrike" kern="1200" cap="none" spc="0" normalizeH="0" baseline="0" dirty="0">
                <a:ln>
                  <a:noFill/>
                </a:ln>
                <a:solidFill>
                  <a:srgbClr val="E87D1E"/>
                </a:solidFill>
                <a:effectLst/>
                <a:uLnTx/>
                <a:uFillTx/>
                <a:latin typeface="Century Gothic" panose="020F0302020204030204"/>
              </a:rPr>
              <a:t>Je sortais au cinéma le vendredi</a:t>
            </a:r>
            <a:r>
              <a:rPr lang="fr-FR" sz="2400" b="1" dirty="0">
                <a:solidFill>
                  <a:srgbClr val="E87D1E"/>
                </a:solidFill>
                <a:latin typeface="Century Gothic" panose="020F0302020204030204"/>
              </a:rPr>
              <a:t>.</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8A0CCB49-1872-451B-A76D-90C84DB586CC}"/>
              </a:ext>
            </a:extLst>
          </p:cNvPr>
          <p:cNvSpPr txBox="1"/>
          <p:nvPr/>
        </p:nvSpPr>
        <p:spPr>
          <a:xfrm>
            <a:off x="5998115" y="3495377"/>
            <a:ext cx="5760000" cy="714619"/>
          </a:xfrm>
          <a:prstGeom prst="rect">
            <a:avLst/>
          </a:prstGeom>
          <a:solidFill>
            <a:schemeClr val="bg1"/>
          </a:solidFill>
        </p:spPr>
        <p:txBody>
          <a:bodyPr wrap="square" rtlCol="0">
            <a:spAutoFit/>
          </a:bodyPr>
          <a:lstStyle/>
          <a:p>
            <a:pPr marR="0" lvl="0" algn="l" defTabSz="914400" rtl="0" eaLnBrk="1" fontAlgn="auto" latinLnBrk="0" hangingPunct="1">
              <a:lnSpc>
                <a:spcPct val="200000"/>
              </a:lnSpc>
              <a:spcBef>
                <a:spcPts val="0"/>
              </a:spcBef>
              <a:spcAft>
                <a:spcPts val="0"/>
              </a:spcAft>
              <a:buClrTx/>
              <a:buSzTx/>
              <a:tabLst/>
              <a:defRPr/>
            </a:pPr>
            <a:r>
              <a:rPr lang="fr-FR" sz="2400" b="1" dirty="0">
                <a:solidFill>
                  <a:srgbClr val="E87D1E"/>
                </a:solidFill>
                <a:latin typeface="Century Gothic" panose="020F0302020204030204"/>
              </a:rPr>
              <a:t>Il/Elle</a:t>
            </a:r>
            <a:r>
              <a:rPr kumimoji="0" lang="fr-FR" sz="2400" b="1" i="0" u="none" strike="noStrike" kern="1200" cap="none" spc="0" normalizeH="0" baseline="0" dirty="0">
                <a:ln>
                  <a:noFill/>
                </a:ln>
                <a:solidFill>
                  <a:srgbClr val="E87D1E"/>
                </a:solidFill>
                <a:effectLst/>
                <a:uLnTx/>
                <a:uFillTx/>
                <a:latin typeface="Century Gothic" panose="020F0302020204030204"/>
              </a:rPr>
              <a:t> sortait au cinéma le vendredi</a:t>
            </a:r>
            <a:r>
              <a:rPr lang="fr-FR" sz="2400" b="1" dirty="0">
                <a:solidFill>
                  <a:srgbClr val="E87D1E"/>
                </a:solidFill>
                <a:latin typeface="Century Gothic" panose="020F0302020204030204"/>
              </a:rPr>
              <a:t>.</a:t>
            </a:r>
            <a:endParaRPr kumimoji="0" lang="fr-FR" sz="2400" b="1" i="0" u="none" strike="noStrike" kern="1200" cap="none" spc="0" normalizeH="0" baseline="0" dirty="0">
              <a:ln>
                <a:noFill/>
              </a:ln>
              <a:solidFill>
                <a:srgbClr val="E87D1E"/>
              </a:solidFill>
              <a:effectLst/>
              <a:uLnTx/>
              <a:uFillTx/>
              <a:latin typeface="Century Gothic" panose="020F0302020204030204"/>
            </a:endParaRPr>
          </a:p>
        </p:txBody>
      </p:sp>
    </p:spTree>
    <p:extLst>
      <p:ext uri="{BB962C8B-B14F-4D97-AF65-F5344CB8AC3E}">
        <p14:creationId xmlns:p14="http://schemas.microsoft.com/office/powerpoint/2010/main" val="219234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3" grpId="0" animBg="1"/>
      <p:bldP spid="2" grpId="0" animBg="1"/>
      <p:bldP spid="20" grpId="0" animBg="1"/>
      <p:bldP spid="21" grpId="0" animBg="1"/>
      <p:bldP spid="11" grpId="0" animBg="1"/>
      <p:bldP spid="12"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1356E277-26B5-44CE-A745-59653D4F09EA}"/>
              </a:ext>
            </a:extLst>
          </p:cNvPr>
          <p:cNvSpPr txBox="1">
            <a:spLocks/>
          </p:cNvSpPr>
          <p:nvPr/>
        </p:nvSpPr>
        <p:spPr>
          <a:xfrm>
            <a:off x="831024" y="-448"/>
            <a:ext cx="10515600"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fr-FR" sz="13300" b="1" dirty="0">
                <a:solidFill>
                  <a:srgbClr val="115076"/>
                </a:solidFill>
                <a:cs typeface="Calibri" panose="020F0502020204030204" pitchFamily="34" charset="0"/>
              </a:rPr>
              <a:t>ou</a:t>
            </a:r>
            <a:endParaRPr lang="fr-FR" dirty="0">
              <a:solidFill>
                <a:srgbClr val="115076"/>
              </a:solidFill>
            </a:endParaRPr>
          </a:p>
        </p:txBody>
      </p:sp>
      <p:sp>
        <p:nvSpPr>
          <p:cNvPr id="21" name="Rounded Rectangle 1" descr="rectangle">
            <a:extLst>
              <a:ext uri="{FF2B5EF4-FFF2-40B4-BE49-F238E27FC236}">
                <a16:creationId xmlns:a16="http://schemas.microsoft.com/office/drawing/2014/main" id="{EB41C490-5E27-40A9-BF5C-1AB94FD4CCE1}"/>
              </a:ext>
            </a:extLst>
          </p:cNvPr>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descr="group of children">
            <a:extLst>
              <a:ext uri="{FF2B5EF4-FFF2-40B4-BE49-F238E27FC236}">
                <a16:creationId xmlns:a16="http://schemas.microsoft.com/office/drawing/2014/main" id="{8E1CE44C-6C4E-4ADD-BDCE-1B954067BA7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BB4197C3-D4B4-43C4-8B90-9D649436029E}"/>
              </a:ext>
            </a:extLst>
          </p:cNvPr>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fr-FR" sz="6000" b="1"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E801F6FF-12C9-45A5-B8F9-026FDA5F52D7}"/>
              </a:ext>
            </a:extLst>
          </p:cNvPr>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ver</a:t>
            </a:r>
          </a:p>
        </p:txBody>
      </p:sp>
      <p:pic>
        <p:nvPicPr>
          <p:cNvPr id="27" name="Picture 2" descr="person reaching down">
            <a:extLst>
              <a:ext uri="{FF2B5EF4-FFF2-40B4-BE49-F238E27FC236}">
                <a16:creationId xmlns:a16="http://schemas.microsoft.com/office/drawing/2014/main" id="{134E09A7-9251-43EB-9FB3-9BDFA3F8EB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1AE0967-299E-4409-B3F4-2D45BB5B5BD6}"/>
              </a:ext>
            </a:extLst>
          </p:cNvPr>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29" name="Picture 28" descr="handshake">
            <a:extLst>
              <a:ext uri="{FF2B5EF4-FFF2-40B4-BE49-F238E27FC236}">
                <a16:creationId xmlns:a16="http://schemas.microsoft.com/office/drawing/2014/main" id="{3863F47A-24D3-4382-99A1-32A1EA4EB2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30" name="TextBox 29">
            <a:extLst>
              <a:ext uri="{FF2B5EF4-FFF2-40B4-BE49-F238E27FC236}">
                <a16:creationId xmlns:a16="http://schemas.microsoft.com/office/drawing/2014/main" id="{FA057AFC-51BD-4C1E-8A3E-ADE148B1CF91}"/>
              </a:ext>
            </a:extLst>
          </p:cNvPr>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rs</a:t>
            </a:r>
          </a:p>
        </p:txBody>
      </p:sp>
      <p:sp>
        <p:nvSpPr>
          <p:cNvPr id="31" name="TextBox 30">
            <a:extLst>
              <a:ext uri="{FF2B5EF4-FFF2-40B4-BE49-F238E27FC236}">
                <a16:creationId xmlns:a16="http://schemas.microsoft.com/office/drawing/2014/main" id="{3508DFDB-3BF6-4190-9584-E2333881AFB3}"/>
              </a:ext>
            </a:extLst>
          </p:cNvPr>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32" name="TextBox 31">
            <a:extLst>
              <a:ext uri="{FF2B5EF4-FFF2-40B4-BE49-F238E27FC236}">
                <a16:creationId xmlns:a16="http://schemas.microsoft.com/office/drawing/2014/main" id="{6528368C-DC46-4DAF-B7E4-85DC855EA617}"/>
              </a:ext>
            </a:extLst>
          </p:cNvPr>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pic>
        <p:nvPicPr>
          <p:cNvPr id="33" name="Picture 32" descr="two children playing with a ball">
            <a:extLst>
              <a:ext uri="{FF2B5EF4-FFF2-40B4-BE49-F238E27FC236}">
                <a16:creationId xmlns:a16="http://schemas.microsoft.com/office/drawing/2014/main" id="{85617503-AEC5-4851-98D5-7DDD110CABA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34" name="TextBox 33">
            <a:extLst>
              <a:ext uri="{FF2B5EF4-FFF2-40B4-BE49-F238E27FC236}">
                <a16:creationId xmlns:a16="http://schemas.microsoft.com/office/drawing/2014/main" id="{8A804155-5199-47B0-AE6A-047444A71CED}"/>
              </a:ext>
            </a:extLst>
          </p:cNvPr>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ze</a:t>
            </a:r>
          </a:p>
        </p:txBody>
      </p:sp>
      <p:pic>
        <p:nvPicPr>
          <p:cNvPr id="35" name="Picture 34" descr="the number twelve ">
            <a:extLst>
              <a:ext uri="{FF2B5EF4-FFF2-40B4-BE49-F238E27FC236}">
                <a16:creationId xmlns:a16="http://schemas.microsoft.com/office/drawing/2014/main" id="{D1EE477B-D83D-44D2-833C-7388D58C2AD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52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4" name="ou nou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4"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subTnLst>
                                    <p:audio>
                                      <p:cMediaNode>
                                        <p:cTn display="0" masterRel="sameClick">
                                          <p:stCondLst>
                                            <p:cond evt="begin" delay="0">
                                              <p:tn val="29"/>
                                            </p:cond>
                                          </p:stCondLst>
                                          <p:endCondLst>
                                            <p:cond evt="onStopAudio" delay="0">
                                              <p:tgtEl>
                                                <p:sldTgt/>
                                              </p:tgtEl>
                                            </p:cond>
                                          </p:endCondLst>
                                        </p:cTn>
                                        <p:tgtEl>
                                          <p:sndTgt r:embed="rId6"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subTnLst>
                                    <p:audio>
                                      <p:cMediaNode>
                                        <p:cTn display="0" masterRel="sameClick">
                                          <p:stCondLst>
                                            <p:cond evt="begin" delay="0">
                                              <p:tn val="34"/>
                                            </p:cond>
                                          </p:stCondLst>
                                          <p:endCondLst>
                                            <p:cond evt="onStopAudio" delay="0">
                                              <p:tgtEl>
                                                <p:sldTgt/>
                                              </p:tgtEl>
                                            </p:cond>
                                          </p:endCondLst>
                                        </p:cTn>
                                        <p:tgtEl>
                                          <p:sndTgt r:embed="rId6"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subTnLst>
                                    <p:audio>
                                      <p:cMediaNode>
                                        <p:cTn display="0" masterRel="sameClick">
                                          <p:stCondLst>
                                            <p:cond evt="begin" delay="0">
                                              <p:tn val="39"/>
                                            </p:cond>
                                          </p:stCondLst>
                                          <p:endCondLst>
                                            <p:cond evt="onStopAudio" delay="0">
                                              <p:tgtEl>
                                                <p:sldTgt/>
                                              </p:tgtEl>
                                            </p:cond>
                                          </p:endCondLst>
                                        </p:cTn>
                                        <p:tgtEl>
                                          <p:sndTgt r:embed="rId7"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subTnLst>
                                    <p:audio>
                                      <p:cMediaNode>
                                        <p:cTn display="0" masterRel="sameClick">
                                          <p:stCondLst>
                                            <p:cond evt="begin" delay="0">
                                              <p:tn val="44"/>
                                            </p:cond>
                                          </p:stCondLst>
                                          <p:endCondLst>
                                            <p:cond evt="onStopAudio" delay="0">
                                              <p:tgtEl>
                                                <p:sldTgt/>
                                              </p:tgtEl>
                                            </p:cond>
                                          </p:endCondLst>
                                        </p:cTn>
                                        <p:tgtEl>
                                          <p:sndTgt r:embed="rId7"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subTnLst>
                                    <p:audio>
                                      <p:cMediaNode>
                                        <p:cTn display="0" masterRel="sameClick">
                                          <p:stCondLst>
                                            <p:cond evt="begin" delay="0">
                                              <p:tn val="49"/>
                                            </p:cond>
                                          </p:stCondLst>
                                          <p:endCondLst>
                                            <p:cond evt="onStopAudio" delay="0">
                                              <p:tgtEl>
                                                <p:sldTgt/>
                                              </p:tgtEl>
                                            </p:cond>
                                          </p:endCondLst>
                                        </p:cTn>
                                        <p:tgtEl>
                                          <p:sndTgt r:embed="rId8"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subTnLst>
                                    <p:audio>
                                      <p:cMediaNode>
                                        <p:cTn display="0" masterRel="sameClick">
                                          <p:stCondLst>
                                            <p:cond evt="begin" delay="0">
                                              <p:tn val="54"/>
                                            </p:cond>
                                          </p:stCondLst>
                                          <p:endCondLst>
                                            <p:cond evt="onStopAudio" delay="0">
                                              <p:tgtEl>
                                                <p:sldTgt/>
                                              </p:tgtEl>
                                            </p:cond>
                                          </p:endCondLst>
                                        </p:cTn>
                                        <p:tgtEl>
                                          <p:sndTgt r:embed="rId8"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subTnLst>
                                    <p:audio>
                                      <p:cMediaNode>
                                        <p:cTn display="0" masterRel="sameClick">
                                          <p:stCondLst>
                                            <p:cond evt="begin" delay="0">
                                              <p:tn val="59"/>
                                            </p:cond>
                                          </p:stCondLst>
                                          <p:endCondLst>
                                            <p:cond evt="onStopAudio" delay="0">
                                              <p:tgtEl>
                                                <p:sldTgt/>
                                              </p:tgtEl>
                                            </p:cond>
                                          </p:endCondLst>
                                        </p:cTn>
                                        <p:tgtEl>
                                          <p:sndTgt r:embed="rId9"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500"/>
                                        <p:tgtEl>
                                          <p:spTgt spid="35"/>
                                        </p:tgtEl>
                                      </p:cBhvr>
                                    </p:animEffect>
                                  </p:childTnLst>
                                  <p:subTnLst>
                                    <p:audio>
                                      <p:cMediaNode>
                                        <p:cTn display="0" masterRel="sameClick">
                                          <p:stCondLst>
                                            <p:cond evt="begin" delay="0">
                                              <p:tn val="64"/>
                                            </p:cond>
                                          </p:stCondLst>
                                          <p:endCondLst>
                                            <p:cond evt="onStopAudio" delay="0">
                                              <p:tgtEl>
                                                <p:sldTgt/>
                                              </p:tgtEl>
                                            </p:cond>
                                          </p:endCondLst>
                                        </p:cTn>
                                        <p:tgtEl>
                                          <p:sndTgt r:embed="rId9"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5" grpId="0"/>
      <p:bldP spid="26" grpId="0"/>
      <p:bldP spid="28" grpId="0"/>
      <p:bldP spid="30" grpId="0"/>
      <p:bldP spid="31" grpId="0"/>
      <p:bldP spid="32"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8117333" cy="1062010"/>
          </a:xfrm>
        </p:spPr>
        <p:txBody>
          <a:bodyPr>
            <a:normAutofit fontScale="90000"/>
          </a:bodyPr>
          <a:lstStyle/>
          <a:p>
            <a:pPr algn="l"/>
            <a:r>
              <a:rPr lang="en-GB" sz="4000" b="1" dirty="0">
                <a:solidFill>
                  <a:prstClr val="white"/>
                </a:solidFill>
              </a:rPr>
              <a:t>Describing how things are now and how they used to be: Childhood</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519158" cy="886062"/>
          </a:xfrm>
        </p:spPr>
        <p:txBody>
          <a:bodyPr>
            <a:noAutofit/>
          </a:bodyPr>
          <a:lstStyle/>
          <a:p>
            <a:pPr algn="l"/>
            <a:r>
              <a:rPr lang="en-GB" sz="3000" dirty="0">
                <a:solidFill>
                  <a:prstClr val="white"/>
                </a:solidFill>
              </a:rPr>
              <a:t>Verbs like prendre, venir, sortir, entendre, lire, écrire and choisir in the imperfect tense vs present tense (je vs il/elle/on)</a:t>
            </a:r>
          </a:p>
          <a:p>
            <a:pPr algn="l"/>
            <a:r>
              <a:rPr lang="en-GB" sz="3000" dirty="0">
                <a:solidFill>
                  <a:prstClr val="white"/>
                </a:solidFill>
              </a:rPr>
              <a:t>SSC [ou] vs [u]</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2 - Lesson 42</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Catherine Morris / </a:t>
            </a:r>
            <a:r>
              <a:rPr lang="en-GB" sz="1400" dirty="0">
                <a:solidFill>
                  <a:prstClr val="white"/>
                </a:solidFill>
                <a:latin typeface="Century Gothic" panose="020B0502020202020204" pitchFamily="34" charset="0"/>
              </a:rPr>
              <a:t>Catherine Salkeld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27/01/22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93445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7">
            <a:extLst>
              <a:ext uri="{FF2B5EF4-FFF2-40B4-BE49-F238E27FC236}">
                <a16:creationId xmlns:a16="http://schemas.microsoft.com/office/drawing/2014/main" id="{DDF62311-7C68-47FC-9462-D29EF8E92AA2}"/>
              </a:ext>
            </a:extLst>
          </p:cNvPr>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0" name="Rounded Rectangle 1" descr="rectangle">
            <a:extLst>
              <a:ext uri="{FF2B5EF4-FFF2-40B4-BE49-F238E27FC236}">
                <a16:creationId xmlns:a16="http://schemas.microsoft.com/office/drawing/2014/main" id="{3D35835D-B333-4696-BFC4-E6D135DF8073}"/>
              </a:ext>
            </a:extLst>
          </p:cNvPr>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 descr="boy pointing to a girl">
            <a:extLst>
              <a:ext uri="{FF2B5EF4-FFF2-40B4-BE49-F238E27FC236}">
                <a16:creationId xmlns:a16="http://schemas.microsoft.com/office/drawing/2014/main" id="{4B65C994-B88B-49F6-8822-5FFB9116448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9CBC3D05-7574-42EA-BC07-BC28E955C4BC}"/>
              </a:ext>
            </a:extLst>
          </p:cNvPr>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p>
        </p:txBody>
      </p:sp>
      <p:sp>
        <p:nvSpPr>
          <p:cNvPr id="23" name="TextBox 22">
            <a:extLst>
              <a:ext uri="{FF2B5EF4-FFF2-40B4-BE49-F238E27FC236}">
                <a16:creationId xmlns:a16="http://schemas.microsoft.com/office/drawing/2014/main" id="{3C66C3FC-65AC-4B86-B115-1BC8EEE4781D}"/>
              </a:ext>
            </a:extLst>
          </p:cNvPr>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 !</a:t>
            </a:r>
          </a:p>
        </p:txBody>
      </p:sp>
      <p:pic>
        <p:nvPicPr>
          <p:cNvPr id="24" name="Picture 23" descr="two silhouettes with a speech bubble saying 'hi'">
            <a:extLst>
              <a:ext uri="{FF2B5EF4-FFF2-40B4-BE49-F238E27FC236}">
                <a16:creationId xmlns:a16="http://schemas.microsoft.com/office/drawing/2014/main" id="{D4BB55BC-7A0A-43EA-82E3-2B03F60DE3FB}"/>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25" name="TextBox 24">
            <a:extLst>
              <a:ext uri="{FF2B5EF4-FFF2-40B4-BE49-F238E27FC236}">
                <a16:creationId xmlns:a16="http://schemas.microsoft.com/office/drawing/2014/main" id="{BE80DFC2-C586-44BA-B5CE-71C3B5DFFF9F}"/>
              </a:ext>
            </a:extLst>
          </p:cNvPr>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sant</a:t>
            </a:r>
          </a:p>
        </p:txBody>
      </p:sp>
      <p:pic>
        <p:nvPicPr>
          <p:cNvPr id="26" name="Picture 25" descr="laughing face">
            <a:extLst>
              <a:ext uri="{FF2B5EF4-FFF2-40B4-BE49-F238E27FC236}">
                <a16:creationId xmlns:a16="http://schemas.microsoft.com/office/drawing/2014/main" id="{8B32278A-456E-4A24-8245-0265E8C683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27" name="TextBox 26">
            <a:extLst>
              <a:ext uri="{FF2B5EF4-FFF2-40B4-BE49-F238E27FC236}">
                <a16:creationId xmlns:a16="http://schemas.microsoft.com/office/drawing/2014/main" id="{AD7DAAF1-8F3A-4961-9731-D53D692244B0}"/>
              </a:ext>
            </a:extLst>
          </p:cNvPr>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28" name="TextBox 27">
            <a:extLst>
              <a:ext uri="{FF2B5EF4-FFF2-40B4-BE49-F238E27FC236}">
                <a16:creationId xmlns:a16="http://schemas.microsoft.com/office/drawing/2014/main" id="{73BDDB42-0290-46A9-962D-E00FABBBEC6C}"/>
              </a:ext>
            </a:extLst>
          </p:cNvPr>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29" name="TextBox 28">
            <a:extLst>
              <a:ext uri="{FF2B5EF4-FFF2-40B4-BE49-F238E27FC236}">
                <a16:creationId xmlns:a16="http://schemas.microsoft.com/office/drawing/2014/main" id="{9DBC20EA-8F74-4A2C-BE7B-0821EDC40F51}"/>
              </a:ext>
            </a:extLst>
          </p:cNvPr>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30" name="Picture 29" descr="man in the clouds with binoculars">
            <a:extLst>
              <a:ext uri="{FF2B5EF4-FFF2-40B4-BE49-F238E27FC236}">
                <a16:creationId xmlns:a16="http://schemas.microsoft.com/office/drawing/2014/main" id="{FF57FBB8-AB58-4048-8895-ABB60BCA672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31" name="TextBox 30">
            <a:extLst>
              <a:ext uri="{FF2B5EF4-FFF2-40B4-BE49-F238E27FC236}">
                <a16:creationId xmlns:a16="http://schemas.microsoft.com/office/drawing/2014/main" id="{6C8ED27B-D355-42D3-B63C-10C0D1F0D260}"/>
              </a:ext>
            </a:extLst>
          </p:cNvPr>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32" name="TextBox 31">
            <a:extLst>
              <a:ext uri="{FF2B5EF4-FFF2-40B4-BE49-F238E27FC236}">
                <a16:creationId xmlns:a16="http://schemas.microsoft.com/office/drawing/2014/main" id="{8BE8F293-302A-4C1C-BA8B-6215CB6DCB39}"/>
              </a:ext>
            </a:extLst>
          </p:cNvPr>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38491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p:bldP spid="23" grpId="0"/>
      <p:bldP spid="25" grpId="0"/>
      <p:bldP spid="27" grpId="0"/>
      <p:bldP spid="28" grpId="0"/>
      <p:bldP spid="29" grpId="0"/>
      <p:bldP spid="31"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Les mots [u] </a:t>
            </a:r>
            <a:r>
              <a:rPr lang="fr-FR" sz="3600" b="1" dirty="0">
                <a:solidFill>
                  <a:schemeClr val="bg1"/>
                </a:solidFill>
              </a:rPr>
              <a:t>en</a:t>
            </a:r>
            <a:r>
              <a:rPr lang="en-GB" sz="3600" b="1" dirty="0">
                <a:solidFill>
                  <a:schemeClr val="bg1"/>
                </a:solidFill>
              </a:rPr>
              <a:t> </a:t>
            </a:r>
            <a:r>
              <a:rPr lang="fr-FR" sz="3600" b="1" dirty="0">
                <a:solidFill>
                  <a:schemeClr val="bg1"/>
                </a:solidFill>
              </a:rPr>
              <a:t>français</a:t>
            </a:r>
          </a:p>
        </p:txBody>
      </p:sp>
      <p:sp>
        <p:nvSpPr>
          <p:cNvPr id="6" name="Google Shape;216;p3">
            <a:extLst>
              <a:ext uri="{FF2B5EF4-FFF2-40B4-BE49-F238E27FC236}">
                <a16:creationId xmlns:a16="http://schemas.microsoft.com/office/drawing/2014/main" id="{E1C1EA56-69DE-44B1-8D5B-EF7A207B53ED}"/>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Twentieth Century"/>
              <a:buNone/>
            </a:pPr>
            <a:endParaRPr sz="2000" b="0" i="0" u="none" strike="noStrike" cap="none" dirty="0">
              <a:solidFill>
                <a:srgbClr val="000000"/>
              </a:solidFill>
              <a:latin typeface="Century Gothic"/>
              <a:ea typeface="Century Gothic"/>
              <a:cs typeface="Century Gothic"/>
              <a:sym typeface="Century Gothic"/>
            </a:endParaRPr>
          </a:p>
        </p:txBody>
      </p:sp>
      <p:sp>
        <p:nvSpPr>
          <p:cNvPr id="9" name="Google Shape;217;p3">
            <a:extLst>
              <a:ext uri="{FF2B5EF4-FFF2-40B4-BE49-F238E27FC236}">
                <a16:creationId xmlns:a16="http://schemas.microsoft.com/office/drawing/2014/main" id="{3F84D346-090E-4D90-AFAA-C1695B281A74}"/>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2000"/>
              <a:buFont typeface="Twentieth Century"/>
              <a:buNone/>
            </a:pPr>
            <a:endParaRPr sz="2000" b="0" i="0" u="none" strike="noStrike" cap="none" dirty="0">
              <a:solidFill>
                <a:srgbClr val="000000"/>
              </a:solidFill>
              <a:latin typeface="Century Gothic"/>
              <a:ea typeface="Century Gothic"/>
              <a:cs typeface="Century Gothic"/>
              <a:sym typeface="Century Gothic"/>
            </a:endParaRPr>
          </a:p>
        </p:txBody>
      </p:sp>
      <p:cxnSp>
        <p:nvCxnSpPr>
          <p:cNvPr id="10" name="Google Shape;218;p3">
            <a:extLst>
              <a:ext uri="{FF2B5EF4-FFF2-40B4-BE49-F238E27FC236}">
                <a16:creationId xmlns:a16="http://schemas.microsoft.com/office/drawing/2014/main" id="{67029DB3-A969-4D41-B505-8A56B1AC1D01}"/>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219;p3">
            <a:extLst>
              <a:ext uri="{FF2B5EF4-FFF2-40B4-BE49-F238E27FC236}">
                <a16:creationId xmlns:a16="http://schemas.microsoft.com/office/drawing/2014/main" id="{BD52341D-F8B2-49CA-B310-57BA94999C05}"/>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2" name="Google Shape;220;p3">
            <a:extLst>
              <a:ext uri="{FF2B5EF4-FFF2-40B4-BE49-F238E27FC236}">
                <a16:creationId xmlns:a16="http://schemas.microsoft.com/office/drawing/2014/main" id="{1E175021-6B52-444F-8160-609137967283}"/>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13" name="Google Shape;221;p3">
            <a:extLst>
              <a:ext uri="{FF2B5EF4-FFF2-40B4-BE49-F238E27FC236}">
                <a16:creationId xmlns:a16="http://schemas.microsoft.com/office/drawing/2014/main" id="{6D1A11A7-33B4-4433-8F34-37D3A40B1EBD}"/>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04F75"/>
                </a:solidFill>
                <a:latin typeface="Century Gothic"/>
                <a:ea typeface="Century Gothic"/>
                <a:cs typeface="Century Gothic"/>
                <a:sym typeface="Century Gothic"/>
              </a:rPr>
              <a:t>SECONDES</a:t>
            </a:r>
            <a:endParaRPr sz="1800" b="1" i="0" u="none" strike="noStrike" cap="none" dirty="0">
              <a:solidFill>
                <a:srgbClr val="104F75"/>
              </a:solidFill>
              <a:latin typeface="Century Gothic"/>
              <a:ea typeface="Century Gothic"/>
              <a:cs typeface="Century Gothic"/>
              <a:sym typeface="Century Gothic"/>
            </a:endParaRPr>
          </a:p>
        </p:txBody>
      </p:sp>
      <p:sp>
        <p:nvSpPr>
          <p:cNvPr id="14" name="Google Shape;222;p3">
            <a:extLst>
              <a:ext uri="{FF2B5EF4-FFF2-40B4-BE49-F238E27FC236}">
                <a16:creationId xmlns:a16="http://schemas.microsoft.com/office/drawing/2014/main" id="{D85DC676-7A21-4F9E-BAF4-410E5C7298E1}"/>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i="0" u="none" strike="noStrike" cap="none" dirty="0">
                <a:solidFill>
                  <a:srgbClr val="1E4E79"/>
                </a:solidFill>
                <a:latin typeface="Century Gothic"/>
                <a:ea typeface="Century Gothic"/>
                <a:cs typeface="Century Gothic"/>
                <a:sym typeface="Century Gothic"/>
              </a:rPr>
              <a:t>30</a:t>
            </a:r>
            <a:endParaRPr dirty="0"/>
          </a:p>
        </p:txBody>
      </p:sp>
      <p:sp>
        <p:nvSpPr>
          <p:cNvPr id="15" name="Google Shape;223;p3">
            <a:extLst>
              <a:ext uri="{FF2B5EF4-FFF2-40B4-BE49-F238E27FC236}">
                <a16:creationId xmlns:a16="http://schemas.microsoft.com/office/drawing/2014/main" id="{90FD03F4-788F-40AD-B8D3-02D51FCB5831}"/>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600"/>
              <a:buFont typeface="Century Gothic"/>
              <a:buNone/>
            </a:pPr>
            <a:r>
              <a:rPr lang="en-GB" sz="1600" b="1" i="0" u="none" strike="noStrike" cap="none" dirty="0">
                <a:solidFill>
                  <a:srgbClr val="1E4E79"/>
                </a:solidFill>
                <a:latin typeface="Century Gothic"/>
                <a:ea typeface="Century Gothic"/>
                <a:cs typeface="Century Gothic"/>
                <a:sym typeface="Century Gothic"/>
              </a:rPr>
              <a:t>0</a:t>
            </a:r>
            <a:endParaRPr dirty="0"/>
          </a:p>
        </p:txBody>
      </p:sp>
      <p:sp>
        <p:nvSpPr>
          <p:cNvPr id="16" name="Google Shape;225;p3">
            <a:extLst>
              <a:ext uri="{FF2B5EF4-FFF2-40B4-BE49-F238E27FC236}">
                <a16:creationId xmlns:a16="http://schemas.microsoft.com/office/drawing/2014/main" id="{50971A20-F720-4060-A501-A6BDA5670F6C}"/>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dirty="0">
              <a:solidFill>
                <a:srgbClr val="FFFFFF"/>
              </a:solidFill>
              <a:latin typeface="Twentieth Century"/>
              <a:ea typeface="Twentieth Century"/>
              <a:cs typeface="Twentieth Century"/>
              <a:sym typeface="Twentieth Century"/>
            </a:endParaRPr>
          </a:p>
        </p:txBody>
      </p:sp>
      <p:sp>
        <p:nvSpPr>
          <p:cNvPr id="17" name="Google Shape;226;p3">
            <a:extLst>
              <a:ext uri="{FF2B5EF4-FFF2-40B4-BE49-F238E27FC236}">
                <a16:creationId xmlns:a16="http://schemas.microsoft.com/office/drawing/2014/main" id="{4608EF1D-B4EA-40C6-9217-6EB6F658A276}"/>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DÉBUT</a:t>
            </a:r>
            <a:endParaRPr dirty="0"/>
          </a:p>
        </p:txBody>
      </p:sp>
      <p:sp>
        <p:nvSpPr>
          <p:cNvPr id="18" name="TextBox 17">
            <a:hlinkClick r:id="" action="ppaction://noaction">
              <a:snd r:embed="rId4" name="bus.wav"/>
            </a:hlinkClick>
            <a:extLst>
              <a:ext uri="{FF2B5EF4-FFF2-40B4-BE49-F238E27FC236}">
                <a16:creationId xmlns:a16="http://schemas.microsoft.com/office/drawing/2014/main" id="{146BF3B0-C4F1-4DD3-BA50-043065B0F4D9}"/>
              </a:ext>
            </a:extLst>
          </p:cNvPr>
          <p:cNvSpPr txBox="1"/>
          <p:nvPr/>
        </p:nvSpPr>
        <p:spPr>
          <a:xfrm>
            <a:off x="4606970" y="4710924"/>
            <a:ext cx="922757" cy="461665"/>
          </a:xfrm>
          <a:prstGeom prst="rect">
            <a:avLst/>
          </a:prstGeom>
          <a:noFill/>
        </p:spPr>
        <p:txBody>
          <a:bodyPr wrap="square" rtlCol="0">
            <a:spAutoFit/>
          </a:bodyPr>
          <a:lstStyle/>
          <a:p>
            <a:pPr algn="ctr"/>
            <a:r>
              <a:rPr lang="fr-FR" sz="2400" dirty="0">
                <a:solidFill>
                  <a:srgbClr val="104F75"/>
                </a:solidFill>
              </a:rPr>
              <a:t>bus</a:t>
            </a:r>
          </a:p>
        </p:txBody>
      </p:sp>
      <p:sp>
        <p:nvSpPr>
          <p:cNvPr id="19" name="TextBox 18">
            <a:hlinkClick r:id="" action="ppaction://noaction">
              <a:snd r:embed="rId5" name="publicité.wav"/>
            </a:hlinkClick>
            <a:extLst>
              <a:ext uri="{FF2B5EF4-FFF2-40B4-BE49-F238E27FC236}">
                <a16:creationId xmlns:a16="http://schemas.microsoft.com/office/drawing/2014/main" id="{E2B45073-38B2-4D06-AE8B-E1077303879B}"/>
              </a:ext>
            </a:extLst>
          </p:cNvPr>
          <p:cNvSpPr txBox="1"/>
          <p:nvPr/>
        </p:nvSpPr>
        <p:spPr>
          <a:xfrm>
            <a:off x="416578" y="4710924"/>
            <a:ext cx="1654563" cy="461665"/>
          </a:xfrm>
          <a:prstGeom prst="rect">
            <a:avLst/>
          </a:prstGeom>
          <a:noFill/>
        </p:spPr>
        <p:txBody>
          <a:bodyPr wrap="square" rtlCol="0">
            <a:spAutoFit/>
          </a:bodyPr>
          <a:lstStyle/>
          <a:p>
            <a:pPr algn="ctr"/>
            <a:r>
              <a:rPr lang="fr-FR" sz="2400" dirty="0">
                <a:solidFill>
                  <a:srgbClr val="104F75"/>
                </a:solidFill>
              </a:rPr>
              <a:t>publicité</a:t>
            </a:r>
          </a:p>
        </p:txBody>
      </p:sp>
      <p:sp>
        <p:nvSpPr>
          <p:cNvPr id="20" name="TextBox 19">
            <a:hlinkClick r:id="" action="ppaction://noaction">
              <a:snd r:embed="rId6" name="musique.wav"/>
            </a:hlinkClick>
            <a:extLst>
              <a:ext uri="{FF2B5EF4-FFF2-40B4-BE49-F238E27FC236}">
                <a16:creationId xmlns:a16="http://schemas.microsoft.com/office/drawing/2014/main" id="{81A5EA4F-D5F1-424B-92F8-FFA49800D29F}"/>
              </a:ext>
            </a:extLst>
          </p:cNvPr>
          <p:cNvSpPr txBox="1"/>
          <p:nvPr/>
        </p:nvSpPr>
        <p:spPr>
          <a:xfrm>
            <a:off x="4176186" y="2703445"/>
            <a:ext cx="1502163" cy="461665"/>
          </a:xfrm>
          <a:prstGeom prst="rect">
            <a:avLst/>
          </a:prstGeom>
          <a:noFill/>
        </p:spPr>
        <p:txBody>
          <a:bodyPr wrap="square" rtlCol="0">
            <a:spAutoFit/>
          </a:bodyPr>
          <a:lstStyle/>
          <a:p>
            <a:pPr algn="ctr"/>
            <a:r>
              <a:rPr lang="fr-FR" sz="2400" dirty="0">
                <a:solidFill>
                  <a:srgbClr val="104F75"/>
                </a:solidFill>
              </a:rPr>
              <a:t>musique</a:t>
            </a:r>
          </a:p>
        </p:txBody>
      </p:sp>
      <p:sp>
        <p:nvSpPr>
          <p:cNvPr id="22" name="TextBox 21">
            <a:hlinkClick r:id="" action="ppaction://noaction">
              <a:snd r:embed="rId7" name="urgent.wav"/>
            </a:hlinkClick>
            <a:extLst>
              <a:ext uri="{FF2B5EF4-FFF2-40B4-BE49-F238E27FC236}">
                <a16:creationId xmlns:a16="http://schemas.microsoft.com/office/drawing/2014/main" id="{BEEA2221-9687-4492-B73D-26A1CE4B291E}"/>
              </a:ext>
            </a:extLst>
          </p:cNvPr>
          <p:cNvSpPr txBox="1"/>
          <p:nvPr/>
        </p:nvSpPr>
        <p:spPr>
          <a:xfrm>
            <a:off x="8057949" y="2703445"/>
            <a:ext cx="1236196" cy="461665"/>
          </a:xfrm>
          <a:prstGeom prst="rect">
            <a:avLst/>
          </a:prstGeom>
          <a:noFill/>
        </p:spPr>
        <p:txBody>
          <a:bodyPr wrap="square" rtlCol="0">
            <a:spAutoFit/>
          </a:bodyPr>
          <a:lstStyle/>
          <a:p>
            <a:pPr algn="ctr"/>
            <a:r>
              <a:rPr lang="fr-FR" sz="2400" dirty="0">
                <a:solidFill>
                  <a:srgbClr val="104F75"/>
                </a:solidFill>
              </a:rPr>
              <a:t>urgent</a:t>
            </a:r>
          </a:p>
        </p:txBody>
      </p:sp>
      <p:sp>
        <p:nvSpPr>
          <p:cNvPr id="23" name="TextBox 22">
            <a:hlinkClick r:id="" action="ppaction://noaction">
              <a:snd r:embed="rId8" name="justifier.wav"/>
            </a:hlinkClick>
            <a:extLst>
              <a:ext uri="{FF2B5EF4-FFF2-40B4-BE49-F238E27FC236}">
                <a16:creationId xmlns:a16="http://schemas.microsoft.com/office/drawing/2014/main" id="{CA7D1667-D9C4-483C-962F-73E127825163}"/>
              </a:ext>
            </a:extLst>
          </p:cNvPr>
          <p:cNvSpPr txBox="1"/>
          <p:nvPr/>
        </p:nvSpPr>
        <p:spPr>
          <a:xfrm>
            <a:off x="625761" y="2703445"/>
            <a:ext cx="1236196" cy="461665"/>
          </a:xfrm>
          <a:prstGeom prst="rect">
            <a:avLst/>
          </a:prstGeom>
          <a:noFill/>
        </p:spPr>
        <p:txBody>
          <a:bodyPr wrap="square" rtlCol="0">
            <a:spAutoFit/>
          </a:bodyPr>
          <a:lstStyle/>
          <a:p>
            <a:pPr algn="ctr"/>
            <a:r>
              <a:rPr lang="fr-FR" sz="2400" dirty="0">
                <a:solidFill>
                  <a:srgbClr val="104F75"/>
                </a:solidFill>
              </a:rPr>
              <a:t>justifier</a:t>
            </a:r>
          </a:p>
        </p:txBody>
      </p:sp>
      <p:sp>
        <p:nvSpPr>
          <p:cNvPr id="24" name="TextBox 23">
            <a:hlinkClick r:id="" action="ppaction://noaction">
              <a:snd r:embed="rId9" name="université.wav"/>
            </a:hlinkClick>
            <a:extLst>
              <a:ext uri="{FF2B5EF4-FFF2-40B4-BE49-F238E27FC236}">
                <a16:creationId xmlns:a16="http://schemas.microsoft.com/office/drawing/2014/main" id="{ADEA1563-92BC-4D9C-9872-CCE810E1D260}"/>
              </a:ext>
            </a:extLst>
          </p:cNvPr>
          <p:cNvSpPr txBox="1"/>
          <p:nvPr/>
        </p:nvSpPr>
        <p:spPr>
          <a:xfrm>
            <a:off x="7848766" y="4710924"/>
            <a:ext cx="1654562" cy="461665"/>
          </a:xfrm>
          <a:prstGeom prst="rect">
            <a:avLst/>
          </a:prstGeom>
          <a:noFill/>
        </p:spPr>
        <p:txBody>
          <a:bodyPr wrap="square" rtlCol="0">
            <a:spAutoFit/>
          </a:bodyPr>
          <a:lstStyle/>
          <a:p>
            <a:pPr algn="ctr"/>
            <a:r>
              <a:rPr lang="fr-FR" sz="2400" dirty="0">
                <a:solidFill>
                  <a:srgbClr val="104F75"/>
                </a:solidFill>
              </a:rPr>
              <a:t>université</a:t>
            </a:r>
          </a:p>
        </p:txBody>
      </p:sp>
      <p:sp>
        <p:nvSpPr>
          <p:cNvPr id="25" name="TextBox 24">
            <a:hlinkClick r:id="" action="ppaction://noaction">
              <a:snd r:embed="rId10" name="vocabulaire.wav"/>
            </a:hlinkClick>
            <a:extLst>
              <a:ext uri="{FF2B5EF4-FFF2-40B4-BE49-F238E27FC236}">
                <a16:creationId xmlns:a16="http://schemas.microsoft.com/office/drawing/2014/main" id="{7B7B33D3-D677-4D3D-84DC-7E4BF7E53AE9}"/>
              </a:ext>
            </a:extLst>
          </p:cNvPr>
          <p:cNvSpPr txBox="1"/>
          <p:nvPr/>
        </p:nvSpPr>
        <p:spPr>
          <a:xfrm>
            <a:off x="5823582" y="2703445"/>
            <a:ext cx="2089132" cy="461665"/>
          </a:xfrm>
          <a:prstGeom prst="rect">
            <a:avLst/>
          </a:prstGeom>
          <a:noFill/>
        </p:spPr>
        <p:txBody>
          <a:bodyPr wrap="square" rtlCol="0">
            <a:spAutoFit/>
          </a:bodyPr>
          <a:lstStyle/>
          <a:p>
            <a:pPr algn="ctr"/>
            <a:r>
              <a:rPr lang="fr-FR" sz="2400" dirty="0">
                <a:solidFill>
                  <a:srgbClr val="104F75"/>
                </a:solidFill>
              </a:rPr>
              <a:t>vocabulaire</a:t>
            </a:r>
          </a:p>
        </p:txBody>
      </p:sp>
      <p:pic>
        <p:nvPicPr>
          <p:cNvPr id="2052" name="Picture 4" descr="Planet, Rocket, Space, Stars, Black Stars, Black Planet">
            <a:extLst>
              <a:ext uri="{FF2B5EF4-FFF2-40B4-BE49-F238E27FC236}">
                <a16:creationId xmlns:a16="http://schemas.microsoft.com/office/drawing/2014/main" id="{91109967-6F80-4A2C-B696-66E8463C85BE}"/>
              </a:ext>
            </a:extLst>
          </p:cNvPr>
          <p:cNvPicPr>
            <a:picLocks noChangeAspect="1" noChangeArrowheads="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46">
            <a:extLst>
              <a:ext uri="{FF2B5EF4-FFF2-40B4-BE49-F238E27FC236}">
                <a16:creationId xmlns:a16="http://schemas.microsoft.com/office/drawing/2014/main" id="{5433B8FB-AEBC-4FBF-8F3A-FFB5C03060E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7" name="TextBox 26">
            <a:hlinkClick r:id="" action="ppaction://noaction">
              <a:snd r:embed="rId12" name="evolution.wav"/>
            </a:hlinkClick>
            <a:extLst>
              <a:ext uri="{FF2B5EF4-FFF2-40B4-BE49-F238E27FC236}">
                <a16:creationId xmlns:a16="http://schemas.microsoft.com/office/drawing/2014/main" id="{042CB09F-D9ED-4E52-A07C-6575CB512139}"/>
              </a:ext>
            </a:extLst>
          </p:cNvPr>
          <p:cNvSpPr txBox="1"/>
          <p:nvPr/>
        </p:nvSpPr>
        <p:spPr>
          <a:xfrm>
            <a:off x="416578" y="3689866"/>
            <a:ext cx="1654563" cy="461665"/>
          </a:xfrm>
          <a:prstGeom prst="rect">
            <a:avLst/>
          </a:prstGeom>
          <a:noFill/>
        </p:spPr>
        <p:txBody>
          <a:bodyPr wrap="square" rtlCol="0">
            <a:spAutoFit/>
          </a:bodyPr>
          <a:lstStyle/>
          <a:p>
            <a:pPr algn="ctr"/>
            <a:r>
              <a:rPr lang="fr-FR" sz="2400" dirty="0">
                <a:solidFill>
                  <a:srgbClr val="104F75"/>
                </a:solidFill>
              </a:rPr>
              <a:t>évolution</a:t>
            </a:r>
          </a:p>
        </p:txBody>
      </p:sp>
      <p:sp>
        <p:nvSpPr>
          <p:cNvPr id="28" name="TextBox 27">
            <a:hlinkClick r:id="" action="ppaction://noaction">
              <a:snd r:embed="rId13" name="littérature.wav"/>
            </a:hlinkClick>
            <a:extLst>
              <a:ext uri="{FF2B5EF4-FFF2-40B4-BE49-F238E27FC236}">
                <a16:creationId xmlns:a16="http://schemas.microsoft.com/office/drawing/2014/main" id="{B3153B81-D113-42EE-9826-FC4F44911B4C}"/>
              </a:ext>
            </a:extLst>
          </p:cNvPr>
          <p:cNvSpPr txBox="1"/>
          <p:nvPr/>
        </p:nvSpPr>
        <p:spPr>
          <a:xfrm>
            <a:off x="2715567" y="3689866"/>
            <a:ext cx="1654563" cy="461665"/>
          </a:xfrm>
          <a:prstGeom prst="rect">
            <a:avLst/>
          </a:prstGeom>
          <a:noFill/>
        </p:spPr>
        <p:txBody>
          <a:bodyPr wrap="square" rtlCol="0">
            <a:spAutoFit/>
          </a:bodyPr>
          <a:lstStyle/>
          <a:p>
            <a:pPr algn="ctr"/>
            <a:r>
              <a:rPr lang="fr-FR" sz="2400" dirty="0">
                <a:solidFill>
                  <a:srgbClr val="104F75"/>
                </a:solidFill>
              </a:rPr>
              <a:t>littérature</a:t>
            </a:r>
          </a:p>
        </p:txBody>
      </p:sp>
      <p:sp>
        <p:nvSpPr>
          <p:cNvPr id="29" name="TextBox 28">
            <a:hlinkClick r:id="" action="ppaction://noaction">
              <a:snd r:embed="rId14" name="brunette.wav"/>
            </a:hlinkClick>
            <a:extLst>
              <a:ext uri="{FF2B5EF4-FFF2-40B4-BE49-F238E27FC236}">
                <a16:creationId xmlns:a16="http://schemas.microsoft.com/office/drawing/2014/main" id="{A750BA0D-6038-4051-8055-F261C10DAD4A}"/>
              </a:ext>
            </a:extLst>
          </p:cNvPr>
          <p:cNvSpPr txBox="1"/>
          <p:nvPr/>
        </p:nvSpPr>
        <p:spPr>
          <a:xfrm>
            <a:off x="7848766" y="1717024"/>
            <a:ext cx="1654563" cy="461665"/>
          </a:xfrm>
          <a:prstGeom prst="rect">
            <a:avLst/>
          </a:prstGeom>
          <a:noFill/>
        </p:spPr>
        <p:txBody>
          <a:bodyPr wrap="square" rtlCol="0">
            <a:spAutoFit/>
          </a:bodyPr>
          <a:lstStyle/>
          <a:p>
            <a:pPr algn="ctr"/>
            <a:r>
              <a:rPr lang="fr-FR" sz="2400" dirty="0">
                <a:solidFill>
                  <a:srgbClr val="104F75"/>
                </a:solidFill>
              </a:rPr>
              <a:t>brunette</a:t>
            </a:r>
          </a:p>
        </p:txBody>
      </p:sp>
      <p:sp>
        <p:nvSpPr>
          <p:cNvPr id="30" name="TextBox 29">
            <a:hlinkClick r:id="" action="ppaction://noaction">
              <a:snd r:embed="rId15" name="solution.wav"/>
            </a:hlinkClick>
            <a:extLst>
              <a:ext uri="{FF2B5EF4-FFF2-40B4-BE49-F238E27FC236}">
                <a16:creationId xmlns:a16="http://schemas.microsoft.com/office/drawing/2014/main" id="{F69EA4A7-F263-4C36-BE98-36BE847C199E}"/>
              </a:ext>
            </a:extLst>
          </p:cNvPr>
          <p:cNvSpPr txBox="1"/>
          <p:nvPr/>
        </p:nvSpPr>
        <p:spPr>
          <a:xfrm>
            <a:off x="5861965" y="4710924"/>
            <a:ext cx="1654563" cy="461665"/>
          </a:xfrm>
          <a:prstGeom prst="rect">
            <a:avLst/>
          </a:prstGeom>
          <a:noFill/>
        </p:spPr>
        <p:txBody>
          <a:bodyPr wrap="square" rtlCol="0">
            <a:spAutoFit/>
          </a:bodyPr>
          <a:lstStyle/>
          <a:p>
            <a:pPr algn="ctr"/>
            <a:r>
              <a:rPr lang="fr-FR" sz="2400" dirty="0">
                <a:solidFill>
                  <a:srgbClr val="104F75"/>
                </a:solidFill>
              </a:rPr>
              <a:t>solution</a:t>
            </a:r>
          </a:p>
        </p:txBody>
      </p:sp>
      <p:sp>
        <p:nvSpPr>
          <p:cNvPr id="31" name="TextBox 30">
            <a:hlinkClick r:id="" action="ppaction://noaction">
              <a:snd r:embed="rId16" name="vulnerable.wav"/>
            </a:hlinkClick>
            <a:extLst>
              <a:ext uri="{FF2B5EF4-FFF2-40B4-BE49-F238E27FC236}">
                <a16:creationId xmlns:a16="http://schemas.microsoft.com/office/drawing/2014/main" id="{116B9035-53C8-4D39-80B1-46C3ABAEF9B5}"/>
              </a:ext>
            </a:extLst>
          </p:cNvPr>
          <p:cNvSpPr txBox="1"/>
          <p:nvPr/>
        </p:nvSpPr>
        <p:spPr>
          <a:xfrm>
            <a:off x="211026" y="5662707"/>
            <a:ext cx="2065667" cy="461665"/>
          </a:xfrm>
          <a:prstGeom prst="rect">
            <a:avLst/>
          </a:prstGeom>
          <a:noFill/>
        </p:spPr>
        <p:txBody>
          <a:bodyPr wrap="square" rtlCol="0">
            <a:spAutoFit/>
          </a:bodyPr>
          <a:lstStyle/>
          <a:p>
            <a:pPr algn="ctr"/>
            <a:r>
              <a:rPr lang="fr-FR" sz="2400" dirty="0">
                <a:solidFill>
                  <a:srgbClr val="104F75"/>
                </a:solidFill>
              </a:rPr>
              <a:t>vulnérable</a:t>
            </a:r>
          </a:p>
        </p:txBody>
      </p:sp>
      <p:sp>
        <p:nvSpPr>
          <p:cNvPr id="32" name="TextBox 31">
            <a:hlinkClick r:id="" action="ppaction://noaction">
              <a:snd r:embed="rId17" name="endurance.wav"/>
            </a:hlinkClick>
            <a:extLst>
              <a:ext uri="{FF2B5EF4-FFF2-40B4-BE49-F238E27FC236}">
                <a16:creationId xmlns:a16="http://schemas.microsoft.com/office/drawing/2014/main" id="{14F88DB9-B5C5-4B85-AEAC-56A6621B82B4}"/>
              </a:ext>
            </a:extLst>
          </p:cNvPr>
          <p:cNvSpPr txBox="1"/>
          <p:nvPr/>
        </p:nvSpPr>
        <p:spPr>
          <a:xfrm>
            <a:off x="5043940" y="1717024"/>
            <a:ext cx="2041115" cy="461665"/>
          </a:xfrm>
          <a:prstGeom prst="rect">
            <a:avLst/>
          </a:prstGeom>
          <a:noFill/>
        </p:spPr>
        <p:txBody>
          <a:bodyPr wrap="square" rtlCol="0">
            <a:spAutoFit/>
          </a:bodyPr>
          <a:lstStyle/>
          <a:p>
            <a:pPr algn="ctr"/>
            <a:r>
              <a:rPr lang="fr-FR" sz="2400" dirty="0">
                <a:solidFill>
                  <a:srgbClr val="104F75"/>
                </a:solidFill>
              </a:rPr>
              <a:t>endurance</a:t>
            </a:r>
          </a:p>
        </p:txBody>
      </p:sp>
      <p:sp>
        <p:nvSpPr>
          <p:cNvPr id="33" name="TextBox 32">
            <a:hlinkClick r:id="" action="ppaction://noaction">
              <a:snd r:embed="rId18" name="monument.wav"/>
            </a:hlinkClick>
            <a:extLst>
              <a:ext uri="{FF2B5EF4-FFF2-40B4-BE49-F238E27FC236}">
                <a16:creationId xmlns:a16="http://schemas.microsoft.com/office/drawing/2014/main" id="{4C25BA3E-8B3A-49AC-AC8B-820ED279561A}"/>
              </a:ext>
            </a:extLst>
          </p:cNvPr>
          <p:cNvSpPr txBox="1"/>
          <p:nvPr/>
        </p:nvSpPr>
        <p:spPr>
          <a:xfrm>
            <a:off x="7621024" y="3689866"/>
            <a:ext cx="2110047" cy="461665"/>
          </a:xfrm>
          <a:prstGeom prst="rect">
            <a:avLst/>
          </a:prstGeom>
          <a:noFill/>
        </p:spPr>
        <p:txBody>
          <a:bodyPr wrap="square" rtlCol="0">
            <a:spAutoFit/>
          </a:bodyPr>
          <a:lstStyle/>
          <a:p>
            <a:pPr algn="ctr"/>
            <a:r>
              <a:rPr lang="fr-FR" sz="2400" dirty="0">
                <a:solidFill>
                  <a:srgbClr val="104F75"/>
                </a:solidFill>
              </a:rPr>
              <a:t>monument</a:t>
            </a:r>
          </a:p>
        </p:txBody>
      </p:sp>
      <p:sp>
        <p:nvSpPr>
          <p:cNvPr id="34" name="TextBox 33">
            <a:hlinkClick r:id="" action="ppaction://noaction">
              <a:snd r:embed="rId19" name="agriculture.wav"/>
            </a:hlinkClick>
            <a:extLst>
              <a:ext uri="{FF2B5EF4-FFF2-40B4-BE49-F238E27FC236}">
                <a16:creationId xmlns:a16="http://schemas.microsoft.com/office/drawing/2014/main" id="{63CD3CF3-9EA1-493E-871A-0088177C89D4}"/>
              </a:ext>
            </a:extLst>
          </p:cNvPr>
          <p:cNvSpPr txBox="1"/>
          <p:nvPr/>
        </p:nvSpPr>
        <p:spPr>
          <a:xfrm>
            <a:off x="2403379" y="4710924"/>
            <a:ext cx="1871353" cy="461665"/>
          </a:xfrm>
          <a:prstGeom prst="rect">
            <a:avLst/>
          </a:prstGeom>
          <a:noFill/>
        </p:spPr>
        <p:txBody>
          <a:bodyPr wrap="square" rtlCol="0">
            <a:spAutoFit/>
          </a:bodyPr>
          <a:lstStyle/>
          <a:p>
            <a:pPr algn="ctr"/>
            <a:r>
              <a:rPr lang="fr-FR" sz="2400" dirty="0">
                <a:solidFill>
                  <a:srgbClr val="104F75"/>
                </a:solidFill>
              </a:rPr>
              <a:t>agriculture</a:t>
            </a:r>
          </a:p>
        </p:txBody>
      </p:sp>
      <p:sp>
        <p:nvSpPr>
          <p:cNvPr id="35" name="TextBox 34">
            <a:hlinkClick r:id="" action="ppaction://noaction">
              <a:snd r:embed="rId20" name="amusement.wav"/>
            </a:hlinkClick>
            <a:extLst>
              <a:ext uri="{FF2B5EF4-FFF2-40B4-BE49-F238E27FC236}">
                <a16:creationId xmlns:a16="http://schemas.microsoft.com/office/drawing/2014/main" id="{74375C68-0608-491A-8565-7FEFD74C7B03}"/>
              </a:ext>
            </a:extLst>
          </p:cNvPr>
          <p:cNvSpPr txBox="1"/>
          <p:nvPr/>
        </p:nvSpPr>
        <p:spPr>
          <a:xfrm>
            <a:off x="2007190" y="2703445"/>
            <a:ext cx="2023763" cy="461665"/>
          </a:xfrm>
          <a:prstGeom prst="rect">
            <a:avLst/>
          </a:prstGeom>
          <a:noFill/>
        </p:spPr>
        <p:txBody>
          <a:bodyPr wrap="square" rtlCol="0">
            <a:spAutoFit/>
          </a:bodyPr>
          <a:lstStyle/>
          <a:p>
            <a:pPr algn="ctr"/>
            <a:r>
              <a:rPr lang="fr-FR" sz="2400" dirty="0">
                <a:solidFill>
                  <a:srgbClr val="104F75"/>
                </a:solidFill>
              </a:rPr>
              <a:t>amusement</a:t>
            </a:r>
          </a:p>
        </p:txBody>
      </p:sp>
      <p:sp>
        <p:nvSpPr>
          <p:cNvPr id="36" name="TextBox 35">
            <a:hlinkClick r:id="" action="ppaction://noaction">
              <a:snd r:embed="rId21" name="construction.wav"/>
            </a:hlinkClick>
            <a:extLst>
              <a:ext uri="{FF2B5EF4-FFF2-40B4-BE49-F238E27FC236}">
                <a16:creationId xmlns:a16="http://schemas.microsoft.com/office/drawing/2014/main" id="{DC861736-5BF8-47B3-A525-C88A5F6CC468}"/>
              </a:ext>
            </a:extLst>
          </p:cNvPr>
          <p:cNvSpPr txBox="1"/>
          <p:nvPr/>
        </p:nvSpPr>
        <p:spPr>
          <a:xfrm>
            <a:off x="2725709" y="5662707"/>
            <a:ext cx="2065667" cy="461665"/>
          </a:xfrm>
          <a:prstGeom prst="rect">
            <a:avLst/>
          </a:prstGeom>
          <a:noFill/>
        </p:spPr>
        <p:txBody>
          <a:bodyPr wrap="square" rtlCol="0">
            <a:spAutoFit/>
          </a:bodyPr>
          <a:lstStyle/>
          <a:p>
            <a:pPr algn="ctr"/>
            <a:r>
              <a:rPr lang="fr-FR" sz="2400" dirty="0">
                <a:solidFill>
                  <a:srgbClr val="104F75"/>
                </a:solidFill>
              </a:rPr>
              <a:t>construction</a:t>
            </a:r>
          </a:p>
        </p:txBody>
      </p:sp>
      <p:sp>
        <p:nvSpPr>
          <p:cNvPr id="37" name="TextBox 36">
            <a:hlinkClick r:id="" action="ppaction://noaction">
              <a:snd r:embed="rId22" name="instruction.wav"/>
            </a:hlinkClick>
            <a:extLst>
              <a:ext uri="{FF2B5EF4-FFF2-40B4-BE49-F238E27FC236}">
                <a16:creationId xmlns:a16="http://schemas.microsoft.com/office/drawing/2014/main" id="{44F4E797-E997-4DB1-9BD6-C2B88B93E93D}"/>
              </a:ext>
            </a:extLst>
          </p:cNvPr>
          <p:cNvSpPr txBox="1"/>
          <p:nvPr/>
        </p:nvSpPr>
        <p:spPr>
          <a:xfrm>
            <a:off x="5014556" y="3689866"/>
            <a:ext cx="1962043" cy="461665"/>
          </a:xfrm>
          <a:prstGeom prst="rect">
            <a:avLst/>
          </a:prstGeom>
          <a:noFill/>
        </p:spPr>
        <p:txBody>
          <a:bodyPr wrap="square" rtlCol="0">
            <a:spAutoFit/>
          </a:bodyPr>
          <a:lstStyle/>
          <a:p>
            <a:pPr algn="ctr"/>
            <a:r>
              <a:rPr lang="en-US" sz="2400" dirty="0">
                <a:solidFill>
                  <a:srgbClr val="104F75"/>
                </a:solidFill>
              </a:rPr>
              <a:t>instruction</a:t>
            </a:r>
          </a:p>
        </p:txBody>
      </p:sp>
      <p:sp>
        <p:nvSpPr>
          <p:cNvPr id="38" name="TextBox 37">
            <a:hlinkClick r:id="" action="ppaction://noaction">
              <a:snd r:embed="rId23" name="minute.wav"/>
            </a:hlinkClick>
            <a:extLst>
              <a:ext uri="{FF2B5EF4-FFF2-40B4-BE49-F238E27FC236}">
                <a16:creationId xmlns:a16="http://schemas.microsoft.com/office/drawing/2014/main" id="{3D7B84EF-2972-4017-BE9E-602A3B98B507}"/>
              </a:ext>
            </a:extLst>
          </p:cNvPr>
          <p:cNvSpPr txBox="1"/>
          <p:nvPr/>
        </p:nvSpPr>
        <p:spPr>
          <a:xfrm>
            <a:off x="2625667" y="1717024"/>
            <a:ext cx="1654563" cy="461665"/>
          </a:xfrm>
          <a:prstGeom prst="rect">
            <a:avLst/>
          </a:prstGeom>
          <a:noFill/>
        </p:spPr>
        <p:txBody>
          <a:bodyPr wrap="square" rtlCol="0">
            <a:spAutoFit/>
          </a:bodyPr>
          <a:lstStyle/>
          <a:p>
            <a:pPr algn="ctr"/>
            <a:r>
              <a:rPr lang="fr-FR" sz="2400" dirty="0">
                <a:solidFill>
                  <a:srgbClr val="104F75"/>
                </a:solidFill>
              </a:rPr>
              <a:t>minute</a:t>
            </a:r>
          </a:p>
        </p:txBody>
      </p:sp>
      <p:sp>
        <p:nvSpPr>
          <p:cNvPr id="39" name="TextBox 38">
            <a:hlinkClick r:id="" action="ppaction://noaction">
              <a:snd r:embed="rId24" name="support.wav"/>
            </a:hlinkClick>
            <a:extLst>
              <a:ext uri="{FF2B5EF4-FFF2-40B4-BE49-F238E27FC236}">
                <a16:creationId xmlns:a16="http://schemas.microsoft.com/office/drawing/2014/main" id="{5E6746B2-0CCF-4264-BAC5-692763AA55A3}"/>
              </a:ext>
            </a:extLst>
          </p:cNvPr>
          <p:cNvSpPr txBox="1"/>
          <p:nvPr/>
        </p:nvSpPr>
        <p:spPr>
          <a:xfrm>
            <a:off x="5240392" y="5662707"/>
            <a:ext cx="1654563" cy="461665"/>
          </a:xfrm>
          <a:prstGeom prst="rect">
            <a:avLst/>
          </a:prstGeom>
          <a:noFill/>
        </p:spPr>
        <p:txBody>
          <a:bodyPr wrap="square" rtlCol="0">
            <a:spAutoFit/>
          </a:bodyPr>
          <a:lstStyle/>
          <a:p>
            <a:pPr algn="ctr"/>
            <a:r>
              <a:rPr lang="fr-FR" sz="2400" dirty="0">
                <a:solidFill>
                  <a:srgbClr val="104F75"/>
                </a:solidFill>
              </a:rPr>
              <a:t>support</a:t>
            </a:r>
          </a:p>
        </p:txBody>
      </p:sp>
      <p:sp>
        <p:nvSpPr>
          <p:cNvPr id="40" name="TextBox 39">
            <a:hlinkClick r:id="" action="ppaction://noaction">
              <a:snd r:embed="rId25" name="calculatrice.wav"/>
            </a:hlinkClick>
            <a:extLst>
              <a:ext uri="{FF2B5EF4-FFF2-40B4-BE49-F238E27FC236}">
                <a16:creationId xmlns:a16="http://schemas.microsoft.com/office/drawing/2014/main" id="{F083D931-B878-4514-BD3B-CBC5EC071182}"/>
              </a:ext>
            </a:extLst>
          </p:cNvPr>
          <p:cNvSpPr txBox="1"/>
          <p:nvPr/>
        </p:nvSpPr>
        <p:spPr>
          <a:xfrm>
            <a:off x="7643214" y="5662707"/>
            <a:ext cx="2065667" cy="461665"/>
          </a:xfrm>
          <a:prstGeom prst="rect">
            <a:avLst/>
          </a:prstGeom>
          <a:noFill/>
        </p:spPr>
        <p:txBody>
          <a:bodyPr wrap="square" rtlCol="0">
            <a:spAutoFit/>
          </a:bodyPr>
          <a:lstStyle/>
          <a:p>
            <a:pPr algn="ctr"/>
            <a:r>
              <a:rPr lang="fr-FR" sz="2400" dirty="0">
                <a:solidFill>
                  <a:srgbClr val="104F75"/>
                </a:solidFill>
              </a:rPr>
              <a:t>calculatrice</a:t>
            </a:r>
          </a:p>
        </p:txBody>
      </p:sp>
      <p:pic>
        <p:nvPicPr>
          <p:cNvPr id="2050" name="Picture 2" descr="Bus, Machine, Perspective, Ride, Transportation">
            <a:extLst>
              <a:ext uri="{FF2B5EF4-FFF2-40B4-BE49-F238E27FC236}">
                <a16:creationId xmlns:a16="http://schemas.microsoft.com/office/drawing/2014/main" id="{32DD05F9-D6D9-48EE-AD08-A2B9E6E22F5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483789" y="4391596"/>
            <a:ext cx="752693" cy="42731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hlinkClick r:id="" action="ppaction://noaction">
              <a:snd r:embed="rId27" name="univers.wav"/>
            </a:hlinkClick>
            <a:extLst>
              <a:ext uri="{FF2B5EF4-FFF2-40B4-BE49-F238E27FC236}">
                <a16:creationId xmlns:a16="http://schemas.microsoft.com/office/drawing/2014/main" id="{0F43D1F1-0202-4596-B55C-EECC742A50EC}"/>
              </a:ext>
            </a:extLst>
          </p:cNvPr>
          <p:cNvSpPr txBox="1"/>
          <p:nvPr/>
        </p:nvSpPr>
        <p:spPr>
          <a:xfrm>
            <a:off x="625761" y="1717024"/>
            <a:ext cx="1236196" cy="461665"/>
          </a:xfrm>
          <a:prstGeom prst="rect">
            <a:avLst/>
          </a:prstGeom>
          <a:noFill/>
        </p:spPr>
        <p:txBody>
          <a:bodyPr wrap="square" rtlCol="0">
            <a:spAutoFit/>
          </a:bodyPr>
          <a:lstStyle/>
          <a:p>
            <a:pPr algn="ctr"/>
            <a:r>
              <a:rPr lang="fr-FR" sz="2400" dirty="0">
                <a:solidFill>
                  <a:srgbClr val="104F75"/>
                </a:solidFill>
              </a:rPr>
              <a:t>univers</a:t>
            </a:r>
          </a:p>
        </p:txBody>
      </p:sp>
      <p:pic>
        <p:nvPicPr>
          <p:cNvPr id="2054" name="Picture 6" descr="Clock, Time, Hour, Minute, Wall Clock, Watch, Analog">
            <a:extLst>
              <a:ext uri="{FF2B5EF4-FFF2-40B4-BE49-F238E27FC236}">
                <a16:creationId xmlns:a16="http://schemas.microsoft.com/office/drawing/2014/main" id="{3B3C256B-AB8C-4FCF-AA69-2B97B68D1BC7}"/>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384189" y="1257423"/>
            <a:ext cx="745068" cy="7450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orld War, Soldier, Run, Attack, Silhouette, Defense">
            <a:extLst>
              <a:ext uri="{FF2B5EF4-FFF2-40B4-BE49-F238E27FC236}">
                <a16:creationId xmlns:a16="http://schemas.microsoft.com/office/drawing/2014/main" id="{5A524DF7-5FEB-4B3C-BBDC-545EE36FF91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940722" y="1098910"/>
            <a:ext cx="915813" cy="7450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irl, Happy, Smile, Young, Beautiful, Female, Woman">
            <a:extLst>
              <a:ext uri="{FF2B5EF4-FFF2-40B4-BE49-F238E27FC236}">
                <a16:creationId xmlns:a16="http://schemas.microsoft.com/office/drawing/2014/main" id="{B7E5E274-DA49-4A86-88FA-AD2826C7168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475248" y="978461"/>
            <a:ext cx="745068" cy="76855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umbs Up, Smiley Face, Emoji, Happy, Smiley, Face">
            <a:extLst>
              <a:ext uri="{FF2B5EF4-FFF2-40B4-BE49-F238E27FC236}">
                <a16:creationId xmlns:a16="http://schemas.microsoft.com/office/drawing/2014/main" id="{628FD63B-F7DA-4D89-A3C5-30884BB9827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299911" y="2265756"/>
            <a:ext cx="715731" cy="50026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ilhouette, Musical, Note, Clef, Bass, Treble, Music">
            <a:extLst>
              <a:ext uri="{FF2B5EF4-FFF2-40B4-BE49-F238E27FC236}">
                <a16:creationId xmlns:a16="http://schemas.microsoft.com/office/drawing/2014/main" id="{8291F0B4-A3B5-41F9-BC8F-BC819E05E190}"/>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rot="306950">
            <a:off x="4713462" y="2332135"/>
            <a:ext cx="849313" cy="52108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mbulance, Paramedic, Red, Cross, Doctor">
            <a:extLst>
              <a:ext uri="{FF2B5EF4-FFF2-40B4-BE49-F238E27FC236}">
                <a16:creationId xmlns:a16="http://schemas.microsoft.com/office/drawing/2014/main" id="{571609F7-5A1C-484A-B036-2EE1EFF843CB}"/>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8118500" y="2359803"/>
            <a:ext cx="906338" cy="46166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Evolution, Walking, Charles Darwin, Science, Man">
            <a:extLst>
              <a:ext uri="{FF2B5EF4-FFF2-40B4-BE49-F238E27FC236}">
                <a16:creationId xmlns:a16="http://schemas.microsoft.com/office/drawing/2014/main" id="{3989958F-D15C-4C49-9440-9007C6F08166}"/>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15460" y="3306735"/>
            <a:ext cx="905643" cy="501877"/>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Owl, Book, Animal, Literature, Studying, Reading">
            <a:extLst>
              <a:ext uri="{FF2B5EF4-FFF2-40B4-BE49-F238E27FC236}">
                <a16:creationId xmlns:a16="http://schemas.microsoft.com/office/drawing/2014/main" id="{3E529976-36D4-46D5-B7B8-8FBAF3F6D81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4004886" y="3312193"/>
            <a:ext cx="554018" cy="522111"/>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Eiffel Tower, Paris, Silhouette, France, Country">
            <a:extLst>
              <a:ext uri="{FF2B5EF4-FFF2-40B4-BE49-F238E27FC236}">
                <a16:creationId xmlns:a16="http://schemas.microsoft.com/office/drawing/2014/main" id="{7108BF9F-51E6-49A2-840D-6A93A0FAB36E}"/>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523575" y="3448700"/>
            <a:ext cx="347462" cy="694924"/>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Graduation, Cap, Hat, Achievement, Diploma, Tassel">
            <a:extLst>
              <a:ext uri="{FF2B5EF4-FFF2-40B4-BE49-F238E27FC236}">
                <a16:creationId xmlns:a16="http://schemas.microsoft.com/office/drawing/2014/main" id="{E3126616-4D33-488C-9672-820B1576CD14}"/>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643214" y="4420072"/>
            <a:ext cx="984919" cy="510927"/>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Check, Correct, Mark, Right, Choice, Symbol, Yes, Ok">
            <a:extLst>
              <a:ext uri="{FF2B5EF4-FFF2-40B4-BE49-F238E27FC236}">
                <a16:creationId xmlns:a16="http://schemas.microsoft.com/office/drawing/2014/main" id="{7BB2ED60-B23D-44E0-A7F8-426D82953330}"/>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735588" y="4239589"/>
            <a:ext cx="628944" cy="59978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Tractor, Farm, Kid, Agriculture, Rural, Field">
            <a:extLst>
              <a:ext uri="{FF2B5EF4-FFF2-40B4-BE49-F238E27FC236}">
                <a16:creationId xmlns:a16="http://schemas.microsoft.com/office/drawing/2014/main" id="{46764907-1B09-4936-AD45-20213536144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423155" y="4357240"/>
            <a:ext cx="826864" cy="46166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Woman, Engineer, Work, Worker, Lady, Plans, Helmet">
            <a:extLst>
              <a:ext uri="{FF2B5EF4-FFF2-40B4-BE49-F238E27FC236}">
                <a16:creationId xmlns:a16="http://schemas.microsoft.com/office/drawing/2014/main" id="{2B4FB37C-0E7D-45C5-B168-E60C30958E1D}"/>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271822" y="5268911"/>
            <a:ext cx="698987" cy="787591"/>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Handshake, Hands, Icon, Partnership, Teamwork, Help">
            <a:extLst>
              <a:ext uri="{FF2B5EF4-FFF2-40B4-BE49-F238E27FC236}">
                <a16:creationId xmlns:a16="http://schemas.microsoft.com/office/drawing/2014/main" id="{D0915DD8-04A7-4AA5-814F-AC0A65470587}"/>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4954585" y="5315244"/>
            <a:ext cx="762486" cy="694924"/>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School, School Supplies, Education, Classroom, Office">
            <a:extLst>
              <a:ext uri="{FF2B5EF4-FFF2-40B4-BE49-F238E27FC236}">
                <a16:creationId xmlns:a16="http://schemas.microsoft.com/office/drawing/2014/main" id="{081856A4-CF6C-4F31-A42D-FDA7A817C386}"/>
              </a:ext>
            </a:extLst>
          </p:cNvPr>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111745" y="5664044"/>
            <a:ext cx="745069" cy="778592"/>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Speech, Bubble, Shape, Text, Chat, Speak, Talk, Message">
            <a:extLst>
              <a:ext uri="{FF2B5EF4-FFF2-40B4-BE49-F238E27FC236}">
                <a16:creationId xmlns:a16="http://schemas.microsoft.com/office/drawing/2014/main" id="{2A7AFE12-9A46-4629-8801-386D94C404C8}"/>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897802" y="2184345"/>
            <a:ext cx="660424" cy="602668"/>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Arrows, Diagram, Process, Visualisation, Change">
            <a:extLst>
              <a:ext uri="{FF2B5EF4-FFF2-40B4-BE49-F238E27FC236}">
                <a16:creationId xmlns:a16="http://schemas.microsoft.com/office/drawing/2014/main" id="{5C77297D-9B78-4858-9107-4E6AF8354C6D}"/>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5181429" y="3258052"/>
            <a:ext cx="1588702" cy="794351"/>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Badge, Button, Sales, Discount, Offer, Price, Sale, Tag">
            <a:extLst>
              <a:ext uri="{FF2B5EF4-FFF2-40B4-BE49-F238E27FC236}">
                <a16:creationId xmlns:a16="http://schemas.microsoft.com/office/drawing/2014/main" id="{2BFBE655-808E-4665-AD26-39DC40A65102}"/>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4245" y="4239589"/>
            <a:ext cx="734647" cy="733628"/>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Balance, Scale, Justice, Law, Judge, Judicial">
            <a:extLst>
              <a:ext uri="{FF2B5EF4-FFF2-40B4-BE49-F238E27FC236}">
                <a16:creationId xmlns:a16="http://schemas.microsoft.com/office/drawing/2014/main" id="{CD87F0B9-217F-40D0-8D9E-C421E4BB463F}"/>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24375" y="2531722"/>
            <a:ext cx="752693" cy="486114"/>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Baby, Girl, Cartoons, Pink, New Baby, Newborn, Lying">
            <a:extLst>
              <a:ext uri="{FF2B5EF4-FFF2-40B4-BE49-F238E27FC236}">
                <a16:creationId xmlns:a16="http://schemas.microsoft.com/office/drawing/2014/main" id="{46A57EA6-74AB-422C-9FC2-A73DEA6597B0}"/>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rot="1067553">
            <a:off x="26915" y="5975036"/>
            <a:ext cx="698987" cy="40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9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9"/>
                                        </p:tgtEl>
                                      </p:cBhvr>
                                    </p:animEffect>
                                    <p:set>
                                      <p:cBhvr>
                                        <p:cTn id="7" dur="1" fill="hold">
                                          <p:stCondLst>
                                            <p:cond delay="29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 mot ?</a:t>
            </a: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198087" cy="461665"/>
          </a:xfrm>
          <a:prstGeom prst="rect">
            <a:avLst/>
          </a:prstGeom>
          <a:noFill/>
        </p:spPr>
        <p:txBody>
          <a:bodyPr wrap="square" numCol="2" rtlCol="0">
            <a:spAutoFit/>
          </a:bodyPr>
          <a:lstStyle/>
          <a:p>
            <a:r>
              <a:rPr lang="fr-FR" sz="2400" dirty="0">
                <a:solidFill>
                  <a:schemeClr val="accent5">
                    <a:lumMod val="50000"/>
                  </a:schemeClr>
                </a:solidFill>
              </a:rPr>
              <a:t>Décris les mots pour ton partenaire.</a:t>
            </a:r>
          </a:p>
        </p:txBody>
      </p:sp>
      <p:pic>
        <p:nvPicPr>
          <p:cNvPr id="3" name="Picture 2" descr="A mannequin wearing a wig&#10;&#10;Description automatically generated with low confidence">
            <a:extLst>
              <a:ext uri="{FF2B5EF4-FFF2-40B4-BE49-F238E27FC236}">
                <a16:creationId xmlns:a16="http://schemas.microsoft.com/office/drawing/2014/main" id="{5E1635A3-381E-4757-847F-44984368B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832" y="3092896"/>
            <a:ext cx="3279000" cy="3279000"/>
          </a:xfrm>
          <a:prstGeom prst="rect">
            <a:avLst/>
          </a:prstGeom>
        </p:spPr>
      </p:pic>
      <p:pic>
        <p:nvPicPr>
          <p:cNvPr id="10" name="Picture 9" descr="A picture containing person, toy, doll, dark&#10;&#10;Description automatically generated">
            <a:extLst>
              <a:ext uri="{FF2B5EF4-FFF2-40B4-BE49-F238E27FC236}">
                <a16:creationId xmlns:a16="http://schemas.microsoft.com/office/drawing/2014/main" id="{11B77F28-C7DF-49D3-9487-0709007F1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0168" y="3092896"/>
            <a:ext cx="3279000" cy="3279000"/>
          </a:xfrm>
          <a:prstGeom prst="rect">
            <a:avLst/>
          </a:prstGeom>
        </p:spPr>
      </p:pic>
      <p:sp>
        <p:nvSpPr>
          <p:cNvPr id="11" name="Speech Bubble: Rectangle with Corners Rounded 10">
            <a:extLst>
              <a:ext uri="{FF2B5EF4-FFF2-40B4-BE49-F238E27FC236}">
                <a16:creationId xmlns:a16="http://schemas.microsoft.com/office/drawing/2014/main" id="{662FED27-4E25-402B-9887-03017C0E3DE4}"/>
              </a:ext>
            </a:extLst>
          </p:cNvPr>
          <p:cNvSpPr/>
          <p:nvPr/>
        </p:nvSpPr>
        <p:spPr>
          <a:xfrm>
            <a:off x="3752030" y="2236305"/>
            <a:ext cx="3026707" cy="1192695"/>
          </a:xfrm>
          <a:prstGeom prst="wedgeRoundRectCallout">
            <a:avLst>
              <a:gd name="adj1" fmla="val -47103"/>
              <a:gd name="adj2" fmla="val 8583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Ce mot décrit douze mois</a:t>
            </a:r>
          </a:p>
        </p:txBody>
      </p:sp>
      <p:sp>
        <p:nvSpPr>
          <p:cNvPr id="12" name="Speech Bubble: Rectangle with Corners Rounded 11">
            <a:extLst>
              <a:ext uri="{FF2B5EF4-FFF2-40B4-BE49-F238E27FC236}">
                <a16:creationId xmlns:a16="http://schemas.microsoft.com/office/drawing/2014/main" id="{E4CFD676-C446-4320-8C38-817D95FDB6BF}"/>
              </a:ext>
            </a:extLst>
          </p:cNvPr>
          <p:cNvSpPr/>
          <p:nvPr/>
        </p:nvSpPr>
        <p:spPr>
          <a:xfrm>
            <a:off x="4943891" y="3771424"/>
            <a:ext cx="3026707" cy="992807"/>
          </a:xfrm>
          <a:prstGeom prst="wedgeRoundRectCallout">
            <a:avLst>
              <a:gd name="adj1" fmla="val 56665"/>
              <a:gd name="adj2" fmla="val 69166"/>
              <a:gd name="adj3" fmla="val 16667"/>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C’est une année !</a:t>
            </a:r>
          </a:p>
        </p:txBody>
      </p:sp>
      <p:sp>
        <p:nvSpPr>
          <p:cNvPr id="14" name="Rounded Rectangle 46">
            <a:extLst>
              <a:ext uri="{FF2B5EF4-FFF2-40B4-BE49-F238E27FC236}">
                <a16:creationId xmlns:a16="http://schemas.microsoft.com/office/drawing/2014/main" id="{E4A81E9B-98E1-4214-9969-D850FE37E303}"/>
              </a:ext>
            </a:extLst>
          </p:cNvPr>
          <p:cNvSpPr/>
          <p:nvPr/>
        </p:nvSpPr>
        <p:spPr>
          <a:xfrm>
            <a:off x="8665535" y="229320"/>
            <a:ext cx="324438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parler / é</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couter</a:t>
            </a:r>
            <a:r>
              <a:rPr lang="fr-FR" sz="2000" b="1" dirty="0">
                <a:solidFill>
                  <a:prstClr val="white"/>
                </a:solidFill>
                <a:latin typeface="Century Gothic" panose="020B0502020202020204" pitchFamily="34" charset="0"/>
              </a:rPr>
              <a:t> / écrire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16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C’est quel mot ?</a:t>
            </a:r>
          </a:p>
        </p:txBody>
      </p:sp>
      <p:sp>
        <p:nvSpPr>
          <p:cNvPr id="6" name="TextBox 5">
            <a:extLst>
              <a:ext uri="{FF2B5EF4-FFF2-40B4-BE49-F238E27FC236}">
                <a16:creationId xmlns:a16="http://schemas.microsoft.com/office/drawing/2014/main" id="{0A92D81F-0650-F447-8359-0A6373AAFC18}"/>
              </a:ext>
            </a:extLst>
          </p:cNvPr>
          <p:cNvSpPr txBox="1"/>
          <p:nvPr/>
        </p:nvSpPr>
        <p:spPr>
          <a:xfrm>
            <a:off x="382020" y="1536174"/>
            <a:ext cx="5721070" cy="378565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Partenaire A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créer un b</a:t>
            </a:r>
            <a:r>
              <a:rPr lang="fr-FR" sz="2000" dirty="0">
                <a:solidFill>
                  <a:srgbClr val="104F75"/>
                </a:solidFill>
                <a:latin typeface="Century Gothic" panose="020B0502020202020204" pitchFamily="34" charset="0"/>
              </a:rPr>
              <a:t>ât</a:t>
            </a:r>
            <a:r>
              <a:rPr lang="fr-FR" sz="2000" dirty="0">
                <a:solidFill>
                  <a:srgbClr val="104F75"/>
                </a:solidFill>
                <a:latin typeface="Century Gothic" panose="020F0302020204030204"/>
              </a:rPr>
              <a:t>iment </a:t>
            </a:r>
            <a:r>
              <a:rPr lang="fr-FR" sz="2000" i="1" dirty="0">
                <a:solidFill>
                  <a:srgbClr val="104F75"/>
                </a:solidFill>
                <a:latin typeface="Century Gothic" panose="020F0302020204030204"/>
              </a:rPr>
              <a:t>(construire)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la chose pour ouvrir la porte </a:t>
            </a:r>
            <a:r>
              <a:rPr lang="fr-FR" sz="2000" i="1" dirty="0">
                <a:solidFill>
                  <a:srgbClr val="104F75"/>
                </a:solidFill>
                <a:latin typeface="Century Gothic" panose="020F0302020204030204"/>
              </a:rPr>
              <a:t>(la clé)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les années quand on est jeune </a:t>
            </a:r>
            <a:r>
              <a:rPr lang="fr-FR" sz="2000" i="1" dirty="0">
                <a:solidFill>
                  <a:srgbClr val="104F75"/>
                </a:solidFill>
                <a:latin typeface="Century Gothic" panose="020F0302020204030204"/>
              </a:rPr>
              <a:t>(l’enfance)</a:t>
            </a:r>
            <a:endParaRPr lang="fr-FR" sz="2000" dirty="0">
              <a:solidFill>
                <a:srgbClr val="104F75"/>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si on peut faire ce qu’on veut, on est… </a:t>
            </a:r>
            <a:r>
              <a:rPr lang="fr-FR" sz="2000" i="1" dirty="0">
                <a:solidFill>
                  <a:srgbClr val="104F75"/>
                </a:solidFill>
                <a:latin typeface="Century Gothic" panose="020F0302020204030204"/>
              </a:rPr>
              <a:t>(libre)</a:t>
            </a:r>
            <a:endParaRPr lang="fr-FR" sz="2000" dirty="0">
              <a:solidFill>
                <a:srgbClr val="104F75"/>
              </a:solidFill>
              <a:latin typeface="Century Gothic" panose="020F03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tous les jours </a:t>
            </a:r>
            <a:r>
              <a:rPr lang="fr-FR" sz="2000" i="1" dirty="0">
                <a:solidFill>
                  <a:srgbClr val="104F75"/>
                </a:solidFill>
                <a:latin typeface="Century Gothic" panose="020F0302020204030204"/>
              </a:rPr>
              <a:t>(quotidien)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quand on fait la même chose souvent </a:t>
            </a:r>
            <a:r>
              <a:rPr kumimoji="0" lang="fr-FR" sz="2000" b="0" i="1" u="none" strike="noStrike" kern="1200" cap="none" spc="0" normalizeH="0" baseline="0" dirty="0">
                <a:ln>
                  <a:noFill/>
                </a:ln>
                <a:solidFill>
                  <a:srgbClr val="104F75"/>
                </a:solidFill>
                <a:effectLst/>
                <a:uLnTx/>
                <a:uFillTx/>
                <a:latin typeface="Century Gothic" panose="020F0302020204030204"/>
                <a:ea typeface="+mn-ea"/>
                <a:cs typeface="+mn-cs"/>
              </a:rPr>
              <a:t>(l’habitude)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fr-FR" sz="2000" dirty="0">
                <a:solidFill>
                  <a:srgbClr val="104F75"/>
                </a:solidFill>
                <a:latin typeface="Century Gothic" panose="020F0302020204030204"/>
              </a:rPr>
              <a:t>on devient plus vieux et plus… </a:t>
            </a:r>
            <a:r>
              <a:rPr lang="fr-FR" sz="2000" i="1" dirty="0">
                <a:solidFill>
                  <a:srgbClr val="104F75"/>
                </a:solidFill>
                <a:latin typeface="Century Gothic" panose="020F0302020204030204"/>
              </a:rPr>
              <a:t>(responsable)</a:t>
            </a:r>
            <a:endParaRPr lang="fr-FR" sz="2000" dirty="0">
              <a:solidFill>
                <a:srgbClr val="104F75"/>
              </a:solidFill>
              <a:latin typeface="Century Gothic" panose="020F0302020204030204"/>
            </a:endParaRPr>
          </a:p>
        </p:txBody>
      </p:sp>
      <p:sp>
        <p:nvSpPr>
          <p:cNvPr id="9" name="TextBox 8">
            <a:extLst>
              <a:ext uri="{FF2B5EF4-FFF2-40B4-BE49-F238E27FC236}">
                <a16:creationId xmlns:a16="http://schemas.microsoft.com/office/drawing/2014/main" id="{DEA29C31-1B71-4263-911A-27156D11B126}"/>
              </a:ext>
            </a:extLst>
          </p:cNvPr>
          <p:cNvSpPr txBox="1"/>
          <p:nvPr/>
        </p:nvSpPr>
        <p:spPr>
          <a:xfrm>
            <a:off x="6103089" y="1536174"/>
            <a:ext cx="5806831" cy="3785652"/>
          </a:xfrm>
          <a:prstGeom prst="rect">
            <a:avLst/>
          </a:prstGeom>
          <a:noFill/>
        </p:spPr>
        <p:txBody>
          <a:bodyPr wrap="square">
            <a:spAutoFit/>
          </a:bodyPr>
          <a:lstStyle/>
          <a:p>
            <a:r>
              <a:rPr lang="fr-FR" sz="2000" dirty="0">
                <a:solidFill>
                  <a:srgbClr val="104F75"/>
                </a:solidFill>
                <a:latin typeface="Century Gothic" panose="020F0302020204030204"/>
              </a:rPr>
              <a:t>Partenaire B :</a:t>
            </a:r>
          </a:p>
          <a:p>
            <a:pPr marL="457200" indent="-457200">
              <a:buFont typeface="+mj-lt"/>
              <a:buAutoNum type="arabicPeriod"/>
            </a:pPr>
            <a:r>
              <a:rPr lang="fr-FR" sz="2000" dirty="0">
                <a:solidFill>
                  <a:srgbClr val="104F75"/>
                </a:solidFill>
                <a:latin typeface="Century Gothic" panose="020F0302020204030204"/>
              </a:rPr>
              <a:t>ce </a:t>
            </a: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qu’on fait quand un événement arrive</a:t>
            </a:r>
            <a:r>
              <a:rPr lang="fr-FR" sz="2000" dirty="0">
                <a:solidFill>
                  <a:srgbClr val="104F75"/>
                </a:solidFill>
                <a:latin typeface="Century Gothic" panose="020F0302020204030204"/>
              </a:rPr>
              <a:t> </a:t>
            </a:r>
            <a:r>
              <a:rPr lang="fr-FR" sz="2000" i="1" dirty="0">
                <a:solidFill>
                  <a:srgbClr val="104F75"/>
                </a:solidFill>
                <a:latin typeface="Century Gothic" panose="020F0302020204030204"/>
              </a:rPr>
              <a:t>(réagir)</a:t>
            </a:r>
          </a:p>
          <a:p>
            <a:pPr marL="457200" indent="-457200">
              <a:buFont typeface="+mj-lt"/>
              <a:buAutoNum type="arabicPeriod"/>
            </a:pPr>
            <a:r>
              <a:rPr lang="fr-FR" sz="2000" dirty="0">
                <a:solidFill>
                  <a:srgbClr val="104F75"/>
                </a:solidFill>
                <a:latin typeface="Century Gothic" panose="020F0302020204030204"/>
              </a:rPr>
              <a:t>un groupe de gens qui font la même chose </a:t>
            </a:r>
            <a:r>
              <a:rPr lang="fr-FR" sz="2000" i="1" dirty="0">
                <a:solidFill>
                  <a:srgbClr val="104F75"/>
                </a:solidFill>
                <a:latin typeface="Century Gothic" panose="020F0302020204030204"/>
              </a:rPr>
              <a:t>(le club)</a:t>
            </a:r>
          </a:p>
          <a:p>
            <a:pPr marL="457200" indent="-457200">
              <a:buFont typeface="+mj-lt"/>
              <a:buAutoNum type="arabicPeriod"/>
            </a:pPr>
            <a:r>
              <a:rPr lang="fr-FR" sz="2000" dirty="0">
                <a:solidFill>
                  <a:srgbClr val="104F75"/>
                </a:solidFill>
                <a:latin typeface="Century Gothic" panose="020F0302020204030204"/>
              </a:rPr>
              <a:t>pour décrire les choses dans le passé </a:t>
            </a:r>
            <a:r>
              <a:rPr lang="fr-FR" sz="2000" i="1" dirty="0">
                <a:solidFill>
                  <a:srgbClr val="104F75"/>
                </a:solidFill>
                <a:latin typeface="Century Gothic" panose="020F0302020204030204"/>
              </a:rPr>
              <a:t>(il y a)</a:t>
            </a:r>
          </a:p>
          <a:p>
            <a:pPr marL="457200" indent="-457200">
              <a:buFont typeface="+mj-lt"/>
              <a:buAutoNum type="arabicPeriod"/>
            </a:pPr>
            <a:r>
              <a:rPr kumimoji="0" lang="fr-FR" sz="2000" b="0" i="0" u="none" strike="noStrike" kern="1200" cap="none" spc="0" normalizeH="0" baseline="0" dirty="0">
                <a:ln>
                  <a:noFill/>
                </a:ln>
                <a:solidFill>
                  <a:srgbClr val="104F75"/>
                </a:solidFill>
                <a:effectLst/>
                <a:uLnTx/>
                <a:uFillTx/>
                <a:latin typeface="Century Gothic" panose="020F0302020204030204"/>
                <a:ea typeface="+mn-ea"/>
                <a:cs typeface="+mn-cs"/>
              </a:rPr>
              <a:t>quand on pense aux choses </a:t>
            </a:r>
            <a:r>
              <a:rPr kumimoji="0" lang="fr-FR" sz="2000" b="0" i="1" u="none" strike="noStrike" kern="1200" cap="none" spc="0" normalizeH="0" baseline="0" dirty="0">
                <a:ln>
                  <a:noFill/>
                </a:ln>
                <a:solidFill>
                  <a:srgbClr val="104F75"/>
                </a:solidFill>
                <a:effectLst/>
                <a:uLnTx/>
                <a:uFillTx/>
                <a:latin typeface="Century Gothic" panose="020F0302020204030204"/>
                <a:ea typeface="+mn-ea"/>
                <a:cs typeface="+mn-cs"/>
              </a:rPr>
              <a:t>(réfléchir</a:t>
            </a:r>
            <a:r>
              <a:rPr lang="fr-FR" sz="2000" i="1" dirty="0">
                <a:solidFill>
                  <a:srgbClr val="104F75"/>
                </a:solidFill>
              </a:rPr>
              <a:t> (à)</a:t>
            </a:r>
            <a:endParaRPr kumimoji="0" lang="fr-FR" sz="2000" b="0" i="1" u="none" strike="noStrike" kern="1200" cap="none" spc="0" normalizeH="0" baseline="0" dirty="0">
              <a:ln>
                <a:noFill/>
              </a:ln>
              <a:solidFill>
                <a:srgbClr val="104F75"/>
              </a:solidFill>
              <a:effectLst/>
              <a:uLnTx/>
              <a:uFillTx/>
              <a:latin typeface="Century Gothic" panose="020F0302020204030204"/>
              <a:ea typeface="+mn-ea"/>
              <a:cs typeface="+mn-cs"/>
            </a:endParaRPr>
          </a:p>
          <a:p>
            <a:pPr marL="457200" indent="-457200">
              <a:buFont typeface="+mj-lt"/>
              <a:buAutoNum type="arabicPeriod"/>
            </a:pPr>
            <a:r>
              <a:rPr lang="fr-FR" sz="2000" dirty="0">
                <a:solidFill>
                  <a:srgbClr val="104F75"/>
                </a:solidFill>
                <a:latin typeface="Century Gothic" panose="020F0302020204030204"/>
              </a:rPr>
              <a:t>une chose de la famille </a:t>
            </a:r>
            <a:r>
              <a:rPr lang="fr-FR" sz="2000" i="1" dirty="0">
                <a:solidFill>
                  <a:srgbClr val="104F75"/>
                </a:solidFill>
                <a:latin typeface="Century Gothic" panose="020F0302020204030204"/>
              </a:rPr>
              <a:t>(familial)</a:t>
            </a:r>
          </a:p>
          <a:p>
            <a:pPr marL="457200" indent="-457200">
              <a:buFont typeface="+mj-lt"/>
              <a:buAutoNum type="arabicPeriod"/>
            </a:pPr>
            <a:r>
              <a:rPr lang="fr-FR" sz="2000" dirty="0">
                <a:solidFill>
                  <a:srgbClr val="104F75"/>
                </a:solidFill>
                <a:latin typeface="Century Gothic" panose="020F0302020204030204"/>
              </a:rPr>
              <a:t>au collège, on doit avoir un bon… </a:t>
            </a:r>
            <a:r>
              <a:rPr lang="fr-FR" sz="2000" i="1" dirty="0">
                <a:solidFill>
                  <a:srgbClr val="104F75"/>
                </a:solidFill>
                <a:latin typeface="Century Gothic" panose="020F0302020204030204"/>
              </a:rPr>
              <a:t>(le comportement)</a:t>
            </a:r>
          </a:p>
          <a:p>
            <a:pPr marL="457200" indent="-457200">
              <a:buFont typeface="+mj-lt"/>
              <a:buAutoNum type="arabicPeriod"/>
            </a:pPr>
            <a:r>
              <a:rPr lang="fr-FR" sz="2000" dirty="0">
                <a:solidFill>
                  <a:srgbClr val="104F75"/>
                </a:solidFill>
                <a:latin typeface="Century Gothic" panose="020F0302020204030204"/>
              </a:rPr>
              <a:t>une chose qui n’existe plus </a:t>
            </a:r>
            <a:r>
              <a:rPr lang="fr-FR" sz="2000" i="1" dirty="0">
                <a:solidFill>
                  <a:srgbClr val="104F75"/>
                </a:solidFill>
                <a:latin typeface="Century Gothic" panose="020F0302020204030204"/>
              </a:rPr>
              <a:t>(ancien)</a:t>
            </a:r>
            <a:endParaRPr lang="fr-FR" sz="2000" dirty="0">
              <a:solidFill>
                <a:srgbClr val="104F75"/>
              </a:solidFill>
              <a:latin typeface="Century Gothic" panose="020F0302020204030204"/>
            </a:endParaRPr>
          </a:p>
        </p:txBody>
      </p:sp>
      <p:sp>
        <p:nvSpPr>
          <p:cNvPr id="10" name="Rounded Rectangle 46">
            <a:extLst>
              <a:ext uri="{FF2B5EF4-FFF2-40B4-BE49-F238E27FC236}">
                <a16:creationId xmlns:a16="http://schemas.microsoft.com/office/drawing/2014/main" id="{E4A81E9B-98E1-4214-9969-D850FE37E303}"/>
              </a:ext>
            </a:extLst>
          </p:cNvPr>
          <p:cNvSpPr/>
          <p:nvPr/>
        </p:nvSpPr>
        <p:spPr>
          <a:xfrm>
            <a:off x="8714792" y="229321"/>
            <a:ext cx="3195129" cy="47980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parler / é</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couter</a:t>
            </a:r>
            <a:r>
              <a:rPr lang="fr-FR" sz="2000" b="1" dirty="0">
                <a:solidFill>
                  <a:prstClr val="white"/>
                </a:solidFill>
                <a:latin typeface="Century Gothic" panose="020B0502020202020204" pitchFamily="34" charset="0"/>
              </a:rPr>
              <a:t> / écrire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3233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Présent</a:t>
            </a:r>
            <a:r>
              <a:rPr lang="en-GB" sz="3600" b="1" dirty="0">
                <a:solidFill>
                  <a:schemeClr val="bg1"/>
                </a:solidFill>
              </a:rPr>
              <a:t> vs </a:t>
            </a:r>
            <a:r>
              <a:rPr lang="fr-FR" sz="3600" b="1" dirty="0">
                <a:solidFill>
                  <a:schemeClr val="bg1"/>
                </a:solidFill>
              </a:rPr>
              <a:t>imparfait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6" name="TextBox 5">
            <a:extLst>
              <a:ext uri="{FF2B5EF4-FFF2-40B4-BE49-F238E27FC236}">
                <a16:creationId xmlns:a16="http://schemas.microsoft.com/office/drawing/2014/main" id="{E4825CCD-7CE1-4791-ACB9-64DBA4E895C0}"/>
              </a:ext>
            </a:extLst>
          </p:cNvPr>
          <p:cNvSpPr txBox="1"/>
          <p:nvPr/>
        </p:nvSpPr>
        <p:spPr>
          <a:xfrm>
            <a:off x="207817" y="1342197"/>
            <a:ext cx="11702103" cy="830997"/>
          </a:xfrm>
          <a:prstGeom prst="rect">
            <a:avLst/>
          </a:prstGeom>
          <a:noFill/>
        </p:spPr>
        <p:txBody>
          <a:bodyPr wrap="square" rtlCol="0">
            <a:spAutoFit/>
          </a:bodyPr>
          <a:lstStyle/>
          <a:p>
            <a:pPr algn="l"/>
            <a:r>
              <a:rPr lang="en-GB" sz="2400" dirty="0">
                <a:solidFill>
                  <a:srgbClr val="104F75"/>
                </a:solidFill>
              </a:rPr>
              <a:t>Both the present and imperfect are one-word tenses (no auxiliary).</a:t>
            </a:r>
          </a:p>
          <a:p>
            <a:pPr algn="l"/>
            <a:r>
              <a:rPr lang="en-GB" sz="2400" dirty="0">
                <a:solidFill>
                  <a:srgbClr val="104F75"/>
                </a:solidFill>
              </a:rPr>
              <a:t>The word order is the same in both tenses.</a:t>
            </a:r>
          </a:p>
        </p:txBody>
      </p:sp>
      <p:sp>
        <p:nvSpPr>
          <p:cNvPr id="10" name="TextBox 9">
            <a:extLst>
              <a:ext uri="{FF2B5EF4-FFF2-40B4-BE49-F238E27FC236}">
                <a16:creationId xmlns:a16="http://schemas.microsoft.com/office/drawing/2014/main" id="{64066C54-859A-48A8-9EEA-4C61003F5823}"/>
              </a:ext>
            </a:extLst>
          </p:cNvPr>
          <p:cNvSpPr txBox="1"/>
          <p:nvPr/>
        </p:nvSpPr>
        <p:spPr>
          <a:xfrm>
            <a:off x="207817" y="2398671"/>
            <a:ext cx="11702103" cy="461665"/>
          </a:xfrm>
          <a:prstGeom prst="rect">
            <a:avLst/>
          </a:prstGeom>
          <a:noFill/>
        </p:spPr>
        <p:txBody>
          <a:bodyPr wrap="square" rtlCol="0">
            <a:spAutoFit/>
          </a:bodyPr>
          <a:lstStyle/>
          <a:p>
            <a:pPr algn="l"/>
            <a:r>
              <a:rPr lang="en-GB" sz="2400" dirty="0">
                <a:solidFill>
                  <a:srgbClr val="104F75"/>
                </a:solidFill>
              </a:rPr>
              <a:t>So, the only way to tell them apart is the </a:t>
            </a:r>
            <a:r>
              <a:rPr lang="en-GB" sz="2400" b="1" dirty="0">
                <a:solidFill>
                  <a:srgbClr val="104F75"/>
                </a:solidFill>
              </a:rPr>
              <a:t>verb ending</a:t>
            </a:r>
            <a:r>
              <a:rPr lang="en-GB" sz="2400" dirty="0">
                <a:solidFill>
                  <a:srgbClr val="104F75"/>
                </a:solidFill>
              </a:rPr>
              <a:t>.</a:t>
            </a:r>
          </a:p>
        </p:txBody>
      </p:sp>
      <p:sp>
        <p:nvSpPr>
          <p:cNvPr id="12" name="TextBox 11">
            <a:extLst>
              <a:ext uri="{FF2B5EF4-FFF2-40B4-BE49-F238E27FC236}">
                <a16:creationId xmlns:a16="http://schemas.microsoft.com/office/drawing/2014/main" id="{23D5EC5F-595D-4A2A-A3D1-8E994E5E935E}"/>
              </a:ext>
            </a:extLst>
          </p:cNvPr>
          <p:cNvSpPr txBox="1"/>
          <p:nvPr/>
        </p:nvSpPr>
        <p:spPr>
          <a:xfrm>
            <a:off x="880940" y="2989495"/>
            <a:ext cx="2913071" cy="830997"/>
          </a:xfrm>
          <a:prstGeom prst="rect">
            <a:avLst/>
          </a:prstGeom>
          <a:noFill/>
        </p:spPr>
        <p:txBody>
          <a:bodyPr wrap="square" rtlCol="0">
            <a:spAutoFit/>
          </a:bodyPr>
          <a:lstStyle/>
          <a:p>
            <a:pPr algn="l"/>
            <a:r>
              <a:rPr lang="fr-FR" sz="2400" dirty="0">
                <a:solidFill>
                  <a:srgbClr val="104F75"/>
                </a:solidFill>
              </a:rPr>
              <a:t>je</a:t>
            </a:r>
            <a:r>
              <a:rPr lang="fr-FR" sz="2400" dirty="0">
                <a:solidFill>
                  <a:schemeClr val="accent5">
                    <a:lumMod val="50000"/>
                  </a:schemeClr>
                </a:solidFill>
              </a:rPr>
              <a:t> </a:t>
            </a:r>
            <a:r>
              <a:rPr lang="fr-FR" sz="2400" dirty="0">
                <a:solidFill>
                  <a:srgbClr val="104F75"/>
                </a:solidFill>
              </a:rPr>
              <a:t>mang</a:t>
            </a:r>
            <a:r>
              <a:rPr lang="fr-FR" sz="2400" dirty="0">
                <a:solidFill>
                  <a:srgbClr val="E87D1E"/>
                </a:solidFill>
              </a:rPr>
              <a:t>e</a:t>
            </a:r>
          </a:p>
          <a:p>
            <a:pPr algn="l"/>
            <a:r>
              <a:rPr lang="fr-FR" sz="2400" dirty="0">
                <a:solidFill>
                  <a:srgbClr val="104F75"/>
                </a:solidFill>
              </a:rPr>
              <a:t>il/elle/on mang</a:t>
            </a:r>
            <a:r>
              <a:rPr lang="fr-FR" sz="2400" dirty="0">
                <a:solidFill>
                  <a:srgbClr val="E87D1E"/>
                </a:solidFill>
              </a:rPr>
              <a:t>e</a:t>
            </a:r>
          </a:p>
        </p:txBody>
      </p:sp>
      <p:sp>
        <p:nvSpPr>
          <p:cNvPr id="13" name="TextBox 12">
            <a:extLst>
              <a:ext uri="{FF2B5EF4-FFF2-40B4-BE49-F238E27FC236}">
                <a16:creationId xmlns:a16="http://schemas.microsoft.com/office/drawing/2014/main" id="{87ECD9C8-D893-45D3-9F2F-12A79130C98A}"/>
              </a:ext>
            </a:extLst>
          </p:cNvPr>
          <p:cNvSpPr txBox="1"/>
          <p:nvPr/>
        </p:nvSpPr>
        <p:spPr>
          <a:xfrm>
            <a:off x="5141191" y="2991241"/>
            <a:ext cx="3228056" cy="830997"/>
          </a:xfrm>
          <a:prstGeom prst="rect">
            <a:avLst/>
          </a:prstGeom>
          <a:noFill/>
        </p:spPr>
        <p:txBody>
          <a:bodyPr wrap="square" rtlCol="0">
            <a:spAutoFit/>
          </a:bodyPr>
          <a:lstStyle/>
          <a:p>
            <a:pPr algn="l"/>
            <a:r>
              <a:rPr lang="fr-FR" sz="2400" dirty="0">
                <a:solidFill>
                  <a:srgbClr val="104F75"/>
                </a:solidFill>
              </a:rPr>
              <a:t>je</a:t>
            </a:r>
            <a:r>
              <a:rPr lang="fr-FR" sz="2400" dirty="0">
                <a:solidFill>
                  <a:schemeClr val="accent5">
                    <a:lumMod val="50000"/>
                  </a:schemeClr>
                </a:solidFill>
              </a:rPr>
              <a:t> </a:t>
            </a:r>
            <a:r>
              <a:rPr lang="fr-FR" sz="2400" dirty="0">
                <a:solidFill>
                  <a:srgbClr val="104F75"/>
                </a:solidFill>
              </a:rPr>
              <a:t>mang</a:t>
            </a:r>
            <a:r>
              <a:rPr lang="fr-FR" sz="2400" dirty="0">
                <a:solidFill>
                  <a:srgbClr val="E87D1E"/>
                </a:solidFill>
              </a:rPr>
              <a:t>eais</a:t>
            </a:r>
          </a:p>
          <a:p>
            <a:pPr algn="l"/>
            <a:r>
              <a:rPr lang="fr-FR" sz="2400" dirty="0">
                <a:solidFill>
                  <a:srgbClr val="104F75"/>
                </a:solidFill>
              </a:rPr>
              <a:t>il/elle/on mang</a:t>
            </a:r>
            <a:r>
              <a:rPr lang="fr-FR" sz="2400" dirty="0">
                <a:solidFill>
                  <a:srgbClr val="E87D1E"/>
                </a:solidFill>
              </a:rPr>
              <a:t>eait</a:t>
            </a:r>
          </a:p>
        </p:txBody>
      </p:sp>
      <p:sp>
        <p:nvSpPr>
          <p:cNvPr id="14" name="TextBox 13">
            <a:extLst>
              <a:ext uri="{FF2B5EF4-FFF2-40B4-BE49-F238E27FC236}">
                <a16:creationId xmlns:a16="http://schemas.microsoft.com/office/drawing/2014/main" id="{4DAF5BA6-4142-44AE-A2A4-F6900C9E0F20}"/>
              </a:ext>
            </a:extLst>
          </p:cNvPr>
          <p:cNvSpPr txBox="1"/>
          <p:nvPr/>
        </p:nvSpPr>
        <p:spPr>
          <a:xfrm>
            <a:off x="207816" y="3949651"/>
            <a:ext cx="11702103" cy="830997"/>
          </a:xfrm>
          <a:prstGeom prst="rect">
            <a:avLst/>
          </a:prstGeom>
          <a:noFill/>
        </p:spPr>
        <p:txBody>
          <a:bodyPr wrap="square" rtlCol="0">
            <a:spAutoFit/>
          </a:bodyPr>
          <a:lstStyle/>
          <a:p>
            <a:pPr algn="l"/>
            <a:r>
              <a:rPr lang="en-GB" sz="2400" dirty="0">
                <a:solidFill>
                  <a:srgbClr val="104F75"/>
                </a:solidFill>
              </a:rPr>
              <a:t>They can both describe an </a:t>
            </a:r>
            <a:r>
              <a:rPr lang="en-GB" sz="2400" b="1" dirty="0">
                <a:solidFill>
                  <a:srgbClr val="104F75"/>
                </a:solidFill>
              </a:rPr>
              <a:t>ongoing action</a:t>
            </a:r>
            <a:r>
              <a:rPr lang="en-GB" sz="2400" dirty="0">
                <a:solidFill>
                  <a:srgbClr val="104F75"/>
                </a:solidFill>
              </a:rPr>
              <a:t>, but remember the imperfect means it happened for a </a:t>
            </a:r>
            <a:r>
              <a:rPr lang="en-GB" sz="2400" b="1" dirty="0">
                <a:solidFill>
                  <a:srgbClr val="104F75"/>
                </a:solidFill>
              </a:rPr>
              <a:t>period of time in the past.</a:t>
            </a:r>
          </a:p>
        </p:txBody>
      </p:sp>
      <p:pic>
        <p:nvPicPr>
          <p:cNvPr id="1026" name="Picture 2" descr="Clock, Time Management, Time, Organization, Stopwatch">
            <a:extLst>
              <a:ext uri="{FF2B5EF4-FFF2-40B4-BE49-F238E27FC236}">
                <a16:creationId xmlns:a16="http://schemas.microsoft.com/office/drawing/2014/main" id="{9766BA5F-6C71-4704-9517-DE74C6D2AE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9181" y="2142121"/>
            <a:ext cx="2510738" cy="1673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D5EC5F-595D-4A2A-A3D1-8E994E5E935E}"/>
              </a:ext>
            </a:extLst>
          </p:cNvPr>
          <p:cNvSpPr txBox="1"/>
          <p:nvPr/>
        </p:nvSpPr>
        <p:spPr>
          <a:xfrm>
            <a:off x="880941" y="4963399"/>
            <a:ext cx="3839916" cy="830997"/>
          </a:xfrm>
          <a:prstGeom prst="rect">
            <a:avLst/>
          </a:prstGeom>
          <a:noFill/>
        </p:spPr>
        <p:txBody>
          <a:bodyPr wrap="square" rtlCol="0">
            <a:spAutoFit/>
          </a:bodyPr>
          <a:lstStyle/>
          <a:p>
            <a:pPr algn="l"/>
            <a:r>
              <a:rPr lang="fr-FR" sz="2400" dirty="0">
                <a:solidFill>
                  <a:srgbClr val="104F75"/>
                </a:solidFill>
              </a:rPr>
              <a:t>Je </a:t>
            </a:r>
            <a:r>
              <a:rPr lang="fr-FR" sz="2400" dirty="0">
                <a:solidFill>
                  <a:schemeClr val="accent5">
                    <a:lumMod val="50000"/>
                  </a:schemeClr>
                </a:solidFill>
              </a:rPr>
              <a:t>r</a:t>
            </a:r>
            <a:r>
              <a:rPr lang="fr-FR" sz="2400" dirty="0">
                <a:solidFill>
                  <a:srgbClr val="104F75"/>
                </a:solidFill>
              </a:rPr>
              <a:t>éfléchi</a:t>
            </a:r>
            <a:r>
              <a:rPr lang="fr-FR" sz="2400" dirty="0">
                <a:solidFill>
                  <a:srgbClr val="E87D1E"/>
                </a:solidFill>
              </a:rPr>
              <a:t>s</a:t>
            </a:r>
            <a:r>
              <a:rPr lang="fr-FR" sz="2400" dirty="0">
                <a:solidFill>
                  <a:schemeClr val="accent5">
                    <a:lumMod val="50000"/>
                  </a:schemeClr>
                </a:solidFill>
              </a:rPr>
              <a:t> </a:t>
            </a:r>
            <a:r>
              <a:rPr lang="fr-FR" sz="2400" dirty="0">
                <a:solidFill>
                  <a:srgbClr val="104F75"/>
                </a:solidFill>
              </a:rPr>
              <a:t>chaque jour. </a:t>
            </a:r>
          </a:p>
          <a:p>
            <a:pPr algn="l"/>
            <a:r>
              <a:rPr lang="en-GB" sz="2400" dirty="0">
                <a:solidFill>
                  <a:srgbClr val="104F75"/>
                </a:solidFill>
              </a:rPr>
              <a:t>I </a:t>
            </a:r>
            <a:r>
              <a:rPr lang="en-GB" sz="2400" b="1" dirty="0">
                <a:solidFill>
                  <a:srgbClr val="104F75"/>
                </a:solidFill>
              </a:rPr>
              <a:t>think </a:t>
            </a:r>
            <a:r>
              <a:rPr lang="en-GB" sz="2400" dirty="0">
                <a:solidFill>
                  <a:srgbClr val="104F75"/>
                </a:solidFill>
              </a:rPr>
              <a:t>every day.</a:t>
            </a:r>
          </a:p>
        </p:txBody>
      </p:sp>
      <p:sp>
        <p:nvSpPr>
          <p:cNvPr id="16" name="TextBox 15">
            <a:extLst>
              <a:ext uri="{FF2B5EF4-FFF2-40B4-BE49-F238E27FC236}">
                <a16:creationId xmlns:a16="http://schemas.microsoft.com/office/drawing/2014/main" id="{23D5EC5F-595D-4A2A-A3D1-8E994E5E935E}"/>
              </a:ext>
            </a:extLst>
          </p:cNvPr>
          <p:cNvSpPr txBox="1"/>
          <p:nvPr/>
        </p:nvSpPr>
        <p:spPr>
          <a:xfrm>
            <a:off x="5265383" y="4958853"/>
            <a:ext cx="4654793" cy="830997"/>
          </a:xfrm>
          <a:prstGeom prst="rect">
            <a:avLst/>
          </a:prstGeom>
          <a:noFill/>
        </p:spPr>
        <p:txBody>
          <a:bodyPr wrap="square" rtlCol="0">
            <a:spAutoFit/>
          </a:bodyPr>
          <a:lstStyle/>
          <a:p>
            <a:pPr algn="l"/>
            <a:r>
              <a:rPr lang="fr-FR" sz="2400" dirty="0">
                <a:solidFill>
                  <a:srgbClr val="104F75"/>
                </a:solidFill>
              </a:rPr>
              <a:t>Je réfléchi</a:t>
            </a:r>
            <a:r>
              <a:rPr lang="fr-FR" sz="2400" dirty="0">
                <a:solidFill>
                  <a:srgbClr val="E87D1E"/>
                </a:solidFill>
              </a:rPr>
              <a:t>ssais</a:t>
            </a:r>
            <a:r>
              <a:rPr lang="fr-FR" sz="2400" dirty="0">
                <a:solidFill>
                  <a:schemeClr val="accent5">
                    <a:lumMod val="50000"/>
                  </a:schemeClr>
                </a:solidFill>
              </a:rPr>
              <a:t> </a:t>
            </a:r>
            <a:r>
              <a:rPr lang="fr-FR" sz="2400" dirty="0">
                <a:solidFill>
                  <a:srgbClr val="104F75"/>
                </a:solidFill>
              </a:rPr>
              <a:t>chaque jour. </a:t>
            </a:r>
          </a:p>
          <a:p>
            <a:pPr algn="l"/>
            <a:r>
              <a:rPr lang="en-GB" sz="2400" dirty="0">
                <a:solidFill>
                  <a:srgbClr val="104F75"/>
                </a:solidFill>
              </a:rPr>
              <a:t>I </a:t>
            </a:r>
            <a:r>
              <a:rPr lang="en-GB" sz="2400" b="1" dirty="0">
                <a:solidFill>
                  <a:srgbClr val="104F75"/>
                </a:solidFill>
              </a:rPr>
              <a:t>used to think</a:t>
            </a:r>
            <a:r>
              <a:rPr lang="en-GB" sz="2400" dirty="0">
                <a:solidFill>
                  <a:srgbClr val="104F75"/>
                </a:solidFill>
              </a:rPr>
              <a:t> every day.</a:t>
            </a:r>
          </a:p>
        </p:txBody>
      </p:sp>
    </p:spTree>
    <p:extLst>
      <p:ext uri="{BB962C8B-B14F-4D97-AF65-F5344CB8AC3E}">
        <p14:creationId xmlns:p14="http://schemas.microsoft.com/office/powerpoint/2010/main" val="20876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3" grpId="0"/>
      <p:bldP spid="14" grpId="0"/>
      <p:bldP spid="1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61212" cy="707849"/>
          </a:xfrm>
        </p:spPr>
        <p:txBody>
          <a:bodyPr>
            <a:normAutofit fontScale="90000"/>
          </a:bodyPr>
          <a:lstStyle/>
          <a:p>
            <a:r>
              <a:rPr lang="en-GB" sz="3600" b="1" dirty="0">
                <a:solidFill>
                  <a:schemeClr val="bg1"/>
                </a:solidFill>
              </a:rPr>
              <a:t>Amir : </a:t>
            </a:r>
            <a:r>
              <a:rPr lang="fr-FR" sz="3600" b="1" dirty="0">
                <a:solidFill>
                  <a:schemeClr val="bg1"/>
                </a:solidFill>
              </a:rPr>
              <a:t>présent</a:t>
            </a:r>
            <a:r>
              <a:rPr lang="en-GB" sz="3600" b="1" dirty="0">
                <a:solidFill>
                  <a:schemeClr val="bg1"/>
                </a:solidFill>
              </a:rPr>
              <a:t> vs </a:t>
            </a:r>
            <a:r>
              <a:rPr lang="fr-FR" sz="3600" b="1" dirty="0">
                <a:solidFill>
                  <a:schemeClr val="bg1"/>
                </a:solidFill>
              </a:rPr>
              <a:t>imparfait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91552"/>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AD51C940-ACE5-FD48-A09A-D04E7D00194B}"/>
              </a:ext>
            </a:extLst>
          </p:cNvPr>
          <p:cNvSpPr txBox="1"/>
          <p:nvPr/>
        </p:nvSpPr>
        <p:spPr>
          <a:xfrm>
            <a:off x="179999" y="1296000"/>
            <a:ext cx="117299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Que fait Amir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aujourd’hui</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et que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faisait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Amir dans son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enfance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a:p>
            <a:pPr>
              <a:defRPr/>
            </a:pPr>
            <a:r>
              <a:rPr lang="fr-FR" sz="2400" dirty="0">
                <a:solidFill>
                  <a:srgbClr val="104F75"/>
                </a:solidFill>
              </a:rPr>
              <a:t>Écris des phrases en anglais au présent ou </a:t>
            </a:r>
            <a:r>
              <a:rPr lang="en-US" sz="2400" dirty="0">
                <a:solidFill>
                  <a:srgbClr val="104F75"/>
                </a:solidFill>
              </a:rPr>
              <a:t>à</a:t>
            </a:r>
            <a:r>
              <a:rPr lang="fr-FR" sz="2400" dirty="0">
                <a:solidFill>
                  <a:srgbClr val="104F75"/>
                </a:solidFill>
              </a:rPr>
              <a:t> l’imparfait (‘</a:t>
            </a:r>
            <a:r>
              <a:rPr lang="en-GB" sz="2400" dirty="0">
                <a:solidFill>
                  <a:srgbClr val="104F75"/>
                </a:solidFill>
              </a:rPr>
              <a:t>used</a:t>
            </a:r>
            <a:r>
              <a:rPr lang="fr-FR" sz="2400" dirty="0">
                <a:solidFill>
                  <a:srgbClr val="104F75"/>
                </a:solidFill>
              </a:rPr>
              <a:t> to’).</a:t>
            </a:r>
          </a:p>
        </p:txBody>
      </p:sp>
      <p:sp>
        <p:nvSpPr>
          <p:cNvPr id="9" name="Rectangle 8">
            <a:hlinkClick r:id="" action="ppaction://noaction">
              <a:snd r:embed="rId4" name="2 je demandais de l'aide.wav"/>
            </a:hlinkClick>
            <a:extLst>
              <a:ext uri="{FF2B5EF4-FFF2-40B4-BE49-F238E27FC236}">
                <a16:creationId xmlns:a16="http://schemas.microsoft.com/office/drawing/2014/main" id="{97544D73-CED9-47C8-99AF-DACCC0D74081}"/>
              </a:ext>
            </a:extLst>
          </p:cNvPr>
          <p:cNvSpPr/>
          <p:nvPr/>
        </p:nvSpPr>
        <p:spPr>
          <a:xfrm>
            <a:off x="643638" y="2728039"/>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10" name="Rectangle 9">
            <a:hlinkClick r:id="" action="ppaction://noaction">
              <a:snd r:embed="rId5" name="3 je prends le train pour aller en ville.wav"/>
            </a:hlinkClick>
            <a:extLst>
              <a:ext uri="{FF2B5EF4-FFF2-40B4-BE49-F238E27FC236}">
                <a16:creationId xmlns:a16="http://schemas.microsoft.com/office/drawing/2014/main" id="{D62B0B76-B209-4639-99BB-D1E73B10334B}"/>
              </a:ext>
            </a:extLst>
          </p:cNvPr>
          <p:cNvSpPr/>
          <p:nvPr/>
        </p:nvSpPr>
        <p:spPr>
          <a:xfrm>
            <a:off x="643638" y="3347051"/>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11" name="Rectangle 10">
            <a:hlinkClick r:id="" action="ppaction://noaction">
              <a:snd r:embed="rId6" name="4 je prenais la main de ma mère pour traverser la rue.wav"/>
            </a:hlinkClick>
            <a:extLst>
              <a:ext uri="{FF2B5EF4-FFF2-40B4-BE49-F238E27FC236}">
                <a16:creationId xmlns:a16="http://schemas.microsoft.com/office/drawing/2014/main" id="{85F5F8B6-C495-4642-94E7-70C255E2C55F}"/>
              </a:ext>
            </a:extLst>
          </p:cNvPr>
          <p:cNvSpPr/>
          <p:nvPr/>
        </p:nvSpPr>
        <p:spPr>
          <a:xfrm>
            <a:off x="643638" y="396606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13" name="Rectangle 12">
            <a:hlinkClick r:id="" action="ppaction://noaction">
              <a:snd r:embed="rId7" name="5 je tombais souvent.wav"/>
            </a:hlinkClick>
            <a:extLst>
              <a:ext uri="{FF2B5EF4-FFF2-40B4-BE49-F238E27FC236}">
                <a16:creationId xmlns:a16="http://schemas.microsoft.com/office/drawing/2014/main" id="{9127E088-B530-4DED-A060-4D22EF571E9A}"/>
              </a:ext>
            </a:extLst>
          </p:cNvPr>
          <p:cNvSpPr/>
          <p:nvPr/>
        </p:nvSpPr>
        <p:spPr>
          <a:xfrm>
            <a:off x="6206168" y="3485499"/>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14" name="Rectangle 13">
            <a:hlinkClick r:id="" action="ppaction://noaction">
              <a:snd r:embed="rId8" name="6 j'attends mes amis dehors.wav"/>
            </a:hlinkClick>
            <a:extLst>
              <a:ext uri="{FF2B5EF4-FFF2-40B4-BE49-F238E27FC236}">
                <a16:creationId xmlns:a16="http://schemas.microsoft.com/office/drawing/2014/main" id="{FE87FDA5-3876-4A8D-9217-E9DCE31DB3D7}"/>
              </a:ext>
            </a:extLst>
          </p:cNvPr>
          <p:cNvSpPr/>
          <p:nvPr/>
        </p:nvSpPr>
        <p:spPr>
          <a:xfrm>
            <a:off x="6206168" y="4104511"/>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15" name="Rectangle 14">
            <a:hlinkClick r:id="" action="ppaction://noaction">
              <a:snd r:embed="rId9" name="7 je voulais jouer tous le temps.wav"/>
            </a:hlinkClick>
            <a:extLst>
              <a:ext uri="{FF2B5EF4-FFF2-40B4-BE49-F238E27FC236}">
                <a16:creationId xmlns:a16="http://schemas.microsoft.com/office/drawing/2014/main" id="{57D2FA26-37DB-48CE-9070-34300C5900E9}"/>
              </a:ext>
            </a:extLst>
          </p:cNvPr>
          <p:cNvSpPr/>
          <p:nvPr/>
        </p:nvSpPr>
        <p:spPr>
          <a:xfrm>
            <a:off x="6206168" y="4723523"/>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16" name="Rectangle 15">
            <a:hlinkClick r:id="" action="ppaction://noaction">
              <a:snd r:embed="rId10" name="8 je travaille dur pour mes examens.wav"/>
            </a:hlinkClick>
            <a:extLst>
              <a:ext uri="{FF2B5EF4-FFF2-40B4-BE49-F238E27FC236}">
                <a16:creationId xmlns:a16="http://schemas.microsoft.com/office/drawing/2014/main" id="{E9F8AB0F-C3C1-4CB3-8644-5EB76E62776E}"/>
              </a:ext>
            </a:extLst>
          </p:cNvPr>
          <p:cNvSpPr/>
          <p:nvPr/>
        </p:nvSpPr>
        <p:spPr>
          <a:xfrm>
            <a:off x="6206168" y="5342534"/>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17" name="TextBox 16">
            <a:extLst>
              <a:ext uri="{FF2B5EF4-FFF2-40B4-BE49-F238E27FC236}">
                <a16:creationId xmlns:a16="http://schemas.microsoft.com/office/drawing/2014/main" id="{34716148-2D07-47CD-8530-AD55342A5B8B}"/>
              </a:ext>
            </a:extLst>
          </p:cNvPr>
          <p:cNvSpPr txBox="1"/>
          <p:nvPr/>
        </p:nvSpPr>
        <p:spPr>
          <a:xfrm>
            <a:off x="1093639" y="2737881"/>
            <a:ext cx="4437529" cy="430887"/>
          </a:xfrm>
          <a:prstGeom prst="rect">
            <a:avLst/>
          </a:prstGeom>
          <a:noFill/>
        </p:spPr>
        <p:txBody>
          <a:bodyPr wrap="square" rtlCol="0">
            <a:spAutoFit/>
          </a:bodyPr>
          <a:lstStyle/>
          <a:p>
            <a:pPr algn="l"/>
            <a:r>
              <a:rPr lang="en-GB" sz="2200" dirty="0">
                <a:solidFill>
                  <a:srgbClr val="104F75"/>
                </a:solidFill>
              </a:rPr>
              <a:t>Amir </a:t>
            </a:r>
            <a:r>
              <a:rPr lang="en-GB" sz="2200" b="1" dirty="0">
                <a:solidFill>
                  <a:srgbClr val="104F75"/>
                </a:solidFill>
              </a:rPr>
              <a:t>used to ask </a:t>
            </a:r>
            <a:r>
              <a:rPr lang="en-GB" sz="2200" dirty="0">
                <a:solidFill>
                  <a:srgbClr val="104F75"/>
                </a:solidFill>
              </a:rPr>
              <a:t>for help.</a:t>
            </a:r>
          </a:p>
        </p:txBody>
      </p:sp>
      <p:sp>
        <p:nvSpPr>
          <p:cNvPr id="18" name="TextBox 17">
            <a:extLst>
              <a:ext uri="{FF2B5EF4-FFF2-40B4-BE49-F238E27FC236}">
                <a16:creationId xmlns:a16="http://schemas.microsoft.com/office/drawing/2014/main" id="{AE470BEA-41F4-4141-8931-904BE87059B3}"/>
              </a:ext>
            </a:extLst>
          </p:cNvPr>
          <p:cNvSpPr txBox="1"/>
          <p:nvPr/>
        </p:nvSpPr>
        <p:spPr>
          <a:xfrm>
            <a:off x="1093639" y="3357178"/>
            <a:ext cx="4887528" cy="430887"/>
          </a:xfrm>
          <a:prstGeom prst="rect">
            <a:avLst/>
          </a:prstGeom>
          <a:noFill/>
        </p:spPr>
        <p:txBody>
          <a:bodyPr wrap="square" rtlCol="0">
            <a:spAutoFit/>
          </a:bodyPr>
          <a:lstStyle/>
          <a:p>
            <a:pPr algn="l"/>
            <a:r>
              <a:rPr lang="en-GB" sz="2200" dirty="0">
                <a:solidFill>
                  <a:srgbClr val="104F75"/>
                </a:solidFill>
              </a:rPr>
              <a:t>Amir </a:t>
            </a:r>
            <a:r>
              <a:rPr lang="en-GB" sz="2200" b="1" dirty="0">
                <a:solidFill>
                  <a:srgbClr val="104F75"/>
                </a:solidFill>
              </a:rPr>
              <a:t>takes</a:t>
            </a:r>
            <a:r>
              <a:rPr lang="en-GB" sz="2200" dirty="0">
                <a:solidFill>
                  <a:srgbClr val="104F75"/>
                </a:solidFill>
              </a:rPr>
              <a:t> the train to go to town.</a:t>
            </a:r>
          </a:p>
        </p:txBody>
      </p:sp>
      <p:sp>
        <p:nvSpPr>
          <p:cNvPr id="19" name="TextBox 18">
            <a:extLst>
              <a:ext uri="{FF2B5EF4-FFF2-40B4-BE49-F238E27FC236}">
                <a16:creationId xmlns:a16="http://schemas.microsoft.com/office/drawing/2014/main" id="{94DEE5C2-A2DC-41FB-9BDE-A5B2FDA2716E}"/>
              </a:ext>
            </a:extLst>
          </p:cNvPr>
          <p:cNvSpPr txBox="1"/>
          <p:nvPr/>
        </p:nvSpPr>
        <p:spPr>
          <a:xfrm>
            <a:off x="1093638" y="3966062"/>
            <a:ext cx="4437529" cy="769441"/>
          </a:xfrm>
          <a:prstGeom prst="rect">
            <a:avLst/>
          </a:prstGeom>
          <a:noFill/>
        </p:spPr>
        <p:txBody>
          <a:bodyPr wrap="square" rtlCol="0">
            <a:spAutoFit/>
          </a:bodyPr>
          <a:lstStyle/>
          <a:p>
            <a:pPr algn="l"/>
            <a:r>
              <a:rPr lang="en-GB" sz="2200" dirty="0">
                <a:solidFill>
                  <a:srgbClr val="104F75"/>
                </a:solidFill>
              </a:rPr>
              <a:t>Amir </a:t>
            </a:r>
            <a:r>
              <a:rPr lang="en-GB" sz="2200" b="1" dirty="0">
                <a:solidFill>
                  <a:srgbClr val="104F75"/>
                </a:solidFill>
              </a:rPr>
              <a:t>used to take </a:t>
            </a:r>
            <a:r>
              <a:rPr lang="en-GB" sz="2200" dirty="0">
                <a:solidFill>
                  <a:srgbClr val="104F75"/>
                </a:solidFill>
              </a:rPr>
              <a:t>his mum’s hand to cross the road.</a:t>
            </a:r>
          </a:p>
        </p:txBody>
      </p:sp>
      <p:sp>
        <p:nvSpPr>
          <p:cNvPr id="20" name="TextBox 19">
            <a:extLst>
              <a:ext uri="{FF2B5EF4-FFF2-40B4-BE49-F238E27FC236}">
                <a16:creationId xmlns:a16="http://schemas.microsoft.com/office/drawing/2014/main" id="{82AA8F57-8083-444D-B351-E806CD1D6684}"/>
              </a:ext>
            </a:extLst>
          </p:cNvPr>
          <p:cNvSpPr txBox="1"/>
          <p:nvPr/>
        </p:nvSpPr>
        <p:spPr>
          <a:xfrm>
            <a:off x="6656168" y="3498090"/>
            <a:ext cx="4437529" cy="430887"/>
          </a:xfrm>
          <a:prstGeom prst="rect">
            <a:avLst/>
          </a:prstGeom>
          <a:noFill/>
        </p:spPr>
        <p:txBody>
          <a:bodyPr wrap="square" rtlCol="0">
            <a:spAutoFit/>
          </a:bodyPr>
          <a:lstStyle/>
          <a:p>
            <a:pPr algn="l"/>
            <a:r>
              <a:rPr lang="en-GB" sz="2200" dirty="0">
                <a:solidFill>
                  <a:srgbClr val="104F75"/>
                </a:solidFill>
              </a:rPr>
              <a:t>Amir </a:t>
            </a:r>
            <a:r>
              <a:rPr lang="en-GB" sz="2200" b="1" dirty="0">
                <a:solidFill>
                  <a:srgbClr val="104F75"/>
                </a:solidFill>
              </a:rPr>
              <a:t>used to fall </a:t>
            </a:r>
            <a:r>
              <a:rPr lang="en-GB" sz="2200" dirty="0">
                <a:solidFill>
                  <a:srgbClr val="104F75"/>
                </a:solidFill>
              </a:rPr>
              <a:t>often.</a:t>
            </a:r>
          </a:p>
        </p:txBody>
      </p:sp>
      <p:sp>
        <p:nvSpPr>
          <p:cNvPr id="21" name="TextBox 20">
            <a:extLst>
              <a:ext uri="{FF2B5EF4-FFF2-40B4-BE49-F238E27FC236}">
                <a16:creationId xmlns:a16="http://schemas.microsoft.com/office/drawing/2014/main" id="{FF8E6A98-E3A9-4F12-B65F-2728185B85A9}"/>
              </a:ext>
            </a:extLst>
          </p:cNvPr>
          <p:cNvSpPr txBox="1"/>
          <p:nvPr/>
        </p:nvSpPr>
        <p:spPr>
          <a:xfrm>
            <a:off x="6656170" y="4117387"/>
            <a:ext cx="4827552" cy="430887"/>
          </a:xfrm>
          <a:prstGeom prst="rect">
            <a:avLst/>
          </a:prstGeom>
          <a:noFill/>
        </p:spPr>
        <p:txBody>
          <a:bodyPr wrap="square" rtlCol="0">
            <a:spAutoFit/>
          </a:bodyPr>
          <a:lstStyle/>
          <a:p>
            <a:pPr algn="l"/>
            <a:r>
              <a:rPr lang="en-GB" sz="2200" dirty="0">
                <a:solidFill>
                  <a:srgbClr val="104F75"/>
                </a:solidFill>
              </a:rPr>
              <a:t>Amir </a:t>
            </a:r>
            <a:r>
              <a:rPr lang="en-GB" sz="2200" b="1" dirty="0">
                <a:solidFill>
                  <a:srgbClr val="104F75"/>
                </a:solidFill>
              </a:rPr>
              <a:t>waits</a:t>
            </a:r>
            <a:r>
              <a:rPr lang="en-GB" sz="2200" dirty="0">
                <a:solidFill>
                  <a:srgbClr val="104F75"/>
                </a:solidFill>
              </a:rPr>
              <a:t> for his friends outside.</a:t>
            </a:r>
          </a:p>
        </p:txBody>
      </p:sp>
      <p:sp>
        <p:nvSpPr>
          <p:cNvPr id="22" name="TextBox 21">
            <a:extLst>
              <a:ext uri="{FF2B5EF4-FFF2-40B4-BE49-F238E27FC236}">
                <a16:creationId xmlns:a16="http://schemas.microsoft.com/office/drawing/2014/main" id="{920C4770-99E2-480F-BF90-0BBEF95DF86B}"/>
              </a:ext>
            </a:extLst>
          </p:cNvPr>
          <p:cNvSpPr txBox="1"/>
          <p:nvPr/>
        </p:nvSpPr>
        <p:spPr>
          <a:xfrm>
            <a:off x="6656170" y="4736684"/>
            <a:ext cx="5509753" cy="430887"/>
          </a:xfrm>
          <a:prstGeom prst="rect">
            <a:avLst/>
          </a:prstGeom>
          <a:noFill/>
        </p:spPr>
        <p:txBody>
          <a:bodyPr wrap="square" rtlCol="0">
            <a:spAutoFit/>
          </a:bodyPr>
          <a:lstStyle/>
          <a:p>
            <a:pPr algn="l"/>
            <a:r>
              <a:rPr lang="en-GB" sz="2200" dirty="0">
                <a:solidFill>
                  <a:srgbClr val="104F75"/>
                </a:solidFill>
              </a:rPr>
              <a:t>Amir </a:t>
            </a:r>
            <a:r>
              <a:rPr lang="en-GB" sz="2200" b="1" dirty="0">
                <a:solidFill>
                  <a:srgbClr val="104F75"/>
                </a:solidFill>
              </a:rPr>
              <a:t>used to want to </a:t>
            </a:r>
            <a:r>
              <a:rPr lang="en-GB" sz="2200" dirty="0">
                <a:solidFill>
                  <a:srgbClr val="104F75"/>
                </a:solidFill>
              </a:rPr>
              <a:t>play all the time.</a:t>
            </a:r>
          </a:p>
        </p:txBody>
      </p:sp>
      <p:sp>
        <p:nvSpPr>
          <p:cNvPr id="23" name="TextBox 22">
            <a:extLst>
              <a:ext uri="{FF2B5EF4-FFF2-40B4-BE49-F238E27FC236}">
                <a16:creationId xmlns:a16="http://schemas.microsoft.com/office/drawing/2014/main" id="{9143A48C-D072-447F-99FC-3E161F3C8034}"/>
              </a:ext>
            </a:extLst>
          </p:cNvPr>
          <p:cNvSpPr txBox="1"/>
          <p:nvPr/>
        </p:nvSpPr>
        <p:spPr>
          <a:xfrm>
            <a:off x="6656169" y="5355981"/>
            <a:ext cx="4437529" cy="430887"/>
          </a:xfrm>
          <a:prstGeom prst="rect">
            <a:avLst/>
          </a:prstGeom>
          <a:noFill/>
        </p:spPr>
        <p:txBody>
          <a:bodyPr wrap="square" rtlCol="0">
            <a:spAutoFit/>
          </a:bodyPr>
          <a:lstStyle/>
          <a:p>
            <a:pPr algn="l"/>
            <a:r>
              <a:rPr lang="en-GB" sz="2200" dirty="0">
                <a:solidFill>
                  <a:srgbClr val="104F75"/>
                </a:solidFill>
              </a:rPr>
              <a:t>Amir </a:t>
            </a:r>
            <a:r>
              <a:rPr lang="en-GB" sz="2200" b="1" dirty="0">
                <a:solidFill>
                  <a:srgbClr val="104F75"/>
                </a:solidFill>
              </a:rPr>
              <a:t>works</a:t>
            </a:r>
            <a:r>
              <a:rPr lang="en-GB" sz="2200" dirty="0">
                <a:solidFill>
                  <a:srgbClr val="104F75"/>
                </a:solidFill>
              </a:rPr>
              <a:t> hard for his exams.</a:t>
            </a:r>
          </a:p>
        </p:txBody>
      </p:sp>
      <p:grpSp>
        <p:nvGrpSpPr>
          <p:cNvPr id="29" name="Group 28">
            <a:extLst>
              <a:ext uri="{FF2B5EF4-FFF2-40B4-BE49-F238E27FC236}">
                <a16:creationId xmlns:a16="http://schemas.microsoft.com/office/drawing/2014/main" id="{12D5A8D2-A64E-403D-BF69-EB8454A171A4}"/>
              </a:ext>
            </a:extLst>
          </p:cNvPr>
          <p:cNvGrpSpPr/>
          <p:nvPr/>
        </p:nvGrpSpPr>
        <p:grpSpPr>
          <a:xfrm>
            <a:off x="9688059" y="1377073"/>
            <a:ext cx="2221861" cy="1970505"/>
            <a:chOff x="8090520" y="563935"/>
            <a:chExt cx="3238627" cy="2931408"/>
          </a:xfrm>
        </p:grpSpPr>
        <p:pic>
          <p:nvPicPr>
            <p:cNvPr id="25" name="Picture 24">
              <a:extLst>
                <a:ext uri="{FF2B5EF4-FFF2-40B4-BE49-F238E27FC236}">
                  <a16:creationId xmlns:a16="http://schemas.microsoft.com/office/drawing/2014/main" id="{4CDCA151-803E-48C4-97C4-E158948676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90520" y="1693105"/>
              <a:ext cx="1802238" cy="1802238"/>
            </a:xfrm>
            <a:prstGeom prst="rect">
              <a:avLst/>
            </a:prstGeom>
          </p:spPr>
        </p:pic>
        <p:pic>
          <p:nvPicPr>
            <p:cNvPr id="27" name="Picture 26" descr="A picture containing doll, toy&#10;&#10;Description automatically generated">
              <a:extLst>
                <a:ext uri="{FF2B5EF4-FFF2-40B4-BE49-F238E27FC236}">
                  <a16:creationId xmlns:a16="http://schemas.microsoft.com/office/drawing/2014/main" id="{3A7CCE4B-01D1-4628-AD36-1F838AA570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61252" y="604276"/>
              <a:ext cx="1632445" cy="1632445"/>
            </a:xfrm>
            <a:prstGeom prst="rect">
              <a:avLst/>
            </a:prstGeom>
          </p:spPr>
        </p:pic>
        <p:pic>
          <p:nvPicPr>
            <p:cNvPr id="3074" name="Picture 2" descr="Thoughts, Speech, Bubbles, Idea, Dreaming, Talking">
              <a:extLst>
                <a:ext uri="{FF2B5EF4-FFF2-40B4-BE49-F238E27FC236}">
                  <a16:creationId xmlns:a16="http://schemas.microsoft.com/office/drawing/2014/main" id="{4B449068-DE2E-4E53-AB42-A2CCE498C347}"/>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225803" y="563935"/>
              <a:ext cx="2103344" cy="22945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Splash, Waves, Blue, Light, Abstract, Design, Color">
            <a:extLst>
              <a:ext uri="{FF2B5EF4-FFF2-40B4-BE49-F238E27FC236}">
                <a16:creationId xmlns:a16="http://schemas.microsoft.com/office/drawing/2014/main" id="{00DEAD08-2E9C-495F-AB58-C3AD10FA9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24" y="3259657"/>
            <a:ext cx="3818420" cy="19092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Remember : </a:t>
            </a:r>
            <a:r>
              <a:rPr lang="en-GB" sz="3600" b="1" i="1" dirty="0">
                <a:solidFill>
                  <a:schemeClr val="bg1"/>
                </a:solidFill>
              </a:rPr>
              <a:t>il y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9" name="TextBox 8">
            <a:extLst>
              <a:ext uri="{FF2B5EF4-FFF2-40B4-BE49-F238E27FC236}">
                <a16:creationId xmlns:a16="http://schemas.microsoft.com/office/drawing/2014/main" id="{EA265CEA-F8E6-4409-906D-5F6D60E813DA}"/>
              </a:ext>
            </a:extLst>
          </p:cNvPr>
          <p:cNvSpPr txBox="1"/>
          <p:nvPr/>
        </p:nvSpPr>
        <p:spPr>
          <a:xfrm>
            <a:off x="294410" y="1351077"/>
            <a:ext cx="10976564" cy="461665"/>
          </a:xfrm>
          <a:prstGeom prst="rect">
            <a:avLst/>
          </a:prstGeom>
          <a:noFill/>
        </p:spPr>
        <p:txBody>
          <a:bodyPr wrap="square" rtlCol="0">
            <a:spAutoFit/>
          </a:bodyPr>
          <a:lstStyle/>
          <a:p>
            <a:pPr algn="l"/>
            <a:r>
              <a:rPr lang="fr-FR" sz="2400" b="1" i="1" dirty="0">
                <a:solidFill>
                  <a:srgbClr val="104F75"/>
                </a:solidFill>
              </a:rPr>
              <a:t>Il y a + </a:t>
            </a:r>
            <a:r>
              <a:rPr lang="fr-FR" sz="2400" b="1" dirty="0">
                <a:solidFill>
                  <a:srgbClr val="E87D1E"/>
                </a:solidFill>
              </a:rPr>
              <a:t>noun</a:t>
            </a:r>
            <a:r>
              <a:rPr lang="fr-FR" sz="2400" b="1" i="1" dirty="0">
                <a:solidFill>
                  <a:schemeClr val="accent5">
                    <a:lumMod val="50000"/>
                  </a:schemeClr>
                </a:solidFill>
              </a:rPr>
              <a:t> </a:t>
            </a:r>
            <a:r>
              <a:rPr lang="fr-FR" sz="2400" b="1" dirty="0">
                <a:solidFill>
                  <a:srgbClr val="104F75"/>
                </a:solidFill>
              </a:rPr>
              <a:t>= there is/there are </a:t>
            </a:r>
            <a:r>
              <a:rPr lang="fr-FR" sz="2400" b="1" dirty="0">
                <a:solidFill>
                  <a:schemeClr val="accent5">
                    <a:lumMod val="50000"/>
                  </a:schemeClr>
                </a:solidFill>
              </a:rPr>
              <a:t>	</a:t>
            </a:r>
            <a:r>
              <a:rPr lang="fr-FR" sz="2400" b="1" dirty="0">
                <a:solidFill>
                  <a:srgbClr val="104F75"/>
                </a:solidFill>
              </a:rPr>
              <a:t>vs     </a:t>
            </a:r>
            <a:r>
              <a:rPr lang="fr-FR" sz="2400" b="1" i="1" dirty="0">
                <a:solidFill>
                  <a:srgbClr val="104F75"/>
                </a:solidFill>
              </a:rPr>
              <a:t>Il y a + </a:t>
            </a:r>
            <a:r>
              <a:rPr lang="fr-FR" sz="2400" b="1" dirty="0">
                <a:solidFill>
                  <a:srgbClr val="E87D1E"/>
                </a:solidFill>
              </a:rPr>
              <a:t>time</a:t>
            </a:r>
            <a:r>
              <a:rPr lang="fr-FR" sz="2400" b="1" i="1" dirty="0">
                <a:solidFill>
                  <a:schemeClr val="accent5">
                    <a:lumMod val="50000"/>
                  </a:schemeClr>
                </a:solidFill>
              </a:rPr>
              <a:t> </a:t>
            </a:r>
            <a:r>
              <a:rPr lang="fr-FR" sz="2400" b="1" dirty="0">
                <a:solidFill>
                  <a:srgbClr val="104F75"/>
                </a:solidFill>
              </a:rPr>
              <a:t>= ago</a:t>
            </a:r>
          </a:p>
        </p:txBody>
      </p:sp>
      <p:sp>
        <p:nvSpPr>
          <p:cNvPr id="12" name="TextBox 11">
            <a:extLst>
              <a:ext uri="{FF2B5EF4-FFF2-40B4-BE49-F238E27FC236}">
                <a16:creationId xmlns:a16="http://schemas.microsoft.com/office/drawing/2014/main" id="{B606ED90-7056-4082-8B08-44FDC3FC555B}"/>
              </a:ext>
            </a:extLst>
          </p:cNvPr>
          <p:cNvSpPr txBox="1"/>
          <p:nvPr/>
        </p:nvSpPr>
        <p:spPr>
          <a:xfrm>
            <a:off x="294411" y="1999827"/>
            <a:ext cx="5457032" cy="830997"/>
          </a:xfrm>
          <a:prstGeom prst="rect">
            <a:avLst/>
          </a:prstGeom>
          <a:noFill/>
        </p:spPr>
        <p:txBody>
          <a:bodyPr wrap="square" rtlCol="0">
            <a:spAutoFit/>
          </a:bodyPr>
          <a:lstStyle/>
          <a:p>
            <a:pPr algn="l"/>
            <a:r>
              <a:rPr lang="fr-FR" sz="2400" dirty="0">
                <a:solidFill>
                  <a:srgbClr val="104F75"/>
                </a:solidFill>
              </a:rPr>
              <a:t>This does not change for number or gender.</a:t>
            </a:r>
          </a:p>
        </p:txBody>
      </p:sp>
      <p:sp>
        <p:nvSpPr>
          <p:cNvPr id="13" name="TextBox 12">
            <a:extLst>
              <a:ext uri="{FF2B5EF4-FFF2-40B4-BE49-F238E27FC236}">
                <a16:creationId xmlns:a16="http://schemas.microsoft.com/office/drawing/2014/main" id="{52E8D928-2C08-4F07-8FA0-23BE24F91151}"/>
              </a:ext>
            </a:extLst>
          </p:cNvPr>
          <p:cNvSpPr txBox="1"/>
          <p:nvPr/>
        </p:nvSpPr>
        <p:spPr>
          <a:xfrm>
            <a:off x="294411" y="2973959"/>
            <a:ext cx="5457033" cy="830997"/>
          </a:xfrm>
          <a:prstGeom prst="rect">
            <a:avLst/>
          </a:prstGeom>
          <a:noFill/>
        </p:spPr>
        <p:txBody>
          <a:bodyPr wrap="square" rtlCol="0">
            <a:spAutoFit/>
          </a:bodyPr>
          <a:lstStyle/>
          <a:p>
            <a:r>
              <a:rPr lang="fr-FR" sz="2400" b="1" dirty="0">
                <a:solidFill>
                  <a:srgbClr val="104F75"/>
                </a:solidFill>
              </a:rPr>
              <a:t>Il y a une </a:t>
            </a:r>
            <a:r>
              <a:rPr lang="fr-FR" sz="2400" dirty="0">
                <a:solidFill>
                  <a:srgbClr val="104F75"/>
                </a:solidFill>
              </a:rPr>
              <a:t>grande piscine.</a:t>
            </a:r>
          </a:p>
          <a:p>
            <a:pPr algn="l"/>
            <a:r>
              <a:rPr lang="fr-FR" sz="2400" dirty="0">
                <a:solidFill>
                  <a:srgbClr val="104F75"/>
                </a:solidFill>
              </a:rPr>
              <a:t>(</a:t>
            </a:r>
            <a:r>
              <a:rPr lang="fr-FR" sz="2400" b="1" dirty="0">
                <a:solidFill>
                  <a:srgbClr val="104F75"/>
                </a:solidFill>
              </a:rPr>
              <a:t>There is </a:t>
            </a:r>
            <a:r>
              <a:rPr lang="fr-FR" sz="2400" dirty="0">
                <a:solidFill>
                  <a:srgbClr val="104F75"/>
                </a:solidFill>
              </a:rPr>
              <a:t>a big swimming pool.)</a:t>
            </a:r>
          </a:p>
        </p:txBody>
      </p:sp>
      <p:sp>
        <p:nvSpPr>
          <p:cNvPr id="14" name="TextBox 13">
            <a:extLst>
              <a:ext uri="{FF2B5EF4-FFF2-40B4-BE49-F238E27FC236}">
                <a16:creationId xmlns:a16="http://schemas.microsoft.com/office/drawing/2014/main" id="{83B8A67B-8A3C-4D81-A943-6F7136869732}"/>
              </a:ext>
            </a:extLst>
          </p:cNvPr>
          <p:cNvSpPr txBox="1"/>
          <p:nvPr/>
        </p:nvSpPr>
        <p:spPr>
          <a:xfrm>
            <a:off x="294410" y="4629760"/>
            <a:ext cx="5457033" cy="830997"/>
          </a:xfrm>
          <a:prstGeom prst="rect">
            <a:avLst/>
          </a:prstGeom>
          <a:noFill/>
        </p:spPr>
        <p:txBody>
          <a:bodyPr wrap="square" rtlCol="0">
            <a:spAutoFit/>
          </a:bodyPr>
          <a:lstStyle/>
          <a:p>
            <a:pPr algn="l"/>
            <a:r>
              <a:rPr lang="fr-FR" sz="2400" b="1" dirty="0">
                <a:solidFill>
                  <a:srgbClr val="104F75"/>
                </a:solidFill>
              </a:rPr>
              <a:t>Il y a beaucoup </a:t>
            </a:r>
            <a:r>
              <a:rPr lang="fr-FR" sz="2400" dirty="0">
                <a:solidFill>
                  <a:srgbClr val="104F75"/>
                </a:solidFill>
              </a:rPr>
              <a:t>de gens.</a:t>
            </a:r>
          </a:p>
          <a:p>
            <a:pPr algn="l"/>
            <a:r>
              <a:rPr lang="fr-FR" sz="2400" dirty="0">
                <a:solidFill>
                  <a:srgbClr val="104F75"/>
                </a:solidFill>
              </a:rPr>
              <a:t>(</a:t>
            </a:r>
            <a:r>
              <a:rPr lang="fr-FR" sz="2400" b="1" dirty="0">
                <a:solidFill>
                  <a:srgbClr val="104F75"/>
                </a:solidFill>
              </a:rPr>
              <a:t>There are </a:t>
            </a:r>
            <a:r>
              <a:rPr lang="fr-FR" sz="2400" dirty="0">
                <a:solidFill>
                  <a:srgbClr val="104F75"/>
                </a:solidFill>
              </a:rPr>
              <a:t>a lot of people.)</a:t>
            </a:r>
          </a:p>
        </p:txBody>
      </p:sp>
      <p:sp>
        <p:nvSpPr>
          <p:cNvPr id="15" name="TextBox 14">
            <a:extLst>
              <a:ext uri="{FF2B5EF4-FFF2-40B4-BE49-F238E27FC236}">
                <a16:creationId xmlns:a16="http://schemas.microsoft.com/office/drawing/2014/main" id="{83FF651F-1126-43C8-8096-14020BC9F852}"/>
              </a:ext>
            </a:extLst>
          </p:cNvPr>
          <p:cNvSpPr txBox="1"/>
          <p:nvPr/>
        </p:nvSpPr>
        <p:spPr>
          <a:xfrm>
            <a:off x="6457245" y="2017853"/>
            <a:ext cx="5451220" cy="1586583"/>
          </a:xfrm>
          <a:prstGeom prst="rect">
            <a:avLst/>
          </a:prstGeom>
          <a:noFill/>
        </p:spPr>
        <p:txBody>
          <a:bodyPr wrap="square" rtlCol="0">
            <a:spAutoFit/>
          </a:bodyPr>
          <a:lstStyle/>
          <a:p>
            <a:r>
              <a:rPr lang="en-GB" sz="2400" b="1" dirty="0">
                <a:solidFill>
                  <a:srgbClr val="104F75"/>
                </a:solidFill>
              </a:rPr>
              <a:t>Il y a </a:t>
            </a:r>
            <a:r>
              <a:rPr lang="en-GB" sz="2400" dirty="0">
                <a:solidFill>
                  <a:srgbClr val="104F75"/>
                </a:solidFill>
              </a:rPr>
              <a:t>followed by a </a:t>
            </a:r>
            <a:r>
              <a:rPr lang="en-GB" sz="2400" b="1" dirty="0">
                <a:solidFill>
                  <a:srgbClr val="104F75"/>
                </a:solidFill>
              </a:rPr>
              <a:t>time </a:t>
            </a:r>
            <a:r>
              <a:rPr lang="en-GB" sz="2400" dirty="0">
                <a:solidFill>
                  <a:srgbClr val="104F75"/>
                </a:solidFill>
              </a:rPr>
              <a:t>(number of minutes, hours, days, years …) tells us </a:t>
            </a:r>
            <a:r>
              <a:rPr lang="en-GB" sz="2400" b="1" dirty="0">
                <a:solidFill>
                  <a:srgbClr val="104F75"/>
                </a:solidFill>
              </a:rPr>
              <a:t>how long ago </a:t>
            </a:r>
            <a:r>
              <a:rPr lang="en-GB" sz="2400" dirty="0">
                <a:solidFill>
                  <a:srgbClr val="104F75"/>
                </a:solidFill>
              </a:rPr>
              <a:t>something happened)</a:t>
            </a:r>
            <a:endParaRPr lang="fr-FR" sz="2400" dirty="0">
              <a:solidFill>
                <a:srgbClr val="104F75"/>
              </a:solidFill>
            </a:endParaRPr>
          </a:p>
        </p:txBody>
      </p:sp>
      <p:sp>
        <p:nvSpPr>
          <p:cNvPr id="16" name="TextBox 15">
            <a:extLst>
              <a:ext uri="{FF2B5EF4-FFF2-40B4-BE49-F238E27FC236}">
                <a16:creationId xmlns:a16="http://schemas.microsoft.com/office/drawing/2014/main" id="{A05F6376-3E33-4EB1-A754-A641BFCA3262}"/>
              </a:ext>
            </a:extLst>
          </p:cNvPr>
          <p:cNvSpPr txBox="1"/>
          <p:nvPr/>
        </p:nvSpPr>
        <p:spPr>
          <a:xfrm>
            <a:off x="6457245" y="3804956"/>
            <a:ext cx="5457033" cy="830997"/>
          </a:xfrm>
          <a:prstGeom prst="rect">
            <a:avLst/>
          </a:prstGeom>
          <a:noFill/>
        </p:spPr>
        <p:txBody>
          <a:bodyPr wrap="square" rtlCol="0">
            <a:spAutoFit/>
          </a:bodyPr>
          <a:lstStyle/>
          <a:p>
            <a:pPr algn="l"/>
            <a:r>
              <a:rPr lang="fr-FR" sz="2400" dirty="0">
                <a:solidFill>
                  <a:srgbClr val="104F75"/>
                </a:solidFill>
              </a:rPr>
              <a:t>Il y a </a:t>
            </a:r>
            <a:r>
              <a:rPr lang="fr-FR" sz="2400" b="1" dirty="0">
                <a:solidFill>
                  <a:srgbClr val="104F75"/>
                </a:solidFill>
              </a:rPr>
              <a:t>deux ans</a:t>
            </a:r>
            <a:r>
              <a:rPr lang="fr-FR" sz="2400" dirty="0">
                <a:solidFill>
                  <a:srgbClr val="104F75"/>
                </a:solidFill>
              </a:rPr>
              <a:t>.</a:t>
            </a:r>
          </a:p>
          <a:p>
            <a:r>
              <a:rPr lang="fr-FR" sz="2400" dirty="0">
                <a:solidFill>
                  <a:srgbClr val="104F75"/>
                </a:solidFill>
              </a:rPr>
              <a:t>(</a:t>
            </a:r>
            <a:r>
              <a:rPr lang="fr-FR" sz="2400" b="1" dirty="0">
                <a:solidFill>
                  <a:srgbClr val="104F75"/>
                </a:solidFill>
              </a:rPr>
              <a:t>Two years</a:t>
            </a:r>
            <a:r>
              <a:rPr lang="fr-FR" sz="2400" b="1" i="1" dirty="0">
                <a:solidFill>
                  <a:srgbClr val="104F75"/>
                </a:solidFill>
              </a:rPr>
              <a:t> </a:t>
            </a:r>
            <a:r>
              <a:rPr lang="fr-FR" sz="2400" dirty="0">
                <a:solidFill>
                  <a:srgbClr val="104F75"/>
                </a:solidFill>
              </a:rPr>
              <a:t>ago</a:t>
            </a:r>
            <a:r>
              <a:rPr lang="fr-FR" sz="2400" i="1" dirty="0">
                <a:solidFill>
                  <a:srgbClr val="104F75"/>
                </a:solidFill>
              </a:rPr>
              <a:t>.</a:t>
            </a:r>
            <a:r>
              <a:rPr lang="fr-FR" sz="2400" dirty="0">
                <a:solidFill>
                  <a:srgbClr val="104F75"/>
                </a:solidFill>
              </a:rPr>
              <a:t>)</a:t>
            </a:r>
          </a:p>
        </p:txBody>
      </p:sp>
      <p:sp>
        <p:nvSpPr>
          <p:cNvPr id="18" name="TextBox 17">
            <a:extLst>
              <a:ext uri="{FF2B5EF4-FFF2-40B4-BE49-F238E27FC236}">
                <a16:creationId xmlns:a16="http://schemas.microsoft.com/office/drawing/2014/main" id="{0DAE1AF3-98C3-4308-A0C1-184AFD47969F}"/>
              </a:ext>
            </a:extLst>
          </p:cNvPr>
          <p:cNvSpPr txBox="1"/>
          <p:nvPr/>
        </p:nvSpPr>
        <p:spPr>
          <a:xfrm>
            <a:off x="6473935" y="4783495"/>
            <a:ext cx="5457033" cy="830997"/>
          </a:xfrm>
          <a:prstGeom prst="rect">
            <a:avLst/>
          </a:prstGeom>
          <a:noFill/>
        </p:spPr>
        <p:txBody>
          <a:bodyPr wrap="square" rtlCol="0">
            <a:spAutoFit/>
          </a:bodyPr>
          <a:lstStyle/>
          <a:p>
            <a:pPr algn="l"/>
            <a:r>
              <a:rPr lang="fr-FR" sz="2400" dirty="0">
                <a:solidFill>
                  <a:srgbClr val="104F75"/>
                </a:solidFill>
              </a:rPr>
              <a:t>J’ai mangé il y a </a:t>
            </a:r>
            <a:r>
              <a:rPr lang="fr-FR" sz="2400" b="1" dirty="0">
                <a:solidFill>
                  <a:srgbClr val="104F75"/>
                </a:solidFill>
              </a:rPr>
              <a:t>trois heures</a:t>
            </a:r>
            <a:r>
              <a:rPr lang="fr-FR" sz="2400" dirty="0">
                <a:solidFill>
                  <a:srgbClr val="104F75"/>
                </a:solidFill>
              </a:rPr>
              <a:t>.</a:t>
            </a:r>
          </a:p>
          <a:p>
            <a:r>
              <a:rPr lang="fr-FR" sz="2400" dirty="0">
                <a:solidFill>
                  <a:srgbClr val="104F75"/>
                </a:solidFill>
              </a:rPr>
              <a:t>(I ate </a:t>
            </a:r>
            <a:r>
              <a:rPr lang="fr-FR" sz="2400" b="1" dirty="0">
                <a:solidFill>
                  <a:srgbClr val="104F75"/>
                </a:solidFill>
              </a:rPr>
              <a:t>three hours</a:t>
            </a:r>
            <a:r>
              <a:rPr lang="fr-FR" sz="2400" b="1" i="1" dirty="0">
                <a:solidFill>
                  <a:srgbClr val="104F75"/>
                </a:solidFill>
              </a:rPr>
              <a:t> </a:t>
            </a:r>
            <a:r>
              <a:rPr lang="fr-FR" sz="2400" dirty="0">
                <a:solidFill>
                  <a:srgbClr val="104F75"/>
                </a:solidFill>
              </a:rPr>
              <a:t>ago</a:t>
            </a:r>
            <a:r>
              <a:rPr lang="fr-FR" sz="2400" i="1" dirty="0">
                <a:solidFill>
                  <a:srgbClr val="104F75"/>
                </a:solidFill>
              </a:rPr>
              <a:t>.</a:t>
            </a:r>
            <a:r>
              <a:rPr lang="fr-FR" sz="2400" dirty="0">
                <a:solidFill>
                  <a:srgbClr val="104F75"/>
                </a:solidFill>
              </a:rPr>
              <a:t>)</a:t>
            </a:r>
          </a:p>
        </p:txBody>
      </p:sp>
      <p:pic>
        <p:nvPicPr>
          <p:cNvPr id="2052" name="Picture 4" descr="Personality, Unique, Different, Alone, Way, Path">
            <a:extLst>
              <a:ext uri="{FF2B5EF4-FFF2-40B4-BE49-F238E27FC236}">
                <a16:creationId xmlns:a16="http://schemas.microsoft.com/office/drawing/2014/main" id="{0A913AFD-147C-45A8-A47A-2D19F4C1308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377" t="28303" r="8696" b="23020"/>
          <a:stretch/>
        </p:blipFill>
        <p:spPr bwMode="auto">
          <a:xfrm>
            <a:off x="4309816" y="5323079"/>
            <a:ext cx="1794528" cy="9624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ime, Clock, Clocks, Meeting, Business, Past, Pay">
            <a:extLst>
              <a:ext uri="{FF2B5EF4-FFF2-40B4-BE49-F238E27FC236}">
                <a16:creationId xmlns:a16="http://schemas.microsoft.com/office/drawing/2014/main" id="{DC89F1AF-4E7B-4471-ABF2-E07DF72662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55177" y="3445899"/>
            <a:ext cx="1775791" cy="1183861"/>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ular Callout 16"/>
          <p:cNvSpPr/>
          <p:nvPr/>
        </p:nvSpPr>
        <p:spPr>
          <a:xfrm>
            <a:off x="7153262" y="1114667"/>
            <a:ext cx="4059186" cy="2411822"/>
          </a:xfrm>
          <a:prstGeom prst="wedgeRoundRectCallout">
            <a:avLst/>
          </a:prstGeom>
          <a:solidFill>
            <a:srgbClr val="115076"/>
          </a:solid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Remember!</a:t>
            </a:r>
          </a:p>
          <a:p>
            <a:pPr algn="ctr"/>
            <a:r>
              <a:rPr lang="en-GB" sz="2000" dirty="0"/>
              <a:t>‘</a:t>
            </a:r>
            <a:r>
              <a:rPr lang="en-GB" sz="2000" b="1" dirty="0"/>
              <a:t>Year</a:t>
            </a:r>
            <a:r>
              <a:rPr lang="en-GB" sz="2000" dirty="0"/>
              <a:t>’ is translated as </a:t>
            </a:r>
            <a:r>
              <a:rPr lang="en-GB" sz="2000" b="1" i="1" dirty="0"/>
              <a:t>an</a:t>
            </a:r>
            <a:r>
              <a:rPr lang="en-GB" sz="2000" i="1" dirty="0"/>
              <a:t> </a:t>
            </a:r>
            <a:r>
              <a:rPr lang="en-GB" sz="2000" dirty="0"/>
              <a:t>after a </a:t>
            </a:r>
            <a:r>
              <a:rPr lang="en-GB" sz="2000" b="1" dirty="0"/>
              <a:t>number</a:t>
            </a:r>
            <a:r>
              <a:rPr lang="en-GB" sz="2000" dirty="0"/>
              <a:t>. So, </a:t>
            </a:r>
            <a:r>
              <a:rPr lang="en-GB" sz="2000" i="1" dirty="0"/>
              <a:t>il y a </a:t>
            </a:r>
            <a:r>
              <a:rPr lang="en-GB" sz="2000" dirty="0"/>
              <a:t>will be followed by </a:t>
            </a:r>
            <a:r>
              <a:rPr lang="fr-FR" sz="2000" i="1" dirty="0"/>
              <a:t>ans</a:t>
            </a:r>
            <a:r>
              <a:rPr lang="en-GB" sz="2000" i="1" dirty="0"/>
              <a:t> </a:t>
            </a:r>
            <a:r>
              <a:rPr lang="en-GB" sz="2000" dirty="0"/>
              <a:t>when you are talking about </a:t>
            </a:r>
            <a:r>
              <a:rPr lang="en-GB" sz="2000" b="1" dirty="0"/>
              <a:t>how many years ago </a:t>
            </a:r>
            <a:r>
              <a:rPr lang="en-GB" sz="2000" dirty="0"/>
              <a:t>something happened.</a:t>
            </a:r>
          </a:p>
        </p:txBody>
      </p:sp>
    </p:spTree>
    <p:extLst>
      <p:ext uri="{BB962C8B-B14F-4D97-AF65-F5344CB8AC3E}">
        <p14:creationId xmlns:p14="http://schemas.microsoft.com/office/powerpoint/2010/main" val="10010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8" grpId="0"/>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62863" cy="707849"/>
          </a:xfrm>
        </p:spPr>
        <p:txBody>
          <a:bodyPr>
            <a:normAutofit/>
          </a:bodyPr>
          <a:lstStyle/>
          <a:p>
            <a:r>
              <a:rPr lang="fr-FR" sz="3600" b="1" dirty="0">
                <a:solidFill>
                  <a:schemeClr val="bg1"/>
                </a:solidFill>
              </a:rPr>
              <a:t>Le chat de l’école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282080" y="120431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rPr>
              <a:t>In each </a:t>
            </a:r>
            <a:r>
              <a:rPr kumimoji="0" lang="en-GB" sz="2400" b="0" i="0" u="none" strike="noStrike" kern="1200" cap="none" spc="0" normalizeH="0" baseline="0" noProof="0" dirty="0" err="1">
                <a:ln>
                  <a:noFill/>
                </a:ln>
                <a:solidFill>
                  <a:srgbClr val="104F75"/>
                </a:solidFill>
                <a:effectLst/>
                <a:uLnTx/>
                <a:uFillTx/>
                <a:latin typeface="Century Gothic" panose="020F0302020204030204"/>
              </a:rPr>
              <a:t>senten</a:t>
            </a:r>
            <a:r>
              <a:rPr lang="en-GB" sz="2400" dirty="0">
                <a:solidFill>
                  <a:srgbClr val="104F75"/>
                </a:solidFill>
                <a:latin typeface="Century Gothic" panose="020F0302020204030204"/>
              </a:rPr>
              <a:t>ce, does </a:t>
            </a:r>
            <a:r>
              <a:rPr lang="en-GB" sz="2400" i="1" dirty="0">
                <a:solidFill>
                  <a:srgbClr val="104F75"/>
                </a:solidFill>
                <a:latin typeface="Century Gothic" panose="020F0302020204030204"/>
              </a:rPr>
              <a:t>il y a </a:t>
            </a:r>
            <a:r>
              <a:rPr lang="en-GB" sz="2400" dirty="0">
                <a:solidFill>
                  <a:srgbClr val="104F75"/>
                </a:solidFill>
                <a:latin typeface="Century Gothic" panose="020F0302020204030204"/>
              </a:rPr>
              <a:t>mean </a:t>
            </a:r>
            <a:r>
              <a:rPr lang="en-GB" sz="2400" i="1" dirty="0">
                <a:solidFill>
                  <a:srgbClr val="104F75"/>
                </a:solidFill>
                <a:latin typeface="Century Gothic" panose="020F0302020204030204"/>
              </a:rPr>
              <a:t>‘there is/are’ </a:t>
            </a:r>
            <a:r>
              <a:rPr lang="en-GB" sz="2400" dirty="0">
                <a:solidFill>
                  <a:srgbClr val="104F75"/>
                </a:solidFill>
                <a:latin typeface="Century Gothic" panose="020F0302020204030204"/>
              </a:rPr>
              <a:t>or </a:t>
            </a:r>
            <a:r>
              <a:rPr lang="en-GB" sz="2400" i="1" dirty="0">
                <a:solidFill>
                  <a:srgbClr val="104F75"/>
                </a:solidFill>
                <a:latin typeface="Century Gothic" panose="020F0302020204030204"/>
              </a:rPr>
              <a:t>‘ago’</a:t>
            </a:r>
            <a:r>
              <a:rPr lang="en-GB" sz="2400" dirty="0">
                <a:solidFill>
                  <a:srgbClr val="104F75"/>
                </a:solidFill>
                <a:latin typeface="Century Gothic" panose="020F0302020204030204"/>
              </a:rPr>
              <a:t>?</a:t>
            </a:r>
          </a:p>
        </p:txBody>
      </p:sp>
      <p:sp>
        <p:nvSpPr>
          <p:cNvPr id="9" name="TextBox 8">
            <a:extLst>
              <a:ext uri="{FF2B5EF4-FFF2-40B4-BE49-F238E27FC236}">
                <a16:creationId xmlns:a16="http://schemas.microsoft.com/office/drawing/2014/main" id="{6338BF1F-FD81-40F6-903B-362D5DCDFD74}"/>
              </a:ext>
            </a:extLst>
          </p:cNvPr>
          <p:cNvSpPr txBox="1"/>
          <p:nvPr/>
        </p:nvSpPr>
        <p:spPr>
          <a:xfrm>
            <a:off x="282080" y="1682257"/>
            <a:ext cx="10219877" cy="280076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Il y a un chat qui dort sur le toit* de l’école.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04F75"/>
                </a:solidFill>
                <a:latin typeface="Century Gothic" panose="020F0302020204030204"/>
              </a:rPr>
              <a:t>Il y a plusieurs années, le chat habitait avec la directrice.</a:t>
            </a:r>
          </a:p>
          <a:p>
            <a:pPr marL="457200" lvl="0" indent="-457200">
              <a:buFont typeface="+mj-lt"/>
              <a:buAutoNum type="arabicPeriod"/>
              <a:defRPr/>
            </a:pPr>
            <a:r>
              <a:rPr lang="fr-FR" sz="2200" dirty="0">
                <a:solidFill>
                  <a:srgbClr val="104F75"/>
                </a:solidFill>
              </a:rPr>
              <a:t>Il y a longtemps, le professeur donnait des médicaments au chat.</a:t>
            </a:r>
          </a:p>
          <a:p>
            <a:pPr marL="457200" lvl="0" indent="-457200">
              <a:buFont typeface="+mj-lt"/>
              <a:buAutoNum type="arabicPeriod"/>
              <a:defRPr/>
            </a:pPr>
            <a:r>
              <a:rPr lang="fr-FR" sz="2200" dirty="0">
                <a:solidFill>
                  <a:srgbClr val="104F75"/>
                </a:solidFill>
              </a:rPr>
              <a:t>Il y a un expert qui dit que le chat est en bonne santé.</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Il y a longtemps, le chat appartenait à une vieille femme.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04F75"/>
                </a:solidFill>
                <a:latin typeface="Century Gothic" panose="020F0302020204030204"/>
              </a:rPr>
              <a:t>Il y a un homme qui nourrit le chat le week-end.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fr-FR" sz="2200" dirty="0">
                <a:solidFill>
                  <a:srgbClr val="104F75"/>
                </a:solidFill>
                <a:latin typeface="Century Gothic" panose="020F0302020204030204"/>
              </a:rPr>
              <a:t>Il y a plusieurs semaines, le chat entrait dans ma maison chaque jour.</a:t>
            </a:r>
            <a:endPar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200" b="0" i="0" u="none" strike="noStrike" kern="1200" cap="none" spc="0" normalizeH="0" baseline="0" dirty="0">
                <a:ln>
                  <a:noFill/>
                </a:ln>
                <a:solidFill>
                  <a:srgbClr val="104F75"/>
                </a:solidFill>
                <a:effectLst/>
                <a:uLnTx/>
                <a:uFillTx/>
                <a:latin typeface="Century Gothic" panose="020F0302020204030204"/>
                <a:ea typeface="+mn-ea"/>
                <a:cs typeface="+mn-cs"/>
              </a:rPr>
              <a:t>Il y a un professeur qui prépare du lait pour le chat.</a:t>
            </a:r>
          </a:p>
        </p:txBody>
      </p:sp>
      <p:sp>
        <p:nvSpPr>
          <p:cNvPr id="10" name="TextBox 36">
            <a:extLst>
              <a:ext uri="{FF2B5EF4-FFF2-40B4-BE49-F238E27FC236}">
                <a16:creationId xmlns:a16="http://schemas.microsoft.com/office/drawing/2014/main" id="{F8A0C302-4962-4B2A-B23F-0D225257A4CE}"/>
              </a:ext>
            </a:extLst>
          </p:cNvPr>
          <p:cNvSpPr txBox="1"/>
          <p:nvPr/>
        </p:nvSpPr>
        <p:spPr>
          <a:xfrm>
            <a:off x="8247104" y="247874"/>
            <a:ext cx="2152773"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i="0" u="none" strike="noStrike" kern="1200" cap="none" spc="0" normalizeH="0" baseline="0" dirty="0">
                <a:ln>
                  <a:noFill/>
                </a:ln>
                <a:solidFill>
                  <a:prstClr val="white"/>
                </a:solidFill>
                <a:effectLst/>
                <a:uLnTx/>
                <a:uFillTx/>
                <a:latin typeface="Century Gothic" panose="020F0302020204030204"/>
                <a:ea typeface="+mn-ea"/>
                <a:cs typeface="+mn-cs"/>
              </a:rPr>
              <a:t>le toit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roof</a:t>
            </a:r>
          </a:p>
        </p:txBody>
      </p:sp>
      <p:pic>
        <p:nvPicPr>
          <p:cNvPr id="3076" name="Picture 4" descr="Cat, Shadow, Silhouette, Black, Animal">
            <a:extLst>
              <a:ext uri="{FF2B5EF4-FFF2-40B4-BE49-F238E27FC236}">
                <a16:creationId xmlns:a16="http://schemas.microsoft.com/office/drawing/2014/main" id="{7F7E3005-CB65-495F-B656-CC4BBC42CE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2098" y="4163450"/>
            <a:ext cx="1589158" cy="25828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nnikin, Milk, Pot, Can, Jug, Pitcher, Tankard, Liquid">
            <a:extLst>
              <a:ext uri="{FF2B5EF4-FFF2-40B4-BE49-F238E27FC236}">
                <a16:creationId xmlns:a16="http://schemas.microsoft.com/office/drawing/2014/main" id="{3C49734A-3D9E-4CB2-B825-D094F11F0B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35875" y="4619526"/>
            <a:ext cx="1296904" cy="15961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428CB53-6B94-47F9-9145-B536786DB1F3}"/>
              </a:ext>
            </a:extLst>
          </p:cNvPr>
          <p:cNvGrpSpPr/>
          <p:nvPr/>
        </p:nvGrpSpPr>
        <p:grpSpPr>
          <a:xfrm>
            <a:off x="2342502" y="4807517"/>
            <a:ext cx="1740866" cy="1294698"/>
            <a:chOff x="2498912" y="4951896"/>
            <a:chExt cx="1740866" cy="1294698"/>
          </a:xfrm>
        </p:grpSpPr>
        <p:pic>
          <p:nvPicPr>
            <p:cNvPr id="3080" name="Picture 8" descr="Dog Food, Dog, Puppy, Kibbles, Eat, Food, Snack, Pet">
              <a:extLst>
                <a:ext uri="{FF2B5EF4-FFF2-40B4-BE49-F238E27FC236}">
                  <a16:creationId xmlns:a16="http://schemas.microsoft.com/office/drawing/2014/main" id="{EFC00E46-10ED-4925-9264-945E6E760A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12" t="66969" r="33860"/>
            <a:stretch/>
          </p:blipFill>
          <p:spPr bwMode="auto">
            <a:xfrm>
              <a:off x="2498912" y="4951896"/>
              <a:ext cx="1740866" cy="12946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og Food, Dog, Puppy, Kibbles, Eat, Food, Snack, Pet">
              <a:extLst>
                <a:ext uri="{FF2B5EF4-FFF2-40B4-BE49-F238E27FC236}">
                  <a16:creationId xmlns:a16="http://schemas.microsoft.com/office/drawing/2014/main" id="{0878048D-E9BE-4D2F-976A-0573BB0B55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097" t="87330" r="43968" b="8869"/>
            <a:stretch/>
          </p:blipFill>
          <p:spPr bwMode="auto">
            <a:xfrm>
              <a:off x="3064545" y="5855368"/>
              <a:ext cx="609599" cy="20854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34606EE9-F56D-492F-8472-4D9D02E07954}"/>
              </a:ext>
            </a:extLst>
          </p:cNvPr>
          <p:cNvSpPr txBox="1"/>
          <p:nvPr/>
        </p:nvSpPr>
        <p:spPr>
          <a:xfrm>
            <a:off x="10440000" y="1682257"/>
            <a:ext cx="1247125" cy="430887"/>
          </a:xfrm>
          <a:prstGeom prst="rect">
            <a:avLst/>
          </a:prstGeom>
          <a:noFill/>
        </p:spPr>
        <p:txBody>
          <a:bodyPr wrap="square" rtlCol="0">
            <a:spAutoFit/>
          </a:bodyPr>
          <a:lstStyle/>
          <a:p>
            <a:pPr algn="l"/>
            <a:r>
              <a:rPr lang="en-GB" sz="2200" b="1" dirty="0">
                <a:solidFill>
                  <a:srgbClr val="E87D1E"/>
                </a:solidFill>
              </a:rPr>
              <a:t>there is</a:t>
            </a:r>
          </a:p>
        </p:txBody>
      </p:sp>
      <p:sp>
        <p:nvSpPr>
          <p:cNvPr id="15" name="TextBox 14">
            <a:extLst>
              <a:ext uri="{FF2B5EF4-FFF2-40B4-BE49-F238E27FC236}">
                <a16:creationId xmlns:a16="http://schemas.microsoft.com/office/drawing/2014/main" id="{BA77D905-9058-4F35-BD4D-76D74C8F49A3}"/>
              </a:ext>
            </a:extLst>
          </p:cNvPr>
          <p:cNvSpPr txBox="1"/>
          <p:nvPr/>
        </p:nvSpPr>
        <p:spPr>
          <a:xfrm>
            <a:off x="10440000" y="2018248"/>
            <a:ext cx="1247125" cy="430887"/>
          </a:xfrm>
          <a:prstGeom prst="rect">
            <a:avLst/>
          </a:prstGeom>
          <a:noFill/>
        </p:spPr>
        <p:txBody>
          <a:bodyPr wrap="square" rtlCol="0">
            <a:spAutoFit/>
          </a:bodyPr>
          <a:lstStyle/>
          <a:p>
            <a:pPr algn="l"/>
            <a:r>
              <a:rPr lang="en-GB" sz="2200" b="1" dirty="0">
                <a:solidFill>
                  <a:srgbClr val="E87D1E"/>
                </a:solidFill>
              </a:rPr>
              <a:t>ago</a:t>
            </a:r>
          </a:p>
        </p:txBody>
      </p:sp>
      <p:sp>
        <p:nvSpPr>
          <p:cNvPr id="16" name="TextBox 15">
            <a:extLst>
              <a:ext uri="{FF2B5EF4-FFF2-40B4-BE49-F238E27FC236}">
                <a16:creationId xmlns:a16="http://schemas.microsoft.com/office/drawing/2014/main" id="{8F2ADC4C-401A-434D-A5A3-6DBDA7E07D52}"/>
              </a:ext>
            </a:extLst>
          </p:cNvPr>
          <p:cNvSpPr txBox="1"/>
          <p:nvPr/>
        </p:nvSpPr>
        <p:spPr>
          <a:xfrm>
            <a:off x="10440000" y="2354239"/>
            <a:ext cx="1247125" cy="430887"/>
          </a:xfrm>
          <a:prstGeom prst="rect">
            <a:avLst/>
          </a:prstGeom>
          <a:noFill/>
        </p:spPr>
        <p:txBody>
          <a:bodyPr wrap="square" rtlCol="0">
            <a:spAutoFit/>
          </a:bodyPr>
          <a:lstStyle/>
          <a:p>
            <a:pPr algn="l"/>
            <a:r>
              <a:rPr lang="en-GB" sz="2200" b="1" dirty="0">
                <a:solidFill>
                  <a:srgbClr val="E87D1E"/>
                </a:solidFill>
              </a:rPr>
              <a:t>ago</a:t>
            </a:r>
          </a:p>
        </p:txBody>
      </p:sp>
      <p:sp>
        <p:nvSpPr>
          <p:cNvPr id="17" name="TextBox 16">
            <a:extLst>
              <a:ext uri="{FF2B5EF4-FFF2-40B4-BE49-F238E27FC236}">
                <a16:creationId xmlns:a16="http://schemas.microsoft.com/office/drawing/2014/main" id="{75DC9B88-E666-4B31-BAFD-5B68C0EAD9AB}"/>
              </a:ext>
            </a:extLst>
          </p:cNvPr>
          <p:cNvSpPr txBox="1"/>
          <p:nvPr/>
        </p:nvSpPr>
        <p:spPr>
          <a:xfrm>
            <a:off x="10440000" y="2690230"/>
            <a:ext cx="1247125" cy="430887"/>
          </a:xfrm>
          <a:prstGeom prst="rect">
            <a:avLst/>
          </a:prstGeom>
          <a:noFill/>
        </p:spPr>
        <p:txBody>
          <a:bodyPr wrap="square" rtlCol="0">
            <a:spAutoFit/>
          </a:bodyPr>
          <a:lstStyle/>
          <a:p>
            <a:pPr algn="l"/>
            <a:r>
              <a:rPr lang="en-GB" sz="2200" b="1" dirty="0">
                <a:solidFill>
                  <a:srgbClr val="E87D1E"/>
                </a:solidFill>
              </a:rPr>
              <a:t>there is</a:t>
            </a:r>
          </a:p>
        </p:txBody>
      </p:sp>
      <p:sp>
        <p:nvSpPr>
          <p:cNvPr id="18" name="TextBox 17">
            <a:extLst>
              <a:ext uri="{FF2B5EF4-FFF2-40B4-BE49-F238E27FC236}">
                <a16:creationId xmlns:a16="http://schemas.microsoft.com/office/drawing/2014/main" id="{E83B6ADB-58E6-4F3F-B354-3E92D4F471CD}"/>
              </a:ext>
            </a:extLst>
          </p:cNvPr>
          <p:cNvSpPr txBox="1"/>
          <p:nvPr/>
        </p:nvSpPr>
        <p:spPr>
          <a:xfrm>
            <a:off x="10440000" y="3026221"/>
            <a:ext cx="1247125" cy="430887"/>
          </a:xfrm>
          <a:prstGeom prst="rect">
            <a:avLst/>
          </a:prstGeom>
          <a:noFill/>
        </p:spPr>
        <p:txBody>
          <a:bodyPr wrap="square" rtlCol="0">
            <a:spAutoFit/>
          </a:bodyPr>
          <a:lstStyle/>
          <a:p>
            <a:pPr algn="l"/>
            <a:r>
              <a:rPr lang="en-GB" sz="2200" b="1" dirty="0">
                <a:solidFill>
                  <a:srgbClr val="E87D1E"/>
                </a:solidFill>
              </a:rPr>
              <a:t>ago</a:t>
            </a:r>
          </a:p>
        </p:txBody>
      </p:sp>
      <p:sp>
        <p:nvSpPr>
          <p:cNvPr id="19" name="TextBox 18">
            <a:extLst>
              <a:ext uri="{FF2B5EF4-FFF2-40B4-BE49-F238E27FC236}">
                <a16:creationId xmlns:a16="http://schemas.microsoft.com/office/drawing/2014/main" id="{79C8A0AD-9EA4-4790-A832-E78233767407}"/>
              </a:ext>
            </a:extLst>
          </p:cNvPr>
          <p:cNvSpPr txBox="1"/>
          <p:nvPr/>
        </p:nvSpPr>
        <p:spPr>
          <a:xfrm>
            <a:off x="10440000" y="3360250"/>
            <a:ext cx="1247125" cy="430887"/>
          </a:xfrm>
          <a:prstGeom prst="rect">
            <a:avLst/>
          </a:prstGeom>
          <a:noFill/>
        </p:spPr>
        <p:txBody>
          <a:bodyPr wrap="square" rtlCol="0">
            <a:spAutoFit/>
          </a:bodyPr>
          <a:lstStyle/>
          <a:p>
            <a:pPr algn="l"/>
            <a:r>
              <a:rPr lang="en-GB" sz="2200" b="1" dirty="0">
                <a:solidFill>
                  <a:srgbClr val="E87D1E"/>
                </a:solidFill>
              </a:rPr>
              <a:t>there is</a:t>
            </a:r>
          </a:p>
        </p:txBody>
      </p:sp>
      <p:sp>
        <p:nvSpPr>
          <p:cNvPr id="21" name="Speech Bubble: Rectangle with Corners Rounded 54">
            <a:extLst>
              <a:ext uri="{FF2B5EF4-FFF2-40B4-BE49-F238E27FC236}">
                <a16:creationId xmlns:a16="http://schemas.microsoft.com/office/drawing/2014/main" id="{D8BD1629-B00E-46BA-90E8-AC0D038D2075}"/>
              </a:ext>
            </a:extLst>
          </p:cNvPr>
          <p:cNvSpPr/>
          <p:nvPr/>
        </p:nvSpPr>
        <p:spPr>
          <a:xfrm>
            <a:off x="4391352" y="4559416"/>
            <a:ext cx="4391276" cy="1716408"/>
          </a:xfrm>
          <a:prstGeom prst="wedgeRoundRectCallout">
            <a:avLst>
              <a:gd name="adj1" fmla="val 21552"/>
              <a:gd name="adj2" fmla="val 65052"/>
              <a:gd name="adj3" fmla="val 16667"/>
            </a:avLst>
          </a:prstGeom>
          <a:solidFill>
            <a:srgbClr val="104F75"/>
          </a:solidFill>
          <a:ln>
            <a:solidFill>
              <a:srgbClr val="E87D1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200" dirty="0">
                <a:solidFill>
                  <a:schemeClr val="bg1"/>
                </a:solidFill>
              </a:rPr>
              <a:t>Notice: </a:t>
            </a:r>
            <a:r>
              <a:rPr lang="fr-FR" sz="2200" i="1" dirty="0">
                <a:solidFill>
                  <a:schemeClr val="bg1"/>
                </a:solidFill>
              </a:rPr>
              <a:t>il</a:t>
            </a:r>
            <a:r>
              <a:rPr lang="en-GB" sz="2200" i="1" dirty="0">
                <a:solidFill>
                  <a:schemeClr val="bg1"/>
                </a:solidFill>
              </a:rPr>
              <a:t> y a </a:t>
            </a:r>
            <a:r>
              <a:rPr lang="en-GB" sz="2200" dirty="0">
                <a:solidFill>
                  <a:schemeClr val="bg1"/>
                </a:solidFill>
              </a:rPr>
              <a:t>is followed by a </a:t>
            </a:r>
            <a:r>
              <a:rPr lang="en-GB" sz="2200" b="1" dirty="0">
                <a:solidFill>
                  <a:schemeClr val="bg1"/>
                </a:solidFill>
              </a:rPr>
              <a:t>noun </a:t>
            </a:r>
            <a:r>
              <a:rPr lang="en-GB" sz="2200" dirty="0">
                <a:solidFill>
                  <a:schemeClr val="bg1"/>
                </a:solidFill>
              </a:rPr>
              <a:t>when it means ‘there is/are’. It is followed by a </a:t>
            </a:r>
            <a:r>
              <a:rPr lang="en-GB" sz="2200" b="1" dirty="0">
                <a:solidFill>
                  <a:schemeClr val="bg1"/>
                </a:solidFill>
              </a:rPr>
              <a:t>time phrase</a:t>
            </a:r>
            <a:r>
              <a:rPr lang="en-GB" sz="2200" dirty="0">
                <a:solidFill>
                  <a:schemeClr val="bg1"/>
                </a:solidFill>
              </a:rPr>
              <a:t> when it means ‘ago’.</a:t>
            </a:r>
          </a:p>
        </p:txBody>
      </p:sp>
      <p:sp>
        <p:nvSpPr>
          <p:cNvPr id="20" name="TextBox 19">
            <a:extLst>
              <a:ext uri="{FF2B5EF4-FFF2-40B4-BE49-F238E27FC236}">
                <a16:creationId xmlns:a16="http://schemas.microsoft.com/office/drawing/2014/main" id="{0B27EDAF-948A-4D1E-88C3-1FF604D77AB5}"/>
              </a:ext>
            </a:extLst>
          </p:cNvPr>
          <p:cNvSpPr txBox="1"/>
          <p:nvPr/>
        </p:nvSpPr>
        <p:spPr>
          <a:xfrm>
            <a:off x="10440000" y="4034416"/>
            <a:ext cx="1247125" cy="430887"/>
          </a:xfrm>
          <a:prstGeom prst="rect">
            <a:avLst/>
          </a:prstGeom>
          <a:noFill/>
        </p:spPr>
        <p:txBody>
          <a:bodyPr wrap="square" rtlCol="0">
            <a:spAutoFit/>
          </a:bodyPr>
          <a:lstStyle/>
          <a:p>
            <a:pPr algn="l"/>
            <a:r>
              <a:rPr lang="en-GB" sz="2200" b="1" dirty="0">
                <a:solidFill>
                  <a:srgbClr val="E87D1E"/>
                </a:solidFill>
              </a:rPr>
              <a:t>there is</a:t>
            </a:r>
          </a:p>
        </p:txBody>
      </p:sp>
      <p:sp>
        <p:nvSpPr>
          <p:cNvPr id="22" name="TextBox 21">
            <a:extLst>
              <a:ext uri="{FF2B5EF4-FFF2-40B4-BE49-F238E27FC236}">
                <a16:creationId xmlns:a16="http://schemas.microsoft.com/office/drawing/2014/main" id="{6E0A656F-82D3-43C1-8389-C378A7D4D4CF}"/>
              </a:ext>
            </a:extLst>
          </p:cNvPr>
          <p:cNvSpPr txBox="1"/>
          <p:nvPr/>
        </p:nvSpPr>
        <p:spPr>
          <a:xfrm>
            <a:off x="10440000" y="3670734"/>
            <a:ext cx="1247125" cy="430887"/>
          </a:xfrm>
          <a:prstGeom prst="rect">
            <a:avLst/>
          </a:prstGeom>
          <a:noFill/>
        </p:spPr>
        <p:txBody>
          <a:bodyPr wrap="square" rtlCol="0">
            <a:spAutoFit/>
          </a:bodyPr>
          <a:lstStyle/>
          <a:p>
            <a:pPr algn="l"/>
            <a:r>
              <a:rPr lang="en-GB" sz="2200" b="1" dirty="0">
                <a:solidFill>
                  <a:srgbClr val="E87D1E"/>
                </a:solidFill>
              </a:rPr>
              <a:t>ago</a:t>
            </a:r>
          </a:p>
        </p:txBody>
      </p:sp>
    </p:spTree>
    <p:extLst>
      <p:ext uri="{BB962C8B-B14F-4D97-AF65-F5344CB8AC3E}">
        <p14:creationId xmlns:p14="http://schemas.microsoft.com/office/powerpoint/2010/main" val="278584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83D6FF-B842-4D8C-ADB6-A6D6A0090F39}"/>
              </a:ext>
            </a:extLst>
          </p:cNvPr>
          <p:cNvSpPr/>
          <p:nvPr/>
        </p:nvSpPr>
        <p:spPr>
          <a:xfrm>
            <a:off x="362067" y="4445951"/>
            <a:ext cx="10445892"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5. Il y a deux étés, ma mère apportait un livre à la piscine chaque semaine.</a:t>
            </a:r>
          </a:p>
        </p:txBody>
      </p:sp>
      <p:sp>
        <p:nvSpPr>
          <p:cNvPr id="20" name="Rectangle 19">
            <a:extLst>
              <a:ext uri="{FF2B5EF4-FFF2-40B4-BE49-F238E27FC236}">
                <a16:creationId xmlns:a16="http://schemas.microsoft.com/office/drawing/2014/main" id="{75DDECB9-9C31-44C7-B1E6-F8D76541156E}"/>
              </a:ext>
            </a:extLst>
          </p:cNvPr>
          <p:cNvSpPr/>
          <p:nvPr/>
        </p:nvSpPr>
        <p:spPr>
          <a:xfrm>
            <a:off x="685472" y="4954658"/>
            <a:ext cx="10122487"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i="1" dirty="0">
                <a:solidFill>
                  <a:srgbClr val="E87D1E"/>
                </a:solidFill>
              </a:rPr>
              <a:t>Two summers ago, my mum used to bring a book to the pool every week.</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089359"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‘There is’ or ‘ago’?</a:t>
            </a:r>
          </a:p>
        </p:txBody>
      </p:sp>
      <p:sp>
        <p:nvSpPr>
          <p:cNvPr id="9" name="Rounded Rectangle 46">
            <a:extLst>
              <a:ext uri="{FF2B5EF4-FFF2-40B4-BE49-F238E27FC236}">
                <a16:creationId xmlns:a16="http://schemas.microsoft.com/office/drawing/2014/main" id="{D99585F6-E1B6-4C9B-8880-6156612A4524}"/>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a:extLst>
              <a:ext uri="{FF2B5EF4-FFF2-40B4-BE49-F238E27FC236}">
                <a16:creationId xmlns:a16="http://schemas.microsoft.com/office/drawing/2014/main" id="{8E38DF6C-B0B3-49B2-96CF-33D42C5EE9A4}"/>
              </a:ext>
            </a:extLst>
          </p:cNvPr>
          <p:cNvSpPr txBox="1"/>
          <p:nvPr/>
        </p:nvSpPr>
        <p:spPr>
          <a:xfrm>
            <a:off x="5496344" y="213334"/>
            <a:ext cx="5435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Traduis</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5" name="Rectangle 4">
            <a:extLst>
              <a:ext uri="{FF2B5EF4-FFF2-40B4-BE49-F238E27FC236}">
                <a16:creationId xmlns:a16="http://schemas.microsoft.com/office/drawing/2014/main" id="{A78112DE-504C-4E5C-A0A7-26760FA7F926}"/>
              </a:ext>
            </a:extLst>
          </p:cNvPr>
          <p:cNvSpPr/>
          <p:nvPr/>
        </p:nvSpPr>
        <p:spPr>
          <a:xfrm>
            <a:off x="366269" y="1163992"/>
            <a:ext cx="909587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1. Il y a une équipe de foot qui gagne toujours le match local.</a:t>
            </a:r>
          </a:p>
        </p:txBody>
      </p:sp>
      <p:sp>
        <p:nvSpPr>
          <p:cNvPr id="11" name="Rectangle 10">
            <a:extLst>
              <a:ext uri="{FF2B5EF4-FFF2-40B4-BE49-F238E27FC236}">
                <a16:creationId xmlns:a16="http://schemas.microsoft.com/office/drawing/2014/main" id="{BA0555BF-DE5C-47A5-B4B5-8CDA40BFBDCF}"/>
              </a:ext>
            </a:extLst>
          </p:cNvPr>
          <p:cNvSpPr/>
          <p:nvPr/>
        </p:nvSpPr>
        <p:spPr>
          <a:xfrm>
            <a:off x="366269" y="1990733"/>
            <a:ext cx="10445893"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2. Il y a plusieurs mois, le professeur expliquait la grammaire chaque cours.</a:t>
            </a:r>
          </a:p>
        </p:txBody>
      </p:sp>
      <p:sp>
        <p:nvSpPr>
          <p:cNvPr id="12" name="Rectangle 11">
            <a:extLst>
              <a:ext uri="{FF2B5EF4-FFF2-40B4-BE49-F238E27FC236}">
                <a16:creationId xmlns:a16="http://schemas.microsoft.com/office/drawing/2014/main" id="{BC4A4829-793A-44F1-8F79-BFCE8A3DE20C}"/>
              </a:ext>
            </a:extLst>
          </p:cNvPr>
          <p:cNvSpPr/>
          <p:nvPr/>
        </p:nvSpPr>
        <p:spPr>
          <a:xfrm>
            <a:off x="362067" y="2802311"/>
            <a:ext cx="10569839"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3. Il y a longtemps*, le directeur interdisait les portables pendant les cours.</a:t>
            </a:r>
          </a:p>
        </p:txBody>
      </p:sp>
      <p:sp>
        <p:nvSpPr>
          <p:cNvPr id="13" name="Rectangle 12">
            <a:extLst>
              <a:ext uri="{FF2B5EF4-FFF2-40B4-BE49-F238E27FC236}">
                <a16:creationId xmlns:a16="http://schemas.microsoft.com/office/drawing/2014/main" id="{73A253E0-8732-4347-B2B1-D46E7445B673}"/>
              </a:ext>
            </a:extLst>
          </p:cNvPr>
          <p:cNvSpPr/>
          <p:nvPr/>
        </p:nvSpPr>
        <p:spPr>
          <a:xfrm>
            <a:off x="362067" y="3608385"/>
            <a:ext cx="10118344" cy="72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4. Il y a un étudiant faible qui quitte l’école trop tôt tous les jours.</a:t>
            </a:r>
          </a:p>
        </p:txBody>
      </p:sp>
      <p:sp>
        <p:nvSpPr>
          <p:cNvPr id="15" name="Rectangle 14">
            <a:extLst>
              <a:ext uri="{FF2B5EF4-FFF2-40B4-BE49-F238E27FC236}">
                <a16:creationId xmlns:a16="http://schemas.microsoft.com/office/drawing/2014/main" id="{28FECF20-F59F-4A9E-B3D0-C3ED0215ECC4}"/>
              </a:ext>
            </a:extLst>
          </p:cNvPr>
          <p:cNvSpPr/>
          <p:nvPr/>
        </p:nvSpPr>
        <p:spPr>
          <a:xfrm>
            <a:off x="362067" y="5352697"/>
            <a:ext cx="11186521" cy="561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dirty="0">
                <a:solidFill>
                  <a:srgbClr val="115076"/>
                </a:solidFill>
              </a:rPr>
              <a:t>6. Il y a une attente d’une heure pour les situations d’urgence à l’hôpital.</a:t>
            </a:r>
          </a:p>
        </p:txBody>
      </p:sp>
      <p:sp>
        <p:nvSpPr>
          <p:cNvPr id="16" name="Rectangle 15">
            <a:extLst>
              <a:ext uri="{FF2B5EF4-FFF2-40B4-BE49-F238E27FC236}">
                <a16:creationId xmlns:a16="http://schemas.microsoft.com/office/drawing/2014/main" id="{8DDF8CC3-9BC9-4BB1-9FF1-A1F8C510E071}"/>
              </a:ext>
            </a:extLst>
          </p:cNvPr>
          <p:cNvSpPr/>
          <p:nvPr/>
        </p:nvSpPr>
        <p:spPr>
          <a:xfrm>
            <a:off x="693819" y="1708865"/>
            <a:ext cx="8791075"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i="1" dirty="0">
                <a:solidFill>
                  <a:srgbClr val="E87D1E"/>
                </a:solidFill>
              </a:rPr>
              <a:t>There is a football team that always wins the local match.</a:t>
            </a:r>
          </a:p>
        </p:txBody>
      </p:sp>
      <p:sp>
        <p:nvSpPr>
          <p:cNvPr id="17" name="Rectangle 16">
            <a:extLst>
              <a:ext uri="{FF2B5EF4-FFF2-40B4-BE49-F238E27FC236}">
                <a16:creationId xmlns:a16="http://schemas.microsoft.com/office/drawing/2014/main" id="{CE0C37BE-3BC6-46BB-8E4C-7CFCD5AED336}"/>
              </a:ext>
            </a:extLst>
          </p:cNvPr>
          <p:cNvSpPr/>
          <p:nvPr/>
        </p:nvSpPr>
        <p:spPr>
          <a:xfrm>
            <a:off x="693819" y="2535150"/>
            <a:ext cx="10569839" cy="309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i="1" dirty="0">
                <a:solidFill>
                  <a:srgbClr val="E87D1E"/>
                </a:solidFill>
              </a:rPr>
              <a:t>Several months ago, the teacher used to explain the grammar every lesson.</a:t>
            </a:r>
          </a:p>
        </p:txBody>
      </p:sp>
      <p:sp>
        <p:nvSpPr>
          <p:cNvPr id="18" name="Rectangle 17">
            <a:extLst>
              <a:ext uri="{FF2B5EF4-FFF2-40B4-BE49-F238E27FC236}">
                <a16:creationId xmlns:a16="http://schemas.microsoft.com/office/drawing/2014/main" id="{8F19DB15-DDC7-4EB7-A40A-58F5F6DBBF5D}"/>
              </a:ext>
            </a:extLst>
          </p:cNvPr>
          <p:cNvSpPr/>
          <p:nvPr/>
        </p:nvSpPr>
        <p:spPr>
          <a:xfrm>
            <a:off x="693818" y="3346728"/>
            <a:ext cx="10800000"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i="1" dirty="0">
                <a:solidFill>
                  <a:srgbClr val="E87D1E"/>
                </a:solidFill>
              </a:rPr>
              <a:t>A long time ago, the headteacher used to ban mobile phones in lessons.</a:t>
            </a:r>
          </a:p>
        </p:txBody>
      </p:sp>
      <p:sp>
        <p:nvSpPr>
          <p:cNvPr id="19" name="Rectangle 18">
            <a:extLst>
              <a:ext uri="{FF2B5EF4-FFF2-40B4-BE49-F238E27FC236}">
                <a16:creationId xmlns:a16="http://schemas.microsoft.com/office/drawing/2014/main" id="{F4BC97CF-D446-4AB6-8182-3EF7674C1B36}"/>
              </a:ext>
            </a:extLst>
          </p:cNvPr>
          <p:cNvSpPr/>
          <p:nvPr/>
        </p:nvSpPr>
        <p:spPr>
          <a:xfrm>
            <a:off x="693818" y="4173565"/>
            <a:ext cx="9721519" cy="36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i="1" dirty="0">
                <a:solidFill>
                  <a:srgbClr val="E87D1E"/>
                </a:solidFill>
              </a:rPr>
              <a:t>There is a weak student who leaves school too early every day.</a:t>
            </a:r>
          </a:p>
        </p:txBody>
      </p:sp>
      <p:sp>
        <p:nvSpPr>
          <p:cNvPr id="21" name="Rectangle 20">
            <a:extLst>
              <a:ext uri="{FF2B5EF4-FFF2-40B4-BE49-F238E27FC236}">
                <a16:creationId xmlns:a16="http://schemas.microsoft.com/office/drawing/2014/main" id="{0DD8E833-940A-4B71-85E5-BD04264DB1A0}"/>
              </a:ext>
            </a:extLst>
          </p:cNvPr>
          <p:cNvSpPr/>
          <p:nvPr/>
        </p:nvSpPr>
        <p:spPr>
          <a:xfrm>
            <a:off x="693817" y="5856650"/>
            <a:ext cx="9721520" cy="43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200" i="1" dirty="0">
                <a:solidFill>
                  <a:srgbClr val="E87D1E"/>
                </a:solidFill>
              </a:rPr>
              <a:t>There is a wait of an hour for emergency situations at the hospital.</a:t>
            </a:r>
          </a:p>
        </p:txBody>
      </p:sp>
      <p:pic>
        <p:nvPicPr>
          <p:cNvPr id="10242" name="Picture 2" descr="Football, Ball, Sport, Soccer, Round, Black And White">
            <a:extLst>
              <a:ext uri="{FF2B5EF4-FFF2-40B4-BE49-F238E27FC236}">
                <a16:creationId xmlns:a16="http://schemas.microsoft.com/office/drawing/2014/main" id="{62ACC859-726D-4F9E-A8C9-F3988644E9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5291" y="1242263"/>
            <a:ext cx="672118" cy="67211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lue, Dress, Teacher, Woman, Female, School">
            <a:extLst>
              <a:ext uri="{FF2B5EF4-FFF2-40B4-BE49-F238E27FC236}">
                <a16:creationId xmlns:a16="http://schemas.microsoft.com/office/drawing/2014/main" id="{9AA1ED67-3DBA-4A02-8F4B-F156C7E4ED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826"/>
          <a:stretch/>
        </p:blipFill>
        <p:spPr bwMode="auto">
          <a:xfrm>
            <a:off x="11064968" y="1558178"/>
            <a:ext cx="852837" cy="97870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elephone, Mobile Phone, No, Ring, Turn Off">
            <a:extLst>
              <a:ext uri="{FF2B5EF4-FFF2-40B4-BE49-F238E27FC236}">
                <a16:creationId xmlns:a16="http://schemas.microsoft.com/office/drawing/2014/main" id="{5C86F897-EEFF-4578-B103-558BA85956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17810" y="2870242"/>
            <a:ext cx="721001" cy="720001"/>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lock, Analog, Time, Watch, Analog Clock, Ticking, Hour">
            <a:extLst>
              <a:ext uri="{FF2B5EF4-FFF2-40B4-BE49-F238E27FC236}">
                <a16:creationId xmlns:a16="http://schemas.microsoft.com/office/drawing/2014/main" id="{F62F9790-04BC-4B13-B1A2-7101957602F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85283" y="3732360"/>
            <a:ext cx="720001" cy="720001"/>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34A30467-5835-4E7E-989B-D6F6013082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11037409" y="4568846"/>
            <a:ext cx="674479" cy="11163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9382092-B0FE-48E2-B11A-A2FC00720E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87935" y="5757617"/>
            <a:ext cx="619479" cy="561887"/>
          </a:xfrm>
          <a:prstGeom prst="rect">
            <a:avLst/>
          </a:prstGeom>
        </p:spPr>
      </p:pic>
      <p:sp>
        <p:nvSpPr>
          <p:cNvPr id="25" name="Rounded Rectangle 46">
            <a:extLst>
              <a:ext uri="{FF2B5EF4-FFF2-40B4-BE49-F238E27FC236}">
                <a16:creationId xmlns:a16="http://schemas.microsoft.com/office/drawing/2014/main" id="{5F828905-183A-44F2-B0AF-A02BD69EB439}"/>
              </a:ext>
            </a:extLst>
          </p:cNvPr>
          <p:cNvSpPr/>
          <p:nvPr/>
        </p:nvSpPr>
        <p:spPr>
          <a:xfrm>
            <a:off x="6901960" y="714202"/>
            <a:ext cx="3477438" cy="500406"/>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longtemps</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 long time</a:t>
            </a:r>
          </a:p>
        </p:txBody>
      </p:sp>
    </p:spTree>
    <p:extLst>
      <p:ext uri="{BB962C8B-B14F-4D97-AF65-F5344CB8AC3E}">
        <p14:creationId xmlns:p14="http://schemas.microsoft.com/office/powerpoint/2010/main" val="231941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17" grpId="0" animBg="1"/>
      <p:bldP spid="18" grpId="0" animBg="1"/>
      <p:bldP spid="19"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7">
            <a:extLst>
              <a:ext uri="{FF2B5EF4-FFF2-40B4-BE49-F238E27FC236}">
                <a16:creationId xmlns:a16="http://schemas.microsoft.com/office/drawing/2014/main" id="{28901752-38C4-4E21-BBF0-6D5A6D028ED7}"/>
              </a:ext>
            </a:extLst>
          </p:cNvPr>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solidFill>
                <a:srgbClr val="115076"/>
              </a:solidFill>
            </a:endParaRPr>
          </a:p>
        </p:txBody>
      </p:sp>
      <p:sp>
        <p:nvSpPr>
          <p:cNvPr id="20" name="Rounded Rectangle 1" descr="rectangle">
            <a:extLst>
              <a:ext uri="{FF2B5EF4-FFF2-40B4-BE49-F238E27FC236}">
                <a16:creationId xmlns:a16="http://schemas.microsoft.com/office/drawing/2014/main" id="{79F11064-FB54-49DE-BBD9-41DEA0ACA94D}"/>
              </a:ext>
            </a:extLst>
          </p:cNvPr>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1" name="Picture 2" descr="boy pointing to a girl">
            <a:extLst>
              <a:ext uri="{FF2B5EF4-FFF2-40B4-BE49-F238E27FC236}">
                <a16:creationId xmlns:a16="http://schemas.microsoft.com/office/drawing/2014/main" id="{B8D22B23-1FF1-47BC-9919-B9DA2B9849F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50F12F57-067F-444F-902C-9A9F0B9ADA27}"/>
              </a:ext>
            </a:extLst>
          </p:cNvPr>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p>
        </p:txBody>
      </p:sp>
      <p:sp>
        <p:nvSpPr>
          <p:cNvPr id="23" name="TextBox 22">
            <a:extLst>
              <a:ext uri="{FF2B5EF4-FFF2-40B4-BE49-F238E27FC236}">
                <a16:creationId xmlns:a16="http://schemas.microsoft.com/office/drawing/2014/main" id="{096BEBAC-D048-4552-86EE-053CA8D997E2}"/>
              </a:ext>
            </a:extLst>
          </p:cNvPr>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 !</a:t>
            </a:r>
          </a:p>
        </p:txBody>
      </p:sp>
      <p:pic>
        <p:nvPicPr>
          <p:cNvPr id="24" name="Picture 23" descr="two silhouettes with a speech bubble saying 'hi'">
            <a:extLst>
              <a:ext uri="{FF2B5EF4-FFF2-40B4-BE49-F238E27FC236}">
                <a16:creationId xmlns:a16="http://schemas.microsoft.com/office/drawing/2014/main" id="{493AD4D1-FDD5-493B-8303-DEC91A33BEBF}"/>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25" name="TextBox 24">
            <a:extLst>
              <a:ext uri="{FF2B5EF4-FFF2-40B4-BE49-F238E27FC236}">
                <a16:creationId xmlns:a16="http://schemas.microsoft.com/office/drawing/2014/main" id="{809FA1B3-632C-4762-B8DD-631CF2B67592}"/>
              </a:ext>
            </a:extLst>
          </p:cNvPr>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sant</a:t>
            </a:r>
          </a:p>
        </p:txBody>
      </p:sp>
      <p:pic>
        <p:nvPicPr>
          <p:cNvPr id="26" name="Picture 25" descr="laughing face">
            <a:extLst>
              <a:ext uri="{FF2B5EF4-FFF2-40B4-BE49-F238E27FC236}">
                <a16:creationId xmlns:a16="http://schemas.microsoft.com/office/drawing/2014/main" id="{AE1B5EBA-8E2E-457A-BE12-C3D66717A7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27" name="TextBox 26">
            <a:extLst>
              <a:ext uri="{FF2B5EF4-FFF2-40B4-BE49-F238E27FC236}">
                <a16:creationId xmlns:a16="http://schemas.microsoft.com/office/drawing/2014/main" id="{535218A4-5D67-41CC-AEF1-E0D9E7B9FF76}"/>
              </a:ext>
            </a:extLst>
          </p:cNvPr>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28" name="TextBox 27">
            <a:extLst>
              <a:ext uri="{FF2B5EF4-FFF2-40B4-BE49-F238E27FC236}">
                <a16:creationId xmlns:a16="http://schemas.microsoft.com/office/drawing/2014/main" id="{6E01416F-B83A-4619-8079-F7CFA7BD58C6}"/>
              </a:ext>
            </a:extLst>
          </p:cNvPr>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29" name="TextBox 28">
            <a:extLst>
              <a:ext uri="{FF2B5EF4-FFF2-40B4-BE49-F238E27FC236}">
                <a16:creationId xmlns:a16="http://schemas.microsoft.com/office/drawing/2014/main" id="{6C135756-1920-4327-B213-DC5A7CAAD7E8}"/>
              </a:ext>
            </a:extLst>
          </p:cNvPr>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pic>
        <p:nvPicPr>
          <p:cNvPr id="30" name="Picture 29" descr="man in the clouds with binoculars">
            <a:extLst>
              <a:ext uri="{FF2B5EF4-FFF2-40B4-BE49-F238E27FC236}">
                <a16:creationId xmlns:a16="http://schemas.microsoft.com/office/drawing/2014/main" id="{DF915DDA-D8FD-4A6D-BCAB-4CBECF4C1C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31" name="TextBox 30">
            <a:extLst>
              <a:ext uri="{FF2B5EF4-FFF2-40B4-BE49-F238E27FC236}">
                <a16:creationId xmlns:a16="http://schemas.microsoft.com/office/drawing/2014/main" id="{A0C5E63D-1A69-4608-AE2F-4849334D5C2E}"/>
              </a:ext>
            </a:extLst>
          </p:cNvPr>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32" name="TextBox 31">
            <a:extLst>
              <a:ext uri="{FF2B5EF4-FFF2-40B4-BE49-F238E27FC236}">
                <a16:creationId xmlns:a16="http://schemas.microsoft.com/office/drawing/2014/main" id="{131BCE72-A7AC-47CF-9875-C61B52969F16}"/>
              </a:ext>
            </a:extLst>
          </p:cNvPr>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8997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p:bldP spid="23" grpId="0"/>
      <p:bldP spid="25" grpId="0"/>
      <p:bldP spid="27" grpId="0"/>
      <p:bldP spid="28" grpId="0"/>
      <p:bldP spid="29" grpId="0"/>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chat et </a:t>
            </a:r>
            <a:r>
              <a:rPr lang="fr-FR" sz="3600" b="1" dirty="0">
                <a:solidFill>
                  <a:schemeClr val="bg1"/>
                </a:solidFill>
              </a:rPr>
              <a:t>moi</a:t>
            </a:r>
          </a:p>
        </p:txBody>
      </p:sp>
      <p:sp>
        <p:nvSpPr>
          <p:cNvPr id="9" name="Rounded Rectangle 46">
            <a:extLst>
              <a:ext uri="{FF2B5EF4-FFF2-40B4-BE49-F238E27FC236}">
                <a16:creationId xmlns:a16="http://schemas.microsoft.com/office/drawing/2014/main" id="{FA3AF3CC-1485-4DF3-BE4B-A9F067BAB1B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 name="Picture 4">
            <a:extLst>
              <a:ext uri="{FF2B5EF4-FFF2-40B4-BE49-F238E27FC236}">
                <a16:creationId xmlns:a16="http://schemas.microsoft.com/office/drawing/2014/main" id="{8528C8EC-19CF-4BD3-9E1C-F3942A26E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6435" y="3562017"/>
            <a:ext cx="2845904" cy="2845904"/>
          </a:xfrm>
          <a:prstGeom prst="rect">
            <a:avLst/>
          </a:prstGeom>
        </p:spPr>
      </p:pic>
      <p:pic>
        <p:nvPicPr>
          <p:cNvPr id="6" name="Picture 4" descr="Cat, Shadow, Silhouette, Black, Animal">
            <a:extLst>
              <a:ext uri="{FF2B5EF4-FFF2-40B4-BE49-F238E27FC236}">
                <a16:creationId xmlns:a16="http://schemas.microsoft.com/office/drawing/2014/main" id="{E56E9A8E-4D03-488F-BAA2-46BBED4414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2098" y="4163450"/>
            <a:ext cx="1589158" cy="25828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36">
            <a:extLst>
              <a:ext uri="{FF2B5EF4-FFF2-40B4-BE49-F238E27FC236}">
                <a16:creationId xmlns:a16="http://schemas.microsoft.com/office/drawing/2014/main" id="{1DBE8263-749A-4E07-973D-478795D2BF37}"/>
              </a:ext>
            </a:extLst>
          </p:cNvPr>
          <p:cNvSpPr txBox="1"/>
          <p:nvPr/>
        </p:nvSpPr>
        <p:spPr>
          <a:xfrm>
            <a:off x="6971377" y="3810071"/>
            <a:ext cx="24091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i="0" u="none" strike="noStrike" kern="1200" cap="none" spc="0" normalizeH="0" baseline="0" dirty="0">
                <a:ln>
                  <a:noFill/>
                </a:ln>
                <a:solidFill>
                  <a:prstClr val="white"/>
                </a:solidFill>
                <a:effectLst/>
                <a:uLnTx/>
                <a:uFillTx/>
                <a:latin typeface="Century Gothic" panose="020F0302020204030204"/>
                <a:ea typeface="+mn-ea"/>
                <a:cs typeface="+mn-cs"/>
              </a:rPr>
              <a:t>le champ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field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*la pause = break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*voir = to see</a:t>
            </a:r>
          </a:p>
        </p:txBody>
      </p:sp>
      <p:grpSp>
        <p:nvGrpSpPr>
          <p:cNvPr id="12" name="Group 11">
            <a:extLst>
              <a:ext uri="{FF2B5EF4-FFF2-40B4-BE49-F238E27FC236}">
                <a16:creationId xmlns:a16="http://schemas.microsoft.com/office/drawing/2014/main" id="{F6A65982-0741-4035-A76E-D2623FE8C67A}"/>
              </a:ext>
            </a:extLst>
          </p:cNvPr>
          <p:cNvGrpSpPr/>
          <p:nvPr/>
        </p:nvGrpSpPr>
        <p:grpSpPr>
          <a:xfrm>
            <a:off x="-974662" y="1028466"/>
            <a:ext cx="9299536" cy="5379455"/>
            <a:chOff x="-819978" y="1304222"/>
            <a:chExt cx="9299536" cy="5379455"/>
          </a:xfrm>
        </p:grpSpPr>
        <p:pic>
          <p:nvPicPr>
            <p:cNvPr id="3074" name="Picture 2" descr="Laptop, Notebook, Computer, Black, Electronics">
              <a:extLst>
                <a:ext uri="{FF2B5EF4-FFF2-40B4-BE49-F238E27FC236}">
                  <a16:creationId xmlns:a16="http://schemas.microsoft.com/office/drawing/2014/main" id="{93A12F60-7A5E-4500-AC6A-A64740B028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3603"/>
            <a:stretch/>
          </p:blipFill>
          <p:spPr bwMode="auto">
            <a:xfrm>
              <a:off x="-819978" y="1304222"/>
              <a:ext cx="9272632" cy="41424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aptop, Notebook, Computer, Black, Electronics">
              <a:extLst>
                <a:ext uri="{FF2B5EF4-FFF2-40B4-BE49-F238E27FC236}">
                  <a16:creationId xmlns:a16="http://schemas.microsoft.com/office/drawing/2014/main" id="{A0C16731-26B0-41FC-BABE-7A4D59E91E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001"/>
            <a:stretch/>
          </p:blipFill>
          <p:spPr bwMode="auto">
            <a:xfrm>
              <a:off x="-664442" y="5376489"/>
              <a:ext cx="9144000" cy="1307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17149C-7996-403D-9B20-15D1B78C9B85}"/>
                </a:ext>
              </a:extLst>
            </p:cNvPr>
            <p:cNvSpPr txBox="1"/>
            <p:nvPr/>
          </p:nvSpPr>
          <p:spPr>
            <a:xfrm>
              <a:off x="1013790" y="1689652"/>
              <a:ext cx="5887225" cy="3278445"/>
            </a:xfrm>
            <a:prstGeom prst="roundRect">
              <a:avLst>
                <a:gd name="adj" fmla="val 2073"/>
              </a:avLst>
            </a:prstGeom>
            <a:solidFill>
              <a:schemeClr val="bg1"/>
            </a:solidFill>
          </p:spPr>
          <p:txBody>
            <a:bodyPr wrap="square" rtlCol="0">
              <a:spAutoFit/>
            </a:bodyPr>
            <a:lstStyle/>
            <a:p>
              <a:pPr algn="l">
                <a:spcAft>
                  <a:spcPts val="600"/>
                </a:spcAft>
              </a:pPr>
              <a:r>
                <a:rPr lang="fr-FR" sz="2000" dirty="0">
                  <a:solidFill>
                    <a:schemeClr val="accent5">
                      <a:lumMod val="50000"/>
                    </a:schemeClr>
                  </a:solidFill>
                </a:rPr>
                <a:t>Salut Léa !</a:t>
              </a:r>
            </a:p>
            <a:p>
              <a:pPr algn="l"/>
              <a:r>
                <a:rPr lang="fr-FR" sz="2000" dirty="0">
                  <a:solidFill>
                    <a:schemeClr val="accent5">
                      <a:lumMod val="50000"/>
                    </a:schemeClr>
                  </a:solidFill>
                </a:rPr>
                <a:t>Tu connais le chat de l’école ?   </a:t>
              </a:r>
              <a:r>
                <a:rPr lang="fr-FR" sz="2000" b="1" dirty="0">
                  <a:solidFill>
                    <a:srgbClr val="E87D1E"/>
                  </a:solidFill>
                </a:rPr>
                <a:t>Il</a:t>
              </a:r>
              <a:r>
                <a:rPr lang="fr-FR" sz="2000" b="1" dirty="0">
                  <a:solidFill>
                    <a:srgbClr val="EE6000"/>
                  </a:solidFill>
                </a:rPr>
                <a:t> </a:t>
              </a:r>
              <a:r>
                <a:rPr lang="fr-FR" sz="2000" dirty="0">
                  <a:solidFill>
                    <a:schemeClr val="accent5">
                      <a:lumMod val="50000"/>
                    </a:schemeClr>
                  </a:solidFill>
                </a:rPr>
                <a:t> jouait dans les champs* pendant la pause* déjeuner.</a:t>
              </a:r>
            </a:p>
            <a:p>
              <a:pPr algn="l"/>
              <a:r>
                <a:rPr lang="fr-FR" sz="2000" b="1" dirty="0">
                  <a:solidFill>
                    <a:schemeClr val="accent5">
                      <a:lumMod val="50000"/>
                    </a:schemeClr>
                  </a:solidFill>
                </a:rPr>
                <a:t>  </a:t>
              </a:r>
              <a:r>
                <a:rPr lang="fr-FR" sz="2000" b="1" dirty="0">
                  <a:solidFill>
                    <a:srgbClr val="E87D1E"/>
                  </a:solidFill>
                </a:rPr>
                <a:t>Je</a:t>
              </a:r>
              <a:r>
                <a:rPr lang="fr-FR" sz="2000" dirty="0">
                  <a:solidFill>
                    <a:schemeClr val="accent5">
                      <a:lumMod val="50000"/>
                    </a:schemeClr>
                  </a:solidFill>
                </a:rPr>
                <a:t>  jouais au foot mais   </a:t>
              </a:r>
              <a:r>
                <a:rPr lang="fr-FR" sz="2000" b="1" dirty="0">
                  <a:solidFill>
                    <a:srgbClr val="E87D1E"/>
                  </a:solidFill>
                </a:rPr>
                <a:t>il</a:t>
              </a:r>
              <a:r>
                <a:rPr lang="fr-FR" sz="2000" dirty="0">
                  <a:solidFill>
                    <a:schemeClr val="accent5">
                      <a:lumMod val="50000"/>
                    </a:schemeClr>
                  </a:solidFill>
                </a:rPr>
                <a:t>   préférait courir. Quand   </a:t>
              </a:r>
              <a:r>
                <a:rPr lang="fr-FR" sz="2000" b="1" dirty="0">
                  <a:solidFill>
                    <a:srgbClr val="E87D1E"/>
                  </a:solidFill>
                </a:rPr>
                <a:t>je</a:t>
              </a:r>
              <a:r>
                <a:rPr lang="fr-FR" sz="2000" dirty="0">
                  <a:solidFill>
                    <a:schemeClr val="accent5">
                      <a:lumMod val="50000"/>
                    </a:schemeClr>
                  </a:solidFill>
                </a:rPr>
                <a:t>  mangeais du poisson,   </a:t>
              </a:r>
              <a:r>
                <a:rPr lang="fr-FR" sz="2000" b="1" dirty="0">
                  <a:solidFill>
                    <a:srgbClr val="E87D1E"/>
                  </a:solidFill>
                </a:rPr>
                <a:t>il</a:t>
              </a:r>
              <a:r>
                <a:rPr lang="fr-FR" sz="2000" dirty="0">
                  <a:solidFill>
                    <a:schemeClr val="accent5">
                      <a:lumMod val="50000"/>
                    </a:schemeClr>
                  </a:solidFill>
                </a:rPr>
                <a:t>  voulait partager.</a:t>
              </a:r>
            </a:p>
            <a:p>
              <a:pPr algn="l"/>
              <a:r>
                <a:rPr lang="fr-FR" sz="2000" b="1" dirty="0">
                  <a:solidFill>
                    <a:srgbClr val="EE6000"/>
                  </a:solidFill>
                </a:rPr>
                <a:t>  </a:t>
              </a:r>
              <a:r>
                <a:rPr lang="fr-FR" sz="2000" b="1" dirty="0">
                  <a:solidFill>
                    <a:srgbClr val="E87D1E"/>
                  </a:solidFill>
                </a:rPr>
                <a:t>Je</a:t>
              </a:r>
              <a:r>
                <a:rPr lang="fr-FR" sz="2000" b="1" dirty="0">
                  <a:solidFill>
                    <a:srgbClr val="EE6000"/>
                  </a:solidFill>
                </a:rPr>
                <a:t>  </a:t>
              </a:r>
              <a:r>
                <a:rPr lang="fr-FR" sz="2000" dirty="0">
                  <a:solidFill>
                    <a:schemeClr val="accent5">
                      <a:lumMod val="50000"/>
                    </a:schemeClr>
                  </a:solidFill>
                </a:rPr>
                <a:t>vais à l’école cette semaine et</a:t>
              </a:r>
            </a:p>
            <a:p>
              <a:pPr algn="l"/>
              <a:r>
                <a:rPr lang="fr-FR" sz="2000" dirty="0">
                  <a:solidFill>
                    <a:schemeClr val="accent5">
                      <a:lumMod val="50000"/>
                    </a:schemeClr>
                  </a:solidFill>
                </a:rPr>
                <a:t>   </a:t>
              </a:r>
              <a:r>
                <a:rPr lang="fr-FR" sz="2000" b="1" dirty="0">
                  <a:solidFill>
                    <a:srgbClr val="E87D1E"/>
                  </a:solidFill>
                </a:rPr>
                <a:t>je </a:t>
              </a:r>
              <a:r>
                <a:rPr lang="fr-FR" sz="2000" b="1" dirty="0">
                  <a:solidFill>
                    <a:srgbClr val="EE6000"/>
                  </a:solidFill>
                </a:rPr>
                <a:t> </a:t>
              </a:r>
              <a:r>
                <a:rPr lang="fr-FR" sz="2000" dirty="0">
                  <a:solidFill>
                    <a:schemeClr val="accent5">
                      <a:lumMod val="50000"/>
                    </a:schemeClr>
                  </a:solidFill>
                </a:rPr>
                <a:t>veux voir* l’ancien professeur. Si le</a:t>
              </a:r>
            </a:p>
            <a:p>
              <a:pPr algn="l"/>
              <a:r>
                <a:rPr lang="fr-FR" sz="2000" dirty="0">
                  <a:solidFill>
                    <a:schemeClr val="accent5">
                      <a:lumMod val="50000"/>
                    </a:schemeClr>
                  </a:solidFill>
                </a:rPr>
                <a:t>chat est là,   </a:t>
              </a:r>
              <a:r>
                <a:rPr lang="fr-FR" sz="2000" b="1" dirty="0">
                  <a:solidFill>
                    <a:srgbClr val="EE6000"/>
                  </a:solidFill>
                </a:rPr>
                <a:t> </a:t>
              </a:r>
              <a:r>
                <a:rPr lang="fr-FR" sz="2000" b="1" dirty="0">
                  <a:solidFill>
                    <a:srgbClr val="E87D1E"/>
                  </a:solidFill>
                </a:rPr>
                <a:t>il</a:t>
              </a:r>
              <a:r>
                <a:rPr lang="fr-FR" sz="2000" b="1" dirty="0">
                  <a:solidFill>
                    <a:srgbClr val="EE6000"/>
                  </a:solidFill>
                </a:rPr>
                <a:t> </a:t>
              </a:r>
              <a:r>
                <a:rPr lang="fr-FR" sz="2000" dirty="0">
                  <a:solidFill>
                    <a:schemeClr val="accent5">
                      <a:lumMod val="50000"/>
                    </a:schemeClr>
                  </a:solidFill>
                </a:rPr>
                <a:t> peut partager mon sandwich.</a:t>
              </a:r>
            </a:p>
            <a:p>
              <a:pPr algn="l"/>
              <a:r>
                <a:rPr lang="fr-FR" sz="2000" dirty="0">
                  <a:solidFill>
                    <a:schemeClr val="accent5">
                      <a:lumMod val="50000"/>
                    </a:schemeClr>
                  </a:solidFill>
                </a:rPr>
                <a:t>Amir</a:t>
              </a:r>
            </a:p>
          </p:txBody>
        </p:sp>
      </p:grpSp>
      <p:sp>
        <p:nvSpPr>
          <p:cNvPr id="15" name="TextBox 14">
            <a:extLst>
              <a:ext uri="{FF2B5EF4-FFF2-40B4-BE49-F238E27FC236}">
                <a16:creationId xmlns:a16="http://schemas.microsoft.com/office/drawing/2014/main" id="{FFBC17FA-09C2-43B6-8ABB-3DA93F466011}"/>
              </a:ext>
            </a:extLst>
          </p:cNvPr>
          <p:cNvSpPr txBox="1"/>
          <p:nvPr/>
        </p:nvSpPr>
        <p:spPr>
          <a:xfrm>
            <a:off x="7099152" y="806533"/>
            <a:ext cx="54355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Remplis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a:t>
            </a: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blancs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4472C4">
                    <a:lumMod val="50000"/>
                  </a:srgbClr>
                </a:solidFill>
                <a:latin typeface="Century Gothic" panose="020F0302020204030204"/>
              </a:rPr>
              <a:t>Puis</a:t>
            </a:r>
            <a:r>
              <a:rPr lang="en-US" sz="2400" dirty="0">
                <a:solidFill>
                  <a:srgbClr val="4472C4">
                    <a:lumMod val="50000"/>
                  </a:srgbClr>
                </a:solidFill>
                <a:latin typeface="Century Gothic" panose="020F0302020204030204"/>
              </a:rPr>
              <a:t> </a:t>
            </a:r>
            <a:r>
              <a:rPr lang="fr-FR" sz="2400" dirty="0">
                <a:solidFill>
                  <a:srgbClr val="4472C4">
                    <a:lumMod val="50000"/>
                  </a:srgbClr>
                </a:solidFill>
                <a:latin typeface="Century Gothic" panose="020F0302020204030204"/>
              </a:rPr>
              <a:t>remplir</a:t>
            </a:r>
            <a:r>
              <a:rPr lang="en-US" sz="2400" dirty="0">
                <a:solidFill>
                  <a:srgbClr val="4472C4">
                    <a:lumMod val="50000"/>
                  </a:srgbClr>
                </a:solidFill>
                <a:latin typeface="Century Gothic" panose="020F0302020204030204"/>
              </a:rPr>
              <a:t> le table en anglais.</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5">
            <a:extLst>
              <a:ext uri="{FF2B5EF4-FFF2-40B4-BE49-F238E27FC236}">
                <a16:creationId xmlns:a16="http://schemas.microsoft.com/office/drawing/2014/main" id="{DF2EC133-98D6-4C79-BD2B-ED23ED861E4E}"/>
              </a:ext>
            </a:extLst>
          </p:cNvPr>
          <p:cNvGraphicFramePr>
            <a:graphicFrameLocks noGrp="1"/>
          </p:cNvGraphicFramePr>
          <p:nvPr>
            <p:extLst>
              <p:ext uri="{D42A27DB-BD31-4B8C-83A1-F6EECF244321}">
                <p14:modId xmlns:p14="http://schemas.microsoft.com/office/powerpoint/2010/main" val="259986369"/>
              </p:ext>
            </p:extLst>
          </p:nvPr>
        </p:nvGraphicFramePr>
        <p:xfrm>
          <a:off x="6921580" y="1863389"/>
          <a:ext cx="5091044" cy="1798320"/>
        </p:xfrm>
        <a:graphic>
          <a:graphicData uri="http://schemas.openxmlformats.org/drawingml/2006/table">
            <a:tbl>
              <a:tblPr firstRow="1" bandRow="1">
                <a:tableStyleId>{5940675A-B579-460E-94D1-54222C63F5DA}</a:tableStyleId>
              </a:tblPr>
              <a:tblGrid>
                <a:gridCol w="2545522">
                  <a:extLst>
                    <a:ext uri="{9D8B030D-6E8A-4147-A177-3AD203B41FA5}">
                      <a16:colId xmlns:a16="http://schemas.microsoft.com/office/drawing/2014/main" val="1651487152"/>
                    </a:ext>
                  </a:extLst>
                </a:gridCol>
                <a:gridCol w="2545522">
                  <a:extLst>
                    <a:ext uri="{9D8B030D-6E8A-4147-A177-3AD203B41FA5}">
                      <a16:colId xmlns:a16="http://schemas.microsoft.com/office/drawing/2014/main" val="2116314272"/>
                    </a:ext>
                  </a:extLst>
                </a:gridCol>
              </a:tblGrid>
              <a:tr h="370840">
                <a:tc>
                  <a:txBody>
                    <a:bodyPr/>
                    <a:lstStyle/>
                    <a:p>
                      <a:r>
                        <a:rPr lang="fr-FR" sz="2000" dirty="0">
                          <a:solidFill>
                            <a:srgbClr val="115076"/>
                          </a:solidFill>
                        </a:rPr>
                        <a:t>Amir (I)</a:t>
                      </a:r>
                    </a:p>
                  </a:txBody>
                  <a:tcPr/>
                </a:tc>
                <a:tc>
                  <a:txBody>
                    <a:bodyPr/>
                    <a:lstStyle/>
                    <a:p>
                      <a:r>
                        <a:rPr lang="fr-FR" sz="2000" dirty="0">
                          <a:solidFill>
                            <a:srgbClr val="115076"/>
                          </a:solidFill>
                        </a:rPr>
                        <a:t>Le chat (he)</a:t>
                      </a:r>
                    </a:p>
                  </a:txBody>
                  <a:tcPr/>
                </a:tc>
                <a:extLst>
                  <a:ext uri="{0D108BD9-81ED-4DB2-BD59-A6C34878D82A}">
                    <a16:rowId xmlns:a16="http://schemas.microsoft.com/office/drawing/2014/main" val="2087255568"/>
                  </a:ext>
                </a:extLst>
              </a:tr>
              <a:tr h="370840">
                <a:tc>
                  <a:txBody>
                    <a:bodyPr/>
                    <a:lstStyle/>
                    <a:p>
                      <a:r>
                        <a:rPr lang="fr-FR" sz="2000" dirty="0">
                          <a:solidFill>
                            <a:srgbClr val="115076"/>
                          </a:solidFill>
                        </a:rPr>
                        <a:t>Used to:</a:t>
                      </a:r>
                    </a:p>
                    <a:p>
                      <a:endParaRPr lang="fr-FR" sz="2000" dirty="0">
                        <a:solidFill>
                          <a:srgbClr val="115076"/>
                        </a:solidFill>
                      </a:endParaRPr>
                    </a:p>
                  </a:txBody>
                  <a:tcPr/>
                </a:tc>
                <a:tc>
                  <a:txBody>
                    <a:bodyPr/>
                    <a:lstStyle/>
                    <a:p>
                      <a:r>
                        <a:rPr lang="fr-FR" sz="2000" dirty="0">
                          <a:solidFill>
                            <a:srgbClr val="115076"/>
                          </a:solidFill>
                        </a:rPr>
                        <a:t>Used to:</a:t>
                      </a:r>
                    </a:p>
                  </a:txBody>
                  <a:tcPr/>
                </a:tc>
                <a:extLst>
                  <a:ext uri="{0D108BD9-81ED-4DB2-BD59-A6C34878D82A}">
                    <a16:rowId xmlns:a16="http://schemas.microsoft.com/office/drawing/2014/main" val="1797283949"/>
                  </a:ext>
                </a:extLst>
              </a:tr>
              <a:tr h="370840">
                <a:tc>
                  <a:txBody>
                    <a:bodyPr/>
                    <a:lstStyle/>
                    <a:p>
                      <a:r>
                        <a:rPr lang="fr-FR" sz="2000" dirty="0">
                          <a:solidFill>
                            <a:srgbClr val="115076"/>
                          </a:solidFill>
                        </a:rPr>
                        <a:t>Now:</a:t>
                      </a:r>
                    </a:p>
                    <a:p>
                      <a:endParaRPr lang="fr-FR" sz="2000" dirty="0">
                        <a:solidFill>
                          <a:srgbClr val="115076"/>
                        </a:solidFill>
                      </a:endParaRPr>
                    </a:p>
                  </a:txBody>
                  <a:tcPr/>
                </a:tc>
                <a:tc>
                  <a:txBody>
                    <a:bodyPr/>
                    <a:lstStyle/>
                    <a:p>
                      <a:r>
                        <a:rPr lang="fr-FR" sz="2000" dirty="0">
                          <a:solidFill>
                            <a:srgbClr val="115076"/>
                          </a:solidFill>
                        </a:rPr>
                        <a:t>Now:</a:t>
                      </a:r>
                    </a:p>
                  </a:txBody>
                  <a:tcPr/>
                </a:tc>
                <a:extLst>
                  <a:ext uri="{0D108BD9-81ED-4DB2-BD59-A6C34878D82A}">
                    <a16:rowId xmlns:a16="http://schemas.microsoft.com/office/drawing/2014/main" val="1371301817"/>
                  </a:ext>
                </a:extLst>
              </a:tr>
            </a:tbl>
          </a:graphicData>
        </a:graphic>
      </p:graphicFrame>
      <p:sp>
        <p:nvSpPr>
          <p:cNvPr id="16" name="Rectangle 15">
            <a:extLst>
              <a:ext uri="{FF2B5EF4-FFF2-40B4-BE49-F238E27FC236}">
                <a16:creationId xmlns:a16="http://schemas.microsoft.com/office/drawing/2014/main" id="{E0DE5AB2-0646-418D-AB12-9BEB7BC55F33}"/>
              </a:ext>
            </a:extLst>
          </p:cNvPr>
          <p:cNvSpPr/>
          <p:nvPr/>
        </p:nvSpPr>
        <p:spPr>
          <a:xfrm>
            <a:off x="4739463" y="1823784"/>
            <a:ext cx="493200" cy="3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[1]</a:t>
            </a:r>
          </a:p>
        </p:txBody>
      </p:sp>
      <p:sp>
        <p:nvSpPr>
          <p:cNvPr id="18" name="Rectangle 17">
            <a:extLst>
              <a:ext uri="{FF2B5EF4-FFF2-40B4-BE49-F238E27FC236}">
                <a16:creationId xmlns:a16="http://schemas.microsoft.com/office/drawing/2014/main" id="{F3ADF3E7-85DF-4CFC-B6BA-D776730DD264}"/>
              </a:ext>
            </a:extLst>
          </p:cNvPr>
          <p:cNvSpPr/>
          <p:nvPr/>
        </p:nvSpPr>
        <p:spPr>
          <a:xfrm>
            <a:off x="981599" y="2439857"/>
            <a:ext cx="493200" cy="3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[2]</a:t>
            </a:r>
          </a:p>
        </p:txBody>
      </p:sp>
      <p:sp>
        <p:nvSpPr>
          <p:cNvPr id="19" name="Rectangle 18">
            <a:extLst>
              <a:ext uri="{FF2B5EF4-FFF2-40B4-BE49-F238E27FC236}">
                <a16:creationId xmlns:a16="http://schemas.microsoft.com/office/drawing/2014/main" id="{51EACC90-048D-4AA5-AB02-70D54FC1E94B}"/>
              </a:ext>
            </a:extLst>
          </p:cNvPr>
          <p:cNvSpPr/>
          <p:nvPr/>
        </p:nvSpPr>
        <p:spPr>
          <a:xfrm>
            <a:off x="3862389" y="2439857"/>
            <a:ext cx="493200" cy="3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[3]</a:t>
            </a:r>
          </a:p>
        </p:txBody>
      </p:sp>
      <p:sp>
        <p:nvSpPr>
          <p:cNvPr id="20" name="Rectangle 19">
            <a:extLst>
              <a:ext uri="{FF2B5EF4-FFF2-40B4-BE49-F238E27FC236}">
                <a16:creationId xmlns:a16="http://schemas.microsoft.com/office/drawing/2014/main" id="{19163518-F1EF-4E12-A6DF-96D160F80D69}"/>
              </a:ext>
            </a:extLst>
          </p:cNvPr>
          <p:cNvSpPr/>
          <p:nvPr/>
        </p:nvSpPr>
        <p:spPr>
          <a:xfrm>
            <a:off x="1896000" y="2763750"/>
            <a:ext cx="493200" cy="3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[4]</a:t>
            </a:r>
          </a:p>
        </p:txBody>
      </p:sp>
      <p:sp>
        <p:nvSpPr>
          <p:cNvPr id="21" name="Rectangle 20">
            <a:extLst>
              <a:ext uri="{FF2B5EF4-FFF2-40B4-BE49-F238E27FC236}">
                <a16:creationId xmlns:a16="http://schemas.microsoft.com/office/drawing/2014/main" id="{F41BDCB4-A9EB-440E-8933-C89F12413E2B}"/>
              </a:ext>
            </a:extLst>
          </p:cNvPr>
          <p:cNvSpPr/>
          <p:nvPr/>
        </p:nvSpPr>
        <p:spPr>
          <a:xfrm>
            <a:off x="5084367" y="2758854"/>
            <a:ext cx="493200" cy="3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[5]</a:t>
            </a:r>
          </a:p>
        </p:txBody>
      </p:sp>
      <p:sp>
        <p:nvSpPr>
          <p:cNvPr id="22" name="Rectangle 21">
            <a:extLst>
              <a:ext uri="{FF2B5EF4-FFF2-40B4-BE49-F238E27FC236}">
                <a16:creationId xmlns:a16="http://schemas.microsoft.com/office/drawing/2014/main" id="{2EA67A5D-CEED-4761-9C75-7C02566B244B}"/>
              </a:ext>
            </a:extLst>
          </p:cNvPr>
          <p:cNvSpPr/>
          <p:nvPr/>
        </p:nvSpPr>
        <p:spPr>
          <a:xfrm>
            <a:off x="1005156" y="3386195"/>
            <a:ext cx="493200" cy="3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[6]</a:t>
            </a:r>
          </a:p>
        </p:txBody>
      </p:sp>
      <p:sp>
        <p:nvSpPr>
          <p:cNvPr id="23" name="Rectangle 22">
            <a:extLst>
              <a:ext uri="{FF2B5EF4-FFF2-40B4-BE49-F238E27FC236}">
                <a16:creationId xmlns:a16="http://schemas.microsoft.com/office/drawing/2014/main" id="{2D5D24C1-FF58-4A81-9AD9-C6287F75FB9F}"/>
              </a:ext>
            </a:extLst>
          </p:cNvPr>
          <p:cNvSpPr/>
          <p:nvPr/>
        </p:nvSpPr>
        <p:spPr>
          <a:xfrm>
            <a:off x="1010635" y="3696247"/>
            <a:ext cx="493200" cy="306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[7]</a:t>
            </a:r>
          </a:p>
        </p:txBody>
      </p:sp>
      <p:sp>
        <p:nvSpPr>
          <p:cNvPr id="24" name="Rectangle 23">
            <a:extLst>
              <a:ext uri="{FF2B5EF4-FFF2-40B4-BE49-F238E27FC236}">
                <a16:creationId xmlns:a16="http://schemas.microsoft.com/office/drawing/2014/main" id="{8838347F-CF8C-46FB-9187-E65FEC2FF4B4}"/>
              </a:ext>
            </a:extLst>
          </p:cNvPr>
          <p:cNvSpPr/>
          <p:nvPr/>
        </p:nvSpPr>
        <p:spPr>
          <a:xfrm>
            <a:off x="2389200" y="3999486"/>
            <a:ext cx="493200" cy="315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E87D1E"/>
                </a:solidFill>
              </a:rPr>
              <a:t>[8]</a:t>
            </a:r>
          </a:p>
        </p:txBody>
      </p:sp>
    </p:spTree>
    <p:extLst>
      <p:ext uri="{BB962C8B-B14F-4D97-AF65-F5344CB8AC3E}">
        <p14:creationId xmlns:p14="http://schemas.microsoft.com/office/powerpoint/2010/main" val="25597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 chat et moi - réponses</a:t>
            </a:r>
          </a:p>
        </p:txBody>
      </p:sp>
      <p:sp>
        <p:nvSpPr>
          <p:cNvPr id="9" name="Rounded Rectangle 46">
            <a:extLst>
              <a:ext uri="{FF2B5EF4-FFF2-40B4-BE49-F238E27FC236}">
                <a16:creationId xmlns:a16="http://schemas.microsoft.com/office/drawing/2014/main" id="{FA3AF3CC-1485-4DF3-BE4B-A9F067BAB1B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5" name="Picture 4">
            <a:extLst>
              <a:ext uri="{FF2B5EF4-FFF2-40B4-BE49-F238E27FC236}">
                <a16:creationId xmlns:a16="http://schemas.microsoft.com/office/drawing/2014/main" id="{8528C8EC-19CF-4BD3-9E1C-F3942A26E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6435" y="3562017"/>
            <a:ext cx="2845904" cy="2845904"/>
          </a:xfrm>
          <a:prstGeom prst="rect">
            <a:avLst/>
          </a:prstGeom>
        </p:spPr>
      </p:pic>
      <p:pic>
        <p:nvPicPr>
          <p:cNvPr id="6" name="Picture 4" descr="Cat, Shadow, Silhouette, Black, Animal">
            <a:extLst>
              <a:ext uri="{FF2B5EF4-FFF2-40B4-BE49-F238E27FC236}">
                <a16:creationId xmlns:a16="http://schemas.microsoft.com/office/drawing/2014/main" id="{E56E9A8E-4D03-488F-BAA2-46BBED4414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52098" y="4163450"/>
            <a:ext cx="1589158" cy="25828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15">
            <a:extLst>
              <a:ext uri="{FF2B5EF4-FFF2-40B4-BE49-F238E27FC236}">
                <a16:creationId xmlns:a16="http://schemas.microsoft.com/office/drawing/2014/main" id="{DF2EC133-98D6-4C79-BD2B-ED23ED861E4E}"/>
              </a:ext>
            </a:extLst>
          </p:cNvPr>
          <p:cNvGraphicFramePr>
            <a:graphicFrameLocks noGrp="1"/>
          </p:cNvGraphicFramePr>
          <p:nvPr>
            <p:extLst>
              <p:ext uri="{D42A27DB-BD31-4B8C-83A1-F6EECF244321}">
                <p14:modId xmlns:p14="http://schemas.microsoft.com/office/powerpoint/2010/main" val="2545794955"/>
              </p:ext>
            </p:extLst>
          </p:nvPr>
        </p:nvGraphicFramePr>
        <p:xfrm>
          <a:off x="741210" y="1652335"/>
          <a:ext cx="8133348" cy="4297680"/>
        </p:xfrm>
        <a:graphic>
          <a:graphicData uri="http://schemas.openxmlformats.org/drawingml/2006/table">
            <a:tbl>
              <a:tblPr firstRow="1" bandRow="1">
                <a:tableStyleId>{5940675A-B579-460E-94D1-54222C63F5DA}</a:tableStyleId>
              </a:tblPr>
              <a:tblGrid>
                <a:gridCol w="4066674">
                  <a:extLst>
                    <a:ext uri="{9D8B030D-6E8A-4147-A177-3AD203B41FA5}">
                      <a16:colId xmlns:a16="http://schemas.microsoft.com/office/drawing/2014/main" val="1651487152"/>
                    </a:ext>
                  </a:extLst>
                </a:gridCol>
                <a:gridCol w="4066674">
                  <a:extLst>
                    <a:ext uri="{9D8B030D-6E8A-4147-A177-3AD203B41FA5}">
                      <a16:colId xmlns:a16="http://schemas.microsoft.com/office/drawing/2014/main" val="2116314272"/>
                    </a:ext>
                  </a:extLst>
                </a:gridCol>
              </a:tblGrid>
              <a:tr h="370840">
                <a:tc>
                  <a:txBody>
                    <a:bodyPr/>
                    <a:lstStyle/>
                    <a:p>
                      <a:r>
                        <a:rPr lang="fr-FR" sz="2400" b="1" dirty="0">
                          <a:solidFill>
                            <a:srgbClr val="115076"/>
                          </a:solidFill>
                        </a:rPr>
                        <a:t>Amir (I)</a:t>
                      </a:r>
                    </a:p>
                  </a:txBody>
                  <a:tcPr/>
                </a:tc>
                <a:tc>
                  <a:txBody>
                    <a:bodyPr/>
                    <a:lstStyle/>
                    <a:p>
                      <a:r>
                        <a:rPr lang="fr-FR" sz="2400" b="1" dirty="0">
                          <a:solidFill>
                            <a:srgbClr val="115076"/>
                          </a:solidFill>
                        </a:rPr>
                        <a:t>Le chat (he)</a:t>
                      </a:r>
                    </a:p>
                  </a:txBody>
                  <a:tcPr/>
                </a:tc>
                <a:extLst>
                  <a:ext uri="{0D108BD9-81ED-4DB2-BD59-A6C34878D82A}">
                    <a16:rowId xmlns:a16="http://schemas.microsoft.com/office/drawing/2014/main" val="2087255568"/>
                  </a:ext>
                </a:extLst>
              </a:tr>
              <a:tr h="370840">
                <a:tc>
                  <a:txBody>
                    <a:bodyPr/>
                    <a:lstStyle/>
                    <a:p>
                      <a:r>
                        <a:rPr lang="fr-FR" sz="2400" dirty="0">
                          <a:solidFill>
                            <a:srgbClr val="115076"/>
                          </a:solidFill>
                        </a:rPr>
                        <a:t>Used to:</a:t>
                      </a:r>
                    </a:p>
                    <a:p>
                      <a:pPr marL="342900" indent="-342900">
                        <a:buFont typeface="Arial" panose="020B0604020202020204" pitchFamily="34" charset="0"/>
                        <a:buChar char="•"/>
                      </a:pPr>
                      <a:r>
                        <a:rPr lang="fr-FR" sz="2400" dirty="0">
                          <a:solidFill>
                            <a:srgbClr val="E87D1E"/>
                          </a:solidFill>
                        </a:rPr>
                        <a:t>Play football</a:t>
                      </a:r>
                    </a:p>
                    <a:p>
                      <a:pPr marL="342900" indent="-342900">
                        <a:buFont typeface="Arial" panose="020B0604020202020204" pitchFamily="34" charset="0"/>
                        <a:buChar char="•"/>
                      </a:pPr>
                      <a:r>
                        <a:rPr lang="fr-FR" sz="2400" dirty="0">
                          <a:solidFill>
                            <a:srgbClr val="E87D1E"/>
                          </a:solidFill>
                        </a:rPr>
                        <a:t>Eat fish</a:t>
                      </a:r>
                    </a:p>
                    <a:p>
                      <a:endParaRPr lang="fr-FR" sz="2400" dirty="0">
                        <a:solidFill>
                          <a:srgbClr val="115076"/>
                        </a:solidFill>
                      </a:endParaRPr>
                    </a:p>
                  </a:txBody>
                  <a:tcPr/>
                </a:tc>
                <a:tc>
                  <a:txBody>
                    <a:bodyPr/>
                    <a:lstStyle/>
                    <a:p>
                      <a:r>
                        <a:rPr lang="fr-FR" sz="2400" dirty="0">
                          <a:solidFill>
                            <a:srgbClr val="115076"/>
                          </a:solidFill>
                        </a:rPr>
                        <a:t>Used to:</a:t>
                      </a:r>
                    </a:p>
                    <a:p>
                      <a:pPr marL="342900" indent="-342900">
                        <a:buFont typeface="Arial" panose="020B0604020202020204" pitchFamily="34" charset="0"/>
                        <a:buChar char="•"/>
                      </a:pPr>
                      <a:r>
                        <a:rPr lang="fr-FR" sz="2400" dirty="0">
                          <a:solidFill>
                            <a:srgbClr val="E87D1E"/>
                          </a:solidFill>
                        </a:rPr>
                        <a:t>Play on the field during lunchbreak</a:t>
                      </a:r>
                    </a:p>
                    <a:p>
                      <a:pPr marL="342900" indent="-342900">
                        <a:buFont typeface="Arial" panose="020B0604020202020204" pitchFamily="34" charset="0"/>
                        <a:buChar char="•"/>
                      </a:pPr>
                      <a:r>
                        <a:rPr lang="fr-FR" sz="2400" dirty="0">
                          <a:solidFill>
                            <a:srgbClr val="E87D1E"/>
                          </a:solidFill>
                        </a:rPr>
                        <a:t>Prefer to run</a:t>
                      </a:r>
                    </a:p>
                    <a:p>
                      <a:pPr marL="342900" indent="-342900">
                        <a:buFont typeface="Arial" panose="020B0604020202020204" pitchFamily="34" charset="0"/>
                        <a:buChar char="•"/>
                      </a:pPr>
                      <a:r>
                        <a:rPr lang="fr-FR" sz="2400" dirty="0">
                          <a:solidFill>
                            <a:srgbClr val="E87D1E"/>
                          </a:solidFill>
                        </a:rPr>
                        <a:t>Want to share</a:t>
                      </a:r>
                    </a:p>
                  </a:txBody>
                  <a:tcPr/>
                </a:tc>
                <a:extLst>
                  <a:ext uri="{0D108BD9-81ED-4DB2-BD59-A6C34878D82A}">
                    <a16:rowId xmlns:a16="http://schemas.microsoft.com/office/drawing/2014/main" val="1797283949"/>
                  </a:ext>
                </a:extLst>
              </a:tr>
              <a:tr h="370840">
                <a:tc>
                  <a:txBody>
                    <a:bodyPr/>
                    <a:lstStyle/>
                    <a:p>
                      <a:r>
                        <a:rPr lang="fr-FR" sz="2400" dirty="0">
                          <a:solidFill>
                            <a:srgbClr val="115076"/>
                          </a:solidFill>
                        </a:rPr>
                        <a:t>Now:</a:t>
                      </a:r>
                    </a:p>
                    <a:p>
                      <a:pPr marL="342900" indent="-342900">
                        <a:buFont typeface="Arial" panose="020B0604020202020204" pitchFamily="34" charset="0"/>
                        <a:buChar char="•"/>
                      </a:pPr>
                      <a:r>
                        <a:rPr lang="fr-FR" sz="2400" dirty="0">
                          <a:solidFill>
                            <a:srgbClr val="E87D1E"/>
                          </a:solidFill>
                        </a:rPr>
                        <a:t>Visit the school this week</a:t>
                      </a:r>
                    </a:p>
                    <a:p>
                      <a:pPr marL="342900" indent="-342900">
                        <a:buFont typeface="Arial" panose="020B0604020202020204" pitchFamily="34" charset="0"/>
                        <a:buChar char="•"/>
                      </a:pPr>
                      <a:r>
                        <a:rPr lang="fr-FR" sz="2400" dirty="0">
                          <a:solidFill>
                            <a:srgbClr val="E87D1E"/>
                          </a:solidFill>
                        </a:rPr>
                        <a:t>Hope to see the former teacher</a:t>
                      </a:r>
                    </a:p>
                  </a:txBody>
                  <a:tcPr/>
                </a:tc>
                <a:tc>
                  <a:txBody>
                    <a:bodyPr/>
                    <a:lstStyle/>
                    <a:p>
                      <a:r>
                        <a:rPr lang="fr-FR" sz="2400" dirty="0">
                          <a:solidFill>
                            <a:srgbClr val="115076"/>
                          </a:solidFill>
                        </a:rPr>
                        <a:t>Now:</a:t>
                      </a:r>
                    </a:p>
                    <a:p>
                      <a:pPr marL="342900" indent="-342900">
                        <a:buFont typeface="Arial" panose="020B0604020202020204" pitchFamily="34" charset="0"/>
                        <a:buChar char="•"/>
                      </a:pPr>
                      <a:r>
                        <a:rPr lang="fr-FR" sz="2400" dirty="0">
                          <a:solidFill>
                            <a:srgbClr val="E87D1E"/>
                          </a:solidFill>
                        </a:rPr>
                        <a:t>Can share Amir’s sandwich</a:t>
                      </a:r>
                    </a:p>
                  </a:txBody>
                  <a:tcPr/>
                </a:tc>
                <a:extLst>
                  <a:ext uri="{0D108BD9-81ED-4DB2-BD59-A6C34878D82A}">
                    <a16:rowId xmlns:a16="http://schemas.microsoft.com/office/drawing/2014/main" val="1371301817"/>
                  </a:ext>
                </a:extLst>
              </a:tr>
            </a:tbl>
          </a:graphicData>
        </a:graphic>
      </p:graphicFrame>
      <p:sp>
        <p:nvSpPr>
          <p:cNvPr id="2" name="Rectangle 1">
            <a:extLst>
              <a:ext uri="{FF2B5EF4-FFF2-40B4-BE49-F238E27FC236}">
                <a16:creationId xmlns:a16="http://schemas.microsoft.com/office/drawing/2014/main" id="{38489641-DB54-4446-B9B4-C0AB19AF04D6}"/>
              </a:ext>
            </a:extLst>
          </p:cNvPr>
          <p:cNvSpPr/>
          <p:nvPr/>
        </p:nvSpPr>
        <p:spPr>
          <a:xfrm>
            <a:off x="4890052" y="2524539"/>
            <a:ext cx="3856383" cy="771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A0082B05-CC25-4A1B-8F4B-5F8E0E97294A}"/>
              </a:ext>
            </a:extLst>
          </p:cNvPr>
          <p:cNvSpPr/>
          <p:nvPr/>
        </p:nvSpPr>
        <p:spPr>
          <a:xfrm>
            <a:off x="757320" y="2524539"/>
            <a:ext cx="2471302" cy="3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13246EA-29D8-461D-BB25-1BE8BA3AB6F6}"/>
              </a:ext>
            </a:extLst>
          </p:cNvPr>
          <p:cNvSpPr/>
          <p:nvPr/>
        </p:nvSpPr>
        <p:spPr>
          <a:xfrm>
            <a:off x="4860349" y="3230217"/>
            <a:ext cx="2471302" cy="3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2F053617-97A3-4548-BCA0-94489615635C}"/>
              </a:ext>
            </a:extLst>
          </p:cNvPr>
          <p:cNvSpPr/>
          <p:nvPr/>
        </p:nvSpPr>
        <p:spPr>
          <a:xfrm>
            <a:off x="757320" y="2898418"/>
            <a:ext cx="2471302" cy="397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5C91E638-BCE9-443A-9CDE-EDD728CB13E9}"/>
              </a:ext>
            </a:extLst>
          </p:cNvPr>
          <p:cNvSpPr/>
          <p:nvPr/>
        </p:nvSpPr>
        <p:spPr>
          <a:xfrm>
            <a:off x="4869945" y="3627782"/>
            <a:ext cx="2845903" cy="342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3FA32669-F2CE-4F5A-BEBA-3829EA6BDDE1}"/>
              </a:ext>
            </a:extLst>
          </p:cNvPr>
          <p:cNvSpPr/>
          <p:nvPr/>
        </p:nvSpPr>
        <p:spPr>
          <a:xfrm>
            <a:off x="797075" y="4424216"/>
            <a:ext cx="3417115" cy="781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A5C70FBB-7415-4C39-911C-0E0E37C29914}"/>
              </a:ext>
            </a:extLst>
          </p:cNvPr>
          <p:cNvSpPr/>
          <p:nvPr/>
        </p:nvSpPr>
        <p:spPr>
          <a:xfrm>
            <a:off x="797074" y="5150017"/>
            <a:ext cx="3914074" cy="781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9C42325B-E967-4E73-A0BA-E4E106133357}"/>
              </a:ext>
            </a:extLst>
          </p:cNvPr>
          <p:cNvSpPr/>
          <p:nvPr/>
        </p:nvSpPr>
        <p:spPr>
          <a:xfrm>
            <a:off x="4869945" y="4458216"/>
            <a:ext cx="3417115" cy="781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49206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3"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Les souvenirs*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6095877" y="795287"/>
            <a:ext cx="6078201" cy="430887"/>
          </a:xfrm>
          <a:prstGeom prst="rect">
            <a:avLst/>
          </a:prstGeom>
          <a:noFill/>
        </p:spPr>
        <p:txBody>
          <a:bodyPr wrap="square" rtlCol="0">
            <a:spAutoFit/>
          </a:bodyPr>
          <a:lstStyle/>
          <a:p>
            <a:r>
              <a:rPr lang="fr-FR" sz="2200" dirty="0">
                <a:solidFill>
                  <a:srgbClr val="104F75"/>
                </a:solidFill>
              </a:rPr>
              <a:t>Écris les phrases à l’imparfait et au présent.</a:t>
            </a:r>
          </a:p>
        </p:txBody>
      </p:sp>
      <p:sp>
        <p:nvSpPr>
          <p:cNvPr id="16" name="TextBox 36">
            <a:extLst>
              <a:ext uri="{FF2B5EF4-FFF2-40B4-BE49-F238E27FC236}">
                <a16:creationId xmlns:a16="http://schemas.microsoft.com/office/drawing/2014/main" id="{C41ACC70-94F1-4DFC-B798-D29FA80D5D8A}"/>
              </a:ext>
            </a:extLst>
          </p:cNvPr>
          <p:cNvSpPr txBox="1"/>
          <p:nvPr/>
        </p:nvSpPr>
        <p:spPr>
          <a:xfrm>
            <a:off x="7234990" y="247874"/>
            <a:ext cx="3164888" cy="40011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nchor="ct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000" i="0" u="none" strike="noStrike" kern="1200" cap="none" spc="0" normalizeH="0" baseline="0" dirty="0">
                <a:ln>
                  <a:noFill/>
                </a:ln>
                <a:solidFill>
                  <a:prstClr val="white"/>
                </a:solidFill>
                <a:effectLst/>
                <a:uLnTx/>
                <a:uFillTx/>
                <a:latin typeface="Century Gothic" panose="020F0302020204030204"/>
                <a:ea typeface="+mn-ea"/>
                <a:cs typeface="+mn-cs"/>
              </a:rPr>
              <a:t>le souvenir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solidFill>
                  <a:prstClr val="white"/>
                </a:solidFill>
                <a:latin typeface="Century Gothic" panose="020F0302020204030204"/>
              </a:rPr>
              <a:t>memory</a:t>
            </a:r>
          </a:p>
        </p:txBody>
      </p:sp>
      <p:sp>
        <p:nvSpPr>
          <p:cNvPr id="9" name="TextBox 8">
            <a:extLst>
              <a:ext uri="{FF2B5EF4-FFF2-40B4-BE49-F238E27FC236}">
                <a16:creationId xmlns:a16="http://schemas.microsoft.com/office/drawing/2014/main" id="{071EB275-B2BE-4976-AA50-69E0B5356F39}"/>
              </a:ext>
            </a:extLst>
          </p:cNvPr>
          <p:cNvSpPr txBox="1"/>
          <p:nvPr/>
        </p:nvSpPr>
        <p:spPr>
          <a:xfrm>
            <a:off x="88951" y="1300126"/>
            <a:ext cx="6368293" cy="3346109"/>
          </a:xfrm>
          <a:prstGeom prst="rect">
            <a:avLst/>
          </a:prstGeom>
          <a:noFill/>
        </p:spPr>
        <p:txBody>
          <a:bodyPr wrap="square" rtlCol="0">
            <a:spAutoFit/>
          </a:bodyPr>
          <a:lstStyle/>
          <a:p>
            <a:pPr>
              <a:lnSpc>
                <a:spcPct val="150000"/>
              </a:lnSpc>
            </a:pPr>
            <a:r>
              <a:rPr lang="en-US" sz="2400" b="1" dirty="0">
                <a:solidFill>
                  <a:srgbClr val="104F75"/>
                </a:solidFill>
              </a:rPr>
              <a:t>Used to happen regularly (imperfect):</a:t>
            </a:r>
          </a:p>
          <a:p>
            <a:pPr>
              <a:lnSpc>
                <a:spcPct val="150000"/>
              </a:lnSpc>
            </a:pPr>
            <a:r>
              <a:rPr lang="en-US" sz="2400" dirty="0">
                <a:solidFill>
                  <a:schemeClr val="accent5">
                    <a:lumMod val="50000"/>
                  </a:schemeClr>
                </a:solidFill>
              </a:rPr>
              <a:t>I – play with the dog</a:t>
            </a:r>
          </a:p>
          <a:p>
            <a:pPr>
              <a:lnSpc>
                <a:spcPct val="150000"/>
              </a:lnSpc>
            </a:pPr>
            <a:r>
              <a:rPr lang="en-US" sz="2400" dirty="0">
                <a:solidFill>
                  <a:schemeClr val="accent5">
                    <a:lumMod val="50000"/>
                  </a:schemeClr>
                </a:solidFill>
              </a:rPr>
              <a:t>the dog – hear the mobile phone</a:t>
            </a:r>
          </a:p>
          <a:p>
            <a:pPr>
              <a:lnSpc>
                <a:spcPct val="150000"/>
              </a:lnSpc>
            </a:pPr>
            <a:r>
              <a:rPr lang="en-US" sz="2400" dirty="0">
                <a:solidFill>
                  <a:schemeClr val="accent5">
                    <a:lumMod val="50000"/>
                  </a:schemeClr>
                </a:solidFill>
              </a:rPr>
              <a:t>my mum – take a lot of photos</a:t>
            </a:r>
          </a:p>
          <a:p>
            <a:pPr>
              <a:lnSpc>
                <a:spcPct val="150000"/>
              </a:lnSpc>
            </a:pPr>
            <a:r>
              <a:rPr lang="en-US" sz="2400" dirty="0">
                <a:solidFill>
                  <a:schemeClr val="accent5">
                    <a:lumMod val="50000"/>
                  </a:schemeClr>
                </a:solidFill>
              </a:rPr>
              <a:t>my dad – read a love story during</a:t>
            </a:r>
          </a:p>
          <a:p>
            <a:r>
              <a:rPr lang="en-US" sz="2400" dirty="0">
                <a:solidFill>
                  <a:schemeClr val="accent5">
                    <a:lumMod val="50000"/>
                  </a:schemeClr>
                </a:solidFill>
              </a:rPr>
              <a:t>holidays</a:t>
            </a:r>
          </a:p>
        </p:txBody>
      </p:sp>
      <p:sp>
        <p:nvSpPr>
          <p:cNvPr id="10" name="TextBox 9">
            <a:extLst>
              <a:ext uri="{FF2B5EF4-FFF2-40B4-BE49-F238E27FC236}">
                <a16:creationId xmlns:a16="http://schemas.microsoft.com/office/drawing/2014/main" id="{D29F0FA8-2403-490C-8E98-6E0854CB9B21}"/>
              </a:ext>
            </a:extLst>
          </p:cNvPr>
          <p:cNvSpPr txBox="1"/>
          <p:nvPr/>
        </p:nvSpPr>
        <p:spPr>
          <a:xfrm>
            <a:off x="6186196" y="1288674"/>
            <a:ext cx="5645802" cy="3231654"/>
          </a:xfrm>
          <a:prstGeom prst="rect">
            <a:avLst/>
          </a:prstGeom>
          <a:noFill/>
        </p:spPr>
        <p:txBody>
          <a:bodyPr wrap="square" rtlCol="0">
            <a:spAutoFit/>
          </a:bodyPr>
          <a:lstStyle/>
          <a:p>
            <a:pPr>
              <a:lnSpc>
                <a:spcPct val="150000"/>
              </a:lnSpc>
            </a:pPr>
            <a:r>
              <a:rPr lang="en-US" sz="2400" b="1" dirty="0">
                <a:solidFill>
                  <a:srgbClr val="104F75"/>
                </a:solidFill>
              </a:rPr>
              <a:t>Happens regularly now (present):</a:t>
            </a:r>
          </a:p>
          <a:p>
            <a:pPr>
              <a:lnSpc>
                <a:spcPct val="150000"/>
              </a:lnSpc>
            </a:pPr>
            <a:r>
              <a:rPr lang="en-US" sz="2400" dirty="0">
                <a:solidFill>
                  <a:schemeClr val="accent5">
                    <a:lumMod val="50000"/>
                  </a:schemeClr>
                </a:solidFill>
              </a:rPr>
              <a:t>I – study a lot</a:t>
            </a:r>
          </a:p>
          <a:p>
            <a:pPr>
              <a:lnSpc>
                <a:spcPct val="150000"/>
              </a:lnSpc>
            </a:pPr>
            <a:r>
              <a:rPr lang="en-US" sz="2400" dirty="0">
                <a:solidFill>
                  <a:schemeClr val="accent5">
                    <a:lumMod val="50000"/>
                  </a:schemeClr>
                </a:solidFill>
              </a:rPr>
              <a:t>my dad – react badly when I hurt my</a:t>
            </a:r>
          </a:p>
          <a:p>
            <a:r>
              <a:rPr lang="en-US" sz="2400" dirty="0">
                <a:solidFill>
                  <a:schemeClr val="accent5">
                    <a:lumMod val="50000"/>
                  </a:schemeClr>
                </a:solidFill>
              </a:rPr>
              <a:t>brother</a:t>
            </a:r>
          </a:p>
          <a:p>
            <a:pPr>
              <a:lnSpc>
                <a:spcPct val="150000"/>
              </a:lnSpc>
            </a:pPr>
            <a:r>
              <a:rPr lang="en-US" sz="2400" dirty="0">
                <a:solidFill>
                  <a:schemeClr val="accent5">
                    <a:lumMod val="50000"/>
                  </a:schemeClr>
                </a:solidFill>
              </a:rPr>
              <a:t>my mum – think about solutions</a:t>
            </a:r>
          </a:p>
          <a:p>
            <a:pPr>
              <a:lnSpc>
                <a:spcPct val="150000"/>
              </a:lnSpc>
            </a:pPr>
            <a:r>
              <a:rPr lang="en-US" sz="2400" dirty="0">
                <a:solidFill>
                  <a:schemeClr val="accent5">
                    <a:lumMod val="50000"/>
                  </a:schemeClr>
                </a:solidFill>
              </a:rPr>
              <a:t>the dog – go out of the house</a:t>
            </a:r>
          </a:p>
        </p:txBody>
      </p:sp>
      <p:sp>
        <p:nvSpPr>
          <p:cNvPr id="5" name="TextBox 4">
            <a:extLst>
              <a:ext uri="{FF2B5EF4-FFF2-40B4-BE49-F238E27FC236}">
                <a16:creationId xmlns:a16="http://schemas.microsoft.com/office/drawing/2014/main" id="{96273468-C406-4F6B-AB90-0AE56C29C02C}"/>
              </a:ext>
            </a:extLst>
          </p:cNvPr>
          <p:cNvSpPr txBox="1"/>
          <p:nvPr/>
        </p:nvSpPr>
        <p:spPr>
          <a:xfrm>
            <a:off x="88950" y="1982524"/>
            <a:ext cx="4884821" cy="461665"/>
          </a:xfrm>
          <a:prstGeom prst="rect">
            <a:avLst/>
          </a:prstGeom>
          <a:solidFill>
            <a:schemeClr val="bg1"/>
          </a:solidFill>
        </p:spPr>
        <p:txBody>
          <a:bodyPr wrap="square" rtlCol="0">
            <a:spAutoFit/>
          </a:bodyPr>
          <a:lstStyle/>
          <a:p>
            <a:pPr algn="l"/>
            <a:r>
              <a:rPr lang="fr-FR" sz="2400" b="1" dirty="0">
                <a:solidFill>
                  <a:srgbClr val="E87D1E"/>
                </a:solidFill>
              </a:rPr>
              <a:t>Je jouais avec le chien.</a:t>
            </a:r>
          </a:p>
        </p:txBody>
      </p:sp>
      <p:sp>
        <p:nvSpPr>
          <p:cNvPr id="14" name="TextBox 13">
            <a:extLst>
              <a:ext uri="{FF2B5EF4-FFF2-40B4-BE49-F238E27FC236}">
                <a16:creationId xmlns:a16="http://schemas.microsoft.com/office/drawing/2014/main" id="{4A7B6650-C58D-4C15-9A5B-CA8D54AC9B5F}"/>
              </a:ext>
            </a:extLst>
          </p:cNvPr>
          <p:cNvSpPr txBox="1"/>
          <p:nvPr/>
        </p:nvSpPr>
        <p:spPr>
          <a:xfrm>
            <a:off x="88949" y="2531908"/>
            <a:ext cx="5040000" cy="461665"/>
          </a:xfrm>
          <a:prstGeom prst="rect">
            <a:avLst/>
          </a:prstGeom>
          <a:solidFill>
            <a:schemeClr val="bg1"/>
          </a:solidFill>
        </p:spPr>
        <p:txBody>
          <a:bodyPr wrap="square" rtlCol="0">
            <a:spAutoFit/>
          </a:bodyPr>
          <a:lstStyle/>
          <a:p>
            <a:pPr algn="l"/>
            <a:r>
              <a:rPr lang="fr-FR" sz="2400" b="1" dirty="0">
                <a:solidFill>
                  <a:srgbClr val="E87D1E"/>
                </a:solidFill>
              </a:rPr>
              <a:t>Le chien entendait le portable.</a:t>
            </a:r>
          </a:p>
        </p:txBody>
      </p:sp>
      <p:sp>
        <p:nvSpPr>
          <p:cNvPr id="15" name="TextBox 14">
            <a:extLst>
              <a:ext uri="{FF2B5EF4-FFF2-40B4-BE49-F238E27FC236}">
                <a16:creationId xmlns:a16="http://schemas.microsoft.com/office/drawing/2014/main" id="{AC7A3DC9-0C19-44BF-8D90-CDE95A77B678}"/>
              </a:ext>
            </a:extLst>
          </p:cNvPr>
          <p:cNvSpPr txBox="1"/>
          <p:nvPr/>
        </p:nvSpPr>
        <p:spPr>
          <a:xfrm>
            <a:off x="88950" y="3077746"/>
            <a:ext cx="6118420" cy="461665"/>
          </a:xfrm>
          <a:prstGeom prst="rect">
            <a:avLst/>
          </a:prstGeom>
          <a:solidFill>
            <a:schemeClr val="bg1"/>
          </a:solidFill>
        </p:spPr>
        <p:txBody>
          <a:bodyPr wrap="square" rtlCol="0">
            <a:spAutoFit/>
          </a:bodyPr>
          <a:lstStyle/>
          <a:p>
            <a:pPr algn="l"/>
            <a:r>
              <a:rPr lang="fr-FR" sz="2400" b="1" dirty="0">
                <a:solidFill>
                  <a:srgbClr val="E87D1E"/>
                </a:solidFill>
              </a:rPr>
              <a:t>Ma mère prenait beaucoup de photos.</a:t>
            </a:r>
          </a:p>
        </p:txBody>
      </p:sp>
      <p:sp>
        <p:nvSpPr>
          <p:cNvPr id="17" name="TextBox 16">
            <a:extLst>
              <a:ext uri="{FF2B5EF4-FFF2-40B4-BE49-F238E27FC236}">
                <a16:creationId xmlns:a16="http://schemas.microsoft.com/office/drawing/2014/main" id="{81A5B665-F229-4B0A-A5F9-2F95A769B6F7}"/>
              </a:ext>
            </a:extLst>
          </p:cNvPr>
          <p:cNvSpPr txBox="1"/>
          <p:nvPr/>
        </p:nvSpPr>
        <p:spPr>
          <a:xfrm>
            <a:off x="88950" y="3603329"/>
            <a:ext cx="6120000" cy="830997"/>
          </a:xfrm>
          <a:prstGeom prst="rect">
            <a:avLst/>
          </a:prstGeom>
          <a:solidFill>
            <a:schemeClr val="bg1"/>
          </a:solidFill>
        </p:spPr>
        <p:txBody>
          <a:bodyPr wrap="square" rtlCol="0">
            <a:spAutoFit/>
          </a:bodyPr>
          <a:lstStyle/>
          <a:p>
            <a:pPr algn="l"/>
            <a:r>
              <a:rPr lang="fr-FR" sz="2400" b="1" dirty="0">
                <a:solidFill>
                  <a:srgbClr val="E87D1E"/>
                </a:solidFill>
              </a:rPr>
              <a:t>Mon père lisait une histoire d’amour pendant les vacances.</a:t>
            </a:r>
          </a:p>
        </p:txBody>
      </p:sp>
      <p:sp>
        <p:nvSpPr>
          <p:cNvPr id="18" name="TextBox 17">
            <a:extLst>
              <a:ext uri="{FF2B5EF4-FFF2-40B4-BE49-F238E27FC236}">
                <a16:creationId xmlns:a16="http://schemas.microsoft.com/office/drawing/2014/main" id="{146CB6D7-46FA-4F6F-922C-5335CCF82BFE}"/>
              </a:ext>
            </a:extLst>
          </p:cNvPr>
          <p:cNvSpPr txBox="1"/>
          <p:nvPr/>
        </p:nvSpPr>
        <p:spPr>
          <a:xfrm>
            <a:off x="6186195" y="1971072"/>
            <a:ext cx="4884821" cy="461665"/>
          </a:xfrm>
          <a:prstGeom prst="rect">
            <a:avLst/>
          </a:prstGeom>
          <a:solidFill>
            <a:schemeClr val="bg1"/>
          </a:solidFill>
        </p:spPr>
        <p:txBody>
          <a:bodyPr wrap="square" rtlCol="0">
            <a:spAutoFit/>
          </a:bodyPr>
          <a:lstStyle/>
          <a:p>
            <a:pPr algn="l"/>
            <a:r>
              <a:rPr lang="fr-FR" sz="2400" b="1" dirty="0">
                <a:solidFill>
                  <a:srgbClr val="E87D1E"/>
                </a:solidFill>
              </a:rPr>
              <a:t>J’étudie beaucoup.</a:t>
            </a:r>
          </a:p>
        </p:txBody>
      </p:sp>
      <p:sp>
        <p:nvSpPr>
          <p:cNvPr id="19" name="TextBox 18">
            <a:extLst>
              <a:ext uri="{FF2B5EF4-FFF2-40B4-BE49-F238E27FC236}">
                <a16:creationId xmlns:a16="http://schemas.microsoft.com/office/drawing/2014/main" id="{4DA32C17-5859-4562-A3F4-3A3C26310D27}"/>
              </a:ext>
            </a:extLst>
          </p:cNvPr>
          <p:cNvSpPr txBox="1"/>
          <p:nvPr/>
        </p:nvSpPr>
        <p:spPr>
          <a:xfrm>
            <a:off x="6186195" y="2520456"/>
            <a:ext cx="5645802" cy="830997"/>
          </a:xfrm>
          <a:prstGeom prst="rect">
            <a:avLst/>
          </a:prstGeom>
          <a:solidFill>
            <a:schemeClr val="bg1"/>
          </a:solidFill>
        </p:spPr>
        <p:txBody>
          <a:bodyPr wrap="square" rtlCol="0">
            <a:spAutoFit/>
          </a:bodyPr>
          <a:lstStyle/>
          <a:p>
            <a:pPr algn="l"/>
            <a:r>
              <a:rPr lang="fr-FR" sz="2400" b="1" dirty="0">
                <a:solidFill>
                  <a:srgbClr val="E87D1E"/>
                </a:solidFill>
              </a:rPr>
              <a:t>Mon père réagit mal quand je blesse mon frère.</a:t>
            </a:r>
          </a:p>
        </p:txBody>
      </p:sp>
      <p:sp>
        <p:nvSpPr>
          <p:cNvPr id="20" name="TextBox 19">
            <a:extLst>
              <a:ext uri="{FF2B5EF4-FFF2-40B4-BE49-F238E27FC236}">
                <a16:creationId xmlns:a16="http://schemas.microsoft.com/office/drawing/2014/main" id="{F82BF4B4-221B-4A40-8016-3D77A27880C8}"/>
              </a:ext>
            </a:extLst>
          </p:cNvPr>
          <p:cNvSpPr txBox="1"/>
          <p:nvPr/>
        </p:nvSpPr>
        <p:spPr>
          <a:xfrm>
            <a:off x="6186195" y="3435626"/>
            <a:ext cx="5987884" cy="461665"/>
          </a:xfrm>
          <a:prstGeom prst="rect">
            <a:avLst/>
          </a:prstGeom>
          <a:solidFill>
            <a:schemeClr val="bg1"/>
          </a:solidFill>
        </p:spPr>
        <p:txBody>
          <a:bodyPr wrap="square" rtlCol="0">
            <a:spAutoFit/>
          </a:bodyPr>
          <a:lstStyle/>
          <a:p>
            <a:r>
              <a:rPr lang="fr-FR" sz="2400" b="1" dirty="0">
                <a:solidFill>
                  <a:srgbClr val="E87D1E"/>
                </a:solidFill>
              </a:rPr>
              <a:t>Ma mère réfléchit/pense aux solutions.</a:t>
            </a:r>
          </a:p>
        </p:txBody>
      </p:sp>
      <p:sp>
        <p:nvSpPr>
          <p:cNvPr id="21" name="TextBox 20">
            <a:extLst>
              <a:ext uri="{FF2B5EF4-FFF2-40B4-BE49-F238E27FC236}">
                <a16:creationId xmlns:a16="http://schemas.microsoft.com/office/drawing/2014/main" id="{E204178E-4244-43B9-B7B5-7CFF886FCADA}"/>
              </a:ext>
            </a:extLst>
          </p:cNvPr>
          <p:cNvSpPr txBox="1"/>
          <p:nvPr/>
        </p:nvSpPr>
        <p:spPr>
          <a:xfrm>
            <a:off x="6186194" y="3953827"/>
            <a:ext cx="4884821" cy="461665"/>
          </a:xfrm>
          <a:prstGeom prst="rect">
            <a:avLst/>
          </a:prstGeom>
          <a:solidFill>
            <a:schemeClr val="bg1"/>
          </a:solidFill>
        </p:spPr>
        <p:txBody>
          <a:bodyPr wrap="square" rtlCol="0">
            <a:spAutoFit/>
          </a:bodyPr>
          <a:lstStyle/>
          <a:p>
            <a:pPr algn="l"/>
            <a:r>
              <a:rPr lang="fr-FR" sz="2400" b="1" dirty="0">
                <a:solidFill>
                  <a:srgbClr val="E87D1E"/>
                </a:solidFill>
              </a:rPr>
              <a:t>Le chien sort de la maison.</a:t>
            </a:r>
          </a:p>
        </p:txBody>
      </p:sp>
      <p:pic>
        <p:nvPicPr>
          <p:cNvPr id="26" name="Picture 25">
            <a:extLst>
              <a:ext uri="{FF2B5EF4-FFF2-40B4-BE49-F238E27FC236}">
                <a16:creationId xmlns:a16="http://schemas.microsoft.com/office/drawing/2014/main" id="{2693AE80-1FB4-403A-8738-1B04CD8B91D5}"/>
              </a:ext>
            </a:extLst>
          </p:cNvPr>
          <p:cNvPicPr>
            <a:picLocks noChangeAspect="1"/>
          </p:cNvPicPr>
          <p:nvPr/>
        </p:nvPicPr>
        <p:blipFill>
          <a:blip r:embed="rId4"/>
          <a:stretch>
            <a:fillRect/>
          </a:stretch>
        </p:blipFill>
        <p:spPr>
          <a:xfrm>
            <a:off x="69129" y="4837874"/>
            <a:ext cx="1661306" cy="1440000"/>
          </a:xfrm>
          <a:prstGeom prst="rect">
            <a:avLst/>
          </a:prstGeom>
        </p:spPr>
      </p:pic>
      <p:pic>
        <p:nvPicPr>
          <p:cNvPr id="27" name="Picture 26">
            <a:extLst>
              <a:ext uri="{FF2B5EF4-FFF2-40B4-BE49-F238E27FC236}">
                <a16:creationId xmlns:a16="http://schemas.microsoft.com/office/drawing/2014/main" id="{DC545460-8A4D-4D87-87A4-7FE942AF0C97}"/>
              </a:ext>
            </a:extLst>
          </p:cNvPr>
          <p:cNvPicPr>
            <a:picLocks noChangeAspect="1"/>
          </p:cNvPicPr>
          <p:nvPr/>
        </p:nvPicPr>
        <p:blipFill>
          <a:blip r:embed="rId5"/>
          <a:stretch>
            <a:fillRect/>
          </a:stretch>
        </p:blipFill>
        <p:spPr>
          <a:xfrm>
            <a:off x="1655576" y="4531377"/>
            <a:ext cx="1661306" cy="1440000"/>
          </a:xfrm>
          <a:prstGeom prst="rect">
            <a:avLst/>
          </a:prstGeom>
        </p:spPr>
      </p:pic>
      <p:pic>
        <p:nvPicPr>
          <p:cNvPr id="28" name="Picture 27">
            <a:extLst>
              <a:ext uri="{FF2B5EF4-FFF2-40B4-BE49-F238E27FC236}">
                <a16:creationId xmlns:a16="http://schemas.microsoft.com/office/drawing/2014/main" id="{F619767C-EBF7-4C87-B6B4-61FF9FF0172C}"/>
              </a:ext>
            </a:extLst>
          </p:cNvPr>
          <p:cNvPicPr>
            <a:picLocks noChangeAspect="1"/>
          </p:cNvPicPr>
          <p:nvPr/>
        </p:nvPicPr>
        <p:blipFill>
          <a:blip r:embed="rId6"/>
          <a:stretch>
            <a:fillRect/>
          </a:stretch>
        </p:blipFill>
        <p:spPr>
          <a:xfrm>
            <a:off x="3104856" y="4883526"/>
            <a:ext cx="1623704" cy="1440000"/>
          </a:xfrm>
          <a:prstGeom prst="rect">
            <a:avLst/>
          </a:prstGeom>
        </p:spPr>
      </p:pic>
      <p:pic>
        <p:nvPicPr>
          <p:cNvPr id="29" name="Picture 28">
            <a:extLst>
              <a:ext uri="{FF2B5EF4-FFF2-40B4-BE49-F238E27FC236}">
                <a16:creationId xmlns:a16="http://schemas.microsoft.com/office/drawing/2014/main" id="{09B77F5E-E7A8-43AA-99AB-55715BE75DCB}"/>
              </a:ext>
            </a:extLst>
          </p:cNvPr>
          <p:cNvPicPr>
            <a:picLocks noChangeAspect="1"/>
          </p:cNvPicPr>
          <p:nvPr/>
        </p:nvPicPr>
        <p:blipFill>
          <a:blip r:embed="rId7"/>
          <a:stretch>
            <a:fillRect/>
          </a:stretch>
        </p:blipFill>
        <p:spPr>
          <a:xfrm>
            <a:off x="4529307" y="4357414"/>
            <a:ext cx="1623703" cy="1440000"/>
          </a:xfrm>
          <a:prstGeom prst="rect">
            <a:avLst/>
          </a:prstGeom>
        </p:spPr>
      </p:pic>
      <p:pic>
        <p:nvPicPr>
          <p:cNvPr id="31" name="Picture 30">
            <a:extLst>
              <a:ext uri="{FF2B5EF4-FFF2-40B4-BE49-F238E27FC236}">
                <a16:creationId xmlns:a16="http://schemas.microsoft.com/office/drawing/2014/main" id="{F0827CA2-88C6-4E6D-BA3A-27EF2055270B}"/>
              </a:ext>
            </a:extLst>
          </p:cNvPr>
          <p:cNvPicPr>
            <a:picLocks noChangeAspect="1"/>
          </p:cNvPicPr>
          <p:nvPr/>
        </p:nvPicPr>
        <p:blipFill>
          <a:blip r:embed="rId8"/>
          <a:stretch>
            <a:fillRect/>
          </a:stretch>
        </p:blipFill>
        <p:spPr>
          <a:xfrm>
            <a:off x="6393640" y="4490862"/>
            <a:ext cx="1059216" cy="1938096"/>
          </a:xfrm>
          <a:prstGeom prst="rect">
            <a:avLst/>
          </a:prstGeom>
        </p:spPr>
      </p:pic>
      <p:pic>
        <p:nvPicPr>
          <p:cNvPr id="4096" name="Picture 4095">
            <a:extLst>
              <a:ext uri="{FF2B5EF4-FFF2-40B4-BE49-F238E27FC236}">
                <a16:creationId xmlns:a16="http://schemas.microsoft.com/office/drawing/2014/main" id="{0FFBA6FB-EFCC-4046-A7BF-BAD54A38F38A}"/>
              </a:ext>
            </a:extLst>
          </p:cNvPr>
          <p:cNvPicPr>
            <a:picLocks noChangeAspect="1"/>
          </p:cNvPicPr>
          <p:nvPr/>
        </p:nvPicPr>
        <p:blipFill>
          <a:blip r:embed="rId9"/>
          <a:stretch>
            <a:fillRect/>
          </a:stretch>
        </p:blipFill>
        <p:spPr>
          <a:xfrm>
            <a:off x="7865250" y="4490862"/>
            <a:ext cx="1102745" cy="1938096"/>
          </a:xfrm>
          <a:prstGeom prst="rect">
            <a:avLst/>
          </a:prstGeom>
        </p:spPr>
      </p:pic>
      <p:pic>
        <p:nvPicPr>
          <p:cNvPr id="4097" name="Picture 4096">
            <a:extLst>
              <a:ext uri="{FF2B5EF4-FFF2-40B4-BE49-F238E27FC236}">
                <a16:creationId xmlns:a16="http://schemas.microsoft.com/office/drawing/2014/main" id="{9A3F3CEA-79F1-4914-A3F3-F4F83BBD5CED}"/>
              </a:ext>
            </a:extLst>
          </p:cNvPr>
          <p:cNvPicPr>
            <a:picLocks noChangeAspect="1"/>
          </p:cNvPicPr>
          <p:nvPr/>
        </p:nvPicPr>
        <p:blipFill>
          <a:blip r:embed="rId10"/>
          <a:stretch>
            <a:fillRect/>
          </a:stretch>
        </p:blipFill>
        <p:spPr>
          <a:xfrm>
            <a:off x="9377962" y="4490862"/>
            <a:ext cx="1268572" cy="1938096"/>
          </a:xfrm>
          <a:prstGeom prst="rect">
            <a:avLst/>
          </a:prstGeom>
        </p:spPr>
      </p:pic>
      <p:pic>
        <p:nvPicPr>
          <p:cNvPr id="4099" name="Picture 4098">
            <a:extLst>
              <a:ext uri="{FF2B5EF4-FFF2-40B4-BE49-F238E27FC236}">
                <a16:creationId xmlns:a16="http://schemas.microsoft.com/office/drawing/2014/main" id="{A2E1D772-8F02-4FB9-ACAF-4BF0897B6806}"/>
              </a:ext>
            </a:extLst>
          </p:cNvPr>
          <p:cNvPicPr>
            <a:picLocks noChangeAspect="1"/>
          </p:cNvPicPr>
          <p:nvPr/>
        </p:nvPicPr>
        <p:blipFill>
          <a:blip r:embed="rId11"/>
          <a:stretch>
            <a:fillRect/>
          </a:stretch>
        </p:blipFill>
        <p:spPr>
          <a:xfrm>
            <a:off x="10932907" y="4490862"/>
            <a:ext cx="1059216" cy="1938096"/>
          </a:xfrm>
          <a:prstGeom prst="rect">
            <a:avLst/>
          </a:prstGeom>
        </p:spPr>
      </p:pic>
    </p:spTree>
    <p:extLst>
      <p:ext uri="{BB962C8B-B14F-4D97-AF65-F5344CB8AC3E}">
        <p14:creationId xmlns:p14="http://schemas.microsoft.com/office/powerpoint/2010/main" val="238354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78905" cy="707849"/>
          </a:xfrm>
        </p:spPr>
        <p:txBody>
          <a:bodyPr>
            <a:noAutofit/>
          </a:bodyPr>
          <a:lstStyle/>
          <a:p>
            <a:r>
              <a:rPr lang="fr-FR" sz="2800" b="1" dirty="0">
                <a:solidFill>
                  <a:schemeClr val="bg1"/>
                </a:solidFill>
              </a:rPr>
              <a:t>Dans le passé ou aujourd’hui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300347" y="1939156"/>
            <a:ext cx="3830526" cy="830997"/>
          </a:xfrm>
          <a:prstGeom prst="rect">
            <a:avLst/>
          </a:prstGeom>
          <a:noFill/>
        </p:spPr>
        <p:txBody>
          <a:bodyPr wrap="square" rtlCol="0">
            <a:spAutoFit/>
          </a:bodyPr>
          <a:lstStyle/>
          <a:p>
            <a:r>
              <a:rPr lang="fr-FR" sz="2400" dirty="0">
                <a:solidFill>
                  <a:srgbClr val="104F75"/>
                </a:solidFill>
              </a:rPr>
              <a:t>Partenaire</a:t>
            </a:r>
            <a:r>
              <a:rPr lang="en-US" sz="2400" dirty="0">
                <a:solidFill>
                  <a:srgbClr val="104F75"/>
                </a:solidFill>
              </a:rPr>
              <a:t> A</a:t>
            </a:r>
          </a:p>
          <a:p>
            <a:r>
              <a:rPr lang="en-US" sz="2400" dirty="0">
                <a:solidFill>
                  <a:srgbClr val="104F75"/>
                </a:solidFill>
              </a:rPr>
              <a:t>Now: enter the shop</a:t>
            </a:r>
          </a:p>
        </p:txBody>
      </p:sp>
      <p:pic>
        <p:nvPicPr>
          <p:cNvPr id="3" name="Picture 2" descr="A picture containing toy, doll&#10;&#10;Description automatically generated">
            <a:extLst>
              <a:ext uri="{FF2B5EF4-FFF2-40B4-BE49-F238E27FC236}">
                <a16:creationId xmlns:a16="http://schemas.microsoft.com/office/drawing/2014/main" id="{D2E9EF2D-7225-48E0-8A18-6914AC0FE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8780" y="3429000"/>
            <a:ext cx="2941131" cy="2941131"/>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3C9F0BAF-53CC-4072-84FD-F02C58F7ED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347" y="3204510"/>
            <a:ext cx="3168082" cy="3168082"/>
          </a:xfrm>
          <a:prstGeom prst="rect">
            <a:avLst/>
          </a:prstGeom>
        </p:spPr>
      </p:pic>
      <p:sp>
        <p:nvSpPr>
          <p:cNvPr id="11" name="Speech Bubble: Rectangle with Corners Rounded 10">
            <a:extLst>
              <a:ext uri="{FF2B5EF4-FFF2-40B4-BE49-F238E27FC236}">
                <a16:creationId xmlns:a16="http://schemas.microsoft.com/office/drawing/2014/main" id="{842046D2-1D4A-4E11-88B4-421B7215C626}"/>
              </a:ext>
            </a:extLst>
          </p:cNvPr>
          <p:cNvSpPr/>
          <p:nvPr/>
        </p:nvSpPr>
        <p:spPr>
          <a:xfrm>
            <a:off x="2555529" y="2900733"/>
            <a:ext cx="2402080" cy="1187115"/>
          </a:xfrm>
          <a:prstGeom prst="wedgeRoundRectCallout">
            <a:avLst>
              <a:gd name="adj1" fmla="val -48752"/>
              <a:gd name="adj2" fmla="val 80088"/>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t>J’entre dans le magasin.</a:t>
            </a:r>
          </a:p>
        </p:txBody>
      </p:sp>
      <p:graphicFrame>
        <p:nvGraphicFramePr>
          <p:cNvPr id="12" name="Table 12">
            <a:extLst>
              <a:ext uri="{FF2B5EF4-FFF2-40B4-BE49-F238E27FC236}">
                <a16:creationId xmlns:a16="http://schemas.microsoft.com/office/drawing/2014/main" id="{EACBCC58-EDB6-435B-B36F-5E3F86971312}"/>
              </a:ext>
            </a:extLst>
          </p:cNvPr>
          <p:cNvGraphicFramePr>
            <a:graphicFrameLocks noGrp="1"/>
          </p:cNvGraphicFramePr>
          <p:nvPr>
            <p:extLst>
              <p:ext uri="{D42A27DB-BD31-4B8C-83A1-F6EECF244321}">
                <p14:modId xmlns:p14="http://schemas.microsoft.com/office/powerpoint/2010/main" val="2767659833"/>
              </p:ext>
            </p:extLst>
          </p:nvPr>
        </p:nvGraphicFramePr>
        <p:xfrm>
          <a:off x="6757965" y="3204510"/>
          <a:ext cx="4959450" cy="1432560"/>
        </p:xfrm>
        <a:graphic>
          <a:graphicData uri="http://schemas.openxmlformats.org/drawingml/2006/table">
            <a:tbl>
              <a:tblPr firstRow="1" bandRow="1">
                <a:tableStyleId>{5940675A-B579-460E-94D1-54222C63F5DA}</a:tableStyleId>
              </a:tblPr>
              <a:tblGrid>
                <a:gridCol w="2479725">
                  <a:extLst>
                    <a:ext uri="{9D8B030D-6E8A-4147-A177-3AD203B41FA5}">
                      <a16:colId xmlns:a16="http://schemas.microsoft.com/office/drawing/2014/main" val="3709923616"/>
                    </a:ext>
                  </a:extLst>
                </a:gridCol>
                <a:gridCol w="2479725">
                  <a:extLst>
                    <a:ext uri="{9D8B030D-6E8A-4147-A177-3AD203B41FA5}">
                      <a16:colId xmlns:a16="http://schemas.microsoft.com/office/drawing/2014/main" val="309367512"/>
                    </a:ext>
                  </a:extLst>
                </a:gridCol>
              </a:tblGrid>
              <a:tr h="370840">
                <a:tc>
                  <a:txBody>
                    <a:bodyPr/>
                    <a:lstStyle/>
                    <a:p>
                      <a:pPr algn="ctr"/>
                      <a:r>
                        <a:rPr lang="fr-FR" sz="2400" dirty="0">
                          <a:solidFill>
                            <a:srgbClr val="115076"/>
                          </a:solidFill>
                        </a:rPr>
                        <a:t>Then</a:t>
                      </a:r>
                    </a:p>
                  </a:txBody>
                  <a:tcPr/>
                </a:tc>
                <a:tc>
                  <a:txBody>
                    <a:bodyPr/>
                    <a:lstStyle/>
                    <a:p>
                      <a:pPr algn="ctr"/>
                      <a:r>
                        <a:rPr lang="fr-FR" sz="2400" dirty="0">
                          <a:solidFill>
                            <a:srgbClr val="115076"/>
                          </a:solidFill>
                        </a:rPr>
                        <a:t>Now</a:t>
                      </a:r>
                    </a:p>
                  </a:txBody>
                  <a:tcPr/>
                </a:tc>
                <a:extLst>
                  <a:ext uri="{0D108BD9-81ED-4DB2-BD59-A6C34878D82A}">
                    <a16:rowId xmlns:a16="http://schemas.microsoft.com/office/drawing/2014/main" val="1565108739"/>
                  </a:ext>
                </a:extLst>
              </a:tr>
              <a:tr h="370840">
                <a:tc>
                  <a:txBody>
                    <a:bodyPr/>
                    <a:lstStyle/>
                    <a:p>
                      <a:pPr algn="ctr"/>
                      <a:endParaRPr lang="fr-FR" sz="2400" dirty="0">
                        <a:solidFill>
                          <a:srgbClr val="115076"/>
                        </a:solidFill>
                      </a:endParaRPr>
                    </a:p>
                  </a:txBody>
                  <a:tcPr/>
                </a:tc>
                <a:tc>
                  <a:txBody>
                    <a:bodyPr/>
                    <a:lstStyle/>
                    <a:p>
                      <a:pPr algn="ctr"/>
                      <a:r>
                        <a:rPr lang="fr-FR" sz="2800" dirty="0">
                          <a:solidFill>
                            <a:srgbClr val="115076"/>
                          </a:solidFill>
                          <a:latin typeface="Bradley Hand ITC" panose="03070402050302030203" pitchFamily="66" charset="0"/>
                        </a:rPr>
                        <a:t>enter the shop</a:t>
                      </a:r>
                    </a:p>
                  </a:txBody>
                  <a:tcPr/>
                </a:tc>
                <a:extLst>
                  <a:ext uri="{0D108BD9-81ED-4DB2-BD59-A6C34878D82A}">
                    <a16:rowId xmlns:a16="http://schemas.microsoft.com/office/drawing/2014/main" val="3016902383"/>
                  </a:ext>
                </a:extLst>
              </a:tr>
              <a:tr h="370840">
                <a:tc>
                  <a:txBody>
                    <a:bodyPr/>
                    <a:lstStyle/>
                    <a:p>
                      <a:pPr algn="ctr"/>
                      <a:endParaRPr lang="fr-FR" sz="2400" dirty="0">
                        <a:solidFill>
                          <a:srgbClr val="115076"/>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4254598911"/>
                  </a:ext>
                </a:extLst>
              </a:tr>
            </a:tbl>
          </a:graphicData>
        </a:graphic>
      </p:graphicFrame>
      <p:sp>
        <p:nvSpPr>
          <p:cNvPr id="13" name="Rectangle 12">
            <a:extLst>
              <a:ext uri="{FF2B5EF4-FFF2-40B4-BE49-F238E27FC236}">
                <a16:creationId xmlns:a16="http://schemas.microsoft.com/office/drawing/2014/main" id="{A0D2E8DB-AA27-4786-9CAA-1149BA5095AA}"/>
              </a:ext>
            </a:extLst>
          </p:cNvPr>
          <p:cNvSpPr/>
          <p:nvPr/>
        </p:nvSpPr>
        <p:spPr>
          <a:xfrm>
            <a:off x="9400674" y="3705726"/>
            <a:ext cx="2117558" cy="3981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TextBox 13">
            <a:extLst>
              <a:ext uri="{FF2B5EF4-FFF2-40B4-BE49-F238E27FC236}">
                <a16:creationId xmlns:a16="http://schemas.microsoft.com/office/drawing/2014/main" id="{8809134E-31D2-496C-BD03-8B1137DF7EDB}"/>
              </a:ext>
            </a:extLst>
          </p:cNvPr>
          <p:cNvSpPr txBox="1"/>
          <p:nvPr/>
        </p:nvSpPr>
        <p:spPr>
          <a:xfrm>
            <a:off x="6757965" y="2664683"/>
            <a:ext cx="3830526" cy="461665"/>
          </a:xfrm>
          <a:prstGeom prst="rect">
            <a:avLst/>
          </a:prstGeom>
          <a:noFill/>
        </p:spPr>
        <p:txBody>
          <a:bodyPr wrap="square" rtlCol="0">
            <a:spAutoFit/>
          </a:bodyPr>
          <a:lstStyle/>
          <a:p>
            <a:r>
              <a:rPr lang="fr-FR" sz="2400" dirty="0">
                <a:solidFill>
                  <a:schemeClr val="accent5">
                    <a:lumMod val="50000"/>
                  </a:schemeClr>
                </a:solidFill>
              </a:rPr>
              <a:t>Partenaire</a:t>
            </a:r>
            <a:r>
              <a:rPr lang="en-US" sz="2400" dirty="0">
                <a:solidFill>
                  <a:schemeClr val="accent5">
                    <a:lumMod val="50000"/>
                  </a:schemeClr>
                </a:solidFill>
              </a:rPr>
              <a:t> B</a:t>
            </a:r>
          </a:p>
        </p:txBody>
      </p:sp>
    </p:spTree>
    <p:extLst>
      <p:ext uri="{BB962C8B-B14F-4D97-AF65-F5344CB8AC3E}">
        <p14:creationId xmlns:p14="http://schemas.microsoft.com/office/powerpoint/2010/main" val="24471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0" nodeType="clickEffect">
                                  <p:stCondLst>
                                    <p:cond delay="0"/>
                                  </p:stCondLst>
                                  <p:childTnLst>
                                    <p:animEffect transition="out" filter="wipe(left)">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919537" cy="707849"/>
          </a:xfrm>
        </p:spPr>
        <p:txBody>
          <a:bodyPr>
            <a:noAutofit/>
          </a:bodyPr>
          <a:lstStyle/>
          <a:p>
            <a:r>
              <a:rPr lang="en-GB" sz="2800" b="1" dirty="0">
                <a:solidFill>
                  <a:schemeClr val="bg1"/>
                </a:solidFill>
              </a:rPr>
              <a:t>Dans le passé </a:t>
            </a:r>
            <a:r>
              <a:rPr lang="fr-FR" sz="2800" b="1" dirty="0">
                <a:solidFill>
                  <a:schemeClr val="bg1"/>
                </a:solidFill>
              </a:rPr>
              <a:t>ou</a:t>
            </a:r>
            <a:r>
              <a:rPr lang="en-GB" sz="2800" b="1" dirty="0">
                <a:solidFill>
                  <a:schemeClr val="bg1"/>
                </a:solidFill>
              </a:rPr>
              <a:t> </a:t>
            </a:r>
            <a:r>
              <a:rPr lang="fr-FR" sz="2800" b="1" dirty="0">
                <a:solidFill>
                  <a:schemeClr val="bg1"/>
                </a:solidFill>
              </a:rPr>
              <a:t>aujourd’hui</a:t>
            </a:r>
            <a:r>
              <a:rPr lang="en-GB" sz="28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6277245" cy="1938992"/>
          </a:xfrm>
          <a:prstGeom prst="rect">
            <a:avLst/>
          </a:prstGeom>
          <a:noFill/>
        </p:spPr>
        <p:txBody>
          <a:bodyPr wrap="square" rtlCol="0">
            <a:spAutoFit/>
          </a:bodyPr>
          <a:lstStyle/>
          <a:p>
            <a:r>
              <a:rPr lang="fr-FR" sz="2400" dirty="0">
                <a:solidFill>
                  <a:srgbClr val="104F75"/>
                </a:solidFill>
              </a:rPr>
              <a:t>Partenaire</a:t>
            </a:r>
            <a:r>
              <a:rPr lang="en-US" sz="2400" dirty="0">
                <a:solidFill>
                  <a:srgbClr val="104F75"/>
                </a:solidFill>
              </a:rPr>
              <a:t> A</a:t>
            </a:r>
          </a:p>
          <a:p>
            <a:r>
              <a:rPr lang="en-US" sz="2400" dirty="0">
                <a:solidFill>
                  <a:srgbClr val="104F75"/>
                </a:solidFill>
              </a:rPr>
              <a:t>Now: play piano</a:t>
            </a:r>
          </a:p>
          <a:p>
            <a:r>
              <a:rPr lang="en-US" sz="2400" dirty="0">
                <a:solidFill>
                  <a:srgbClr val="104F75"/>
                </a:solidFill>
              </a:rPr>
              <a:t>Then: like maths</a:t>
            </a:r>
          </a:p>
          <a:p>
            <a:r>
              <a:rPr lang="en-US" sz="2400" dirty="0">
                <a:solidFill>
                  <a:srgbClr val="104F75"/>
                </a:solidFill>
              </a:rPr>
              <a:t>Now: eat lots of chocolate</a:t>
            </a:r>
          </a:p>
          <a:p>
            <a:r>
              <a:rPr lang="en-US" sz="2400" dirty="0">
                <a:solidFill>
                  <a:srgbClr val="104F75"/>
                </a:solidFill>
              </a:rPr>
              <a:t>Then: travel to Canada</a:t>
            </a:r>
          </a:p>
        </p:txBody>
      </p:sp>
      <p:sp>
        <p:nvSpPr>
          <p:cNvPr id="9" name="TextBox 8">
            <a:extLst>
              <a:ext uri="{FF2B5EF4-FFF2-40B4-BE49-F238E27FC236}">
                <a16:creationId xmlns:a16="http://schemas.microsoft.com/office/drawing/2014/main" id="{ACC3257F-FEE0-47C3-992A-94EE7C8E071B}"/>
              </a:ext>
            </a:extLst>
          </p:cNvPr>
          <p:cNvSpPr txBox="1"/>
          <p:nvPr/>
        </p:nvSpPr>
        <p:spPr>
          <a:xfrm>
            <a:off x="6812713" y="1163992"/>
            <a:ext cx="4894873" cy="1938992"/>
          </a:xfrm>
          <a:prstGeom prst="rect">
            <a:avLst/>
          </a:prstGeom>
          <a:noFill/>
        </p:spPr>
        <p:txBody>
          <a:bodyPr wrap="square" rtlCol="0">
            <a:spAutoFit/>
          </a:bodyPr>
          <a:lstStyle/>
          <a:p>
            <a:r>
              <a:rPr lang="fr-FR" sz="2400" dirty="0">
                <a:solidFill>
                  <a:srgbClr val="104F75"/>
                </a:solidFill>
              </a:rPr>
              <a:t>Partenaire</a:t>
            </a:r>
            <a:r>
              <a:rPr lang="en-US" sz="2400" dirty="0">
                <a:solidFill>
                  <a:srgbClr val="104F75"/>
                </a:solidFill>
              </a:rPr>
              <a:t> B</a:t>
            </a:r>
          </a:p>
          <a:p>
            <a:r>
              <a:rPr lang="en-US" sz="2400" dirty="0">
                <a:solidFill>
                  <a:srgbClr val="104F75"/>
                </a:solidFill>
              </a:rPr>
              <a:t>Then: study French at school</a:t>
            </a:r>
          </a:p>
          <a:p>
            <a:r>
              <a:rPr lang="en-US" sz="2400" dirty="0">
                <a:solidFill>
                  <a:srgbClr val="104F75"/>
                </a:solidFill>
              </a:rPr>
              <a:t>Then: throw the football</a:t>
            </a:r>
          </a:p>
          <a:p>
            <a:r>
              <a:rPr lang="en-US" sz="2400" dirty="0">
                <a:solidFill>
                  <a:srgbClr val="104F75"/>
                </a:solidFill>
              </a:rPr>
              <a:t>Now: respect the teachers</a:t>
            </a:r>
          </a:p>
          <a:p>
            <a:r>
              <a:rPr lang="en-US" sz="2400" dirty="0">
                <a:solidFill>
                  <a:srgbClr val="104F75"/>
                </a:solidFill>
              </a:rPr>
              <a:t>Now: play guitar</a:t>
            </a:r>
          </a:p>
        </p:txBody>
      </p:sp>
    </p:spTree>
    <p:extLst>
      <p:ext uri="{BB962C8B-B14F-4D97-AF65-F5344CB8AC3E}">
        <p14:creationId xmlns:p14="http://schemas.microsoft.com/office/powerpoint/2010/main" val="532915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6277245" cy="1938992"/>
          </a:xfrm>
          <a:prstGeom prst="rect">
            <a:avLst/>
          </a:prstGeom>
          <a:noFill/>
        </p:spPr>
        <p:txBody>
          <a:bodyPr wrap="square" rtlCol="0">
            <a:spAutoFit/>
          </a:bodyPr>
          <a:lstStyle/>
          <a:p>
            <a:r>
              <a:rPr lang="fr-FR" sz="2400" dirty="0">
                <a:solidFill>
                  <a:srgbClr val="104F75"/>
                </a:solidFill>
              </a:rPr>
              <a:t>Partenaire</a:t>
            </a:r>
            <a:r>
              <a:rPr lang="en-US" sz="2400" dirty="0">
                <a:solidFill>
                  <a:srgbClr val="104F75"/>
                </a:solidFill>
              </a:rPr>
              <a:t> A</a:t>
            </a:r>
          </a:p>
          <a:p>
            <a:r>
              <a:rPr lang="en-US" sz="2400" dirty="0">
                <a:solidFill>
                  <a:srgbClr val="104F75"/>
                </a:solidFill>
              </a:rPr>
              <a:t>Now: play piano</a:t>
            </a:r>
          </a:p>
          <a:p>
            <a:r>
              <a:rPr lang="en-US" sz="2400" dirty="0">
                <a:solidFill>
                  <a:srgbClr val="104F75"/>
                </a:solidFill>
              </a:rPr>
              <a:t>Then: like maths</a:t>
            </a:r>
          </a:p>
          <a:p>
            <a:r>
              <a:rPr lang="en-US" sz="2400" dirty="0">
                <a:solidFill>
                  <a:srgbClr val="104F75"/>
                </a:solidFill>
              </a:rPr>
              <a:t>Now: eat lots of chocolate</a:t>
            </a:r>
          </a:p>
          <a:p>
            <a:r>
              <a:rPr lang="en-US" sz="2400" dirty="0">
                <a:solidFill>
                  <a:srgbClr val="104F75"/>
                </a:solidFill>
              </a:rPr>
              <a:t>Then: travel to Canada</a:t>
            </a:r>
          </a:p>
        </p:txBody>
      </p:sp>
      <p:sp>
        <p:nvSpPr>
          <p:cNvPr id="9" name="TextBox 8">
            <a:extLst>
              <a:ext uri="{FF2B5EF4-FFF2-40B4-BE49-F238E27FC236}">
                <a16:creationId xmlns:a16="http://schemas.microsoft.com/office/drawing/2014/main" id="{ACC3257F-FEE0-47C3-992A-94EE7C8E071B}"/>
              </a:ext>
            </a:extLst>
          </p:cNvPr>
          <p:cNvSpPr txBox="1"/>
          <p:nvPr/>
        </p:nvSpPr>
        <p:spPr>
          <a:xfrm>
            <a:off x="6812713" y="1163992"/>
            <a:ext cx="4894873" cy="1938992"/>
          </a:xfrm>
          <a:prstGeom prst="rect">
            <a:avLst/>
          </a:prstGeom>
          <a:noFill/>
        </p:spPr>
        <p:txBody>
          <a:bodyPr wrap="square" rtlCol="0">
            <a:spAutoFit/>
          </a:bodyPr>
          <a:lstStyle/>
          <a:p>
            <a:r>
              <a:rPr lang="fr-FR" sz="2400" dirty="0">
                <a:solidFill>
                  <a:srgbClr val="104F75"/>
                </a:solidFill>
              </a:rPr>
              <a:t>Partenaire</a:t>
            </a:r>
            <a:r>
              <a:rPr lang="en-US" sz="2400" dirty="0">
                <a:solidFill>
                  <a:srgbClr val="104F75"/>
                </a:solidFill>
              </a:rPr>
              <a:t> B</a:t>
            </a:r>
          </a:p>
          <a:p>
            <a:r>
              <a:rPr lang="en-US" sz="2400" dirty="0">
                <a:solidFill>
                  <a:srgbClr val="104F75"/>
                </a:solidFill>
              </a:rPr>
              <a:t>Then: study French at school</a:t>
            </a:r>
          </a:p>
          <a:p>
            <a:r>
              <a:rPr lang="en-US" sz="2400" dirty="0">
                <a:solidFill>
                  <a:srgbClr val="104F75"/>
                </a:solidFill>
              </a:rPr>
              <a:t>Then: throw the football</a:t>
            </a:r>
          </a:p>
          <a:p>
            <a:r>
              <a:rPr lang="en-US" sz="2400" dirty="0">
                <a:solidFill>
                  <a:srgbClr val="104F75"/>
                </a:solidFill>
              </a:rPr>
              <a:t>Now: respect the teachers</a:t>
            </a:r>
          </a:p>
          <a:p>
            <a:r>
              <a:rPr lang="en-US" sz="2400" dirty="0">
                <a:solidFill>
                  <a:srgbClr val="104F75"/>
                </a:solidFill>
              </a:rPr>
              <a:t>Now: play guitar</a:t>
            </a:r>
          </a:p>
        </p:txBody>
      </p:sp>
    </p:spTree>
    <p:extLst>
      <p:ext uri="{BB962C8B-B14F-4D97-AF65-F5344CB8AC3E}">
        <p14:creationId xmlns:p14="http://schemas.microsoft.com/office/powerpoint/2010/main" val="3647169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16494"/>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rPr>
              <a:t>Term </a:t>
            </a:r>
            <a:r>
              <a:rPr lang="en-GB" sz="2800" b="1" dirty="0">
                <a:solidFill>
                  <a:srgbClr val="104F75"/>
                </a:solidFill>
                <a:latin typeface="Century Gothic" panose="020B0502020202020204" pitchFamily="34" charset="0"/>
                <a:ea typeface="Calibri" panose="020F0502020204030204" pitchFamily="34" charset="0"/>
                <a:cs typeface="Calibri" panose="020F0502020204030204" pitchFamily="34" charset="0"/>
              </a:rPr>
              <a:t>2.2</a:t>
            </a:r>
            <a:r>
              <a:rPr kumimoji="0" lang="en-GB" sz="2800" b="1"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Calibri" panose="020F0502020204030204" pitchFamily="34" charset="0"/>
              </a:rPr>
              <a:t>, Week 3)     </a:t>
            </a:r>
            <a:endParaRPr kumimoji="0" lang="en-GB" sz="2800" b="0" i="0" u="none" strike="noStrike" kern="1200" cap="none" spc="0" normalizeH="0" baseline="0" noProof="0" dirty="0">
              <a:ln>
                <a:noFill/>
              </a:ln>
              <a:solidFill>
                <a:srgbClr val="104F7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pic>
        <p:nvPicPr>
          <p:cNvPr id="14" name="Picture 13"/>
          <p:cNvPicPr/>
          <p:nvPr/>
        </p:nvPicPr>
        <p:blipFill>
          <a:blip r:embed="rId6" cstate="print">
            <a:extLst>
              <a:ext uri="{28A0092B-C50C-407E-A947-70E740481C1C}">
                <a14:useLocalDpi xmlns:a14="http://schemas.microsoft.com/office/drawing/2010/main" val="0"/>
              </a:ext>
            </a:extLst>
          </a:blip>
          <a:srcRect/>
          <a:stretch/>
        </p:blipFill>
        <p:spPr>
          <a:xfrm>
            <a:off x="3652047" y="2462793"/>
            <a:ext cx="1275434" cy="1275434"/>
          </a:xfrm>
          <a:prstGeom prst="rect">
            <a:avLst/>
          </a:prstGeom>
        </p:spPr>
      </p:pic>
      <p:sp>
        <p:nvSpPr>
          <p:cNvPr id="10" name="TextBox 9">
            <a:hlinkClick r:id="rId7"/>
            <a:extLst>
              <a:ext uri="{FF2B5EF4-FFF2-40B4-BE49-F238E27FC236}">
                <a16:creationId xmlns:a16="http://schemas.microsoft.com/office/drawing/2014/main" id="{99D3DB3D-063A-44FB-9C93-A65627A6E32C}"/>
              </a:ext>
            </a:extLst>
          </p:cNvPr>
          <p:cNvSpPr txBox="1"/>
          <p:nvPr/>
        </p:nvSpPr>
        <p:spPr>
          <a:xfrm>
            <a:off x="175149" y="4176268"/>
            <a:ext cx="239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8">
                  <a:extLst>
                    <a:ext uri="{A12FA001-AC4F-418D-AE19-62706E023703}">
                      <ahyp:hlinkClr xmlns:ahyp="http://schemas.microsoft.com/office/drawing/2018/hyperlinkcolor" val="tx"/>
                    </a:ext>
                  </a:extLst>
                </a:hlinkClick>
              </a:rPr>
              <a:t>Quizlet link</a:t>
            </a:r>
            <a:endParaRPr kumimoji="0" lang="en-GB" sz="2400" b="0" i="0"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2" name="Rectangle 1"/>
          <p:cNvSpPr/>
          <p:nvPr/>
        </p:nvSpPr>
        <p:spPr>
          <a:xfrm>
            <a:off x="175149" y="4994797"/>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 addition, revisit:	    	</a:t>
            </a:r>
            <a:r>
              <a:rPr lang="en-GB" sz="2400" dirty="0">
                <a:solidFill>
                  <a:srgbClr val="104F75"/>
                </a:solidFill>
                <a:latin typeface="Century Gothic" panose="020B0502020202020204" pitchFamily="34" charset="0"/>
                <a:hlinkClick r:id="rId9">
                  <a:extLst>
                    <a:ext uri="{A12FA001-AC4F-418D-AE19-62706E023703}">
                      <ahyp:hlinkClr xmlns:ahyp="http://schemas.microsoft.com/office/drawing/2018/hyperlinkcolor" val="tx"/>
                    </a:ext>
                  </a:extLst>
                </a:hlinkClick>
              </a:rPr>
              <a:t>Y9 Term 2.1 Week 6</a:t>
            </a:r>
            <a:endPar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400" dirty="0">
                <a:solidFill>
                  <a:srgbClr val="104F75"/>
                </a:solidFill>
                <a:latin typeface="Century Gothic" panose="020B0502020202020204" pitchFamily="34" charset="0"/>
                <a:hlinkClick r:id="rId10">
                  <a:extLst>
                    <a:ext uri="{A12FA001-AC4F-418D-AE19-62706E023703}">
                      <ahyp:hlinkClr xmlns:ahyp="http://schemas.microsoft.com/office/drawing/2018/hyperlinkcolor" val="tx"/>
                    </a:ext>
                  </a:extLst>
                </a:hlinkClick>
              </a:rPr>
              <a:t>Y9 Term 1.2 Week 3</a:t>
            </a:r>
            <a:b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EAA025C3-25B2-69B5-39A9-5F95611F70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04438" y="3264048"/>
            <a:ext cx="1499038" cy="1499038"/>
          </a:xfrm>
          <a:prstGeom prst="rect">
            <a:avLst/>
          </a:prstGeom>
        </p:spPr>
      </p:pic>
      <p:sp>
        <p:nvSpPr>
          <p:cNvPr id="18" name="TextBox 17">
            <a:extLst>
              <a:ext uri="{FF2B5EF4-FFF2-40B4-BE49-F238E27FC236}">
                <a16:creationId xmlns:a16="http://schemas.microsoft.com/office/drawing/2014/main" id="{A066CA13-2DF0-CD20-916C-B7E8F813A8B0}"/>
              </a:ext>
            </a:extLst>
          </p:cNvPr>
          <p:cNvSpPr txBox="1"/>
          <p:nvPr/>
        </p:nvSpPr>
        <p:spPr>
          <a:xfrm>
            <a:off x="5898032" y="272715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38F12BB-6E80-4532-80E1-9BEBF4E62411}"/>
              </a:ext>
            </a:extLst>
          </p:cNvPr>
          <p:cNvSpPr txBox="1"/>
          <p:nvPr/>
        </p:nvSpPr>
        <p:spPr>
          <a:xfrm>
            <a:off x="898503" y="3280269"/>
            <a:ext cx="2089397" cy="461665"/>
          </a:xfrm>
          <a:prstGeom prst="rect">
            <a:avLst/>
          </a:prstGeom>
          <a:solidFill>
            <a:schemeClr val="bg1"/>
          </a:solidFill>
        </p:spPr>
        <p:txBody>
          <a:bodyPr wrap="square">
            <a:spAutoFit/>
          </a:bodyPr>
          <a:lstStyle/>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la p</a:t>
            </a:r>
            <a:r>
              <a:rPr kumimoji="0" lang="fr-FR" sz="2400" b="1" u="none" strike="noStrike" kern="1200" cap="none" spc="0" normalizeH="0" baseline="0" dirty="0">
                <a:ln>
                  <a:noFill/>
                </a:ln>
                <a:solidFill>
                  <a:srgbClr val="115076"/>
                </a:solidFill>
                <a:effectLst/>
                <a:uLnTx/>
                <a:uFillTx/>
                <a:latin typeface="Century Gothic" panose="020F0302020204030204"/>
                <a:ea typeface="+mn-ea"/>
                <a:cs typeface="+mn-cs"/>
              </a:rPr>
              <a:t>ou</a:t>
            </a:r>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pée</a:t>
            </a:r>
            <a:endParaRPr lang="fr-FR" dirty="0">
              <a:solidFill>
                <a:srgbClr val="115076"/>
              </a:solidFill>
            </a:endParaRPr>
          </a:p>
        </p:txBody>
      </p:sp>
      <p:sp>
        <p:nvSpPr>
          <p:cNvPr id="17" name="TextBox 16">
            <a:extLst>
              <a:ext uri="{FF2B5EF4-FFF2-40B4-BE49-F238E27FC236}">
                <a16:creationId xmlns:a16="http://schemas.microsoft.com/office/drawing/2014/main" id="{DC20485C-0281-4A74-8E65-0786EEC46600}"/>
              </a:ext>
            </a:extLst>
          </p:cNvPr>
          <p:cNvSpPr txBox="1"/>
          <p:nvPr/>
        </p:nvSpPr>
        <p:spPr>
          <a:xfrm>
            <a:off x="3727352" y="3280269"/>
            <a:ext cx="2089397" cy="461665"/>
          </a:xfrm>
          <a:prstGeom prst="rect">
            <a:avLst/>
          </a:prstGeom>
          <a:solidFill>
            <a:schemeClr val="bg1"/>
          </a:solidFill>
        </p:spPr>
        <p:txBody>
          <a:bodyPr wrap="square">
            <a:spAutoFit/>
          </a:bodyPr>
          <a:lstStyle/>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les c </a:t>
            </a:r>
            <a:r>
              <a:rPr kumimoji="0" lang="fr-FR" sz="2400" b="1" u="none" strike="noStrike" kern="1200" cap="none" spc="0" normalizeH="0" baseline="0" dirty="0">
                <a:ln>
                  <a:noFill/>
                </a:ln>
                <a:solidFill>
                  <a:srgbClr val="115076"/>
                </a:solidFill>
                <a:effectLst/>
                <a:uLnTx/>
                <a:uFillTx/>
                <a:latin typeface="Century Gothic" panose="020F0302020204030204"/>
                <a:ea typeface="+mn-ea"/>
                <a:cs typeface="+mn-cs"/>
              </a:rPr>
              <a:t>u </a:t>
            </a:r>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bes</a:t>
            </a:r>
            <a:endParaRPr lang="fr-FR" dirty="0">
              <a:solidFill>
                <a:srgbClr val="115076"/>
              </a:solidFill>
            </a:endParaRPr>
          </a:p>
        </p:txBody>
      </p:sp>
      <p:sp>
        <p:nvSpPr>
          <p:cNvPr id="18" name="TextBox 17">
            <a:extLst>
              <a:ext uri="{FF2B5EF4-FFF2-40B4-BE49-F238E27FC236}">
                <a16:creationId xmlns:a16="http://schemas.microsoft.com/office/drawing/2014/main" id="{1636DE5A-1F94-4FC5-A547-926CE87F70DF}"/>
              </a:ext>
            </a:extLst>
          </p:cNvPr>
          <p:cNvSpPr txBox="1"/>
          <p:nvPr/>
        </p:nvSpPr>
        <p:spPr>
          <a:xfrm>
            <a:off x="6490013" y="3280269"/>
            <a:ext cx="2089397" cy="461665"/>
          </a:xfrm>
          <a:prstGeom prst="rect">
            <a:avLst/>
          </a:prstGeom>
          <a:solidFill>
            <a:schemeClr val="bg1"/>
          </a:solidFill>
        </p:spPr>
        <p:txBody>
          <a:bodyPr wrap="square">
            <a:spAutoFit/>
          </a:bodyPr>
          <a:lstStyle/>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le n</a:t>
            </a:r>
            <a:r>
              <a:rPr kumimoji="0" lang="fr-FR" sz="2400" b="1" u="none" strike="noStrike" kern="1200" cap="none" spc="0" normalizeH="0" baseline="0" dirty="0">
                <a:ln>
                  <a:noFill/>
                </a:ln>
                <a:solidFill>
                  <a:srgbClr val="115076"/>
                </a:solidFill>
                <a:effectLst/>
                <a:uLnTx/>
                <a:uFillTx/>
                <a:latin typeface="Century Gothic" panose="020F0302020204030204"/>
                <a:ea typeface="+mn-ea"/>
                <a:cs typeface="+mn-cs"/>
              </a:rPr>
              <a:t>ou</a:t>
            </a:r>
            <a:r>
              <a:rPr lang="fr-FR" sz="2400" dirty="0">
                <a:solidFill>
                  <a:srgbClr val="115076"/>
                </a:solidFill>
              </a:rPr>
              <a:t>n</a:t>
            </a:r>
            <a:r>
              <a:rPr lang="fr-FR" sz="2400" b="1" dirty="0">
                <a:solidFill>
                  <a:srgbClr val="115076"/>
                </a:solidFill>
              </a:rPr>
              <a:t>ou</a:t>
            </a:r>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rs</a:t>
            </a:r>
            <a:endParaRPr lang="fr-FR" dirty="0">
              <a:solidFill>
                <a:srgbClr val="115076"/>
              </a:solidFill>
            </a:endParaRPr>
          </a:p>
        </p:txBody>
      </p:sp>
      <p:sp>
        <p:nvSpPr>
          <p:cNvPr id="19" name="TextBox 18">
            <a:extLst>
              <a:ext uri="{FF2B5EF4-FFF2-40B4-BE49-F238E27FC236}">
                <a16:creationId xmlns:a16="http://schemas.microsoft.com/office/drawing/2014/main" id="{F91FE95D-7218-4C1E-90E5-23832AA2E0CA}"/>
              </a:ext>
            </a:extLst>
          </p:cNvPr>
          <p:cNvSpPr txBox="1"/>
          <p:nvPr/>
        </p:nvSpPr>
        <p:spPr>
          <a:xfrm>
            <a:off x="968819" y="5573816"/>
            <a:ext cx="1973925" cy="830997"/>
          </a:xfrm>
          <a:prstGeom prst="rect">
            <a:avLst/>
          </a:prstGeom>
          <a:solidFill>
            <a:schemeClr val="bg1"/>
          </a:solidFill>
        </p:spPr>
        <p:txBody>
          <a:bodyPr wrap="square">
            <a:spAutoFit/>
          </a:bodyPr>
          <a:lstStyle/>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l’</a:t>
            </a:r>
            <a:r>
              <a:rPr kumimoji="0" lang="fr-FR" sz="2400" b="1" u="none" strike="noStrike" kern="1200" cap="none" spc="0" normalizeH="0" baseline="0" dirty="0">
                <a:ln>
                  <a:noFill/>
                </a:ln>
                <a:solidFill>
                  <a:srgbClr val="115076"/>
                </a:solidFill>
                <a:effectLst/>
                <a:uLnTx/>
                <a:uFillTx/>
                <a:latin typeface="Century Gothic" panose="020F0302020204030204"/>
                <a:ea typeface="+mn-ea"/>
                <a:cs typeface="+mn-cs"/>
              </a:rPr>
              <a:t>ou</a:t>
            </a:r>
            <a:r>
              <a:rPr lang="fr-FR" sz="2400" dirty="0">
                <a:solidFill>
                  <a:srgbClr val="115076"/>
                </a:solidFill>
              </a:rPr>
              <a:t>rs en</a:t>
            </a:r>
          </a:p>
          <a:p>
            <a:r>
              <a:rPr lang="fr-FR" sz="2400" dirty="0">
                <a:solidFill>
                  <a:srgbClr val="115076"/>
                </a:solidFill>
              </a:rPr>
              <a:t>pel </a:t>
            </a:r>
            <a:r>
              <a:rPr lang="fr-FR" sz="2400" b="1" dirty="0">
                <a:solidFill>
                  <a:srgbClr val="115076"/>
                </a:solidFill>
              </a:rPr>
              <a:t>u </a:t>
            </a:r>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che</a:t>
            </a:r>
            <a:endParaRPr lang="fr-FR" dirty="0">
              <a:solidFill>
                <a:srgbClr val="115076"/>
              </a:solidFill>
            </a:endParaRPr>
          </a:p>
        </p:txBody>
      </p:sp>
      <p:sp>
        <p:nvSpPr>
          <p:cNvPr id="22" name="TextBox 21">
            <a:extLst>
              <a:ext uri="{FF2B5EF4-FFF2-40B4-BE49-F238E27FC236}">
                <a16:creationId xmlns:a16="http://schemas.microsoft.com/office/drawing/2014/main" id="{7D913FF1-8200-4883-9B60-93AB7AB646CC}"/>
              </a:ext>
            </a:extLst>
          </p:cNvPr>
          <p:cNvSpPr txBox="1"/>
          <p:nvPr/>
        </p:nvSpPr>
        <p:spPr>
          <a:xfrm>
            <a:off x="3723231" y="5573816"/>
            <a:ext cx="2089397" cy="461665"/>
          </a:xfrm>
          <a:prstGeom prst="rect">
            <a:avLst/>
          </a:prstGeom>
          <a:solidFill>
            <a:schemeClr val="bg1"/>
          </a:solidFill>
        </p:spPr>
        <p:txBody>
          <a:bodyPr wrap="square">
            <a:spAutoFit/>
          </a:bodyPr>
          <a:lstStyle/>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la t</a:t>
            </a:r>
            <a:r>
              <a:rPr kumimoji="0" lang="fr-FR" sz="2400" b="1" u="none" strike="noStrike" kern="1200" cap="none" spc="0" normalizeH="0" baseline="0" dirty="0">
                <a:ln>
                  <a:noFill/>
                </a:ln>
                <a:solidFill>
                  <a:srgbClr val="115076"/>
                </a:solidFill>
                <a:effectLst/>
                <a:uLnTx/>
                <a:uFillTx/>
                <a:latin typeface="Century Gothic" panose="020F0302020204030204"/>
                <a:ea typeface="+mn-ea"/>
                <a:cs typeface="+mn-cs"/>
              </a:rPr>
              <a:t>ou</a:t>
            </a:r>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pie</a:t>
            </a:r>
            <a:endParaRPr lang="fr-FR" dirty="0">
              <a:solidFill>
                <a:srgbClr val="115076"/>
              </a:solidFill>
            </a:endParaRPr>
          </a:p>
        </p:txBody>
      </p:sp>
      <p:sp>
        <p:nvSpPr>
          <p:cNvPr id="23" name="TextBox 22">
            <a:extLst>
              <a:ext uri="{FF2B5EF4-FFF2-40B4-BE49-F238E27FC236}">
                <a16:creationId xmlns:a16="http://schemas.microsoft.com/office/drawing/2014/main" id="{A5835476-BB05-4133-9A41-D9A39A7A2646}"/>
              </a:ext>
            </a:extLst>
          </p:cNvPr>
          <p:cNvSpPr txBox="1"/>
          <p:nvPr/>
        </p:nvSpPr>
        <p:spPr>
          <a:xfrm>
            <a:off x="6528477" y="5465437"/>
            <a:ext cx="1982305" cy="830997"/>
          </a:xfrm>
          <a:prstGeom prst="rect">
            <a:avLst/>
          </a:prstGeom>
          <a:solidFill>
            <a:schemeClr val="bg1"/>
          </a:solidFill>
        </p:spPr>
        <p:txBody>
          <a:bodyPr wrap="square">
            <a:spAutoFit/>
          </a:bodyPr>
          <a:lstStyle/>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la s </a:t>
            </a:r>
            <a:r>
              <a:rPr kumimoji="0" lang="fr-FR" sz="2400" b="1" u="none" strike="noStrike" kern="1200" cap="none" spc="0" normalizeH="0" baseline="0" dirty="0">
                <a:ln>
                  <a:noFill/>
                </a:ln>
                <a:solidFill>
                  <a:srgbClr val="115076"/>
                </a:solidFill>
                <a:effectLst/>
                <a:uLnTx/>
                <a:uFillTx/>
                <a:latin typeface="Century Gothic" panose="020F0302020204030204"/>
                <a:ea typeface="+mn-ea"/>
                <a:cs typeface="+mn-cs"/>
              </a:rPr>
              <a:t>u </a:t>
            </a:r>
            <a:r>
              <a:rPr lang="fr-FR" sz="2400" dirty="0">
                <a:solidFill>
                  <a:srgbClr val="115076"/>
                </a:solidFill>
              </a:rPr>
              <a:t>cette</a:t>
            </a:r>
          </a:p>
          <a:p>
            <a:r>
              <a:rPr lang="fr-FR" sz="2400" dirty="0">
                <a:solidFill>
                  <a:srgbClr val="115076"/>
                </a:solidFill>
              </a:rPr>
              <a:t>de bébé</a:t>
            </a:r>
            <a:endParaRPr lang="fr-FR" dirty="0">
              <a:solidFill>
                <a:srgbClr val="115076"/>
              </a:solidFill>
            </a:endParaRPr>
          </a:p>
        </p:txBody>
      </p:sp>
      <p:sp>
        <p:nvSpPr>
          <p:cNvPr id="32" name="TextBox 31">
            <a:extLst>
              <a:ext uri="{FF2B5EF4-FFF2-40B4-BE49-F238E27FC236}">
                <a16:creationId xmlns:a16="http://schemas.microsoft.com/office/drawing/2014/main" id="{A7C39F77-184F-4DC7-884F-33F74E2BE264}"/>
              </a:ext>
            </a:extLst>
          </p:cNvPr>
          <p:cNvSpPr txBox="1"/>
          <p:nvPr/>
        </p:nvSpPr>
        <p:spPr>
          <a:xfrm>
            <a:off x="9270937" y="5493771"/>
            <a:ext cx="2921063" cy="830997"/>
          </a:xfrm>
          <a:prstGeom prst="rect">
            <a:avLst/>
          </a:prstGeom>
          <a:solidFill>
            <a:schemeClr val="bg1"/>
          </a:solidFill>
        </p:spPr>
        <p:txBody>
          <a:bodyPr wrap="square">
            <a:spAutoFit/>
          </a:bodyPr>
          <a:lstStyle/>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la</a:t>
            </a:r>
            <a:r>
              <a:rPr lang="fr-FR" sz="2400" dirty="0">
                <a:solidFill>
                  <a:srgbClr val="115076"/>
                </a:solidFill>
              </a:rPr>
              <a:t> peint </a:t>
            </a:r>
            <a:r>
              <a:rPr lang="fr-FR" sz="2400" b="1" dirty="0">
                <a:solidFill>
                  <a:srgbClr val="115076"/>
                </a:solidFill>
              </a:rPr>
              <a:t>u </a:t>
            </a:r>
            <a:r>
              <a:rPr lang="fr-FR" sz="2400" dirty="0">
                <a:solidFill>
                  <a:srgbClr val="115076"/>
                </a:solidFill>
              </a:rPr>
              <a:t>re à </a:t>
            </a:r>
          </a:p>
          <a:p>
            <a:r>
              <a:rPr lang="fr-FR" sz="2400" dirty="0">
                <a:solidFill>
                  <a:srgbClr val="115076"/>
                </a:solidFill>
              </a:rPr>
              <a:t>n </a:t>
            </a:r>
            <a:r>
              <a:rPr lang="fr-FR" sz="2400" b="1" dirty="0">
                <a:solidFill>
                  <a:srgbClr val="115076"/>
                </a:solidFill>
              </a:rPr>
              <a:t>u </a:t>
            </a:r>
            <a:r>
              <a:rPr lang="fr-FR" sz="2400" dirty="0">
                <a:solidFill>
                  <a:srgbClr val="115076"/>
                </a:solidFill>
                <a:latin typeface="Century Gothic" panose="020F0302020204030204"/>
              </a:rPr>
              <a:t>méros</a:t>
            </a:r>
            <a:endParaRPr lang="fr-FR" dirty="0">
              <a:solidFill>
                <a:srgbClr val="115076"/>
              </a:solidFill>
            </a:endParaRPr>
          </a:p>
        </p:txBody>
      </p:sp>
      <p:sp>
        <p:nvSpPr>
          <p:cNvPr id="20" name="TextBox 19">
            <a:extLst>
              <a:ext uri="{FF2B5EF4-FFF2-40B4-BE49-F238E27FC236}">
                <a16:creationId xmlns:a16="http://schemas.microsoft.com/office/drawing/2014/main" id="{B0235CC7-98EB-483F-B54D-BBA49D58A6E1}"/>
              </a:ext>
            </a:extLst>
          </p:cNvPr>
          <p:cNvSpPr txBox="1"/>
          <p:nvPr/>
        </p:nvSpPr>
        <p:spPr>
          <a:xfrm>
            <a:off x="9267856" y="3280269"/>
            <a:ext cx="2089397" cy="830997"/>
          </a:xfrm>
          <a:prstGeom prst="rect">
            <a:avLst/>
          </a:prstGeom>
          <a:solidFill>
            <a:schemeClr val="bg1"/>
          </a:solidFill>
        </p:spPr>
        <p:txBody>
          <a:bodyPr wrap="square">
            <a:spAutoFit/>
          </a:bodyPr>
          <a:lstStyle/>
          <a:p>
            <a:r>
              <a:rPr lang="fr-FR" sz="2400" dirty="0">
                <a:solidFill>
                  <a:srgbClr val="115076"/>
                </a:solidFill>
                <a:latin typeface="Century Gothic" panose="020F0302020204030204"/>
              </a:rPr>
              <a:t>l</a:t>
            </a:r>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es patins</a:t>
            </a:r>
          </a:p>
          <a:p>
            <a:r>
              <a:rPr kumimoji="0" lang="fr-FR" sz="2400" b="0" u="none" strike="noStrike" kern="1200" cap="none" spc="0" normalizeH="0" baseline="0" dirty="0">
                <a:ln>
                  <a:noFill/>
                </a:ln>
                <a:solidFill>
                  <a:srgbClr val="115076"/>
                </a:solidFill>
                <a:effectLst/>
                <a:uLnTx/>
                <a:uFillTx/>
                <a:latin typeface="Century Gothic" panose="020F0302020204030204"/>
                <a:ea typeface="+mn-ea"/>
                <a:cs typeface="+mn-cs"/>
              </a:rPr>
              <a:t>à r</a:t>
            </a:r>
            <a:r>
              <a:rPr kumimoji="0" lang="fr-FR" sz="2400" b="1" u="none" strike="noStrike" kern="1200" cap="none" spc="0" normalizeH="0" baseline="0" dirty="0">
                <a:ln>
                  <a:noFill/>
                </a:ln>
                <a:solidFill>
                  <a:srgbClr val="115076"/>
                </a:solidFill>
                <a:effectLst/>
                <a:uLnTx/>
                <a:uFillTx/>
                <a:latin typeface="Century Gothic" panose="020F0302020204030204"/>
                <a:ea typeface="+mn-ea"/>
                <a:cs typeface="+mn-cs"/>
              </a:rPr>
              <a:t>ou</a:t>
            </a:r>
            <a:r>
              <a:rPr lang="fr-FR" sz="2400" dirty="0">
                <a:solidFill>
                  <a:srgbClr val="115076"/>
                </a:solidFill>
              </a:rPr>
              <a:t>lettes</a:t>
            </a:r>
            <a:endParaRPr lang="fr-FR" dirty="0">
              <a:solidFill>
                <a:srgbClr val="115076"/>
              </a:solidFill>
            </a:endParaRPr>
          </a:p>
        </p:txBody>
      </p:sp>
      <p:sp>
        <p:nvSpPr>
          <p:cNvPr id="35" name="TextBox 34">
            <a:extLst>
              <a:ext uri="{FF2B5EF4-FFF2-40B4-BE49-F238E27FC236}">
                <a16:creationId xmlns:a16="http://schemas.microsoft.com/office/drawing/2014/main" id="{42707AFA-36D5-48C5-AF70-1382A3A4DD4E}"/>
              </a:ext>
            </a:extLst>
          </p:cNvPr>
          <p:cNvSpPr txBox="1"/>
          <p:nvPr/>
        </p:nvSpPr>
        <p:spPr>
          <a:xfrm>
            <a:off x="1552575" y="3280268"/>
            <a:ext cx="379636"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fr-FR" sz="3600" b="1" dirty="0">
                <a:solidFill>
                  <a:schemeClr val="bg1"/>
                </a:solidFill>
              </a:rPr>
              <a:t>ou] vs [u]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fr-FR" sz="2000" b="1" dirty="0">
                <a:solidFill>
                  <a:prstClr val="white"/>
                </a:solidFill>
                <a:latin typeface="Century Gothic" panose="020B0502020202020204" pitchFamily="34" charset="0"/>
              </a:rPr>
              <a:t>é</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couter</a:t>
            </a:r>
            <a:r>
              <a:rPr lang="fr-FR" sz="2000" b="1" dirty="0">
                <a:solidFill>
                  <a:prstClr val="white"/>
                </a:solidFill>
                <a:latin typeface="Century Gothic" panose="020B0502020202020204" pitchFamily="34" charset="0"/>
              </a:rPr>
              <a:t> / écrire</a:t>
            </a:r>
            <a:endPar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44241"/>
            <a:ext cx="11198087" cy="461665"/>
          </a:xfrm>
          <a:prstGeom prst="rect">
            <a:avLst/>
          </a:prstGeom>
          <a:noFill/>
        </p:spPr>
        <p:txBody>
          <a:bodyPr wrap="square" rtlCol="0">
            <a:spAutoFit/>
          </a:bodyPr>
          <a:lstStyle/>
          <a:p>
            <a:r>
              <a:rPr lang="fr-FR" sz="2400" dirty="0">
                <a:solidFill>
                  <a:srgbClr val="115076"/>
                </a:solidFill>
              </a:rPr>
              <a:t>Noura parle de son enfance. Entends-tu [ou] ou [u] ?</a:t>
            </a:r>
          </a:p>
        </p:txBody>
      </p:sp>
      <p:sp>
        <p:nvSpPr>
          <p:cNvPr id="3" name="Rectangle 2">
            <a:hlinkClick r:id="" action="ppaction://noaction">
              <a:snd r:embed="rId4" name="la poupée.wav"/>
            </a:hlinkClick>
            <a:extLst>
              <a:ext uri="{FF2B5EF4-FFF2-40B4-BE49-F238E27FC236}">
                <a16:creationId xmlns:a16="http://schemas.microsoft.com/office/drawing/2014/main" id="{58438403-15A3-43C3-AE64-B06F0850893A}"/>
              </a:ext>
            </a:extLst>
          </p:cNvPr>
          <p:cNvSpPr/>
          <p:nvPr/>
        </p:nvSpPr>
        <p:spPr>
          <a:xfrm>
            <a:off x="327064"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endParaRPr lang="en-GB" b="1" dirty="0"/>
          </a:p>
        </p:txBody>
      </p:sp>
      <p:sp>
        <p:nvSpPr>
          <p:cNvPr id="9" name="Rectangle 8">
            <a:hlinkClick r:id="" action="ppaction://noaction">
              <a:snd r:embed="rId5" name="les cubes.wav"/>
            </a:hlinkClick>
            <a:extLst>
              <a:ext uri="{FF2B5EF4-FFF2-40B4-BE49-F238E27FC236}">
                <a16:creationId xmlns:a16="http://schemas.microsoft.com/office/drawing/2014/main" id="{C23199A8-340E-4BC2-BD8F-8E1B699F7CA7}"/>
              </a:ext>
            </a:extLst>
          </p:cNvPr>
          <p:cNvSpPr/>
          <p:nvPr/>
        </p:nvSpPr>
        <p:spPr>
          <a:xfrm>
            <a:off x="3104703"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endParaRPr lang="en-GB" b="1" dirty="0"/>
          </a:p>
        </p:txBody>
      </p:sp>
      <p:sp>
        <p:nvSpPr>
          <p:cNvPr id="10" name="Rectangle 9">
            <a:hlinkClick r:id="" action="ppaction://noaction">
              <a:snd r:embed="rId6" name="le nounours.wav"/>
            </a:hlinkClick>
            <a:extLst>
              <a:ext uri="{FF2B5EF4-FFF2-40B4-BE49-F238E27FC236}">
                <a16:creationId xmlns:a16="http://schemas.microsoft.com/office/drawing/2014/main" id="{CD09435C-9BE6-470A-92C8-05FA05689B3C}"/>
              </a:ext>
            </a:extLst>
          </p:cNvPr>
          <p:cNvSpPr/>
          <p:nvPr/>
        </p:nvSpPr>
        <p:spPr>
          <a:xfrm>
            <a:off x="5882342"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endParaRPr lang="en-GB" b="1" dirty="0"/>
          </a:p>
        </p:txBody>
      </p:sp>
      <p:sp>
        <p:nvSpPr>
          <p:cNvPr id="11" name="Rectangle 10">
            <a:hlinkClick r:id="" action="ppaction://noaction">
              <a:snd r:embed="rId7" name="les patins à roulettes.wav"/>
            </a:hlinkClick>
            <a:extLst>
              <a:ext uri="{FF2B5EF4-FFF2-40B4-BE49-F238E27FC236}">
                <a16:creationId xmlns:a16="http://schemas.microsoft.com/office/drawing/2014/main" id="{4E13ED77-FA46-47CC-A5BD-6221C5FC383A}"/>
              </a:ext>
            </a:extLst>
          </p:cNvPr>
          <p:cNvSpPr/>
          <p:nvPr/>
        </p:nvSpPr>
        <p:spPr>
          <a:xfrm>
            <a:off x="8659981" y="3280269"/>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endParaRPr lang="en-GB" b="1" dirty="0"/>
          </a:p>
        </p:txBody>
      </p:sp>
      <p:sp>
        <p:nvSpPr>
          <p:cNvPr id="12" name="Rectangle 11">
            <a:hlinkClick r:id="" action="ppaction://noaction">
              <a:snd r:embed="rId8" name="l'ours en peluche.wav"/>
            </a:hlinkClick>
            <a:extLst>
              <a:ext uri="{FF2B5EF4-FFF2-40B4-BE49-F238E27FC236}">
                <a16:creationId xmlns:a16="http://schemas.microsoft.com/office/drawing/2014/main" id="{8199511E-2F18-491B-9535-3689C35AFBAA}"/>
              </a:ext>
            </a:extLst>
          </p:cNvPr>
          <p:cNvSpPr/>
          <p:nvPr/>
        </p:nvSpPr>
        <p:spPr>
          <a:xfrm>
            <a:off x="326129"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endParaRPr lang="en-GB" b="1" dirty="0"/>
          </a:p>
        </p:txBody>
      </p:sp>
      <p:sp>
        <p:nvSpPr>
          <p:cNvPr id="13" name="Rectangle 12">
            <a:hlinkClick r:id="" action="ppaction://noaction">
              <a:snd r:embed="rId9" name="la toupie.wav"/>
            </a:hlinkClick>
            <a:extLst>
              <a:ext uri="{FF2B5EF4-FFF2-40B4-BE49-F238E27FC236}">
                <a16:creationId xmlns:a16="http://schemas.microsoft.com/office/drawing/2014/main" id="{D7D825D4-D5B1-4664-937A-FB26453A1219}"/>
              </a:ext>
            </a:extLst>
          </p:cNvPr>
          <p:cNvSpPr/>
          <p:nvPr/>
        </p:nvSpPr>
        <p:spPr>
          <a:xfrm>
            <a:off x="3103768"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endParaRPr lang="en-GB" b="1" dirty="0"/>
          </a:p>
        </p:txBody>
      </p:sp>
      <p:sp>
        <p:nvSpPr>
          <p:cNvPr id="14" name="Rectangle 13">
            <a:hlinkClick r:id="" action="ppaction://noaction">
              <a:snd r:embed="rId10" name="la sucette de bébé.wav"/>
            </a:hlinkClick>
            <a:extLst>
              <a:ext uri="{FF2B5EF4-FFF2-40B4-BE49-F238E27FC236}">
                <a16:creationId xmlns:a16="http://schemas.microsoft.com/office/drawing/2014/main" id="{CDCC4FD3-B698-4299-B51F-2C4D9BBF863E}"/>
              </a:ext>
            </a:extLst>
          </p:cNvPr>
          <p:cNvSpPr/>
          <p:nvPr/>
        </p:nvSpPr>
        <p:spPr>
          <a:xfrm>
            <a:off x="5881407"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endParaRPr lang="en-GB" b="1" dirty="0"/>
          </a:p>
        </p:txBody>
      </p:sp>
      <p:sp>
        <p:nvSpPr>
          <p:cNvPr id="15" name="Rectangle 14">
            <a:hlinkClick r:id="" action="ppaction://noaction">
              <a:snd r:embed="rId11" name="la peinture à numéros.wav"/>
            </a:hlinkClick>
            <a:extLst>
              <a:ext uri="{FF2B5EF4-FFF2-40B4-BE49-F238E27FC236}">
                <a16:creationId xmlns:a16="http://schemas.microsoft.com/office/drawing/2014/main" id="{DC83CDC6-8333-45D2-B6F5-64962308762F}"/>
              </a:ext>
            </a:extLst>
          </p:cNvPr>
          <p:cNvSpPr/>
          <p:nvPr/>
        </p:nvSpPr>
        <p:spPr>
          <a:xfrm>
            <a:off x="8659981" y="5573816"/>
            <a:ext cx="540000" cy="54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8</a:t>
            </a:r>
            <a:endParaRPr lang="en-GB" b="1" dirty="0"/>
          </a:p>
        </p:txBody>
      </p:sp>
      <p:pic>
        <p:nvPicPr>
          <p:cNvPr id="1026" name="Picture 2" descr="Baby, Child, Childhood, Children, Doll, Girl">
            <a:extLst>
              <a:ext uri="{FF2B5EF4-FFF2-40B4-BE49-F238E27FC236}">
                <a16:creationId xmlns:a16="http://schemas.microsoft.com/office/drawing/2014/main" id="{F987D0E8-C8EC-4B5B-8E66-30832911E13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6907" y="1757665"/>
            <a:ext cx="1146951"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ocks, Wooden, Toy, Alphabet, Letters, Lettered">
            <a:extLst>
              <a:ext uri="{FF2B5EF4-FFF2-40B4-BE49-F238E27FC236}">
                <a16:creationId xmlns:a16="http://schemas.microsoft.com/office/drawing/2014/main" id="{9A127829-D287-4B58-8CEF-905C38909F7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1506" y="1889673"/>
            <a:ext cx="1516687" cy="144255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FB507C9-C75A-46B7-9475-972CAB3B9162}"/>
              </a:ext>
            </a:extLst>
          </p:cNvPr>
          <p:cNvGrpSpPr/>
          <p:nvPr/>
        </p:nvGrpSpPr>
        <p:grpSpPr>
          <a:xfrm>
            <a:off x="9063705" y="1567905"/>
            <a:ext cx="1801067" cy="1925616"/>
            <a:chOff x="4061227" y="0"/>
            <a:chExt cx="2034774" cy="2175485"/>
          </a:xfrm>
        </p:grpSpPr>
        <p:pic>
          <p:nvPicPr>
            <p:cNvPr id="1034" name="Picture 10" descr="Roller Blades, Inline Skate, Skating, Sport, Active">
              <a:extLst>
                <a:ext uri="{FF2B5EF4-FFF2-40B4-BE49-F238E27FC236}">
                  <a16:creationId xmlns:a16="http://schemas.microsoft.com/office/drawing/2014/main" id="{28633353-9E1E-42E3-8F7A-6FCD27CF660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844" r="50000" b="73237"/>
            <a:stretch/>
          </p:blipFill>
          <p:spPr bwMode="auto">
            <a:xfrm>
              <a:off x="4422471" y="0"/>
              <a:ext cx="1673530" cy="18354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Roller Blades, Inline Skate, Skating, Sport, Active">
              <a:extLst>
                <a:ext uri="{FF2B5EF4-FFF2-40B4-BE49-F238E27FC236}">
                  <a16:creationId xmlns:a16="http://schemas.microsoft.com/office/drawing/2014/main" id="{481ADA4B-0236-4759-B1C5-8F34E0CA898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844" r="50000" b="73237"/>
            <a:stretch/>
          </p:blipFill>
          <p:spPr bwMode="auto">
            <a:xfrm>
              <a:off x="4061227" y="56446"/>
              <a:ext cx="1932140" cy="211903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Topspin, Spin, Top, Spinning, Spindle, Childhood, Toy">
            <a:extLst>
              <a:ext uri="{FF2B5EF4-FFF2-40B4-BE49-F238E27FC236}">
                <a16:creationId xmlns:a16="http://schemas.microsoft.com/office/drawing/2014/main" id="{E780B4E3-7B34-4F27-BC25-7B4618FD075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76931" y="4443391"/>
            <a:ext cx="1283524" cy="1101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acifier, Dummy, Comforter, Soother, Baby, Toy">
            <a:extLst>
              <a:ext uri="{FF2B5EF4-FFF2-40B4-BE49-F238E27FC236}">
                <a16:creationId xmlns:a16="http://schemas.microsoft.com/office/drawing/2014/main" id="{C1FCDE9E-8A05-40DD-857B-96A63575305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62424" y="3965086"/>
            <a:ext cx="1944574" cy="15591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2707AFA-36D5-48C5-AF70-1382A3A4DD4E}"/>
              </a:ext>
            </a:extLst>
          </p:cNvPr>
          <p:cNvSpPr txBox="1"/>
          <p:nvPr/>
        </p:nvSpPr>
        <p:spPr>
          <a:xfrm>
            <a:off x="4575038" y="3263707"/>
            <a:ext cx="188484"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sp>
        <p:nvSpPr>
          <p:cNvPr id="44" name="TextBox 43">
            <a:extLst>
              <a:ext uri="{FF2B5EF4-FFF2-40B4-BE49-F238E27FC236}">
                <a16:creationId xmlns:a16="http://schemas.microsoft.com/office/drawing/2014/main" id="{42707AFA-36D5-48C5-AF70-1382A3A4DD4E}"/>
              </a:ext>
            </a:extLst>
          </p:cNvPr>
          <p:cNvSpPr txBox="1"/>
          <p:nvPr/>
        </p:nvSpPr>
        <p:spPr>
          <a:xfrm>
            <a:off x="7100845" y="3277630"/>
            <a:ext cx="379636"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sp>
        <p:nvSpPr>
          <p:cNvPr id="45" name="TextBox 44">
            <a:extLst>
              <a:ext uri="{FF2B5EF4-FFF2-40B4-BE49-F238E27FC236}">
                <a16:creationId xmlns:a16="http://schemas.microsoft.com/office/drawing/2014/main" id="{42707AFA-36D5-48C5-AF70-1382A3A4DD4E}"/>
              </a:ext>
            </a:extLst>
          </p:cNvPr>
          <p:cNvSpPr txBox="1"/>
          <p:nvPr/>
        </p:nvSpPr>
        <p:spPr>
          <a:xfrm>
            <a:off x="7661211" y="3277630"/>
            <a:ext cx="379636"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pic>
        <p:nvPicPr>
          <p:cNvPr id="1030" name="Picture 6" descr="Teddy Bear, Teddy, Bear, Toy, Stuffed Animal, Doll">
            <a:extLst>
              <a:ext uri="{FF2B5EF4-FFF2-40B4-BE49-F238E27FC236}">
                <a16:creationId xmlns:a16="http://schemas.microsoft.com/office/drawing/2014/main" id="{210C8272-3C0A-41C0-8C65-B23F5AA219A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58255" y="1873513"/>
            <a:ext cx="1227290" cy="149013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2707AFA-36D5-48C5-AF70-1382A3A4DD4E}"/>
              </a:ext>
            </a:extLst>
          </p:cNvPr>
          <p:cNvSpPr txBox="1"/>
          <p:nvPr/>
        </p:nvSpPr>
        <p:spPr>
          <a:xfrm>
            <a:off x="9750608" y="3695767"/>
            <a:ext cx="373507" cy="366098"/>
          </a:xfrm>
          <a:prstGeom prst="rect">
            <a:avLst/>
          </a:prstGeom>
          <a:solidFill>
            <a:schemeClr val="bg1"/>
          </a:solidFill>
        </p:spPr>
        <p:txBody>
          <a:bodyPr wrap="square" lIns="0" tIns="0" rIns="0" b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sp>
        <p:nvSpPr>
          <p:cNvPr id="47" name="TextBox 46">
            <a:extLst>
              <a:ext uri="{FF2B5EF4-FFF2-40B4-BE49-F238E27FC236}">
                <a16:creationId xmlns:a16="http://schemas.microsoft.com/office/drawing/2014/main" id="{42707AFA-36D5-48C5-AF70-1382A3A4DD4E}"/>
              </a:ext>
            </a:extLst>
          </p:cNvPr>
          <p:cNvSpPr txBox="1"/>
          <p:nvPr/>
        </p:nvSpPr>
        <p:spPr>
          <a:xfrm>
            <a:off x="1210746" y="5553715"/>
            <a:ext cx="379636"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pic>
        <p:nvPicPr>
          <p:cNvPr id="1032" name="Picture 8" descr="Teddy Bear, Toy, Soft Toy, Teddy, Toys, Bear, Cute">
            <a:extLst>
              <a:ext uri="{FF2B5EF4-FFF2-40B4-BE49-F238E27FC236}">
                <a16:creationId xmlns:a16="http://schemas.microsoft.com/office/drawing/2014/main" id="{3EABC9B7-B98A-4B74-87D5-8F2BE4745404}"/>
              </a:ext>
            </a:extLst>
          </p:cNvPr>
          <p:cNvPicPr>
            <a:picLocks noChangeAspect="1" noChangeArrowheads="1"/>
          </p:cNvPicPr>
          <p:nvPr/>
        </p:nvPicPr>
        <p:blipFill>
          <a:blip r:embed="rId18" cstate="print">
            <a:clrChange>
              <a:clrFrom>
                <a:srgbClr val="FFCA6C"/>
              </a:clrFrom>
              <a:clrTo>
                <a:srgbClr val="FFCA6C">
                  <a:alpha val="0"/>
                </a:srgbClr>
              </a:clrTo>
            </a:clrChange>
            <a:extLst>
              <a:ext uri="{28A0092B-C50C-407E-A947-70E740481C1C}">
                <a14:useLocalDpi xmlns:a14="http://schemas.microsoft.com/office/drawing/2010/main" val="0"/>
              </a:ext>
            </a:extLst>
          </a:blip>
          <a:srcRect/>
          <a:stretch>
            <a:fillRect/>
          </a:stretch>
        </p:blipFill>
        <p:spPr bwMode="auto">
          <a:xfrm>
            <a:off x="706538" y="3849412"/>
            <a:ext cx="1819616" cy="181961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2707AFA-36D5-48C5-AF70-1382A3A4DD4E}"/>
              </a:ext>
            </a:extLst>
          </p:cNvPr>
          <p:cNvSpPr txBox="1"/>
          <p:nvPr/>
        </p:nvSpPr>
        <p:spPr>
          <a:xfrm>
            <a:off x="1556631" y="5943148"/>
            <a:ext cx="294414"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sp>
        <p:nvSpPr>
          <p:cNvPr id="49" name="TextBox 48">
            <a:extLst>
              <a:ext uri="{FF2B5EF4-FFF2-40B4-BE49-F238E27FC236}">
                <a16:creationId xmlns:a16="http://schemas.microsoft.com/office/drawing/2014/main" id="{42707AFA-36D5-48C5-AF70-1382A3A4DD4E}"/>
              </a:ext>
            </a:extLst>
          </p:cNvPr>
          <p:cNvSpPr txBox="1"/>
          <p:nvPr/>
        </p:nvSpPr>
        <p:spPr>
          <a:xfrm>
            <a:off x="4261844" y="5553715"/>
            <a:ext cx="379636"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sp>
        <p:nvSpPr>
          <p:cNvPr id="50" name="TextBox 49">
            <a:extLst>
              <a:ext uri="{FF2B5EF4-FFF2-40B4-BE49-F238E27FC236}">
                <a16:creationId xmlns:a16="http://schemas.microsoft.com/office/drawing/2014/main" id="{42707AFA-36D5-48C5-AF70-1382A3A4DD4E}"/>
              </a:ext>
            </a:extLst>
          </p:cNvPr>
          <p:cNvSpPr txBox="1"/>
          <p:nvPr/>
        </p:nvSpPr>
        <p:spPr>
          <a:xfrm>
            <a:off x="7082082" y="5447604"/>
            <a:ext cx="379636"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sp>
        <p:nvSpPr>
          <p:cNvPr id="51" name="TextBox 50">
            <a:extLst>
              <a:ext uri="{FF2B5EF4-FFF2-40B4-BE49-F238E27FC236}">
                <a16:creationId xmlns:a16="http://schemas.microsoft.com/office/drawing/2014/main" id="{42707AFA-36D5-48C5-AF70-1382A3A4DD4E}"/>
              </a:ext>
            </a:extLst>
          </p:cNvPr>
          <p:cNvSpPr txBox="1"/>
          <p:nvPr/>
        </p:nvSpPr>
        <p:spPr>
          <a:xfrm>
            <a:off x="10462137" y="5471292"/>
            <a:ext cx="329928" cy="461665"/>
          </a:xfrm>
          <a:prstGeom prst="rect">
            <a:avLst/>
          </a:prstGeom>
          <a:solidFill>
            <a:schemeClr val="bg1"/>
          </a:solidFill>
        </p:spPr>
        <p:txBody>
          <a:bodyPr wrap="square" lIns="0" r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grpSp>
        <p:nvGrpSpPr>
          <p:cNvPr id="24" name="Group 23">
            <a:extLst>
              <a:ext uri="{FF2B5EF4-FFF2-40B4-BE49-F238E27FC236}">
                <a16:creationId xmlns:a16="http://schemas.microsoft.com/office/drawing/2014/main" id="{C73C01B8-0824-4C62-AF59-622CB08E0980}"/>
              </a:ext>
            </a:extLst>
          </p:cNvPr>
          <p:cNvGrpSpPr/>
          <p:nvPr/>
        </p:nvGrpSpPr>
        <p:grpSpPr>
          <a:xfrm>
            <a:off x="8932461" y="3849472"/>
            <a:ext cx="2952614" cy="1704243"/>
            <a:chOff x="8986781" y="4199092"/>
            <a:chExt cx="2331564" cy="1345774"/>
          </a:xfrm>
        </p:grpSpPr>
        <p:pic>
          <p:nvPicPr>
            <p:cNvPr id="1040" name="Picture 16" descr="Butterfly, Insect, Animal, Nature">
              <a:extLst>
                <a:ext uri="{FF2B5EF4-FFF2-40B4-BE49-F238E27FC236}">
                  <a16:creationId xmlns:a16="http://schemas.microsoft.com/office/drawing/2014/main" id="{E74D7531-E598-4449-A677-F5BA1F1E262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986781" y="4493760"/>
              <a:ext cx="1325773" cy="9266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int, Tube, Art, Color, Colorful, Oil, Craft, Mix">
              <a:extLst>
                <a:ext uri="{FF2B5EF4-FFF2-40B4-BE49-F238E27FC236}">
                  <a16:creationId xmlns:a16="http://schemas.microsoft.com/office/drawing/2014/main" id="{5E86142D-BB5D-4378-BB31-73D0883B5B5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229506" y="4811034"/>
              <a:ext cx="1088839" cy="73383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int, Brush, Paint Brush, Color, Paintbrush, Painter">
              <a:extLst>
                <a:ext uri="{FF2B5EF4-FFF2-40B4-BE49-F238E27FC236}">
                  <a16:creationId xmlns:a16="http://schemas.microsoft.com/office/drawing/2014/main" id="{4858679A-0826-45E1-8F9C-279CD94E409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1681564">
              <a:off x="9880196" y="4199092"/>
              <a:ext cx="815298" cy="1120257"/>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TextBox 53">
            <a:extLst>
              <a:ext uri="{FF2B5EF4-FFF2-40B4-BE49-F238E27FC236}">
                <a16:creationId xmlns:a16="http://schemas.microsoft.com/office/drawing/2014/main" id="{42707AFA-36D5-48C5-AF70-1382A3A4DD4E}"/>
              </a:ext>
            </a:extLst>
          </p:cNvPr>
          <p:cNvSpPr txBox="1"/>
          <p:nvPr/>
        </p:nvSpPr>
        <p:spPr>
          <a:xfrm>
            <a:off x="9533855" y="5912399"/>
            <a:ext cx="373507" cy="366098"/>
          </a:xfrm>
          <a:prstGeom prst="rect">
            <a:avLst/>
          </a:prstGeom>
          <a:solidFill>
            <a:schemeClr val="bg1"/>
          </a:solidFill>
        </p:spPr>
        <p:txBody>
          <a:bodyPr wrap="square" lIns="0" tIns="0" rIns="0" bIns="0">
            <a:spAutoFit/>
          </a:bodyPr>
          <a:lstStyle/>
          <a:p>
            <a:pPr algn="ctr"/>
            <a:r>
              <a:rPr kumimoji="0" lang="en-US" sz="2400" b="1" u="none" strike="noStrike" kern="1200" cap="none" spc="0" normalizeH="0" baseline="0" noProof="0" dirty="0">
                <a:ln>
                  <a:noFill/>
                </a:ln>
                <a:solidFill>
                  <a:srgbClr val="EE6000"/>
                </a:solidFill>
                <a:effectLst/>
                <a:uLnTx/>
                <a:uFillTx/>
                <a:latin typeface="Century Gothic" panose="020F0302020204030204"/>
                <a:ea typeface="+mn-ea"/>
                <a:cs typeface="+mn-cs"/>
              </a:rPr>
              <a:t>_</a:t>
            </a:r>
            <a:endParaRPr lang="en-GB" dirty="0"/>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3" grpId="0" animBg="1"/>
      <p:bldP spid="44" grpId="0" animBg="1"/>
      <p:bldP spid="45" grpId="0" animBg="1"/>
      <p:bldP spid="46" grpId="0" animBg="1"/>
      <p:bldP spid="47" grpId="0" animBg="1"/>
      <p:bldP spid="48" grpId="0" animBg="1"/>
      <p:bldP spid="49" grpId="0" animBg="1"/>
      <p:bldP spid="50" grpId="0" animBg="1"/>
      <p:bldP spid="51"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Faites des paires !</a:t>
            </a:r>
          </a:p>
        </p:txBody>
      </p:sp>
      <p:sp>
        <p:nvSpPr>
          <p:cNvPr id="17" name="Rounded Rectangle 46">
            <a:extLst>
              <a:ext uri="{FF2B5EF4-FFF2-40B4-BE49-F238E27FC236}">
                <a16:creationId xmlns:a16="http://schemas.microsoft.com/office/drawing/2014/main" id="{FB09667E-50A2-4099-B9F5-10D9728BF65D}"/>
              </a:ext>
            </a:extLst>
          </p:cNvPr>
          <p:cNvSpPr/>
          <p:nvPr/>
        </p:nvSpPr>
        <p:spPr>
          <a:xfrm>
            <a:off x="10277475" y="291552"/>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8" name="Rectangle 17">
            <a:hlinkClick r:id="" action="ppaction://noaction">
              <a:snd r:embed="rId4" name="l'habitude.wav"/>
            </a:hlinkClick>
            <a:extLst>
              <a:ext uri="{FF2B5EF4-FFF2-40B4-BE49-F238E27FC236}">
                <a16:creationId xmlns:a16="http://schemas.microsoft.com/office/drawing/2014/main" id="{0ADA3E53-04E2-4708-9567-034AE0D926DC}"/>
              </a:ext>
            </a:extLst>
          </p:cNvPr>
          <p:cNvSpPr/>
          <p:nvPr/>
        </p:nvSpPr>
        <p:spPr>
          <a:xfrm>
            <a:off x="2928911"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19" name="Rectangle 18">
            <a:hlinkClick r:id="" action="ppaction://noaction">
              <a:snd r:embed="rId5" name="familial.wav"/>
            </a:hlinkClick>
            <a:extLst>
              <a:ext uri="{FF2B5EF4-FFF2-40B4-BE49-F238E27FC236}">
                <a16:creationId xmlns:a16="http://schemas.microsoft.com/office/drawing/2014/main" id="{97544D73-CED9-47C8-99AF-DACCC0D74081}"/>
              </a:ext>
            </a:extLst>
          </p:cNvPr>
          <p:cNvSpPr/>
          <p:nvPr/>
        </p:nvSpPr>
        <p:spPr>
          <a:xfrm>
            <a:off x="4416245"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20" name="Rectangle 19">
            <a:hlinkClick r:id="" action="ppaction://noaction">
              <a:snd r:embed="rId6" name="quotidien.wav"/>
            </a:hlinkClick>
            <a:extLst>
              <a:ext uri="{FF2B5EF4-FFF2-40B4-BE49-F238E27FC236}">
                <a16:creationId xmlns:a16="http://schemas.microsoft.com/office/drawing/2014/main" id="{D62B0B76-B209-4639-99BB-D1E73B10334B}"/>
              </a:ext>
            </a:extLst>
          </p:cNvPr>
          <p:cNvSpPr/>
          <p:nvPr/>
        </p:nvSpPr>
        <p:spPr>
          <a:xfrm>
            <a:off x="5903579"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21" name="Rectangle 20">
            <a:hlinkClick r:id="" action="ppaction://noaction">
              <a:snd r:embed="rId7" name="l'an.wav"/>
            </a:hlinkClick>
            <a:extLst>
              <a:ext uri="{FF2B5EF4-FFF2-40B4-BE49-F238E27FC236}">
                <a16:creationId xmlns:a16="http://schemas.microsoft.com/office/drawing/2014/main" id="{85F5F8B6-C495-4642-94E7-70C255E2C55F}"/>
              </a:ext>
            </a:extLst>
          </p:cNvPr>
          <p:cNvSpPr/>
          <p:nvPr/>
        </p:nvSpPr>
        <p:spPr>
          <a:xfrm>
            <a:off x="7390913"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10</a:t>
            </a:r>
          </a:p>
        </p:txBody>
      </p:sp>
      <p:sp>
        <p:nvSpPr>
          <p:cNvPr id="22" name="Rectangle 21">
            <a:hlinkClick r:id="" action="ppaction://noaction">
              <a:snd r:embed="rId8" name="le club.wav"/>
            </a:hlinkClick>
            <a:extLst>
              <a:ext uri="{FF2B5EF4-FFF2-40B4-BE49-F238E27FC236}">
                <a16:creationId xmlns:a16="http://schemas.microsoft.com/office/drawing/2014/main" id="{9127E088-B530-4DED-A060-4D22EF571E9A}"/>
              </a:ext>
            </a:extLst>
          </p:cNvPr>
          <p:cNvSpPr/>
          <p:nvPr/>
        </p:nvSpPr>
        <p:spPr>
          <a:xfrm>
            <a:off x="8878247"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12</a:t>
            </a:r>
          </a:p>
        </p:txBody>
      </p:sp>
      <p:sp>
        <p:nvSpPr>
          <p:cNvPr id="23" name="Rectangle 22">
            <a:hlinkClick r:id="" action="ppaction://noaction">
              <a:snd r:embed="rId9" name="ancien.wav"/>
            </a:hlinkClick>
            <a:extLst>
              <a:ext uri="{FF2B5EF4-FFF2-40B4-BE49-F238E27FC236}">
                <a16:creationId xmlns:a16="http://schemas.microsoft.com/office/drawing/2014/main" id="{FE87FDA5-3876-4A8D-9217-E9DCE31DB3D7}"/>
              </a:ext>
            </a:extLst>
          </p:cNvPr>
          <p:cNvSpPr/>
          <p:nvPr/>
        </p:nvSpPr>
        <p:spPr>
          <a:xfrm>
            <a:off x="10365581"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14</a:t>
            </a:r>
          </a:p>
        </p:txBody>
      </p:sp>
      <p:sp>
        <p:nvSpPr>
          <p:cNvPr id="24" name="Rectangle 23">
            <a:hlinkClick r:id="" action="ppaction://noaction">
              <a:snd r:embed="rId10" name="responsable.wav"/>
            </a:hlinkClick>
            <a:extLst>
              <a:ext uri="{FF2B5EF4-FFF2-40B4-BE49-F238E27FC236}">
                <a16:creationId xmlns:a16="http://schemas.microsoft.com/office/drawing/2014/main" id="{57D2FA26-37DB-48CE-9070-34300C5900E9}"/>
              </a:ext>
            </a:extLst>
          </p:cNvPr>
          <p:cNvSpPr/>
          <p:nvPr/>
        </p:nvSpPr>
        <p:spPr>
          <a:xfrm>
            <a:off x="11109248"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15</a:t>
            </a:r>
          </a:p>
        </p:txBody>
      </p:sp>
      <p:sp>
        <p:nvSpPr>
          <p:cNvPr id="2" name="TextBox 1"/>
          <p:cNvSpPr txBox="1"/>
          <p:nvPr/>
        </p:nvSpPr>
        <p:spPr>
          <a:xfrm>
            <a:off x="674513" y="1468825"/>
            <a:ext cx="2094614" cy="461665"/>
          </a:xfrm>
          <a:prstGeom prst="rect">
            <a:avLst/>
          </a:prstGeom>
          <a:noFill/>
        </p:spPr>
        <p:txBody>
          <a:bodyPr wrap="square" rtlCol="0">
            <a:spAutoFit/>
          </a:bodyPr>
          <a:lstStyle/>
          <a:p>
            <a:pPr algn="l"/>
            <a:r>
              <a:rPr lang="fr-FR" sz="2400" dirty="0">
                <a:solidFill>
                  <a:schemeClr val="accent5">
                    <a:lumMod val="50000"/>
                  </a:schemeClr>
                </a:solidFill>
              </a:rPr>
              <a:t>chaque jour</a:t>
            </a:r>
          </a:p>
        </p:txBody>
      </p:sp>
      <p:sp>
        <p:nvSpPr>
          <p:cNvPr id="30" name="Rectangle 29">
            <a:hlinkClick r:id="" action="ppaction://noaction">
              <a:snd r:embed="rId11" name="il y a.wav"/>
            </a:hlinkClick>
            <a:extLst>
              <a:ext uri="{FF2B5EF4-FFF2-40B4-BE49-F238E27FC236}">
                <a16:creationId xmlns:a16="http://schemas.microsoft.com/office/drawing/2014/main" id="{0ADA3E53-04E2-4708-9567-034AE0D926DC}"/>
              </a:ext>
            </a:extLst>
          </p:cNvPr>
          <p:cNvSpPr/>
          <p:nvPr/>
        </p:nvSpPr>
        <p:spPr>
          <a:xfrm>
            <a:off x="697910"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31" name="Rectangle 30">
            <a:hlinkClick r:id="" action="ppaction://noaction">
              <a:snd r:embed="rId12" name="construire.wav"/>
            </a:hlinkClick>
            <a:extLst>
              <a:ext uri="{FF2B5EF4-FFF2-40B4-BE49-F238E27FC236}">
                <a16:creationId xmlns:a16="http://schemas.microsoft.com/office/drawing/2014/main" id="{97544D73-CED9-47C8-99AF-DACCC0D74081}"/>
              </a:ext>
            </a:extLst>
          </p:cNvPr>
          <p:cNvSpPr/>
          <p:nvPr/>
        </p:nvSpPr>
        <p:spPr>
          <a:xfrm>
            <a:off x="1441577"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32" name="Rectangle 31">
            <a:hlinkClick r:id="" action="ppaction://noaction">
              <a:snd r:embed="rId13" name="le comportement.wav"/>
            </a:hlinkClick>
            <a:extLst>
              <a:ext uri="{FF2B5EF4-FFF2-40B4-BE49-F238E27FC236}">
                <a16:creationId xmlns:a16="http://schemas.microsoft.com/office/drawing/2014/main" id="{D62B0B76-B209-4639-99BB-D1E73B10334B}"/>
              </a:ext>
            </a:extLst>
          </p:cNvPr>
          <p:cNvSpPr/>
          <p:nvPr/>
        </p:nvSpPr>
        <p:spPr>
          <a:xfrm>
            <a:off x="2185244"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33" name="Rectangle 32">
            <a:hlinkClick r:id="" action="ppaction://noaction">
              <a:snd r:embed="rId14" name="libre.wav"/>
            </a:hlinkClick>
            <a:extLst>
              <a:ext uri="{FF2B5EF4-FFF2-40B4-BE49-F238E27FC236}">
                <a16:creationId xmlns:a16="http://schemas.microsoft.com/office/drawing/2014/main" id="{85F5F8B6-C495-4642-94E7-70C255E2C55F}"/>
              </a:ext>
            </a:extLst>
          </p:cNvPr>
          <p:cNvSpPr/>
          <p:nvPr/>
        </p:nvSpPr>
        <p:spPr>
          <a:xfrm>
            <a:off x="3672578"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34" name="Rectangle 33">
            <a:hlinkClick r:id="" action="ppaction://noaction">
              <a:snd r:embed="rId15" name="réagir (à).wav"/>
            </a:hlinkClick>
            <a:extLst>
              <a:ext uri="{FF2B5EF4-FFF2-40B4-BE49-F238E27FC236}">
                <a16:creationId xmlns:a16="http://schemas.microsoft.com/office/drawing/2014/main" id="{9127E088-B530-4DED-A060-4D22EF571E9A}"/>
              </a:ext>
            </a:extLst>
          </p:cNvPr>
          <p:cNvSpPr/>
          <p:nvPr/>
        </p:nvSpPr>
        <p:spPr>
          <a:xfrm>
            <a:off x="5159912"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35" name="Rectangle 34">
            <a:hlinkClick r:id="" action="ppaction://noaction">
              <a:snd r:embed="rId16" name="réfléchir (à).wav"/>
            </a:hlinkClick>
            <a:extLst>
              <a:ext uri="{FF2B5EF4-FFF2-40B4-BE49-F238E27FC236}">
                <a16:creationId xmlns:a16="http://schemas.microsoft.com/office/drawing/2014/main" id="{FE87FDA5-3876-4A8D-9217-E9DCE31DB3D7}"/>
              </a:ext>
            </a:extLst>
          </p:cNvPr>
          <p:cNvSpPr/>
          <p:nvPr/>
        </p:nvSpPr>
        <p:spPr>
          <a:xfrm>
            <a:off x="6647246"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9</a:t>
            </a:r>
          </a:p>
        </p:txBody>
      </p:sp>
      <p:sp>
        <p:nvSpPr>
          <p:cNvPr id="36" name="Rectangle 35">
            <a:hlinkClick r:id="" action="ppaction://noaction">
              <a:snd r:embed="rId17" name="la clé.wav"/>
            </a:hlinkClick>
            <a:extLst>
              <a:ext uri="{FF2B5EF4-FFF2-40B4-BE49-F238E27FC236}">
                <a16:creationId xmlns:a16="http://schemas.microsoft.com/office/drawing/2014/main" id="{57D2FA26-37DB-48CE-9070-34300C5900E9}"/>
              </a:ext>
            </a:extLst>
          </p:cNvPr>
          <p:cNvSpPr/>
          <p:nvPr/>
        </p:nvSpPr>
        <p:spPr>
          <a:xfrm>
            <a:off x="8134580"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11</a:t>
            </a:r>
          </a:p>
        </p:txBody>
      </p:sp>
      <p:sp>
        <p:nvSpPr>
          <p:cNvPr id="37" name="Rectangle 36">
            <a:hlinkClick r:id="" action="ppaction://noaction">
              <a:snd r:embed="rId18" name="l'enfance.wav"/>
            </a:hlinkClick>
            <a:extLst>
              <a:ext uri="{FF2B5EF4-FFF2-40B4-BE49-F238E27FC236}">
                <a16:creationId xmlns:a16="http://schemas.microsoft.com/office/drawing/2014/main" id="{E9F8AB0F-C3C1-4CB3-8644-5EB76E62776E}"/>
              </a:ext>
            </a:extLst>
          </p:cNvPr>
          <p:cNvSpPr/>
          <p:nvPr/>
        </p:nvSpPr>
        <p:spPr>
          <a:xfrm>
            <a:off x="9621914" y="5600232"/>
            <a:ext cx="450000" cy="45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13</a:t>
            </a:r>
          </a:p>
        </p:txBody>
      </p:sp>
      <p:sp>
        <p:nvSpPr>
          <p:cNvPr id="54" name="TextBox 53"/>
          <p:cNvSpPr txBox="1"/>
          <p:nvPr/>
        </p:nvSpPr>
        <p:spPr>
          <a:xfrm>
            <a:off x="9499124" y="2605484"/>
            <a:ext cx="2101088" cy="830997"/>
          </a:xfrm>
          <a:prstGeom prst="rect">
            <a:avLst/>
          </a:prstGeom>
          <a:noFill/>
        </p:spPr>
        <p:txBody>
          <a:bodyPr wrap="square" rtlCol="0">
            <a:spAutoFit/>
          </a:bodyPr>
          <a:lstStyle/>
          <a:p>
            <a:pPr algn="ctr"/>
            <a:r>
              <a:rPr lang="fr-FR" sz="2400" dirty="0">
                <a:solidFill>
                  <a:schemeClr val="accent5">
                    <a:lumMod val="50000"/>
                  </a:schemeClr>
                </a:solidFill>
              </a:rPr>
              <a:t>avant le présent</a:t>
            </a:r>
          </a:p>
        </p:txBody>
      </p:sp>
      <p:sp>
        <p:nvSpPr>
          <p:cNvPr id="55" name="TextBox 54"/>
          <p:cNvSpPr txBox="1"/>
          <p:nvPr/>
        </p:nvSpPr>
        <p:spPr>
          <a:xfrm>
            <a:off x="3507718" y="1383159"/>
            <a:ext cx="972693" cy="461665"/>
          </a:xfrm>
          <a:prstGeom prst="rect">
            <a:avLst/>
          </a:prstGeom>
          <a:noFill/>
        </p:spPr>
        <p:txBody>
          <a:bodyPr wrap="square" rtlCol="0">
            <a:spAutoFit/>
          </a:bodyPr>
          <a:lstStyle/>
          <a:p>
            <a:pPr algn="l"/>
            <a:r>
              <a:rPr lang="fr-FR" sz="2400" dirty="0">
                <a:solidFill>
                  <a:schemeClr val="accent5">
                    <a:lumMod val="50000"/>
                  </a:schemeClr>
                </a:solidFill>
              </a:rPr>
              <a:t>faire</a:t>
            </a:r>
          </a:p>
        </p:txBody>
      </p:sp>
      <p:sp>
        <p:nvSpPr>
          <p:cNvPr id="56" name="TextBox 55"/>
          <p:cNvSpPr txBox="1"/>
          <p:nvPr/>
        </p:nvSpPr>
        <p:spPr>
          <a:xfrm>
            <a:off x="9248027" y="3750949"/>
            <a:ext cx="2443317" cy="830997"/>
          </a:xfrm>
          <a:prstGeom prst="rect">
            <a:avLst/>
          </a:prstGeom>
          <a:noFill/>
        </p:spPr>
        <p:txBody>
          <a:bodyPr wrap="square" rtlCol="0">
            <a:spAutoFit/>
          </a:bodyPr>
          <a:lstStyle/>
          <a:p>
            <a:pPr algn="ctr"/>
            <a:r>
              <a:rPr lang="fr-FR" sz="2400" dirty="0">
                <a:solidFill>
                  <a:schemeClr val="accent5">
                    <a:lumMod val="50000"/>
                  </a:schemeClr>
                </a:solidFill>
              </a:rPr>
              <a:t>être sage ou méchant</a:t>
            </a:r>
          </a:p>
        </p:txBody>
      </p:sp>
      <p:sp>
        <p:nvSpPr>
          <p:cNvPr id="58" name="TextBox 57"/>
          <p:cNvSpPr txBox="1"/>
          <p:nvPr/>
        </p:nvSpPr>
        <p:spPr>
          <a:xfrm>
            <a:off x="6571273" y="308539"/>
            <a:ext cx="1913977" cy="830997"/>
          </a:xfrm>
          <a:prstGeom prst="rect">
            <a:avLst/>
          </a:prstGeom>
          <a:noFill/>
        </p:spPr>
        <p:txBody>
          <a:bodyPr wrap="square" rtlCol="0">
            <a:spAutoFit/>
          </a:bodyPr>
          <a:lstStyle/>
          <a:p>
            <a:pPr algn="ctr"/>
            <a:r>
              <a:rPr lang="fr-FR" sz="2400" dirty="0">
                <a:solidFill>
                  <a:schemeClr val="accent5">
                    <a:lumMod val="50000"/>
                  </a:schemeClr>
                </a:solidFill>
              </a:rPr>
              <a:t>sans restrictions</a:t>
            </a:r>
          </a:p>
        </p:txBody>
      </p:sp>
      <p:sp>
        <p:nvSpPr>
          <p:cNvPr id="59" name="TextBox 58"/>
          <p:cNvSpPr txBox="1"/>
          <p:nvPr/>
        </p:nvSpPr>
        <p:spPr>
          <a:xfrm>
            <a:off x="3992156" y="4761643"/>
            <a:ext cx="2546455" cy="461665"/>
          </a:xfrm>
          <a:prstGeom prst="rect">
            <a:avLst/>
          </a:prstGeom>
          <a:noFill/>
        </p:spPr>
        <p:txBody>
          <a:bodyPr wrap="square" rtlCol="0">
            <a:spAutoFit/>
          </a:bodyPr>
          <a:lstStyle/>
          <a:p>
            <a:pPr algn="ctr"/>
            <a:r>
              <a:rPr lang="fr-FR" sz="2400" dirty="0">
                <a:solidFill>
                  <a:schemeClr val="accent5">
                    <a:lumMod val="50000"/>
                  </a:schemeClr>
                </a:solidFill>
              </a:rPr>
              <a:t>sa routine</a:t>
            </a:r>
          </a:p>
        </p:txBody>
      </p:sp>
      <p:sp>
        <p:nvSpPr>
          <p:cNvPr id="60" name="TextBox 59"/>
          <p:cNvSpPr txBox="1"/>
          <p:nvPr/>
        </p:nvSpPr>
        <p:spPr>
          <a:xfrm>
            <a:off x="439459" y="4601188"/>
            <a:ext cx="2546455" cy="461665"/>
          </a:xfrm>
          <a:prstGeom prst="rect">
            <a:avLst/>
          </a:prstGeom>
          <a:noFill/>
        </p:spPr>
        <p:txBody>
          <a:bodyPr wrap="square" rtlCol="0">
            <a:spAutoFit/>
          </a:bodyPr>
          <a:lstStyle/>
          <a:p>
            <a:pPr algn="ctr"/>
            <a:r>
              <a:rPr lang="fr-FR" sz="2400" dirty="0">
                <a:solidFill>
                  <a:schemeClr val="accent5">
                    <a:lumMod val="50000"/>
                  </a:schemeClr>
                </a:solidFill>
              </a:rPr>
              <a:t>de la famille</a:t>
            </a:r>
          </a:p>
        </p:txBody>
      </p:sp>
      <p:sp>
        <p:nvSpPr>
          <p:cNvPr id="61" name="Rectangle 60"/>
          <p:cNvSpPr/>
          <p:nvPr/>
        </p:nvSpPr>
        <p:spPr>
          <a:xfrm>
            <a:off x="4687708" y="1450966"/>
            <a:ext cx="2095748" cy="830997"/>
          </a:xfrm>
          <a:prstGeom prst="rect">
            <a:avLst/>
          </a:prstGeom>
        </p:spPr>
        <p:txBody>
          <a:bodyPr wrap="square">
            <a:spAutoFit/>
          </a:bodyPr>
          <a:lstStyle/>
          <a:p>
            <a:pPr algn="ctr"/>
            <a:r>
              <a:rPr lang="fr-FR" sz="2400" dirty="0">
                <a:solidFill>
                  <a:schemeClr val="accent5">
                    <a:lumMod val="50000"/>
                  </a:schemeClr>
                </a:solidFill>
              </a:rPr>
              <a:t>avoir une réaction </a:t>
            </a:r>
          </a:p>
        </p:txBody>
      </p:sp>
      <p:sp>
        <p:nvSpPr>
          <p:cNvPr id="62" name="TextBox 61"/>
          <p:cNvSpPr txBox="1"/>
          <p:nvPr/>
        </p:nvSpPr>
        <p:spPr>
          <a:xfrm>
            <a:off x="10382053" y="1676910"/>
            <a:ext cx="1767793" cy="461665"/>
          </a:xfrm>
          <a:prstGeom prst="rect">
            <a:avLst/>
          </a:prstGeom>
          <a:noFill/>
        </p:spPr>
        <p:txBody>
          <a:bodyPr wrap="square" rtlCol="0">
            <a:spAutoFit/>
          </a:bodyPr>
          <a:lstStyle/>
          <a:p>
            <a:r>
              <a:rPr lang="fr-FR" sz="2400" dirty="0">
                <a:solidFill>
                  <a:schemeClr val="accent5">
                    <a:lumMod val="50000"/>
                  </a:schemeClr>
                </a:solidFill>
              </a:rPr>
              <a:t>penser à</a:t>
            </a:r>
          </a:p>
        </p:txBody>
      </p:sp>
      <p:sp>
        <p:nvSpPr>
          <p:cNvPr id="63" name="TextBox 62"/>
          <p:cNvSpPr txBox="1"/>
          <p:nvPr/>
        </p:nvSpPr>
        <p:spPr>
          <a:xfrm>
            <a:off x="5570748" y="2870438"/>
            <a:ext cx="1363328" cy="830997"/>
          </a:xfrm>
          <a:prstGeom prst="rect">
            <a:avLst/>
          </a:prstGeom>
          <a:noFill/>
        </p:spPr>
        <p:txBody>
          <a:bodyPr wrap="square" rtlCol="0">
            <a:spAutoFit/>
          </a:bodyPr>
          <a:lstStyle/>
          <a:p>
            <a:pPr algn="ctr"/>
            <a:r>
              <a:rPr lang="fr-FR" sz="2400" dirty="0">
                <a:solidFill>
                  <a:schemeClr val="accent5">
                    <a:lumMod val="50000"/>
                  </a:schemeClr>
                </a:solidFill>
              </a:rPr>
              <a:t>douze</a:t>
            </a:r>
            <a:r>
              <a:rPr lang="en-GB" sz="2400" dirty="0">
                <a:solidFill>
                  <a:schemeClr val="accent5">
                    <a:lumMod val="50000"/>
                  </a:schemeClr>
                </a:solidFill>
              </a:rPr>
              <a:t> </a:t>
            </a:r>
            <a:r>
              <a:rPr lang="fr-FR" sz="2400" dirty="0">
                <a:solidFill>
                  <a:schemeClr val="accent5">
                    <a:lumMod val="50000"/>
                  </a:schemeClr>
                </a:solidFill>
              </a:rPr>
              <a:t>mois</a:t>
            </a:r>
          </a:p>
        </p:txBody>
      </p:sp>
      <p:sp>
        <p:nvSpPr>
          <p:cNvPr id="64" name="TextBox 63"/>
          <p:cNvSpPr txBox="1"/>
          <p:nvPr/>
        </p:nvSpPr>
        <p:spPr>
          <a:xfrm>
            <a:off x="6973027" y="4392311"/>
            <a:ext cx="2019302" cy="830997"/>
          </a:xfrm>
          <a:prstGeom prst="rect">
            <a:avLst/>
          </a:prstGeom>
          <a:noFill/>
        </p:spPr>
        <p:txBody>
          <a:bodyPr wrap="square" rtlCol="0">
            <a:spAutoFit/>
          </a:bodyPr>
          <a:lstStyle/>
          <a:p>
            <a:pPr algn="ctr"/>
            <a:r>
              <a:rPr lang="fr-FR" sz="2400" dirty="0">
                <a:solidFill>
                  <a:schemeClr val="accent5">
                    <a:lumMod val="50000"/>
                  </a:schemeClr>
                </a:solidFill>
              </a:rPr>
              <a:t>pour fermer la porte</a:t>
            </a:r>
          </a:p>
        </p:txBody>
      </p:sp>
      <p:sp>
        <p:nvSpPr>
          <p:cNvPr id="65" name="TextBox 64"/>
          <p:cNvSpPr txBox="1"/>
          <p:nvPr/>
        </p:nvSpPr>
        <p:spPr>
          <a:xfrm>
            <a:off x="3210914" y="2711656"/>
            <a:ext cx="2059594" cy="830997"/>
          </a:xfrm>
          <a:prstGeom prst="rect">
            <a:avLst/>
          </a:prstGeom>
          <a:noFill/>
        </p:spPr>
        <p:txBody>
          <a:bodyPr wrap="square" rtlCol="0">
            <a:spAutoFit/>
          </a:bodyPr>
          <a:lstStyle/>
          <a:p>
            <a:pPr algn="ctr"/>
            <a:r>
              <a:rPr lang="fr-FR" sz="2400" dirty="0">
                <a:solidFill>
                  <a:schemeClr val="accent5">
                    <a:lumMod val="50000"/>
                  </a:schemeClr>
                </a:solidFill>
              </a:rPr>
              <a:t>lieu pour les jeunes</a:t>
            </a:r>
          </a:p>
        </p:txBody>
      </p:sp>
      <p:sp>
        <p:nvSpPr>
          <p:cNvPr id="66" name="Rectangle 65"/>
          <p:cNvSpPr/>
          <p:nvPr/>
        </p:nvSpPr>
        <p:spPr>
          <a:xfrm>
            <a:off x="7482105" y="1301348"/>
            <a:ext cx="2456001" cy="830997"/>
          </a:xfrm>
          <a:prstGeom prst="rect">
            <a:avLst/>
          </a:prstGeom>
        </p:spPr>
        <p:txBody>
          <a:bodyPr wrap="square">
            <a:spAutoFit/>
          </a:bodyPr>
          <a:lstStyle/>
          <a:p>
            <a:pPr algn="ctr"/>
            <a:r>
              <a:rPr lang="fr-FR" sz="2400" dirty="0">
                <a:solidFill>
                  <a:schemeClr val="accent5">
                    <a:lumMod val="50000"/>
                  </a:schemeClr>
                </a:solidFill>
              </a:rPr>
              <a:t>avoir la responsabilité</a:t>
            </a:r>
          </a:p>
        </p:txBody>
      </p:sp>
      <p:sp>
        <p:nvSpPr>
          <p:cNvPr id="67" name="TextBox 66"/>
          <p:cNvSpPr txBox="1"/>
          <p:nvPr/>
        </p:nvSpPr>
        <p:spPr>
          <a:xfrm>
            <a:off x="7784883" y="2925294"/>
            <a:ext cx="1850447" cy="461665"/>
          </a:xfrm>
          <a:prstGeom prst="rect">
            <a:avLst/>
          </a:prstGeom>
          <a:noFill/>
        </p:spPr>
        <p:txBody>
          <a:bodyPr wrap="square" rtlCol="0">
            <a:spAutoFit/>
          </a:bodyPr>
          <a:lstStyle/>
          <a:p>
            <a:pPr algn="ctr"/>
            <a:r>
              <a:rPr lang="fr-FR" sz="2400" dirty="0">
                <a:solidFill>
                  <a:schemeClr val="accent5">
                    <a:lumMod val="50000"/>
                  </a:schemeClr>
                </a:solidFill>
              </a:rPr>
              <a:t>être enfant</a:t>
            </a:r>
          </a:p>
        </p:txBody>
      </p:sp>
      <p:sp>
        <p:nvSpPr>
          <p:cNvPr id="68" name="TextBox 67"/>
          <p:cNvSpPr txBox="1"/>
          <p:nvPr/>
        </p:nvSpPr>
        <p:spPr>
          <a:xfrm>
            <a:off x="678456" y="3007719"/>
            <a:ext cx="2285484" cy="461665"/>
          </a:xfrm>
          <a:prstGeom prst="rect">
            <a:avLst/>
          </a:prstGeom>
          <a:noFill/>
        </p:spPr>
        <p:txBody>
          <a:bodyPr wrap="square" rtlCol="0">
            <a:spAutoFit/>
          </a:bodyPr>
          <a:lstStyle/>
          <a:p>
            <a:pPr algn="ctr"/>
            <a:r>
              <a:rPr lang="fr-FR" sz="2400" dirty="0">
                <a:solidFill>
                  <a:schemeClr val="accent5">
                    <a:lumMod val="50000"/>
                  </a:schemeClr>
                </a:solidFill>
              </a:rPr>
              <a:t>le précédent </a:t>
            </a:r>
          </a:p>
        </p:txBody>
      </p:sp>
      <p:sp>
        <p:nvSpPr>
          <p:cNvPr id="69" name="Rectangle 68">
            <a:hlinkClick r:id="" action="ppaction://noaction">
              <a:snd r:embed="rId11" name="il y a.wav"/>
            </a:hlinkClick>
            <a:extLst>
              <a:ext uri="{FF2B5EF4-FFF2-40B4-BE49-F238E27FC236}">
                <a16:creationId xmlns:a16="http://schemas.microsoft.com/office/drawing/2014/main" id="{0ADA3E53-04E2-4708-9567-034AE0D926DC}"/>
              </a:ext>
            </a:extLst>
          </p:cNvPr>
          <p:cNvSpPr/>
          <p:nvPr/>
        </p:nvSpPr>
        <p:spPr>
          <a:xfrm>
            <a:off x="11232764" y="2794384"/>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a:t>
            </a:r>
          </a:p>
        </p:txBody>
      </p:sp>
      <p:sp>
        <p:nvSpPr>
          <p:cNvPr id="70" name="Rectangle 69">
            <a:hlinkClick r:id="" action="ppaction://noaction">
              <a:snd r:embed="rId12" name="construire.wav"/>
            </a:hlinkClick>
            <a:extLst>
              <a:ext uri="{FF2B5EF4-FFF2-40B4-BE49-F238E27FC236}">
                <a16:creationId xmlns:a16="http://schemas.microsoft.com/office/drawing/2014/main" id="{97544D73-CED9-47C8-99AF-DACCC0D74081}"/>
              </a:ext>
            </a:extLst>
          </p:cNvPr>
          <p:cNvSpPr/>
          <p:nvPr/>
        </p:nvSpPr>
        <p:spPr>
          <a:xfrm>
            <a:off x="3714389" y="1812852"/>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2</a:t>
            </a:r>
          </a:p>
        </p:txBody>
      </p:sp>
      <p:sp>
        <p:nvSpPr>
          <p:cNvPr id="71" name="Rectangle 70">
            <a:hlinkClick r:id="" action="ppaction://noaction">
              <a:snd r:embed="rId13" name="le comportement.wav"/>
            </a:hlinkClick>
            <a:extLst>
              <a:ext uri="{FF2B5EF4-FFF2-40B4-BE49-F238E27FC236}">
                <a16:creationId xmlns:a16="http://schemas.microsoft.com/office/drawing/2014/main" id="{D62B0B76-B209-4639-99BB-D1E73B10334B}"/>
              </a:ext>
            </a:extLst>
          </p:cNvPr>
          <p:cNvSpPr/>
          <p:nvPr/>
        </p:nvSpPr>
        <p:spPr>
          <a:xfrm>
            <a:off x="10308093" y="4582809"/>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3</a:t>
            </a:r>
          </a:p>
        </p:txBody>
      </p:sp>
      <p:sp>
        <p:nvSpPr>
          <p:cNvPr id="72" name="Rectangle 71">
            <a:hlinkClick r:id="" action="ppaction://noaction">
              <a:snd r:embed="rId4" name="l'habitude.wav"/>
            </a:hlinkClick>
            <a:extLst>
              <a:ext uri="{FF2B5EF4-FFF2-40B4-BE49-F238E27FC236}">
                <a16:creationId xmlns:a16="http://schemas.microsoft.com/office/drawing/2014/main" id="{0ADA3E53-04E2-4708-9567-034AE0D926DC}"/>
              </a:ext>
            </a:extLst>
          </p:cNvPr>
          <p:cNvSpPr/>
          <p:nvPr/>
        </p:nvSpPr>
        <p:spPr>
          <a:xfrm>
            <a:off x="5040383" y="4311643"/>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4</a:t>
            </a:r>
          </a:p>
        </p:txBody>
      </p:sp>
      <p:sp>
        <p:nvSpPr>
          <p:cNvPr id="73" name="Rectangle 72">
            <a:hlinkClick r:id="" action="ppaction://noaction">
              <a:snd r:embed="rId14" name="libre.wav"/>
            </a:hlinkClick>
            <a:extLst>
              <a:ext uri="{FF2B5EF4-FFF2-40B4-BE49-F238E27FC236}">
                <a16:creationId xmlns:a16="http://schemas.microsoft.com/office/drawing/2014/main" id="{85F5F8B6-C495-4642-94E7-70C255E2C55F}"/>
              </a:ext>
            </a:extLst>
          </p:cNvPr>
          <p:cNvSpPr/>
          <p:nvPr/>
        </p:nvSpPr>
        <p:spPr>
          <a:xfrm>
            <a:off x="7917360" y="185991"/>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5</a:t>
            </a:r>
          </a:p>
        </p:txBody>
      </p:sp>
      <p:sp>
        <p:nvSpPr>
          <p:cNvPr id="74" name="Rectangle 73">
            <a:hlinkClick r:id="" action="ppaction://noaction">
              <a:snd r:embed="rId5" name="familial.wav"/>
            </a:hlinkClick>
            <a:extLst>
              <a:ext uri="{FF2B5EF4-FFF2-40B4-BE49-F238E27FC236}">
                <a16:creationId xmlns:a16="http://schemas.microsoft.com/office/drawing/2014/main" id="{97544D73-CED9-47C8-99AF-DACCC0D74081}"/>
              </a:ext>
            </a:extLst>
          </p:cNvPr>
          <p:cNvSpPr/>
          <p:nvPr/>
        </p:nvSpPr>
        <p:spPr>
          <a:xfrm>
            <a:off x="2760914" y="4600476"/>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6</a:t>
            </a:r>
          </a:p>
        </p:txBody>
      </p:sp>
      <p:sp>
        <p:nvSpPr>
          <p:cNvPr id="75" name="Rectangle 74">
            <a:hlinkClick r:id="" action="ppaction://noaction">
              <a:snd r:embed="rId15" name="réagir (à).wav"/>
            </a:hlinkClick>
            <a:extLst>
              <a:ext uri="{FF2B5EF4-FFF2-40B4-BE49-F238E27FC236}">
                <a16:creationId xmlns:a16="http://schemas.microsoft.com/office/drawing/2014/main" id="{9127E088-B530-4DED-A060-4D22EF571E9A}"/>
              </a:ext>
            </a:extLst>
          </p:cNvPr>
          <p:cNvSpPr/>
          <p:nvPr/>
        </p:nvSpPr>
        <p:spPr>
          <a:xfrm>
            <a:off x="6578233" y="1681793"/>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7</a:t>
            </a:r>
          </a:p>
        </p:txBody>
      </p:sp>
      <p:sp>
        <p:nvSpPr>
          <p:cNvPr id="76" name="Rectangle 75">
            <a:hlinkClick r:id="" action="ppaction://noaction">
              <a:snd r:embed="rId6" name="quotidien.wav"/>
            </a:hlinkClick>
            <a:extLst>
              <a:ext uri="{FF2B5EF4-FFF2-40B4-BE49-F238E27FC236}">
                <a16:creationId xmlns:a16="http://schemas.microsoft.com/office/drawing/2014/main" id="{D62B0B76-B209-4639-99BB-D1E73B10334B}"/>
              </a:ext>
            </a:extLst>
          </p:cNvPr>
          <p:cNvSpPr/>
          <p:nvPr/>
        </p:nvSpPr>
        <p:spPr>
          <a:xfrm>
            <a:off x="1419636" y="1994513"/>
            <a:ext cx="508892"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8</a:t>
            </a:r>
          </a:p>
        </p:txBody>
      </p:sp>
      <p:sp>
        <p:nvSpPr>
          <p:cNvPr id="77" name="Rectangle 76">
            <a:hlinkClick r:id="" action="ppaction://noaction">
              <a:snd r:embed="rId16" name="réfléchir (à).wav"/>
            </a:hlinkClick>
            <a:extLst>
              <a:ext uri="{FF2B5EF4-FFF2-40B4-BE49-F238E27FC236}">
                <a16:creationId xmlns:a16="http://schemas.microsoft.com/office/drawing/2014/main" id="{FE87FDA5-3876-4A8D-9217-E9DCE31DB3D7}"/>
              </a:ext>
            </a:extLst>
          </p:cNvPr>
          <p:cNvSpPr/>
          <p:nvPr/>
        </p:nvSpPr>
        <p:spPr>
          <a:xfrm>
            <a:off x="10884836" y="1249658"/>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9</a:t>
            </a:r>
          </a:p>
        </p:txBody>
      </p:sp>
      <p:sp>
        <p:nvSpPr>
          <p:cNvPr id="78" name="Rectangle 77">
            <a:hlinkClick r:id="" action="ppaction://noaction">
              <a:snd r:embed="rId7" name="l'an.wav"/>
            </a:hlinkClick>
            <a:extLst>
              <a:ext uri="{FF2B5EF4-FFF2-40B4-BE49-F238E27FC236}">
                <a16:creationId xmlns:a16="http://schemas.microsoft.com/office/drawing/2014/main" id="{85F5F8B6-C495-4642-94E7-70C255E2C55F}"/>
              </a:ext>
            </a:extLst>
          </p:cNvPr>
          <p:cNvSpPr/>
          <p:nvPr/>
        </p:nvSpPr>
        <p:spPr>
          <a:xfrm>
            <a:off x="6870393" y="3019384"/>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10</a:t>
            </a:r>
          </a:p>
        </p:txBody>
      </p:sp>
      <p:sp>
        <p:nvSpPr>
          <p:cNvPr id="79" name="Rectangle 78">
            <a:hlinkClick r:id="" action="ppaction://noaction">
              <a:snd r:embed="rId17" name="la clé.wav"/>
            </a:hlinkClick>
            <a:extLst>
              <a:ext uri="{FF2B5EF4-FFF2-40B4-BE49-F238E27FC236}">
                <a16:creationId xmlns:a16="http://schemas.microsoft.com/office/drawing/2014/main" id="{57D2FA26-37DB-48CE-9070-34300C5900E9}"/>
              </a:ext>
            </a:extLst>
          </p:cNvPr>
          <p:cNvSpPr/>
          <p:nvPr/>
        </p:nvSpPr>
        <p:spPr>
          <a:xfrm>
            <a:off x="7784883" y="3935383"/>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11</a:t>
            </a:r>
          </a:p>
        </p:txBody>
      </p:sp>
      <p:sp>
        <p:nvSpPr>
          <p:cNvPr id="80" name="Rectangle 79">
            <a:hlinkClick r:id="" action="ppaction://noaction">
              <a:snd r:embed="rId8" name="le club.wav"/>
            </a:hlinkClick>
            <a:extLst>
              <a:ext uri="{FF2B5EF4-FFF2-40B4-BE49-F238E27FC236}">
                <a16:creationId xmlns:a16="http://schemas.microsoft.com/office/drawing/2014/main" id="{9127E088-B530-4DED-A060-4D22EF571E9A}"/>
              </a:ext>
            </a:extLst>
          </p:cNvPr>
          <p:cNvSpPr/>
          <p:nvPr/>
        </p:nvSpPr>
        <p:spPr>
          <a:xfrm>
            <a:off x="3988738" y="3556539"/>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12</a:t>
            </a:r>
          </a:p>
        </p:txBody>
      </p:sp>
      <p:sp>
        <p:nvSpPr>
          <p:cNvPr id="81" name="Rectangle 80">
            <a:hlinkClick r:id="" action="ppaction://noaction">
              <a:snd r:embed="rId9" name="ancien.wav"/>
            </a:hlinkClick>
            <a:extLst>
              <a:ext uri="{FF2B5EF4-FFF2-40B4-BE49-F238E27FC236}">
                <a16:creationId xmlns:a16="http://schemas.microsoft.com/office/drawing/2014/main" id="{FE87FDA5-3876-4A8D-9217-E9DCE31DB3D7}"/>
              </a:ext>
            </a:extLst>
          </p:cNvPr>
          <p:cNvSpPr/>
          <p:nvPr/>
        </p:nvSpPr>
        <p:spPr>
          <a:xfrm>
            <a:off x="1681783" y="3502903"/>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14</a:t>
            </a:r>
          </a:p>
        </p:txBody>
      </p:sp>
      <p:sp>
        <p:nvSpPr>
          <p:cNvPr id="82" name="Rectangle 81">
            <a:hlinkClick r:id="" action="ppaction://noaction">
              <a:snd r:embed="rId10" name="responsable.wav"/>
            </a:hlinkClick>
            <a:extLst>
              <a:ext uri="{FF2B5EF4-FFF2-40B4-BE49-F238E27FC236}">
                <a16:creationId xmlns:a16="http://schemas.microsoft.com/office/drawing/2014/main" id="{57D2FA26-37DB-48CE-9070-34300C5900E9}"/>
              </a:ext>
            </a:extLst>
          </p:cNvPr>
          <p:cNvSpPr/>
          <p:nvPr/>
        </p:nvSpPr>
        <p:spPr>
          <a:xfrm>
            <a:off x="9367747" y="1048317"/>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15</a:t>
            </a:r>
          </a:p>
        </p:txBody>
      </p:sp>
      <p:sp>
        <p:nvSpPr>
          <p:cNvPr id="83" name="Rectangle 82">
            <a:hlinkClick r:id="" action="ppaction://noaction">
              <a:snd r:embed="rId18" name="l'enfance.wav"/>
            </a:hlinkClick>
            <a:extLst>
              <a:ext uri="{FF2B5EF4-FFF2-40B4-BE49-F238E27FC236}">
                <a16:creationId xmlns:a16="http://schemas.microsoft.com/office/drawing/2014/main" id="{E9F8AB0F-C3C1-4CB3-8644-5EB76E62776E}"/>
              </a:ext>
            </a:extLst>
          </p:cNvPr>
          <p:cNvSpPr/>
          <p:nvPr/>
        </p:nvSpPr>
        <p:spPr>
          <a:xfrm>
            <a:off x="8485107" y="2523446"/>
            <a:ext cx="450000" cy="450000"/>
          </a:xfrm>
          <a:prstGeom prst="rect">
            <a:avLst/>
          </a:prstGeom>
          <a:solidFill>
            <a:srgbClr val="E87D1E"/>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13</a:t>
            </a:r>
          </a:p>
        </p:txBody>
      </p:sp>
      <p:sp>
        <p:nvSpPr>
          <p:cNvPr id="85" name="Rounded Rectangular Callout 84"/>
          <p:cNvSpPr/>
          <p:nvPr/>
        </p:nvSpPr>
        <p:spPr>
          <a:xfrm>
            <a:off x="3988738" y="2778574"/>
            <a:ext cx="4059186" cy="2411822"/>
          </a:xfrm>
          <a:prstGeom prst="wedgeRoundRectCallout">
            <a:avLst>
              <a:gd name="adj1" fmla="val 24744"/>
              <a:gd name="adj2" fmla="val -65347"/>
              <a:gd name="adj3" fmla="val 16667"/>
            </a:avLst>
          </a:prstGeom>
          <a:solidFill>
            <a:srgbClr val="115076"/>
          </a:solid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This week’s new verbs belong to </a:t>
            </a:r>
            <a:r>
              <a:rPr lang="en-GB" sz="2000" b="1" dirty="0"/>
              <a:t>two different verb groups.</a:t>
            </a:r>
          </a:p>
          <a:p>
            <a:pPr algn="ctr"/>
            <a:endParaRPr lang="en-GB" sz="2000" b="1" dirty="0"/>
          </a:p>
          <a:p>
            <a:pPr algn="ctr"/>
            <a:r>
              <a:rPr lang="fr-FR" sz="2000" b="1" i="1" dirty="0"/>
              <a:t>réfléchir</a:t>
            </a:r>
            <a:r>
              <a:rPr lang="en-GB" sz="2000" b="1" i="1" dirty="0"/>
              <a:t> (à) </a:t>
            </a:r>
            <a:r>
              <a:rPr lang="en-GB" sz="2000" dirty="0"/>
              <a:t>and </a:t>
            </a:r>
            <a:r>
              <a:rPr lang="fr-FR" sz="2000" b="1" i="1" dirty="0"/>
              <a:t>réagir</a:t>
            </a:r>
            <a:r>
              <a:rPr lang="en-GB" sz="2000" b="1" i="1" dirty="0"/>
              <a:t> (à) </a:t>
            </a:r>
            <a:r>
              <a:rPr lang="en-GB" sz="2000" dirty="0"/>
              <a:t>are </a:t>
            </a:r>
            <a:r>
              <a:rPr lang="en-GB" sz="2000" b="1" dirty="0"/>
              <a:t>verbs like </a:t>
            </a:r>
            <a:r>
              <a:rPr lang="fr-FR" sz="2000" b="1" i="1" dirty="0"/>
              <a:t>choisir</a:t>
            </a:r>
            <a:r>
              <a:rPr lang="en-GB" sz="2000" b="1" dirty="0"/>
              <a:t>.</a:t>
            </a:r>
            <a:endParaRPr lang="en-GB" sz="2000" dirty="0"/>
          </a:p>
          <a:p>
            <a:pPr algn="ctr"/>
            <a:endParaRPr lang="en-GB" sz="2000" b="1" dirty="0"/>
          </a:p>
          <a:p>
            <a:pPr algn="ctr"/>
            <a:r>
              <a:rPr lang="fr-FR" sz="2000" b="1" i="1" dirty="0"/>
              <a:t>Construire</a:t>
            </a:r>
            <a:r>
              <a:rPr lang="en-GB" sz="2000" b="1" dirty="0"/>
              <a:t> </a:t>
            </a:r>
            <a:r>
              <a:rPr lang="en-GB" sz="2000" dirty="0"/>
              <a:t>is a </a:t>
            </a:r>
            <a:r>
              <a:rPr lang="en-GB" sz="2000" b="1" dirty="0"/>
              <a:t>verb like </a:t>
            </a:r>
            <a:r>
              <a:rPr lang="en-GB" sz="2000" b="1" i="1" dirty="0"/>
              <a:t>lire</a:t>
            </a:r>
            <a:r>
              <a:rPr lang="en-GB" sz="2000" b="1" dirty="0"/>
              <a:t>.</a:t>
            </a:r>
          </a:p>
        </p:txBody>
      </p:sp>
    </p:spTree>
    <p:extLst>
      <p:ext uri="{BB962C8B-B14F-4D97-AF65-F5344CB8AC3E}">
        <p14:creationId xmlns:p14="http://schemas.microsoft.com/office/powerpoint/2010/main" val="27925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8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23"/>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8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30" grpId="0" animBg="1"/>
      <p:bldP spid="31" grpId="0" animBg="1"/>
      <p:bldP spid="32" grpId="0" animBg="1"/>
      <p:bldP spid="33" grpId="0" animBg="1"/>
      <p:bldP spid="34" grpId="0" animBg="1"/>
      <p:bldP spid="35" grpId="0" animBg="1"/>
      <p:bldP spid="36" grpId="0" animBg="1"/>
      <p:bldP spid="37"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903843" cy="707849"/>
          </a:xfrm>
        </p:spPr>
        <p:txBody>
          <a:bodyPr>
            <a:normAutofit/>
          </a:bodyPr>
          <a:lstStyle/>
          <a:p>
            <a:r>
              <a:rPr lang="fr-FR" sz="3100" b="1" dirty="0">
                <a:solidFill>
                  <a:schemeClr val="bg1"/>
                </a:solidFill>
              </a:rPr>
              <a:t>De nouvelles responsabilités</a:t>
            </a:r>
          </a:p>
        </p:txBody>
      </p:sp>
      <p:sp>
        <p:nvSpPr>
          <p:cNvPr id="6" name="TextBox 5">
            <a:extLst>
              <a:ext uri="{FF2B5EF4-FFF2-40B4-BE49-F238E27FC236}">
                <a16:creationId xmlns:a16="http://schemas.microsoft.com/office/drawing/2014/main" id="{6E7E97DA-2F23-F745-B756-301D480DCC3C}"/>
              </a:ext>
            </a:extLst>
          </p:cNvPr>
          <p:cNvSpPr txBox="1"/>
          <p:nvPr/>
        </p:nvSpPr>
        <p:spPr>
          <a:xfrm>
            <a:off x="160959" y="2149951"/>
            <a:ext cx="10216417" cy="4154984"/>
          </a:xfrm>
          <a:prstGeom prst="rect">
            <a:avLst/>
          </a:prstGeom>
          <a:noFill/>
        </p:spPr>
        <p:txBody>
          <a:bodyPr wrap="square" rtlCol="0">
            <a:spAutoFit/>
          </a:bodyPr>
          <a:lstStyle/>
          <a:p>
            <a:r>
              <a:rPr lang="fr-FR" sz="2400" dirty="0">
                <a:solidFill>
                  <a:srgbClr val="115076"/>
                </a:solidFill>
              </a:rPr>
              <a:t>Les adolescents* sont plus </a:t>
            </a:r>
            <a:r>
              <a:rPr lang="fr-FR" sz="2400" b="1" dirty="0">
                <a:solidFill>
                  <a:srgbClr val="115076"/>
                </a:solidFill>
              </a:rPr>
              <a:t>responsables</a:t>
            </a:r>
            <a:r>
              <a:rPr lang="fr-FR" sz="2400" dirty="0">
                <a:solidFill>
                  <a:srgbClr val="115076"/>
                </a:solidFill>
              </a:rPr>
              <a:t> et </a:t>
            </a:r>
            <a:r>
              <a:rPr lang="fr-FR" sz="2400" b="1" dirty="0">
                <a:solidFill>
                  <a:srgbClr val="115076"/>
                </a:solidFill>
              </a:rPr>
              <a:t>libres</a:t>
            </a:r>
            <a:r>
              <a:rPr lang="fr-FR" sz="2400" dirty="0">
                <a:solidFill>
                  <a:srgbClr val="115076"/>
                </a:solidFill>
              </a:rPr>
              <a:t> que pendant leur </a:t>
            </a:r>
            <a:r>
              <a:rPr lang="fr-FR" sz="2400" b="1" dirty="0">
                <a:solidFill>
                  <a:srgbClr val="115076"/>
                </a:solidFill>
              </a:rPr>
              <a:t>enfance</a:t>
            </a:r>
            <a:r>
              <a:rPr lang="fr-FR" sz="2400" dirty="0">
                <a:solidFill>
                  <a:srgbClr val="115076"/>
                </a:solidFill>
              </a:rPr>
              <a:t>. Ils laissent l’ancienne école pour aller au collège. Au </a:t>
            </a:r>
            <a:r>
              <a:rPr lang="fr-FR" sz="2400" b="1" dirty="0">
                <a:solidFill>
                  <a:srgbClr val="115076"/>
                </a:solidFill>
              </a:rPr>
              <a:t>quotidien</a:t>
            </a:r>
            <a:r>
              <a:rPr lang="fr-FR" sz="2400" dirty="0">
                <a:solidFill>
                  <a:srgbClr val="115076"/>
                </a:solidFill>
              </a:rPr>
              <a:t> ils doivent </a:t>
            </a:r>
            <a:r>
              <a:rPr lang="fr-FR" sz="2400" b="1" dirty="0">
                <a:solidFill>
                  <a:srgbClr val="115076"/>
                </a:solidFill>
              </a:rPr>
              <a:t>réfléchir à</a:t>
            </a:r>
            <a:r>
              <a:rPr lang="fr-FR" sz="2400" dirty="0">
                <a:solidFill>
                  <a:srgbClr val="115076"/>
                </a:solidFill>
              </a:rPr>
              <a:t> leurs </a:t>
            </a:r>
            <a:r>
              <a:rPr lang="fr-FR" sz="2400" b="1" dirty="0">
                <a:solidFill>
                  <a:srgbClr val="115076"/>
                </a:solidFill>
              </a:rPr>
              <a:t>habitudes</a:t>
            </a:r>
            <a:r>
              <a:rPr lang="fr-FR" sz="2400" dirty="0">
                <a:solidFill>
                  <a:srgbClr val="115076"/>
                </a:solidFill>
              </a:rPr>
              <a:t> et leur </a:t>
            </a:r>
            <a:r>
              <a:rPr lang="fr-FR" sz="2400" b="1" dirty="0">
                <a:solidFill>
                  <a:srgbClr val="115076"/>
                </a:solidFill>
              </a:rPr>
              <a:t>comportement</a:t>
            </a:r>
            <a:r>
              <a:rPr lang="fr-FR" sz="2400" dirty="0">
                <a:solidFill>
                  <a:srgbClr val="115076"/>
                </a:solidFill>
              </a:rPr>
              <a:t> pour </a:t>
            </a:r>
            <a:r>
              <a:rPr lang="fr-FR" sz="2400" b="1" dirty="0">
                <a:solidFill>
                  <a:srgbClr val="115076"/>
                </a:solidFill>
              </a:rPr>
              <a:t>construire</a:t>
            </a:r>
            <a:r>
              <a:rPr lang="fr-FR" sz="2400" dirty="0">
                <a:solidFill>
                  <a:srgbClr val="115076"/>
                </a:solidFill>
              </a:rPr>
              <a:t> leur avenir. </a:t>
            </a:r>
          </a:p>
          <a:p>
            <a:endParaRPr lang="fr-FR" sz="2400" dirty="0">
              <a:solidFill>
                <a:srgbClr val="115076"/>
              </a:solidFill>
            </a:endParaRPr>
          </a:p>
          <a:p>
            <a:r>
              <a:rPr lang="fr-FR" sz="2400" dirty="0">
                <a:solidFill>
                  <a:srgbClr val="115076"/>
                </a:solidFill>
              </a:rPr>
              <a:t>Les parents montrent leur confiance* quand ils donnent à leur enfant une clé de la maison </a:t>
            </a:r>
            <a:r>
              <a:rPr lang="fr-FR" sz="2400" b="1" dirty="0">
                <a:solidFill>
                  <a:srgbClr val="115076"/>
                </a:solidFill>
              </a:rPr>
              <a:t>familiale</a:t>
            </a:r>
            <a:r>
              <a:rPr lang="fr-FR" sz="2400" dirty="0">
                <a:solidFill>
                  <a:srgbClr val="115076"/>
                </a:solidFill>
              </a:rPr>
              <a:t>. Alors les adolescents peuvent rentrer à la maison tout seuls après les </a:t>
            </a:r>
            <a:r>
              <a:rPr lang="fr-FR" sz="2400" b="1" dirty="0">
                <a:solidFill>
                  <a:srgbClr val="115076"/>
                </a:solidFill>
              </a:rPr>
              <a:t>clubs</a:t>
            </a:r>
            <a:r>
              <a:rPr lang="fr-FR" sz="2400" dirty="0">
                <a:solidFill>
                  <a:srgbClr val="115076"/>
                </a:solidFill>
              </a:rPr>
              <a:t>.</a:t>
            </a:r>
          </a:p>
          <a:p>
            <a:endParaRPr lang="fr-FR" sz="2400" dirty="0">
              <a:solidFill>
                <a:srgbClr val="115076"/>
              </a:solidFill>
            </a:endParaRPr>
          </a:p>
          <a:p>
            <a:r>
              <a:rPr lang="fr-FR" sz="2400" dirty="0">
                <a:solidFill>
                  <a:srgbClr val="115076"/>
                </a:solidFill>
              </a:rPr>
              <a:t>C’est une vie différente aujourd’hui qu’</a:t>
            </a:r>
            <a:r>
              <a:rPr lang="fr-FR" sz="2400" b="1" dirty="0">
                <a:solidFill>
                  <a:srgbClr val="115076"/>
                </a:solidFill>
              </a:rPr>
              <a:t>il y a </a:t>
            </a:r>
            <a:r>
              <a:rPr lang="fr-FR" sz="2400" dirty="0">
                <a:solidFill>
                  <a:srgbClr val="115076"/>
                </a:solidFill>
              </a:rPr>
              <a:t>cinq ans! En </a:t>
            </a:r>
            <a:br>
              <a:rPr lang="fr-FR" sz="2400" dirty="0">
                <a:solidFill>
                  <a:srgbClr val="115076"/>
                </a:solidFill>
              </a:rPr>
            </a:br>
            <a:r>
              <a:rPr lang="fr-FR" sz="2400" dirty="0">
                <a:solidFill>
                  <a:srgbClr val="115076"/>
                </a:solidFill>
              </a:rPr>
              <a:t>générale, mes parents </a:t>
            </a:r>
            <a:r>
              <a:rPr lang="fr-FR" sz="2400" b="1" dirty="0">
                <a:solidFill>
                  <a:srgbClr val="115076"/>
                </a:solidFill>
              </a:rPr>
              <a:t>réagissent</a:t>
            </a:r>
            <a:r>
              <a:rPr lang="fr-FR" sz="2400" dirty="0">
                <a:solidFill>
                  <a:srgbClr val="115076"/>
                </a:solidFill>
              </a:rPr>
              <a:t> positivement </a:t>
            </a:r>
            <a:r>
              <a:rPr lang="fr-FR" sz="2400" b="1" dirty="0">
                <a:solidFill>
                  <a:srgbClr val="115076"/>
                </a:solidFill>
              </a:rPr>
              <a:t>aux</a:t>
            </a:r>
            <a:r>
              <a:rPr lang="fr-FR" sz="2400" dirty="0">
                <a:solidFill>
                  <a:srgbClr val="115076"/>
                </a:solidFill>
              </a:rPr>
              <a:t> changements*.</a:t>
            </a:r>
          </a:p>
        </p:txBody>
      </p:sp>
      <p:sp>
        <p:nvSpPr>
          <p:cNvPr id="9" name="Rounded Rectangle 46">
            <a:extLst>
              <a:ext uri="{FF2B5EF4-FFF2-40B4-BE49-F238E27FC236}">
                <a16:creationId xmlns:a16="http://schemas.microsoft.com/office/drawing/2014/main" id="{4FE78117-9311-42FD-9F40-C3D9E7B6960B}"/>
              </a:ext>
            </a:extLst>
          </p:cNvPr>
          <p:cNvSpPr/>
          <p:nvPr/>
        </p:nvSpPr>
        <p:spPr>
          <a:xfrm>
            <a:off x="9597532" y="3852993"/>
            <a:ext cx="2390605" cy="187181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1" u="none" strike="noStrike" kern="1200" cap="none" spc="0" normalizeH="0" baseline="0" dirty="0">
                <a:ln>
                  <a:noFill/>
                </a:ln>
                <a:solidFill>
                  <a:prstClr val="white"/>
                </a:solidFill>
                <a:effectLst/>
                <a:uLnTx/>
                <a:uFillTx/>
                <a:latin typeface="Century Gothic" panose="020B0502020202020204" pitchFamily="34" charset="0"/>
                <a:ea typeface="+mn-ea"/>
                <a:cs typeface="+mn-cs"/>
              </a:rPr>
              <a:t>l’adolescent</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 </a:t>
            </a:r>
            <a:b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teenager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a:t>
            </a:r>
            <a:r>
              <a:rPr lang="en-GB" sz="2000" i="1" dirty="0">
                <a:solidFill>
                  <a:prstClr val="white"/>
                </a:solidFill>
                <a:latin typeface="Century Gothic" panose="020B0502020202020204" pitchFamily="34" charset="0"/>
              </a:rPr>
              <a:t>la </a:t>
            </a:r>
            <a:r>
              <a:rPr lang="fr-FR" sz="2000" i="1" dirty="0">
                <a:solidFill>
                  <a:prstClr val="white"/>
                </a:solidFill>
                <a:latin typeface="Century Gothic" panose="020B0502020202020204" pitchFamily="34" charset="0"/>
              </a:rPr>
              <a:t>confiance</a:t>
            </a:r>
            <a:r>
              <a:rPr lang="en-GB" sz="2000" i="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 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i="1" u="none" strike="noStrike" kern="1200" cap="none" spc="0" normalizeH="0" baseline="0" dirty="0">
                <a:ln>
                  <a:noFill/>
                </a:ln>
                <a:solidFill>
                  <a:prstClr val="white"/>
                </a:solidFill>
                <a:effectLst/>
                <a:uLnTx/>
                <a:uFillTx/>
                <a:latin typeface="Century Gothic" panose="020B0502020202020204" pitchFamily="34" charset="0"/>
                <a:ea typeface="+mn-ea"/>
                <a:cs typeface="+mn-cs"/>
              </a:rPr>
              <a:t>changement</a:t>
            </a:r>
            <a:r>
              <a:rPr kumimoji="0" lang="en-GB" sz="200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change</a:t>
            </a:r>
          </a:p>
        </p:txBody>
      </p:sp>
      <p:pic>
        <p:nvPicPr>
          <p:cNvPr id="12" name="Picture 11">
            <a:extLst>
              <a:ext uri="{FF2B5EF4-FFF2-40B4-BE49-F238E27FC236}">
                <a16:creationId xmlns:a16="http://schemas.microsoft.com/office/drawing/2014/main" id="{598CE2C7-EA14-4D59-9262-D38D3E5ABE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990" y="2142650"/>
            <a:ext cx="1710343" cy="1710343"/>
          </a:xfrm>
          <a:prstGeom prst="rect">
            <a:avLst/>
          </a:prstGeom>
        </p:spPr>
      </p:pic>
      <p:sp>
        <p:nvSpPr>
          <p:cNvPr id="11"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E4825CCD-7CE1-4791-ACB9-64DBA4E895C0}"/>
              </a:ext>
            </a:extLst>
          </p:cNvPr>
          <p:cNvSpPr txBox="1"/>
          <p:nvPr/>
        </p:nvSpPr>
        <p:spPr>
          <a:xfrm>
            <a:off x="160961" y="1215631"/>
            <a:ext cx="11702103" cy="830997"/>
          </a:xfrm>
          <a:prstGeom prst="rect">
            <a:avLst/>
          </a:prstGeom>
          <a:noFill/>
        </p:spPr>
        <p:txBody>
          <a:bodyPr wrap="square" rtlCol="0">
            <a:spAutoFit/>
          </a:bodyPr>
          <a:lstStyle/>
          <a:p>
            <a:r>
              <a:rPr lang="fr-FR" sz="2400" dirty="0">
                <a:solidFill>
                  <a:srgbClr val="115076"/>
                </a:solidFill>
              </a:rPr>
              <a:t>Amir parle des différences entre l'enfance et l’adolescence.</a:t>
            </a:r>
          </a:p>
          <a:p>
            <a:r>
              <a:rPr lang="fr-FR" sz="2400" dirty="0">
                <a:solidFill>
                  <a:srgbClr val="115076"/>
                </a:solidFill>
              </a:rPr>
              <a:t>Que dit-il? Écris </a:t>
            </a:r>
            <a:r>
              <a:rPr lang="fr-FR" sz="2400" b="1" dirty="0">
                <a:solidFill>
                  <a:srgbClr val="115076"/>
                </a:solidFill>
              </a:rPr>
              <a:t>six </a:t>
            </a:r>
            <a:r>
              <a:rPr lang="fr-FR" sz="2400" dirty="0">
                <a:solidFill>
                  <a:srgbClr val="115076"/>
                </a:solidFill>
              </a:rPr>
              <a:t>différences en anglais.</a:t>
            </a:r>
          </a:p>
        </p:txBody>
      </p:sp>
      <p:pic>
        <p:nvPicPr>
          <p:cNvPr id="10" name="Picture 9" descr="A picture containing person, toy, doll, dark&#10;&#10;Description automatically generated">
            <a:extLst>
              <a:ext uri="{FF2B5EF4-FFF2-40B4-BE49-F238E27FC236}">
                <a16:creationId xmlns:a16="http://schemas.microsoft.com/office/drawing/2014/main" id="{6A695A5F-28F2-4A12-8872-74F12CA2F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2530" y="164223"/>
            <a:ext cx="1672457" cy="1680980"/>
          </a:xfrm>
          <a:prstGeom prst="rect">
            <a:avLst/>
          </a:prstGeom>
        </p:spPr>
      </p:pic>
      <p:pic>
        <p:nvPicPr>
          <p:cNvPr id="3" name="Picture 2" descr="A mannequin wearing a wig&#10;&#10;Description automatically generated with low confidence">
            <a:extLst>
              <a:ext uri="{FF2B5EF4-FFF2-40B4-BE49-F238E27FC236}">
                <a16:creationId xmlns:a16="http://schemas.microsoft.com/office/drawing/2014/main" id="{01B9D90B-40B4-47CE-9715-539E6F878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0252" y="451920"/>
            <a:ext cx="1698031" cy="1698031"/>
          </a:xfrm>
          <a:prstGeom prst="rect">
            <a:avLst/>
          </a:prstGeom>
        </p:spPr>
      </p:pic>
    </p:spTree>
    <p:extLst>
      <p:ext uri="{BB962C8B-B14F-4D97-AF65-F5344CB8AC3E}">
        <p14:creationId xmlns:p14="http://schemas.microsoft.com/office/powerpoint/2010/main" val="2810097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903843" cy="707849"/>
          </a:xfrm>
        </p:spPr>
        <p:txBody>
          <a:bodyPr>
            <a:normAutofit/>
          </a:bodyPr>
          <a:lstStyle/>
          <a:p>
            <a:r>
              <a:rPr lang="fr-FR" sz="3100" b="1" dirty="0">
                <a:solidFill>
                  <a:schemeClr val="bg1"/>
                </a:solidFill>
              </a:rPr>
              <a:t>De nouvelles responsabilités</a:t>
            </a:r>
          </a:p>
        </p:txBody>
      </p:sp>
      <p:sp>
        <p:nvSpPr>
          <p:cNvPr id="6" name="TextBox 5">
            <a:extLst>
              <a:ext uri="{FF2B5EF4-FFF2-40B4-BE49-F238E27FC236}">
                <a16:creationId xmlns:a16="http://schemas.microsoft.com/office/drawing/2014/main" id="{6E7E97DA-2F23-F745-B756-301D480DCC3C}"/>
              </a:ext>
            </a:extLst>
          </p:cNvPr>
          <p:cNvSpPr txBox="1"/>
          <p:nvPr/>
        </p:nvSpPr>
        <p:spPr>
          <a:xfrm>
            <a:off x="206180" y="2423243"/>
            <a:ext cx="9387076"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teenagers</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are more responsible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115076"/>
                </a:solidFill>
                <a:latin typeface="Century Gothic" panose="020F0302020204030204"/>
              </a:rPr>
              <a:t>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eenagers are freer/have more freedom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teenagers go to high school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srgbClr val="115076"/>
                </a:solidFill>
                <a:latin typeface="Century Gothic" panose="020F0302020204030204"/>
              </a:rPr>
              <a:t>teenagers have to think about their behaviour and habits (every day)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teenagers</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think about building their future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srgbClr val="115076"/>
                </a:solidFill>
                <a:latin typeface="Century Gothic" panose="020F0302020204030204"/>
              </a:rPr>
              <a:t>parents</a:t>
            </a:r>
            <a:r>
              <a:rPr lang="en-GB" sz="2400" dirty="0">
                <a:solidFill>
                  <a:srgbClr val="115076"/>
                </a:solidFill>
                <a:latin typeface="Century Gothic" panose="020F0302020204030204"/>
              </a:rPr>
              <a:t> trust teenagers more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teenagers have a key</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to the family home</a:t>
            </a:r>
            <a:endParaRPr lang="en-GB" sz="2400" dirty="0">
              <a:solidFill>
                <a:srgbClr val="115076"/>
              </a:solidFill>
              <a:latin typeface="Century Gothic" panose="020F03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teenagers can come home by themselves (after clubs)</a:t>
            </a:r>
          </a:p>
        </p:txBody>
      </p:sp>
      <p:sp>
        <p:nvSpPr>
          <p:cNvPr id="14" name="TextBox 13">
            <a:extLst>
              <a:ext uri="{FF2B5EF4-FFF2-40B4-BE49-F238E27FC236}">
                <a16:creationId xmlns:a16="http://schemas.microsoft.com/office/drawing/2014/main" id="{E4825CCD-7CE1-4791-ACB9-64DBA4E895C0}"/>
              </a:ext>
            </a:extLst>
          </p:cNvPr>
          <p:cNvSpPr txBox="1"/>
          <p:nvPr/>
        </p:nvSpPr>
        <p:spPr>
          <a:xfrm>
            <a:off x="206180" y="1292410"/>
            <a:ext cx="117021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Amir parle des différences entre l'enfance et l’adolescence.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Que dit-il? Écris </a:t>
            </a:r>
            <a:r>
              <a:rPr kumimoji="0" lang="fr-FR" sz="2400" b="1" i="0" u="none" strike="noStrike" kern="1200" cap="none" spc="0" normalizeH="0" baseline="0" noProof="0" dirty="0">
                <a:ln>
                  <a:noFill/>
                </a:ln>
                <a:solidFill>
                  <a:srgbClr val="115076"/>
                </a:solidFill>
                <a:effectLst/>
                <a:uLnTx/>
                <a:uFillTx/>
                <a:latin typeface="Century Gothic" panose="020F0302020204030204"/>
                <a:ea typeface="+mn-ea"/>
                <a:cs typeface="+mn-cs"/>
              </a:rPr>
              <a:t>six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différences en anglais.</a:t>
            </a:r>
          </a:p>
        </p:txBody>
      </p:sp>
      <p:sp>
        <p:nvSpPr>
          <p:cNvPr id="13" name="Rounded Rectangle 46">
            <a:extLst>
              <a:ext uri="{FF2B5EF4-FFF2-40B4-BE49-F238E27FC236}">
                <a16:creationId xmlns:a16="http://schemas.microsoft.com/office/drawing/2014/main" id="{4FE78117-9311-42FD-9F40-C3D9E7B6960B}"/>
              </a:ext>
            </a:extLst>
          </p:cNvPr>
          <p:cNvSpPr/>
          <p:nvPr/>
        </p:nvSpPr>
        <p:spPr>
          <a:xfrm>
            <a:off x="9597532" y="3852993"/>
            <a:ext cx="2390605" cy="187181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i="1" u="none" strike="noStrike" kern="1200" cap="none" spc="0" normalizeH="0" baseline="0" dirty="0">
                <a:ln>
                  <a:noFill/>
                </a:ln>
                <a:solidFill>
                  <a:prstClr val="white"/>
                </a:solidFill>
                <a:effectLst/>
                <a:uLnTx/>
                <a:uFillTx/>
                <a:latin typeface="Century Gothic" panose="020B0502020202020204" pitchFamily="34" charset="0"/>
                <a:ea typeface="+mn-ea"/>
                <a:cs typeface="+mn-cs"/>
              </a:rPr>
              <a:t>l’adolescent</a:t>
            </a: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 </a:t>
            </a:r>
            <a:b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teenager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B0502020202020204" pitchFamily="34" charset="0"/>
              </a:rPr>
              <a:t>*</a:t>
            </a:r>
            <a:r>
              <a:rPr lang="en-GB" sz="2000" i="1" dirty="0">
                <a:solidFill>
                  <a:prstClr val="white"/>
                </a:solidFill>
                <a:latin typeface="Century Gothic" panose="020B0502020202020204" pitchFamily="34" charset="0"/>
              </a:rPr>
              <a:t>la </a:t>
            </a:r>
            <a:r>
              <a:rPr lang="fr-FR" sz="2000" i="1" dirty="0">
                <a:solidFill>
                  <a:prstClr val="white"/>
                </a:solidFill>
                <a:latin typeface="Century Gothic" panose="020B0502020202020204" pitchFamily="34" charset="0"/>
              </a:rPr>
              <a:t>confiance</a:t>
            </a:r>
            <a:r>
              <a:rPr lang="en-GB" sz="2000" i="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 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i="1" u="none" strike="noStrike" kern="1200" cap="none" spc="0" normalizeH="0" baseline="0" dirty="0">
                <a:ln>
                  <a:noFill/>
                </a:ln>
                <a:solidFill>
                  <a:prstClr val="white"/>
                </a:solidFill>
                <a:effectLst/>
                <a:uLnTx/>
                <a:uFillTx/>
                <a:latin typeface="Century Gothic" panose="020B0502020202020204" pitchFamily="34" charset="0"/>
                <a:ea typeface="+mn-ea"/>
                <a:cs typeface="+mn-cs"/>
              </a:rPr>
              <a:t>changement</a:t>
            </a:r>
            <a:r>
              <a:rPr kumimoji="0" lang="en-GB" sz="200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change</a:t>
            </a:r>
          </a:p>
        </p:txBody>
      </p:sp>
      <p:pic>
        <p:nvPicPr>
          <p:cNvPr id="15" name="Picture 14">
            <a:extLst>
              <a:ext uri="{FF2B5EF4-FFF2-40B4-BE49-F238E27FC236}">
                <a16:creationId xmlns:a16="http://schemas.microsoft.com/office/drawing/2014/main" id="{598CE2C7-EA14-4D59-9262-D38D3E5ABE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6990" y="2142650"/>
            <a:ext cx="1710343" cy="1710343"/>
          </a:xfrm>
          <a:prstGeom prst="rect">
            <a:avLst/>
          </a:prstGeom>
        </p:spPr>
      </p:pic>
      <p:sp>
        <p:nvSpPr>
          <p:cNvPr id="16"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A picture containing person, toy, doll, dark&#10;&#10;Description automatically generated">
            <a:extLst>
              <a:ext uri="{FF2B5EF4-FFF2-40B4-BE49-F238E27FC236}">
                <a16:creationId xmlns:a16="http://schemas.microsoft.com/office/drawing/2014/main" id="{6A695A5F-28F2-4A12-8872-74F12CA2F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2530" y="164223"/>
            <a:ext cx="1672457" cy="1680980"/>
          </a:xfrm>
          <a:prstGeom prst="rect">
            <a:avLst/>
          </a:prstGeom>
        </p:spPr>
      </p:pic>
      <p:pic>
        <p:nvPicPr>
          <p:cNvPr id="18" name="Picture 17" descr="A mannequin wearing a wig&#10;&#10;Description automatically generated with low confidence">
            <a:extLst>
              <a:ext uri="{FF2B5EF4-FFF2-40B4-BE49-F238E27FC236}">
                <a16:creationId xmlns:a16="http://schemas.microsoft.com/office/drawing/2014/main" id="{01B9D90B-40B4-47CE-9715-539E6F8784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0252" y="451920"/>
            <a:ext cx="1698031" cy="1698031"/>
          </a:xfrm>
          <a:prstGeom prst="rect">
            <a:avLst/>
          </a:prstGeom>
        </p:spPr>
      </p:pic>
    </p:spTree>
    <p:extLst>
      <p:ext uri="{BB962C8B-B14F-4D97-AF65-F5344CB8AC3E}">
        <p14:creationId xmlns:p14="http://schemas.microsoft.com/office/powerpoint/2010/main" val="749262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Un an vs. une année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info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D794F13-23E9-4AC9-8A6C-D3931AA92E33}"/>
              </a:ext>
            </a:extLst>
          </p:cNvPr>
          <p:cNvSpPr txBox="1"/>
          <p:nvPr/>
        </p:nvSpPr>
        <p:spPr>
          <a:xfrm>
            <a:off x="180000" y="1296000"/>
            <a:ext cx="816887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104F75"/>
                </a:solidFill>
                <a:latin typeface="Century Gothic" panose="020F0302020204030204"/>
              </a:rPr>
              <a:t>U</a:t>
            </a:r>
            <a:r>
              <a:rPr kumimoji="0" lang="en-GB" sz="2400" b="1" i="1" u="none" strike="noStrike" kern="1200" cap="none" spc="0" normalizeH="0" baseline="0" noProof="0" dirty="0">
                <a:ln>
                  <a:noFill/>
                </a:ln>
                <a:solidFill>
                  <a:srgbClr val="104F75"/>
                </a:solidFill>
                <a:effectLst/>
                <a:uLnTx/>
                <a:uFillTx/>
                <a:latin typeface="Century Gothic" panose="020F0302020204030204"/>
              </a:rPr>
              <a:t>n an</a:t>
            </a:r>
            <a:r>
              <a:rPr kumimoji="0" lang="en-GB" sz="2400" b="0" i="1" u="none" strike="noStrike" kern="1200" cap="none" spc="0" normalizeH="0" baseline="0" noProof="0" dirty="0">
                <a:ln>
                  <a:noFill/>
                </a:ln>
                <a:solidFill>
                  <a:srgbClr val="104F75"/>
                </a:solidFill>
                <a:effectLst/>
                <a:uLnTx/>
                <a:uFillTx/>
                <a:latin typeface="Century Gothic" panose="020F0302020204030204"/>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or </a:t>
            </a:r>
            <a:r>
              <a:rPr kumimoji="0" lang="fr-FR" sz="2400" b="1" i="1" u="none" strike="noStrike" kern="1200" cap="none" spc="0" normalizeH="0" baseline="0" dirty="0">
                <a:ln>
                  <a:noFill/>
                </a:ln>
                <a:solidFill>
                  <a:srgbClr val="104F75"/>
                </a:solidFill>
                <a:effectLst/>
                <a:uLnTx/>
                <a:uFillTx/>
                <a:latin typeface="Century Gothic" panose="020F0302020204030204"/>
                <a:ea typeface="+mn-ea"/>
                <a:cs typeface="+mn-cs"/>
              </a:rPr>
              <a:t>une</a:t>
            </a:r>
            <a:r>
              <a:rPr kumimoji="0" lang="en-GB" sz="2400" b="1" i="1"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400" b="1" i="1" u="none" strike="noStrike" kern="1200" cap="none" spc="0" normalizeH="0" baseline="0" dirty="0">
                <a:ln>
                  <a:noFill/>
                </a:ln>
                <a:solidFill>
                  <a:srgbClr val="104F75"/>
                </a:solidFill>
                <a:effectLst/>
                <a:uLnTx/>
                <a:uFillTx/>
                <a:latin typeface="Century Gothic" panose="020F0302020204030204"/>
                <a:ea typeface="+mn-ea"/>
                <a:cs typeface="+mn-cs"/>
              </a:rPr>
              <a:t>année</a:t>
            </a:r>
            <a:r>
              <a:rPr kumimoji="0" lang="en-GB" sz="2400" i="0" u="none" strike="noStrike" kern="1200" cap="none" spc="0" normalizeH="0" baseline="0" noProof="0" dirty="0">
                <a:ln>
                  <a:noFill/>
                </a:ln>
                <a:solidFill>
                  <a:srgbClr val="104F75"/>
                </a:solidFill>
                <a:effectLst/>
                <a:uLnTx/>
                <a:uFillTx/>
                <a:latin typeface="Century Gothic" panose="020F0302020204030204"/>
                <a:ea typeface="+mn-ea"/>
                <a:cs typeface="+mn-cs"/>
              </a:rPr>
              <a:t> both</a:t>
            </a:r>
            <a:r>
              <a:rPr kumimoji="0" lang="en-GB" sz="2400" i="0" u="none" strike="noStrike" kern="1200" cap="none" spc="0" normalizeH="0" noProof="0" dirty="0">
                <a:ln>
                  <a:noFill/>
                </a:ln>
                <a:solidFill>
                  <a:srgbClr val="104F75"/>
                </a:solidFill>
                <a:effectLst/>
                <a:uLnTx/>
                <a:uFillTx/>
                <a:latin typeface="Century Gothic" panose="020F0302020204030204"/>
                <a:ea typeface="+mn-ea"/>
                <a:cs typeface="+mn-cs"/>
              </a:rPr>
              <a:t> mean ‘a year’.</a:t>
            </a:r>
            <a:endPar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879174A-11C5-40DE-9732-FA0CEF205B02}"/>
              </a:ext>
            </a:extLst>
          </p:cNvPr>
          <p:cNvSpPr txBox="1"/>
          <p:nvPr/>
        </p:nvSpPr>
        <p:spPr>
          <a:xfrm>
            <a:off x="180000" y="1961462"/>
            <a:ext cx="92085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104F75"/>
                </a:solidFill>
                <a:latin typeface="Century Gothic" panose="020F0302020204030204"/>
              </a:rPr>
              <a:t>U</a:t>
            </a:r>
            <a:r>
              <a:rPr kumimoji="0" lang="en-GB" sz="2400" b="1" i="1" u="none" strike="noStrike" kern="1200" cap="none" spc="0" normalizeH="0" baseline="0" noProof="0" dirty="0">
                <a:ln>
                  <a:noFill/>
                </a:ln>
                <a:solidFill>
                  <a:srgbClr val="104F75"/>
                </a:solidFill>
                <a:effectLst/>
                <a:uLnTx/>
                <a:uFillTx/>
                <a:latin typeface="Century Gothic" panose="020F0302020204030204"/>
              </a:rPr>
              <a:t>n an</a:t>
            </a:r>
            <a:r>
              <a:rPr kumimoji="0" lang="en-GB" sz="2400" b="0" i="1" u="none" strike="noStrike" kern="1200" cap="none" spc="0" normalizeH="0" baseline="0" noProof="0" dirty="0">
                <a:ln>
                  <a:noFill/>
                </a:ln>
                <a:solidFill>
                  <a:srgbClr val="104F75"/>
                </a:solidFill>
                <a:effectLst/>
                <a:uLnTx/>
                <a:uFillTx/>
                <a:latin typeface="Century Gothic" panose="020F0302020204030204"/>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is used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with a number</a:t>
            </a:r>
            <a:r>
              <a:rPr lang="en-GB" sz="2400" dirty="0">
                <a:solidFill>
                  <a:srgbClr val="104F75"/>
                </a:solidFill>
                <a:latin typeface="Century Gothic" panose="020F0302020204030204"/>
              </a:rPr>
              <a:t> (including </a:t>
            </a:r>
            <a:r>
              <a:rPr lang="fr-FR" sz="2400" i="1" dirty="0">
                <a:solidFill>
                  <a:srgbClr val="104F75"/>
                </a:solidFill>
                <a:latin typeface="Century Gothic" panose="020F0302020204030204"/>
              </a:rPr>
              <a:t>tous</a:t>
            </a:r>
            <a:r>
              <a:rPr lang="en-GB" sz="2400" dirty="0">
                <a:solidFill>
                  <a:srgbClr val="104F75"/>
                </a:solidFill>
                <a:latin typeface="Century Gothic" panose="020F0302020204030204"/>
              </a:rPr>
              <a:t>)</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GB" sz="2400" i="0" u="none" strike="noStrike" kern="1200" cap="none" spc="0" normalizeH="0" baseline="0" noProof="0" dirty="0">
                <a:ln>
                  <a:noFill/>
                </a:ln>
                <a:solidFill>
                  <a:srgbClr val="104F75"/>
                </a:solidFill>
                <a:effectLst/>
                <a:uLnTx/>
                <a:uFillTx/>
                <a:latin typeface="Century Gothic" panose="020F0302020204030204"/>
                <a:ea typeface="+mn-ea"/>
                <a:cs typeface="+mn-cs"/>
              </a:rPr>
              <a:t>to </a:t>
            </a:r>
            <a:r>
              <a:rPr lang="en-GB" sz="2400" b="1" dirty="0">
                <a:solidFill>
                  <a:srgbClr val="104F75"/>
                </a:solidFill>
                <a:latin typeface="Century Gothic" panose="020F0302020204030204"/>
              </a:rPr>
              <a:t>count years </a:t>
            </a:r>
            <a:r>
              <a:rPr lang="en-GB" sz="2400" dirty="0">
                <a:solidFill>
                  <a:srgbClr val="104F75"/>
                </a:solidFill>
                <a:latin typeface="Century Gothic" panose="020F0302020204030204"/>
              </a:rPr>
              <a:t>or the </a:t>
            </a:r>
            <a:r>
              <a:rPr lang="en-GB" sz="2400" b="1" dirty="0">
                <a:solidFill>
                  <a:srgbClr val="104F75"/>
                </a:solidFill>
                <a:latin typeface="Century Gothic" panose="020F0302020204030204"/>
              </a:rPr>
              <a:t>number of times something happens </a:t>
            </a:r>
            <a:r>
              <a:rPr lang="en-GB" sz="2400" dirty="0">
                <a:solidFill>
                  <a:srgbClr val="104F75"/>
                </a:solidFill>
                <a:latin typeface="Century Gothic" panose="020F0302020204030204"/>
              </a:rPr>
              <a:t>in a year. </a:t>
            </a:r>
            <a:endParaRPr kumimoji="0" lang="en-GB"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3A24273C-D741-4E0F-80F2-8264FB9BD3BA}"/>
              </a:ext>
            </a:extLst>
          </p:cNvPr>
          <p:cNvSpPr txBox="1"/>
          <p:nvPr/>
        </p:nvSpPr>
        <p:spPr>
          <a:xfrm>
            <a:off x="180000" y="4142756"/>
            <a:ext cx="116327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104F75"/>
                </a:solidFill>
                <a:latin typeface="Century Gothic" panose="020F0302020204030204"/>
              </a:rPr>
              <a:t>U</a:t>
            </a:r>
            <a:r>
              <a:rPr kumimoji="0" lang="en-GB" sz="2400" b="1" i="1" u="none" strike="noStrike" kern="1200" cap="none" spc="0" normalizeH="0" baseline="0" noProof="0" dirty="0">
                <a:ln>
                  <a:noFill/>
                </a:ln>
                <a:solidFill>
                  <a:srgbClr val="104F75"/>
                </a:solidFill>
                <a:effectLst/>
                <a:uLnTx/>
                <a:uFillTx/>
                <a:latin typeface="Century Gothic" panose="020F0302020204030204"/>
              </a:rPr>
              <a:t>ne </a:t>
            </a:r>
            <a:r>
              <a:rPr kumimoji="0" lang="fr-FR" sz="2400" b="1" i="1" u="none" strike="noStrike" kern="1200" cap="none" spc="0" normalizeH="0" baseline="0" dirty="0">
                <a:ln>
                  <a:noFill/>
                </a:ln>
                <a:solidFill>
                  <a:srgbClr val="104F75"/>
                </a:solidFill>
                <a:effectLst/>
                <a:uLnTx/>
                <a:uFillTx/>
                <a:latin typeface="Century Gothic" panose="020F0302020204030204"/>
              </a:rPr>
              <a:t>année</a:t>
            </a:r>
            <a:r>
              <a:rPr kumimoji="0" lang="en-GB" sz="2400" b="0" i="1" u="none" strike="noStrike" kern="1200" cap="none" spc="0" normalizeH="0" baseline="0" noProof="0" dirty="0">
                <a:ln>
                  <a:noFill/>
                </a:ln>
                <a:solidFill>
                  <a:srgbClr val="104F75"/>
                </a:solidFill>
                <a:effectLst/>
                <a:uLnTx/>
                <a:uFillTx/>
                <a:latin typeface="Century Gothic" panose="020F0302020204030204"/>
              </a:rPr>
              <a:t>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is used to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describe what happened</a:t>
            </a:r>
            <a:r>
              <a:rPr kumimoji="0" lang="en-GB" sz="2400" b="1"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en-GB" sz="2400" i="0" u="none" strike="noStrike" kern="1200" cap="none" spc="0" normalizeH="0" noProof="0" dirty="0">
                <a:ln>
                  <a:noFill/>
                </a:ln>
                <a:solidFill>
                  <a:srgbClr val="104F75"/>
                </a:solidFill>
                <a:effectLst/>
                <a:uLnTx/>
                <a:uFillTx/>
                <a:latin typeface="Century Gothic" panose="020F0302020204030204"/>
                <a:ea typeface="+mn-ea"/>
                <a:cs typeface="+mn-cs"/>
              </a:rPr>
              <a:t>in a </a:t>
            </a:r>
            <a:r>
              <a:rPr kumimoji="0" lang="en-GB" sz="2400" b="1" i="0" u="none" strike="noStrike" kern="1200" cap="none" spc="0" normalizeH="0" noProof="0" dirty="0">
                <a:ln>
                  <a:noFill/>
                </a:ln>
                <a:solidFill>
                  <a:srgbClr val="104F75"/>
                </a:solidFill>
                <a:effectLst/>
                <a:uLnTx/>
                <a:uFillTx/>
                <a:latin typeface="Century Gothic" panose="020F0302020204030204"/>
                <a:ea typeface="+mn-ea"/>
                <a:cs typeface="+mn-cs"/>
              </a:rPr>
              <a:t>particular</a:t>
            </a:r>
            <a:r>
              <a:rPr kumimoji="0" lang="en-GB" sz="2400" i="0" u="none" strike="noStrike" kern="1200" cap="none" spc="0" normalizeH="0" noProof="0" dirty="0">
                <a:ln>
                  <a:noFill/>
                </a:ln>
                <a:solidFill>
                  <a:srgbClr val="104F75"/>
                </a:solidFill>
                <a:effectLst/>
                <a:uLnTx/>
                <a:uFillTx/>
                <a:latin typeface="Century Gothic" panose="020F0302020204030204"/>
                <a:ea typeface="+mn-ea"/>
                <a:cs typeface="+mn-cs"/>
              </a:rPr>
              <a:t> year</a:t>
            </a:r>
            <a:r>
              <a:rPr lang="en-GB" sz="2400" dirty="0">
                <a:solidFill>
                  <a:srgbClr val="104F75"/>
                </a:solidFill>
              </a:rPr>
              <a:t>, or to say </a:t>
            </a:r>
            <a:r>
              <a:rPr lang="en-GB" sz="2400" b="1" dirty="0">
                <a:solidFill>
                  <a:srgbClr val="104F75"/>
                </a:solidFill>
              </a:rPr>
              <a:t>how many years </a:t>
            </a:r>
            <a:r>
              <a:rPr lang="en-GB" sz="2400" dirty="0">
                <a:solidFill>
                  <a:srgbClr val="104F75"/>
                </a:solidFill>
              </a:rPr>
              <a:t>something took. </a:t>
            </a:r>
            <a:endParaRPr kumimoji="0" lang="en-GB"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13" name="TextBox 12">
            <a:extLst>
              <a:ext uri="{FF2B5EF4-FFF2-40B4-BE49-F238E27FC236}">
                <a16:creationId xmlns:a16="http://schemas.microsoft.com/office/drawing/2014/main" id="{7E06008C-DC9D-4303-89E1-54D744B7507D}"/>
              </a:ext>
            </a:extLst>
          </p:cNvPr>
          <p:cNvSpPr txBox="1"/>
          <p:nvPr/>
        </p:nvSpPr>
        <p:spPr>
          <a:xfrm>
            <a:off x="180000" y="3052109"/>
            <a:ext cx="81688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1" u="none" strike="noStrike" kern="1200" cap="none" spc="0" normalizeH="0" baseline="0" dirty="0">
                <a:ln>
                  <a:noFill/>
                </a:ln>
                <a:solidFill>
                  <a:srgbClr val="104F75"/>
                </a:solidFill>
                <a:effectLst/>
                <a:uLnTx/>
                <a:uFillTx/>
                <a:latin typeface="Century Gothic" panose="020F0302020204030204"/>
              </a:rPr>
              <a:t>L’enfanc</a:t>
            </a:r>
            <a:r>
              <a:rPr lang="fr-FR" sz="2400" i="1" dirty="0">
                <a:solidFill>
                  <a:srgbClr val="104F75"/>
                </a:solidFill>
                <a:latin typeface="Century Gothic" panose="020F0302020204030204"/>
              </a:rPr>
              <a:t>e</a:t>
            </a:r>
            <a:r>
              <a:rPr lang="en-GB" sz="2400" i="1" dirty="0">
                <a:solidFill>
                  <a:srgbClr val="104F75"/>
                </a:solidFill>
                <a:latin typeface="Century Gothic" panose="020F0302020204030204"/>
              </a:rPr>
              <a:t> dure</a:t>
            </a:r>
            <a:r>
              <a:rPr lang="en-GB" sz="2400" b="1" i="1" dirty="0">
                <a:solidFill>
                  <a:srgbClr val="104F75"/>
                </a:solidFill>
                <a:latin typeface="Century Gothic" panose="020F0302020204030204"/>
              </a:rPr>
              <a:t> 18 ans</a:t>
            </a:r>
            <a:r>
              <a:rPr lang="en-GB" sz="2400" i="1" dirty="0">
                <a:solidFill>
                  <a:srgbClr val="104F75"/>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04F75"/>
                </a:solidFill>
                <a:effectLst/>
                <a:uLnTx/>
                <a:uFillTx/>
                <a:latin typeface="Century Gothic" panose="020F0302020204030204"/>
              </a:rPr>
              <a:t>Je </a:t>
            </a:r>
            <a:r>
              <a:rPr kumimoji="0" lang="fr-FR" sz="2400" i="1" u="none" strike="noStrike" kern="1200" cap="none" spc="0" normalizeH="0" baseline="0" dirty="0">
                <a:ln>
                  <a:noFill/>
                </a:ln>
                <a:solidFill>
                  <a:srgbClr val="104F75"/>
                </a:solidFill>
                <a:effectLst/>
                <a:uLnTx/>
                <a:uFillTx/>
                <a:latin typeface="Century Gothic" panose="020F0302020204030204"/>
              </a:rPr>
              <a:t>suis</a:t>
            </a:r>
            <a:r>
              <a:rPr kumimoji="0" lang="en-GB" sz="2400" i="1" u="none" strike="noStrike" kern="1200" cap="none" spc="0" normalizeH="0" baseline="0" noProof="0" dirty="0">
                <a:ln>
                  <a:noFill/>
                </a:ln>
                <a:solidFill>
                  <a:srgbClr val="104F75"/>
                </a:solidFill>
                <a:effectLst/>
                <a:uLnTx/>
                <a:uFillTx/>
                <a:latin typeface="Century Gothic" panose="020F0302020204030204"/>
              </a:rPr>
              <a:t> </a:t>
            </a:r>
            <a:r>
              <a:rPr kumimoji="0" lang="fr-FR" sz="2400" i="1" u="none" strike="noStrike" kern="1200" cap="none" spc="0" normalizeH="0" baseline="0" dirty="0">
                <a:ln>
                  <a:noFill/>
                </a:ln>
                <a:solidFill>
                  <a:srgbClr val="104F75"/>
                </a:solidFill>
                <a:effectLst/>
                <a:uLnTx/>
                <a:uFillTx/>
                <a:latin typeface="Century Gothic" panose="020F0302020204030204"/>
              </a:rPr>
              <a:t>arrivée</a:t>
            </a:r>
            <a:r>
              <a:rPr kumimoji="0" lang="en-GB" sz="2400" i="1" u="none" strike="noStrike" kern="1200" cap="none" spc="0" normalizeH="0" noProof="0" dirty="0">
                <a:ln>
                  <a:noFill/>
                </a:ln>
                <a:solidFill>
                  <a:srgbClr val="104F75"/>
                </a:solidFill>
                <a:effectLst/>
                <a:uLnTx/>
                <a:uFillTx/>
                <a:latin typeface="Century Gothic" panose="020F0302020204030204"/>
              </a:rPr>
              <a:t> </a:t>
            </a:r>
            <a:r>
              <a:rPr kumimoji="0" lang="fr-FR" sz="2400" i="1" u="none" strike="noStrike" kern="1200" cap="none" spc="0" normalizeH="0" baseline="0" dirty="0">
                <a:ln>
                  <a:noFill/>
                </a:ln>
                <a:solidFill>
                  <a:srgbClr val="104F75"/>
                </a:solidFill>
                <a:effectLst/>
                <a:uLnTx/>
                <a:uFillTx/>
                <a:latin typeface="Century Gothic" panose="020F0302020204030204"/>
              </a:rPr>
              <a:t>en</a:t>
            </a:r>
            <a:r>
              <a:rPr kumimoji="0" lang="en-GB" sz="2400" i="1" u="none" strike="noStrike" kern="1200" cap="none" spc="0" normalizeH="0" baseline="0" noProof="0" dirty="0">
                <a:ln>
                  <a:noFill/>
                </a:ln>
                <a:solidFill>
                  <a:srgbClr val="104F75"/>
                </a:solidFill>
                <a:effectLst/>
                <a:uLnTx/>
                <a:uFillTx/>
                <a:latin typeface="Century Gothic" panose="020F0302020204030204"/>
              </a:rPr>
              <a:t> France il y a </a:t>
            </a:r>
            <a:r>
              <a:rPr kumimoji="0" lang="en-GB" sz="2400" b="1" i="1" u="none" strike="noStrike" kern="1200" cap="none" spc="0" normalizeH="0" baseline="0" noProof="0" dirty="0">
                <a:ln>
                  <a:noFill/>
                </a:ln>
                <a:solidFill>
                  <a:srgbClr val="104F75"/>
                </a:solidFill>
                <a:effectLst/>
                <a:uLnTx/>
                <a:uFillTx/>
                <a:latin typeface="Century Gothic" panose="020F0302020204030204"/>
              </a:rPr>
              <a:t>5 ans.</a:t>
            </a:r>
            <a:endParaRPr kumimoji="0" lang="en-GB" sz="2400" i="1" u="none" strike="noStrike" kern="1200" cap="none" spc="0" normalizeH="0" baseline="0" noProof="0" dirty="0">
              <a:ln>
                <a:noFill/>
              </a:ln>
              <a:solidFill>
                <a:srgbClr val="104F75"/>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F5430CF2-4593-4585-BC70-D0BD8156A71F}"/>
              </a:ext>
            </a:extLst>
          </p:cNvPr>
          <p:cNvSpPr txBox="1"/>
          <p:nvPr/>
        </p:nvSpPr>
        <p:spPr>
          <a:xfrm>
            <a:off x="180000" y="5233402"/>
            <a:ext cx="81688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04F75"/>
                </a:solidFill>
                <a:effectLst/>
                <a:uLnTx/>
                <a:uFillTx/>
                <a:latin typeface="Century Gothic" panose="020F0302020204030204"/>
              </a:rPr>
              <a:t>Il a </a:t>
            </a:r>
            <a:r>
              <a:rPr kumimoji="0" lang="fr-FR" sz="2400" i="1" u="none" strike="noStrike" kern="1200" cap="none" spc="0" normalizeH="0" baseline="0" dirty="0">
                <a:ln>
                  <a:noFill/>
                </a:ln>
                <a:solidFill>
                  <a:srgbClr val="104F75"/>
                </a:solidFill>
                <a:effectLst/>
                <a:uLnTx/>
                <a:uFillTx/>
                <a:latin typeface="Century Gothic" panose="020F0302020204030204"/>
              </a:rPr>
              <a:t>écrit</a:t>
            </a:r>
            <a:r>
              <a:rPr kumimoji="0" lang="en-GB" sz="2400" i="1" u="none" strike="noStrike" kern="1200" cap="none" spc="0" normalizeH="0" baseline="0" noProof="0" dirty="0">
                <a:ln>
                  <a:noFill/>
                </a:ln>
                <a:solidFill>
                  <a:srgbClr val="104F75"/>
                </a:solidFill>
                <a:effectLst/>
                <a:uLnTx/>
                <a:uFillTx/>
                <a:latin typeface="Century Gothic" panose="020F0302020204030204"/>
              </a:rPr>
              <a:t> beaucoup </a:t>
            </a:r>
            <a:r>
              <a:rPr kumimoji="0" lang="fr-FR" sz="2400" b="1" i="1" u="none" strike="noStrike" kern="1200" cap="none" spc="0" normalizeH="0" baseline="0" dirty="0">
                <a:ln>
                  <a:noFill/>
                </a:ln>
                <a:solidFill>
                  <a:srgbClr val="104F75"/>
                </a:solidFill>
                <a:effectLst/>
                <a:uLnTx/>
                <a:uFillTx/>
                <a:latin typeface="Century Gothic" panose="020F0302020204030204"/>
              </a:rPr>
              <a:t>l’année</a:t>
            </a:r>
            <a:r>
              <a:rPr kumimoji="0" lang="en-GB" sz="2400" i="1" u="none" strike="noStrike" kern="1200" cap="none" spc="0" normalizeH="0" baseline="0" noProof="0" dirty="0">
                <a:ln>
                  <a:noFill/>
                </a:ln>
                <a:solidFill>
                  <a:srgbClr val="104F75"/>
                </a:solidFill>
                <a:effectLst/>
                <a:uLnTx/>
                <a:uFillTx/>
                <a:latin typeface="Century Gothic" panose="020F0302020204030204"/>
              </a:rPr>
              <a:t> </a:t>
            </a:r>
            <a:r>
              <a:rPr kumimoji="0" lang="fr-FR" sz="2400" i="1" u="none" strike="noStrike" kern="1200" cap="none" spc="0" normalizeH="0" baseline="0" dirty="0">
                <a:ln>
                  <a:noFill/>
                </a:ln>
                <a:solidFill>
                  <a:srgbClr val="104F75"/>
                </a:solidFill>
                <a:effectLst/>
                <a:uLnTx/>
                <a:uFillTx/>
                <a:latin typeface="Century Gothic" panose="020F0302020204030204"/>
              </a:rPr>
              <a:t>dernière</a:t>
            </a:r>
            <a:r>
              <a:rPr kumimoji="0" lang="en-GB" sz="2400" i="1" u="none" strike="noStrike" kern="1200" cap="none" spc="0" normalizeH="0" baseline="0" noProof="0" dirty="0">
                <a:ln>
                  <a:noFill/>
                </a:ln>
                <a:solidFill>
                  <a:srgbClr val="104F75"/>
                </a:solidFill>
                <a:effectLst/>
                <a:uLnTx/>
                <a:uFillTx/>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i="1" dirty="0">
                <a:solidFill>
                  <a:srgbClr val="104F75"/>
                </a:solidFill>
                <a:latin typeface="Century Gothic" panose="020F0302020204030204"/>
              </a:rPr>
              <a:t>C’est</a:t>
            </a:r>
            <a:r>
              <a:rPr lang="en-GB" sz="2400" i="1" dirty="0">
                <a:solidFill>
                  <a:srgbClr val="104F75"/>
                </a:solidFill>
                <a:latin typeface="Century Gothic" panose="020F0302020204030204"/>
              </a:rPr>
              <a:t> la </a:t>
            </a:r>
            <a:r>
              <a:rPr lang="fr-FR" sz="2400" i="1" dirty="0">
                <a:solidFill>
                  <a:srgbClr val="104F75"/>
                </a:solidFill>
                <a:latin typeface="Century Gothic" panose="020F0302020204030204"/>
              </a:rPr>
              <a:t>deuxième</a:t>
            </a:r>
            <a:r>
              <a:rPr lang="en-GB" sz="2400" i="1" dirty="0">
                <a:solidFill>
                  <a:srgbClr val="104F75"/>
                </a:solidFill>
                <a:latin typeface="Century Gothic" panose="020F0302020204030204"/>
              </a:rPr>
              <a:t> </a:t>
            </a:r>
            <a:r>
              <a:rPr lang="fr-FR" sz="2400" b="1" i="1" dirty="0">
                <a:solidFill>
                  <a:srgbClr val="104F75"/>
                </a:solidFill>
                <a:latin typeface="Century Gothic" panose="020F0302020204030204"/>
              </a:rPr>
              <a:t>année</a:t>
            </a:r>
            <a:r>
              <a:rPr lang="en-GB" sz="2400" i="1" dirty="0">
                <a:solidFill>
                  <a:srgbClr val="104F75"/>
                </a:solidFill>
                <a:latin typeface="Century Gothic" panose="020F0302020204030204"/>
              </a:rPr>
              <a:t> du festival.</a:t>
            </a:r>
            <a:endParaRPr kumimoji="0" lang="en-GB" sz="2400" i="1" u="none" strike="noStrike" kern="1200" cap="none" spc="0" normalizeH="0" baseline="0" noProof="0" dirty="0">
              <a:ln>
                <a:noFill/>
              </a:ln>
              <a:solidFill>
                <a:srgbClr val="104F75"/>
              </a:solidFill>
              <a:effectLst/>
              <a:uLnTx/>
              <a:uFillTx/>
              <a:latin typeface="Century Gothic" panose="020F0302020204030204"/>
            </a:endParaRPr>
          </a:p>
        </p:txBody>
      </p:sp>
      <p:pic>
        <p:nvPicPr>
          <p:cNvPr id="1026" name="Picture 2" descr="https://media.istockphoto.com/photos/year-calendar-on-white-background-isolated-3d-illustration-picture-id1287009803?b=1&amp;k=20&amp;m=1287009803&amp;s=170667a&amp;w=0&amp;h=xWFVKxi-XFsxZW8qO-VdeFojkio8YPNmJ8zbIYwuM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830" y="1378281"/>
            <a:ext cx="2924579" cy="22009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06008C-DC9D-4303-89E1-54D744B7507D}"/>
              </a:ext>
            </a:extLst>
          </p:cNvPr>
          <p:cNvSpPr txBox="1"/>
          <p:nvPr/>
        </p:nvSpPr>
        <p:spPr>
          <a:xfrm>
            <a:off x="6783411" y="3052108"/>
            <a:ext cx="2111605" cy="830997"/>
          </a:xfrm>
          <a:prstGeom prst="rect">
            <a:avLst/>
          </a:prstGeom>
          <a:noFill/>
          <a:ln w="28575">
            <a:solidFill>
              <a:schemeClr val="accent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i="1" dirty="0">
                <a:solidFill>
                  <a:srgbClr val="E87D1E"/>
                </a:solidFill>
                <a:latin typeface="Century Gothic" panose="020F0302020204030204"/>
              </a:rPr>
              <a:t>UN 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 QUANTITY</a:t>
            </a:r>
            <a:endParaRPr kumimoji="0" lang="en-GB" sz="2400" b="1" u="none" strike="noStrike" kern="1200" cap="none" spc="0" normalizeH="0" baseline="0" noProof="0" dirty="0">
              <a:ln>
                <a:noFill/>
              </a:ln>
              <a:solidFill>
                <a:srgbClr val="E87D1E"/>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7E06008C-DC9D-4303-89E1-54D744B7507D}"/>
              </a:ext>
            </a:extLst>
          </p:cNvPr>
          <p:cNvSpPr txBox="1"/>
          <p:nvPr/>
        </p:nvSpPr>
        <p:spPr>
          <a:xfrm>
            <a:off x="6232812" y="5233402"/>
            <a:ext cx="4579350" cy="830997"/>
          </a:xfrm>
          <a:prstGeom prst="rect">
            <a:avLst/>
          </a:prstGeom>
          <a:noFill/>
          <a:ln w="28575">
            <a:solidFill>
              <a:schemeClr val="accent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i="1" dirty="0">
                <a:solidFill>
                  <a:srgbClr val="E87D1E"/>
                </a:solidFill>
                <a:latin typeface="Century Gothic" panose="020F0302020204030204"/>
              </a:rPr>
              <a:t>UNE ANNÉE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E87D1E"/>
                </a:solidFill>
                <a:latin typeface="Century Gothic" panose="020F0302020204030204"/>
              </a:rPr>
              <a:t>= DESCRIPTION OR DURATION</a:t>
            </a:r>
            <a:endParaRPr kumimoji="0" lang="en-GB" sz="2400" b="1" u="none" strike="noStrike" kern="1200" cap="none" spc="0" normalizeH="0" baseline="0" noProof="0" dirty="0">
              <a:ln>
                <a:noFill/>
              </a:ln>
              <a:solidFill>
                <a:srgbClr val="E87D1E"/>
              </a:solidFill>
              <a:effectLst/>
              <a:uLnTx/>
              <a:uFillTx/>
              <a:latin typeface="Century Gothic" panose="020F0302020204030204"/>
            </a:endParaRPr>
          </a:p>
        </p:txBody>
      </p:sp>
    </p:spTree>
    <p:extLst>
      <p:ext uri="{BB962C8B-B14F-4D97-AF65-F5344CB8AC3E}">
        <p14:creationId xmlns:p14="http://schemas.microsoft.com/office/powerpoint/2010/main" val="282952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E97DA-2F23-F745-B756-301D480DCC3C}"/>
              </a:ext>
            </a:extLst>
          </p:cNvPr>
          <p:cNvSpPr txBox="1"/>
          <p:nvPr/>
        </p:nvSpPr>
        <p:spPr>
          <a:xfrm>
            <a:off x="274835" y="1483683"/>
            <a:ext cx="11198087" cy="4416594"/>
          </a:xfrm>
          <a:prstGeom prst="rect">
            <a:avLst/>
          </a:prstGeom>
          <a:noFill/>
        </p:spPr>
        <p:txBody>
          <a:bodyPr wrap="square" rtlCol="0">
            <a:spAutoFit/>
          </a:bodyPr>
          <a:lstStyle/>
          <a:p>
            <a:pPr>
              <a:spcAft>
                <a:spcPts val="600"/>
              </a:spcAft>
            </a:pPr>
            <a:r>
              <a:rPr lang="fr-FR" sz="2400" dirty="0">
                <a:solidFill>
                  <a:schemeClr val="accent5">
                    <a:lumMod val="50000"/>
                  </a:schemeClr>
                </a:solidFill>
              </a:rPr>
              <a:t>Choisis</a:t>
            </a:r>
            <a:r>
              <a:rPr lang="en-GB" sz="2400" dirty="0">
                <a:solidFill>
                  <a:schemeClr val="accent5">
                    <a:lumMod val="50000"/>
                  </a:schemeClr>
                </a:solidFill>
              </a:rPr>
              <a:t> le mot correct.</a:t>
            </a:r>
          </a:p>
          <a:p>
            <a:pPr marL="457200" indent="-457200">
              <a:lnSpc>
                <a:spcPct val="150000"/>
              </a:lnSpc>
              <a:buAutoNum type="arabicPeriod"/>
            </a:pPr>
            <a:r>
              <a:rPr lang="en-GB" sz="2400" dirty="0">
                <a:solidFill>
                  <a:schemeClr val="accent5">
                    <a:lumMod val="50000"/>
                  </a:schemeClr>
                </a:solidFill>
              </a:rPr>
              <a:t>J’ai passé deux _______ en France.</a:t>
            </a:r>
          </a:p>
          <a:p>
            <a:pPr marL="457200" indent="-457200">
              <a:lnSpc>
                <a:spcPct val="150000"/>
              </a:lnSpc>
              <a:buAutoNum type="arabicPeriod"/>
            </a:pPr>
            <a:r>
              <a:rPr lang="en-GB" sz="2400" dirty="0">
                <a:solidFill>
                  <a:schemeClr val="accent5">
                    <a:lumMod val="50000"/>
                  </a:schemeClr>
                </a:solidFill>
              </a:rPr>
              <a:t>Cette _______ je veux écrire plus.</a:t>
            </a:r>
          </a:p>
          <a:p>
            <a:pPr marL="457200" indent="-457200">
              <a:lnSpc>
                <a:spcPct val="150000"/>
              </a:lnSpc>
              <a:buAutoNum type="arabicPeriod"/>
            </a:pPr>
            <a:r>
              <a:rPr lang="en-GB" sz="2400" dirty="0">
                <a:solidFill>
                  <a:schemeClr val="accent5">
                    <a:lumMod val="50000"/>
                  </a:schemeClr>
                </a:solidFill>
              </a:rPr>
              <a:t>L’_______ prochaine vient vite.</a:t>
            </a:r>
          </a:p>
          <a:p>
            <a:pPr marL="457200" indent="-457200">
              <a:lnSpc>
                <a:spcPct val="150000"/>
              </a:lnSpc>
              <a:buAutoNum type="arabicPeriod"/>
            </a:pPr>
            <a:r>
              <a:rPr lang="en-GB" sz="2400" dirty="0">
                <a:solidFill>
                  <a:schemeClr val="accent5">
                    <a:lumMod val="50000"/>
                  </a:schemeClr>
                </a:solidFill>
              </a:rPr>
              <a:t>Le prix augmente* tous les _______.</a:t>
            </a:r>
          </a:p>
          <a:p>
            <a:pPr marL="457200" indent="-457200">
              <a:lnSpc>
                <a:spcPct val="150000"/>
              </a:lnSpc>
              <a:buAutoNum type="arabicPeriod"/>
            </a:pPr>
            <a:r>
              <a:rPr lang="en-GB" sz="2400" dirty="0">
                <a:solidFill>
                  <a:schemeClr val="accent5">
                    <a:lumMod val="50000"/>
                  </a:schemeClr>
                </a:solidFill>
              </a:rPr>
              <a:t>Pendant la première _______, je cherchais un boulot.	</a:t>
            </a:r>
          </a:p>
          <a:p>
            <a:pPr marL="457200" indent="-457200">
              <a:lnSpc>
                <a:spcPct val="150000"/>
              </a:lnSpc>
              <a:buAutoNum type="arabicPeriod"/>
            </a:pPr>
            <a:r>
              <a:rPr lang="en-GB" sz="2400" dirty="0">
                <a:solidFill>
                  <a:schemeClr val="accent5">
                    <a:lumMod val="50000"/>
                  </a:schemeClr>
                </a:solidFill>
              </a:rPr>
              <a:t>Ils ont attendu dix _______.</a:t>
            </a:r>
          </a:p>
          <a:p>
            <a:pPr marL="457200" indent="-457200">
              <a:lnSpc>
                <a:spcPct val="150000"/>
              </a:lnSpc>
              <a:buAutoNum type="arabicPeriod"/>
            </a:pPr>
            <a:r>
              <a:rPr lang="en-GB" sz="2400" dirty="0">
                <a:solidFill>
                  <a:schemeClr val="accent5">
                    <a:lumMod val="50000"/>
                  </a:schemeClr>
                </a:solidFill>
              </a:rPr>
              <a:t>D</a:t>
            </a:r>
            <a:r>
              <a:rPr lang="fr-FR" sz="2400" dirty="0">
                <a:solidFill>
                  <a:schemeClr val="accent5">
                    <a:lumMod val="50000"/>
                  </a:schemeClr>
                </a:solidFill>
              </a:rPr>
              <a:t>ans trois _______, je vais voyager en Espagne.</a:t>
            </a:r>
          </a:p>
        </p:txBody>
      </p:sp>
      <p:sp>
        <p:nvSpPr>
          <p:cNvPr id="10" name="TextBox 9">
            <a:extLst>
              <a:ext uri="{FF2B5EF4-FFF2-40B4-BE49-F238E27FC236}">
                <a16:creationId xmlns:a16="http://schemas.microsoft.com/office/drawing/2014/main" id="{177A40BE-063A-4E45-8A6E-AB0EB7E0C42D}"/>
              </a:ext>
            </a:extLst>
          </p:cNvPr>
          <p:cNvSpPr txBox="1"/>
          <p:nvPr/>
        </p:nvSpPr>
        <p:spPr>
          <a:xfrm>
            <a:off x="689254" y="2588742"/>
            <a:ext cx="6576099"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Cette </a:t>
            </a:r>
            <a:r>
              <a:rPr lang="fr-FR" sz="2400" b="1" dirty="0">
                <a:solidFill>
                  <a:srgbClr val="E87D1E"/>
                </a:solidFill>
              </a:rPr>
              <a:t>année</a:t>
            </a:r>
            <a:r>
              <a:rPr lang="fr-FR" sz="2400" dirty="0">
                <a:solidFill>
                  <a:schemeClr val="accent5">
                    <a:lumMod val="50000"/>
                  </a:schemeClr>
                </a:solidFill>
              </a:rPr>
              <a:t> je veux écrire plus.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t>
            </a:r>
            <a:r>
              <a:rPr lang="fr-FR" sz="3600" b="1" dirty="0">
                <a:solidFill>
                  <a:schemeClr val="bg1"/>
                </a:solidFill>
              </a:rPr>
              <a:t>an’ ou ‘année’ </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ounded Rectangle 46">
            <a:extLst>
              <a:ext uri="{FF2B5EF4-FFF2-40B4-BE49-F238E27FC236}">
                <a16:creationId xmlns:a16="http://schemas.microsoft.com/office/drawing/2014/main" id="{9E47E573-7CE5-493E-BC7E-EF5BAC30D483}"/>
              </a:ext>
            </a:extLst>
          </p:cNvPr>
          <p:cNvSpPr/>
          <p:nvPr/>
        </p:nvSpPr>
        <p:spPr>
          <a:xfrm>
            <a:off x="6911507" y="296864"/>
            <a:ext cx="3446393" cy="3996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*augmenter = to increase</a:t>
            </a:r>
          </a:p>
        </p:txBody>
      </p:sp>
      <p:sp>
        <p:nvSpPr>
          <p:cNvPr id="3" name="TextBox 2">
            <a:extLst>
              <a:ext uri="{FF2B5EF4-FFF2-40B4-BE49-F238E27FC236}">
                <a16:creationId xmlns:a16="http://schemas.microsoft.com/office/drawing/2014/main" id="{D5A7F480-839B-40AC-9C84-71904CDA06AF}"/>
              </a:ext>
            </a:extLst>
          </p:cNvPr>
          <p:cNvSpPr txBox="1"/>
          <p:nvPr/>
        </p:nvSpPr>
        <p:spPr>
          <a:xfrm>
            <a:off x="689254" y="2066590"/>
            <a:ext cx="5456364"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J’ai passé deux </a:t>
            </a:r>
            <a:r>
              <a:rPr lang="fr-FR" sz="2400" b="1" dirty="0">
                <a:solidFill>
                  <a:srgbClr val="E87D1E"/>
                </a:solidFill>
              </a:rPr>
              <a:t>ans</a:t>
            </a:r>
            <a:r>
              <a:rPr lang="fr-FR" sz="2400" dirty="0">
                <a:solidFill>
                  <a:schemeClr val="accent5">
                    <a:lumMod val="50000"/>
                  </a:schemeClr>
                </a:solidFill>
              </a:rPr>
              <a:t> en France.</a:t>
            </a:r>
          </a:p>
        </p:txBody>
      </p:sp>
      <p:sp>
        <p:nvSpPr>
          <p:cNvPr id="11" name="TextBox 10">
            <a:extLst>
              <a:ext uri="{FF2B5EF4-FFF2-40B4-BE49-F238E27FC236}">
                <a16:creationId xmlns:a16="http://schemas.microsoft.com/office/drawing/2014/main" id="{F164E5CD-6F3F-45E1-BBFB-5865409123EA}"/>
              </a:ext>
            </a:extLst>
          </p:cNvPr>
          <p:cNvSpPr txBox="1"/>
          <p:nvPr/>
        </p:nvSpPr>
        <p:spPr>
          <a:xfrm>
            <a:off x="689254" y="3140361"/>
            <a:ext cx="4924370"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L’</a:t>
            </a:r>
            <a:r>
              <a:rPr lang="fr-FR" sz="2400" b="1" dirty="0">
                <a:solidFill>
                  <a:srgbClr val="E87D1E"/>
                </a:solidFill>
              </a:rPr>
              <a:t>année</a:t>
            </a:r>
            <a:r>
              <a:rPr lang="fr-FR" sz="2400" dirty="0">
                <a:solidFill>
                  <a:schemeClr val="accent5">
                    <a:lumMod val="50000"/>
                  </a:schemeClr>
                </a:solidFill>
              </a:rPr>
              <a:t> prochaine vient vite.</a:t>
            </a:r>
          </a:p>
        </p:txBody>
      </p:sp>
      <p:sp>
        <p:nvSpPr>
          <p:cNvPr id="12" name="TextBox 11">
            <a:extLst>
              <a:ext uri="{FF2B5EF4-FFF2-40B4-BE49-F238E27FC236}">
                <a16:creationId xmlns:a16="http://schemas.microsoft.com/office/drawing/2014/main" id="{1692B897-6630-400A-B6FF-645E8A4330EB}"/>
              </a:ext>
            </a:extLst>
          </p:cNvPr>
          <p:cNvSpPr txBox="1"/>
          <p:nvPr/>
        </p:nvSpPr>
        <p:spPr>
          <a:xfrm>
            <a:off x="689254" y="3691980"/>
            <a:ext cx="5814441"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Le prix augmente* tous les </a:t>
            </a:r>
            <a:r>
              <a:rPr lang="fr-FR" sz="2400" b="1" dirty="0">
                <a:solidFill>
                  <a:srgbClr val="E87D1E"/>
                </a:solidFill>
              </a:rPr>
              <a:t>ans</a:t>
            </a:r>
            <a:r>
              <a:rPr lang="fr-FR" sz="2400" dirty="0">
                <a:solidFill>
                  <a:schemeClr val="accent5">
                    <a:lumMod val="50000"/>
                  </a:schemeClr>
                </a:solidFill>
              </a:rPr>
              <a:t>.</a:t>
            </a:r>
          </a:p>
        </p:txBody>
      </p:sp>
      <p:sp>
        <p:nvSpPr>
          <p:cNvPr id="13" name="TextBox 12">
            <a:extLst>
              <a:ext uri="{FF2B5EF4-FFF2-40B4-BE49-F238E27FC236}">
                <a16:creationId xmlns:a16="http://schemas.microsoft.com/office/drawing/2014/main" id="{9ECBB526-186E-4775-899B-85EB99EAA795}"/>
              </a:ext>
            </a:extLst>
          </p:cNvPr>
          <p:cNvSpPr txBox="1"/>
          <p:nvPr/>
        </p:nvSpPr>
        <p:spPr>
          <a:xfrm>
            <a:off x="689254" y="4243599"/>
            <a:ext cx="7963314"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Pendant la première </a:t>
            </a:r>
            <a:r>
              <a:rPr lang="fr-FR" sz="2400" b="1" dirty="0">
                <a:solidFill>
                  <a:srgbClr val="E87D1E"/>
                </a:solidFill>
              </a:rPr>
              <a:t>année</a:t>
            </a:r>
            <a:r>
              <a:rPr lang="fr-FR" sz="2400" dirty="0">
                <a:solidFill>
                  <a:schemeClr val="accent5">
                    <a:lumMod val="50000"/>
                  </a:schemeClr>
                </a:solidFill>
              </a:rPr>
              <a:t>, je cherchais un boulot.</a:t>
            </a:r>
          </a:p>
        </p:txBody>
      </p:sp>
      <p:sp>
        <p:nvSpPr>
          <p:cNvPr id="14" name="TextBox 13">
            <a:extLst>
              <a:ext uri="{FF2B5EF4-FFF2-40B4-BE49-F238E27FC236}">
                <a16:creationId xmlns:a16="http://schemas.microsoft.com/office/drawing/2014/main" id="{1FE6ECAF-2CC6-4A45-8E6D-D51A860D8C11}"/>
              </a:ext>
            </a:extLst>
          </p:cNvPr>
          <p:cNvSpPr txBox="1"/>
          <p:nvPr/>
        </p:nvSpPr>
        <p:spPr>
          <a:xfrm>
            <a:off x="689254" y="4787769"/>
            <a:ext cx="5640938"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Ils ont attendu dix </a:t>
            </a:r>
            <a:r>
              <a:rPr lang="fr-FR" sz="2400" b="1" dirty="0">
                <a:solidFill>
                  <a:srgbClr val="E87D1E"/>
                </a:solidFill>
              </a:rPr>
              <a:t>ans</a:t>
            </a:r>
            <a:r>
              <a:rPr lang="fr-FR" sz="2400" dirty="0">
                <a:solidFill>
                  <a:schemeClr val="accent5">
                    <a:lumMod val="50000"/>
                  </a:schemeClr>
                </a:solidFill>
              </a:rPr>
              <a:t>.</a:t>
            </a:r>
          </a:p>
        </p:txBody>
      </p:sp>
      <p:sp>
        <p:nvSpPr>
          <p:cNvPr id="16" name="TextBox 15">
            <a:extLst>
              <a:ext uri="{FF2B5EF4-FFF2-40B4-BE49-F238E27FC236}">
                <a16:creationId xmlns:a16="http://schemas.microsoft.com/office/drawing/2014/main" id="{ACF078D0-C636-4D4B-9047-7A1644938355}"/>
              </a:ext>
            </a:extLst>
          </p:cNvPr>
          <p:cNvSpPr txBox="1"/>
          <p:nvPr/>
        </p:nvSpPr>
        <p:spPr>
          <a:xfrm>
            <a:off x="689253" y="5341866"/>
            <a:ext cx="7106191" cy="461665"/>
          </a:xfrm>
          <a:prstGeom prst="rect">
            <a:avLst/>
          </a:prstGeom>
          <a:solidFill>
            <a:schemeClr val="bg1"/>
          </a:solidFill>
        </p:spPr>
        <p:txBody>
          <a:bodyPr wrap="square" rtlCol="0">
            <a:spAutoFit/>
          </a:bodyPr>
          <a:lstStyle/>
          <a:p>
            <a:pPr algn="l"/>
            <a:r>
              <a:rPr lang="fr-FR" sz="2400" dirty="0">
                <a:solidFill>
                  <a:schemeClr val="accent5">
                    <a:lumMod val="50000"/>
                  </a:schemeClr>
                </a:solidFill>
              </a:rPr>
              <a:t>Dans trois </a:t>
            </a:r>
            <a:r>
              <a:rPr lang="fr-FR" sz="2400" b="1" dirty="0">
                <a:solidFill>
                  <a:srgbClr val="E87D1E"/>
                </a:solidFill>
              </a:rPr>
              <a:t>ans</a:t>
            </a:r>
            <a:r>
              <a:rPr lang="fr-FR" sz="2400" dirty="0">
                <a:solidFill>
                  <a:schemeClr val="accent5">
                    <a:lumMod val="50000"/>
                  </a:schemeClr>
                </a:solidFill>
              </a:rPr>
              <a:t>, je vais voyager en Espagne.</a:t>
            </a:r>
          </a:p>
        </p:txBody>
      </p:sp>
      <p:pic>
        <p:nvPicPr>
          <p:cNvPr id="15" name="Picture 2" descr="https://media.istockphoto.com/photos/year-calendar-on-white-background-isolated-3d-illustration-picture-id1287009803?b=1&amp;k=20&amp;m=1287009803&amp;s=170667a&amp;w=0&amp;h=xWFVKxi-XFsxZW8qO-VdeFojkio8YPNmJ8zbIYwuMH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731" y="1483683"/>
            <a:ext cx="2924579" cy="2200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70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11" grpId="0" animBg="1"/>
      <p:bldP spid="12" grpId="0" animBg="1"/>
      <p:bldP spid="13" grpId="0" animBg="1"/>
      <p:bldP spid="14" grpId="0" animBg="1"/>
      <p:bldP spid="1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7728</Words>
  <Application>Microsoft Office PowerPoint</Application>
  <PresentationFormat>Widescreen</PresentationFormat>
  <Paragraphs>998</Paragraphs>
  <Slides>36</Slides>
  <Notes>36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36</vt:i4>
      </vt:variant>
    </vt:vector>
  </HeadingPairs>
  <TitlesOfParts>
    <vt:vector size="47" baseType="lpstr">
      <vt:lpstr>Arial</vt:lpstr>
      <vt:lpstr>Bradley Hand ITC</vt:lpstr>
      <vt:lpstr>Calibri</vt:lpstr>
      <vt:lpstr>Century Gothic</vt:lpstr>
      <vt:lpstr>Tw Cen MT</vt:lpstr>
      <vt:lpstr>Twentieth Century</vt:lpstr>
      <vt:lpstr>1_Office Theme</vt:lpstr>
      <vt:lpstr>NCELP Theme</vt:lpstr>
      <vt:lpstr>2_Office Theme</vt:lpstr>
      <vt:lpstr>4_Office Theme</vt:lpstr>
      <vt:lpstr>3_Office Theme</vt:lpstr>
      <vt:lpstr>Describing how things are now and how they used to be: Childhood </vt:lpstr>
      <vt:lpstr>PowerPoint Presentation</vt:lpstr>
      <vt:lpstr>u</vt:lpstr>
      <vt:lpstr>[ou] vs [u]  </vt:lpstr>
      <vt:lpstr>Faites des paires !</vt:lpstr>
      <vt:lpstr>De nouvelles responsabilités</vt:lpstr>
      <vt:lpstr>De nouvelles responsabilités</vt:lpstr>
      <vt:lpstr>Un an vs. une année</vt:lpstr>
      <vt:lpstr>‘an’ ou ‘année’ ?</vt:lpstr>
      <vt:lpstr>‘ans’ for age</vt:lpstr>
      <vt:lpstr>L’imparfait (je, il/elle/on)</vt:lpstr>
      <vt:lpstr>Les verbes imparfait</vt:lpstr>
      <vt:lpstr>Renée et Bastien</vt:lpstr>
      <vt:lpstr>Renée et Bastien- réponses</vt:lpstr>
      <vt:lpstr>La religion</vt:lpstr>
      <vt:lpstr>La religion - réponses</vt:lpstr>
      <vt:lpstr>L'enfance de Léa et Stéphanie</vt:lpstr>
      <vt:lpstr>Dans le passé …</vt:lpstr>
      <vt:lpstr>Dans le passé … réponses</vt:lpstr>
      <vt:lpstr>Describing how things are now and how they used to be: Childhood </vt:lpstr>
      <vt:lpstr>u</vt:lpstr>
      <vt:lpstr>Les mots [u] en français</vt:lpstr>
      <vt:lpstr>C’est quel mot ?</vt:lpstr>
      <vt:lpstr>C’est quel mot ?</vt:lpstr>
      <vt:lpstr>Présent vs imparfait</vt:lpstr>
      <vt:lpstr>Amir : présent vs imparfait</vt:lpstr>
      <vt:lpstr>Remember : il y a</vt:lpstr>
      <vt:lpstr>Le chat de l’école</vt:lpstr>
      <vt:lpstr>‘There is’ or ‘ago’?</vt:lpstr>
      <vt:lpstr>Le chat et moi</vt:lpstr>
      <vt:lpstr>Le chat et moi - réponses</vt:lpstr>
      <vt:lpstr>Les souvenirs*</vt:lpstr>
      <vt:lpstr>Dans le passé ou aujourd’hui ?</vt:lpstr>
      <vt:lpstr>Dans le passé ou aujourd’hui ?</vt:lpstr>
      <vt:lpstr>PowerPoint Presentation</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218</cp:revision>
  <cp:lastPrinted>2022-02-07T10:08:58Z</cp:lastPrinted>
  <dcterms:created xsi:type="dcterms:W3CDTF">2020-06-12T14:19:03Z</dcterms:created>
  <dcterms:modified xsi:type="dcterms:W3CDTF">2022-06-16T12:19:00Z</dcterms:modified>
</cp:coreProperties>
</file>