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7"/>
  </p:notesMasterIdLst>
  <p:sldIdLst>
    <p:sldId id="258" r:id="rId5"/>
    <p:sldId id="304" r:id="rId6"/>
    <p:sldId id="307" r:id="rId7"/>
    <p:sldId id="354" r:id="rId8"/>
    <p:sldId id="504" r:id="rId9"/>
    <p:sldId id="516" r:id="rId10"/>
    <p:sldId id="517" r:id="rId11"/>
    <p:sldId id="527" r:id="rId12"/>
    <p:sldId id="353" r:id="rId13"/>
    <p:sldId id="324" r:id="rId14"/>
    <p:sldId id="349" r:id="rId15"/>
    <p:sldId id="519" r:id="rId16"/>
    <p:sldId id="348" r:id="rId17"/>
    <p:sldId id="331" r:id="rId18"/>
    <p:sldId id="524" r:id="rId19"/>
    <p:sldId id="525" r:id="rId20"/>
    <p:sldId id="322" r:id="rId21"/>
    <p:sldId id="521" r:id="rId22"/>
    <p:sldId id="350" r:id="rId23"/>
    <p:sldId id="528" r:id="rId24"/>
    <p:sldId id="529" r:id="rId25"/>
    <p:sldId id="341" r:id="rId26"/>
    <p:sldId id="526" r:id="rId27"/>
    <p:sldId id="335" r:id="rId28"/>
    <p:sldId id="520" r:id="rId29"/>
    <p:sldId id="337" r:id="rId30"/>
    <p:sldId id="351" r:id="rId31"/>
    <p:sldId id="530" r:id="rId32"/>
    <p:sldId id="323" r:id="rId33"/>
    <p:sldId id="522" r:id="rId34"/>
    <p:sldId id="523" r:id="rId35"/>
    <p:sldId id="32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E851DE"/>
    <a:srgbClr val="FCECE8"/>
    <a:srgbClr val="F8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9806" autoAdjust="0"/>
  </p:normalViewPr>
  <p:slideViewPr>
    <p:cSldViewPr snapToGrid="0">
      <p:cViewPr varScale="1">
        <p:scale>
          <a:sx n="54" d="100"/>
          <a:sy n="54" d="100"/>
        </p:scale>
        <p:origin x="1810"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19DF2-A00C-47E5-8661-2E9976630A21}" type="datetimeFigureOut">
              <a:rPr lang="fr-FR" smtClean="0"/>
              <a:t>08/08/2022</a:t>
            </a:fld>
            <a:endParaRPr lang="fr-F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A5A94-851F-47F5-8A30-DA0390B504CA}" type="slidenum">
              <a:rPr lang="fr-FR" smtClean="0"/>
              <a:t>‹#›</a:t>
            </a:fld>
            <a:endParaRPr lang="fr-FR" dirty="0"/>
          </a:p>
        </p:txBody>
      </p:sp>
    </p:spTree>
    <p:extLst>
      <p:ext uri="{BB962C8B-B14F-4D97-AF65-F5344CB8AC3E}">
        <p14:creationId xmlns:p14="http://schemas.microsoft.com/office/powerpoint/2010/main" val="789788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ki/File:CarteVitale2.jpg#/media/File:CarteVitale2.jpg"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creativecommons.org/licenses/by/3.0" TargetMode="External"/><Relationship Id="rId4" Type="http://schemas.openxmlformats.org/officeDocument/2006/relationships/hyperlink" Target="https://commons.wikimedia.org/w/index.php?title=User:Giesesamvitale&amp;action=edit&amp;redlink=1"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Logo_Samu.gif#/media/File:Logo_Samu.gif"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ndex.php?title=User:Miguel_Martinez_Almoyna&amp;action=edit&amp;redlink=1"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Contrast of SSCs hard and soft </a:t>
            </a:r>
            <a:r>
              <a:rPr lang="en-GB" b="1" dirty="0"/>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[first</a:t>
            </a:r>
            <a:r>
              <a:rPr lang="en-GB" b="1" baseline="0" dirty="0"/>
              <a:t>, second and third person plural forms of</a:t>
            </a:r>
            <a:r>
              <a:rPr lang="en-GB" b="1" dirty="0"/>
              <a:t> </a:t>
            </a:r>
            <a:r>
              <a:rPr lang="en-GB" sz="1200" b="1" i="1" dirty="0">
                <a:solidFill>
                  <a:prstClr val="white"/>
                </a:solidFill>
                <a:latin typeface="Calibri" panose="020F0502020204030204" pitchFamily="34" charset="0"/>
                <a:cs typeface="Calibri" panose="020F0502020204030204" pitchFamily="34" charset="0"/>
              </a:rPr>
              <a:t>être</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9.2.1.3 (introduce)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entrer [337], monter [853], retourner [295], tomber [547], après-midi [596], attente [936], corps [561], doigt [1938], dos [1672], médicament [1954], pied [626], santé [641], situation [223], soir [397], urgence [1199], faible [723], seulement [130], trop [195]</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9.1.2.3 (revisit)</a:t>
            </a:r>
            <a:r>
              <a:rPr lang="en-GB" sz="1200" b="1" i="0" u="none" strike="noStrike" kern="1200" cap="none" baseline="0" dirty="0">
                <a:solidFill>
                  <a:schemeClr val="tx1"/>
                </a:solidFill>
                <a:effectLst/>
                <a:latin typeface="+mn-lt"/>
                <a:ea typeface="Calibri"/>
                <a:cs typeface="Calibri"/>
                <a:sym typeface="Calibri"/>
              </a:rPr>
              <a:t>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entrer [337], monter [853], retourner [295], tomber [547], après-midi [596], attente [936], corps [561], doigt [1938], dos [1672], médicament [1954], pied [626], santé [641], situation [223], soir [397], urgence [1199], faible [723], seulement [130], trop [195]</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devons, devez, doivent [39], peuvent [20], savent1,2 [67], veulent [57], attitude [834], collègue [1099], directeur2 [640], entreprise [298], stage [4007], piscine [&gt;5000], actif [1289], négatif [1502], positif [949], sportif [2670]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a:t>
            </a:r>
            <a:endParaRPr lang="en-CA" sz="1200" b="0" i="0" u="none" strike="noStrike" kern="1200" dirty="0">
              <a:solidFill>
                <a:schemeClr val="tx1"/>
              </a:solidFill>
              <a:effectLst/>
              <a:latin typeface="+mn-lt"/>
              <a:ea typeface="+mn-ea"/>
              <a:cs typeface="+mn-cs"/>
            </a:endParaRPr>
          </a:p>
          <a:p>
            <a:r>
              <a:rPr lang="en-US" sz="1800" b="0" i="0" u="none" strike="noStrike" dirty="0" err="1">
                <a:solidFill>
                  <a:srgbClr val="000000"/>
                </a:solidFill>
                <a:effectLst/>
                <a:latin typeface="Century Gothic" panose="020B0502020202020204" pitchFamily="34" charset="0"/>
              </a:rPr>
              <a:t>entrer</a:t>
            </a:r>
            <a:r>
              <a:rPr lang="en-US" dirty="0"/>
              <a:t> – to enter, to go in, </a:t>
            </a:r>
            <a:r>
              <a:rPr lang="en-US" i="1" dirty="0"/>
              <a:t>to come in</a:t>
            </a:r>
          </a:p>
          <a:p>
            <a:r>
              <a:rPr lang="en-US" sz="1800" b="0" i="0" u="none" strike="noStrike" dirty="0" err="1">
                <a:solidFill>
                  <a:srgbClr val="000000"/>
                </a:solidFill>
                <a:effectLst/>
                <a:latin typeface="Century Gothic" panose="020B0502020202020204" pitchFamily="34" charset="0"/>
              </a:rPr>
              <a:t>monter</a:t>
            </a:r>
            <a:r>
              <a:rPr lang="en-US" sz="1800" b="0" i="0" u="none" strike="noStrike" dirty="0">
                <a:solidFill>
                  <a:srgbClr val="000000"/>
                </a:solidFill>
                <a:effectLst/>
                <a:latin typeface="Century Gothic" panose="020B0502020202020204" pitchFamily="34" charset="0"/>
              </a:rPr>
              <a:t> (à + noun)</a:t>
            </a:r>
            <a:r>
              <a:rPr lang="en-US" dirty="0"/>
              <a:t> – to go up, </a:t>
            </a:r>
            <a:r>
              <a:rPr lang="en-US" i="1" dirty="0"/>
              <a:t>to climb up</a:t>
            </a:r>
          </a:p>
          <a:p>
            <a:r>
              <a:rPr lang="en-US" sz="1800" b="0" i="0" u="none" strike="noStrike" dirty="0" err="1">
                <a:solidFill>
                  <a:srgbClr val="4472C4"/>
                </a:solidFill>
                <a:effectLst/>
                <a:latin typeface="Century Gothic" panose="020B0502020202020204" pitchFamily="34" charset="0"/>
              </a:rPr>
              <a:t>retourner</a:t>
            </a:r>
            <a:r>
              <a:rPr lang="en-US" sz="1800" b="0" i="0" u="none" strike="noStrike" dirty="0">
                <a:solidFill>
                  <a:srgbClr val="4472C4"/>
                </a:solidFill>
                <a:effectLst/>
                <a:latin typeface="Century Gothic" panose="020B0502020202020204" pitchFamily="34" charset="0"/>
              </a:rPr>
              <a:t> – to return, </a:t>
            </a:r>
            <a:r>
              <a:rPr lang="en-US" sz="1800" b="0" i="1" u="none" strike="noStrike" dirty="0">
                <a:solidFill>
                  <a:srgbClr val="4472C4"/>
                </a:solidFill>
                <a:effectLst/>
                <a:latin typeface="Century Gothic" panose="020B0502020202020204" pitchFamily="34" charset="0"/>
              </a:rPr>
              <a:t>to go back</a:t>
            </a:r>
          </a:p>
          <a:p>
            <a:r>
              <a:rPr lang="en-US" sz="1800" b="0" i="0" u="none" strike="noStrike" dirty="0" err="1">
                <a:solidFill>
                  <a:srgbClr val="000000"/>
                </a:solidFill>
                <a:effectLst/>
                <a:latin typeface="Century Gothic" panose="020B0502020202020204" pitchFamily="34" charset="0"/>
              </a:rPr>
              <a:t>médicament</a:t>
            </a:r>
            <a:r>
              <a:rPr lang="en-US" dirty="0"/>
              <a:t> – medicine, </a:t>
            </a:r>
            <a:r>
              <a:rPr lang="en-US" sz="1800" b="0" i="1" u="none" strike="noStrike" dirty="0">
                <a:solidFill>
                  <a:srgbClr val="4472C4"/>
                </a:solidFill>
                <a:effectLst/>
                <a:latin typeface="Century Gothic" panose="020B0502020202020204" pitchFamily="34" charset="0"/>
              </a:rPr>
              <a:t>drug</a:t>
            </a:r>
            <a:r>
              <a:rPr lang="en-US" i="1" dirty="0"/>
              <a:t> </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Introduction of plural forms of –er verbs taking </a:t>
            </a:r>
            <a:r>
              <a:rPr lang="en-US" b="0" i="1" dirty="0">
                <a:latin typeface="Century Gothic" panose="020B0502020202020204" pitchFamily="34" charset="0"/>
              </a:rPr>
              <a:t>être </a:t>
            </a:r>
            <a:r>
              <a:rPr lang="en-US" b="0" i="0" dirty="0">
                <a:latin typeface="Century Gothic" panose="020B0502020202020204" pitchFamily="34" charset="0"/>
              </a:rPr>
              <a:t>in the perfect tense</a:t>
            </a:r>
            <a:endParaRPr lang="en-US" b="1" i="1" dirty="0"/>
          </a:p>
          <a:p>
            <a:endParaRPr lang="en-US" b="1" dirty="0"/>
          </a:p>
          <a:p>
            <a:r>
              <a:rPr lang="en-US" b="1" dirty="0"/>
              <a:t>Procedure:</a:t>
            </a:r>
          </a:p>
          <a:p>
            <a:r>
              <a:rPr lang="en-US" b="0" dirty="0"/>
              <a:t>1. Click to reveal explanations and examples.</a:t>
            </a:r>
          </a:p>
          <a:p>
            <a:r>
              <a:rPr lang="en-US" b="0" dirty="0"/>
              <a:t>2. Ensure understanding.</a:t>
            </a:r>
          </a:p>
          <a:p>
            <a:r>
              <a:rPr lang="en-US" b="0" dirty="0"/>
              <a:t>3. Draw particular attention to different meanings of </a:t>
            </a:r>
            <a:r>
              <a:rPr lang="en-US" b="0" i="1" dirty="0"/>
              <a:t>on</a:t>
            </a:r>
            <a:r>
              <a:rPr lang="en-US" b="0" i="0" dirty="0"/>
              <a:t> and </a:t>
            </a:r>
            <a:r>
              <a:rPr lang="en-US" b="0" i="1" dirty="0"/>
              <a:t>vous</a:t>
            </a:r>
            <a:r>
              <a:rPr lang="en-US" b="0" i="0" dirty="0"/>
              <a:t> and the consequent requirements for agreement.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t>
            </a:r>
            <a:r>
              <a:rPr lang="en-US" b="0" i="1" dirty="0"/>
              <a:t>je</a:t>
            </a:r>
            <a:r>
              <a:rPr lang="en-US" b="0" i="0" dirty="0"/>
              <a:t> and </a:t>
            </a:r>
            <a:r>
              <a:rPr lang="en-US" b="0" i="1" dirty="0"/>
              <a:t>nous</a:t>
            </a:r>
            <a:r>
              <a:rPr lang="en-US" b="0" i="0" dirty="0"/>
              <a:t> forms of –er verbs taking </a:t>
            </a:r>
            <a:r>
              <a:rPr lang="en-US" b="0" i="1" dirty="0">
                <a:latin typeface="Century Gothic" panose="020B0502020202020204" pitchFamily="34" charset="0"/>
              </a:rPr>
              <a:t>être</a:t>
            </a:r>
            <a:r>
              <a:rPr lang="en-US" b="0" i="0" dirty="0">
                <a:latin typeface="Century Gothic" panose="020B0502020202020204" pitchFamily="34" charset="0"/>
              </a:rPr>
              <a:t> in the perfect tense</a:t>
            </a:r>
            <a:endParaRPr lang="en-US" b="1" dirty="0"/>
          </a:p>
          <a:p>
            <a:endParaRPr lang="en-US" b="1" dirty="0"/>
          </a:p>
          <a:p>
            <a:r>
              <a:rPr lang="en-US" b="1" dirty="0"/>
              <a:t>Procedure:</a:t>
            </a:r>
          </a:p>
          <a:p>
            <a:r>
              <a:rPr lang="en-US" b="0" dirty="0"/>
              <a:t>1. Students write 1-8 and write </a:t>
            </a:r>
            <a:r>
              <a:rPr lang="en-US" b="0" i="1" dirty="0"/>
              <a:t>je</a:t>
            </a:r>
            <a:r>
              <a:rPr lang="en-US" b="0" i="0" dirty="0"/>
              <a:t> or </a:t>
            </a:r>
            <a:r>
              <a:rPr lang="en-US" b="0" i="1" dirty="0"/>
              <a:t>nous</a:t>
            </a:r>
            <a:r>
              <a:rPr lang="en-US" b="0" i="0" dirty="0"/>
              <a:t> for each gap.</a:t>
            </a:r>
            <a:endParaRPr lang="en-US" b="0" dirty="0"/>
          </a:p>
          <a:p>
            <a:r>
              <a:rPr lang="en-US" b="0" dirty="0"/>
              <a:t>2. Click to reveal answers.</a:t>
            </a:r>
          </a:p>
          <a:p>
            <a:r>
              <a:rPr lang="en-US" b="0" dirty="0"/>
              <a:t>3. Oral translation of text if time allows.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853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plural forms of –er verbs that take </a:t>
            </a:r>
            <a:r>
              <a:rPr lang="en-US" b="0" i="1" dirty="0">
                <a:latin typeface="Century Gothic" panose="020B0502020202020204" pitchFamily="34" charset="0"/>
              </a:rPr>
              <a:t>être</a:t>
            </a:r>
            <a:r>
              <a:rPr lang="en-US" b="0" i="0" dirty="0">
                <a:latin typeface="Century Gothic" panose="020B0502020202020204" pitchFamily="34" charset="0"/>
              </a:rPr>
              <a:t> in the perfect tense</a:t>
            </a:r>
            <a:endParaRPr lang="en-US" b="1" dirty="0"/>
          </a:p>
          <a:p>
            <a:endParaRPr lang="en-US" b="1" dirty="0"/>
          </a:p>
          <a:p>
            <a:r>
              <a:rPr lang="en-US" b="1" dirty="0"/>
              <a:t>Procedure:</a:t>
            </a:r>
          </a:p>
          <a:p>
            <a:r>
              <a:rPr lang="en-US" b="0" dirty="0"/>
              <a:t>1. Click the buttons on the left to play audio.</a:t>
            </a:r>
          </a:p>
          <a:p>
            <a:r>
              <a:rPr lang="en-US" b="0" dirty="0"/>
              <a:t>2. Students choose whether the beeped word is </a:t>
            </a:r>
            <a:r>
              <a:rPr lang="en-US" b="0" i="1" dirty="0"/>
              <a:t>nous, vous, </a:t>
            </a:r>
            <a:r>
              <a:rPr lang="en-US" b="0" i="0" dirty="0"/>
              <a:t>or </a:t>
            </a:r>
            <a:r>
              <a:rPr lang="en-US" b="0" i="1" dirty="0"/>
              <a:t>ils</a:t>
            </a:r>
            <a:endParaRPr lang="en-US" b="0" dirty="0"/>
          </a:p>
          <a:p>
            <a:r>
              <a:rPr lang="en-US" b="0" dirty="0"/>
              <a:t>3. Click to reveal answers.</a:t>
            </a:r>
          </a:p>
          <a:p>
            <a:r>
              <a:rPr lang="en-US" b="0" dirty="0"/>
              <a:t>4. Play audio again.</a:t>
            </a:r>
          </a:p>
          <a:p>
            <a:r>
              <a:rPr lang="en-US" b="0" dirty="0"/>
              <a:t>5. Students write down the activity in English.</a:t>
            </a:r>
          </a:p>
          <a:p>
            <a:r>
              <a:rPr lang="en-US" b="0" dirty="0"/>
              <a:t>6. Click to reveal answers.</a:t>
            </a:r>
          </a:p>
          <a:p>
            <a:r>
              <a:rPr lang="en-US" b="0" dirty="0"/>
              <a:t>7. Click the buttons on the right to play full audio.</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sommes arrivés </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à l’hôpital ce matin.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[Ils] ne sont pas restés à la réception parce qu’il y avait une attente de trois heures</a:t>
            </a:r>
            <a:r>
              <a:rPr lang="fr-FR" sz="1200" dirty="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[Nous] sommes retournés à la maison.</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[Vous] êtes monté au </a:t>
            </a:r>
            <a:r>
              <a:rPr lang="fr-FR" sz="1200" dirty="0">
                <a:solidFill>
                  <a:srgbClr val="4472C4">
                    <a:lumMod val="50000"/>
                  </a:srgbClr>
                </a:solidFill>
                <a:latin typeface="Century Gothic" panose="020B0502020202020204" pitchFamily="34" charset="0"/>
              </a:rPr>
              <a:t>café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Donc, [v</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ous] êtes retourné à l’hôpital ce</a:t>
            </a:r>
            <a:r>
              <a:rPr lang="fr-FR" sz="1200" dirty="0">
                <a:solidFill>
                  <a:srgbClr val="4472C4">
                    <a:lumMod val="50000"/>
                  </a:srgbClr>
                </a:solidFill>
                <a:latin typeface="Century Gothic" panose="020B0502020202020204" pitchFamily="34" charset="0"/>
              </a:rPr>
              <a:t>t après-midi ?</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[Ils] sont allés à la piscine pour un stage.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[Ils] sont tombés dans l’eau.</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D’accord, [nous] sommes montés dans la voiture pour revenir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appel [567]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 of adding –e to past participles when the subject is feminine for singular forms of –er verbs taking </a:t>
            </a:r>
            <a:r>
              <a:rPr lang="en-US" b="0" i="1" dirty="0">
                <a:latin typeface="Century Gothic" panose="020B0502020202020204" pitchFamily="34" charset="0"/>
              </a:rPr>
              <a:t>être</a:t>
            </a:r>
            <a:r>
              <a:rPr lang="en-US" b="0" i="0" dirty="0">
                <a:latin typeface="Century Gothic" panose="020B0502020202020204" pitchFamily="34" charset="0"/>
              </a:rPr>
              <a:t> in the perfect tense and introduction of adding –e to past participles when the subject is feminine for plural forms of –er verbs taking </a:t>
            </a:r>
            <a:r>
              <a:rPr lang="en-US" b="0" i="1" dirty="0">
                <a:latin typeface="Century Gothic" panose="020B0502020202020204" pitchFamily="34" charset="0"/>
              </a:rPr>
              <a:t>être</a:t>
            </a:r>
            <a:r>
              <a:rPr lang="en-US" b="0" i="0" dirty="0">
                <a:latin typeface="Century Gothic" panose="020B0502020202020204" pitchFamily="34" charset="0"/>
              </a:rPr>
              <a:t> in the perfect tense</a:t>
            </a:r>
            <a:endParaRPr lang="en-US" b="1" dirty="0"/>
          </a:p>
          <a:p>
            <a:endParaRPr lang="en-US" b="1" dirty="0"/>
          </a:p>
          <a:p>
            <a:r>
              <a:rPr lang="en-US" b="1" dirty="0"/>
              <a:t>Procedure:</a:t>
            </a:r>
          </a:p>
          <a:p>
            <a:r>
              <a:rPr lang="en-US" b="0" dirty="0"/>
              <a:t>1. Click to reveal explanations and examples.</a:t>
            </a:r>
          </a:p>
          <a:p>
            <a:r>
              <a:rPr lang="en-US" b="0" dirty="0"/>
              <a:t>2. Ensure understanding.</a:t>
            </a:r>
          </a:p>
          <a:p>
            <a:r>
              <a:rPr lang="en-US" b="0" dirty="0"/>
              <a:t>3. Draw particular attention to different meaning of </a:t>
            </a:r>
            <a:r>
              <a:rPr lang="en-US" b="0" i="1" dirty="0"/>
              <a:t>on</a:t>
            </a:r>
            <a:r>
              <a:rPr lang="en-US" b="0" i="0" dirty="0"/>
              <a:t> and consequent requirements for agreement.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520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masculine plural and feminine plural forms of –er verbs taking </a:t>
            </a:r>
            <a:r>
              <a:rPr lang="en-US" b="0" i="1" dirty="0">
                <a:latin typeface="Century Gothic" panose="020B0502020202020204" pitchFamily="34" charset="0"/>
              </a:rPr>
              <a:t>être</a:t>
            </a:r>
            <a:r>
              <a:rPr lang="en-US" b="0" i="0" dirty="0">
                <a:latin typeface="Century Gothic" panose="020B0502020202020204" pitchFamily="34" charset="0"/>
              </a:rPr>
              <a:t> in the perfect tense</a:t>
            </a:r>
            <a:endParaRPr lang="en-US" b="1" dirty="0"/>
          </a:p>
          <a:p>
            <a:endParaRPr lang="en-US" b="1" dirty="0"/>
          </a:p>
          <a:p>
            <a:r>
              <a:rPr lang="en-US" b="1" dirty="0"/>
              <a:t>Procedure:</a:t>
            </a:r>
          </a:p>
          <a:p>
            <a:r>
              <a:rPr lang="en-US" b="0" dirty="0"/>
              <a:t>1. Students write 1-8 and write </a:t>
            </a:r>
            <a:r>
              <a:rPr lang="en-US" b="0" i="1" dirty="0"/>
              <a:t>ils</a:t>
            </a:r>
            <a:r>
              <a:rPr lang="en-US" b="0" i="0" dirty="0"/>
              <a:t> or </a:t>
            </a:r>
            <a:r>
              <a:rPr lang="en-US" b="0" i="1" dirty="0"/>
              <a:t>elles</a:t>
            </a:r>
            <a:r>
              <a:rPr lang="en-US" b="0" i="0" dirty="0"/>
              <a:t> for each sentence.</a:t>
            </a:r>
            <a:endParaRPr lang="en-US" b="0" dirty="0"/>
          </a:p>
          <a:p>
            <a:r>
              <a:rPr lang="en-US" b="0" dirty="0"/>
              <a:t>2. Click to reveal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a:t>article [604]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adverb placement with emphasis on the perfect tense.</a:t>
            </a:r>
            <a:endParaRPr lang="en-US" b="1" dirty="0"/>
          </a:p>
          <a:p>
            <a:endParaRPr lang="en-US" b="1" dirty="0"/>
          </a:p>
          <a:p>
            <a:r>
              <a:rPr lang="en-US" b="1" dirty="0"/>
              <a:t>Procedure:</a:t>
            </a:r>
          </a:p>
          <a:p>
            <a:r>
              <a:rPr lang="en-US" b="0" dirty="0"/>
              <a:t>1. Click to reveal explanations and examples.</a:t>
            </a:r>
          </a:p>
          <a:p>
            <a:r>
              <a:rPr lang="en-US" b="0" dirty="0"/>
              <a:t>2. Ensure understanding, especially of the option to change the position of the adverb for emphasis, but stress that this is not a strict rule, and learners get used to it as they learn more French.</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049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practice of adjective placement with the perfect tense with –er verbs taking </a:t>
            </a:r>
            <a:r>
              <a:rPr lang="en-US" b="0" i="1" dirty="0">
                <a:latin typeface="Century Gothic" panose="020B0502020202020204" pitchFamily="34" charset="0"/>
              </a:rPr>
              <a:t>être</a:t>
            </a:r>
            <a:endParaRPr lang="en-US" b="1" dirty="0"/>
          </a:p>
          <a:p>
            <a:endParaRPr lang="en-US" b="1" dirty="0"/>
          </a:p>
          <a:p>
            <a:r>
              <a:rPr lang="en-US" b="1" dirty="0"/>
              <a:t>Procedure:</a:t>
            </a:r>
          </a:p>
          <a:p>
            <a:r>
              <a:rPr lang="en-US" b="0" dirty="0"/>
              <a:t>1. Students rewrite the sentences with the given adjectives inserted in the correct positions.</a:t>
            </a:r>
          </a:p>
          <a:p>
            <a:r>
              <a:rPr lang="en-US" b="0" dirty="0"/>
              <a:t>2. Click to reveal answers. Some sentences have two correct options.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adverbe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74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singular and plural forms of –er verbs taking </a:t>
            </a:r>
            <a:r>
              <a:rPr lang="en-US" b="0" i="1" dirty="0">
                <a:latin typeface="Century Gothic" panose="020B0502020202020204" pitchFamily="34" charset="0"/>
              </a:rPr>
              <a:t>être</a:t>
            </a:r>
            <a:r>
              <a:rPr lang="en-US" b="0" i="0" dirty="0">
                <a:latin typeface="Century Gothic" panose="020B0502020202020204" pitchFamily="34" charset="0"/>
              </a:rPr>
              <a:t> in the perfect tense</a:t>
            </a:r>
          </a:p>
          <a:p>
            <a:endParaRPr lang="en-US" b="1" dirty="0"/>
          </a:p>
          <a:p>
            <a:r>
              <a:rPr lang="en-US" b="1" dirty="0"/>
              <a:t>Procedure:</a:t>
            </a:r>
          </a:p>
          <a:p>
            <a:r>
              <a:rPr lang="en-US" b="0" dirty="0"/>
              <a:t>1. Students translate the phrases into English.</a:t>
            </a:r>
          </a:p>
          <a:p>
            <a:r>
              <a:rPr lang="en-US" b="0" dirty="0"/>
              <a:t>2. Check answers on the next slide.</a:t>
            </a:r>
          </a:p>
          <a:p>
            <a:r>
              <a:rPr lang="en-US" b="0" dirty="0"/>
              <a:t>3. Oral translation of text if time allows.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135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Contrast of SSCs hard and soft </a:t>
            </a:r>
            <a:r>
              <a:rPr lang="en-GB" b="1" dirty="0"/>
              <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[first</a:t>
            </a:r>
            <a:r>
              <a:rPr lang="en-GB" b="1" baseline="0" dirty="0"/>
              <a:t>, second and third person plural forms of</a:t>
            </a:r>
            <a:r>
              <a:rPr lang="en-GB" b="1" dirty="0"/>
              <a:t> </a:t>
            </a:r>
            <a:r>
              <a:rPr lang="en-GB" sz="1200" b="1" i="1" dirty="0">
                <a:solidFill>
                  <a:prstClr val="white"/>
                </a:solidFill>
                <a:latin typeface="Calibri" panose="020F0502020204030204" pitchFamily="34" charset="0"/>
                <a:cs typeface="Calibri" panose="020F0502020204030204" pitchFamily="34" charset="0"/>
              </a:rPr>
              <a:t>être</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9.2.1.3 (introduce)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entrer [337], monter [853], retourner [295], tomber [547], après-midi [596], attente [936], corps [561], doigt [1938], dos [1672], médicament [1954], pied [626], santé [641], situation [223], soir [397], urgence [1199], faible [723], seulement [130], trop [195]</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9.1.2.3 (revisit)</a:t>
            </a:r>
            <a:r>
              <a:rPr lang="en-GB" sz="1200" b="1" i="0" u="none" strike="noStrike" kern="1200" cap="none" baseline="0" dirty="0">
                <a:solidFill>
                  <a:schemeClr val="tx1"/>
                </a:solidFill>
                <a:effectLst/>
                <a:latin typeface="+mn-lt"/>
                <a:ea typeface="Calibri"/>
                <a:cs typeface="Calibri"/>
                <a:sym typeface="Calibri"/>
              </a:rPr>
              <a:t>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entrer [337], monter [853], retourner [295], tomber [547], après-midi [596], attente [936], corps [561], doigt [1938], dos [1672], médicament [1954], pied [626], santé [641], situation [223], soir [397], urgence [1199], faible [723], seulement [130], trop [195]</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devons, devez, doivent [39], peuvent [20], savent1,2 [67], veulent [57], attitude [834], collègue [1099], directeur2 [640], entreprise [298], stage [4007], piscine [&gt;5000], actif [1289], négatif [1502], positif [949], sportif [2670]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a:t>
            </a:r>
            <a:endParaRPr lang="en-CA" sz="1200" b="0" i="0" u="none" strike="noStrike" kern="1200" dirty="0">
              <a:solidFill>
                <a:schemeClr val="tx1"/>
              </a:solidFill>
              <a:effectLst/>
              <a:latin typeface="+mn-lt"/>
              <a:ea typeface="+mn-ea"/>
              <a:cs typeface="+mn-cs"/>
            </a:endParaRPr>
          </a:p>
          <a:p>
            <a:r>
              <a:rPr lang="en-US" sz="1800" b="0" i="0" u="none" strike="noStrike" dirty="0" err="1">
                <a:solidFill>
                  <a:srgbClr val="000000"/>
                </a:solidFill>
                <a:effectLst/>
                <a:latin typeface="Century Gothic" panose="020B0502020202020204" pitchFamily="34" charset="0"/>
              </a:rPr>
              <a:t>entrer</a:t>
            </a:r>
            <a:r>
              <a:rPr lang="en-US" dirty="0"/>
              <a:t> – to enter, to go in, </a:t>
            </a:r>
            <a:r>
              <a:rPr lang="en-US" i="1" dirty="0"/>
              <a:t>to come in</a:t>
            </a:r>
          </a:p>
          <a:p>
            <a:r>
              <a:rPr lang="en-US" sz="1800" b="0" i="0" u="none" strike="noStrike" dirty="0" err="1">
                <a:solidFill>
                  <a:srgbClr val="000000"/>
                </a:solidFill>
                <a:effectLst/>
                <a:latin typeface="Century Gothic" panose="020B0502020202020204" pitchFamily="34" charset="0"/>
              </a:rPr>
              <a:t>monter</a:t>
            </a:r>
            <a:r>
              <a:rPr lang="en-US" sz="1800" b="0" i="0" u="none" strike="noStrike" dirty="0">
                <a:solidFill>
                  <a:srgbClr val="000000"/>
                </a:solidFill>
                <a:effectLst/>
                <a:latin typeface="Century Gothic" panose="020B0502020202020204" pitchFamily="34" charset="0"/>
              </a:rPr>
              <a:t> (à + noun)</a:t>
            </a:r>
            <a:r>
              <a:rPr lang="en-US" dirty="0"/>
              <a:t> – to go up, </a:t>
            </a:r>
            <a:r>
              <a:rPr lang="en-US" i="1" dirty="0"/>
              <a:t>to climb up</a:t>
            </a:r>
          </a:p>
          <a:p>
            <a:r>
              <a:rPr lang="en-US" sz="1800" b="0" i="0" u="none" strike="noStrike" dirty="0" err="1">
                <a:solidFill>
                  <a:srgbClr val="4472C4"/>
                </a:solidFill>
                <a:effectLst/>
                <a:latin typeface="Century Gothic" panose="020B0502020202020204" pitchFamily="34" charset="0"/>
              </a:rPr>
              <a:t>retourner</a:t>
            </a:r>
            <a:r>
              <a:rPr lang="en-US" sz="1800" b="0" i="0" u="none" strike="noStrike" dirty="0">
                <a:solidFill>
                  <a:srgbClr val="4472C4"/>
                </a:solidFill>
                <a:effectLst/>
                <a:latin typeface="Century Gothic" panose="020B0502020202020204" pitchFamily="34" charset="0"/>
              </a:rPr>
              <a:t> – to return, </a:t>
            </a:r>
            <a:r>
              <a:rPr lang="en-US" sz="1800" b="0" i="1" u="none" strike="noStrike" dirty="0">
                <a:solidFill>
                  <a:srgbClr val="4472C4"/>
                </a:solidFill>
                <a:effectLst/>
                <a:latin typeface="Century Gothic" panose="020B0502020202020204" pitchFamily="34" charset="0"/>
              </a:rPr>
              <a:t>to go back</a:t>
            </a:r>
          </a:p>
          <a:p>
            <a:r>
              <a:rPr lang="en-US" sz="1800" b="0" i="0" u="none" strike="noStrike" dirty="0" err="1">
                <a:solidFill>
                  <a:srgbClr val="000000"/>
                </a:solidFill>
                <a:effectLst/>
                <a:latin typeface="Century Gothic" panose="020B0502020202020204" pitchFamily="34" charset="0"/>
              </a:rPr>
              <a:t>médicament</a:t>
            </a:r>
            <a:r>
              <a:rPr lang="en-US" dirty="0"/>
              <a:t> – medicine, </a:t>
            </a:r>
            <a:r>
              <a:rPr lang="en-US" sz="1800" b="0" i="1" u="none" strike="noStrike" dirty="0">
                <a:solidFill>
                  <a:srgbClr val="4472C4"/>
                </a:solidFill>
                <a:effectLst/>
                <a:latin typeface="Century Gothic" panose="020B0502020202020204" pitchFamily="34" charset="0"/>
              </a:rPr>
              <a:t>drug</a:t>
            </a:r>
            <a:r>
              <a:rPr lang="en-US" i="1" dirty="0"/>
              <a:t> </a:t>
            </a:r>
            <a:endParaRPr lang="en-CA" sz="1200" b="0" i="1"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maison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211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Recap of SSCs hard [s] and soft [s] with examples from the present tense of </a:t>
            </a:r>
            <a:r>
              <a:rPr lang="en-US" b="0" i="1" dirty="0">
                <a:latin typeface="Century Gothic" panose="020B0502020202020204" pitchFamily="34" charset="0"/>
              </a:rPr>
              <a:t>être</a:t>
            </a:r>
            <a:endParaRPr lang="en-US" b="1" dirty="0"/>
          </a:p>
          <a:p>
            <a:endParaRPr lang="en-US" b="1" dirty="0"/>
          </a:p>
          <a:p>
            <a:r>
              <a:rPr lang="en-US" b="1" dirty="0"/>
              <a:t>Procedure:</a:t>
            </a:r>
          </a:p>
          <a:p>
            <a:r>
              <a:rPr lang="en-US" b="0" dirty="0"/>
              <a:t>1. Click to reveal examples and play audio.</a:t>
            </a:r>
          </a:p>
          <a:p>
            <a:r>
              <a:rPr lang="en-US" b="0" dirty="0"/>
              <a:t>2. Pupils repeat each example to practise.</a:t>
            </a:r>
          </a:p>
          <a:p>
            <a:r>
              <a:rPr lang="en-US" b="0" dirty="0"/>
              <a:t>3. Remind pupils of liaison with hard [s].</a:t>
            </a:r>
          </a:p>
          <a:p>
            <a:endParaRPr lang="en-US" b="0" dirty="0"/>
          </a:p>
          <a:p>
            <a:r>
              <a:rPr lang="en-US" b="1" dirty="0"/>
              <a:t>Transcript:</a:t>
            </a:r>
          </a:p>
          <a:p>
            <a:r>
              <a:rPr lang="en-US" b="0" dirty="0"/>
              <a:t>Nous sommes</a:t>
            </a:r>
          </a:p>
          <a:p>
            <a:r>
              <a:rPr lang="en-US" b="0" dirty="0"/>
              <a:t>Vous </a:t>
            </a:r>
            <a:r>
              <a:rPr lang="en-US" b="0" dirty="0">
                <a:latin typeface="Century Gothic" panose="020B0502020202020204" pitchFamily="34" charset="0"/>
              </a:rPr>
              <a:t>êtes</a:t>
            </a:r>
          </a:p>
          <a:p>
            <a:r>
              <a:rPr lang="en-US" b="0" dirty="0">
                <a:latin typeface="Century Gothic" panose="020B0502020202020204" pitchFamily="34" charset="0"/>
              </a:rPr>
              <a:t>Ils sont</a:t>
            </a:r>
          </a:p>
          <a:p>
            <a:r>
              <a:rPr lang="en-US" b="0" dirty="0">
                <a:latin typeface="Century Gothic" panose="020B0502020202020204" pitchFamily="34" charset="0"/>
              </a:rPr>
              <a:t>Elles sont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Production of SSCs hard [s] and soft [s]</a:t>
            </a:r>
            <a:endParaRPr lang="en-US" b="1" dirty="0"/>
          </a:p>
          <a:p>
            <a:endParaRPr lang="en-US" b="1" dirty="0"/>
          </a:p>
          <a:p>
            <a:r>
              <a:rPr lang="en-US" b="1" dirty="0"/>
              <a:t>Procedure:</a:t>
            </a:r>
          </a:p>
          <a:p>
            <a:r>
              <a:rPr lang="en-US" b="0" dirty="0"/>
              <a:t>1. Students take turns to say phrases in pairs.</a:t>
            </a:r>
          </a:p>
          <a:p>
            <a:r>
              <a:rPr lang="en-US" b="0" dirty="0"/>
              <a:t>2. Students write down whether they hear hard [s] or soft [s].</a:t>
            </a:r>
          </a:p>
          <a:p>
            <a:r>
              <a:rPr lang="en-US" b="0" dirty="0"/>
              <a:t>3. Click the numbers to listen to native speaker recording.</a:t>
            </a:r>
          </a:p>
          <a:p>
            <a:r>
              <a:rPr lang="en-US" b="0" dirty="0"/>
              <a:t>4. Click to reveal answers.</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suis allé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avons</a:t>
            </a:r>
            <a:r>
              <a:rPr lang="fr-FR" sz="1200" dirty="0">
                <a:solidFill>
                  <a:srgbClr val="4472C4">
                    <a:lumMod val="50000"/>
                  </a:srgbClr>
                </a:solidFill>
                <a:latin typeface="Century Gothic" panose="020F0302020204030204"/>
              </a:rPr>
              <a:t> mangé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lang="fr-FR" sz="1200" dirty="0">
                <a:solidFill>
                  <a:srgbClr val="4472C4">
                    <a:lumMod val="50000"/>
                  </a:srgbClr>
                </a:solidFill>
                <a:latin typeface="Century Gothic" panose="020F0302020204030204"/>
              </a:rPr>
              <a:t>es arrivé</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Vous avez réservé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Ils ont travaillé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Elles sont restées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Ils sont tombés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Elles ont commandé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Ils ont appris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Elles sont montées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recognition of new vocabulary in context and cultural information</a:t>
            </a:r>
            <a:endParaRPr lang="en-US" b="1" dirty="0"/>
          </a:p>
          <a:p>
            <a:endParaRPr lang="en-US" b="1" dirty="0"/>
          </a:p>
          <a:p>
            <a:r>
              <a:rPr lang="en-US" b="1" dirty="0"/>
              <a:t>Procedure:</a:t>
            </a:r>
          </a:p>
          <a:p>
            <a:r>
              <a:rPr lang="en-US" b="0" dirty="0"/>
              <a:t>1. Students read the text and decide whether each statement Is true or false.</a:t>
            </a:r>
          </a:p>
          <a:p>
            <a:r>
              <a:rPr lang="en-US" b="0" dirty="0"/>
              <a:t>2. Click to reveal answers.</a:t>
            </a:r>
          </a:p>
          <a:p>
            <a:r>
              <a:rPr lang="en-US" b="0" dirty="0"/>
              <a:t>3. Discuss how the French system compares to the UK.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médical [1566]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vital [2528]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Carte Vitale</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tooltip="User:Giesesamvitale (page does not exist)"/>
              </a:rPr>
              <a:t>Giesesamvitale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 BY 3.0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827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Written recognition of new vocabulary in context and cultural information</a:t>
            </a:r>
            <a:endParaRPr lang="en-US" b="1" dirty="0"/>
          </a:p>
          <a:p>
            <a:endParaRPr lang="en-US" b="1" dirty="0"/>
          </a:p>
          <a:p>
            <a:r>
              <a:rPr lang="en-US" b="1" dirty="0"/>
              <a:t>Procedure:</a:t>
            </a:r>
          </a:p>
          <a:p>
            <a:r>
              <a:rPr lang="en-US" b="0" dirty="0"/>
              <a:t>1. Students read the text and decide whether each statement Is true or false.</a:t>
            </a:r>
          </a:p>
          <a:p>
            <a:r>
              <a:rPr lang="en-US" b="0" dirty="0"/>
              <a:t>2. Click to reveal answers.</a:t>
            </a:r>
          </a:p>
          <a:p>
            <a:r>
              <a:rPr lang="en-US" b="0" dirty="0"/>
              <a:t>3. Discuss how the French system compares to the UK.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urgent [2179], entier [455], nécessaire [451], pharmacie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appeler [157]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International Logo of SAMU</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tooltip="User:Miguel Martinez Almoyna (page does not exist)"/>
              </a:rPr>
              <a:t>Miguel Martinez Almoyna</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 BY-SA 4.0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274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Comparison of present tense with the perfect tense of –er verbs that take </a:t>
            </a:r>
            <a:r>
              <a:rPr lang="en-US" b="0" i="1" dirty="0">
                <a:latin typeface="Century Gothic" panose="020B0502020202020204" pitchFamily="34" charset="0"/>
              </a:rPr>
              <a:t>être</a:t>
            </a:r>
            <a:endParaRPr lang="en-US" b="1" dirty="0"/>
          </a:p>
          <a:p>
            <a:endParaRPr lang="en-US" b="1" dirty="0"/>
          </a:p>
          <a:p>
            <a:r>
              <a:rPr lang="en-US" b="1" dirty="0"/>
              <a:t>Procedure:</a:t>
            </a:r>
          </a:p>
          <a:p>
            <a:r>
              <a:rPr lang="en-US" b="0" dirty="0"/>
              <a:t>1. Click to reveal explanations and examples.</a:t>
            </a:r>
          </a:p>
          <a:p>
            <a:r>
              <a:rPr lang="en-US" b="0" dirty="0"/>
              <a:t>2. Ensure understanding.</a:t>
            </a:r>
          </a:p>
          <a:p>
            <a:r>
              <a:rPr lang="en-US" b="0" dirty="0"/>
              <a:t>3. Draw particular attention to the differences in the forms of the two tenses.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compose (composer) [858]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IS A MORE CHALLENGING VERSION OF THIS ACTIVITY ON THE NEXT SLIDE</a:t>
            </a:r>
          </a:p>
          <a:p>
            <a:endParaRPr lang="en-US" b="1" dirty="0"/>
          </a:p>
          <a:p>
            <a:r>
              <a:rPr lang="en-US" b="1" dirty="0"/>
              <a:t>Timing: 8 minutes</a:t>
            </a:r>
          </a:p>
          <a:p>
            <a:endParaRPr lang="en-US" b="1" dirty="0"/>
          </a:p>
          <a:p>
            <a:r>
              <a:rPr lang="en-US" b="1" dirty="0"/>
              <a:t>Aim: </a:t>
            </a:r>
            <a:r>
              <a:rPr lang="en-US" b="0" dirty="0"/>
              <a:t>Aural recognition of past and present tense</a:t>
            </a:r>
            <a:endParaRPr lang="en-US" b="1" dirty="0"/>
          </a:p>
          <a:p>
            <a:endParaRPr lang="en-US" b="1" dirty="0"/>
          </a:p>
          <a:p>
            <a:r>
              <a:rPr lang="en-US" b="1" dirty="0"/>
              <a:t>Procedure:</a:t>
            </a:r>
          </a:p>
          <a:p>
            <a:r>
              <a:rPr lang="en-US" b="0" dirty="0"/>
              <a:t>1. Click the buttons on the left to play the audio.</a:t>
            </a:r>
          </a:p>
          <a:p>
            <a:r>
              <a:rPr lang="en-US" b="0" dirty="0"/>
              <a:t>2. Students write 1-10 and note whether the beep is covering an auxiliary verb or nothing.</a:t>
            </a:r>
          </a:p>
          <a:p>
            <a:r>
              <a:rPr lang="en-US" b="0" dirty="0"/>
              <a:t>3. Students then decide whether each sentence is in the past or the present.</a:t>
            </a:r>
          </a:p>
          <a:p>
            <a:r>
              <a:rPr lang="en-US" b="0" dirty="0"/>
              <a:t>4. Click to reveal answers.</a:t>
            </a:r>
          </a:p>
          <a:p>
            <a:r>
              <a:rPr lang="en-US" b="0" dirty="0"/>
              <a:t>5. Click the buttons on the right to play full audio.</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Ils [ont] eu un accident.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Ils [</a:t>
            </a:r>
            <a:r>
              <a:rPr lang="fr-FR" sz="1200" dirty="0">
                <a:solidFill>
                  <a:srgbClr val="4472C4">
                    <a:lumMod val="50000"/>
                  </a:srgbClr>
                </a:solidFill>
                <a:latin typeface="Century Gothic" panose="020B0502020202020204" pitchFamily="34" charset="0"/>
              </a:rPr>
              <a:t>sont] montés sur une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Ils [sont] tombés dans l’eau.</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Nous […] achetons des médicaments.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Vous […] avez une piscine dangereuse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 [sommes] allés </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à l’hôpital.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ea typeface="+mn-ea"/>
                <a:cs typeface="+mn-cs"/>
              </a:rPr>
              <a:t>Ils […] </a:t>
            </a:r>
            <a:r>
              <a:rPr lang="fr-FR" sz="1200" dirty="0">
                <a:solidFill>
                  <a:srgbClr val="4472C4">
                    <a:lumMod val="50000"/>
                  </a:srgbClr>
                </a:solidFill>
                <a:latin typeface="Century Gothic" panose="020B0502020202020204" pitchFamily="34" charset="0"/>
              </a:rPr>
              <a:t>retournent à l’hôpital.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Ils ne […] vont pas au collège.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Nous […] restons à la maison.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Nous n’[avons] pas travaillé cette semaine.</a:t>
            </a:r>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appel [567]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516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MORE CHALLENGING VERSION OF THE ACTIVITY ON THE PREVIOUS SLIDE</a:t>
            </a:r>
          </a:p>
          <a:p>
            <a:endParaRPr lang="en-US" b="1" dirty="0"/>
          </a:p>
          <a:p>
            <a:r>
              <a:rPr lang="en-US" b="1" dirty="0"/>
              <a:t>Timing: 8 minutes</a:t>
            </a:r>
          </a:p>
          <a:p>
            <a:endParaRPr lang="en-US" b="1" dirty="0"/>
          </a:p>
          <a:p>
            <a:r>
              <a:rPr lang="en-US" b="1" dirty="0"/>
              <a:t>Aim: </a:t>
            </a:r>
            <a:r>
              <a:rPr lang="en-US" b="0" dirty="0"/>
              <a:t>Aural recognition of present tense and past tense</a:t>
            </a:r>
            <a:endParaRPr lang="en-US" b="1" dirty="0"/>
          </a:p>
          <a:p>
            <a:endParaRPr lang="en-US" b="1" dirty="0"/>
          </a:p>
          <a:p>
            <a:r>
              <a:rPr lang="en-US" b="1" dirty="0"/>
              <a:t>Procedure:</a:t>
            </a:r>
          </a:p>
          <a:p>
            <a:r>
              <a:rPr lang="en-US" b="0" dirty="0"/>
              <a:t>1. Click the buttons on the left to play audio.</a:t>
            </a:r>
          </a:p>
          <a:p>
            <a:r>
              <a:rPr lang="en-US" b="0" dirty="0"/>
              <a:t>2. Students write 1-10 and note whether each sentence is in the present or the past.</a:t>
            </a:r>
          </a:p>
          <a:p>
            <a:r>
              <a:rPr lang="en-US" b="0" dirty="0"/>
              <a:t>3. Click to reveal answers.</a:t>
            </a:r>
          </a:p>
          <a:p>
            <a:r>
              <a:rPr lang="en-US" b="0" dirty="0"/>
              <a:t>4. Click the buttons on the right to play full audio.</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Ils [ont] eu un accident.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Ils [</a:t>
            </a:r>
            <a:r>
              <a:rPr lang="fr-FR" sz="1200" dirty="0">
                <a:solidFill>
                  <a:srgbClr val="4472C4">
                    <a:lumMod val="50000"/>
                  </a:srgbClr>
                </a:solidFill>
                <a:latin typeface="Century Gothic" panose="020B0502020202020204" pitchFamily="34" charset="0"/>
              </a:rPr>
              <a:t>sont] montés sur une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Ils [sont] tombés dans l’eau.</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Nous […] achetons des médicaments.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Vous […] avez une piscine dangereuse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 [sommes] allés </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à l’hôpital.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ea typeface="+mn-ea"/>
                <a:cs typeface="+mn-cs"/>
              </a:rPr>
              <a:t>Ils […] </a:t>
            </a:r>
            <a:r>
              <a:rPr lang="fr-FR" sz="1200" dirty="0">
                <a:solidFill>
                  <a:srgbClr val="4472C4">
                    <a:lumMod val="50000"/>
                  </a:srgbClr>
                </a:solidFill>
                <a:latin typeface="Century Gothic" panose="020B0502020202020204" pitchFamily="34" charset="0"/>
              </a:rPr>
              <a:t>retournent à l’hôpital.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Ils ne […] vont pas au collège.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Nous […] restons à la maison.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B0502020202020204" pitchFamily="34" charset="0"/>
              </a:rPr>
              <a:t>Nous n’[avons] pas travaillé cette semaine.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sz="1200" dirty="0">
              <a:solidFill>
                <a:srgbClr val="4472C4">
                  <a:lumMod val="50000"/>
                </a:srgbClr>
              </a:solidFill>
              <a:latin typeface="Century Gothic" panose="020B0502020202020204" pitchFamily="34" charset="0"/>
            </a:endParaRPr>
          </a:p>
          <a:p>
            <a:r>
              <a:rPr lang="fr-FR" sz="1200" b="1" dirty="0">
                <a:solidFill>
                  <a:srgbClr val="4472C4">
                    <a:lumMod val="50000"/>
                  </a:srgbClr>
                </a:solidFill>
                <a:latin typeface="Century Gothic" panose="020B0502020202020204" pitchFamily="34" charset="0"/>
              </a:rPr>
              <a:t>Word frequency of cognates used (1 is the most frequent word in French):</a:t>
            </a:r>
          </a:p>
          <a:p>
            <a:r>
              <a:rPr lang="fr-FR" sz="1200" b="0" dirty="0">
                <a:solidFill>
                  <a:srgbClr val="4472C4">
                    <a:lumMod val="50000"/>
                  </a:srgbClr>
                </a:solidFill>
                <a:latin typeface="Century Gothic" panose="020B0502020202020204" pitchFamily="34" charset="0"/>
              </a:rPr>
              <a:t>présent [216]</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appel [567]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Comparison of verbs taking </a:t>
            </a:r>
            <a:r>
              <a:rPr lang="en-US" b="0" i="1" dirty="0"/>
              <a:t>avoir </a:t>
            </a:r>
            <a:r>
              <a:rPr lang="en-US" b="0" i="0" dirty="0"/>
              <a:t> and verbs taking </a:t>
            </a:r>
            <a:r>
              <a:rPr lang="en-US" b="0" i="1" dirty="0">
                <a:latin typeface="Century Gothic" panose="020B0502020202020204" pitchFamily="34" charset="0"/>
              </a:rPr>
              <a:t>être</a:t>
            </a:r>
            <a:r>
              <a:rPr lang="en-US" b="0" i="0" dirty="0">
                <a:latin typeface="Century Gothic" panose="020B0502020202020204" pitchFamily="34" charset="0"/>
              </a:rPr>
              <a:t> in the perefect tense</a:t>
            </a:r>
            <a:endParaRPr lang="en-US" b="1" dirty="0"/>
          </a:p>
          <a:p>
            <a:endParaRPr lang="en-US" b="1" dirty="0"/>
          </a:p>
          <a:p>
            <a:r>
              <a:rPr lang="en-US" b="1" dirty="0"/>
              <a:t>Procedure:</a:t>
            </a:r>
          </a:p>
          <a:p>
            <a:r>
              <a:rPr lang="en-US" b="0" dirty="0"/>
              <a:t>1. Click to reveal explanations and examples.</a:t>
            </a:r>
          </a:p>
          <a:p>
            <a:r>
              <a:rPr lang="en-US" b="0" dirty="0"/>
              <a:t>2. Ensure understanding.</a:t>
            </a:r>
          </a:p>
          <a:p>
            <a:r>
              <a:rPr lang="en-US" b="0" dirty="0"/>
              <a:t>3. Draw particular attention to the differences between verbs taking </a:t>
            </a:r>
            <a:r>
              <a:rPr lang="en-US" b="0" i="1" dirty="0"/>
              <a:t>avoir</a:t>
            </a:r>
            <a:r>
              <a:rPr lang="en-US" b="0" i="0" dirty="0"/>
              <a:t> and verbs taking </a:t>
            </a:r>
            <a:r>
              <a:rPr lang="en-US" b="0" i="1" dirty="0">
                <a:latin typeface="Century Gothic" panose="020B0502020202020204" pitchFamily="34" charset="0"/>
              </a:rPr>
              <a:t>être</a:t>
            </a:r>
            <a:r>
              <a:rPr lang="en-US" b="0" i="0" dirty="0">
                <a:latin typeface="Century Gothic" panose="020B0502020202020204" pitchFamily="34" charset="0"/>
              </a:rPr>
              <a: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918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SSCs hard [s] and soft [s] in </a:t>
            </a:r>
            <a:r>
              <a:rPr lang="en-US" b="0" i="1" dirty="0"/>
              <a:t>ils ont</a:t>
            </a:r>
            <a:r>
              <a:rPr lang="en-US" b="0" i="0" dirty="0"/>
              <a:t> and </a:t>
            </a:r>
            <a:r>
              <a:rPr lang="en-US" b="0" i="1" dirty="0"/>
              <a:t>ils sont </a:t>
            </a:r>
            <a:r>
              <a:rPr lang="en-US" b="0" i="0" dirty="0"/>
              <a:t>and connecting these with meaning</a:t>
            </a:r>
            <a:endParaRPr lang="en-US" b="1" dirty="0"/>
          </a:p>
          <a:p>
            <a:endParaRPr lang="en-US" b="1" dirty="0"/>
          </a:p>
          <a:p>
            <a:r>
              <a:rPr lang="en-US" b="1" dirty="0"/>
              <a:t>Procedure:</a:t>
            </a:r>
          </a:p>
          <a:p>
            <a:r>
              <a:rPr lang="en-US" b="0" dirty="0"/>
              <a:t>1. Click buttons on the left to play audio.</a:t>
            </a:r>
          </a:p>
          <a:p>
            <a:r>
              <a:rPr lang="en-US" b="0" dirty="0"/>
              <a:t>2. Students tick the appropriate verb according to whether they hear </a:t>
            </a:r>
            <a:r>
              <a:rPr lang="en-US" b="0" i="1" dirty="0"/>
              <a:t>ils ont</a:t>
            </a:r>
            <a:r>
              <a:rPr lang="en-US" b="0" i="0" dirty="0"/>
              <a:t> (hard [s]) or </a:t>
            </a:r>
            <a:r>
              <a:rPr lang="en-US" b="0" i="1" dirty="0"/>
              <a:t>ils sont</a:t>
            </a:r>
            <a:r>
              <a:rPr lang="en-US" b="0" i="0" dirty="0"/>
              <a:t> (soft [s]).</a:t>
            </a:r>
            <a:endParaRPr lang="en-US" b="0" dirty="0"/>
          </a:p>
          <a:p>
            <a:r>
              <a:rPr lang="en-US" b="0" dirty="0"/>
              <a:t>3. Click to reveal answers.</a:t>
            </a:r>
          </a:p>
          <a:p>
            <a:r>
              <a:rPr lang="en-US" b="0" dirty="0"/>
              <a:t>4. Click buttons on the right to play full audio.</a:t>
            </a:r>
          </a:p>
          <a:p>
            <a:endParaRPr lang="en-US" b="0" dirty="0"/>
          </a:p>
          <a:p>
            <a:r>
              <a:rPr lang="en-US" b="1" dirty="0"/>
              <a:t>Transcript:</a:t>
            </a:r>
          </a:p>
          <a:p>
            <a:pPr marL="228600" indent="-228600" algn="l">
              <a:buFont typeface="+mj-lt"/>
              <a:buAutoNum type="arabicPeriod"/>
            </a:pPr>
            <a:r>
              <a:rPr lang="fr-FR" sz="1200" dirty="0">
                <a:solidFill>
                  <a:schemeClr val="accent5">
                    <a:lumMod val="50000"/>
                  </a:schemeClr>
                </a:solidFill>
              </a:rPr>
              <a:t>Ils sont [allés] au restaurant.</a:t>
            </a:r>
          </a:p>
          <a:p>
            <a:pPr marL="228600" indent="-228600" algn="l">
              <a:buFont typeface="+mj-lt"/>
              <a:buAutoNum type="arabicPeriod"/>
            </a:pPr>
            <a:r>
              <a:rPr lang="fr-FR" sz="1200" dirty="0">
                <a:solidFill>
                  <a:schemeClr val="accent5">
                    <a:lumMod val="50000"/>
                  </a:schemeClr>
                </a:solidFill>
              </a:rPr>
              <a:t>Ils ont [voyagé] en voiture.</a:t>
            </a:r>
          </a:p>
          <a:p>
            <a:pPr marL="228600" indent="-228600" algn="l">
              <a:buFont typeface="+mj-lt"/>
              <a:buAutoNum type="arabicPeriod"/>
            </a:pPr>
            <a:r>
              <a:rPr lang="fr-FR" sz="1200" dirty="0">
                <a:solidFill>
                  <a:schemeClr val="accent5">
                    <a:lumMod val="50000"/>
                  </a:schemeClr>
                </a:solidFill>
              </a:rPr>
              <a:t>Ils sont [entrés] </a:t>
            </a:r>
            <a:r>
              <a:rPr lang="fr-FR" sz="1200" dirty="0">
                <a:solidFill>
                  <a:schemeClr val="accent5">
                    <a:lumMod val="50000"/>
                  </a:schemeClr>
                </a:solidFill>
                <a:latin typeface="Century Gothic" panose="020B0502020202020204" pitchFamily="34" charset="0"/>
              </a:rPr>
              <a:t>à sept heures.</a:t>
            </a:r>
          </a:p>
          <a:p>
            <a:pPr marL="228600" indent="-228600">
              <a:buFont typeface="+mj-lt"/>
              <a:buAutoNum type="arabicPeriod"/>
            </a:pPr>
            <a:r>
              <a:rPr lang="fr-FR" sz="1200" dirty="0">
                <a:solidFill>
                  <a:schemeClr val="accent5">
                    <a:lumMod val="50000"/>
                  </a:schemeClr>
                </a:solidFill>
                <a:latin typeface="Century Gothic" panose="020B0502020202020204" pitchFamily="34" charset="0"/>
              </a:rPr>
              <a:t>Ils ont [réservé] une table près de la fenêtre</a:t>
            </a:r>
            <a:r>
              <a:rPr lang="fr-FR" dirty="0">
                <a:solidFill>
                  <a:schemeClr val="accent5">
                    <a:lumMod val="50000"/>
                  </a:schemeClr>
                </a:solidFill>
                <a:latin typeface="Century Gothic" panose="020B0502020202020204" pitchFamily="34" charset="0"/>
              </a:rPr>
              <a:t>.</a:t>
            </a:r>
          </a:p>
          <a:p>
            <a:pPr marL="228600" indent="-228600">
              <a:buFont typeface="+mj-lt"/>
              <a:buAutoNum type="arabicPeriod"/>
            </a:pPr>
            <a:r>
              <a:rPr lang="fr-FR" dirty="0">
                <a:solidFill>
                  <a:schemeClr val="accent5">
                    <a:lumMod val="50000"/>
                  </a:schemeClr>
                </a:solidFill>
                <a:latin typeface="Century Gothic" panose="020B0502020202020204" pitchFamily="34" charset="0"/>
              </a:rPr>
              <a:t>Ils ont [commandé] tous les plats sur la carte !</a:t>
            </a:r>
          </a:p>
          <a:p>
            <a:pPr marL="228600" indent="-228600">
              <a:buFont typeface="+mj-lt"/>
              <a:buAutoNum type="arabicPeriod"/>
            </a:pPr>
            <a:r>
              <a:rPr lang="fr-FR" dirty="0">
                <a:solidFill>
                  <a:schemeClr val="accent5">
                    <a:lumMod val="50000"/>
                  </a:schemeClr>
                </a:solidFill>
                <a:latin typeface="Century Gothic" panose="020B0502020202020204" pitchFamily="34" charset="0"/>
              </a:rPr>
              <a:t>Ils sont [allés] trop loin avec leurs choix !</a:t>
            </a:r>
          </a:p>
          <a:p>
            <a:pPr marL="228600" indent="-228600">
              <a:buFont typeface="+mj-lt"/>
              <a:buAutoNum type="arabicPeriod"/>
            </a:pPr>
            <a:r>
              <a:rPr lang="fr-FR" sz="1200" dirty="0">
                <a:solidFill>
                  <a:schemeClr val="accent5">
                    <a:lumMod val="50000"/>
                  </a:schemeClr>
                </a:solidFill>
                <a:latin typeface="Century Gothic" panose="020B0502020202020204" pitchFamily="34" charset="0"/>
              </a:rPr>
              <a:t>Ils ont trop [mangé] dans le restaurant </a:t>
            </a:r>
            <a:r>
              <a:rPr lang="fr-FR" dirty="0">
                <a:solidFill>
                  <a:schemeClr val="accent5">
                    <a:lumMod val="50000"/>
                  </a:schemeClr>
                </a:solidFill>
                <a:latin typeface="Century Gothic" panose="020B0502020202020204" pitchFamily="34" charset="0"/>
              </a:rPr>
              <a:t>!</a:t>
            </a:r>
          </a:p>
          <a:p>
            <a:pPr marL="228600" indent="-228600">
              <a:buFont typeface="+mj-lt"/>
              <a:buAutoNum type="arabicPeriod"/>
            </a:pPr>
            <a:r>
              <a:rPr lang="fr-FR" dirty="0">
                <a:solidFill>
                  <a:schemeClr val="accent5">
                    <a:lumMod val="50000"/>
                  </a:schemeClr>
                </a:solidFill>
                <a:latin typeface="Century Gothic" panose="020B0502020202020204" pitchFamily="34" charset="0"/>
              </a:rPr>
              <a:t>Ils ont [quitté] le restaurant à dix heures du soir.</a:t>
            </a:r>
          </a:p>
          <a:p>
            <a:pPr marL="228600" indent="-228600">
              <a:buFont typeface="+mj-lt"/>
              <a:buAutoNum type="arabicPeriod"/>
            </a:pPr>
            <a:r>
              <a:rPr lang="fr-FR" dirty="0">
                <a:solidFill>
                  <a:schemeClr val="accent5">
                    <a:lumMod val="50000"/>
                  </a:schemeClr>
                </a:solidFill>
                <a:latin typeface="Century Gothic" panose="020B0502020202020204" pitchFamily="34" charset="0"/>
              </a:rPr>
              <a:t>Ils sont [retournés] à la maison.</a:t>
            </a:r>
            <a:endParaRPr lang="fr-FR" sz="1200" dirty="0">
              <a:solidFill>
                <a:schemeClr val="accent5">
                  <a:lumMod val="50000"/>
                </a:schemeClr>
              </a:solidFill>
              <a:latin typeface="Century Gothic" panose="020B0502020202020204" pitchFamily="34" charset="0"/>
            </a:endParaRPr>
          </a:p>
          <a:p>
            <a:pPr marL="228600" indent="-228600" algn="l">
              <a:buFont typeface="+mj-lt"/>
              <a:buAutoNum type="arabicPeriod"/>
            </a:pPr>
            <a:r>
              <a:rPr lang="fr-FR" sz="1200" dirty="0">
                <a:solidFill>
                  <a:schemeClr val="accent5">
                    <a:lumMod val="50000"/>
                  </a:schemeClr>
                </a:solidFill>
                <a:latin typeface="Century Gothic" panose="020B0502020202020204" pitchFamily="34" charset="0"/>
              </a:rPr>
              <a:t>Ils sont [retournés] avec plus d’argent pour l’addition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87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[SLIDE 1/3]</a:t>
            </a:r>
          </a:p>
          <a:p>
            <a:endParaRPr lang="en-US" b="1" dirty="0"/>
          </a:p>
          <a:p>
            <a:r>
              <a:rPr lang="en-US" b="1" dirty="0"/>
              <a:t>Aim: </a:t>
            </a:r>
            <a:r>
              <a:rPr lang="en-US" b="0" dirty="0"/>
              <a:t>Oral production of –er verbs taking </a:t>
            </a:r>
            <a:r>
              <a:rPr lang="en-US" b="0" i="1" dirty="0">
                <a:latin typeface="Century Gothic" panose="020B0502020202020204" pitchFamily="34" charset="0"/>
              </a:rPr>
              <a:t>être </a:t>
            </a:r>
            <a:r>
              <a:rPr lang="en-US" b="0" i="0" dirty="0">
                <a:latin typeface="Century Gothic" panose="020B0502020202020204" pitchFamily="34" charset="0"/>
              </a:rPr>
              <a:t> and </a:t>
            </a:r>
            <a:r>
              <a:rPr lang="en-US" b="0" i="1" dirty="0">
                <a:latin typeface="Century Gothic" panose="020B0502020202020204" pitchFamily="34" charset="0"/>
              </a:rPr>
              <a:t>avoir</a:t>
            </a:r>
            <a:r>
              <a:rPr lang="en-US" b="0" i="0" dirty="0">
                <a:latin typeface="Century Gothic" panose="020B0502020202020204" pitchFamily="34" charset="0"/>
              </a:rPr>
              <a:t> in the perfect tense</a:t>
            </a:r>
            <a:endParaRPr lang="en-US" b="1" dirty="0"/>
          </a:p>
          <a:p>
            <a:endParaRPr lang="en-US" b="1" dirty="0"/>
          </a:p>
          <a:p>
            <a:r>
              <a:rPr lang="en-US" b="1" dirty="0"/>
              <a:t>Procedure:</a:t>
            </a:r>
          </a:p>
          <a:p>
            <a:r>
              <a:rPr lang="en-US" b="0" dirty="0"/>
              <a:t>1. Print the rolecards on the next slide.</a:t>
            </a:r>
          </a:p>
          <a:p>
            <a:r>
              <a:rPr lang="en-US" b="0" dirty="0"/>
              <a:t>2. Model the task using the example on this slide.</a:t>
            </a:r>
          </a:p>
          <a:p>
            <a:r>
              <a:rPr lang="en-US" b="0" dirty="0"/>
              <a:t>3. Students work in pairs and ask each other questions to find out the details on their rolecards.</a:t>
            </a:r>
          </a:p>
          <a:p>
            <a:r>
              <a:rPr lang="en-US" b="0" dirty="0"/>
              <a:t>4. Students swop partners and tell their new partner what their previous partner did.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61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maison</a:t>
            </a:r>
            <a:r>
              <a:rPr lang="en-GB" baseline="0" dirty="0"/>
              <a:t> [325]; </a:t>
            </a:r>
            <a:r>
              <a:rPr lang="en-GB" b="1" baseline="0" dirty="0"/>
              <a:t>chose </a:t>
            </a:r>
            <a:r>
              <a:rPr lang="en-GB" b="0" baseline="0" dirty="0"/>
              <a:t>[125];</a:t>
            </a:r>
            <a:r>
              <a:rPr lang="en-GB" baseline="0" dirty="0"/>
              <a:t> </a:t>
            </a:r>
            <a:r>
              <a:rPr lang="en-GB" b="1" baseline="0" dirty="0"/>
              <a:t>magasin</a:t>
            </a:r>
            <a:r>
              <a:rPr lang="en-GB" baseline="0" dirty="0"/>
              <a:t> [1736]; </a:t>
            </a:r>
            <a:r>
              <a:rPr lang="en-GB" b="1" baseline="0" dirty="0"/>
              <a:t>église</a:t>
            </a:r>
            <a:r>
              <a:rPr lang="en-GB" baseline="0" dirty="0"/>
              <a:t> [1782]; </a:t>
            </a:r>
            <a:r>
              <a:rPr lang="en-GB" b="1" baseline="0" dirty="0"/>
              <a:t>désolé</a:t>
            </a:r>
            <a:r>
              <a:rPr lang="en-GB" baseline="0" dirty="0"/>
              <a:t> [2081];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3363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ROLECARDS FOR PRINTING [SLIDE 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946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ANSWERS [SLIDE 3/3]</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408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9.2.1.4 vocabulary learning homework is here: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2 minutes</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spelling rules governing the pronunciation of SSC [-s-].</a:t>
            </a:r>
          </a:p>
          <a:p>
            <a:endParaRPr lang="en-GB" b="0" baseline="0" dirty="0"/>
          </a:p>
          <a:p>
            <a:r>
              <a:rPr lang="en-GB" b="1" baseline="0" dirty="0"/>
              <a:t>Procedure</a:t>
            </a:r>
          </a:p>
          <a:p>
            <a:pPr marL="0" indent="0">
              <a:buNone/>
            </a:pPr>
            <a:r>
              <a:rPr lang="en-GB" b="0" baseline="0" dirty="0"/>
              <a:t>1. Click to reveal spelling rules. Remind students of the difference between hard and soft [-s-].</a:t>
            </a:r>
          </a:p>
          <a:p>
            <a:pPr marL="0" indent="0">
              <a:buNone/>
            </a:pPr>
            <a:r>
              <a:rPr lang="en-GB" b="0" baseline="0" dirty="0"/>
              <a:t>2. Click on words in brackets to hear pronunciation of the [s] sounds.</a:t>
            </a:r>
          </a:p>
          <a:p>
            <a:pPr marL="0" indent="0">
              <a:buNone/>
            </a:pPr>
            <a:endParaRPr lang="en-GB" b="0" baseline="0" dirty="0"/>
          </a:p>
          <a:p>
            <a:pPr marL="0" indent="0">
              <a:buNone/>
            </a:pPr>
            <a:r>
              <a:rPr lang="en-GB" b="1" baseline="0" dirty="0"/>
              <a:t>Transcript</a:t>
            </a:r>
          </a:p>
          <a:p>
            <a:pPr marL="0" indent="0">
              <a:buNone/>
            </a:pPr>
            <a:r>
              <a:rPr lang="en-GB" b="0" baseline="0" dirty="0"/>
              <a:t>soupe</a:t>
            </a:r>
          </a:p>
          <a:p>
            <a:pPr marL="0" indent="0">
              <a:buNone/>
            </a:pPr>
            <a:r>
              <a:rPr lang="en-GB" b="0" baseline="0" dirty="0"/>
              <a:t>poisson</a:t>
            </a:r>
          </a:p>
          <a:p>
            <a:pPr marL="0" indent="0">
              <a:buNone/>
            </a:pPr>
            <a:r>
              <a:rPr lang="en-GB" b="0" baseline="0" dirty="0"/>
              <a:t>utiliser</a:t>
            </a:r>
          </a:p>
          <a:p>
            <a:pPr marL="0" indent="0">
              <a:buNone/>
            </a:pPr>
            <a:r>
              <a:rPr lang="en-GB" b="0" baseline="0" dirty="0"/>
              <a:t>les amis</a:t>
            </a:r>
          </a:p>
          <a:p>
            <a:pPr marL="0" indent="0">
              <a:buNone/>
            </a:pPr>
            <a:endParaRPr lang="en-GB" b="0" baseline="0" dirty="0"/>
          </a:p>
          <a:p>
            <a:pPr rtl="0" eaLnBrk="1" fontAlgn="t" latinLnBrk="0" hangingPunct="1"/>
            <a:r>
              <a:rPr lang="en-GB" b="1" baseline="0" dirty="0"/>
              <a:t>Word frequency of unknown words used (1 is the most frequent word in French): </a:t>
            </a:r>
          </a:p>
          <a:p>
            <a:pPr marL="0" indent="0">
              <a:buFont typeface="+mj-lt"/>
              <a:buNone/>
            </a:pPr>
            <a:r>
              <a:rPr lang="en-GB" b="0" dirty="0"/>
              <a:t>soupe [4563]</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 [slide 1 of 3]</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Aural recognition of hard [s], soft [ss] and soft [s] in unknown words related to school.</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Click the numbers to hear the words.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Students transcribe what they hear (could be done with mini whiteboards). Remind students that if they hear a soft sound, they will have to consider the position of the SSC in the word to spell it correctly.</a:t>
            </a:r>
          </a:p>
          <a:p>
            <a:pPr marL="228600" indent="-228600">
              <a:buFont typeface="+mj-lt"/>
              <a:buAutoNum type="arabicPeriod"/>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Click to reveal answers.</a:t>
            </a:r>
          </a:p>
          <a:p>
            <a:endParaRPr lang="en-US" b="0" dirty="0"/>
          </a:p>
          <a:p>
            <a:r>
              <a:rPr lang="en-US" b="1" dirty="0"/>
              <a:t>Transcript: </a:t>
            </a:r>
          </a:p>
          <a:p>
            <a:pPr marL="228600" indent="-228600">
              <a:buFont typeface="+mj-lt"/>
              <a:buAutoNum type="arabicPeriod"/>
            </a:pPr>
            <a:r>
              <a:rPr lang="en-US" b="0" dirty="0"/>
              <a:t>sortie</a:t>
            </a:r>
          </a:p>
          <a:p>
            <a:pPr marL="228600" indent="-228600">
              <a:buFont typeface="+mj-lt"/>
              <a:buAutoNum type="arabicPeriod"/>
            </a:pPr>
            <a:r>
              <a:rPr lang="fr-FR" b="0" noProof="0" dirty="0"/>
              <a:t>kermesse</a:t>
            </a:r>
          </a:p>
          <a:p>
            <a:pPr marL="228600" indent="-228600">
              <a:buFont typeface="+mj-lt"/>
              <a:buAutoNum type="arabicPeriod"/>
            </a:pPr>
            <a:r>
              <a:rPr lang="en-US" b="0" dirty="0"/>
              <a:t>dessiner</a:t>
            </a:r>
          </a:p>
          <a:p>
            <a:pPr marL="228600" indent="-228600">
              <a:buFont typeface="+mj-lt"/>
              <a:buAutoNum type="arabicPeriod"/>
            </a:pPr>
            <a:r>
              <a:rPr lang="en-US" b="0" dirty="0"/>
              <a:t>ciseaux</a:t>
            </a:r>
          </a:p>
          <a:p>
            <a:endParaRPr lang="en-US" b="1" dirty="0"/>
          </a:p>
          <a:p>
            <a:pPr rtl="0" eaLnBrk="1" fontAlgn="t" latinLnBrk="0" hangingPunct="1"/>
            <a:r>
              <a:rPr lang="en-GB" b="1" baseline="0" dirty="0"/>
              <a:t>Word frequency of unknown words used (1 is the most frequent word in French): </a:t>
            </a:r>
          </a:p>
          <a:p>
            <a:pPr marL="0" indent="0">
              <a:buFont typeface="+mj-lt"/>
              <a:buNone/>
            </a:pPr>
            <a:r>
              <a:rPr lang="en-US" b="0" dirty="0"/>
              <a:t>sortie [1174], </a:t>
            </a:r>
            <a:r>
              <a:rPr lang="fr-FR" b="0" noProof="0" dirty="0"/>
              <a:t>kermesse</a:t>
            </a:r>
            <a:r>
              <a:rPr lang="en-US" b="0" dirty="0"/>
              <a:t> [&gt;5000], dessiner [2086], ciseaux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100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t>
            </a:r>
          </a:p>
          <a:p>
            <a:pPr marL="228600" indent="-228600">
              <a:buFont typeface="+mj-lt"/>
              <a:buAutoNum type="arabicPeriod"/>
            </a:pPr>
            <a:r>
              <a:rPr lang="fr-FR" b="0" noProof="0" dirty="0"/>
              <a:t>maîtresse</a:t>
            </a:r>
          </a:p>
          <a:p>
            <a:pPr marL="228600" indent="-228600">
              <a:buFont typeface="+mj-lt"/>
              <a:buAutoNum type="arabicPeriod"/>
            </a:pPr>
            <a:r>
              <a:rPr lang="en-US" b="0" dirty="0"/>
              <a:t>spectacle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stylo</a:t>
            </a:r>
            <a:r>
              <a:rPr lang="en-US" b="0" dirty="0"/>
              <a:t> </a:t>
            </a:r>
          </a:p>
          <a:p>
            <a:pPr marL="228600" indent="-228600">
              <a:buFont typeface="+mj-lt"/>
              <a:buAutoNum type="arabicPeriod"/>
            </a:pPr>
            <a:r>
              <a:rPr lang="en-US" b="0" dirty="0"/>
              <a:t>excuse</a:t>
            </a:r>
          </a:p>
          <a:p>
            <a:endParaRPr lang="en-US" b="1" dirty="0"/>
          </a:p>
          <a:p>
            <a:pPr rtl="0" eaLnBrk="1" fontAlgn="t" latinLnBrk="0" hangingPunct="1"/>
            <a:r>
              <a:rPr lang="en-GB" b="1" baseline="0" dirty="0"/>
              <a:t>Word frequency of unknown words used (1 is the most frequent word in French): </a:t>
            </a:r>
          </a:p>
          <a:p>
            <a:pPr marL="0" indent="0">
              <a:buFont typeface="+mj-lt"/>
              <a:buNone/>
            </a:pPr>
            <a:r>
              <a:rPr lang="fr-FR" b="0" noProof="0" dirty="0"/>
              <a:t>maîtresse (maître) [1092], spectacle [1687], stylo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indent="0">
              <a:buFontTx/>
              <a:buNone/>
            </a:pPr>
            <a:r>
              <a:rPr lang="en-GB" b="1" baseline="0" dirty="0">
                <a:solidFill>
                  <a:srgbClr val="C00000"/>
                </a:solidFill>
              </a:rPr>
              <a:t>Word frequency of cognates used (1 is the most frequent word in French): </a:t>
            </a:r>
            <a:br>
              <a:rPr lang="en-GB" baseline="0" dirty="0">
                <a:solidFill>
                  <a:srgbClr val="C00000"/>
                </a:solidFill>
              </a:rPr>
            </a:br>
            <a:r>
              <a:rPr lang="en-GB" b="0" dirty="0"/>
              <a:t>excuse [</a:t>
            </a:r>
            <a:r>
              <a:rPr lang="en-GB" b="0" baseline="0" dirty="0">
                <a:latin typeface="Century Gothic" panose="020B0502020202020204" pitchFamily="34" charset="0"/>
              </a:rPr>
              <a:t>1839], </a:t>
            </a:r>
          </a:p>
          <a:p>
            <a:pPr marL="0" indent="0">
              <a:buFontTx/>
              <a:buNone/>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53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of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t>
            </a:r>
          </a:p>
          <a:p>
            <a:pPr marL="228600" indent="-228600">
              <a:buFont typeface="+mj-lt"/>
              <a:buAutoNum type="arabicPeriod"/>
            </a:pPr>
            <a:r>
              <a:rPr lang="fr-FR" b="0" noProof="0" dirty="0"/>
              <a:t>trousse</a:t>
            </a:r>
          </a:p>
          <a:p>
            <a:pPr marL="228600" indent="-228600">
              <a:buFont typeface="+mj-lt"/>
              <a:buAutoNum type="arabicPeriod"/>
            </a:pPr>
            <a:r>
              <a:rPr lang="fr-FR" b="0" noProof="0" dirty="0"/>
              <a:t>maîtrise</a:t>
            </a:r>
          </a:p>
          <a:p>
            <a:pPr marL="228600" indent="-228600">
              <a:buFont typeface="+mj-lt"/>
              <a:buAutoNum type="arabicPeriod"/>
            </a:pPr>
            <a:r>
              <a:rPr lang="fr-FR" b="0" noProof="0" dirty="0"/>
              <a:t>classeur</a:t>
            </a:r>
          </a:p>
          <a:p>
            <a:pPr marL="228600" indent="-228600">
              <a:buFont typeface="+mj-lt"/>
              <a:buAutoNum type="arabicPeriod"/>
            </a:pPr>
            <a:r>
              <a:rPr lang="fr-FR" b="0" noProof="0" dirty="0"/>
              <a:t>chaise</a:t>
            </a:r>
          </a:p>
          <a:p>
            <a:endParaRPr lang="en-US" b="1" dirty="0"/>
          </a:p>
          <a:p>
            <a:pPr rtl="0" eaLnBrk="1" fontAlgn="t" latinLnBrk="0" hangingPunct="1"/>
            <a:r>
              <a:rPr lang="en-GB" b="1" baseline="0" dirty="0"/>
              <a:t>Word frequency of unknown words used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trousse </a:t>
            </a:r>
            <a:r>
              <a:rPr lang="en-GB" sz="1200" b="0" i="0" u="none" strike="noStrike" kern="1200" dirty="0">
                <a:solidFill>
                  <a:schemeClr val="tx1"/>
                </a:solidFill>
                <a:effectLst/>
                <a:latin typeface="+mn-lt"/>
                <a:ea typeface="+mn-ea"/>
                <a:cs typeface="+mn-cs"/>
              </a:rPr>
              <a:t>[&gt;5000], </a:t>
            </a:r>
            <a:r>
              <a:rPr lang="fr-FR" b="0" noProof="0" dirty="0"/>
              <a:t>maîtrise [3442], classeur [&gt;5000], </a:t>
            </a:r>
            <a:r>
              <a:rPr lang="en-GB" sz="1200" b="0" i="0" u="none" strike="noStrike" kern="1200" dirty="0">
                <a:solidFill>
                  <a:schemeClr val="tx1"/>
                </a:solidFill>
                <a:effectLst/>
                <a:latin typeface="+mn-lt"/>
                <a:ea typeface="+mn-ea"/>
                <a:cs typeface="+mn-cs"/>
              </a:rPr>
              <a:t>chaise [3419]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85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endParaRPr lang="en-US" b="1" dirty="0"/>
          </a:p>
          <a:p>
            <a:r>
              <a:rPr lang="en-US" b="1" dirty="0"/>
              <a:t>Timing: 4 minutes</a:t>
            </a:r>
          </a:p>
          <a:p>
            <a:endParaRPr lang="en-US" b="1" dirty="0"/>
          </a:p>
          <a:p>
            <a:r>
              <a:rPr lang="en-US" b="1" dirty="0"/>
              <a:t>Aim: </a:t>
            </a:r>
            <a:r>
              <a:rPr lang="en-US" b="0" dirty="0"/>
              <a:t>Aural recognition of new vocabulary at word level</a:t>
            </a:r>
            <a:endParaRPr lang="en-US" b="1" dirty="0"/>
          </a:p>
          <a:p>
            <a:endParaRPr lang="en-US" b="1" dirty="0"/>
          </a:p>
          <a:p>
            <a:r>
              <a:rPr lang="en-US" b="1" dirty="0"/>
              <a:t>Procedure:</a:t>
            </a:r>
          </a:p>
          <a:p>
            <a:r>
              <a:rPr lang="en-US" b="0" dirty="0"/>
              <a:t>1. Allow students to read the list A-G and think about what the opposites might be.</a:t>
            </a:r>
          </a:p>
          <a:p>
            <a:r>
              <a:rPr lang="en-US" b="0" dirty="0"/>
              <a:t>2. Click the numbers 1-7 to play the audio.</a:t>
            </a:r>
          </a:p>
          <a:p>
            <a:r>
              <a:rPr lang="en-US" b="0" dirty="0"/>
              <a:t>3. Students write down the letter that corresponds to the opposite of the word they hear.</a:t>
            </a:r>
          </a:p>
          <a:p>
            <a:r>
              <a:rPr lang="en-US" b="0" dirty="0"/>
              <a:t>4. Click to reveal answers.</a:t>
            </a:r>
          </a:p>
          <a:p>
            <a:endParaRPr lang="en-US" b="0" dirty="0"/>
          </a:p>
          <a:p>
            <a:r>
              <a:rPr lang="en-US" b="1" dirty="0"/>
              <a:t>Transcript:</a:t>
            </a:r>
          </a:p>
          <a:p>
            <a:pPr marL="228600" indent="-228600">
              <a:buAutoNum type="arabicPeriod"/>
            </a:pPr>
            <a:r>
              <a:rPr lang="en-US" b="0" dirty="0"/>
              <a:t>seulement</a:t>
            </a:r>
          </a:p>
          <a:p>
            <a:pPr marL="228600" indent="-228600">
              <a:buAutoNum type="arabicPeriod"/>
            </a:pPr>
            <a:r>
              <a:rPr lang="en-US" b="0" dirty="0"/>
              <a:t>tomber</a:t>
            </a:r>
          </a:p>
          <a:p>
            <a:pPr marL="228600" indent="-228600">
              <a:buAutoNum type="arabicPeriod"/>
            </a:pPr>
            <a:r>
              <a:rPr lang="en-US" b="0" dirty="0"/>
              <a:t>trop</a:t>
            </a:r>
          </a:p>
          <a:p>
            <a:pPr marL="228600" indent="-228600">
              <a:buAutoNum type="arabicPeriod"/>
            </a:pPr>
            <a:r>
              <a:rPr lang="en-US" b="0" dirty="0"/>
              <a:t>monter</a:t>
            </a:r>
          </a:p>
          <a:p>
            <a:pPr marL="228600" indent="-228600">
              <a:buAutoNum type="arabicPeriod"/>
            </a:pPr>
            <a:r>
              <a:rPr lang="en-US" b="0" dirty="0"/>
              <a:t>faible</a:t>
            </a:r>
          </a:p>
          <a:p>
            <a:pPr marL="228600" indent="-228600">
              <a:buAutoNum type="arabicPeriod"/>
            </a:pPr>
            <a:r>
              <a:rPr lang="en-US" b="0" dirty="0"/>
              <a:t>retourner</a:t>
            </a:r>
          </a:p>
          <a:p>
            <a:pPr marL="228600" indent="-228600">
              <a:buAutoNum type="arabicPeriod"/>
            </a:pPr>
            <a:r>
              <a:rPr lang="en-US" b="0" dirty="0"/>
              <a:t>entrer</a:t>
            </a:r>
          </a:p>
          <a:p>
            <a:pPr marL="228600" indent="-228600">
              <a:buAutoNum type="arabicPeriod"/>
            </a:pPr>
            <a:endParaRPr lang="en-US" b="0" dirty="0"/>
          </a:p>
          <a:p>
            <a:pPr rtl="0" eaLnBrk="1" fontAlgn="t" latinLnBrk="0" hangingPunct="1"/>
            <a:r>
              <a:rPr lang="en-GB" b="1" baseline="0" dirty="0"/>
              <a:t>Word frequency of unknown words used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fr-FR" sz="1200" b="0" i="0" u="none" strike="noStrike" kern="1200" dirty="0">
                <a:solidFill>
                  <a:srgbClr val="222222"/>
                </a:solidFill>
                <a:effectLst/>
                <a:latin typeface="Georgia" panose="02040502050405020303" pitchFamily="18" charset="0"/>
                <a:ea typeface="+mn-ea"/>
                <a:cs typeface="+mn-cs"/>
              </a:rPr>
              <a:t>contraire [619]</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endParaRPr lang="en-US" b="1" dirty="0"/>
          </a:p>
          <a:p>
            <a:r>
              <a:rPr lang="en-US" b="1" dirty="0"/>
              <a:t>Procedure:</a:t>
            </a:r>
          </a:p>
          <a:p>
            <a:pPr marL="228600" indent="-228600">
              <a:buFont typeface="+mj-lt"/>
              <a:buAutoNum type="arabicPeriod"/>
            </a:pPr>
            <a:r>
              <a:rPr lang="en-US" b="0" dirty="0"/>
              <a:t>Click the numbers 1-11 to play the audio.</a:t>
            </a:r>
          </a:p>
          <a:p>
            <a:pPr marL="228600" indent="-228600">
              <a:buFont typeface="+mj-lt"/>
              <a:buAutoNum type="arabicPeriod"/>
            </a:pPr>
            <a:r>
              <a:rPr lang="en-US" b="0" dirty="0"/>
              <a:t>Students write each number in the appropriate category.</a:t>
            </a:r>
          </a:p>
          <a:p>
            <a:pPr marL="228600" indent="-228600">
              <a:buFont typeface="+mj-lt"/>
              <a:buAutoNum type="arabicPeriod"/>
            </a:pPr>
            <a:r>
              <a:rPr lang="en-US" b="0" dirty="0"/>
              <a:t>Click to reveal answers.</a:t>
            </a:r>
          </a:p>
          <a:p>
            <a:endParaRPr lang="en-US" b="0" dirty="0"/>
          </a:p>
          <a:p>
            <a:r>
              <a:rPr lang="en-US" b="1" dirty="0"/>
              <a:t>Transcript:</a:t>
            </a:r>
          </a:p>
          <a:p>
            <a:pPr marL="228600" indent="-228600">
              <a:buAutoNum type="arabicPeriod"/>
            </a:pPr>
            <a:r>
              <a:rPr lang="en-US" b="0" dirty="0"/>
              <a:t>le doigt</a:t>
            </a:r>
          </a:p>
          <a:p>
            <a:pPr marL="228600" indent="-228600">
              <a:buAutoNum type="arabicPeriod"/>
            </a:pPr>
            <a:r>
              <a:rPr lang="en-US" b="0" dirty="0"/>
              <a:t>le médicament</a:t>
            </a:r>
          </a:p>
          <a:p>
            <a:pPr marL="228600" indent="-228600">
              <a:buAutoNum type="arabicPeriod"/>
            </a:pPr>
            <a:r>
              <a:rPr lang="en-US" b="0" dirty="0"/>
              <a:t>la santé</a:t>
            </a:r>
          </a:p>
          <a:p>
            <a:pPr marL="228600" indent="-228600">
              <a:buAutoNum type="arabicPeriod"/>
            </a:pPr>
            <a:r>
              <a:rPr lang="en-US" b="0" dirty="0"/>
              <a:t>le soir</a:t>
            </a:r>
          </a:p>
          <a:p>
            <a:pPr marL="228600" indent="-228600">
              <a:buAutoNum type="arabicPeriod"/>
            </a:pPr>
            <a:r>
              <a:rPr lang="en-US" b="0" dirty="0"/>
              <a:t>le pied</a:t>
            </a:r>
          </a:p>
          <a:p>
            <a:pPr marL="228600" indent="-228600">
              <a:buAutoNum type="arabicPeriod"/>
            </a:pPr>
            <a:r>
              <a:rPr lang="en-US" b="0" dirty="0"/>
              <a:t>l’urgence</a:t>
            </a:r>
          </a:p>
          <a:p>
            <a:pPr marL="228600" indent="-228600">
              <a:buAutoNum type="arabicPeriod"/>
            </a:pPr>
            <a:r>
              <a:rPr lang="en-US" b="0" dirty="0"/>
              <a:t>le corps</a:t>
            </a:r>
          </a:p>
          <a:p>
            <a:pPr marL="228600" indent="-228600">
              <a:buAutoNum type="arabicPeriod"/>
            </a:pPr>
            <a:r>
              <a:rPr lang="en-US" b="0" dirty="0"/>
              <a:t>l’attente</a:t>
            </a:r>
          </a:p>
          <a:p>
            <a:pPr marL="228600" indent="-228600">
              <a:buAutoNum type="arabicPeriod"/>
            </a:pPr>
            <a:r>
              <a:rPr lang="en-US" b="0" dirty="0"/>
              <a:t>l’apr</a:t>
            </a:r>
            <a:r>
              <a:rPr lang="en-US" b="0" dirty="0">
                <a:latin typeface="Century Gothic" panose="020B0502020202020204" pitchFamily="34" charset="0"/>
              </a:rPr>
              <a:t>ès-midi</a:t>
            </a:r>
          </a:p>
          <a:p>
            <a:pPr marL="228600" indent="-228600">
              <a:buAutoNum type="arabicPeriod"/>
            </a:pPr>
            <a:r>
              <a:rPr lang="en-US" b="0" dirty="0">
                <a:latin typeface="Century Gothic" panose="020B0502020202020204" pitchFamily="34" charset="0"/>
              </a:rPr>
              <a:t>le dos</a:t>
            </a:r>
          </a:p>
          <a:p>
            <a:pPr marL="228600" indent="-228600">
              <a:buAutoNum type="arabicPeriod"/>
            </a:pPr>
            <a:r>
              <a:rPr lang="en-US" b="0" dirty="0">
                <a:latin typeface="Century Gothic" panose="020B0502020202020204" pitchFamily="34" charset="0"/>
              </a:rPr>
              <a:t>la situation</a:t>
            </a:r>
            <a:endParaRPr lang="en-US" b="0" dirty="0"/>
          </a:p>
          <a:p>
            <a:endParaRPr lang="en-US" b="1" dirty="0"/>
          </a:p>
          <a:p>
            <a:r>
              <a:rPr lang="en-US" b="1" dirty="0"/>
              <a:t>Note: </a:t>
            </a:r>
            <a:r>
              <a:rPr lang="en-US" b="0" dirty="0"/>
              <a:t>certain words could plausibly fit into more than one of the categories (e.g., l’urgence, l’attente).  Reassure students that this is about making connections between word meanings and broader themes and that there is a degree of subjectivity with this.  If students are hesitating between more than one category, they can just put both but circle the one they feel has a stronger connection.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45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8428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1297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4869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36740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4582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406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1109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615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740908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188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09061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5485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534096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58915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1371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0849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6082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3729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8776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0468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03333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0016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4520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08586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2996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5136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05355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54849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9902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70570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5778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5311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708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4985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92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11551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54560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4809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647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65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812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367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4991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691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0606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35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463713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3448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6.wav"/><Relationship Id="rId3" Type="http://schemas.openxmlformats.org/officeDocument/2006/relationships/image" Target="../media/image10.png"/><Relationship Id="rId21" Type="http://schemas.openxmlformats.org/officeDocument/2006/relationships/image" Target="../media/image37.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audio" Target="../media/audio55.wav"/><Relationship Id="rId2" Type="http://schemas.openxmlformats.org/officeDocument/2006/relationships/notesSlide" Target="../notesSlides/notesSlide12.xml"/><Relationship Id="rId16" Type="http://schemas.openxmlformats.org/officeDocument/2006/relationships/audio" Target="../media/audio54.wav"/><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5" Type="http://schemas.openxmlformats.org/officeDocument/2006/relationships/audio" Target="../media/audio53.wav"/><Relationship Id="rId23" Type="http://schemas.openxmlformats.org/officeDocument/2006/relationships/image" Target="../media/image39.png"/><Relationship Id="rId10" Type="http://schemas.openxmlformats.org/officeDocument/2006/relationships/audio" Target="../media/audio48.wav"/><Relationship Id="rId19" Type="http://schemas.openxmlformats.org/officeDocument/2006/relationships/audio" Target="../media/audio57.wav"/><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audio" Target="../media/audio52.wav"/><Relationship Id="rId22"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audio" Target="../media/audio61.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60.wav"/><Relationship Id="rId5" Type="http://schemas.openxmlformats.org/officeDocument/2006/relationships/audio" Target="../media/audio59.wav"/><Relationship Id="rId4" Type="http://schemas.openxmlformats.org/officeDocument/2006/relationships/audio" Target="../media/audio58.wav"/><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1.wav"/><Relationship Id="rId3" Type="http://schemas.openxmlformats.org/officeDocument/2006/relationships/image" Target="../media/image10.png"/><Relationship Id="rId7" Type="http://schemas.openxmlformats.org/officeDocument/2006/relationships/audio" Target="../media/audio65.wav"/><Relationship Id="rId12" Type="http://schemas.openxmlformats.org/officeDocument/2006/relationships/audio" Target="../media/audio70.wav"/><Relationship Id="rId2" Type="http://schemas.openxmlformats.org/officeDocument/2006/relationships/notesSlide" Target="../notesSlides/notesSlide21.xml"/><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audio" Target="../media/audio64.wav"/><Relationship Id="rId11" Type="http://schemas.openxmlformats.org/officeDocument/2006/relationships/audio" Target="../media/audio69.wav"/><Relationship Id="rId5" Type="http://schemas.openxmlformats.org/officeDocument/2006/relationships/audio" Target="../media/audio63.wav"/><Relationship Id="rId15" Type="http://schemas.openxmlformats.org/officeDocument/2006/relationships/image" Target="../media/image43.png"/><Relationship Id="rId10" Type="http://schemas.openxmlformats.org/officeDocument/2006/relationships/audio" Target="../media/audio68.wav"/><Relationship Id="rId4" Type="http://schemas.openxmlformats.org/officeDocument/2006/relationships/audio" Target="../media/audio62.wav"/><Relationship Id="rId9" Type="http://schemas.openxmlformats.org/officeDocument/2006/relationships/audio" Target="../media/audio67.wav"/><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81.wav"/><Relationship Id="rId18" Type="http://schemas.openxmlformats.org/officeDocument/2006/relationships/audio" Target="../media/audio86.wav"/><Relationship Id="rId26" Type="http://schemas.openxmlformats.org/officeDocument/2006/relationships/image" Target="../media/image47.png"/><Relationship Id="rId3" Type="http://schemas.openxmlformats.org/officeDocument/2006/relationships/image" Target="../media/image10.png"/><Relationship Id="rId21" Type="http://schemas.openxmlformats.org/officeDocument/2006/relationships/audio" Target="../media/audio89.wav"/><Relationship Id="rId7" Type="http://schemas.openxmlformats.org/officeDocument/2006/relationships/audio" Target="../media/audio75.wav"/><Relationship Id="rId12" Type="http://schemas.openxmlformats.org/officeDocument/2006/relationships/audio" Target="../media/audio80.wav"/><Relationship Id="rId17" Type="http://schemas.openxmlformats.org/officeDocument/2006/relationships/audio" Target="../media/audio85.wav"/><Relationship Id="rId25" Type="http://schemas.openxmlformats.org/officeDocument/2006/relationships/image" Target="../media/image37.png"/><Relationship Id="rId2" Type="http://schemas.openxmlformats.org/officeDocument/2006/relationships/notesSlide" Target="../notesSlides/notesSlide25.xml"/><Relationship Id="rId16" Type="http://schemas.openxmlformats.org/officeDocument/2006/relationships/audio" Target="../media/audio84.wav"/><Relationship Id="rId20" Type="http://schemas.openxmlformats.org/officeDocument/2006/relationships/audio" Target="../media/audio88.wav"/><Relationship Id="rId1" Type="http://schemas.openxmlformats.org/officeDocument/2006/relationships/slideLayout" Target="../slideLayouts/slideLayout2.xml"/><Relationship Id="rId6" Type="http://schemas.openxmlformats.org/officeDocument/2006/relationships/audio" Target="../media/audio74.wav"/><Relationship Id="rId11" Type="http://schemas.openxmlformats.org/officeDocument/2006/relationships/audio" Target="../media/audio79.wav"/><Relationship Id="rId24" Type="http://schemas.openxmlformats.org/officeDocument/2006/relationships/image" Target="../media/image36.png"/><Relationship Id="rId5" Type="http://schemas.openxmlformats.org/officeDocument/2006/relationships/audio" Target="../media/audio73.wav"/><Relationship Id="rId15" Type="http://schemas.openxmlformats.org/officeDocument/2006/relationships/audio" Target="../media/audio83.wav"/><Relationship Id="rId23" Type="http://schemas.openxmlformats.org/officeDocument/2006/relationships/audio" Target="../media/audio91.wav"/><Relationship Id="rId28" Type="http://schemas.openxmlformats.org/officeDocument/2006/relationships/image" Target="../media/image38.png"/><Relationship Id="rId10" Type="http://schemas.openxmlformats.org/officeDocument/2006/relationships/audio" Target="../media/audio78.wav"/><Relationship Id="rId19" Type="http://schemas.openxmlformats.org/officeDocument/2006/relationships/audio" Target="../media/audio87.wav"/><Relationship Id="rId4" Type="http://schemas.openxmlformats.org/officeDocument/2006/relationships/audio" Target="../media/audio72.wav"/><Relationship Id="rId9" Type="http://schemas.openxmlformats.org/officeDocument/2006/relationships/audio" Target="../media/audio77.wav"/><Relationship Id="rId14" Type="http://schemas.openxmlformats.org/officeDocument/2006/relationships/audio" Target="../media/audio82.wav"/><Relationship Id="rId22" Type="http://schemas.openxmlformats.org/officeDocument/2006/relationships/audio" Target="../media/audio90.wav"/><Relationship Id="rId27"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81.wav"/><Relationship Id="rId18" Type="http://schemas.openxmlformats.org/officeDocument/2006/relationships/audio" Target="../media/audio86.wav"/><Relationship Id="rId26" Type="http://schemas.openxmlformats.org/officeDocument/2006/relationships/image" Target="../media/image38.png"/><Relationship Id="rId3" Type="http://schemas.openxmlformats.org/officeDocument/2006/relationships/image" Target="../media/image10.png"/><Relationship Id="rId21" Type="http://schemas.openxmlformats.org/officeDocument/2006/relationships/audio" Target="../media/audio89.wav"/><Relationship Id="rId7" Type="http://schemas.openxmlformats.org/officeDocument/2006/relationships/audio" Target="../media/audio75.wav"/><Relationship Id="rId12" Type="http://schemas.openxmlformats.org/officeDocument/2006/relationships/audio" Target="../media/audio80.wav"/><Relationship Id="rId17" Type="http://schemas.openxmlformats.org/officeDocument/2006/relationships/audio" Target="../media/audio85.wav"/><Relationship Id="rId25" Type="http://schemas.openxmlformats.org/officeDocument/2006/relationships/image" Target="../media/image37.png"/><Relationship Id="rId2" Type="http://schemas.openxmlformats.org/officeDocument/2006/relationships/notesSlide" Target="../notesSlides/notesSlide26.xml"/><Relationship Id="rId16" Type="http://schemas.openxmlformats.org/officeDocument/2006/relationships/audio" Target="../media/audio84.wav"/><Relationship Id="rId20" Type="http://schemas.openxmlformats.org/officeDocument/2006/relationships/audio" Target="../media/audio88.wav"/><Relationship Id="rId1" Type="http://schemas.openxmlformats.org/officeDocument/2006/relationships/slideLayout" Target="../slideLayouts/slideLayout2.xml"/><Relationship Id="rId6" Type="http://schemas.openxmlformats.org/officeDocument/2006/relationships/audio" Target="../media/audio74.wav"/><Relationship Id="rId11" Type="http://schemas.openxmlformats.org/officeDocument/2006/relationships/audio" Target="../media/audio79.wav"/><Relationship Id="rId24" Type="http://schemas.openxmlformats.org/officeDocument/2006/relationships/image" Target="../media/image36.png"/><Relationship Id="rId5" Type="http://schemas.openxmlformats.org/officeDocument/2006/relationships/audio" Target="../media/audio73.wav"/><Relationship Id="rId15" Type="http://schemas.openxmlformats.org/officeDocument/2006/relationships/audio" Target="../media/audio83.wav"/><Relationship Id="rId23" Type="http://schemas.openxmlformats.org/officeDocument/2006/relationships/audio" Target="../media/audio91.wav"/><Relationship Id="rId28" Type="http://schemas.microsoft.com/office/2007/relationships/hdphoto" Target="../media/hdphoto2.wdp"/><Relationship Id="rId10" Type="http://schemas.openxmlformats.org/officeDocument/2006/relationships/audio" Target="../media/audio78.wav"/><Relationship Id="rId19" Type="http://schemas.openxmlformats.org/officeDocument/2006/relationships/audio" Target="../media/audio87.wav"/><Relationship Id="rId4" Type="http://schemas.openxmlformats.org/officeDocument/2006/relationships/audio" Target="../media/audio72.wav"/><Relationship Id="rId9" Type="http://schemas.openxmlformats.org/officeDocument/2006/relationships/audio" Target="../media/audio77.wav"/><Relationship Id="rId14" Type="http://schemas.openxmlformats.org/officeDocument/2006/relationships/audio" Target="../media/audio82.wav"/><Relationship Id="rId22" Type="http://schemas.openxmlformats.org/officeDocument/2006/relationships/audio" Target="../media/audio90.wav"/><Relationship Id="rId27"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audio" Target="../media/audio96.wav"/><Relationship Id="rId13" Type="http://schemas.openxmlformats.org/officeDocument/2006/relationships/audio" Target="../media/audio101.wav"/><Relationship Id="rId18" Type="http://schemas.openxmlformats.org/officeDocument/2006/relationships/audio" Target="../media/audio106.wav"/><Relationship Id="rId26" Type="http://schemas.openxmlformats.org/officeDocument/2006/relationships/image" Target="../media/image34.png"/><Relationship Id="rId3" Type="http://schemas.openxmlformats.org/officeDocument/2006/relationships/image" Target="../media/image10.png"/><Relationship Id="rId21" Type="http://schemas.openxmlformats.org/officeDocument/2006/relationships/audio" Target="../media/audio109.wav"/><Relationship Id="rId7" Type="http://schemas.openxmlformats.org/officeDocument/2006/relationships/audio" Target="../media/audio95.wav"/><Relationship Id="rId12" Type="http://schemas.openxmlformats.org/officeDocument/2006/relationships/audio" Target="../media/audio100.wav"/><Relationship Id="rId17" Type="http://schemas.openxmlformats.org/officeDocument/2006/relationships/audio" Target="../media/audio105.wav"/><Relationship Id="rId25" Type="http://schemas.openxmlformats.org/officeDocument/2006/relationships/image" Target="../media/image48.png"/><Relationship Id="rId2" Type="http://schemas.openxmlformats.org/officeDocument/2006/relationships/notesSlide" Target="../notesSlides/notesSlide28.xml"/><Relationship Id="rId16" Type="http://schemas.openxmlformats.org/officeDocument/2006/relationships/audio" Target="../media/audio104.wav"/><Relationship Id="rId20" Type="http://schemas.openxmlformats.org/officeDocument/2006/relationships/audio" Target="../media/audio108.wav"/><Relationship Id="rId1" Type="http://schemas.openxmlformats.org/officeDocument/2006/relationships/slideLayout" Target="../slideLayouts/slideLayout2.xml"/><Relationship Id="rId6" Type="http://schemas.openxmlformats.org/officeDocument/2006/relationships/audio" Target="../media/audio94.wav"/><Relationship Id="rId11" Type="http://schemas.openxmlformats.org/officeDocument/2006/relationships/audio" Target="../media/audio99.wav"/><Relationship Id="rId24" Type="http://schemas.openxmlformats.org/officeDocument/2006/relationships/image" Target="../media/image36.png"/><Relationship Id="rId5" Type="http://schemas.openxmlformats.org/officeDocument/2006/relationships/audio" Target="../media/audio93.wav"/><Relationship Id="rId15" Type="http://schemas.openxmlformats.org/officeDocument/2006/relationships/audio" Target="../media/audio103.wav"/><Relationship Id="rId23" Type="http://schemas.openxmlformats.org/officeDocument/2006/relationships/audio" Target="../media/audio111.wav"/><Relationship Id="rId10" Type="http://schemas.openxmlformats.org/officeDocument/2006/relationships/audio" Target="../media/audio98.wav"/><Relationship Id="rId19" Type="http://schemas.openxmlformats.org/officeDocument/2006/relationships/audio" Target="../media/audio107.wav"/><Relationship Id="rId4" Type="http://schemas.openxmlformats.org/officeDocument/2006/relationships/audio" Target="../media/audio92.wav"/><Relationship Id="rId9" Type="http://schemas.openxmlformats.org/officeDocument/2006/relationships/audio" Target="../media/audio97.wav"/><Relationship Id="rId14" Type="http://schemas.openxmlformats.org/officeDocument/2006/relationships/audio" Target="../media/audio102.wav"/><Relationship Id="rId22" Type="http://schemas.openxmlformats.org/officeDocument/2006/relationships/audio" Target="../media/audio110.wav"/></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9.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quizlet.com/gb/607965737/year-9-french-term-21-week-4-flash-cards/" TargetMode="External"/><Relationship Id="rId3" Type="http://schemas.openxmlformats.org/officeDocument/2006/relationships/image" Target="../media/image10.png"/><Relationship Id="rId7" Type="http://schemas.openxmlformats.org/officeDocument/2006/relationships/hyperlink" Target="https://quizlet.com/gb/515991693/year-8-french-term-11-week-3-flash-cards/?new" TargetMode="External"/><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57.png"/><Relationship Id="rId11" Type="http://schemas.openxmlformats.org/officeDocument/2006/relationships/image" Target="../media/image58.png"/><Relationship Id="rId5" Type="http://schemas.openxmlformats.org/officeDocument/2006/relationships/hyperlink" Target="https://drive.google.com/file/d/1kFLYxgZe6-rhD-60LdEghzeFbGZRP27G/view?usp=sharing" TargetMode="External"/><Relationship Id="rId10" Type="http://schemas.openxmlformats.org/officeDocument/2006/relationships/hyperlink" Target="https://quizlet.com/gb/586687936/year-9-french-term-11-week-4-flash-cards/" TargetMode="External"/><Relationship Id="rId4" Type="http://schemas.openxmlformats.org/officeDocument/2006/relationships/image" Target="../media/image56.png"/><Relationship Id="rId9" Type="http://schemas.openxmlformats.org/officeDocument/2006/relationships/hyperlink" Target="https://quizlet.com/gb/586693040/year-9-french-term-12-week-3-flash-cards/"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9.png"/><Relationship Id="rId7"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audio" Target="../media/audio15.wav"/><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15.png"/><Relationship Id="rId5" Type="http://schemas.openxmlformats.org/officeDocument/2006/relationships/audio" Target="../media/audio13.wav"/><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audio" Target="../media/audio12.wav"/><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20.png"/><Relationship Id="rId7" Type="http://schemas.openxmlformats.org/officeDocument/2006/relationships/audio" Target="../media/audio18.wav"/><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image" Target="../media/image23.jpeg"/><Relationship Id="rId5" Type="http://schemas.openxmlformats.org/officeDocument/2006/relationships/audio" Target="../media/audio16.wav"/><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image" Target="../media/image28.png"/><Relationship Id="rId5" Type="http://schemas.openxmlformats.org/officeDocument/2006/relationships/audio" Target="../media/audio21.wav"/><Relationship Id="rId10" Type="http://schemas.openxmlformats.org/officeDocument/2006/relationships/image" Target="../media/image27.png"/><Relationship Id="rId4" Type="http://schemas.openxmlformats.org/officeDocument/2006/relationships/audio" Target="../media/audio20.wav"/><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10.png"/><Relationship Id="rId7" Type="http://schemas.openxmlformats.org/officeDocument/2006/relationships/audio" Target="../media/audio27.wav"/><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29.png"/><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9.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image" Target="../media/image10.png"/><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image" Target="../media/image33.jpg"/><Relationship Id="rId2" Type="http://schemas.openxmlformats.org/officeDocument/2006/relationships/notesSlide" Target="../notesSlides/notesSlide9.xml"/><Relationship Id="rId16"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image" Target="../media/image31.jpg"/><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41.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what has happened: Accidents and emergencies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-ER verbs taking </a:t>
            </a:r>
            <a:r>
              <a:rPr lang="en-GB" sz="3000" i="1" dirty="0">
                <a:solidFill>
                  <a:prstClr val="white"/>
                </a:solidFill>
              </a:rPr>
              <a:t>être</a:t>
            </a:r>
            <a:r>
              <a:rPr lang="en-GB" sz="3000" dirty="0">
                <a:solidFill>
                  <a:prstClr val="white"/>
                </a:solidFill>
              </a:rPr>
              <a:t> in the perfect tense</a:t>
            </a:r>
          </a:p>
          <a:p>
            <a:pPr algn="l"/>
            <a:r>
              <a:rPr lang="en-GB" sz="3000" dirty="0">
                <a:solidFill>
                  <a:prstClr val="white"/>
                </a:solidFill>
              </a:rPr>
              <a:t>SSCs hard and soft [s]</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31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Catherine Salkeld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Louise Bibbey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08/08/2022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42256"/>
            <a:ext cx="9658349" cy="1021736"/>
          </a:xfrm>
          <a:prstGeom prst="rect">
            <a:avLst/>
          </a:prstGeom>
        </p:spPr>
      </p:pic>
      <p:sp>
        <p:nvSpPr>
          <p:cNvPr id="4" name="Title 3"/>
          <p:cNvSpPr>
            <a:spLocks noGrp="1"/>
          </p:cNvSpPr>
          <p:nvPr>
            <p:ph type="title"/>
          </p:nvPr>
        </p:nvSpPr>
        <p:spPr>
          <a:xfrm>
            <a:off x="24562" y="195146"/>
            <a:ext cx="8428061" cy="707849"/>
          </a:xfrm>
        </p:spPr>
        <p:txBody>
          <a:bodyPr>
            <a:noAutofit/>
          </a:bodyPr>
          <a:lstStyle/>
          <a:p>
            <a:r>
              <a:rPr lang="en-GB" sz="3000" b="1" dirty="0">
                <a:solidFill>
                  <a:schemeClr val="bg1"/>
                </a:solidFill>
              </a:rPr>
              <a:t>-er verbs that take </a:t>
            </a:r>
            <a:r>
              <a:rPr lang="en-GB" sz="3000" b="1" i="1" dirty="0">
                <a:solidFill>
                  <a:schemeClr val="bg1"/>
                </a:solidFill>
              </a:rPr>
              <a:t>être</a:t>
            </a:r>
            <a:r>
              <a:rPr lang="en-GB" sz="3000" b="1" dirty="0">
                <a:solidFill>
                  <a:schemeClr val="bg1"/>
                </a:solidFill>
              </a:rPr>
              <a:t> in the perfect tense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4" name="TextBox 13">
            <a:extLst>
              <a:ext uri="{FF2B5EF4-FFF2-40B4-BE49-F238E27FC236}">
                <a16:creationId xmlns:a16="http://schemas.microsoft.com/office/drawing/2014/main" id="{399098F6-52AB-47EF-A202-58226CFB298C}"/>
              </a:ext>
            </a:extLst>
          </p:cNvPr>
          <p:cNvSpPr txBox="1"/>
          <p:nvPr/>
        </p:nvSpPr>
        <p:spPr>
          <a:xfrm>
            <a:off x="-1" y="1251224"/>
            <a:ext cx="11900956" cy="430887"/>
          </a:xfrm>
          <a:prstGeom prst="rect">
            <a:avLst/>
          </a:prstGeom>
          <a:noFill/>
        </p:spPr>
        <p:txBody>
          <a:bodyPr wrap="square">
            <a:spAutoFit/>
          </a:bodyPr>
          <a:lstStyle/>
          <a:p>
            <a:pPr algn="l"/>
            <a:r>
              <a:rPr lang="en-GB" sz="2200" dirty="0">
                <a:solidFill>
                  <a:srgbClr val="104F75"/>
                </a:solidFill>
              </a:rPr>
              <a:t>You know the singular forms of verbs that take </a:t>
            </a:r>
            <a:r>
              <a:rPr lang="en-GB" sz="2200" b="1" dirty="0">
                <a:solidFill>
                  <a:srgbClr val="104F75"/>
                </a:solidFill>
                <a:latin typeface="Century Gothic" panose="020B0502020202020204" pitchFamily="34" charset="0"/>
              </a:rPr>
              <a:t>être</a:t>
            </a:r>
            <a:r>
              <a:rPr lang="en-GB" sz="2200" dirty="0">
                <a:solidFill>
                  <a:srgbClr val="104F75"/>
                </a:solidFill>
                <a:latin typeface="Century Gothic" panose="020B0502020202020204" pitchFamily="34" charset="0"/>
              </a:rPr>
              <a:t> in the perfect tense :</a:t>
            </a:r>
          </a:p>
        </p:txBody>
      </p:sp>
      <p:sp>
        <p:nvSpPr>
          <p:cNvPr id="15" name="TextBox 14">
            <a:extLst>
              <a:ext uri="{FF2B5EF4-FFF2-40B4-BE49-F238E27FC236}">
                <a16:creationId xmlns:a16="http://schemas.microsoft.com/office/drawing/2014/main" id="{58729C3D-9128-4BFB-A92E-EEE3E239823D}"/>
              </a:ext>
            </a:extLst>
          </p:cNvPr>
          <p:cNvSpPr txBox="1"/>
          <p:nvPr/>
        </p:nvSpPr>
        <p:spPr>
          <a:xfrm>
            <a:off x="41805" y="1758944"/>
            <a:ext cx="2394937" cy="430887"/>
          </a:xfrm>
          <a:prstGeom prst="rect">
            <a:avLst/>
          </a:prstGeom>
          <a:noFill/>
        </p:spPr>
        <p:txBody>
          <a:bodyPr wrap="square">
            <a:spAutoFit/>
          </a:bodyPr>
          <a:lstStyle/>
          <a:p>
            <a:pPr algn="l"/>
            <a:r>
              <a:rPr lang="fr-FR" sz="2200" b="1" dirty="0">
                <a:solidFill>
                  <a:srgbClr val="104F75"/>
                </a:solidFill>
                <a:latin typeface="Century Gothic" panose="020B0502020202020204" pitchFamily="34" charset="0"/>
              </a:rPr>
              <a:t>je suis entré(e)</a:t>
            </a:r>
          </a:p>
        </p:txBody>
      </p:sp>
      <p:sp>
        <p:nvSpPr>
          <p:cNvPr id="16" name="TextBox 15">
            <a:extLst>
              <a:ext uri="{FF2B5EF4-FFF2-40B4-BE49-F238E27FC236}">
                <a16:creationId xmlns:a16="http://schemas.microsoft.com/office/drawing/2014/main" id="{0E7F2B0F-C4BB-4661-A97C-6AB6016A59F0}"/>
              </a:ext>
            </a:extLst>
          </p:cNvPr>
          <p:cNvSpPr txBox="1"/>
          <p:nvPr/>
        </p:nvSpPr>
        <p:spPr>
          <a:xfrm>
            <a:off x="41805" y="2232414"/>
            <a:ext cx="2638426" cy="430887"/>
          </a:xfrm>
          <a:prstGeom prst="rect">
            <a:avLst/>
          </a:prstGeom>
          <a:noFill/>
        </p:spPr>
        <p:txBody>
          <a:bodyPr wrap="square">
            <a:spAutoFit/>
          </a:bodyPr>
          <a:lstStyle/>
          <a:p>
            <a:pPr algn="l"/>
            <a:r>
              <a:rPr lang="fr-FR" sz="2200" b="1" dirty="0">
                <a:solidFill>
                  <a:srgbClr val="104F75"/>
                </a:solidFill>
                <a:latin typeface="Century Gothic" panose="020B0502020202020204" pitchFamily="34" charset="0"/>
              </a:rPr>
              <a:t>tu es monté(e)</a:t>
            </a:r>
          </a:p>
        </p:txBody>
      </p:sp>
      <p:sp>
        <p:nvSpPr>
          <p:cNvPr id="17" name="TextBox 16">
            <a:extLst>
              <a:ext uri="{FF2B5EF4-FFF2-40B4-BE49-F238E27FC236}">
                <a16:creationId xmlns:a16="http://schemas.microsoft.com/office/drawing/2014/main" id="{C1D5708C-61B1-4D75-AA81-A9745D9F5571}"/>
              </a:ext>
            </a:extLst>
          </p:cNvPr>
          <p:cNvSpPr txBox="1"/>
          <p:nvPr/>
        </p:nvSpPr>
        <p:spPr>
          <a:xfrm>
            <a:off x="40148" y="2705884"/>
            <a:ext cx="2396594" cy="430887"/>
          </a:xfrm>
          <a:prstGeom prst="rect">
            <a:avLst/>
          </a:prstGeom>
          <a:noFill/>
        </p:spPr>
        <p:txBody>
          <a:bodyPr wrap="square">
            <a:spAutoFit/>
          </a:bodyPr>
          <a:lstStyle/>
          <a:p>
            <a:pPr algn="l"/>
            <a:r>
              <a:rPr lang="fr-FR" sz="2200" b="1" dirty="0">
                <a:solidFill>
                  <a:srgbClr val="104F75"/>
                </a:solidFill>
              </a:rPr>
              <a:t>il est retourné</a:t>
            </a:r>
          </a:p>
        </p:txBody>
      </p:sp>
      <p:sp>
        <p:nvSpPr>
          <p:cNvPr id="19" name="TextBox 18">
            <a:extLst>
              <a:ext uri="{FF2B5EF4-FFF2-40B4-BE49-F238E27FC236}">
                <a16:creationId xmlns:a16="http://schemas.microsoft.com/office/drawing/2014/main" id="{C18AB005-240C-400B-B030-BACA30041F85}"/>
              </a:ext>
            </a:extLst>
          </p:cNvPr>
          <p:cNvSpPr txBox="1"/>
          <p:nvPr/>
        </p:nvSpPr>
        <p:spPr>
          <a:xfrm>
            <a:off x="44971" y="3179354"/>
            <a:ext cx="3007360" cy="430887"/>
          </a:xfrm>
          <a:prstGeom prst="rect">
            <a:avLst/>
          </a:prstGeom>
          <a:noFill/>
        </p:spPr>
        <p:txBody>
          <a:bodyPr wrap="square">
            <a:spAutoFit/>
          </a:bodyPr>
          <a:lstStyle/>
          <a:p>
            <a:pPr algn="l"/>
            <a:r>
              <a:rPr lang="fr-FR" sz="2200" b="1" dirty="0">
                <a:solidFill>
                  <a:srgbClr val="104F75"/>
                </a:solidFill>
              </a:rPr>
              <a:t>elle est tombé(e)</a:t>
            </a:r>
          </a:p>
        </p:txBody>
      </p:sp>
      <p:sp>
        <p:nvSpPr>
          <p:cNvPr id="21" name="TextBox 20">
            <a:extLst>
              <a:ext uri="{FF2B5EF4-FFF2-40B4-BE49-F238E27FC236}">
                <a16:creationId xmlns:a16="http://schemas.microsoft.com/office/drawing/2014/main" id="{DEA3E963-D113-44FC-A07F-B7FF64BBF783}"/>
              </a:ext>
            </a:extLst>
          </p:cNvPr>
          <p:cNvSpPr txBox="1"/>
          <p:nvPr/>
        </p:nvSpPr>
        <p:spPr>
          <a:xfrm>
            <a:off x="40149" y="3652824"/>
            <a:ext cx="2034644" cy="430887"/>
          </a:xfrm>
          <a:prstGeom prst="rect">
            <a:avLst/>
          </a:prstGeom>
          <a:noFill/>
        </p:spPr>
        <p:txBody>
          <a:bodyPr wrap="square">
            <a:spAutoFit/>
          </a:bodyPr>
          <a:lstStyle/>
          <a:p>
            <a:pPr algn="l"/>
            <a:r>
              <a:rPr lang="fr-FR" sz="2200" b="1" dirty="0">
                <a:solidFill>
                  <a:srgbClr val="104F75"/>
                </a:solidFill>
              </a:rPr>
              <a:t>on est entré</a:t>
            </a:r>
          </a:p>
        </p:txBody>
      </p:sp>
      <p:sp>
        <p:nvSpPr>
          <p:cNvPr id="23" name="TextBox 22">
            <a:extLst>
              <a:ext uri="{FF2B5EF4-FFF2-40B4-BE49-F238E27FC236}">
                <a16:creationId xmlns:a16="http://schemas.microsoft.com/office/drawing/2014/main" id="{7B0117DF-BD62-424F-935D-F9471AF9C3F1}"/>
              </a:ext>
            </a:extLst>
          </p:cNvPr>
          <p:cNvSpPr txBox="1"/>
          <p:nvPr/>
        </p:nvSpPr>
        <p:spPr>
          <a:xfrm>
            <a:off x="41805" y="4092044"/>
            <a:ext cx="11727041" cy="430887"/>
          </a:xfrm>
          <a:prstGeom prst="rect">
            <a:avLst/>
          </a:prstGeom>
          <a:noFill/>
        </p:spPr>
        <p:txBody>
          <a:bodyPr wrap="square">
            <a:spAutoFit/>
          </a:bodyPr>
          <a:lstStyle/>
          <a:p>
            <a:pPr algn="l"/>
            <a:r>
              <a:rPr lang="en-GB" sz="2200" dirty="0">
                <a:solidFill>
                  <a:srgbClr val="104F75"/>
                </a:solidFill>
              </a:rPr>
              <a:t>The plural forms follow the same pattern, and we add </a:t>
            </a:r>
            <a:r>
              <a:rPr lang="en-GB" sz="2200" b="1" dirty="0">
                <a:solidFill>
                  <a:srgbClr val="104F75"/>
                </a:solidFill>
              </a:rPr>
              <a:t>–s</a:t>
            </a:r>
            <a:r>
              <a:rPr lang="en-GB" sz="2200" dirty="0">
                <a:solidFill>
                  <a:srgbClr val="104F75"/>
                </a:solidFill>
              </a:rPr>
              <a:t> to the past participle:</a:t>
            </a:r>
          </a:p>
        </p:txBody>
      </p:sp>
      <p:sp>
        <p:nvSpPr>
          <p:cNvPr id="25" name="TextBox 24">
            <a:extLst>
              <a:ext uri="{FF2B5EF4-FFF2-40B4-BE49-F238E27FC236}">
                <a16:creationId xmlns:a16="http://schemas.microsoft.com/office/drawing/2014/main" id="{21FAD5DB-BF1B-4DF8-9D81-958F1480D84F}"/>
              </a:ext>
            </a:extLst>
          </p:cNvPr>
          <p:cNvSpPr txBox="1"/>
          <p:nvPr/>
        </p:nvSpPr>
        <p:spPr>
          <a:xfrm>
            <a:off x="40147" y="4599764"/>
            <a:ext cx="2327841" cy="430887"/>
          </a:xfrm>
          <a:prstGeom prst="rect">
            <a:avLst/>
          </a:prstGeom>
          <a:noFill/>
        </p:spPr>
        <p:txBody>
          <a:bodyPr wrap="square">
            <a:spAutoFit/>
          </a:bodyPr>
          <a:lstStyle/>
          <a:p>
            <a:pPr algn="l"/>
            <a:r>
              <a:rPr lang="fr-FR" sz="2200" b="1" dirty="0">
                <a:solidFill>
                  <a:srgbClr val="104F75"/>
                </a:solidFill>
              </a:rPr>
              <a:t>on est entrés</a:t>
            </a:r>
          </a:p>
        </p:txBody>
      </p:sp>
      <p:sp>
        <p:nvSpPr>
          <p:cNvPr id="27" name="TextBox 26">
            <a:extLst>
              <a:ext uri="{FF2B5EF4-FFF2-40B4-BE49-F238E27FC236}">
                <a16:creationId xmlns:a16="http://schemas.microsoft.com/office/drawing/2014/main" id="{954C9343-B6D8-48AF-97AB-D0687EC4F46E}"/>
              </a:ext>
            </a:extLst>
          </p:cNvPr>
          <p:cNvSpPr txBox="1"/>
          <p:nvPr/>
        </p:nvSpPr>
        <p:spPr>
          <a:xfrm>
            <a:off x="34880" y="5073234"/>
            <a:ext cx="3531765" cy="430887"/>
          </a:xfrm>
          <a:prstGeom prst="rect">
            <a:avLst/>
          </a:prstGeom>
          <a:noFill/>
        </p:spPr>
        <p:txBody>
          <a:bodyPr wrap="square">
            <a:spAutoFit/>
          </a:bodyPr>
          <a:lstStyle/>
          <a:p>
            <a:pPr algn="l"/>
            <a:r>
              <a:rPr lang="fr-FR" sz="2200" b="1" dirty="0">
                <a:solidFill>
                  <a:srgbClr val="104F75"/>
                </a:solidFill>
              </a:rPr>
              <a:t>nous sommes montés</a:t>
            </a:r>
          </a:p>
        </p:txBody>
      </p:sp>
      <p:sp>
        <p:nvSpPr>
          <p:cNvPr id="29" name="TextBox 28">
            <a:extLst>
              <a:ext uri="{FF2B5EF4-FFF2-40B4-BE49-F238E27FC236}">
                <a16:creationId xmlns:a16="http://schemas.microsoft.com/office/drawing/2014/main" id="{577984BF-BF34-453C-ADA2-F534C9B86255}"/>
              </a:ext>
            </a:extLst>
          </p:cNvPr>
          <p:cNvSpPr txBox="1"/>
          <p:nvPr/>
        </p:nvSpPr>
        <p:spPr>
          <a:xfrm>
            <a:off x="34880" y="5546703"/>
            <a:ext cx="3716312" cy="430887"/>
          </a:xfrm>
          <a:prstGeom prst="rect">
            <a:avLst/>
          </a:prstGeom>
          <a:noFill/>
        </p:spPr>
        <p:txBody>
          <a:bodyPr wrap="square">
            <a:spAutoFit/>
          </a:bodyPr>
          <a:lstStyle/>
          <a:p>
            <a:pPr algn="l"/>
            <a:r>
              <a:rPr lang="fr-FR" sz="2200" b="1" dirty="0">
                <a:solidFill>
                  <a:srgbClr val="104F75"/>
                </a:solidFill>
              </a:rPr>
              <a:t>vous </a:t>
            </a:r>
            <a:r>
              <a:rPr lang="fr-FR" sz="2200" b="1" dirty="0">
                <a:solidFill>
                  <a:srgbClr val="104F75"/>
                </a:solidFill>
                <a:latin typeface="Century Gothic" panose="020B0502020202020204" pitchFamily="34" charset="0"/>
              </a:rPr>
              <a:t>êtes retourné(s)</a:t>
            </a:r>
          </a:p>
        </p:txBody>
      </p:sp>
      <p:sp>
        <p:nvSpPr>
          <p:cNvPr id="31" name="TextBox 30">
            <a:extLst>
              <a:ext uri="{FF2B5EF4-FFF2-40B4-BE49-F238E27FC236}">
                <a16:creationId xmlns:a16="http://schemas.microsoft.com/office/drawing/2014/main" id="{398AC9A5-D2C8-4CA7-9949-1E8B9C66EE36}"/>
              </a:ext>
            </a:extLst>
          </p:cNvPr>
          <p:cNvSpPr txBox="1"/>
          <p:nvPr/>
        </p:nvSpPr>
        <p:spPr>
          <a:xfrm>
            <a:off x="41805" y="6020172"/>
            <a:ext cx="2638426" cy="430887"/>
          </a:xfrm>
          <a:prstGeom prst="rect">
            <a:avLst/>
          </a:prstGeom>
          <a:noFill/>
        </p:spPr>
        <p:txBody>
          <a:bodyPr wrap="square">
            <a:spAutoFit/>
          </a:bodyPr>
          <a:lstStyle/>
          <a:p>
            <a:pPr algn="l"/>
            <a:r>
              <a:rPr lang="fr-FR" sz="2200" b="1" dirty="0">
                <a:solidFill>
                  <a:srgbClr val="104F75"/>
                </a:solidFill>
                <a:latin typeface="Century Gothic" panose="020B0502020202020204" pitchFamily="34" charset="0"/>
              </a:rPr>
              <a:t>ils sont tombés</a:t>
            </a:r>
          </a:p>
        </p:txBody>
      </p:sp>
      <p:sp>
        <p:nvSpPr>
          <p:cNvPr id="10" name="Speech Bubble: Rectangle with Corners Rounded 9">
            <a:extLst>
              <a:ext uri="{FF2B5EF4-FFF2-40B4-BE49-F238E27FC236}">
                <a16:creationId xmlns:a16="http://schemas.microsoft.com/office/drawing/2014/main" id="{FDB26975-817B-4C16-9D6C-4659366E194E}"/>
              </a:ext>
            </a:extLst>
          </p:cNvPr>
          <p:cNvSpPr/>
          <p:nvPr/>
        </p:nvSpPr>
        <p:spPr>
          <a:xfrm>
            <a:off x="2721283" y="1047295"/>
            <a:ext cx="3007360" cy="1666240"/>
          </a:xfrm>
          <a:prstGeom prst="wedgeRoundRectCallout">
            <a:avLst>
              <a:gd name="adj1" fmla="val -63907"/>
              <a:gd name="adj2" fmla="val 36204"/>
              <a:gd name="adj3" fmla="val 16667"/>
            </a:avLst>
          </a:prstGeom>
          <a:solidFill>
            <a:srgbClr val="104F7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Remember, we add </a:t>
            </a:r>
            <a:r>
              <a:rPr lang="en-GB" sz="2000" b="1" dirty="0">
                <a:solidFill>
                  <a:prstClr val="white"/>
                </a:solidFill>
                <a:latin typeface="Century Gothic" panose="020B0502020202020204" pitchFamily="34" charset="0"/>
              </a:rPr>
              <a:t>–e</a:t>
            </a:r>
            <a:r>
              <a:rPr lang="en-GB" sz="2000" dirty="0">
                <a:solidFill>
                  <a:prstClr val="white"/>
                </a:solidFill>
                <a:latin typeface="Century Gothic" panose="020B0502020202020204" pitchFamily="34" charset="0"/>
              </a:rPr>
              <a:t> to the past participle when the subject of the verb is feminine.</a:t>
            </a:r>
          </a:p>
        </p:txBody>
      </p:sp>
      <p:sp>
        <p:nvSpPr>
          <p:cNvPr id="11" name="Speech Bubble: Rectangle with Corners Rounded 10">
            <a:extLst>
              <a:ext uri="{FF2B5EF4-FFF2-40B4-BE49-F238E27FC236}">
                <a16:creationId xmlns:a16="http://schemas.microsoft.com/office/drawing/2014/main" id="{55C895F0-9BBE-4211-BC22-2535826F58AA}"/>
              </a:ext>
            </a:extLst>
          </p:cNvPr>
          <p:cNvSpPr/>
          <p:nvPr/>
        </p:nvSpPr>
        <p:spPr>
          <a:xfrm>
            <a:off x="855878" y="2251280"/>
            <a:ext cx="3007360" cy="1192770"/>
          </a:xfrm>
          <a:prstGeom prst="wedgeRoundRectCallout">
            <a:avLst>
              <a:gd name="adj1" fmla="val -28434"/>
              <a:gd name="adj2" fmla="val 67291"/>
              <a:gd name="adj3" fmla="val 16667"/>
            </a:avLst>
          </a:prstGeom>
          <a:solidFill>
            <a:srgbClr val="104F7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No </a:t>
            </a:r>
            <a:r>
              <a:rPr lang="en-GB" sz="2000" b="1" dirty="0">
                <a:solidFill>
                  <a:prstClr val="white"/>
                </a:solidFill>
                <a:latin typeface="Century Gothic" panose="020B0502020202020204" pitchFamily="34" charset="0"/>
              </a:rPr>
              <a:t>–s </a:t>
            </a:r>
            <a:r>
              <a:rPr lang="en-GB" sz="2000" dirty="0">
                <a:solidFill>
                  <a:prstClr val="white"/>
                </a:solidFill>
                <a:latin typeface="Century Gothic" panose="020B0502020202020204" pitchFamily="34" charset="0"/>
              </a:rPr>
              <a:t>when </a:t>
            </a:r>
            <a:r>
              <a:rPr lang="en-GB" sz="2000" b="1" dirty="0">
                <a:solidFill>
                  <a:prstClr val="white"/>
                </a:solidFill>
                <a:latin typeface="Century Gothic" panose="020B0502020202020204" pitchFamily="34" charset="0"/>
              </a:rPr>
              <a:t>on</a:t>
            </a:r>
            <a:r>
              <a:rPr lang="en-GB" sz="2000" dirty="0">
                <a:solidFill>
                  <a:prstClr val="white"/>
                </a:solidFill>
                <a:latin typeface="Century Gothic" panose="020B0502020202020204" pitchFamily="34" charset="0"/>
              </a:rPr>
              <a:t> means ‘one’ or ‘people in general’.</a:t>
            </a:r>
          </a:p>
        </p:txBody>
      </p:sp>
      <p:sp>
        <p:nvSpPr>
          <p:cNvPr id="12" name="Speech Bubble: Rectangle with Corners Rounded 11">
            <a:extLst>
              <a:ext uri="{FF2B5EF4-FFF2-40B4-BE49-F238E27FC236}">
                <a16:creationId xmlns:a16="http://schemas.microsoft.com/office/drawing/2014/main" id="{74471077-280F-489D-8553-51CF1B1BF2F3}"/>
              </a:ext>
            </a:extLst>
          </p:cNvPr>
          <p:cNvSpPr/>
          <p:nvPr/>
        </p:nvSpPr>
        <p:spPr>
          <a:xfrm>
            <a:off x="982698" y="3618574"/>
            <a:ext cx="3007360" cy="885303"/>
          </a:xfrm>
          <a:prstGeom prst="wedgeRoundRectCallout">
            <a:avLst/>
          </a:prstGeom>
          <a:solidFill>
            <a:srgbClr val="104F7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Add </a:t>
            </a:r>
            <a:r>
              <a:rPr lang="en-GB" sz="2000" b="1" dirty="0">
                <a:solidFill>
                  <a:prstClr val="white"/>
                </a:solidFill>
                <a:latin typeface="Century Gothic" panose="020B0502020202020204" pitchFamily="34" charset="0"/>
              </a:rPr>
              <a:t>–s </a:t>
            </a:r>
            <a:r>
              <a:rPr lang="en-GB" sz="2000" dirty="0">
                <a:solidFill>
                  <a:prstClr val="white"/>
                </a:solidFill>
                <a:latin typeface="Century Gothic" panose="020B0502020202020204" pitchFamily="34" charset="0"/>
              </a:rPr>
              <a:t>when </a:t>
            </a:r>
            <a:r>
              <a:rPr lang="en-GB" sz="2000" b="1" dirty="0">
                <a:solidFill>
                  <a:prstClr val="white"/>
                </a:solidFill>
                <a:latin typeface="Century Gothic" panose="020B0502020202020204" pitchFamily="34" charset="0"/>
              </a:rPr>
              <a:t>on</a:t>
            </a:r>
            <a:r>
              <a:rPr lang="en-GB" sz="2000" dirty="0">
                <a:solidFill>
                  <a:prstClr val="white"/>
                </a:solidFill>
                <a:latin typeface="Century Gothic" panose="020B0502020202020204" pitchFamily="34" charset="0"/>
              </a:rPr>
              <a:t> means ‘we’.</a:t>
            </a:r>
          </a:p>
        </p:txBody>
      </p:sp>
      <p:sp>
        <p:nvSpPr>
          <p:cNvPr id="13" name="Speech Bubble: Rectangle with Corners Rounded 12">
            <a:extLst>
              <a:ext uri="{FF2B5EF4-FFF2-40B4-BE49-F238E27FC236}">
                <a16:creationId xmlns:a16="http://schemas.microsoft.com/office/drawing/2014/main" id="{D988D7ED-2085-4973-9598-6550CFD83B95}"/>
              </a:ext>
            </a:extLst>
          </p:cNvPr>
          <p:cNvSpPr/>
          <p:nvPr/>
        </p:nvSpPr>
        <p:spPr>
          <a:xfrm>
            <a:off x="1516918" y="4306894"/>
            <a:ext cx="3007360" cy="1075224"/>
          </a:xfrm>
          <a:prstGeom prst="wedgeRoundRectCallout">
            <a:avLst/>
          </a:prstGeom>
          <a:solidFill>
            <a:srgbClr val="104F7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No </a:t>
            </a:r>
            <a:r>
              <a:rPr lang="en-GB" sz="2000" b="1" dirty="0">
                <a:solidFill>
                  <a:prstClr val="white"/>
                </a:solidFill>
                <a:latin typeface="Century Gothic" panose="020B0502020202020204" pitchFamily="34" charset="0"/>
              </a:rPr>
              <a:t>–s </a:t>
            </a:r>
            <a:r>
              <a:rPr lang="en-GB" sz="2000" dirty="0">
                <a:solidFill>
                  <a:prstClr val="white"/>
                </a:solidFill>
                <a:latin typeface="Century Gothic" panose="020B0502020202020204" pitchFamily="34" charset="0"/>
              </a:rPr>
              <a:t>when </a:t>
            </a:r>
            <a:r>
              <a:rPr lang="en-GB" sz="2000" b="1" dirty="0">
                <a:solidFill>
                  <a:prstClr val="white"/>
                </a:solidFill>
                <a:latin typeface="Century Gothic" panose="020B0502020202020204" pitchFamily="34" charset="0"/>
              </a:rPr>
              <a:t>vous</a:t>
            </a:r>
            <a:r>
              <a:rPr lang="en-GB" sz="2000" dirty="0">
                <a:solidFill>
                  <a:prstClr val="white"/>
                </a:solidFill>
                <a:latin typeface="Century Gothic" panose="020B0502020202020204" pitchFamily="34" charset="0"/>
              </a:rPr>
              <a:t> means ‘you [sing fml]’.</a:t>
            </a:r>
          </a:p>
        </p:txBody>
      </p:sp>
      <p:sp>
        <p:nvSpPr>
          <p:cNvPr id="32" name="TextBox 31">
            <a:extLst>
              <a:ext uri="{FF2B5EF4-FFF2-40B4-BE49-F238E27FC236}">
                <a16:creationId xmlns:a16="http://schemas.microsoft.com/office/drawing/2014/main" id="{CDFD4236-FBA8-4F2E-93A0-FCBCEDC2CC7A}"/>
              </a:ext>
            </a:extLst>
          </p:cNvPr>
          <p:cNvSpPr txBox="1"/>
          <p:nvPr/>
        </p:nvSpPr>
        <p:spPr>
          <a:xfrm>
            <a:off x="5905325" y="1721076"/>
            <a:ext cx="3753025" cy="430887"/>
          </a:xfrm>
          <a:prstGeom prst="rect">
            <a:avLst/>
          </a:prstGeom>
          <a:noFill/>
        </p:spPr>
        <p:txBody>
          <a:bodyPr wrap="square">
            <a:spAutoFit/>
          </a:bodyPr>
          <a:lstStyle/>
          <a:p>
            <a:pPr algn="l"/>
            <a:r>
              <a:rPr lang="en-GB" sz="2200" dirty="0">
                <a:solidFill>
                  <a:srgbClr val="104F75"/>
                </a:solidFill>
                <a:latin typeface="Century Gothic" panose="020B0502020202020204" pitchFamily="34" charset="0"/>
              </a:rPr>
              <a:t>I entered, have entered</a:t>
            </a:r>
          </a:p>
        </p:txBody>
      </p:sp>
      <p:sp>
        <p:nvSpPr>
          <p:cNvPr id="33" name="TextBox 32">
            <a:extLst>
              <a:ext uri="{FF2B5EF4-FFF2-40B4-BE49-F238E27FC236}">
                <a16:creationId xmlns:a16="http://schemas.microsoft.com/office/drawing/2014/main" id="{21249C7C-A7BD-43D0-8F18-894C60CEBBFB}"/>
              </a:ext>
            </a:extLst>
          </p:cNvPr>
          <p:cNvSpPr txBox="1"/>
          <p:nvPr/>
        </p:nvSpPr>
        <p:spPr>
          <a:xfrm>
            <a:off x="5905324" y="2190241"/>
            <a:ext cx="4610276" cy="430887"/>
          </a:xfrm>
          <a:prstGeom prst="rect">
            <a:avLst/>
          </a:prstGeom>
          <a:noFill/>
        </p:spPr>
        <p:txBody>
          <a:bodyPr wrap="square">
            <a:spAutoFit/>
          </a:bodyPr>
          <a:lstStyle/>
          <a:p>
            <a:pPr algn="l"/>
            <a:r>
              <a:rPr lang="en-GB" sz="2200" dirty="0">
                <a:solidFill>
                  <a:srgbClr val="104F75"/>
                </a:solidFill>
                <a:latin typeface="Century Gothic" panose="020B0502020202020204" pitchFamily="34" charset="0"/>
              </a:rPr>
              <a:t>you </a:t>
            </a:r>
            <a:r>
              <a:rPr lang="en-GB" sz="1600" baseline="-25000" dirty="0">
                <a:solidFill>
                  <a:srgbClr val="104F75"/>
                </a:solidFill>
                <a:latin typeface="Century Gothic" panose="020B0502020202020204" pitchFamily="34" charset="0"/>
              </a:rPr>
              <a:t>[sing.] </a:t>
            </a:r>
            <a:r>
              <a:rPr lang="en-GB" sz="2200" dirty="0">
                <a:solidFill>
                  <a:srgbClr val="104F75"/>
                </a:solidFill>
                <a:latin typeface="Century Gothic" panose="020B0502020202020204" pitchFamily="34" charset="0"/>
              </a:rPr>
              <a:t>went up, have gone up</a:t>
            </a:r>
          </a:p>
        </p:txBody>
      </p:sp>
      <p:sp>
        <p:nvSpPr>
          <p:cNvPr id="34" name="TextBox 33">
            <a:extLst>
              <a:ext uri="{FF2B5EF4-FFF2-40B4-BE49-F238E27FC236}">
                <a16:creationId xmlns:a16="http://schemas.microsoft.com/office/drawing/2014/main" id="{AF2C39B8-2104-4683-A83B-3EE2C847EE8C}"/>
              </a:ext>
            </a:extLst>
          </p:cNvPr>
          <p:cNvSpPr txBox="1"/>
          <p:nvPr/>
        </p:nvSpPr>
        <p:spPr>
          <a:xfrm>
            <a:off x="5905323" y="2659406"/>
            <a:ext cx="3753025" cy="430887"/>
          </a:xfrm>
          <a:prstGeom prst="rect">
            <a:avLst/>
          </a:prstGeom>
          <a:noFill/>
        </p:spPr>
        <p:txBody>
          <a:bodyPr wrap="square">
            <a:spAutoFit/>
          </a:bodyPr>
          <a:lstStyle/>
          <a:p>
            <a:pPr algn="l"/>
            <a:r>
              <a:rPr lang="en-GB" sz="2200" dirty="0">
                <a:solidFill>
                  <a:srgbClr val="104F75"/>
                </a:solidFill>
                <a:latin typeface="Century Gothic" panose="020B0502020202020204" pitchFamily="34" charset="0"/>
              </a:rPr>
              <a:t>he returned, has returned</a:t>
            </a:r>
          </a:p>
        </p:txBody>
      </p:sp>
      <p:sp>
        <p:nvSpPr>
          <p:cNvPr id="35" name="TextBox 34">
            <a:extLst>
              <a:ext uri="{FF2B5EF4-FFF2-40B4-BE49-F238E27FC236}">
                <a16:creationId xmlns:a16="http://schemas.microsoft.com/office/drawing/2014/main" id="{0996D3DE-B9FF-41DE-9E7E-CE4CB2F893F5}"/>
              </a:ext>
            </a:extLst>
          </p:cNvPr>
          <p:cNvSpPr txBox="1"/>
          <p:nvPr/>
        </p:nvSpPr>
        <p:spPr>
          <a:xfrm>
            <a:off x="5905323" y="3100455"/>
            <a:ext cx="3007360" cy="430887"/>
          </a:xfrm>
          <a:prstGeom prst="rect">
            <a:avLst/>
          </a:prstGeom>
          <a:noFill/>
        </p:spPr>
        <p:txBody>
          <a:bodyPr wrap="square">
            <a:spAutoFit/>
          </a:bodyPr>
          <a:lstStyle/>
          <a:p>
            <a:pPr algn="l"/>
            <a:r>
              <a:rPr lang="en-GB" sz="2200" dirty="0">
                <a:solidFill>
                  <a:srgbClr val="104F75"/>
                </a:solidFill>
                <a:latin typeface="Century Gothic" panose="020B0502020202020204" pitchFamily="34" charset="0"/>
              </a:rPr>
              <a:t>she fell, has fallen</a:t>
            </a:r>
          </a:p>
        </p:txBody>
      </p:sp>
      <p:sp>
        <p:nvSpPr>
          <p:cNvPr id="36" name="TextBox 35">
            <a:extLst>
              <a:ext uri="{FF2B5EF4-FFF2-40B4-BE49-F238E27FC236}">
                <a16:creationId xmlns:a16="http://schemas.microsoft.com/office/drawing/2014/main" id="{784E5D01-ACAD-4360-81BA-3121380CAC8C}"/>
              </a:ext>
            </a:extLst>
          </p:cNvPr>
          <p:cNvSpPr txBox="1"/>
          <p:nvPr/>
        </p:nvSpPr>
        <p:spPr>
          <a:xfrm>
            <a:off x="5905323" y="3564494"/>
            <a:ext cx="3886377" cy="430887"/>
          </a:xfrm>
          <a:prstGeom prst="rect">
            <a:avLst/>
          </a:prstGeom>
          <a:noFill/>
        </p:spPr>
        <p:txBody>
          <a:bodyPr wrap="square">
            <a:spAutoFit/>
          </a:bodyPr>
          <a:lstStyle/>
          <a:p>
            <a:pPr algn="l"/>
            <a:r>
              <a:rPr lang="en-GB" sz="2200" dirty="0">
                <a:solidFill>
                  <a:srgbClr val="104F75"/>
                </a:solidFill>
                <a:latin typeface="Century Gothic" panose="020B0502020202020204" pitchFamily="34" charset="0"/>
              </a:rPr>
              <a:t>one entered, has entered</a:t>
            </a:r>
          </a:p>
        </p:txBody>
      </p:sp>
      <p:sp>
        <p:nvSpPr>
          <p:cNvPr id="37" name="TextBox 36">
            <a:extLst>
              <a:ext uri="{FF2B5EF4-FFF2-40B4-BE49-F238E27FC236}">
                <a16:creationId xmlns:a16="http://schemas.microsoft.com/office/drawing/2014/main" id="{7138ECDE-6638-4F17-9F35-F8B8D62C9594}"/>
              </a:ext>
            </a:extLst>
          </p:cNvPr>
          <p:cNvSpPr txBox="1"/>
          <p:nvPr/>
        </p:nvSpPr>
        <p:spPr>
          <a:xfrm>
            <a:off x="5950477" y="4469582"/>
            <a:ext cx="4086592" cy="430887"/>
          </a:xfrm>
          <a:prstGeom prst="rect">
            <a:avLst/>
          </a:prstGeom>
          <a:noFill/>
        </p:spPr>
        <p:txBody>
          <a:bodyPr wrap="square">
            <a:spAutoFit/>
          </a:bodyPr>
          <a:lstStyle/>
          <a:p>
            <a:pPr algn="l"/>
            <a:r>
              <a:rPr lang="en-GB" sz="2200" dirty="0">
                <a:solidFill>
                  <a:srgbClr val="104F75"/>
                </a:solidFill>
                <a:latin typeface="Century Gothic" panose="020B0502020202020204" pitchFamily="34" charset="0"/>
              </a:rPr>
              <a:t>we entered, have entered</a:t>
            </a:r>
          </a:p>
        </p:txBody>
      </p:sp>
      <p:sp>
        <p:nvSpPr>
          <p:cNvPr id="38" name="TextBox 37">
            <a:extLst>
              <a:ext uri="{FF2B5EF4-FFF2-40B4-BE49-F238E27FC236}">
                <a16:creationId xmlns:a16="http://schemas.microsoft.com/office/drawing/2014/main" id="{FC25B31C-3A7F-4041-808B-B60B68844273}"/>
              </a:ext>
            </a:extLst>
          </p:cNvPr>
          <p:cNvSpPr txBox="1"/>
          <p:nvPr/>
        </p:nvSpPr>
        <p:spPr>
          <a:xfrm>
            <a:off x="5950477" y="4943536"/>
            <a:ext cx="3928999" cy="430887"/>
          </a:xfrm>
          <a:prstGeom prst="rect">
            <a:avLst/>
          </a:prstGeom>
          <a:noFill/>
        </p:spPr>
        <p:txBody>
          <a:bodyPr wrap="square">
            <a:spAutoFit/>
          </a:bodyPr>
          <a:lstStyle/>
          <a:p>
            <a:pPr algn="l"/>
            <a:r>
              <a:rPr lang="en-GB" sz="2200" dirty="0">
                <a:solidFill>
                  <a:srgbClr val="104F75"/>
                </a:solidFill>
                <a:latin typeface="Century Gothic" panose="020B0502020202020204" pitchFamily="34" charset="0"/>
              </a:rPr>
              <a:t>we went up, have gone up</a:t>
            </a:r>
          </a:p>
        </p:txBody>
      </p:sp>
      <p:sp>
        <p:nvSpPr>
          <p:cNvPr id="39" name="TextBox 38">
            <a:extLst>
              <a:ext uri="{FF2B5EF4-FFF2-40B4-BE49-F238E27FC236}">
                <a16:creationId xmlns:a16="http://schemas.microsoft.com/office/drawing/2014/main" id="{4E7D7585-35FB-4308-9CC3-1E6DC1BA1E20}"/>
              </a:ext>
            </a:extLst>
          </p:cNvPr>
          <p:cNvSpPr txBox="1"/>
          <p:nvPr/>
        </p:nvSpPr>
        <p:spPr>
          <a:xfrm>
            <a:off x="5950477" y="5434677"/>
            <a:ext cx="4625305" cy="430887"/>
          </a:xfrm>
          <a:prstGeom prst="rect">
            <a:avLst/>
          </a:prstGeom>
          <a:noFill/>
        </p:spPr>
        <p:txBody>
          <a:bodyPr wrap="square">
            <a:spAutoFit/>
          </a:bodyPr>
          <a:lstStyle/>
          <a:p>
            <a:pPr algn="l"/>
            <a:r>
              <a:rPr lang="en-GB" sz="2200" dirty="0">
                <a:solidFill>
                  <a:srgbClr val="104F75"/>
                </a:solidFill>
                <a:latin typeface="Century Gothic" panose="020B0502020202020204" pitchFamily="34" charset="0"/>
              </a:rPr>
              <a:t>you </a:t>
            </a:r>
            <a:r>
              <a:rPr lang="en-GB" sz="1600" baseline="-25000" dirty="0">
                <a:solidFill>
                  <a:srgbClr val="104F75"/>
                </a:solidFill>
                <a:latin typeface="Century Gothic" panose="020B0502020202020204" pitchFamily="34" charset="0"/>
              </a:rPr>
              <a:t>[pl./fml] </a:t>
            </a:r>
            <a:r>
              <a:rPr lang="en-GB" sz="2200" dirty="0">
                <a:solidFill>
                  <a:srgbClr val="104F75"/>
                </a:solidFill>
                <a:latin typeface="Century Gothic" panose="020B0502020202020204" pitchFamily="34" charset="0"/>
              </a:rPr>
              <a:t>returned, have returned</a:t>
            </a:r>
          </a:p>
        </p:txBody>
      </p:sp>
      <p:sp>
        <p:nvSpPr>
          <p:cNvPr id="40" name="TextBox 39">
            <a:extLst>
              <a:ext uri="{FF2B5EF4-FFF2-40B4-BE49-F238E27FC236}">
                <a16:creationId xmlns:a16="http://schemas.microsoft.com/office/drawing/2014/main" id="{DACB50CC-9AD7-45AD-94C3-4D0106370D29}"/>
              </a:ext>
            </a:extLst>
          </p:cNvPr>
          <p:cNvSpPr txBox="1"/>
          <p:nvPr/>
        </p:nvSpPr>
        <p:spPr>
          <a:xfrm>
            <a:off x="5905323" y="5908631"/>
            <a:ext cx="3206828" cy="430887"/>
          </a:xfrm>
          <a:prstGeom prst="rect">
            <a:avLst/>
          </a:prstGeom>
          <a:noFill/>
        </p:spPr>
        <p:txBody>
          <a:bodyPr wrap="square">
            <a:spAutoFit/>
          </a:bodyPr>
          <a:lstStyle/>
          <a:p>
            <a:pPr algn="l"/>
            <a:r>
              <a:rPr lang="en-GB" sz="2200" dirty="0">
                <a:solidFill>
                  <a:srgbClr val="104F75"/>
                </a:solidFill>
                <a:latin typeface="Century Gothic" panose="020B0502020202020204" pitchFamily="34" charset="0"/>
              </a:rPr>
              <a:t>they fell, have fallen</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1" grpId="0"/>
      <p:bldP spid="23" grpId="0"/>
      <p:bldP spid="25" grpId="0"/>
      <p:bldP spid="27" grpId="0"/>
      <p:bldP spid="29" grpId="0"/>
      <p:bldP spid="31" grpId="0"/>
      <p:bldP spid="10" grpId="0" animBg="1"/>
      <p:bldP spid="11" grpId="0" animBg="1"/>
      <p:bldP spid="12" grpId="0" animBg="1"/>
      <p:bldP spid="13" grpId="0" animBg="1"/>
      <p:bldP spid="32" grpId="0"/>
      <p:bldP spid="33" grpId="0"/>
      <p:bldP spid="34" grpId="0"/>
      <p:bldP spid="35" grpId="0"/>
      <p:bldP spid="36" grpId="0"/>
      <p:bldP spid="37" grpId="0"/>
      <p:bldP spid="38"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Amir décrit un accident</a:t>
            </a:r>
          </a:p>
        </p:txBody>
      </p:sp>
      <p:sp>
        <p:nvSpPr>
          <p:cNvPr id="6" name="TextBox 5">
            <a:extLst>
              <a:ext uri="{FF2B5EF4-FFF2-40B4-BE49-F238E27FC236}">
                <a16:creationId xmlns:a16="http://schemas.microsoft.com/office/drawing/2014/main" id="{AD51C940-ACE5-FD48-A09A-D04E7D00194B}"/>
              </a:ext>
            </a:extLst>
          </p:cNvPr>
          <p:cNvSpPr txBox="1"/>
          <p:nvPr/>
        </p:nvSpPr>
        <p:spPr>
          <a:xfrm>
            <a:off x="231039" y="1869260"/>
            <a:ext cx="11729921" cy="4454104"/>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400" dirty="0">
                <a:solidFill>
                  <a:srgbClr val="104F75"/>
                </a:solidFill>
                <a:latin typeface="Century Gothic" panose="020F0302020204030204"/>
              </a:rPr>
              <a:t>Salut, Léa et Sophie ! Vous faites votre nouveau</a:t>
            </a:r>
            <a:r>
              <a:rPr lang="fr-FR" sz="2400" dirty="0">
                <a:solidFill>
                  <a:srgbClr val="104F75"/>
                </a:solidFill>
                <a:latin typeface="Century Gothic" panose="020B0502020202020204" pitchFamily="34" charset="0"/>
              </a:rPr>
              <a:t> stage dans une entreprise ? C’est une expérience positive ? Vous avez de bons collègues ? </a:t>
            </a:r>
            <a:r>
              <a:rPr lang="fr-FR" sz="2400" b="1" dirty="0">
                <a:solidFill>
                  <a:srgbClr val="104F75"/>
                </a:solidFill>
                <a:latin typeface="Century Gothic" panose="020F0302020204030204"/>
              </a:rPr>
              <a:t>Nous</a:t>
            </a:r>
            <a:r>
              <a:rPr lang="fr-FR" sz="2400" dirty="0">
                <a:solidFill>
                  <a:srgbClr val="104F75"/>
                </a:solidFill>
                <a:latin typeface="Century Gothic" panose="020F0302020204030204"/>
              </a:rPr>
              <a:t> sommes allés </a:t>
            </a:r>
            <a:r>
              <a:rPr lang="fr-FR" sz="2400" dirty="0">
                <a:solidFill>
                  <a:srgbClr val="104F75"/>
                </a:solidFill>
                <a:latin typeface="Century Gothic" panose="020B0502020202020204" pitchFamily="34" charset="0"/>
              </a:rPr>
              <a:t>à la piscine en autobus. </a:t>
            </a:r>
            <a:r>
              <a:rPr lang="fr-FR" sz="2400" b="1" dirty="0">
                <a:solidFill>
                  <a:srgbClr val="104F75"/>
                </a:solidFill>
                <a:latin typeface="Century Gothic" panose="020B0502020202020204" pitchFamily="34" charset="0"/>
              </a:rPr>
              <a:t>Je</a:t>
            </a:r>
            <a:r>
              <a:rPr lang="fr-FR" sz="2400" dirty="0">
                <a:solidFill>
                  <a:srgbClr val="104F75"/>
                </a:solidFill>
                <a:latin typeface="Century Gothic" panose="020B0502020202020204" pitchFamily="34" charset="0"/>
              </a:rPr>
              <a:t>      suis arrivé un peu en retard parce que </a:t>
            </a:r>
            <a:r>
              <a:rPr lang="fr-FR" sz="2400" b="1" dirty="0">
                <a:solidFill>
                  <a:srgbClr val="104F75"/>
                </a:solidFill>
                <a:latin typeface="Century Gothic" panose="020B0502020202020204" pitchFamily="34" charset="0"/>
              </a:rPr>
              <a:t>nous</a:t>
            </a:r>
            <a:r>
              <a:rPr lang="fr-FR" sz="2400" dirty="0">
                <a:solidFill>
                  <a:srgbClr val="104F75"/>
                </a:solidFill>
                <a:latin typeface="Century Gothic" panose="020B0502020202020204" pitchFamily="34" charset="0"/>
              </a:rPr>
              <a:t> sommes allés au café pour le petit-déjeuner. </a:t>
            </a:r>
            <a:r>
              <a:rPr lang="fr-FR" sz="2400" b="1" dirty="0">
                <a:solidFill>
                  <a:srgbClr val="104F75"/>
                </a:solidFill>
                <a:latin typeface="Century Gothic" panose="020B0502020202020204" pitchFamily="34" charset="0"/>
              </a:rPr>
              <a:t>Je</a:t>
            </a:r>
            <a:r>
              <a:rPr lang="fr-FR" sz="2400" dirty="0">
                <a:solidFill>
                  <a:srgbClr val="104F75"/>
                </a:solidFill>
                <a:latin typeface="Century Gothic" panose="020B0502020202020204" pitchFamily="34" charset="0"/>
              </a:rPr>
              <a:t>      suis resté dans le café un peu plus de temps. Quand</a:t>
            </a:r>
            <a:r>
              <a:rPr lang="fr-FR" sz="2400" b="1" dirty="0">
                <a:solidFill>
                  <a:srgbClr val="104F75"/>
                </a:solidFill>
                <a:latin typeface="Century Gothic" panose="020B0502020202020204" pitchFamily="34" charset="0"/>
              </a:rPr>
              <a:t> nous </a:t>
            </a:r>
            <a:r>
              <a:rPr lang="fr-FR" sz="2400" dirty="0">
                <a:solidFill>
                  <a:srgbClr val="104F75"/>
                </a:solidFill>
                <a:latin typeface="Century Gothic" panose="020B0502020202020204" pitchFamily="34" charset="0"/>
              </a:rPr>
              <a:t>sommes arrivés, </a:t>
            </a:r>
            <a:r>
              <a:rPr lang="fr-FR" sz="2400" b="1" dirty="0">
                <a:solidFill>
                  <a:srgbClr val="104F75"/>
                </a:solidFill>
                <a:latin typeface="Century Gothic" panose="020B0502020202020204" pitchFamily="34" charset="0"/>
              </a:rPr>
              <a:t>je</a:t>
            </a:r>
            <a:r>
              <a:rPr lang="fr-FR" sz="2400" dirty="0">
                <a:solidFill>
                  <a:srgbClr val="104F75"/>
                </a:solidFill>
                <a:latin typeface="Century Gothic" panose="020B0502020202020204" pitchFamily="34" charset="0"/>
              </a:rPr>
              <a:t>      suis entré dans le bureau pour parler avec le directeur. Ensuite, </a:t>
            </a:r>
            <a:r>
              <a:rPr lang="fr-FR" sz="2400" b="1" dirty="0">
                <a:solidFill>
                  <a:srgbClr val="104F75"/>
                </a:solidFill>
                <a:latin typeface="Century Gothic" panose="020B0502020202020204" pitchFamily="34" charset="0"/>
              </a:rPr>
              <a:t>je</a:t>
            </a:r>
            <a:r>
              <a:rPr lang="fr-FR" sz="2400" dirty="0">
                <a:solidFill>
                  <a:srgbClr val="104F75"/>
                </a:solidFill>
                <a:latin typeface="Century Gothic" panose="020B0502020202020204" pitchFamily="34" charset="0"/>
              </a:rPr>
              <a:t>      suis monté sur une table à côté de la piscine. </a:t>
            </a:r>
            <a:r>
              <a:rPr lang="fr-FR" sz="2400" b="1" dirty="0">
                <a:solidFill>
                  <a:srgbClr val="104F75"/>
                </a:solidFill>
                <a:latin typeface="Century Gothic" panose="020B0502020202020204" pitchFamily="34" charset="0"/>
              </a:rPr>
              <a:t>Nous</a:t>
            </a:r>
            <a:r>
              <a:rPr lang="fr-FR" sz="2400" dirty="0">
                <a:solidFill>
                  <a:srgbClr val="104F75"/>
                </a:solidFill>
                <a:latin typeface="Century Gothic" panose="020B0502020202020204" pitchFamily="34" charset="0"/>
              </a:rPr>
              <a:t> sommes tombés dans l’eau ! Nous devons rester à la maison cette semaine. Nous ne pouvons pas être actifs !</a:t>
            </a:r>
            <a:endPar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10" name="Rounded Rectangle 46">
            <a:extLst>
              <a:ext uri="{FF2B5EF4-FFF2-40B4-BE49-F238E27FC236}">
                <a16:creationId xmlns:a16="http://schemas.microsoft.com/office/drawing/2014/main" id="{00FECCFB-38EA-4F91-8626-FC685E4BEC1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1FB8DF23-CC3D-4B99-A9B3-9233727B17FE}"/>
              </a:ext>
            </a:extLst>
          </p:cNvPr>
          <p:cNvSpPr txBox="1"/>
          <p:nvPr/>
        </p:nvSpPr>
        <p:spPr>
          <a:xfrm>
            <a:off x="231039" y="1281711"/>
            <a:ext cx="11678881" cy="461665"/>
          </a:xfrm>
          <a:prstGeom prst="rect">
            <a:avLst/>
          </a:prstGeom>
          <a:noFill/>
        </p:spPr>
        <p:txBody>
          <a:bodyPr wrap="square" rtlCol="0">
            <a:spAutoFit/>
          </a:bodyPr>
          <a:lstStyle/>
          <a:p>
            <a:pPr algn="l"/>
            <a:r>
              <a:rPr lang="fr-FR" sz="2400" dirty="0">
                <a:solidFill>
                  <a:srgbClr val="104F75"/>
                </a:solidFill>
              </a:rPr>
              <a:t>Amir écrit un message sur un accident. Choisis </a:t>
            </a:r>
            <a:r>
              <a:rPr lang="fr-FR" sz="2400" b="1" dirty="0">
                <a:solidFill>
                  <a:srgbClr val="104F75"/>
                </a:solidFill>
              </a:rPr>
              <a:t>je </a:t>
            </a:r>
            <a:r>
              <a:rPr lang="fr-FR" sz="2400" dirty="0">
                <a:solidFill>
                  <a:srgbClr val="104F75"/>
                </a:solidFill>
              </a:rPr>
              <a:t>ou </a:t>
            </a:r>
            <a:r>
              <a:rPr lang="fr-FR" sz="2400" b="1" dirty="0">
                <a:solidFill>
                  <a:srgbClr val="104F75"/>
                </a:solidFill>
              </a:rPr>
              <a:t>nous</a:t>
            </a:r>
            <a:r>
              <a:rPr lang="fr-FR" sz="2400" dirty="0">
                <a:solidFill>
                  <a:srgbClr val="104F75"/>
                </a:solidFill>
              </a:rPr>
              <a:t>.</a:t>
            </a:r>
          </a:p>
        </p:txBody>
      </p:sp>
      <p:pic>
        <p:nvPicPr>
          <p:cNvPr id="5" name="Picture 4">
            <a:extLst>
              <a:ext uri="{FF2B5EF4-FFF2-40B4-BE49-F238E27FC236}">
                <a16:creationId xmlns:a16="http://schemas.microsoft.com/office/drawing/2014/main" id="{3773566C-93BF-4E43-B046-F78143E77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168" y="-56304"/>
            <a:ext cx="1338015" cy="1338015"/>
          </a:xfrm>
          <a:prstGeom prst="rect">
            <a:avLst/>
          </a:prstGeom>
        </p:spPr>
      </p:pic>
      <p:sp>
        <p:nvSpPr>
          <p:cNvPr id="9" name="Rounded Rectangle 46">
            <a:extLst>
              <a:ext uri="{FF2B5EF4-FFF2-40B4-BE49-F238E27FC236}">
                <a16:creationId xmlns:a16="http://schemas.microsoft.com/office/drawing/2014/main" id="{EFB9DB7C-63F6-4391-81EC-1D5AFDBBB752}"/>
              </a:ext>
            </a:extLst>
          </p:cNvPr>
          <p:cNvSpPr/>
          <p:nvPr/>
        </p:nvSpPr>
        <p:spPr>
          <a:xfrm>
            <a:off x="9736989" y="2563566"/>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ounded Rectangle 46">
            <a:extLst>
              <a:ext uri="{FF2B5EF4-FFF2-40B4-BE49-F238E27FC236}">
                <a16:creationId xmlns:a16="http://schemas.microsoft.com/office/drawing/2014/main" id="{5F8184FF-71A8-42C3-8352-FB914E5A8E31}"/>
              </a:ext>
            </a:extLst>
          </p:cNvPr>
          <p:cNvSpPr/>
          <p:nvPr/>
        </p:nvSpPr>
        <p:spPr>
          <a:xfrm>
            <a:off x="4671272" y="3146265"/>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ounded Rectangle 46">
            <a:extLst>
              <a:ext uri="{FF2B5EF4-FFF2-40B4-BE49-F238E27FC236}">
                <a16:creationId xmlns:a16="http://schemas.microsoft.com/office/drawing/2014/main" id="{305AC894-768A-42BB-8802-CA3DFE0E7598}"/>
              </a:ext>
            </a:extLst>
          </p:cNvPr>
          <p:cNvSpPr/>
          <p:nvPr/>
        </p:nvSpPr>
        <p:spPr>
          <a:xfrm>
            <a:off x="345339" y="3656937"/>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46">
            <a:extLst>
              <a:ext uri="{FF2B5EF4-FFF2-40B4-BE49-F238E27FC236}">
                <a16:creationId xmlns:a16="http://schemas.microsoft.com/office/drawing/2014/main" id="{88B837F5-674D-4633-924A-EF97F7E6DD36}"/>
              </a:ext>
            </a:extLst>
          </p:cNvPr>
          <p:cNvSpPr/>
          <p:nvPr/>
        </p:nvSpPr>
        <p:spPr>
          <a:xfrm>
            <a:off x="7793400" y="3656937"/>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46">
            <a:extLst>
              <a:ext uri="{FF2B5EF4-FFF2-40B4-BE49-F238E27FC236}">
                <a16:creationId xmlns:a16="http://schemas.microsoft.com/office/drawing/2014/main" id="{B5DA44E1-CEBC-4C11-94CB-826139DC7428}"/>
              </a:ext>
            </a:extLst>
          </p:cNvPr>
          <p:cNvSpPr/>
          <p:nvPr/>
        </p:nvSpPr>
        <p:spPr>
          <a:xfrm>
            <a:off x="4823672" y="4210612"/>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46">
            <a:extLst>
              <a:ext uri="{FF2B5EF4-FFF2-40B4-BE49-F238E27FC236}">
                <a16:creationId xmlns:a16="http://schemas.microsoft.com/office/drawing/2014/main" id="{4833C58D-A7FD-4E2B-B9FB-C996C92C425C}"/>
              </a:ext>
            </a:extLst>
          </p:cNvPr>
          <p:cNvSpPr/>
          <p:nvPr/>
        </p:nvSpPr>
        <p:spPr>
          <a:xfrm>
            <a:off x="7984691" y="4229662"/>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46">
            <a:extLst>
              <a:ext uri="{FF2B5EF4-FFF2-40B4-BE49-F238E27FC236}">
                <a16:creationId xmlns:a16="http://schemas.microsoft.com/office/drawing/2014/main" id="{3CC942C1-E629-4BF6-897A-D3B5AE838DB4}"/>
              </a:ext>
            </a:extLst>
          </p:cNvPr>
          <p:cNvSpPr/>
          <p:nvPr/>
        </p:nvSpPr>
        <p:spPr>
          <a:xfrm>
            <a:off x="7018506" y="4776403"/>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Rounded Rectangle 46">
            <a:extLst>
              <a:ext uri="{FF2B5EF4-FFF2-40B4-BE49-F238E27FC236}">
                <a16:creationId xmlns:a16="http://schemas.microsoft.com/office/drawing/2014/main" id="{D7B5AA01-2461-4A45-B2BD-54B603625143}"/>
              </a:ext>
            </a:extLst>
          </p:cNvPr>
          <p:cNvSpPr/>
          <p:nvPr/>
        </p:nvSpPr>
        <p:spPr>
          <a:xfrm>
            <a:off x="3157214" y="5283157"/>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7C606673-9C38-4496-BABA-5BDFA69AE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738506" y="613155"/>
            <a:ext cx="472044" cy="731497"/>
          </a:xfrm>
          <a:prstGeom prst="rect">
            <a:avLst/>
          </a:prstGeom>
        </p:spPr>
      </p:pic>
    </p:spTree>
    <p:extLst>
      <p:ext uri="{BB962C8B-B14F-4D97-AF65-F5344CB8AC3E}">
        <p14:creationId xmlns:p14="http://schemas.microsoft.com/office/powerpoint/2010/main" val="288894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Un appel* au médecin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graphicFrame>
        <p:nvGraphicFramePr>
          <p:cNvPr id="2" name="Table 2">
            <a:extLst>
              <a:ext uri="{FF2B5EF4-FFF2-40B4-BE49-F238E27FC236}">
                <a16:creationId xmlns:a16="http://schemas.microsoft.com/office/drawing/2014/main" id="{DA2EFD60-9F95-47EC-9ACC-D6B114DF159B}"/>
              </a:ext>
            </a:extLst>
          </p:cNvPr>
          <p:cNvGraphicFramePr>
            <a:graphicFrameLocks noGrp="1"/>
          </p:cNvGraphicFramePr>
          <p:nvPr/>
        </p:nvGraphicFramePr>
        <p:xfrm>
          <a:off x="282080" y="2302022"/>
          <a:ext cx="11005951" cy="3840480"/>
        </p:xfrm>
        <a:graphic>
          <a:graphicData uri="http://schemas.openxmlformats.org/drawingml/2006/table">
            <a:tbl>
              <a:tblPr firstRow="1" bandRow="1">
                <a:tableStyleId>{21E4AEA4-8DFA-4A89-87EB-49C32662AFE0}</a:tableStyleId>
              </a:tblPr>
              <a:tblGrid>
                <a:gridCol w="864000">
                  <a:extLst>
                    <a:ext uri="{9D8B030D-6E8A-4147-A177-3AD203B41FA5}">
                      <a16:colId xmlns:a16="http://schemas.microsoft.com/office/drawing/2014/main" val="3225780849"/>
                    </a:ext>
                  </a:extLst>
                </a:gridCol>
                <a:gridCol w="1260000">
                  <a:extLst>
                    <a:ext uri="{9D8B030D-6E8A-4147-A177-3AD203B41FA5}">
                      <a16:colId xmlns:a16="http://schemas.microsoft.com/office/drawing/2014/main" val="3043810285"/>
                    </a:ext>
                  </a:extLst>
                </a:gridCol>
                <a:gridCol w="1260000">
                  <a:extLst>
                    <a:ext uri="{9D8B030D-6E8A-4147-A177-3AD203B41FA5}">
                      <a16:colId xmlns:a16="http://schemas.microsoft.com/office/drawing/2014/main" val="4159468562"/>
                    </a:ext>
                  </a:extLst>
                </a:gridCol>
                <a:gridCol w="1260000">
                  <a:extLst>
                    <a:ext uri="{9D8B030D-6E8A-4147-A177-3AD203B41FA5}">
                      <a16:colId xmlns:a16="http://schemas.microsoft.com/office/drawing/2014/main" val="66458737"/>
                    </a:ext>
                  </a:extLst>
                </a:gridCol>
                <a:gridCol w="5497951">
                  <a:extLst>
                    <a:ext uri="{9D8B030D-6E8A-4147-A177-3AD203B41FA5}">
                      <a16:colId xmlns:a16="http://schemas.microsoft.com/office/drawing/2014/main" val="4107036001"/>
                    </a:ext>
                  </a:extLst>
                </a:gridCol>
                <a:gridCol w="864000">
                  <a:extLst>
                    <a:ext uri="{9D8B030D-6E8A-4147-A177-3AD203B41FA5}">
                      <a16:colId xmlns:a16="http://schemas.microsoft.com/office/drawing/2014/main" val="160176302"/>
                    </a:ext>
                  </a:extLst>
                </a:gridCol>
              </a:tblGrid>
              <a:tr h="370840">
                <a:tc>
                  <a:txBody>
                    <a:bodyPr/>
                    <a:lstStyle/>
                    <a:p>
                      <a:pPr algn="ctr"/>
                      <a:r>
                        <a:rPr lang="fr-FR" sz="2200" dirty="0"/>
                        <a:t>Q</a:t>
                      </a:r>
                    </a:p>
                  </a:txBody>
                  <a:tcPr/>
                </a:tc>
                <a:tc>
                  <a:txBody>
                    <a:bodyPr/>
                    <a:lstStyle/>
                    <a:p>
                      <a:pPr algn="ctr"/>
                      <a:r>
                        <a:rPr lang="fr-FR" sz="2200" dirty="0"/>
                        <a:t>nous</a:t>
                      </a:r>
                    </a:p>
                  </a:txBody>
                  <a:tcPr/>
                </a:tc>
                <a:tc>
                  <a:txBody>
                    <a:bodyPr/>
                    <a:lstStyle/>
                    <a:p>
                      <a:pPr algn="ctr"/>
                      <a:r>
                        <a:rPr lang="fr-FR" sz="2200" dirty="0"/>
                        <a:t>vous</a:t>
                      </a:r>
                    </a:p>
                  </a:txBody>
                  <a:tcPr/>
                </a:tc>
                <a:tc>
                  <a:txBody>
                    <a:bodyPr/>
                    <a:lstStyle/>
                    <a:p>
                      <a:pPr algn="ctr"/>
                      <a:r>
                        <a:rPr lang="fr-FR" sz="2200" dirty="0"/>
                        <a:t>ils</a:t>
                      </a:r>
                    </a:p>
                  </a:txBody>
                  <a:tcPr/>
                </a:tc>
                <a:tc>
                  <a:txBody>
                    <a:bodyPr/>
                    <a:lstStyle/>
                    <a:p>
                      <a:pPr algn="ctr"/>
                      <a:r>
                        <a:rPr lang="fr-FR" sz="2200" dirty="0"/>
                        <a:t>activité</a:t>
                      </a:r>
                    </a:p>
                  </a:txBody>
                  <a:tcPr/>
                </a:tc>
                <a:tc>
                  <a:txBody>
                    <a:bodyPr/>
                    <a:lstStyle/>
                    <a:p>
                      <a:pPr algn="ctr"/>
                      <a:r>
                        <a:rPr lang="fr-FR" sz="2200" dirty="0"/>
                        <a:t>R</a:t>
                      </a:r>
                    </a:p>
                  </a:txBody>
                  <a:tcPr/>
                </a:tc>
                <a:extLst>
                  <a:ext uri="{0D108BD9-81ED-4DB2-BD59-A6C34878D82A}">
                    <a16:rowId xmlns:a16="http://schemas.microsoft.com/office/drawing/2014/main" val="2615005113"/>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rgbClr val="002060"/>
                          </a:solidFill>
                        </a:rPr>
                        <a:t>arrived at the hospital this morning</a:t>
                      </a:r>
                    </a:p>
                  </a:txBody>
                  <a:tcPr/>
                </a:tc>
                <a:tc>
                  <a:txBody>
                    <a:bodyPr/>
                    <a:lstStyle/>
                    <a:p>
                      <a:endParaRPr lang="fr-FR" sz="2200" dirty="0"/>
                    </a:p>
                  </a:txBody>
                  <a:tcPr/>
                </a:tc>
                <a:extLst>
                  <a:ext uri="{0D108BD9-81ED-4DB2-BD59-A6C34878D82A}">
                    <a16:rowId xmlns:a16="http://schemas.microsoft.com/office/drawing/2014/main" val="2071372157"/>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rgbClr val="002060"/>
                          </a:solidFill>
                        </a:rPr>
                        <a:t>didn’t stay at reception</a:t>
                      </a:r>
                    </a:p>
                  </a:txBody>
                  <a:tcPr/>
                </a:tc>
                <a:tc>
                  <a:txBody>
                    <a:bodyPr/>
                    <a:lstStyle/>
                    <a:p>
                      <a:endParaRPr lang="fr-FR" sz="2200" dirty="0"/>
                    </a:p>
                  </a:txBody>
                  <a:tcPr/>
                </a:tc>
                <a:extLst>
                  <a:ext uri="{0D108BD9-81ED-4DB2-BD59-A6C34878D82A}">
                    <a16:rowId xmlns:a16="http://schemas.microsoft.com/office/drawing/2014/main" val="841210792"/>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rgbClr val="002060"/>
                          </a:solidFill>
                        </a:rPr>
                        <a:t>returned to the house</a:t>
                      </a:r>
                    </a:p>
                  </a:txBody>
                  <a:tcPr/>
                </a:tc>
                <a:tc>
                  <a:txBody>
                    <a:bodyPr/>
                    <a:lstStyle/>
                    <a:p>
                      <a:endParaRPr lang="fr-FR" sz="2200" dirty="0"/>
                    </a:p>
                  </a:txBody>
                  <a:tcPr/>
                </a:tc>
                <a:extLst>
                  <a:ext uri="{0D108BD9-81ED-4DB2-BD59-A6C34878D82A}">
                    <a16:rowId xmlns:a16="http://schemas.microsoft.com/office/drawing/2014/main" val="2926405697"/>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rgbClr val="002060"/>
                          </a:solidFill>
                        </a:rPr>
                        <a:t>went up to the café</a:t>
                      </a:r>
                    </a:p>
                  </a:txBody>
                  <a:tcPr/>
                </a:tc>
                <a:tc>
                  <a:txBody>
                    <a:bodyPr/>
                    <a:lstStyle/>
                    <a:p>
                      <a:endParaRPr lang="fr-FR" sz="2200" dirty="0"/>
                    </a:p>
                  </a:txBody>
                  <a:tcPr/>
                </a:tc>
                <a:extLst>
                  <a:ext uri="{0D108BD9-81ED-4DB2-BD59-A6C34878D82A}">
                    <a16:rowId xmlns:a16="http://schemas.microsoft.com/office/drawing/2014/main" val="3070768049"/>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rgbClr val="002060"/>
                          </a:solidFill>
                        </a:rPr>
                        <a:t>returned to the hospital</a:t>
                      </a:r>
                    </a:p>
                  </a:txBody>
                  <a:tcPr/>
                </a:tc>
                <a:tc>
                  <a:txBody>
                    <a:bodyPr/>
                    <a:lstStyle/>
                    <a:p>
                      <a:endParaRPr lang="fr-FR" sz="2200" dirty="0"/>
                    </a:p>
                  </a:txBody>
                  <a:tcPr/>
                </a:tc>
                <a:extLst>
                  <a:ext uri="{0D108BD9-81ED-4DB2-BD59-A6C34878D82A}">
                    <a16:rowId xmlns:a16="http://schemas.microsoft.com/office/drawing/2014/main" val="290727276"/>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rgbClr val="002060"/>
                          </a:solidFill>
                        </a:rPr>
                        <a:t>went to the swimming pool</a:t>
                      </a:r>
                    </a:p>
                  </a:txBody>
                  <a:tcPr/>
                </a:tc>
                <a:tc>
                  <a:txBody>
                    <a:bodyPr/>
                    <a:lstStyle/>
                    <a:p>
                      <a:endParaRPr lang="fr-FR" sz="2200" dirty="0"/>
                    </a:p>
                  </a:txBody>
                  <a:tcPr/>
                </a:tc>
                <a:extLst>
                  <a:ext uri="{0D108BD9-81ED-4DB2-BD59-A6C34878D82A}">
                    <a16:rowId xmlns:a16="http://schemas.microsoft.com/office/drawing/2014/main" val="1549184091"/>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rgbClr val="002060"/>
                          </a:solidFill>
                        </a:rPr>
                        <a:t>fell in the water</a:t>
                      </a:r>
                    </a:p>
                  </a:txBody>
                  <a:tcPr/>
                </a:tc>
                <a:tc>
                  <a:txBody>
                    <a:bodyPr/>
                    <a:lstStyle/>
                    <a:p>
                      <a:endParaRPr lang="fr-FR" sz="2200" dirty="0"/>
                    </a:p>
                  </a:txBody>
                  <a:tcPr/>
                </a:tc>
                <a:extLst>
                  <a:ext uri="{0D108BD9-81ED-4DB2-BD59-A6C34878D82A}">
                    <a16:rowId xmlns:a16="http://schemas.microsoft.com/office/drawing/2014/main" val="1193688858"/>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rgbClr val="002060"/>
                          </a:solidFill>
                        </a:rPr>
                        <a:t>got in the car</a:t>
                      </a:r>
                    </a:p>
                  </a:txBody>
                  <a:tcPr/>
                </a:tc>
                <a:tc>
                  <a:txBody>
                    <a:bodyPr/>
                    <a:lstStyle/>
                    <a:p>
                      <a:endParaRPr lang="fr-FR" sz="2200" dirty="0"/>
                    </a:p>
                  </a:txBody>
                  <a:tcPr/>
                </a:tc>
                <a:extLst>
                  <a:ext uri="{0D108BD9-81ED-4DB2-BD59-A6C34878D82A}">
                    <a16:rowId xmlns:a16="http://schemas.microsoft.com/office/drawing/2014/main" val="3129126855"/>
                  </a:ext>
                </a:extLst>
              </a:tr>
            </a:tbl>
          </a:graphicData>
        </a:graphic>
      </p:graphicFrame>
      <p:sp>
        <p:nvSpPr>
          <p:cNvPr id="3" name="TextBox 2">
            <a:extLst>
              <a:ext uri="{FF2B5EF4-FFF2-40B4-BE49-F238E27FC236}">
                <a16:creationId xmlns:a16="http://schemas.microsoft.com/office/drawing/2014/main" id="{2B6FFA2C-3265-43A4-9919-44EF4459A811}"/>
              </a:ext>
            </a:extLst>
          </p:cNvPr>
          <p:cNvSpPr txBox="1"/>
          <p:nvPr/>
        </p:nvSpPr>
        <p:spPr>
          <a:xfrm>
            <a:off x="216976" y="1140386"/>
            <a:ext cx="1169294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Amandine parle avec le médecin. Écoute. Elle parle d’Amandine et Bilal (nous), le médecin (vous), ou Amir et Océane (ils)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Écris l’activité en anglais.</a:t>
            </a:r>
          </a:p>
        </p:txBody>
      </p:sp>
      <p:sp>
        <p:nvSpPr>
          <p:cNvPr id="11" name="Action Button: Custom 16">
            <a:hlinkClick r:id="" action="ppaction://noaction" highlightClick="1">
              <a:snd r:embed="rId4" name="9.2.1.3-slide10 number 1 with beep.wav"/>
            </a:hlinkClick>
            <a:extLst>
              <a:ext uri="{FF2B5EF4-FFF2-40B4-BE49-F238E27FC236}">
                <a16:creationId xmlns:a16="http://schemas.microsoft.com/office/drawing/2014/main" id="{AEA55E5D-021A-4A7D-9F41-DD65595E6593}"/>
              </a:ext>
            </a:extLst>
          </p:cNvPr>
          <p:cNvSpPr/>
          <p:nvPr/>
        </p:nvSpPr>
        <p:spPr>
          <a:xfrm>
            <a:off x="498285" y="27269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5" name="9.2.1.3-slide10 number 2 with beep.wav"/>
            </a:hlinkClick>
            <a:extLst>
              <a:ext uri="{FF2B5EF4-FFF2-40B4-BE49-F238E27FC236}">
                <a16:creationId xmlns:a16="http://schemas.microsoft.com/office/drawing/2014/main" id="{CFC980B2-AB7F-43D5-B3EB-8ECDF9D2472D}"/>
              </a:ext>
            </a:extLst>
          </p:cNvPr>
          <p:cNvSpPr/>
          <p:nvPr/>
        </p:nvSpPr>
        <p:spPr>
          <a:xfrm>
            <a:off x="498285" y="31528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6" name="9.2.1.3-slide10 number 3 with beep.wav"/>
            </a:hlinkClick>
            <a:extLst>
              <a:ext uri="{FF2B5EF4-FFF2-40B4-BE49-F238E27FC236}">
                <a16:creationId xmlns:a16="http://schemas.microsoft.com/office/drawing/2014/main" id="{8D853864-3FD3-4E55-925B-73A8C6383C57}"/>
              </a:ext>
            </a:extLst>
          </p:cNvPr>
          <p:cNvSpPr/>
          <p:nvPr/>
        </p:nvSpPr>
        <p:spPr>
          <a:xfrm>
            <a:off x="498285" y="35831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7" name="9.2.1.3-slide10 number 4 with beep.wav"/>
            </a:hlinkClick>
            <a:extLst>
              <a:ext uri="{FF2B5EF4-FFF2-40B4-BE49-F238E27FC236}">
                <a16:creationId xmlns:a16="http://schemas.microsoft.com/office/drawing/2014/main" id="{E3764784-DDB5-4AC3-8CB6-2DD6B0D2F23E}"/>
              </a:ext>
            </a:extLst>
          </p:cNvPr>
          <p:cNvSpPr/>
          <p:nvPr/>
        </p:nvSpPr>
        <p:spPr>
          <a:xfrm>
            <a:off x="498285" y="40105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8" name="9.2.1.3-slide10 number 5 with beep.wav"/>
            </a:hlinkClick>
            <a:extLst>
              <a:ext uri="{FF2B5EF4-FFF2-40B4-BE49-F238E27FC236}">
                <a16:creationId xmlns:a16="http://schemas.microsoft.com/office/drawing/2014/main" id="{9B06C223-2B47-4B71-BC5D-51F8B9BE9DD1}"/>
              </a:ext>
            </a:extLst>
          </p:cNvPr>
          <p:cNvSpPr/>
          <p:nvPr/>
        </p:nvSpPr>
        <p:spPr>
          <a:xfrm>
            <a:off x="498285" y="44220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9" name="9.2.1.3-slide10 number 6 with beep.wav"/>
            </a:hlinkClick>
            <a:extLst>
              <a:ext uri="{FF2B5EF4-FFF2-40B4-BE49-F238E27FC236}">
                <a16:creationId xmlns:a16="http://schemas.microsoft.com/office/drawing/2014/main" id="{18C90DAF-501A-4E30-B280-00E8745CAC01}"/>
              </a:ext>
            </a:extLst>
          </p:cNvPr>
          <p:cNvSpPr/>
          <p:nvPr/>
        </p:nvSpPr>
        <p:spPr>
          <a:xfrm>
            <a:off x="498285" y="48551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0" name="9.2.1.3-slide10 number 7 with beep.wav"/>
            </a:hlinkClick>
            <a:extLst>
              <a:ext uri="{FF2B5EF4-FFF2-40B4-BE49-F238E27FC236}">
                <a16:creationId xmlns:a16="http://schemas.microsoft.com/office/drawing/2014/main" id="{0FABBFC5-113C-41F6-A620-EEA66DE976C0}"/>
              </a:ext>
            </a:extLst>
          </p:cNvPr>
          <p:cNvSpPr/>
          <p:nvPr/>
        </p:nvSpPr>
        <p:spPr>
          <a:xfrm>
            <a:off x="498285" y="52798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1" name="9.2.1.3-slide10 number 8 with beep.wav"/>
            </a:hlinkClick>
            <a:extLst>
              <a:ext uri="{FF2B5EF4-FFF2-40B4-BE49-F238E27FC236}">
                <a16:creationId xmlns:a16="http://schemas.microsoft.com/office/drawing/2014/main" id="{03CF4788-019D-443D-8C62-C17FE26F5EA6}"/>
              </a:ext>
            </a:extLst>
          </p:cNvPr>
          <p:cNvSpPr/>
          <p:nvPr/>
        </p:nvSpPr>
        <p:spPr>
          <a:xfrm>
            <a:off x="498285" y="57111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2" name="9.2.1.3-slide10 number 1 no beep.wav"/>
            </a:hlinkClick>
            <a:extLst>
              <a:ext uri="{FF2B5EF4-FFF2-40B4-BE49-F238E27FC236}">
                <a16:creationId xmlns:a16="http://schemas.microsoft.com/office/drawing/2014/main" id="{13796D0B-9276-4375-B5E0-AD62304987B4}"/>
              </a:ext>
            </a:extLst>
          </p:cNvPr>
          <p:cNvSpPr/>
          <p:nvPr/>
        </p:nvSpPr>
        <p:spPr>
          <a:xfrm>
            <a:off x="10684347" y="27206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16">
            <a:hlinkClick r:id="" action="ppaction://noaction" highlightClick="1">
              <a:snd r:embed="rId13" name="9.2.1.3-slide10 number 2 no beep.wav"/>
            </a:hlinkClick>
            <a:extLst>
              <a:ext uri="{FF2B5EF4-FFF2-40B4-BE49-F238E27FC236}">
                <a16:creationId xmlns:a16="http://schemas.microsoft.com/office/drawing/2014/main" id="{6E27CEF3-E21F-4440-BCA0-889ABD007E8E}"/>
              </a:ext>
            </a:extLst>
          </p:cNvPr>
          <p:cNvSpPr/>
          <p:nvPr/>
        </p:nvSpPr>
        <p:spPr>
          <a:xfrm>
            <a:off x="10684347" y="31659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14" name="9.2.1.3-slide10 number 3 no beep.wav"/>
            </a:hlinkClick>
            <a:extLst>
              <a:ext uri="{FF2B5EF4-FFF2-40B4-BE49-F238E27FC236}">
                <a16:creationId xmlns:a16="http://schemas.microsoft.com/office/drawing/2014/main" id="{3DC78F3E-4A06-45F0-8DBE-03F64FB4F246}"/>
              </a:ext>
            </a:extLst>
          </p:cNvPr>
          <p:cNvSpPr/>
          <p:nvPr/>
        </p:nvSpPr>
        <p:spPr>
          <a:xfrm>
            <a:off x="10684347" y="35948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16">
            <a:hlinkClick r:id="" action="ppaction://noaction" highlightClick="1">
              <a:snd r:embed="rId15" name="9.2.1.3-slide10 number 4 no beep.wav"/>
            </a:hlinkClick>
            <a:extLst>
              <a:ext uri="{FF2B5EF4-FFF2-40B4-BE49-F238E27FC236}">
                <a16:creationId xmlns:a16="http://schemas.microsoft.com/office/drawing/2014/main" id="{B7614365-F39C-4084-9D50-3965E1A3A4CC}"/>
              </a:ext>
            </a:extLst>
          </p:cNvPr>
          <p:cNvSpPr/>
          <p:nvPr/>
        </p:nvSpPr>
        <p:spPr>
          <a:xfrm>
            <a:off x="10684347" y="40223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16">
            <a:hlinkClick r:id="" action="ppaction://noaction" highlightClick="1">
              <a:snd r:embed="rId16" name="9.2.1.3-slide10 number 5 no beep.wav"/>
            </a:hlinkClick>
            <a:extLst>
              <a:ext uri="{FF2B5EF4-FFF2-40B4-BE49-F238E27FC236}">
                <a16:creationId xmlns:a16="http://schemas.microsoft.com/office/drawing/2014/main" id="{04A6F8BC-E29F-4B1C-BA53-EC292757A221}"/>
              </a:ext>
            </a:extLst>
          </p:cNvPr>
          <p:cNvSpPr/>
          <p:nvPr/>
        </p:nvSpPr>
        <p:spPr>
          <a:xfrm>
            <a:off x="10684347" y="44569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16">
            <a:hlinkClick r:id="" action="ppaction://noaction" highlightClick="1">
              <a:snd r:embed="rId17" name="9.2.1.3-slide10 number 6 no beep.wav"/>
            </a:hlinkClick>
            <a:extLst>
              <a:ext uri="{FF2B5EF4-FFF2-40B4-BE49-F238E27FC236}">
                <a16:creationId xmlns:a16="http://schemas.microsoft.com/office/drawing/2014/main" id="{A20FC583-B68E-4DD5-9E49-BAAA90E890DF}"/>
              </a:ext>
            </a:extLst>
          </p:cNvPr>
          <p:cNvSpPr/>
          <p:nvPr/>
        </p:nvSpPr>
        <p:spPr>
          <a:xfrm>
            <a:off x="10684347" y="48673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Action Button: Custom 16">
            <a:hlinkClick r:id="" action="ppaction://noaction" highlightClick="1">
              <a:snd r:embed="rId18" name="9.2.1.3-slide10 number 7 no beep.wav"/>
            </a:hlinkClick>
            <a:extLst>
              <a:ext uri="{FF2B5EF4-FFF2-40B4-BE49-F238E27FC236}">
                <a16:creationId xmlns:a16="http://schemas.microsoft.com/office/drawing/2014/main" id="{C2DBB113-2B55-4209-853F-3456623230F4}"/>
              </a:ext>
            </a:extLst>
          </p:cNvPr>
          <p:cNvSpPr/>
          <p:nvPr/>
        </p:nvSpPr>
        <p:spPr>
          <a:xfrm>
            <a:off x="10684347" y="52862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6" name="Action Button: Custom 16">
            <a:hlinkClick r:id="" action="ppaction://noaction" highlightClick="1">
              <a:snd r:embed="rId19" name="9.2.1.3-slide10 number 8 no beep.wav"/>
            </a:hlinkClick>
            <a:extLst>
              <a:ext uri="{FF2B5EF4-FFF2-40B4-BE49-F238E27FC236}">
                <a16:creationId xmlns:a16="http://schemas.microsoft.com/office/drawing/2014/main" id="{85F7EE6E-5366-4BF2-9802-C79D74989BB8}"/>
              </a:ext>
            </a:extLst>
          </p:cNvPr>
          <p:cNvSpPr/>
          <p:nvPr/>
        </p:nvSpPr>
        <p:spPr>
          <a:xfrm>
            <a:off x="10691003" y="57111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7" name="Picture 26" descr="green checkmark">
            <a:extLst>
              <a:ext uri="{FF2B5EF4-FFF2-40B4-BE49-F238E27FC236}">
                <a16:creationId xmlns:a16="http://schemas.microsoft.com/office/drawing/2014/main" id="{1E8D931B-43C3-4AFE-BFA2-5E949BED98A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64922" y="2789938"/>
            <a:ext cx="282522" cy="294294"/>
          </a:xfrm>
          <a:prstGeom prst="rect">
            <a:avLst/>
          </a:prstGeom>
        </p:spPr>
      </p:pic>
      <p:pic>
        <p:nvPicPr>
          <p:cNvPr id="28" name="Picture 27" descr="green checkmark">
            <a:extLst>
              <a:ext uri="{FF2B5EF4-FFF2-40B4-BE49-F238E27FC236}">
                <a16:creationId xmlns:a16="http://schemas.microsoft.com/office/drawing/2014/main" id="{7D778728-C27D-4A13-940B-5A6CB149A4D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92375" y="3247263"/>
            <a:ext cx="282522" cy="294294"/>
          </a:xfrm>
          <a:prstGeom prst="rect">
            <a:avLst/>
          </a:prstGeom>
        </p:spPr>
      </p:pic>
      <p:pic>
        <p:nvPicPr>
          <p:cNvPr id="29" name="Picture 28" descr="green checkmark">
            <a:extLst>
              <a:ext uri="{FF2B5EF4-FFF2-40B4-BE49-F238E27FC236}">
                <a16:creationId xmlns:a16="http://schemas.microsoft.com/office/drawing/2014/main" id="{C07B4580-31E0-404B-BEDE-6A472D4A355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64922" y="3638875"/>
            <a:ext cx="282522" cy="294294"/>
          </a:xfrm>
          <a:prstGeom prst="rect">
            <a:avLst/>
          </a:prstGeom>
        </p:spPr>
      </p:pic>
      <p:pic>
        <p:nvPicPr>
          <p:cNvPr id="30" name="Picture 29" descr="green checkmark">
            <a:extLst>
              <a:ext uri="{FF2B5EF4-FFF2-40B4-BE49-F238E27FC236}">
                <a16:creationId xmlns:a16="http://schemas.microsoft.com/office/drawing/2014/main" id="{821AFE05-04A3-49F0-A00A-33FA4AC60FA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05971" y="4075115"/>
            <a:ext cx="282522" cy="294294"/>
          </a:xfrm>
          <a:prstGeom prst="rect">
            <a:avLst/>
          </a:prstGeom>
        </p:spPr>
      </p:pic>
      <p:pic>
        <p:nvPicPr>
          <p:cNvPr id="31" name="Picture 30" descr="green checkmark">
            <a:extLst>
              <a:ext uri="{FF2B5EF4-FFF2-40B4-BE49-F238E27FC236}">
                <a16:creationId xmlns:a16="http://schemas.microsoft.com/office/drawing/2014/main" id="{30B53B62-E01D-4399-9D91-66BA47BDA58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05971" y="4496006"/>
            <a:ext cx="282522" cy="294294"/>
          </a:xfrm>
          <a:prstGeom prst="rect">
            <a:avLst/>
          </a:prstGeom>
        </p:spPr>
      </p:pic>
      <p:pic>
        <p:nvPicPr>
          <p:cNvPr id="32" name="Picture 31" descr="green checkmark">
            <a:extLst>
              <a:ext uri="{FF2B5EF4-FFF2-40B4-BE49-F238E27FC236}">
                <a16:creationId xmlns:a16="http://schemas.microsoft.com/office/drawing/2014/main" id="{E1A77038-9585-4AB8-B18D-7D86710F1AA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92375" y="4942671"/>
            <a:ext cx="282522" cy="294294"/>
          </a:xfrm>
          <a:prstGeom prst="rect">
            <a:avLst/>
          </a:prstGeom>
        </p:spPr>
      </p:pic>
      <p:pic>
        <p:nvPicPr>
          <p:cNvPr id="33" name="Picture 32" descr="green checkmark">
            <a:extLst>
              <a:ext uri="{FF2B5EF4-FFF2-40B4-BE49-F238E27FC236}">
                <a16:creationId xmlns:a16="http://schemas.microsoft.com/office/drawing/2014/main" id="{27A02F4E-944A-4D34-A9DC-2481250CF1A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92375" y="5395439"/>
            <a:ext cx="282522" cy="294294"/>
          </a:xfrm>
          <a:prstGeom prst="rect">
            <a:avLst/>
          </a:prstGeom>
        </p:spPr>
      </p:pic>
      <p:pic>
        <p:nvPicPr>
          <p:cNvPr id="34" name="Picture 33" descr="green checkmark">
            <a:extLst>
              <a:ext uri="{FF2B5EF4-FFF2-40B4-BE49-F238E27FC236}">
                <a16:creationId xmlns:a16="http://schemas.microsoft.com/office/drawing/2014/main" id="{22100688-AD7F-4671-9307-69391EB84EA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13237" y="5733311"/>
            <a:ext cx="282522" cy="294294"/>
          </a:xfrm>
          <a:prstGeom prst="rect">
            <a:avLst/>
          </a:prstGeom>
        </p:spPr>
      </p:pic>
      <p:sp>
        <p:nvSpPr>
          <p:cNvPr id="5" name="Rectangle 4">
            <a:extLst>
              <a:ext uri="{FF2B5EF4-FFF2-40B4-BE49-F238E27FC236}">
                <a16:creationId xmlns:a16="http://schemas.microsoft.com/office/drawing/2014/main" id="{87FA978B-5D39-40ED-9460-5E0D43B925FE}"/>
              </a:ext>
            </a:extLst>
          </p:cNvPr>
          <p:cNvSpPr/>
          <p:nvPr/>
        </p:nvSpPr>
        <p:spPr>
          <a:xfrm>
            <a:off x="4958080" y="2755282"/>
            <a:ext cx="5319395" cy="36360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D10C6797-DB90-46DA-BEF9-3E83E55889E9}"/>
              </a:ext>
            </a:extLst>
          </p:cNvPr>
          <p:cNvSpPr/>
          <p:nvPr/>
        </p:nvSpPr>
        <p:spPr>
          <a:xfrm>
            <a:off x="4972252" y="3169022"/>
            <a:ext cx="5319395" cy="3636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AB811836-83C4-42C2-9EE3-B0E5CAB111E4}"/>
              </a:ext>
            </a:extLst>
          </p:cNvPr>
          <p:cNvSpPr/>
          <p:nvPr/>
        </p:nvSpPr>
        <p:spPr>
          <a:xfrm>
            <a:off x="4972255" y="3616710"/>
            <a:ext cx="5319395" cy="36360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8190CCDE-6478-4A17-AB10-EC2A1270E804}"/>
              </a:ext>
            </a:extLst>
          </p:cNvPr>
          <p:cNvSpPr/>
          <p:nvPr/>
        </p:nvSpPr>
        <p:spPr>
          <a:xfrm>
            <a:off x="4972252" y="4040459"/>
            <a:ext cx="5319395" cy="3636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61D7E0A2-EE94-421F-97EA-7F7F278DBE68}"/>
              </a:ext>
            </a:extLst>
          </p:cNvPr>
          <p:cNvSpPr/>
          <p:nvPr/>
        </p:nvSpPr>
        <p:spPr>
          <a:xfrm>
            <a:off x="4972254" y="4466605"/>
            <a:ext cx="5319395" cy="36360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1E65DB2E-599F-460D-A682-7F3FDBCC1521}"/>
              </a:ext>
            </a:extLst>
          </p:cNvPr>
          <p:cNvSpPr/>
          <p:nvPr/>
        </p:nvSpPr>
        <p:spPr>
          <a:xfrm>
            <a:off x="5008052" y="4877500"/>
            <a:ext cx="5319395" cy="3636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54096334-43FB-4D3D-AB9C-574F88CE137B}"/>
              </a:ext>
            </a:extLst>
          </p:cNvPr>
          <p:cNvSpPr/>
          <p:nvPr/>
        </p:nvSpPr>
        <p:spPr>
          <a:xfrm>
            <a:off x="4972253" y="5326127"/>
            <a:ext cx="5319395" cy="36360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D838B52A-0E7F-4F22-9EA2-03287F3C8EE2}"/>
              </a:ext>
            </a:extLst>
          </p:cNvPr>
          <p:cNvSpPr/>
          <p:nvPr/>
        </p:nvSpPr>
        <p:spPr>
          <a:xfrm>
            <a:off x="4972252" y="5727395"/>
            <a:ext cx="5319395" cy="36360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028C7777-1E1D-48BF-AA1D-ECD7B2DAE73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85762" y="-202432"/>
            <a:ext cx="1285668" cy="1285668"/>
          </a:xfrm>
          <a:prstGeom prst="rect">
            <a:avLst/>
          </a:prstGeom>
        </p:spPr>
      </p:pic>
      <p:pic>
        <p:nvPicPr>
          <p:cNvPr id="42" name="Picture 41">
            <a:extLst>
              <a:ext uri="{FF2B5EF4-FFF2-40B4-BE49-F238E27FC236}">
                <a16:creationId xmlns:a16="http://schemas.microsoft.com/office/drawing/2014/main" id="{ED064D95-C4F6-48B4-8BA0-2B6C2126207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506869" y="296864"/>
            <a:ext cx="586156" cy="740651"/>
          </a:xfrm>
          <a:prstGeom prst="rect">
            <a:avLst/>
          </a:prstGeom>
        </p:spPr>
      </p:pic>
      <p:pic>
        <p:nvPicPr>
          <p:cNvPr id="10" name="Picture 9">
            <a:extLst>
              <a:ext uri="{FF2B5EF4-FFF2-40B4-BE49-F238E27FC236}">
                <a16:creationId xmlns:a16="http://schemas.microsoft.com/office/drawing/2014/main" id="{AC33120C-2EB5-4BC4-AABE-F0A4BA8D4BF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05962" y="18077"/>
            <a:ext cx="1114656" cy="1114656"/>
          </a:xfrm>
          <a:prstGeom prst="rect">
            <a:avLst/>
          </a:prstGeom>
        </p:spPr>
      </p:pic>
      <p:sp>
        <p:nvSpPr>
          <p:cNvPr id="43" name="Speech Bubble: Rectangle with Corners Rounded 42">
            <a:extLst>
              <a:ext uri="{FF2B5EF4-FFF2-40B4-BE49-F238E27FC236}">
                <a16:creationId xmlns:a16="http://schemas.microsoft.com/office/drawing/2014/main" id="{6ADB8D5E-816D-4A43-B964-3F39BC691B36}"/>
              </a:ext>
            </a:extLst>
          </p:cNvPr>
          <p:cNvSpPr/>
          <p:nvPr/>
        </p:nvSpPr>
        <p:spPr>
          <a:xfrm>
            <a:off x="8410832" y="1554359"/>
            <a:ext cx="3007360" cy="429775"/>
          </a:xfrm>
          <a:prstGeom prst="wedgeRoundRectCallout">
            <a:avLst>
              <a:gd name="adj1" fmla="val -34135"/>
              <a:gd name="adj2" fmla="val 97960"/>
              <a:gd name="adj3" fmla="val 16667"/>
            </a:avLst>
          </a:prstGeom>
          <a:solidFill>
            <a:srgbClr val="105076"/>
          </a:solidFill>
          <a:ln>
            <a:solidFill>
              <a:srgbClr val="E87D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*l’appel (m.) </a:t>
            </a:r>
            <a:r>
              <a:rPr lang="fr-FR" sz="2000" dirty="0">
                <a:solidFill>
                  <a:prstClr val="white"/>
                </a:solidFill>
                <a:latin typeface="Century Gothic" panose="020B0502020202020204" pitchFamily="34" charset="0"/>
              </a:rPr>
              <a:t>= call</a:t>
            </a:r>
          </a:p>
        </p:txBody>
      </p:sp>
    </p:spTree>
    <p:extLst>
      <p:ext uri="{BB962C8B-B14F-4D97-AF65-F5344CB8AC3E}">
        <p14:creationId xmlns:p14="http://schemas.microsoft.com/office/powerpoint/2010/main" val="219503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6" grpId="0" animBg="1"/>
      <p:bldP spid="37" grpId="0" animBg="1"/>
      <p:bldP spid="38" grpId="0" animBg="1"/>
      <p:bldP spid="39" grpId="0" animBg="1"/>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L’accord féminin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10" name="TextBox 9">
            <a:extLst>
              <a:ext uri="{FF2B5EF4-FFF2-40B4-BE49-F238E27FC236}">
                <a16:creationId xmlns:a16="http://schemas.microsoft.com/office/drawing/2014/main" id="{DA25B4C1-4828-4B7A-9DEC-9A82204AB735}"/>
              </a:ext>
            </a:extLst>
          </p:cNvPr>
          <p:cNvSpPr txBox="1"/>
          <p:nvPr/>
        </p:nvSpPr>
        <p:spPr>
          <a:xfrm>
            <a:off x="0" y="1162874"/>
            <a:ext cx="11948160" cy="430887"/>
          </a:xfrm>
          <a:prstGeom prst="rect">
            <a:avLst/>
          </a:prstGeom>
          <a:noFill/>
        </p:spPr>
        <p:txBody>
          <a:bodyPr wrap="square">
            <a:spAutoFit/>
          </a:bodyPr>
          <a:lstStyle/>
          <a:p>
            <a:pPr algn="l"/>
            <a:r>
              <a:rPr lang="en-GB" sz="2200" dirty="0">
                <a:solidFill>
                  <a:srgbClr val="104F75"/>
                </a:solidFill>
              </a:rPr>
              <a:t>Remember, we add –e to the past participle when the subject of the verb is feminine:</a:t>
            </a:r>
          </a:p>
        </p:txBody>
      </p:sp>
      <p:sp>
        <p:nvSpPr>
          <p:cNvPr id="11" name="TextBox 10">
            <a:extLst>
              <a:ext uri="{FF2B5EF4-FFF2-40B4-BE49-F238E27FC236}">
                <a16:creationId xmlns:a16="http://schemas.microsoft.com/office/drawing/2014/main" id="{A32455AB-1328-4CAF-8B7C-810DAC46997F}"/>
              </a:ext>
            </a:extLst>
          </p:cNvPr>
          <p:cNvSpPr txBox="1"/>
          <p:nvPr/>
        </p:nvSpPr>
        <p:spPr>
          <a:xfrm>
            <a:off x="317394" y="1599115"/>
            <a:ext cx="2647386" cy="430887"/>
          </a:xfrm>
          <a:prstGeom prst="rect">
            <a:avLst/>
          </a:prstGeom>
          <a:noFill/>
        </p:spPr>
        <p:txBody>
          <a:bodyPr wrap="square">
            <a:spAutoFit/>
          </a:bodyPr>
          <a:lstStyle/>
          <a:p>
            <a:pPr algn="l"/>
            <a:r>
              <a:rPr lang="fr-FR" sz="2200" b="1" dirty="0">
                <a:solidFill>
                  <a:srgbClr val="104F75"/>
                </a:solidFill>
              </a:rPr>
              <a:t>je suis monté(e)</a:t>
            </a:r>
          </a:p>
        </p:txBody>
      </p:sp>
      <p:sp>
        <p:nvSpPr>
          <p:cNvPr id="12" name="TextBox 11">
            <a:extLst>
              <a:ext uri="{FF2B5EF4-FFF2-40B4-BE49-F238E27FC236}">
                <a16:creationId xmlns:a16="http://schemas.microsoft.com/office/drawing/2014/main" id="{F45DE4DE-0E8F-4733-ADB4-731C1D820AC7}"/>
              </a:ext>
            </a:extLst>
          </p:cNvPr>
          <p:cNvSpPr txBox="1"/>
          <p:nvPr/>
        </p:nvSpPr>
        <p:spPr>
          <a:xfrm>
            <a:off x="317394" y="2085791"/>
            <a:ext cx="3039816" cy="430887"/>
          </a:xfrm>
          <a:prstGeom prst="rect">
            <a:avLst/>
          </a:prstGeom>
          <a:noFill/>
        </p:spPr>
        <p:txBody>
          <a:bodyPr wrap="square">
            <a:spAutoFit/>
          </a:bodyPr>
          <a:lstStyle/>
          <a:p>
            <a:pPr algn="l"/>
            <a:r>
              <a:rPr lang="fr-FR" sz="2200" b="1" dirty="0">
                <a:solidFill>
                  <a:srgbClr val="104F75"/>
                </a:solidFill>
              </a:rPr>
              <a:t>tu es retourné(e)</a:t>
            </a:r>
          </a:p>
        </p:txBody>
      </p:sp>
      <p:sp>
        <p:nvSpPr>
          <p:cNvPr id="14" name="TextBox 13">
            <a:extLst>
              <a:ext uri="{FF2B5EF4-FFF2-40B4-BE49-F238E27FC236}">
                <a16:creationId xmlns:a16="http://schemas.microsoft.com/office/drawing/2014/main" id="{4CDE9464-6C8D-4115-945E-5D90028D01FF}"/>
              </a:ext>
            </a:extLst>
          </p:cNvPr>
          <p:cNvSpPr txBox="1"/>
          <p:nvPr/>
        </p:nvSpPr>
        <p:spPr>
          <a:xfrm>
            <a:off x="317394" y="2572467"/>
            <a:ext cx="2856936" cy="430887"/>
          </a:xfrm>
          <a:prstGeom prst="rect">
            <a:avLst/>
          </a:prstGeom>
          <a:noFill/>
        </p:spPr>
        <p:txBody>
          <a:bodyPr wrap="square">
            <a:spAutoFit/>
          </a:bodyPr>
          <a:lstStyle/>
          <a:p>
            <a:pPr algn="l"/>
            <a:r>
              <a:rPr lang="fr-FR" sz="2200" b="1" dirty="0">
                <a:solidFill>
                  <a:srgbClr val="104F75"/>
                </a:solidFill>
              </a:rPr>
              <a:t>il est tombé</a:t>
            </a:r>
          </a:p>
        </p:txBody>
      </p:sp>
      <p:sp>
        <p:nvSpPr>
          <p:cNvPr id="16" name="TextBox 15">
            <a:extLst>
              <a:ext uri="{FF2B5EF4-FFF2-40B4-BE49-F238E27FC236}">
                <a16:creationId xmlns:a16="http://schemas.microsoft.com/office/drawing/2014/main" id="{AD26FD42-6628-4941-822F-C4F27F6CCADA}"/>
              </a:ext>
            </a:extLst>
          </p:cNvPr>
          <p:cNvSpPr txBox="1"/>
          <p:nvPr/>
        </p:nvSpPr>
        <p:spPr>
          <a:xfrm>
            <a:off x="317394" y="3059143"/>
            <a:ext cx="2647386" cy="430887"/>
          </a:xfrm>
          <a:prstGeom prst="rect">
            <a:avLst/>
          </a:prstGeom>
          <a:noFill/>
        </p:spPr>
        <p:txBody>
          <a:bodyPr wrap="square">
            <a:spAutoFit/>
          </a:bodyPr>
          <a:lstStyle/>
          <a:p>
            <a:pPr algn="l"/>
            <a:r>
              <a:rPr lang="fr-FR" sz="2200" b="1" dirty="0">
                <a:solidFill>
                  <a:srgbClr val="104F75"/>
                </a:solidFill>
              </a:rPr>
              <a:t>elle est entrée</a:t>
            </a:r>
          </a:p>
        </p:txBody>
      </p:sp>
      <p:sp>
        <p:nvSpPr>
          <p:cNvPr id="18" name="TextBox 17">
            <a:extLst>
              <a:ext uri="{FF2B5EF4-FFF2-40B4-BE49-F238E27FC236}">
                <a16:creationId xmlns:a16="http://schemas.microsoft.com/office/drawing/2014/main" id="{70AE06A2-49D0-4CA5-8B8C-712EFEC3269E}"/>
              </a:ext>
            </a:extLst>
          </p:cNvPr>
          <p:cNvSpPr txBox="1"/>
          <p:nvPr/>
        </p:nvSpPr>
        <p:spPr>
          <a:xfrm>
            <a:off x="317394" y="3545819"/>
            <a:ext cx="2171136" cy="430887"/>
          </a:xfrm>
          <a:prstGeom prst="rect">
            <a:avLst/>
          </a:prstGeom>
          <a:noFill/>
        </p:spPr>
        <p:txBody>
          <a:bodyPr wrap="square">
            <a:spAutoFit/>
          </a:bodyPr>
          <a:lstStyle/>
          <a:p>
            <a:pPr algn="l"/>
            <a:r>
              <a:rPr lang="fr-FR" sz="2200" b="1" dirty="0">
                <a:solidFill>
                  <a:srgbClr val="104F75"/>
                </a:solidFill>
              </a:rPr>
              <a:t>on est monté</a:t>
            </a:r>
          </a:p>
        </p:txBody>
      </p:sp>
      <p:sp>
        <p:nvSpPr>
          <p:cNvPr id="20" name="TextBox 19">
            <a:extLst>
              <a:ext uri="{FF2B5EF4-FFF2-40B4-BE49-F238E27FC236}">
                <a16:creationId xmlns:a16="http://schemas.microsoft.com/office/drawing/2014/main" id="{D53D718E-CD6E-4884-BB49-BE68356EB84C}"/>
              </a:ext>
            </a:extLst>
          </p:cNvPr>
          <p:cNvSpPr txBox="1"/>
          <p:nvPr/>
        </p:nvSpPr>
        <p:spPr>
          <a:xfrm>
            <a:off x="317394" y="4032495"/>
            <a:ext cx="4324352" cy="430887"/>
          </a:xfrm>
          <a:prstGeom prst="rect">
            <a:avLst/>
          </a:prstGeom>
          <a:noFill/>
        </p:spPr>
        <p:txBody>
          <a:bodyPr wrap="square">
            <a:spAutoFit/>
          </a:bodyPr>
          <a:lstStyle/>
          <a:p>
            <a:pPr algn="l"/>
            <a:r>
              <a:rPr lang="fr-FR" sz="2200" b="1" dirty="0">
                <a:solidFill>
                  <a:srgbClr val="104F75"/>
                </a:solidFill>
              </a:rPr>
              <a:t>on est retourné(e)s</a:t>
            </a:r>
          </a:p>
        </p:txBody>
      </p:sp>
      <p:sp>
        <p:nvSpPr>
          <p:cNvPr id="22" name="TextBox 21">
            <a:extLst>
              <a:ext uri="{FF2B5EF4-FFF2-40B4-BE49-F238E27FC236}">
                <a16:creationId xmlns:a16="http://schemas.microsoft.com/office/drawing/2014/main" id="{1B9DF9BC-7D9D-415D-A5DA-240E2C5F872D}"/>
              </a:ext>
            </a:extLst>
          </p:cNvPr>
          <p:cNvSpPr txBox="1"/>
          <p:nvPr/>
        </p:nvSpPr>
        <p:spPr>
          <a:xfrm>
            <a:off x="317394" y="4519171"/>
            <a:ext cx="4838700" cy="430887"/>
          </a:xfrm>
          <a:prstGeom prst="rect">
            <a:avLst/>
          </a:prstGeom>
          <a:noFill/>
        </p:spPr>
        <p:txBody>
          <a:bodyPr wrap="square">
            <a:spAutoFit/>
          </a:bodyPr>
          <a:lstStyle/>
          <a:p>
            <a:pPr algn="l"/>
            <a:r>
              <a:rPr lang="fr-FR" sz="2200" b="1" dirty="0">
                <a:solidFill>
                  <a:srgbClr val="104F75"/>
                </a:solidFill>
              </a:rPr>
              <a:t>nous sommes tombé(e)s</a:t>
            </a:r>
          </a:p>
        </p:txBody>
      </p:sp>
      <p:sp>
        <p:nvSpPr>
          <p:cNvPr id="24" name="TextBox 23">
            <a:extLst>
              <a:ext uri="{FF2B5EF4-FFF2-40B4-BE49-F238E27FC236}">
                <a16:creationId xmlns:a16="http://schemas.microsoft.com/office/drawing/2014/main" id="{242CF9E8-C770-478B-A9A2-52C7AE0048B4}"/>
              </a:ext>
            </a:extLst>
          </p:cNvPr>
          <p:cNvSpPr txBox="1"/>
          <p:nvPr/>
        </p:nvSpPr>
        <p:spPr>
          <a:xfrm>
            <a:off x="317394" y="5005847"/>
            <a:ext cx="4838700" cy="430887"/>
          </a:xfrm>
          <a:prstGeom prst="rect">
            <a:avLst/>
          </a:prstGeom>
          <a:noFill/>
        </p:spPr>
        <p:txBody>
          <a:bodyPr wrap="square">
            <a:spAutoFit/>
          </a:bodyPr>
          <a:lstStyle/>
          <a:p>
            <a:pPr algn="l"/>
            <a:r>
              <a:rPr lang="fr-FR" sz="2200" b="1" dirty="0">
                <a:solidFill>
                  <a:srgbClr val="104F75"/>
                </a:solidFill>
              </a:rPr>
              <a:t>vous </a:t>
            </a:r>
            <a:r>
              <a:rPr lang="fr-FR" sz="2200" b="1" dirty="0">
                <a:solidFill>
                  <a:srgbClr val="104F75"/>
                </a:solidFill>
                <a:latin typeface="Century Gothic" panose="020B0502020202020204" pitchFamily="34" charset="0"/>
              </a:rPr>
              <a:t>êtes entré(e)(s)</a:t>
            </a:r>
          </a:p>
        </p:txBody>
      </p:sp>
      <p:sp>
        <p:nvSpPr>
          <p:cNvPr id="26" name="TextBox 25">
            <a:extLst>
              <a:ext uri="{FF2B5EF4-FFF2-40B4-BE49-F238E27FC236}">
                <a16:creationId xmlns:a16="http://schemas.microsoft.com/office/drawing/2014/main" id="{F14D30D8-25B7-42AE-A8CA-DF152249FA25}"/>
              </a:ext>
            </a:extLst>
          </p:cNvPr>
          <p:cNvSpPr txBox="1"/>
          <p:nvPr/>
        </p:nvSpPr>
        <p:spPr>
          <a:xfrm>
            <a:off x="317394" y="5492523"/>
            <a:ext cx="2315916" cy="430887"/>
          </a:xfrm>
          <a:prstGeom prst="rect">
            <a:avLst/>
          </a:prstGeom>
          <a:noFill/>
        </p:spPr>
        <p:txBody>
          <a:bodyPr wrap="square">
            <a:spAutoFit/>
          </a:bodyPr>
          <a:lstStyle/>
          <a:p>
            <a:pPr algn="l"/>
            <a:r>
              <a:rPr lang="fr-FR" sz="2200" b="1" dirty="0">
                <a:solidFill>
                  <a:srgbClr val="104F75"/>
                </a:solidFill>
                <a:latin typeface="Century Gothic" panose="020B0502020202020204" pitchFamily="34" charset="0"/>
              </a:rPr>
              <a:t>ils sont montés</a:t>
            </a:r>
          </a:p>
        </p:txBody>
      </p:sp>
      <p:sp>
        <p:nvSpPr>
          <p:cNvPr id="28" name="TextBox 27">
            <a:extLst>
              <a:ext uri="{FF2B5EF4-FFF2-40B4-BE49-F238E27FC236}">
                <a16:creationId xmlns:a16="http://schemas.microsoft.com/office/drawing/2014/main" id="{0E7A3FF2-EC9B-43F7-93CD-78231B04A8B2}"/>
              </a:ext>
            </a:extLst>
          </p:cNvPr>
          <p:cNvSpPr txBox="1"/>
          <p:nvPr/>
        </p:nvSpPr>
        <p:spPr>
          <a:xfrm>
            <a:off x="317394" y="5979198"/>
            <a:ext cx="4533900" cy="430887"/>
          </a:xfrm>
          <a:prstGeom prst="rect">
            <a:avLst/>
          </a:prstGeom>
          <a:noFill/>
        </p:spPr>
        <p:txBody>
          <a:bodyPr wrap="square">
            <a:spAutoFit/>
          </a:bodyPr>
          <a:lstStyle/>
          <a:p>
            <a:pPr algn="l"/>
            <a:r>
              <a:rPr lang="fr-FR" sz="2200" b="1" dirty="0">
                <a:solidFill>
                  <a:srgbClr val="104F75"/>
                </a:solidFill>
                <a:latin typeface="Century Gothic" panose="020B0502020202020204" pitchFamily="34" charset="0"/>
              </a:rPr>
              <a:t>elles sont retournées</a:t>
            </a:r>
            <a:endParaRPr lang="fr-FR" sz="2200" b="1" dirty="0">
              <a:solidFill>
                <a:srgbClr val="104F75"/>
              </a:solidFill>
            </a:endParaRPr>
          </a:p>
        </p:txBody>
      </p:sp>
      <p:sp>
        <p:nvSpPr>
          <p:cNvPr id="29" name="TextBox 28">
            <a:extLst>
              <a:ext uri="{FF2B5EF4-FFF2-40B4-BE49-F238E27FC236}">
                <a16:creationId xmlns:a16="http://schemas.microsoft.com/office/drawing/2014/main" id="{6A211E29-4FA2-416E-8B57-500DCB87FA32}"/>
              </a:ext>
            </a:extLst>
          </p:cNvPr>
          <p:cNvSpPr txBox="1"/>
          <p:nvPr/>
        </p:nvSpPr>
        <p:spPr>
          <a:xfrm>
            <a:off x="3894880" y="1654904"/>
            <a:ext cx="6282055" cy="430887"/>
          </a:xfrm>
          <a:prstGeom prst="rect">
            <a:avLst/>
          </a:prstGeom>
          <a:noFill/>
        </p:spPr>
        <p:txBody>
          <a:bodyPr wrap="square">
            <a:spAutoFit/>
          </a:bodyPr>
          <a:lstStyle/>
          <a:p>
            <a:pPr algn="l"/>
            <a:r>
              <a:rPr lang="en-GB" sz="2200" dirty="0">
                <a:solidFill>
                  <a:srgbClr val="104F75"/>
                </a:solidFill>
              </a:rPr>
              <a:t>I went up, have gone up, I climbed</a:t>
            </a:r>
          </a:p>
        </p:txBody>
      </p:sp>
      <p:sp>
        <p:nvSpPr>
          <p:cNvPr id="30" name="TextBox 29">
            <a:extLst>
              <a:ext uri="{FF2B5EF4-FFF2-40B4-BE49-F238E27FC236}">
                <a16:creationId xmlns:a16="http://schemas.microsoft.com/office/drawing/2014/main" id="{1DC74718-9F4E-428A-8FF2-A5082F41AF00}"/>
              </a:ext>
            </a:extLst>
          </p:cNvPr>
          <p:cNvSpPr txBox="1"/>
          <p:nvPr/>
        </p:nvSpPr>
        <p:spPr>
          <a:xfrm>
            <a:off x="3894881" y="2080620"/>
            <a:ext cx="8187088" cy="430887"/>
          </a:xfrm>
          <a:prstGeom prst="rect">
            <a:avLst/>
          </a:prstGeom>
          <a:noFill/>
        </p:spPr>
        <p:txBody>
          <a:bodyPr wrap="square">
            <a:spAutoFit/>
          </a:bodyPr>
          <a:lstStyle/>
          <a:p>
            <a:pPr algn="l"/>
            <a:r>
              <a:rPr lang="en-GB" sz="2200" dirty="0">
                <a:solidFill>
                  <a:srgbClr val="104F75"/>
                </a:solidFill>
              </a:rPr>
              <a:t>you </a:t>
            </a:r>
            <a:r>
              <a:rPr lang="en-GB" sz="1600" baseline="-25000" dirty="0">
                <a:solidFill>
                  <a:srgbClr val="104F75"/>
                </a:solidFill>
              </a:rPr>
              <a:t>[sing.]</a:t>
            </a:r>
            <a:r>
              <a:rPr lang="en-GB" sz="2200" dirty="0">
                <a:solidFill>
                  <a:srgbClr val="104F75"/>
                </a:solidFill>
              </a:rPr>
              <a:t> returned, have returned, went back, came back</a:t>
            </a:r>
          </a:p>
        </p:txBody>
      </p:sp>
      <p:sp>
        <p:nvSpPr>
          <p:cNvPr id="31" name="TextBox 30">
            <a:extLst>
              <a:ext uri="{FF2B5EF4-FFF2-40B4-BE49-F238E27FC236}">
                <a16:creationId xmlns:a16="http://schemas.microsoft.com/office/drawing/2014/main" id="{EEED5F68-B7B6-49EB-B595-982EE5C60466}"/>
              </a:ext>
            </a:extLst>
          </p:cNvPr>
          <p:cNvSpPr txBox="1"/>
          <p:nvPr/>
        </p:nvSpPr>
        <p:spPr>
          <a:xfrm>
            <a:off x="3894881" y="2567295"/>
            <a:ext cx="2647386" cy="430887"/>
          </a:xfrm>
          <a:prstGeom prst="rect">
            <a:avLst/>
          </a:prstGeom>
          <a:noFill/>
        </p:spPr>
        <p:txBody>
          <a:bodyPr wrap="square">
            <a:spAutoFit/>
          </a:bodyPr>
          <a:lstStyle/>
          <a:p>
            <a:pPr algn="l"/>
            <a:r>
              <a:rPr lang="en-GB" sz="2200" dirty="0">
                <a:solidFill>
                  <a:srgbClr val="104F75"/>
                </a:solidFill>
              </a:rPr>
              <a:t>he fell, has fallen</a:t>
            </a:r>
          </a:p>
        </p:txBody>
      </p:sp>
      <p:sp>
        <p:nvSpPr>
          <p:cNvPr id="32" name="TextBox 31">
            <a:extLst>
              <a:ext uri="{FF2B5EF4-FFF2-40B4-BE49-F238E27FC236}">
                <a16:creationId xmlns:a16="http://schemas.microsoft.com/office/drawing/2014/main" id="{FBE929A3-F33E-4324-BBF0-1419A2741BCD}"/>
              </a:ext>
            </a:extLst>
          </p:cNvPr>
          <p:cNvSpPr txBox="1"/>
          <p:nvPr/>
        </p:nvSpPr>
        <p:spPr>
          <a:xfrm>
            <a:off x="3894881" y="3053972"/>
            <a:ext cx="3695700" cy="430887"/>
          </a:xfrm>
          <a:prstGeom prst="rect">
            <a:avLst/>
          </a:prstGeom>
          <a:noFill/>
        </p:spPr>
        <p:txBody>
          <a:bodyPr wrap="square">
            <a:spAutoFit/>
          </a:bodyPr>
          <a:lstStyle/>
          <a:p>
            <a:pPr algn="l"/>
            <a:r>
              <a:rPr lang="en-GB" sz="2200" dirty="0">
                <a:solidFill>
                  <a:srgbClr val="104F75"/>
                </a:solidFill>
              </a:rPr>
              <a:t>she entered, has entered</a:t>
            </a:r>
          </a:p>
        </p:txBody>
      </p:sp>
      <p:sp>
        <p:nvSpPr>
          <p:cNvPr id="33" name="TextBox 32">
            <a:extLst>
              <a:ext uri="{FF2B5EF4-FFF2-40B4-BE49-F238E27FC236}">
                <a16:creationId xmlns:a16="http://schemas.microsoft.com/office/drawing/2014/main" id="{5CFEB7F9-983D-44D3-8C74-BB5C05B5482A}"/>
              </a:ext>
            </a:extLst>
          </p:cNvPr>
          <p:cNvSpPr txBox="1"/>
          <p:nvPr/>
        </p:nvSpPr>
        <p:spPr>
          <a:xfrm>
            <a:off x="3894881" y="3540647"/>
            <a:ext cx="6492132" cy="430887"/>
          </a:xfrm>
          <a:prstGeom prst="rect">
            <a:avLst/>
          </a:prstGeom>
          <a:noFill/>
        </p:spPr>
        <p:txBody>
          <a:bodyPr wrap="square">
            <a:spAutoFit/>
          </a:bodyPr>
          <a:lstStyle/>
          <a:p>
            <a:pPr algn="l"/>
            <a:r>
              <a:rPr lang="en-GB" sz="2200" dirty="0">
                <a:solidFill>
                  <a:srgbClr val="104F75"/>
                </a:solidFill>
              </a:rPr>
              <a:t>one went up, has gone up, climbed</a:t>
            </a:r>
          </a:p>
        </p:txBody>
      </p:sp>
      <p:sp>
        <p:nvSpPr>
          <p:cNvPr id="34" name="TextBox 33">
            <a:extLst>
              <a:ext uri="{FF2B5EF4-FFF2-40B4-BE49-F238E27FC236}">
                <a16:creationId xmlns:a16="http://schemas.microsoft.com/office/drawing/2014/main" id="{C49C5AE1-264E-4405-B1E0-E54C663C0022}"/>
              </a:ext>
            </a:extLst>
          </p:cNvPr>
          <p:cNvSpPr txBox="1"/>
          <p:nvPr/>
        </p:nvSpPr>
        <p:spPr>
          <a:xfrm>
            <a:off x="3894880" y="3999429"/>
            <a:ext cx="8053279" cy="430887"/>
          </a:xfrm>
          <a:prstGeom prst="rect">
            <a:avLst/>
          </a:prstGeom>
          <a:noFill/>
        </p:spPr>
        <p:txBody>
          <a:bodyPr wrap="square">
            <a:spAutoFit/>
          </a:bodyPr>
          <a:lstStyle/>
          <a:p>
            <a:pPr algn="l"/>
            <a:r>
              <a:rPr lang="en-GB" sz="2200" dirty="0">
                <a:solidFill>
                  <a:srgbClr val="104F75"/>
                </a:solidFill>
              </a:rPr>
              <a:t>we returned, have returned, went back, came back</a:t>
            </a:r>
          </a:p>
        </p:txBody>
      </p:sp>
      <p:sp>
        <p:nvSpPr>
          <p:cNvPr id="35" name="TextBox 34">
            <a:extLst>
              <a:ext uri="{FF2B5EF4-FFF2-40B4-BE49-F238E27FC236}">
                <a16:creationId xmlns:a16="http://schemas.microsoft.com/office/drawing/2014/main" id="{BC85071B-C071-4468-8751-0E1A69A678CB}"/>
              </a:ext>
            </a:extLst>
          </p:cNvPr>
          <p:cNvSpPr txBox="1"/>
          <p:nvPr/>
        </p:nvSpPr>
        <p:spPr>
          <a:xfrm>
            <a:off x="3894881" y="4513999"/>
            <a:ext cx="3039816" cy="430887"/>
          </a:xfrm>
          <a:prstGeom prst="rect">
            <a:avLst/>
          </a:prstGeom>
          <a:noFill/>
        </p:spPr>
        <p:txBody>
          <a:bodyPr wrap="square">
            <a:spAutoFit/>
          </a:bodyPr>
          <a:lstStyle/>
          <a:p>
            <a:pPr algn="l"/>
            <a:r>
              <a:rPr lang="en-GB" sz="2200" dirty="0">
                <a:solidFill>
                  <a:srgbClr val="104F75"/>
                </a:solidFill>
              </a:rPr>
              <a:t>we fell, have fallen</a:t>
            </a:r>
          </a:p>
        </p:txBody>
      </p:sp>
      <p:sp>
        <p:nvSpPr>
          <p:cNvPr id="36" name="TextBox 35">
            <a:extLst>
              <a:ext uri="{FF2B5EF4-FFF2-40B4-BE49-F238E27FC236}">
                <a16:creationId xmlns:a16="http://schemas.microsoft.com/office/drawing/2014/main" id="{1C9AACB5-B92E-4D97-82B8-AF456DBD5587}"/>
              </a:ext>
            </a:extLst>
          </p:cNvPr>
          <p:cNvSpPr txBox="1"/>
          <p:nvPr/>
        </p:nvSpPr>
        <p:spPr>
          <a:xfrm>
            <a:off x="3894881" y="5000675"/>
            <a:ext cx="8492382" cy="430887"/>
          </a:xfrm>
          <a:prstGeom prst="rect">
            <a:avLst/>
          </a:prstGeom>
          <a:noFill/>
        </p:spPr>
        <p:txBody>
          <a:bodyPr wrap="square">
            <a:spAutoFit/>
          </a:bodyPr>
          <a:lstStyle/>
          <a:p>
            <a:pPr algn="l"/>
            <a:r>
              <a:rPr lang="en-GB" sz="2200" dirty="0">
                <a:solidFill>
                  <a:srgbClr val="104F75"/>
                </a:solidFill>
              </a:rPr>
              <a:t>you </a:t>
            </a:r>
            <a:r>
              <a:rPr lang="en-GB" sz="1600" baseline="-25000" dirty="0">
                <a:solidFill>
                  <a:srgbClr val="104F75"/>
                </a:solidFill>
              </a:rPr>
              <a:t>[pl./fml] </a:t>
            </a:r>
            <a:r>
              <a:rPr lang="en-GB" sz="2200" dirty="0">
                <a:solidFill>
                  <a:srgbClr val="104F75"/>
                </a:solidFill>
              </a:rPr>
              <a:t>entered, have entered, went in, came in </a:t>
            </a:r>
          </a:p>
        </p:txBody>
      </p:sp>
      <p:sp>
        <p:nvSpPr>
          <p:cNvPr id="37" name="TextBox 36">
            <a:extLst>
              <a:ext uri="{FF2B5EF4-FFF2-40B4-BE49-F238E27FC236}">
                <a16:creationId xmlns:a16="http://schemas.microsoft.com/office/drawing/2014/main" id="{B09A74DF-D918-439D-ABD2-B1EBB5EBFCBB}"/>
              </a:ext>
            </a:extLst>
          </p:cNvPr>
          <p:cNvSpPr txBox="1"/>
          <p:nvPr/>
        </p:nvSpPr>
        <p:spPr>
          <a:xfrm>
            <a:off x="3894881" y="5487351"/>
            <a:ext cx="8297119" cy="430887"/>
          </a:xfrm>
          <a:prstGeom prst="rect">
            <a:avLst/>
          </a:prstGeom>
          <a:noFill/>
        </p:spPr>
        <p:txBody>
          <a:bodyPr wrap="square">
            <a:spAutoFit/>
          </a:bodyPr>
          <a:lstStyle/>
          <a:p>
            <a:pPr algn="l"/>
            <a:r>
              <a:rPr lang="en-GB" sz="2200" dirty="0">
                <a:solidFill>
                  <a:srgbClr val="104F75"/>
                </a:solidFill>
              </a:rPr>
              <a:t>they went up, have gone up, climbed</a:t>
            </a:r>
          </a:p>
        </p:txBody>
      </p:sp>
      <p:sp>
        <p:nvSpPr>
          <p:cNvPr id="38" name="TextBox 37">
            <a:extLst>
              <a:ext uri="{FF2B5EF4-FFF2-40B4-BE49-F238E27FC236}">
                <a16:creationId xmlns:a16="http://schemas.microsoft.com/office/drawing/2014/main" id="{02FE3706-6709-4504-AD33-AEEFB6618EBD}"/>
              </a:ext>
            </a:extLst>
          </p:cNvPr>
          <p:cNvSpPr txBox="1"/>
          <p:nvPr/>
        </p:nvSpPr>
        <p:spPr>
          <a:xfrm>
            <a:off x="3894880" y="5918238"/>
            <a:ext cx="8297119" cy="430887"/>
          </a:xfrm>
          <a:prstGeom prst="rect">
            <a:avLst/>
          </a:prstGeom>
          <a:noFill/>
        </p:spPr>
        <p:txBody>
          <a:bodyPr wrap="square">
            <a:spAutoFit/>
          </a:bodyPr>
          <a:lstStyle/>
          <a:p>
            <a:pPr algn="l"/>
            <a:r>
              <a:rPr lang="en-GB" sz="2200" dirty="0">
                <a:solidFill>
                  <a:srgbClr val="104F75"/>
                </a:solidFill>
              </a:rPr>
              <a:t>they (f.) returned, have returned, went back, came back</a:t>
            </a:r>
          </a:p>
        </p:txBody>
      </p:sp>
      <p:sp>
        <p:nvSpPr>
          <p:cNvPr id="9" name="Speech Bubble: Rectangle with Corners Rounded 8">
            <a:extLst>
              <a:ext uri="{FF2B5EF4-FFF2-40B4-BE49-F238E27FC236}">
                <a16:creationId xmlns:a16="http://schemas.microsoft.com/office/drawing/2014/main" id="{295CAFCA-541F-4FEB-BA7E-33D88043C450}"/>
              </a:ext>
            </a:extLst>
          </p:cNvPr>
          <p:cNvSpPr/>
          <p:nvPr/>
        </p:nvSpPr>
        <p:spPr>
          <a:xfrm>
            <a:off x="812232" y="2524357"/>
            <a:ext cx="3007360" cy="987103"/>
          </a:xfrm>
          <a:prstGeom prst="wedgeRoundRectCallout">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No </a:t>
            </a:r>
            <a:r>
              <a:rPr lang="en-GB" sz="2000" b="1" dirty="0">
                <a:solidFill>
                  <a:prstClr val="white"/>
                </a:solidFill>
                <a:latin typeface="Century Gothic" panose="020B0502020202020204" pitchFamily="34" charset="0"/>
              </a:rPr>
              <a:t>–e </a:t>
            </a:r>
            <a:r>
              <a:rPr lang="en-GB" sz="2000" dirty="0">
                <a:solidFill>
                  <a:prstClr val="white"/>
                </a:solidFill>
                <a:latin typeface="Century Gothic" panose="020B0502020202020204" pitchFamily="34" charset="0"/>
              </a:rPr>
              <a:t>when </a:t>
            </a:r>
            <a:r>
              <a:rPr lang="en-GB" sz="2000" b="1" dirty="0">
                <a:solidFill>
                  <a:prstClr val="white"/>
                </a:solidFill>
                <a:latin typeface="Century Gothic" panose="020B0502020202020204" pitchFamily="34" charset="0"/>
              </a:rPr>
              <a:t>on</a:t>
            </a:r>
            <a:r>
              <a:rPr lang="en-GB" sz="2000" dirty="0">
                <a:solidFill>
                  <a:prstClr val="white"/>
                </a:solidFill>
                <a:latin typeface="Century Gothic" panose="020B0502020202020204" pitchFamily="34" charset="0"/>
              </a:rPr>
              <a:t> means ‘people in general’.</a:t>
            </a:r>
          </a:p>
        </p:txBody>
      </p:sp>
    </p:spTree>
    <p:extLst>
      <p:ext uri="{BB962C8B-B14F-4D97-AF65-F5344CB8AC3E}">
        <p14:creationId xmlns:p14="http://schemas.microsoft.com/office/powerpoint/2010/main" val="190550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6" grpId="0"/>
      <p:bldP spid="18" grpId="0"/>
      <p:bldP spid="20" grpId="0"/>
      <p:bldP spid="22" grpId="0"/>
      <p:bldP spid="24" grpId="0"/>
      <p:bldP spid="26" grpId="0"/>
      <p:bldP spid="28" grpId="0"/>
      <p:bldP spid="29" grpId="0"/>
      <p:bldP spid="30" grpId="0"/>
      <p:bldP spid="31" grpId="0"/>
      <p:bldP spid="32" grpId="0"/>
      <p:bldP spid="33" grpId="0"/>
      <p:bldP spid="34" grpId="0"/>
      <p:bldP spid="35" grpId="0"/>
      <p:bldP spid="36" grpId="0"/>
      <p:bldP spid="37" grpId="0"/>
      <p:bldP spid="3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52160" cy="707849"/>
          </a:xfrm>
        </p:spPr>
        <p:txBody>
          <a:bodyPr>
            <a:normAutofit/>
          </a:bodyPr>
          <a:lstStyle/>
          <a:p>
            <a:r>
              <a:rPr lang="en-GB" sz="3000" b="1" dirty="0">
                <a:solidFill>
                  <a:schemeClr val="bg1"/>
                </a:solidFill>
              </a:rPr>
              <a:t>Des accidents dans le journal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3FFC3833-0BAC-41E8-BB16-8EA7C2929167}"/>
              </a:ext>
            </a:extLst>
          </p:cNvPr>
          <p:cNvSpPr txBox="1"/>
          <p:nvPr/>
        </p:nvSpPr>
        <p:spPr>
          <a:xfrm>
            <a:off x="264160" y="1320800"/>
            <a:ext cx="11645760" cy="1938992"/>
          </a:xfrm>
          <a:prstGeom prst="rect">
            <a:avLst/>
          </a:prstGeom>
          <a:noFill/>
        </p:spPr>
        <p:txBody>
          <a:bodyPr wrap="square" rtlCol="0">
            <a:spAutoFit/>
          </a:bodyPr>
          <a:lstStyle/>
          <a:p>
            <a:pPr algn="l"/>
            <a:r>
              <a:rPr lang="fr-FR" sz="2400" dirty="0">
                <a:solidFill>
                  <a:srgbClr val="104F75"/>
                </a:solidFill>
              </a:rPr>
              <a:t>Beaucoup de gens ont eu des accidents </a:t>
            </a:r>
            <a:r>
              <a:rPr lang="fr-FR" sz="2400" dirty="0">
                <a:solidFill>
                  <a:srgbClr val="104F75"/>
                </a:solidFill>
                <a:latin typeface="Century Gothic" panose="020B0502020202020204" pitchFamily="34" charset="0"/>
              </a:rPr>
              <a:t>à la piscine ! Deux filles, Delphine et Mélanie, ont eu un accident le mois dernier. Amandine lit un article sur leur accident, et elle écrit un article sur Amir et Océane. C’est Amir et Océane (ils) ou Delphine et Mélanie (elles) ?</a:t>
            </a:r>
          </a:p>
          <a:p>
            <a:pPr algn="l"/>
            <a:endParaRPr lang="fr-FR" sz="2400" dirty="0">
              <a:solidFill>
                <a:srgbClr val="104F75"/>
              </a:solidFill>
              <a:latin typeface="Century Gothic" panose="020B0502020202020204" pitchFamily="34" charset="0"/>
            </a:endParaRPr>
          </a:p>
        </p:txBody>
      </p:sp>
      <p:sp>
        <p:nvSpPr>
          <p:cNvPr id="3" name="Rectangle: Folded Corner 2">
            <a:extLst>
              <a:ext uri="{FF2B5EF4-FFF2-40B4-BE49-F238E27FC236}">
                <a16:creationId xmlns:a16="http://schemas.microsoft.com/office/drawing/2014/main" id="{A9CE5431-8033-449A-8314-B3D653ACE6E8}"/>
              </a:ext>
            </a:extLst>
          </p:cNvPr>
          <p:cNvSpPr/>
          <p:nvPr/>
        </p:nvSpPr>
        <p:spPr>
          <a:xfrm>
            <a:off x="6251971" y="3105140"/>
            <a:ext cx="499477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Ils sont arrivés.</a:t>
            </a:r>
          </a:p>
        </p:txBody>
      </p:sp>
      <p:sp>
        <p:nvSpPr>
          <p:cNvPr id="15" name="Rectangle: Folded Corner 14">
            <a:extLst>
              <a:ext uri="{FF2B5EF4-FFF2-40B4-BE49-F238E27FC236}">
                <a16:creationId xmlns:a16="http://schemas.microsoft.com/office/drawing/2014/main" id="{CAB28C9D-9235-4E9F-B965-FEFDEE6C131B}"/>
              </a:ext>
            </a:extLst>
          </p:cNvPr>
          <p:cNvSpPr/>
          <p:nvPr/>
        </p:nvSpPr>
        <p:spPr>
          <a:xfrm>
            <a:off x="428695" y="5655540"/>
            <a:ext cx="499477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Elles sont arrivées</a:t>
            </a:r>
            <a:r>
              <a:rPr lang="fr-FR" sz="2400" dirty="0">
                <a:solidFill>
                  <a:srgbClr val="104F75"/>
                </a:solidFill>
                <a:latin typeface="Century Gothic" panose="020B0502020202020204" pitchFamily="34" charset="0"/>
              </a:rPr>
              <a:t>.</a:t>
            </a:r>
            <a:endParaRPr lang="fr-FR" sz="2400" dirty="0">
              <a:solidFill>
                <a:srgbClr val="104F75"/>
              </a:solidFill>
            </a:endParaRPr>
          </a:p>
        </p:txBody>
      </p:sp>
      <p:sp>
        <p:nvSpPr>
          <p:cNvPr id="17" name="Rectangle: Folded Corner 16">
            <a:extLst>
              <a:ext uri="{FF2B5EF4-FFF2-40B4-BE49-F238E27FC236}">
                <a16:creationId xmlns:a16="http://schemas.microsoft.com/office/drawing/2014/main" id="{502E4B22-8917-4D4F-9EBF-5383430AC022}"/>
              </a:ext>
            </a:extLst>
          </p:cNvPr>
          <p:cNvSpPr/>
          <p:nvPr/>
        </p:nvSpPr>
        <p:spPr>
          <a:xfrm>
            <a:off x="428695" y="3950676"/>
            <a:ext cx="499477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Ils sont montés sur la table.</a:t>
            </a:r>
          </a:p>
        </p:txBody>
      </p:sp>
      <p:sp>
        <p:nvSpPr>
          <p:cNvPr id="19" name="Rectangle: Folded Corner 18">
            <a:extLst>
              <a:ext uri="{FF2B5EF4-FFF2-40B4-BE49-F238E27FC236}">
                <a16:creationId xmlns:a16="http://schemas.microsoft.com/office/drawing/2014/main" id="{232707F4-8031-4492-90B3-D667601F5465}"/>
              </a:ext>
            </a:extLst>
          </p:cNvPr>
          <p:cNvSpPr/>
          <p:nvPr/>
        </p:nvSpPr>
        <p:spPr>
          <a:xfrm>
            <a:off x="6251971" y="3995768"/>
            <a:ext cx="499477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Elles sont allées </a:t>
            </a:r>
            <a:r>
              <a:rPr lang="fr-FR" sz="2400" dirty="0">
                <a:solidFill>
                  <a:srgbClr val="104F75"/>
                </a:solidFill>
                <a:latin typeface="Century Gothic" panose="020B0502020202020204" pitchFamily="34" charset="0"/>
              </a:rPr>
              <a:t>à la piscine.</a:t>
            </a:r>
            <a:endParaRPr lang="fr-FR" sz="2400" dirty="0">
              <a:solidFill>
                <a:srgbClr val="104F75"/>
              </a:solidFill>
            </a:endParaRPr>
          </a:p>
        </p:txBody>
      </p:sp>
      <p:sp>
        <p:nvSpPr>
          <p:cNvPr id="21" name="Rectangle: Folded Corner 20">
            <a:extLst>
              <a:ext uri="{FF2B5EF4-FFF2-40B4-BE49-F238E27FC236}">
                <a16:creationId xmlns:a16="http://schemas.microsoft.com/office/drawing/2014/main" id="{5EF68A71-C019-4578-AFBA-EC87E2CDF39E}"/>
              </a:ext>
            </a:extLst>
          </p:cNvPr>
          <p:cNvSpPr/>
          <p:nvPr/>
        </p:nvSpPr>
        <p:spPr>
          <a:xfrm>
            <a:off x="428695" y="3126085"/>
            <a:ext cx="499477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Elles sont tombées.</a:t>
            </a:r>
          </a:p>
        </p:txBody>
      </p:sp>
      <p:sp>
        <p:nvSpPr>
          <p:cNvPr id="23" name="Rectangle: Folded Corner 22">
            <a:extLst>
              <a:ext uri="{FF2B5EF4-FFF2-40B4-BE49-F238E27FC236}">
                <a16:creationId xmlns:a16="http://schemas.microsoft.com/office/drawing/2014/main" id="{451E4058-62CC-4CFF-B40D-2F26712972EE}"/>
              </a:ext>
            </a:extLst>
          </p:cNvPr>
          <p:cNvSpPr/>
          <p:nvPr/>
        </p:nvSpPr>
        <p:spPr>
          <a:xfrm>
            <a:off x="428695" y="4803108"/>
            <a:ext cx="499477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Ils sont restés </a:t>
            </a:r>
            <a:r>
              <a:rPr lang="fr-FR" sz="2400" dirty="0">
                <a:solidFill>
                  <a:srgbClr val="104F75"/>
                </a:solidFill>
                <a:latin typeface="Century Gothic" panose="020B0502020202020204" pitchFamily="34" charset="0"/>
              </a:rPr>
              <a:t>à la maison.</a:t>
            </a:r>
            <a:endParaRPr lang="fr-FR" sz="2400" dirty="0">
              <a:solidFill>
                <a:srgbClr val="104F75"/>
              </a:solidFill>
            </a:endParaRPr>
          </a:p>
        </p:txBody>
      </p:sp>
      <p:sp>
        <p:nvSpPr>
          <p:cNvPr id="24" name="Rectangle: Folded Corner 23">
            <a:extLst>
              <a:ext uri="{FF2B5EF4-FFF2-40B4-BE49-F238E27FC236}">
                <a16:creationId xmlns:a16="http://schemas.microsoft.com/office/drawing/2014/main" id="{7F746683-688E-4D7E-8E52-6CEB1A0ADCAF}"/>
              </a:ext>
            </a:extLst>
          </p:cNvPr>
          <p:cNvSpPr/>
          <p:nvPr/>
        </p:nvSpPr>
        <p:spPr>
          <a:xfrm>
            <a:off x="6251971" y="4805616"/>
            <a:ext cx="499477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Ils sont allés </a:t>
            </a:r>
            <a:r>
              <a:rPr lang="fr-FR" sz="2400" dirty="0">
                <a:solidFill>
                  <a:srgbClr val="104F75"/>
                </a:solidFill>
                <a:latin typeface="Century Gothic" panose="020B0502020202020204" pitchFamily="34" charset="0"/>
              </a:rPr>
              <a:t>à l’hôpital.</a:t>
            </a:r>
            <a:endParaRPr lang="fr-FR" sz="2400" dirty="0">
              <a:solidFill>
                <a:srgbClr val="104F75"/>
              </a:solidFill>
            </a:endParaRPr>
          </a:p>
        </p:txBody>
      </p:sp>
      <p:sp>
        <p:nvSpPr>
          <p:cNvPr id="25" name="Rectangle: Folded Corner 24">
            <a:extLst>
              <a:ext uri="{FF2B5EF4-FFF2-40B4-BE49-F238E27FC236}">
                <a16:creationId xmlns:a16="http://schemas.microsoft.com/office/drawing/2014/main" id="{203280AC-713D-4E19-9631-1E3938991B37}"/>
              </a:ext>
            </a:extLst>
          </p:cNvPr>
          <p:cNvSpPr/>
          <p:nvPr/>
        </p:nvSpPr>
        <p:spPr>
          <a:xfrm>
            <a:off x="6251971" y="5655539"/>
            <a:ext cx="499477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Elles sont retournées au coll</a:t>
            </a:r>
            <a:r>
              <a:rPr lang="fr-FR" sz="2400" dirty="0">
                <a:solidFill>
                  <a:srgbClr val="104F75"/>
                </a:solidFill>
                <a:latin typeface="Century Gothic" panose="020B0502020202020204" pitchFamily="34" charset="0"/>
              </a:rPr>
              <a:t>ège.</a:t>
            </a:r>
            <a:endParaRPr lang="fr-FR" sz="2400" dirty="0">
              <a:solidFill>
                <a:srgbClr val="104F75"/>
              </a:solidFill>
            </a:endParaRPr>
          </a:p>
        </p:txBody>
      </p:sp>
      <p:sp>
        <p:nvSpPr>
          <p:cNvPr id="26" name="Rounded Rectangle 46">
            <a:extLst>
              <a:ext uri="{FF2B5EF4-FFF2-40B4-BE49-F238E27FC236}">
                <a16:creationId xmlns:a16="http://schemas.microsoft.com/office/drawing/2014/main" id="{93C5CDAF-806F-46BF-85E3-82D5DC77B0B4}"/>
              </a:ext>
            </a:extLst>
          </p:cNvPr>
          <p:cNvSpPr/>
          <p:nvPr/>
        </p:nvSpPr>
        <p:spPr>
          <a:xfrm>
            <a:off x="1464924" y="3171595"/>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9756774B-DFD5-4681-B000-122BC39B300F}"/>
              </a:ext>
            </a:extLst>
          </p:cNvPr>
          <p:cNvSpPr/>
          <p:nvPr/>
        </p:nvSpPr>
        <p:spPr>
          <a:xfrm>
            <a:off x="553175" y="3997410"/>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Rounded Rectangle 46">
            <a:extLst>
              <a:ext uri="{FF2B5EF4-FFF2-40B4-BE49-F238E27FC236}">
                <a16:creationId xmlns:a16="http://schemas.microsoft.com/office/drawing/2014/main" id="{660A5BDB-6B9C-4EF3-BBD0-D215BE68D197}"/>
              </a:ext>
            </a:extLst>
          </p:cNvPr>
          <p:cNvSpPr/>
          <p:nvPr/>
        </p:nvSpPr>
        <p:spPr>
          <a:xfrm>
            <a:off x="614141" y="4848985"/>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Rounded Rectangle 46">
            <a:extLst>
              <a:ext uri="{FF2B5EF4-FFF2-40B4-BE49-F238E27FC236}">
                <a16:creationId xmlns:a16="http://schemas.microsoft.com/office/drawing/2014/main" id="{FACF57FF-D9D6-4643-AAEF-C938E8595A2F}"/>
              </a:ext>
            </a:extLst>
          </p:cNvPr>
          <p:cNvSpPr/>
          <p:nvPr/>
        </p:nvSpPr>
        <p:spPr>
          <a:xfrm>
            <a:off x="1560174" y="5702273"/>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Rounded Rectangle 46">
            <a:extLst>
              <a:ext uri="{FF2B5EF4-FFF2-40B4-BE49-F238E27FC236}">
                <a16:creationId xmlns:a16="http://schemas.microsoft.com/office/drawing/2014/main" id="{107880F7-0459-4DF3-9E3C-11C12A45F701}"/>
              </a:ext>
            </a:extLst>
          </p:cNvPr>
          <p:cNvSpPr/>
          <p:nvPr/>
        </p:nvSpPr>
        <p:spPr>
          <a:xfrm>
            <a:off x="7283759" y="3151874"/>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Rounded Rectangle 46">
            <a:extLst>
              <a:ext uri="{FF2B5EF4-FFF2-40B4-BE49-F238E27FC236}">
                <a16:creationId xmlns:a16="http://schemas.microsoft.com/office/drawing/2014/main" id="{E1CA0757-4D51-4057-814D-5DA82E83219D}"/>
              </a:ext>
            </a:extLst>
          </p:cNvPr>
          <p:cNvSpPr/>
          <p:nvPr/>
        </p:nvSpPr>
        <p:spPr>
          <a:xfrm>
            <a:off x="6611358" y="4048814"/>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2" name="Rounded Rectangle 46">
            <a:extLst>
              <a:ext uri="{FF2B5EF4-FFF2-40B4-BE49-F238E27FC236}">
                <a16:creationId xmlns:a16="http://schemas.microsoft.com/office/drawing/2014/main" id="{2CBA5B3C-7BA5-43A1-A34E-32D5789085AE}"/>
              </a:ext>
            </a:extLst>
          </p:cNvPr>
          <p:cNvSpPr/>
          <p:nvPr/>
        </p:nvSpPr>
        <p:spPr>
          <a:xfrm>
            <a:off x="6611358" y="4848985"/>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3" name="Rounded Rectangle 46">
            <a:extLst>
              <a:ext uri="{FF2B5EF4-FFF2-40B4-BE49-F238E27FC236}">
                <a16:creationId xmlns:a16="http://schemas.microsoft.com/office/drawing/2014/main" id="{03073C73-BB48-4A78-A775-63FB93DFB063}"/>
              </a:ext>
            </a:extLst>
          </p:cNvPr>
          <p:cNvSpPr/>
          <p:nvPr/>
        </p:nvSpPr>
        <p:spPr>
          <a:xfrm>
            <a:off x="6327558" y="5702273"/>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6" name="Picture 5">
            <a:extLst>
              <a:ext uri="{FF2B5EF4-FFF2-40B4-BE49-F238E27FC236}">
                <a16:creationId xmlns:a16="http://schemas.microsoft.com/office/drawing/2014/main" id="{743514F9-7B6B-470E-8931-B965EAD1C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650" y="-282742"/>
            <a:ext cx="1609415" cy="1609415"/>
          </a:xfrm>
          <a:prstGeom prst="rect">
            <a:avLst/>
          </a:prstGeom>
        </p:spPr>
      </p:pic>
      <p:pic>
        <p:nvPicPr>
          <p:cNvPr id="10" name="Picture 9">
            <a:extLst>
              <a:ext uri="{FF2B5EF4-FFF2-40B4-BE49-F238E27FC236}">
                <a16:creationId xmlns:a16="http://schemas.microsoft.com/office/drawing/2014/main" id="{B8CEEC10-1F18-4B62-B517-5A9A6AC84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6065" y="500358"/>
            <a:ext cx="1251264" cy="810389"/>
          </a:xfrm>
          <a:prstGeom prst="rect">
            <a:avLst/>
          </a:prstGeom>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52160" cy="707849"/>
          </a:xfrm>
        </p:spPr>
        <p:txBody>
          <a:bodyPr>
            <a:normAutofit/>
          </a:bodyPr>
          <a:lstStyle/>
          <a:p>
            <a:r>
              <a:rPr lang="fr-FR" sz="3000" b="1" dirty="0">
                <a:solidFill>
                  <a:schemeClr val="bg1"/>
                </a:solidFill>
              </a:rPr>
              <a:t>Le placement des adverbes</a:t>
            </a:r>
          </a:p>
        </p:txBody>
      </p:sp>
      <p:sp>
        <p:nvSpPr>
          <p:cNvPr id="2" name="TextBox 1">
            <a:extLst>
              <a:ext uri="{FF2B5EF4-FFF2-40B4-BE49-F238E27FC236}">
                <a16:creationId xmlns:a16="http://schemas.microsoft.com/office/drawing/2014/main" id="{3FFC3833-0BAC-41E8-BB16-8EA7C2929167}"/>
              </a:ext>
            </a:extLst>
          </p:cNvPr>
          <p:cNvSpPr txBox="1"/>
          <p:nvPr/>
        </p:nvSpPr>
        <p:spPr>
          <a:xfrm>
            <a:off x="264160" y="1163992"/>
            <a:ext cx="11645760" cy="400110"/>
          </a:xfrm>
          <a:prstGeom prst="rect">
            <a:avLst/>
          </a:prstGeom>
          <a:noFill/>
        </p:spPr>
        <p:txBody>
          <a:bodyPr wrap="square" rtlCol="0">
            <a:spAutoFit/>
          </a:bodyPr>
          <a:lstStyle/>
          <a:p>
            <a:pPr algn="l"/>
            <a:r>
              <a:rPr lang="en-GB" sz="2000" dirty="0">
                <a:solidFill>
                  <a:srgbClr val="104F75"/>
                </a:solidFill>
                <a:latin typeface="Century Gothic" panose="020B0502020202020204" pitchFamily="34" charset="0"/>
              </a:rPr>
              <a:t>Remember:</a:t>
            </a:r>
          </a:p>
        </p:txBody>
      </p:sp>
      <p:sp>
        <p:nvSpPr>
          <p:cNvPr id="26" name="TextBox 25">
            <a:extLst>
              <a:ext uri="{FF2B5EF4-FFF2-40B4-BE49-F238E27FC236}">
                <a16:creationId xmlns:a16="http://schemas.microsoft.com/office/drawing/2014/main" id="{4FFC1FE5-74B3-4DA5-8CEE-96EE2F8EADC8}"/>
              </a:ext>
            </a:extLst>
          </p:cNvPr>
          <p:cNvSpPr txBox="1"/>
          <p:nvPr/>
        </p:nvSpPr>
        <p:spPr>
          <a:xfrm>
            <a:off x="264160" y="1704654"/>
            <a:ext cx="11645760" cy="707886"/>
          </a:xfrm>
          <a:prstGeom prst="rect">
            <a:avLst/>
          </a:prstGeom>
          <a:noFill/>
        </p:spPr>
        <p:txBody>
          <a:bodyPr wrap="square">
            <a:spAutoFit/>
          </a:bodyPr>
          <a:lstStyle/>
          <a:p>
            <a:pPr algn="l"/>
            <a:r>
              <a:rPr lang="en-GB" sz="2000" dirty="0">
                <a:solidFill>
                  <a:srgbClr val="104F75"/>
                </a:solidFill>
                <a:latin typeface="Century Gothic" panose="020B0502020202020204" pitchFamily="34" charset="0"/>
              </a:rPr>
              <a:t>Adverbs that tell us </a:t>
            </a:r>
            <a:r>
              <a:rPr lang="en-GB" sz="2000" b="1" dirty="0">
                <a:solidFill>
                  <a:srgbClr val="104F75"/>
                </a:solidFill>
                <a:latin typeface="Century Gothic" panose="020B0502020202020204" pitchFamily="34" charset="0"/>
              </a:rPr>
              <a:t>when </a:t>
            </a:r>
            <a:r>
              <a:rPr lang="en-GB" sz="2000" dirty="0">
                <a:solidFill>
                  <a:srgbClr val="104F75"/>
                </a:solidFill>
                <a:latin typeface="Century Gothic" panose="020B0502020202020204" pitchFamily="34" charset="0"/>
              </a:rPr>
              <a:t>or </a:t>
            </a:r>
            <a:r>
              <a:rPr lang="en-GB" sz="2000" b="1" dirty="0">
                <a:solidFill>
                  <a:srgbClr val="104F75"/>
                </a:solidFill>
                <a:latin typeface="Century Gothic" panose="020B0502020202020204" pitchFamily="34" charset="0"/>
              </a:rPr>
              <a:t>where</a:t>
            </a:r>
            <a:r>
              <a:rPr lang="en-GB" sz="2000" dirty="0">
                <a:solidFill>
                  <a:srgbClr val="104F75"/>
                </a:solidFill>
                <a:latin typeface="Century Gothic" panose="020B0502020202020204" pitchFamily="34" charset="0"/>
              </a:rPr>
              <a:t> something happens usually go at the </a:t>
            </a:r>
            <a:r>
              <a:rPr lang="en-GB" sz="2000" b="1" dirty="0">
                <a:solidFill>
                  <a:srgbClr val="104F75"/>
                </a:solidFill>
                <a:latin typeface="Century Gothic" panose="020B0502020202020204" pitchFamily="34" charset="0"/>
              </a:rPr>
              <a:t>beginning</a:t>
            </a:r>
            <a:r>
              <a:rPr lang="en-GB" sz="2000" dirty="0">
                <a:solidFill>
                  <a:srgbClr val="104F75"/>
                </a:solidFill>
                <a:latin typeface="Century Gothic" panose="020B0502020202020204" pitchFamily="34" charset="0"/>
              </a:rPr>
              <a:t> or the </a:t>
            </a:r>
            <a:r>
              <a:rPr lang="en-GB" sz="2000" b="1" dirty="0">
                <a:solidFill>
                  <a:srgbClr val="104F75"/>
                </a:solidFill>
                <a:latin typeface="Century Gothic" panose="020B0502020202020204" pitchFamily="34" charset="0"/>
              </a:rPr>
              <a:t>end</a:t>
            </a:r>
            <a:r>
              <a:rPr lang="en-GB" sz="2000" dirty="0">
                <a:solidFill>
                  <a:srgbClr val="104F75"/>
                </a:solidFill>
                <a:latin typeface="Century Gothic" panose="020B0502020202020204" pitchFamily="34" charset="0"/>
              </a:rPr>
              <a:t> of the sentence.</a:t>
            </a:r>
          </a:p>
        </p:txBody>
      </p:sp>
      <p:sp>
        <p:nvSpPr>
          <p:cNvPr id="27" name="TextBox 26">
            <a:extLst>
              <a:ext uri="{FF2B5EF4-FFF2-40B4-BE49-F238E27FC236}">
                <a16:creationId xmlns:a16="http://schemas.microsoft.com/office/drawing/2014/main" id="{F7654FD1-C2C2-4009-9E52-99D8E9A21258}"/>
              </a:ext>
            </a:extLst>
          </p:cNvPr>
          <p:cNvSpPr txBox="1"/>
          <p:nvPr/>
        </p:nvSpPr>
        <p:spPr>
          <a:xfrm>
            <a:off x="264160" y="3188908"/>
            <a:ext cx="11645760" cy="707886"/>
          </a:xfrm>
          <a:prstGeom prst="rect">
            <a:avLst/>
          </a:prstGeom>
          <a:noFill/>
        </p:spPr>
        <p:txBody>
          <a:bodyPr wrap="square">
            <a:spAutoFit/>
          </a:bodyPr>
          <a:lstStyle/>
          <a:p>
            <a:pPr algn="l"/>
            <a:r>
              <a:rPr lang="en-GB" sz="2000" dirty="0">
                <a:solidFill>
                  <a:srgbClr val="104F75"/>
                </a:solidFill>
                <a:latin typeface="Century Gothic" panose="020B0502020202020204" pitchFamily="34" charset="0"/>
              </a:rPr>
              <a:t>Adverbs that tell us </a:t>
            </a:r>
            <a:r>
              <a:rPr lang="en-GB" sz="2000" b="1" dirty="0">
                <a:solidFill>
                  <a:srgbClr val="104F75"/>
                </a:solidFill>
                <a:latin typeface="Century Gothic" panose="020B0502020202020204" pitchFamily="34" charset="0"/>
              </a:rPr>
              <a:t>how </a:t>
            </a:r>
            <a:r>
              <a:rPr lang="en-GB" sz="2000" dirty="0">
                <a:solidFill>
                  <a:srgbClr val="104F75"/>
                </a:solidFill>
                <a:latin typeface="Century Gothic" panose="020B0502020202020204" pitchFamily="34" charset="0"/>
              </a:rPr>
              <a:t>or </a:t>
            </a:r>
            <a:r>
              <a:rPr lang="en-GB" sz="2000" b="1" dirty="0">
                <a:solidFill>
                  <a:srgbClr val="104F75"/>
                </a:solidFill>
                <a:latin typeface="Century Gothic" panose="020B0502020202020204" pitchFamily="34" charset="0"/>
              </a:rPr>
              <a:t>how often </a:t>
            </a:r>
            <a:r>
              <a:rPr lang="en-GB" sz="2000" dirty="0">
                <a:solidFill>
                  <a:srgbClr val="104F75"/>
                </a:solidFill>
                <a:latin typeface="Century Gothic" panose="020B0502020202020204" pitchFamily="34" charset="0"/>
              </a:rPr>
              <a:t>something happens usually go </a:t>
            </a:r>
            <a:r>
              <a:rPr lang="en-GB" sz="2000" b="1" dirty="0">
                <a:solidFill>
                  <a:srgbClr val="104F75"/>
                </a:solidFill>
                <a:latin typeface="Century Gothic" panose="020B0502020202020204" pitchFamily="34" charset="0"/>
              </a:rPr>
              <a:t>after</a:t>
            </a:r>
            <a:r>
              <a:rPr lang="en-GB" sz="2000" dirty="0">
                <a:solidFill>
                  <a:srgbClr val="104F75"/>
                </a:solidFill>
                <a:latin typeface="Century Gothic" panose="020B0502020202020204" pitchFamily="34" charset="0"/>
              </a:rPr>
              <a:t> the verb in the </a:t>
            </a:r>
            <a:r>
              <a:rPr lang="en-GB" sz="2000" b="1" dirty="0">
                <a:solidFill>
                  <a:srgbClr val="104F75"/>
                </a:solidFill>
                <a:latin typeface="Century Gothic" panose="020B0502020202020204" pitchFamily="34" charset="0"/>
              </a:rPr>
              <a:t>short form</a:t>
            </a:r>
            <a:r>
              <a:rPr lang="en-GB" sz="2000" dirty="0">
                <a:solidFill>
                  <a:srgbClr val="104F75"/>
                </a:solidFill>
                <a:latin typeface="Century Gothic" panose="020B0502020202020204" pitchFamily="34" charset="0"/>
              </a:rPr>
              <a:t>. In the </a:t>
            </a:r>
            <a:r>
              <a:rPr lang="en-GB" sz="2000" b="1" dirty="0">
                <a:solidFill>
                  <a:srgbClr val="104F75"/>
                </a:solidFill>
                <a:latin typeface="Century Gothic" panose="020B0502020202020204" pitchFamily="34" charset="0"/>
              </a:rPr>
              <a:t>perfect tense</a:t>
            </a:r>
            <a:r>
              <a:rPr lang="en-GB" sz="2000" dirty="0">
                <a:solidFill>
                  <a:srgbClr val="104F75"/>
                </a:solidFill>
                <a:latin typeface="Century Gothic" panose="020B0502020202020204" pitchFamily="34" charset="0"/>
              </a:rPr>
              <a:t>, that means they go usually </a:t>
            </a:r>
            <a:r>
              <a:rPr lang="en-GB" sz="2000" b="1" dirty="0">
                <a:solidFill>
                  <a:srgbClr val="104F75"/>
                </a:solidFill>
                <a:latin typeface="Century Gothic" panose="020B0502020202020204" pitchFamily="34" charset="0"/>
              </a:rPr>
              <a:t>after</a:t>
            </a:r>
            <a:r>
              <a:rPr lang="en-GB" sz="2000" dirty="0">
                <a:solidFill>
                  <a:srgbClr val="104F75"/>
                </a:solidFill>
                <a:latin typeface="Century Gothic" panose="020B0502020202020204" pitchFamily="34" charset="0"/>
              </a:rPr>
              <a:t> the form of </a:t>
            </a:r>
            <a:r>
              <a:rPr lang="fr-FR" sz="2000" b="1" dirty="0">
                <a:solidFill>
                  <a:srgbClr val="104F75"/>
                </a:solidFill>
                <a:latin typeface="Century Gothic" panose="020B0502020202020204" pitchFamily="34" charset="0"/>
              </a:rPr>
              <a:t>être</a:t>
            </a:r>
            <a:r>
              <a:rPr lang="en-GB" sz="2000" dirty="0">
                <a:solidFill>
                  <a:srgbClr val="104F75"/>
                </a:solidFill>
                <a:latin typeface="Century Gothic" panose="020B0502020202020204" pitchFamily="34" charset="0"/>
              </a:rPr>
              <a:t> or </a:t>
            </a:r>
            <a:r>
              <a:rPr lang="fr-FR" sz="2000" b="1" dirty="0">
                <a:solidFill>
                  <a:srgbClr val="104F75"/>
                </a:solidFill>
                <a:latin typeface="Century Gothic" panose="020B0502020202020204" pitchFamily="34" charset="0"/>
              </a:rPr>
              <a:t>avoir</a:t>
            </a:r>
            <a:r>
              <a:rPr lang="en-GB" sz="2000" i="1" dirty="0">
                <a:solidFill>
                  <a:srgbClr val="104F75"/>
                </a:solidFill>
                <a:latin typeface="Century Gothic" panose="020B0502020202020204" pitchFamily="34" charset="0"/>
              </a:rPr>
              <a:t>.</a:t>
            </a:r>
            <a:endParaRPr lang="en-GB" sz="2000" dirty="0">
              <a:solidFill>
                <a:srgbClr val="104F75"/>
              </a:solidFill>
              <a:latin typeface="Century Gothic" panose="020B0502020202020204" pitchFamily="34" charset="0"/>
            </a:endParaRPr>
          </a:p>
        </p:txBody>
      </p:sp>
      <p:sp>
        <p:nvSpPr>
          <p:cNvPr id="28" name="TextBox 27">
            <a:extLst>
              <a:ext uri="{FF2B5EF4-FFF2-40B4-BE49-F238E27FC236}">
                <a16:creationId xmlns:a16="http://schemas.microsoft.com/office/drawing/2014/main" id="{E45D45B2-CCD3-426C-AF04-4DE679B76343}"/>
              </a:ext>
            </a:extLst>
          </p:cNvPr>
          <p:cNvSpPr txBox="1"/>
          <p:nvPr/>
        </p:nvSpPr>
        <p:spPr>
          <a:xfrm>
            <a:off x="264160" y="2553092"/>
            <a:ext cx="11645760" cy="495264"/>
          </a:xfrm>
          <a:prstGeom prst="rect">
            <a:avLst/>
          </a:prstGeom>
          <a:noFill/>
        </p:spPr>
        <p:txBody>
          <a:bodyPr wrap="square">
            <a:spAutoFit/>
          </a:bodyPr>
          <a:lstStyle/>
          <a:p>
            <a:pPr algn="l">
              <a:lnSpc>
                <a:spcPct val="150000"/>
              </a:lnSpc>
            </a:pPr>
            <a:r>
              <a:rPr lang="fr-FR" sz="2000" b="1" dirty="0">
                <a:solidFill>
                  <a:schemeClr val="accent2"/>
                </a:solidFill>
                <a:latin typeface="Century Gothic" panose="020B0502020202020204" pitchFamily="34" charset="0"/>
              </a:rPr>
              <a:t>Hier</a:t>
            </a:r>
            <a:r>
              <a:rPr lang="fr-FR" sz="2000" dirty="0">
                <a:solidFill>
                  <a:srgbClr val="104F75"/>
                </a:solidFill>
                <a:latin typeface="Century Gothic" panose="020B0502020202020204" pitchFamily="34" charset="0"/>
              </a:rPr>
              <a:t>, elles sont allées chez le médecin.</a:t>
            </a:r>
            <a:r>
              <a:rPr lang="fr-FR" sz="2000" dirty="0">
                <a:solidFill>
                  <a:schemeClr val="accent5">
                    <a:lumMod val="50000"/>
                  </a:schemeClr>
                </a:solidFill>
                <a:latin typeface="Century Gothic" panose="020B0502020202020204" pitchFamily="34" charset="0"/>
              </a:rPr>
              <a:t>	</a:t>
            </a:r>
            <a:r>
              <a:rPr lang="fr-FR" sz="2000" dirty="0">
                <a:solidFill>
                  <a:srgbClr val="104F75"/>
                </a:solidFill>
                <a:latin typeface="Century Gothic" panose="020B0502020202020204" pitchFamily="34" charset="0"/>
              </a:rPr>
              <a:t>Elles sont allées chez le médecin </a:t>
            </a:r>
            <a:r>
              <a:rPr lang="fr-FR" sz="2000" b="1" dirty="0">
                <a:solidFill>
                  <a:schemeClr val="accent2"/>
                </a:solidFill>
                <a:latin typeface="Century Gothic" panose="020B0502020202020204" pitchFamily="34" charset="0"/>
              </a:rPr>
              <a:t>hier</a:t>
            </a:r>
            <a:r>
              <a:rPr lang="fr-FR" sz="2000" dirty="0">
                <a:solidFill>
                  <a:srgbClr val="104F75"/>
                </a:solidFill>
                <a:latin typeface="Century Gothic" panose="020B0502020202020204" pitchFamily="34" charset="0"/>
              </a:rPr>
              <a:t>.</a:t>
            </a:r>
          </a:p>
        </p:txBody>
      </p:sp>
      <p:sp>
        <p:nvSpPr>
          <p:cNvPr id="29" name="TextBox 28">
            <a:extLst>
              <a:ext uri="{FF2B5EF4-FFF2-40B4-BE49-F238E27FC236}">
                <a16:creationId xmlns:a16="http://schemas.microsoft.com/office/drawing/2014/main" id="{641A4B3F-5331-4639-9C43-9C858D9A312E}"/>
              </a:ext>
            </a:extLst>
          </p:cNvPr>
          <p:cNvSpPr txBox="1"/>
          <p:nvPr/>
        </p:nvSpPr>
        <p:spPr>
          <a:xfrm>
            <a:off x="273120" y="4037346"/>
            <a:ext cx="11645760" cy="495264"/>
          </a:xfrm>
          <a:prstGeom prst="rect">
            <a:avLst/>
          </a:prstGeom>
          <a:noFill/>
        </p:spPr>
        <p:txBody>
          <a:bodyPr wrap="square">
            <a:spAutoFit/>
          </a:bodyPr>
          <a:lstStyle/>
          <a:p>
            <a:pPr algn="l">
              <a:lnSpc>
                <a:spcPct val="150000"/>
              </a:lnSpc>
            </a:pPr>
            <a:r>
              <a:rPr lang="fr-FR" sz="2000" dirty="0">
                <a:solidFill>
                  <a:srgbClr val="104F75"/>
                </a:solidFill>
                <a:latin typeface="Century Gothic" panose="020B0502020202020204" pitchFamily="34" charset="0"/>
              </a:rPr>
              <a:t>Elles sont </a:t>
            </a:r>
            <a:r>
              <a:rPr lang="fr-FR" sz="2000" b="1" dirty="0">
                <a:solidFill>
                  <a:schemeClr val="accent2"/>
                </a:solidFill>
                <a:latin typeface="Century Gothic" panose="020B0502020202020204" pitchFamily="34" charset="0"/>
              </a:rPr>
              <a:t>vite</a:t>
            </a:r>
            <a:r>
              <a:rPr lang="fr-FR" sz="2000" dirty="0">
                <a:solidFill>
                  <a:schemeClr val="accent5">
                    <a:lumMod val="50000"/>
                  </a:schemeClr>
                </a:solidFill>
                <a:latin typeface="Century Gothic" panose="020B0502020202020204" pitchFamily="34" charset="0"/>
              </a:rPr>
              <a:t> </a:t>
            </a:r>
            <a:r>
              <a:rPr lang="fr-FR" sz="2000" dirty="0">
                <a:solidFill>
                  <a:srgbClr val="104F75"/>
                </a:solidFill>
                <a:latin typeface="Century Gothic" panose="020B0502020202020204" pitchFamily="34" charset="0"/>
              </a:rPr>
              <a:t>allées chez le médecin. 	Elles sont </a:t>
            </a:r>
            <a:r>
              <a:rPr lang="fr-FR" sz="2000" b="1" dirty="0">
                <a:solidFill>
                  <a:schemeClr val="accent2"/>
                </a:solidFill>
                <a:latin typeface="Century Gothic" panose="020B0502020202020204" pitchFamily="34" charset="0"/>
              </a:rPr>
              <a:t>souvent</a:t>
            </a:r>
            <a:r>
              <a:rPr lang="fr-FR" sz="2000" dirty="0">
                <a:solidFill>
                  <a:schemeClr val="accent2"/>
                </a:solidFill>
                <a:latin typeface="Century Gothic" panose="020B0502020202020204" pitchFamily="34" charset="0"/>
              </a:rPr>
              <a:t> </a:t>
            </a:r>
            <a:r>
              <a:rPr lang="fr-FR" sz="2000" dirty="0">
                <a:solidFill>
                  <a:srgbClr val="104F75"/>
                </a:solidFill>
                <a:latin typeface="Century Gothic" panose="020B0502020202020204" pitchFamily="34" charset="0"/>
              </a:rPr>
              <a:t>allées chez le médecin.</a:t>
            </a:r>
          </a:p>
        </p:txBody>
      </p:sp>
      <p:sp>
        <p:nvSpPr>
          <p:cNvPr id="19" name="Rounded Rectangle 46">
            <a:extLst>
              <a:ext uri="{FF2B5EF4-FFF2-40B4-BE49-F238E27FC236}">
                <a16:creationId xmlns:a16="http://schemas.microsoft.com/office/drawing/2014/main" id="{F76789A2-928C-4A2E-89D6-E36A22C8FC94}"/>
              </a:ext>
            </a:extLst>
          </p:cNvPr>
          <p:cNvSpPr/>
          <p:nvPr/>
        </p:nvSpPr>
        <p:spPr>
          <a:xfrm>
            <a:off x="10033686" y="199188"/>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10" name="TextBox 9">
            <a:extLst>
              <a:ext uri="{FF2B5EF4-FFF2-40B4-BE49-F238E27FC236}">
                <a16:creationId xmlns:a16="http://schemas.microsoft.com/office/drawing/2014/main" id="{0844CACF-6E24-4B9B-927F-53385D8BE1DC}"/>
              </a:ext>
            </a:extLst>
          </p:cNvPr>
          <p:cNvSpPr txBox="1"/>
          <p:nvPr/>
        </p:nvSpPr>
        <p:spPr>
          <a:xfrm>
            <a:off x="264160" y="4673162"/>
            <a:ext cx="11645760" cy="1015663"/>
          </a:xfrm>
          <a:prstGeom prst="rect">
            <a:avLst/>
          </a:prstGeom>
          <a:noFill/>
        </p:spPr>
        <p:txBody>
          <a:bodyPr wrap="square">
            <a:spAutoFit/>
          </a:bodyPr>
          <a:lstStyle/>
          <a:p>
            <a:r>
              <a:rPr lang="en-GB" sz="2000" dirty="0">
                <a:solidFill>
                  <a:srgbClr val="104F75"/>
                </a:solidFill>
                <a:latin typeface="Century Gothic" panose="020B0502020202020204" pitchFamily="34" charset="0"/>
              </a:rPr>
              <a:t>As you know, </a:t>
            </a:r>
            <a:r>
              <a:rPr lang="fr-FR" sz="2000" b="1" dirty="0">
                <a:solidFill>
                  <a:srgbClr val="104F75"/>
                </a:solidFill>
                <a:latin typeface="Century Gothic" panose="020B0502020202020204" pitchFamily="34" charset="0"/>
              </a:rPr>
              <a:t>normalement</a:t>
            </a:r>
            <a:r>
              <a:rPr lang="fr-FR" sz="2000" dirty="0">
                <a:solidFill>
                  <a:srgbClr val="104F75"/>
                </a:solidFill>
                <a:latin typeface="Century Gothic" panose="020B0502020202020204" pitchFamily="34" charset="0"/>
              </a:rPr>
              <a:t> </a:t>
            </a:r>
            <a:r>
              <a:rPr lang="en-GB" sz="2000" dirty="0">
                <a:solidFill>
                  <a:srgbClr val="104F75"/>
                </a:solidFill>
                <a:latin typeface="Century Gothic" panose="020B0502020202020204" pitchFamily="34" charset="0"/>
              </a:rPr>
              <a:t>usually goes at the beginning or the end of the sentence. Lots of other longer adverbs, such as those ending in </a:t>
            </a:r>
            <a:r>
              <a:rPr lang="en-GB" sz="2000" b="1" dirty="0">
                <a:solidFill>
                  <a:srgbClr val="104F75"/>
                </a:solidFill>
                <a:latin typeface="Century Gothic" panose="020B0502020202020204" pitchFamily="34" charset="0"/>
              </a:rPr>
              <a:t>-ment</a:t>
            </a:r>
            <a:r>
              <a:rPr lang="en-GB" sz="2000" dirty="0">
                <a:solidFill>
                  <a:srgbClr val="104F75"/>
                </a:solidFill>
                <a:latin typeface="Century Gothic" panose="020B0502020202020204" pitchFamily="34" charset="0"/>
              </a:rPr>
              <a:t>, also go at the beginning or the end, although most of the time they go at the end.</a:t>
            </a:r>
          </a:p>
        </p:txBody>
      </p:sp>
      <p:sp>
        <p:nvSpPr>
          <p:cNvPr id="12" name="TextBox 11">
            <a:extLst>
              <a:ext uri="{FF2B5EF4-FFF2-40B4-BE49-F238E27FC236}">
                <a16:creationId xmlns:a16="http://schemas.microsoft.com/office/drawing/2014/main" id="{F113240D-E5EE-4C6F-8487-7E797DC64E01}"/>
              </a:ext>
            </a:extLst>
          </p:cNvPr>
          <p:cNvSpPr txBox="1"/>
          <p:nvPr/>
        </p:nvSpPr>
        <p:spPr>
          <a:xfrm>
            <a:off x="264160" y="5829380"/>
            <a:ext cx="11645760" cy="400110"/>
          </a:xfrm>
          <a:prstGeom prst="rect">
            <a:avLst/>
          </a:prstGeom>
          <a:noFill/>
        </p:spPr>
        <p:txBody>
          <a:bodyPr wrap="square">
            <a:spAutoFit/>
          </a:bodyPr>
          <a:lstStyle/>
          <a:p>
            <a:r>
              <a:rPr lang="fr-FR" sz="2000" dirty="0">
                <a:solidFill>
                  <a:srgbClr val="104F75"/>
                </a:solidFill>
                <a:latin typeface="Century Gothic" panose="020B0502020202020204" pitchFamily="34" charset="0"/>
              </a:rPr>
              <a:t>Ils sont entrés </a:t>
            </a:r>
            <a:r>
              <a:rPr lang="fr-FR" sz="2000" b="1" dirty="0">
                <a:solidFill>
                  <a:schemeClr val="accent2"/>
                </a:solidFill>
                <a:latin typeface="Century Gothic" panose="020B0502020202020204" pitchFamily="34" charset="0"/>
              </a:rPr>
              <a:t>lentement</a:t>
            </a:r>
            <a:r>
              <a:rPr lang="en-GB" sz="2000" b="1" dirty="0">
                <a:solidFill>
                  <a:schemeClr val="accent2"/>
                </a:solidFill>
                <a:latin typeface="Century Gothic" panose="020B0502020202020204" pitchFamily="34" charset="0"/>
              </a:rPr>
              <a:t>.</a:t>
            </a:r>
            <a:r>
              <a:rPr lang="en-GB" sz="2000" dirty="0">
                <a:solidFill>
                  <a:schemeClr val="accent5">
                    <a:lumMod val="50000"/>
                  </a:schemeClr>
                </a:solidFill>
                <a:latin typeface="Century Gothic" panose="020B0502020202020204" pitchFamily="34" charset="0"/>
              </a:rPr>
              <a:t> 			</a:t>
            </a:r>
            <a:r>
              <a:rPr lang="fr-FR" sz="2000" b="1" dirty="0">
                <a:solidFill>
                  <a:schemeClr val="accent2"/>
                </a:solidFill>
                <a:latin typeface="Century Gothic" panose="020B0502020202020204" pitchFamily="34" charset="0"/>
              </a:rPr>
              <a:t>Lentement</a:t>
            </a:r>
            <a:r>
              <a:rPr lang="fr-FR" sz="2000" dirty="0">
                <a:solidFill>
                  <a:srgbClr val="104F75"/>
                </a:solidFill>
                <a:latin typeface="Century Gothic" panose="020B0502020202020204" pitchFamily="34" charset="0"/>
              </a:rPr>
              <a:t>, il sont entrés.</a:t>
            </a:r>
          </a:p>
        </p:txBody>
      </p:sp>
      <p:sp>
        <p:nvSpPr>
          <p:cNvPr id="3" name="Speech Bubble: Rectangle with Corners Rounded 2">
            <a:extLst>
              <a:ext uri="{FF2B5EF4-FFF2-40B4-BE49-F238E27FC236}">
                <a16:creationId xmlns:a16="http://schemas.microsoft.com/office/drawing/2014/main" id="{90D1F596-6ABB-4F9E-BB27-2ADB8AA4CBF5}"/>
              </a:ext>
            </a:extLst>
          </p:cNvPr>
          <p:cNvSpPr/>
          <p:nvPr/>
        </p:nvSpPr>
        <p:spPr>
          <a:xfrm>
            <a:off x="6004306" y="3852045"/>
            <a:ext cx="5090160" cy="1709373"/>
          </a:xfrm>
          <a:prstGeom prst="wedgeRoundRectCallout">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Sometimes we can change the position of an adjective to change the emphasis of the sentence, but this is something we learn to do as we become more fluent in French.</a:t>
            </a:r>
          </a:p>
        </p:txBody>
      </p:sp>
    </p:spTree>
    <p:extLst>
      <p:ext uri="{BB962C8B-B14F-4D97-AF65-F5344CB8AC3E}">
        <p14:creationId xmlns:p14="http://schemas.microsoft.com/office/powerpoint/2010/main" val="41445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28" grpId="0"/>
      <p:bldP spid="29" grpId="0"/>
      <p:bldP spid="10" grpId="0"/>
      <p:bldP spid="1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52160" cy="707849"/>
          </a:xfrm>
        </p:spPr>
        <p:txBody>
          <a:bodyPr>
            <a:normAutofit/>
          </a:bodyPr>
          <a:lstStyle/>
          <a:p>
            <a:r>
              <a:rPr lang="en-GB" sz="3000" b="1" dirty="0">
                <a:solidFill>
                  <a:schemeClr val="bg1"/>
                </a:solidFill>
              </a:rPr>
              <a:t>Des accidents dans le journal</a:t>
            </a:r>
          </a:p>
        </p:txBody>
      </p:sp>
      <p:sp>
        <p:nvSpPr>
          <p:cNvPr id="2" name="TextBox 1">
            <a:extLst>
              <a:ext uri="{FF2B5EF4-FFF2-40B4-BE49-F238E27FC236}">
                <a16:creationId xmlns:a16="http://schemas.microsoft.com/office/drawing/2014/main" id="{3FFC3833-0BAC-41E8-BB16-8EA7C2929167}"/>
              </a:ext>
            </a:extLst>
          </p:cNvPr>
          <p:cNvSpPr txBox="1"/>
          <p:nvPr/>
        </p:nvSpPr>
        <p:spPr>
          <a:xfrm>
            <a:off x="6454016" y="314929"/>
            <a:ext cx="4318752" cy="830997"/>
          </a:xfrm>
          <a:prstGeom prst="rect">
            <a:avLst/>
          </a:prstGeom>
          <a:noFill/>
        </p:spPr>
        <p:txBody>
          <a:bodyPr wrap="square" rtlCol="0">
            <a:spAutoFit/>
          </a:bodyPr>
          <a:lstStyle/>
          <a:p>
            <a:pPr algn="l"/>
            <a:r>
              <a:rPr lang="fr-FR" sz="2400" dirty="0">
                <a:solidFill>
                  <a:srgbClr val="104F75"/>
                </a:solidFill>
                <a:latin typeface="Century Gothic" panose="020B0502020202020204" pitchFamily="34" charset="0"/>
              </a:rPr>
              <a:t>Écris les phrases avec les adverbes.</a:t>
            </a:r>
          </a:p>
        </p:txBody>
      </p:sp>
      <p:sp>
        <p:nvSpPr>
          <p:cNvPr id="3" name="Rectangle: Folded Corner 2">
            <a:extLst>
              <a:ext uri="{FF2B5EF4-FFF2-40B4-BE49-F238E27FC236}">
                <a16:creationId xmlns:a16="http://schemas.microsoft.com/office/drawing/2014/main" id="{A9CE5431-8033-449A-8314-B3D653ACE6E8}"/>
              </a:ext>
            </a:extLst>
          </p:cNvPr>
          <p:cNvSpPr/>
          <p:nvPr/>
        </p:nvSpPr>
        <p:spPr>
          <a:xfrm>
            <a:off x="242770" y="3711362"/>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5. Ils sont </a:t>
            </a:r>
            <a:r>
              <a:rPr lang="fr-FR" sz="2400" b="1" dirty="0">
                <a:solidFill>
                  <a:schemeClr val="accent2"/>
                </a:solidFill>
              </a:rPr>
              <a:t>vite</a:t>
            </a:r>
            <a:r>
              <a:rPr lang="fr-FR" sz="2400" dirty="0">
                <a:solidFill>
                  <a:srgbClr val="002060"/>
                </a:solidFill>
              </a:rPr>
              <a:t> arrivés.</a:t>
            </a:r>
          </a:p>
        </p:txBody>
      </p:sp>
      <p:sp>
        <p:nvSpPr>
          <p:cNvPr id="15" name="Rectangle: Folded Corner 14">
            <a:extLst>
              <a:ext uri="{FF2B5EF4-FFF2-40B4-BE49-F238E27FC236}">
                <a16:creationId xmlns:a16="http://schemas.microsoft.com/office/drawing/2014/main" id="{CAB28C9D-9235-4E9F-B965-FEFDEE6C131B}"/>
              </a:ext>
            </a:extLst>
          </p:cNvPr>
          <p:cNvSpPr/>
          <p:nvPr/>
        </p:nvSpPr>
        <p:spPr>
          <a:xfrm>
            <a:off x="242770" y="3116905"/>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4. Elles sont </a:t>
            </a:r>
            <a:r>
              <a:rPr lang="fr-FR" sz="2400" b="1" dirty="0">
                <a:solidFill>
                  <a:schemeClr val="accent2"/>
                </a:solidFill>
              </a:rPr>
              <a:t>déj</a:t>
            </a:r>
            <a:r>
              <a:rPr lang="fr-FR" sz="2400" b="1" dirty="0">
                <a:solidFill>
                  <a:schemeClr val="accent2"/>
                </a:solidFill>
                <a:latin typeface="Century Gothic" panose="020B0502020202020204" pitchFamily="34" charset="0"/>
              </a:rPr>
              <a:t>à</a:t>
            </a:r>
            <a:r>
              <a:rPr lang="fr-FR" sz="2400" dirty="0">
                <a:solidFill>
                  <a:srgbClr val="002060"/>
                </a:solidFill>
              </a:rPr>
              <a:t> arrivées.</a:t>
            </a:r>
          </a:p>
        </p:txBody>
      </p:sp>
      <p:sp>
        <p:nvSpPr>
          <p:cNvPr id="17" name="Rectangle: Folded Corner 16">
            <a:extLst>
              <a:ext uri="{FF2B5EF4-FFF2-40B4-BE49-F238E27FC236}">
                <a16:creationId xmlns:a16="http://schemas.microsoft.com/office/drawing/2014/main" id="{502E4B22-8917-4D4F-9EBF-5383430AC022}"/>
              </a:ext>
            </a:extLst>
          </p:cNvPr>
          <p:cNvSpPr/>
          <p:nvPr/>
        </p:nvSpPr>
        <p:spPr>
          <a:xfrm>
            <a:off x="242770" y="1919163"/>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2. </a:t>
            </a:r>
            <a:r>
              <a:rPr lang="fr-FR" sz="2400" b="1" dirty="0">
                <a:solidFill>
                  <a:schemeClr val="accent2"/>
                </a:solidFill>
              </a:rPr>
              <a:t>[Facilement] </a:t>
            </a:r>
            <a:r>
              <a:rPr lang="fr-FR" sz="2400" dirty="0">
                <a:solidFill>
                  <a:srgbClr val="002060"/>
                </a:solidFill>
              </a:rPr>
              <a:t>Ils sont</a:t>
            </a:r>
            <a:r>
              <a:rPr lang="fr-FR" sz="2400" b="1" dirty="0">
                <a:solidFill>
                  <a:schemeClr val="accent2"/>
                </a:solidFill>
              </a:rPr>
              <a:t> </a:t>
            </a:r>
            <a:r>
              <a:rPr lang="fr-FR" sz="2400" dirty="0">
                <a:solidFill>
                  <a:srgbClr val="002060"/>
                </a:solidFill>
              </a:rPr>
              <a:t>montés sur la table </a:t>
            </a:r>
            <a:r>
              <a:rPr lang="fr-FR" sz="2400" b="1" dirty="0">
                <a:solidFill>
                  <a:schemeClr val="accent2"/>
                </a:solidFill>
              </a:rPr>
              <a:t>[facilement]</a:t>
            </a:r>
            <a:r>
              <a:rPr lang="fr-FR" sz="2400" dirty="0">
                <a:solidFill>
                  <a:srgbClr val="002060"/>
                </a:solidFill>
              </a:rPr>
              <a:t>.</a:t>
            </a:r>
          </a:p>
        </p:txBody>
      </p:sp>
      <p:sp>
        <p:nvSpPr>
          <p:cNvPr id="19" name="Rectangle: Folded Corner 18">
            <a:extLst>
              <a:ext uri="{FF2B5EF4-FFF2-40B4-BE49-F238E27FC236}">
                <a16:creationId xmlns:a16="http://schemas.microsoft.com/office/drawing/2014/main" id="{232707F4-8031-4492-90B3-D667601F5465}"/>
              </a:ext>
            </a:extLst>
          </p:cNvPr>
          <p:cNvSpPr/>
          <p:nvPr/>
        </p:nvSpPr>
        <p:spPr>
          <a:xfrm>
            <a:off x="242770" y="4363043"/>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6. Elles sont allées </a:t>
            </a:r>
            <a:r>
              <a:rPr lang="fr-FR" sz="2400" dirty="0">
                <a:solidFill>
                  <a:srgbClr val="002060"/>
                </a:solidFill>
                <a:latin typeface="Century Gothic" panose="020B0502020202020204" pitchFamily="34" charset="0"/>
              </a:rPr>
              <a:t>à la piscine </a:t>
            </a:r>
            <a:r>
              <a:rPr lang="fr-FR" sz="2400" b="1" dirty="0">
                <a:solidFill>
                  <a:schemeClr val="accent2"/>
                </a:solidFill>
                <a:latin typeface="Century Gothic" panose="020B0502020202020204" pitchFamily="34" charset="0"/>
              </a:rPr>
              <a:t>en retard</a:t>
            </a:r>
            <a:r>
              <a:rPr lang="fr-FR" sz="2400" dirty="0">
                <a:solidFill>
                  <a:srgbClr val="002060"/>
                </a:solidFill>
                <a:latin typeface="Century Gothic" panose="020B0502020202020204" pitchFamily="34" charset="0"/>
              </a:rPr>
              <a:t>.</a:t>
            </a:r>
            <a:endParaRPr lang="fr-FR" sz="2400" dirty="0">
              <a:solidFill>
                <a:srgbClr val="002060"/>
              </a:solidFill>
            </a:endParaRPr>
          </a:p>
        </p:txBody>
      </p:sp>
      <p:sp>
        <p:nvSpPr>
          <p:cNvPr id="21" name="Rectangle: Folded Corner 20">
            <a:extLst>
              <a:ext uri="{FF2B5EF4-FFF2-40B4-BE49-F238E27FC236}">
                <a16:creationId xmlns:a16="http://schemas.microsoft.com/office/drawing/2014/main" id="{5EF68A71-C019-4578-AFBA-EC87E2CDF39E}"/>
              </a:ext>
            </a:extLst>
          </p:cNvPr>
          <p:cNvSpPr/>
          <p:nvPr/>
        </p:nvSpPr>
        <p:spPr>
          <a:xfrm>
            <a:off x="242770" y="1304131"/>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1. </a:t>
            </a:r>
            <a:r>
              <a:rPr lang="fr-FR" sz="2400" b="1" dirty="0">
                <a:solidFill>
                  <a:schemeClr val="accent2"/>
                </a:solidFill>
              </a:rPr>
              <a:t>[Dehors]</a:t>
            </a:r>
            <a:r>
              <a:rPr lang="fr-FR" sz="2400" dirty="0">
                <a:solidFill>
                  <a:srgbClr val="002060"/>
                </a:solidFill>
              </a:rPr>
              <a:t> Elles sont tombées </a:t>
            </a:r>
            <a:r>
              <a:rPr lang="fr-FR" sz="2400" b="1" dirty="0">
                <a:solidFill>
                  <a:schemeClr val="accent2"/>
                </a:solidFill>
              </a:rPr>
              <a:t>[dehors]</a:t>
            </a:r>
            <a:r>
              <a:rPr lang="fr-FR" sz="2400" dirty="0">
                <a:solidFill>
                  <a:srgbClr val="002060"/>
                </a:solidFill>
              </a:rPr>
              <a:t>.</a:t>
            </a:r>
          </a:p>
        </p:txBody>
      </p:sp>
      <p:sp>
        <p:nvSpPr>
          <p:cNvPr id="23" name="Rectangle: Folded Corner 22">
            <a:extLst>
              <a:ext uri="{FF2B5EF4-FFF2-40B4-BE49-F238E27FC236}">
                <a16:creationId xmlns:a16="http://schemas.microsoft.com/office/drawing/2014/main" id="{451E4058-62CC-4CFF-B40D-2F26712972EE}"/>
              </a:ext>
            </a:extLst>
          </p:cNvPr>
          <p:cNvSpPr/>
          <p:nvPr/>
        </p:nvSpPr>
        <p:spPr>
          <a:xfrm>
            <a:off x="242770" y="2528687"/>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3. </a:t>
            </a:r>
            <a:r>
              <a:rPr lang="fr-FR" sz="2400" b="1" dirty="0">
                <a:solidFill>
                  <a:schemeClr val="accent2"/>
                </a:solidFill>
              </a:rPr>
              <a:t>[Tristement] </a:t>
            </a:r>
            <a:r>
              <a:rPr lang="fr-FR" sz="2400" dirty="0">
                <a:solidFill>
                  <a:srgbClr val="002060"/>
                </a:solidFill>
              </a:rPr>
              <a:t>Ils sont restés </a:t>
            </a:r>
            <a:r>
              <a:rPr lang="fr-FR" sz="2400" dirty="0">
                <a:solidFill>
                  <a:srgbClr val="002060"/>
                </a:solidFill>
                <a:latin typeface="Century Gothic" panose="020B0502020202020204" pitchFamily="34" charset="0"/>
              </a:rPr>
              <a:t>à la maison </a:t>
            </a:r>
            <a:r>
              <a:rPr lang="fr-FR" sz="2400" b="1" dirty="0">
                <a:solidFill>
                  <a:schemeClr val="accent2"/>
                </a:solidFill>
              </a:rPr>
              <a:t>[tristement]</a:t>
            </a:r>
            <a:r>
              <a:rPr lang="fr-FR" sz="2400" dirty="0">
                <a:solidFill>
                  <a:srgbClr val="002060"/>
                </a:solidFill>
              </a:rPr>
              <a:t>.</a:t>
            </a:r>
          </a:p>
        </p:txBody>
      </p:sp>
      <p:sp>
        <p:nvSpPr>
          <p:cNvPr id="24" name="Rectangle: Folded Corner 23">
            <a:extLst>
              <a:ext uri="{FF2B5EF4-FFF2-40B4-BE49-F238E27FC236}">
                <a16:creationId xmlns:a16="http://schemas.microsoft.com/office/drawing/2014/main" id="{7F746683-688E-4D7E-8E52-6CEB1A0ADCAF}"/>
              </a:ext>
            </a:extLst>
          </p:cNvPr>
          <p:cNvSpPr/>
          <p:nvPr/>
        </p:nvSpPr>
        <p:spPr>
          <a:xfrm>
            <a:off x="242770" y="4986902"/>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7. </a:t>
            </a:r>
            <a:r>
              <a:rPr lang="fr-FR" sz="2400" b="1" dirty="0">
                <a:solidFill>
                  <a:schemeClr val="accent2"/>
                </a:solidFill>
              </a:rPr>
              <a:t>[Hier] </a:t>
            </a:r>
            <a:r>
              <a:rPr lang="fr-FR" sz="2400" dirty="0">
                <a:solidFill>
                  <a:srgbClr val="002060"/>
                </a:solidFill>
              </a:rPr>
              <a:t>Ils sont allés </a:t>
            </a:r>
            <a:r>
              <a:rPr lang="fr-FR" sz="2400" dirty="0">
                <a:solidFill>
                  <a:srgbClr val="002060"/>
                </a:solidFill>
                <a:latin typeface="Century Gothic" panose="020B0502020202020204" pitchFamily="34" charset="0"/>
              </a:rPr>
              <a:t>à l’hôpital </a:t>
            </a:r>
            <a:r>
              <a:rPr lang="fr-FR" sz="2400" b="1" dirty="0">
                <a:solidFill>
                  <a:schemeClr val="accent2"/>
                </a:solidFill>
                <a:latin typeface="Century Gothic" panose="020B0502020202020204" pitchFamily="34" charset="0"/>
              </a:rPr>
              <a:t>[hier]</a:t>
            </a:r>
            <a:r>
              <a:rPr lang="fr-FR" sz="2400" dirty="0">
                <a:solidFill>
                  <a:schemeClr val="accent2"/>
                </a:solidFill>
                <a:latin typeface="Century Gothic" panose="020B0502020202020204" pitchFamily="34" charset="0"/>
              </a:rPr>
              <a:t>.</a:t>
            </a:r>
            <a:endParaRPr lang="fr-FR" sz="2400" dirty="0">
              <a:solidFill>
                <a:schemeClr val="accent2"/>
              </a:solidFill>
            </a:endParaRPr>
          </a:p>
        </p:txBody>
      </p:sp>
      <p:sp>
        <p:nvSpPr>
          <p:cNvPr id="25" name="Rectangle: Folded Corner 24">
            <a:extLst>
              <a:ext uri="{FF2B5EF4-FFF2-40B4-BE49-F238E27FC236}">
                <a16:creationId xmlns:a16="http://schemas.microsoft.com/office/drawing/2014/main" id="{203280AC-713D-4E19-9631-1E3938991B37}"/>
              </a:ext>
            </a:extLst>
          </p:cNvPr>
          <p:cNvSpPr/>
          <p:nvPr/>
        </p:nvSpPr>
        <p:spPr>
          <a:xfrm>
            <a:off x="242770" y="5603415"/>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8. </a:t>
            </a:r>
            <a:r>
              <a:rPr lang="fr-FR" sz="2400" b="1" dirty="0">
                <a:solidFill>
                  <a:schemeClr val="accent2"/>
                </a:solidFill>
              </a:rPr>
              <a:t>[Lentement] </a:t>
            </a:r>
            <a:r>
              <a:rPr lang="fr-FR" sz="2400" dirty="0">
                <a:solidFill>
                  <a:srgbClr val="002060"/>
                </a:solidFill>
              </a:rPr>
              <a:t>Elles sont retournées au coll</a:t>
            </a:r>
            <a:r>
              <a:rPr lang="fr-FR" sz="2400" dirty="0">
                <a:solidFill>
                  <a:srgbClr val="002060"/>
                </a:solidFill>
                <a:latin typeface="Century Gothic" panose="020B0502020202020204" pitchFamily="34" charset="0"/>
              </a:rPr>
              <a:t>ège </a:t>
            </a:r>
            <a:r>
              <a:rPr lang="fr-FR" sz="2400" b="1" dirty="0">
                <a:solidFill>
                  <a:schemeClr val="accent2"/>
                </a:solidFill>
              </a:rPr>
              <a:t>[lentement]</a:t>
            </a:r>
            <a:r>
              <a:rPr lang="fr-FR" sz="2400" dirty="0">
                <a:solidFill>
                  <a:srgbClr val="002060"/>
                </a:solidFill>
              </a:rPr>
              <a:t>.</a:t>
            </a:r>
          </a:p>
        </p:txBody>
      </p:sp>
      <p:sp>
        <p:nvSpPr>
          <p:cNvPr id="34" name="Rounded Rectangle 46">
            <a:extLst>
              <a:ext uri="{FF2B5EF4-FFF2-40B4-BE49-F238E27FC236}">
                <a16:creationId xmlns:a16="http://schemas.microsoft.com/office/drawing/2014/main" id="{31D35A38-9071-4EC3-9AFA-8CAF058634F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26" name="Rounded Rectangle 46">
            <a:extLst>
              <a:ext uri="{FF2B5EF4-FFF2-40B4-BE49-F238E27FC236}">
                <a16:creationId xmlns:a16="http://schemas.microsoft.com/office/drawing/2014/main" id="{5905EA8B-5ADD-43B7-9E69-1E062F62A20F}"/>
              </a:ext>
            </a:extLst>
          </p:cNvPr>
          <p:cNvSpPr/>
          <p:nvPr/>
        </p:nvSpPr>
        <p:spPr>
          <a:xfrm>
            <a:off x="10101598" y="3791519"/>
            <a:ext cx="1800000"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vite</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C161BFDD-335E-411C-A550-F7003874FEB0}"/>
              </a:ext>
            </a:extLst>
          </p:cNvPr>
          <p:cNvSpPr/>
          <p:nvPr/>
        </p:nvSpPr>
        <p:spPr>
          <a:xfrm>
            <a:off x="10101598" y="3179197"/>
            <a:ext cx="1800000"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déjà</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46">
            <a:extLst>
              <a:ext uri="{FF2B5EF4-FFF2-40B4-BE49-F238E27FC236}">
                <a16:creationId xmlns:a16="http://schemas.microsoft.com/office/drawing/2014/main" id="{47A41E50-BAA5-4B88-A5B8-5D28A0DCE0CC}"/>
              </a:ext>
            </a:extLst>
          </p:cNvPr>
          <p:cNvSpPr/>
          <p:nvPr/>
        </p:nvSpPr>
        <p:spPr>
          <a:xfrm>
            <a:off x="10101598" y="1954553"/>
            <a:ext cx="1744060"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facilement</a:t>
            </a:r>
          </a:p>
        </p:txBody>
      </p:sp>
      <p:sp>
        <p:nvSpPr>
          <p:cNvPr id="29" name="Rounded Rectangle 46">
            <a:extLst>
              <a:ext uri="{FF2B5EF4-FFF2-40B4-BE49-F238E27FC236}">
                <a16:creationId xmlns:a16="http://schemas.microsoft.com/office/drawing/2014/main" id="{7E117445-B576-4C83-ADB8-CEED240BE88B}"/>
              </a:ext>
            </a:extLst>
          </p:cNvPr>
          <p:cNvSpPr/>
          <p:nvPr/>
        </p:nvSpPr>
        <p:spPr>
          <a:xfrm>
            <a:off x="10101598" y="4403839"/>
            <a:ext cx="1800000"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 retard</a:t>
            </a:r>
          </a:p>
        </p:txBody>
      </p:sp>
      <p:sp>
        <p:nvSpPr>
          <p:cNvPr id="30" name="Rounded Rectangle 46">
            <a:extLst>
              <a:ext uri="{FF2B5EF4-FFF2-40B4-BE49-F238E27FC236}">
                <a16:creationId xmlns:a16="http://schemas.microsoft.com/office/drawing/2014/main" id="{BE555758-0CD3-4865-A723-CF300980AAC4}"/>
              </a:ext>
            </a:extLst>
          </p:cNvPr>
          <p:cNvSpPr/>
          <p:nvPr/>
        </p:nvSpPr>
        <p:spPr>
          <a:xfrm>
            <a:off x="10101598" y="2566875"/>
            <a:ext cx="1800000"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tristement</a:t>
            </a:r>
          </a:p>
        </p:txBody>
      </p:sp>
      <p:sp>
        <p:nvSpPr>
          <p:cNvPr id="31" name="Rounded Rectangle 46">
            <a:extLst>
              <a:ext uri="{FF2B5EF4-FFF2-40B4-BE49-F238E27FC236}">
                <a16:creationId xmlns:a16="http://schemas.microsoft.com/office/drawing/2014/main" id="{137AC106-759D-4E5B-B78F-9EEDFE2BC154}"/>
              </a:ext>
            </a:extLst>
          </p:cNvPr>
          <p:cNvSpPr/>
          <p:nvPr/>
        </p:nvSpPr>
        <p:spPr>
          <a:xfrm>
            <a:off x="10101598" y="1335699"/>
            <a:ext cx="1800000"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dehors</a:t>
            </a:r>
          </a:p>
        </p:txBody>
      </p:sp>
      <p:sp>
        <p:nvSpPr>
          <p:cNvPr id="32" name="Rounded Rectangle 46">
            <a:extLst>
              <a:ext uri="{FF2B5EF4-FFF2-40B4-BE49-F238E27FC236}">
                <a16:creationId xmlns:a16="http://schemas.microsoft.com/office/drawing/2014/main" id="{848BBC7C-BCF9-4BA4-8B29-BF71D878AF96}"/>
              </a:ext>
            </a:extLst>
          </p:cNvPr>
          <p:cNvSpPr/>
          <p:nvPr/>
        </p:nvSpPr>
        <p:spPr>
          <a:xfrm>
            <a:off x="10101598" y="5016159"/>
            <a:ext cx="1800000"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hier</a:t>
            </a:r>
          </a:p>
        </p:txBody>
      </p:sp>
      <p:sp>
        <p:nvSpPr>
          <p:cNvPr id="33" name="Rounded Rectangle 46">
            <a:extLst>
              <a:ext uri="{FF2B5EF4-FFF2-40B4-BE49-F238E27FC236}">
                <a16:creationId xmlns:a16="http://schemas.microsoft.com/office/drawing/2014/main" id="{6D233F08-9A69-4A8F-B2E7-D06CCF7C5CC0}"/>
              </a:ext>
            </a:extLst>
          </p:cNvPr>
          <p:cNvSpPr/>
          <p:nvPr/>
        </p:nvSpPr>
        <p:spPr>
          <a:xfrm>
            <a:off x="10101598" y="5628483"/>
            <a:ext cx="1800000" cy="468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lentement</a:t>
            </a:r>
          </a:p>
        </p:txBody>
      </p:sp>
      <p:sp>
        <p:nvSpPr>
          <p:cNvPr id="43" name="Speech Bubble: Rectangle with Corners Rounded 42">
            <a:extLst>
              <a:ext uri="{FF2B5EF4-FFF2-40B4-BE49-F238E27FC236}">
                <a16:creationId xmlns:a16="http://schemas.microsoft.com/office/drawing/2014/main" id="{9F11BF8F-80FF-4850-8476-DC88CAAD5FB3}"/>
              </a:ext>
            </a:extLst>
          </p:cNvPr>
          <p:cNvSpPr/>
          <p:nvPr/>
        </p:nvSpPr>
        <p:spPr>
          <a:xfrm>
            <a:off x="381000" y="3549152"/>
            <a:ext cx="5090160" cy="1709373"/>
          </a:xfrm>
          <a:prstGeom prst="wedgeRoundRectCallout">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a:solidFill>
                  <a:prstClr val="white"/>
                </a:solidFill>
                <a:latin typeface="Century Gothic" panose="020B0502020202020204" pitchFamily="34" charset="0"/>
              </a:rPr>
              <a:t>In sentences 1, 3, and 8, the adverb ending in </a:t>
            </a:r>
            <a:r>
              <a:rPr lang="fr-FR" sz="2000" b="1" dirty="0">
                <a:solidFill>
                  <a:prstClr val="white"/>
                </a:solidFill>
                <a:latin typeface="Century Gothic" panose="020B0502020202020204" pitchFamily="34" charset="0"/>
              </a:rPr>
              <a:t>–ment</a:t>
            </a:r>
            <a:r>
              <a:rPr lang="fr-FR" sz="2000" dirty="0">
                <a:solidFill>
                  <a:prstClr val="white"/>
                </a:solidFill>
                <a:latin typeface="Century Gothic" panose="020B0502020202020204" pitchFamily="34" charset="0"/>
              </a:rPr>
              <a:t> would usually go at the end. It’s still correct to put it at the beginning, but it changes the emphasis of the sentence.</a:t>
            </a:r>
          </a:p>
        </p:txBody>
      </p:sp>
      <p:sp>
        <p:nvSpPr>
          <p:cNvPr id="35" name="Rectangle: Folded Corner 34">
            <a:extLst>
              <a:ext uri="{FF2B5EF4-FFF2-40B4-BE49-F238E27FC236}">
                <a16:creationId xmlns:a16="http://schemas.microsoft.com/office/drawing/2014/main" id="{40CCBC8D-33F5-4341-9DE2-ACCD259420F9}"/>
              </a:ext>
            </a:extLst>
          </p:cNvPr>
          <p:cNvSpPr/>
          <p:nvPr/>
        </p:nvSpPr>
        <p:spPr>
          <a:xfrm>
            <a:off x="242770" y="3710519"/>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5. Ils sont arrivés.</a:t>
            </a:r>
          </a:p>
        </p:txBody>
      </p:sp>
      <p:sp>
        <p:nvSpPr>
          <p:cNvPr id="36" name="Rectangle: Folded Corner 35">
            <a:extLst>
              <a:ext uri="{FF2B5EF4-FFF2-40B4-BE49-F238E27FC236}">
                <a16:creationId xmlns:a16="http://schemas.microsoft.com/office/drawing/2014/main" id="{F4694AE2-D665-4D59-A002-7EEB511831A0}"/>
              </a:ext>
            </a:extLst>
          </p:cNvPr>
          <p:cNvSpPr/>
          <p:nvPr/>
        </p:nvSpPr>
        <p:spPr>
          <a:xfrm>
            <a:off x="242770" y="3123011"/>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4. Elles sont arrivées</a:t>
            </a:r>
            <a:r>
              <a:rPr lang="fr-FR" sz="2400" dirty="0">
                <a:solidFill>
                  <a:srgbClr val="104F75"/>
                </a:solidFill>
                <a:latin typeface="Century Gothic" panose="020B0502020202020204" pitchFamily="34" charset="0"/>
              </a:rPr>
              <a:t>.</a:t>
            </a:r>
            <a:endParaRPr lang="fr-FR" sz="2400" dirty="0">
              <a:solidFill>
                <a:srgbClr val="104F75"/>
              </a:solidFill>
            </a:endParaRPr>
          </a:p>
        </p:txBody>
      </p:sp>
      <p:sp>
        <p:nvSpPr>
          <p:cNvPr id="37" name="Rectangle: Folded Corner 36">
            <a:extLst>
              <a:ext uri="{FF2B5EF4-FFF2-40B4-BE49-F238E27FC236}">
                <a16:creationId xmlns:a16="http://schemas.microsoft.com/office/drawing/2014/main" id="{BE08C2C6-E861-485F-B01F-1402F346F517}"/>
              </a:ext>
            </a:extLst>
          </p:cNvPr>
          <p:cNvSpPr/>
          <p:nvPr/>
        </p:nvSpPr>
        <p:spPr>
          <a:xfrm>
            <a:off x="242770" y="1916451"/>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2. Ils sont montés sur la table.</a:t>
            </a:r>
          </a:p>
        </p:txBody>
      </p:sp>
      <p:sp>
        <p:nvSpPr>
          <p:cNvPr id="38" name="Rectangle: Folded Corner 37">
            <a:extLst>
              <a:ext uri="{FF2B5EF4-FFF2-40B4-BE49-F238E27FC236}">
                <a16:creationId xmlns:a16="http://schemas.microsoft.com/office/drawing/2014/main" id="{1AD72CF7-0A9E-4CF5-9CC4-C88B6AF5817F}"/>
              </a:ext>
            </a:extLst>
          </p:cNvPr>
          <p:cNvSpPr/>
          <p:nvPr/>
        </p:nvSpPr>
        <p:spPr>
          <a:xfrm>
            <a:off x="242770" y="4378626"/>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6. Elles sont allées </a:t>
            </a:r>
            <a:r>
              <a:rPr lang="fr-FR" sz="2400" dirty="0">
                <a:solidFill>
                  <a:srgbClr val="104F75"/>
                </a:solidFill>
                <a:latin typeface="Century Gothic" panose="020B0502020202020204" pitchFamily="34" charset="0"/>
              </a:rPr>
              <a:t>à la piscine.</a:t>
            </a:r>
            <a:endParaRPr lang="fr-FR" sz="2400" dirty="0">
              <a:solidFill>
                <a:srgbClr val="104F75"/>
              </a:solidFill>
            </a:endParaRPr>
          </a:p>
        </p:txBody>
      </p:sp>
      <p:sp>
        <p:nvSpPr>
          <p:cNvPr id="39" name="Rectangle: Folded Corner 38">
            <a:extLst>
              <a:ext uri="{FF2B5EF4-FFF2-40B4-BE49-F238E27FC236}">
                <a16:creationId xmlns:a16="http://schemas.microsoft.com/office/drawing/2014/main" id="{F88035C9-F6FE-405C-973C-B3D7632EA472}"/>
              </a:ext>
            </a:extLst>
          </p:cNvPr>
          <p:cNvSpPr/>
          <p:nvPr/>
        </p:nvSpPr>
        <p:spPr>
          <a:xfrm>
            <a:off x="242770" y="1304131"/>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1. Elles sont tombées.</a:t>
            </a:r>
          </a:p>
        </p:txBody>
      </p:sp>
      <p:sp>
        <p:nvSpPr>
          <p:cNvPr id="40" name="Rectangle: Folded Corner 39">
            <a:extLst>
              <a:ext uri="{FF2B5EF4-FFF2-40B4-BE49-F238E27FC236}">
                <a16:creationId xmlns:a16="http://schemas.microsoft.com/office/drawing/2014/main" id="{A8D36895-AA02-4BF2-82A2-2F96AF000A94}"/>
              </a:ext>
            </a:extLst>
          </p:cNvPr>
          <p:cNvSpPr/>
          <p:nvPr/>
        </p:nvSpPr>
        <p:spPr>
          <a:xfrm>
            <a:off x="242770" y="2522304"/>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3. Ils sont restés </a:t>
            </a:r>
            <a:r>
              <a:rPr lang="fr-FR" sz="2400" dirty="0">
                <a:solidFill>
                  <a:srgbClr val="104F75"/>
                </a:solidFill>
                <a:latin typeface="Century Gothic" panose="020B0502020202020204" pitchFamily="34" charset="0"/>
              </a:rPr>
              <a:t>à la maison.</a:t>
            </a:r>
            <a:endParaRPr lang="fr-FR" sz="2400" dirty="0">
              <a:solidFill>
                <a:srgbClr val="104F75"/>
              </a:solidFill>
            </a:endParaRPr>
          </a:p>
        </p:txBody>
      </p:sp>
      <p:sp>
        <p:nvSpPr>
          <p:cNvPr id="41" name="Rectangle: Folded Corner 40">
            <a:extLst>
              <a:ext uri="{FF2B5EF4-FFF2-40B4-BE49-F238E27FC236}">
                <a16:creationId xmlns:a16="http://schemas.microsoft.com/office/drawing/2014/main" id="{9C98C89A-CF0F-44C2-81AD-9D42831A5980}"/>
              </a:ext>
            </a:extLst>
          </p:cNvPr>
          <p:cNvSpPr/>
          <p:nvPr/>
        </p:nvSpPr>
        <p:spPr>
          <a:xfrm>
            <a:off x="242770" y="5002485"/>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7. Ils sont allés </a:t>
            </a:r>
            <a:r>
              <a:rPr lang="fr-FR" sz="2400" dirty="0">
                <a:solidFill>
                  <a:srgbClr val="104F75"/>
                </a:solidFill>
                <a:latin typeface="Century Gothic" panose="020B0502020202020204" pitchFamily="34" charset="0"/>
              </a:rPr>
              <a:t>à l’hôpital.</a:t>
            </a:r>
            <a:endParaRPr lang="fr-FR" sz="2400" dirty="0">
              <a:solidFill>
                <a:srgbClr val="104F75"/>
              </a:solidFill>
            </a:endParaRPr>
          </a:p>
        </p:txBody>
      </p:sp>
      <p:sp>
        <p:nvSpPr>
          <p:cNvPr id="42" name="Rectangle: Folded Corner 41">
            <a:extLst>
              <a:ext uri="{FF2B5EF4-FFF2-40B4-BE49-F238E27FC236}">
                <a16:creationId xmlns:a16="http://schemas.microsoft.com/office/drawing/2014/main" id="{93B6A6E1-4C08-4FDB-BD7C-A4ACEDD6562F}"/>
              </a:ext>
            </a:extLst>
          </p:cNvPr>
          <p:cNvSpPr/>
          <p:nvPr/>
        </p:nvSpPr>
        <p:spPr>
          <a:xfrm>
            <a:off x="242770" y="5595178"/>
            <a:ext cx="9576000" cy="49306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04F75"/>
                </a:solidFill>
              </a:rPr>
              <a:t>8. Elles sont retournées au coll</a:t>
            </a:r>
            <a:r>
              <a:rPr lang="fr-FR" sz="2400" dirty="0">
                <a:solidFill>
                  <a:srgbClr val="104F75"/>
                </a:solidFill>
                <a:latin typeface="Century Gothic" panose="020B0502020202020204" pitchFamily="34" charset="0"/>
              </a:rPr>
              <a:t>ège.</a:t>
            </a:r>
            <a:endParaRPr lang="fr-FR" sz="2400" dirty="0">
              <a:solidFill>
                <a:srgbClr val="104F75"/>
              </a:solidFill>
            </a:endParaRPr>
          </a:p>
        </p:txBody>
      </p:sp>
    </p:spTree>
    <p:extLst>
      <p:ext uri="{BB962C8B-B14F-4D97-AF65-F5344CB8AC3E}">
        <p14:creationId xmlns:p14="http://schemas.microsoft.com/office/powerpoint/2010/main" val="347040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9" presetClass="emph" presetSubtype="0" grpId="0" nodeType="withEffect">
                                  <p:stCondLst>
                                    <p:cond delay="0"/>
                                  </p:stCondLst>
                                  <p:childTnLst>
                                    <p:set>
                                      <p:cBhvr>
                                        <p:cTn id="8" dur="indefinite"/>
                                        <p:tgtEl>
                                          <p:spTgt spid="31"/>
                                        </p:tgtEl>
                                        <p:attrNameLst>
                                          <p:attrName>style.opacity</p:attrName>
                                        </p:attrNameLst>
                                      </p:cBhvr>
                                      <p:to>
                                        <p:strVal val="0.5"/>
                                      </p:to>
                                    </p:set>
                                    <p:animEffect filter="image" prLst="opacity: 0.5">
                                      <p:cBhvr rctx="IE">
                                        <p:cTn id="9" dur="indefinite"/>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hidden"/>
                                      </p:to>
                                    </p:set>
                                  </p:childTnLst>
                                </p:cTn>
                              </p:par>
                              <p:par>
                                <p:cTn id="14" presetID="9" presetClass="emph" presetSubtype="0" grpId="0" nodeType="withEffect">
                                  <p:stCondLst>
                                    <p:cond delay="0"/>
                                  </p:stCondLst>
                                  <p:childTnLst>
                                    <p:set>
                                      <p:cBhvr>
                                        <p:cTn id="15" dur="indefinite"/>
                                        <p:tgtEl>
                                          <p:spTgt spid="28"/>
                                        </p:tgtEl>
                                        <p:attrNameLst>
                                          <p:attrName>style.opacity</p:attrName>
                                        </p:attrNameLst>
                                      </p:cBhvr>
                                      <p:to>
                                        <p:strVal val="0.5"/>
                                      </p:to>
                                    </p:set>
                                    <p:animEffect filter="image" prLst="opacity: 0.5">
                                      <p:cBhvr rctx="IE">
                                        <p:cTn id="16" dur="indefinite"/>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hidden"/>
                                      </p:to>
                                    </p:set>
                                  </p:childTnLst>
                                </p:cTn>
                              </p:par>
                              <p:par>
                                <p:cTn id="21" presetID="9" presetClass="emph" presetSubtype="0" grpId="0" nodeType="withEffect">
                                  <p:stCondLst>
                                    <p:cond delay="0"/>
                                  </p:stCondLst>
                                  <p:childTnLst>
                                    <p:set>
                                      <p:cBhvr>
                                        <p:cTn id="22" dur="indefinite"/>
                                        <p:tgtEl>
                                          <p:spTgt spid="30"/>
                                        </p:tgtEl>
                                        <p:attrNameLst>
                                          <p:attrName>style.opacity</p:attrName>
                                        </p:attrNameLst>
                                      </p:cBhvr>
                                      <p:to>
                                        <p:strVal val="0.5"/>
                                      </p:to>
                                    </p:set>
                                    <p:animEffect filter="image" prLst="opacity: 0.5">
                                      <p:cBhvr rctx="IE">
                                        <p:cTn id="23" dur="indefinite"/>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hidden"/>
                                      </p:to>
                                    </p:set>
                                  </p:childTnLst>
                                </p:cTn>
                              </p:par>
                              <p:par>
                                <p:cTn id="28" presetID="9" presetClass="emph" presetSubtype="0" grpId="0" nodeType="withEffect">
                                  <p:stCondLst>
                                    <p:cond delay="0"/>
                                  </p:stCondLst>
                                  <p:childTnLst>
                                    <p:set>
                                      <p:cBhvr>
                                        <p:cTn id="29" dur="indefinite"/>
                                        <p:tgtEl>
                                          <p:spTgt spid="27"/>
                                        </p:tgtEl>
                                        <p:attrNameLst>
                                          <p:attrName>style.opacity</p:attrName>
                                        </p:attrNameLst>
                                      </p:cBhvr>
                                      <p:to>
                                        <p:strVal val="0.5"/>
                                      </p:to>
                                    </p:set>
                                    <p:animEffect filter="image" prLst="opacity: 0.5">
                                      <p:cBhvr rctx="IE">
                                        <p:cTn id="30" dur="indefinite"/>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9" presetClass="emph" presetSubtype="0" grpId="0" nodeType="withEffect">
                                  <p:stCondLst>
                                    <p:cond delay="0"/>
                                  </p:stCondLst>
                                  <p:childTnLst>
                                    <p:set>
                                      <p:cBhvr>
                                        <p:cTn id="36" dur="indefinite"/>
                                        <p:tgtEl>
                                          <p:spTgt spid="26"/>
                                        </p:tgtEl>
                                        <p:attrNameLst>
                                          <p:attrName>style.opacity</p:attrName>
                                        </p:attrNameLst>
                                      </p:cBhvr>
                                      <p:to>
                                        <p:strVal val="0.5"/>
                                      </p:to>
                                    </p:set>
                                    <p:animEffect filter="image" prLst="opacity: 0.5">
                                      <p:cBhvr rctx="IE">
                                        <p:cTn id="37" dur="indefinite"/>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hidden"/>
                                      </p:to>
                                    </p:set>
                                  </p:childTnLst>
                                </p:cTn>
                              </p:par>
                              <p:par>
                                <p:cTn id="42" presetID="9" presetClass="emph" presetSubtype="0" grpId="0" nodeType="withEffect">
                                  <p:stCondLst>
                                    <p:cond delay="0"/>
                                  </p:stCondLst>
                                  <p:childTnLst>
                                    <p:set>
                                      <p:cBhvr>
                                        <p:cTn id="43" dur="indefinite"/>
                                        <p:tgtEl>
                                          <p:spTgt spid="29"/>
                                        </p:tgtEl>
                                        <p:attrNameLst>
                                          <p:attrName>style.opacity</p:attrName>
                                        </p:attrNameLst>
                                      </p:cBhvr>
                                      <p:to>
                                        <p:strVal val="0.5"/>
                                      </p:to>
                                    </p:set>
                                    <p:animEffect filter="image" prLst="opacity: 0.5">
                                      <p:cBhvr rctx="IE">
                                        <p:cTn id="44" dur="indefinite"/>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9" presetClass="emph" presetSubtype="0" grpId="0" nodeType="withEffect">
                                  <p:stCondLst>
                                    <p:cond delay="0"/>
                                  </p:stCondLst>
                                  <p:childTnLst>
                                    <p:set>
                                      <p:cBhvr>
                                        <p:cTn id="50" dur="indefinite"/>
                                        <p:tgtEl>
                                          <p:spTgt spid="32"/>
                                        </p:tgtEl>
                                        <p:attrNameLst>
                                          <p:attrName>style.opacity</p:attrName>
                                        </p:attrNameLst>
                                      </p:cBhvr>
                                      <p:to>
                                        <p:strVal val="0.5"/>
                                      </p:to>
                                    </p:set>
                                    <p:animEffect filter="image" prLst="opacity: 0.5">
                                      <p:cBhvr rctx="IE">
                                        <p:cTn id="51" dur="indefinite"/>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hidden"/>
                                      </p:to>
                                    </p:set>
                                  </p:childTnLst>
                                </p:cTn>
                              </p:par>
                              <p:par>
                                <p:cTn id="56" presetID="9" presetClass="emph" presetSubtype="0" grpId="0" nodeType="withEffect">
                                  <p:stCondLst>
                                    <p:cond delay="0"/>
                                  </p:stCondLst>
                                  <p:childTnLst>
                                    <p:set>
                                      <p:cBhvr>
                                        <p:cTn id="57" dur="indefinite"/>
                                        <p:tgtEl>
                                          <p:spTgt spid="33"/>
                                        </p:tgtEl>
                                        <p:attrNameLst>
                                          <p:attrName>style.opacity</p:attrName>
                                        </p:attrNameLst>
                                      </p:cBhvr>
                                      <p:to>
                                        <p:strVal val="0.5"/>
                                      </p:to>
                                    </p:set>
                                    <p:animEffect filter="image" prLst="opacity: 0.5">
                                      <p:cBhvr rctx="IE">
                                        <p:cTn id="58" dur="indefinite"/>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43"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Une lettre au professeur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2" name="TextBox 1">
            <a:extLst>
              <a:ext uri="{FF2B5EF4-FFF2-40B4-BE49-F238E27FC236}">
                <a16:creationId xmlns:a16="http://schemas.microsoft.com/office/drawing/2014/main" id="{C7BA5DDD-DD66-462B-ADF8-1C61E33BC0EB}"/>
              </a:ext>
            </a:extLst>
          </p:cNvPr>
          <p:cNvSpPr txBox="1"/>
          <p:nvPr/>
        </p:nvSpPr>
        <p:spPr>
          <a:xfrm>
            <a:off x="196768" y="1697289"/>
            <a:ext cx="8898820" cy="4524315"/>
          </a:xfrm>
          <a:prstGeom prst="rect">
            <a:avLst/>
          </a:prstGeom>
          <a:solidFill>
            <a:schemeClr val="accent1">
              <a:lumMod val="20000"/>
              <a:lumOff val="80000"/>
            </a:schemeClr>
          </a:solidFill>
          <a:ln>
            <a:solidFill>
              <a:srgbClr val="002060"/>
            </a:solidFill>
          </a:ln>
        </p:spPr>
        <p:txBody>
          <a:bodyPr wrap="square" rtlCol="0">
            <a:spAutoFit/>
          </a:bodyPr>
          <a:lstStyle/>
          <a:p>
            <a:pPr algn="l"/>
            <a:r>
              <a:rPr lang="fr-FR" sz="2400" dirty="0">
                <a:solidFill>
                  <a:srgbClr val="104F75"/>
                </a:solidFill>
              </a:rPr>
              <a:t>Vos él</a:t>
            </a:r>
            <a:r>
              <a:rPr lang="fr-FR" sz="2400" dirty="0">
                <a:solidFill>
                  <a:srgbClr val="104F75"/>
                </a:solidFill>
                <a:latin typeface="Century Gothic" panose="020B0502020202020204" pitchFamily="34" charset="0"/>
              </a:rPr>
              <a:t>èves sportifs, </a:t>
            </a:r>
            <a:r>
              <a:rPr lang="fr-FR" sz="2400" dirty="0">
                <a:solidFill>
                  <a:srgbClr val="104F75"/>
                </a:solidFill>
              </a:rPr>
              <a:t>Amir et Océane ne peuvent pas aller au coll</a:t>
            </a:r>
            <a:r>
              <a:rPr lang="fr-FR" sz="2400" dirty="0">
                <a:solidFill>
                  <a:srgbClr val="104F75"/>
                </a:solidFill>
                <a:latin typeface="Century Gothic" panose="020B0502020202020204" pitchFamily="34" charset="0"/>
              </a:rPr>
              <a:t>ège cette semaine.</a:t>
            </a:r>
            <a:r>
              <a:rPr lang="fr-FR" sz="2400" b="1" dirty="0">
                <a:solidFill>
                  <a:srgbClr val="104F75"/>
                </a:solidFill>
                <a:latin typeface="Century Gothic" panose="020B0502020202020204" pitchFamily="34" charset="0"/>
              </a:rPr>
              <a:t> [1] </a:t>
            </a:r>
            <a:r>
              <a:rPr lang="fr-FR" sz="2400" dirty="0">
                <a:solidFill>
                  <a:srgbClr val="104F75"/>
                </a:solidFill>
                <a:latin typeface="Century Gothic" panose="020B0502020202020204" pitchFamily="34" charset="0"/>
              </a:rPr>
              <a:t>à la piscine pour leur stage. Le directeur de la piscine a une attitude négative ! </a:t>
            </a:r>
            <a:r>
              <a:rPr lang="fr-FR" sz="2400" b="1" dirty="0">
                <a:solidFill>
                  <a:srgbClr val="104F75"/>
                </a:solidFill>
                <a:latin typeface="Century Gothic" panose="020B0502020202020204" pitchFamily="34" charset="0"/>
              </a:rPr>
              <a:t>[2] </a:t>
            </a:r>
            <a:r>
              <a:rPr lang="fr-FR" sz="2400" dirty="0">
                <a:solidFill>
                  <a:srgbClr val="104F75"/>
                </a:solidFill>
                <a:latin typeface="Century Gothic" panose="020B0502020202020204" pitchFamily="34" charset="0"/>
              </a:rPr>
              <a:t>dans le bureau avec une liste de tâches difficiles. </a:t>
            </a:r>
            <a:r>
              <a:rPr lang="fr-FR" sz="2400" b="1" dirty="0">
                <a:solidFill>
                  <a:srgbClr val="104F75"/>
                </a:solidFill>
                <a:latin typeface="Century Gothic" panose="020B0502020202020204" pitchFamily="34" charset="0"/>
              </a:rPr>
              <a:t>[3] </a:t>
            </a:r>
            <a:r>
              <a:rPr lang="fr-FR" sz="2400" dirty="0">
                <a:solidFill>
                  <a:srgbClr val="104F75"/>
                </a:solidFill>
                <a:latin typeface="Century Gothic" panose="020B0502020202020204" pitchFamily="34" charset="0"/>
              </a:rPr>
              <a:t>dans l’eau parce </a:t>
            </a:r>
            <a:r>
              <a:rPr lang="fr-FR" sz="2400" b="1" dirty="0">
                <a:solidFill>
                  <a:srgbClr val="104F75"/>
                </a:solidFill>
                <a:latin typeface="Century Gothic" panose="020B0502020202020204" pitchFamily="34" charset="0"/>
              </a:rPr>
              <a:t>qu’ [4] </a:t>
            </a:r>
            <a:r>
              <a:rPr lang="fr-FR" sz="2400" dirty="0">
                <a:solidFill>
                  <a:srgbClr val="104F75"/>
                </a:solidFill>
                <a:latin typeface="Century Gothic" panose="020B0502020202020204" pitchFamily="34" charset="0"/>
              </a:rPr>
              <a:t>sur une vieille table dangereuse.</a:t>
            </a:r>
            <a:r>
              <a:rPr lang="fr-FR" sz="2400" b="1" dirty="0">
                <a:solidFill>
                  <a:srgbClr val="104F75"/>
                </a:solidFill>
                <a:latin typeface="Century Gothic" panose="020B0502020202020204" pitchFamily="34" charset="0"/>
              </a:rPr>
              <a:t> [5]</a:t>
            </a:r>
            <a:r>
              <a:rPr lang="fr-FR" sz="2400" dirty="0">
                <a:solidFill>
                  <a:srgbClr val="104F75"/>
                </a:solidFill>
                <a:latin typeface="Century Gothic" panose="020B0502020202020204" pitchFamily="34" charset="0"/>
              </a:rPr>
              <a:t> et</a:t>
            </a:r>
            <a:r>
              <a:rPr lang="fr-FR" sz="2400" b="1" dirty="0">
                <a:solidFill>
                  <a:srgbClr val="104F75"/>
                </a:solidFill>
                <a:latin typeface="Century Gothic" panose="020B0502020202020204" pitchFamily="34" charset="0"/>
              </a:rPr>
              <a:t> [6] </a:t>
            </a:r>
            <a:r>
              <a:rPr lang="fr-FR" sz="2400" dirty="0">
                <a:solidFill>
                  <a:srgbClr val="104F75"/>
                </a:solidFill>
                <a:latin typeface="Century Gothic" panose="020B0502020202020204" pitchFamily="34" charset="0"/>
              </a:rPr>
              <a:t>pour aider. </a:t>
            </a:r>
            <a:r>
              <a:rPr lang="fr-FR" sz="2400" b="1" dirty="0">
                <a:solidFill>
                  <a:srgbClr val="104F75"/>
                </a:solidFill>
                <a:latin typeface="Century Gothic" panose="020B0502020202020204" pitchFamily="34" charset="0"/>
              </a:rPr>
              <a:t>[7]</a:t>
            </a:r>
            <a:r>
              <a:rPr lang="fr-FR" sz="2400" dirty="0">
                <a:solidFill>
                  <a:srgbClr val="104F75"/>
                </a:solidFill>
                <a:latin typeface="Century Gothic" panose="020B0502020202020204" pitchFamily="34" charset="0"/>
              </a:rPr>
              <a:t> beaucoup de temps dans l’eau.</a:t>
            </a:r>
          </a:p>
          <a:p>
            <a:pPr algn="l"/>
            <a:r>
              <a:rPr lang="fr-FR" sz="2400" b="1" dirty="0">
                <a:solidFill>
                  <a:srgbClr val="104F75"/>
                </a:solidFill>
                <a:latin typeface="Century Gothic" panose="020B0502020202020204" pitchFamily="34" charset="0"/>
              </a:rPr>
              <a:t>[8] </a:t>
            </a:r>
            <a:r>
              <a:rPr lang="fr-FR" sz="2400" dirty="0">
                <a:solidFill>
                  <a:srgbClr val="104F75"/>
                </a:solidFill>
                <a:latin typeface="Century Gothic" panose="020B0502020202020204" pitchFamily="34" charset="0"/>
              </a:rPr>
              <a:t>et </a:t>
            </a:r>
            <a:r>
              <a:rPr lang="fr-FR" sz="2400" b="1" dirty="0">
                <a:solidFill>
                  <a:srgbClr val="104F75"/>
                </a:solidFill>
                <a:latin typeface="Century Gothic" panose="020B0502020202020204" pitchFamily="34" charset="0"/>
              </a:rPr>
              <a:t>[9] </a:t>
            </a:r>
            <a:r>
              <a:rPr lang="fr-FR" sz="2400" dirty="0">
                <a:solidFill>
                  <a:srgbClr val="104F75"/>
                </a:solidFill>
                <a:latin typeface="Century Gothic" panose="020B0502020202020204" pitchFamily="34" charset="0"/>
              </a:rPr>
              <a:t>aider les enfants. </a:t>
            </a:r>
            <a:r>
              <a:rPr lang="fr-FR" sz="2400" b="1" dirty="0">
                <a:solidFill>
                  <a:srgbClr val="104F75"/>
                </a:solidFill>
                <a:latin typeface="Century Gothic" panose="020B0502020202020204" pitchFamily="34" charset="0"/>
              </a:rPr>
              <a:t>[10] </a:t>
            </a:r>
            <a:r>
              <a:rPr lang="fr-FR" sz="2400" dirty="0">
                <a:solidFill>
                  <a:srgbClr val="104F75"/>
                </a:solidFill>
                <a:latin typeface="Century Gothic" panose="020B0502020202020204" pitchFamily="34" charset="0"/>
              </a:rPr>
              <a:t>à l’hôpital et </a:t>
            </a:r>
            <a:r>
              <a:rPr lang="fr-FR" sz="2400" b="1" dirty="0">
                <a:solidFill>
                  <a:srgbClr val="104F75"/>
                </a:solidFill>
                <a:latin typeface="Century Gothic" panose="020B0502020202020204" pitchFamily="34" charset="0"/>
              </a:rPr>
              <a:t>[11] </a:t>
            </a:r>
            <a:r>
              <a:rPr lang="fr-FR" sz="2400" dirty="0">
                <a:solidFill>
                  <a:srgbClr val="104F75"/>
                </a:solidFill>
                <a:latin typeface="Century Gothic" panose="020B0502020202020204" pitchFamily="34" charset="0"/>
              </a:rPr>
              <a:t>aux urgences. </a:t>
            </a:r>
            <a:r>
              <a:rPr lang="fr-FR" sz="2400" b="1" dirty="0">
                <a:solidFill>
                  <a:srgbClr val="104F75"/>
                </a:solidFill>
                <a:latin typeface="Century Gothic" panose="020B0502020202020204" pitchFamily="34" charset="0"/>
              </a:rPr>
              <a:t>[12] </a:t>
            </a:r>
            <a:r>
              <a:rPr lang="fr-FR" sz="2400" dirty="0">
                <a:solidFill>
                  <a:srgbClr val="104F75"/>
                </a:solidFill>
                <a:latin typeface="Century Gothic" panose="020B0502020202020204" pitchFamily="34" charset="0"/>
              </a:rPr>
              <a:t>dans la réception, mais </a:t>
            </a:r>
            <a:r>
              <a:rPr lang="fr-FR" sz="2400" b="1" dirty="0">
                <a:solidFill>
                  <a:srgbClr val="104F75"/>
                </a:solidFill>
                <a:latin typeface="Century Gothic" panose="020B0502020202020204" pitchFamily="34" charset="0"/>
              </a:rPr>
              <a:t>[13]</a:t>
            </a:r>
            <a:r>
              <a:rPr lang="fr-FR" sz="2400" dirty="0">
                <a:solidFill>
                  <a:srgbClr val="104F75"/>
                </a:solidFill>
                <a:latin typeface="Century Gothic" panose="020B0502020202020204" pitchFamily="34" charset="0"/>
              </a:rPr>
              <a:t>. </a:t>
            </a:r>
            <a:r>
              <a:rPr lang="fr-FR" sz="2400" b="1" dirty="0">
                <a:solidFill>
                  <a:srgbClr val="104F75"/>
                </a:solidFill>
                <a:latin typeface="Century Gothic" panose="020B0502020202020204" pitchFamily="34" charset="0"/>
              </a:rPr>
              <a:t>[14] </a:t>
            </a:r>
            <a:r>
              <a:rPr lang="fr-FR" sz="2400" dirty="0">
                <a:solidFill>
                  <a:srgbClr val="104F75"/>
                </a:solidFill>
                <a:latin typeface="Century Gothic" panose="020B0502020202020204" pitchFamily="34" charset="0"/>
              </a:rPr>
              <a:t>à l’hôpital l’après-midi avec les enfants. Ils sont faibles et ils doivent prendre des médicaments. Ils veulent être actifs et retourner dans votre classe ! Ils aiment votre attitude positive !</a:t>
            </a:r>
            <a:endParaRPr lang="fr-FR" sz="2400" dirty="0">
              <a:solidFill>
                <a:srgbClr val="104F75"/>
              </a:solidFill>
            </a:endParaRPr>
          </a:p>
        </p:txBody>
      </p:sp>
      <p:sp>
        <p:nvSpPr>
          <p:cNvPr id="3" name="TextBox 2">
            <a:extLst>
              <a:ext uri="{FF2B5EF4-FFF2-40B4-BE49-F238E27FC236}">
                <a16:creationId xmlns:a16="http://schemas.microsoft.com/office/drawing/2014/main" id="{5280FC8D-8E97-44A4-91E8-B39253F02A26}"/>
              </a:ext>
            </a:extLst>
          </p:cNvPr>
          <p:cNvSpPr txBox="1"/>
          <p:nvPr/>
        </p:nvSpPr>
        <p:spPr>
          <a:xfrm>
            <a:off x="104327" y="1163992"/>
            <a:ext cx="12087673" cy="430887"/>
          </a:xfrm>
          <a:prstGeom prst="rect">
            <a:avLst/>
          </a:prstGeom>
          <a:noFill/>
        </p:spPr>
        <p:txBody>
          <a:bodyPr wrap="square" rtlCol="0">
            <a:spAutoFit/>
          </a:bodyPr>
          <a:lstStyle/>
          <a:p>
            <a:pPr algn="l"/>
            <a:r>
              <a:rPr lang="fr-FR" sz="2200" dirty="0">
                <a:solidFill>
                  <a:srgbClr val="104F75"/>
                </a:solidFill>
              </a:rPr>
              <a:t>Bilal écrit une lettre pour le professeur d’Amir et Océane. Traduis les phrases en fran</a:t>
            </a:r>
            <a:r>
              <a:rPr lang="fr-FR" sz="2200" dirty="0">
                <a:solidFill>
                  <a:srgbClr val="104F75"/>
                </a:solidFill>
                <a:latin typeface="Century Gothic" panose="020B0502020202020204" pitchFamily="34" charset="0"/>
              </a:rPr>
              <a:t>çais.</a:t>
            </a:r>
            <a:endParaRPr lang="fr-FR" sz="2200" dirty="0">
              <a:solidFill>
                <a:srgbClr val="104F75"/>
              </a:solidFill>
            </a:endParaRPr>
          </a:p>
        </p:txBody>
      </p:sp>
      <p:pic>
        <p:nvPicPr>
          <p:cNvPr id="6" name="Picture 5">
            <a:extLst>
              <a:ext uri="{FF2B5EF4-FFF2-40B4-BE49-F238E27FC236}">
                <a16:creationId xmlns:a16="http://schemas.microsoft.com/office/drawing/2014/main" id="{722BCE73-1AC3-46C9-B1BB-D027D855D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388" y="-71526"/>
            <a:ext cx="1270752" cy="1270752"/>
          </a:xfrm>
          <a:prstGeom prst="rect">
            <a:avLst/>
          </a:prstGeom>
        </p:spPr>
      </p:pic>
      <p:sp>
        <p:nvSpPr>
          <p:cNvPr id="10" name="TextBox 9">
            <a:extLst>
              <a:ext uri="{FF2B5EF4-FFF2-40B4-BE49-F238E27FC236}">
                <a16:creationId xmlns:a16="http://schemas.microsoft.com/office/drawing/2014/main" id="{2A9AC3AD-3704-4486-8D4D-A5E7479C4D40}"/>
              </a:ext>
            </a:extLst>
          </p:cNvPr>
          <p:cNvSpPr txBox="1"/>
          <p:nvPr/>
        </p:nvSpPr>
        <p:spPr>
          <a:xfrm>
            <a:off x="9182100" y="1811589"/>
            <a:ext cx="3009900" cy="4401205"/>
          </a:xfrm>
          <a:prstGeom prst="rect">
            <a:avLst/>
          </a:prstGeom>
          <a:noFill/>
        </p:spPr>
        <p:txBody>
          <a:bodyPr wrap="square" rtlCol="0">
            <a:spAutoFit/>
          </a:bodyPr>
          <a:lstStyle/>
          <a:p>
            <a:pPr marL="457200" indent="-457200" algn="l">
              <a:buAutoNum type="arabicPeriod"/>
            </a:pPr>
            <a:r>
              <a:rPr lang="en-GB" sz="2000" dirty="0">
                <a:solidFill>
                  <a:srgbClr val="104F75"/>
                </a:solidFill>
              </a:rPr>
              <a:t>They went</a:t>
            </a:r>
          </a:p>
          <a:p>
            <a:pPr marL="457200" indent="-457200" algn="l">
              <a:buAutoNum type="arabicPeriod"/>
            </a:pPr>
            <a:r>
              <a:rPr lang="en-GB" sz="2000" dirty="0">
                <a:solidFill>
                  <a:srgbClr val="104F75"/>
                </a:solidFill>
              </a:rPr>
              <a:t>He entered</a:t>
            </a:r>
          </a:p>
          <a:p>
            <a:pPr marL="457200" indent="-457200" algn="l">
              <a:buAutoNum type="arabicPeriod"/>
            </a:pPr>
            <a:r>
              <a:rPr lang="en-GB" sz="2000" dirty="0">
                <a:solidFill>
                  <a:srgbClr val="104F75"/>
                </a:solidFill>
              </a:rPr>
              <a:t>They fell</a:t>
            </a:r>
          </a:p>
          <a:p>
            <a:pPr marL="457200" indent="-457200" algn="l">
              <a:buAutoNum type="arabicPeriod"/>
            </a:pPr>
            <a:r>
              <a:rPr lang="en-GB" sz="2000" dirty="0">
                <a:solidFill>
                  <a:srgbClr val="104F75"/>
                </a:solidFill>
              </a:rPr>
              <a:t>They went up</a:t>
            </a:r>
          </a:p>
          <a:p>
            <a:pPr marL="457200" indent="-457200" algn="l">
              <a:buAutoNum type="arabicPeriod"/>
            </a:pPr>
            <a:r>
              <a:rPr lang="en-GB" sz="2000" dirty="0">
                <a:solidFill>
                  <a:srgbClr val="104F75"/>
                </a:solidFill>
              </a:rPr>
              <a:t>He arrived slowly</a:t>
            </a:r>
          </a:p>
          <a:p>
            <a:pPr marL="457200" indent="-457200" algn="l">
              <a:buAutoNum type="arabicPeriod"/>
            </a:pPr>
            <a:r>
              <a:rPr lang="en-GB" sz="2000" dirty="0">
                <a:solidFill>
                  <a:srgbClr val="104F75"/>
                </a:solidFill>
              </a:rPr>
              <a:t>He didn’t stay</a:t>
            </a:r>
          </a:p>
          <a:p>
            <a:pPr marL="457200" indent="-457200" algn="l">
              <a:buAutoNum type="arabicPeriod"/>
            </a:pPr>
            <a:r>
              <a:rPr lang="en-GB" sz="2000" dirty="0">
                <a:solidFill>
                  <a:srgbClr val="104F75"/>
                </a:solidFill>
              </a:rPr>
              <a:t>They stayed</a:t>
            </a:r>
          </a:p>
          <a:p>
            <a:pPr marL="457200" indent="-457200" algn="l">
              <a:buAutoNum type="arabicPeriod"/>
            </a:pPr>
            <a:r>
              <a:rPr lang="en-GB" sz="2000" dirty="0">
                <a:solidFill>
                  <a:srgbClr val="104F75"/>
                </a:solidFill>
              </a:rPr>
              <a:t>We arrived quickly</a:t>
            </a:r>
          </a:p>
          <a:p>
            <a:pPr marL="457200" indent="-457200" algn="l">
              <a:buAutoNum type="arabicPeriod"/>
            </a:pPr>
            <a:r>
              <a:rPr lang="en-GB" sz="2000" dirty="0">
                <a:solidFill>
                  <a:srgbClr val="104F75"/>
                </a:solidFill>
              </a:rPr>
              <a:t>I went</a:t>
            </a:r>
          </a:p>
          <a:p>
            <a:pPr marL="457200" indent="-457200" algn="l">
              <a:buAutoNum type="arabicPeriod"/>
            </a:pPr>
            <a:r>
              <a:rPr lang="en-GB" sz="2000" dirty="0">
                <a:solidFill>
                  <a:srgbClr val="104F75"/>
                </a:solidFill>
              </a:rPr>
              <a:t>We went</a:t>
            </a:r>
          </a:p>
          <a:p>
            <a:pPr marL="457200" indent="-457200" algn="l">
              <a:buAutoNum type="arabicPeriod"/>
            </a:pPr>
            <a:r>
              <a:rPr lang="en-GB" sz="2000" dirty="0">
                <a:solidFill>
                  <a:srgbClr val="104F75"/>
                </a:solidFill>
              </a:rPr>
              <a:t>We went up</a:t>
            </a:r>
          </a:p>
          <a:p>
            <a:pPr marL="457200" indent="-457200" algn="l">
              <a:buAutoNum type="arabicPeriod"/>
            </a:pPr>
            <a:r>
              <a:rPr lang="en-GB" sz="2000" dirty="0">
                <a:solidFill>
                  <a:srgbClr val="104F75"/>
                </a:solidFill>
              </a:rPr>
              <a:t>I entered</a:t>
            </a:r>
          </a:p>
          <a:p>
            <a:pPr marL="457200" indent="-457200" algn="l">
              <a:buAutoNum type="arabicPeriod"/>
            </a:pPr>
            <a:r>
              <a:rPr lang="en-GB" sz="2000" dirty="0">
                <a:solidFill>
                  <a:srgbClr val="104F75"/>
                </a:solidFill>
              </a:rPr>
              <a:t>We didn’t stay</a:t>
            </a:r>
          </a:p>
          <a:p>
            <a:pPr marL="457200" indent="-457200" algn="l">
              <a:buAutoNum type="arabicPeriod"/>
            </a:pPr>
            <a:r>
              <a:rPr lang="en-GB" sz="2000" dirty="0">
                <a:solidFill>
                  <a:srgbClr val="104F75"/>
                </a:solidFill>
              </a:rPr>
              <a:t>I returned</a:t>
            </a:r>
          </a:p>
        </p:txBody>
      </p:sp>
    </p:spTree>
    <p:extLst>
      <p:ext uri="{BB962C8B-B14F-4D97-AF65-F5344CB8AC3E}">
        <p14:creationId xmlns:p14="http://schemas.microsoft.com/office/powerpoint/2010/main" val="3073171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Une lettre au professeur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2" name="TextBox 1">
            <a:extLst>
              <a:ext uri="{FF2B5EF4-FFF2-40B4-BE49-F238E27FC236}">
                <a16:creationId xmlns:a16="http://schemas.microsoft.com/office/drawing/2014/main" id="{C7BA5DDD-DD66-462B-ADF8-1C61E33BC0EB}"/>
              </a:ext>
            </a:extLst>
          </p:cNvPr>
          <p:cNvSpPr txBox="1"/>
          <p:nvPr/>
        </p:nvSpPr>
        <p:spPr>
          <a:xfrm>
            <a:off x="283280" y="1770368"/>
            <a:ext cx="11625440" cy="4524315"/>
          </a:xfrm>
          <a:prstGeom prst="rect">
            <a:avLst/>
          </a:prstGeom>
          <a:solidFill>
            <a:schemeClr val="accent1">
              <a:lumMod val="20000"/>
              <a:lumOff val="80000"/>
            </a:schemeClr>
          </a:solidFill>
          <a:ln>
            <a:solidFill>
              <a:srgbClr val="002060"/>
            </a:solidFill>
          </a:ln>
        </p:spPr>
        <p:txBody>
          <a:bodyPr wrap="square" rtlCol="0">
            <a:spAutoFit/>
          </a:bodyPr>
          <a:lstStyle/>
          <a:p>
            <a:pPr algn="l"/>
            <a:r>
              <a:rPr lang="fr-FR" sz="2400" dirty="0">
                <a:solidFill>
                  <a:srgbClr val="104F75"/>
                </a:solidFill>
              </a:rPr>
              <a:t>Vos él</a:t>
            </a:r>
            <a:r>
              <a:rPr lang="fr-FR" sz="2400" dirty="0">
                <a:solidFill>
                  <a:srgbClr val="104F75"/>
                </a:solidFill>
                <a:latin typeface="Century Gothic" panose="020B0502020202020204" pitchFamily="34" charset="0"/>
              </a:rPr>
              <a:t>èves sportifs, </a:t>
            </a:r>
            <a:r>
              <a:rPr lang="fr-FR" sz="2400" dirty="0">
                <a:solidFill>
                  <a:srgbClr val="104F75"/>
                </a:solidFill>
              </a:rPr>
              <a:t>Amir et Océane ne peuvent pas aller au coll</a:t>
            </a:r>
            <a:r>
              <a:rPr lang="fr-FR" sz="2400" dirty="0">
                <a:solidFill>
                  <a:srgbClr val="104F75"/>
                </a:solidFill>
                <a:latin typeface="Century Gothic" panose="020B0502020202020204" pitchFamily="34" charset="0"/>
              </a:rPr>
              <a:t>ège cette semaine.</a:t>
            </a:r>
            <a:r>
              <a:rPr lang="fr-FR" sz="2400" b="1" dirty="0">
                <a:solidFill>
                  <a:srgbClr val="104F75"/>
                </a:solidFill>
                <a:latin typeface="Century Gothic" panose="020B0502020202020204" pitchFamily="34" charset="0"/>
              </a:rPr>
              <a:t> Ils sont allés </a:t>
            </a:r>
            <a:r>
              <a:rPr lang="fr-FR" sz="2400" dirty="0">
                <a:solidFill>
                  <a:srgbClr val="104F75"/>
                </a:solidFill>
                <a:latin typeface="Century Gothic" panose="020B0502020202020204" pitchFamily="34" charset="0"/>
              </a:rPr>
              <a:t>à la piscine pour leur stage. Le directeur de la piscine a une attitude négative ! </a:t>
            </a:r>
            <a:r>
              <a:rPr lang="fr-FR" sz="2400" b="1" dirty="0">
                <a:solidFill>
                  <a:srgbClr val="104F75"/>
                </a:solidFill>
                <a:latin typeface="Century Gothic" panose="020B0502020202020204" pitchFamily="34" charset="0"/>
              </a:rPr>
              <a:t>Il est entré </a:t>
            </a:r>
            <a:r>
              <a:rPr lang="fr-FR" sz="2400" dirty="0">
                <a:solidFill>
                  <a:srgbClr val="104F75"/>
                </a:solidFill>
                <a:latin typeface="Century Gothic" panose="020B0502020202020204" pitchFamily="34" charset="0"/>
              </a:rPr>
              <a:t>dans le bureau avec une liste de tâches difficiles. </a:t>
            </a:r>
            <a:r>
              <a:rPr lang="fr-FR" sz="2400" b="1" dirty="0">
                <a:solidFill>
                  <a:srgbClr val="104F75"/>
                </a:solidFill>
                <a:latin typeface="Century Gothic" panose="020B0502020202020204" pitchFamily="34" charset="0"/>
              </a:rPr>
              <a:t>Ils</a:t>
            </a:r>
            <a:r>
              <a:rPr lang="fr-FR" sz="2400" dirty="0">
                <a:solidFill>
                  <a:srgbClr val="104F75"/>
                </a:solidFill>
                <a:latin typeface="Century Gothic" panose="020B0502020202020204" pitchFamily="34" charset="0"/>
              </a:rPr>
              <a:t> </a:t>
            </a:r>
            <a:r>
              <a:rPr lang="fr-FR" sz="2400" b="1" dirty="0">
                <a:solidFill>
                  <a:srgbClr val="104F75"/>
                </a:solidFill>
                <a:latin typeface="Century Gothic" panose="020B0502020202020204" pitchFamily="34" charset="0"/>
              </a:rPr>
              <a:t>sont tombés </a:t>
            </a:r>
            <a:r>
              <a:rPr lang="fr-FR" sz="2400" dirty="0">
                <a:solidFill>
                  <a:srgbClr val="104F75"/>
                </a:solidFill>
                <a:latin typeface="Century Gothic" panose="020B0502020202020204" pitchFamily="34" charset="0"/>
              </a:rPr>
              <a:t>dans l’eau parce qu’</a:t>
            </a:r>
            <a:r>
              <a:rPr lang="fr-FR" sz="2400" b="1" dirty="0">
                <a:solidFill>
                  <a:srgbClr val="104F75"/>
                </a:solidFill>
                <a:latin typeface="Century Gothic" panose="020B0502020202020204" pitchFamily="34" charset="0"/>
              </a:rPr>
              <a:t>ils sont montés </a:t>
            </a:r>
            <a:r>
              <a:rPr lang="fr-FR" sz="2400" dirty="0">
                <a:solidFill>
                  <a:srgbClr val="104F75"/>
                </a:solidFill>
                <a:latin typeface="Century Gothic" panose="020B0502020202020204" pitchFamily="34" charset="0"/>
              </a:rPr>
              <a:t>sur une vieille table dangereuse.</a:t>
            </a:r>
            <a:r>
              <a:rPr lang="fr-FR" sz="2400" b="1" dirty="0">
                <a:solidFill>
                  <a:srgbClr val="104F75"/>
                </a:solidFill>
                <a:latin typeface="Century Gothic" panose="020B0502020202020204" pitchFamily="34" charset="0"/>
              </a:rPr>
              <a:t> Il est arrivé lentement </a:t>
            </a:r>
            <a:r>
              <a:rPr lang="fr-FR" sz="2400" dirty="0">
                <a:solidFill>
                  <a:srgbClr val="104F75"/>
                </a:solidFill>
                <a:latin typeface="Century Gothic" panose="020B0502020202020204" pitchFamily="34" charset="0"/>
              </a:rPr>
              <a:t>et</a:t>
            </a:r>
            <a:r>
              <a:rPr lang="fr-FR" sz="2400" b="1" dirty="0">
                <a:solidFill>
                  <a:srgbClr val="104F75"/>
                </a:solidFill>
                <a:latin typeface="Century Gothic" panose="020B0502020202020204" pitchFamily="34" charset="0"/>
              </a:rPr>
              <a:t> il n’est pas resté </a:t>
            </a:r>
            <a:r>
              <a:rPr lang="fr-FR" sz="2400" dirty="0">
                <a:solidFill>
                  <a:srgbClr val="104F75"/>
                </a:solidFill>
                <a:latin typeface="Century Gothic" panose="020B0502020202020204" pitchFamily="34" charset="0"/>
              </a:rPr>
              <a:t>pour aider.        </a:t>
            </a:r>
            <a:r>
              <a:rPr lang="fr-FR" sz="2400" b="1" dirty="0">
                <a:solidFill>
                  <a:srgbClr val="104F75"/>
                </a:solidFill>
                <a:latin typeface="Century Gothic" panose="020B0502020202020204" pitchFamily="34" charset="0"/>
              </a:rPr>
              <a:t>Ils sont restés</a:t>
            </a:r>
            <a:r>
              <a:rPr lang="fr-FR" sz="2400" dirty="0">
                <a:solidFill>
                  <a:srgbClr val="104F75"/>
                </a:solidFill>
                <a:latin typeface="Century Gothic" panose="020B0502020202020204" pitchFamily="34" charset="0"/>
              </a:rPr>
              <a:t> beaucoup de temps dans l’eau.</a:t>
            </a:r>
          </a:p>
          <a:p>
            <a:pPr algn="l"/>
            <a:r>
              <a:rPr lang="fr-FR" sz="2400" b="1" dirty="0">
                <a:solidFill>
                  <a:srgbClr val="104F75"/>
                </a:solidFill>
                <a:latin typeface="Century Gothic" panose="020B0502020202020204" pitchFamily="34" charset="0"/>
              </a:rPr>
              <a:t>Nous sommes vite arrivés </a:t>
            </a:r>
            <a:r>
              <a:rPr lang="fr-FR" sz="2400" dirty="0">
                <a:solidFill>
                  <a:srgbClr val="104F75"/>
                </a:solidFill>
                <a:latin typeface="Century Gothic" panose="020B0502020202020204" pitchFamily="34" charset="0"/>
              </a:rPr>
              <a:t>et </a:t>
            </a:r>
            <a:r>
              <a:rPr lang="fr-FR" sz="2400" b="1" dirty="0">
                <a:solidFill>
                  <a:srgbClr val="104F75"/>
                </a:solidFill>
                <a:latin typeface="Century Gothic" panose="020B0502020202020204" pitchFamily="34" charset="0"/>
              </a:rPr>
              <a:t>je suis allé </a:t>
            </a:r>
            <a:r>
              <a:rPr lang="fr-FR" sz="2400" dirty="0">
                <a:solidFill>
                  <a:srgbClr val="104F75"/>
                </a:solidFill>
                <a:latin typeface="Century Gothic" panose="020B0502020202020204" pitchFamily="34" charset="0"/>
              </a:rPr>
              <a:t>aider les enfants. </a:t>
            </a:r>
            <a:r>
              <a:rPr lang="fr-FR" sz="2400" b="1" dirty="0">
                <a:solidFill>
                  <a:srgbClr val="104F75"/>
                </a:solidFill>
                <a:latin typeface="Century Gothic" panose="020B0502020202020204" pitchFamily="34" charset="0"/>
              </a:rPr>
              <a:t>Nous sommes allés </a:t>
            </a:r>
            <a:r>
              <a:rPr lang="fr-FR" sz="2400" dirty="0">
                <a:solidFill>
                  <a:srgbClr val="104F75"/>
                </a:solidFill>
                <a:latin typeface="Century Gothic" panose="020B0502020202020204" pitchFamily="34" charset="0"/>
              </a:rPr>
              <a:t>à l’hôpital et </a:t>
            </a:r>
            <a:r>
              <a:rPr lang="fr-FR" sz="2400" b="1" dirty="0">
                <a:solidFill>
                  <a:srgbClr val="104F75"/>
                </a:solidFill>
                <a:latin typeface="Century Gothic" panose="020B0502020202020204" pitchFamily="34" charset="0"/>
              </a:rPr>
              <a:t>nous sommes montés </a:t>
            </a:r>
            <a:r>
              <a:rPr lang="fr-FR" sz="2400" dirty="0">
                <a:solidFill>
                  <a:srgbClr val="104F75"/>
                </a:solidFill>
                <a:latin typeface="Century Gothic" panose="020B0502020202020204" pitchFamily="34" charset="0"/>
              </a:rPr>
              <a:t>aux urgences. </a:t>
            </a:r>
            <a:r>
              <a:rPr lang="fr-FR" sz="2400" b="1" dirty="0">
                <a:solidFill>
                  <a:srgbClr val="104F75"/>
                </a:solidFill>
                <a:latin typeface="Century Gothic" panose="020B0502020202020204" pitchFamily="34" charset="0"/>
              </a:rPr>
              <a:t>Je suis entré </a:t>
            </a:r>
            <a:r>
              <a:rPr lang="fr-FR" sz="2400" dirty="0">
                <a:solidFill>
                  <a:srgbClr val="104F75"/>
                </a:solidFill>
                <a:latin typeface="Century Gothic" panose="020B0502020202020204" pitchFamily="34" charset="0"/>
              </a:rPr>
              <a:t>dans la réception, mais </a:t>
            </a:r>
            <a:r>
              <a:rPr lang="fr-FR" sz="2400" b="1" dirty="0">
                <a:solidFill>
                  <a:srgbClr val="104F75"/>
                </a:solidFill>
                <a:latin typeface="Century Gothic" panose="020B0502020202020204" pitchFamily="34" charset="0"/>
              </a:rPr>
              <a:t>nous ne sommes pas restés</a:t>
            </a:r>
            <a:r>
              <a:rPr lang="fr-FR" sz="2400" dirty="0">
                <a:solidFill>
                  <a:srgbClr val="104F75"/>
                </a:solidFill>
                <a:latin typeface="Century Gothic" panose="020B0502020202020204" pitchFamily="34" charset="0"/>
              </a:rPr>
              <a:t>. </a:t>
            </a:r>
            <a:r>
              <a:rPr lang="fr-FR" sz="2400" b="1" dirty="0">
                <a:solidFill>
                  <a:srgbClr val="104F75"/>
                </a:solidFill>
                <a:latin typeface="Century Gothic" panose="020B0502020202020204" pitchFamily="34" charset="0"/>
              </a:rPr>
              <a:t>Je suis retourné  </a:t>
            </a:r>
            <a:r>
              <a:rPr lang="fr-FR" sz="2400" dirty="0">
                <a:solidFill>
                  <a:srgbClr val="104F75"/>
                </a:solidFill>
                <a:latin typeface="Century Gothic" panose="020B0502020202020204" pitchFamily="34" charset="0"/>
              </a:rPr>
              <a:t>à l’hôpital l’après-midi avec les enfants. Ils sont faibles et ils doivent prendre des médicaments. Ils veulent être actifs et retourner dans votre classe ! Ils aiment votre attitude positive !</a:t>
            </a:r>
            <a:endParaRPr lang="fr-FR" sz="2400" dirty="0">
              <a:solidFill>
                <a:srgbClr val="104F75"/>
              </a:solidFill>
            </a:endParaRPr>
          </a:p>
        </p:txBody>
      </p:sp>
      <p:sp>
        <p:nvSpPr>
          <p:cNvPr id="3" name="TextBox 2">
            <a:extLst>
              <a:ext uri="{FF2B5EF4-FFF2-40B4-BE49-F238E27FC236}">
                <a16:creationId xmlns:a16="http://schemas.microsoft.com/office/drawing/2014/main" id="{5280FC8D-8E97-44A4-91E8-B39253F02A26}"/>
              </a:ext>
            </a:extLst>
          </p:cNvPr>
          <p:cNvSpPr txBox="1"/>
          <p:nvPr/>
        </p:nvSpPr>
        <p:spPr>
          <a:xfrm>
            <a:off x="283280" y="1308703"/>
            <a:ext cx="11625440" cy="461665"/>
          </a:xfrm>
          <a:prstGeom prst="rect">
            <a:avLst/>
          </a:prstGeom>
          <a:noFill/>
        </p:spPr>
        <p:txBody>
          <a:bodyPr wrap="square" rtlCol="0">
            <a:spAutoFit/>
          </a:bodyPr>
          <a:lstStyle/>
          <a:p>
            <a:pPr algn="l"/>
            <a:r>
              <a:rPr lang="fr-FR" sz="2400" dirty="0">
                <a:solidFill>
                  <a:srgbClr val="104F75"/>
                </a:solidFill>
              </a:rPr>
              <a:t>Les réponses</a:t>
            </a:r>
          </a:p>
        </p:txBody>
      </p:sp>
      <p:pic>
        <p:nvPicPr>
          <p:cNvPr id="6" name="Picture 5">
            <a:extLst>
              <a:ext uri="{FF2B5EF4-FFF2-40B4-BE49-F238E27FC236}">
                <a16:creationId xmlns:a16="http://schemas.microsoft.com/office/drawing/2014/main" id="{722BCE73-1AC3-46C9-B1BB-D027D855D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3523" y="-26938"/>
            <a:ext cx="1647568" cy="1647568"/>
          </a:xfrm>
          <a:prstGeom prst="rect">
            <a:avLst/>
          </a:prstGeom>
        </p:spPr>
      </p:pic>
      <p:sp>
        <p:nvSpPr>
          <p:cNvPr id="9" name="Rounded Rectangle 46">
            <a:extLst>
              <a:ext uri="{FF2B5EF4-FFF2-40B4-BE49-F238E27FC236}">
                <a16:creationId xmlns:a16="http://schemas.microsoft.com/office/drawing/2014/main" id="{C3A6F9B4-25C1-4B56-82D5-AA58E668EB13}"/>
              </a:ext>
            </a:extLst>
          </p:cNvPr>
          <p:cNvSpPr/>
          <p:nvPr/>
        </p:nvSpPr>
        <p:spPr>
          <a:xfrm>
            <a:off x="1742818" y="2197704"/>
            <a:ext cx="1838582" cy="359079"/>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Rounded Rectangle 46">
            <a:extLst>
              <a:ext uri="{FF2B5EF4-FFF2-40B4-BE49-F238E27FC236}">
                <a16:creationId xmlns:a16="http://schemas.microsoft.com/office/drawing/2014/main" id="{2A7D7D2E-49A1-4596-A720-8CE293B6F6D5}"/>
              </a:ext>
            </a:extLst>
          </p:cNvPr>
          <p:cNvSpPr/>
          <p:nvPr/>
        </p:nvSpPr>
        <p:spPr>
          <a:xfrm>
            <a:off x="3838317" y="2556783"/>
            <a:ext cx="1590932" cy="359079"/>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ounded Rectangle 46">
            <a:extLst>
              <a:ext uri="{FF2B5EF4-FFF2-40B4-BE49-F238E27FC236}">
                <a16:creationId xmlns:a16="http://schemas.microsoft.com/office/drawing/2014/main" id="{D54F683A-5191-49FA-AF36-4CFDCF04C818}"/>
              </a:ext>
            </a:extLst>
          </p:cNvPr>
          <p:cNvSpPr/>
          <p:nvPr/>
        </p:nvSpPr>
        <p:spPr>
          <a:xfrm>
            <a:off x="1713400" y="2906888"/>
            <a:ext cx="2124917" cy="359079"/>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ounded Rectangle 46">
            <a:extLst>
              <a:ext uri="{FF2B5EF4-FFF2-40B4-BE49-F238E27FC236}">
                <a16:creationId xmlns:a16="http://schemas.microsoft.com/office/drawing/2014/main" id="{2C95B0C3-92EC-4B15-9632-783CD83B170A}"/>
              </a:ext>
            </a:extLst>
          </p:cNvPr>
          <p:cNvSpPr/>
          <p:nvPr/>
        </p:nvSpPr>
        <p:spPr>
          <a:xfrm>
            <a:off x="7068526" y="2906888"/>
            <a:ext cx="2124917" cy="359079"/>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46">
            <a:extLst>
              <a:ext uri="{FF2B5EF4-FFF2-40B4-BE49-F238E27FC236}">
                <a16:creationId xmlns:a16="http://schemas.microsoft.com/office/drawing/2014/main" id="{E82E3C4E-4616-46B5-BEB4-A1FA7ACA303E}"/>
              </a:ext>
            </a:extLst>
          </p:cNvPr>
          <p:cNvSpPr/>
          <p:nvPr/>
        </p:nvSpPr>
        <p:spPr>
          <a:xfrm>
            <a:off x="3216590" y="3312380"/>
            <a:ext cx="3228623" cy="360000"/>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46">
            <a:extLst>
              <a:ext uri="{FF2B5EF4-FFF2-40B4-BE49-F238E27FC236}">
                <a16:creationId xmlns:a16="http://schemas.microsoft.com/office/drawing/2014/main" id="{8520C5F4-01F0-4920-9739-F155C8DFB9E8}"/>
              </a:ext>
            </a:extLst>
          </p:cNvPr>
          <p:cNvSpPr/>
          <p:nvPr/>
        </p:nvSpPr>
        <p:spPr>
          <a:xfrm>
            <a:off x="6784941" y="3312380"/>
            <a:ext cx="2408502" cy="359079"/>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46">
            <a:extLst>
              <a:ext uri="{FF2B5EF4-FFF2-40B4-BE49-F238E27FC236}">
                <a16:creationId xmlns:a16="http://schemas.microsoft.com/office/drawing/2014/main" id="{3C6B4103-6866-4129-B8D5-D8D0DFF57C1A}"/>
              </a:ext>
            </a:extLst>
          </p:cNvPr>
          <p:cNvSpPr/>
          <p:nvPr/>
        </p:nvSpPr>
        <p:spPr>
          <a:xfrm>
            <a:off x="318116" y="3609452"/>
            <a:ext cx="1960050" cy="360000"/>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46">
            <a:extLst>
              <a:ext uri="{FF2B5EF4-FFF2-40B4-BE49-F238E27FC236}">
                <a16:creationId xmlns:a16="http://schemas.microsoft.com/office/drawing/2014/main" id="{141CE1F4-6C76-4C78-B24A-DE0B59DAD73E}"/>
              </a:ext>
            </a:extLst>
          </p:cNvPr>
          <p:cNvSpPr/>
          <p:nvPr/>
        </p:nvSpPr>
        <p:spPr>
          <a:xfrm>
            <a:off x="318116" y="4010335"/>
            <a:ext cx="3850570" cy="359079"/>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46">
            <a:extLst>
              <a:ext uri="{FF2B5EF4-FFF2-40B4-BE49-F238E27FC236}">
                <a16:creationId xmlns:a16="http://schemas.microsoft.com/office/drawing/2014/main" id="{A6E341E3-4BD7-4502-9BD9-F40A58D99F39}"/>
              </a:ext>
            </a:extLst>
          </p:cNvPr>
          <p:cNvSpPr/>
          <p:nvPr/>
        </p:nvSpPr>
        <p:spPr>
          <a:xfrm>
            <a:off x="4499258" y="4009414"/>
            <a:ext cx="1586041" cy="360000"/>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46">
            <a:extLst>
              <a:ext uri="{FF2B5EF4-FFF2-40B4-BE49-F238E27FC236}">
                <a16:creationId xmlns:a16="http://schemas.microsoft.com/office/drawing/2014/main" id="{F78B9668-81B4-40D4-A336-ACCF10BDAAAA}"/>
              </a:ext>
            </a:extLst>
          </p:cNvPr>
          <p:cNvSpPr/>
          <p:nvPr/>
        </p:nvSpPr>
        <p:spPr>
          <a:xfrm>
            <a:off x="8717623" y="4009414"/>
            <a:ext cx="2987806" cy="360000"/>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9" name="Rounded Rectangle 46">
            <a:extLst>
              <a:ext uri="{FF2B5EF4-FFF2-40B4-BE49-F238E27FC236}">
                <a16:creationId xmlns:a16="http://schemas.microsoft.com/office/drawing/2014/main" id="{7722369A-2811-483B-A68E-EF7D4A3AA8AF}"/>
              </a:ext>
            </a:extLst>
          </p:cNvPr>
          <p:cNvSpPr/>
          <p:nvPr/>
        </p:nvSpPr>
        <p:spPr>
          <a:xfrm>
            <a:off x="2331625" y="4420921"/>
            <a:ext cx="3228622" cy="360000"/>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20" name="Rounded Rectangle 46">
            <a:extLst>
              <a:ext uri="{FF2B5EF4-FFF2-40B4-BE49-F238E27FC236}">
                <a16:creationId xmlns:a16="http://schemas.microsoft.com/office/drawing/2014/main" id="{7490AED0-A0C0-4758-8FB4-FD4769C3BD99}"/>
              </a:ext>
            </a:extLst>
          </p:cNvPr>
          <p:cNvSpPr/>
          <p:nvPr/>
        </p:nvSpPr>
        <p:spPr>
          <a:xfrm>
            <a:off x="7704232" y="4421842"/>
            <a:ext cx="1838582" cy="359079"/>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21" name="Rounded Rectangle 46">
            <a:extLst>
              <a:ext uri="{FF2B5EF4-FFF2-40B4-BE49-F238E27FC236}">
                <a16:creationId xmlns:a16="http://schemas.microsoft.com/office/drawing/2014/main" id="{8E8B2AC3-0836-409F-8E91-B37698383D37}"/>
              </a:ext>
            </a:extLst>
          </p:cNvPr>
          <p:cNvSpPr/>
          <p:nvPr/>
        </p:nvSpPr>
        <p:spPr>
          <a:xfrm>
            <a:off x="2689779" y="4820396"/>
            <a:ext cx="4095162" cy="360000"/>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22" name="Rounded Rectangle 46">
            <a:extLst>
              <a:ext uri="{FF2B5EF4-FFF2-40B4-BE49-F238E27FC236}">
                <a16:creationId xmlns:a16="http://schemas.microsoft.com/office/drawing/2014/main" id="{A1AD360F-85C2-4E1B-A5B9-3A908A2DAF9A}"/>
              </a:ext>
            </a:extLst>
          </p:cNvPr>
          <p:cNvSpPr/>
          <p:nvPr/>
        </p:nvSpPr>
        <p:spPr>
          <a:xfrm>
            <a:off x="6916709" y="4820396"/>
            <a:ext cx="2408502" cy="360000"/>
          </a:xfrm>
          <a:prstGeom prst="roundRect">
            <a:avLst/>
          </a:prstGeom>
          <a:solidFill>
            <a:srgbClr val="104F7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Tree>
    <p:extLst>
      <p:ext uri="{BB962C8B-B14F-4D97-AF65-F5344CB8AC3E}">
        <p14:creationId xmlns:p14="http://schemas.microsoft.com/office/powerpoint/2010/main" val="262365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what has happened: Accidents and emergencies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-ER verbs taking </a:t>
            </a:r>
            <a:r>
              <a:rPr lang="en-GB" sz="3000" i="1" dirty="0">
                <a:solidFill>
                  <a:prstClr val="white"/>
                </a:solidFill>
              </a:rPr>
              <a:t>être</a:t>
            </a:r>
            <a:r>
              <a:rPr lang="en-GB" sz="3000" dirty="0">
                <a:solidFill>
                  <a:prstClr val="white"/>
                </a:solidFill>
              </a:rPr>
              <a:t> in the perfect tense</a:t>
            </a:r>
          </a:p>
          <a:p>
            <a:pPr algn="l"/>
            <a:r>
              <a:rPr lang="en-GB" sz="3000" dirty="0">
                <a:solidFill>
                  <a:prstClr val="white"/>
                </a:solidFill>
              </a:rPr>
              <a:t>SSCs: hard and soft [s]</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32</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Catherine Salkeld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Louise Bibbey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08/08/2022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182425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1427"/>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a:ln>
                  <a:noFill/>
                </a:ln>
                <a:solidFill>
                  <a:srgbClr val="E87D1E"/>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4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subTnLst>
                                    <p:audio>
                                      <p:cMediaNode>
                                        <p:cTn display="0" masterRel="sameClick">
                                          <p:stCondLst>
                                            <p:cond evt="begin" delay="0">
                                              <p:tn val="15"/>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1" y="1296000"/>
            <a:ext cx="7666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rgbClr val="104F75"/>
                </a:solidFill>
                <a:effectLst/>
                <a:uLnTx/>
                <a:uFillTx/>
                <a:latin typeface="Century Gothic" panose="020F0302020204030204"/>
                <a:ea typeface="+mn-ea"/>
                <a:cs typeface="+mn-cs"/>
              </a:rPr>
              <a:t>Listen carefully. Do you hear hard [s] or soft [s]?</a:t>
            </a:r>
          </a:p>
        </p:txBody>
      </p:sp>
      <p:sp>
        <p:nvSpPr>
          <p:cNvPr id="9" name="TextBox 8">
            <a:extLst>
              <a:ext uri="{FF2B5EF4-FFF2-40B4-BE49-F238E27FC236}">
                <a16:creationId xmlns:a16="http://schemas.microsoft.com/office/drawing/2014/main" id="{4131FF9A-DEB2-45D2-A28C-65BABE3974E1}"/>
              </a:ext>
            </a:extLst>
          </p:cNvPr>
          <p:cNvSpPr txBox="1"/>
          <p:nvPr/>
        </p:nvSpPr>
        <p:spPr>
          <a:xfrm>
            <a:off x="4648933" y="2508147"/>
            <a:ext cx="30650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Nous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ommes</a:t>
            </a:r>
          </a:p>
        </p:txBody>
      </p:sp>
      <p:sp>
        <p:nvSpPr>
          <p:cNvPr id="10" name="TextBox 9">
            <a:extLst>
              <a:ext uri="{FF2B5EF4-FFF2-40B4-BE49-F238E27FC236}">
                <a16:creationId xmlns:a16="http://schemas.microsoft.com/office/drawing/2014/main" id="{67B42297-11E0-4B7D-B6C7-F41BEAB83646}"/>
              </a:ext>
            </a:extLst>
          </p:cNvPr>
          <p:cNvSpPr txBox="1"/>
          <p:nvPr/>
        </p:nvSpPr>
        <p:spPr>
          <a:xfrm>
            <a:off x="4648933" y="3217454"/>
            <a:ext cx="22398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Vou</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 êtes</a:t>
            </a:r>
          </a:p>
        </p:txBody>
      </p:sp>
      <p:sp>
        <p:nvSpPr>
          <p:cNvPr id="12" name="TextBox 11">
            <a:extLst>
              <a:ext uri="{FF2B5EF4-FFF2-40B4-BE49-F238E27FC236}">
                <a16:creationId xmlns:a16="http://schemas.microsoft.com/office/drawing/2014/main" id="{E2D058BA-6D6A-4DC8-9B74-8B6108A86B94}"/>
              </a:ext>
            </a:extLst>
          </p:cNvPr>
          <p:cNvSpPr txBox="1"/>
          <p:nvPr/>
        </p:nvSpPr>
        <p:spPr>
          <a:xfrm>
            <a:off x="4648933" y="3926761"/>
            <a:ext cx="16153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Ils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ont</a:t>
            </a:r>
          </a:p>
        </p:txBody>
      </p:sp>
      <p:sp>
        <p:nvSpPr>
          <p:cNvPr id="14" name="TextBox 13">
            <a:extLst>
              <a:ext uri="{FF2B5EF4-FFF2-40B4-BE49-F238E27FC236}">
                <a16:creationId xmlns:a16="http://schemas.microsoft.com/office/drawing/2014/main" id="{60335BF4-244B-4C5C-821D-080A003A5CC8}"/>
              </a:ext>
            </a:extLst>
          </p:cNvPr>
          <p:cNvSpPr txBox="1"/>
          <p:nvPr/>
        </p:nvSpPr>
        <p:spPr>
          <a:xfrm>
            <a:off x="4648933" y="4636067"/>
            <a:ext cx="22398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Elles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ont</a:t>
            </a:r>
          </a:p>
        </p:txBody>
      </p:sp>
      <p:sp>
        <p:nvSpPr>
          <p:cNvPr id="15" name="TextBox 14">
            <a:extLst>
              <a:ext uri="{FF2B5EF4-FFF2-40B4-BE49-F238E27FC236}">
                <a16:creationId xmlns:a16="http://schemas.microsoft.com/office/drawing/2014/main" id="{15E3F698-B4F0-494E-B25E-F452A2C92204}"/>
              </a:ext>
            </a:extLst>
          </p:cNvPr>
          <p:cNvSpPr txBox="1"/>
          <p:nvPr/>
        </p:nvSpPr>
        <p:spPr>
          <a:xfrm>
            <a:off x="7562261" y="2520286"/>
            <a:ext cx="1849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p>
        </p:txBody>
      </p:sp>
      <p:sp>
        <p:nvSpPr>
          <p:cNvPr id="16" name="TextBox 15">
            <a:extLst>
              <a:ext uri="{FF2B5EF4-FFF2-40B4-BE49-F238E27FC236}">
                <a16:creationId xmlns:a16="http://schemas.microsoft.com/office/drawing/2014/main" id="{69E514A6-2B89-4025-B8BB-BA14062994EA}"/>
              </a:ext>
            </a:extLst>
          </p:cNvPr>
          <p:cNvSpPr txBox="1"/>
          <p:nvPr/>
        </p:nvSpPr>
        <p:spPr>
          <a:xfrm>
            <a:off x="7562261" y="3229593"/>
            <a:ext cx="1849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hard [s]</a:t>
            </a:r>
          </a:p>
        </p:txBody>
      </p:sp>
      <p:sp>
        <p:nvSpPr>
          <p:cNvPr id="17" name="TextBox 16">
            <a:extLst>
              <a:ext uri="{FF2B5EF4-FFF2-40B4-BE49-F238E27FC236}">
                <a16:creationId xmlns:a16="http://schemas.microsoft.com/office/drawing/2014/main" id="{1E52FF65-1AE3-41BF-80E8-1BE9423438B8}"/>
              </a:ext>
            </a:extLst>
          </p:cNvPr>
          <p:cNvSpPr txBox="1"/>
          <p:nvPr/>
        </p:nvSpPr>
        <p:spPr>
          <a:xfrm>
            <a:off x="7562261" y="3914622"/>
            <a:ext cx="1849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p>
        </p:txBody>
      </p:sp>
      <p:sp>
        <p:nvSpPr>
          <p:cNvPr id="18" name="TextBox 17">
            <a:extLst>
              <a:ext uri="{FF2B5EF4-FFF2-40B4-BE49-F238E27FC236}">
                <a16:creationId xmlns:a16="http://schemas.microsoft.com/office/drawing/2014/main" id="{359B12C7-B31F-4094-8F84-D4E1CABF5C8C}"/>
              </a:ext>
            </a:extLst>
          </p:cNvPr>
          <p:cNvSpPr txBox="1"/>
          <p:nvPr/>
        </p:nvSpPr>
        <p:spPr>
          <a:xfrm>
            <a:off x="7562261" y="4648206"/>
            <a:ext cx="1849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p>
        </p:txBody>
      </p:sp>
      <p:sp>
        <p:nvSpPr>
          <p:cNvPr id="19" name="Speech Bubble: Rectangle with Corners Rounded 18">
            <a:extLst>
              <a:ext uri="{FF2B5EF4-FFF2-40B4-BE49-F238E27FC236}">
                <a16:creationId xmlns:a16="http://schemas.microsoft.com/office/drawing/2014/main" id="{3B09C46F-BB48-42C5-8097-2FC73B7414AA}"/>
              </a:ext>
            </a:extLst>
          </p:cNvPr>
          <p:cNvSpPr/>
          <p:nvPr/>
        </p:nvSpPr>
        <p:spPr>
          <a:xfrm>
            <a:off x="9411381" y="3109146"/>
            <a:ext cx="2632893" cy="2138281"/>
          </a:xfrm>
          <a:prstGeom prst="wedgeRoundRectCallout">
            <a:avLst>
              <a:gd name="adj1" fmla="val -72356"/>
              <a:gd name="adj2" fmla="val -31646"/>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prstClr val="white"/>
                </a:solidFill>
                <a:effectLst/>
                <a:uLnTx/>
                <a:uFillTx/>
                <a:latin typeface="Century Gothic" panose="020F0302020204030204"/>
                <a:ea typeface="+mn-ea"/>
                <a:cs typeface="+mn-cs"/>
              </a:rPr>
              <a:t>Remember, hard [s] before a vowel is pronounced with a liaison.</a:t>
            </a:r>
          </a:p>
        </p:txBody>
      </p:sp>
      <p:sp>
        <p:nvSpPr>
          <p:cNvPr id="20" name="Action Button: Custom 16">
            <a:hlinkClick r:id="" action="ppaction://noaction" highlightClick="1">
              <a:snd r:embed="rId4" name="slide 17 nous sommes.wav"/>
            </a:hlinkClick>
            <a:extLst>
              <a:ext uri="{FF2B5EF4-FFF2-40B4-BE49-F238E27FC236}">
                <a16:creationId xmlns:a16="http://schemas.microsoft.com/office/drawing/2014/main" id="{A9573E3A-784B-49B8-8A57-A34AFD7B05B0}"/>
              </a:ext>
            </a:extLst>
          </p:cNvPr>
          <p:cNvSpPr/>
          <p:nvPr/>
        </p:nvSpPr>
        <p:spPr>
          <a:xfrm>
            <a:off x="3975420" y="25821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5" name="slide 17 vous etes.wav"/>
            </a:hlinkClick>
            <a:extLst>
              <a:ext uri="{FF2B5EF4-FFF2-40B4-BE49-F238E27FC236}">
                <a16:creationId xmlns:a16="http://schemas.microsoft.com/office/drawing/2014/main" id="{417F57B9-B2D8-47EE-8824-CFCB4219FA54}"/>
              </a:ext>
            </a:extLst>
          </p:cNvPr>
          <p:cNvSpPr/>
          <p:nvPr/>
        </p:nvSpPr>
        <p:spPr>
          <a:xfrm>
            <a:off x="3975420" y="32795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6" name="slide 17 ils sont.wav"/>
            </a:hlinkClick>
            <a:extLst>
              <a:ext uri="{FF2B5EF4-FFF2-40B4-BE49-F238E27FC236}">
                <a16:creationId xmlns:a16="http://schemas.microsoft.com/office/drawing/2014/main" id="{310FAA8B-2AC1-4A59-9592-9FA20E9AF25F}"/>
              </a:ext>
            </a:extLst>
          </p:cNvPr>
          <p:cNvSpPr/>
          <p:nvPr/>
        </p:nvSpPr>
        <p:spPr>
          <a:xfrm>
            <a:off x="3975420" y="39802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7" name="slide 17 elles sont.wav"/>
            </a:hlinkClick>
            <a:extLst>
              <a:ext uri="{FF2B5EF4-FFF2-40B4-BE49-F238E27FC236}">
                <a16:creationId xmlns:a16="http://schemas.microsoft.com/office/drawing/2014/main" id="{F7966806-4CE7-440D-B2E4-CC1348A75CF8}"/>
              </a:ext>
            </a:extLst>
          </p:cNvPr>
          <p:cNvSpPr/>
          <p:nvPr/>
        </p:nvSpPr>
        <p:spPr>
          <a:xfrm>
            <a:off x="3975420" y="46810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7" name="Picture 26">
            <a:extLst>
              <a:ext uri="{FF2B5EF4-FFF2-40B4-BE49-F238E27FC236}">
                <a16:creationId xmlns:a16="http://schemas.microsoft.com/office/drawing/2014/main" id="{78C4DFC3-41F2-46C2-A81E-7691D9B843C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209" b="96791" l="5524" r="95619"/>
                    </a14:imgEffect>
                  </a14:imgLayer>
                </a14:imgProps>
              </a:ext>
              <a:ext uri="{28A0092B-C50C-407E-A947-70E740481C1C}">
                <a14:useLocalDpi xmlns:a14="http://schemas.microsoft.com/office/drawing/2010/main" val="0"/>
              </a:ext>
            </a:extLst>
          </a:blip>
          <a:stretch>
            <a:fillRect/>
          </a:stretch>
        </p:blipFill>
        <p:spPr>
          <a:xfrm>
            <a:off x="-63394" y="2508147"/>
            <a:ext cx="4076809" cy="2904241"/>
          </a:xfrm>
          <a:prstGeom prst="rect">
            <a:avLst/>
          </a:prstGeom>
        </p:spPr>
      </p:pic>
    </p:spTree>
    <p:extLst>
      <p:ext uri="{BB962C8B-B14F-4D97-AF65-F5344CB8AC3E}">
        <p14:creationId xmlns:p14="http://schemas.microsoft.com/office/powerpoint/2010/main" val="26109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6" grpId="0"/>
      <p:bldP spid="17" grpId="0"/>
      <p:bldP spid="18"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151824"/>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phrases avec ton/ta partenaire. C’est hard [s] ou soft [s] ?</a:t>
            </a:r>
          </a:p>
        </p:txBody>
      </p:sp>
      <p:graphicFrame>
        <p:nvGraphicFramePr>
          <p:cNvPr id="5" name="Table 9">
            <a:extLst>
              <a:ext uri="{FF2B5EF4-FFF2-40B4-BE49-F238E27FC236}">
                <a16:creationId xmlns:a16="http://schemas.microsoft.com/office/drawing/2014/main" id="{F022D41D-14AA-4DFC-BB57-BE48B3A98726}"/>
              </a:ext>
            </a:extLst>
          </p:cNvPr>
          <p:cNvGraphicFramePr>
            <a:graphicFrameLocks noGrp="1"/>
          </p:cNvGraphicFramePr>
          <p:nvPr>
            <p:extLst>
              <p:ext uri="{D42A27DB-BD31-4B8C-83A1-F6EECF244321}">
                <p14:modId xmlns:p14="http://schemas.microsoft.com/office/powerpoint/2010/main" val="1079036392"/>
              </p:ext>
            </p:extLst>
          </p:nvPr>
        </p:nvGraphicFramePr>
        <p:xfrm>
          <a:off x="180000" y="1637668"/>
          <a:ext cx="8128000" cy="4663440"/>
        </p:xfrm>
        <a:graphic>
          <a:graphicData uri="http://schemas.openxmlformats.org/drawingml/2006/table">
            <a:tbl>
              <a:tblPr firstRow="1" bandRow="1">
                <a:tableStyleId>{21E4AEA4-8DFA-4A89-87EB-49C32662AFE0}</a:tableStyleId>
              </a:tblPr>
              <a:tblGrid>
                <a:gridCol w="606063">
                  <a:extLst>
                    <a:ext uri="{9D8B030D-6E8A-4147-A177-3AD203B41FA5}">
                      <a16:colId xmlns:a16="http://schemas.microsoft.com/office/drawing/2014/main" val="3541337849"/>
                    </a:ext>
                  </a:extLst>
                </a:gridCol>
                <a:gridCol w="3457937">
                  <a:extLst>
                    <a:ext uri="{9D8B030D-6E8A-4147-A177-3AD203B41FA5}">
                      <a16:colId xmlns:a16="http://schemas.microsoft.com/office/drawing/2014/main" val="3132791457"/>
                    </a:ext>
                  </a:extLst>
                </a:gridCol>
                <a:gridCol w="2032000">
                  <a:extLst>
                    <a:ext uri="{9D8B030D-6E8A-4147-A177-3AD203B41FA5}">
                      <a16:colId xmlns:a16="http://schemas.microsoft.com/office/drawing/2014/main" val="2102401947"/>
                    </a:ext>
                  </a:extLst>
                </a:gridCol>
                <a:gridCol w="2032000">
                  <a:extLst>
                    <a:ext uri="{9D8B030D-6E8A-4147-A177-3AD203B41FA5}">
                      <a16:colId xmlns:a16="http://schemas.microsoft.com/office/drawing/2014/main" val="1698781990"/>
                    </a:ext>
                  </a:extLst>
                </a:gridCol>
              </a:tblGrid>
              <a:tr h="370840">
                <a:tc>
                  <a:txBody>
                    <a:bodyPr/>
                    <a:lstStyle/>
                    <a:p>
                      <a:endParaRPr lang="fr-FR" sz="2000" dirty="0"/>
                    </a:p>
                  </a:txBody>
                  <a:tcPr/>
                </a:tc>
                <a:tc>
                  <a:txBody>
                    <a:bodyPr/>
                    <a:lstStyle/>
                    <a:p>
                      <a:endParaRPr lang="fr-FR" sz="2000" dirty="0"/>
                    </a:p>
                  </a:txBody>
                  <a:tcPr/>
                </a:tc>
                <a:tc>
                  <a:txBody>
                    <a:bodyPr/>
                    <a:lstStyle/>
                    <a:p>
                      <a:pPr algn="ctr"/>
                      <a:r>
                        <a:rPr lang="fr-FR" sz="2000" dirty="0"/>
                        <a:t>hard [s]</a:t>
                      </a:r>
                    </a:p>
                  </a:txBody>
                  <a:tcPr/>
                </a:tc>
                <a:tc>
                  <a:txBody>
                    <a:bodyPr/>
                    <a:lstStyle/>
                    <a:p>
                      <a:pPr algn="ctr"/>
                      <a:r>
                        <a:rPr lang="fr-FR" sz="2000" dirty="0"/>
                        <a:t>soft [s]</a:t>
                      </a:r>
                    </a:p>
                  </a:txBody>
                  <a:tcPr/>
                </a:tc>
                <a:extLst>
                  <a:ext uri="{0D108BD9-81ED-4DB2-BD59-A6C34878D82A}">
                    <a16:rowId xmlns:a16="http://schemas.microsoft.com/office/drawing/2014/main" val="2421766393"/>
                  </a:ext>
                </a:extLst>
              </a:tr>
              <a:tr h="370840">
                <a:tc>
                  <a:txBody>
                    <a:bodyPr/>
                    <a:lstStyle/>
                    <a:p>
                      <a:endParaRPr lang="fr-FR" sz="2200" dirty="0"/>
                    </a:p>
                  </a:txBody>
                  <a:tcPr/>
                </a:tc>
                <a:tc>
                  <a:txBody>
                    <a:bodyPr/>
                    <a:lstStyle/>
                    <a:p>
                      <a:r>
                        <a:rPr lang="fr-FR" sz="2200" dirty="0">
                          <a:solidFill>
                            <a:srgbClr val="104F75"/>
                          </a:solidFill>
                        </a:rPr>
                        <a:t>Je sui</a:t>
                      </a:r>
                      <a:r>
                        <a:rPr lang="fr-FR" sz="2200" b="1" dirty="0">
                          <a:solidFill>
                            <a:srgbClr val="104F75"/>
                          </a:solidFill>
                        </a:rPr>
                        <a:t>s</a:t>
                      </a:r>
                      <a:r>
                        <a:rPr lang="fr-FR" sz="2200" dirty="0">
                          <a:solidFill>
                            <a:srgbClr val="104F75"/>
                          </a:solidFill>
                        </a:rPr>
                        <a:t> allé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333570812"/>
                  </a:ext>
                </a:extLst>
              </a:tr>
              <a:tr h="370840">
                <a:tc>
                  <a:txBody>
                    <a:bodyPr/>
                    <a:lstStyle/>
                    <a:p>
                      <a:endParaRPr lang="fr-FR" sz="2200" dirty="0"/>
                    </a:p>
                  </a:txBody>
                  <a:tcPr/>
                </a:tc>
                <a:tc>
                  <a:txBody>
                    <a:bodyPr/>
                    <a:lstStyle/>
                    <a:p>
                      <a:r>
                        <a:rPr lang="fr-FR" sz="2200" dirty="0">
                          <a:solidFill>
                            <a:srgbClr val="104F75"/>
                          </a:solidFill>
                        </a:rPr>
                        <a:t>Nou</a:t>
                      </a:r>
                      <a:r>
                        <a:rPr lang="fr-FR" sz="2200" b="1" dirty="0">
                          <a:solidFill>
                            <a:srgbClr val="104F75"/>
                          </a:solidFill>
                        </a:rPr>
                        <a:t>s</a:t>
                      </a:r>
                      <a:r>
                        <a:rPr lang="fr-FR" sz="2200" dirty="0">
                          <a:solidFill>
                            <a:srgbClr val="104F75"/>
                          </a:solidFill>
                        </a:rPr>
                        <a:t> avons mangé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3419196172"/>
                  </a:ext>
                </a:extLst>
              </a:tr>
              <a:tr h="370840">
                <a:tc>
                  <a:txBody>
                    <a:bodyPr/>
                    <a:lstStyle/>
                    <a:p>
                      <a:endParaRPr lang="fr-FR" sz="2200" dirty="0"/>
                    </a:p>
                  </a:txBody>
                  <a:tcPr/>
                </a:tc>
                <a:tc>
                  <a:txBody>
                    <a:bodyPr/>
                    <a:lstStyle/>
                    <a:p>
                      <a:r>
                        <a:rPr lang="fr-FR" sz="2200" dirty="0">
                          <a:solidFill>
                            <a:srgbClr val="104F75"/>
                          </a:solidFill>
                        </a:rPr>
                        <a:t>Tu e</a:t>
                      </a:r>
                      <a:r>
                        <a:rPr lang="fr-FR" sz="2200" b="1" dirty="0">
                          <a:solidFill>
                            <a:srgbClr val="104F75"/>
                          </a:solidFill>
                        </a:rPr>
                        <a:t>s</a:t>
                      </a:r>
                      <a:r>
                        <a:rPr lang="fr-FR" sz="2200" dirty="0">
                          <a:solidFill>
                            <a:srgbClr val="104F75"/>
                          </a:solidFill>
                        </a:rPr>
                        <a:t> arrivée</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3149912229"/>
                  </a:ext>
                </a:extLst>
              </a:tr>
              <a:tr h="370840">
                <a:tc>
                  <a:txBody>
                    <a:bodyPr/>
                    <a:lstStyle/>
                    <a:p>
                      <a:endParaRPr lang="fr-FR" sz="2200" dirty="0"/>
                    </a:p>
                  </a:txBody>
                  <a:tcPr/>
                </a:tc>
                <a:tc>
                  <a:txBody>
                    <a:bodyPr/>
                    <a:lstStyle/>
                    <a:p>
                      <a:r>
                        <a:rPr lang="fr-FR" sz="2200" dirty="0">
                          <a:solidFill>
                            <a:srgbClr val="104F75"/>
                          </a:solidFill>
                        </a:rPr>
                        <a:t>Vou</a:t>
                      </a:r>
                      <a:r>
                        <a:rPr lang="fr-FR" sz="2200" b="1" dirty="0">
                          <a:solidFill>
                            <a:srgbClr val="104F75"/>
                          </a:solidFill>
                        </a:rPr>
                        <a:t>s</a:t>
                      </a:r>
                      <a:r>
                        <a:rPr lang="fr-FR" sz="2200" dirty="0">
                          <a:solidFill>
                            <a:srgbClr val="104F75"/>
                          </a:solidFill>
                        </a:rPr>
                        <a:t> avez réservé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2836947790"/>
                  </a:ext>
                </a:extLst>
              </a:tr>
              <a:tr h="370840">
                <a:tc>
                  <a:txBody>
                    <a:bodyPr/>
                    <a:lstStyle/>
                    <a:p>
                      <a:endParaRPr lang="fr-FR" sz="2200" dirty="0"/>
                    </a:p>
                  </a:txBody>
                  <a:tcPr/>
                </a:tc>
                <a:tc>
                  <a:txBody>
                    <a:bodyPr/>
                    <a:lstStyle/>
                    <a:p>
                      <a:r>
                        <a:rPr lang="fr-FR" sz="2200" dirty="0">
                          <a:solidFill>
                            <a:srgbClr val="104F75"/>
                          </a:solidFill>
                        </a:rPr>
                        <a:t>Il</a:t>
                      </a:r>
                      <a:r>
                        <a:rPr lang="fr-FR" sz="2200" b="1" dirty="0">
                          <a:solidFill>
                            <a:srgbClr val="104F75"/>
                          </a:solidFill>
                        </a:rPr>
                        <a:t>s</a:t>
                      </a:r>
                      <a:r>
                        <a:rPr lang="fr-FR" sz="2200" dirty="0">
                          <a:solidFill>
                            <a:srgbClr val="104F75"/>
                          </a:solidFill>
                        </a:rPr>
                        <a:t> ont travaillé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285108606"/>
                  </a:ext>
                </a:extLst>
              </a:tr>
              <a:tr h="370840">
                <a:tc>
                  <a:txBody>
                    <a:bodyPr/>
                    <a:lstStyle/>
                    <a:p>
                      <a:endParaRPr lang="fr-FR" sz="2200" dirty="0"/>
                    </a:p>
                  </a:txBody>
                  <a:tcPr/>
                </a:tc>
                <a:tc>
                  <a:txBody>
                    <a:bodyPr/>
                    <a:lstStyle/>
                    <a:p>
                      <a:r>
                        <a:rPr lang="fr-FR" sz="2200" dirty="0">
                          <a:solidFill>
                            <a:srgbClr val="104F75"/>
                          </a:solidFill>
                        </a:rPr>
                        <a:t>Elles </a:t>
                      </a:r>
                      <a:r>
                        <a:rPr lang="fr-FR" sz="2200" b="1" dirty="0">
                          <a:solidFill>
                            <a:srgbClr val="104F75"/>
                          </a:solidFill>
                        </a:rPr>
                        <a:t>s</a:t>
                      </a:r>
                      <a:r>
                        <a:rPr lang="fr-FR" sz="2200" dirty="0">
                          <a:solidFill>
                            <a:srgbClr val="104F75"/>
                          </a:solidFill>
                        </a:rPr>
                        <a:t>ont restées</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361339541"/>
                  </a:ext>
                </a:extLst>
              </a:tr>
              <a:tr h="370840">
                <a:tc>
                  <a:txBody>
                    <a:bodyPr/>
                    <a:lstStyle/>
                    <a:p>
                      <a:endParaRPr lang="fr-FR" sz="2200" dirty="0"/>
                    </a:p>
                  </a:txBody>
                  <a:tcPr/>
                </a:tc>
                <a:tc>
                  <a:txBody>
                    <a:bodyPr/>
                    <a:lstStyle/>
                    <a:p>
                      <a:r>
                        <a:rPr lang="fr-FR" sz="2200" dirty="0">
                          <a:solidFill>
                            <a:srgbClr val="104F75"/>
                          </a:solidFill>
                        </a:rPr>
                        <a:t>Ils </a:t>
                      </a:r>
                      <a:r>
                        <a:rPr lang="fr-FR" sz="2200" b="1" dirty="0">
                          <a:solidFill>
                            <a:srgbClr val="104F75"/>
                          </a:solidFill>
                        </a:rPr>
                        <a:t>s</a:t>
                      </a:r>
                      <a:r>
                        <a:rPr lang="fr-FR" sz="2200" dirty="0">
                          <a:solidFill>
                            <a:srgbClr val="104F75"/>
                          </a:solidFill>
                        </a:rPr>
                        <a:t>ont tombés</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3263777329"/>
                  </a:ext>
                </a:extLst>
              </a:tr>
              <a:tr h="370840">
                <a:tc>
                  <a:txBody>
                    <a:bodyPr/>
                    <a:lstStyle/>
                    <a:p>
                      <a:endParaRPr lang="fr-FR" sz="2200" dirty="0"/>
                    </a:p>
                  </a:txBody>
                  <a:tcPr/>
                </a:tc>
                <a:tc>
                  <a:txBody>
                    <a:bodyPr/>
                    <a:lstStyle/>
                    <a:p>
                      <a:r>
                        <a:rPr lang="fr-FR" sz="2200" dirty="0">
                          <a:solidFill>
                            <a:srgbClr val="104F75"/>
                          </a:solidFill>
                        </a:rPr>
                        <a:t>Elle</a:t>
                      </a:r>
                      <a:r>
                        <a:rPr lang="fr-FR" sz="2200" b="1" dirty="0">
                          <a:solidFill>
                            <a:srgbClr val="104F75"/>
                          </a:solidFill>
                        </a:rPr>
                        <a:t>s</a:t>
                      </a:r>
                      <a:r>
                        <a:rPr lang="fr-FR" sz="2200" dirty="0">
                          <a:solidFill>
                            <a:srgbClr val="104F75"/>
                          </a:solidFill>
                        </a:rPr>
                        <a:t> ont commandé</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195114163"/>
                  </a:ext>
                </a:extLst>
              </a:tr>
              <a:tr h="370840">
                <a:tc>
                  <a:txBody>
                    <a:bodyPr/>
                    <a:lstStyle/>
                    <a:p>
                      <a:endParaRPr lang="fr-FR" sz="2200" dirty="0"/>
                    </a:p>
                  </a:txBody>
                  <a:tcPr/>
                </a:tc>
                <a:tc>
                  <a:txBody>
                    <a:bodyPr/>
                    <a:lstStyle/>
                    <a:p>
                      <a:r>
                        <a:rPr lang="fr-FR" sz="2200" dirty="0">
                          <a:solidFill>
                            <a:srgbClr val="104F75"/>
                          </a:solidFill>
                        </a:rPr>
                        <a:t>Il</a:t>
                      </a:r>
                      <a:r>
                        <a:rPr lang="fr-FR" sz="2200" b="1" dirty="0">
                          <a:solidFill>
                            <a:srgbClr val="104F75"/>
                          </a:solidFill>
                        </a:rPr>
                        <a:t>s</a:t>
                      </a:r>
                      <a:r>
                        <a:rPr lang="fr-FR" sz="2200" dirty="0">
                          <a:solidFill>
                            <a:srgbClr val="104F75"/>
                          </a:solidFill>
                        </a:rPr>
                        <a:t> ont appris</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654107620"/>
                  </a:ext>
                </a:extLst>
              </a:tr>
              <a:tr h="370840">
                <a:tc>
                  <a:txBody>
                    <a:bodyPr/>
                    <a:lstStyle/>
                    <a:p>
                      <a:endParaRPr lang="fr-FR" sz="2200" dirty="0"/>
                    </a:p>
                  </a:txBody>
                  <a:tcPr/>
                </a:tc>
                <a:tc>
                  <a:txBody>
                    <a:bodyPr/>
                    <a:lstStyle/>
                    <a:p>
                      <a:r>
                        <a:rPr lang="fr-FR" sz="2200" dirty="0">
                          <a:solidFill>
                            <a:srgbClr val="104F75"/>
                          </a:solidFill>
                        </a:rPr>
                        <a:t>Elles </a:t>
                      </a:r>
                      <a:r>
                        <a:rPr lang="fr-FR" sz="2200" b="1" dirty="0">
                          <a:solidFill>
                            <a:srgbClr val="104F75"/>
                          </a:solidFill>
                        </a:rPr>
                        <a:t>s</a:t>
                      </a:r>
                      <a:r>
                        <a:rPr lang="fr-FR" sz="2200" dirty="0">
                          <a:solidFill>
                            <a:srgbClr val="104F75"/>
                          </a:solidFill>
                        </a:rPr>
                        <a:t>ont montées</a:t>
                      </a:r>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2200769352"/>
                  </a:ext>
                </a:extLst>
              </a:tr>
            </a:tbl>
          </a:graphicData>
        </a:graphic>
      </p:graphicFrame>
      <p:sp>
        <p:nvSpPr>
          <p:cNvPr id="10" name="Action Button: Custom 16">
            <a:hlinkClick r:id="" action="ppaction://noaction" highlightClick="1">
              <a:snd r:embed="rId4" name="slide 18 je suis alle.wav"/>
            </a:hlinkClick>
            <a:extLst>
              <a:ext uri="{FF2B5EF4-FFF2-40B4-BE49-F238E27FC236}">
                <a16:creationId xmlns:a16="http://schemas.microsoft.com/office/drawing/2014/main" id="{EB7B6AF5-AF79-41A4-9C26-A257D2F42110}"/>
              </a:ext>
            </a:extLst>
          </p:cNvPr>
          <p:cNvSpPr/>
          <p:nvPr/>
        </p:nvSpPr>
        <p:spPr>
          <a:xfrm>
            <a:off x="289738" y="20846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slide 18 nous avons mange.wav"/>
            </a:hlinkClick>
            <a:extLst>
              <a:ext uri="{FF2B5EF4-FFF2-40B4-BE49-F238E27FC236}">
                <a16:creationId xmlns:a16="http://schemas.microsoft.com/office/drawing/2014/main" id="{1C7ADCCD-B714-4274-8C71-19C32803152E}"/>
              </a:ext>
            </a:extLst>
          </p:cNvPr>
          <p:cNvSpPr/>
          <p:nvPr/>
        </p:nvSpPr>
        <p:spPr>
          <a:xfrm>
            <a:off x="289738" y="25095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slide 18 tu es arrive.wav"/>
            </a:hlinkClick>
            <a:extLst>
              <a:ext uri="{FF2B5EF4-FFF2-40B4-BE49-F238E27FC236}">
                <a16:creationId xmlns:a16="http://schemas.microsoft.com/office/drawing/2014/main" id="{BFC6A4DE-1F52-4F79-B70C-23E6CB0D584D}"/>
              </a:ext>
            </a:extLst>
          </p:cNvPr>
          <p:cNvSpPr/>
          <p:nvPr/>
        </p:nvSpPr>
        <p:spPr>
          <a:xfrm>
            <a:off x="289738" y="29211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slide 18 vous avez reserve.wav"/>
            </a:hlinkClick>
            <a:extLst>
              <a:ext uri="{FF2B5EF4-FFF2-40B4-BE49-F238E27FC236}">
                <a16:creationId xmlns:a16="http://schemas.microsoft.com/office/drawing/2014/main" id="{EEC4D919-9175-4EA9-A36A-A82357861EFB}"/>
              </a:ext>
            </a:extLst>
          </p:cNvPr>
          <p:cNvSpPr/>
          <p:nvPr/>
        </p:nvSpPr>
        <p:spPr>
          <a:xfrm>
            <a:off x="289738" y="33443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slide 18 ils ont travaille.wav"/>
            </a:hlinkClick>
            <a:extLst>
              <a:ext uri="{FF2B5EF4-FFF2-40B4-BE49-F238E27FC236}">
                <a16:creationId xmlns:a16="http://schemas.microsoft.com/office/drawing/2014/main" id="{B6F97A78-1D48-4CDD-A76D-002AD958D3E3}"/>
              </a:ext>
            </a:extLst>
          </p:cNvPr>
          <p:cNvSpPr/>
          <p:nvPr/>
        </p:nvSpPr>
        <p:spPr>
          <a:xfrm>
            <a:off x="289738" y="37631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slide 18 elles sont restees.wav"/>
            </a:hlinkClick>
            <a:extLst>
              <a:ext uri="{FF2B5EF4-FFF2-40B4-BE49-F238E27FC236}">
                <a16:creationId xmlns:a16="http://schemas.microsoft.com/office/drawing/2014/main" id="{32049545-C804-44C9-84D6-607711A3AB8B}"/>
              </a:ext>
            </a:extLst>
          </p:cNvPr>
          <p:cNvSpPr/>
          <p:nvPr/>
        </p:nvSpPr>
        <p:spPr>
          <a:xfrm>
            <a:off x="289738" y="41820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slide 18 ils sont tombes.wav"/>
            </a:hlinkClick>
            <a:extLst>
              <a:ext uri="{FF2B5EF4-FFF2-40B4-BE49-F238E27FC236}">
                <a16:creationId xmlns:a16="http://schemas.microsoft.com/office/drawing/2014/main" id="{147512F0-1043-47A3-AC3A-7D330CB5D758}"/>
              </a:ext>
            </a:extLst>
          </p:cNvPr>
          <p:cNvSpPr/>
          <p:nvPr/>
        </p:nvSpPr>
        <p:spPr>
          <a:xfrm>
            <a:off x="289738" y="46009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slide 18 elles ont commandes.wav"/>
            </a:hlinkClick>
            <a:extLst>
              <a:ext uri="{FF2B5EF4-FFF2-40B4-BE49-F238E27FC236}">
                <a16:creationId xmlns:a16="http://schemas.microsoft.com/office/drawing/2014/main" id="{619D4D85-0129-487F-BBFB-EF2D1552A6FF}"/>
              </a:ext>
            </a:extLst>
          </p:cNvPr>
          <p:cNvSpPr/>
          <p:nvPr/>
        </p:nvSpPr>
        <p:spPr>
          <a:xfrm>
            <a:off x="289738" y="49969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Action Button: Custom 16">
            <a:hlinkClick r:id="" action="ppaction://noaction" highlightClick="1">
              <a:snd r:embed="rId12" name="slide 18 ils ont appris.wav"/>
            </a:hlinkClick>
            <a:extLst>
              <a:ext uri="{FF2B5EF4-FFF2-40B4-BE49-F238E27FC236}">
                <a16:creationId xmlns:a16="http://schemas.microsoft.com/office/drawing/2014/main" id="{D34D8F94-000D-4D6E-BCB5-DA410A0F5B2A}"/>
              </a:ext>
            </a:extLst>
          </p:cNvPr>
          <p:cNvSpPr/>
          <p:nvPr/>
        </p:nvSpPr>
        <p:spPr>
          <a:xfrm>
            <a:off x="289738" y="54207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Action Button: Custom 16">
            <a:hlinkClick r:id="" action="ppaction://noaction" highlightClick="1">
              <a:snd r:embed="rId13" name="slide 18 elles sont montees.wav"/>
            </a:hlinkClick>
            <a:extLst>
              <a:ext uri="{FF2B5EF4-FFF2-40B4-BE49-F238E27FC236}">
                <a16:creationId xmlns:a16="http://schemas.microsoft.com/office/drawing/2014/main" id="{1C05BE4B-7023-4D4A-802B-FC598B17E415}"/>
              </a:ext>
            </a:extLst>
          </p:cNvPr>
          <p:cNvSpPr/>
          <p:nvPr/>
        </p:nvSpPr>
        <p:spPr>
          <a:xfrm>
            <a:off x="289738" y="5860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20" name="Picture 19" descr="green checkmark">
            <a:extLst>
              <a:ext uri="{FF2B5EF4-FFF2-40B4-BE49-F238E27FC236}">
                <a16:creationId xmlns:a16="http://schemas.microsoft.com/office/drawing/2014/main" id="{AADC179A-0EE7-4643-873D-5AF53DEDEC0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2084617"/>
            <a:ext cx="282522" cy="294294"/>
          </a:xfrm>
          <a:prstGeom prst="rect">
            <a:avLst/>
          </a:prstGeom>
        </p:spPr>
      </p:pic>
      <p:pic>
        <p:nvPicPr>
          <p:cNvPr id="21" name="Picture 20" descr="green checkmark">
            <a:extLst>
              <a:ext uri="{FF2B5EF4-FFF2-40B4-BE49-F238E27FC236}">
                <a16:creationId xmlns:a16="http://schemas.microsoft.com/office/drawing/2014/main" id="{9F4D8A04-93CD-4491-8B67-1DD5B3F580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2559601"/>
            <a:ext cx="282522" cy="294294"/>
          </a:xfrm>
          <a:prstGeom prst="rect">
            <a:avLst/>
          </a:prstGeom>
        </p:spPr>
      </p:pic>
      <p:pic>
        <p:nvPicPr>
          <p:cNvPr id="22" name="Picture 21" descr="green checkmark">
            <a:extLst>
              <a:ext uri="{FF2B5EF4-FFF2-40B4-BE49-F238E27FC236}">
                <a16:creationId xmlns:a16="http://schemas.microsoft.com/office/drawing/2014/main" id="{A5B8D547-20A2-475F-AAD8-F1A3A1C4AEB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2971979"/>
            <a:ext cx="282522" cy="294294"/>
          </a:xfrm>
          <a:prstGeom prst="rect">
            <a:avLst/>
          </a:prstGeom>
        </p:spPr>
      </p:pic>
      <p:pic>
        <p:nvPicPr>
          <p:cNvPr id="23" name="Picture 22" descr="green checkmark">
            <a:extLst>
              <a:ext uri="{FF2B5EF4-FFF2-40B4-BE49-F238E27FC236}">
                <a16:creationId xmlns:a16="http://schemas.microsoft.com/office/drawing/2014/main" id="{53E0919A-A93A-4979-B08D-515DEB3FCDD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3384357"/>
            <a:ext cx="282522" cy="294294"/>
          </a:xfrm>
          <a:prstGeom prst="rect">
            <a:avLst/>
          </a:prstGeom>
        </p:spPr>
      </p:pic>
      <p:pic>
        <p:nvPicPr>
          <p:cNvPr id="24" name="Picture 23" descr="green checkmark">
            <a:extLst>
              <a:ext uri="{FF2B5EF4-FFF2-40B4-BE49-F238E27FC236}">
                <a16:creationId xmlns:a16="http://schemas.microsoft.com/office/drawing/2014/main" id="{8FFEF2AA-7FF0-483A-A659-B542F14A5F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3800925"/>
            <a:ext cx="282522" cy="294294"/>
          </a:xfrm>
          <a:prstGeom prst="rect">
            <a:avLst/>
          </a:prstGeom>
        </p:spPr>
      </p:pic>
      <p:pic>
        <p:nvPicPr>
          <p:cNvPr id="25" name="Picture 24" descr="green checkmark">
            <a:extLst>
              <a:ext uri="{FF2B5EF4-FFF2-40B4-BE49-F238E27FC236}">
                <a16:creationId xmlns:a16="http://schemas.microsoft.com/office/drawing/2014/main" id="{1816BD8C-A0B4-4A8B-B545-2B70274B26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95701" y="4232926"/>
            <a:ext cx="282522" cy="294294"/>
          </a:xfrm>
          <a:prstGeom prst="rect">
            <a:avLst/>
          </a:prstGeom>
        </p:spPr>
      </p:pic>
      <p:pic>
        <p:nvPicPr>
          <p:cNvPr id="26" name="Picture 25" descr="green checkmark">
            <a:extLst>
              <a:ext uri="{FF2B5EF4-FFF2-40B4-BE49-F238E27FC236}">
                <a16:creationId xmlns:a16="http://schemas.microsoft.com/office/drawing/2014/main" id="{4AED65BA-47FA-4F89-A3D1-F5B7270BCD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95701" y="4651809"/>
            <a:ext cx="282522" cy="294294"/>
          </a:xfrm>
          <a:prstGeom prst="rect">
            <a:avLst/>
          </a:prstGeom>
        </p:spPr>
      </p:pic>
      <p:pic>
        <p:nvPicPr>
          <p:cNvPr id="27" name="Picture 26" descr="green checkmark">
            <a:extLst>
              <a:ext uri="{FF2B5EF4-FFF2-40B4-BE49-F238E27FC236}">
                <a16:creationId xmlns:a16="http://schemas.microsoft.com/office/drawing/2014/main" id="{62C12D11-9848-46E3-9740-8DDF61C14C2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5100589"/>
            <a:ext cx="282522" cy="294294"/>
          </a:xfrm>
          <a:prstGeom prst="rect">
            <a:avLst/>
          </a:prstGeom>
        </p:spPr>
      </p:pic>
      <p:pic>
        <p:nvPicPr>
          <p:cNvPr id="28" name="Picture 27" descr="green checkmark">
            <a:extLst>
              <a:ext uri="{FF2B5EF4-FFF2-40B4-BE49-F238E27FC236}">
                <a16:creationId xmlns:a16="http://schemas.microsoft.com/office/drawing/2014/main" id="{1BD41B26-AF0D-4DB1-B5E3-2F7154986D1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123" y="5566646"/>
            <a:ext cx="282522" cy="294294"/>
          </a:xfrm>
          <a:prstGeom prst="rect">
            <a:avLst/>
          </a:prstGeom>
        </p:spPr>
      </p:pic>
      <p:pic>
        <p:nvPicPr>
          <p:cNvPr id="29" name="Picture 28" descr="green checkmark">
            <a:extLst>
              <a:ext uri="{FF2B5EF4-FFF2-40B4-BE49-F238E27FC236}">
                <a16:creationId xmlns:a16="http://schemas.microsoft.com/office/drawing/2014/main" id="{4DB0AA95-0966-48CE-A6E2-57AA947D06A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95701" y="5921962"/>
            <a:ext cx="282522" cy="294294"/>
          </a:xfrm>
          <a:prstGeom prst="rect">
            <a:avLst/>
          </a:prstGeom>
        </p:spPr>
      </p:pic>
      <p:pic>
        <p:nvPicPr>
          <p:cNvPr id="30" name="Picture 29">
            <a:extLst>
              <a:ext uri="{FF2B5EF4-FFF2-40B4-BE49-F238E27FC236}">
                <a16:creationId xmlns:a16="http://schemas.microsoft.com/office/drawing/2014/main" id="{0E19655F-A1E7-44D3-9BFC-B7F1C4C8FE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76175" y="2275990"/>
            <a:ext cx="1477053" cy="984317"/>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E2D0F4FA-014B-4D44-AFD5-604DCF27163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61212" y="4012638"/>
            <a:ext cx="1306978" cy="984318"/>
          </a:xfrm>
          <a:prstGeom prst="rect">
            <a:avLst/>
          </a:prstGeom>
        </p:spPr>
      </p:pic>
      <p:sp>
        <p:nvSpPr>
          <p:cNvPr id="33" name="Speech Bubble: Rectangle with Corners Rounded 32">
            <a:extLst>
              <a:ext uri="{FF2B5EF4-FFF2-40B4-BE49-F238E27FC236}">
                <a16:creationId xmlns:a16="http://schemas.microsoft.com/office/drawing/2014/main" id="{DFA2B8E4-5B2B-46D3-8ECF-0ED64541A6A6}"/>
              </a:ext>
            </a:extLst>
          </p:cNvPr>
          <p:cNvSpPr/>
          <p:nvPr/>
        </p:nvSpPr>
        <p:spPr>
          <a:xfrm>
            <a:off x="10425209" y="2459636"/>
            <a:ext cx="1477053" cy="679969"/>
          </a:xfrm>
          <a:prstGeom prst="wedgeRoundRectCallout">
            <a:avLst>
              <a:gd name="adj1" fmla="val -74626"/>
              <a:gd name="adj2" fmla="val 2956"/>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Hard [s]?</a:t>
            </a:r>
          </a:p>
        </p:txBody>
      </p:sp>
      <p:sp>
        <p:nvSpPr>
          <p:cNvPr id="35" name="Speech Bubble: Rectangle with Corners Rounded 34">
            <a:extLst>
              <a:ext uri="{FF2B5EF4-FFF2-40B4-BE49-F238E27FC236}">
                <a16:creationId xmlns:a16="http://schemas.microsoft.com/office/drawing/2014/main" id="{D7843D93-C52C-4B43-8DD6-6C1E9B95FCD9}"/>
              </a:ext>
            </a:extLst>
          </p:cNvPr>
          <p:cNvSpPr/>
          <p:nvPr/>
        </p:nvSpPr>
        <p:spPr>
          <a:xfrm>
            <a:off x="10431614" y="4232926"/>
            <a:ext cx="1470648" cy="655995"/>
          </a:xfrm>
          <a:prstGeom prst="wedgeRoundRectCallout">
            <a:avLst>
              <a:gd name="adj1" fmla="val -68970"/>
              <a:gd name="adj2" fmla="val 13278"/>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Soft [s]?</a:t>
            </a:r>
          </a:p>
        </p:txBody>
      </p:sp>
    </p:spTree>
    <p:extLst>
      <p:ext uri="{BB962C8B-B14F-4D97-AF65-F5344CB8AC3E}">
        <p14:creationId xmlns:p14="http://schemas.microsoft.com/office/powerpoint/2010/main" val="376201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Carte Vitale</a:t>
            </a:r>
          </a:p>
        </p:txBody>
      </p:sp>
      <p:sp>
        <p:nvSpPr>
          <p:cNvPr id="9"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95724E7B-789A-45C7-9BDE-F607F038B226}"/>
              </a:ext>
            </a:extLst>
          </p:cNvPr>
          <p:cNvSpPr txBox="1"/>
          <p:nvPr/>
        </p:nvSpPr>
        <p:spPr>
          <a:xfrm>
            <a:off x="141041" y="1282174"/>
            <a:ext cx="7212260" cy="3074944"/>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Les Fran</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çais ont tous une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Carte Vitale</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Cette carte est très importante pour les services de santé. Il faut entrer dans l’hôpital ou chez le médecin avec la carte. C’est aussi essentiel quand on achète un médicament. Avec la carte, le soin médical ne coûte pas trop d’argent.</a:t>
            </a:r>
          </a:p>
        </p:txBody>
      </p:sp>
      <p:sp>
        <p:nvSpPr>
          <p:cNvPr id="33" name="TextBox 32">
            <a:extLst>
              <a:ext uri="{FF2B5EF4-FFF2-40B4-BE49-F238E27FC236}">
                <a16:creationId xmlns:a16="http://schemas.microsoft.com/office/drawing/2014/main" id="{F7FCA4D8-1849-4FEB-9F8A-E602B9764FF1}"/>
              </a:ext>
            </a:extLst>
          </p:cNvPr>
          <p:cNvSpPr txBox="1"/>
          <p:nvPr/>
        </p:nvSpPr>
        <p:spPr>
          <a:xfrm>
            <a:off x="141040" y="4549097"/>
            <a:ext cx="11768880" cy="1684115"/>
          </a:xfrm>
          <a:prstGeom prst="rect">
            <a:avLst/>
          </a:prstGeom>
          <a:solidFill>
            <a:srgbClr val="FFFF00"/>
          </a:solidFill>
          <a:ln>
            <a:solidFill>
              <a:srgbClr val="002060"/>
            </a:solidFill>
          </a:ln>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French people need their Carte Vitale when they go to the doctor.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Medicines are free in France.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Medical care is cheaper with the Carte Vitale.</a:t>
            </a:r>
          </a:p>
        </p:txBody>
      </p:sp>
      <p:sp>
        <p:nvSpPr>
          <p:cNvPr id="7" name="TextBox 6">
            <a:extLst>
              <a:ext uri="{FF2B5EF4-FFF2-40B4-BE49-F238E27FC236}">
                <a16:creationId xmlns:a16="http://schemas.microsoft.com/office/drawing/2014/main" id="{9C84621D-2342-48C1-A03C-9A09FB7ECC78}"/>
              </a:ext>
            </a:extLst>
          </p:cNvPr>
          <p:cNvSpPr txBox="1"/>
          <p:nvPr/>
        </p:nvSpPr>
        <p:spPr>
          <a:xfrm>
            <a:off x="6629400" y="233971"/>
            <a:ext cx="36766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 texte. Écris V (vrai) ou F (faux).</a:t>
            </a:r>
          </a:p>
        </p:txBody>
      </p:sp>
      <p:sp>
        <p:nvSpPr>
          <p:cNvPr id="15" name="TextBox 14">
            <a:extLst>
              <a:ext uri="{FF2B5EF4-FFF2-40B4-BE49-F238E27FC236}">
                <a16:creationId xmlns:a16="http://schemas.microsoft.com/office/drawing/2014/main" id="{668B36E1-B114-48AD-BE30-364B6326FCC7}"/>
              </a:ext>
            </a:extLst>
          </p:cNvPr>
          <p:cNvSpPr txBox="1"/>
          <p:nvPr/>
        </p:nvSpPr>
        <p:spPr>
          <a:xfrm>
            <a:off x="10812162" y="4625297"/>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sp>
        <p:nvSpPr>
          <p:cNvPr id="34" name="TextBox 33">
            <a:extLst>
              <a:ext uri="{FF2B5EF4-FFF2-40B4-BE49-F238E27FC236}">
                <a16:creationId xmlns:a16="http://schemas.microsoft.com/office/drawing/2014/main" id="{148E0DF4-7846-4B70-BDB1-22E8071A1D92}"/>
              </a:ext>
            </a:extLst>
          </p:cNvPr>
          <p:cNvSpPr txBox="1"/>
          <p:nvPr/>
        </p:nvSpPr>
        <p:spPr>
          <a:xfrm>
            <a:off x="10812162" y="5086962"/>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FAUX</a:t>
            </a:r>
          </a:p>
        </p:txBody>
      </p:sp>
      <p:sp>
        <p:nvSpPr>
          <p:cNvPr id="35" name="TextBox 34">
            <a:extLst>
              <a:ext uri="{FF2B5EF4-FFF2-40B4-BE49-F238E27FC236}">
                <a16:creationId xmlns:a16="http://schemas.microsoft.com/office/drawing/2014/main" id="{2CC0B7DB-F6E1-4214-B7DB-AE8A87CD87B0}"/>
              </a:ext>
            </a:extLst>
          </p:cNvPr>
          <p:cNvSpPr txBox="1"/>
          <p:nvPr/>
        </p:nvSpPr>
        <p:spPr>
          <a:xfrm>
            <a:off x="10812162" y="5548627"/>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pic>
        <p:nvPicPr>
          <p:cNvPr id="36" name="Picture 35">
            <a:extLst>
              <a:ext uri="{FF2B5EF4-FFF2-40B4-BE49-F238E27FC236}">
                <a16:creationId xmlns:a16="http://schemas.microsoft.com/office/drawing/2014/main" id="{23A0F7CA-E486-4015-9602-8236C8547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891" y="1568426"/>
            <a:ext cx="3924299" cy="2477213"/>
          </a:xfrm>
          <a:prstGeom prst="rect">
            <a:avLst/>
          </a:prstGeom>
        </p:spPr>
      </p:pic>
    </p:spTree>
    <p:extLst>
      <p:ext uri="{BB962C8B-B14F-4D97-AF65-F5344CB8AC3E}">
        <p14:creationId xmlns:p14="http://schemas.microsoft.com/office/powerpoint/2010/main" val="28972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4"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SAMU</a:t>
            </a:r>
          </a:p>
        </p:txBody>
      </p:sp>
      <p:sp>
        <p:nvSpPr>
          <p:cNvPr id="9"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95724E7B-789A-45C7-9BDE-F607F038B226}"/>
              </a:ext>
            </a:extLst>
          </p:cNvPr>
          <p:cNvSpPr txBox="1"/>
          <p:nvPr/>
        </p:nvSpPr>
        <p:spPr>
          <a:xfrm>
            <a:off x="171450" y="1167330"/>
            <a:ext cx="11738470" cy="3139321"/>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Quand il y a une urgence en France, il faut appeler* le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SAMU</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Service d’Aide Médicale Urgente. Ils peuvent venir très vite : normalement l’attente est de seulement cinq minutes. Ils savent toujours gérer la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Mais vous ne devez pas utiliser le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SAMU</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sans raison. Tomber sur le dos ? Avoir mal au corps entier et avoir les jambes faibles ? Oui, c’est une urgence ! Tu as mal au pied et tu ne peux pas monter à ta chambre ? Il faut peut-être aller à l’hôpital, mais appeler* le </a:t>
            </a: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SAMU</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ce n’est pas nécessaire. Tu as mal au doigt l’après-midi ? Tu peux acheter un médicament le soir, et si tu as toujours mal la nuit, tu peux retourner à la pharmacie.</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02180C22-1F83-4192-887A-A32AFB90CEDC}"/>
              </a:ext>
            </a:extLst>
          </p:cNvPr>
          <p:cNvSpPr txBox="1"/>
          <p:nvPr/>
        </p:nvSpPr>
        <p:spPr>
          <a:xfrm>
            <a:off x="156245" y="4306651"/>
            <a:ext cx="11768880" cy="1938992"/>
          </a:xfrm>
          <a:prstGeom prst="rect">
            <a:avLst/>
          </a:prstGeom>
          <a:solidFill>
            <a:srgbClr val="FFFF00"/>
          </a:solidFill>
          <a:ln>
            <a:solidFill>
              <a:srgbClr val="00206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don’t have to wait long for SAMU to arrive.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SAMU sometimes don’t know what to do.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SAMU is only for emergencies.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may have to go to hospital with a sore finger.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Pharmacies are open in the evening.</a:t>
            </a:r>
          </a:p>
        </p:txBody>
      </p:sp>
      <p:sp>
        <p:nvSpPr>
          <p:cNvPr id="10" name="TextBox 9">
            <a:extLst>
              <a:ext uri="{FF2B5EF4-FFF2-40B4-BE49-F238E27FC236}">
                <a16:creationId xmlns:a16="http://schemas.microsoft.com/office/drawing/2014/main" id="{A8CA756D-638D-4444-AA8A-D1109A00407F}"/>
              </a:ext>
            </a:extLst>
          </p:cNvPr>
          <p:cNvSpPr txBox="1"/>
          <p:nvPr/>
        </p:nvSpPr>
        <p:spPr>
          <a:xfrm>
            <a:off x="6457245" y="101323"/>
            <a:ext cx="21533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Lis le texte. Écris V (vrai) ou F (faux).</a:t>
            </a:r>
          </a:p>
        </p:txBody>
      </p:sp>
      <p:sp>
        <p:nvSpPr>
          <p:cNvPr id="12" name="TextBox 11">
            <a:extLst>
              <a:ext uri="{FF2B5EF4-FFF2-40B4-BE49-F238E27FC236}">
                <a16:creationId xmlns:a16="http://schemas.microsoft.com/office/drawing/2014/main" id="{DEAAA9B7-F737-4768-A37F-7C8204490CBF}"/>
              </a:ext>
            </a:extLst>
          </p:cNvPr>
          <p:cNvSpPr txBox="1"/>
          <p:nvPr/>
        </p:nvSpPr>
        <p:spPr>
          <a:xfrm>
            <a:off x="10793438" y="4324719"/>
            <a:ext cx="1009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sp>
        <p:nvSpPr>
          <p:cNvPr id="13" name="TextBox 12">
            <a:extLst>
              <a:ext uri="{FF2B5EF4-FFF2-40B4-BE49-F238E27FC236}">
                <a16:creationId xmlns:a16="http://schemas.microsoft.com/office/drawing/2014/main" id="{7B43FCFE-30A8-4EFC-8EE9-4D3779A2AAA4}"/>
              </a:ext>
            </a:extLst>
          </p:cNvPr>
          <p:cNvSpPr txBox="1"/>
          <p:nvPr/>
        </p:nvSpPr>
        <p:spPr>
          <a:xfrm>
            <a:off x="10793438" y="4674032"/>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FAUX</a:t>
            </a:r>
          </a:p>
        </p:txBody>
      </p:sp>
      <p:sp>
        <p:nvSpPr>
          <p:cNvPr id="14" name="TextBox 13">
            <a:extLst>
              <a:ext uri="{FF2B5EF4-FFF2-40B4-BE49-F238E27FC236}">
                <a16:creationId xmlns:a16="http://schemas.microsoft.com/office/drawing/2014/main" id="{36CCD7FA-539F-4DF0-9193-F467FD99C438}"/>
              </a:ext>
            </a:extLst>
          </p:cNvPr>
          <p:cNvSpPr txBox="1"/>
          <p:nvPr/>
        </p:nvSpPr>
        <p:spPr>
          <a:xfrm>
            <a:off x="10812162" y="5023345"/>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sp>
        <p:nvSpPr>
          <p:cNvPr id="15" name="TextBox 14">
            <a:extLst>
              <a:ext uri="{FF2B5EF4-FFF2-40B4-BE49-F238E27FC236}">
                <a16:creationId xmlns:a16="http://schemas.microsoft.com/office/drawing/2014/main" id="{07FE6F5A-282B-49F7-9892-87EDA7DC86CC}"/>
              </a:ext>
            </a:extLst>
          </p:cNvPr>
          <p:cNvSpPr txBox="1"/>
          <p:nvPr/>
        </p:nvSpPr>
        <p:spPr>
          <a:xfrm>
            <a:off x="10830885" y="5372658"/>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FAUX</a:t>
            </a:r>
          </a:p>
        </p:txBody>
      </p:sp>
      <p:sp>
        <p:nvSpPr>
          <p:cNvPr id="16" name="TextBox 15">
            <a:extLst>
              <a:ext uri="{FF2B5EF4-FFF2-40B4-BE49-F238E27FC236}">
                <a16:creationId xmlns:a16="http://schemas.microsoft.com/office/drawing/2014/main" id="{F94B0943-E53B-4520-B5D0-CD0A85A69A02}"/>
              </a:ext>
            </a:extLst>
          </p:cNvPr>
          <p:cNvSpPr txBox="1"/>
          <p:nvPr/>
        </p:nvSpPr>
        <p:spPr>
          <a:xfrm>
            <a:off x="10849608" y="5752762"/>
            <a:ext cx="972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VRAI</a:t>
            </a:r>
          </a:p>
        </p:txBody>
      </p:sp>
      <p:sp>
        <p:nvSpPr>
          <p:cNvPr id="17" name="Speech Bubble: Rectangle with Corners Rounded 16">
            <a:extLst>
              <a:ext uri="{FF2B5EF4-FFF2-40B4-BE49-F238E27FC236}">
                <a16:creationId xmlns:a16="http://schemas.microsoft.com/office/drawing/2014/main" id="{342B2B99-2D0E-40FA-AF85-EC74CFF054F6}"/>
              </a:ext>
            </a:extLst>
          </p:cNvPr>
          <p:cNvSpPr/>
          <p:nvPr/>
        </p:nvSpPr>
        <p:spPr>
          <a:xfrm>
            <a:off x="8809854" y="206282"/>
            <a:ext cx="1832816" cy="735950"/>
          </a:xfrm>
          <a:prstGeom prst="wedgeRoundRectCallout">
            <a:avLst>
              <a:gd name="adj1" fmla="val -48084"/>
              <a:gd name="adj2" fmla="val 66574"/>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*appeler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call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80C78817-E7C2-46F1-821A-010486A2A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300" y="4456857"/>
            <a:ext cx="1472507" cy="1638579"/>
          </a:xfrm>
          <a:prstGeom prst="rect">
            <a:avLst/>
          </a:prstGeom>
        </p:spPr>
      </p:pic>
    </p:spTree>
    <p:extLst>
      <p:ext uri="{BB962C8B-B14F-4D97-AF65-F5344CB8AC3E}">
        <p14:creationId xmlns:p14="http://schemas.microsoft.com/office/powerpoint/2010/main" val="371060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20740" cy="707849"/>
          </a:xfrm>
        </p:spPr>
        <p:txBody>
          <a:bodyPr>
            <a:normAutofit/>
          </a:bodyPr>
          <a:lstStyle/>
          <a:p>
            <a:r>
              <a:rPr lang="fr-FR" sz="3000" b="1" dirty="0">
                <a:solidFill>
                  <a:schemeClr val="bg1"/>
                </a:solidFill>
              </a:rPr>
              <a:t>Le passé composé avec être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5FA10DE3-AE3A-4E75-95B1-7B12A3B72080}"/>
              </a:ext>
            </a:extLst>
          </p:cNvPr>
          <p:cNvSpPr txBox="1"/>
          <p:nvPr/>
        </p:nvSpPr>
        <p:spPr>
          <a:xfrm>
            <a:off x="251791" y="1311965"/>
            <a:ext cx="1165813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3DB6BC3-C290-4C0A-8E94-2E097466A8E4}"/>
              </a:ext>
            </a:extLst>
          </p:cNvPr>
          <p:cNvSpPr txBox="1"/>
          <p:nvPr/>
        </p:nvSpPr>
        <p:spPr>
          <a:xfrm>
            <a:off x="65896" y="1212894"/>
            <a:ext cx="11844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Compare the present tense with the perfect tense of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verbs that take</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être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C58F685C-BB0A-4054-AB60-99D0AD92B7A6}"/>
              </a:ext>
            </a:extLst>
          </p:cNvPr>
          <p:cNvSpPr txBox="1"/>
          <p:nvPr/>
        </p:nvSpPr>
        <p:spPr>
          <a:xfrm>
            <a:off x="331536" y="1784921"/>
            <a:ext cx="16730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Je reste</a:t>
            </a:r>
          </a:p>
        </p:txBody>
      </p:sp>
      <p:sp>
        <p:nvSpPr>
          <p:cNvPr id="11" name="TextBox 10">
            <a:extLst>
              <a:ext uri="{FF2B5EF4-FFF2-40B4-BE49-F238E27FC236}">
                <a16:creationId xmlns:a16="http://schemas.microsoft.com/office/drawing/2014/main" id="{A111CCB9-4194-4692-93B9-0D40DBA91EAA}"/>
              </a:ext>
            </a:extLst>
          </p:cNvPr>
          <p:cNvSpPr txBox="1"/>
          <p:nvPr/>
        </p:nvSpPr>
        <p:spPr>
          <a:xfrm>
            <a:off x="5196389" y="1784921"/>
            <a:ext cx="23933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Je suis resté</a:t>
            </a:r>
          </a:p>
        </p:txBody>
      </p:sp>
      <p:sp>
        <p:nvSpPr>
          <p:cNvPr id="13" name="TextBox 12">
            <a:extLst>
              <a:ext uri="{FF2B5EF4-FFF2-40B4-BE49-F238E27FC236}">
                <a16:creationId xmlns:a16="http://schemas.microsoft.com/office/drawing/2014/main" id="{1CDB6309-66EC-44F3-BD08-DB79265D820B}"/>
              </a:ext>
            </a:extLst>
          </p:cNvPr>
          <p:cNvSpPr txBox="1"/>
          <p:nvPr/>
        </p:nvSpPr>
        <p:spPr>
          <a:xfrm>
            <a:off x="331536" y="2914174"/>
            <a:ext cx="185894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Elle arrive</a:t>
            </a:r>
          </a:p>
        </p:txBody>
      </p:sp>
      <p:sp>
        <p:nvSpPr>
          <p:cNvPr id="15" name="TextBox 14">
            <a:extLst>
              <a:ext uri="{FF2B5EF4-FFF2-40B4-BE49-F238E27FC236}">
                <a16:creationId xmlns:a16="http://schemas.microsoft.com/office/drawing/2014/main" id="{78706E04-09A6-4575-B16B-3F98FA71C883}"/>
              </a:ext>
            </a:extLst>
          </p:cNvPr>
          <p:cNvSpPr txBox="1"/>
          <p:nvPr/>
        </p:nvSpPr>
        <p:spPr>
          <a:xfrm>
            <a:off x="5196389" y="2911114"/>
            <a:ext cx="28348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Elle est arrivée</a:t>
            </a:r>
          </a:p>
        </p:txBody>
      </p:sp>
      <p:sp>
        <p:nvSpPr>
          <p:cNvPr id="17" name="TextBox 16">
            <a:extLst>
              <a:ext uri="{FF2B5EF4-FFF2-40B4-BE49-F238E27FC236}">
                <a16:creationId xmlns:a16="http://schemas.microsoft.com/office/drawing/2014/main" id="{960E3C7D-9D72-4038-8BB9-58E649C25B7C}"/>
              </a:ext>
            </a:extLst>
          </p:cNvPr>
          <p:cNvSpPr txBox="1"/>
          <p:nvPr/>
        </p:nvSpPr>
        <p:spPr>
          <a:xfrm>
            <a:off x="331535" y="3949564"/>
            <a:ext cx="21145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Nous allons	</a:t>
            </a:r>
          </a:p>
        </p:txBody>
      </p:sp>
      <p:sp>
        <p:nvSpPr>
          <p:cNvPr id="19" name="TextBox 18">
            <a:extLst>
              <a:ext uri="{FF2B5EF4-FFF2-40B4-BE49-F238E27FC236}">
                <a16:creationId xmlns:a16="http://schemas.microsoft.com/office/drawing/2014/main" id="{F216FF1F-C1D8-440A-BB8D-2EB23E30E63D}"/>
              </a:ext>
            </a:extLst>
          </p:cNvPr>
          <p:cNvSpPr txBox="1"/>
          <p:nvPr/>
        </p:nvSpPr>
        <p:spPr>
          <a:xfrm>
            <a:off x="5196389" y="3940200"/>
            <a:ext cx="35483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Nous sommes allés</a:t>
            </a:r>
          </a:p>
        </p:txBody>
      </p:sp>
      <p:sp>
        <p:nvSpPr>
          <p:cNvPr id="14" name="TextBox 13">
            <a:extLst>
              <a:ext uri="{FF2B5EF4-FFF2-40B4-BE49-F238E27FC236}">
                <a16:creationId xmlns:a16="http://schemas.microsoft.com/office/drawing/2014/main" id="{5D3D672F-DDE2-4044-80C4-D13094F06668}"/>
              </a:ext>
            </a:extLst>
          </p:cNvPr>
          <p:cNvSpPr txBox="1"/>
          <p:nvPr/>
        </p:nvSpPr>
        <p:spPr>
          <a:xfrm>
            <a:off x="2631143" y="1789775"/>
            <a:ext cx="16730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 stay</a:t>
            </a:r>
          </a:p>
        </p:txBody>
      </p:sp>
      <p:sp>
        <p:nvSpPr>
          <p:cNvPr id="16" name="TextBox 15">
            <a:extLst>
              <a:ext uri="{FF2B5EF4-FFF2-40B4-BE49-F238E27FC236}">
                <a16:creationId xmlns:a16="http://schemas.microsoft.com/office/drawing/2014/main" id="{325AC7D0-B192-4D6E-84D9-075F2808B5D4}"/>
              </a:ext>
            </a:extLst>
          </p:cNvPr>
          <p:cNvSpPr txBox="1"/>
          <p:nvPr/>
        </p:nvSpPr>
        <p:spPr>
          <a:xfrm>
            <a:off x="8481977" y="1811521"/>
            <a:ext cx="34545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 stayed, have stayed</a:t>
            </a:r>
          </a:p>
        </p:txBody>
      </p:sp>
      <p:sp>
        <p:nvSpPr>
          <p:cNvPr id="18" name="TextBox 17">
            <a:extLst>
              <a:ext uri="{FF2B5EF4-FFF2-40B4-BE49-F238E27FC236}">
                <a16:creationId xmlns:a16="http://schemas.microsoft.com/office/drawing/2014/main" id="{F13E0EB3-E08C-4F63-912F-24B93CCC1620}"/>
              </a:ext>
            </a:extLst>
          </p:cNvPr>
          <p:cNvSpPr txBox="1"/>
          <p:nvPr/>
        </p:nvSpPr>
        <p:spPr>
          <a:xfrm>
            <a:off x="2631143" y="2891263"/>
            <a:ext cx="20377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She arrives</a:t>
            </a:r>
          </a:p>
        </p:txBody>
      </p:sp>
      <p:sp>
        <p:nvSpPr>
          <p:cNvPr id="20" name="TextBox 19">
            <a:extLst>
              <a:ext uri="{FF2B5EF4-FFF2-40B4-BE49-F238E27FC236}">
                <a16:creationId xmlns:a16="http://schemas.microsoft.com/office/drawing/2014/main" id="{66455BD6-3C8B-4006-B65C-4E925DF505C1}"/>
              </a:ext>
            </a:extLst>
          </p:cNvPr>
          <p:cNvSpPr txBox="1"/>
          <p:nvPr/>
        </p:nvSpPr>
        <p:spPr>
          <a:xfrm>
            <a:off x="8476066" y="2870373"/>
            <a:ext cx="37136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She arrived, has arrived</a:t>
            </a:r>
          </a:p>
        </p:txBody>
      </p:sp>
      <p:sp>
        <p:nvSpPr>
          <p:cNvPr id="21" name="TextBox 20">
            <a:extLst>
              <a:ext uri="{FF2B5EF4-FFF2-40B4-BE49-F238E27FC236}">
                <a16:creationId xmlns:a16="http://schemas.microsoft.com/office/drawing/2014/main" id="{FF4FC023-E3CC-4EC7-9058-8F233775E798}"/>
              </a:ext>
            </a:extLst>
          </p:cNvPr>
          <p:cNvSpPr txBox="1"/>
          <p:nvPr/>
        </p:nvSpPr>
        <p:spPr>
          <a:xfrm>
            <a:off x="2631143" y="3940200"/>
            <a:ext cx="16730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We go</a:t>
            </a:r>
          </a:p>
        </p:txBody>
      </p:sp>
      <p:sp>
        <p:nvSpPr>
          <p:cNvPr id="22" name="TextBox 21">
            <a:extLst>
              <a:ext uri="{FF2B5EF4-FFF2-40B4-BE49-F238E27FC236}">
                <a16:creationId xmlns:a16="http://schemas.microsoft.com/office/drawing/2014/main" id="{45FA77C8-B8F8-46AF-93F4-A8262D33DEA1}"/>
              </a:ext>
            </a:extLst>
          </p:cNvPr>
          <p:cNvSpPr txBox="1"/>
          <p:nvPr/>
        </p:nvSpPr>
        <p:spPr>
          <a:xfrm>
            <a:off x="8481977" y="3940199"/>
            <a:ext cx="34545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We went, have gone</a:t>
            </a:r>
          </a:p>
        </p:txBody>
      </p:sp>
      <p:sp>
        <p:nvSpPr>
          <p:cNvPr id="23" name="Speech Bubble: Rectangle with Corners Rounded 22">
            <a:extLst>
              <a:ext uri="{FF2B5EF4-FFF2-40B4-BE49-F238E27FC236}">
                <a16:creationId xmlns:a16="http://schemas.microsoft.com/office/drawing/2014/main" id="{A0B28AFB-FC79-442C-9865-F36D2DD9DC9E}"/>
              </a:ext>
            </a:extLst>
          </p:cNvPr>
          <p:cNvSpPr/>
          <p:nvPr/>
        </p:nvSpPr>
        <p:spPr>
          <a:xfrm>
            <a:off x="251791" y="4721774"/>
            <a:ext cx="2739059" cy="923330"/>
          </a:xfrm>
          <a:prstGeom prst="wedgeRoundRectCallout">
            <a:avLst>
              <a:gd name="adj1" fmla="val -27724"/>
              <a:gd name="adj2" fmla="val -71260"/>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Just one verb in the present tense</a:t>
            </a:r>
          </a:p>
        </p:txBody>
      </p:sp>
      <p:sp>
        <p:nvSpPr>
          <p:cNvPr id="24" name="Speech Bubble: Rectangle with Corners Rounded 23">
            <a:extLst>
              <a:ext uri="{FF2B5EF4-FFF2-40B4-BE49-F238E27FC236}">
                <a16:creationId xmlns:a16="http://schemas.microsoft.com/office/drawing/2014/main" id="{07FF69F9-A58A-4212-890E-A8A39F3D782B}"/>
              </a:ext>
            </a:extLst>
          </p:cNvPr>
          <p:cNvSpPr/>
          <p:nvPr/>
        </p:nvSpPr>
        <p:spPr>
          <a:xfrm>
            <a:off x="4025538" y="4721776"/>
            <a:ext cx="2739059" cy="923330"/>
          </a:xfrm>
          <a:prstGeom prst="wedgeRoundRectCallout">
            <a:avLst>
              <a:gd name="adj1" fmla="val 33480"/>
              <a:gd name="adj2" fmla="val -81576"/>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Present tense of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être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81F06FB7-611B-4F04-8857-232261380C71}"/>
              </a:ext>
            </a:extLst>
          </p:cNvPr>
          <p:cNvSpPr/>
          <p:nvPr/>
        </p:nvSpPr>
        <p:spPr>
          <a:xfrm>
            <a:off x="7382058" y="4721774"/>
            <a:ext cx="2739059" cy="923330"/>
          </a:xfrm>
          <a:prstGeom prst="wedgeRoundRectCallout">
            <a:avLst>
              <a:gd name="adj1" fmla="val -27724"/>
              <a:gd name="adj2" fmla="val -71260"/>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Past participle with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-é</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261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14" grpId="0"/>
      <p:bldP spid="16" grpId="0"/>
      <p:bldP spid="18" grpId="0"/>
      <p:bldP spid="20" grpId="0"/>
      <p:bldP spid="21" grpId="0"/>
      <p:bldP spid="22" grpId="0"/>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Un appel* à la piscine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 name="TextBox 1">
            <a:extLst>
              <a:ext uri="{FF2B5EF4-FFF2-40B4-BE49-F238E27FC236}">
                <a16:creationId xmlns:a16="http://schemas.microsoft.com/office/drawing/2014/main" id="{A4033AEF-59DE-4096-B00F-E7204492B71A}"/>
              </a:ext>
            </a:extLst>
          </p:cNvPr>
          <p:cNvSpPr txBox="1"/>
          <p:nvPr/>
        </p:nvSpPr>
        <p:spPr>
          <a:xfrm>
            <a:off x="6379322" y="126396"/>
            <a:ext cx="38851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Amandine parle avec le directeur de la piscine. Écoute. C’est le présent ou le passé ?</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graphicFrame>
        <p:nvGraphicFramePr>
          <p:cNvPr id="5" name="Table 9">
            <a:extLst>
              <a:ext uri="{FF2B5EF4-FFF2-40B4-BE49-F238E27FC236}">
                <a16:creationId xmlns:a16="http://schemas.microsoft.com/office/drawing/2014/main" id="{B2FA0D4B-ED6F-46D0-B6D0-1894969C8F4F}"/>
              </a:ext>
            </a:extLst>
          </p:cNvPr>
          <p:cNvGraphicFramePr>
            <a:graphicFrameLocks noGrp="1"/>
          </p:cNvGraphicFramePr>
          <p:nvPr>
            <p:extLst>
              <p:ext uri="{D42A27DB-BD31-4B8C-83A1-F6EECF244321}">
                <p14:modId xmlns:p14="http://schemas.microsoft.com/office/powerpoint/2010/main" val="2644003562"/>
              </p:ext>
            </p:extLst>
          </p:nvPr>
        </p:nvGraphicFramePr>
        <p:xfrm>
          <a:off x="172654" y="1419980"/>
          <a:ext cx="10080000" cy="469392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46734047"/>
                    </a:ext>
                  </a:extLst>
                </a:gridCol>
                <a:gridCol w="2160000">
                  <a:extLst>
                    <a:ext uri="{9D8B030D-6E8A-4147-A177-3AD203B41FA5}">
                      <a16:colId xmlns:a16="http://schemas.microsoft.com/office/drawing/2014/main" val="2238068138"/>
                    </a:ext>
                  </a:extLst>
                </a:gridCol>
                <a:gridCol w="2160000">
                  <a:extLst>
                    <a:ext uri="{9D8B030D-6E8A-4147-A177-3AD203B41FA5}">
                      <a16:colId xmlns:a16="http://schemas.microsoft.com/office/drawing/2014/main" val="3548862953"/>
                    </a:ext>
                  </a:extLst>
                </a:gridCol>
                <a:gridCol w="2160000">
                  <a:extLst>
                    <a:ext uri="{9D8B030D-6E8A-4147-A177-3AD203B41FA5}">
                      <a16:colId xmlns:a16="http://schemas.microsoft.com/office/drawing/2014/main" val="2220515059"/>
                    </a:ext>
                  </a:extLst>
                </a:gridCol>
                <a:gridCol w="2160000">
                  <a:extLst>
                    <a:ext uri="{9D8B030D-6E8A-4147-A177-3AD203B41FA5}">
                      <a16:colId xmlns:a16="http://schemas.microsoft.com/office/drawing/2014/main" val="378091579"/>
                    </a:ext>
                  </a:extLst>
                </a:gridCol>
                <a:gridCol w="720000">
                  <a:extLst>
                    <a:ext uri="{9D8B030D-6E8A-4147-A177-3AD203B41FA5}">
                      <a16:colId xmlns:a16="http://schemas.microsoft.com/office/drawing/2014/main" val="1866391908"/>
                    </a:ext>
                  </a:extLst>
                </a:gridCol>
              </a:tblGrid>
              <a:tr h="370840">
                <a:tc>
                  <a:txBody>
                    <a:bodyPr/>
                    <a:lstStyle/>
                    <a:p>
                      <a:pPr algn="ctr"/>
                      <a:r>
                        <a:rPr lang="fr-FR" sz="2200" dirty="0"/>
                        <a:t>Q</a:t>
                      </a:r>
                    </a:p>
                  </a:txBody>
                  <a:tcPr/>
                </a:tc>
                <a:tc>
                  <a:txBody>
                    <a:bodyPr/>
                    <a:lstStyle/>
                    <a:p>
                      <a:pPr algn="ctr"/>
                      <a:endParaRPr lang="fr-FR" sz="2200" dirty="0"/>
                    </a:p>
                  </a:txBody>
                  <a:tcPr/>
                </a:tc>
                <a:tc>
                  <a:txBody>
                    <a:bodyPr/>
                    <a:lstStyle/>
                    <a:p>
                      <a:pPr algn="ctr"/>
                      <a:endParaRPr lang="fr-FR" sz="2200" dirty="0"/>
                    </a:p>
                  </a:txBody>
                  <a:tcPr/>
                </a:tc>
                <a:tc>
                  <a:txBody>
                    <a:bodyPr/>
                    <a:lstStyle/>
                    <a:p>
                      <a:pPr algn="ctr"/>
                      <a:r>
                        <a:rPr lang="fr-FR" sz="2200" dirty="0"/>
                        <a:t>présent</a:t>
                      </a:r>
                    </a:p>
                  </a:txBody>
                  <a:tcPr/>
                </a:tc>
                <a:tc>
                  <a:txBody>
                    <a:bodyPr/>
                    <a:lstStyle/>
                    <a:p>
                      <a:pPr algn="ctr"/>
                      <a:r>
                        <a:rPr lang="fr-FR" sz="2200" dirty="0"/>
                        <a:t>passé</a:t>
                      </a:r>
                    </a:p>
                  </a:txBody>
                  <a:tcPr/>
                </a:tc>
                <a:tc>
                  <a:txBody>
                    <a:bodyPr/>
                    <a:lstStyle/>
                    <a:p>
                      <a:pPr algn="ctr"/>
                      <a:r>
                        <a:rPr lang="fr-FR" sz="2200" dirty="0"/>
                        <a:t>R</a:t>
                      </a:r>
                    </a:p>
                  </a:txBody>
                  <a:tcPr/>
                </a:tc>
                <a:extLst>
                  <a:ext uri="{0D108BD9-81ED-4DB2-BD59-A6C34878D82A}">
                    <a16:rowId xmlns:a16="http://schemas.microsoft.com/office/drawing/2014/main" val="1849509541"/>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ont</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812798417"/>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sont</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2188941359"/>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sont</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230466646"/>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avons</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002269041"/>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avez</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107907598"/>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sommes</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4052064447"/>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sont</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522372923"/>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sont</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37588271"/>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sommes</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549586380"/>
                  </a:ext>
                </a:extLst>
              </a:tr>
              <a:tr h="370840">
                <a:tc>
                  <a:txBody>
                    <a:bodyPr/>
                    <a:lstStyle/>
                    <a:p>
                      <a:endParaRPr lang="fr-FR" sz="2200" dirty="0"/>
                    </a:p>
                  </a:txBody>
                  <a:tcPr/>
                </a:tc>
                <a:tc>
                  <a:txBody>
                    <a:bodyPr/>
                    <a:lstStyle/>
                    <a:p>
                      <a:pPr algn="ctr"/>
                      <a:r>
                        <a:rPr lang="fr-FR" sz="2200" dirty="0">
                          <a:solidFill>
                            <a:srgbClr val="104F75"/>
                          </a:solidFill>
                        </a:rPr>
                        <a:t>[…]</a:t>
                      </a:r>
                    </a:p>
                  </a:txBody>
                  <a:tcPr/>
                </a:tc>
                <a:tc>
                  <a:txBody>
                    <a:bodyPr/>
                    <a:lstStyle/>
                    <a:p>
                      <a:pPr algn="ctr"/>
                      <a:r>
                        <a:rPr lang="fr-FR" sz="2200" dirty="0">
                          <a:solidFill>
                            <a:srgbClr val="104F75"/>
                          </a:solidFill>
                        </a:rPr>
                        <a:t>avons</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541999531"/>
                  </a:ext>
                </a:extLst>
              </a:tr>
            </a:tbl>
          </a:graphicData>
        </a:graphic>
      </p:graphicFrame>
      <p:sp>
        <p:nvSpPr>
          <p:cNvPr id="10" name="Action Button: Custom 16">
            <a:hlinkClick r:id="" action="ppaction://noaction" highlightClick="1">
              <a:snd r:embed="rId4" name="9.2.1.3-slide21 number 1 with beep.wav"/>
            </a:hlinkClick>
            <a:extLst>
              <a:ext uri="{FF2B5EF4-FFF2-40B4-BE49-F238E27FC236}">
                <a16:creationId xmlns:a16="http://schemas.microsoft.com/office/drawing/2014/main" id="{92BDD863-8FB0-4CFC-A5B0-EBCD5892E078}"/>
              </a:ext>
            </a:extLst>
          </p:cNvPr>
          <p:cNvSpPr/>
          <p:nvPr/>
        </p:nvSpPr>
        <p:spPr>
          <a:xfrm>
            <a:off x="278933" y="18940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9.2.1.3-slide21 number 2 with beep.wav"/>
            </a:hlinkClick>
            <a:extLst>
              <a:ext uri="{FF2B5EF4-FFF2-40B4-BE49-F238E27FC236}">
                <a16:creationId xmlns:a16="http://schemas.microsoft.com/office/drawing/2014/main" id="{9378DEF6-F351-45A7-AC5A-AD67DDB6282D}"/>
              </a:ext>
            </a:extLst>
          </p:cNvPr>
          <p:cNvSpPr/>
          <p:nvPr/>
        </p:nvSpPr>
        <p:spPr>
          <a:xfrm>
            <a:off x="278933" y="23189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9.2.1.3-slide21 number 3 with beep.wav"/>
            </a:hlinkClick>
            <a:extLst>
              <a:ext uri="{FF2B5EF4-FFF2-40B4-BE49-F238E27FC236}">
                <a16:creationId xmlns:a16="http://schemas.microsoft.com/office/drawing/2014/main" id="{DFBD9F17-B76C-42F5-9C6B-CE0095FAA808}"/>
              </a:ext>
            </a:extLst>
          </p:cNvPr>
          <p:cNvSpPr/>
          <p:nvPr/>
        </p:nvSpPr>
        <p:spPr>
          <a:xfrm>
            <a:off x="278933" y="27305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9.2.1.3-slide21 number 4 with beep.wav"/>
            </a:hlinkClick>
            <a:extLst>
              <a:ext uri="{FF2B5EF4-FFF2-40B4-BE49-F238E27FC236}">
                <a16:creationId xmlns:a16="http://schemas.microsoft.com/office/drawing/2014/main" id="{7E8E3662-6AF9-463D-A7FC-27DF91FE615F}"/>
              </a:ext>
            </a:extLst>
          </p:cNvPr>
          <p:cNvSpPr/>
          <p:nvPr/>
        </p:nvSpPr>
        <p:spPr>
          <a:xfrm>
            <a:off x="278933" y="31537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9.2.1.3-slide21 number 5 with beep.wav"/>
            </a:hlinkClick>
            <a:extLst>
              <a:ext uri="{FF2B5EF4-FFF2-40B4-BE49-F238E27FC236}">
                <a16:creationId xmlns:a16="http://schemas.microsoft.com/office/drawing/2014/main" id="{28D04D39-7819-439C-9A64-2E01EC9B69BF}"/>
              </a:ext>
            </a:extLst>
          </p:cNvPr>
          <p:cNvSpPr/>
          <p:nvPr/>
        </p:nvSpPr>
        <p:spPr>
          <a:xfrm>
            <a:off x="278933" y="35726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9.2.1.3-slide21 number 6 with beep.wav"/>
            </a:hlinkClick>
            <a:extLst>
              <a:ext uri="{FF2B5EF4-FFF2-40B4-BE49-F238E27FC236}">
                <a16:creationId xmlns:a16="http://schemas.microsoft.com/office/drawing/2014/main" id="{7C13088E-47F5-4989-B069-9AD512DBEDF8}"/>
              </a:ext>
            </a:extLst>
          </p:cNvPr>
          <p:cNvSpPr/>
          <p:nvPr/>
        </p:nvSpPr>
        <p:spPr>
          <a:xfrm>
            <a:off x="278933" y="39915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9.2.1.3-slide21 number 7 with beep.wav"/>
            </a:hlinkClick>
            <a:extLst>
              <a:ext uri="{FF2B5EF4-FFF2-40B4-BE49-F238E27FC236}">
                <a16:creationId xmlns:a16="http://schemas.microsoft.com/office/drawing/2014/main" id="{9B7CD3F9-D171-445A-A0E0-9D553D2BB4C6}"/>
              </a:ext>
            </a:extLst>
          </p:cNvPr>
          <p:cNvSpPr/>
          <p:nvPr/>
        </p:nvSpPr>
        <p:spPr>
          <a:xfrm>
            <a:off x="278933" y="44104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9.2.1.3-slide21 number 8 with beep.wav"/>
            </a:hlinkClick>
            <a:extLst>
              <a:ext uri="{FF2B5EF4-FFF2-40B4-BE49-F238E27FC236}">
                <a16:creationId xmlns:a16="http://schemas.microsoft.com/office/drawing/2014/main" id="{B1C08E23-A057-4302-B99A-CA083EC6FA9B}"/>
              </a:ext>
            </a:extLst>
          </p:cNvPr>
          <p:cNvSpPr/>
          <p:nvPr/>
        </p:nvSpPr>
        <p:spPr>
          <a:xfrm>
            <a:off x="278933" y="48064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Action Button: Custom 16">
            <a:hlinkClick r:id="" action="ppaction://noaction" highlightClick="1">
              <a:snd r:embed="rId12" name="9.2.1.3-slide21 number 9 with beep.wav"/>
            </a:hlinkClick>
            <a:extLst>
              <a:ext uri="{FF2B5EF4-FFF2-40B4-BE49-F238E27FC236}">
                <a16:creationId xmlns:a16="http://schemas.microsoft.com/office/drawing/2014/main" id="{C7386D4A-D751-4818-B79D-FEDDA755FC6F}"/>
              </a:ext>
            </a:extLst>
          </p:cNvPr>
          <p:cNvSpPr/>
          <p:nvPr/>
        </p:nvSpPr>
        <p:spPr>
          <a:xfrm>
            <a:off x="278933" y="52229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Action Button: Custom 16">
            <a:hlinkClick r:id="" action="ppaction://noaction" highlightClick="1">
              <a:snd r:embed="rId13" name="9.2.1.3-slide21 number 10 with beep.wav"/>
            </a:hlinkClick>
            <a:extLst>
              <a:ext uri="{FF2B5EF4-FFF2-40B4-BE49-F238E27FC236}">
                <a16:creationId xmlns:a16="http://schemas.microsoft.com/office/drawing/2014/main" id="{49667C50-4F46-43A1-8E59-8382DF7DE84F}"/>
              </a:ext>
            </a:extLst>
          </p:cNvPr>
          <p:cNvSpPr/>
          <p:nvPr/>
        </p:nvSpPr>
        <p:spPr>
          <a:xfrm>
            <a:off x="278933" y="56578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0" name="Action Button: Custom 16">
            <a:hlinkClick r:id="" action="ppaction://noaction" highlightClick="1">
              <a:snd r:embed="rId14" name="9.2.1.3-slide21 number 1 no beep.wav"/>
            </a:hlinkClick>
            <a:extLst>
              <a:ext uri="{FF2B5EF4-FFF2-40B4-BE49-F238E27FC236}">
                <a16:creationId xmlns:a16="http://schemas.microsoft.com/office/drawing/2014/main" id="{0CA8BA3A-757F-4D3F-A1B8-C13A5C495389}"/>
              </a:ext>
            </a:extLst>
          </p:cNvPr>
          <p:cNvSpPr/>
          <p:nvPr/>
        </p:nvSpPr>
        <p:spPr>
          <a:xfrm>
            <a:off x="9653286" y="18940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15" name="9.2.1.3-slide21 number 2 no beep.wav"/>
            </a:hlinkClick>
            <a:extLst>
              <a:ext uri="{FF2B5EF4-FFF2-40B4-BE49-F238E27FC236}">
                <a16:creationId xmlns:a16="http://schemas.microsoft.com/office/drawing/2014/main" id="{31889CA4-4141-4AE8-8756-9751054D7881}"/>
              </a:ext>
            </a:extLst>
          </p:cNvPr>
          <p:cNvSpPr/>
          <p:nvPr/>
        </p:nvSpPr>
        <p:spPr>
          <a:xfrm>
            <a:off x="9653286" y="23189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16" name="9.2.1.3-slide21 number 3 no beep.wav"/>
            </a:hlinkClick>
            <a:extLst>
              <a:ext uri="{FF2B5EF4-FFF2-40B4-BE49-F238E27FC236}">
                <a16:creationId xmlns:a16="http://schemas.microsoft.com/office/drawing/2014/main" id="{7F7E05DC-9BE7-4557-A8FB-0674FA37A488}"/>
              </a:ext>
            </a:extLst>
          </p:cNvPr>
          <p:cNvSpPr/>
          <p:nvPr/>
        </p:nvSpPr>
        <p:spPr>
          <a:xfrm>
            <a:off x="9653286" y="27305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17" name="9.2.1.3-slide21 number 4 no beep.wav"/>
            </a:hlinkClick>
            <a:extLst>
              <a:ext uri="{FF2B5EF4-FFF2-40B4-BE49-F238E27FC236}">
                <a16:creationId xmlns:a16="http://schemas.microsoft.com/office/drawing/2014/main" id="{C9031524-24FD-4396-9337-156F389F5ED7}"/>
              </a:ext>
            </a:extLst>
          </p:cNvPr>
          <p:cNvSpPr/>
          <p:nvPr/>
        </p:nvSpPr>
        <p:spPr>
          <a:xfrm>
            <a:off x="9653286" y="31537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18" name="9.2.1.3-slide21 number 5 no beep.wav"/>
            </a:hlinkClick>
            <a:extLst>
              <a:ext uri="{FF2B5EF4-FFF2-40B4-BE49-F238E27FC236}">
                <a16:creationId xmlns:a16="http://schemas.microsoft.com/office/drawing/2014/main" id="{CD33A61A-4F07-4904-B4FB-EEA146CE1242}"/>
              </a:ext>
            </a:extLst>
          </p:cNvPr>
          <p:cNvSpPr/>
          <p:nvPr/>
        </p:nvSpPr>
        <p:spPr>
          <a:xfrm>
            <a:off x="9653286" y="35726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9" name="9.2.1.3-slide21 number 6 no beep.wav"/>
            </a:hlinkClick>
            <a:extLst>
              <a:ext uri="{FF2B5EF4-FFF2-40B4-BE49-F238E27FC236}">
                <a16:creationId xmlns:a16="http://schemas.microsoft.com/office/drawing/2014/main" id="{921AB154-56E1-4146-8343-D6455CC55C07}"/>
              </a:ext>
            </a:extLst>
          </p:cNvPr>
          <p:cNvSpPr/>
          <p:nvPr/>
        </p:nvSpPr>
        <p:spPr>
          <a:xfrm>
            <a:off x="9653286" y="39915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20" name="9.2.1.3-slide21 number 7 no beep.wav"/>
            </a:hlinkClick>
            <a:extLst>
              <a:ext uri="{FF2B5EF4-FFF2-40B4-BE49-F238E27FC236}">
                <a16:creationId xmlns:a16="http://schemas.microsoft.com/office/drawing/2014/main" id="{A9DE89F2-01C6-421D-B92F-9FE65ACC7E71}"/>
              </a:ext>
            </a:extLst>
          </p:cNvPr>
          <p:cNvSpPr/>
          <p:nvPr/>
        </p:nvSpPr>
        <p:spPr>
          <a:xfrm>
            <a:off x="9653286" y="44104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Action Button: Custom 16">
            <a:hlinkClick r:id="" action="ppaction://noaction" highlightClick="1">
              <a:snd r:embed="rId21" name="9.2.1.3-slide21 number 8 no beep.wav"/>
            </a:hlinkClick>
            <a:extLst>
              <a:ext uri="{FF2B5EF4-FFF2-40B4-BE49-F238E27FC236}">
                <a16:creationId xmlns:a16="http://schemas.microsoft.com/office/drawing/2014/main" id="{FD1DFEE9-D779-457B-B814-3153608E3E73}"/>
              </a:ext>
            </a:extLst>
          </p:cNvPr>
          <p:cNvSpPr/>
          <p:nvPr/>
        </p:nvSpPr>
        <p:spPr>
          <a:xfrm>
            <a:off x="9653286" y="48064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8" name="Action Button: Custom 16">
            <a:hlinkClick r:id="" action="ppaction://noaction" highlightClick="1">
              <a:snd r:embed="rId22" name="9.2.1.3-slide21 number 9 no beep.wav"/>
            </a:hlinkClick>
            <a:extLst>
              <a:ext uri="{FF2B5EF4-FFF2-40B4-BE49-F238E27FC236}">
                <a16:creationId xmlns:a16="http://schemas.microsoft.com/office/drawing/2014/main" id="{CCAD77C1-2488-4FAB-9937-01403A0BE74A}"/>
              </a:ext>
            </a:extLst>
          </p:cNvPr>
          <p:cNvSpPr/>
          <p:nvPr/>
        </p:nvSpPr>
        <p:spPr>
          <a:xfrm>
            <a:off x="9653286" y="52229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9" name="Action Button: Custom 16">
            <a:hlinkClick r:id="" action="ppaction://noaction" highlightClick="1">
              <a:snd r:embed="rId23" name="9.2.1.3-slide21 number 10 no beep.wav"/>
            </a:hlinkClick>
            <a:extLst>
              <a:ext uri="{FF2B5EF4-FFF2-40B4-BE49-F238E27FC236}">
                <a16:creationId xmlns:a16="http://schemas.microsoft.com/office/drawing/2014/main" id="{F5A499D1-1C98-4FC9-BBE6-A44FF90F531D}"/>
              </a:ext>
            </a:extLst>
          </p:cNvPr>
          <p:cNvSpPr/>
          <p:nvPr/>
        </p:nvSpPr>
        <p:spPr>
          <a:xfrm>
            <a:off x="9653286" y="56578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0" name="Picture 29" descr="green checkmark">
            <a:extLst>
              <a:ext uri="{FF2B5EF4-FFF2-40B4-BE49-F238E27FC236}">
                <a16:creationId xmlns:a16="http://schemas.microsoft.com/office/drawing/2014/main" id="{9A7702C7-4539-4017-9E18-23D1B6A5F4A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321879" y="1870816"/>
            <a:ext cx="282522" cy="294294"/>
          </a:xfrm>
          <a:prstGeom prst="rect">
            <a:avLst/>
          </a:prstGeom>
        </p:spPr>
      </p:pic>
      <p:pic>
        <p:nvPicPr>
          <p:cNvPr id="31" name="Picture 30" descr="green checkmark">
            <a:extLst>
              <a:ext uri="{FF2B5EF4-FFF2-40B4-BE49-F238E27FC236}">
                <a16:creationId xmlns:a16="http://schemas.microsoft.com/office/drawing/2014/main" id="{990D4297-A7E7-411D-B0C5-250DFBB3A01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321879" y="2383561"/>
            <a:ext cx="282522" cy="294294"/>
          </a:xfrm>
          <a:prstGeom prst="rect">
            <a:avLst/>
          </a:prstGeom>
        </p:spPr>
      </p:pic>
      <p:pic>
        <p:nvPicPr>
          <p:cNvPr id="32" name="Picture 31" descr="green checkmark">
            <a:extLst>
              <a:ext uri="{FF2B5EF4-FFF2-40B4-BE49-F238E27FC236}">
                <a16:creationId xmlns:a16="http://schemas.microsoft.com/office/drawing/2014/main" id="{C24CB55E-206F-4217-A795-CC31CE1FF64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321879" y="2837196"/>
            <a:ext cx="282522" cy="294294"/>
          </a:xfrm>
          <a:prstGeom prst="rect">
            <a:avLst/>
          </a:prstGeom>
        </p:spPr>
      </p:pic>
      <p:pic>
        <p:nvPicPr>
          <p:cNvPr id="33" name="Picture 32" descr="green checkmark">
            <a:extLst>
              <a:ext uri="{FF2B5EF4-FFF2-40B4-BE49-F238E27FC236}">
                <a16:creationId xmlns:a16="http://schemas.microsoft.com/office/drawing/2014/main" id="{30B938F4-13F3-4C3C-A147-F35D3F942A8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22861" y="3172649"/>
            <a:ext cx="282522" cy="294294"/>
          </a:xfrm>
          <a:prstGeom prst="rect">
            <a:avLst/>
          </a:prstGeom>
        </p:spPr>
      </p:pic>
      <p:pic>
        <p:nvPicPr>
          <p:cNvPr id="34" name="Picture 33" descr="green checkmark">
            <a:extLst>
              <a:ext uri="{FF2B5EF4-FFF2-40B4-BE49-F238E27FC236}">
                <a16:creationId xmlns:a16="http://schemas.microsoft.com/office/drawing/2014/main" id="{A548715B-A0F9-45DA-BD5D-A6F3C5F4630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22861" y="3668586"/>
            <a:ext cx="282522" cy="294294"/>
          </a:xfrm>
          <a:prstGeom prst="rect">
            <a:avLst/>
          </a:prstGeom>
        </p:spPr>
      </p:pic>
      <p:pic>
        <p:nvPicPr>
          <p:cNvPr id="35" name="Picture 34" descr="green checkmark">
            <a:extLst>
              <a:ext uri="{FF2B5EF4-FFF2-40B4-BE49-F238E27FC236}">
                <a16:creationId xmlns:a16="http://schemas.microsoft.com/office/drawing/2014/main" id="{1F789782-DEBA-4F5E-9FCE-1A2CE5ABDE6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321879" y="4053824"/>
            <a:ext cx="282522" cy="294294"/>
          </a:xfrm>
          <a:prstGeom prst="rect">
            <a:avLst/>
          </a:prstGeom>
        </p:spPr>
      </p:pic>
      <p:pic>
        <p:nvPicPr>
          <p:cNvPr id="36" name="Picture 35" descr="green checkmark">
            <a:extLst>
              <a:ext uri="{FF2B5EF4-FFF2-40B4-BE49-F238E27FC236}">
                <a16:creationId xmlns:a16="http://schemas.microsoft.com/office/drawing/2014/main" id="{B0E72905-BA6A-4185-A873-B11E4314170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22861" y="4472707"/>
            <a:ext cx="282522" cy="294294"/>
          </a:xfrm>
          <a:prstGeom prst="rect">
            <a:avLst/>
          </a:prstGeom>
        </p:spPr>
      </p:pic>
      <p:pic>
        <p:nvPicPr>
          <p:cNvPr id="37" name="Picture 36" descr="green checkmark">
            <a:extLst>
              <a:ext uri="{FF2B5EF4-FFF2-40B4-BE49-F238E27FC236}">
                <a16:creationId xmlns:a16="http://schemas.microsoft.com/office/drawing/2014/main" id="{20E5B123-9AF2-40E8-9FD0-D9DDB0711FB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22861" y="4985056"/>
            <a:ext cx="282522" cy="294294"/>
          </a:xfrm>
          <a:prstGeom prst="rect">
            <a:avLst/>
          </a:prstGeom>
        </p:spPr>
      </p:pic>
      <p:pic>
        <p:nvPicPr>
          <p:cNvPr id="38" name="Picture 37" descr="green checkmark">
            <a:extLst>
              <a:ext uri="{FF2B5EF4-FFF2-40B4-BE49-F238E27FC236}">
                <a16:creationId xmlns:a16="http://schemas.microsoft.com/office/drawing/2014/main" id="{A0465A4A-2D16-4264-8502-002B282D69A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22861" y="5363515"/>
            <a:ext cx="282522" cy="294294"/>
          </a:xfrm>
          <a:prstGeom prst="rect">
            <a:avLst/>
          </a:prstGeom>
        </p:spPr>
      </p:pic>
      <p:pic>
        <p:nvPicPr>
          <p:cNvPr id="39" name="Picture 38" descr="green checkmark">
            <a:extLst>
              <a:ext uri="{FF2B5EF4-FFF2-40B4-BE49-F238E27FC236}">
                <a16:creationId xmlns:a16="http://schemas.microsoft.com/office/drawing/2014/main" id="{60FB7A38-A259-4E76-9429-CB8443E8301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321879" y="5672922"/>
            <a:ext cx="282522" cy="294294"/>
          </a:xfrm>
          <a:prstGeom prst="rect">
            <a:avLst/>
          </a:prstGeom>
        </p:spPr>
      </p:pic>
      <p:pic>
        <p:nvPicPr>
          <p:cNvPr id="40" name="Picture 39">
            <a:extLst>
              <a:ext uri="{FF2B5EF4-FFF2-40B4-BE49-F238E27FC236}">
                <a16:creationId xmlns:a16="http://schemas.microsoft.com/office/drawing/2014/main" id="{13DEE84D-DC1A-43F5-B4B4-01A26B34866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72022" y="3458136"/>
            <a:ext cx="1426720" cy="1426720"/>
          </a:xfrm>
          <a:prstGeom prst="rect">
            <a:avLst/>
          </a:prstGeom>
        </p:spPr>
      </p:pic>
      <p:pic>
        <p:nvPicPr>
          <p:cNvPr id="41" name="Picture 40" descr="green checkmark">
            <a:extLst>
              <a:ext uri="{FF2B5EF4-FFF2-40B4-BE49-F238E27FC236}">
                <a16:creationId xmlns:a16="http://schemas.microsoft.com/office/drawing/2014/main" id="{72D211F2-E5F5-4D6F-9F9F-D9E8C79AD41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39101" y="1894066"/>
            <a:ext cx="282522" cy="294294"/>
          </a:xfrm>
          <a:prstGeom prst="rect">
            <a:avLst/>
          </a:prstGeom>
        </p:spPr>
      </p:pic>
      <p:pic>
        <p:nvPicPr>
          <p:cNvPr id="42" name="Picture 41" descr="green checkmark">
            <a:extLst>
              <a:ext uri="{FF2B5EF4-FFF2-40B4-BE49-F238E27FC236}">
                <a16:creationId xmlns:a16="http://schemas.microsoft.com/office/drawing/2014/main" id="{8B0736C4-C31C-48A6-A725-BFD1FEC43FD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33196" y="2348915"/>
            <a:ext cx="282522" cy="294294"/>
          </a:xfrm>
          <a:prstGeom prst="rect">
            <a:avLst/>
          </a:prstGeom>
        </p:spPr>
      </p:pic>
      <p:pic>
        <p:nvPicPr>
          <p:cNvPr id="43" name="Picture 42" descr="green checkmark">
            <a:extLst>
              <a:ext uri="{FF2B5EF4-FFF2-40B4-BE49-F238E27FC236}">
                <a16:creationId xmlns:a16="http://schemas.microsoft.com/office/drawing/2014/main" id="{C8D00EEE-ED37-46BE-B7C3-708C581D71A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33196" y="2777590"/>
            <a:ext cx="282522" cy="294294"/>
          </a:xfrm>
          <a:prstGeom prst="rect">
            <a:avLst/>
          </a:prstGeom>
        </p:spPr>
      </p:pic>
      <p:pic>
        <p:nvPicPr>
          <p:cNvPr id="44" name="Picture 43" descr="green checkmark">
            <a:extLst>
              <a:ext uri="{FF2B5EF4-FFF2-40B4-BE49-F238E27FC236}">
                <a16:creationId xmlns:a16="http://schemas.microsoft.com/office/drawing/2014/main" id="{C11E502F-F408-43C1-AA05-155734FC164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491431" y="3168945"/>
            <a:ext cx="282522" cy="294294"/>
          </a:xfrm>
          <a:prstGeom prst="rect">
            <a:avLst/>
          </a:prstGeom>
        </p:spPr>
      </p:pic>
      <p:pic>
        <p:nvPicPr>
          <p:cNvPr id="45" name="Picture 44" descr="green checkmark">
            <a:extLst>
              <a:ext uri="{FF2B5EF4-FFF2-40B4-BE49-F238E27FC236}">
                <a16:creationId xmlns:a16="http://schemas.microsoft.com/office/drawing/2014/main" id="{C9479FDC-F75E-48AF-A7D8-EA7317AFAF8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491431" y="3619793"/>
            <a:ext cx="282522" cy="294294"/>
          </a:xfrm>
          <a:prstGeom prst="rect">
            <a:avLst/>
          </a:prstGeom>
        </p:spPr>
      </p:pic>
      <p:pic>
        <p:nvPicPr>
          <p:cNvPr id="46" name="Picture 45" descr="green checkmark">
            <a:extLst>
              <a:ext uri="{FF2B5EF4-FFF2-40B4-BE49-F238E27FC236}">
                <a16:creationId xmlns:a16="http://schemas.microsoft.com/office/drawing/2014/main" id="{B86210AC-0137-4F50-A632-C0E934A4D94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33196" y="4027650"/>
            <a:ext cx="282522" cy="294294"/>
          </a:xfrm>
          <a:prstGeom prst="rect">
            <a:avLst/>
          </a:prstGeom>
        </p:spPr>
      </p:pic>
      <p:pic>
        <p:nvPicPr>
          <p:cNvPr id="47" name="Picture 46" descr="green checkmark">
            <a:extLst>
              <a:ext uri="{FF2B5EF4-FFF2-40B4-BE49-F238E27FC236}">
                <a16:creationId xmlns:a16="http://schemas.microsoft.com/office/drawing/2014/main" id="{D1633462-D285-4EB0-A2B8-D421C021802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491431" y="4472707"/>
            <a:ext cx="282522" cy="294294"/>
          </a:xfrm>
          <a:prstGeom prst="rect">
            <a:avLst/>
          </a:prstGeom>
        </p:spPr>
      </p:pic>
      <p:pic>
        <p:nvPicPr>
          <p:cNvPr id="48" name="Picture 47" descr="green checkmark">
            <a:extLst>
              <a:ext uri="{FF2B5EF4-FFF2-40B4-BE49-F238E27FC236}">
                <a16:creationId xmlns:a16="http://schemas.microsoft.com/office/drawing/2014/main" id="{8BEDDE8D-D495-41C8-83A8-F514E8EA7E5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491431" y="4924979"/>
            <a:ext cx="282522" cy="294294"/>
          </a:xfrm>
          <a:prstGeom prst="rect">
            <a:avLst/>
          </a:prstGeom>
        </p:spPr>
      </p:pic>
      <p:pic>
        <p:nvPicPr>
          <p:cNvPr id="49" name="Picture 48" descr="green checkmark">
            <a:extLst>
              <a:ext uri="{FF2B5EF4-FFF2-40B4-BE49-F238E27FC236}">
                <a16:creationId xmlns:a16="http://schemas.microsoft.com/office/drawing/2014/main" id="{293652BF-2417-4360-B8EA-9C6AAB2B916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491431" y="5328114"/>
            <a:ext cx="282522" cy="294294"/>
          </a:xfrm>
          <a:prstGeom prst="rect">
            <a:avLst/>
          </a:prstGeom>
        </p:spPr>
      </p:pic>
      <p:pic>
        <p:nvPicPr>
          <p:cNvPr id="50" name="Picture 49" descr="green checkmark">
            <a:extLst>
              <a:ext uri="{FF2B5EF4-FFF2-40B4-BE49-F238E27FC236}">
                <a16:creationId xmlns:a16="http://schemas.microsoft.com/office/drawing/2014/main" id="{1FF354F1-66E8-4FF5-8CFC-0D5E0A6979F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33196" y="5708662"/>
            <a:ext cx="282522" cy="294294"/>
          </a:xfrm>
          <a:prstGeom prst="rect">
            <a:avLst/>
          </a:prstGeom>
        </p:spPr>
      </p:pic>
      <p:pic>
        <p:nvPicPr>
          <p:cNvPr id="51" name="Picture 50">
            <a:extLst>
              <a:ext uri="{FF2B5EF4-FFF2-40B4-BE49-F238E27FC236}">
                <a16:creationId xmlns:a16="http://schemas.microsoft.com/office/drawing/2014/main" id="{B81FFAED-159F-4396-992D-49C6FAEEF85C}"/>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277" b="99787" l="0" r="100000"/>
                    </a14:imgEffect>
                  </a14:imgLayer>
                </a14:imgProps>
              </a:ext>
              <a:ext uri="{28A0092B-C50C-407E-A947-70E740481C1C}">
                <a14:useLocalDpi xmlns:a14="http://schemas.microsoft.com/office/drawing/2010/main" val="0"/>
              </a:ext>
            </a:extLst>
          </a:blip>
          <a:stretch>
            <a:fillRect/>
          </a:stretch>
        </p:blipFill>
        <p:spPr>
          <a:xfrm>
            <a:off x="10389037" y="5171807"/>
            <a:ext cx="1695835" cy="972003"/>
          </a:xfrm>
          <a:prstGeom prst="rect">
            <a:avLst/>
          </a:prstGeom>
        </p:spPr>
      </p:pic>
      <p:pic>
        <p:nvPicPr>
          <p:cNvPr id="52" name="Picture 51">
            <a:extLst>
              <a:ext uri="{FF2B5EF4-FFF2-40B4-BE49-F238E27FC236}">
                <a16:creationId xmlns:a16="http://schemas.microsoft.com/office/drawing/2014/main" id="{54558B5E-62EB-4740-938E-166ECEC8E86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331643" y="4250186"/>
            <a:ext cx="551898" cy="697363"/>
          </a:xfrm>
          <a:prstGeom prst="rect">
            <a:avLst/>
          </a:prstGeom>
        </p:spPr>
      </p:pic>
      <p:sp>
        <p:nvSpPr>
          <p:cNvPr id="53" name="Speech Bubble: Rectangle with Corners Rounded 52">
            <a:extLst>
              <a:ext uri="{FF2B5EF4-FFF2-40B4-BE49-F238E27FC236}">
                <a16:creationId xmlns:a16="http://schemas.microsoft.com/office/drawing/2014/main" id="{AF080FF3-702A-42A5-B2A1-C1C6D5D59A63}"/>
              </a:ext>
            </a:extLst>
          </p:cNvPr>
          <p:cNvSpPr/>
          <p:nvPr/>
        </p:nvSpPr>
        <p:spPr>
          <a:xfrm>
            <a:off x="10414337" y="2769305"/>
            <a:ext cx="1639706" cy="576702"/>
          </a:xfrm>
          <a:prstGeom prst="wedgeRoundRectCallout">
            <a:avLst>
              <a:gd name="adj1" fmla="val 4325"/>
              <a:gd name="adj2" fmla="val 99408"/>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*l’appel (m.)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call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547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Un appel* à la piscine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 name="TextBox 1">
            <a:extLst>
              <a:ext uri="{FF2B5EF4-FFF2-40B4-BE49-F238E27FC236}">
                <a16:creationId xmlns:a16="http://schemas.microsoft.com/office/drawing/2014/main" id="{A4033AEF-59DE-4096-B00F-E7204492B71A}"/>
              </a:ext>
            </a:extLst>
          </p:cNvPr>
          <p:cNvSpPr txBox="1"/>
          <p:nvPr/>
        </p:nvSpPr>
        <p:spPr>
          <a:xfrm>
            <a:off x="6386924" y="1543345"/>
            <a:ext cx="55229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Amandine parle avec le directeur de la piscine. Écoute. C’est le présent ou le passé ?</a:t>
            </a:r>
            <a:endPar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graphicFrame>
        <p:nvGraphicFramePr>
          <p:cNvPr id="5" name="Table 9">
            <a:extLst>
              <a:ext uri="{FF2B5EF4-FFF2-40B4-BE49-F238E27FC236}">
                <a16:creationId xmlns:a16="http://schemas.microsoft.com/office/drawing/2014/main" id="{B2FA0D4B-ED6F-46D0-B6D0-1894969C8F4F}"/>
              </a:ext>
            </a:extLst>
          </p:cNvPr>
          <p:cNvGraphicFramePr>
            <a:graphicFrameLocks noGrp="1"/>
          </p:cNvGraphicFramePr>
          <p:nvPr/>
        </p:nvGraphicFramePr>
        <p:xfrm>
          <a:off x="185530" y="1426720"/>
          <a:ext cx="5756000" cy="4693920"/>
        </p:xfrm>
        <a:graphic>
          <a:graphicData uri="http://schemas.openxmlformats.org/drawingml/2006/table">
            <a:tbl>
              <a:tblPr firstRow="1" bandRow="1">
                <a:tableStyleId>{21E4AEA4-8DFA-4A89-87EB-49C32662AFE0}</a:tableStyleId>
              </a:tblPr>
              <a:tblGrid>
                <a:gridCol w="864000">
                  <a:extLst>
                    <a:ext uri="{9D8B030D-6E8A-4147-A177-3AD203B41FA5}">
                      <a16:colId xmlns:a16="http://schemas.microsoft.com/office/drawing/2014/main" val="46734047"/>
                    </a:ext>
                  </a:extLst>
                </a:gridCol>
                <a:gridCol w="2032000">
                  <a:extLst>
                    <a:ext uri="{9D8B030D-6E8A-4147-A177-3AD203B41FA5}">
                      <a16:colId xmlns:a16="http://schemas.microsoft.com/office/drawing/2014/main" val="2220515059"/>
                    </a:ext>
                  </a:extLst>
                </a:gridCol>
                <a:gridCol w="2032000">
                  <a:extLst>
                    <a:ext uri="{9D8B030D-6E8A-4147-A177-3AD203B41FA5}">
                      <a16:colId xmlns:a16="http://schemas.microsoft.com/office/drawing/2014/main" val="378091579"/>
                    </a:ext>
                  </a:extLst>
                </a:gridCol>
                <a:gridCol w="828000">
                  <a:extLst>
                    <a:ext uri="{9D8B030D-6E8A-4147-A177-3AD203B41FA5}">
                      <a16:colId xmlns:a16="http://schemas.microsoft.com/office/drawing/2014/main" val="1866391908"/>
                    </a:ext>
                  </a:extLst>
                </a:gridCol>
              </a:tblGrid>
              <a:tr h="370840">
                <a:tc>
                  <a:txBody>
                    <a:bodyPr/>
                    <a:lstStyle/>
                    <a:p>
                      <a:pPr algn="ctr"/>
                      <a:r>
                        <a:rPr lang="fr-FR" sz="2200" dirty="0"/>
                        <a:t>Q</a:t>
                      </a:r>
                    </a:p>
                  </a:txBody>
                  <a:tcPr/>
                </a:tc>
                <a:tc>
                  <a:txBody>
                    <a:bodyPr/>
                    <a:lstStyle/>
                    <a:p>
                      <a:pPr algn="ctr"/>
                      <a:r>
                        <a:rPr lang="fr-FR" sz="2200" dirty="0"/>
                        <a:t>présent</a:t>
                      </a:r>
                    </a:p>
                  </a:txBody>
                  <a:tcPr/>
                </a:tc>
                <a:tc>
                  <a:txBody>
                    <a:bodyPr/>
                    <a:lstStyle/>
                    <a:p>
                      <a:pPr algn="ctr"/>
                      <a:r>
                        <a:rPr lang="fr-FR" sz="2200" dirty="0"/>
                        <a:t>passé</a:t>
                      </a:r>
                    </a:p>
                  </a:txBody>
                  <a:tcPr/>
                </a:tc>
                <a:tc>
                  <a:txBody>
                    <a:bodyPr/>
                    <a:lstStyle/>
                    <a:p>
                      <a:pPr algn="ctr"/>
                      <a:r>
                        <a:rPr lang="fr-FR" sz="2200" dirty="0"/>
                        <a:t>R</a:t>
                      </a:r>
                    </a:p>
                  </a:txBody>
                  <a:tcPr/>
                </a:tc>
                <a:extLst>
                  <a:ext uri="{0D108BD9-81ED-4DB2-BD59-A6C34878D82A}">
                    <a16:rowId xmlns:a16="http://schemas.microsoft.com/office/drawing/2014/main" val="1849509541"/>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812798417"/>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2188941359"/>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230466646"/>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002269041"/>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107907598"/>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4052064447"/>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522372923"/>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137588271"/>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549586380"/>
                  </a:ext>
                </a:extLst>
              </a:tr>
              <a:tr h="370840">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extLst>
                  <a:ext uri="{0D108BD9-81ED-4DB2-BD59-A6C34878D82A}">
                    <a16:rowId xmlns:a16="http://schemas.microsoft.com/office/drawing/2014/main" val="541999531"/>
                  </a:ext>
                </a:extLst>
              </a:tr>
            </a:tbl>
          </a:graphicData>
        </a:graphic>
      </p:graphicFrame>
      <p:sp>
        <p:nvSpPr>
          <p:cNvPr id="10" name="Action Button: Custom 16">
            <a:hlinkClick r:id="" action="ppaction://noaction" highlightClick="1">
              <a:snd r:embed="rId4" name="9.2.1.3-slide21 number 1 with beep.wav"/>
            </a:hlinkClick>
            <a:extLst>
              <a:ext uri="{FF2B5EF4-FFF2-40B4-BE49-F238E27FC236}">
                <a16:creationId xmlns:a16="http://schemas.microsoft.com/office/drawing/2014/main" id="{92BDD863-8FB0-4CFC-A5B0-EBCD5892E078}"/>
              </a:ext>
            </a:extLst>
          </p:cNvPr>
          <p:cNvSpPr/>
          <p:nvPr/>
        </p:nvSpPr>
        <p:spPr>
          <a:xfrm>
            <a:off x="350440" y="18531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9.2.1.3-slide21 number 2 with beep.wav"/>
            </a:hlinkClick>
            <a:extLst>
              <a:ext uri="{FF2B5EF4-FFF2-40B4-BE49-F238E27FC236}">
                <a16:creationId xmlns:a16="http://schemas.microsoft.com/office/drawing/2014/main" id="{9378DEF6-F351-45A7-AC5A-AD67DDB6282D}"/>
              </a:ext>
            </a:extLst>
          </p:cNvPr>
          <p:cNvSpPr/>
          <p:nvPr/>
        </p:nvSpPr>
        <p:spPr>
          <a:xfrm>
            <a:off x="350440" y="22781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9.2.1.3-slide21 number 3 with beep.wav"/>
            </a:hlinkClick>
            <a:extLst>
              <a:ext uri="{FF2B5EF4-FFF2-40B4-BE49-F238E27FC236}">
                <a16:creationId xmlns:a16="http://schemas.microsoft.com/office/drawing/2014/main" id="{DFBD9F17-B76C-42F5-9C6B-CE0095FAA808}"/>
              </a:ext>
            </a:extLst>
          </p:cNvPr>
          <p:cNvSpPr/>
          <p:nvPr/>
        </p:nvSpPr>
        <p:spPr>
          <a:xfrm>
            <a:off x="350440" y="26897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9.2.1.3-slide21 number 4 with beep.wav"/>
            </a:hlinkClick>
            <a:extLst>
              <a:ext uri="{FF2B5EF4-FFF2-40B4-BE49-F238E27FC236}">
                <a16:creationId xmlns:a16="http://schemas.microsoft.com/office/drawing/2014/main" id="{7E8E3662-6AF9-463D-A7FC-27DF91FE615F}"/>
              </a:ext>
            </a:extLst>
          </p:cNvPr>
          <p:cNvSpPr/>
          <p:nvPr/>
        </p:nvSpPr>
        <p:spPr>
          <a:xfrm>
            <a:off x="350440" y="31128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9.2.1.3-slide21 number 5 with beep.wav"/>
            </a:hlinkClick>
            <a:extLst>
              <a:ext uri="{FF2B5EF4-FFF2-40B4-BE49-F238E27FC236}">
                <a16:creationId xmlns:a16="http://schemas.microsoft.com/office/drawing/2014/main" id="{28D04D39-7819-439C-9A64-2E01EC9B69BF}"/>
              </a:ext>
            </a:extLst>
          </p:cNvPr>
          <p:cNvSpPr/>
          <p:nvPr/>
        </p:nvSpPr>
        <p:spPr>
          <a:xfrm>
            <a:off x="350440" y="35317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9.2.1.3-slide21 number 6 with beep.wav"/>
            </a:hlinkClick>
            <a:extLst>
              <a:ext uri="{FF2B5EF4-FFF2-40B4-BE49-F238E27FC236}">
                <a16:creationId xmlns:a16="http://schemas.microsoft.com/office/drawing/2014/main" id="{7C13088E-47F5-4989-B069-9AD512DBEDF8}"/>
              </a:ext>
            </a:extLst>
          </p:cNvPr>
          <p:cNvSpPr/>
          <p:nvPr/>
        </p:nvSpPr>
        <p:spPr>
          <a:xfrm>
            <a:off x="350440" y="39506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9.2.1.3-slide21 number 7 with beep.wav"/>
            </a:hlinkClick>
            <a:extLst>
              <a:ext uri="{FF2B5EF4-FFF2-40B4-BE49-F238E27FC236}">
                <a16:creationId xmlns:a16="http://schemas.microsoft.com/office/drawing/2014/main" id="{9B7CD3F9-D171-445A-A0E0-9D553D2BB4C6}"/>
              </a:ext>
            </a:extLst>
          </p:cNvPr>
          <p:cNvSpPr/>
          <p:nvPr/>
        </p:nvSpPr>
        <p:spPr>
          <a:xfrm>
            <a:off x="350440" y="43695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9.2.1.3-slide21 number 8 with beep.wav"/>
            </a:hlinkClick>
            <a:extLst>
              <a:ext uri="{FF2B5EF4-FFF2-40B4-BE49-F238E27FC236}">
                <a16:creationId xmlns:a16="http://schemas.microsoft.com/office/drawing/2014/main" id="{B1C08E23-A057-4302-B99A-CA083EC6FA9B}"/>
              </a:ext>
            </a:extLst>
          </p:cNvPr>
          <p:cNvSpPr/>
          <p:nvPr/>
        </p:nvSpPr>
        <p:spPr>
          <a:xfrm>
            <a:off x="350440" y="47655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Action Button: Custom 16">
            <a:hlinkClick r:id="" action="ppaction://noaction" highlightClick="1">
              <a:snd r:embed="rId12" name="9.2.1.3-slide21 number 9 with beep.wav"/>
            </a:hlinkClick>
            <a:extLst>
              <a:ext uri="{FF2B5EF4-FFF2-40B4-BE49-F238E27FC236}">
                <a16:creationId xmlns:a16="http://schemas.microsoft.com/office/drawing/2014/main" id="{C7386D4A-D751-4818-B79D-FEDDA755FC6F}"/>
              </a:ext>
            </a:extLst>
          </p:cNvPr>
          <p:cNvSpPr/>
          <p:nvPr/>
        </p:nvSpPr>
        <p:spPr>
          <a:xfrm>
            <a:off x="350440" y="51821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Action Button: Custom 16">
            <a:hlinkClick r:id="" action="ppaction://noaction" highlightClick="1">
              <a:snd r:embed="rId13" name="9.2.1.3-slide21 number 10 with beep.wav"/>
            </a:hlinkClick>
            <a:extLst>
              <a:ext uri="{FF2B5EF4-FFF2-40B4-BE49-F238E27FC236}">
                <a16:creationId xmlns:a16="http://schemas.microsoft.com/office/drawing/2014/main" id="{49667C50-4F46-43A1-8E59-8382DF7DE84F}"/>
              </a:ext>
            </a:extLst>
          </p:cNvPr>
          <p:cNvSpPr/>
          <p:nvPr/>
        </p:nvSpPr>
        <p:spPr>
          <a:xfrm>
            <a:off x="350440" y="56169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0" name="Action Button: Custom 16">
            <a:hlinkClick r:id="" action="ppaction://noaction" highlightClick="1">
              <a:snd r:embed="rId14" name="9.2.1.3-slide21 number 1 no beep.wav"/>
            </a:hlinkClick>
            <a:extLst>
              <a:ext uri="{FF2B5EF4-FFF2-40B4-BE49-F238E27FC236}">
                <a16:creationId xmlns:a16="http://schemas.microsoft.com/office/drawing/2014/main" id="{0CA8BA3A-757F-4D3F-A1B8-C13A5C495389}"/>
              </a:ext>
            </a:extLst>
          </p:cNvPr>
          <p:cNvSpPr/>
          <p:nvPr/>
        </p:nvSpPr>
        <p:spPr>
          <a:xfrm>
            <a:off x="5371080" y="18531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15" name="9.2.1.3-slide21 number 2 no beep.wav"/>
            </a:hlinkClick>
            <a:extLst>
              <a:ext uri="{FF2B5EF4-FFF2-40B4-BE49-F238E27FC236}">
                <a16:creationId xmlns:a16="http://schemas.microsoft.com/office/drawing/2014/main" id="{31889CA4-4141-4AE8-8756-9751054D7881}"/>
              </a:ext>
            </a:extLst>
          </p:cNvPr>
          <p:cNvSpPr/>
          <p:nvPr/>
        </p:nvSpPr>
        <p:spPr>
          <a:xfrm>
            <a:off x="5371080" y="22781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16" name="9.2.1.3-slide21 number 3 no beep.wav"/>
            </a:hlinkClick>
            <a:extLst>
              <a:ext uri="{FF2B5EF4-FFF2-40B4-BE49-F238E27FC236}">
                <a16:creationId xmlns:a16="http://schemas.microsoft.com/office/drawing/2014/main" id="{7F7E05DC-9BE7-4557-A8FB-0674FA37A488}"/>
              </a:ext>
            </a:extLst>
          </p:cNvPr>
          <p:cNvSpPr/>
          <p:nvPr/>
        </p:nvSpPr>
        <p:spPr>
          <a:xfrm>
            <a:off x="5371080" y="26897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17" name="9.2.1.3-slide21 number 4 no beep.wav"/>
            </a:hlinkClick>
            <a:extLst>
              <a:ext uri="{FF2B5EF4-FFF2-40B4-BE49-F238E27FC236}">
                <a16:creationId xmlns:a16="http://schemas.microsoft.com/office/drawing/2014/main" id="{C9031524-24FD-4396-9337-156F389F5ED7}"/>
              </a:ext>
            </a:extLst>
          </p:cNvPr>
          <p:cNvSpPr/>
          <p:nvPr/>
        </p:nvSpPr>
        <p:spPr>
          <a:xfrm>
            <a:off x="5371080" y="31128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18" name="9.2.1.3-slide21 number 5 no beep.wav"/>
            </a:hlinkClick>
            <a:extLst>
              <a:ext uri="{FF2B5EF4-FFF2-40B4-BE49-F238E27FC236}">
                <a16:creationId xmlns:a16="http://schemas.microsoft.com/office/drawing/2014/main" id="{CD33A61A-4F07-4904-B4FB-EEA146CE1242}"/>
              </a:ext>
            </a:extLst>
          </p:cNvPr>
          <p:cNvSpPr/>
          <p:nvPr/>
        </p:nvSpPr>
        <p:spPr>
          <a:xfrm>
            <a:off x="5371080" y="35317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9" name="9.2.1.3-slide21 number 6 no beep.wav"/>
            </a:hlinkClick>
            <a:extLst>
              <a:ext uri="{FF2B5EF4-FFF2-40B4-BE49-F238E27FC236}">
                <a16:creationId xmlns:a16="http://schemas.microsoft.com/office/drawing/2014/main" id="{921AB154-56E1-4146-8343-D6455CC55C07}"/>
              </a:ext>
            </a:extLst>
          </p:cNvPr>
          <p:cNvSpPr/>
          <p:nvPr/>
        </p:nvSpPr>
        <p:spPr>
          <a:xfrm>
            <a:off x="5371080" y="39506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20" name="9.2.1.3-slide21 number 7 no beep.wav"/>
            </a:hlinkClick>
            <a:extLst>
              <a:ext uri="{FF2B5EF4-FFF2-40B4-BE49-F238E27FC236}">
                <a16:creationId xmlns:a16="http://schemas.microsoft.com/office/drawing/2014/main" id="{A9DE89F2-01C6-421D-B92F-9FE65ACC7E71}"/>
              </a:ext>
            </a:extLst>
          </p:cNvPr>
          <p:cNvSpPr/>
          <p:nvPr/>
        </p:nvSpPr>
        <p:spPr>
          <a:xfrm>
            <a:off x="5371080" y="43695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Action Button: Custom 16">
            <a:hlinkClick r:id="" action="ppaction://noaction" highlightClick="1">
              <a:snd r:embed="rId21" name="9.2.1.3-slide21 number 8 no beep.wav"/>
            </a:hlinkClick>
            <a:extLst>
              <a:ext uri="{FF2B5EF4-FFF2-40B4-BE49-F238E27FC236}">
                <a16:creationId xmlns:a16="http://schemas.microsoft.com/office/drawing/2014/main" id="{FD1DFEE9-D779-457B-B814-3153608E3E73}"/>
              </a:ext>
            </a:extLst>
          </p:cNvPr>
          <p:cNvSpPr/>
          <p:nvPr/>
        </p:nvSpPr>
        <p:spPr>
          <a:xfrm>
            <a:off x="5371080" y="47655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8" name="Action Button: Custom 16">
            <a:hlinkClick r:id="" action="ppaction://noaction" highlightClick="1">
              <a:snd r:embed="rId22" name="9.2.1.3-slide21 number 9 no beep.wav"/>
            </a:hlinkClick>
            <a:extLst>
              <a:ext uri="{FF2B5EF4-FFF2-40B4-BE49-F238E27FC236}">
                <a16:creationId xmlns:a16="http://schemas.microsoft.com/office/drawing/2014/main" id="{CCAD77C1-2488-4FAB-9937-01403A0BE74A}"/>
              </a:ext>
            </a:extLst>
          </p:cNvPr>
          <p:cNvSpPr/>
          <p:nvPr/>
        </p:nvSpPr>
        <p:spPr>
          <a:xfrm>
            <a:off x="5371080" y="51821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9" name="Action Button: Custom 16">
            <a:hlinkClick r:id="" action="ppaction://noaction" highlightClick="1">
              <a:snd r:embed="rId23" name="9.2.1.3-slide21 number 10 no beep.wav"/>
            </a:hlinkClick>
            <a:extLst>
              <a:ext uri="{FF2B5EF4-FFF2-40B4-BE49-F238E27FC236}">
                <a16:creationId xmlns:a16="http://schemas.microsoft.com/office/drawing/2014/main" id="{F5A499D1-1C98-4FC9-BBE6-A44FF90F531D}"/>
              </a:ext>
            </a:extLst>
          </p:cNvPr>
          <p:cNvSpPr/>
          <p:nvPr/>
        </p:nvSpPr>
        <p:spPr>
          <a:xfrm>
            <a:off x="5371080" y="56169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0" name="Picture 29" descr="green checkmark">
            <a:extLst>
              <a:ext uri="{FF2B5EF4-FFF2-40B4-BE49-F238E27FC236}">
                <a16:creationId xmlns:a16="http://schemas.microsoft.com/office/drawing/2014/main" id="{9A7702C7-4539-4017-9E18-23D1B6A5F4A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967008" y="1869347"/>
            <a:ext cx="282522" cy="294294"/>
          </a:xfrm>
          <a:prstGeom prst="rect">
            <a:avLst/>
          </a:prstGeom>
        </p:spPr>
      </p:pic>
      <p:pic>
        <p:nvPicPr>
          <p:cNvPr id="31" name="Picture 30" descr="green checkmark">
            <a:extLst>
              <a:ext uri="{FF2B5EF4-FFF2-40B4-BE49-F238E27FC236}">
                <a16:creationId xmlns:a16="http://schemas.microsoft.com/office/drawing/2014/main" id="{990D4297-A7E7-411D-B0C5-250DFBB3A01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967008" y="2382092"/>
            <a:ext cx="282522" cy="294294"/>
          </a:xfrm>
          <a:prstGeom prst="rect">
            <a:avLst/>
          </a:prstGeom>
        </p:spPr>
      </p:pic>
      <p:pic>
        <p:nvPicPr>
          <p:cNvPr id="32" name="Picture 31" descr="green checkmark">
            <a:extLst>
              <a:ext uri="{FF2B5EF4-FFF2-40B4-BE49-F238E27FC236}">
                <a16:creationId xmlns:a16="http://schemas.microsoft.com/office/drawing/2014/main" id="{C24CB55E-206F-4217-A795-CC31CE1FF64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967008" y="2835727"/>
            <a:ext cx="282522" cy="294294"/>
          </a:xfrm>
          <a:prstGeom prst="rect">
            <a:avLst/>
          </a:prstGeom>
        </p:spPr>
      </p:pic>
      <p:pic>
        <p:nvPicPr>
          <p:cNvPr id="33" name="Picture 32" descr="green checkmark">
            <a:extLst>
              <a:ext uri="{FF2B5EF4-FFF2-40B4-BE49-F238E27FC236}">
                <a16:creationId xmlns:a16="http://schemas.microsoft.com/office/drawing/2014/main" id="{30B938F4-13F3-4C3C-A147-F35D3F942A8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67990" y="3171180"/>
            <a:ext cx="282522" cy="294294"/>
          </a:xfrm>
          <a:prstGeom prst="rect">
            <a:avLst/>
          </a:prstGeom>
        </p:spPr>
      </p:pic>
      <p:pic>
        <p:nvPicPr>
          <p:cNvPr id="34" name="Picture 33" descr="green checkmark">
            <a:extLst>
              <a:ext uri="{FF2B5EF4-FFF2-40B4-BE49-F238E27FC236}">
                <a16:creationId xmlns:a16="http://schemas.microsoft.com/office/drawing/2014/main" id="{A548715B-A0F9-45DA-BD5D-A6F3C5F4630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67990" y="3667117"/>
            <a:ext cx="282522" cy="294294"/>
          </a:xfrm>
          <a:prstGeom prst="rect">
            <a:avLst/>
          </a:prstGeom>
        </p:spPr>
      </p:pic>
      <p:pic>
        <p:nvPicPr>
          <p:cNvPr id="35" name="Picture 34" descr="green checkmark">
            <a:extLst>
              <a:ext uri="{FF2B5EF4-FFF2-40B4-BE49-F238E27FC236}">
                <a16:creationId xmlns:a16="http://schemas.microsoft.com/office/drawing/2014/main" id="{1F789782-DEBA-4F5E-9FCE-1A2CE5ABDE6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967008" y="4052355"/>
            <a:ext cx="282522" cy="294294"/>
          </a:xfrm>
          <a:prstGeom prst="rect">
            <a:avLst/>
          </a:prstGeom>
        </p:spPr>
      </p:pic>
      <p:pic>
        <p:nvPicPr>
          <p:cNvPr id="36" name="Picture 35" descr="green checkmark">
            <a:extLst>
              <a:ext uri="{FF2B5EF4-FFF2-40B4-BE49-F238E27FC236}">
                <a16:creationId xmlns:a16="http://schemas.microsoft.com/office/drawing/2014/main" id="{B0E72905-BA6A-4185-A873-B11E4314170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67990" y="4471238"/>
            <a:ext cx="282522" cy="294294"/>
          </a:xfrm>
          <a:prstGeom prst="rect">
            <a:avLst/>
          </a:prstGeom>
        </p:spPr>
      </p:pic>
      <p:pic>
        <p:nvPicPr>
          <p:cNvPr id="37" name="Picture 36" descr="green checkmark">
            <a:extLst>
              <a:ext uri="{FF2B5EF4-FFF2-40B4-BE49-F238E27FC236}">
                <a16:creationId xmlns:a16="http://schemas.microsoft.com/office/drawing/2014/main" id="{20E5B123-9AF2-40E8-9FD0-D9DDB0711FB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67990" y="4983587"/>
            <a:ext cx="282522" cy="294294"/>
          </a:xfrm>
          <a:prstGeom prst="rect">
            <a:avLst/>
          </a:prstGeom>
        </p:spPr>
      </p:pic>
      <p:pic>
        <p:nvPicPr>
          <p:cNvPr id="38" name="Picture 37" descr="green checkmark">
            <a:extLst>
              <a:ext uri="{FF2B5EF4-FFF2-40B4-BE49-F238E27FC236}">
                <a16:creationId xmlns:a16="http://schemas.microsoft.com/office/drawing/2014/main" id="{A0465A4A-2D16-4264-8502-002B282D69A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67990" y="5362046"/>
            <a:ext cx="282522" cy="294294"/>
          </a:xfrm>
          <a:prstGeom prst="rect">
            <a:avLst/>
          </a:prstGeom>
        </p:spPr>
      </p:pic>
      <p:pic>
        <p:nvPicPr>
          <p:cNvPr id="39" name="Picture 38" descr="green checkmark">
            <a:extLst>
              <a:ext uri="{FF2B5EF4-FFF2-40B4-BE49-F238E27FC236}">
                <a16:creationId xmlns:a16="http://schemas.microsoft.com/office/drawing/2014/main" id="{60FB7A38-A259-4E76-9429-CB8443E8301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967008" y="5678922"/>
            <a:ext cx="282522" cy="294294"/>
          </a:xfrm>
          <a:prstGeom prst="rect">
            <a:avLst/>
          </a:prstGeom>
        </p:spPr>
      </p:pic>
      <p:pic>
        <p:nvPicPr>
          <p:cNvPr id="40" name="Picture 39">
            <a:extLst>
              <a:ext uri="{FF2B5EF4-FFF2-40B4-BE49-F238E27FC236}">
                <a16:creationId xmlns:a16="http://schemas.microsoft.com/office/drawing/2014/main" id="{13DEE84D-DC1A-43F5-B4B4-01A26B34866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57244" y="3140811"/>
            <a:ext cx="2356717" cy="2356717"/>
          </a:xfrm>
          <a:prstGeom prst="rect">
            <a:avLst/>
          </a:prstGeom>
        </p:spPr>
      </p:pic>
      <p:pic>
        <p:nvPicPr>
          <p:cNvPr id="6" name="Picture 5">
            <a:extLst>
              <a:ext uri="{FF2B5EF4-FFF2-40B4-BE49-F238E27FC236}">
                <a16:creationId xmlns:a16="http://schemas.microsoft.com/office/drawing/2014/main" id="{BDAB5443-970A-4D1B-B58E-6A05C447053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207976" y="4336216"/>
            <a:ext cx="745240" cy="941665"/>
          </a:xfrm>
          <a:prstGeom prst="rect">
            <a:avLst/>
          </a:prstGeom>
        </p:spPr>
      </p:pic>
      <p:pic>
        <p:nvPicPr>
          <p:cNvPr id="42" name="Picture 41">
            <a:extLst>
              <a:ext uri="{FF2B5EF4-FFF2-40B4-BE49-F238E27FC236}">
                <a16:creationId xmlns:a16="http://schemas.microsoft.com/office/drawing/2014/main" id="{5E1EBE13-A6C1-492A-B71B-8B999514F8EB}"/>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277" b="99787" l="0" r="100000"/>
                    </a14:imgEffect>
                  </a14:imgLayer>
                </a14:imgProps>
              </a:ext>
              <a:ext uri="{28A0092B-C50C-407E-A947-70E740481C1C}">
                <a14:useLocalDpi xmlns:a14="http://schemas.microsoft.com/office/drawing/2010/main" val="0"/>
              </a:ext>
            </a:extLst>
          </a:blip>
          <a:stretch>
            <a:fillRect/>
          </a:stretch>
        </p:blipFill>
        <p:spPr>
          <a:xfrm>
            <a:off x="9329675" y="4317670"/>
            <a:ext cx="2264322" cy="1297843"/>
          </a:xfrm>
          <a:prstGeom prst="rect">
            <a:avLst/>
          </a:prstGeom>
        </p:spPr>
      </p:pic>
      <p:sp>
        <p:nvSpPr>
          <p:cNvPr id="41" name="Speech Bubble: Rectangle with Corners Rounded 40">
            <a:extLst>
              <a:ext uri="{FF2B5EF4-FFF2-40B4-BE49-F238E27FC236}">
                <a16:creationId xmlns:a16="http://schemas.microsoft.com/office/drawing/2014/main" id="{99B5FB05-4852-45C6-8AE2-9FC5FA412E36}"/>
              </a:ext>
            </a:extLst>
          </p:cNvPr>
          <p:cNvSpPr/>
          <p:nvPr/>
        </p:nvSpPr>
        <p:spPr>
          <a:xfrm>
            <a:off x="8424077" y="3303431"/>
            <a:ext cx="3169920" cy="576702"/>
          </a:xfrm>
          <a:prstGeom prst="wedgeRoundRectCallout">
            <a:avLst>
              <a:gd name="adj1" fmla="val -42147"/>
              <a:gd name="adj2" fmla="val 72982"/>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*l’appel (m.)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call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2308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passé composé</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AD4E3DA0-A83A-4EE9-8980-1E22E2882FA4}"/>
              </a:ext>
            </a:extLst>
          </p:cNvPr>
          <p:cNvSpPr txBox="1"/>
          <p:nvPr/>
        </p:nvSpPr>
        <p:spPr>
          <a:xfrm>
            <a:off x="-1" y="1163992"/>
            <a:ext cx="1190992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Compare these examples of verbs that take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avoir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and verbs that take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être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in the perfect tense:</a:t>
            </a:r>
          </a:p>
        </p:txBody>
      </p:sp>
      <p:sp>
        <p:nvSpPr>
          <p:cNvPr id="10" name="TextBox 9">
            <a:extLst>
              <a:ext uri="{FF2B5EF4-FFF2-40B4-BE49-F238E27FC236}">
                <a16:creationId xmlns:a16="http://schemas.microsoft.com/office/drawing/2014/main" id="{02D1BB55-EEAE-4FAA-9F3D-AA5BD9322E6D}"/>
              </a:ext>
            </a:extLst>
          </p:cNvPr>
          <p:cNvSpPr txBox="1"/>
          <p:nvPr/>
        </p:nvSpPr>
        <p:spPr>
          <a:xfrm>
            <a:off x="395300" y="2023890"/>
            <a:ext cx="339785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avons mangé</a:t>
            </a:r>
            <a:endPar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1A2DEA3F-883F-414E-B7F8-A2D0F5CAC533}"/>
              </a:ext>
            </a:extLst>
          </p:cNvPr>
          <p:cNvSpPr txBox="1"/>
          <p:nvPr/>
        </p:nvSpPr>
        <p:spPr>
          <a:xfrm>
            <a:off x="6273148" y="2023891"/>
            <a:ext cx="360521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sommes allés</a:t>
            </a:r>
            <a:endPar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928F0E1D-3DF9-45F2-B3A4-C032DFFBD5B2}"/>
              </a:ext>
            </a:extLst>
          </p:cNvPr>
          <p:cNvSpPr txBox="1"/>
          <p:nvPr/>
        </p:nvSpPr>
        <p:spPr>
          <a:xfrm>
            <a:off x="6273148" y="3131483"/>
            <a:ext cx="332226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Vous êtes arrivés</a:t>
            </a:r>
          </a:p>
        </p:txBody>
      </p:sp>
      <p:sp>
        <p:nvSpPr>
          <p:cNvPr id="18" name="TextBox 17">
            <a:extLst>
              <a:ext uri="{FF2B5EF4-FFF2-40B4-BE49-F238E27FC236}">
                <a16:creationId xmlns:a16="http://schemas.microsoft.com/office/drawing/2014/main" id="{CE3242F6-3E9A-4D51-B94B-F0D914CFFB18}"/>
              </a:ext>
            </a:extLst>
          </p:cNvPr>
          <p:cNvSpPr txBox="1"/>
          <p:nvPr/>
        </p:nvSpPr>
        <p:spPr>
          <a:xfrm>
            <a:off x="395300" y="4188983"/>
            <a:ext cx="339785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 ont acheté</a:t>
            </a:r>
            <a:endPar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1A8E951-2F89-44DA-BC08-7EF016C48189}"/>
              </a:ext>
            </a:extLst>
          </p:cNvPr>
          <p:cNvSpPr txBox="1"/>
          <p:nvPr/>
        </p:nvSpPr>
        <p:spPr>
          <a:xfrm>
            <a:off x="6273148" y="4239075"/>
            <a:ext cx="360759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 sont retournés</a:t>
            </a:r>
          </a:p>
        </p:txBody>
      </p:sp>
      <p:sp>
        <p:nvSpPr>
          <p:cNvPr id="22" name="TextBox 21">
            <a:extLst>
              <a:ext uri="{FF2B5EF4-FFF2-40B4-BE49-F238E27FC236}">
                <a16:creationId xmlns:a16="http://schemas.microsoft.com/office/drawing/2014/main" id="{278B8A18-9254-4041-9912-0611E8F4D6C7}"/>
              </a:ext>
            </a:extLst>
          </p:cNvPr>
          <p:cNvSpPr txBox="1"/>
          <p:nvPr/>
        </p:nvSpPr>
        <p:spPr>
          <a:xfrm>
            <a:off x="395300" y="5271529"/>
            <a:ext cx="267652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Elles ont joué</a:t>
            </a:r>
            <a:endPar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AC5A456-E103-4E32-B1A3-393CCD4D6FCC}"/>
              </a:ext>
            </a:extLst>
          </p:cNvPr>
          <p:cNvSpPr txBox="1"/>
          <p:nvPr/>
        </p:nvSpPr>
        <p:spPr>
          <a:xfrm>
            <a:off x="6273148" y="5346667"/>
            <a:ext cx="360759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Elles sont tombées</a:t>
            </a:r>
            <a:endPar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6A264229-7791-4ED1-8EB4-9AC3F37BE82A}"/>
              </a:ext>
            </a:extLst>
          </p:cNvPr>
          <p:cNvSpPr txBox="1"/>
          <p:nvPr/>
        </p:nvSpPr>
        <p:spPr>
          <a:xfrm>
            <a:off x="395300" y="2565164"/>
            <a:ext cx="339785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ate, have eaten</a:t>
            </a:r>
            <a:endParaRPr kumimoji="0" lang="en-GB"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76DDA85-14F2-4F39-8660-26325C02C291}"/>
              </a:ext>
            </a:extLst>
          </p:cNvPr>
          <p:cNvSpPr txBox="1"/>
          <p:nvPr/>
        </p:nvSpPr>
        <p:spPr>
          <a:xfrm>
            <a:off x="6273148" y="2577687"/>
            <a:ext cx="339785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went, have gone</a:t>
            </a:r>
            <a:endParaRPr kumimoji="0" lang="en-GB"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4EB5F75-4F32-4E7F-94B9-3C89C3239BA4}"/>
              </a:ext>
            </a:extLst>
          </p:cNvPr>
          <p:cNvSpPr txBox="1"/>
          <p:nvPr/>
        </p:nvSpPr>
        <p:spPr>
          <a:xfrm>
            <a:off x="395300" y="3647710"/>
            <a:ext cx="56054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200" b="0" i="0" u="none" strike="noStrike" kern="1200" cap="none" spc="0" normalizeH="0" baseline="-25000" noProof="0" dirty="0">
                <a:ln>
                  <a:noFill/>
                </a:ln>
                <a:solidFill>
                  <a:srgbClr val="104F75"/>
                </a:solidFill>
                <a:effectLst/>
                <a:uLnTx/>
                <a:uFillTx/>
                <a:latin typeface="Century Gothic" panose="020B0502020202020204" pitchFamily="34" charset="0"/>
                <a:ea typeface="+mn-ea"/>
                <a:cs typeface="+mn-cs"/>
              </a:rPr>
              <a:t>[pl./fml] </a:t>
            </a: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ordered, have ordered</a:t>
            </a:r>
            <a:endParaRPr kumimoji="0" lang="en-GB"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6DEE6F2-78E8-4AE6-BE7D-2DEFCD9973AB}"/>
              </a:ext>
            </a:extLst>
          </p:cNvPr>
          <p:cNvSpPr txBox="1"/>
          <p:nvPr/>
        </p:nvSpPr>
        <p:spPr>
          <a:xfrm>
            <a:off x="6273148" y="3685279"/>
            <a:ext cx="526008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200" b="0" i="0" u="none" strike="noStrike" kern="1200" cap="none" spc="0" normalizeH="0" baseline="-25000" noProof="0" dirty="0">
                <a:ln>
                  <a:noFill/>
                </a:ln>
                <a:solidFill>
                  <a:srgbClr val="104F75"/>
                </a:solidFill>
                <a:effectLst/>
                <a:uLnTx/>
                <a:uFillTx/>
                <a:latin typeface="Century Gothic" panose="020B0502020202020204" pitchFamily="34" charset="0"/>
                <a:ea typeface="+mn-ea"/>
                <a:cs typeface="+mn-cs"/>
              </a:rPr>
              <a:t>[pl./fml] </a:t>
            </a: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arrived, have arrived</a:t>
            </a:r>
            <a:endParaRPr kumimoji="0" lang="en-GB"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60E3441-8956-4A03-89B9-7C0C8CBD1C04}"/>
              </a:ext>
            </a:extLst>
          </p:cNvPr>
          <p:cNvSpPr txBox="1"/>
          <p:nvPr/>
        </p:nvSpPr>
        <p:spPr>
          <a:xfrm>
            <a:off x="395300" y="4730256"/>
            <a:ext cx="42338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bought, have bought</a:t>
            </a:r>
            <a:endParaRPr kumimoji="0" lang="en-GB"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608A465-1295-4CA8-A106-C76ACA76B2B6}"/>
              </a:ext>
            </a:extLst>
          </p:cNvPr>
          <p:cNvSpPr txBox="1"/>
          <p:nvPr/>
        </p:nvSpPr>
        <p:spPr>
          <a:xfrm>
            <a:off x="6273148" y="4792871"/>
            <a:ext cx="50464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returned, have returned</a:t>
            </a:r>
            <a:endParaRPr kumimoji="0" lang="en-GB"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2AFA15F-F944-43EC-9982-54638506BDF1}"/>
              </a:ext>
            </a:extLst>
          </p:cNvPr>
          <p:cNvSpPr txBox="1"/>
          <p:nvPr/>
        </p:nvSpPr>
        <p:spPr>
          <a:xfrm>
            <a:off x="395300" y="5812805"/>
            <a:ext cx="472941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(f.) played, have played</a:t>
            </a:r>
            <a:endParaRPr kumimoji="0" lang="en-GB"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3ABE9951-5398-4F17-8DA1-45FA6318C2A8}"/>
              </a:ext>
            </a:extLst>
          </p:cNvPr>
          <p:cNvSpPr txBox="1"/>
          <p:nvPr/>
        </p:nvSpPr>
        <p:spPr>
          <a:xfrm>
            <a:off x="6273148" y="5900464"/>
            <a:ext cx="428441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(f.) fell, have fallen</a:t>
            </a:r>
            <a:endParaRPr kumimoji="0" lang="en-GB"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0E35A619-B353-4C06-81F8-589D3CFA54BC}"/>
              </a:ext>
            </a:extLst>
          </p:cNvPr>
          <p:cNvSpPr txBox="1"/>
          <p:nvPr/>
        </p:nvSpPr>
        <p:spPr>
          <a:xfrm>
            <a:off x="395300" y="3192407"/>
            <a:ext cx="361692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Vous avez commandé</a:t>
            </a:r>
            <a:endPar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9" name="Speech Bubble: Rectangle with Corners Rounded 28">
            <a:extLst>
              <a:ext uri="{FF2B5EF4-FFF2-40B4-BE49-F238E27FC236}">
                <a16:creationId xmlns:a16="http://schemas.microsoft.com/office/drawing/2014/main" id="{0ECFE74A-2D98-4DD4-9D40-8F65E67C19F3}"/>
              </a:ext>
            </a:extLst>
          </p:cNvPr>
          <p:cNvSpPr/>
          <p:nvPr/>
        </p:nvSpPr>
        <p:spPr>
          <a:xfrm>
            <a:off x="924562" y="2644771"/>
            <a:ext cx="2739059" cy="923330"/>
          </a:xfrm>
          <a:prstGeom prst="wedgeRoundRectCallout">
            <a:avLst>
              <a:gd name="adj1" fmla="val -27724"/>
              <a:gd name="adj2" fmla="val -71260"/>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Present tense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avoir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Speech Bubble: Rectangle with Corners Rounded 29">
            <a:extLst>
              <a:ext uri="{FF2B5EF4-FFF2-40B4-BE49-F238E27FC236}">
                <a16:creationId xmlns:a16="http://schemas.microsoft.com/office/drawing/2014/main" id="{40882A26-4EA9-4821-821A-AC803B951D8E}"/>
              </a:ext>
            </a:extLst>
          </p:cNvPr>
          <p:cNvSpPr/>
          <p:nvPr/>
        </p:nvSpPr>
        <p:spPr>
          <a:xfrm>
            <a:off x="6993867" y="2628321"/>
            <a:ext cx="2739059" cy="923330"/>
          </a:xfrm>
          <a:prstGeom prst="wedgeRoundRectCallout">
            <a:avLst>
              <a:gd name="adj1" fmla="val -27724"/>
              <a:gd name="adj2" fmla="val -71260"/>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Present tense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être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Speech Bubble: Rectangle with Corners Rounded 30">
            <a:extLst>
              <a:ext uri="{FF2B5EF4-FFF2-40B4-BE49-F238E27FC236}">
                <a16:creationId xmlns:a16="http://schemas.microsoft.com/office/drawing/2014/main" id="{B54CF19E-452A-4957-B7F1-BE396C4D9A4F}"/>
              </a:ext>
            </a:extLst>
          </p:cNvPr>
          <p:cNvSpPr/>
          <p:nvPr/>
        </p:nvSpPr>
        <p:spPr>
          <a:xfrm>
            <a:off x="1828495" y="4158206"/>
            <a:ext cx="2739059" cy="923330"/>
          </a:xfrm>
          <a:prstGeom prst="wedgeRoundRectCallout">
            <a:avLst>
              <a:gd name="adj1" fmla="val -38852"/>
              <a:gd name="adj2" fmla="val 75226"/>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 agreement for feminine or plural</a:t>
            </a:r>
          </a:p>
        </p:txBody>
      </p:sp>
      <p:sp>
        <p:nvSpPr>
          <p:cNvPr id="32" name="Speech Bubble: Rectangle with Corners Rounded 31">
            <a:extLst>
              <a:ext uri="{FF2B5EF4-FFF2-40B4-BE49-F238E27FC236}">
                <a16:creationId xmlns:a16="http://schemas.microsoft.com/office/drawing/2014/main" id="{3FF0B7F3-1560-4D24-BCDE-D2AF2006B6AB}"/>
              </a:ext>
            </a:extLst>
          </p:cNvPr>
          <p:cNvSpPr/>
          <p:nvPr/>
        </p:nvSpPr>
        <p:spPr>
          <a:xfrm>
            <a:off x="8415356" y="4269751"/>
            <a:ext cx="2739059" cy="923330"/>
          </a:xfrm>
          <a:prstGeom prst="wedgeRoundRectCallout">
            <a:avLst>
              <a:gd name="adj1" fmla="val -38852"/>
              <a:gd name="adj2" fmla="val 75226"/>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feminine 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 plural</a:t>
            </a:r>
          </a:p>
        </p:txBody>
      </p:sp>
    </p:spTree>
    <p:extLst>
      <p:ext uri="{BB962C8B-B14F-4D97-AF65-F5344CB8AC3E}">
        <p14:creationId xmlns:p14="http://schemas.microsoft.com/office/powerpoint/2010/main" val="30107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P spid="20" grpId="0"/>
      <p:bldP spid="24" grpId="0"/>
      <p:bldP spid="15" grpId="0"/>
      <p:bldP spid="17" grpId="0"/>
      <p:bldP spid="19" grpId="0"/>
      <p:bldP spid="21" grpId="0"/>
      <p:bldP spid="23" grpId="0"/>
      <p:bldP spid="25" grpId="0"/>
      <p:bldP spid="26" grpId="0"/>
      <p:bldP spid="27" grpId="0"/>
      <p:bldP spid="28" grpId="0"/>
      <p:bldP spid="29" grpId="0" animBg="1"/>
      <p:bldP spid="30"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Une visite au restaurant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5" name="TextBox 4">
            <a:extLst>
              <a:ext uri="{FF2B5EF4-FFF2-40B4-BE49-F238E27FC236}">
                <a16:creationId xmlns:a16="http://schemas.microsoft.com/office/drawing/2014/main" id="{AF6ECD5D-9F7C-4D6A-A109-FEA6A523D9FF}"/>
              </a:ext>
            </a:extLst>
          </p:cNvPr>
          <p:cNvSpPr txBox="1"/>
          <p:nvPr/>
        </p:nvSpPr>
        <p:spPr>
          <a:xfrm>
            <a:off x="8007392" y="1104464"/>
            <a:ext cx="3884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Les amis d’Amir et Océane sont allés </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à un restaurant. Écoute Amir et coche le bon verbe.</a:t>
            </a:r>
            <a:endPar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graphicFrame>
        <p:nvGraphicFramePr>
          <p:cNvPr id="2" name="Table 2">
            <a:extLst>
              <a:ext uri="{FF2B5EF4-FFF2-40B4-BE49-F238E27FC236}">
                <a16:creationId xmlns:a16="http://schemas.microsoft.com/office/drawing/2014/main" id="{253955E7-8682-476A-934E-CD9917EA1025}"/>
              </a:ext>
            </a:extLst>
          </p:cNvPr>
          <p:cNvGraphicFramePr>
            <a:graphicFrameLocks noGrp="1"/>
          </p:cNvGraphicFramePr>
          <p:nvPr>
            <p:extLst>
              <p:ext uri="{D42A27DB-BD31-4B8C-83A1-F6EECF244321}">
                <p14:modId xmlns:p14="http://schemas.microsoft.com/office/powerpoint/2010/main" val="3952981671"/>
              </p:ext>
            </p:extLst>
          </p:nvPr>
        </p:nvGraphicFramePr>
        <p:xfrm>
          <a:off x="208544" y="1379621"/>
          <a:ext cx="7416000" cy="4693920"/>
        </p:xfrm>
        <a:graphic>
          <a:graphicData uri="http://schemas.openxmlformats.org/drawingml/2006/table">
            <a:tbl>
              <a:tblPr firstRow="1" bandRow="1">
                <a:tableStyleId>{21E4AEA4-8DFA-4A89-87EB-49C32662AFE0}</a:tableStyleId>
              </a:tblPr>
              <a:tblGrid>
                <a:gridCol w="828000">
                  <a:extLst>
                    <a:ext uri="{9D8B030D-6E8A-4147-A177-3AD203B41FA5}">
                      <a16:colId xmlns:a16="http://schemas.microsoft.com/office/drawing/2014/main" val="234031296"/>
                    </a:ext>
                  </a:extLst>
                </a:gridCol>
                <a:gridCol w="2880000">
                  <a:extLst>
                    <a:ext uri="{9D8B030D-6E8A-4147-A177-3AD203B41FA5}">
                      <a16:colId xmlns:a16="http://schemas.microsoft.com/office/drawing/2014/main" val="2106288092"/>
                    </a:ext>
                  </a:extLst>
                </a:gridCol>
                <a:gridCol w="2880000">
                  <a:extLst>
                    <a:ext uri="{9D8B030D-6E8A-4147-A177-3AD203B41FA5}">
                      <a16:colId xmlns:a16="http://schemas.microsoft.com/office/drawing/2014/main" val="95253832"/>
                    </a:ext>
                  </a:extLst>
                </a:gridCol>
                <a:gridCol w="828000">
                  <a:extLst>
                    <a:ext uri="{9D8B030D-6E8A-4147-A177-3AD203B41FA5}">
                      <a16:colId xmlns:a16="http://schemas.microsoft.com/office/drawing/2014/main" val="1994544697"/>
                    </a:ext>
                  </a:extLst>
                </a:gridCol>
              </a:tblGrid>
              <a:tr h="370840">
                <a:tc>
                  <a:txBody>
                    <a:bodyPr/>
                    <a:lstStyle/>
                    <a:p>
                      <a:pPr algn="ctr"/>
                      <a:r>
                        <a:rPr lang="fr-FR" sz="2200" dirty="0"/>
                        <a:t>Q</a:t>
                      </a:r>
                    </a:p>
                  </a:txBody>
                  <a:tcPr/>
                </a:tc>
                <a:tc gridSpan="2">
                  <a:txBody>
                    <a:bodyPr/>
                    <a:lstStyle/>
                    <a:p>
                      <a:pPr algn="ctr"/>
                      <a:r>
                        <a:rPr lang="fr-FR" sz="2200" dirty="0"/>
                        <a:t>Activité</a:t>
                      </a:r>
                    </a:p>
                  </a:txBody>
                  <a:tcPr/>
                </a:tc>
                <a:tc hMerge="1">
                  <a:txBody>
                    <a:bodyPr/>
                    <a:lstStyle/>
                    <a:p>
                      <a:endParaRPr lang="fr-FR" sz="2200" dirty="0"/>
                    </a:p>
                  </a:txBody>
                  <a:tcPr/>
                </a:tc>
                <a:tc>
                  <a:txBody>
                    <a:bodyPr/>
                    <a:lstStyle/>
                    <a:p>
                      <a:pPr algn="ctr"/>
                      <a:r>
                        <a:rPr lang="fr-FR" sz="2200" dirty="0"/>
                        <a:t>R</a:t>
                      </a:r>
                    </a:p>
                  </a:txBody>
                  <a:tcPr/>
                </a:tc>
                <a:extLst>
                  <a:ext uri="{0D108BD9-81ED-4DB2-BD59-A6C34878D82A}">
                    <a16:rowId xmlns:a16="http://schemas.microsoft.com/office/drawing/2014/main" val="1386002751"/>
                  </a:ext>
                </a:extLst>
              </a:tr>
              <a:tr h="370840">
                <a:tc>
                  <a:txBody>
                    <a:bodyPr/>
                    <a:lstStyle/>
                    <a:p>
                      <a:endParaRPr lang="fr-FR" sz="2200" dirty="0"/>
                    </a:p>
                  </a:txBody>
                  <a:tcPr/>
                </a:tc>
                <a:tc>
                  <a:txBody>
                    <a:bodyPr/>
                    <a:lstStyle/>
                    <a:p>
                      <a:r>
                        <a:rPr lang="fr-FR" sz="2200" dirty="0">
                          <a:solidFill>
                            <a:srgbClr val="104F75"/>
                          </a:solidFill>
                        </a:rPr>
                        <a:t>mangé</a:t>
                      </a:r>
                    </a:p>
                  </a:txBody>
                  <a:tcPr/>
                </a:tc>
                <a:tc>
                  <a:txBody>
                    <a:bodyPr/>
                    <a:lstStyle/>
                    <a:p>
                      <a:r>
                        <a:rPr lang="fr-FR" sz="2200" dirty="0">
                          <a:solidFill>
                            <a:srgbClr val="104F75"/>
                          </a:solidFill>
                        </a:rPr>
                        <a:t>allés</a:t>
                      </a:r>
                    </a:p>
                  </a:txBody>
                  <a:tcPr/>
                </a:tc>
                <a:tc>
                  <a:txBody>
                    <a:bodyPr/>
                    <a:lstStyle/>
                    <a:p>
                      <a:endParaRPr lang="fr-FR" sz="2200" dirty="0"/>
                    </a:p>
                  </a:txBody>
                  <a:tcPr/>
                </a:tc>
                <a:extLst>
                  <a:ext uri="{0D108BD9-81ED-4DB2-BD59-A6C34878D82A}">
                    <a16:rowId xmlns:a16="http://schemas.microsoft.com/office/drawing/2014/main" val="2303031948"/>
                  </a:ext>
                </a:extLst>
              </a:tr>
              <a:tr h="370840">
                <a:tc>
                  <a:txBody>
                    <a:bodyPr/>
                    <a:lstStyle/>
                    <a:p>
                      <a:endParaRPr lang="fr-FR" sz="2200" dirty="0"/>
                    </a:p>
                  </a:txBody>
                  <a:tcPr/>
                </a:tc>
                <a:tc>
                  <a:txBody>
                    <a:bodyPr/>
                    <a:lstStyle/>
                    <a:p>
                      <a:r>
                        <a:rPr lang="fr-FR" sz="2200" dirty="0">
                          <a:solidFill>
                            <a:srgbClr val="104F75"/>
                          </a:solidFill>
                        </a:rPr>
                        <a:t>voyagé</a:t>
                      </a:r>
                    </a:p>
                  </a:txBody>
                  <a:tcPr/>
                </a:tc>
                <a:tc>
                  <a:txBody>
                    <a:bodyPr/>
                    <a:lstStyle/>
                    <a:p>
                      <a:r>
                        <a:rPr lang="fr-FR" sz="2200" dirty="0">
                          <a:solidFill>
                            <a:srgbClr val="104F75"/>
                          </a:solidFill>
                        </a:rPr>
                        <a:t>arrivés</a:t>
                      </a:r>
                    </a:p>
                  </a:txBody>
                  <a:tcPr/>
                </a:tc>
                <a:tc>
                  <a:txBody>
                    <a:bodyPr/>
                    <a:lstStyle/>
                    <a:p>
                      <a:endParaRPr lang="fr-FR" sz="2200" dirty="0"/>
                    </a:p>
                  </a:txBody>
                  <a:tcPr/>
                </a:tc>
                <a:extLst>
                  <a:ext uri="{0D108BD9-81ED-4DB2-BD59-A6C34878D82A}">
                    <a16:rowId xmlns:a16="http://schemas.microsoft.com/office/drawing/2014/main" val="2505987001"/>
                  </a:ext>
                </a:extLst>
              </a:tr>
              <a:tr h="370840">
                <a:tc>
                  <a:txBody>
                    <a:bodyPr/>
                    <a:lstStyle/>
                    <a:p>
                      <a:endParaRPr lang="fr-FR" sz="2200" dirty="0"/>
                    </a:p>
                  </a:txBody>
                  <a:tcPr/>
                </a:tc>
                <a:tc>
                  <a:txBody>
                    <a:bodyPr/>
                    <a:lstStyle/>
                    <a:p>
                      <a:r>
                        <a:rPr lang="fr-FR" sz="2200" dirty="0">
                          <a:solidFill>
                            <a:srgbClr val="104F75"/>
                          </a:solidFill>
                        </a:rPr>
                        <a:t>commandé</a:t>
                      </a:r>
                    </a:p>
                  </a:txBody>
                  <a:tcPr/>
                </a:tc>
                <a:tc>
                  <a:txBody>
                    <a:bodyPr/>
                    <a:lstStyle/>
                    <a:p>
                      <a:r>
                        <a:rPr lang="fr-FR" sz="2200" dirty="0">
                          <a:solidFill>
                            <a:srgbClr val="104F75"/>
                          </a:solidFill>
                        </a:rPr>
                        <a:t>entrés</a:t>
                      </a:r>
                    </a:p>
                  </a:txBody>
                  <a:tcPr/>
                </a:tc>
                <a:tc>
                  <a:txBody>
                    <a:bodyPr/>
                    <a:lstStyle/>
                    <a:p>
                      <a:endParaRPr lang="fr-FR" sz="2200" dirty="0"/>
                    </a:p>
                  </a:txBody>
                  <a:tcPr/>
                </a:tc>
                <a:extLst>
                  <a:ext uri="{0D108BD9-81ED-4DB2-BD59-A6C34878D82A}">
                    <a16:rowId xmlns:a16="http://schemas.microsoft.com/office/drawing/2014/main" val="733580446"/>
                  </a:ext>
                </a:extLst>
              </a:tr>
              <a:tr h="370840">
                <a:tc>
                  <a:txBody>
                    <a:bodyPr/>
                    <a:lstStyle/>
                    <a:p>
                      <a:endParaRPr lang="fr-FR" sz="2200" dirty="0"/>
                    </a:p>
                  </a:txBody>
                  <a:tcPr/>
                </a:tc>
                <a:tc>
                  <a:txBody>
                    <a:bodyPr/>
                    <a:lstStyle/>
                    <a:p>
                      <a:r>
                        <a:rPr lang="fr-FR" sz="2200" dirty="0">
                          <a:solidFill>
                            <a:srgbClr val="104F75"/>
                          </a:solidFill>
                        </a:rPr>
                        <a:t>réservé</a:t>
                      </a:r>
                    </a:p>
                  </a:txBody>
                  <a:tcPr/>
                </a:tc>
                <a:tc>
                  <a:txBody>
                    <a:bodyPr/>
                    <a:lstStyle/>
                    <a:p>
                      <a:r>
                        <a:rPr lang="fr-FR" sz="2200" dirty="0">
                          <a:solidFill>
                            <a:srgbClr val="104F75"/>
                          </a:solidFill>
                        </a:rPr>
                        <a:t>montés</a:t>
                      </a:r>
                    </a:p>
                  </a:txBody>
                  <a:tcPr/>
                </a:tc>
                <a:tc>
                  <a:txBody>
                    <a:bodyPr/>
                    <a:lstStyle/>
                    <a:p>
                      <a:endParaRPr lang="fr-FR" sz="2200" dirty="0"/>
                    </a:p>
                  </a:txBody>
                  <a:tcPr/>
                </a:tc>
                <a:extLst>
                  <a:ext uri="{0D108BD9-81ED-4DB2-BD59-A6C34878D82A}">
                    <a16:rowId xmlns:a16="http://schemas.microsoft.com/office/drawing/2014/main" val="1524496583"/>
                  </a:ext>
                </a:extLst>
              </a:tr>
              <a:tr h="370840">
                <a:tc>
                  <a:txBody>
                    <a:bodyPr/>
                    <a:lstStyle/>
                    <a:p>
                      <a:endParaRPr lang="fr-FR" sz="2200" dirty="0"/>
                    </a:p>
                  </a:txBody>
                  <a:tcPr/>
                </a:tc>
                <a:tc>
                  <a:txBody>
                    <a:bodyPr/>
                    <a:lstStyle/>
                    <a:p>
                      <a:r>
                        <a:rPr lang="fr-FR" sz="2200" dirty="0">
                          <a:solidFill>
                            <a:srgbClr val="104F75"/>
                          </a:solidFill>
                        </a:rPr>
                        <a:t>commandé</a:t>
                      </a:r>
                    </a:p>
                  </a:txBody>
                  <a:tcPr/>
                </a:tc>
                <a:tc>
                  <a:txBody>
                    <a:bodyPr/>
                    <a:lstStyle/>
                    <a:p>
                      <a:r>
                        <a:rPr lang="fr-FR" sz="2200" dirty="0">
                          <a:solidFill>
                            <a:srgbClr val="104F75"/>
                          </a:solidFill>
                        </a:rPr>
                        <a:t>restés</a:t>
                      </a:r>
                    </a:p>
                  </a:txBody>
                  <a:tcPr/>
                </a:tc>
                <a:tc>
                  <a:txBody>
                    <a:bodyPr/>
                    <a:lstStyle/>
                    <a:p>
                      <a:endParaRPr lang="fr-FR" sz="2200" dirty="0"/>
                    </a:p>
                  </a:txBody>
                  <a:tcPr/>
                </a:tc>
                <a:extLst>
                  <a:ext uri="{0D108BD9-81ED-4DB2-BD59-A6C34878D82A}">
                    <a16:rowId xmlns:a16="http://schemas.microsoft.com/office/drawing/2014/main" val="4263618073"/>
                  </a:ext>
                </a:extLst>
              </a:tr>
              <a:tr h="370840">
                <a:tc>
                  <a:txBody>
                    <a:bodyPr/>
                    <a:lstStyle/>
                    <a:p>
                      <a:endParaRPr lang="fr-FR" sz="2200" dirty="0"/>
                    </a:p>
                  </a:txBody>
                  <a:tcPr/>
                </a:tc>
                <a:tc>
                  <a:txBody>
                    <a:bodyPr/>
                    <a:lstStyle/>
                    <a:p>
                      <a:r>
                        <a:rPr lang="fr-FR" sz="2200" dirty="0">
                          <a:solidFill>
                            <a:srgbClr val="104F75"/>
                          </a:solidFill>
                        </a:rPr>
                        <a:t>bu</a:t>
                      </a:r>
                    </a:p>
                  </a:txBody>
                  <a:tcPr/>
                </a:tc>
                <a:tc>
                  <a:txBody>
                    <a:bodyPr/>
                    <a:lstStyle/>
                    <a:p>
                      <a:r>
                        <a:rPr lang="fr-FR" sz="2200" dirty="0">
                          <a:solidFill>
                            <a:srgbClr val="104F75"/>
                          </a:solidFill>
                        </a:rPr>
                        <a:t>allés</a:t>
                      </a:r>
                    </a:p>
                  </a:txBody>
                  <a:tcPr/>
                </a:tc>
                <a:tc>
                  <a:txBody>
                    <a:bodyPr/>
                    <a:lstStyle/>
                    <a:p>
                      <a:endParaRPr lang="fr-FR" sz="2200" dirty="0"/>
                    </a:p>
                  </a:txBody>
                  <a:tcPr/>
                </a:tc>
                <a:extLst>
                  <a:ext uri="{0D108BD9-81ED-4DB2-BD59-A6C34878D82A}">
                    <a16:rowId xmlns:a16="http://schemas.microsoft.com/office/drawing/2014/main" val="977092772"/>
                  </a:ext>
                </a:extLst>
              </a:tr>
              <a:tr h="370840">
                <a:tc>
                  <a:txBody>
                    <a:bodyPr/>
                    <a:lstStyle/>
                    <a:p>
                      <a:endParaRPr lang="fr-FR" sz="2200" dirty="0"/>
                    </a:p>
                  </a:txBody>
                  <a:tcPr/>
                </a:tc>
                <a:tc>
                  <a:txBody>
                    <a:bodyPr/>
                    <a:lstStyle/>
                    <a:p>
                      <a:r>
                        <a:rPr lang="fr-FR" sz="2200" dirty="0">
                          <a:solidFill>
                            <a:srgbClr val="104F75"/>
                          </a:solidFill>
                        </a:rPr>
                        <a:t>mangé</a:t>
                      </a:r>
                    </a:p>
                  </a:txBody>
                  <a:tcPr/>
                </a:tc>
                <a:tc>
                  <a:txBody>
                    <a:bodyPr/>
                    <a:lstStyle/>
                    <a:p>
                      <a:r>
                        <a:rPr lang="fr-FR" sz="2200" dirty="0">
                          <a:solidFill>
                            <a:srgbClr val="104F75"/>
                          </a:solidFill>
                        </a:rPr>
                        <a:t>tombés</a:t>
                      </a:r>
                    </a:p>
                  </a:txBody>
                  <a:tcPr/>
                </a:tc>
                <a:tc>
                  <a:txBody>
                    <a:bodyPr/>
                    <a:lstStyle/>
                    <a:p>
                      <a:endParaRPr lang="fr-FR" sz="2200" dirty="0"/>
                    </a:p>
                  </a:txBody>
                  <a:tcPr/>
                </a:tc>
                <a:extLst>
                  <a:ext uri="{0D108BD9-81ED-4DB2-BD59-A6C34878D82A}">
                    <a16:rowId xmlns:a16="http://schemas.microsoft.com/office/drawing/2014/main" val="295817584"/>
                  </a:ext>
                </a:extLst>
              </a:tr>
              <a:tr h="370840">
                <a:tc>
                  <a:txBody>
                    <a:bodyPr/>
                    <a:lstStyle/>
                    <a:p>
                      <a:endParaRPr lang="fr-FR" sz="2200" dirty="0"/>
                    </a:p>
                  </a:txBody>
                  <a:tcPr/>
                </a:tc>
                <a:tc>
                  <a:txBody>
                    <a:bodyPr/>
                    <a:lstStyle/>
                    <a:p>
                      <a:r>
                        <a:rPr lang="fr-FR" sz="2200" dirty="0">
                          <a:solidFill>
                            <a:srgbClr val="104F75"/>
                          </a:solidFill>
                        </a:rPr>
                        <a:t>quitté</a:t>
                      </a:r>
                    </a:p>
                  </a:txBody>
                  <a:tcPr/>
                </a:tc>
                <a:tc>
                  <a:txBody>
                    <a:bodyPr/>
                    <a:lstStyle/>
                    <a:p>
                      <a:r>
                        <a:rPr lang="fr-FR" sz="2200" dirty="0">
                          <a:solidFill>
                            <a:srgbClr val="104F75"/>
                          </a:solidFill>
                        </a:rPr>
                        <a:t>restés</a:t>
                      </a:r>
                    </a:p>
                  </a:txBody>
                  <a:tcPr/>
                </a:tc>
                <a:tc>
                  <a:txBody>
                    <a:bodyPr/>
                    <a:lstStyle/>
                    <a:p>
                      <a:endParaRPr lang="fr-FR" sz="2200" dirty="0"/>
                    </a:p>
                  </a:txBody>
                  <a:tcPr/>
                </a:tc>
                <a:extLst>
                  <a:ext uri="{0D108BD9-81ED-4DB2-BD59-A6C34878D82A}">
                    <a16:rowId xmlns:a16="http://schemas.microsoft.com/office/drawing/2014/main" val="2742141843"/>
                  </a:ext>
                </a:extLst>
              </a:tr>
              <a:tr h="370840">
                <a:tc>
                  <a:txBody>
                    <a:bodyPr/>
                    <a:lstStyle/>
                    <a:p>
                      <a:endParaRPr lang="fr-FR" sz="2200" dirty="0"/>
                    </a:p>
                  </a:txBody>
                  <a:tcPr/>
                </a:tc>
                <a:tc>
                  <a:txBody>
                    <a:bodyPr/>
                    <a:lstStyle/>
                    <a:p>
                      <a:r>
                        <a:rPr lang="fr-FR" sz="2200" dirty="0">
                          <a:solidFill>
                            <a:srgbClr val="104F75"/>
                          </a:solidFill>
                        </a:rPr>
                        <a:t>parlé</a:t>
                      </a:r>
                    </a:p>
                  </a:txBody>
                  <a:tcPr/>
                </a:tc>
                <a:tc>
                  <a:txBody>
                    <a:bodyPr/>
                    <a:lstStyle/>
                    <a:p>
                      <a:r>
                        <a:rPr lang="fr-FR" sz="2200" dirty="0">
                          <a:solidFill>
                            <a:srgbClr val="104F75"/>
                          </a:solidFill>
                        </a:rPr>
                        <a:t>retournés</a:t>
                      </a:r>
                    </a:p>
                  </a:txBody>
                  <a:tcPr/>
                </a:tc>
                <a:tc>
                  <a:txBody>
                    <a:bodyPr/>
                    <a:lstStyle/>
                    <a:p>
                      <a:endParaRPr lang="fr-FR" sz="2200" dirty="0"/>
                    </a:p>
                  </a:txBody>
                  <a:tcPr/>
                </a:tc>
                <a:extLst>
                  <a:ext uri="{0D108BD9-81ED-4DB2-BD59-A6C34878D82A}">
                    <a16:rowId xmlns:a16="http://schemas.microsoft.com/office/drawing/2014/main" val="2540470169"/>
                  </a:ext>
                </a:extLst>
              </a:tr>
              <a:tr h="370840">
                <a:tc>
                  <a:txBody>
                    <a:bodyPr/>
                    <a:lstStyle/>
                    <a:p>
                      <a:endParaRPr lang="fr-FR" sz="2200" dirty="0"/>
                    </a:p>
                  </a:txBody>
                  <a:tcPr/>
                </a:tc>
                <a:tc>
                  <a:txBody>
                    <a:bodyPr/>
                    <a:lstStyle/>
                    <a:p>
                      <a:r>
                        <a:rPr lang="fr-FR" sz="2200" dirty="0">
                          <a:solidFill>
                            <a:srgbClr val="104F75"/>
                          </a:solidFill>
                        </a:rPr>
                        <a:t>donné</a:t>
                      </a:r>
                    </a:p>
                  </a:txBody>
                  <a:tcPr/>
                </a:tc>
                <a:tc>
                  <a:txBody>
                    <a:bodyPr/>
                    <a:lstStyle/>
                    <a:p>
                      <a:r>
                        <a:rPr lang="fr-FR" sz="2200" dirty="0">
                          <a:solidFill>
                            <a:srgbClr val="104F75"/>
                          </a:solidFill>
                        </a:rPr>
                        <a:t>retournés</a:t>
                      </a:r>
                    </a:p>
                  </a:txBody>
                  <a:tcPr/>
                </a:tc>
                <a:tc>
                  <a:txBody>
                    <a:bodyPr/>
                    <a:lstStyle/>
                    <a:p>
                      <a:endParaRPr lang="fr-FR" sz="2200" dirty="0"/>
                    </a:p>
                  </a:txBody>
                  <a:tcPr/>
                </a:tc>
                <a:extLst>
                  <a:ext uri="{0D108BD9-81ED-4DB2-BD59-A6C34878D82A}">
                    <a16:rowId xmlns:a16="http://schemas.microsoft.com/office/drawing/2014/main" val="2053917574"/>
                  </a:ext>
                </a:extLst>
              </a:tr>
            </a:tbl>
          </a:graphicData>
        </a:graphic>
      </p:graphicFrame>
      <p:sp>
        <p:nvSpPr>
          <p:cNvPr id="11" name="Action Button: Custom 16">
            <a:hlinkClick r:id="" action="ppaction://noaction" highlightClick="1">
              <a:snd r:embed="rId4" name="slide 23 number 1 with beep.wav"/>
            </a:hlinkClick>
            <a:extLst>
              <a:ext uri="{FF2B5EF4-FFF2-40B4-BE49-F238E27FC236}">
                <a16:creationId xmlns:a16="http://schemas.microsoft.com/office/drawing/2014/main" id="{070F7552-B077-4FBC-A27C-B552D63EA330}"/>
              </a:ext>
            </a:extLst>
          </p:cNvPr>
          <p:cNvSpPr/>
          <p:nvPr/>
        </p:nvSpPr>
        <p:spPr>
          <a:xfrm>
            <a:off x="350440" y="18531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5" name="slide 23 number 2 with beep.wav"/>
            </a:hlinkClick>
            <a:extLst>
              <a:ext uri="{FF2B5EF4-FFF2-40B4-BE49-F238E27FC236}">
                <a16:creationId xmlns:a16="http://schemas.microsoft.com/office/drawing/2014/main" id="{CF7A8D2A-1A0B-4682-874B-1CAAB81697DF}"/>
              </a:ext>
            </a:extLst>
          </p:cNvPr>
          <p:cNvSpPr/>
          <p:nvPr/>
        </p:nvSpPr>
        <p:spPr>
          <a:xfrm>
            <a:off x="350440" y="22781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6" name="slide 23 number 3 with beep.wav"/>
            </a:hlinkClick>
            <a:extLst>
              <a:ext uri="{FF2B5EF4-FFF2-40B4-BE49-F238E27FC236}">
                <a16:creationId xmlns:a16="http://schemas.microsoft.com/office/drawing/2014/main" id="{27B9B54D-DBF9-44A6-9CCC-FEA7B4438917}"/>
              </a:ext>
            </a:extLst>
          </p:cNvPr>
          <p:cNvSpPr/>
          <p:nvPr/>
        </p:nvSpPr>
        <p:spPr>
          <a:xfrm>
            <a:off x="350440" y="26897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7" name="slide 23 number 6 with beep.wav"/>
            </a:hlinkClick>
            <a:extLst>
              <a:ext uri="{FF2B5EF4-FFF2-40B4-BE49-F238E27FC236}">
                <a16:creationId xmlns:a16="http://schemas.microsoft.com/office/drawing/2014/main" id="{3F9AB71C-CDAC-4E8F-9918-82934A085AFD}"/>
              </a:ext>
            </a:extLst>
          </p:cNvPr>
          <p:cNvSpPr/>
          <p:nvPr/>
        </p:nvSpPr>
        <p:spPr>
          <a:xfrm>
            <a:off x="350440" y="31128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8" name="slide 23 number 9 with beep.wav"/>
            </a:hlinkClick>
            <a:extLst>
              <a:ext uri="{FF2B5EF4-FFF2-40B4-BE49-F238E27FC236}">
                <a16:creationId xmlns:a16="http://schemas.microsoft.com/office/drawing/2014/main" id="{D8BF9A59-F752-4190-85BF-F5F9E6A61DDF}"/>
              </a:ext>
            </a:extLst>
          </p:cNvPr>
          <p:cNvSpPr/>
          <p:nvPr/>
        </p:nvSpPr>
        <p:spPr>
          <a:xfrm>
            <a:off x="350440" y="35317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9" name="slide 23 number 10 with beep.wav"/>
            </a:hlinkClick>
            <a:extLst>
              <a:ext uri="{FF2B5EF4-FFF2-40B4-BE49-F238E27FC236}">
                <a16:creationId xmlns:a16="http://schemas.microsoft.com/office/drawing/2014/main" id="{890A0414-D6D9-478A-AC6F-58039ED65209}"/>
              </a:ext>
            </a:extLst>
          </p:cNvPr>
          <p:cNvSpPr/>
          <p:nvPr/>
        </p:nvSpPr>
        <p:spPr>
          <a:xfrm>
            <a:off x="350440" y="39506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0" name="slide 23 number 7 with beep.wav"/>
            </a:hlinkClick>
            <a:extLst>
              <a:ext uri="{FF2B5EF4-FFF2-40B4-BE49-F238E27FC236}">
                <a16:creationId xmlns:a16="http://schemas.microsoft.com/office/drawing/2014/main" id="{16991F76-67A2-4124-9B87-71E4D47CA8CB}"/>
              </a:ext>
            </a:extLst>
          </p:cNvPr>
          <p:cNvSpPr/>
          <p:nvPr/>
        </p:nvSpPr>
        <p:spPr>
          <a:xfrm>
            <a:off x="350440" y="43695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1" name="slide 23 number 4 with beep.wav"/>
            </a:hlinkClick>
            <a:extLst>
              <a:ext uri="{FF2B5EF4-FFF2-40B4-BE49-F238E27FC236}">
                <a16:creationId xmlns:a16="http://schemas.microsoft.com/office/drawing/2014/main" id="{D2FAB4AB-E793-456D-9B4B-6B5CFF87869A}"/>
              </a:ext>
            </a:extLst>
          </p:cNvPr>
          <p:cNvSpPr/>
          <p:nvPr/>
        </p:nvSpPr>
        <p:spPr>
          <a:xfrm>
            <a:off x="350440" y="47655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2" name="slide 23 number 5 with beep.wav"/>
            </a:hlinkClick>
            <a:extLst>
              <a:ext uri="{FF2B5EF4-FFF2-40B4-BE49-F238E27FC236}">
                <a16:creationId xmlns:a16="http://schemas.microsoft.com/office/drawing/2014/main" id="{F55CCE5A-66CD-426E-9498-342E274F4100}"/>
              </a:ext>
            </a:extLst>
          </p:cNvPr>
          <p:cNvSpPr/>
          <p:nvPr/>
        </p:nvSpPr>
        <p:spPr>
          <a:xfrm>
            <a:off x="350440" y="51821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0" name="Action Button: Custom 16">
            <a:hlinkClick r:id="" action="ppaction://noaction" highlightClick="1">
              <a:snd r:embed="rId13" name="slide 23 number 8 with beep.wav"/>
            </a:hlinkClick>
            <a:extLst>
              <a:ext uri="{FF2B5EF4-FFF2-40B4-BE49-F238E27FC236}">
                <a16:creationId xmlns:a16="http://schemas.microsoft.com/office/drawing/2014/main" id="{D3BCC472-9D3C-411E-8BB4-46DB70DC9DAC}"/>
              </a:ext>
            </a:extLst>
          </p:cNvPr>
          <p:cNvSpPr/>
          <p:nvPr/>
        </p:nvSpPr>
        <p:spPr>
          <a:xfrm>
            <a:off x="350440" y="56169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1" name="Action Button: Custom 16">
            <a:hlinkClick r:id="" action="ppaction://noaction" highlightClick="1">
              <a:snd r:embed="rId14" name="slide 23 number 1 no beep.wav"/>
            </a:hlinkClick>
            <a:extLst>
              <a:ext uri="{FF2B5EF4-FFF2-40B4-BE49-F238E27FC236}">
                <a16:creationId xmlns:a16="http://schemas.microsoft.com/office/drawing/2014/main" id="{D35FEABF-7D2E-49B3-A705-8387D1788189}"/>
              </a:ext>
            </a:extLst>
          </p:cNvPr>
          <p:cNvSpPr/>
          <p:nvPr/>
        </p:nvSpPr>
        <p:spPr>
          <a:xfrm>
            <a:off x="6995072" y="18531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15" name="slide 23 number 2 no beep.wav"/>
            </a:hlinkClick>
            <a:extLst>
              <a:ext uri="{FF2B5EF4-FFF2-40B4-BE49-F238E27FC236}">
                <a16:creationId xmlns:a16="http://schemas.microsoft.com/office/drawing/2014/main" id="{A8E98088-5382-4F4C-9A5D-2F5825CDE7DB}"/>
              </a:ext>
            </a:extLst>
          </p:cNvPr>
          <p:cNvSpPr/>
          <p:nvPr/>
        </p:nvSpPr>
        <p:spPr>
          <a:xfrm>
            <a:off x="6995072" y="22781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16" name="slide 23 number 3 no beep.wav"/>
            </a:hlinkClick>
            <a:extLst>
              <a:ext uri="{FF2B5EF4-FFF2-40B4-BE49-F238E27FC236}">
                <a16:creationId xmlns:a16="http://schemas.microsoft.com/office/drawing/2014/main" id="{1E7B81C4-1BA5-43C8-90A8-984FED4758B5}"/>
              </a:ext>
            </a:extLst>
          </p:cNvPr>
          <p:cNvSpPr/>
          <p:nvPr/>
        </p:nvSpPr>
        <p:spPr>
          <a:xfrm>
            <a:off x="6995072" y="26897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17" name="slide 23 number 6 no beep.wav"/>
            </a:hlinkClick>
            <a:extLst>
              <a:ext uri="{FF2B5EF4-FFF2-40B4-BE49-F238E27FC236}">
                <a16:creationId xmlns:a16="http://schemas.microsoft.com/office/drawing/2014/main" id="{83387F3C-60B7-4EB1-BAE2-E0BBCF18A9D1}"/>
              </a:ext>
            </a:extLst>
          </p:cNvPr>
          <p:cNvSpPr/>
          <p:nvPr/>
        </p:nvSpPr>
        <p:spPr>
          <a:xfrm>
            <a:off x="6995072" y="31128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18" name="slide 23 number 9 no beep.wav"/>
            </a:hlinkClick>
            <a:extLst>
              <a:ext uri="{FF2B5EF4-FFF2-40B4-BE49-F238E27FC236}">
                <a16:creationId xmlns:a16="http://schemas.microsoft.com/office/drawing/2014/main" id="{4A7CB101-1542-426F-8AA3-C329589C4F2F}"/>
              </a:ext>
            </a:extLst>
          </p:cNvPr>
          <p:cNvSpPr/>
          <p:nvPr/>
        </p:nvSpPr>
        <p:spPr>
          <a:xfrm>
            <a:off x="6995072" y="35317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19" name="slide 23 number 10 no beep.wav"/>
            </a:hlinkClick>
            <a:extLst>
              <a:ext uri="{FF2B5EF4-FFF2-40B4-BE49-F238E27FC236}">
                <a16:creationId xmlns:a16="http://schemas.microsoft.com/office/drawing/2014/main" id="{D17B2933-101B-44ED-B5AD-FFAF134360B9}"/>
              </a:ext>
            </a:extLst>
          </p:cNvPr>
          <p:cNvSpPr/>
          <p:nvPr/>
        </p:nvSpPr>
        <p:spPr>
          <a:xfrm>
            <a:off x="6995072" y="39506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20" name="slide 23 number 7 no beep.wav"/>
            </a:hlinkClick>
            <a:extLst>
              <a:ext uri="{FF2B5EF4-FFF2-40B4-BE49-F238E27FC236}">
                <a16:creationId xmlns:a16="http://schemas.microsoft.com/office/drawing/2014/main" id="{A48005CC-FFF1-4C86-98B9-D9EB5A98A135}"/>
              </a:ext>
            </a:extLst>
          </p:cNvPr>
          <p:cNvSpPr/>
          <p:nvPr/>
        </p:nvSpPr>
        <p:spPr>
          <a:xfrm>
            <a:off x="6995072" y="43695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8" name="Action Button: Custom 16">
            <a:hlinkClick r:id="" action="ppaction://noaction" highlightClick="1">
              <a:snd r:embed="rId21" name="slide 23 number 4 no beep.wav"/>
            </a:hlinkClick>
            <a:extLst>
              <a:ext uri="{FF2B5EF4-FFF2-40B4-BE49-F238E27FC236}">
                <a16:creationId xmlns:a16="http://schemas.microsoft.com/office/drawing/2014/main" id="{0D2E4DBF-2808-4EB6-9BBA-7551F3951E9E}"/>
              </a:ext>
            </a:extLst>
          </p:cNvPr>
          <p:cNvSpPr/>
          <p:nvPr/>
        </p:nvSpPr>
        <p:spPr>
          <a:xfrm>
            <a:off x="6995072" y="47655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9" name="Action Button: Custom 16">
            <a:hlinkClick r:id="" action="ppaction://noaction" highlightClick="1">
              <a:snd r:embed="rId22" name="slide 23 number 5 no beep.wav"/>
            </a:hlinkClick>
            <a:extLst>
              <a:ext uri="{FF2B5EF4-FFF2-40B4-BE49-F238E27FC236}">
                <a16:creationId xmlns:a16="http://schemas.microsoft.com/office/drawing/2014/main" id="{1FCC1C8B-E228-49A5-8EDE-E97A04CB14C6}"/>
              </a:ext>
            </a:extLst>
          </p:cNvPr>
          <p:cNvSpPr/>
          <p:nvPr/>
        </p:nvSpPr>
        <p:spPr>
          <a:xfrm>
            <a:off x="6995072" y="51821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0" name="Action Button: Custom 16">
            <a:hlinkClick r:id="" action="ppaction://noaction" highlightClick="1">
              <a:snd r:embed="rId23" name="slide 23 number 8 no beep.wav"/>
            </a:hlinkClick>
            <a:extLst>
              <a:ext uri="{FF2B5EF4-FFF2-40B4-BE49-F238E27FC236}">
                <a16:creationId xmlns:a16="http://schemas.microsoft.com/office/drawing/2014/main" id="{49F18314-29A0-43AA-A383-29E1F031A0B2}"/>
              </a:ext>
            </a:extLst>
          </p:cNvPr>
          <p:cNvSpPr/>
          <p:nvPr/>
        </p:nvSpPr>
        <p:spPr>
          <a:xfrm>
            <a:off x="6995072" y="56169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1" name="Picture 30" descr="green checkmark">
            <a:extLst>
              <a:ext uri="{FF2B5EF4-FFF2-40B4-BE49-F238E27FC236}">
                <a16:creationId xmlns:a16="http://schemas.microsoft.com/office/drawing/2014/main" id="{F7114E27-A3B3-4E00-8982-A251F1A2407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00868" y="1870157"/>
            <a:ext cx="282522" cy="294294"/>
          </a:xfrm>
          <a:prstGeom prst="rect">
            <a:avLst/>
          </a:prstGeom>
        </p:spPr>
      </p:pic>
      <p:pic>
        <p:nvPicPr>
          <p:cNvPr id="32" name="Picture 31" descr="green checkmark">
            <a:extLst>
              <a:ext uri="{FF2B5EF4-FFF2-40B4-BE49-F238E27FC236}">
                <a16:creationId xmlns:a16="http://schemas.microsoft.com/office/drawing/2014/main" id="{4F356D16-CD20-46CC-A065-BF5A2685399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81486" y="2328977"/>
            <a:ext cx="282522" cy="294294"/>
          </a:xfrm>
          <a:prstGeom prst="rect">
            <a:avLst/>
          </a:prstGeom>
        </p:spPr>
      </p:pic>
      <p:pic>
        <p:nvPicPr>
          <p:cNvPr id="33" name="Picture 32" descr="green checkmark">
            <a:extLst>
              <a:ext uri="{FF2B5EF4-FFF2-40B4-BE49-F238E27FC236}">
                <a16:creationId xmlns:a16="http://schemas.microsoft.com/office/drawing/2014/main" id="{1979CC4A-7DF1-4AE4-AE3A-32018A399CC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00868" y="2740555"/>
            <a:ext cx="282522" cy="294294"/>
          </a:xfrm>
          <a:prstGeom prst="rect">
            <a:avLst/>
          </a:prstGeom>
        </p:spPr>
      </p:pic>
      <p:pic>
        <p:nvPicPr>
          <p:cNvPr id="34" name="Picture 33" descr="green checkmark">
            <a:extLst>
              <a:ext uri="{FF2B5EF4-FFF2-40B4-BE49-F238E27FC236}">
                <a16:creationId xmlns:a16="http://schemas.microsoft.com/office/drawing/2014/main" id="{7FD4B48A-9D11-420C-AF68-024EFDA1B26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77077" y="3163736"/>
            <a:ext cx="282522" cy="294294"/>
          </a:xfrm>
          <a:prstGeom prst="rect">
            <a:avLst/>
          </a:prstGeom>
        </p:spPr>
      </p:pic>
      <p:pic>
        <p:nvPicPr>
          <p:cNvPr id="35" name="Picture 34" descr="green checkmark">
            <a:extLst>
              <a:ext uri="{FF2B5EF4-FFF2-40B4-BE49-F238E27FC236}">
                <a16:creationId xmlns:a16="http://schemas.microsoft.com/office/drawing/2014/main" id="{BCB88A24-1F13-4534-945C-4E2F6C1BDBA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81486" y="3633472"/>
            <a:ext cx="282522" cy="294294"/>
          </a:xfrm>
          <a:prstGeom prst="rect">
            <a:avLst/>
          </a:prstGeom>
        </p:spPr>
      </p:pic>
      <p:pic>
        <p:nvPicPr>
          <p:cNvPr id="36" name="Picture 35" descr="green checkmark">
            <a:extLst>
              <a:ext uri="{FF2B5EF4-FFF2-40B4-BE49-F238E27FC236}">
                <a16:creationId xmlns:a16="http://schemas.microsoft.com/office/drawing/2014/main" id="{7E259DBC-2D07-4CA5-8D8E-BC95F872272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00868" y="4001502"/>
            <a:ext cx="282522" cy="294294"/>
          </a:xfrm>
          <a:prstGeom prst="rect">
            <a:avLst/>
          </a:prstGeom>
        </p:spPr>
      </p:pic>
      <p:pic>
        <p:nvPicPr>
          <p:cNvPr id="37" name="Picture 36" descr="green checkmark">
            <a:extLst>
              <a:ext uri="{FF2B5EF4-FFF2-40B4-BE49-F238E27FC236}">
                <a16:creationId xmlns:a16="http://schemas.microsoft.com/office/drawing/2014/main" id="{6AE5CA23-3A42-43C2-8329-8F7EF56C395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77077" y="4468231"/>
            <a:ext cx="282522" cy="294294"/>
          </a:xfrm>
          <a:prstGeom prst="rect">
            <a:avLst/>
          </a:prstGeom>
        </p:spPr>
      </p:pic>
      <p:pic>
        <p:nvPicPr>
          <p:cNvPr id="38" name="Picture 37" descr="green checkmark">
            <a:extLst>
              <a:ext uri="{FF2B5EF4-FFF2-40B4-BE49-F238E27FC236}">
                <a16:creationId xmlns:a16="http://schemas.microsoft.com/office/drawing/2014/main" id="{0DC5CA49-E9F1-4A9C-9BCB-E68071DBE1F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477077" y="4867238"/>
            <a:ext cx="282522" cy="294294"/>
          </a:xfrm>
          <a:prstGeom prst="rect">
            <a:avLst/>
          </a:prstGeom>
        </p:spPr>
      </p:pic>
      <p:pic>
        <p:nvPicPr>
          <p:cNvPr id="39" name="Picture 38" descr="green checkmark">
            <a:extLst>
              <a:ext uri="{FF2B5EF4-FFF2-40B4-BE49-F238E27FC236}">
                <a16:creationId xmlns:a16="http://schemas.microsoft.com/office/drawing/2014/main" id="{E149E35B-5C3C-4732-A133-8FDC4BE760F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00868" y="5232957"/>
            <a:ext cx="282522" cy="294294"/>
          </a:xfrm>
          <a:prstGeom prst="rect">
            <a:avLst/>
          </a:prstGeom>
        </p:spPr>
      </p:pic>
      <p:pic>
        <p:nvPicPr>
          <p:cNvPr id="40" name="Picture 39" descr="green checkmark">
            <a:extLst>
              <a:ext uri="{FF2B5EF4-FFF2-40B4-BE49-F238E27FC236}">
                <a16:creationId xmlns:a16="http://schemas.microsoft.com/office/drawing/2014/main" id="{1F53B7AE-1DB7-474D-B2F0-9E3846F0403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00868" y="5667789"/>
            <a:ext cx="282522" cy="294294"/>
          </a:xfrm>
          <a:prstGeom prst="rect">
            <a:avLst/>
          </a:prstGeom>
        </p:spPr>
      </p:pic>
      <p:pic>
        <p:nvPicPr>
          <p:cNvPr id="6" name="Picture 5" descr="A picture containing calendar&#10;&#10;Description automatically generated">
            <a:extLst>
              <a:ext uri="{FF2B5EF4-FFF2-40B4-BE49-F238E27FC236}">
                <a16:creationId xmlns:a16="http://schemas.microsoft.com/office/drawing/2014/main" id="{23F8BE39-10AD-4117-826A-1F9772ABD93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577796" y="2983413"/>
            <a:ext cx="2703605" cy="2969635"/>
          </a:xfrm>
          <a:prstGeom prst="rect">
            <a:avLst/>
          </a:prstGeom>
        </p:spPr>
      </p:pic>
      <p:pic>
        <p:nvPicPr>
          <p:cNvPr id="41" name="Picture 40">
            <a:extLst>
              <a:ext uri="{FF2B5EF4-FFF2-40B4-BE49-F238E27FC236}">
                <a16:creationId xmlns:a16="http://schemas.microsoft.com/office/drawing/2014/main" id="{B6658FC1-6993-4955-AF73-F4425CD4792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617955" y="-17123"/>
            <a:ext cx="1181115" cy="1181115"/>
          </a:xfrm>
          <a:prstGeom prst="rect">
            <a:avLst/>
          </a:prstGeom>
        </p:spPr>
      </p:pic>
    </p:spTree>
    <p:extLst>
      <p:ext uri="{BB962C8B-B14F-4D97-AF65-F5344CB8AC3E}">
        <p14:creationId xmlns:p14="http://schemas.microsoft.com/office/powerpoint/2010/main" val="15032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accidents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Tu as eu un accident avec un(e) ami(e). Décris l’accident.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ton/ta partenaire. Écris des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Change de partenaire et décris l’accident de la premi</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ère personne.</a:t>
            </a: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0C57A4E4-D40B-4FBF-91B1-34DC377B5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71" y="3866148"/>
            <a:ext cx="2286410" cy="2286410"/>
          </a:xfrm>
          <a:prstGeom prst="rect">
            <a:avLst/>
          </a:prstGeom>
        </p:spPr>
      </p:pic>
      <p:pic>
        <p:nvPicPr>
          <p:cNvPr id="10" name="Picture 9">
            <a:extLst>
              <a:ext uri="{FF2B5EF4-FFF2-40B4-BE49-F238E27FC236}">
                <a16:creationId xmlns:a16="http://schemas.microsoft.com/office/drawing/2014/main" id="{EEA05736-9B98-4D02-A9B5-EAA2DD763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437" y="3142859"/>
            <a:ext cx="3009699" cy="3009699"/>
          </a:xfrm>
          <a:prstGeom prst="rect">
            <a:avLst/>
          </a:prstGeom>
        </p:spPr>
      </p:pic>
      <p:pic>
        <p:nvPicPr>
          <p:cNvPr id="11" name="Picture 10">
            <a:extLst>
              <a:ext uri="{FF2B5EF4-FFF2-40B4-BE49-F238E27FC236}">
                <a16:creationId xmlns:a16="http://schemas.microsoft.com/office/drawing/2014/main" id="{68F5336E-A0FF-4BDB-BA81-103BAB414D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8722" y="3142859"/>
            <a:ext cx="3009699" cy="3009699"/>
          </a:xfrm>
          <a:prstGeom prst="rect">
            <a:avLst/>
          </a:prstGeom>
        </p:spPr>
      </p:pic>
      <p:sp>
        <p:nvSpPr>
          <p:cNvPr id="5" name="Speech Bubble: Oval 4">
            <a:extLst>
              <a:ext uri="{FF2B5EF4-FFF2-40B4-BE49-F238E27FC236}">
                <a16:creationId xmlns:a16="http://schemas.microsoft.com/office/drawing/2014/main" id="{8B9F0353-E62D-42E8-8F1C-56245EEC4AA7}"/>
              </a:ext>
            </a:extLst>
          </p:cNvPr>
          <p:cNvSpPr/>
          <p:nvPr/>
        </p:nvSpPr>
        <p:spPr>
          <a:xfrm>
            <a:off x="2349378" y="2759242"/>
            <a:ext cx="2916006" cy="1106906"/>
          </a:xfrm>
          <a:prstGeom prst="wedgeEllipseCallout">
            <a:avLst>
              <a:gd name="adj1" fmla="val 53422"/>
              <a:gd name="adj2" fmla="val 625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ù êtes-vous tombés ?</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2" name="Speech Bubble: Oval 11">
            <a:extLst>
              <a:ext uri="{FF2B5EF4-FFF2-40B4-BE49-F238E27FC236}">
                <a16:creationId xmlns:a16="http://schemas.microsoft.com/office/drawing/2014/main" id="{913702CE-2F11-4A75-957D-6879B66758AC}"/>
              </a:ext>
            </a:extLst>
          </p:cNvPr>
          <p:cNvSpPr/>
          <p:nvPr/>
        </p:nvSpPr>
        <p:spPr>
          <a:xfrm>
            <a:off x="2349378" y="4129061"/>
            <a:ext cx="2771505" cy="1261086"/>
          </a:xfrm>
          <a:prstGeom prst="wedgeEllipseCallout">
            <a:avLst>
              <a:gd name="adj1" fmla="val -55224"/>
              <a:gd name="adj2" fmla="val 5960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tombés au coll</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ège.</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3" name="Speech Bubble: Oval 12">
            <a:extLst>
              <a:ext uri="{FF2B5EF4-FFF2-40B4-BE49-F238E27FC236}">
                <a16:creationId xmlns:a16="http://schemas.microsoft.com/office/drawing/2014/main" id="{F49D27D5-06FD-4295-BD80-84C667478E36}"/>
              </a:ext>
            </a:extLst>
          </p:cNvPr>
          <p:cNvSpPr/>
          <p:nvPr/>
        </p:nvSpPr>
        <p:spPr>
          <a:xfrm>
            <a:off x="7071120" y="4308347"/>
            <a:ext cx="2185176" cy="1402012"/>
          </a:xfrm>
          <a:prstGeom prst="wedgeEllipseCallout">
            <a:avLst>
              <a:gd name="adj1" fmla="val -66167"/>
              <a:gd name="adj2" fmla="val 5235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Ils sont tombés au coll</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ège.</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9217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04F75"/>
                </a:solidFill>
              </a:rPr>
              <a:t>-s-</a:t>
            </a:r>
            <a:endParaRPr lang="en-GB" sz="3600" dirty="0">
              <a:solidFill>
                <a:srgbClr val="104F75"/>
              </a:solidFill>
            </a:endParaRPr>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mai</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on</a:t>
            </a: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maga</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in</a:t>
            </a: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dé</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6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olé</a:t>
            </a: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cho</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égli</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6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e</a:t>
            </a: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cui</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ine</a:t>
            </a:r>
            <a:endParaRPr kumimoji="0" lang="fr-FR" sz="6000" b="0" i="0" u="none" strike="noStrike" kern="1200" cap="none" spc="0" normalizeH="0" baseline="0" dirty="0">
              <a:ln>
                <a:noFill/>
              </a:ln>
              <a:solidFill>
                <a:srgbClr val="104F75"/>
              </a:solidFill>
              <a:effectLst/>
              <a:uLnTx/>
              <a:uFillTx/>
              <a:latin typeface="Calibri" panose="020F0502020204030204" pitchFamily="34" charset="0"/>
              <a:ea typeface="+mn-ea"/>
              <a:cs typeface="Calibri" panose="020F0502020204030204" pitchFamily="34" charset="0"/>
            </a:endParaRPr>
          </a:p>
        </p:txBody>
      </p:sp>
      <p:pic>
        <p:nvPicPr>
          <p:cNvPr id="13" name="Picture 12" descr="church">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787" y="1334836"/>
            <a:ext cx="1565749" cy="2398128"/>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209575" y="4610603"/>
            <a:ext cx="15167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[sorry]</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279108" y="5611180"/>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[thing]</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ches"/>
          <p:cNvPicPr>
            <a:picLocks noChangeAspect="1"/>
          </p:cNvPicPr>
          <p:nvPr/>
        </p:nvPicPr>
        <p:blipFill rotWithShape="1">
          <a:blip r:embed="rId11" cstate="print">
            <a:extLst>
              <a:ext uri="{28A0092B-C50C-407E-A947-70E740481C1C}">
                <a14:useLocalDpi xmlns:a14="http://schemas.microsoft.com/office/drawing/2010/main" val="0"/>
              </a:ext>
            </a:extLst>
          </a:blip>
          <a:srcRect l="23874" r="23423"/>
          <a:stretch/>
        </p:blipFill>
        <p:spPr>
          <a:xfrm>
            <a:off x="8904409" y="4443813"/>
            <a:ext cx="1911736" cy="1813698"/>
          </a:xfrm>
          <a:prstGeom prst="rect">
            <a:avLst/>
          </a:prstGeom>
        </p:spPr>
      </p:pic>
      <p:pic>
        <p:nvPicPr>
          <p:cNvPr id="18" name="Picture 2" descr="House 12 Clip Art">
            <a:extLst>
              <a:ext uri="{FF2B5EF4-FFF2-40B4-BE49-F238E27FC236}">
                <a16:creationId xmlns:a16="http://schemas.microsoft.com/office/drawing/2014/main" id="{7C046F5C-408A-4E15-B8FD-6765978A8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hop">
            <a:extLst>
              <a:ext uri="{FF2B5EF4-FFF2-40B4-BE49-F238E27FC236}">
                <a16:creationId xmlns:a16="http://schemas.microsoft.com/office/drawing/2014/main" id="{2F85308B-0077-4B64-B12D-41203D4B7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774" y="1693195"/>
            <a:ext cx="1570363" cy="173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500"/>
                                        <p:tgtEl>
                                          <p:spTgt spid="21506"/>
                                        </p:tgtEl>
                                      </p:cBhvr>
                                    </p:animEffect>
                                  </p:childTnLst>
                                  <p:subTnLst>
                                    <p:audio>
                                      <p:cMediaNode>
                                        <p:cTn display="0" masterRel="sameClick">
                                          <p:stCondLst>
                                            <p:cond evt="begin" delay="0">
                                              <p:tn val="26"/>
                                            </p:cond>
                                          </p:stCondLst>
                                          <p:endCondLst>
                                            <p:cond evt="onStopAudio" delay="0">
                                              <p:tgtEl>
                                                <p:sldTgt/>
                                              </p:tgtEl>
                                            </p:cond>
                                          </p:endCondLst>
                                        </p:cTn>
                                        <p:tgtEl>
                                          <p:sndTgt r:embed="rId5" name="s magas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s églis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s égl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s désolé.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s désolé.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s chos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s chos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s cuisin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accidents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436EBD43-C47B-4AA9-807D-AD0441352844}"/>
              </a:ext>
            </a:extLst>
          </p:cNvPr>
          <p:cNvSpPr txBox="1"/>
          <p:nvPr/>
        </p:nvSpPr>
        <p:spPr>
          <a:xfrm>
            <a:off x="180000" y="1296000"/>
            <a:ext cx="5916000" cy="4939814"/>
          </a:xfrm>
          <a:prstGeom prst="rect">
            <a:avLst/>
          </a:prstGeom>
          <a:noFill/>
          <a:ln>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Répond aux questions de ton/ta partenaire.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(tomber)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(voyager)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(rester) [30 minutes]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(retourner)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Demande </a:t>
            </a:r>
            <a:r>
              <a:rPr kumimoji="0" lang="fr-FR" sz="1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à ton/ta partenaire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Où (tomber)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Où (aller)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Comment (voyager)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Combien de temps (rester)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Quand (retourner) à la maison</a:t>
            </a:r>
          </a:p>
        </p:txBody>
      </p:sp>
      <p:sp>
        <p:nvSpPr>
          <p:cNvPr id="9" name="TextBox 8">
            <a:extLst>
              <a:ext uri="{FF2B5EF4-FFF2-40B4-BE49-F238E27FC236}">
                <a16:creationId xmlns:a16="http://schemas.microsoft.com/office/drawing/2014/main" id="{53DB9A4C-9B36-4B6B-9BCE-0848B50FFD7A}"/>
              </a:ext>
            </a:extLst>
          </p:cNvPr>
          <p:cNvSpPr txBox="1"/>
          <p:nvPr/>
        </p:nvSpPr>
        <p:spPr>
          <a:xfrm>
            <a:off x="6096000" y="1296000"/>
            <a:ext cx="5916000" cy="4939814"/>
          </a:xfrm>
          <a:prstGeom prst="rect">
            <a:avLst/>
          </a:prstGeom>
          <a:noFill/>
          <a:ln>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Répond aux questions de ton/ta partenaire.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(tomber)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(voyager)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(rester) [</a:t>
            </a: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two hours</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nous (retourner)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Demande </a:t>
            </a:r>
            <a:r>
              <a:rPr kumimoji="0" lang="fr-FR" sz="1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à ton/ta partenaire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Où (tomber)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Où (aller)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Comment (voyager)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Combien de temps (rester)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Quand (retourner) à la maison</a:t>
            </a:r>
          </a:p>
        </p:txBody>
      </p:sp>
      <p:pic>
        <p:nvPicPr>
          <p:cNvPr id="11" name="Picture 10">
            <a:extLst>
              <a:ext uri="{FF2B5EF4-FFF2-40B4-BE49-F238E27FC236}">
                <a16:creationId xmlns:a16="http://schemas.microsoft.com/office/drawing/2014/main" id="{0959B354-E4E6-4AA1-8748-C53189489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341" y="1757665"/>
            <a:ext cx="1057039" cy="652942"/>
          </a:xfrm>
          <a:prstGeom prst="rect">
            <a:avLst/>
          </a:prstGeom>
        </p:spPr>
      </p:pic>
      <p:pic>
        <p:nvPicPr>
          <p:cNvPr id="13" name="Picture 12">
            <a:extLst>
              <a:ext uri="{FF2B5EF4-FFF2-40B4-BE49-F238E27FC236}">
                <a16:creationId xmlns:a16="http://schemas.microsoft.com/office/drawing/2014/main" id="{05E5A21C-957A-4871-BDFC-EEC83B9ECF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1721" y="1757665"/>
            <a:ext cx="652760" cy="652760"/>
          </a:xfrm>
          <a:prstGeom prst="rect">
            <a:avLst/>
          </a:prstGeom>
        </p:spPr>
      </p:pic>
      <p:sp>
        <p:nvSpPr>
          <p:cNvPr id="17" name="TextBox 16">
            <a:extLst>
              <a:ext uri="{FF2B5EF4-FFF2-40B4-BE49-F238E27FC236}">
                <a16:creationId xmlns:a16="http://schemas.microsoft.com/office/drawing/2014/main" id="{95BF09D4-144B-4EB7-B391-A79B0F784098}"/>
              </a:ext>
            </a:extLst>
          </p:cNvPr>
          <p:cNvSpPr txBox="1"/>
          <p:nvPr/>
        </p:nvSpPr>
        <p:spPr>
          <a:xfrm>
            <a:off x="3339366" y="1853303"/>
            <a:ext cx="1471612" cy="4616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(aller)</a:t>
            </a:r>
          </a:p>
        </p:txBody>
      </p:sp>
      <p:pic>
        <p:nvPicPr>
          <p:cNvPr id="19" name="Picture 18">
            <a:extLst>
              <a:ext uri="{FF2B5EF4-FFF2-40B4-BE49-F238E27FC236}">
                <a16:creationId xmlns:a16="http://schemas.microsoft.com/office/drawing/2014/main" id="{54C65FEF-8C4B-4776-9D14-B306E4E844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1655" y="2561179"/>
            <a:ext cx="1096967" cy="622186"/>
          </a:xfrm>
          <a:prstGeom prst="rect">
            <a:avLst/>
          </a:prstGeom>
        </p:spPr>
      </p:pic>
      <p:sp>
        <p:nvSpPr>
          <p:cNvPr id="20" name="TextBox 19">
            <a:extLst>
              <a:ext uri="{FF2B5EF4-FFF2-40B4-BE49-F238E27FC236}">
                <a16:creationId xmlns:a16="http://schemas.microsoft.com/office/drawing/2014/main" id="{5300F529-DA04-4862-B8D7-388927E512E4}"/>
              </a:ext>
            </a:extLst>
          </p:cNvPr>
          <p:cNvSpPr txBox="1"/>
          <p:nvPr/>
        </p:nvSpPr>
        <p:spPr>
          <a:xfrm>
            <a:off x="2220902" y="3535074"/>
            <a:ext cx="948847" cy="461665"/>
          </a:xfrm>
          <a:prstGeom prst="rect">
            <a:avLst/>
          </a:prstGeom>
          <a:solidFill>
            <a:srgbClr val="FFFF0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5:00</a:t>
            </a:r>
          </a:p>
        </p:txBody>
      </p:sp>
      <p:sp>
        <p:nvSpPr>
          <p:cNvPr id="21" name="TextBox 20">
            <a:extLst>
              <a:ext uri="{FF2B5EF4-FFF2-40B4-BE49-F238E27FC236}">
                <a16:creationId xmlns:a16="http://schemas.microsoft.com/office/drawing/2014/main" id="{3878ED26-1AE5-4FCB-A844-195BB19DD832}"/>
              </a:ext>
            </a:extLst>
          </p:cNvPr>
          <p:cNvSpPr txBox="1"/>
          <p:nvPr/>
        </p:nvSpPr>
        <p:spPr>
          <a:xfrm>
            <a:off x="3338225" y="1853212"/>
            <a:ext cx="1471612" cy="4616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(aller)</a:t>
            </a:r>
          </a:p>
        </p:txBody>
      </p:sp>
      <p:sp>
        <p:nvSpPr>
          <p:cNvPr id="22" name="TextBox 21">
            <a:extLst>
              <a:ext uri="{FF2B5EF4-FFF2-40B4-BE49-F238E27FC236}">
                <a16:creationId xmlns:a16="http://schemas.microsoft.com/office/drawing/2014/main" id="{70573E0E-1E5B-4683-8792-80F8D379CB7D}"/>
              </a:ext>
            </a:extLst>
          </p:cNvPr>
          <p:cNvSpPr txBox="1"/>
          <p:nvPr/>
        </p:nvSpPr>
        <p:spPr>
          <a:xfrm>
            <a:off x="9054000" y="1853212"/>
            <a:ext cx="1471612" cy="4616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(aller)</a:t>
            </a:r>
          </a:p>
        </p:txBody>
      </p:sp>
      <p:pic>
        <p:nvPicPr>
          <p:cNvPr id="24" name="Picture 23">
            <a:extLst>
              <a:ext uri="{FF2B5EF4-FFF2-40B4-BE49-F238E27FC236}">
                <a16:creationId xmlns:a16="http://schemas.microsoft.com/office/drawing/2014/main" id="{4A9D9FF8-8810-43D5-AC98-C81539E942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96" b="100000" l="167" r="98167"/>
                    </a14:imgEffect>
                  </a14:imgLayer>
                </a14:imgProps>
              </a:ext>
              <a:ext uri="{28A0092B-C50C-407E-A947-70E740481C1C}">
                <a14:useLocalDpi xmlns:a14="http://schemas.microsoft.com/office/drawing/2010/main" val="0"/>
              </a:ext>
            </a:extLst>
          </a:blip>
          <a:stretch>
            <a:fillRect/>
          </a:stretch>
        </p:blipFill>
        <p:spPr>
          <a:xfrm>
            <a:off x="8074874" y="1624384"/>
            <a:ext cx="786848" cy="974380"/>
          </a:xfrm>
          <a:prstGeom prst="rect">
            <a:avLst/>
          </a:prstGeom>
        </p:spPr>
      </p:pic>
      <p:pic>
        <p:nvPicPr>
          <p:cNvPr id="26" name="Picture 25">
            <a:extLst>
              <a:ext uri="{FF2B5EF4-FFF2-40B4-BE49-F238E27FC236}">
                <a16:creationId xmlns:a16="http://schemas.microsoft.com/office/drawing/2014/main" id="{F244CE4A-93E7-4248-B71C-A39D8BB8AF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2627" y="1675664"/>
            <a:ext cx="1245835" cy="1037289"/>
          </a:xfrm>
          <a:prstGeom prst="rect">
            <a:avLst/>
          </a:prstGeom>
        </p:spPr>
      </p:pic>
      <p:pic>
        <p:nvPicPr>
          <p:cNvPr id="28" name="Picture 27">
            <a:extLst>
              <a:ext uri="{FF2B5EF4-FFF2-40B4-BE49-F238E27FC236}">
                <a16:creationId xmlns:a16="http://schemas.microsoft.com/office/drawing/2014/main" id="{9FF5F659-2C3F-4874-9F51-4A05089EE3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9058" y="2536612"/>
            <a:ext cx="1217124" cy="671320"/>
          </a:xfrm>
          <a:prstGeom prst="rect">
            <a:avLst/>
          </a:prstGeom>
        </p:spPr>
      </p:pic>
      <p:sp>
        <p:nvSpPr>
          <p:cNvPr id="29" name="TextBox 28">
            <a:extLst>
              <a:ext uri="{FF2B5EF4-FFF2-40B4-BE49-F238E27FC236}">
                <a16:creationId xmlns:a16="http://schemas.microsoft.com/office/drawing/2014/main" id="{0AD7A98E-7A58-429B-A83B-B321807DD773}"/>
              </a:ext>
            </a:extLst>
          </p:cNvPr>
          <p:cNvSpPr txBox="1"/>
          <p:nvPr/>
        </p:nvSpPr>
        <p:spPr>
          <a:xfrm>
            <a:off x="8124634" y="3582848"/>
            <a:ext cx="948847" cy="461665"/>
          </a:xfrm>
          <a:prstGeom prst="rect">
            <a:avLst/>
          </a:prstGeom>
          <a:solidFill>
            <a:srgbClr val="FFFF0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8:00</a:t>
            </a:r>
          </a:p>
        </p:txBody>
      </p:sp>
    </p:spTree>
    <p:extLst>
      <p:ext uri="{BB962C8B-B14F-4D97-AF65-F5344CB8AC3E}">
        <p14:creationId xmlns:p14="http://schemas.microsoft.com/office/powerpoint/2010/main" val="4172227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accidents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B9373A71-8B86-4A66-A29B-AE869B9AECDD}"/>
              </a:ext>
            </a:extLst>
          </p:cNvPr>
          <p:cNvSpPr txBox="1"/>
          <p:nvPr/>
        </p:nvSpPr>
        <p:spPr>
          <a:xfrm>
            <a:off x="180001" y="1296000"/>
            <a:ext cx="591600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tombé(e)s dans le parc.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allé(e)s chez le médecin.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avons voyagé en autobus.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resté(e)s trente minutes.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Nous sommes retourné(e)s </a:t>
            </a: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à la maison à cinq heures.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sommes tombé(e)s dans le supermarché.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sommes allé(e)s à l’hôpital.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avons voyagé en voiture.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sommes resté(e)s deux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sommes retourné(e)s à la maison à huit heures.</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3BE69F1-E778-4E5C-B374-8FE56C6AC382}"/>
              </a:ext>
            </a:extLst>
          </p:cNvPr>
          <p:cNvSpPr txBox="1"/>
          <p:nvPr/>
        </p:nvSpPr>
        <p:spPr>
          <a:xfrm>
            <a:off x="6096000" y="1296000"/>
            <a:ext cx="5915999"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Ils/Elles sont tombé(e)s dans le parc.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Ils/Elles sont allé(e)s chez le médecin.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Ils/Elles ont voyagé en autobus.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Ils/Elles sont resté(e)s trente minutes.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retourné(e)s à la maison 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cinq heures.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tombé(e)s dans le supermarché.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allé(e)s à l’hôpital.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ont voyagé en voiture.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resté(e)s deux heures.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Ils/Elles sont retourné(e)s à la maison à huit heures.</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719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16494"/>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Calibri" panose="020F0502020204030204" pitchFamily="34" charset="0"/>
              </a:rPr>
              <a:t>Term 2.1, Week 4)     </a:t>
            </a:r>
            <a:endParaRPr kumimoji="0" lang="en-GB" sz="28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800255" y="2478372"/>
            <a:ext cx="1275434" cy="1275434"/>
          </a:xfrm>
          <a:prstGeom prst="rect">
            <a:avLst/>
          </a:prstGeom>
        </p:spPr>
      </p:pic>
      <p:sp>
        <p:nvSpPr>
          <p:cNvPr id="10" name="TextBox 9">
            <a:hlinkClick r:id="rId7"/>
            <a:extLst>
              <a:ext uri="{FF2B5EF4-FFF2-40B4-BE49-F238E27FC236}">
                <a16:creationId xmlns:a16="http://schemas.microsoft.com/office/drawing/2014/main" id="{99D3DB3D-063A-44FB-9C93-A65627A6E32C}"/>
              </a:ext>
            </a:extLst>
          </p:cNvPr>
          <p:cNvSpPr txBox="1"/>
          <p:nvPr/>
        </p:nvSpPr>
        <p:spPr>
          <a:xfrm>
            <a:off x="175149" y="4176268"/>
            <a:ext cx="2395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8">
                  <a:extLst>
                    <a:ext uri="{A12FA001-AC4F-418D-AE19-62706E023703}">
                      <ahyp:hlinkClr xmlns:ahyp="http://schemas.microsoft.com/office/drawing/2018/hyperlinkcolor" val="tx"/>
                    </a:ext>
                  </a:extLst>
                </a:hlinkClick>
              </a:rPr>
              <a:t>Quizlet link</a:t>
            </a:r>
            <a:endParaRPr kumimoji="0" lang="en-GB" sz="2400" b="0" i="0"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 name="Rectangle 1"/>
          <p:cNvSpPr/>
          <p:nvPr/>
        </p:nvSpPr>
        <p:spPr>
          <a:xfrm>
            <a:off x="175149" y="4994797"/>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9">
                  <a:extLst>
                    <a:ext uri="{A12FA001-AC4F-418D-AE19-62706E023703}">
                      <ahyp:hlinkClr xmlns:ahyp="http://schemas.microsoft.com/office/drawing/2018/hyperlinkcolor" val="tx"/>
                    </a:ext>
                  </a:extLst>
                </a:hlinkClick>
              </a:rPr>
              <a:t>Y9 Term 1.2 Week 3 </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10">
                  <a:extLst>
                    <a:ext uri="{A12FA001-AC4F-418D-AE19-62706E023703}">
                      <ahyp:hlinkClr xmlns:ahyp="http://schemas.microsoft.com/office/drawing/2018/hyperlinkcolor" val="tx"/>
                    </a:ext>
                  </a:extLst>
                </a:hlinkClick>
              </a:rPr>
              <a:t>Y9 Term 1.1 Week 4</a:t>
            </a:r>
            <a:b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Icon&#10;&#10;Description automatically generated">
            <a:extLst>
              <a:ext uri="{FF2B5EF4-FFF2-40B4-BE49-F238E27FC236}">
                <a16:creationId xmlns:a16="http://schemas.microsoft.com/office/drawing/2014/main" id="{061BE3E3-F05A-44FD-BEEB-83B3A9F11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7534" y="3603443"/>
            <a:ext cx="3100646" cy="256772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7531770" cy="867128"/>
          </a:xfrm>
          <a:prstGeom prst="rect">
            <a:avLst/>
          </a:prstGeom>
        </p:spPr>
      </p:pic>
      <p:sp>
        <p:nvSpPr>
          <p:cNvPr id="4" name="Title 3"/>
          <p:cNvSpPr>
            <a:spLocks noGrp="1"/>
          </p:cNvSpPr>
          <p:nvPr>
            <p:ph type="title"/>
          </p:nvPr>
        </p:nvSpPr>
        <p:spPr>
          <a:xfrm>
            <a:off x="-1" y="296864"/>
            <a:ext cx="7434944" cy="707849"/>
          </a:xfrm>
        </p:spPr>
        <p:txBody>
          <a:bodyPr>
            <a:normAutofit/>
          </a:bodyPr>
          <a:lstStyle/>
          <a:p>
            <a:r>
              <a:rPr lang="fr-FR" sz="3600" b="1" dirty="0">
                <a:solidFill>
                  <a:schemeClr val="bg1"/>
                </a:solidFill>
              </a:rPr>
              <a:t>Phonétique</a:t>
            </a:r>
            <a:r>
              <a:rPr lang="en-GB" sz="3600" b="1" dirty="0">
                <a:solidFill>
                  <a:schemeClr val="bg1"/>
                </a:solidFill>
              </a:rPr>
              <a:t>: </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rPr>
              <a:t>Hard or soft [s]?  </a:t>
            </a:r>
            <a:endParaRPr lang="en-GB" sz="3600" b="1" dirty="0">
              <a:solidFill>
                <a:schemeClr val="bg1"/>
              </a:solidFill>
            </a:endParaRPr>
          </a:p>
        </p:txBody>
      </p:sp>
      <p:sp>
        <p:nvSpPr>
          <p:cNvPr id="6" name="Rounded Rectangle 46">
            <a:extLst>
              <a:ext uri="{FF2B5EF4-FFF2-40B4-BE49-F238E27FC236}">
                <a16:creationId xmlns:a16="http://schemas.microsoft.com/office/drawing/2014/main" id="{85A92E8D-07EB-42E0-A224-24E6C897324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11" name="TextBox 10">
            <a:extLst>
              <a:ext uri="{FF2B5EF4-FFF2-40B4-BE49-F238E27FC236}">
                <a16:creationId xmlns:a16="http://schemas.microsoft.com/office/drawing/2014/main" id="{F81BD00C-C1D9-47FA-9B98-A4DD370FA4A6}"/>
              </a:ext>
            </a:extLst>
          </p:cNvPr>
          <p:cNvSpPr txBox="1"/>
          <p:nvPr/>
        </p:nvSpPr>
        <p:spPr>
          <a:xfrm>
            <a:off x="270411" y="1359244"/>
            <a:ext cx="76626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As you know, the French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hard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soft.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To help you say and spell unknown words containing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correctly, there are some simple rules:</a:t>
            </a:r>
          </a:p>
        </p:txBody>
      </p:sp>
      <p:sp>
        <p:nvSpPr>
          <p:cNvPr id="13" name="Rounded Rectangular Callout 6">
            <a:extLst>
              <a:ext uri="{FF2B5EF4-FFF2-40B4-BE49-F238E27FC236}">
                <a16:creationId xmlns:a16="http://schemas.microsoft.com/office/drawing/2014/main" id="{923346AF-39AD-45FA-9B37-F16013A7DEAA}"/>
              </a:ext>
            </a:extLst>
          </p:cNvPr>
          <p:cNvSpPr/>
          <p:nvPr/>
        </p:nvSpPr>
        <p:spPr>
          <a:xfrm>
            <a:off x="8229600" y="1158332"/>
            <a:ext cx="3680320" cy="1849611"/>
          </a:xfrm>
          <a:prstGeom prst="wedgeRoundRectCallout">
            <a:avLst>
              <a:gd name="adj1" fmla="val -48980"/>
              <a:gd name="adj2" fmla="val 10159"/>
              <a:gd name="adj3" fmla="val 16667"/>
            </a:avLst>
          </a:prstGeom>
          <a:solidFill>
            <a:srgbClr val="115076"/>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Hard [s] sounds like ‘z’ as in English ‘cou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[s] sounds like ‘s’ as in English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Icon&#10;&#10;Description automatically generated">
            <a:extLst>
              <a:ext uri="{FF2B5EF4-FFF2-40B4-BE49-F238E27FC236}">
                <a16:creationId xmlns:a16="http://schemas.microsoft.com/office/drawing/2014/main" id="{CBAA724C-8C28-4C05-9691-B21707427E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8753" y="3351755"/>
            <a:ext cx="2818207" cy="1409104"/>
          </a:xfrm>
          <a:prstGeom prst="rect">
            <a:avLst/>
          </a:prstGeom>
        </p:spPr>
      </p:pic>
      <p:sp>
        <p:nvSpPr>
          <p:cNvPr id="28" name="TextBox 27">
            <a:extLst>
              <a:ext uri="{FF2B5EF4-FFF2-40B4-BE49-F238E27FC236}">
                <a16:creationId xmlns:a16="http://schemas.microsoft.com/office/drawing/2014/main" id="{CAD0170C-5618-4BFE-A5AA-35731EBDD9AF}"/>
              </a:ext>
            </a:extLst>
          </p:cNvPr>
          <p:cNvSpPr txBox="1"/>
          <p:nvPr/>
        </p:nvSpPr>
        <p:spPr>
          <a:xfrm>
            <a:off x="272651" y="4789806"/>
            <a:ext cx="76603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If there is a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sound between two vowels, including in a liaison, it must be spelled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a:t>
            </a:r>
          </a:p>
        </p:txBody>
      </p:sp>
      <p:sp>
        <p:nvSpPr>
          <p:cNvPr id="29" name="TextBox 28">
            <a:extLst>
              <a:ext uri="{FF2B5EF4-FFF2-40B4-BE49-F238E27FC236}">
                <a16:creationId xmlns:a16="http://schemas.microsoft.com/office/drawing/2014/main" id="{743D5FF4-125C-4765-BC0B-EB3BD155B5FB}"/>
              </a:ext>
            </a:extLst>
          </p:cNvPr>
          <p:cNvSpPr txBox="1"/>
          <p:nvPr/>
        </p:nvSpPr>
        <p:spPr>
          <a:xfrm>
            <a:off x="272652" y="2766593"/>
            <a:ext cx="7760432" cy="842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If there is a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sound at the beginning of a word, it must be spelled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30" name="TextBox 29">
            <a:extLst>
              <a:ext uri="{FF2B5EF4-FFF2-40B4-BE49-F238E27FC236}">
                <a16:creationId xmlns:a16="http://schemas.microsoft.com/office/drawing/2014/main" id="{87DDEE3F-17A4-4E95-B840-A4E6C6CC1A85}"/>
              </a:ext>
            </a:extLst>
          </p:cNvPr>
          <p:cNvSpPr txBox="1"/>
          <p:nvPr/>
        </p:nvSpPr>
        <p:spPr>
          <a:xfrm>
            <a:off x="272652" y="3799530"/>
            <a:ext cx="7760432" cy="842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If there is a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sound between two vowels, it must be spelled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6" name="soupe.wav"/>
            </a:hlinkClick>
            <a:extLst>
              <a:ext uri="{FF2B5EF4-FFF2-40B4-BE49-F238E27FC236}">
                <a16:creationId xmlns:a16="http://schemas.microsoft.com/office/drawing/2014/main" id="{66AFCD8D-AD72-41F0-9D89-7A2B4E31BDCE}"/>
              </a:ext>
            </a:extLst>
          </p:cNvPr>
          <p:cNvSpPr txBox="1"/>
          <p:nvPr/>
        </p:nvSpPr>
        <p:spPr>
          <a:xfrm>
            <a:off x="3341649" y="3147356"/>
            <a:ext cx="1338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oupe</a:t>
            </a:r>
          </a:p>
        </p:txBody>
      </p:sp>
      <p:sp>
        <p:nvSpPr>
          <p:cNvPr id="19" name="TextBox 18">
            <a:hlinkClick r:id="" action="ppaction://noaction">
              <a:snd r:embed="rId7" name="poisson.wav"/>
            </a:hlinkClick>
            <a:extLst>
              <a:ext uri="{FF2B5EF4-FFF2-40B4-BE49-F238E27FC236}">
                <a16:creationId xmlns:a16="http://schemas.microsoft.com/office/drawing/2014/main" id="{1A2BBA69-69FA-471E-B603-BD98F272E2EB}"/>
              </a:ext>
            </a:extLst>
          </p:cNvPr>
          <p:cNvSpPr txBox="1"/>
          <p:nvPr/>
        </p:nvSpPr>
        <p:spPr>
          <a:xfrm>
            <a:off x="2813925" y="4180293"/>
            <a:ext cx="1338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poi</a:t>
            </a:r>
            <a:r>
              <a:rPr kumimoji="0" lang="en-GB"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on</a:t>
            </a:r>
          </a:p>
        </p:txBody>
      </p:sp>
      <p:sp>
        <p:nvSpPr>
          <p:cNvPr id="20" name="TextBox 19">
            <a:hlinkClick r:id="" action="ppaction://noaction">
              <a:snd r:embed="rId8" name="les amis.wav"/>
            </a:hlinkClick>
            <a:extLst>
              <a:ext uri="{FF2B5EF4-FFF2-40B4-BE49-F238E27FC236}">
                <a16:creationId xmlns:a16="http://schemas.microsoft.com/office/drawing/2014/main" id="{F57ADCB3-6BAC-4426-8681-A9395E64B6C0}"/>
              </a:ext>
            </a:extLst>
          </p:cNvPr>
          <p:cNvSpPr txBox="1"/>
          <p:nvPr/>
        </p:nvSpPr>
        <p:spPr>
          <a:xfrm>
            <a:off x="1609354" y="5591910"/>
            <a:ext cx="1983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B0502020202020204" pitchFamily="34" charset="0"/>
                <a:cs typeface="Calibri" panose="020F0502020204030204" pitchFamily="34" charset="0"/>
              </a:rPr>
              <a:t>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a:t>
            </a:r>
            <a:r>
              <a:rPr kumimoji="0" lang="en-GB"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mis</a:t>
            </a:r>
          </a:p>
        </p:txBody>
      </p:sp>
      <p:sp>
        <p:nvSpPr>
          <p:cNvPr id="22" name="TextBox 21">
            <a:hlinkClick r:id="" action="ppaction://noaction">
              <a:snd r:embed="rId9" name="utiliser.wav"/>
            </a:hlinkClick>
            <a:extLst>
              <a:ext uri="{FF2B5EF4-FFF2-40B4-BE49-F238E27FC236}">
                <a16:creationId xmlns:a16="http://schemas.microsoft.com/office/drawing/2014/main" id="{22FC02D5-E55E-476B-A369-0E358BA02073}"/>
              </a:ext>
            </a:extLst>
          </p:cNvPr>
          <p:cNvSpPr txBox="1"/>
          <p:nvPr/>
        </p:nvSpPr>
        <p:spPr>
          <a:xfrm>
            <a:off x="270411" y="5591910"/>
            <a:ext cx="1338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utili</a:t>
            </a:r>
            <a:r>
              <a:rPr kumimoji="0" lang="en-GB"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er</a:t>
            </a:r>
          </a:p>
        </p:txBody>
      </p:sp>
    </p:spTree>
    <p:extLst>
      <p:ext uri="{BB962C8B-B14F-4D97-AF65-F5344CB8AC3E}">
        <p14:creationId xmlns:p14="http://schemas.microsoft.com/office/powerpoint/2010/main" val="12150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28" grpId="0"/>
      <p:bldP spid="29" grpId="0"/>
      <p:bldP spid="30" grpId="0"/>
      <p:bldP spid="18" grpId="0"/>
      <p:bldP spid="19"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26AA4919-2A40-458A-AD79-968186B016AC}"/>
              </a:ext>
            </a:extLst>
          </p:cNvPr>
          <p:cNvSpPr txBox="1"/>
          <p:nvPr/>
        </p:nvSpPr>
        <p:spPr>
          <a:xfrm>
            <a:off x="6608256" y="4215615"/>
            <a:ext cx="297734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scissors</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292053" cy="867128"/>
          </a:xfrm>
          <a:prstGeom prst="rect">
            <a:avLst/>
          </a:prstGeom>
        </p:spPr>
      </p:pic>
      <p:sp>
        <p:nvSpPr>
          <p:cNvPr id="4" name="Title 3"/>
          <p:cNvSpPr>
            <a:spLocks noGrp="1"/>
          </p:cNvSpPr>
          <p:nvPr>
            <p:ph type="title"/>
          </p:nvPr>
        </p:nvSpPr>
        <p:spPr>
          <a:xfrm>
            <a:off x="-1" y="296864"/>
            <a:ext cx="6967960" cy="707849"/>
          </a:xfrm>
        </p:spPr>
        <p:txBody>
          <a:bodyPr>
            <a:normAutofit/>
          </a:bodyPr>
          <a:lstStyle/>
          <a:p>
            <a:r>
              <a:rPr lang="en-GB" sz="3600" b="1" dirty="0">
                <a:solidFill>
                  <a:schemeClr val="bg1"/>
                </a:solidFill>
              </a:rPr>
              <a:t>Soft [s], soft [ss] or hard [s]?</a:t>
            </a:r>
            <a:r>
              <a:rPr lang="fr-FR" sz="3600" b="1" dirty="0">
                <a:solidFill>
                  <a:schemeClr val="bg1"/>
                </a:solidFill>
              </a:rPr>
              <a:t>  </a:t>
            </a:r>
          </a:p>
        </p:txBody>
      </p:sp>
      <p:sp>
        <p:nvSpPr>
          <p:cNvPr id="7" name="Rounded Rectangle 46">
            <a:extLst>
              <a:ext uri="{FF2B5EF4-FFF2-40B4-BE49-F238E27FC236}">
                <a16:creationId xmlns:a16="http://schemas.microsoft.com/office/drawing/2014/main" id="{30AA5245-9AF3-4368-8BE2-89FDDA48EC0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0" name="TextBox 9">
            <a:extLst>
              <a:ext uri="{FF2B5EF4-FFF2-40B4-BE49-F238E27FC236}">
                <a16:creationId xmlns:a16="http://schemas.microsoft.com/office/drawing/2014/main" id="{61F2D677-E883-46BE-9CC9-C0BCE68B244F}"/>
              </a:ext>
            </a:extLst>
          </p:cNvPr>
          <p:cNvSpPr txBox="1"/>
          <p:nvPr/>
        </p:nvSpPr>
        <p:spPr>
          <a:xfrm>
            <a:off x="1098625" y="2093189"/>
            <a:ext cx="20415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ortie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trip]</a:t>
            </a:r>
          </a:p>
        </p:txBody>
      </p:sp>
      <p:sp>
        <p:nvSpPr>
          <p:cNvPr id="11" name="TextBox 10">
            <a:extLst>
              <a:ext uri="{FF2B5EF4-FFF2-40B4-BE49-F238E27FC236}">
                <a16:creationId xmlns:a16="http://schemas.microsoft.com/office/drawing/2014/main" id="{6676212D-F508-49F9-8D89-174B2DF08DC4}"/>
              </a:ext>
            </a:extLst>
          </p:cNvPr>
          <p:cNvSpPr txBox="1"/>
          <p:nvPr/>
        </p:nvSpPr>
        <p:spPr>
          <a:xfrm>
            <a:off x="1098625" y="4215615"/>
            <a:ext cx="30920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de</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iner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to draw]</a:t>
            </a:r>
          </a:p>
        </p:txBody>
      </p:sp>
      <p:sp>
        <p:nvSpPr>
          <p:cNvPr id="13" name="TextBox 12">
            <a:extLst>
              <a:ext uri="{FF2B5EF4-FFF2-40B4-BE49-F238E27FC236}">
                <a16:creationId xmlns:a16="http://schemas.microsoft.com/office/drawing/2014/main" id="{DD673CFA-419C-4B28-853A-E1B285E79AD6}"/>
              </a:ext>
            </a:extLst>
          </p:cNvPr>
          <p:cNvSpPr txBox="1"/>
          <p:nvPr/>
        </p:nvSpPr>
        <p:spPr>
          <a:xfrm>
            <a:off x="6639791" y="2093190"/>
            <a:ext cx="29773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kerme</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school</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 fête]</a:t>
            </a:r>
          </a:p>
        </p:txBody>
      </p:sp>
      <p:sp>
        <p:nvSpPr>
          <p:cNvPr id="27" name="Rectangle 26">
            <a:hlinkClick r:id="" action="ppaction://noaction">
              <a:snd r:embed="rId4" name="sortie.wav"/>
            </a:hlinkClick>
            <a:extLst>
              <a:ext uri="{FF2B5EF4-FFF2-40B4-BE49-F238E27FC236}">
                <a16:creationId xmlns:a16="http://schemas.microsoft.com/office/drawing/2014/main" id="{70ED2836-D45F-40BF-BD44-4A341CEAB4A9}"/>
              </a:ext>
            </a:extLst>
          </p:cNvPr>
          <p:cNvSpPr/>
          <p:nvPr/>
        </p:nvSpPr>
        <p:spPr>
          <a:xfrm>
            <a:off x="447669"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Rectangle 27">
            <a:hlinkClick r:id="" action="ppaction://noaction">
              <a:snd r:embed="rId5" name="kermesse.wav"/>
            </a:hlinkClick>
            <a:extLst>
              <a:ext uri="{FF2B5EF4-FFF2-40B4-BE49-F238E27FC236}">
                <a16:creationId xmlns:a16="http://schemas.microsoft.com/office/drawing/2014/main" id="{02022C4B-4D23-4CDC-9786-9E64D97B42DC}"/>
              </a:ext>
            </a:extLst>
          </p:cNvPr>
          <p:cNvSpPr/>
          <p:nvPr/>
        </p:nvSpPr>
        <p:spPr>
          <a:xfrm>
            <a:off x="6067822"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Rectangle 28">
            <a:hlinkClick r:id="" action="ppaction://noaction">
              <a:snd r:embed="rId6" name="dessiner.wav"/>
            </a:hlinkClick>
            <a:extLst>
              <a:ext uri="{FF2B5EF4-FFF2-40B4-BE49-F238E27FC236}">
                <a16:creationId xmlns:a16="http://schemas.microsoft.com/office/drawing/2014/main" id="{DAC97F04-8F82-4137-AF70-25C64E9A36CF}"/>
              </a:ext>
            </a:extLst>
          </p:cNvPr>
          <p:cNvSpPr/>
          <p:nvPr/>
        </p:nvSpPr>
        <p:spPr>
          <a:xfrm>
            <a:off x="447345" y="445810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Rectangle 29">
            <a:hlinkClick r:id="" action="ppaction://noaction">
              <a:snd r:embed="rId7" name="ciseaux.wav"/>
            </a:hlinkClick>
            <a:extLst>
              <a:ext uri="{FF2B5EF4-FFF2-40B4-BE49-F238E27FC236}">
                <a16:creationId xmlns:a16="http://schemas.microsoft.com/office/drawing/2014/main" id="{2024F718-A9B2-40E0-826C-FE27D79C1377}"/>
              </a:ext>
            </a:extLst>
          </p:cNvPr>
          <p:cNvSpPr/>
          <p:nvPr/>
        </p:nvSpPr>
        <p:spPr>
          <a:xfrm>
            <a:off x="6076510" y="437046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grpSp>
        <p:nvGrpSpPr>
          <p:cNvPr id="54" name="Group 53">
            <a:extLst>
              <a:ext uri="{FF2B5EF4-FFF2-40B4-BE49-F238E27FC236}">
                <a16:creationId xmlns:a16="http://schemas.microsoft.com/office/drawing/2014/main" id="{2230C8B3-4259-4AC4-94C8-30C1220E87CA}"/>
              </a:ext>
            </a:extLst>
          </p:cNvPr>
          <p:cNvGrpSpPr/>
          <p:nvPr/>
        </p:nvGrpSpPr>
        <p:grpSpPr>
          <a:xfrm>
            <a:off x="2889874" y="1904071"/>
            <a:ext cx="2700410" cy="1556613"/>
            <a:chOff x="2797324" y="1901262"/>
            <a:chExt cx="2700410" cy="1556613"/>
          </a:xfrm>
        </p:grpSpPr>
        <p:pic>
          <p:nvPicPr>
            <p:cNvPr id="5" name="Picture 4" descr="Graphical user interface&#10;&#10;Description automatically generated">
              <a:extLst>
                <a:ext uri="{FF2B5EF4-FFF2-40B4-BE49-F238E27FC236}">
                  <a16:creationId xmlns:a16="http://schemas.microsoft.com/office/drawing/2014/main" id="{27BF3F91-7FC3-4C58-85F7-5F5CC27DE7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97324" y="1901262"/>
              <a:ext cx="2238836" cy="1341279"/>
            </a:xfrm>
            <a:prstGeom prst="rect">
              <a:avLst/>
            </a:prstGeom>
          </p:spPr>
        </p:pic>
        <p:pic>
          <p:nvPicPr>
            <p:cNvPr id="32" name="Picture 31">
              <a:extLst>
                <a:ext uri="{FF2B5EF4-FFF2-40B4-BE49-F238E27FC236}">
                  <a16:creationId xmlns:a16="http://schemas.microsoft.com/office/drawing/2014/main" id="{2B17634C-AF74-42C3-96C2-B6050880AA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195" t="5614" r="18641" b="6759"/>
            <a:stretch/>
          </p:blipFill>
          <p:spPr>
            <a:xfrm>
              <a:off x="4574585" y="2590746"/>
              <a:ext cx="923149" cy="867129"/>
            </a:xfrm>
            <a:prstGeom prst="rect">
              <a:avLst/>
            </a:prstGeom>
          </p:spPr>
        </p:pic>
      </p:grpSp>
      <p:pic>
        <p:nvPicPr>
          <p:cNvPr id="44" name="Picture 43" descr="A picture containing text, toy, vector graphics&#10;&#10;Description automatically generated">
            <a:extLst>
              <a:ext uri="{FF2B5EF4-FFF2-40B4-BE49-F238E27FC236}">
                <a16:creationId xmlns:a16="http://schemas.microsoft.com/office/drawing/2014/main" id="{83E916FD-663A-4D7B-A05B-8F990C6D18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30892" y="3676540"/>
            <a:ext cx="1876914" cy="2220379"/>
          </a:xfrm>
          <a:prstGeom prst="rect">
            <a:avLst/>
          </a:prstGeom>
        </p:spPr>
      </p:pic>
      <p:sp>
        <p:nvSpPr>
          <p:cNvPr id="47" name="Rectangle 46">
            <a:extLst>
              <a:ext uri="{FF2B5EF4-FFF2-40B4-BE49-F238E27FC236}">
                <a16:creationId xmlns:a16="http://schemas.microsoft.com/office/drawing/2014/main" id="{6183660E-92AF-42E0-8CA1-2C36DF54B765}"/>
              </a:ext>
            </a:extLst>
          </p:cNvPr>
          <p:cNvSpPr/>
          <p:nvPr/>
        </p:nvSpPr>
        <p:spPr>
          <a:xfrm>
            <a:off x="926556" y="2189977"/>
            <a:ext cx="511877"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8" name="Rectangle 47">
            <a:extLst>
              <a:ext uri="{FF2B5EF4-FFF2-40B4-BE49-F238E27FC236}">
                <a16:creationId xmlns:a16="http://schemas.microsoft.com/office/drawing/2014/main" id="{6F197B15-24BC-4F73-8758-A96C68896A21}"/>
              </a:ext>
            </a:extLst>
          </p:cNvPr>
          <p:cNvSpPr/>
          <p:nvPr/>
        </p:nvSpPr>
        <p:spPr>
          <a:xfrm>
            <a:off x="8575855" y="2189977"/>
            <a:ext cx="516194" cy="610492"/>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9" name="Rectangle 48">
            <a:extLst>
              <a:ext uri="{FF2B5EF4-FFF2-40B4-BE49-F238E27FC236}">
                <a16:creationId xmlns:a16="http://schemas.microsoft.com/office/drawing/2014/main" id="{90A9FF3F-01F2-4C75-9C34-976CABBBA8DB}"/>
              </a:ext>
            </a:extLst>
          </p:cNvPr>
          <p:cNvSpPr/>
          <p:nvPr/>
        </p:nvSpPr>
        <p:spPr>
          <a:xfrm>
            <a:off x="1986527" y="4359535"/>
            <a:ext cx="538058"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grpSp>
        <p:nvGrpSpPr>
          <p:cNvPr id="55" name="Group 54">
            <a:extLst>
              <a:ext uri="{FF2B5EF4-FFF2-40B4-BE49-F238E27FC236}">
                <a16:creationId xmlns:a16="http://schemas.microsoft.com/office/drawing/2014/main" id="{88AA99ED-344A-43B2-A7C2-C3445B5EACF3}"/>
              </a:ext>
            </a:extLst>
          </p:cNvPr>
          <p:cNvGrpSpPr/>
          <p:nvPr/>
        </p:nvGrpSpPr>
        <p:grpSpPr>
          <a:xfrm>
            <a:off x="9635983" y="1802700"/>
            <a:ext cx="2524156" cy="2009901"/>
            <a:chOff x="9635983" y="1802700"/>
            <a:chExt cx="2524156" cy="2009901"/>
          </a:xfrm>
        </p:grpSpPr>
        <p:pic>
          <p:nvPicPr>
            <p:cNvPr id="53" name="Picture 52" descr="A picture containing text, vector graphics, toy&#10;&#10;Description automatically generated">
              <a:extLst>
                <a:ext uri="{FF2B5EF4-FFF2-40B4-BE49-F238E27FC236}">
                  <a16:creationId xmlns:a16="http://schemas.microsoft.com/office/drawing/2014/main" id="{6C166AC5-3000-4FCA-A208-00AFF4AF66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66837" y="2029605"/>
              <a:ext cx="2250214" cy="1073853"/>
            </a:xfrm>
            <a:prstGeom prst="rect">
              <a:avLst/>
            </a:prstGeom>
          </p:spPr>
        </p:pic>
        <p:pic>
          <p:nvPicPr>
            <p:cNvPr id="34" name="Picture 33" descr="A picture containing aircraft, transport, balloon&#10;&#10;Description automatically generated">
              <a:extLst>
                <a:ext uri="{FF2B5EF4-FFF2-40B4-BE49-F238E27FC236}">
                  <a16:creationId xmlns:a16="http://schemas.microsoft.com/office/drawing/2014/main" id="{1B33E5FF-D67B-4BBE-82DB-730C168C4F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77541" y="2421501"/>
              <a:ext cx="488069" cy="555809"/>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8C70666C-4E6A-41A1-B61E-829ED1B3041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29361"/>
            <a:stretch/>
          </p:blipFill>
          <p:spPr>
            <a:xfrm>
              <a:off x="9635983" y="2738747"/>
              <a:ext cx="2524156" cy="1073854"/>
            </a:xfrm>
            <a:prstGeom prst="rect">
              <a:avLst/>
            </a:prstGeom>
          </p:spPr>
        </p:pic>
        <p:pic>
          <p:nvPicPr>
            <p:cNvPr id="51" name="Picture 50" descr="A picture containing text, gauge&#10;&#10;Description automatically generated">
              <a:extLst>
                <a:ext uri="{FF2B5EF4-FFF2-40B4-BE49-F238E27FC236}">
                  <a16:creationId xmlns:a16="http://schemas.microsoft.com/office/drawing/2014/main" id="{19CEE18E-D148-47D5-85D0-040941C147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579" y="1802700"/>
              <a:ext cx="2128123" cy="578449"/>
            </a:xfrm>
            <a:prstGeom prst="rect">
              <a:avLst/>
            </a:prstGeom>
          </p:spPr>
        </p:pic>
      </p:grpSp>
      <p:sp>
        <p:nvSpPr>
          <p:cNvPr id="56" name="TextBox 55">
            <a:extLst>
              <a:ext uri="{FF2B5EF4-FFF2-40B4-BE49-F238E27FC236}">
                <a16:creationId xmlns:a16="http://schemas.microsoft.com/office/drawing/2014/main" id="{08C430BB-9B2B-4165-9DCC-D69E08E9B499}"/>
              </a:ext>
            </a:extLst>
          </p:cNvPr>
          <p:cNvSpPr txBox="1"/>
          <p:nvPr/>
        </p:nvSpPr>
        <p:spPr>
          <a:xfrm>
            <a:off x="1098625" y="3384152"/>
            <a:ext cx="1876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a:t>
            </a:r>
          </a:p>
        </p:txBody>
      </p:sp>
      <p:sp>
        <p:nvSpPr>
          <p:cNvPr id="57" name="TextBox 56">
            <a:extLst>
              <a:ext uri="{FF2B5EF4-FFF2-40B4-BE49-F238E27FC236}">
                <a16:creationId xmlns:a16="http://schemas.microsoft.com/office/drawing/2014/main" id="{2FACD6AA-DEE9-4D2A-85C9-7DEFAA030E5E}"/>
              </a:ext>
            </a:extLst>
          </p:cNvPr>
          <p:cNvSpPr txBox="1"/>
          <p:nvPr/>
        </p:nvSpPr>
        <p:spPr>
          <a:xfrm>
            <a:off x="6639791" y="3358287"/>
            <a:ext cx="22917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58" name="TextBox 57">
            <a:extLst>
              <a:ext uri="{FF2B5EF4-FFF2-40B4-BE49-F238E27FC236}">
                <a16:creationId xmlns:a16="http://schemas.microsoft.com/office/drawing/2014/main" id="{6D0D386E-947F-4C5D-B0F8-0F68C3A477C8}"/>
              </a:ext>
            </a:extLst>
          </p:cNvPr>
          <p:cNvSpPr txBox="1"/>
          <p:nvPr/>
        </p:nvSpPr>
        <p:spPr>
          <a:xfrm>
            <a:off x="1098625" y="5530527"/>
            <a:ext cx="19843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59" name="TextBox 58">
            <a:extLst>
              <a:ext uri="{FF2B5EF4-FFF2-40B4-BE49-F238E27FC236}">
                <a16:creationId xmlns:a16="http://schemas.microsoft.com/office/drawing/2014/main" id="{C55CE143-FD98-4935-9D8F-402D8285F308}"/>
              </a:ext>
            </a:extLst>
          </p:cNvPr>
          <p:cNvSpPr txBox="1"/>
          <p:nvPr/>
        </p:nvSpPr>
        <p:spPr>
          <a:xfrm>
            <a:off x="6620301" y="5530527"/>
            <a:ext cx="22241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hard [-s-]</a:t>
            </a:r>
          </a:p>
        </p:txBody>
      </p:sp>
      <p:sp>
        <p:nvSpPr>
          <p:cNvPr id="3" name="Rectangle 2">
            <a:extLst>
              <a:ext uri="{FF2B5EF4-FFF2-40B4-BE49-F238E27FC236}">
                <a16:creationId xmlns:a16="http://schemas.microsoft.com/office/drawing/2014/main" id="{BF436449-1826-47F5-B94D-E347DE734EE1}"/>
              </a:ext>
            </a:extLst>
          </p:cNvPr>
          <p:cNvSpPr/>
          <p:nvPr/>
        </p:nvSpPr>
        <p:spPr>
          <a:xfrm>
            <a:off x="6652950" y="4200468"/>
            <a:ext cx="2577841" cy="771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a:extLst>
              <a:ext uri="{FF2B5EF4-FFF2-40B4-BE49-F238E27FC236}">
                <a16:creationId xmlns:a16="http://schemas.microsoft.com/office/drawing/2014/main" id="{12723DF5-AC3F-44D7-889A-B8F8443E77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428030">
            <a:off x="9948290" y="4068069"/>
            <a:ext cx="1323694" cy="219144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38ABA33-7323-4B24-BBD4-6CDF07F03890}"/>
              </a:ext>
            </a:extLst>
          </p:cNvPr>
          <p:cNvSpPr txBox="1"/>
          <p:nvPr/>
        </p:nvSpPr>
        <p:spPr>
          <a:xfrm>
            <a:off x="6615575" y="4211352"/>
            <a:ext cx="29773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ci </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 </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scissors</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0" name="Rectangle 49">
            <a:extLst>
              <a:ext uri="{FF2B5EF4-FFF2-40B4-BE49-F238E27FC236}">
                <a16:creationId xmlns:a16="http://schemas.microsoft.com/office/drawing/2014/main" id="{E45C6681-BE0B-416A-9036-A64152313817}"/>
              </a:ext>
            </a:extLst>
          </p:cNvPr>
          <p:cNvSpPr/>
          <p:nvPr/>
        </p:nvSpPr>
        <p:spPr>
          <a:xfrm>
            <a:off x="7282943" y="4359535"/>
            <a:ext cx="541421"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E7C619A3-4708-4E27-BC33-21F19CA63596}"/>
              </a:ext>
            </a:extLst>
          </p:cNvPr>
          <p:cNvSpPr txBox="1"/>
          <p:nvPr/>
        </p:nvSpPr>
        <p:spPr>
          <a:xfrm>
            <a:off x="82884" y="1255621"/>
            <a:ext cx="10968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Est-ce que tu entends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[ss]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 hard [s]?</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endPar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8623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5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xit"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 grpId="0"/>
      <p:bldP spid="11" grpId="0"/>
      <p:bldP spid="13" grpId="0"/>
      <p:bldP spid="27" grpId="0" animBg="1"/>
      <p:bldP spid="28" grpId="0" animBg="1"/>
      <p:bldP spid="29" grpId="0" animBg="1"/>
      <p:bldP spid="30" grpId="0" animBg="1"/>
      <p:bldP spid="47" grpId="0" animBg="1"/>
      <p:bldP spid="47" grpId="1" animBg="1"/>
      <p:bldP spid="48" grpId="0" animBg="1"/>
      <p:bldP spid="48" grpId="1" animBg="1"/>
      <p:bldP spid="49" grpId="0" animBg="1"/>
      <p:bldP spid="49" grpId="1" animBg="1"/>
      <p:bldP spid="56" grpId="0"/>
      <p:bldP spid="57" grpId="0"/>
      <p:bldP spid="58" grpId="0"/>
      <p:bldP spid="59" grpId="0"/>
      <p:bldP spid="3" grpId="0" animBg="1"/>
      <p:bldP spid="35" grpId="0"/>
      <p:bldP spid="35" grpId="1"/>
      <p:bldP spid="50" grpId="0" animBg="1"/>
      <p:bldP spid="5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A972376B-CE54-420E-827A-7E2476AE917F}"/>
              </a:ext>
            </a:extLst>
          </p:cNvPr>
          <p:cNvSpPr txBox="1"/>
          <p:nvPr/>
        </p:nvSpPr>
        <p:spPr>
          <a:xfrm>
            <a:off x="6758357" y="4448561"/>
            <a:ext cx="274661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excu</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excuse]</a:t>
            </a:r>
          </a:p>
        </p:txBody>
      </p:sp>
      <p:sp>
        <p:nvSpPr>
          <p:cNvPr id="2" name="Rectangle 1">
            <a:extLst>
              <a:ext uri="{FF2B5EF4-FFF2-40B4-BE49-F238E27FC236}">
                <a16:creationId xmlns:a16="http://schemas.microsoft.com/office/drawing/2014/main" id="{7B044DE0-D54B-4100-ADC9-57D25FA72F6E}"/>
              </a:ext>
            </a:extLst>
          </p:cNvPr>
          <p:cNvSpPr/>
          <p:nvPr/>
        </p:nvSpPr>
        <p:spPr>
          <a:xfrm>
            <a:off x="6689336" y="3916460"/>
            <a:ext cx="2689829" cy="121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6025204-3C0A-4EAD-B174-182C516A09AE}"/>
              </a:ext>
            </a:extLst>
          </p:cNvPr>
          <p:cNvSpPr txBox="1"/>
          <p:nvPr/>
        </p:nvSpPr>
        <p:spPr>
          <a:xfrm>
            <a:off x="6758357" y="4449090"/>
            <a:ext cx="274661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excu </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 </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excuse]</a:t>
            </a:r>
          </a:p>
        </p:txBody>
      </p:sp>
      <p:grpSp>
        <p:nvGrpSpPr>
          <p:cNvPr id="14" name="Group 13">
            <a:extLst>
              <a:ext uri="{FF2B5EF4-FFF2-40B4-BE49-F238E27FC236}">
                <a16:creationId xmlns:a16="http://schemas.microsoft.com/office/drawing/2014/main" id="{65873368-1109-43BE-82E5-739D1DF14D01}"/>
              </a:ext>
            </a:extLst>
          </p:cNvPr>
          <p:cNvGrpSpPr/>
          <p:nvPr/>
        </p:nvGrpSpPr>
        <p:grpSpPr>
          <a:xfrm>
            <a:off x="4203559" y="1738502"/>
            <a:ext cx="1605957" cy="2131796"/>
            <a:chOff x="3933422" y="1952774"/>
            <a:chExt cx="1833100" cy="2433875"/>
          </a:xfrm>
        </p:grpSpPr>
        <p:pic>
          <p:nvPicPr>
            <p:cNvPr id="50" name="Picture 49" descr="A picture containing text, vector graphics, toy&#10;&#10;Description automatically generated">
              <a:extLst>
                <a:ext uri="{FF2B5EF4-FFF2-40B4-BE49-F238E27FC236}">
                  <a16:creationId xmlns:a16="http://schemas.microsoft.com/office/drawing/2014/main" id="{6A97CD2A-EFA6-43EE-BA14-9FACFE96B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737" r="1" b="24803"/>
            <a:stretch/>
          </p:blipFill>
          <p:spPr>
            <a:xfrm>
              <a:off x="4003406" y="1952774"/>
              <a:ext cx="1763116" cy="2335762"/>
            </a:xfrm>
            <a:prstGeom prst="rect">
              <a:avLst/>
            </a:prstGeom>
          </p:spPr>
        </p:pic>
        <p:sp>
          <p:nvSpPr>
            <p:cNvPr id="12" name="Rectangle: Rounded Corners 11">
              <a:extLst>
                <a:ext uri="{FF2B5EF4-FFF2-40B4-BE49-F238E27FC236}">
                  <a16:creationId xmlns:a16="http://schemas.microsoft.com/office/drawing/2014/main" id="{C32D8F0E-67BF-43DD-97A7-3DD65AE50853}"/>
                </a:ext>
              </a:extLst>
            </p:cNvPr>
            <p:cNvSpPr/>
            <p:nvPr/>
          </p:nvSpPr>
          <p:spPr>
            <a:xfrm>
              <a:off x="3933422" y="3163330"/>
              <a:ext cx="944864" cy="12233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6864"/>
            <a:ext cx="7546695" cy="867128"/>
          </a:xfrm>
          <a:prstGeom prst="rect">
            <a:avLst/>
          </a:prstGeom>
        </p:spPr>
      </p:pic>
      <p:sp>
        <p:nvSpPr>
          <p:cNvPr id="4" name="Title 3"/>
          <p:cNvSpPr>
            <a:spLocks noGrp="1"/>
          </p:cNvSpPr>
          <p:nvPr>
            <p:ph type="title"/>
          </p:nvPr>
        </p:nvSpPr>
        <p:spPr>
          <a:xfrm>
            <a:off x="-1" y="296864"/>
            <a:ext cx="6639791" cy="707849"/>
          </a:xfrm>
        </p:spPr>
        <p:txBody>
          <a:bodyPr>
            <a:normAutofit/>
          </a:bodyPr>
          <a:lstStyle/>
          <a:p>
            <a:r>
              <a:rPr lang="en-GB" sz="3600" b="1" dirty="0">
                <a:solidFill>
                  <a:schemeClr val="bg1"/>
                </a:solidFill>
              </a:rPr>
              <a:t>Soft [s], soft [ss] or hard [s]?</a:t>
            </a:r>
            <a:r>
              <a:rPr lang="fr-FR" sz="3600" b="1" dirty="0">
                <a:solidFill>
                  <a:schemeClr val="bg1"/>
                </a:solidFill>
              </a:rPr>
              <a:t> </a:t>
            </a:r>
          </a:p>
        </p:txBody>
      </p:sp>
      <p:sp>
        <p:nvSpPr>
          <p:cNvPr id="7" name="Rounded Rectangle 46">
            <a:extLst>
              <a:ext uri="{FF2B5EF4-FFF2-40B4-BE49-F238E27FC236}">
                <a16:creationId xmlns:a16="http://schemas.microsoft.com/office/drawing/2014/main" id="{30AA5245-9AF3-4368-8BE2-89FDDA48EC0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9" name="TextBox 28">
            <a:extLst>
              <a:ext uri="{FF2B5EF4-FFF2-40B4-BE49-F238E27FC236}">
                <a16:creationId xmlns:a16="http://schemas.microsoft.com/office/drawing/2014/main" id="{C66F7C9C-E9A2-45E0-8976-B769CE20CEF7}"/>
              </a:ext>
            </a:extLst>
          </p:cNvPr>
          <p:cNvSpPr txBox="1"/>
          <p:nvPr/>
        </p:nvSpPr>
        <p:spPr>
          <a:xfrm>
            <a:off x="1083471" y="2067496"/>
            <a:ext cx="41665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maître</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dirty="0">
                <a:ln>
                  <a:noFill/>
                </a:ln>
                <a:solidFill>
                  <a:srgbClr val="104F75"/>
                </a:solidFill>
                <a:effectLst/>
                <a:uLnTx/>
                <a:uFillTx/>
                <a:latin typeface="Century Gothic" panose="020F0302020204030204"/>
                <a:ea typeface="+mn-ea"/>
                <a:cs typeface="+mn-cs"/>
              </a:rPr>
              <a:t>primary</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teacher, f</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A57ADB04-7F6B-4399-B49F-4E8C58DB8668}"/>
              </a:ext>
            </a:extLst>
          </p:cNvPr>
          <p:cNvSpPr txBox="1"/>
          <p:nvPr/>
        </p:nvSpPr>
        <p:spPr>
          <a:xfrm>
            <a:off x="6758357" y="2067496"/>
            <a:ext cx="34309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pectacle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[show]</a:t>
            </a:r>
          </a:p>
        </p:txBody>
      </p:sp>
      <p:sp>
        <p:nvSpPr>
          <p:cNvPr id="32" name="TextBox 31">
            <a:extLst>
              <a:ext uri="{FF2B5EF4-FFF2-40B4-BE49-F238E27FC236}">
                <a16:creationId xmlns:a16="http://schemas.microsoft.com/office/drawing/2014/main" id="{F6367800-9AC3-4698-9DA2-F60F7041FFDF}"/>
              </a:ext>
            </a:extLst>
          </p:cNvPr>
          <p:cNvSpPr txBox="1"/>
          <p:nvPr/>
        </p:nvSpPr>
        <p:spPr>
          <a:xfrm>
            <a:off x="1083471" y="4448561"/>
            <a:ext cx="18528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tylo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pen</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3" name="Rectangle 32">
            <a:hlinkClick r:id="" action="ppaction://noaction">
              <a:snd r:embed="rId5" name="maitresse.wav"/>
            </a:hlinkClick>
            <a:extLst>
              <a:ext uri="{FF2B5EF4-FFF2-40B4-BE49-F238E27FC236}">
                <a16:creationId xmlns:a16="http://schemas.microsoft.com/office/drawing/2014/main" id="{9918D8A2-DE30-4A68-969F-F379C45C7DCA}"/>
              </a:ext>
            </a:extLst>
          </p:cNvPr>
          <p:cNvSpPr/>
          <p:nvPr/>
        </p:nvSpPr>
        <p:spPr>
          <a:xfrm>
            <a:off x="447669"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4" name="Rectangle 33">
            <a:hlinkClick r:id="" action="ppaction://noaction">
              <a:snd r:embed="rId6" name="spectacle.wav"/>
            </a:hlinkClick>
            <a:extLst>
              <a:ext uri="{FF2B5EF4-FFF2-40B4-BE49-F238E27FC236}">
                <a16:creationId xmlns:a16="http://schemas.microsoft.com/office/drawing/2014/main" id="{7A829BD5-DD85-4C79-BC1D-4229B0FBD230}"/>
              </a:ext>
            </a:extLst>
          </p:cNvPr>
          <p:cNvSpPr/>
          <p:nvPr/>
        </p:nvSpPr>
        <p:spPr>
          <a:xfrm>
            <a:off x="6003130"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5" name="Rectangle 34">
            <a:hlinkClick r:id="" action="ppaction://noaction">
              <a:snd r:embed="rId7" name="stylo.wav"/>
            </a:hlinkClick>
            <a:extLst>
              <a:ext uri="{FF2B5EF4-FFF2-40B4-BE49-F238E27FC236}">
                <a16:creationId xmlns:a16="http://schemas.microsoft.com/office/drawing/2014/main" id="{8EDF2BC9-94AC-4561-97B5-15A57687E52A}"/>
              </a:ext>
            </a:extLst>
          </p:cNvPr>
          <p:cNvSpPr/>
          <p:nvPr/>
        </p:nvSpPr>
        <p:spPr>
          <a:xfrm>
            <a:off x="447669" y="467828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6" name="Rectangle 35">
            <a:hlinkClick r:id="" action="ppaction://noaction">
              <a:snd r:embed="rId8" name="excuse.wav"/>
            </a:hlinkClick>
            <a:extLst>
              <a:ext uri="{FF2B5EF4-FFF2-40B4-BE49-F238E27FC236}">
                <a16:creationId xmlns:a16="http://schemas.microsoft.com/office/drawing/2014/main" id="{098CDCA8-647B-460E-9FD9-6E348612C94B}"/>
              </a:ext>
            </a:extLst>
          </p:cNvPr>
          <p:cNvSpPr/>
          <p:nvPr/>
        </p:nvSpPr>
        <p:spPr>
          <a:xfrm>
            <a:off x="6003130" y="465529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4" name="Rectangle 43">
            <a:extLst>
              <a:ext uri="{FF2B5EF4-FFF2-40B4-BE49-F238E27FC236}">
                <a16:creationId xmlns:a16="http://schemas.microsoft.com/office/drawing/2014/main" id="{2086BA71-E07A-4BA8-8F33-B4A5238A5749}"/>
              </a:ext>
            </a:extLst>
          </p:cNvPr>
          <p:cNvSpPr/>
          <p:nvPr/>
        </p:nvSpPr>
        <p:spPr>
          <a:xfrm>
            <a:off x="3075208" y="2184278"/>
            <a:ext cx="505131"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54" name="Picture 53" descr="A picture containing text&#10;&#10;Description automatically generated">
            <a:extLst>
              <a:ext uri="{FF2B5EF4-FFF2-40B4-BE49-F238E27FC236}">
                <a16:creationId xmlns:a16="http://schemas.microsoft.com/office/drawing/2014/main" id="{76E4EC91-6905-48FC-87C0-98D15F883D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1096" y="1961146"/>
            <a:ext cx="2008041" cy="1780149"/>
          </a:xfrm>
          <a:prstGeom prst="rect">
            <a:avLst/>
          </a:prstGeom>
        </p:spPr>
      </p:pic>
      <p:pic>
        <p:nvPicPr>
          <p:cNvPr id="52" name="Picture 51">
            <a:extLst>
              <a:ext uri="{FF2B5EF4-FFF2-40B4-BE49-F238E27FC236}">
                <a16:creationId xmlns:a16="http://schemas.microsoft.com/office/drawing/2014/main" id="{80EE021B-C60D-4C54-98CB-5CE3275492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0114" y="2426774"/>
            <a:ext cx="1510003" cy="1071159"/>
          </a:xfrm>
          <a:prstGeom prst="rect">
            <a:avLst/>
          </a:prstGeom>
        </p:spPr>
      </p:pic>
      <p:pic>
        <p:nvPicPr>
          <p:cNvPr id="56" name="Picture 55">
            <a:extLst>
              <a:ext uri="{FF2B5EF4-FFF2-40B4-BE49-F238E27FC236}">
                <a16:creationId xmlns:a16="http://schemas.microsoft.com/office/drawing/2014/main" id="{5682D880-77F6-40A8-B45A-4F078CA6D67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371" b="8096"/>
          <a:stretch/>
        </p:blipFill>
        <p:spPr>
          <a:xfrm>
            <a:off x="9386402" y="4097901"/>
            <a:ext cx="2498670" cy="2187146"/>
          </a:xfrm>
          <a:prstGeom prst="rect">
            <a:avLst/>
          </a:prstGeom>
        </p:spPr>
      </p:pic>
      <p:sp>
        <p:nvSpPr>
          <p:cNvPr id="59" name="Rectangle 58">
            <a:extLst>
              <a:ext uri="{FF2B5EF4-FFF2-40B4-BE49-F238E27FC236}">
                <a16:creationId xmlns:a16="http://schemas.microsoft.com/office/drawing/2014/main" id="{FEE63D4F-42B4-4256-AB0C-5BA9C18EC2EE}"/>
              </a:ext>
            </a:extLst>
          </p:cNvPr>
          <p:cNvSpPr/>
          <p:nvPr/>
        </p:nvSpPr>
        <p:spPr>
          <a:xfrm>
            <a:off x="6499953" y="2184278"/>
            <a:ext cx="617180"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0" name="Rectangle 59">
            <a:extLst>
              <a:ext uri="{FF2B5EF4-FFF2-40B4-BE49-F238E27FC236}">
                <a16:creationId xmlns:a16="http://schemas.microsoft.com/office/drawing/2014/main" id="{DB4B0329-FEA7-46E5-913C-5D15F08E9CC8}"/>
              </a:ext>
            </a:extLst>
          </p:cNvPr>
          <p:cNvSpPr/>
          <p:nvPr/>
        </p:nvSpPr>
        <p:spPr>
          <a:xfrm>
            <a:off x="913328" y="4515423"/>
            <a:ext cx="537251"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1" name="Rectangle 60">
            <a:extLst>
              <a:ext uri="{FF2B5EF4-FFF2-40B4-BE49-F238E27FC236}">
                <a16:creationId xmlns:a16="http://schemas.microsoft.com/office/drawing/2014/main" id="{C18232EB-7714-4A52-8C69-AE45BD972FD8}"/>
              </a:ext>
            </a:extLst>
          </p:cNvPr>
          <p:cNvSpPr/>
          <p:nvPr/>
        </p:nvSpPr>
        <p:spPr>
          <a:xfrm>
            <a:off x="8316421" y="4515423"/>
            <a:ext cx="584891"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40C2E36A-6DBD-485C-B75B-7DEAA0F6B15B}"/>
              </a:ext>
            </a:extLst>
          </p:cNvPr>
          <p:cNvSpPr txBox="1"/>
          <p:nvPr/>
        </p:nvSpPr>
        <p:spPr>
          <a:xfrm>
            <a:off x="1083471" y="3358287"/>
            <a:ext cx="22542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64" name="TextBox 63">
            <a:extLst>
              <a:ext uri="{FF2B5EF4-FFF2-40B4-BE49-F238E27FC236}">
                <a16:creationId xmlns:a16="http://schemas.microsoft.com/office/drawing/2014/main" id="{DE904F59-B5B5-480A-B5E1-9D1A95559A2A}"/>
              </a:ext>
            </a:extLst>
          </p:cNvPr>
          <p:cNvSpPr txBox="1"/>
          <p:nvPr/>
        </p:nvSpPr>
        <p:spPr>
          <a:xfrm>
            <a:off x="6758357" y="3358287"/>
            <a:ext cx="1876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a:t>
            </a:r>
          </a:p>
        </p:txBody>
      </p:sp>
      <p:sp>
        <p:nvSpPr>
          <p:cNvPr id="65" name="TextBox 64">
            <a:extLst>
              <a:ext uri="{FF2B5EF4-FFF2-40B4-BE49-F238E27FC236}">
                <a16:creationId xmlns:a16="http://schemas.microsoft.com/office/drawing/2014/main" id="{48A8FEE4-4747-404E-A1D7-A5602157061C}"/>
              </a:ext>
            </a:extLst>
          </p:cNvPr>
          <p:cNvSpPr txBox="1"/>
          <p:nvPr/>
        </p:nvSpPr>
        <p:spPr>
          <a:xfrm>
            <a:off x="1083471" y="5685889"/>
            <a:ext cx="19843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a:t>
            </a:r>
          </a:p>
        </p:txBody>
      </p:sp>
      <p:sp>
        <p:nvSpPr>
          <p:cNvPr id="66" name="TextBox 65">
            <a:extLst>
              <a:ext uri="{FF2B5EF4-FFF2-40B4-BE49-F238E27FC236}">
                <a16:creationId xmlns:a16="http://schemas.microsoft.com/office/drawing/2014/main" id="{A8CD02F8-0E86-416C-868D-F0E8DAF91CA6}"/>
              </a:ext>
            </a:extLst>
          </p:cNvPr>
          <p:cNvSpPr txBox="1"/>
          <p:nvPr/>
        </p:nvSpPr>
        <p:spPr>
          <a:xfrm>
            <a:off x="6758357" y="5686991"/>
            <a:ext cx="21005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hard [-s-]</a:t>
            </a:r>
          </a:p>
        </p:txBody>
      </p:sp>
      <p:pic>
        <p:nvPicPr>
          <p:cNvPr id="1028" name="Picture 4">
            <a:extLst>
              <a:ext uri="{FF2B5EF4-FFF2-40B4-BE49-F238E27FC236}">
                <a16:creationId xmlns:a16="http://schemas.microsoft.com/office/drawing/2014/main" id="{9C354CF0-E46E-4D42-AC39-96D34F3BA9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8983" y="4266382"/>
            <a:ext cx="1654303" cy="182586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9BA03264-042A-41D5-86A2-C742A26EEFD4}"/>
              </a:ext>
            </a:extLst>
          </p:cNvPr>
          <p:cNvSpPr txBox="1"/>
          <p:nvPr/>
        </p:nvSpPr>
        <p:spPr>
          <a:xfrm>
            <a:off x="82884" y="1255621"/>
            <a:ext cx="10968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Est-ce que tu entends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[ss]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hard [s]?</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800" b="1"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520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6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1"/>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30"/>
                                        </p:tgtEl>
                                        <p:attrNameLst>
                                          <p:attrName>style.visibility</p:attrName>
                                        </p:attrNameLst>
                                      </p:cBhvr>
                                      <p:to>
                                        <p:strVal val="hidden"/>
                                      </p:to>
                                    </p:set>
                                  </p:childTnLst>
                                </p:cTn>
                              </p:par>
                              <p:par>
                                <p:cTn id="73" presetID="1" presetClass="entr" presetSubtype="0" fill="hold" grpId="1"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 grpId="0" animBg="1"/>
      <p:bldP spid="30" grpId="0"/>
      <p:bldP spid="30" grpId="1"/>
      <p:bldP spid="29" grpId="0"/>
      <p:bldP spid="31" grpId="0"/>
      <p:bldP spid="32" grpId="0"/>
      <p:bldP spid="33" grpId="0" animBg="1"/>
      <p:bldP spid="34" grpId="0" animBg="1"/>
      <p:bldP spid="35" grpId="0" animBg="1"/>
      <p:bldP spid="36" grpId="0" animBg="1"/>
      <p:bldP spid="44" grpId="0" animBg="1"/>
      <p:bldP spid="44" grpId="1" animBg="1"/>
      <p:bldP spid="59" grpId="0" animBg="1"/>
      <p:bldP spid="59" grpId="1" animBg="1"/>
      <p:bldP spid="60" grpId="0" animBg="1"/>
      <p:bldP spid="60" grpId="1" animBg="1"/>
      <p:bldP spid="61" grpId="0" animBg="1"/>
      <p:bldP spid="61" grpId="1" animBg="1"/>
      <p:bldP spid="63" grpId="0"/>
      <p:bldP spid="64" grpId="0"/>
      <p:bldP spid="65"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6ABB2443-8DCD-4133-8504-97C8E3448F7C}"/>
              </a:ext>
            </a:extLst>
          </p:cNvPr>
          <p:cNvSpPr txBox="1"/>
          <p:nvPr/>
        </p:nvSpPr>
        <p:spPr>
          <a:xfrm>
            <a:off x="6632244" y="1985879"/>
            <a:ext cx="387476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maîtri</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master’s degree</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6F165CF7-3B30-4DB2-A696-670F41F9997F}"/>
              </a:ext>
            </a:extLst>
          </p:cNvPr>
          <p:cNvSpPr txBox="1"/>
          <p:nvPr/>
        </p:nvSpPr>
        <p:spPr>
          <a:xfrm>
            <a:off x="6667932" y="4353291"/>
            <a:ext cx="27548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chai</a:t>
            </a:r>
            <a:r>
              <a:rPr kumimoji="0" lang="fr-FR" sz="4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chair</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B1081A1A-D335-434C-80BB-A8A1CBF4A405}"/>
              </a:ext>
            </a:extLst>
          </p:cNvPr>
          <p:cNvSpPr/>
          <p:nvPr/>
        </p:nvSpPr>
        <p:spPr>
          <a:xfrm>
            <a:off x="6611016" y="4417440"/>
            <a:ext cx="2601328" cy="1323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523545" cy="867128"/>
          </a:xfrm>
          <a:prstGeom prst="rect">
            <a:avLst/>
          </a:prstGeom>
        </p:spPr>
      </p:pic>
      <p:sp>
        <p:nvSpPr>
          <p:cNvPr id="4" name="Title 3"/>
          <p:cNvSpPr>
            <a:spLocks noGrp="1"/>
          </p:cNvSpPr>
          <p:nvPr>
            <p:ph type="title"/>
          </p:nvPr>
        </p:nvSpPr>
        <p:spPr>
          <a:xfrm>
            <a:off x="-1" y="296864"/>
            <a:ext cx="6667933" cy="707849"/>
          </a:xfrm>
        </p:spPr>
        <p:txBody>
          <a:bodyPr>
            <a:normAutofit/>
          </a:bodyPr>
          <a:lstStyle/>
          <a:p>
            <a:r>
              <a:rPr lang="en-GB" sz="3600" b="1" dirty="0">
                <a:solidFill>
                  <a:schemeClr val="bg1"/>
                </a:solidFill>
              </a:rPr>
              <a:t>Soft [s], soft [ss] or hard [s]?</a:t>
            </a:r>
            <a:r>
              <a:rPr lang="fr-FR" sz="3600" b="1" dirty="0">
                <a:solidFill>
                  <a:schemeClr val="bg1"/>
                </a:solidFill>
              </a:rPr>
              <a:t> </a:t>
            </a:r>
            <a:endParaRPr lang="en-GB" sz="3600" b="1" dirty="0">
              <a:solidFill>
                <a:schemeClr val="bg1"/>
              </a:solidFill>
            </a:endParaRPr>
          </a:p>
        </p:txBody>
      </p:sp>
      <p:sp>
        <p:nvSpPr>
          <p:cNvPr id="7" name="Rounded Rectangle 46">
            <a:extLst>
              <a:ext uri="{FF2B5EF4-FFF2-40B4-BE49-F238E27FC236}">
                <a16:creationId xmlns:a16="http://schemas.microsoft.com/office/drawing/2014/main" id="{30AA5245-9AF3-4368-8BE2-89FDDA48EC0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FC556E03-1B30-4F06-B96A-A293E5D3AEA9}"/>
              </a:ext>
            </a:extLst>
          </p:cNvPr>
          <p:cNvSpPr txBox="1"/>
          <p:nvPr/>
        </p:nvSpPr>
        <p:spPr>
          <a:xfrm>
            <a:off x="1217481" y="1998912"/>
            <a:ext cx="37320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trou</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pencil case</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CDDE3A4B-9C4C-404F-9184-5E6FCD11F462}"/>
              </a:ext>
            </a:extLst>
          </p:cNvPr>
          <p:cNvSpPr txBox="1"/>
          <p:nvPr/>
        </p:nvSpPr>
        <p:spPr>
          <a:xfrm>
            <a:off x="6667932" y="4360822"/>
            <a:ext cx="27548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chai </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 </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chair</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8" name="Rectangle 27">
            <a:hlinkClick r:id="" action="ppaction://noaction">
              <a:snd r:embed="rId4" name="trousse.wav"/>
            </a:hlinkClick>
            <a:extLst>
              <a:ext uri="{FF2B5EF4-FFF2-40B4-BE49-F238E27FC236}">
                <a16:creationId xmlns:a16="http://schemas.microsoft.com/office/drawing/2014/main" id="{B2519F81-7D93-4135-BDC4-FC11F683D48F}"/>
              </a:ext>
            </a:extLst>
          </p:cNvPr>
          <p:cNvSpPr/>
          <p:nvPr/>
        </p:nvSpPr>
        <p:spPr>
          <a:xfrm>
            <a:off x="447669"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9" name="Rectangle 28">
            <a:hlinkClick r:id="" action="ppaction://noaction">
              <a:snd r:embed="rId5" name="maitrise.wav"/>
            </a:hlinkClick>
            <a:extLst>
              <a:ext uri="{FF2B5EF4-FFF2-40B4-BE49-F238E27FC236}">
                <a16:creationId xmlns:a16="http://schemas.microsoft.com/office/drawing/2014/main" id="{DCAAC094-3C9D-4B82-B55D-3152F2BDBB1A}"/>
              </a:ext>
            </a:extLst>
          </p:cNvPr>
          <p:cNvSpPr/>
          <p:nvPr/>
        </p:nvSpPr>
        <p:spPr>
          <a:xfrm>
            <a:off x="6067822" y="22505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30" name="Rectangle 29">
            <a:hlinkClick r:id="" action="ppaction://noaction">
              <a:snd r:embed="rId6" name="classeur.wav"/>
            </a:hlinkClick>
            <a:extLst>
              <a:ext uri="{FF2B5EF4-FFF2-40B4-BE49-F238E27FC236}">
                <a16:creationId xmlns:a16="http://schemas.microsoft.com/office/drawing/2014/main" id="{3C598CC2-150C-4F6A-8889-EEE9D8C2CCA9}"/>
              </a:ext>
            </a:extLst>
          </p:cNvPr>
          <p:cNvSpPr/>
          <p:nvPr/>
        </p:nvSpPr>
        <p:spPr>
          <a:xfrm>
            <a:off x="447669" y="467828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31" name="Rectangle 30">
            <a:hlinkClick r:id="" action="ppaction://noaction">
              <a:snd r:embed="rId7" name="chaise.wav"/>
            </a:hlinkClick>
            <a:extLst>
              <a:ext uri="{FF2B5EF4-FFF2-40B4-BE49-F238E27FC236}">
                <a16:creationId xmlns:a16="http://schemas.microsoft.com/office/drawing/2014/main" id="{466BAC01-A43F-4CFE-AE66-2E5AD40E8EF6}"/>
              </a:ext>
            </a:extLst>
          </p:cNvPr>
          <p:cNvSpPr/>
          <p:nvPr/>
        </p:nvSpPr>
        <p:spPr>
          <a:xfrm>
            <a:off x="6096000" y="467828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sp>
        <p:nvSpPr>
          <p:cNvPr id="32" name="Rectangle 31">
            <a:extLst>
              <a:ext uri="{FF2B5EF4-FFF2-40B4-BE49-F238E27FC236}">
                <a16:creationId xmlns:a16="http://schemas.microsoft.com/office/drawing/2014/main" id="{A20F9BC8-C60B-4B76-BCDE-008491F5F1E3}"/>
              </a:ext>
            </a:extLst>
          </p:cNvPr>
          <p:cNvSpPr/>
          <p:nvPr/>
        </p:nvSpPr>
        <p:spPr>
          <a:xfrm>
            <a:off x="2474867" y="2116977"/>
            <a:ext cx="554197"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5" name="Picture 4" descr="A picture containing calendar&#10;&#10;Description automatically generated">
            <a:extLst>
              <a:ext uri="{FF2B5EF4-FFF2-40B4-BE49-F238E27FC236}">
                <a16:creationId xmlns:a16="http://schemas.microsoft.com/office/drawing/2014/main" id="{A2D52FB1-8477-4E51-BC9A-B82515E5BA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881062">
            <a:off x="3922985" y="1959449"/>
            <a:ext cx="1938497" cy="2083356"/>
          </a:xfrm>
          <a:prstGeom prst="rect">
            <a:avLst/>
          </a:prstGeom>
        </p:spPr>
      </p:pic>
      <p:sp>
        <p:nvSpPr>
          <p:cNvPr id="50" name="Rectangle 49">
            <a:extLst>
              <a:ext uri="{FF2B5EF4-FFF2-40B4-BE49-F238E27FC236}">
                <a16:creationId xmlns:a16="http://schemas.microsoft.com/office/drawing/2014/main" id="{1F302507-520D-4B8A-B727-29914F8A5FFB}"/>
              </a:ext>
            </a:extLst>
          </p:cNvPr>
          <p:cNvSpPr/>
          <p:nvPr/>
        </p:nvSpPr>
        <p:spPr>
          <a:xfrm>
            <a:off x="8130928" y="4481133"/>
            <a:ext cx="529388"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58" name="Picture 57">
            <a:extLst>
              <a:ext uri="{FF2B5EF4-FFF2-40B4-BE49-F238E27FC236}">
                <a16:creationId xmlns:a16="http://schemas.microsoft.com/office/drawing/2014/main" id="{33CD25EE-8AF7-4DE1-AEF1-195335C3F5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3632" y="4259430"/>
            <a:ext cx="1804484" cy="1989439"/>
          </a:xfrm>
          <a:prstGeom prst="rect">
            <a:avLst/>
          </a:prstGeom>
        </p:spPr>
      </p:pic>
      <p:sp>
        <p:nvSpPr>
          <p:cNvPr id="62" name="TextBox 61">
            <a:extLst>
              <a:ext uri="{FF2B5EF4-FFF2-40B4-BE49-F238E27FC236}">
                <a16:creationId xmlns:a16="http://schemas.microsoft.com/office/drawing/2014/main" id="{E135D9F3-25C5-4B26-9CAF-118F5468CB76}"/>
              </a:ext>
            </a:extLst>
          </p:cNvPr>
          <p:cNvSpPr txBox="1"/>
          <p:nvPr/>
        </p:nvSpPr>
        <p:spPr>
          <a:xfrm>
            <a:off x="1217481" y="3358287"/>
            <a:ext cx="20785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63" name="TextBox 62">
            <a:extLst>
              <a:ext uri="{FF2B5EF4-FFF2-40B4-BE49-F238E27FC236}">
                <a16:creationId xmlns:a16="http://schemas.microsoft.com/office/drawing/2014/main" id="{2A0CE4C9-DAAF-4932-B017-51CBD9989B60}"/>
              </a:ext>
            </a:extLst>
          </p:cNvPr>
          <p:cNvSpPr txBox="1"/>
          <p:nvPr/>
        </p:nvSpPr>
        <p:spPr>
          <a:xfrm>
            <a:off x="6639791" y="3358287"/>
            <a:ext cx="2131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hard [-s-]</a:t>
            </a:r>
          </a:p>
        </p:txBody>
      </p:sp>
      <p:sp>
        <p:nvSpPr>
          <p:cNvPr id="64" name="TextBox 63">
            <a:extLst>
              <a:ext uri="{FF2B5EF4-FFF2-40B4-BE49-F238E27FC236}">
                <a16:creationId xmlns:a16="http://schemas.microsoft.com/office/drawing/2014/main" id="{41A5E536-8F37-4512-B4AE-CD517333D668}"/>
              </a:ext>
            </a:extLst>
          </p:cNvPr>
          <p:cNvSpPr txBox="1"/>
          <p:nvPr/>
        </p:nvSpPr>
        <p:spPr>
          <a:xfrm>
            <a:off x="1217481" y="5696402"/>
            <a:ext cx="19843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soft [-ss-]</a:t>
            </a:r>
          </a:p>
        </p:txBody>
      </p:sp>
      <p:sp>
        <p:nvSpPr>
          <p:cNvPr id="65" name="TextBox 64">
            <a:extLst>
              <a:ext uri="{FF2B5EF4-FFF2-40B4-BE49-F238E27FC236}">
                <a16:creationId xmlns:a16="http://schemas.microsoft.com/office/drawing/2014/main" id="{41037A75-1CE1-4489-8352-523466CD0C54}"/>
              </a:ext>
            </a:extLst>
          </p:cNvPr>
          <p:cNvSpPr txBox="1"/>
          <p:nvPr/>
        </p:nvSpPr>
        <p:spPr>
          <a:xfrm>
            <a:off x="6667933" y="5690040"/>
            <a:ext cx="23149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hard [-s-]</a:t>
            </a:r>
          </a:p>
        </p:txBody>
      </p:sp>
      <p:sp>
        <p:nvSpPr>
          <p:cNvPr id="34" name="TextBox 33">
            <a:extLst>
              <a:ext uri="{FF2B5EF4-FFF2-40B4-BE49-F238E27FC236}">
                <a16:creationId xmlns:a16="http://schemas.microsoft.com/office/drawing/2014/main" id="{471C30B6-9A18-4151-97B1-04CB3FE4AAAB}"/>
              </a:ext>
            </a:extLst>
          </p:cNvPr>
          <p:cNvSpPr txBox="1"/>
          <p:nvPr/>
        </p:nvSpPr>
        <p:spPr>
          <a:xfrm>
            <a:off x="1217481" y="4353291"/>
            <a:ext cx="37320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cla</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ss</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ring binder</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9" name="Rectangle 48">
            <a:extLst>
              <a:ext uri="{FF2B5EF4-FFF2-40B4-BE49-F238E27FC236}">
                <a16:creationId xmlns:a16="http://schemas.microsoft.com/office/drawing/2014/main" id="{3606D694-CC06-4208-9669-985CAEA03D6D}"/>
              </a:ext>
            </a:extLst>
          </p:cNvPr>
          <p:cNvSpPr/>
          <p:nvPr/>
        </p:nvSpPr>
        <p:spPr>
          <a:xfrm>
            <a:off x="2232614" y="4481133"/>
            <a:ext cx="568698"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6" name="Picture 5" descr="Chart&#10;&#10;Description automatically generated">
            <a:extLst>
              <a:ext uri="{FF2B5EF4-FFF2-40B4-BE49-F238E27FC236}">
                <a16:creationId xmlns:a16="http://schemas.microsoft.com/office/drawing/2014/main" id="{597D4FAC-08AC-4CC8-AA04-5A8AD6EB7E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2185" y="4331193"/>
            <a:ext cx="1391883" cy="1861661"/>
          </a:xfrm>
          <a:prstGeom prst="rect">
            <a:avLst/>
          </a:prstGeom>
        </p:spPr>
      </p:pic>
      <p:sp>
        <p:nvSpPr>
          <p:cNvPr id="9" name="Rectangle 8">
            <a:extLst>
              <a:ext uri="{FF2B5EF4-FFF2-40B4-BE49-F238E27FC236}">
                <a16:creationId xmlns:a16="http://schemas.microsoft.com/office/drawing/2014/main" id="{44E64CAD-A4BB-4FF4-8AE2-3627C50603BE}"/>
              </a:ext>
            </a:extLst>
          </p:cNvPr>
          <p:cNvSpPr/>
          <p:nvPr/>
        </p:nvSpPr>
        <p:spPr>
          <a:xfrm>
            <a:off x="6697901" y="2040486"/>
            <a:ext cx="3753722" cy="1419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40C0CDBE-E21E-4521-9F7F-4DAFC84A7B1D}"/>
              </a:ext>
            </a:extLst>
          </p:cNvPr>
          <p:cNvSpPr txBox="1"/>
          <p:nvPr/>
        </p:nvSpPr>
        <p:spPr>
          <a:xfrm>
            <a:off x="6629604" y="1998912"/>
            <a:ext cx="387476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maîtri </a:t>
            </a:r>
            <a:r>
              <a:rPr kumimoji="0" lang="fr-FR" sz="4800" b="1" i="0" u="none" strike="noStrike" kern="1200" cap="none" spc="0" normalizeH="0" baseline="0" noProof="0" dirty="0">
                <a:ln>
                  <a:noFill/>
                </a:ln>
                <a:solidFill>
                  <a:srgbClr val="104F75"/>
                </a:solidFill>
                <a:effectLst/>
                <a:uLnTx/>
                <a:uFillTx/>
                <a:latin typeface="Century Gothic" panose="020F0302020204030204"/>
                <a:ea typeface="+mn-ea"/>
                <a:cs typeface="+mn-cs"/>
              </a:rPr>
              <a:t>s </a:t>
            </a:r>
            <a:r>
              <a:rPr kumimoji="0" lang="fr-FR" sz="4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master’s degree</a:t>
            </a:r>
            <a:r>
              <a:rPr kumimoji="0" lang="fr-FR"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8" name="Rectangle 47">
            <a:extLst>
              <a:ext uri="{FF2B5EF4-FFF2-40B4-BE49-F238E27FC236}">
                <a16:creationId xmlns:a16="http://schemas.microsoft.com/office/drawing/2014/main" id="{584B6B60-DF8D-471F-B1CF-1FF97B7625B6}"/>
              </a:ext>
            </a:extLst>
          </p:cNvPr>
          <p:cNvSpPr/>
          <p:nvPr/>
        </p:nvSpPr>
        <p:spPr>
          <a:xfrm>
            <a:off x="8406580" y="2116977"/>
            <a:ext cx="507472" cy="62914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40E7EA83-6988-43F3-A359-B44F0BCC4EEF}"/>
              </a:ext>
            </a:extLst>
          </p:cNvPr>
          <p:cNvSpPr txBox="1"/>
          <p:nvPr/>
        </p:nvSpPr>
        <p:spPr>
          <a:xfrm>
            <a:off x="82884" y="1255621"/>
            <a:ext cx="10968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Est-ce que tu entends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[ss]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 hard [s]?</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endPar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13" name="Picture 12" descr="A person wearing a garment&#10;&#10;Description automatically generated with low confidence">
            <a:extLst>
              <a:ext uri="{FF2B5EF4-FFF2-40B4-BE49-F238E27FC236}">
                <a16:creationId xmlns:a16="http://schemas.microsoft.com/office/drawing/2014/main" id="{CAFDE624-BAB6-4874-B6A6-DDA7BC46C2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77475" y="1552706"/>
            <a:ext cx="1281648" cy="2563296"/>
          </a:xfrm>
          <a:prstGeom prst="rect">
            <a:avLst/>
          </a:prstGeom>
        </p:spPr>
      </p:pic>
    </p:spTree>
    <p:extLst>
      <p:ext uri="{BB962C8B-B14F-4D97-AF65-F5344CB8AC3E}">
        <p14:creationId xmlns:p14="http://schemas.microsoft.com/office/powerpoint/2010/main" val="278004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0"/>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27"/>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5" grpId="0"/>
      <p:bldP spid="35" grpId="1"/>
      <p:bldP spid="2" grpId="0" animBg="1"/>
      <p:bldP spid="23" grpId="0"/>
      <p:bldP spid="27" grpId="0"/>
      <p:bldP spid="27" grpId="1"/>
      <p:bldP spid="28" grpId="0" animBg="1"/>
      <p:bldP spid="29" grpId="0" animBg="1"/>
      <p:bldP spid="30" grpId="0" animBg="1"/>
      <p:bldP spid="31" grpId="0" animBg="1"/>
      <p:bldP spid="32" grpId="0" animBg="1"/>
      <p:bldP spid="32" grpId="1" animBg="1"/>
      <p:bldP spid="50" grpId="0" animBg="1"/>
      <p:bldP spid="50" grpId="1" animBg="1"/>
      <p:bldP spid="62" grpId="0"/>
      <p:bldP spid="63" grpId="0"/>
      <p:bldP spid="64" grpId="0"/>
      <p:bldP spid="65" grpId="0"/>
      <p:bldP spid="34" grpId="0"/>
      <p:bldP spid="49" grpId="0" animBg="1"/>
      <p:bldP spid="49" grpId="1" animBg="1"/>
      <p:bldP spid="9" grpId="0" animBg="1"/>
      <p:bldP spid="36" grpId="0"/>
      <p:bldP spid="36" grpId="1"/>
      <p:bldP spid="48" grpId="0" animBg="1"/>
      <p:bldP spid="4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Vocabulaire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Action Button: Custom 16">
            <a:hlinkClick r:id="" action="ppaction://noaction" highlightClick="1">
              <a:snd r:embed="rId4" name="seulement.wav"/>
            </a:hlinkClick>
            <a:extLst>
              <a:ext uri="{FF2B5EF4-FFF2-40B4-BE49-F238E27FC236}">
                <a16:creationId xmlns:a16="http://schemas.microsoft.com/office/drawing/2014/main" id="{85B33D72-0F2D-48CD-B314-0070874D3347}"/>
              </a:ext>
            </a:extLst>
          </p:cNvPr>
          <p:cNvSpPr/>
          <p:nvPr/>
        </p:nvSpPr>
        <p:spPr>
          <a:xfrm>
            <a:off x="1245293" y="1778428"/>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1</a:t>
            </a:r>
          </a:p>
        </p:txBody>
      </p:sp>
      <p:sp>
        <p:nvSpPr>
          <p:cNvPr id="10" name="Action Button: Custom 16">
            <a:hlinkClick r:id="" action="ppaction://noaction" highlightClick="1">
              <a:snd r:embed="rId5" name="retourner.wav"/>
            </a:hlinkClick>
            <a:extLst>
              <a:ext uri="{FF2B5EF4-FFF2-40B4-BE49-F238E27FC236}">
                <a16:creationId xmlns:a16="http://schemas.microsoft.com/office/drawing/2014/main" id="{3D12BE5E-A444-4987-9852-D914F0D664A1}"/>
              </a:ext>
            </a:extLst>
          </p:cNvPr>
          <p:cNvSpPr/>
          <p:nvPr/>
        </p:nvSpPr>
        <p:spPr>
          <a:xfrm>
            <a:off x="1245293" y="4690638"/>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6</a:t>
            </a:r>
          </a:p>
        </p:txBody>
      </p:sp>
      <p:sp>
        <p:nvSpPr>
          <p:cNvPr id="11" name="Action Button: Custom 16">
            <a:hlinkClick r:id="" action="ppaction://noaction" highlightClick="1">
              <a:snd r:embed="rId6" name="entrer.wav"/>
            </a:hlinkClick>
            <a:extLst>
              <a:ext uri="{FF2B5EF4-FFF2-40B4-BE49-F238E27FC236}">
                <a16:creationId xmlns:a16="http://schemas.microsoft.com/office/drawing/2014/main" id="{248C9B86-7303-4249-9F8D-1F5C3C0A5DB9}"/>
              </a:ext>
            </a:extLst>
          </p:cNvPr>
          <p:cNvSpPr/>
          <p:nvPr/>
        </p:nvSpPr>
        <p:spPr>
          <a:xfrm>
            <a:off x="1245293" y="5273078"/>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7</a:t>
            </a:r>
          </a:p>
        </p:txBody>
      </p:sp>
      <p:sp>
        <p:nvSpPr>
          <p:cNvPr id="15" name="Action Button: Custom 16">
            <a:hlinkClick r:id="" action="ppaction://noaction" highlightClick="1">
              <a:snd r:embed="rId7" name="monter.wav"/>
            </a:hlinkClick>
            <a:extLst>
              <a:ext uri="{FF2B5EF4-FFF2-40B4-BE49-F238E27FC236}">
                <a16:creationId xmlns:a16="http://schemas.microsoft.com/office/drawing/2014/main" id="{B35BCED3-A81E-4E24-8748-00DFBE991A4C}"/>
              </a:ext>
            </a:extLst>
          </p:cNvPr>
          <p:cNvSpPr/>
          <p:nvPr/>
        </p:nvSpPr>
        <p:spPr>
          <a:xfrm>
            <a:off x="1245293" y="3525754"/>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4</a:t>
            </a:r>
          </a:p>
        </p:txBody>
      </p:sp>
      <p:sp>
        <p:nvSpPr>
          <p:cNvPr id="16" name="Action Button: Custom 16">
            <a:hlinkClick r:id="" action="ppaction://noaction" highlightClick="1">
              <a:snd r:embed="rId8" name="trop.wav"/>
            </a:hlinkClick>
            <a:extLst>
              <a:ext uri="{FF2B5EF4-FFF2-40B4-BE49-F238E27FC236}">
                <a16:creationId xmlns:a16="http://schemas.microsoft.com/office/drawing/2014/main" id="{E1002E32-D2AD-4952-978E-AA20DADBFF05}"/>
              </a:ext>
            </a:extLst>
          </p:cNvPr>
          <p:cNvSpPr/>
          <p:nvPr/>
        </p:nvSpPr>
        <p:spPr>
          <a:xfrm>
            <a:off x="1245293" y="2943312"/>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3</a:t>
            </a:r>
          </a:p>
        </p:txBody>
      </p:sp>
      <p:sp>
        <p:nvSpPr>
          <p:cNvPr id="17" name="Action Button: Custom 16">
            <a:hlinkClick r:id="" action="ppaction://noaction" highlightClick="1">
              <a:snd r:embed="rId9" name="faible.wav"/>
            </a:hlinkClick>
            <a:extLst>
              <a:ext uri="{FF2B5EF4-FFF2-40B4-BE49-F238E27FC236}">
                <a16:creationId xmlns:a16="http://schemas.microsoft.com/office/drawing/2014/main" id="{8013F03C-FF55-459E-B756-5389C6A6A508}"/>
              </a:ext>
            </a:extLst>
          </p:cNvPr>
          <p:cNvSpPr/>
          <p:nvPr/>
        </p:nvSpPr>
        <p:spPr>
          <a:xfrm>
            <a:off x="1245293" y="4108196"/>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5</a:t>
            </a:r>
          </a:p>
        </p:txBody>
      </p:sp>
      <p:sp>
        <p:nvSpPr>
          <p:cNvPr id="18" name="Action Button: Custom 16">
            <a:hlinkClick r:id="" action="ppaction://noaction" highlightClick="1">
              <a:snd r:embed="rId10" name="tomber.wav"/>
            </a:hlinkClick>
            <a:extLst>
              <a:ext uri="{FF2B5EF4-FFF2-40B4-BE49-F238E27FC236}">
                <a16:creationId xmlns:a16="http://schemas.microsoft.com/office/drawing/2014/main" id="{A029D296-F50A-4C2B-8465-FDA69EB57503}"/>
              </a:ext>
            </a:extLst>
          </p:cNvPr>
          <p:cNvSpPr/>
          <p:nvPr/>
        </p:nvSpPr>
        <p:spPr>
          <a:xfrm>
            <a:off x="1245293" y="236087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2</a:t>
            </a:r>
          </a:p>
        </p:txBody>
      </p:sp>
      <p:sp>
        <p:nvSpPr>
          <p:cNvPr id="27" name="TextBox 26">
            <a:extLst>
              <a:ext uri="{FF2B5EF4-FFF2-40B4-BE49-F238E27FC236}">
                <a16:creationId xmlns:a16="http://schemas.microsoft.com/office/drawing/2014/main" id="{B4111633-878F-432F-A077-1C9BA8629632}"/>
              </a:ext>
            </a:extLst>
          </p:cNvPr>
          <p:cNvSpPr txBox="1"/>
          <p:nvPr/>
        </p:nvSpPr>
        <p:spPr>
          <a:xfrm>
            <a:off x="6695842" y="303773"/>
            <a:ext cx="33430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et écris la lettre du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contraire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248C7584-0971-441E-849B-2FB5A8874EDF}"/>
              </a:ext>
            </a:extLst>
          </p:cNvPr>
          <p:cNvSpPr txBox="1"/>
          <p:nvPr/>
        </p:nvSpPr>
        <p:spPr>
          <a:xfrm>
            <a:off x="6502963" y="1745596"/>
            <a:ext cx="2524018" cy="461665"/>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Tx/>
              <a:buSzTx/>
              <a:tabLst/>
              <a:defRPr/>
            </a:pPr>
            <a:r>
              <a:rPr kumimoji="0" lang="fr-FR" sz="2400" b="0" i="0" u="none" strike="noStrike" kern="1200" cap="none" spc="0" normalizeH="0" baseline="0" dirty="0">
                <a:ln>
                  <a:noFill/>
                </a:ln>
                <a:solidFill>
                  <a:srgbClr val="104F75"/>
                </a:solidFill>
                <a:effectLst/>
                <a:uLnTx/>
                <a:uFillTx/>
                <a:ea typeface="+mn-ea"/>
                <a:cs typeface="+mn-cs"/>
              </a:rPr>
              <a:t>sortir</a:t>
            </a:r>
          </a:p>
        </p:txBody>
      </p:sp>
      <p:sp>
        <p:nvSpPr>
          <p:cNvPr id="50" name="Action Button: Custom 16">
            <a:hlinkClick r:id="" action="ppaction://noaction" highlightClick="1"/>
            <a:extLst>
              <a:ext uri="{FF2B5EF4-FFF2-40B4-BE49-F238E27FC236}">
                <a16:creationId xmlns:a16="http://schemas.microsoft.com/office/drawing/2014/main" id="{EAB99040-893F-4A32-9509-DB644E5D8F38}"/>
              </a:ext>
            </a:extLst>
          </p:cNvPr>
          <p:cNvSpPr/>
          <p:nvPr/>
        </p:nvSpPr>
        <p:spPr>
          <a:xfrm>
            <a:off x="3913220" y="1778428"/>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F</a:t>
            </a:r>
          </a:p>
        </p:txBody>
      </p:sp>
      <p:sp>
        <p:nvSpPr>
          <p:cNvPr id="51" name="Action Button: Custom 16">
            <a:hlinkClick r:id="" action="ppaction://noaction" highlightClick="1"/>
            <a:extLst>
              <a:ext uri="{FF2B5EF4-FFF2-40B4-BE49-F238E27FC236}">
                <a16:creationId xmlns:a16="http://schemas.microsoft.com/office/drawing/2014/main" id="{238D379C-E380-46F8-9081-C4BF6E391642}"/>
              </a:ext>
            </a:extLst>
          </p:cNvPr>
          <p:cNvSpPr/>
          <p:nvPr/>
        </p:nvSpPr>
        <p:spPr>
          <a:xfrm>
            <a:off x="3913220" y="4690638"/>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G</a:t>
            </a:r>
          </a:p>
        </p:txBody>
      </p:sp>
      <p:sp>
        <p:nvSpPr>
          <p:cNvPr id="52" name="Action Button: Custom 16">
            <a:hlinkClick r:id="" action="ppaction://noaction" highlightClick="1"/>
            <a:extLst>
              <a:ext uri="{FF2B5EF4-FFF2-40B4-BE49-F238E27FC236}">
                <a16:creationId xmlns:a16="http://schemas.microsoft.com/office/drawing/2014/main" id="{2D6CC68F-C8E9-4EFC-8726-106B40ECDD67}"/>
              </a:ext>
            </a:extLst>
          </p:cNvPr>
          <p:cNvSpPr/>
          <p:nvPr/>
        </p:nvSpPr>
        <p:spPr>
          <a:xfrm>
            <a:off x="3913220" y="5273078"/>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A</a:t>
            </a:r>
          </a:p>
        </p:txBody>
      </p:sp>
      <p:sp>
        <p:nvSpPr>
          <p:cNvPr id="53" name="Action Button: Custom 16">
            <a:hlinkClick r:id="" action="ppaction://noaction" highlightClick="1"/>
            <a:extLst>
              <a:ext uri="{FF2B5EF4-FFF2-40B4-BE49-F238E27FC236}">
                <a16:creationId xmlns:a16="http://schemas.microsoft.com/office/drawing/2014/main" id="{B33440C7-55AA-4E0A-9581-20DD15093D4F}"/>
              </a:ext>
            </a:extLst>
          </p:cNvPr>
          <p:cNvSpPr/>
          <p:nvPr/>
        </p:nvSpPr>
        <p:spPr>
          <a:xfrm>
            <a:off x="3913220" y="3525754"/>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B</a:t>
            </a:r>
          </a:p>
        </p:txBody>
      </p:sp>
      <p:sp>
        <p:nvSpPr>
          <p:cNvPr id="54" name="Action Button: Custom 16">
            <a:hlinkClick r:id="" action="ppaction://noaction" highlightClick="1"/>
            <a:extLst>
              <a:ext uri="{FF2B5EF4-FFF2-40B4-BE49-F238E27FC236}">
                <a16:creationId xmlns:a16="http://schemas.microsoft.com/office/drawing/2014/main" id="{AE427709-4B22-4167-8AA3-39A1CB026FA2}"/>
              </a:ext>
            </a:extLst>
          </p:cNvPr>
          <p:cNvSpPr/>
          <p:nvPr/>
        </p:nvSpPr>
        <p:spPr>
          <a:xfrm>
            <a:off x="3913220" y="2943312"/>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D</a:t>
            </a:r>
          </a:p>
        </p:txBody>
      </p:sp>
      <p:sp>
        <p:nvSpPr>
          <p:cNvPr id="55" name="Action Button: Custom 16">
            <a:hlinkClick r:id="" action="ppaction://noaction" highlightClick="1"/>
            <a:extLst>
              <a:ext uri="{FF2B5EF4-FFF2-40B4-BE49-F238E27FC236}">
                <a16:creationId xmlns:a16="http://schemas.microsoft.com/office/drawing/2014/main" id="{82D54EC7-D200-4D8D-B20C-F4AACE7CE883}"/>
              </a:ext>
            </a:extLst>
          </p:cNvPr>
          <p:cNvSpPr/>
          <p:nvPr/>
        </p:nvSpPr>
        <p:spPr>
          <a:xfrm>
            <a:off x="3913220" y="4108196"/>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C</a:t>
            </a:r>
          </a:p>
        </p:txBody>
      </p:sp>
      <p:sp>
        <p:nvSpPr>
          <p:cNvPr id="56" name="Action Button: Custom 16">
            <a:hlinkClick r:id="" action="ppaction://noaction" highlightClick="1"/>
            <a:extLst>
              <a:ext uri="{FF2B5EF4-FFF2-40B4-BE49-F238E27FC236}">
                <a16:creationId xmlns:a16="http://schemas.microsoft.com/office/drawing/2014/main" id="{9D7AB018-6E0E-4FE9-8451-40F23F915DE6}"/>
              </a:ext>
            </a:extLst>
          </p:cNvPr>
          <p:cNvSpPr/>
          <p:nvPr/>
        </p:nvSpPr>
        <p:spPr>
          <a:xfrm>
            <a:off x="3913220" y="2360870"/>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E</a:t>
            </a:r>
          </a:p>
        </p:txBody>
      </p:sp>
      <p:sp>
        <p:nvSpPr>
          <p:cNvPr id="57" name="Action Button: Custom 16">
            <a:hlinkClick r:id="" action="ppaction://noaction" highlightClick="1"/>
            <a:extLst>
              <a:ext uri="{FF2B5EF4-FFF2-40B4-BE49-F238E27FC236}">
                <a16:creationId xmlns:a16="http://schemas.microsoft.com/office/drawing/2014/main" id="{141893CC-BEE5-4C84-84AB-70BE4F81020F}"/>
              </a:ext>
            </a:extLst>
          </p:cNvPr>
          <p:cNvSpPr/>
          <p:nvPr/>
        </p:nvSpPr>
        <p:spPr>
          <a:xfrm>
            <a:off x="5820276" y="1778428"/>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A</a:t>
            </a:r>
          </a:p>
        </p:txBody>
      </p:sp>
      <p:sp>
        <p:nvSpPr>
          <p:cNvPr id="58" name="Action Button: Custom 16">
            <a:hlinkClick r:id="" action="ppaction://noaction" highlightClick="1"/>
            <a:extLst>
              <a:ext uri="{FF2B5EF4-FFF2-40B4-BE49-F238E27FC236}">
                <a16:creationId xmlns:a16="http://schemas.microsoft.com/office/drawing/2014/main" id="{661BB2F7-57D7-4508-BF25-C49B899E9439}"/>
              </a:ext>
            </a:extLst>
          </p:cNvPr>
          <p:cNvSpPr/>
          <p:nvPr/>
        </p:nvSpPr>
        <p:spPr>
          <a:xfrm>
            <a:off x="5820276" y="4690638"/>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F</a:t>
            </a:r>
          </a:p>
        </p:txBody>
      </p:sp>
      <p:sp>
        <p:nvSpPr>
          <p:cNvPr id="59" name="Action Button: Custom 16">
            <a:hlinkClick r:id="" action="ppaction://noaction" highlightClick="1"/>
            <a:extLst>
              <a:ext uri="{FF2B5EF4-FFF2-40B4-BE49-F238E27FC236}">
                <a16:creationId xmlns:a16="http://schemas.microsoft.com/office/drawing/2014/main" id="{85768327-CBF3-4E0A-BC79-C8EA57B66766}"/>
              </a:ext>
            </a:extLst>
          </p:cNvPr>
          <p:cNvSpPr/>
          <p:nvPr/>
        </p:nvSpPr>
        <p:spPr>
          <a:xfrm>
            <a:off x="5820276" y="5273078"/>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G</a:t>
            </a:r>
          </a:p>
        </p:txBody>
      </p:sp>
      <p:sp>
        <p:nvSpPr>
          <p:cNvPr id="60" name="Action Button: Custom 16">
            <a:hlinkClick r:id="" action="ppaction://noaction" highlightClick="1"/>
            <a:extLst>
              <a:ext uri="{FF2B5EF4-FFF2-40B4-BE49-F238E27FC236}">
                <a16:creationId xmlns:a16="http://schemas.microsoft.com/office/drawing/2014/main" id="{188A710B-0B8E-41A4-8DFE-187016434137}"/>
              </a:ext>
            </a:extLst>
          </p:cNvPr>
          <p:cNvSpPr/>
          <p:nvPr/>
        </p:nvSpPr>
        <p:spPr>
          <a:xfrm>
            <a:off x="5820276" y="3525754"/>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D</a:t>
            </a:r>
          </a:p>
        </p:txBody>
      </p:sp>
      <p:sp>
        <p:nvSpPr>
          <p:cNvPr id="61" name="Action Button: Custom 16">
            <a:hlinkClick r:id="" action="ppaction://noaction" highlightClick="1"/>
            <a:extLst>
              <a:ext uri="{FF2B5EF4-FFF2-40B4-BE49-F238E27FC236}">
                <a16:creationId xmlns:a16="http://schemas.microsoft.com/office/drawing/2014/main" id="{DE8AF4C8-AAF0-4C38-8802-AC0B8892E3F7}"/>
              </a:ext>
            </a:extLst>
          </p:cNvPr>
          <p:cNvSpPr/>
          <p:nvPr/>
        </p:nvSpPr>
        <p:spPr>
          <a:xfrm>
            <a:off x="5820276" y="2943312"/>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C</a:t>
            </a:r>
          </a:p>
        </p:txBody>
      </p:sp>
      <p:sp>
        <p:nvSpPr>
          <p:cNvPr id="62" name="Action Button: Custom 16">
            <a:hlinkClick r:id="" action="ppaction://noaction" highlightClick="1"/>
            <a:extLst>
              <a:ext uri="{FF2B5EF4-FFF2-40B4-BE49-F238E27FC236}">
                <a16:creationId xmlns:a16="http://schemas.microsoft.com/office/drawing/2014/main" id="{A1C2B8B9-48DB-4315-9F9F-9AB9AC6B68E3}"/>
              </a:ext>
            </a:extLst>
          </p:cNvPr>
          <p:cNvSpPr/>
          <p:nvPr/>
        </p:nvSpPr>
        <p:spPr>
          <a:xfrm>
            <a:off x="5820276" y="4108196"/>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E</a:t>
            </a:r>
          </a:p>
        </p:txBody>
      </p:sp>
      <p:sp>
        <p:nvSpPr>
          <p:cNvPr id="63" name="Action Button: Custom 16">
            <a:hlinkClick r:id="" action="ppaction://noaction" highlightClick="1"/>
            <a:extLst>
              <a:ext uri="{FF2B5EF4-FFF2-40B4-BE49-F238E27FC236}">
                <a16:creationId xmlns:a16="http://schemas.microsoft.com/office/drawing/2014/main" id="{3C591C8D-B673-4F86-8AFC-7CC18C319800}"/>
              </a:ext>
            </a:extLst>
          </p:cNvPr>
          <p:cNvSpPr/>
          <p:nvPr/>
        </p:nvSpPr>
        <p:spPr>
          <a:xfrm>
            <a:off x="5820276" y="2360870"/>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ea typeface="+mn-ea"/>
                <a:cs typeface="+mn-cs"/>
              </a:rPr>
              <a:t>B</a:t>
            </a:r>
          </a:p>
        </p:txBody>
      </p:sp>
      <p:sp>
        <p:nvSpPr>
          <p:cNvPr id="64" name="TextBox 63">
            <a:extLst>
              <a:ext uri="{FF2B5EF4-FFF2-40B4-BE49-F238E27FC236}">
                <a16:creationId xmlns:a16="http://schemas.microsoft.com/office/drawing/2014/main" id="{BA02B0E6-6960-46ED-9A96-3DFBAE73703E}"/>
              </a:ext>
            </a:extLst>
          </p:cNvPr>
          <p:cNvSpPr txBox="1"/>
          <p:nvPr/>
        </p:nvSpPr>
        <p:spPr>
          <a:xfrm>
            <a:off x="1757912" y="5240246"/>
            <a:ext cx="1264052" cy="461665"/>
          </a:xfrm>
          <a:prstGeom prst="rect">
            <a:avLst/>
          </a:prstGeom>
          <a:noFill/>
        </p:spPr>
        <p:txBody>
          <a:bodyPr wrap="square">
            <a:spAutoFit/>
          </a:bodyPr>
          <a:lstStyle/>
          <a:p>
            <a:r>
              <a:rPr lang="fr-FR" sz="2400" b="0" dirty="0">
                <a:solidFill>
                  <a:srgbClr val="104F75"/>
                </a:solidFill>
              </a:rPr>
              <a:t>entrer</a:t>
            </a:r>
          </a:p>
        </p:txBody>
      </p:sp>
      <p:sp>
        <p:nvSpPr>
          <p:cNvPr id="65" name="TextBox 64">
            <a:extLst>
              <a:ext uri="{FF2B5EF4-FFF2-40B4-BE49-F238E27FC236}">
                <a16:creationId xmlns:a16="http://schemas.microsoft.com/office/drawing/2014/main" id="{2F45EC84-5BE2-4674-97B5-67B10E57E954}"/>
              </a:ext>
            </a:extLst>
          </p:cNvPr>
          <p:cNvSpPr txBox="1"/>
          <p:nvPr/>
        </p:nvSpPr>
        <p:spPr>
          <a:xfrm>
            <a:off x="1757912" y="1745596"/>
            <a:ext cx="1946739" cy="461665"/>
          </a:xfrm>
          <a:prstGeom prst="rect">
            <a:avLst/>
          </a:prstGeom>
          <a:noFill/>
        </p:spPr>
        <p:txBody>
          <a:bodyPr wrap="square">
            <a:spAutoFit/>
          </a:bodyPr>
          <a:lstStyle/>
          <a:p>
            <a:r>
              <a:rPr lang="fr-FR" sz="2400" b="0" dirty="0">
                <a:solidFill>
                  <a:srgbClr val="104F75"/>
                </a:solidFill>
              </a:rPr>
              <a:t>seulement</a:t>
            </a:r>
          </a:p>
        </p:txBody>
      </p:sp>
      <p:sp>
        <p:nvSpPr>
          <p:cNvPr id="66" name="TextBox 65">
            <a:extLst>
              <a:ext uri="{FF2B5EF4-FFF2-40B4-BE49-F238E27FC236}">
                <a16:creationId xmlns:a16="http://schemas.microsoft.com/office/drawing/2014/main" id="{FB2C1297-33CF-4932-8E41-A5BF72B15589}"/>
              </a:ext>
            </a:extLst>
          </p:cNvPr>
          <p:cNvSpPr txBox="1"/>
          <p:nvPr/>
        </p:nvSpPr>
        <p:spPr>
          <a:xfrm>
            <a:off x="1757912" y="4657806"/>
            <a:ext cx="1795983" cy="461665"/>
          </a:xfrm>
          <a:prstGeom prst="rect">
            <a:avLst/>
          </a:prstGeom>
          <a:noFill/>
        </p:spPr>
        <p:txBody>
          <a:bodyPr wrap="square">
            <a:spAutoFit/>
          </a:bodyPr>
          <a:lstStyle/>
          <a:p>
            <a:r>
              <a:rPr lang="fr-FR" sz="2400" b="0" dirty="0">
                <a:solidFill>
                  <a:srgbClr val="104F75"/>
                </a:solidFill>
              </a:rPr>
              <a:t>retourner</a:t>
            </a:r>
          </a:p>
        </p:txBody>
      </p:sp>
      <p:sp>
        <p:nvSpPr>
          <p:cNvPr id="67" name="TextBox 66">
            <a:extLst>
              <a:ext uri="{FF2B5EF4-FFF2-40B4-BE49-F238E27FC236}">
                <a16:creationId xmlns:a16="http://schemas.microsoft.com/office/drawing/2014/main" id="{69C5D183-8218-404F-83D6-4E26A19597BF}"/>
              </a:ext>
            </a:extLst>
          </p:cNvPr>
          <p:cNvSpPr txBox="1"/>
          <p:nvPr/>
        </p:nvSpPr>
        <p:spPr>
          <a:xfrm>
            <a:off x="1757912" y="4075364"/>
            <a:ext cx="1318205" cy="461665"/>
          </a:xfrm>
          <a:prstGeom prst="rect">
            <a:avLst/>
          </a:prstGeom>
          <a:noFill/>
        </p:spPr>
        <p:txBody>
          <a:bodyPr wrap="square">
            <a:spAutoFit/>
          </a:bodyPr>
          <a:lstStyle/>
          <a:p>
            <a:r>
              <a:rPr lang="fr-FR" sz="2400" b="0" dirty="0">
                <a:solidFill>
                  <a:srgbClr val="104F75"/>
                </a:solidFill>
              </a:rPr>
              <a:t>faible</a:t>
            </a:r>
          </a:p>
        </p:txBody>
      </p:sp>
      <p:sp>
        <p:nvSpPr>
          <p:cNvPr id="68" name="TextBox 67">
            <a:extLst>
              <a:ext uri="{FF2B5EF4-FFF2-40B4-BE49-F238E27FC236}">
                <a16:creationId xmlns:a16="http://schemas.microsoft.com/office/drawing/2014/main" id="{EE6430F3-4363-45C9-9CD1-DD423DD795DB}"/>
              </a:ext>
            </a:extLst>
          </p:cNvPr>
          <p:cNvSpPr txBox="1"/>
          <p:nvPr/>
        </p:nvSpPr>
        <p:spPr>
          <a:xfrm>
            <a:off x="1757912" y="3492922"/>
            <a:ext cx="1696437" cy="461665"/>
          </a:xfrm>
          <a:prstGeom prst="rect">
            <a:avLst/>
          </a:prstGeom>
          <a:noFill/>
        </p:spPr>
        <p:txBody>
          <a:bodyPr wrap="square">
            <a:spAutoFit/>
          </a:bodyPr>
          <a:lstStyle/>
          <a:p>
            <a:r>
              <a:rPr lang="fr-FR" sz="2400" b="0" dirty="0">
                <a:solidFill>
                  <a:srgbClr val="104F75"/>
                </a:solidFill>
              </a:rPr>
              <a:t>monter</a:t>
            </a:r>
          </a:p>
        </p:txBody>
      </p:sp>
      <p:sp>
        <p:nvSpPr>
          <p:cNvPr id="69" name="TextBox 68">
            <a:extLst>
              <a:ext uri="{FF2B5EF4-FFF2-40B4-BE49-F238E27FC236}">
                <a16:creationId xmlns:a16="http://schemas.microsoft.com/office/drawing/2014/main" id="{D949C6B7-57E5-424C-9ADA-5EBD3669094A}"/>
              </a:ext>
            </a:extLst>
          </p:cNvPr>
          <p:cNvSpPr txBox="1"/>
          <p:nvPr/>
        </p:nvSpPr>
        <p:spPr>
          <a:xfrm>
            <a:off x="1757912" y="2910480"/>
            <a:ext cx="1409904" cy="461665"/>
          </a:xfrm>
          <a:prstGeom prst="rect">
            <a:avLst/>
          </a:prstGeom>
          <a:noFill/>
        </p:spPr>
        <p:txBody>
          <a:bodyPr wrap="square">
            <a:spAutoFit/>
          </a:bodyPr>
          <a:lstStyle/>
          <a:p>
            <a:r>
              <a:rPr lang="fr-FR" sz="2400" b="0" dirty="0">
                <a:solidFill>
                  <a:srgbClr val="104F75"/>
                </a:solidFill>
              </a:rPr>
              <a:t>trop</a:t>
            </a:r>
          </a:p>
        </p:txBody>
      </p:sp>
      <p:sp>
        <p:nvSpPr>
          <p:cNvPr id="70" name="TextBox 69">
            <a:extLst>
              <a:ext uri="{FF2B5EF4-FFF2-40B4-BE49-F238E27FC236}">
                <a16:creationId xmlns:a16="http://schemas.microsoft.com/office/drawing/2014/main" id="{4C5E196A-4685-4E23-BC12-5B4815B4771F}"/>
              </a:ext>
            </a:extLst>
          </p:cNvPr>
          <p:cNvSpPr txBox="1"/>
          <p:nvPr/>
        </p:nvSpPr>
        <p:spPr>
          <a:xfrm>
            <a:off x="1757912" y="2328038"/>
            <a:ext cx="1462889" cy="461665"/>
          </a:xfrm>
          <a:prstGeom prst="rect">
            <a:avLst/>
          </a:prstGeom>
          <a:noFill/>
        </p:spPr>
        <p:txBody>
          <a:bodyPr wrap="square">
            <a:spAutoFit/>
          </a:bodyPr>
          <a:lstStyle/>
          <a:p>
            <a:r>
              <a:rPr lang="fr-FR" sz="2400" b="0" dirty="0">
                <a:solidFill>
                  <a:srgbClr val="104F75"/>
                </a:solidFill>
              </a:rPr>
              <a:t>tomber</a:t>
            </a:r>
          </a:p>
        </p:txBody>
      </p:sp>
      <p:sp>
        <p:nvSpPr>
          <p:cNvPr id="71" name="TextBox 70">
            <a:extLst>
              <a:ext uri="{FF2B5EF4-FFF2-40B4-BE49-F238E27FC236}">
                <a16:creationId xmlns:a16="http://schemas.microsoft.com/office/drawing/2014/main" id="{A460B9BF-C5DA-48A4-8CB9-2660E6A0C990}"/>
              </a:ext>
            </a:extLst>
          </p:cNvPr>
          <p:cNvSpPr txBox="1"/>
          <p:nvPr/>
        </p:nvSpPr>
        <p:spPr>
          <a:xfrm>
            <a:off x="6502963" y="2326974"/>
            <a:ext cx="2524018" cy="461665"/>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Tx/>
              <a:buSzTx/>
              <a:tabLst/>
              <a:defRPr/>
            </a:pPr>
            <a:r>
              <a:rPr kumimoji="0" lang="fr-FR" sz="2400" b="0" i="0" u="none" strike="noStrike" kern="1200" cap="none" spc="0" normalizeH="0" baseline="0" dirty="0">
                <a:ln>
                  <a:noFill/>
                </a:ln>
                <a:solidFill>
                  <a:srgbClr val="104F75"/>
                </a:solidFill>
                <a:effectLst/>
                <a:uLnTx/>
                <a:uFillTx/>
                <a:ea typeface="+mn-ea"/>
                <a:cs typeface="+mn-cs"/>
              </a:rPr>
              <a:t>descendre</a:t>
            </a:r>
          </a:p>
        </p:txBody>
      </p:sp>
      <p:sp>
        <p:nvSpPr>
          <p:cNvPr id="72" name="TextBox 71">
            <a:extLst>
              <a:ext uri="{FF2B5EF4-FFF2-40B4-BE49-F238E27FC236}">
                <a16:creationId xmlns:a16="http://schemas.microsoft.com/office/drawing/2014/main" id="{596C6E3A-0C6B-4BC0-A3A9-C7E7B8E7C099}"/>
              </a:ext>
            </a:extLst>
          </p:cNvPr>
          <p:cNvSpPr txBox="1"/>
          <p:nvPr/>
        </p:nvSpPr>
        <p:spPr>
          <a:xfrm>
            <a:off x="6502963" y="2908352"/>
            <a:ext cx="2524018" cy="461665"/>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Tx/>
              <a:buSzTx/>
              <a:tabLst/>
              <a:defRPr/>
            </a:pPr>
            <a:r>
              <a:rPr kumimoji="0" lang="fr-FR" sz="2400" b="0" i="0" u="none" strike="noStrike" kern="1200" cap="none" spc="0" normalizeH="0" baseline="0" dirty="0">
                <a:ln>
                  <a:noFill/>
                </a:ln>
                <a:solidFill>
                  <a:srgbClr val="104F75"/>
                </a:solidFill>
                <a:effectLst/>
                <a:uLnTx/>
                <a:uFillTx/>
                <a:ea typeface="+mn-ea"/>
                <a:cs typeface="+mn-cs"/>
              </a:rPr>
              <a:t>fort</a:t>
            </a:r>
          </a:p>
        </p:txBody>
      </p:sp>
      <p:sp>
        <p:nvSpPr>
          <p:cNvPr id="73" name="TextBox 72">
            <a:extLst>
              <a:ext uri="{FF2B5EF4-FFF2-40B4-BE49-F238E27FC236}">
                <a16:creationId xmlns:a16="http://schemas.microsoft.com/office/drawing/2014/main" id="{CE795CCC-464A-43F2-8C05-55C954F72D6E}"/>
              </a:ext>
            </a:extLst>
          </p:cNvPr>
          <p:cNvSpPr txBox="1"/>
          <p:nvPr/>
        </p:nvSpPr>
        <p:spPr>
          <a:xfrm>
            <a:off x="6502963" y="3489730"/>
            <a:ext cx="2524018" cy="461665"/>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Tx/>
              <a:buSzTx/>
              <a:tabLst/>
              <a:defRPr/>
            </a:pPr>
            <a:r>
              <a:rPr kumimoji="0" lang="fr-FR" sz="2400" b="0" i="0" u="none" strike="noStrike" kern="1200" cap="none" spc="0" normalizeH="0" baseline="0" dirty="0">
                <a:ln>
                  <a:noFill/>
                </a:ln>
                <a:solidFill>
                  <a:srgbClr val="104F75"/>
                </a:solidFill>
                <a:effectLst/>
                <a:uLnTx/>
                <a:uFillTx/>
                <a:ea typeface="+mn-ea"/>
                <a:cs typeface="+mn-cs"/>
              </a:rPr>
              <a:t>un peu</a:t>
            </a:r>
          </a:p>
        </p:txBody>
      </p:sp>
      <p:sp>
        <p:nvSpPr>
          <p:cNvPr id="74" name="TextBox 73">
            <a:extLst>
              <a:ext uri="{FF2B5EF4-FFF2-40B4-BE49-F238E27FC236}">
                <a16:creationId xmlns:a16="http://schemas.microsoft.com/office/drawing/2014/main" id="{1C185B46-DB14-4662-9946-4EDDF6E99603}"/>
              </a:ext>
            </a:extLst>
          </p:cNvPr>
          <p:cNvSpPr txBox="1"/>
          <p:nvPr/>
        </p:nvSpPr>
        <p:spPr>
          <a:xfrm>
            <a:off x="6502963" y="4071108"/>
            <a:ext cx="2524018" cy="461665"/>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Tx/>
              <a:buSzTx/>
              <a:tabLst/>
              <a:defRPr/>
            </a:pPr>
            <a:r>
              <a:rPr kumimoji="0" lang="fr-FR" sz="2400" b="0" i="0" u="none" strike="noStrike" kern="1200" cap="none" spc="0" normalizeH="0" baseline="0" dirty="0">
                <a:ln>
                  <a:noFill/>
                </a:ln>
                <a:solidFill>
                  <a:srgbClr val="104F75"/>
                </a:solidFill>
                <a:effectLst/>
                <a:uLnTx/>
                <a:uFillTx/>
                <a:ea typeface="+mn-ea"/>
                <a:cs typeface="+mn-cs"/>
              </a:rPr>
              <a:t>marcher</a:t>
            </a:r>
          </a:p>
        </p:txBody>
      </p:sp>
      <p:sp>
        <p:nvSpPr>
          <p:cNvPr id="75" name="TextBox 74">
            <a:extLst>
              <a:ext uri="{FF2B5EF4-FFF2-40B4-BE49-F238E27FC236}">
                <a16:creationId xmlns:a16="http://schemas.microsoft.com/office/drawing/2014/main" id="{A451857E-8F93-4CB0-BCBC-B512016612A5}"/>
              </a:ext>
            </a:extLst>
          </p:cNvPr>
          <p:cNvSpPr txBox="1"/>
          <p:nvPr/>
        </p:nvSpPr>
        <p:spPr>
          <a:xfrm>
            <a:off x="6502963" y="4652486"/>
            <a:ext cx="2524018" cy="461665"/>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Tx/>
              <a:buSzTx/>
              <a:tabLst/>
              <a:defRPr/>
            </a:pPr>
            <a:r>
              <a:rPr kumimoji="0" lang="fr-FR" sz="2400" b="0" i="0" u="none" strike="noStrike" kern="1200" cap="none" spc="0" normalizeH="0" baseline="0" dirty="0">
                <a:ln>
                  <a:noFill/>
                </a:ln>
                <a:solidFill>
                  <a:srgbClr val="104F75"/>
                </a:solidFill>
                <a:effectLst/>
                <a:uLnTx/>
                <a:uFillTx/>
                <a:ea typeface="+mn-ea"/>
                <a:cs typeface="+mn-cs"/>
              </a:rPr>
              <a:t>aussi</a:t>
            </a:r>
          </a:p>
        </p:txBody>
      </p:sp>
      <p:sp>
        <p:nvSpPr>
          <p:cNvPr id="76" name="TextBox 75">
            <a:extLst>
              <a:ext uri="{FF2B5EF4-FFF2-40B4-BE49-F238E27FC236}">
                <a16:creationId xmlns:a16="http://schemas.microsoft.com/office/drawing/2014/main" id="{1001A79A-9549-4508-9EEB-88339335B8BC}"/>
              </a:ext>
            </a:extLst>
          </p:cNvPr>
          <p:cNvSpPr txBox="1"/>
          <p:nvPr/>
        </p:nvSpPr>
        <p:spPr>
          <a:xfrm>
            <a:off x="6502963" y="5233864"/>
            <a:ext cx="2524018" cy="461665"/>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Tx/>
              <a:buSzTx/>
              <a:tabLst/>
              <a:defRPr/>
            </a:pPr>
            <a:r>
              <a:rPr kumimoji="0" lang="fr-FR" sz="2400" b="0" i="0" u="none" strike="noStrike" kern="1200" cap="none" spc="0" normalizeH="0" baseline="0" dirty="0">
                <a:ln>
                  <a:noFill/>
                </a:ln>
                <a:solidFill>
                  <a:srgbClr val="104F75"/>
                </a:solidFill>
                <a:effectLst/>
                <a:uLnTx/>
                <a:uFillTx/>
                <a:ea typeface="+mn-ea"/>
                <a:cs typeface="+mn-cs"/>
              </a:rPr>
              <a:t>quitter</a:t>
            </a:r>
          </a:p>
        </p:txBody>
      </p:sp>
      <p:sp>
        <p:nvSpPr>
          <p:cNvPr id="28" name="Oval 27">
            <a:extLst>
              <a:ext uri="{FF2B5EF4-FFF2-40B4-BE49-F238E27FC236}">
                <a16:creationId xmlns:a16="http://schemas.microsoft.com/office/drawing/2014/main" id="{02A6CF26-0068-490D-BA3D-09FAED675263}"/>
              </a:ext>
            </a:extLst>
          </p:cNvPr>
          <p:cNvSpPr/>
          <p:nvPr/>
        </p:nvSpPr>
        <p:spPr>
          <a:xfrm>
            <a:off x="6405785" y="4661174"/>
            <a:ext cx="1096983" cy="456345"/>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a:extLst>
              <a:ext uri="{FF2B5EF4-FFF2-40B4-BE49-F238E27FC236}">
                <a16:creationId xmlns:a16="http://schemas.microsoft.com/office/drawing/2014/main" id="{C97C34A5-5ADE-4E4E-9ED0-8C418B89CD72}"/>
              </a:ext>
            </a:extLst>
          </p:cNvPr>
          <p:cNvSpPr/>
          <p:nvPr/>
        </p:nvSpPr>
        <p:spPr>
          <a:xfrm>
            <a:off x="6405785" y="4076782"/>
            <a:ext cx="1741753" cy="456345"/>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a:extLst>
              <a:ext uri="{FF2B5EF4-FFF2-40B4-BE49-F238E27FC236}">
                <a16:creationId xmlns:a16="http://schemas.microsoft.com/office/drawing/2014/main" id="{814102A3-3649-4E9D-9E08-943EAA8A8231}"/>
              </a:ext>
            </a:extLst>
          </p:cNvPr>
          <p:cNvSpPr/>
          <p:nvPr/>
        </p:nvSpPr>
        <p:spPr>
          <a:xfrm>
            <a:off x="6405785" y="5245566"/>
            <a:ext cx="1384433" cy="456345"/>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a:extLst>
              <a:ext uri="{FF2B5EF4-FFF2-40B4-BE49-F238E27FC236}">
                <a16:creationId xmlns:a16="http://schemas.microsoft.com/office/drawing/2014/main" id="{E00F0FE7-4EC2-44B4-B62D-661101C9E26F}"/>
              </a:ext>
            </a:extLst>
          </p:cNvPr>
          <p:cNvSpPr/>
          <p:nvPr/>
        </p:nvSpPr>
        <p:spPr>
          <a:xfrm>
            <a:off x="6405785" y="3492390"/>
            <a:ext cx="1476997" cy="456345"/>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a:extLst>
              <a:ext uri="{FF2B5EF4-FFF2-40B4-BE49-F238E27FC236}">
                <a16:creationId xmlns:a16="http://schemas.microsoft.com/office/drawing/2014/main" id="{D82063A7-32A7-466E-B668-53907DCC41CA}"/>
              </a:ext>
            </a:extLst>
          </p:cNvPr>
          <p:cNvSpPr/>
          <p:nvPr/>
        </p:nvSpPr>
        <p:spPr>
          <a:xfrm>
            <a:off x="6405785" y="2907998"/>
            <a:ext cx="885968" cy="456345"/>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a:extLst>
              <a:ext uri="{FF2B5EF4-FFF2-40B4-BE49-F238E27FC236}">
                <a16:creationId xmlns:a16="http://schemas.microsoft.com/office/drawing/2014/main" id="{B75F72B5-6102-4263-884A-04CDDF9DEDFF}"/>
              </a:ext>
            </a:extLst>
          </p:cNvPr>
          <p:cNvSpPr/>
          <p:nvPr/>
        </p:nvSpPr>
        <p:spPr>
          <a:xfrm>
            <a:off x="6405785" y="2323606"/>
            <a:ext cx="2004234" cy="456345"/>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a:extLst>
              <a:ext uri="{FF2B5EF4-FFF2-40B4-BE49-F238E27FC236}">
                <a16:creationId xmlns:a16="http://schemas.microsoft.com/office/drawing/2014/main" id="{31532C85-A3F2-4AAF-B50F-D61563A40073}"/>
              </a:ext>
            </a:extLst>
          </p:cNvPr>
          <p:cNvSpPr/>
          <p:nvPr/>
        </p:nvSpPr>
        <p:spPr>
          <a:xfrm>
            <a:off x="6405785" y="1739214"/>
            <a:ext cx="1003200" cy="456345"/>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Picture 35" descr="A picture containing toy, doll, different, several&#10;&#10;Description automatically generated">
            <a:extLst>
              <a:ext uri="{FF2B5EF4-FFF2-40B4-BE49-F238E27FC236}">
                <a16:creationId xmlns:a16="http://schemas.microsoft.com/office/drawing/2014/main" id="{DCD693F7-4858-4CAB-B1B6-EB8CCD6922A2}"/>
              </a:ext>
            </a:extLst>
          </p:cNvPr>
          <p:cNvPicPr>
            <a:picLocks noChangeAspect="1"/>
          </p:cNvPicPr>
          <p:nvPr/>
        </p:nvPicPr>
        <p:blipFill rotWithShape="1">
          <a:blip r:embed="rId11">
            <a:extLst>
              <a:ext uri="{28A0092B-C50C-407E-A947-70E740481C1C}">
                <a14:useLocalDpi xmlns:a14="http://schemas.microsoft.com/office/drawing/2010/main" val="0"/>
              </a:ext>
            </a:extLst>
          </a:blip>
          <a:srcRect l="53324" t="53504"/>
          <a:stretch/>
        </p:blipFill>
        <p:spPr>
          <a:xfrm>
            <a:off x="9068166" y="4251974"/>
            <a:ext cx="2120026" cy="1554192"/>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D48227E-C25F-4DEB-B3FE-40CC5825D875}"/>
              </a:ext>
            </a:extLst>
          </p:cNvPr>
          <p:cNvPicPr>
            <a:picLocks noChangeAspect="1"/>
          </p:cNvPicPr>
          <p:nvPr/>
        </p:nvPicPr>
        <p:blipFill rotWithShape="1">
          <a:blip r:embed="rId12">
            <a:extLst>
              <a:ext uri="{28A0092B-C50C-407E-A947-70E740481C1C}">
                <a14:useLocalDpi xmlns:a14="http://schemas.microsoft.com/office/drawing/2010/main" val="0"/>
              </a:ext>
            </a:extLst>
          </a:blip>
          <a:srcRect r="71156" b="50978"/>
          <a:stretch/>
        </p:blipFill>
        <p:spPr>
          <a:xfrm>
            <a:off x="9621551" y="1462145"/>
            <a:ext cx="2009131" cy="2459609"/>
          </a:xfrm>
          <a:prstGeom prst="rect">
            <a:avLst/>
          </a:prstGeom>
        </p:spPr>
      </p:pic>
      <p:sp>
        <p:nvSpPr>
          <p:cNvPr id="83" name="Speech Bubble: Rectangle with Corners Rounded 82">
            <a:extLst>
              <a:ext uri="{FF2B5EF4-FFF2-40B4-BE49-F238E27FC236}">
                <a16:creationId xmlns:a16="http://schemas.microsoft.com/office/drawing/2014/main" id="{46BAED91-0573-4391-878F-CAD95F3864EC}"/>
              </a:ext>
            </a:extLst>
          </p:cNvPr>
          <p:cNvSpPr/>
          <p:nvPr/>
        </p:nvSpPr>
        <p:spPr>
          <a:xfrm>
            <a:off x="7621526" y="1250845"/>
            <a:ext cx="2261282" cy="830997"/>
          </a:xfrm>
          <a:prstGeom prst="wedgeRoundRectCallout">
            <a:avLst>
              <a:gd name="adj1" fmla="val 60211"/>
              <a:gd name="adj2" fmla="val 69187"/>
              <a:gd name="adj3" fmla="val 16667"/>
            </a:avLst>
          </a:prstGeom>
          <a:solidFill>
            <a:srgbClr val="104F7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 contraire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opposite</a:t>
            </a:r>
          </a:p>
        </p:txBody>
      </p:sp>
    </p:spTree>
    <p:extLst>
      <p:ext uri="{BB962C8B-B14F-4D97-AF65-F5344CB8AC3E}">
        <p14:creationId xmlns:p14="http://schemas.microsoft.com/office/powerpoint/2010/main" val="367970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9" presetClass="emph" presetSubtype="0" grpId="0" nodeType="withEffect">
                                  <p:stCondLst>
                                    <p:cond delay="0"/>
                                  </p:stCondLst>
                                  <p:childTnLst>
                                    <p:set>
                                      <p:cBhvr>
                                        <p:cTn id="10" dur="indefinite"/>
                                        <p:tgtEl>
                                          <p:spTgt spid="58"/>
                                        </p:tgtEl>
                                        <p:attrNameLst>
                                          <p:attrName>style.opacity</p:attrName>
                                        </p:attrNameLst>
                                      </p:cBhvr>
                                      <p:to>
                                        <p:strVal val="0.5"/>
                                      </p:to>
                                    </p:set>
                                    <p:animEffect filter="image" prLst="opacity: 0.5">
                                      <p:cBhvr rctx="IE">
                                        <p:cTn id="11" dur="indefinite"/>
                                        <p:tgtEl>
                                          <p:spTgt spid="5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par>
                                <p:cTn id="20" presetID="9" presetClass="emph" presetSubtype="0" grpId="0" nodeType="withEffect">
                                  <p:stCondLst>
                                    <p:cond delay="0"/>
                                  </p:stCondLst>
                                  <p:childTnLst>
                                    <p:set>
                                      <p:cBhvr>
                                        <p:cTn id="21" dur="indefinite"/>
                                        <p:tgtEl>
                                          <p:spTgt spid="62"/>
                                        </p:tgtEl>
                                        <p:attrNameLst>
                                          <p:attrName>style.opacity</p:attrName>
                                        </p:attrNameLst>
                                      </p:cBhvr>
                                      <p:to>
                                        <p:strVal val="0.5"/>
                                      </p:to>
                                    </p:set>
                                    <p:animEffect filter="image" prLst="opacity: 0.5">
                                      <p:cBhvr rctx="IE">
                                        <p:cTn id="22" dur="indefinite"/>
                                        <p:tgtEl>
                                          <p:spTgt spid="6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9" presetClass="emph" presetSubtype="0" grpId="0" nodeType="withEffect">
                                  <p:stCondLst>
                                    <p:cond delay="0"/>
                                  </p:stCondLst>
                                  <p:childTnLst>
                                    <p:set>
                                      <p:cBhvr>
                                        <p:cTn id="32" dur="indefinite"/>
                                        <p:tgtEl>
                                          <p:spTgt spid="60"/>
                                        </p:tgtEl>
                                        <p:attrNameLst>
                                          <p:attrName>style.opacity</p:attrName>
                                        </p:attrNameLst>
                                      </p:cBhvr>
                                      <p:to>
                                        <p:strVal val="0.5"/>
                                      </p:to>
                                    </p:set>
                                    <p:animEffect filter="image" prLst="opacity: 0.5">
                                      <p:cBhvr rctx="IE">
                                        <p:cTn id="33" dur="indefinite"/>
                                        <p:tgtEl>
                                          <p:spTgt spid="60"/>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9" presetClass="emph" presetSubtype="0" grpId="0" nodeType="withEffect">
                                  <p:stCondLst>
                                    <p:cond delay="0"/>
                                  </p:stCondLst>
                                  <p:childTnLst>
                                    <p:set>
                                      <p:cBhvr>
                                        <p:cTn id="43" dur="indefinite"/>
                                        <p:tgtEl>
                                          <p:spTgt spid="63"/>
                                        </p:tgtEl>
                                        <p:attrNameLst>
                                          <p:attrName>style.opacity</p:attrName>
                                        </p:attrNameLst>
                                      </p:cBhvr>
                                      <p:to>
                                        <p:strVal val="0.5"/>
                                      </p:to>
                                    </p:set>
                                    <p:animEffect filter="image" prLst="opacity: 0.5">
                                      <p:cBhvr rctx="IE">
                                        <p:cTn id="44" dur="indefinite"/>
                                        <p:tgtEl>
                                          <p:spTgt spid="63"/>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9" presetClass="emph" presetSubtype="0" grpId="0" nodeType="withEffect">
                                  <p:stCondLst>
                                    <p:cond delay="0"/>
                                  </p:stCondLst>
                                  <p:childTnLst>
                                    <p:set>
                                      <p:cBhvr>
                                        <p:cTn id="56" dur="indefinite"/>
                                        <p:tgtEl>
                                          <p:spTgt spid="61"/>
                                        </p:tgtEl>
                                        <p:attrNameLst>
                                          <p:attrName>style.opacity</p:attrName>
                                        </p:attrNameLst>
                                      </p:cBhvr>
                                      <p:to>
                                        <p:strVal val="0.5"/>
                                      </p:to>
                                    </p:set>
                                    <p:animEffect filter="image" prLst="opacity: 0.5">
                                      <p:cBhvr rctx="IE">
                                        <p:cTn id="57" dur="indefinite"/>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78"/>
                                        </p:tgtEl>
                                        <p:attrNameLst>
                                          <p:attrName>style.visibility</p:attrName>
                                        </p:attrNameLst>
                                      </p:cBhvr>
                                      <p:to>
                                        <p:strVal val="visible"/>
                                      </p:to>
                                    </p:set>
                                  </p:childTnLst>
                                </p:cTn>
                              </p:par>
                              <p:par>
                                <p:cTn id="66" presetID="9" presetClass="emph" presetSubtype="0" grpId="0" nodeType="withEffect">
                                  <p:stCondLst>
                                    <p:cond delay="0"/>
                                  </p:stCondLst>
                                  <p:childTnLst>
                                    <p:set>
                                      <p:cBhvr>
                                        <p:cTn id="67" dur="indefinite"/>
                                        <p:tgtEl>
                                          <p:spTgt spid="59"/>
                                        </p:tgtEl>
                                        <p:attrNameLst>
                                          <p:attrName>style.opacity</p:attrName>
                                        </p:attrNameLst>
                                      </p:cBhvr>
                                      <p:to>
                                        <p:strVal val="0.5"/>
                                      </p:to>
                                    </p:set>
                                    <p:animEffect filter="image" prLst="opacity: 0.5">
                                      <p:cBhvr rctx="IE">
                                        <p:cTn id="68" dur="indefinite"/>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9" presetClass="emph" presetSubtype="0" grpId="0" nodeType="withEffect">
                                  <p:stCondLst>
                                    <p:cond delay="0"/>
                                  </p:stCondLst>
                                  <p:childTnLst>
                                    <p:set>
                                      <p:cBhvr>
                                        <p:cTn id="76" dur="indefinite"/>
                                        <p:tgtEl>
                                          <p:spTgt spid="57"/>
                                        </p:tgtEl>
                                        <p:attrNameLst>
                                          <p:attrName>style.opacity</p:attrName>
                                        </p:attrNameLst>
                                      </p:cBhvr>
                                      <p:to>
                                        <p:strVal val="0.5"/>
                                      </p:to>
                                    </p:set>
                                    <p:animEffect filter="image" prLst="opacity: 0.5">
                                      <p:cBhvr rctx="IE">
                                        <p:cTn id="77" dur="indefinite"/>
                                        <p:tgtEl>
                                          <p:spTgt spid="57"/>
                                        </p:tgtEl>
                                      </p:cBhvr>
                                    </p:animEffect>
                                  </p:childTnLst>
                                </p:cTn>
                              </p:par>
                              <p:par>
                                <p:cTn id="78" presetID="1" presetClass="entr" presetSubtype="0" fill="hold" grpId="0" nodeType="withEffect">
                                  <p:stCondLst>
                                    <p:cond delay="0"/>
                                  </p:stCondLst>
                                  <p:childTnLst>
                                    <p:set>
                                      <p:cBhvr>
                                        <p:cTn id="79"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P spid="65" grpId="0"/>
      <p:bldP spid="66" grpId="0"/>
      <p:bldP spid="67" grpId="0"/>
      <p:bldP spid="68" grpId="0"/>
      <p:bldP spid="69" grpId="0"/>
      <p:bldP spid="70" grpId="0"/>
      <p:bldP spid="28" grpId="0" animBg="1"/>
      <p:bldP spid="77" grpId="0" animBg="1"/>
      <p:bldP spid="78" grpId="0" animBg="1"/>
      <p:bldP spid="79" grpId="0" animBg="1"/>
      <p:bldP spid="80" grpId="0" animBg="1"/>
      <p:bldP spid="81" grpId="0" animBg="1"/>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2ECE7CC-8BB6-4593-95A8-E32FC43F8434}"/>
              </a:ext>
            </a:extLst>
          </p:cNvPr>
          <p:cNvSpPr txBox="1"/>
          <p:nvPr/>
        </p:nvSpPr>
        <p:spPr>
          <a:xfrm>
            <a:off x="334187" y="1464044"/>
            <a:ext cx="7487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et écris les numéros dans les catégories.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Vocabulaire [2/2]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Action Button: Custom 16">
            <a:hlinkClick r:id="" action="ppaction://noaction" highlightClick="1">
              <a:snd r:embed="rId4" name="le soir.wav"/>
            </a:hlinkClick>
            <a:extLst>
              <a:ext uri="{FF2B5EF4-FFF2-40B4-BE49-F238E27FC236}">
                <a16:creationId xmlns:a16="http://schemas.microsoft.com/office/drawing/2014/main" id="{92F4FD50-DC30-4A52-9CB0-7A003808887E}"/>
              </a:ext>
            </a:extLst>
          </p:cNvPr>
          <p:cNvSpPr/>
          <p:nvPr/>
        </p:nvSpPr>
        <p:spPr>
          <a:xfrm>
            <a:off x="8950176" y="2564015"/>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5" name="le pied.wav"/>
            </a:hlinkClick>
            <a:extLst>
              <a:ext uri="{FF2B5EF4-FFF2-40B4-BE49-F238E27FC236}">
                <a16:creationId xmlns:a16="http://schemas.microsoft.com/office/drawing/2014/main" id="{5B0975AC-4C51-4849-9F1F-74EAB4E50FBB}"/>
              </a:ext>
            </a:extLst>
          </p:cNvPr>
          <p:cNvSpPr/>
          <p:nvPr/>
        </p:nvSpPr>
        <p:spPr>
          <a:xfrm>
            <a:off x="8950176" y="3002773"/>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6" name="lurgence.wav"/>
            </a:hlinkClick>
            <a:extLst>
              <a:ext uri="{FF2B5EF4-FFF2-40B4-BE49-F238E27FC236}">
                <a16:creationId xmlns:a16="http://schemas.microsoft.com/office/drawing/2014/main" id="{D7A37064-6C16-41C4-A1CA-F07AF5173707}"/>
              </a:ext>
            </a:extLst>
          </p:cNvPr>
          <p:cNvSpPr/>
          <p:nvPr/>
        </p:nvSpPr>
        <p:spPr>
          <a:xfrm>
            <a:off x="8950176" y="3441531"/>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9" name="Action Button: Custom 16">
            <a:hlinkClick r:id="" action="ppaction://noaction" highlightClick="1">
              <a:snd r:embed="rId7" name="le medicament.wav"/>
            </a:hlinkClick>
            <a:extLst>
              <a:ext uri="{FF2B5EF4-FFF2-40B4-BE49-F238E27FC236}">
                <a16:creationId xmlns:a16="http://schemas.microsoft.com/office/drawing/2014/main" id="{23DCA493-110B-4C8E-8A89-F72FD0FD8F17}"/>
              </a:ext>
            </a:extLst>
          </p:cNvPr>
          <p:cNvSpPr/>
          <p:nvPr/>
        </p:nvSpPr>
        <p:spPr>
          <a:xfrm>
            <a:off x="8950176" y="168649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8" name="la sante.wav"/>
            </a:hlinkClick>
            <a:extLst>
              <a:ext uri="{FF2B5EF4-FFF2-40B4-BE49-F238E27FC236}">
                <a16:creationId xmlns:a16="http://schemas.microsoft.com/office/drawing/2014/main" id="{E7992206-EDF3-4A64-8B37-7CA41A74F8C8}"/>
              </a:ext>
            </a:extLst>
          </p:cNvPr>
          <p:cNvSpPr/>
          <p:nvPr/>
        </p:nvSpPr>
        <p:spPr>
          <a:xfrm>
            <a:off x="8950176" y="212525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snd r:embed="rId9" name="le doigt.wav"/>
            </a:hlinkClick>
            <a:extLst>
              <a:ext uri="{FF2B5EF4-FFF2-40B4-BE49-F238E27FC236}">
                <a16:creationId xmlns:a16="http://schemas.microsoft.com/office/drawing/2014/main" id="{BA27FC25-E251-463E-8403-EB288520E798}"/>
              </a:ext>
            </a:extLst>
          </p:cNvPr>
          <p:cNvSpPr/>
          <p:nvPr/>
        </p:nvSpPr>
        <p:spPr>
          <a:xfrm>
            <a:off x="8950176" y="1247741"/>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10" name="lapresmidi.wav"/>
            </a:hlinkClick>
            <a:extLst>
              <a:ext uri="{FF2B5EF4-FFF2-40B4-BE49-F238E27FC236}">
                <a16:creationId xmlns:a16="http://schemas.microsoft.com/office/drawing/2014/main" id="{A69C1B99-ACDB-4D79-9D8D-A52F405D0CA7}"/>
              </a:ext>
            </a:extLst>
          </p:cNvPr>
          <p:cNvSpPr/>
          <p:nvPr/>
        </p:nvSpPr>
        <p:spPr>
          <a:xfrm>
            <a:off x="8950176" y="4757805"/>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Action Button: Custom 16">
            <a:hlinkClick r:id="" action="ppaction://noaction" highlightClick="1">
              <a:snd r:embed="rId11" name="lattente.wav"/>
            </a:hlinkClick>
            <a:extLst>
              <a:ext uri="{FF2B5EF4-FFF2-40B4-BE49-F238E27FC236}">
                <a16:creationId xmlns:a16="http://schemas.microsoft.com/office/drawing/2014/main" id="{645C00BD-2FC8-4626-9830-316E095BDA7E}"/>
              </a:ext>
            </a:extLst>
          </p:cNvPr>
          <p:cNvSpPr/>
          <p:nvPr/>
        </p:nvSpPr>
        <p:spPr>
          <a:xfrm>
            <a:off x="8950176" y="431904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4" name="Action Button: Custom 16">
            <a:hlinkClick r:id="" action="ppaction://noaction" highlightClick="1">
              <a:snd r:embed="rId12" name="le corps.wav"/>
            </a:hlinkClick>
            <a:extLst>
              <a:ext uri="{FF2B5EF4-FFF2-40B4-BE49-F238E27FC236}">
                <a16:creationId xmlns:a16="http://schemas.microsoft.com/office/drawing/2014/main" id="{B8E69368-52E7-4F20-9F73-D81F289EAC65}"/>
              </a:ext>
            </a:extLst>
          </p:cNvPr>
          <p:cNvSpPr/>
          <p:nvPr/>
        </p:nvSpPr>
        <p:spPr>
          <a:xfrm>
            <a:off x="8950176" y="388028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Action Button: Custom 16">
            <a:hlinkClick r:id="" action="ppaction://noaction" highlightClick="1">
              <a:snd r:embed="rId13" name="le dos.wav"/>
            </a:hlinkClick>
            <a:extLst>
              <a:ext uri="{FF2B5EF4-FFF2-40B4-BE49-F238E27FC236}">
                <a16:creationId xmlns:a16="http://schemas.microsoft.com/office/drawing/2014/main" id="{76740937-CDD3-40D4-A50F-327D2DF65AC8}"/>
              </a:ext>
            </a:extLst>
          </p:cNvPr>
          <p:cNvSpPr/>
          <p:nvPr/>
        </p:nvSpPr>
        <p:spPr>
          <a:xfrm>
            <a:off x="8950176" y="5196563"/>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6" name="Action Button: Custom 16">
            <a:hlinkClick r:id="" action="ppaction://noaction" highlightClick="1">
              <a:snd r:embed="rId14" name="la situation.wav"/>
            </a:hlinkClick>
            <a:extLst>
              <a:ext uri="{FF2B5EF4-FFF2-40B4-BE49-F238E27FC236}">
                <a16:creationId xmlns:a16="http://schemas.microsoft.com/office/drawing/2014/main" id="{DBF9053A-E03A-4259-A1AE-62C3405EC90B}"/>
              </a:ext>
            </a:extLst>
          </p:cNvPr>
          <p:cNvSpPr/>
          <p:nvPr/>
        </p:nvSpPr>
        <p:spPr>
          <a:xfrm>
            <a:off x="8950176" y="5635318"/>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graphicFrame>
        <p:nvGraphicFramePr>
          <p:cNvPr id="29" name="Table 29">
            <a:extLst>
              <a:ext uri="{FF2B5EF4-FFF2-40B4-BE49-F238E27FC236}">
                <a16:creationId xmlns:a16="http://schemas.microsoft.com/office/drawing/2014/main" id="{7E6F30C1-F389-408B-9F48-95577A5563E8}"/>
              </a:ext>
            </a:extLst>
          </p:cNvPr>
          <p:cNvGraphicFramePr>
            <a:graphicFrameLocks noGrp="1"/>
          </p:cNvGraphicFramePr>
          <p:nvPr>
            <p:extLst>
              <p:ext uri="{D42A27DB-BD31-4B8C-83A1-F6EECF244321}">
                <p14:modId xmlns:p14="http://schemas.microsoft.com/office/powerpoint/2010/main" val="3545347373"/>
              </p:ext>
            </p:extLst>
          </p:nvPr>
        </p:nvGraphicFramePr>
        <p:xfrm>
          <a:off x="1522048" y="2369686"/>
          <a:ext cx="6890890" cy="3566160"/>
        </p:xfrm>
        <a:graphic>
          <a:graphicData uri="http://schemas.openxmlformats.org/drawingml/2006/table">
            <a:tbl>
              <a:tblPr firstRow="1" bandRow="1">
                <a:tableStyleId>{5940675A-B579-460E-94D1-54222C63F5DA}</a:tableStyleId>
              </a:tblPr>
              <a:tblGrid>
                <a:gridCol w="1776718">
                  <a:extLst>
                    <a:ext uri="{9D8B030D-6E8A-4147-A177-3AD203B41FA5}">
                      <a16:colId xmlns:a16="http://schemas.microsoft.com/office/drawing/2014/main" val="3780346278"/>
                    </a:ext>
                  </a:extLst>
                </a:gridCol>
                <a:gridCol w="1278543">
                  <a:extLst>
                    <a:ext uri="{9D8B030D-6E8A-4147-A177-3AD203B41FA5}">
                      <a16:colId xmlns:a16="http://schemas.microsoft.com/office/drawing/2014/main" val="2240707937"/>
                    </a:ext>
                  </a:extLst>
                </a:gridCol>
                <a:gridCol w="1278543">
                  <a:extLst>
                    <a:ext uri="{9D8B030D-6E8A-4147-A177-3AD203B41FA5}">
                      <a16:colId xmlns:a16="http://schemas.microsoft.com/office/drawing/2014/main" val="747507176"/>
                    </a:ext>
                  </a:extLst>
                </a:gridCol>
                <a:gridCol w="1278543">
                  <a:extLst>
                    <a:ext uri="{9D8B030D-6E8A-4147-A177-3AD203B41FA5}">
                      <a16:colId xmlns:a16="http://schemas.microsoft.com/office/drawing/2014/main" val="336249703"/>
                    </a:ext>
                  </a:extLst>
                </a:gridCol>
                <a:gridCol w="1278543">
                  <a:extLst>
                    <a:ext uri="{9D8B030D-6E8A-4147-A177-3AD203B41FA5}">
                      <a16:colId xmlns:a16="http://schemas.microsoft.com/office/drawing/2014/main" val="3169392236"/>
                    </a:ext>
                  </a:extLst>
                </a:gridCol>
              </a:tblGrid>
              <a:tr h="370840">
                <a:tc>
                  <a:txBody>
                    <a:bodyPr/>
                    <a:lstStyle/>
                    <a:p>
                      <a:endParaRPr lang="fr-FR" sz="2400" b="1" dirty="0">
                        <a:solidFill>
                          <a:srgbClr val="104F75"/>
                        </a:solidFill>
                      </a:endParaRPr>
                    </a:p>
                    <a:p>
                      <a:r>
                        <a:rPr lang="fr-FR" sz="2400" b="1" dirty="0">
                          <a:solidFill>
                            <a:srgbClr val="104F75"/>
                          </a:solidFill>
                        </a:rPr>
                        <a:t>l’h</a:t>
                      </a:r>
                      <a:r>
                        <a:rPr lang="fr-FR" sz="2400" b="1" dirty="0">
                          <a:solidFill>
                            <a:srgbClr val="104F75"/>
                          </a:solidFill>
                          <a:latin typeface="Century Gothic" panose="020B0502020202020204" pitchFamily="34" charset="0"/>
                        </a:rPr>
                        <a:t>ôpital</a:t>
                      </a:r>
                    </a:p>
                    <a:p>
                      <a:endParaRPr lang="fr-FR" sz="2400" b="1" dirty="0">
                        <a:solidFill>
                          <a:srgbClr val="104F75"/>
                        </a:solidFill>
                      </a:endParaRPr>
                    </a:p>
                  </a:txBody>
                  <a:tcPr/>
                </a:tc>
                <a:tc>
                  <a:txBody>
                    <a:bodyPr/>
                    <a:lstStyle/>
                    <a:p>
                      <a:endParaRPr lang="fr-FR" dirty="0">
                        <a:solidFill>
                          <a:srgbClr val="104F75"/>
                        </a:solidFill>
                      </a:endParaRPr>
                    </a:p>
                  </a:txBody>
                  <a:tcPr/>
                </a:tc>
                <a:tc>
                  <a:txBody>
                    <a:bodyPr/>
                    <a:lstStyle/>
                    <a:p>
                      <a:endParaRPr lang="fr-FR" dirty="0">
                        <a:solidFill>
                          <a:srgbClr val="104F75"/>
                        </a:solidFill>
                      </a:endParaRPr>
                    </a:p>
                  </a:txBody>
                  <a:tcPr/>
                </a:tc>
                <a:tc>
                  <a:txBody>
                    <a:bodyPr/>
                    <a:lstStyle/>
                    <a:p>
                      <a:endParaRPr lang="fr-FR" dirty="0">
                        <a:solidFill>
                          <a:srgbClr val="104F75"/>
                        </a:solidFill>
                      </a:endParaRPr>
                    </a:p>
                  </a:txBody>
                  <a:tcPr/>
                </a:tc>
                <a:tc>
                  <a:txBody>
                    <a:bodyPr/>
                    <a:lstStyle/>
                    <a:p>
                      <a:endParaRPr lang="fr-FR" dirty="0">
                        <a:solidFill>
                          <a:srgbClr val="104F75"/>
                        </a:solidFill>
                      </a:endParaRPr>
                    </a:p>
                  </a:txBody>
                  <a:tcPr/>
                </a:tc>
                <a:extLst>
                  <a:ext uri="{0D108BD9-81ED-4DB2-BD59-A6C34878D82A}">
                    <a16:rowId xmlns:a16="http://schemas.microsoft.com/office/drawing/2014/main" val="2000404855"/>
                  </a:ext>
                </a:extLst>
              </a:tr>
              <a:tr h="370840">
                <a:tc>
                  <a:txBody>
                    <a:bodyPr/>
                    <a:lstStyle/>
                    <a:p>
                      <a:endParaRPr lang="fr-FR" sz="2400" b="1" dirty="0">
                        <a:solidFill>
                          <a:srgbClr val="104F75"/>
                        </a:solidFill>
                      </a:endParaRPr>
                    </a:p>
                    <a:p>
                      <a:r>
                        <a:rPr lang="fr-FR" sz="2400" b="1" dirty="0">
                          <a:solidFill>
                            <a:srgbClr val="104F75"/>
                          </a:solidFill>
                        </a:rPr>
                        <a:t>le temps</a:t>
                      </a:r>
                    </a:p>
                    <a:p>
                      <a:endParaRPr lang="fr-FR" sz="2400" b="1" dirty="0">
                        <a:solidFill>
                          <a:srgbClr val="104F75"/>
                        </a:solidFill>
                      </a:endParaRPr>
                    </a:p>
                  </a:txBody>
                  <a:tcPr/>
                </a:tc>
                <a:tc>
                  <a:txBody>
                    <a:bodyPr/>
                    <a:lstStyle/>
                    <a:p>
                      <a:endParaRPr lang="fr-FR" dirty="0">
                        <a:solidFill>
                          <a:srgbClr val="104F75"/>
                        </a:solidFill>
                      </a:endParaRPr>
                    </a:p>
                  </a:txBody>
                  <a:tcPr/>
                </a:tc>
                <a:tc>
                  <a:txBody>
                    <a:bodyPr/>
                    <a:lstStyle/>
                    <a:p>
                      <a:endParaRPr lang="fr-FR" dirty="0">
                        <a:solidFill>
                          <a:srgbClr val="104F75"/>
                        </a:solidFill>
                      </a:endParaRPr>
                    </a:p>
                  </a:txBody>
                  <a:tcPr/>
                </a:tc>
                <a:tc>
                  <a:txBody>
                    <a:bodyPr/>
                    <a:lstStyle/>
                    <a:p>
                      <a:endParaRPr lang="fr-FR" dirty="0">
                        <a:solidFill>
                          <a:srgbClr val="104F75"/>
                        </a:solidFill>
                      </a:endParaRPr>
                    </a:p>
                  </a:txBody>
                  <a:tcPr/>
                </a:tc>
                <a:tc>
                  <a:txBody>
                    <a:bodyPr/>
                    <a:lstStyle/>
                    <a:p>
                      <a:endParaRPr lang="fr-FR" dirty="0">
                        <a:solidFill>
                          <a:srgbClr val="104F75"/>
                        </a:solidFill>
                        <a:highlight>
                          <a:srgbClr val="104F75"/>
                        </a:highlight>
                      </a:endParaRPr>
                    </a:p>
                  </a:txBody>
                  <a:tcPr>
                    <a:solidFill>
                      <a:srgbClr val="E87D1E"/>
                    </a:solidFill>
                  </a:tcPr>
                </a:tc>
                <a:extLst>
                  <a:ext uri="{0D108BD9-81ED-4DB2-BD59-A6C34878D82A}">
                    <a16:rowId xmlns:a16="http://schemas.microsoft.com/office/drawing/2014/main" val="1965760670"/>
                  </a:ext>
                </a:extLst>
              </a:tr>
              <a:tr h="370840">
                <a:tc>
                  <a:txBody>
                    <a:bodyPr/>
                    <a:lstStyle/>
                    <a:p>
                      <a:endParaRPr lang="fr-FR" sz="2400" b="1" dirty="0">
                        <a:solidFill>
                          <a:srgbClr val="104F75"/>
                        </a:solidFill>
                      </a:endParaRPr>
                    </a:p>
                    <a:p>
                      <a:r>
                        <a:rPr lang="fr-FR" sz="2400" b="1" dirty="0">
                          <a:solidFill>
                            <a:srgbClr val="104F75"/>
                          </a:solidFill>
                        </a:rPr>
                        <a:t>avoir mal</a:t>
                      </a:r>
                    </a:p>
                    <a:p>
                      <a:endParaRPr lang="fr-FR" sz="2400" b="1" dirty="0">
                        <a:solidFill>
                          <a:srgbClr val="104F75"/>
                        </a:solidFill>
                      </a:endParaRPr>
                    </a:p>
                  </a:txBody>
                  <a:tcPr/>
                </a:tc>
                <a:tc>
                  <a:txBody>
                    <a:bodyPr/>
                    <a:lstStyle/>
                    <a:p>
                      <a:endParaRPr lang="fr-FR" dirty="0">
                        <a:solidFill>
                          <a:srgbClr val="104F75"/>
                        </a:solidFill>
                      </a:endParaRPr>
                    </a:p>
                  </a:txBody>
                  <a:tcPr/>
                </a:tc>
                <a:tc>
                  <a:txBody>
                    <a:bodyPr/>
                    <a:lstStyle/>
                    <a:p>
                      <a:endParaRPr lang="fr-FR" dirty="0">
                        <a:solidFill>
                          <a:srgbClr val="104F75"/>
                        </a:solidFill>
                      </a:endParaRPr>
                    </a:p>
                  </a:txBody>
                  <a:tcPr/>
                </a:tc>
                <a:tc>
                  <a:txBody>
                    <a:bodyPr/>
                    <a:lstStyle/>
                    <a:p>
                      <a:endParaRPr lang="fr-FR" dirty="0">
                        <a:solidFill>
                          <a:srgbClr val="104F75"/>
                        </a:solidFill>
                      </a:endParaRPr>
                    </a:p>
                  </a:txBody>
                  <a:tcPr/>
                </a:tc>
                <a:tc>
                  <a:txBody>
                    <a:bodyPr/>
                    <a:lstStyle/>
                    <a:p>
                      <a:endParaRPr lang="fr-FR" dirty="0">
                        <a:solidFill>
                          <a:srgbClr val="104F75"/>
                        </a:solidFill>
                      </a:endParaRPr>
                    </a:p>
                  </a:txBody>
                  <a:tcPr/>
                </a:tc>
                <a:extLst>
                  <a:ext uri="{0D108BD9-81ED-4DB2-BD59-A6C34878D82A}">
                    <a16:rowId xmlns:a16="http://schemas.microsoft.com/office/drawing/2014/main" val="1564580661"/>
                  </a:ext>
                </a:extLst>
              </a:tr>
            </a:tbl>
          </a:graphicData>
        </a:graphic>
      </p:graphicFrame>
      <p:pic>
        <p:nvPicPr>
          <p:cNvPr id="34" name="Picture 33">
            <a:extLst>
              <a:ext uri="{FF2B5EF4-FFF2-40B4-BE49-F238E27FC236}">
                <a16:creationId xmlns:a16="http://schemas.microsoft.com/office/drawing/2014/main" id="{3AD1334D-A42B-40A4-842B-F488228AC80F}"/>
              </a:ext>
            </a:extLst>
          </p:cNvPr>
          <p:cNvPicPr>
            <a:picLocks noChangeAspect="1"/>
          </p:cNvPicPr>
          <p:nvPr/>
        </p:nvPicPr>
        <p:blipFill rotWithShape="1">
          <a:blip r:embed="rId15">
            <a:extLst>
              <a:ext uri="{28A0092B-C50C-407E-A947-70E740481C1C}">
                <a14:useLocalDpi xmlns:a14="http://schemas.microsoft.com/office/drawing/2010/main" val="0"/>
              </a:ext>
            </a:extLst>
          </a:blip>
          <a:srcRect l="8165" t="9058" r="8044" b="4427"/>
          <a:stretch/>
        </p:blipFill>
        <p:spPr>
          <a:xfrm>
            <a:off x="334187" y="4862678"/>
            <a:ext cx="1039372" cy="1073168"/>
          </a:xfrm>
          <a:prstGeom prst="rect">
            <a:avLst/>
          </a:prstGeom>
        </p:spPr>
      </p:pic>
      <p:pic>
        <p:nvPicPr>
          <p:cNvPr id="77" name="Picture 76" descr="A person in a white suit holding a clock&#10;&#10;Description automatically generated with low confidence">
            <a:extLst>
              <a:ext uri="{FF2B5EF4-FFF2-40B4-BE49-F238E27FC236}">
                <a16:creationId xmlns:a16="http://schemas.microsoft.com/office/drawing/2014/main" id="{D9F3CB2B-8F0B-41CB-A6C5-4B46F7D14F81}"/>
              </a:ext>
            </a:extLst>
          </p:cNvPr>
          <p:cNvPicPr>
            <a:picLocks noChangeAspect="1"/>
          </p:cNvPicPr>
          <p:nvPr/>
        </p:nvPicPr>
        <p:blipFill rotWithShape="1">
          <a:blip r:embed="rId16">
            <a:extLst>
              <a:ext uri="{28A0092B-C50C-407E-A947-70E740481C1C}">
                <a14:useLocalDpi xmlns:a14="http://schemas.microsoft.com/office/drawing/2010/main" val="0"/>
              </a:ext>
            </a:extLst>
          </a:blip>
          <a:srcRect l="25335" t="13835" r="24831" b="8307"/>
          <a:stretch/>
        </p:blipFill>
        <p:spPr>
          <a:xfrm>
            <a:off x="415311" y="3551138"/>
            <a:ext cx="782282" cy="1222220"/>
          </a:xfrm>
          <a:prstGeom prst="rect">
            <a:avLst/>
          </a:prstGeom>
        </p:spPr>
      </p:pic>
      <p:pic>
        <p:nvPicPr>
          <p:cNvPr id="80" name="Picture 79">
            <a:extLst>
              <a:ext uri="{FF2B5EF4-FFF2-40B4-BE49-F238E27FC236}">
                <a16:creationId xmlns:a16="http://schemas.microsoft.com/office/drawing/2014/main" id="{1B398DD0-A184-4599-9567-8B55F0BD9DF7}"/>
              </a:ext>
            </a:extLst>
          </p:cNvPr>
          <p:cNvPicPr>
            <a:picLocks noChangeAspect="1"/>
          </p:cNvPicPr>
          <p:nvPr/>
        </p:nvPicPr>
        <p:blipFill rotWithShape="1">
          <a:blip r:embed="rId17">
            <a:extLst>
              <a:ext uri="{28A0092B-C50C-407E-A947-70E740481C1C}">
                <a14:useLocalDpi xmlns:a14="http://schemas.microsoft.com/office/drawing/2010/main" val="0"/>
              </a:ext>
            </a:extLst>
          </a:blip>
          <a:srcRect l="17755" t="14592" r="13205"/>
          <a:stretch/>
        </p:blipFill>
        <p:spPr>
          <a:xfrm>
            <a:off x="378101" y="2272731"/>
            <a:ext cx="995458" cy="1231469"/>
          </a:xfrm>
          <a:prstGeom prst="rect">
            <a:avLst/>
          </a:prstGeom>
        </p:spPr>
      </p:pic>
      <p:sp>
        <p:nvSpPr>
          <p:cNvPr id="32" name="Action Button: Custom 16">
            <a:hlinkClick r:id="" action="ppaction://noaction" highlightClick="1"/>
            <a:extLst>
              <a:ext uri="{FF2B5EF4-FFF2-40B4-BE49-F238E27FC236}">
                <a16:creationId xmlns:a16="http://schemas.microsoft.com/office/drawing/2014/main" id="{E3DEC646-F7BB-4152-A594-E3774C969F12}"/>
              </a:ext>
            </a:extLst>
          </p:cNvPr>
          <p:cNvSpPr/>
          <p:nvPr/>
        </p:nvSpPr>
        <p:spPr>
          <a:xfrm>
            <a:off x="3696918" y="3929901"/>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extLst>
              <a:ext uri="{FF2B5EF4-FFF2-40B4-BE49-F238E27FC236}">
                <a16:creationId xmlns:a16="http://schemas.microsoft.com/office/drawing/2014/main" id="{8C68C8AB-62A0-4AED-860C-976086689B10}"/>
              </a:ext>
            </a:extLst>
          </p:cNvPr>
          <p:cNvSpPr/>
          <p:nvPr/>
        </p:nvSpPr>
        <p:spPr>
          <a:xfrm>
            <a:off x="4967493" y="5166213"/>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extLst>
              <a:ext uri="{FF2B5EF4-FFF2-40B4-BE49-F238E27FC236}">
                <a16:creationId xmlns:a16="http://schemas.microsoft.com/office/drawing/2014/main" id="{50483B33-750A-4440-8E77-437A47ABB086}"/>
              </a:ext>
            </a:extLst>
          </p:cNvPr>
          <p:cNvSpPr/>
          <p:nvPr/>
        </p:nvSpPr>
        <p:spPr>
          <a:xfrm>
            <a:off x="6281114" y="2743905"/>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extLst>
              <a:ext uri="{FF2B5EF4-FFF2-40B4-BE49-F238E27FC236}">
                <a16:creationId xmlns:a16="http://schemas.microsoft.com/office/drawing/2014/main" id="{F9D23ECE-9CD0-4F7F-A6F1-D14B49CC9CCA}"/>
              </a:ext>
            </a:extLst>
          </p:cNvPr>
          <p:cNvSpPr/>
          <p:nvPr/>
        </p:nvSpPr>
        <p:spPr>
          <a:xfrm>
            <a:off x="3696918" y="2743905"/>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extLst>
              <a:ext uri="{FF2B5EF4-FFF2-40B4-BE49-F238E27FC236}">
                <a16:creationId xmlns:a16="http://schemas.microsoft.com/office/drawing/2014/main" id="{0753559F-ECF6-4688-ADAB-FBCF92A9C6A4}"/>
              </a:ext>
            </a:extLst>
          </p:cNvPr>
          <p:cNvSpPr/>
          <p:nvPr/>
        </p:nvSpPr>
        <p:spPr>
          <a:xfrm>
            <a:off x="4967493" y="2743905"/>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extLst>
              <a:ext uri="{FF2B5EF4-FFF2-40B4-BE49-F238E27FC236}">
                <a16:creationId xmlns:a16="http://schemas.microsoft.com/office/drawing/2014/main" id="{E008F3DA-3C4B-4190-B5CB-3E4B22D11D1D}"/>
              </a:ext>
            </a:extLst>
          </p:cNvPr>
          <p:cNvSpPr/>
          <p:nvPr/>
        </p:nvSpPr>
        <p:spPr>
          <a:xfrm>
            <a:off x="3696918" y="5166213"/>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Action Button: Custom 16">
            <a:hlinkClick r:id="" action="ppaction://noaction" highlightClick="1"/>
            <a:extLst>
              <a:ext uri="{FF2B5EF4-FFF2-40B4-BE49-F238E27FC236}">
                <a16:creationId xmlns:a16="http://schemas.microsoft.com/office/drawing/2014/main" id="{79A0EF5C-C0A3-4E6E-B36E-687A9629B1F0}"/>
              </a:ext>
            </a:extLst>
          </p:cNvPr>
          <p:cNvSpPr/>
          <p:nvPr/>
        </p:nvSpPr>
        <p:spPr>
          <a:xfrm>
            <a:off x="6281114" y="3929901"/>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1" name="Action Button: Custom 16">
            <a:hlinkClick r:id="" action="ppaction://noaction" highlightClick="1"/>
            <a:extLst>
              <a:ext uri="{FF2B5EF4-FFF2-40B4-BE49-F238E27FC236}">
                <a16:creationId xmlns:a16="http://schemas.microsoft.com/office/drawing/2014/main" id="{CC892629-678E-4E20-981C-E0310EBDFB30}"/>
              </a:ext>
            </a:extLst>
          </p:cNvPr>
          <p:cNvSpPr/>
          <p:nvPr/>
        </p:nvSpPr>
        <p:spPr>
          <a:xfrm>
            <a:off x="4967493" y="3929901"/>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2" name="Action Button: Custom 16">
            <a:hlinkClick r:id="" action="ppaction://noaction" highlightClick="1"/>
            <a:extLst>
              <a:ext uri="{FF2B5EF4-FFF2-40B4-BE49-F238E27FC236}">
                <a16:creationId xmlns:a16="http://schemas.microsoft.com/office/drawing/2014/main" id="{C58CA2B5-3BA0-48A6-96C9-544CAB943938}"/>
              </a:ext>
            </a:extLst>
          </p:cNvPr>
          <p:cNvSpPr/>
          <p:nvPr/>
        </p:nvSpPr>
        <p:spPr>
          <a:xfrm>
            <a:off x="6281114" y="5166213"/>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3" name="Action Button: Custom 16">
            <a:hlinkClick r:id="" action="ppaction://noaction" highlightClick="1"/>
            <a:extLst>
              <a:ext uri="{FF2B5EF4-FFF2-40B4-BE49-F238E27FC236}">
                <a16:creationId xmlns:a16="http://schemas.microsoft.com/office/drawing/2014/main" id="{6882B836-5F78-4E8E-92B7-FE7D495EE78B}"/>
              </a:ext>
            </a:extLst>
          </p:cNvPr>
          <p:cNvSpPr/>
          <p:nvPr/>
        </p:nvSpPr>
        <p:spPr>
          <a:xfrm>
            <a:off x="7564252" y="5166213"/>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4" name="Action Button: Custom 16">
            <a:hlinkClick r:id="" action="ppaction://noaction" highlightClick="1"/>
            <a:extLst>
              <a:ext uri="{FF2B5EF4-FFF2-40B4-BE49-F238E27FC236}">
                <a16:creationId xmlns:a16="http://schemas.microsoft.com/office/drawing/2014/main" id="{AA61CCE2-4426-4F3F-985E-08BD9F9C5F46}"/>
              </a:ext>
            </a:extLst>
          </p:cNvPr>
          <p:cNvSpPr/>
          <p:nvPr/>
        </p:nvSpPr>
        <p:spPr>
          <a:xfrm>
            <a:off x="7564252" y="2743905"/>
            <a:ext cx="396000" cy="396000"/>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 name="TextBox 4">
            <a:extLst>
              <a:ext uri="{FF2B5EF4-FFF2-40B4-BE49-F238E27FC236}">
                <a16:creationId xmlns:a16="http://schemas.microsoft.com/office/drawing/2014/main" id="{4BFED524-E3AD-4ACE-AD6D-FDCD95BF86F3}"/>
              </a:ext>
            </a:extLst>
          </p:cNvPr>
          <p:cNvSpPr txBox="1"/>
          <p:nvPr/>
        </p:nvSpPr>
        <p:spPr>
          <a:xfrm>
            <a:off x="9402862" y="1193105"/>
            <a:ext cx="2553787" cy="400110"/>
          </a:xfrm>
          <a:prstGeom prst="rect">
            <a:avLst/>
          </a:prstGeom>
          <a:noFill/>
        </p:spPr>
        <p:txBody>
          <a:bodyPr wrap="square" rtlCol="0">
            <a:spAutoFit/>
          </a:bodyPr>
          <a:lstStyle/>
          <a:p>
            <a:pPr algn="l"/>
            <a:r>
              <a:rPr lang="fr-FR" sz="2000" dirty="0">
                <a:solidFill>
                  <a:srgbClr val="104F75"/>
                </a:solidFill>
              </a:rPr>
              <a:t>le doigt</a:t>
            </a:r>
          </a:p>
        </p:txBody>
      </p:sp>
      <p:sp>
        <p:nvSpPr>
          <p:cNvPr id="55" name="TextBox 54">
            <a:extLst>
              <a:ext uri="{FF2B5EF4-FFF2-40B4-BE49-F238E27FC236}">
                <a16:creationId xmlns:a16="http://schemas.microsoft.com/office/drawing/2014/main" id="{30C305D6-8108-45A6-B8E9-B3EEF5DCA16E}"/>
              </a:ext>
            </a:extLst>
          </p:cNvPr>
          <p:cNvSpPr txBox="1"/>
          <p:nvPr/>
        </p:nvSpPr>
        <p:spPr>
          <a:xfrm>
            <a:off x="9402862" y="1640284"/>
            <a:ext cx="2654029" cy="400110"/>
          </a:xfrm>
          <a:prstGeom prst="rect">
            <a:avLst/>
          </a:prstGeom>
          <a:noFill/>
        </p:spPr>
        <p:txBody>
          <a:bodyPr wrap="square" rtlCol="0">
            <a:spAutoFit/>
          </a:bodyPr>
          <a:lstStyle/>
          <a:p>
            <a:pPr algn="l"/>
            <a:r>
              <a:rPr lang="fr-FR" sz="2000" dirty="0">
                <a:solidFill>
                  <a:srgbClr val="104F75"/>
                </a:solidFill>
              </a:rPr>
              <a:t>le médicament</a:t>
            </a:r>
          </a:p>
        </p:txBody>
      </p:sp>
      <p:sp>
        <p:nvSpPr>
          <p:cNvPr id="56" name="TextBox 55">
            <a:extLst>
              <a:ext uri="{FF2B5EF4-FFF2-40B4-BE49-F238E27FC236}">
                <a16:creationId xmlns:a16="http://schemas.microsoft.com/office/drawing/2014/main" id="{A238AEBF-B5D7-4B38-A16D-130E8EC692FA}"/>
              </a:ext>
            </a:extLst>
          </p:cNvPr>
          <p:cNvSpPr txBox="1"/>
          <p:nvPr/>
        </p:nvSpPr>
        <p:spPr>
          <a:xfrm>
            <a:off x="9402862" y="2087463"/>
            <a:ext cx="2654029" cy="400110"/>
          </a:xfrm>
          <a:prstGeom prst="rect">
            <a:avLst/>
          </a:prstGeom>
          <a:noFill/>
        </p:spPr>
        <p:txBody>
          <a:bodyPr wrap="square" rtlCol="0">
            <a:spAutoFit/>
          </a:bodyPr>
          <a:lstStyle/>
          <a:p>
            <a:pPr algn="l"/>
            <a:r>
              <a:rPr lang="fr-FR" sz="2000" dirty="0">
                <a:solidFill>
                  <a:srgbClr val="104F75"/>
                </a:solidFill>
              </a:rPr>
              <a:t>la santé</a:t>
            </a:r>
          </a:p>
        </p:txBody>
      </p:sp>
      <p:sp>
        <p:nvSpPr>
          <p:cNvPr id="57" name="TextBox 56">
            <a:extLst>
              <a:ext uri="{FF2B5EF4-FFF2-40B4-BE49-F238E27FC236}">
                <a16:creationId xmlns:a16="http://schemas.microsoft.com/office/drawing/2014/main" id="{0F70E440-9F2C-430A-BC18-283AEDFBBDAA}"/>
              </a:ext>
            </a:extLst>
          </p:cNvPr>
          <p:cNvSpPr txBox="1"/>
          <p:nvPr/>
        </p:nvSpPr>
        <p:spPr>
          <a:xfrm>
            <a:off x="9402862" y="2534642"/>
            <a:ext cx="2654029" cy="400110"/>
          </a:xfrm>
          <a:prstGeom prst="rect">
            <a:avLst/>
          </a:prstGeom>
          <a:noFill/>
        </p:spPr>
        <p:txBody>
          <a:bodyPr wrap="square" rtlCol="0">
            <a:spAutoFit/>
          </a:bodyPr>
          <a:lstStyle/>
          <a:p>
            <a:pPr algn="l"/>
            <a:r>
              <a:rPr lang="fr-FR" sz="2000" dirty="0">
                <a:solidFill>
                  <a:srgbClr val="104F75"/>
                </a:solidFill>
              </a:rPr>
              <a:t>le soir</a:t>
            </a:r>
          </a:p>
        </p:txBody>
      </p:sp>
      <p:sp>
        <p:nvSpPr>
          <p:cNvPr id="58" name="TextBox 57">
            <a:extLst>
              <a:ext uri="{FF2B5EF4-FFF2-40B4-BE49-F238E27FC236}">
                <a16:creationId xmlns:a16="http://schemas.microsoft.com/office/drawing/2014/main" id="{90304146-6692-4D61-AEC7-EEBA613F23C7}"/>
              </a:ext>
            </a:extLst>
          </p:cNvPr>
          <p:cNvSpPr txBox="1"/>
          <p:nvPr/>
        </p:nvSpPr>
        <p:spPr>
          <a:xfrm>
            <a:off x="9402862" y="2981821"/>
            <a:ext cx="2654029" cy="400110"/>
          </a:xfrm>
          <a:prstGeom prst="rect">
            <a:avLst/>
          </a:prstGeom>
          <a:noFill/>
        </p:spPr>
        <p:txBody>
          <a:bodyPr wrap="square" rtlCol="0">
            <a:spAutoFit/>
          </a:bodyPr>
          <a:lstStyle/>
          <a:p>
            <a:pPr algn="l"/>
            <a:r>
              <a:rPr lang="fr-FR" sz="2000" dirty="0">
                <a:solidFill>
                  <a:srgbClr val="104F75"/>
                </a:solidFill>
              </a:rPr>
              <a:t>le pied</a:t>
            </a:r>
          </a:p>
        </p:txBody>
      </p:sp>
      <p:sp>
        <p:nvSpPr>
          <p:cNvPr id="59" name="TextBox 58">
            <a:extLst>
              <a:ext uri="{FF2B5EF4-FFF2-40B4-BE49-F238E27FC236}">
                <a16:creationId xmlns:a16="http://schemas.microsoft.com/office/drawing/2014/main" id="{ED23D10F-90D6-4B1E-A1C4-BD1336EED88D}"/>
              </a:ext>
            </a:extLst>
          </p:cNvPr>
          <p:cNvSpPr txBox="1"/>
          <p:nvPr/>
        </p:nvSpPr>
        <p:spPr>
          <a:xfrm>
            <a:off x="9402862" y="3429000"/>
            <a:ext cx="2654029" cy="400110"/>
          </a:xfrm>
          <a:prstGeom prst="rect">
            <a:avLst/>
          </a:prstGeom>
          <a:noFill/>
        </p:spPr>
        <p:txBody>
          <a:bodyPr wrap="square" rtlCol="0">
            <a:spAutoFit/>
          </a:bodyPr>
          <a:lstStyle/>
          <a:p>
            <a:pPr algn="l"/>
            <a:r>
              <a:rPr lang="fr-FR" sz="2000" dirty="0">
                <a:solidFill>
                  <a:srgbClr val="104F75"/>
                </a:solidFill>
              </a:rPr>
              <a:t>l’urgence</a:t>
            </a:r>
          </a:p>
        </p:txBody>
      </p:sp>
      <p:sp>
        <p:nvSpPr>
          <p:cNvPr id="60" name="TextBox 59">
            <a:extLst>
              <a:ext uri="{FF2B5EF4-FFF2-40B4-BE49-F238E27FC236}">
                <a16:creationId xmlns:a16="http://schemas.microsoft.com/office/drawing/2014/main" id="{FD6B26B3-4B65-4401-82C8-C2F538249732}"/>
              </a:ext>
            </a:extLst>
          </p:cNvPr>
          <p:cNvSpPr txBox="1"/>
          <p:nvPr/>
        </p:nvSpPr>
        <p:spPr>
          <a:xfrm>
            <a:off x="9402862" y="3876179"/>
            <a:ext cx="2654029" cy="400110"/>
          </a:xfrm>
          <a:prstGeom prst="rect">
            <a:avLst/>
          </a:prstGeom>
          <a:noFill/>
        </p:spPr>
        <p:txBody>
          <a:bodyPr wrap="square" rtlCol="0">
            <a:spAutoFit/>
          </a:bodyPr>
          <a:lstStyle/>
          <a:p>
            <a:pPr algn="l"/>
            <a:r>
              <a:rPr lang="fr-FR" sz="2000" dirty="0">
                <a:solidFill>
                  <a:srgbClr val="104F75"/>
                </a:solidFill>
              </a:rPr>
              <a:t>le corps</a:t>
            </a:r>
          </a:p>
        </p:txBody>
      </p:sp>
      <p:sp>
        <p:nvSpPr>
          <p:cNvPr id="61" name="TextBox 60">
            <a:extLst>
              <a:ext uri="{FF2B5EF4-FFF2-40B4-BE49-F238E27FC236}">
                <a16:creationId xmlns:a16="http://schemas.microsoft.com/office/drawing/2014/main" id="{AACD016B-DF5E-42A4-A5EB-A369EE6B0978}"/>
              </a:ext>
            </a:extLst>
          </p:cNvPr>
          <p:cNvSpPr txBox="1"/>
          <p:nvPr/>
        </p:nvSpPr>
        <p:spPr>
          <a:xfrm>
            <a:off x="9402862" y="4323358"/>
            <a:ext cx="2654029" cy="400110"/>
          </a:xfrm>
          <a:prstGeom prst="rect">
            <a:avLst/>
          </a:prstGeom>
          <a:noFill/>
        </p:spPr>
        <p:txBody>
          <a:bodyPr wrap="square" rtlCol="0">
            <a:spAutoFit/>
          </a:bodyPr>
          <a:lstStyle/>
          <a:p>
            <a:pPr algn="l"/>
            <a:r>
              <a:rPr lang="fr-FR" sz="2000" dirty="0">
                <a:solidFill>
                  <a:srgbClr val="104F75"/>
                </a:solidFill>
              </a:rPr>
              <a:t>l’attente</a:t>
            </a:r>
          </a:p>
        </p:txBody>
      </p:sp>
      <p:sp>
        <p:nvSpPr>
          <p:cNvPr id="62" name="TextBox 61">
            <a:extLst>
              <a:ext uri="{FF2B5EF4-FFF2-40B4-BE49-F238E27FC236}">
                <a16:creationId xmlns:a16="http://schemas.microsoft.com/office/drawing/2014/main" id="{7D27FF4D-A070-4B98-8A16-BB55B3AC3FCA}"/>
              </a:ext>
            </a:extLst>
          </p:cNvPr>
          <p:cNvSpPr txBox="1"/>
          <p:nvPr/>
        </p:nvSpPr>
        <p:spPr>
          <a:xfrm>
            <a:off x="9402862" y="4770537"/>
            <a:ext cx="2654029" cy="400110"/>
          </a:xfrm>
          <a:prstGeom prst="rect">
            <a:avLst/>
          </a:prstGeom>
          <a:noFill/>
        </p:spPr>
        <p:txBody>
          <a:bodyPr wrap="square" rtlCol="0">
            <a:spAutoFit/>
          </a:bodyPr>
          <a:lstStyle/>
          <a:p>
            <a:pPr algn="l"/>
            <a:r>
              <a:rPr lang="fr-FR" sz="2000" dirty="0">
                <a:solidFill>
                  <a:srgbClr val="104F75"/>
                </a:solidFill>
              </a:rPr>
              <a:t>l’après-midi</a:t>
            </a:r>
          </a:p>
        </p:txBody>
      </p:sp>
      <p:sp>
        <p:nvSpPr>
          <p:cNvPr id="63" name="TextBox 62">
            <a:extLst>
              <a:ext uri="{FF2B5EF4-FFF2-40B4-BE49-F238E27FC236}">
                <a16:creationId xmlns:a16="http://schemas.microsoft.com/office/drawing/2014/main" id="{97EE1ACA-F72C-402C-8E6A-BC49B63FCC6C}"/>
              </a:ext>
            </a:extLst>
          </p:cNvPr>
          <p:cNvSpPr txBox="1"/>
          <p:nvPr/>
        </p:nvSpPr>
        <p:spPr>
          <a:xfrm>
            <a:off x="9402862" y="5217716"/>
            <a:ext cx="2654029" cy="400110"/>
          </a:xfrm>
          <a:prstGeom prst="rect">
            <a:avLst/>
          </a:prstGeom>
          <a:noFill/>
        </p:spPr>
        <p:txBody>
          <a:bodyPr wrap="square" rtlCol="0">
            <a:spAutoFit/>
          </a:bodyPr>
          <a:lstStyle/>
          <a:p>
            <a:pPr algn="l"/>
            <a:r>
              <a:rPr lang="fr-FR" sz="2000" dirty="0">
                <a:solidFill>
                  <a:srgbClr val="104F75"/>
                </a:solidFill>
              </a:rPr>
              <a:t>le dos</a:t>
            </a:r>
          </a:p>
        </p:txBody>
      </p:sp>
      <p:sp>
        <p:nvSpPr>
          <p:cNvPr id="64" name="TextBox 63">
            <a:extLst>
              <a:ext uri="{FF2B5EF4-FFF2-40B4-BE49-F238E27FC236}">
                <a16:creationId xmlns:a16="http://schemas.microsoft.com/office/drawing/2014/main" id="{35BA0B08-9CF1-44CF-A722-7D28B31A5637}"/>
              </a:ext>
            </a:extLst>
          </p:cNvPr>
          <p:cNvSpPr txBox="1"/>
          <p:nvPr/>
        </p:nvSpPr>
        <p:spPr>
          <a:xfrm>
            <a:off x="9402861" y="5664895"/>
            <a:ext cx="2654029" cy="400110"/>
          </a:xfrm>
          <a:prstGeom prst="rect">
            <a:avLst/>
          </a:prstGeom>
          <a:noFill/>
        </p:spPr>
        <p:txBody>
          <a:bodyPr wrap="square" rtlCol="0">
            <a:spAutoFit/>
          </a:bodyPr>
          <a:lstStyle/>
          <a:p>
            <a:pPr algn="l"/>
            <a:r>
              <a:rPr lang="fr-FR" sz="2000" dirty="0">
                <a:solidFill>
                  <a:srgbClr val="104F75"/>
                </a:solidFill>
              </a:rPr>
              <a:t>la situation</a:t>
            </a:r>
          </a:p>
        </p:txBody>
      </p:sp>
    </p:spTree>
    <p:extLst>
      <p:ext uri="{BB962C8B-B14F-4D97-AF65-F5344CB8AC3E}">
        <p14:creationId xmlns:p14="http://schemas.microsoft.com/office/powerpoint/2010/main" val="22415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P spid="48" grpId="0" animBg="1"/>
      <p:bldP spid="49" grpId="0" animBg="1"/>
      <p:bldP spid="50" grpId="0" animBg="1"/>
      <p:bldP spid="51" grpId="0" animBg="1"/>
      <p:bldP spid="52" grpId="0" animBg="1"/>
      <p:bldP spid="53" grpId="0" animBg="1"/>
      <p:bldP spid="54" grpId="0" animBg="1"/>
      <p:bldP spid="5" grpId="0"/>
      <p:bldP spid="55" grpId="0"/>
      <p:bldP spid="56" grpId="0"/>
      <p:bldP spid="57" grpId="0"/>
      <p:bldP spid="58" grpId="0"/>
      <p:bldP spid="59" grpId="0"/>
      <p:bldP spid="60" grpId="0"/>
      <p:bldP spid="61" grpId="0"/>
      <p:bldP spid="62" grpId="0"/>
      <p:bldP spid="63" grpId="0"/>
      <p:bldP spid="6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7754</Words>
  <Application>Microsoft Office PowerPoint</Application>
  <PresentationFormat>Widescreen</PresentationFormat>
  <Paragraphs>1162</Paragraphs>
  <Slides>32</Slides>
  <Notes>32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32</vt:i4>
      </vt:variant>
    </vt:vector>
  </HeadingPairs>
  <TitlesOfParts>
    <vt:vector size="41" baseType="lpstr">
      <vt:lpstr>Arial</vt:lpstr>
      <vt:lpstr>Calibri</vt:lpstr>
      <vt:lpstr>Century Gothic</vt:lpstr>
      <vt:lpstr>Georgia</vt:lpstr>
      <vt:lpstr>Tw Cen MT</vt:lpstr>
      <vt:lpstr>1_Office Theme</vt:lpstr>
      <vt:lpstr>NCELP Theme</vt:lpstr>
      <vt:lpstr>5_Office Theme</vt:lpstr>
      <vt:lpstr>4_Office Theme</vt:lpstr>
      <vt:lpstr>Talking about what has happened: Accidents and emergencies </vt:lpstr>
      <vt:lpstr>-s-</vt:lpstr>
      <vt:lpstr>-s-</vt:lpstr>
      <vt:lpstr>Phonétique: Hard or soft [s]?  </vt:lpstr>
      <vt:lpstr>Soft [s], soft [ss] or hard [s]?  </vt:lpstr>
      <vt:lpstr>Soft [s], soft [ss] or hard [s]? </vt:lpstr>
      <vt:lpstr>Soft [s], soft [ss] or hard [s]? </vt:lpstr>
      <vt:lpstr>Vocabulaire [1/2]</vt:lpstr>
      <vt:lpstr>Vocabulaire [2/2]</vt:lpstr>
      <vt:lpstr>-er verbs that take être in the perfect tense</vt:lpstr>
      <vt:lpstr>Amir décrit un accident</vt:lpstr>
      <vt:lpstr>Un appel* au médecin</vt:lpstr>
      <vt:lpstr>L’accord féminin</vt:lpstr>
      <vt:lpstr>Des accidents dans le journal</vt:lpstr>
      <vt:lpstr>Le placement des adverbes</vt:lpstr>
      <vt:lpstr>Des accidents dans le journal</vt:lpstr>
      <vt:lpstr>Une lettre au professeur</vt:lpstr>
      <vt:lpstr>Une lettre au professeur</vt:lpstr>
      <vt:lpstr>Talking about what has happened: Accidents and emergencies </vt:lpstr>
      <vt:lpstr>Phonétique  </vt:lpstr>
      <vt:lpstr>Phonétique  </vt:lpstr>
      <vt:lpstr>La Carte Vitale</vt:lpstr>
      <vt:lpstr>Le SAMU</vt:lpstr>
      <vt:lpstr>Le passé composé avec être</vt:lpstr>
      <vt:lpstr>Un appel* à la piscine</vt:lpstr>
      <vt:lpstr>Un appel* à la piscine</vt:lpstr>
      <vt:lpstr>Le passé composé</vt:lpstr>
      <vt:lpstr>Une visite au restaurant</vt:lpstr>
      <vt:lpstr>Les accidents</vt:lpstr>
      <vt:lpstr>Les accidents</vt:lpstr>
      <vt:lpstr>Les accidents</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Salkeld</dc:creator>
  <cp:lastModifiedBy>Louise Bibbey</cp:lastModifiedBy>
  <cp:revision>677</cp:revision>
  <dcterms:created xsi:type="dcterms:W3CDTF">2021-10-20T14:05:01Z</dcterms:created>
  <dcterms:modified xsi:type="dcterms:W3CDTF">2022-08-08T14:43:18Z</dcterms:modified>
</cp:coreProperties>
</file>