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9"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2326" autoAdjust="0"/>
  </p:normalViewPr>
  <p:slideViewPr>
    <p:cSldViewPr snapToGrid="0">
      <p:cViewPr varScale="1">
        <p:scale>
          <a:sx n="83" d="100"/>
          <a:sy n="83" d="100"/>
        </p:scale>
        <p:origin x="138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5259F-CC04-4FB0-9979-237A1042B3C8}" type="datetimeFigureOut">
              <a:rPr lang="en-GB" smtClean="0"/>
              <a:t>30/03/2020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2787F-8CA6-4EA9-8883-581FDAB4CB80}" type="slidenum">
              <a:rPr lang="en-GB" smtClean="0"/>
              <a:t>‹#›</a:t>
            </a:fld>
            <a:endParaRPr lang="en-GB"/>
          </a:p>
        </p:txBody>
      </p:sp>
    </p:spTree>
    <p:extLst>
      <p:ext uri="{BB962C8B-B14F-4D97-AF65-F5344CB8AC3E}">
        <p14:creationId xmlns:p14="http://schemas.microsoft.com/office/powerpoint/2010/main" val="2438297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clipart-library.co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clker.com/"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clipart-library.co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4403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can copy</a:t>
            </a:r>
            <a:r>
              <a:rPr lang="en-GB" baseline="0" dirty="0" smtClean="0"/>
              <a:t> the grid into their books.</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050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Draw out and make explicit the difference in meaning between the definite and indefinite article ‘la’ and ‘una’, eliciting an English translation of each of the lines from this and the next two</a:t>
            </a:r>
            <a:r>
              <a:rPr lang="en-GB" baseline="0" dirty="0" smtClean="0"/>
              <a:t> slides.</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An active</a:t>
            </a:r>
            <a:r>
              <a:rPr lang="en-GB" baseline="0" dirty="0" smtClean="0"/>
              <a:t> choice between the definite and indefinite articles is needed in each instance. We have separated parts of the poem to ask for a choice between definite and indefinite (rather than between masculine and feminine) so that students only have to focus on article usage.</a:t>
            </a:r>
            <a:endParaRPr lang="en-GB" dirty="0" smtClean="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2681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0860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*AUDIO TO BE INSERTED*</a:t>
            </a:r>
          </a:p>
          <a:p>
            <a:endParaRPr lang="en-GB" dirty="0" smtClean="0"/>
          </a:p>
          <a:p>
            <a:r>
              <a:rPr lang="en-GB" dirty="0" smtClean="0"/>
              <a:t>This activity integrates grammar,</a:t>
            </a:r>
            <a:r>
              <a:rPr lang="en-GB" baseline="0" dirty="0" smtClean="0"/>
              <a:t> vocabulary and phonics revision.</a:t>
            </a:r>
          </a:p>
          <a:p>
            <a:r>
              <a:rPr lang="en-GB" baseline="0" dirty="0" smtClean="0"/>
              <a:t>Phonics: Students first have to listen and write the missing word, which contains either the ‘b’ or ‘v’ SSC. The 7 missing words were used for phonics practice in lesson 1. </a:t>
            </a:r>
          </a:p>
          <a:p>
            <a:endParaRPr lang="en-GB" baseline="0" dirty="0" smtClean="0"/>
          </a:p>
          <a:p>
            <a:r>
              <a:rPr lang="en-GB" baseline="0" dirty="0" smtClean="0"/>
              <a:t>Grammar: After writing the missing words, students have to translate the sentence. Each one contains DAR and QUERER in 1</a:t>
            </a:r>
            <a:r>
              <a:rPr lang="en-GB" baseline="30000" dirty="0" smtClean="0"/>
              <a:t>st</a:t>
            </a:r>
            <a:r>
              <a:rPr lang="en-GB" baseline="0" dirty="0" smtClean="0"/>
              <a:t>, 2</a:t>
            </a:r>
            <a:r>
              <a:rPr lang="en-GB" baseline="30000" dirty="0" smtClean="0"/>
              <a:t>nd</a:t>
            </a:r>
            <a:r>
              <a:rPr lang="en-GB" baseline="0" dirty="0" smtClean="0"/>
              <a:t> or 3</a:t>
            </a:r>
            <a:r>
              <a:rPr lang="en-GB" baseline="30000" dirty="0" smtClean="0"/>
              <a:t>rd</a:t>
            </a:r>
            <a:r>
              <a:rPr lang="en-GB" baseline="0" dirty="0" smtClean="0"/>
              <a:t> person singular. These two verbs are revisited in the current lesson, both for receptive and then productive practice.</a:t>
            </a:r>
          </a:p>
          <a:p>
            <a:endParaRPr lang="en-GB" baseline="0" dirty="0" smtClean="0"/>
          </a:p>
          <a:p>
            <a:r>
              <a:rPr lang="en-GB" baseline="0" dirty="0" smtClean="0"/>
              <a:t>Vocabulary is revisited from various earlier weeks. ‘Lejos’, ‘tienda’, ‘cosa’ and ‘bolsa’ are from the two vocabulary sets revisited this week (1.1.7 and 1.2.5) in the SoW.</a:t>
            </a:r>
          </a:p>
          <a:p>
            <a:endParaRPr lang="en-GB" baseline="0" dirty="0" smtClean="0"/>
          </a:p>
          <a:p>
            <a:r>
              <a:rPr lang="en-GB" baseline="0" dirty="0" smtClean="0"/>
              <a:t>Note: ‘ella’ has previously been encountered as a phonics word.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0581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Elicit the meaning of ‘eres’ in </a:t>
            </a:r>
            <a:r>
              <a:rPr lang="en-GB" smtClean="0"/>
              <a:t>the instructions.</a:t>
            </a:r>
            <a:endParaRPr lang="en-GB" dirty="0" smtClean="0"/>
          </a:p>
          <a:p>
            <a:endParaRPr lang="en-GB" dirty="0" smtClean="0"/>
          </a:p>
          <a:p>
            <a:r>
              <a:rPr lang="en-GB" dirty="0" smtClean="0"/>
              <a:t>This is a two-part speaking/listening</a:t>
            </a:r>
            <a:r>
              <a:rPr lang="en-GB" baseline="0" dirty="0" smtClean="0"/>
              <a:t> activity to practice spoken production of </a:t>
            </a:r>
            <a:r>
              <a:rPr lang="en-GB" baseline="0" dirty="0" err="1" smtClean="0"/>
              <a:t>dar</a:t>
            </a:r>
            <a:r>
              <a:rPr lang="en-GB" baseline="0" dirty="0" smtClean="0"/>
              <a:t> and </a:t>
            </a:r>
            <a:r>
              <a:rPr lang="en-GB" baseline="0" dirty="0" err="1" smtClean="0"/>
              <a:t>querer</a:t>
            </a:r>
            <a:r>
              <a:rPr lang="en-GB" baseline="0" dirty="0" smtClean="0"/>
              <a:t> in 1</a:t>
            </a:r>
            <a:r>
              <a:rPr lang="en-GB" baseline="30000" dirty="0" smtClean="0"/>
              <a:t>st</a:t>
            </a:r>
            <a:r>
              <a:rPr lang="en-GB" baseline="0" dirty="0" smtClean="0"/>
              <a:t> and 3</a:t>
            </a:r>
            <a:r>
              <a:rPr lang="en-GB" baseline="30000" dirty="0" smtClean="0"/>
              <a:t>rd</a:t>
            </a:r>
            <a:r>
              <a:rPr lang="en-GB" baseline="0" dirty="0" smtClean="0"/>
              <a:t> person singular.</a:t>
            </a:r>
          </a:p>
          <a:p>
            <a:r>
              <a:rPr lang="en-GB" baseline="0" dirty="0" smtClean="0"/>
              <a:t>One student uses the speaking cards to say sentences, while the other completes the grid. Students will swap roles half-way through.</a:t>
            </a:r>
          </a:p>
          <a:p>
            <a:endParaRPr lang="en-GB"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Picture source: </a:t>
            </a:r>
            <a:r>
              <a:rPr lang="en-GB" dirty="0" smtClean="0">
                <a:hlinkClick r:id="rId3"/>
              </a:rPr>
              <a:t>http://clipart-library.com/</a:t>
            </a:r>
            <a:r>
              <a:rPr lang="en-GB" dirty="0" smtClean="0"/>
              <a:t> (free</a:t>
            </a:r>
            <a:r>
              <a:rPr lang="en-GB" baseline="0" dirty="0" smtClean="0"/>
              <a:t> to use)</a:t>
            </a:r>
            <a:endParaRPr lang="en-GB"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9296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a:t>
            </a:r>
            <a:r>
              <a:rPr lang="en-GB" baseline="0" dirty="0" smtClean="0"/>
              <a:t> A speaking cards</a:t>
            </a:r>
            <a:endParaRPr lang="en-GB" dirty="0" smtClean="0"/>
          </a:p>
          <a:p>
            <a:r>
              <a:rPr lang="en-GB" dirty="0" smtClean="0"/>
              <a:t>‘Vaso’, ‘camisa’, ‘</a:t>
            </a:r>
            <a:r>
              <a:rPr lang="en-GB" dirty="0" err="1" smtClean="0"/>
              <a:t>zapato</a:t>
            </a:r>
            <a:r>
              <a:rPr lang="en-GB" dirty="0" smtClean="0"/>
              <a:t>’, ‘producto’ are words from the</a:t>
            </a:r>
            <a:r>
              <a:rPr lang="en-GB" baseline="0" dirty="0" smtClean="0"/>
              <a:t> Term 1.1, Week 7 vocabulary set, which is revisited this week.</a:t>
            </a:r>
            <a:r>
              <a:rPr lang="en-GB" dirty="0" smtClean="0"/>
              <a: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7245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can copy</a:t>
            </a:r>
            <a:r>
              <a:rPr lang="en-GB" baseline="0" dirty="0" smtClean="0"/>
              <a:t> the grid into their books.</a:t>
            </a:r>
          </a:p>
          <a:p>
            <a:endParaRPr lang="en-GB" baseline="0" dirty="0" smtClean="0"/>
          </a:p>
          <a:p>
            <a:r>
              <a:rPr lang="en-GB" baseline="0" dirty="0" smtClean="0"/>
              <a:t>Ask students if it’s normal for a horse to want those things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8851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B and A now swap roles.</a:t>
            </a:r>
            <a:r>
              <a:rPr lang="en-GB" baseline="0" dirty="0" smtClean="0"/>
              <a:t> Student B speaks, while Student A listens and completes the grid. </a:t>
            </a:r>
          </a:p>
          <a:p>
            <a:endParaRPr lang="en-GB" baseline="0" dirty="0" smtClean="0"/>
          </a:p>
          <a:p>
            <a:r>
              <a:rPr lang="en-GB" baseline="0" dirty="0" smtClean="0"/>
              <a:t>Image attribution: </a:t>
            </a:r>
            <a:r>
              <a:rPr lang="en-GB" dirty="0" smtClean="0">
                <a:hlinkClick r:id="rId3"/>
              </a:rPr>
              <a:t>http://www.clker.com/</a:t>
            </a:r>
            <a:r>
              <a:rPr lang="en-GB" baseline="0" dirty="0" smtClean="0"/>
              <a:t>and </a:t>
            </a:r>
            <a:r>
              <a:rPr lang="en-GB" dirty="0" smtClean="0">
                <a:hlinkClick r:id="rId4"/>
              </a:rPr>
              <a:t>http://clipart-library.com/</a:t>
            </a:r>
            <a:r>
              <a:rPr lang="en-GB" dirty="0" smtClean="0"/>
              <a: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127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 B speaking</a:t>
            </a:r>
            <a:r>
              <a:rPr lang="en-GB" baseline="0" dirty="0" smtClean="0"/>
              <a:t> cards</a:t>
            </a:r>
            <a:endParaRPr lang="en-GB" dirty="0" smtClean="0"/>
          </a:p>
          <a:p>
            <a:r>
              <a:rPr lang="en-GB" dirty="0" smtClean="0"/>
              <a:t>‘Vaso’, ‘camisa’, ‘</a:t>
            </a:r>
            <a:r>
              <a:rPr lang="en-GB" dirty="0" err="1" smtClean="0"/>
              <a:t>zapato</a:t>
            </a:r>
            <a:r>
              <a:rPr lang="en-GB" dirty="0" smtClean="0"/>
              <a:t>’, ‘producto’ are words from the</a:t>
            </a:r>
            <a:r>
              <a:rPr lang="en-GB" baseline="0" dirty="0" smtClean="0"/>
              <a:t> Term 1.1, Week 7 vocabulary set, which is revisited this week.</a:t>
            </a:r>
            <a:r>
              <a:rPr lang="en-GB" dirty="0" smtClean="0"/>
              <a:t>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0073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40201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30/03/2020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368884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30/03/2020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47822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667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1471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9339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0508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1148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30/03/2020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745733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30/03/2020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055460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30/03/2020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29646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about:blank"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2424403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DEFE3"/>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4" name="Isosceles Triangle 3"/>
            <p:cNvSpPr/>
            <p:nvPr/>
          </p:nvSpPr>
          <p:spPr>
            <a:xfrm rot="5400000">
              <a:off x="4636029" y="-341488"/>
              <a:ext cx="6857998" cy="7540978"/>
            </a:xfrm>
            <a:prstGeom prst="triangle">
              <a:avLst>
                <a:gd name="adj" fmla="val 0"/>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grpSp>
      <p:sp>
        <p:nvSpPr>
          <p:cNvPr id="5" name="Rectangle 4"/>
          <p:cNvSpPr/>
          <p:nvPr/>
        </p:nvSpPr>
        <p:spPr>
          <a:xfrm>
            <a:off x="-56445" y="0"/>
            <a:ext cx="4350984" cy="6858000"/>
          </a:xfrm>
          <a:prstGeom prst="rect">
            <a:avLst/>
          </a:prstGeom>
          <a:solidFill>
            <a:srgbClr val="E56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Title 3"/>
          <p:cNvSpPr txBox="1">
            <a:spLocks/>
          </p:cNvSpPr>
          <p:nvPr/>
        </p:nvSpPr>
        <p:spPr>
          <a:xfrm>
            <a:off x="366622" y="2965702"/>
            <a:ext cx="7133773"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Definite and indefinite articles (revisited)</a:t>
            </a:r>
          </a:p>
          <a:p>
            <a:pPr marL="0" marR="0" lvl="0" indent="0" algn="l" defTabSz="914400" rtl="0" eaLnBrk="1" fontAlgn="auto" latinLnBrk="0" hangingPunct="1">
              <a:lnSpc>
                <a:spcPct val="90000"/>
              </a:lnSpc>
              <a:spcBef>
                <a:spcPct val="0"/>
              </a:spcBef>
              <a:spcAft>
                <a:spcPts val="0"/>
              </a:spcAft>
              <a:buClrTx/>
              <a:buSzTx/>
              <a:buFontTx/>
              <a:buNone/>
              <a:tabLst/>
              <a:defRPr/>
            </a:pPr>
            <a:r>
              <a:rPr lang="en-GB" sz="2800" dirty="0" smtClean="0">
                <a:solidFill>
                  <a:prstClr val="white"/>
                </a:solidFill>
                <a:latin typeface="Century Gothic" panose="020B0502020202020204" pitchFamily="34" charset="0"/>
              </a:rPr>
              <a:t>DAR and QUERER (revisited)</a:t>
            </a:r>
            <a:endParaRPr kumimoji="0" lang="en-GB" sz="2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
        <p:nvSpPr>
          <p:cNvPr id="11" name="Title 3">
            <a:extLst>
              <a:ext uri="{FF2B5EF4-FFF2-40B4-BE49-F238E27FC236}">
                <a16:creationId xmlns:a16="http://schemas.microsoft.com/office/drawing/2014/main" id="{C0508B9B-5891-4D3C-9F6E-ECDA43B43AC2}"/>
              </a:ext>
            </a:extLst>
          </p:cNvPr>
          <p:cNvSpPr txBox="1">
            <a:spLocks/>
          </p:cNvSpPr>
          <p:nvPr/>
        </p:nvSpPr>
        <p:spPr>
          <a:xfrm>
            <a:off x="267292" y="6152332"/>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Nick Avery / Rachel Hawkes</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Date </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updated: </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30/03/2019</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2" name="Rectangle 11">
            <a:extLst>
              <a:ext uri="{FF2B5EF4-FFF2-40B4-BE49-F238E27FC236}">
                <a16:creationId xmlns:a16="http://schemas.microsoft.com/office/drawing/2014/main" id="{CC87BED3-1F94-4685-B918-7B7ACC5E053C}"/>
              </a:ext>
            </a:extLst>
          </p:cNvPr>
          <p:cNvSpPr/>
          <p:nvPr/>
        </p:nvSpPr>
        <p:spPr>
          <a:xfrm>
            <a:off x="267292" y="5640743"/>
            <a:ext cx="5165197"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Y7 Spanish, Term </a:t>
            </a:r>
            <a:r>
              <a:rPr kumimoji="0" lang="en-GB" sz="2000" b="0"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2.1, </a:t>
            </a:r>
            <a:r>
              <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Week </a:t>
            </a:r>
            <a:r>
              <a:rPr kumimoji="0" lang="en-GB" sz="2000" b="0"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1, </a:t>
            </a:r>
            <a:r>
              <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Lesson </a:t>
            </a:r>
            <a:r>
              <a:rPr kumimoji="0" lang="en-GB" sz="2000" b="0"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29</a:t>
            </a:r>
            <a:endPar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 name="Title 1"/>
          <p:cNvSpPr>
            <a:spLocks noGrp="1"/>
          </p:cNvSpPr>
          <p:nvPr>
            <p:ph type="title"/>
          </p:nvPr>
        </p:nvSpPr>
        <p:spPr>
          <a:xfrm>
            <a:off x="366622" y="2064796"/>
            <a:ext cx="10515600" cy="1325563"/>
          </a:xfrm>
        </p:spPr>
        <p:txBody>
          <a:bodyPr>
            <a:normAutofit/>
          </a:bodyPr>
          <a:lstStyle/>
          <a:p>
            <a:r>
              <a:rPr lang="en-GB" sz="4000" b="1" dirty="0" smtClean="0">
                <a:solidFill>
                  <a:prstClr val="white"/>
                </a:solidFill>
              </a:rPr>
              <a:t>Grammar</a:t>
            </a:r>
            <a:endParaRPr lang="en-GB" sz="4000" dirty="0"/>
          </a:p>
        </p:txBody>
      </p:sp>
    </p:spTree>
    <p:extLst>
      <p:ext uri="{BB962C8B-B14F-4D97-AF65-F5344CB8AC3E}">
        <p14:creationId xmlns:p14="http://schemas.microsoft.com/office/powerpoint/2010/main" val="2228563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717" y="900752"/>
            <a:ext cx="2524836"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 name="Rectangle 4"/>
          <p:cNvSpPr/>
          <p:nvPr/>
        </p:nvSpPr>
        <p:spPr>
          <a:xfrm>
            <a:off x="3182203" y="900752"/>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7" name="Rectangle 6"/>
          <p:cNvSpPr/>
          <p:nvPr/>
        </p:nvSpPr>
        <p:spPr>
          <a:xfrm>
            <a:off x="6280244" y="900752"/>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9378285" y="900752"/>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204717" y="3386919"/>
            <a:ext cx="2524836"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3182203" y="3386919"/>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6280244" y="3386919"/>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9378285" y="3386919"/>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TextBox 13"/>
          <p:cNvSpPr txBox="1"/>
          <p:nvPr/>
        </p:nvSpPr>
        <p:spPr>
          <a:xfrm>
            <a:off x="805217" y="1624084"/>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 give]</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7" name="TextBox 16"/>
          <p:cNvSpPr txBox="1"/>
          <p:nvPr/>
        </p:nvSpPr>
        <p:spPr>
          <a:xfrm>
            <a:off x="6680200" y="4551232"/>
            <a:ext cx="2524836"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glass of Coca-Cola</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8" name="TextBox 17"/>
          <p:cNvSpPr txBox="1"/>
          <p:nvPr/>
        </p:nvSpPr>
        <p:spPr>
          <a:xfrm>
            <a:off x="3605283" y="1624084"/>
            <a:ext cx="204716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[he gives]</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9" name="TextBox 18"/>
          <p:cNvSpPr txBox="1"/>
          <p:nvPr/>
        </p:nvSpPr>
        <p:spPr>
          <a:xfrm>
            <a:off x="3831039" y="2362747"/>
            <a:ext cx="156608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money</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0" name="TextBox 19"/>
          <p:cNvSpPr txBox="1"/>
          <p:nvPr/>
        </p:nvSpPr>
        <p:spPr>
          <a:xfrm>
            <a:off x="6680200" y="1624084"/>
            <a:ext cx="201797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 give]</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1" name="TextBox 20"/>
          <p:cNvSpPr txBox="1"/>
          <p:nvPr/>
        </p:nvSpPr>
        <p:spPr>
          <a:xfrm>
            <a:off x="3182203" y="4930170"/>
            <a:ext cx="276613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some products</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2" name="TextBox 21"/>
          <p:cNvSpPr txBox="1"/>
          <p:nvPr/>
        </p:nvSpPr>
        <p:spPr>
          <a:xfrm>
            <a:off x="10085694" y="1624084"/>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 give]</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3" name="TextBox 22"/>
          <p:cNvSpPr txBox="1"/>
          <p:nvPr/>
        </p:nvSpPr>
        <p:spPr>
          <a:xfrm>
            <a:off x="10133461" y="2362747"/>
            <a:ext cx="149443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shirt</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4" name="TextBox 23"/>
          <p:cNvSpPr txBox="1"/>
          <p:nvPr/>
        </p:nvSpPr>
        <p:spPr>
          <a:xfrm>
            <a:off x="657367" y="4048921"/>
            <a:ext cx="190841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[he gives]</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5" name="TextBox 24"/>
          <p:cNvSpPr txBox="1"/>
          <p:nvPr/>
        </p:nvSpPr>
        <p:spPr>
          <a:xfrm>
            <a:off x="795361" y="4749343"/>
            <a:ext cx="142713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bag</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6" name="TextBox 25"/>
          <p:cNvSpPr txBox="1"/>
          <p:nvPr/>
        </p:nvSpPr>
        <p:spPr>
          <a:xfrm>
            <a:off x="3891886" y="4090777"/>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 give]</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7" name="TextBox 26"/>
          <p:cNvSpPr txBox="1"/>
          <p:nvPr/>
        </p:nvSpPr>
        <p:spPr>
          <a:xfrm>
            <a:off x="6380517" y="2463477"/>
            <a:ext cx="252483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some shoes</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8" name="TextBox 27"/>
          <p:cNvSpPr txBox="1"/>
          <p:nvPr/>
        </p:nvSpPr>
        <p:spPr>
          <a:xfrm>
            <a:off x="6778387" y="4079586"/>
            <a:ext cx="191978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[he gives]</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9" name="TextBox 28"/>
          <p:cNvSpPr txBox="1"/>
          <p:nvPr/>
        </p:nvSpPr>
        <p:spPr>
          <a:xfrm>
            <a:off x="9827146" y="4079586"/>
            <a:ext cx="193381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[he gives]</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0" name="TextBox 29"/>
          <p:cNvSpPr txBox="1"/>
          <p:nvPr/>
        </p:nvSpPr>
        <p:spPr>
          <a:xfrm>
            <a:off x="9604992" y="4613997"/>
            <a:ext cx="2241264"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plate of brocolí</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1" name="TextBox 30"/>
          <p:cNvSpPr txBox="1"/>
          <p:nvPr/>
        </p:nvSpPr>
        <p:spPr>
          <a:xfrm>
            <a:off x="718783" y="2272929"/>
            <a:ext cx="252483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book</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2" name="Rectangle 31"/>
          <p:cNvSpPr/>
          <p:nvPr/>
        </p:nvSpPr>
        <p:spPr>
          <a:xfrm>
            <a:off x="204717" y="900752"/>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1</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3" name="Rectangle 32"/>
          <p:cNvSpPr/>
          <p:nvPr/>
        </p:nvSpPr>
        <p:spPr>
          <a:xfrm>
            <a:off x="3182203" y="900752"/>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2</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4" name="Rectangle 33"/>
          <p:cNvSpPr/>
          <p:nvPr/>
        </p:nvSpPr>
        <p:spPr>
          <a:xfrm>
            <a:off x="6280244" y="900752"/>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3</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5" name="Rectangle 34"/>
          <p:cNvSpPr/>
          <p:nvPr/>
        </p:nvSpPr>
        <p:spPr>
          <a:xfrm>
            <a:off x="9378285" y="900752"/>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4</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6" name="Rectangle 35"/>
          <p:cNvSpPr/>
          <p:nvPr/>
        </p:nvSpPr>
        <p:spPr>
          <a:xfrm>
            <a:off x="204717" y="3386919"/>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5</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7" name="Rectangle 36"/>
          <p:cNvSpPr/>
          <p:nvPr/>
        </p:nvSpPr>
        <p:spPr>
          <a:xfrm>
            <a:off x="3182203" y="3386919"/>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6</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8" name="Rectangle 37"/>
          <p:cNvSpPr/>
          <p:nvPr/>
        </p:nvSpPr>
        <p:spPr>
          <a:xfrm>
            <a:off x="6277590" y="3386919"/>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7</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9" name="Rectangle 38"/>
          <p:cNvSpPr/>
          <p:nvPr/>
        </p:nvSpPr>
        <p:spPr>
          <a:xfrm>
            <a:off x="9378285" y="3386919"/>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8</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 name="Title 1"/>
          <p:cNvSpPr>
            <a:spLocks noGrp="1"/>
          </p:cNvSpPr>
          <p:nvPr>
            <p:ph type="title"/>
          </p:nvPr>
        </p:nvSpPr>
        <p:spPr>
          <a:xfrm>
            <a:off x="0" y="333996"/>
            <a:ext cx="10515600" cy="406858"/>
          </a:xfrm>
        </p:spPr>
        <p:txBody>
          <a:bodyPr>
            <a:noAutofit/>
          </a:bodyPr>
          <a:lstStyle/>
          <a:p>
            <a:r>
              <a:rPr lang="en-GB" sz="2800" b="1" dirty="0">
                <a:solidFill>
                  <a:srgbClr val="002060"/>
                </a:solidFill>
              </a:rPr>
              <a:t>Persona B</a:t>
            </a:r>
            <a:br>
              <a:rPr lang="en-GB" sz="2800" b="1" dirty="0">
                <a:solidFill>
                  <a:srgbClr val="002060"/>
                </a:solidFill>
              </a:rPr>
            </a:br>
            <a:endParaRPr lang="en-GB" sz="2800" dirty="0"/>
          </a:p>
        </p:txBody>
      </p:sp>
    </p:spTree>
    <p:extLst>
      <p:ext uri="{BB962C8B-B14F-4D97-AF65-F5344CB8AC3E}">
        <p14:creationId xmlns:p14="http://schemas.microsoft.com/office/powerpoint/2010/main" val="3506771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Table 31" descr="Table for exercises"/>
          <p:cNvGraphicFramePr>
            <a:graphicFrameLocks noGrp="1"/>
          </p:cNvGraphicFramePr>
          <p:nvPr>
            <p:extLst/>
          </p:nvPr>
        </p:nvGraphicFramePr>
        <p:xfrm>
          <a:off x="1247187" y="990204"/>
          <a:ext cx="9409471" cy="2783105"/>
        </p:xfrm>
        <a:graphic>
          <a:graphicData uri="http://schemas.openxmlformats.org/drawingml/2006/table">
            <a:tbl>
              <a:tblPr firstRow="1" bandRow="1">
                <a:tableStyleId>{5940675A-B579-460E-94D1-54222C63F5DA}</a:tableStyleId>
              </a:tblPr>
              <a:tblGrid>
                <a:gridCol w="4866967">
                  <a:extLst>
                    <a:ext uri="{9D8B030D-6E8A-4147-A177-3AD203B41FA5}">
                      <a16:colId xmlns:a16="http://schemas.microsoft.com/office/drawing/2014/main" val="2718503455"/>
                    </a:ext>
                  </a:extLst>
                </a:gridCol>
                <a:gridCol w="4542504">
                  <a:extLst>
                    <a:ext uri="{9D8B030D-6E8A-4147-A177-3AD203B41FA5}">
                      <a16:colId xmlns:a16="http://schemas.microsoft.com/office/drawing/2014/main" val="20001"/>
                    </a:ext>
                  </a:extLst>
                </a:gridCol>
              </a:tblGrid>
              <a:tr h="556621">
                <a:tc>
                  <a:txBody>
                    <a:bodyPr/>
                    <a:lstStyle/>
                    <a:p>
                      <a:endParaRPr lang="en-GB" sz="2000" b="1" dirty="0">
                        <a:solidFill>
                          <a:schemeClr val="accent5">
                            <a:lumMod val="50000"/>
                          </a:schemeClr>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b="1" dirty="0">
                        <a:solidFill>
                          <a:schemeClr val="accent5">
                            <a:lumMod val="50000"/>
                          </a:schemeClr>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0"/>
                  </a:ext>
                </a:extLst>
              </a:tr>
              <a:tr h="556621">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1"/>
                  </a:ext>
                </a:extLst>
              </a:tr>
              <a:tr h="556621">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2"/>
                  </a:ext>
                </a:extLst>
              </a:tr>
              <a:tr h="556621">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3"/>
                  </a:ext>
                </a:extLst>
              </a:tr>
              <a:tr h="556621">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4" name="TextBox 33">
            <a:extLst>
              <a:ext uri="{FF2B5EF4-FFF2-40B4-BE49-F238E27FC236}">
                <a16:creationId xmlns:a16="http://schemas.microsoft.com/office/drawing/2014/main" id="{AE288F19-F9DD-2E4C-99BE-30550C4F740C}"/>
              </a:ext>
            </a:extLst>
          </p:cNvPr>
          <p:cNvSpPr txBox="1"/>
          <p:nvPr/>
        </p:nvSpPr>
        <p:spPr>
          <a:xfrm>
            <a:off x="2229826" y="1022764"/>
            <a:ext cx="33979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mn-cs"/>
              </a:rPr>
              <a:t>La dama </a:t>
            </a: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mn-cs"/>
              </a:rPr>
              <a:t>(‘I give’)</a:t>
            </a: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36" name="TextBox 35">
            <a:extLst>
              <a:ext uri="{FF2B5EF4-FFF2-40B4-BE49-F238E27FC236}">
                <a16:creationId xmlns:a16="http://schemas.microsoft.com/office/drawing/2014/main" id="{E4787244-D551-0943-BF15-C343F13E7CB4}"/>
              </a:ext>
            </a:extLst>
          </p:cNvPr>
          <p:cNvSpPr txBox="1"/>
          <p:nvPr/>
        </p:nvSpPr>
        <p:spPr>
          <a:xfrm>
            <a:off x="1668762" y="1570819"/>
            <a:ext cx="139193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 libro</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7" name="TextBox 36">
            <a:extLst>
              <a:ext uri="{FF2B5EF4-FFF2-40B4-BE49-F238E27FC236}">
                <a16:creationId xmlns:a16="http://schemas.microsoft.com/office/drawing/2014/main" id="{5BDBD918-8618-E144-9D94-9A2765987AF1}"/>
              </a:ext>
            </a:extLst>
          </p:cNvPr>
          <p:cNvSpPr txBox="1"/>
          <p:nvPr/>
        </p:nvSpPr>
        <p:spPr>
          <a:xfrm>
            <a:off x="6185127" y="1604134"/>
            <a:ext cx="4436905" cy="4992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39" name="TextBox 38">
            <a:extLst>
              <a:ext uri="{FF2B5EF4-FFF2-40B4-BE49-F238E27FC236}">
                <a16:creationId xmlns:a16="http://schemas.microsoft.com/office/drawing/2014/main" id="{B6DFF059-C935-E74D-BFF8-693E7BD1431C}"/>
              </a:ext>
            </a:extLst>
          </p:cNvPr>
          <p:cNvSpPr txBox="1"/>
          <p:nvPr/>
        </p:nvSpPr>
        <p:spPr>
          <a:xfrm>
            <a:off x="1410647" y="2161481"/>
            <a:ext cx="4774480" cy="5157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40" name="TextBox 39">
            <a:extLst>
              <a:ext uri="{FF2B5EF4-FFF2-40B4-BE49-F238E27FC236}">
                <a16:creationId xmlns:a16="http://schemas.microsoft.com/office/drawing/2014/main" id="{8621CA7E-A12C-B849-BFFE-2776485DE3AB}"/>
              </a:ext>
            </a:extLst>
          </p:cNvPr>
          <p:cNvSpPr txBox="1"/>
          <p:nvPr/>
        </p:nvSpPr>
        <p:spPr>
          <a:xfrm>
            <a:off x="6185127" y="2161481"/>
            <a:ext cx="443690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una bolsa</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2" name="TextBox 41">
            <a:extLst>
              <a:ext uri="{FF2B5EF4-FFF2-40B4-BE49-F238E27FC236}">
                <a16:creationId xmlns:a16="http://schemas.microsoft.com/office/drawing/2014/main" id="{5862F0C7-FCFC-204C-B042-61A70DE11B09}"/>
              </a:ext>
            </a:extLst>
          </p:cNvPr>
          <p:cNvSpPr txBox="1"/>
          <p:nvPr/>
        </p:nvSpPr>
        <p:spPr>
          <a:xfrm>
            <a:off x="1688591" y="2709823"/>
            <a:ext cx="46549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una camisa</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3" name="TextBox 42">
            <a:extLst>
              <a:ext uri="{FF2B5EF4-FFF2-40B4-BE49-F238E27FC236}">
                <a16:creationId xmlns:a16="http://schemas.microsoft.com/office/drawing/2014/main" id="{E71BC08B-AC21-C54E-BD1E-0E29CCD36C53}"/>
              </a:ext>
            </a:extLst>
          </p:cNvPr>
          <p:cNvSpPr txBox="1"/>
          <p:nvPr/>
        </p:nvSpPr>
        <p:spPr>
          <a:xfrm>
            <a:off x="6204943" y="2742883"/>
            <a:ext cx="4417088" cy="45292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45" name="TextBox 44">
            <a:extLst>
              <a:ext uri="{FF2B5EF4-FFF2-40B4-BE49-F238E27FC236}">
                <a16:creationId xmlns:a16="http://schemas.microsoft.com/office/drawing/2014/main" id="{817A7BA5-EF20-A643-8C38-EE0F3C0D24E9}"/>
              </a:ext>
            </a:extLst>
          </p:cNvPr>
          <p:cNvSpPr txBox="1"/>
          <p:nvPr/>
        </p:nvSpPr>
        <p:spPr>
          <a:xfrm>
            <a:off x="1687200" y="3228870"/>
            <a:ext cx="461655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u</a:t>
            </a: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nos productos</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6" name="TextBox 45">
            <a:extLst>
              <a:ext uri="{FF2B5EF4-FFF2-40B4-BE49-F238E27FC236}">
                <a16:creationId xmlns:a16="http://schemas.microsoft.com/office/drawing/2014/main" id="{279439AC-031C-0F4A-8D94-5245F29FC308}"/>
              </a:ext>
            </a:extLst>
          </p:cNvPr>
          <p:cNvSpPr txBox="1"/>
          <p:nvPr/>
        </p:nvSpPr>
        <p:spPr>
          <a:xfrm>
            <a:off x="6204944" y="3315859"/>
            <a:ext cx="4316100" cy="45292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59" name="Title 11">
            <a:extLst>
              <a:ext uri="{FF2B5EF4-FFF2-40B4-BE49-F238E27FC236}">
                <a16:creationId xmlns:a16="http://schemas.microsoft.com/office/drawing/2014/main" id="{D9E2B982-DEFF-5949-972E-7A6C96363C34}"/>
              </a:ext>
            </a:extLst>
          </p:cNvPr>
          <p:cNvSpPr>
            <a:spLocks noGrp="1"/>
          </p:cNvSpPr>
          <p:nvPr>
            <p:ph type="title"/>
          </p:nvPr>
        </p:nvSpPr>
        <p:spPr>
          <a:xfrm>
            <a:off x="265471" y="205935"/>
            <a:ext cx="2325329" cy="481051"/>
          </a:xfrm>
        </p:spPr>
        <p:txBody>
          <a:bodyPr>
            <a:noAutofit/>
          </a:bodyPr>
          <a:lstStyle/>
          <a:p>
            <a:pPr lvl="0">
              <a:lnSpc>
                <a:spcPct val="100000"/>
              </a:lnSpc>
              <a:spcBef>
                <a:spcPts val="0"/>
              </a:spcBef>
            </a:pPr>
            <a:r>
              <a:rPr lang="en-GB" sz="2800" b="1" dirty="0" smtClean="0">
                <a:solidFill>
                  <a:srgbClr val="4472C4">
                    <a:lumMod val="50000"/>
                  </a:srgbClr>
                </a:solidFill>
                <a:latin typeface="Century Gothic" panose="020F0302020204030204"/>
                <a:ea typeface="+mn-ea"/>
                <a:cs typeface="+mn-cs"/>
              </a:rPr>
              <a:t>Persona A </a:t>
            </a:r>
            <a:endParaRPr lang="en-US" sz="4800" b="1" dirty="0"/>
          </a:p>
        </p:txBody>
      </p:sp>
      <p:sp>
        <p:nvSpPr>
          <p:cNvPr id="60" name="TextBox 59">
            <a:extLst>
              <a:ext uri="{FF2B5EF4-FFF2-40B4-BE49-F238E27FC236}">
                <a16:creationId xmlns:a16="http://schemas.microsoft.com/office/drawing/2014/main" id="{AE288F19-F9DD-2E4C-99BE-30550C4F740C}"/>
              </a:ext>
            </a:extLst>
          </p:cNvPr>
          <p:cNvSpPr txBox="1"/>
          <p:nvPr/>
        </p:nvSpPr>
        <p:spPr>
          <a:xfrm>
            <a:off x="6443241" y="1065905"/>
            <a:ext cx="463499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mn-cs"/>
              </a:rPr>
              <a:t>El hermano </a:t>
            </a: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mn-cs"/>
              </a:rPr>
              <a:t>(‘he gives’)</a:t>
            </a: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61" name="TextBox 60">
            <a:extLst>
              <a:ext uri="{FF2B5EF4-FFF2-40B4-BE49-F238E27FC236}">
                <a16:creationId xmlns:a16="http://schemas.microsoft.com/office/drawing/2014/main" id="{E4787244-D551-0943-BF15-C343F13E7CB4}"/>
              </a:ext>
            </a:extLst>
          </p:cNvPr>
          <p:cNvSpPr txBox="1"/>
          <p:nvPr/>
        </p:nvSpPr>
        <p:spPr>
          <a:xfrm>
            <a:off x="6204943" y="1570819"/>
            <a:ext cx="14023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dinero</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62" name="TextBox 61">
            <a:extLst>
              <a:ext uri="{FF2B5EF4-FFF2-40B4-BE49-F238E27FC236}">
                <a16:creationId xmlns:a16="http://schemas.microsoft.com/office/drawing/2014/main" id="{E4787244-D551-0943-BF15-C343F13E7CB4}"/>
              </a:ext>
            </a:extLst>
          </p:cNvPr>
          <p:cNvSpPr txBox="1"/>
          <p:nvPr/>
        </p:nvSpPr>
        <p:spPr>
          <a:xfrm>
            <a:off x="1688591" y="2160468"/>
            <a:ext cx="27183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unos zapatos</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63" name="TextBox 62">
            <a:extLst>
              <a:ext uri="{FF2B5EF4-FFF2-40B4-BE49-F238E27FC236}">
                <a16:creationId xmlns:a16="http://schemas.microsoft.com/office/drawing/2014/main" id="{8621CA7E-A12C-B849-BFFE-2776485DE3AB}"/>
              </a:ext>
            </a:extLst>
          </p:cNvPr>
          <p:cNvSpPr txBox="1"/>
          <p:nvPr/>
        </p:nvSpPr>
        <p:spPr>
          <a:xfrm>
            <a:off x="6219753" y="2709823"/>
            <a:ext cx="443690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 </a:t>
            </a:r>
            <a:r>
              <a:rPr kumimoji="0" lang="en-US" sz="2400" b="0" i="0" u="none" strike="noStrike" kern="1200" cap="none" spc="0" normalizeH="0" baseline="0" noProof="0" dirty="0" err="1" smtClean="0">
                <a:ln>
                  <a:noFill/>
                </a:ln>
                <a:solidFill>
                  <a:srgbClr val="002060"/>
                </a:solidFill>
                <a:effectLst/>
                <a:uLnTx/>
                <a:uFillTx/>
                <a:latin typeface="Century Gothic" panose="020B0502020202020204" pitchFamily="34" charset="0"/>
                <a:ea typeface="+mn-ea"/>
                <a:cs typeface="+mn-cs"/>
              </a:rPr>
              <a:t>vaso</a:t>
            </a: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 de Coca-Cola</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64" name="TextBox 63">
            <a:extLst>
              <a:ext uri="{FF2B5EF4-FFF2-40B4-BE49-F238E27FC236}">
                <a16:creationId xmlns:a16="http://schemas.microsoft.com/office/drawing/2014/main" id="{8621CA7E-A12C-B849-BFFE-2776485DE3AB}"/>
              </a:ext>
            </a:extLst>
          </p:cNvPr>
          <p:cNvSpPr txBox="1"/>
          <p:nvPr/>
        </p:nvSpPr>
        <p:spPr>
          <a:xfrm>
            <a:off x="6219753" y="3255014"/>
            <a:ext cx="443690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 plato de brocolí</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9" name="Title 11">
            <a:extLst>
              <a:ext uri="{FF2B5EF4-FFF2-40B4-BE49-F238E27FC236}">
                <a16:creationId xmlns:a16="http://schemas.microsoft.com/office/drawing/2014/main" id="{D9E2B982-DEFF-5949-972E-7A6C96363C34}"/>
              </a:ext>
            </a:extLst>
          </p:cNvPr>
          <p:cNvSpPr txBox="1">
            <a:spLocks/>
          </p:cNvSpPr>
          <p:nvPr/>
        </p:nvSpPr>
        <p:spPr>
          <a:xfrm>
            <a:off x="10711291" y="-49057"/>
            <a:ext cx="1480710" cy="4810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4472C4">
                    <a:lumMod val="50000"/>
                  </a:srgbClr>
                </a:solidFill>
                <a:effectLst/>
                <a:uLnTx/>
                <a:uFillTx/>
                <a:latin typeface="Century Gothic" panose="020F0302020204030204"/>
                <a:ea typeface="+mj-ea"/>
                <a:cs typeface="+mj-cs"/>
              </a:rPr>
              <a:t>Answers</a:t>
            </a:r>
            <a:endParaRPr kumimoji="0" lang="en-US" sz="44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296105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p:bldP spid="42" grpId="0"/>
      <p:bldP spid="45"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76016" y="2034647"/>
            <a:ext cx="6096000" cy="3257815"/>
          </a:xfrm>
          <a:prstGeom prst="rect">
            <a:avLst/>
          </a:prstGeom>
        </p:spPr>
        <p:txBody>
          <a:bodyPr>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La plaza tiene </a:t>
            </a:r>
            <a:r>
              <a:rPr kumimoji="0" lang="en-GB" sz="36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____ </a:t>
            </a:r>
            <a: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torre, </a:t>
            </a:r>
            <a:b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br>
            <a:r>
              <a:rPr kumimoji="0" lang="en-GB" sz="36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____ </a:t>
            </a:r>
            <a: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torre tiene un balcón, </a:t>
            </a:r>
            <a:b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br>
            <a:endParaRPr kumimoji="0" lang="en-GB" sz="3600" b="0" i="1"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2" name="TextBox 1"/>
          <p:cNvSpPr txBox="1"/>
          <p:nvPr/>
        </p:nvSpPr>
        <p:spPr>
          <a:xfrm>
            <a:off x="6496449" y="2365829"/>
            <a:ext cx="156754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smtClean="0">
                <a:ln>
                  <a:noFill/>
                </a:ln>
                <a:solidFill>
                  <a:srgbClr val="EA5F00"/>
                </a:solidFill>
                <a:effectLst/>
                <a:uLnTx/>
                <a:uFillTx/>
                <a:latin typeface="Century Gothic" panose="020B0502020202020204" pitchFamily="34" charset="0"/>
                <a:ea typeface="+mn-ea"/>
                <a:cs typeface="+mn-cs"/>
              </a:rPr>
              <a:t>una</a:t>
            </a:r>
            <a:endParaRPr kumimoji="0" lang="en-GB" sz="3600" b="0" i="1" u="none" strike="noStrike" kern="1200" cap="none" spc="0" normalizeH="0" baseline="0" noProof="0" dirty="0">
              <a:ln>
                <a:noFill/>
              </a:ln>
              <a:solidFill>
                <a:srgbClr val="EA5F00"/>
              </a:solidFill>
              <a:effectLst/>
              <a:uLnTx/>
              <a:uFillTx/>
              <a:latin typeface="Century Gothic" panose="020B0502020202020204" pitchFamily="34" charset="0"/>
              <a:ea typeface="+mn-ea"/>
              <a:cs typeface="+mn-cs"/>
            </a:endParaRPr>
          </a:p>
        </p:txBody>
      </p:sp>
      <p:sp>
        <p:nvSpPr>
          <p:cNvPr id="6" name="TextBox 5"/>
          <p:cNvSpPr txBox="1"/>
          <p:nvPr/>
        </p:nvSpPr>
        <p:spPr>
          <a:xfrm>
            <a:off x="3393730" y="3441988"/>
            <a:ext cx="85895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smtClean="0">
                <a:ln>
                  <a:noFill/>
                </a:ln>
                <a:solidFill>
                  <a:srgbClr val="EA5F00"/>
                </a:solidFill>
                <a:effectLst/>
                <a:uLnTx/>
                <a:uFillTx/>
                <a:latin typeface="Century Gothic" panose="020B0502020202020204" pitchFamily="34" charset="0"/>
                <a:ea typeface="+mn-ea"/>
                <a:cs typeface="+mn-cs"/>
              </a:rPr>
              <a:t>La</a:t>
            </a:r>
            <a:endParaRPr kumimoji="0" lang="en-GB" sz="3600" b="0" i="1" u="none" strike="noStrike" kern="1200" cap="none" spc="0" normalizeH="0" baseline="0" noProof="0" dirty="0">
              <a:ln>
                <a:noFill/>
              </a:ln>
              <a:solidFill>
                <a:srgbClr val="EA5F00"/>
              </a:solidFill>
              <a:effectLst/>
              <a:uLnTx/>
              <a:uFillTx/>
              <a:latin typeface="Century Gothic" panose="020B0502020202020204" pitchFamily="34" charset="0"/>
              <a:ea typeface="+mn-ea"/>
              <a:cs typeface="+mn-cs"/>
            </a:endParaRPr>
          </a:p>
        </p:txBody>
      </p:sp>
      <p:sp>
        <p:nvSpPr>
          <p:cNvPr id="8" name="Rounded Rectangle 38"/>
          <p:cNvSpPr/>
          <p:nvPr/>
        </p:nvSpPr>
        <p:spPr>
          <a:xfrm>
            <a:off x="10912906" y="116526"/>
            <a:ext cx="1133951" cy="400919"/>
          </a:xfrm>
          <a:prstGeom prst="roundRect">
            <a:avLst/>
          </a:prstGeom>
          <a:solidFill>
            <a:srgbClr val="E87D1E"/>
          </a:solidFill>
          <a:ln>
            <a:solidFill>
              <a:srgbClr val="E567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prstClr val="white"/>
                </a:solidFill>
                <a:effectLst/>
                <a:uLnTx/>
                <a:uFillTx/>
                <a:latin typeface="Century Gothic" panose="020B0502020202020204" pitchFamily="34" charset="0"/>
                <a:ea typeface="+mn-ea"/>
                <a:cs typeface="+mn-cs"/>
              </a:rPr>
              <a:t>escribir</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 name="Title 2"/>
          <p:cNvSpPr>
            <a:spLocks noGrp="1"/>
          </p:cNvSpPr>
          <p:nvPr>
            <p:ph type="title"/>
          </p:nvPr>
        </p:nvSpPr>
        <p:spPr>
          <a:xfrm>
            <a:off x="559816" y="332032"/>
            <a:ext cx="10515600" cy="1325563"/>
          </a:xfrm>
        </p:spPr>
        <p:txBody>
          <a:bodyPr/>
          <a:lstStyle/>
          <a:p>
            <a:r>
              <a:rPr lang="en-GB" dirty="0">
                <a:solidFill>
                  <a:srgbClr val="002060"/>
                </a:solidFill>
              </a:rPr>
              <a:t>Completa la </a:t>
            </a:r>
            <a:r>
              <a:rPr lang="en-GB" dirty="0" err="1">
                <a:solidFill>
                  <a:srgbClr val="002060"/>
                </a:solidFill>
              </a:rPr>
              <a:t>frase</a:t>
            </a:r>
            <a:r>
              <a:rPr lang="en-GB" dirty="0">
                <a:solidFill>
                  <a:srgbClr val="002060"/>
                </a:solidFill>
              </a:rPr>
              <a:t> con LA o </a:t>
            </a:r>
            <a:r>
              <a:rPr lang="en-GB" dirty="0" smtClean="0">
                <a:solidFill>
                  <a:srgbClr val="002060"/>
                </a:solidFill>
              </a:rPr>
              <a:t>UNA.</a:t>
            </a:r>
            <a:endParaRPr lang="en-GB" dirty="0"/>
          </a:p>
        </p:txBody>
      </p:sp>
    </p:spTree>
    <p:extLst>
      <p:ext uri="{BB962C8B-B14F-4D97-AF65-F5344CB8AC3E}">
        <p14:creationId xmlns:p14="http://schemas.microsoft.com/office/powerpoint/2010/main" val="223717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07661" y="1820180"/>
            <a:ext cx="7205603" cy="3708387"/>
          </a:xfrm>
          <a:prstGeom prst="rect">
            <a:avLst/>
          </a:prstGeom>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0" lang="en-GB" sz="36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La </a:t>
            </a:r>
            <a: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torre tiene </a:t>
            </a:r>
            <a:r>
              <a:rPr kumimoji="0" lang="en-GB" sz="36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___ </a:t>
            </a:r>
            <a: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balcón, </a:t>
            </a:r>
            <a:b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br>
            <a:r>
              <a:rPr kumimoji="0" lang="en-GB" sz="36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___ </a:t>
            </a:r>
            <a: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balcón tiene </a:t>
            </a:r>
            <a:r>
              <a:rPr kumimoji="0" lang="en-GB" sz="36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una </a:t>
            </a:r>
            <a: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t>dama, </a:t>
            </a:r>
            <a:br>
              <a:rPr kumimoji="0" lang="en-GB" sz="36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rPr>
            </a:br>
            <a:endParaRPr kumimoji="0" lang="en-US" altLang="en-US" sz="54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Arial" panose="020B0604020202020204" pitchFamily="34" charset="0"/>
            </a:endParaRPr>
          </a:p>
        </p:txBody>
      </p:sp>
      <p:sp>
        <p:nvSpPr>
          <p:cNvPr id="5" name="TextBox 4"/>
          <p:cNvSpPr txBox="1"/>
          <p:nvPr/>
        </p:nvSpPr>
        <p:spPr>
          <a:xfrm>
            <a:off x="6051007" y="2150071"/>
            <a:ext cx="81599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smtClean="0">
                <a:ln>
                  <a:noFill/>
                </a:ln>
                <a:solidFill>
                  <a:srgbClr val="EA5F00"/>
                </a:solidFill>
                <a:effectLst/>
                <a:uLnTx/>
                <a:uFillTx/>
                <a:latin typeface="Century Gothic" panose="020B0502020202020204" pitchFamily="34" charset="0"/>
                <a:ea typeface="+mn-ea"/>
                <a:cs typeface="+mn-cs"/>
              </a:rPr>
              <a:t>un</a:t>
            </a:r>
            <a:endParaRPr kumimoji="0" lang="en-GB" sz="3600" b="0" i="1" u="none" strike="noStrike" kern="1200" cap="none" spc="0" normalizeH="0" baseline="0" noProof="0" dirty="0">
              <a:ln>
                <a:noFill/>
              </a:ln>
              <a:solidFill>
                <a:srgbClr val="EA5F00"/>
              </a:solidFill>
              <a:effectLst/>
              <a:uLnTx/>
              <a:uFillTx/>
              <a:latin typeface="Century Gothic" panose="020B0502020202020204" pitchFamily="34" charset="0"/>
              <a:ea typeface="+mn-ea"/>
              <a:cs typeface="+mn-cs"/>
            </a:endParaRPr>
          </a:p>
        </p:txBody>
      </p:sp>
      <p:sp>
        <p:nvSpPr>
          <p:cNvPr id="7" name="TextBox 6"/>
          <p:cNvSpPr txBox="1"/>
          <p:nvPr/>
        </p:nvSpPr>
        <p:spPr>
          <a:xfrm>
            <a:off x="3106204" y="3211717"/>
            <a:ext cx="85895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smtClean="0">
                <a:ln>
                  <a:noFill/>
                </a:ln>
                <a:solidFill>
                  <a:srgbClr val="EA5F00"/>
                </a:solidFill>
                <a:effectLst/>
                <a:uLnTx/>
                <a:uFillTx/>
                <a:latin typeface="Century Gothic" panose="020B0502020202020204" pitchFamily="34" charset="0"/>
                <a:ea typeface="+mn-ea"/>
                <a:cs typeface="+mn-cs"/>
              </a:rPr>
              <a:t>El</a:t>
            </a:r>
            <a:endParaRPr kumimoji="0" lang="en-GB" sz="3600" b="0" i="1" u="none" strike="noStrike" kern="1200" cap="none" spc="0" normalizeH="0" baseline="0" noProof="0" dirty="0">
              <a:ln>
                <a:noFill/>
              </a:ln>
              <a:solidFill>
                <a:srgbClr val="EA5F00"/>
              </a:solidFill>
              <a:effectLst/>
              <a:uLnTx/>
              <a:uFillTx/>
              <a:latin typeface="Century Gothic" panose="020B0502020202020204" pitchFamily="34" charset="0"/>
              <a:ea typeface="+mn-ea"/>
              <a:cs typeface="+mn-cs"/>
            </a:endParaRPr>
          </a:p>
        </p:txBody>
      </p:sp>
      <p:sp>
        <p:nvSpPr>
          <p:cNvPr id="9" name="Rounded Rectangle 38"/>
          <p:cNvSpPr/>
          <p:nvPr/>
        </p:nvSpPr>
        <p:spPr>
          <a:xfrm>
            <a:off x="11058049" y="56903"/>
            <a:ext cx="1133951" cy="400919"/>
          </a:xfrm>
          <a:prstGeom prst="roundRect">
            <a:avLst/>
          </a:prstGeom>
          <a:solidFill>
            <a:srgbClr val="E87D1E"/>
          </a:solidFill>
          <a:ln>
            <a:solidFill>
              <a:srgbClr val="E567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prstClr val="white"/>
                </a:solidFill>
                <a:effectLst/>
                <a:uLnTx/>
                <a:uFillTx/>
                <a:latin typeface="Century Gothic" panose="020B0502020202020204" pitchFamily="34" charset="0"/>
                <a:ea typeface="+mn-ea"/>
                <a:cs typeface="+mn-cs"/>
              </a:rPr>
              <a:t>escribir</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3" name="Title 2"/>
          <p:cNvSpPr>
            <a:spLocks noGrp="1"/>
          </p:cNvSpPr>
          <p:nvPr>
            <p:ph type="title"/>
          </p:nvPr>
        </p:nvSpPr>
        <p:spPr>
          <a:xfrm>
            <a:off x="673100" y="494617"/>
            <a:ext cx="10515600" cy="1325563"/>
          </a:xfrm>
        </p:spPr>
        <p:txBody>
          <a:bodyPr/>
          <a:lstStyle/>
          <a:p>
            <a:r>
              <a:rPr lang="en-GB" dirty="0">
                <a:solidFill>
                  <a:srgbClr val="002060"/>
                </a:solidFill>
              </a:rPr>
              <a:t>Completa la </a:t>
            </a:r>
            <a:r>
              <a:rPr lang="en-GB" dirty="0" err="1">
                <a:solidFill>
                  <a:srgbClr val="002060"/>
                </a:solidFill>
              </a:rPr>
              <a:t>frase</a:t>
            </a:r>
            <a:r>
              <a:rPr lang="en-GB" dirty="0">
                <a:solidFill>
                  <a:srgbClr val="002060"/>
                </a:solidFill>
              </a:rPr>
              <a:t> con LA o UNA.</a:t>
            </a:r>
            <a:r>
              <a:rPr lang="en-GB" dirty="0"/>
              <a:t/>
            </a:r>
            <a:br>
              <a:rPr lang="en-GB" dirty="0"/>
            </a:br>
            <a:endParaRPr lang="en-GB" dirty="0"/>
          </a:p>
        </p:txBody>
      </p:sp>
    </p:spTree>
    <p:extLst>
      <p:ext uri="{BB962C8B-B14F-4D97-AF65-F5344CB8AC3E}">
        <p14:creationId xmlns:p14="http://schemas.microsoft.com/office/powerpoint/2010/main" val="247098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76016" y="2034647"/>
            <a:ext cx="6809232" cy="2308324"/>
          </a:xfrm>
          <a:prstGeom prst="rect">
            <a:avLst/>
          </a:prstGeom>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tabLst/>
              <a:defRPr/>
            </a:pPr>
            <a:r>
              <a:rPr kumimoji="0" lang="es-ES" sz="3600" b="0" i="1"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el balcón tiene </a:t>
            </a:r>
            <a:r>
              <a:rPr kumimoji="0" lang="es-ES" sz="3600" b="0" i="1"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____ dama,</a:t>
            </a:r>
            <a:r>
              <a:rPr kumimoji="0" lang="es-ES" sz="3600" b="0" i="1"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 </a:t>
            </a:r>
            <a:br>
              <a:rPr kumimoji="0" lang="es-ES" sz="3600" b="0" i="1"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br>
            <a:r>
              <a:rPr kumimoji="0" lang="es-ES" sz="3600" b="0" i="1"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____ dama </a:t>
            </a:r>
            <a:r>
              <a:rPr kumimoji="0" lang="es-ES" sz="3600" b="0" i="1"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una blanca flor.</a:t>
            </a:r>
            <a:endParaRPr kumimoji="0" lang="en-GB" sz="3600" b="0" i="1" u="none" strike="noStrike" kern="1200" cap="none" spc="0" normalizeH="0" baseline="0" noProof="0" dirty="0">
              <a:ln>
                <a:noFill/>
              </a:ln>
              <a:solidFill>
                <a:srgbClr val="002060"/>
              </a:solidFill>
              <a:effectLst/>
              <a:uLnTx/>
              <a:uFillTx/>
              <a:latin typeface="Tw Cen MT" panose="020B0602020104020603"/>
              <a:ea typeface="+mn-ea"/>
              <a:cs typeface="+mn-cs"/>
            </a:endParaRPr>
          </a:p>
        </p:txBody>
      </p:sp>
      <p:sp>
        <p:nvSpPr>
          <p:cNvPr id="6" name="TextBox 5"/>
          <p:cNvSpPr txBox="1"/>
          <p:nvPr/>
        </p:nvSpPr>
        <p:spPr>
          <a:xfrm>
            <a:off x="6641592" y="2353271"/>
            <a:ext cx="113356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smtClean="0">
                <a:ln>
                  <a:noFill/>
                </a:ln>
                <a:solidFill>
                  <a:srgbClr val="EA5F00"/>
                </a:solidFill>
                <a:effectLst/>
                <a:uLnTx/>
                <a:uFillTx/>
                <a:latin typeface="Century Gothic" panose="020B0502020202020204" pitchFamily="34" charset="0"/>
                <a:ea typeface="+mn-ea"/>
                <a:cs typeface="+mn-cs"/>
              </a:rPr>
              <a:t>una</a:t>
            </a:r>
            <a:endParaRPr kumimoji="0" lang="en-GB" sz="3600" b="0" i="1" u="none" strike="noStrike" kern="1200" cap="none" spc="0" normalizeH="0" baseline="0" noProof="0" dirty="0">
              <a:ln>
                <a:noFill/>
              </a:ln>
              <a:solidFill>
                <a:srgbClr val="EA5F00"/>
              </a:solidFill>
              <a:effectLst/>
              <a:uLnTx/>
              <a:uFillTx/>
              <a:latin typeface="Century Gothic" panose="020B0502020202020204" pitchFamily="34" charset="0"/>
              <a:ea typeface="+mn-ea"/>
              <a:cs typeface="+mn-cs"/>
            </a:endParaRPr>
          </a:p>
        </p:txBody>
      </p:sp>
      <p:sp>
        <p:nvSpPr>
          <p:cNvPr id="7" name="TextBox 6"/>
          <p:cNvSpPr txBox="1"/>
          <p:nvPr/>
        </p:nvSpPr>
        <p:spPr>
          <a:xfrm>
            <a:off x="3335673" y="3391043"/>
            <a:ext cx="113356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smtClean="0">
                <a:ln>
                  <a:noFill/>
                </a:ln>
                <a:solidFill>
                  <a:srgbClr val="EA5F00"/>
                </a:solidFill>
                <a:effectLst/>
                <a:uLnTx/>
                <a:uFillTx/>
                <a:latin typeface="Century Gothic" panose="020B0502020202020204" pitchFamily="34" charset="0"/>
                <a:ea typeface="+mn-ea"/>
                <a:cs typeface="+mn-cs"/>
              </a:rPr>
              <a:t>La</a:t>
            </a:r>
            <a:endParaRPr kumimoji="0" lang="en-GB" sz="3600" b="0" i="1" u="none" strike="noStrike" kern="1200" cap="none" spc="0" normalizeH="0" baseline="0" noProof="0" dirty="0">
              <a:ln>
                <a:noFill/>
              </a:ln>
              <a:solidFill>
                <a:srgbClr val="EA5F00"/>
              </a:solidFill>
              <a:effectLst/>
              <a:uLnTx/>
              <a:uFillTx/>
              <a:latin typeface="Century Gothic" panose="020B0502020202020204" pitchFamily="34" charset="0"/>
              <a:ea typeface="+mn-ea"/>
              <a:cs typeface="+mn-cs"/>
            </a:endParaRPr>
          </a:p>
        </p:txBody>
      </p:sp>
      <p:sp>
        <p:nvSpPr>
          <p:cNvPr id="9" name="Rounded Rectangle 38"/>
          <p:cNvSpPr/>
          <p:nvPr/>
        </p:nvSpPr>
        <p:spPr>
          <a:xfrm>
            <a:off x="11058049" y="26079"/>
            <a:ext cx="1133951" cy="400919"/>
          </a:xfrm>
          <a:prstGeom prst="roundRect">
            <a:avLst/>
          </a:prstGeom>
          <a:solidFill>
            <a:srgbClr val="E87D1E"/>
          </a:solidFill>
          <a:ln>
            <a:solidFill>
              <a:srgbClr val="E567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prstClr val="white"/>
                </a:solidFill>
                <a:effectLst/>
                <a:uLnTx/>
                <a:uFillTx/>
                <a:latin typeface="Century Gothic" panose="020B0502020202020204" pitchFamily="34" charset="0"/>
                <a:ea typeface="+mn-ea"/>
                <a:cs typeface="+mn-cs"/>
              </a:rPr>
              <a:t>escribir</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 name="Title 1"/>
          <p:cNvSpPr>
            <a:spLocks noGrp="1"/>
          </p:cNvSpPr>
          <p:nvPr>
            <p:ph type="title"/>
          </p:nvPr>
        </p:nvSpPr>
        <p:spPr/>
        <p:txBody>
          <a:bodyPr/>
          <a:lstStyle/>
          <a:p>
            <a:r>
              <a:rPr lang="en-GB" dirty="0">
                <a:solidFill>
                  <a:srgbClr val="002060"/>
                </a:solidFill>
              </a:rPr>
              <a:t>Completa la </a:t>
            </a:r>
            <a:r>
              <a:rPr lang="en-GB" dirty="0" err="1">
                <a:solidFill>
                  <a:srgbClr val="002060"/>
                </a:solidFill>
              </a:rPr>
              <a:t>frase</a:t>
            </a:r>
            <a:r>
              <a:rPr lang="en-GB" dirty="0">
                <a:solidFill>
                  <a:srgbClr val="002060"/>
                </a:solidFill>
              </a:rPr>
              <a:t> con LA o UNA</a:t>
            </a:r>
            <a:r>
              <a:rPr lang="en-GB" dirty="0" smtClean="0">
                <a:solidFill>
                  <a:srgbClr val="002060"/>
                </a:solidFill>
              </a:rPr>
              <a:t>.</a:t>
            </a:r>
            <a:endParaRPr lang="en-GB" dirty="0"/>
          </a:p>
        </p:txBody>
      </p:sp>
    </p:spTree>
    <p:extLst>
      <p:ext uri="{BB962C8B-B14F-4D97-AF65-F5344CB8AC3E}">
        <p14:creationId xmlns:p14="http://schemas.microsoft.com/office/powerpoint/2010/main" val="163206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0" y="5164031"/>
            <a:ext cx="6588123"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4) ¿Das </a:t>
            </a:r>
            <a:r>
              <a:rPr kumimoji="0" lang="en-GB"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unas cosas </a:t>
            </a:r>
            <a:r>
              <a:rPr kumimoji="0" lang="en-GB"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a la _________?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9" name="Title 8"/>
          <p:cNvSpPr>
            <a:spLocks noGrp="1"/>
          </p:cNvSpPr>
          <p:nvPr>
            <p:ph type="title"/>
          </p:nvPr>
        </p:nvSpPr>
        <p:spPr>
          <a:xfrm>
            <a:off x="0" y="42666"/>
            <a:ext cx="6819900" cy="585627"/>
          </a:xfrm>
        </p:spPr>
        <p:txBody>
          <a:bodyPr>
            <a:normAutofit/>
          </a:bodyPr>
          <a:lstStyle/>
          <a:p>
            <a:r>
              <a:rPr lang="en-GB" sz="3200" b="1" dirty="0" smtClean="0"/>
              <a:t>Escucha y completa la frase.</a:t>
            </a:r>
            <a:endParaRPr lang="en-GB" sz="3200" b="1" dirty="0"/>
          </a:p>
        </p:txBody>
      </p:sp>
      <p:sp>
        <p:nvSpPr>
          <p:cNvPr id="10" name="Title 8"/>
          <p:cNvSpPr txBox="1">
            <a:spLocks/>
          </p:cNvSpPr>
          <p:nvPr/>
        </p:nvSpPr>
        <p:spPr>
          <a:xfrm>
            <a:off x="0" y="589621"/>
            <a:ext cx="5994400" cy="5856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¿Cómo se dice en inglés?</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11" name="Title 8"/>
          <p:cNvSpPr txBox="1">
            <a:spLocks/>
          </p:cNvSpPr>
          <p:nvPr/>
        </p:nvSpPr>
        <p:spPr>
          <a:xfrm>
            <a:off x="0" y="1212479"/>
            <a:ext cx="4991100" cy="5856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1) Quiere _______ la _________. </a:t>
            </a:r>
            <a:endParaRPr kumimoji="0" lang="en-GB" sz="24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12" name="Title 8"/>
          <p:cNvSpPr txBox="1">
            <a:spLocks/>
          </p:cNvSpPr>
          <p:nvPr/>
        </p:nvSpPr>
        <p:spPr>
          <a:xfrm>
            <a:off x="57148" y="1872357"/>
            <a:ext cx="5175252" cy="5856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S/he wants to know the truth.</a:t>
            </a:r>
            <a:endParaRPr kumimoji="0" lang="en-GB" sz="24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14" name="Title 8"/>
          <p:cNvSpPr txBox="1">
            <a:spLocks/>
          </p:cNvSpPr>
          <p:nvPr/>
        </p:nvSpPr>
        <p:spPr>
          <a:xfrm>
            <a:off x="-50007" y="2507640"/>
            <a:ext cx="6094413" cy="5856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5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2) Quiero __________ lejos de aquí</a:t>
            </a: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a:t>
            </a:r>
            <a:endParaRPr kumimoji="0" lang="en-GB" sz="24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15" name="Title 8"/>
          <p:cNvSpPr txBox="1">
            <a:spLocks/>
          </p:cNvSpPr>
          <p:nvPr/>
        </p:nvSpPr>
        <p:spPr>
          <a:xfrm>
            <a:off x="165100" y="3178706"/>
            <a:ext cx="5879306" cy="5856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I want to celebrate far from here. </a:t>
            </a:r>
            <a:endParaRPr kumimoji="0" lang="en-GB" sz="24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17" name="TextBox 16"/>
          <p:cNvSpPr txBox="1"/>
          <p:nvPr/>
        </p:nvSpPr>
        <p:spPr>
          <a:xfrm>
            <a:off x="1536700" y="1224696"/>
            <a:ext cx="1219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rgbClr val="ED7D31">
                    <a:lumMod val="75000"/>
                  </a:srgbClr>
                </a:solidFill>
                <a:effectLst/>
                <a:uLnTx/>
                <a:uFillTx/>
                <a:latin typeface="Century Gothic" panose="020B0502020202020204" pitchFamily="34" charset="0"/>
                <a:ea typeface="+mn-ea"/>
                <a:cs typeface="+mn-cs"/>
              </a:rPr>
              <a:t>saber</a:t>
            </a:r>
            <a:endParaRPr kumimoji="0" lang="en-GB" sz="2400" b="0" i="0" u="none" strike="noStrike" kern="1200" cap="none" spc="0" normalizeH="0" baseline="0" noProof="0" dirty="0">
              <a:ln>
                <a:noFill/>
              </a:ln>
              <a:solidFill>
                <a:srgbClr val="ED7D31">
                  <a:lumMod val="75000"/>
                </a:srgbClr>
              </a:solidFill>
              <a:effectLst/>
              <a:uLnTx/>
              <a:uFillTx/>
              <a:latin typeface="Century Gothic" panose="020B0502020202020204" pitchFamily="34" charset="0"/>
              <a:ea typeface="+mn-ea"/>
              <a:cs typeface="+mn-cs"/>
            </a:endParaRPr>
          </a:p>
        </p:txBody>
      </p:sp>
      <p:sp>
        <p:nvSpPr>
          <p:cNvPr id="18" name="TextBox 17"/>
          <p:cNvSpPr txBox="1"/>
          <p:nvPr/>
        </p:nvSpPr>
        <p:spPr>
          <a:xfrm>
            <a:off x="3104753" y="1241170"/>
            <a:ext cx="15875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rgbClr val="ED7D31">
                    <a:lumMod val="75000"/>
                  </a:srgbClr>
                </a:solidFill>
                <a:effectLst/>
                <a:uLnTx/>
                <a:uFillTx/>
                <a:latin typeface="Century Gothic" panose="020B0502020202020204" pitchFamily="34" charset="0"/>
                <a:ea typeface="+mn-ea"/>
                <a:cs typeface="+mn-cs"/>
              </a:rPr>
              <a:t>verdad</a:t>
            </a:r>
            <a:endParaRPr kumimoji="0" lang="en-GB" sz="2400" b="0" i="0" u="none" strike="noStrike" kern="1200" cap="none" spc="0" normalizeH="0" baseline="0" noProof="0" dirty="0">
              <a:ln>
                <a:noFill/>
              </a:ln>
              <a:solidFill>
                <a:srgbClr val="ED7D31">
                  <a:lumMod val="75000"/>
                </a:srgbClr>
              </a:solidFill>
              <a:effectLst/>
              <a:uLnTx/>
              <a:uFillTx/>
              <a:latin typeface="Century Gothic" panose="020B0502020202020204" pitchFamily="34" charset="0"/>
              <a:ea typeface="+mn-ea"/>
              <a:cs typeface="+mn-cs"/>
            </a:endParaRPr>
          </a:p>
        </p:txBody>
      </p:sp>
      <p:sp>
        <p:nvSpPr>
          <p:cNvPr id="19" name="TextBox 18"/>
          <p:cNvSpPr txBox="1"/>
          <p:nvPr/>
        </p:nvSpPr>
        <p:spPr>
          <a:xfrm>
            <a:off x="1536700" y="2538749"/>
            <a:ext cx="156805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rgbClr val="ED7D31">
                    <a:lumMod val="75000"/>
                  </a:srgbClr>
                </a:solidFill>
                <a:effectLst/>
                <a:uLnTx/>
                <a:uFillTx/>
                <a:latin typeface="Century Gothic" panose="020B0502020202020204" pitchFamily="34" charset="0"/>
                <a:ea typeface="+mn-ea"/>
                <a:cs typeface="+mn-cs"/>
              </a:rPr>
              <a:t>celebrar</a:t>
            </a:r>
            <a:endParaRPr kumimoji="0" lang="en-GB" sz="2400" b="0" i="0" u="none" strike="noStrike" kern="1200" cap="none" spc="0" normalizeH="0" baseline="0" noProof="0" dirty="0">
              <a:ln>
                <a:noFill/>
              </a:ln>
              <a:solidFill>
                <a:srgbClr val="ED7D31">
                  <a:lumMod val="75000"/>
                </a:srgbClr>
              </a:solidFill>
              <a:effectLst/>
              <a:uLnTx/>
              <a:uFillTx/>
              <a:latin typeface="Century Gothic" panose="020B0502020202020204" pitchFamily="34" charset="0"/>
              <a:ea typeface="+mn-ea"/>
              <a:cs typeface="+mn-cs"/>
            </a:endParaRPr>
          </a:p>
        </p:txBody>
      </p:sp>
      <p:sp>
        <p:nvSpPr>
          <p:cNvPr id="21" name="Rounded Rectangle 20"/>
          <p:cNvSpPr/>
          <p:nvPr/>
        </p:nvSpPr>
        <p:spPr>
          <a:xfrm>
            <a:off x="211136" y="3262533"/>
            <a:ext cx="4867275" cy="36602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3" name="TextBox 22"/>
          <p:cNvSpPr txBox="1"/>
          <p:nvPr/>
        </p:nvSpPr>
        <p:spPr>
          <a:xfrm>
            <a:off x="3708400" y="3897816"/>
            <a:ext cx="13716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rgbClr val="ED7D31">
                    <a:lumMod val="75000"/>
                  </a:srgbClr>
                </a:solidFill>
                <a:effectLst/>
                <a:uLnTx/>
                <a:uFillTx/>
                <a:latin typeface="Century Gothic" panose="020B0502020202020204" pitchFamily="34" charset="0"/>
                <a:ea typeface="+mn-ea"/>
                <a:cs typeface="+mn-cs"/>
              </a:rPr>
              <a:t>Verde</a:t>
            </a:r>
            <a:endParaRPr kumimoji="0" lang="en-GB" sz="2400" b="0" i="0" u="none" strike="noStrike" kern="1200" cap="none" spc="0" normalizeH="0" baseline="0" noProof="0" dirty="0">
              <a:ln>
                <a:noFill/>
              </a:ln>
              <a:solidFill>
                <a:srgbClr val="ED7D31">
                  <a:lumMod val="75000"/>
                </a:srgbClr>
              </a:solidFill>
              <a:effectLst/>
              <a:uLnTx/>
              <a:uFillTx/>
              <a:latin typeface="Century Gothic" panose="020B0502020202020204" pitchFamily="34" charset="0"/>
              <a:ea typeface="+mn-ea"/>
              <a:cs typeface="+mn-cs"/>
            </a:endParaRPr>
          </a:p>
        </p:txBody>
      </p:sp>
      <p:sp>
        <p:nvSpPr>
          <p:cNvPr id="26" name="Title 8"/>
          <p:cNvSpPr txBox="1">
            <a:spLocks/>
          </p:cNvSpPr>
          <p:nvPr/>
        </p:nvSpPr>
        <p:spPr>
          <a:xfrm>
            <a:off x="212724" y="4513247"/>
            <a:ext cx="5426076" cy="5856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What colour do you want? Green?</a:t>
            </a:r>
            <a:endParaRPr kumimoji="0" lang="en-GB" sz="24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28" name="TextBox 27"/>
          <p:cNvSpPr txBox="1"/>
          <p:nvPr/>
        </p:nvSpPr>
        <p:spPr>
          <a:xfrm>
            <a:off x="3676650" y="5130528"/>
            <a:ext cx="133985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rgbClr val="ED7D31">
                    <a:lumMod val="75000"/>
                  </a:srgbClr>
                </a:solidFill>
                <a:effectLst/>
                <a:uLnTx/>
                <a:uFillTx/>
                <a:latin typeface="Century Gothic" panose="020B0502020202020204" pitchFamily="34" charset="0"/>
                <a:ea typeface="+mn-ea"/>
                <a:cs typeface="+mn-cs"/>
              </a:rPr>
              <a:t>abuela</a:t>
            </a:r>
            <a:endParaRPr kumimoji="0" lang="en-GB" sz="2400" b="0" i="0" u="none" strike="noStrike" kern="1200" cap="none" spc="0" normalizeH="0" baseline="0" noProof="0" dirty="0">
              <a:ln>
                <a:noFill/>
              </a:ln>
              <a:solidFill>
                <a:srgbClr val="ED7D31">
                  <a:lumMod val="75000"/>
                </a:srgbClr>
              </a:solidFill>
              <a:effectLst/>
              <a:uLnTx/>
              <a:uFillTx/>
              <a:latin typeface="Century Gothic" panose="020B0502020202020204" pitchFamily="34" charset="0"/>
              <a:ea typeface="+mn-ea"/>
              <a:cs typeface="+mn-cs"/>
            </a:endParaRPr>
          </a:p>
        </p:txBody>
      </p:sp>
      <p:sp>
        <p:nvSpPr>
          <p:cNvPr id="30" name="Title 8"/>
          <p:cNvSpPr txBox="1">
            <a:spLocks/>
          </p:cNvSpPr>
          <p:nvPr/>
        </p:nvSpPr>
        <p:spPr>
          <a:xfrm>
            <a:off x="165100" y="5684501"/>
            <a:ext cx="6743700" cy="5856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Do you give some things to grandma?</a:t>
            </a:r>
            <a:endParaRPr kumimoji="0" lang="en-GB" sz="2400" b="0"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31" name="Title 8"/>
          <p:cNvSpPr txBox="1">
            <a:spLocks/>
          </p:cNvSpPr>
          <p:nvPr/>
        </p:nvSpPr>
        <p:spPr>
          <a:xfrm>
            <a:off x="5527676" y="1224696"/>
            <a:ext cx="7213600" cy="5856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5) Da una bolsa a la señora en la tienda.</a:t>
            </a:r>
          </a:p>
          <a:p>
            <a:pPr marL="0" marR="0" lvl="0" indent="0" algn="l" defTabSz="914400" rtl="0" eaLnBrk="1" fontAlgn="auto" latinLnBrk="0" hangingPunct="1">
              <a:lnSpc>
                <a:spcPct val="120000"/>
              </a:lnSpc>
              <a:spcBef>
                <a:spcPct val="0"/>
              </a:spcBef>
              <a:spcAft>
                <a:spcPts val="0"/>
              </a:spcAft>
              <a:buClrTx/>
              <a:buSzTx/>
              <a:buFontTx/>
              <a:buNone/>
              <a:tabLst/>
              <a:defRPr/>
            </a:pP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 Es ___________ grande. </a:t>
            </a:r>
            <a:endParaRPr kumimoji="0" lang="en-GB" sz="24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33" name="TextBox 32"/>
          <p:cNvSpPr txBox="1"/>
          <p:nvPr/>
        </p:nvSpPr>
        <p:spPr>
          <a:xfrm>
            <a:off x="5638800" y="1961738"/>
            <a:ext cx="650795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S/he gives a bag to the lady in the shop. It’s quite big.</a:t>
            </a:r>
            <a:endParaRPr kumimoji="0" lang="en-GB" sz="2400" b="0" i="1"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5" name="TextBox 34"/>
          <p:cNvSpPr txBox="1"/>
          <p:nvPr/>
        </p:nvSpPr>
        <p:spPr>
          <a:xfrm>
            <a:off x="25400" y="3897798"/>
            <a:ext cx="575945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3) ¿Qué color quieres? </a:t>
            </a:r>
            <a:r>
              <a:rPr kumimoji="0" lang="en-GB"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¿_______?</a:t>
            </a:r>
            <a:endParaRPr kumimoji="0" lang="en-GB"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2" name="Rounded Rectangle 31"/>
          <p:cNvSpPr/>
          <p:nvPr/>
        </p:nvSpPr>
        <p:spPr>
          <a:xfrm>
            <a:off x="5638800" y="2034269"/>
            <a:ext cx="6057900" cy="34760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7" name="TextBox 36"/>
          <p:cNvSpPr txBox="1"/>
          <p:nvPr/>
        </p:nvSpPr>
        <p:spPr>
          <a:xfrm>
            <a:off x="6203950" y="1498924"/>
            <a:ext cx="16383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rgbClr val="ED7D31">
                    <a:lumMod val="75000"/>
                  </a:srgbClr>
                </a:solidFill>
                <a:effectLst/>
                <a:uLnTx/>
                <a:uFillTx/>
                <a:latin typeface="Century Gothic" panose="020B0502020202020204" pitchFamily="34" charset="0"/>
                <a:ea typeface="+mn-ea"/>
                <a:cs typeface="+mn-cs"/>
              </a:rPr>
              <a:t>bastante</a:t>
            </a:r>
            <a:endParaRPr kumimoji="0" lang="en-GB" sz="2400" b="0" i="0" u="none" strike="noStrike" kern="1200" cap="none" spc="0" normalizeH="0" baseline="0" noProof="0" dirty="0">
              <a:ln>
                <a:noFill/>
              </a:ln>
              <a:solidFill>
                <a:srgbClr val="ED7D31">
                  <a:lumMod val="75000"/>
                </a:srgbClr>
              </a:solidFill>
              <a:effectLst/>
              <a:uLnTx/>
              <a:uFillTx/>
              <a:latin typeface="Century Gothic" panose="020B0502020202020204" pitchFamily="34" charset="0"/>
              <a:ea typeface="+mn-ea"/>
              <a:cs typeface="+mn-cs"/>
            </a:endParaRPr>
          </a:p>
        </p:txBody>
      </p:sp>
      <p:sp>
        <p:nvSpPr>
          <p:cNvPr id="38" name="Rounded Rectangle 37"/>
          <p:cNvSpPr/>
          <p:nvPr/>
        </p:nvSpPr>
        <p:spPr>
          <a:xfrm>
            <a:off x="5638800" y="2428829"/>
            <a:ext cx="2203450" cy="34760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9" name="Title 8"/>
          <p:cNvSpPr txBox="1">
            <a:spLocks/>
          </p:cNvSpPr>
          <p:nvPr/>
        </p:nvSpPr>
        <p:spPr>
          <a:xfrm>
            <a:off x="5572918" y="2962187"/>
            <a:ext cx="6619079" cy="58562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6) Doy películas a una amiga.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______ películas con ella es maravilloso!</a:t>
            </a:r>
          </a:p>
        </p:txBody>
      </p:sp>
      <p:sp>
        <p:nvSpPr>
          <p:cNvPr id="41" name="TextBox 40"/>
          <p:cNvSpPr txBox="1"/>
          <p:nvPr/>
        </p:nvSpPr>
        <p:spPr>
          <a:xfrm>
            <a:off x="5810645" y="3157151"/>
            <a:ext cx="7866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smtClean="0">
                <a:ln>
                  <a:noFill/>
                </a:ln>
                <a:solidFill>
                  <a:srgbClr val="ED7D31">
                    <a:lumMod val="75000"/>
                  </a:srgbClr>
                </a:solidFill>
                <a:effectLst/>
                <a:uLnTx/>
                <a:uFillTx/>
                <a:latin typeface="Century Gothic" panose="020B0502020202020204" pitchFamily="34" charset="0"/>
                <a:ea typeface="+mn-ea"/>
                <a:cs typeface="+mn-cs"/>
              </a:rPr>
              <a:t>Ver</a:t>
            </a:r>
            <a:endParaRPr kumimoji="0" lang="en-GB" sz="2400" b="0" i="0" u="none" strike="noStrike" kern="1200" cap="none" spc="0" normalizeH="0" baseline="0" noProof="0" dirty="0">
              <a:ln>
                <a:noFill/>
              </a:ln>
              <a:solidFill>
                <a:srgbClr val="ED7D31">
                  <a:lumMod val="75000"/>
                </a:srgbClr>
              </a:solidFill>
              <a:effectLst/>
              <a:uLnTx/>
              <a:uFillTx/>
              <a:latin typeface="Century Gothic" panose="020B0502020202020204" pitchFamily="34" charset="0"/>
              <a:ea typeface="+mn-ea"/>
              <a:cs typeface="+mn-cs"/>
            </a:endParaRPr>
          </a:p>
        </p:txBody>
      </p:sp>
      <p:sp>
        <p:nvSpPr>
          <p:cNvPr id="42" name="TextBox 41"/>
          <p:cNvSpPr txBox="1"/>
          <p:nvPr/>
        </p:nvSpPr>
        <p:spPr>
          <a:xfrm>
            <a:off x="5437980" y="3661968"/>
            <a:ext cx="7213601"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 give films to a (female) friend.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Seeing / watching films with her is marvellous!</a:t>
            </a:r>
            <a:endParaRPr kumimoji="0" lang="en-GB" sz="2400" b="0" i="1"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3" name="Rounded Rectangle 42"/>
          <p:cNvSpPr/>
          <p:nvPr/>
        </p:nvSpPr>
        <p:spPr>
          <a:xfrm>
            <a:off x="5488780" y="3713461"/>
            <a:ext cx="4657725" cy="34760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4" name="Rounded Rectangle 43"/>
          <p:cNvSpPr/>
          <p:nvPr/>
        </p:nvSpPr>
        <p:spPr>
          <a:xfrm>
            <a:off x="5488780" y="4110746"/>
            <a:ext cx="6703217" cy="34760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5" name="Rounded Rectangle 44"/>
          <p:cNvSpPr/>
          <p:nvPr/>
        </p:nvSpPr>
        <p:spPr>
          <a:xfrm>
            <a:off x="123825" y="1978931"/>
            <a:ext cx="4867275" cy="36602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6" name="Rounded Rectangle 45"/>
          <p:cNvSpPr/>
          <p:nvPr/>
        </p:nvSpPr>
        <p:spPr>
          <a:xfrm>
            <a:off x="161924" y="4606587"/>
            <a:ext cx="5070476" cy="36602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7" name="Rounded Rectangle 46"/>
          <p:cNvSpPr/>
          <p:nvPr/>
        </p:nvSpPr>
        <p:spPr>
          <a:xfrm>
            <a:off x="161924" y="5794300"/>
            <a:ext cx="6137276" cy="36602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4" name="Rounded Rectangle 38"/>
          <p:cNvSpPr/>
          <p:nvPr/>
        </p:nvSpPr>
        <p:spPr>
          <a:xfrm>
            <a:off x="9717207" y="83472"/>
            <a:ext cx="2431854" cy="400919"/>
          </a:xfrm>
          <a:prstGeom prst="roundRect">
            <a:avLst/>
          </a:prstGeom>
          <a:solidFill>
            <a:srgbClr val="E87D1E"/>
          </a:solidFill>
          <a:ln>
            <a:solidFill>
              <a:srgbClr val="E567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e</a:t>
            </a:r>
            <a:r>
              <a:rPr kumimoji="0" lang="en-GB" sz="1800" b="1" i="0" u="none" strike="noStrike" kern="1200" cap="none" spc="0" normalizeH="0" baseline="0" noProof="0" dirty="0" err="1" smtClean="0">
                <a:ln>
                  <a:noFill/>
                </a:ln>
                <a:solidFill>
                  <a:prstClr val="white"/>
                </a:solidFill>
                <a:effectLst/>
                <a:uLnTx/>
                <a:uFillTx/>
                <a:latin typeface="Century Gothic" panose="020B0502020202020204" pitchFamily="34" charset="0"/>
                <a:ea typeface="+mn-ea"/>
                <a:cs typeface="+mn-cs"/>
              </a:rPr>
              <a:t>scuchar</a:t>
            </a:r>
            <a:r>
              <a:rPr kumimoji="0" lang="en-GB" sz="18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 / </a:t>
            </a:r>
            <a:r>
              <a:rPr kumimoji="0" lang="en-GB" sz="1800" b="1" i="0" u="none" strike="noStrike" kern="1200" cap="none" spc="0" normalizeH="0" baseline="0" noProof="0" dirty="0" err="1" smtClean="0">
                <a:ln>
                  <a:noFill/>
                </a:ln>
                <a:solidFill>
                  <a:prstClr val="white"/>
                </a:solidFill>
                <a:effectLst/>
                <a:uLnTx/>
                <a:uFillTx/>
                <a:latin typeface="Century Gothic" panose="020B0502020202020204" pitchFamily="34" charset="0"/>
                <a:ea typeface="+mn-ea"/>
                <a:cs typeface="+mn-cs"/>
              </a:rPr>
              <a:t>escribir</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03674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8" restart="whenNotActive" fill="hold" evtFilter="cancelBubble" nodeType="interactiveSeq">
                <p:stCondLst>
                  <p:cond evt="onClick" delay="0">
                    <p:tgtEl>
                      <p:spTgt spid="45"/>
                    </p:tgtEl>
                  </p:cond>
                </p:stCondLst>
                <p:endSync evt="end" delay="0">
                  <p:rtn val="all"/>
                </p:endSync>
                <p:childTnLst>
                  <p:par>
                    <p:cTn id="39" fill="hold">
                      <p:stCondLst>
                        <p:cond delay="0"/>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45"/>
                                        </p:tgtEl>
                                      </p:cBhvr>
                                    </p:animEffect>
                                    <p:set>
                                      <p:cBhvr>
                                        <p:cTn id="43" dur="1" fill="hold">
                                          <p:stCondLst>
                                            <p:cond delay="499"/>
                                          </p:stCondLst>
                                        </p:cTn>
                                        <p:tgtEl>
                                          <p:spTgt spid="45"/>
                                        </p:tgtEl>
                                        <p:attrNameLst>
                                          <p:attrName>style.visibility</p:attrName>
                                        </p:attrNameLst>
                                      </p:cBhvr>
                                      <p:to>
                                        <p:strVal val="hidden"/>
                                      </p:to>
                                    </p:set>
                                  </p:childTnLst>
                                </p:cTn>
                              </p:par>
                            </p:childTnLst>
                          </p:cTn>
                        </p:par>
                      </p:childTnLst>
                    </p:cTn>
                  </p:par>
                </p:childTnLst>
              </p:cTn>
              <p:nextCondLst>
                <p:cond evt="onClick" delay="0">
                  <p:tgtEl>
                    <p:spTgt spid="45"/>
                  </p:tgtEl>
                </p:cond>
              </p:nextCondLst>
            </p:seq>
            <p:seq concurrent="1" nextAc="seek">
              <p:cTn id="44" restart="whenNotActive" fill="hold" evtFilter="cancelBubble" nodeType="interactiveSeq">
                <p:stCondLst>
                  <p:cond evt="onClick" delay="0">
                    <p:tgtEl>
                      <p:spTgt spid="21"/>
                    </p:tgtEl>
                  </p:cond>
                </p:stCondLst>
                <p:endSync evt="end" delay="0">
                  <p:rtn val="all"/>
                </p:endSync>
                <p:childTnLst>
                  <p:par>
                    <p:cTn id="45" fill="hold">
                      <p:stCondLst>
                        <p:cond delay="0"/>
                      </p:stCondLst>
                      <p:childTnLst>
                        <p:par>
                          <p:cTn id="46" fill="hold">
                            <p:stCondLst>
                              <p:cond delay="0"/>
                            </p:stCondLst>
                            <p:childTnLst>
                              <p:par>
                                <p:cTn id="47" presetID="10" presetClass="exit" presetSubtype="0" fill="hold" grpId="0" nodeType="clickEffect">
                                  <p:stCondLst>
                                    <p:cond delay="0"/>
                                  </p:stCondLst>
                                  <p:childTnLst>
                                    <p:animEffect transition="out" filter="fade">
                                      <p:cBhvr>
                                        <p:cTn id="48" dur="500"/>
                                        <p:tgtEl>
                                          <p:spTgt spid="21"/>
                                        </p:tgtEl>
                                      </p:cBhvr>
                                    </p:animEffect>
                                    <p:set>
                                      <p:cBhvr>
                                        <p:cTn id="49"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50" restart="whenNotActive" fill="hold" evtFilter="cancelBubble" nodeType="interactiveSeq">
                <p:stCondLst>
                  <p:cond evt="onClick" delay="0">
                    <p:tgtEl>
                      <p:spTgt spid="46"/>
                    </p:tgtEl>
                  </p:cond>
                </p:stCondLst>
                <p:endSync evt="end" delay="0">
                  <p:rtn val="all"/>
                </p:endSync>
                <p:childTnLst>
                  <p:par>
                    <p:cTn id="51" fill="hold">
                      <p:stCondLst>
                        <p:cond delay="0"/>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6"/>
                                        </p:tgtEl>
                                      </p:cBhvr>
                                    </p:animEffect>
                                    <p:set>
                                      <p:cBhvr>
                                        <p:cTn id="55" dur="1" fill="hold">
                                          <p:stCondLst>
                                            <p:cond delay="499"/>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46"/>
                  </p:tgtEl>
                </p:cond>
              </p:nextCondLst>
            </p:seq>
            <p:seq concurrent="1" nextAc="seek">
              <p:cTn id="56" restart="whenNotActive" fill="hold" evtFilter="cancelBubble" nodeType="interactiveSeq">
                <p:stCondLst>
                  <p:cond evt="onClick" delay="0">
                    <p:tgtEl>
                      <p:spTgt spid="47"/>
                    </p:tgtEl>
                  </p:cond>
                </p:stCondLst>
                <p:endSync evt="end" delay="0">
                  <p:rtn val="all"/>
                </p:endSync>
                <p:childTnLst>
                  <p:par>
                    <p:cTn id="57" fill="hold">
                      <p:stCondLst>
                        <p:cond delay="0"/>
                      </p:stCondLst>
                      <p:childTnLst>
                        <p:par>
                          <p:cTn id="58" fill="hold">
                            <p:stCondLst>
                              <p:cond delay="0"/>
                            </p:stCondLst>
                            <p:childTnLst>
                              <p:par>
                                <p:cTn id="59" presetID="10" presetClass="exit" presetSubtype="0" fill="hold" grpId="0" nodeType="clickEffect">
                                  <p:stCondLst>
                                    <p:cond delay="0"/>
                                  </p:stCondLst>
                                  <p:childTnLst>
                                    <p:animEffect transition="out" filter="fade">
                                      <p:cBhvr>
                                        <p:cTn id="60" dur="500"/>
                                        <p:tgtEl>
                                          <p:spTgt spid="47"/>
                                        </p:tgtEl>
                                      </p:cBhvr>
                                    </p:animEffect>
                                    <p:set>
                                      <p:cBhvr>
                                        <p:cTn id="61" dur="1" fill="hold">
                                          <p:stCondLst>
                                            <p:cond delay="499"/>
                                          </p:stCondLst>
                                        </p:cTn>
                                        <p:tgtEl>
                                          <p:spTgt spid="47"/>
                                        </p:tgtEl>
                                        <p:attrNameLst>
                                          <p:attrName>style.visibility</p:attrName>
                                        </p:attrNameLst>
                                      </p:cBhvr>
                                      <p:to>
                                        <p:strVal val="hidden"/>
                                      </p:to>
                                    </p:set>
                                  </p:childTnLst>
                                </p:cTn>
                              </p:par>
                            </p:childTnLst>
                          </p:cTn>
                        </p:par>
                      </p:childTnLst>
                    </p:cTn>
                  </p:par>
                </p:childTnLst>
              </p:cTn>
              <p:nextCondLst>
                <p:cond evt="onClick" delay="0">
                  <p:tgtEl>
                    <p:spTgt spid="47"/>
                  </p:tgtEl>
                </p:cond>
              </p:nextCondLst>
            </p:seq>
            <p:seq concurrent="1" nextAc="seek">
              <p:cTn id="62" restart="whenNotActive" fill="hold" evtFilter="cancelBubble" nodeType="interactiveSeq">
                <p:stCondLst>
                  <p:cond evt="onClick" delay="0">
                    <p:tgtEl>
                      <p:spTgt spid="32"/>
                    </p:tgtEl>
                  </p:cond>
                </p:stCondLst>
                <p:endSync evt="end" delay="0">
                  <p:rtn val="all"/>
                </p:endSync>
                <p:childTnLst>
                  <p:par>
                    <p:cTn id="63" fill="hold">
                      <p:stCondLst>
                        <p:cond delay="0"/>
                      </p:stCondLst>
                      <p:childTnLst>
                        <p:par>
                          <p:cTn id="64" fill="hold">
                            <p:stCondLst>
                              <p:cond delay="0"/>
                            </p:stCondLst>
                            <p:childTnLst>
                              <p:par>
                                <p:cTn id="65" presetID="10" presetClass="exit" presetSubtype="0" fill="hold" grpId="0" nodeType="clickEffect">
                                  <p:stCondLst>
                                    <p:cond delay="0"/>
                                  </p:stCondLst>
                                  <p:childTnLst>
                                    <p:animEffect transition="out" filter="fade">
                                      <p:cBhvr>
                                        <p:cTn id="66" dur="500"/>
                                        <p:tgtEl>
                                          <p:spTgt spid="32"/>
                                        </p:tgtEl>
                                      </p:cBhvr>
                                    </p:animEffect>
                                    <p:set>
                                      <p:cBhvr>
                                        <p:cTn id="67" dur="1" fill="hold">
                                          <p:stCondLst>
                                            <p:cond delay="499"/>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68" restart="whenNotActive" fill="hold" evtFilter="cancelBubble" nodeType="interactiveSeq">
                <p:stCondLst>
                  <p:cond evt="onClick" delay="0">
                    <p:tgtEl>
                      <p:spTgt spid="38"/>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38"/>
                                        </p:tgtEl>
                                      </p:cBhvr>
                                    </p:animEffect>
                                    <p:set>
                                      <p:cBhvr>
                                        <p:cTn id="73" dur="1" fill="hold">
                                          <p:stCondLst>
                                            <p:cond delay="499"/>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74" restart="whenNotActive" fill="hold" evtFilter="cancelBubble" nodeType="interactiveSeq">
                <p:stCondLst>
                  <p:cond evt="onClick" delay="0">
                    <p:tgtEl>
                      <p:spTgt spid="43"/>
                    </p:tgtEl>
                  </p:cond>
                </p:stCondLst>
                <p:endSync evt="end" delay="0">
                  <p:rtn val="all"/>
                </p:endSync>
                <p:childTnLst>
                  <p:par>
                    <p:cTn id="75" fill="hold">
                      <p:stCondLst>
                        <p:cond delay="0"/>
                      </p:stCondLst>
                      <p:childTnLst>
                        <p:par>
                          <p:cTn id="76" fill="hold">
                            <p:stCondLst>
                              <p:cond delay="0"/>
                            </p:stCondLst>
                            <p:childTnLst>
                              <p:par>
                                <p:cTn id="77" presetID="10" presetClass="exit" presetSubtype="0" fill="hold" grpId="0" nodeType="clickEffect">
                                  <p:stCondLst>
                                    <p:cond delay="0"/>
                                  </p:stCondLst>
                                  <p:childTnLst>
                                    <p:animEffect transition="out" filter="fade">
                                      <p:cBhvr>
                                        <p:cTn id="78" dur="500"/>
                                        <p:tgtEl>
                                          <p:spTgt spid="43"/>
                                        </p:tgtEl>
                                      </p:cBhvr>
                                    </p:animEffect>
                                    <p:set>
                                      <p:cBhvr>
                                        <p:cTn id="79" dur="1" fill="hold">
                                          <p:stCondLst>
                                            <p:cond delay="499"/>
                                          </p:stCondLst>
                                        </p:cTn>
                                        <p:tgtEl>
                                          <p:spTgt spid="43"/>
                                        </p:tgtEl>
                                        <p:attrNameLst>
                                          <p:attrName>style.visibility</p:attrName>
                                        </p:attrNameLst>
                                      </p:cBhvr>
                                      <p:to>
                                        <p:strVal val="hidden"/>
                                      </p:to>
                                    </p:set>
                                  </p:childTnLst>
                                </p:cTn>
                              </p:par>
                            </p:childTnLst>
                          </p:cTn>
                        </p:par>
                      </p:childTnLst>
                    </p:cTn>
                  </p:par>
                </p:childTnLst>
              </p:cTn>
              <p:nextCondLst>
                <p:cond evt="onClick" delay="0">
                  <p:tgtEl>
                    <p:spTgt spid="43"/>
                  </p:tgtEl>
                </p:cond>
              </p:nextCondLst>
            </p:seq>
            <p:seq concurrent="1" nextAc="seek">
              <p:cTn id="80" restart="whenNotActive" fill="hold" evtFilter="cancelBubble" nodeType="interactiveSeq">
                <p:stCondLst>
                  <p:cond evt="onClick" delay="0">
                    <p:tgtEl>
                      <p:spTgt spid="44"/>
                    </p:tgtEl>
                  </p:cond>
                </p:stCondLst>
                <p:endSync evt="end" delay="0">
                  <p:rtn val="all"/>
                </p:endSync>
                <p:childTnLst>
                  <p:par>
                    <p:cTn id="81" fill="hold">
                      <p:stCondLst>
                        <p:cond delay="0"/>
                      </p:stCondLst>
                      <p:childTnLst>
                        <p:par>
                          <p:cTn id="82" fill="hold">
                            <p:stCondLst>
                              <p:cond delay="0"/>
                            </p:stCondLst>
                            <p:childTnLst>
                              <p:par>
                                <p:cTn id="83" presetID="10" presetClass="exit" presetSubtype="0" fill="hold" grpId="0" nodeType="clickEffect">
                                  <p:stCondLst>
                                    <p:cond delay="0"/>
                                  </p:stCondLst>
                                  <p:childTnLst>
                                    <p:animEffect transition="out" filter="fade">
                                      <p:cBhvr>
                                        <p:cTn id="84" dur="500"/>
                                        <p:tgtEl>
                                          <p:spTgt spid="44"/>
                                        </p:tgtEl>
                                      </p:cBhvr>
                                    </p:animEffect>
                                    <p:set>
                                      <p:cBhvr>
                                        <p:cTn id="85" dur="1" fill="hold">
                                          <p:stCondLst>
                                            <p:cond delay="499"/>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44"/>
                  </p:tgtEl>
                </p:cond>
              </p:nextCondLst>
            </p:seq>
          </p:childTnLst>
        </p:cTn>
      </p:par>
    </p:tnLst>
    <p:bldLst>
      <p:bldP spid="17" grpId="0"/>
      <p:bldP spid="18" grpId="0"/>
      <p:bldP spid="19" grpId="0"/>
      <p:bldP spid="21" grpId="0" animBg="1"/>
      <p:bldP spid="23" grpId="0"/>
      <p:bldP spid="28" grpId="0"/>
      <p:bldP spid="32" grpId="0" animBg="1"/>
      <p:bldP spid="37" grpId="0"/>
      <p:bldP spid="38" grpId="0" animBg="1"/>
      <p:bldP spid="41" grpId="0"/>
      <p:bldP spid="43" grpId="0" animBg="1"/>
      <p:bldP spid="44" grpId="0" animBg="1"/>
      <p:bldP spid="45" grpId="0" animBg="1"/>
      <p:bldP spid="46" grpId="0" animBg="1"/>
      <p:bldP spid="4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57504" y="355390"/>
            <a:ext cx="8679571" cy="1121604"/>
          </a:xfrm>
        </p:spPr>
        <p:txBody>
          <a:bodyPr>
            <a:normAutofit fontScale="90000"/>
          </a:bodyPr>
          <a:lstStyle/>
          <a:p>
            <a:r>
              <a:rPr lang="en-GB" dirty="0" smtClean="0"/>
              <a:t>El caballero y su caballo</a:t>
            </a:r>
            <a:endParaRPr lang="en-GB" dirty="0"/>
          </a:p>
        </p:txBody>
      </p:sp>
      <p:sp>
        <p:nvSpPr>
          <p:cNvPr id="8" name="Title 3"/>
          <p:cNvSpPr txBox="1">
            <a:spLocks/>
          </p:cNvSpPr>
          <p:nvPr/>
        </p:nvSpPr>
        <p:spPr>
          <a:xfrm>
            <a:off x="3057504" y="1946159"/>
            <a:ext cx="8679571" cy="171179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Persona A: </a:t>
            </a: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eres el caballero.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Use the prompt cards to say </a:t>
            </a:r>
          </a:p>
          <a:p>
            <a:pPr marL="742950" marR="0" lvl="0" indent="-742950" algn="l" defTabSz="914400" rtl="0" eaLnBrk="1" fontAlgn="auto" latinLnBrk="0" hangingPunct="1">
              <a:lnSpc>
                <a:spcPct val="90000"/>
              </a:lnSpc>
              <a:spcBef>
                <a:spcPct val="0"/>
              </a:spcBef>
              <a:spcAft>
                <a:spcPts val="0"/>
              </a:spcAft>
              <a:buClrTx/>
              <a:buSzTx/>
              <a:buFontTx/>
              <a:buAutoNum type="alphaLcParenR"/>
              <a:tabLst/>
              <a:defRPr/>
            </a:pP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what </a:t>
            </a:r>
            <a:r>
              <a:rPr kumimoji="0" lang="en-GB" sz="36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you</a:t>
            </a: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 want.</a:t>
            </a:r>
          </a:p>
          <a:p>
            <a:pPr marL="742950" marR="0" lvl="0" indent="-742950" algn="l" defTabSz="914400" rtl="0" eaLnBrk="1" fontAlgn="auto" latinLnBrk="0" hangingPunct="1">
              <a:lnSpc>
                <a:spcPct val="90000"/>
              </a:lnSpc>
              <a:spcBef>
                <a:spcPct val="0"/>
              </a:spcBef>
              <a:spcAft>
                <a:spcPts val="0"/>
              </a:spcAft>
              <a:buClrTx/>
              <a:buSzTx/>
              <a:buFontTx/>
              <a:buAutoNum type="alphaLcParenR"/>
              <a:tabLst/>
              <a:defRPr/>
            </a:pP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what </a:t>
            </a:r>
            <a:r>
              <a:rPr kumimoji="0" lang="en-GB" sz="36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your horse </a:t>
            </a: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wants. </a:t>
            </a:r>
            <a:endParaRPr kumimoji="0" lang="en-GB" sz="36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pic>
        <p:nvPicPr>
          <p:cNvPr id="1028" name="Picture 4" descr="http://www.clker.com/cliparts/o/q/7/Q/k/y/historic-soldier-on-a-horse-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29" y="166087"/>
            <a:ext cx="2771775" cy="2847976"/>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3"/>
          <p:cNvSpPr txBox="1">
            <a:spLocks/>
          </p:cNvSpPr>
          <p:nvPr/>
        </p:nvSpPr>
        <p:spPr>
          <a:xfrm>
            <a:off x="3057503" y="5331727"/>
            <a:ext cx="9321015" cy="72529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1"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Persona B: </a:t>
            </a: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escucha y completa la tabla.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6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¿Quién es, el caballero o el caballo? </a:t>
            </a:r>
            <a:endParaRPr kumimoji="0" lang="en-GB" sz="36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6" name="Rounded Rectangle 38"/>
          <p:cNvSpPr/>
          <p:nvPr/>
        </p:nvSpPr>
        <p:spPr>
          <a:xfrm>
            <a:off x="9717207" y="83472"/>
            <a:ext cx="2431854" cy="400919"/>
          </a:xfrm>
          <a:prstGeom prst="roundRect">
            <a:avLst/>
          </a:prstGeom>
          <a:solidFill>
            <a:srgbClr val="E87D1E"/>
          </a:solidFill>
          <a:ln>
            <a:solidFill>
              <a:srgbClr val="E567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hablar / </a:t>
            </a:r>
            <a:r>
              <a:rPr kumimoji="0" lang="en-GB" sz="1800" b="1" i="0" u="none" strike="noStrike" kern="1200" cap="none" spc="0" normalizeH="0" baseline="0" noProof="0" dirty="0" err="1" smtClean="0">
                <a:ln>
                  <a:noFill/>
                </a:ln>
                <a:solidFill>
                  <a:prstClr val="white"/>
                </a:solidFill>
                <a:effectLst/>
                <a:uLnTx/>
                <a:uFillTx/>
                <a:latin typeface="Century Gothic" panose="020B0502020202020204" pitchFamily="34" charset="0"/>
                <a:ea typeface="+mn-ea"/>
                <a:cs typeface="+mn-cs"/>
              </a:rPr>
              <a:t>escuchar</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2" name="Rectangular Callout 1"/>
          <p:cNvSpPr/>
          <p:nvPr/>
        </p:nvSpPr>
        <p:spPr>
          <a:xfrm>
            <a:off x="9004300" y="3536820"/>
            <a:ext cx="3050274" cy="1272151"/>
          </a:xfrm>
          <a:prstGeom prst="wedgeRectCallout">
            <a:avLst>
              <a:gd name="adj1" fmla="val -50397"/>
              <a:gd name="adj2" fmla="val -112204"/>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Importante!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‘Quiero’ es ‘I want’.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‘Quiere’ es ‘it wants’.</a:t>
            </a:r>
            <a:endParaRPr kumimoji="0" lang="en-GB" sz="2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45025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1"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717" y="900752"/>
            <a:ext cx="2524836"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 name="Rectangle 4"/>
          <p:cNvSpPr/>
          <p:nvPr/>
        </p:nvSpPr>
        <p:spPr>
          <a:xfrm>
            <a:off x="3182203" y="900752"/>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7" name="Rectangle 6"/>
          <p:cNvSpPr/>
          <p:nvPr/>
        </p:nvSpPr>
        <p:spPr>
          <a:xfrm>
            <a:off x="6280244" y="900752"/>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Rectangle 7"/>
          <p:cNvSpPr/>
          <p:nvPr/>
        </p:nvSpPr>
        <p:spPr>
          <a:xfrm>
            <a:off x="9378285" y="900752"/>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9" name="Rectangle 8"/>
          <p:cNvSpPr/>
          <p:nvPr/>
        </p:nvSpPr>
        <p:spPr>
          <a:xfrm>
            <a:off x="204717" y="3386919"/>
            <a:ext cx="2524836"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p:cNvSpPr/>
          <p:nvPr/>
        </p:nvSpPr>
        <p:spPr>
          <a:xfrm>
            <a:off x="3182203" y="3386919"/>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1" name="Rectangle 10"/>
          <p:cNvSpPr/>
          <p:nvPr/>
        </p:nvSpPr>
        <p:spPr>
          <a:xfrm>
            <a:off x="6280244" y="3386919"/>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2" name="Rectangle 11"/>
          <p:cNvSpPr/>
          <p:nvPr/>
        </p:nvSpPr>
        <p:spPr>
          <a:xfrm>
            <a:off x="9378285" y="3386919"/>
            <a:ext cx="2645391" cy="216999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4" name="TextBox 13"/>
          <p:cNvSpPr txBox="1"/>
          <p:nvPr/>
        </p:nvSpPr>
        <p:spPr>
          <a:xfrm>
            <a:off x="805217" y="1624084"/>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 want]</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7" name="TextBox 16"/>
          <p:cNvSpPr txBox="1"/>
          <p:nvPr/>
        </p:nvSpPr>
        <p:spPr>
          <a:xfrm>
            <a:off x="423080" y="2147304"/>
            <a:ext cx="2524836"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glass of Coca-Cola</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8" name="TextBox 17"/>
          <p:cNvSpPr txBox="1"/>
          <p:nvPr/>
        </p:nvSpPr>
        <p:spPr>
          <a:xfrm>
            <a:off x="3891886" y="1624084"/>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 want]</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9" name="TextBox 18"/>
          <p:cNvSpPr txBox="1"/>
          <p:nvPr/>
        </p:nvSpPr>
        <p:spPr>
          <a:xfrm>
            <a:off x="3831039" y="2362747"/>
            <a:ext cx="156608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chair</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0" name="TextBox 19"/>
          <p:cNvSpPr txBox="1"/>
          <p:nvPr/>
        </p:nvSpPr>
        <p:spPr>
          <a:xfrm>
            <a:off x="6937611" y="1624084"/>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[it wants]</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1" name="TextBox 20"/>
          <p:cNvSpPr txBox="1"/>
          <p:nvPr/>
        </p:nvSpPr>
        <p:spPr>
          <a:xfrm>
            <a:off x="6371229" y="2424302"/>
            <a:ext cx="289332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s</a:t>
            </a:r>
            <a:r>
              <a:rPr kumimoji="0" lang="en-GB"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ome products</a:t>
            </a:r>
            <a:endParaRPr kumimoji="0" lang="en-GB"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2" name="TextBox 21"/>
          <p:cNvSpPr txBox="1"/>
          <p:nvPr/>
        </p:nvSpPr>
        <p:spPr>
          <a:xfrm>
            <a:off x="10085694" y="1624084"/>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 want]</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3" name="TextBox 22"/>
          <p:cNvSpPr txBox="1"/>
          <p:nvPr/>
        </p:nvSpPr>
        <p:spPr>
          <a:xfrm>
            <a:off x="10133461" y="2362747"/>
            <a:ext cx="1494431"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shirt</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4" name="TextBox 23"/>
          <p:cNvSpPr txBox="1"/>
          <p:nvPr/>
        </p:nvSpPr>
        <p:spPr>
          <a:xfrm>
            <a:off x="805217" y="4048921"/>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[it wants]</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5" name="TextBox 24"/>
          <p:cNvSpPr txBox="1"/>
          <p:nvPr/>
        </p:nvSpPr>
        <p:spPr>
          <a:xfrm>
            <a:off x="657367" y="4602806"/>
            <a:ext cx="2524836"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plate a brocolli</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6" name="TextBox 25"/>
          <p:cNvSpPr txBox="1"/>
          <p:nvPr/>
        </p:nvSpPr>
        <p:spPr>
          <a:xfrm>
            <a:off x="3891886" y="4090777"/>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 want]</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7" name="TextBox 26"/>
          <p:cNvSpPr txBox="1"/>
          <p:nvPr/>
        </p:nvSpPr>
        <p:spPr>
          <a:xfrm>
            <a:off x="3302758" y="4818249"/>
            <a:ext cx="252483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some shoes</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8" name="TextBox 27"/>
          <p:cNvSpPr txBox="1"/>
          <p:nvPr/>
        </p:nvSpPr>
        <p:spPr>
          <a:xfrm>
            <a:off x="6937611" y="4079586"/>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[it wants]</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9" name="TextBox 28"/>
          <p:cNvSpPr txBox="1"/>
          <p:nvPr/>
        </p:nvSpPr>
        <p:spPr>
          <a:xfrm>
            <a:off x="10000395" y="4079586"/>
            <a:ext cx="176056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[it wants]</a:t>
            </a:r>
            <a:endPar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0" name="TextBox 29"/>
          <p:cNvSpPr txBox="1"/>
          <p:nvPr/>
        </p:nvSpPr>
        <p:spPr>
          <a:xfrm>
            <a:off x="6778387" y="4613997"/>
            <a:ext cx="2902424"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glass of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Fanta</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1" name="TextBox 30"/>
          <p:cNvSpPr txBox="1"/>
          <p:nvPr/>
        </p:nvSpPr>
        <p:spPr>
          <a:xfrm>
            <a:off x="10178954" y="4829440"/>
            <a:ext cx="252483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a bed</a:t>
            </a:r>
            <a:endParaRPr kumimoji="0" lang="en-GB" sz="28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2" name="Rectangle 1"/>
          <p:cNvSpPr/>
          <p:nvPr/>
        </p:nvSpPr>
        <p:spPr>
          <a:xfrm>
            <a:off x="204717" y="900752"/>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1</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2" name="Rectangle 31"/>
          <p:cNvSpPr/>
          <p:nvPr/>
        </p:nvSpPr>
        <p:spPr>
          <a:xfrm>
            <a:off x="3182203" y="900752"/>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2</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3" name="Rectangle 32"/>
          <p:cNvSpPr/>
          <p:nvPr/>
        </p:nvSpPr>
        <p:spPr>
          <a:xfrm>
            <a:off x="6280244" y="900752"/>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3</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4" name="Rectangle 33"/>
          <p:cNvSpPr/>
          <p:nvPr/>
        </p:nvSpPr>
        <p:spPr>
          <a:xfrm>
            <a:off x="9378285" y="900752"/>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4</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5" name="Rectangle 34"/>
          <p:cNvSpPr/>
          <p:nvPr/>
        </p:nvSpPr>
        <p:spPr>
          <a:xfrm>
            <a:off x="204717" y="3386919"/>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5</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6" name="Rectangle 35"/>
          <p:cNvSpPr/>
          <p:nvPr/>
        </p:nvSpPr>
        <p:spPr>
          <a:xfrm>
            <a:off x="3182203" y="3386919"/>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6</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7" name="Rectangle 36"/>
          <p:cNvSpPr/>
          <p:nvPr/>
        </p:nvSpPr>
        <p:spPr>
          <a:xfrm>
            <a:off x="6277590" y="3386919"/>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7</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8" name="Rectangle 37"/>
          <p:cNvSpPr/>
          <p:nvPr/>
        </p:nvSpPr>
        <p:spPr>
          <a:xfrm>
            <a:off x="9378285" y="3386919"/>
            <a:ext cx="452650" cy="34384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8</a:t>
            </a:r>
            <a:endParaRPr kumimoji="0" lang="en-GB" sz="20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 name="Title 2"/>
          <p:cNvSpPr>
            <a:spLocks noGrp="1"/>
          </p:cNvSpPr>
          <p:nvPr>
            <p:ph type="title"/>
          </p:nvPr>
        </p:nvSpPr>
        <p:spPr>
          <a:xfrm>
            <a:off x="0" y="434564"/>
            <a:ext cx="2565779" cy="244336"/>
          </a:xfrm>
        </p:spPr>
        <p:txBody>
          <a:bodyPr>
            <a:normAutofit fontScale="90000"/>
          </a:bodyPr>
          <a:lstStyle/>
          <a:p>
            <a:r>
              <a:rPr lang="en-GB" sz="3200" b="1" dirty="0">
                <a:solidFill>
                  <a:srgbClr val="002060"/>
                </a:solidFill>
              </a:rPr>
              <a:t>Persona A</a:t>
            </a:r>
            <a:br>
              <a:rPr lang="en-GB" sz="3200" b="1" dirty="0">
                <a:solidFill>
                  <a:srgbClr val="002060"/>
                </a:solidFill>
              </a:rPr>
            </a:br>
            <a:endParaRPr lang="en-GB" sz="3200" dirty="0"/>
          </a:p>
        </p:txBody>
      </p:sp>
    </p:spTree>
    <p:extLst>
      <p:ext uri="{BB962C8B-B14F-4D97-AF65-F5344CB8AC3E}">
        <p14:creationId xmlns:p14="http://schemas.microsoft.com/office/powerpoint/2010/main" val="3577809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Table 31" descr="Table for exercises"/>
          <p:cNvGraphicFramePr>
            <a:graphicFrameLocks noGrp="1"/>
          </p:cNvGraphicFramePr>
          <p:nvPr>
            <p:extLst/>
          </p:nvPr>
        </p:nvGraphicFramePr>
        <p:xfrm>
          <a:off x="1247187" y="990204"/>
          <a:ext cx="9409471" cy="2783105"/>
        </p:xfrm>
        <a:graphic>
          <a:graphicData uri="http://schemas.openxmlformats.org/drawingml/2006/table">
            <a:tbl>
              <a:tblPr firstRow="1" bandRow="1">
                <a:tableStyleId>{5940675A-B579-460E-94D1-54222C63F5DA}</a:tableStyleId>
              </a:tblPr>
              <a:tblGrid>
                <a:gridCol w="4866967">
                  <a:extLst>
                    <a:ext uri="{9D8B030D-6E8A-4147-A177-3AD203B41FA5}">
                      <a16:colId xmlns:a16="http://schemas.microsoft.com/office/drawing/2014/main" val="2718503455"/>
                    </a:ext>
                  </a:extLst>
                </a:gridCol>
                <a:gridCol w="4542504">
                  <a:extLst>
                    <a:ext uri="{9D8B030D-6E8A-4147-A177-3AD203B41FA5}">
                      <a16:colId xmlns:a16="http://schemas.microsoft.com/office/drawing/2014/main" val="20001"/>
                    </a:ext>
                  </a:extLst>
                </a:gridCol>
              </a:tblGrid>
              <a:tr h="556621">
                <a:tc>
                  <a:txBody>
                    <a:bodyPr/>
                    <a:lstStyle/>
                    <a:p>
                      <a:endParaRPr lang="en-GB" sz="2000" b="1" dirty="0">
                        <a:solidFill>
                          <a:schemeClr val="accent5">
                            <a:lumMod val="50000"/>
                          </a:schemeClr>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b="1" dirty="0">
                        <a:solidFill>
                          <a:schemeClr val="accent5">
                            <a:lumMod val="50000"/>
                          </a:schemeClr>
                        </a:solidFill>
                      </a:endParaRPr>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0"/>
                  </a:ext>
                </a:extLst>
              </a:tr>
              <a:tr h="556621">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1"/>
                  </a:ext>
                </a:extLst>
              </a:tr>
              <a:tr h="556621">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2"/>
                  </a:ext>
                </a:extLst>
              </a:tr>
              <a:tr h="556621">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3"/>
                  </a:ext>
                </a:extLst>
              </a:tr>
              <a:tr h="556621">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tc>
                  <a:txBody>
                    <a:bodyPr/>
                    <a:lstStyle/>
                    <a:p>
                      <a:endParaRPr lang="en-GB" sz="2000" dirty="0"/>
                    </a:p>
                  </a:txBody>
                  <a:tcPr anchor="ct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4" name="TextBox 33">
            <a:extLst>
              <a:ext uri="{FF2B5EF4-FFF2-40B4-BE49-F238E27FC236}">
                <a16:creationId xmlns:a16="http://schemas.microsoft.com/office/drawing/2014/main" id="{AE288F19-F9DD-2E4C-99BE-30550C4F740C}"/>
              </a:ext>
            </a:extLst>
          </p:cNvPr>
          <p:cNvSpPr txBox="1"/>
          <p:nvPr/>
        </p:nvSpPr>
        <p:spPr>
          <a:xfrm>
            <a:off x="2229826" y="1022764"/>
            <a:ext cx="33979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mn-cs"/>
              </a:rPr>
              <a:t>El caballero </a:t>
            </a: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mn-cs"/>
              </a:rPr>
              <a:t>(‘I want’)</a:t>
            </a: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36" name="TextBox 35">
            <a:extLst>
              <a:ext uri="{FF2B5EF4-FFF2-40B4-BE49-F238E27FC236}">
                <a16:creationId xmlns:a16="http://schemas.microsoft.com/office/drawing/2014/main" id="{E4787244-D551-0943-BF15-C343F13E7CB4}"/>
              </a:ext>
            </a:extLst>
          </p:cNvPr>
          <p:cNvSpPr txBox="1"/>
          <p:nvPr/>
        </p:nvSpPr>
        <p:spPr>
          <a:xfrm>
            <a:off x="1668762" y="1570819"/>
            <a:ext cx="477448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 vaso de Coca-Cola</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7" name="TextBox 36">
            <a:extLst>
              <a:ext uri="{FF2B5EF4-FFF2-40B4-BE49-F238E27FC236}">
                <a16:creationId xmlns:a16="http://schemas.microsoft.com/office/drawing/2014/main" id="{5BDBD918-8618-E144-9D94-9A2765987AF1}"/>
              </a:ext>
            </a:extLst>
          </p:cNvPr>
          <p:cNvSpPr txBox="1"/>
          <p:nvPr/>
        </p:nvSpPr>
        <p:spPr>
          <a:xfrm>
            <a:off x="6185127" y="1604134"/>
            <a:ext cx="4436905" cy="4992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39" name="TextBox 38">
            <a:extLst>
              <a:ext uri="{FF2B5EF4-FFF2-40B4-BE49-F238E27FC236}">
                <a16:creationId xmlns:a16="http://schemas.microsoft.com/office/drawing/2014/main" id="{B6DFF059-C935-E74D-BFF8-693E7BD1431C}"/>
              </a:ext>
            </a:extLst>
          </p:cNvPr>
          <p:cNvSpPr txBox="1"/>
          <p:nvPr/>
        </p:nvSpPr>
        <p:spPr>
          <a:xfrm>
            <a:off x="1410647" y="2161481"/>
            <a:ext cx="4774480" cy="5157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40" name="TextBox 39">
            <a:extLst>
              <a:ext uri="{FF2B5EF4-FFF2-40B4-BE49-F238E27FC236}">
                <a16:creationId xmlns:a16="http://schemas.microsoft.com/office/drawing/2014/main" id="{8621CA7E-A12C-B849-BFFE-2776485DE3AB}"/>
              </a:ext>
            </a:extLst>
          </p:cNvPr>
          <p:cNvSpPr txBox="1"/>
          <p:nvPr/>
        </p:nvSpPr>
        <p:spPr>
          <a:xfrm>
            <a:off x="6185127" y="2161481"/>
            <a:ext cx="443690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 plato de brocolí  </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2" name="TextBox 41">
            <a:extLst>
              <a:ext uri="{FF2B5EF4-FFF2-40B4-BE49-F238E27FC236}">
                <a16:creationId xmlns:a16="http://schemas.microsoft.com/office/drawing/2014/main" id="{5862F0C7-FCFC-204C-B042-61A70DE11B09}"/>
              </a:ext>
            </a:extLst>
          </p:cNvPr>
          <p:cNvSpPr txBox="1"/>
          <p:nvPr/>
        </p:nvSpPr>
        <p:spPr>
          <a:xfrm>
            <a:off x="1688591" y="2709823"/>
            <a:ext cx="46549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una camisa</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3" name="TextBox 42">
            <a:extLst>
              <a:ext uri="{FF2B5EF4-FFF2-40B4-BE49-F238E27FC236}">
                <a16:creationId xmlns:a16="http://schemas.microsoft.com/office/drawing/2014/main" id="{E71BC08B-AC21-C54E-BD1E-0E29CCD36C53}"/>
              </a:ext>
            </a:extLst>
          </p:cNvPr>
          <p:cNvSpPr txBox="1"/>
          <p:nvPr/>
        </p:nvSpPr>
        <p:spPr>
          <a:xfrm>
            <a:off x="6204943" y="2742883"/>
            <a:ext cx="4417088" cy="45292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45" name="TextBox 44">
            <a:extLst>
              <a:ext uri="{FF2B5EF4-FFF2-40B4-BE49-F238E27FC236}">
                <a16:creationId xmlns:a16="http://schemas.microsoft.com/office/drawing/2014/main" id="{817A7BA5-EF20-A643-8C38-EE0F3C0D24E9}"/>
              </a:ext>
            </a:extLst>
          </p:cNvPr>
          <p:cNvSpPr txBox="1"/>
          <p:nvPr/>
        </p:nvSpPr>
        <p:spPr>
          <a:xfrm>
            <a:off x="1687200" y="3228870"/>
            <a:ext cx="461655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u</a:t>
            </a: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nos zapatos</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6" name="TextBox 45">
            <a:extLst>
              <a:ext uri="{FF2B5EF4-FFF2-40B4-BE49-F238E27FC236}">
                <a16:creationId xmlns:a16="http://schemas.microsoft.com/office/drawing/2014/main" id="{279439AC-031C-0F4A-8D94-5245F29FC308}"/>
              </a:ext>
            </a:extLst>
          </p:cNvPr>
          <p:cNvSpPr txBox="1"/>
          <p:nvPr/>
        </p:nvSpPr>
        <p:spPr>
          <a:xfrm>
            <a:off x="6204944" y="3315859"/>
            <a:ext cx="4316100" cy="45292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
        <p:nvSpPr>
          <p:cNvPr id="59" name="Title 11">
            <a:extLst>
              <a:ext uri="{FF2B5EF4-FFF2-40B4-BE49-F238E27FC236}">
                <a16:creationId xmlns:a16="http://schemas.microsoft.com/office/drawing/2014/main" id="{D9E2B982-DEFF-5949-972E-7A6C96363C34}"/>
              </a:ext>
            </a:extLst>
          </p:cNvPr>
          <p:cNvSpPr>
            <a:spLocks noGrp="1"/>
          </p:cNvSpPr>
          <p:nvPr>
            <p:ph type="title"/>
          </p:nvPr>
        </p:nvSpPr>
        <p:spPr>
          <a:xfrm>
            <a:off x="158820" y="164040"/>
            <a:ext cx="10515600" cy="481051"/>
          </a:xfrm>
        </p:spPr>
        <p:txBody>
          <a:bodyPr>
            <a:normAutofit/>
          </a:bodyPr>
          <a:lstStyle/>
          <a:p>
            <a:pPr lvl="0">
              <a:lnSpc>
                <a:spcPct val="100000"/>
              </a:lnSpc>
              <a:spcBef>
                <a:spcPts val="0"/>
              </a:spcBef>
            </a:pPr>
            <a:r>
              <a:rPr lang="en-GB" sz="2400" b="1" dirty="0" smtClean="0">
                <a:solidFill>
                  <a:srgbClr val="4472C4">
                    <a:lumMod val="50000"/>
                  </a:srgbClr>
                </a:solidFill>
                <a:latin typeface="Century Gothic" panose="020F0302020204030204"/>
                <a:ea typeface="+mn-ea"/>
                <a:cs typeface="+mn-cs"/>
              </a:rPr>
              <a:t>Persona B </a:t>
            </a:r>
            <a:endParaRPr lang="en-US" b="1" dirty="0"/>
          </a:p>
        </p:txBody>
      </p:sp>
      <p:sp>
        <p:nvSpPr>
          <p:cNvPr id="60" name="TextBox 59">
            <a:extLst>
              <a:ext uri="{FF2B5EF4-FFF2-40B4-BE49-F238E27FC236}">
                <a16:creationId xmlns:a16="http://schemas.microsoft.com/office/drawing/2014/main" id="{AE288F19-F9DD-2E4C-99BE-30550C4F740C}"/>
              </a:ext>
            </a:extLst>
          </p:cNvPr>
          <p:cNvSpPr txBox="1"/>
          <p:nvPr/>
        </p:nvSpPr>
        <p:spPr>
          <a:xfrm>
            <a:off x="6443242" y="1065905"/>
            <a:ext cx="33979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mn-cs"/>
              </a:rPr>
              <a:t>El caballo </a:t>
            </a:r>
            <a:r>
              <a:rPr kumimoji="0" lang="en-GB" sz="24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n-ea"/>
                <a:cs typeface="+mn-cs"/>
              </a:rPr>
              <a:t>(‘it wants’)</a:t>
            </a: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61" name="TextBox 60">
            <a:extLst>
              <a:ext uri="{FF2B5EF4-FFF2-40B4-BE49-F238E27FC236}">
                <a16:creationId xmlns:a16="http://schemas.microsoft.com/office/drawing/2014/main" id="{E4787244-D551-0943-BF15-C343F13E7CB4}"/>
              </a:ext>
            </a:extLst>
          </p:cNvPr>
          <p:cNvSpPr txBox="1"/>
          <p:nvPr/>
        </p:nvSpPr>
        <p:spPr>
          <a:xfrm>
            <a:off x="6204942" y="1570819"/>
            <a:ext cx="25072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unos productos</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62" name="TextBox 61">
            <a:extLst>
              <a:ext uri="{FF2B5EF4-FFF2-40B4-BE49-F238E27FC236}">
                <a16:creationId xmlns:a16="http://schemas.microsoft.com/office/drawing/2014/main" id="{E4787244-D551-0943-BF15-C343F13E7CB4}"/>
              </a:ext>
            </a:extLst>
          </p:cNvPr>
          <p:cNvSpPr txBox="1"/>
          <p:nvPr/>
        </p:nvSpPr>
        <p:spPr>
          <a:xfrm>
            <a:off x="1688591" y="2160468"/>
            <a:ext cx="477448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u</a:t>
            </a: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na silla</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63" name="TextBox 62">
            <a:extLst>
              <a:ext uri="{FF2B5EF4-FFF2-40B4-BE49-F238E27FC236}">
                <a16:creationId xmlns:a16="http://schemas.microsoft.com/office/drawing/2014/main" id="{8621CA7E-A12C-B849-BFFE-2776485DE3AB}"/>
              </a:ext>
            </a:extLst>
          </p:cNvPr>
          <p:cNvSpPr txBox="1"/>
          <p:nvPr/>
        </p:nvSpPr>
        <p:spPr>
          <a:xfrm>
            <a:off x="6219753" y="2709823"/>
            <a:ext cx="443690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 vaso de Fanta</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64" name="TextBox 63">
            <a:extLst>
              <a:ext uri="{FF2B5EF4-FFF2-40B4-BE49-F238E27FC236}">
                <a16:creationId xmlns:a16="http://schemas.microsoft.com/office/drawing/2014/main" id="{8621CA7E-A12C-B849-BFFE-2776485DE3AB}"/>
              </a:ext>
            </a:extLst>
          </p:cNvPr>
          <p:cNvSpPr txBox="1"/>
          <p:nvPr/>
        </p:nvSpPr>
        <p:spPr>
          <a:xfrm>
            <a:off x="6219753" y="3255014"/>
            <a:ext cx="443690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una cama</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19" name="Title 11">
            <a:extLst>
              <a:ext uri="{FF2B5EF4-FFF2-40B4-BE49-F238E27FC236}">
                <a16:creationId xmlns:a16="http://schemas.microsoft.com/office/drawing/2014/main" id="{D9E2B982-DEFF-5949-972E-7A6C96363C34}"/>
              </a:ext>
            </a:extLst>
          </p:cNvPr>
          <p:cNvSpPr txBox="1">
            <a:spLocks/>
          </p:cNvSpPr>
          <p:nvPr/>
        </p:nvSpPr>
        <p:spPr>
          <a:xfrm>
            <a:off x="10711291" y="-49057"/>
            <a:ext cx="1480710" cy="48105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smtClean="0">
                <a:ln>
                  <a:noFill/>
                </a:ln>
                <a:solidFill>
                  <a:srgbClr val="4472C4">
                    <a:lumMod val="50000"/>
                  </a:srgbClr>
                </a:solidFill>
                <a:effectLst/>
                <a:uLnTx/>
                <a:uFillTx/>
                <a:latin typeface="Century Gothic" panose="020F0302020204030204"/>
                <a:ea typeface="+mj-ea"/>
                <a:cs typeface="+mj-cs"/>
              </a:rPr>
              <a:t>Answers</a:t>
            </a:r>
            <a:endParaRPr kumimoji="0" lang="en-US" sz="44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Tree>
    <p:extLst>
      <p:ext uri="{BB962C8B-B14F-4D97-AF65-F5344CB8AC3E}">
        <p14:creationId xmlns:p14="http://schemas.microsoft.com/office/powerpoint/2010/main" val="120829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0" grpId="0"/>
      <p:bldP spid="42" grpId="0"/>
      <p:bldP spid="45" grpId="0"/>
      <p:bldP spid="61" grpId="0"/>
      <p:bldP spid="62" grpId="0"/>
      <p:bldP spid="63" grpId="0"/>
      <p:bldP spid="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469490" y="484391"/>
            <a:ext cx="8679571" cy="1121604"/>
          </a:xfrm>
        </p:spPr>
        <p:txBody>
          <a:bodyPr>
            <a:normAutofit fontScale="90000"/>
          </a:bodyPr>
          <a:lstStyle/>
          <a:p>
            <a:r>
              <a:rPr lang="en-GB" dirty="0" smtClean="0"/>
              <a:t>La dama y su hermano</a:t>
            </a:r>
            <a:endParaRPr lang="en-GB" dirty="0"/>
          </a:p>
        </p:txBody>
      </p:sp>
      <p:sp>
        <p:nvSpPr>
          <p:cNvPr id="8" name="Title 3"/>
          <p:cNvSpPr txBox="1">
            <a:spLocks/>
          </p:cNvSpPr>
          <p:nvPr/>
        </p:nvSpPr>
        <p:spPr>
          <a:xfrm>
            <a:off x="1239660" y="2226107"/>
            <a:ext cx="10958898" cy="215323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Persona B: </a:t>
            </a: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eres la dama.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Use the prompt cards to say</a:t>
            </a:r>
          </a:p>
          <a:p>
            <a:pPr marL="742950" marR="0" lvl="0" indent="-742950" algn="l" defTabSz="914400" rtl="0" eaLnBrk="1" fontAlgn="auto" latinLnBrk="0" hangingPunct="1">
              <a:lnSpc>
                <a:spcPct val="90000"/>
              </a:lnSpc>
              <a:spcBef>
                <a:spcPct val="0"/>
              </a:spcBef>
              <a:spcAft>
                <a:spcPts val="0"/>
              </a:spcAft>
              <a:buClrTx/>
              <a:buSzTx/>
              <a:buFontTx/>
              <a:buAutoNum type="alphaLcParenR"/>
              <a:tabLst/>
              <a:defRPr/>
            </a:pP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what </a:t>
            </a:r>
            <a:r>
              <a:rPr kumimoji="0" lang="en-GB" sz="32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you</a:t>
            </a: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 give to someone in the square. </a:t>
            </a:r>
          </a:p>
          <a:p>
            <a:pPr marL="742950" marR="0" lvl="0" indent="-742950" algn="l" defTabSz="914400" rtl="0" eaLnBrk="1" fontAlgn="auto" latinLnBrk="0" hangingPunct="1">
              <a:lnSpc>
                <a:spcPct val="90000"/>
              </a:lnSpc>
              <a:spcBef>
                <a:spcPct val="0"/>
              </a:spcBef>
              <a:spcAft>
                <a:spcPts val="0"/>
              </a:spcAft>
              <a:buClrTx/>
              <a:buSzTx/>
              <a:buFontTx/>
              <a:buAutoNum type="alphaLcParenR"/>
              <a:tabLst/>
              <a:defRPr/>
            </a:pP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what </a:t>
            </a:r>
            <a:r>
              <a:rPr kumimoji="0" lang="en-GB" sz="3200" b="0"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your brother </a:t>
            </a: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gives</a:t>
            </a:r>
            <a:r>
              <a:rPr kumimoji="0" lang="en-GB" sz="32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rPr>
              <a:t> to someone in the </a:t>
            </a: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square. </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sp>
        <p:nvSpPr>
          <p:cNvPr id="11" name="Title 3"/>
          <p:cNvSpPr txBox="1">
            <a:spLocks/>
          </p:cNvSpPr>
          <p:nvPr/>
        </p:nvSpPr>
        <p:spPr>
          <a:xfrm>
            <a:off x="1239660" y="4999451"/>
            <a:ext cx="9321015" cy="72529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1"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Persona A: </a:t>
            </a: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escucha y completa la tabla.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0"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j-ea"/>
                <a:cs typeface="+mj-cs"/>
              </a:rPr>
              <a:t>¿Quién es, la dama o el hermano? </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j-ea"/>
              <a:cs typeface="+mj-cs"/>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1" y="374833"/>
            <a:ext cx="1371600" cy="1747879"/>
          </a:xfrm>
          <a:prstGeom prst="rect">
            <a:avLst/>
          </a:prstGeom>
        </p:spPr>
      </p:pic>
      <p:sp>
        <p:nvSpPr>
          <p:cNvPr id="7" name="Rounded Rectangle 38"/>
          <p:cNvSpPr/>
          <p:nvPr/>
        </p:nvSpPr>
        <p:spPr>
          <a:xfrm>
            <a:off x="9717207" y="83472"/>
            <a:ext cx="2431854" cy="400919"/>
          </a:xfrm>
          <a:prstGeom prst="roundRect">
            <a:avLst/>
          </a:prstGeom>
          <a:solidFill>
            <a:srgbClr val="E87D1E"/>
          </a:solidFill>
          <a:ln>
            <a:solidFill>
              <a:srgbClr val="E567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smtClean="0">
                <a:ln>
                  <a:noFill/>
                </a:ln>
                <a:solidFill>
                  <a:prstClr val="white"/>
                </a:solidFill>
                <a:effectLst/>
                <a:uLnTx/>
                <a:uFillTx/>
                <a:latin typeface="Century Gothic" panose="020B0502020202020204" pitchFamily="34" charset="0"/>
                <a:ea typeface="+mn-ea"/>
                <a:cs typeface="+mn-cs"/>
              </a:rPr>
              <a:t>hablar / </a:t>
            </a:r>
            <a:r>
              <a:rPr kumimoji="0" lang="en-GB" sz="1800" b="1" i="0" u="none" strike="noStrike" kern="1200" cap="none" spc="0" normalizeH="0" baseline="0" noProof="0" dirty="0" err="1" smtClean="0">
                <a:ln>
                  <a:noFill/>
                </a:ln>
                <a:solidFill>
                  <a:prstClr val="white"/>
                </a:solidFill>
                <a:effectLst/>
                <a:uLnTx/>
                <a:uFillTx/>
                <a:latin typeface="Century Gothic" panose="020B0502020202020204" pitchFamily="34" charset="0"/>
                <a:ea typeface="+mn-ea"/>
                <a:cs typeface="+mn-cs"/>
              </a:rPr>
              <a:t>escuchar</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25351" y="609501"/>
            <a:ext cx="1627450" cy="1371398"/>
          </a:xfrm>
          <a:prstGeom prst="rect">
            <a:avLst/>
          </a:prstGeom>
        </p:spPr>
      </p:pic>
      <p:sp>
        <p:nvSpPr>
          <p:cNvPr id="9" name="Rectangular Callout 8"/>
          <p:cNvSpPr/>
          <p:nvPr/>
        </p:nvSpPr>
        <p:spPr>
          <a:xfrm>
            <a:off x="8971787" y="1709390"/>
            <a:ext cx="2940813" cy="1272151"/>
          </a:xfrm>
          <a:prstGeom prst="wedgeRectCallout">
            <a:avLst>
              <a:gd name="adj1" fmla="val -49981"/>
              <a:gd name="adj2" fmla="val 8845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Importante!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‘Doy’ es ‘I give’.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smtClean="0">
                <a:ln>
                  <a:noFill/>
                </a:ln>
                <a:solidFill>
                  <a:srgbClr val="002060"/>
                </a:solidFill>
                <a:effectLst/>
                <a:uLnTx/>
                <a:uFillTx/>
                <a:latin typeface="Century Gothic" panose="020B0502020202020204" pitchFamily="34" charset="0"/>
                <a:ea typeface="+mn-ea"/>
                <a:cs typeface="+mn-cs"/>
              </a:rPr>
              <a:t>‘Da’ es ‘s/he gives’.</a:t>
            </a:r>
            <a:endParaRPr kumimoji="0" lang="en-GB" sz="22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88243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1" grpId="0"/>
      <p:bldP spid="9" grpId="0" animBg="1"/>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1056</Words>
  <Application>Microsoft Office PowerPoint</Application>
  <PresentationFormat>Widescreen</PresentationFormat>
  <Paragraphs>184</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Tw Cen MT</vt:lpstr>
      <vt:lpstr>1_Office Theme</vt:lpstr>
      <vt:lpstr>Grammar</vt:lpstr>
      <vt:lpstr>Completa la frase con LA o UNA.</vt:lpstr>
      <vt:lpstr>Completa la frase con LA o UNA. </vt:lpstr>
      <vt:lpstr>Completa la frase con LA o UNA.</vt:lpstr>
      <vt:lpstr>Escucha y completa la frase.</vt:lpstr>
      <vt:lpstr>El caballero y su caballo</vt:lpstr>
      <vt:lpstr>Persona A </vt:lpstr>
      <vt:lpstr>Persona B </vt:lpstr>
      <vt:lpstr>La dama y su hermano</vt:lpstr>
      <vt:lpstr>Persona B </vt:lpstr>
      <vt:lpstr>Persona A </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dc:title>
  <dc:creator>Nicholas Avery</dc:creator>
  <cp:lastModifiedBy>Nicholas Avery</cp:lastModifiedBy>
  <cp:revision>1</cp:revision>
  <dcterms:created xsi:type="dcterms:W3CDTF">2020-03-30T07:33:11Z</dcterms:created>
  <dcterms:modified xsi:type="dcterms:W3CDTF">2020-03-30T07:33:44Z</dcterms:modified>
</cp:coreProperties>
</file>