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307" r:id="rId3"/>
    <p:sldId id="308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68269" autoAdjust="0"/>
  </p:normalViewPr>
  <p:slideViewPr>
    <p:cSldViewPr snapToGrid="0">
      <p:cViewPr varScale="1">
        <p:scale>
          <a:sx n="84" d="100"/>
          <a:sy n="84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907EE-C168-404B-8048-0506EC675FA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3CC53-94D7-4107-BF3B-7C0CD23AE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7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716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893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1101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745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17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029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534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69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Vocabulary practice</a:t>
            </a:r>
            <a:r>
              <a:rPr lang="en-GB" b="1" baseline="0" dirty="0"/>
              <a:t> slide</a:t>
            </a:r>
            <a:br>
              <a:rPr lang="en-GB" b="1" dirty="0"/>
            </a:br>
            <a:r>
              <a:rPr lang="en-GB" dirty="0"/>
              <a:t>Pupils</a:t>
            </a:r>
            <a:r>
              <a:rPr lang="en-GB" baseline="0" dirty="0"/>
              <a:t> either work by themselves or in pairs, reading out the words and recapping their English meaning (1 minute).</a:t>
            </a:r>
            <a:br>
              <a:rPr lang="en-GB" baseline="0" dirty="0"/>
            </a:br>
            <a:r>
              <a:rPr lang="en-GB" baseline="0" dirty="0"/>
              <a:t>Then the English meanings are removed and they try to recall them, looking at the Spanish (1 minute).</a:t>
            </a:r>
            <a:br>
              <a:rPr lang="en-GB" baseline="0" dirty="0"/>
            </a:br>
            <a:r>
              <a:rPr lang="en-GB" baseline="0" dirty="0"/>
              <a:t>Then the Spanish meanings are removed and they to recall them, looking at the English (1 minute)</a:t>
            </a:r>
            <a:br>
              <a:rPr lang="en-GB" baseline="0" dirty="0"/>
            </a:br>
            <a:r>
              <a:rPr lang="en-GB" baseline="0" dirty="0"/>
              <a:t>Further rounds of learning can be facilitated by one pupil turning away from the board, and his/her partner asking him/her the meanings.  This activity can work from L2 </a:t>
            </a:r>
            <a:r>
              <a:rPr lang="en-GB" baseline="0" dirty="0">
                <a:sym typeface="Wingdings" panose="05000000000000000000" pitchFamily="2" charset="2"/>
              </a:rPr>
              <a:t></a:t>
            </a:r>
            <a:r>
              <a:rPr lang="en-GB" baseline="0" dirty="0"/>
              <a:t> L1 or L1 </a:t>
            </a:r>
            <a:r>
              <a:rPr lang="en-GB" baseline="0" dirty="0">
                <a:sym typeface="Wingdings" panose="05000000000000000000" pitchFamily="2" charset="2"/>
              </a:rPr>
              <a:t> L2.</a:t>
            </a:r>
          </a:p>
          <a:p>
            <a:endParaRPr lang="en-GB" b="1" dirty="0"/>
          </a:p>
          <a:p>
            <a:r>
              <a:rPr lang="en-GB" b="1" dirty="0"/>
              <a:t>Vocabulary frequency rankings</a:t>
            </a:r>
            <a:r>
              <a:rPr lang="en-GB" b="1" baseline="0" dirty="0"/>
              <a:t> </a:t>
            </a:r>
            <a:r>
              <a:rPr lang="en-GB" baseline="0" dirty="0"/>
              <a:t>(1 is the most common word in Spanish):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/>
              <a:t>querer [58]; quiero; quieres; quiere; regalo [1986]; padre [162]; madre [226]; hermano [333]; hermana [3409]; dinero [364]; a [8]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 of frequency rankings: </a:t>
            </a:r>
            <a:r>
              <a:rPr lang="en-GB" baseline="0" dirty="0"/>
              <a:t>Davies, M. &amp; Davies, K. (2018). </a:t>
            </a:r>
            <a:r>
              <a:rPr lang="en-GB" i="1" baseline="0" dirty="0"/>
              <a:t>A frequency dictionary of Spanish: Core vocabulary for learners </a:t>
            </a:r>
            <a:r>
              <a:rPr lang="en-GB" i="0" baseline="0" dirty="0"/>
              <a:t>(2</a:t>
            </a:r>
            <a:r>
              <a:rPr lang="en-GB" i="0" baseline="30000" dirty="0"/>
              <a:t>nd</a:t>
            </a:r>
            <a:r>
              <a:rPr lang="en-GB" i="0" baseline="0" dirty="0"/>
              <a:t> ed.)</a:t>
            </a:r>
            <a:r>
              <a:rPr lang="en-GB" baseline="0" dirty="0"/>
              <a:t>. London: Routledge.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83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dirty="0" err="1"/>
              <a:t>Vocabulary</a:t>
            </a:r>
            <a:r>
              <a:rPr lang="es-ES" b="1" baseline="0" dirty="0"/>
              <a:t> </a:t>
            </a:r>
            <a:r>
              <a:rPr lang="es-ES" b="1" baseline="0" dirty="0" err="1"/>
              <a:t>revision</a:t>
            </a:r>
            <a:r>
              <a:rPr lang="es-ES" b="1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For</a:t>
            </a:r>
            <a:r>
              <a:rPr lang="es-ES" b="0" baseline="0" dirty="0"/>
              <a:t> </a:t>
            </a:r>
            <a:r>
              <a:rPr lang="es-ES" b="0" baseline="0" dirty="0" err="1"/>
              <a:t>slides</a:t>
            </a:r>
            <a:r>
              <a:rPr lang="es-ES" b="0" baseline="0" dirty="0"/>
              <a:t> 3-9, </a:t>
            </a:r>
            <a:r>
              <a:rPr lang="es-ES" b="0" baseline="0" dirty="0" err="1"/>
              <a:t>students</a:t>
            </a:r>
            <a:r>
              <a:rPr lang="es-ES" b="0" baseline="0" dirty="0"/>
              <a:t> can </a:t>
            </a:r>
            <a:r>
              <a:rPr lang="es-ES" b="0" baseline="0" dirty="0" err="1"/>
              <a:t>think</a:t>
            </a:r>
            <a:r>
              <a:rPr lang="es-ES" b="0" baseline="0" dirty="0"/>
              <a:t> (</a:t>
            </a:r>
            <a:r>
              <a:rPr lang="es-ES" b="0" baseline="0" dirty="0" err="1"/>
              <a:t>aloud</a:t>
            </a:r>
            <a:r>
              <a:rPr lang="es-ES" b="0" baseline="0" dirty="0"/>
              <a:t>) </a:t>
            </a:r>
            <a:r>
              <a:rPr lang="es-ES" b="0" baseline="0" dirty="0" err="1"/>
              <a:t>about</a:t>
            </a:r>
            <a:r>
              <a:rPr lang="es-ES" b="0" baseline="0" dirty="0"/>
              <a:t> </a:t>
            </a:r>
            <a:r>
              <a:rPr lang="es-ES" b="0" baseline="0" dirty="0" err="1"/>
              <a:t>whether</a:t>
            </a:r>
            <a:r>
              <a:rPr lang="es-ES" b="0" baseline="0" dirty="0"/>
              <a:t> </a:t>
            </a:r>
            <a:r>
              <a:rPr lang="es-ES" b="0" baseline="0" dirty="0" err="1"/>
              <a:t>the</a:t>
            </a:r>
            <a:r>
              <a:rPr lang="es-ES" b="0" baseline="0" dirty="0"/>
              <a:t> </a:t>
            </a:r>
            <a:r>
              <a:rPr lang="es-ES" b="0" baseline="0" dirty="0" err="1"/>
              <a:t>adjectives</a:t>
            </a:r>
            <a:r>
              <a:rPr lang="es-ES" b="0" baseline="0" dirty="0"/>
              <a:t> (</a:t>
            </a:r>
            <a:r>
              <a:rPr lang="es-ES" b="0" baseline="0" dirty="0" err="1"/>
              <a:t>meanings</a:t>
            </a:r>
            <a:r>
              <a:rPr lang="es-ES" b="0" baseline="0" dirty="0"/>
              <a:t>) </a:t>
            </a:r>
            <a:r>
              <a:rPr lang="es-ES" b="0" i="0" u="none" baseline="0" dirty="0" err="1"/>
              <a:t>normally</a:t>
            </a:r>
            <a:r>
              <a:rPr lang="es-ES" b="0" baseline="0" dirty="0"/>
              <a:t> </a:t>
            </a:r>
            <a:r>
              <a:rPr lang="es-ES" b="0" baseline="0" dirty="0" err="1"/>
              <a:t>refer</a:t>
            </a:r>
            <a:r>
              <a:rPr lang="es-ES" b="0" baseline="0" dirty="0"/>
              <a:t> to a </a:t>
            </a:r>
            <a:r>
              <a:rPr lang="es-ES" b="0" baseline="0" dirty="0" err="1"/>
              <a:t>person</a:t>
            </a:r>
            <a:r>
              <a:rPr lang="es-ES" b="0" baseline="0" dirty="0"/>
              <a:t>, </a:t>
            </a:r>
            <a:r>
              <a:rPr lang="es-ES" b="0" baseline="0" dirty="0" err="1"/>
              <a:t>present</a:t>
            </a:r>
            <a:r>
              <a:rPr lang="es-ES" b="0" baseline="0" dirty="0"/>
              <a:t> </a:t>
            </a:r>
            <a:r>
              <a:rPr lang="es-ES" b="0" baseline="0" dirty="0" err="1"/>
              <a:t>or</a:t>
            </a:r>
            <a:r>
              <a:rPr lang="es-ES" b="0" baseline="0" dirty="0"/>
              <a:t> </a:t>
            </a:r>
            <a:r>
              <a:rPr lang="es-ES" b="0" baseline="0" dirty="0" err="1"/>
              <a:t>could</a:t>
            </a:r>
            <a:r>
              <a:rPr lang="es-ES" b="0" baseline="0" dirty="0"/>
              <a:t> </a:t>
            </a:r>
            <a:r>
              <a:rPr lang="es-ES" b="0" baseline="0" dirty="0" err="1"/>
              <a:t>refer</a:t>
            </a:r>
            <a:r>
              <a:rPr lang="es-ES" b="0" baseline="0" dirty="0"/>
              <a:t> to </a:t>
            </a:r>
            <a:r>
              <a:rPr lang="es-ES" b="0" baseline="0" dirty="0" err="1"/>
              <a:t>both</a:t>
            </a:r>
            <a:r>
              <a:rPr lang="es-ES" b="0" baseline="0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 of frequency rankings: </a:t>
            </a:r>
            <a:r>
              <a:rPr lang="en-GB" baseline="0" dirty="0"/>
              <a:t>Davies, M. &amp; Davies, K. (2018). </a:t>
            </a:r>
            <a:r>
              <a:rPr lang="en-GB" i="1" baseline="0" dirty="0"/>
              <a:t>A frequency dictionary of Spanish: Core vocabulary for learners </a:t>
            </a:r>
            <a:r>
              <a:rPr lang="en-GB" i="0" baseline="0" dirty="0"/>
              <a:t>(2</a:t>
            </a:r>
            <a:r>
              <a:rPr lang="en-GB" i="0" baseline="30000" dirty="0"/>
              <a:t>nd</a:t>
            </a:r>
            <a:r>
              <a:rPr lang="en-GB" i="0" baseline="0" dirty="0"/>
              <a:t> ed.)</a:t>
            </a:r>
            <a:r>
              <a:rPr lang="en-GB" baseline="0" dirty="0"/>
              <a:t>. London: Routledge.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169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065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107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953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418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752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revision</a:t>
            </a:r>
            <a:r>
              <a:rPr lang="es-ES" b="0" baseline="0" dirty="0"/>
              <a:t>. </a:t>
            </a:r>
            <a:r>
              <a:rPr lang="es-ES" b="0" dirty="0" err="1"/>
              <a:t>This</a:t>
            </a:r>
            <a:r>
              <a:rPr lang="es-ES" b="0" dirty="0"/>
              <a:t> </a:t>
            </a:r>
            <a:r>
              <a:rPr lang="es-ES" b="0" dirty="0" err="1"/>
              <a:t>activity</a:t>
            </a:r>
            <a:r>
              <a:rPr lang="es-ES" b="0" baseline="0" dirty="0"/>
              <a:t> </a:t>
            </a:r>
            <a:r>
              <a:rPr lang="es-ES" b="0" baseline="0" dirty="0" err="1"/>
              <a:t>revisits</a:t>
            </a:r>
            <a:r>
              <a:rPr lang="es-ES" b="0" baseline="0" dirty="0"/>
              <a:t> </a:t>
            </a:r>
            <a:r>
              <a:rPr lang="es-ES" b="0" baseline="0" dirty="0" err="1"/>
              <a:t>vocabulary</a:t>
            </a:r>
            <a:r>
              <a:rPr lang="es-ES" b="0" baseline="0" dirty="0"/>
              <a:t> </a:t>
            </a:r>
            <a:r>
              <a:rPr lang="es-ES" b="0" baseline="0" dirty="0" err="1"/>
              <a:t>from</a:t>
            </a:r>
            <a:r>
              <a:rPr lang="es-ES" b="0" baseline="0" dirty="0"/>
              <a:t> </a:t>
            </a:r>
            <a:r>
              <a:rPr lang="es-ES" b="0" baseline="0" dirty="0" err="1"/>
              <a:t>last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Quizlet</a:t>
            </a:r>
            <a:r>
              <a:rPr lang="es-ES" b="0" baseline="0" dirty="0"/>
              <a:t> </a:t>
            </a:r>
            <a:r>
              <a:rPr lang="es-ES" b="0" baseline="0" dirty="0" err="1"/>
              <a:t>homework</a:t>
            </a:r>
            <a:r>
              <a:rPr lang="es-ES" b="0" baseline="0" dirty="0"/>
              <a:t> </a:t>
            </a:r>
            <a:r>
              <a:rPr lang="es-ES" b="0" baseline="0" dirty="0" err="1"/>
              <a:t>that</a:t>
            </a:r>
            <a:r>
              <a:rPr lang="es-ES" b="0" baseline="0" dirty="0"/>
              <a:t> </a:t>
            </a:r>
            <a:r>
              <a:rPr lang="es-ES" b="0" baseline="0" dirty="0" err="1"/>
              <a:t>hasn’t</a:t>
            </a:r>
            <a:r>
              <a:rPr lang="es-ES" b="0" baseline="0" dirty="0"/>
              <a:t> </a:t>
            </a:r>
            <a:r>
              <a:rPr lang="es-ES" b="0" baseline="0" dirty="0" err="1"/>
              <a:t>been</a:t>
            </a:r>
            <a:r>
              <a:rPr lang="es-ES" b="0" baseline="0" dirty="0"/>
              <a:t> </a:t>
            </a:r>
            <a:r>
              <a:rPr lang="es-ES" b="0" baseline="0" dirty="0" err="1"/>
              <a:t>integrated</a:t>
            </a:r>
            <a:r>
              <a:rPr lang="es-ES" b="0" baseline="0" dirty="0"/>
              <a:t> </a:t>
            </a:r>
            <a:r>
              <a:rPr lang="es-ES" b="0" baseline="0" dirty="0" err="1"/>
              <a:t>into</a:t>
            </a:r>
            <a:r>
              <a:rPr lang="es-ES" b="0" baseline="0" dirty="0"/>
              <a:t>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week’s</a:t>
            </a:r>
            <a:r>
              <a:rPr lang="es-ES" b="0" baseline="0" dirty="0"/>
              <a:t> </a:t>
            </a:r>
            <a:r>
              <a:rPr lang="es-ES" b="0" baseline="0" dirty="0" err="1"/>
              <a:t>activities</a:t>
            </a:r>
            <a:r>
              <a:rPr lang="es-ES" b="0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 err="1"/>
              <a:t>Words</a:t>
            </a:r>
            <a:r>
              <a:rPr lang="es-ES" b="0" baseline="0" dirty="0"/>
              <a:t> </a:t>
            </a:r>
            <a:r>
              <a:rPr lang="es-ES" b="0" baseline="0" dirty="0" err="1"/>
              <a:t>revisited</a:t>
            </a:r>
            <a:r>
              <a:rPr lang="es-ES" b="0" baseline="0" dirty="0"/>
              <a:t> in </a:t>
            </a:r>
            <a:r>
              <a:rPr lang="es-ES" b="0" baseline="0" dirty="0" err="1"/>
              <a:t>this</a:t>
            </a:r>
            <a:r>
              <a:rPr lang="es-ES" b="0" baseline="0" dirty="0"/>
              <a:t> </a:t>
            </a:r>
            <a:r>
              <a:rPr lang="es-ES" b="0" baseline="0" dirty="0" err="1"/>
              <a:t>activity</a:t>
            </a:r>
            <a:r>
              <a:rPr lang="es-ES" b="0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dirty="0"/>
              <a:t>famoso [997]; feo [2373]; rico [398]; caro [2179]; barato [2164]; antiguo [446]  ¿cómo es? [cómo - 151]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0" baseline="0" dirty="0"/>
              <a:t>¿quién? [289]; comprar [361]; llegar [75]; tarde (</a:t>
            </a:r>
            <a:r>
              <a:rPr lang="es-ES" b="0" baseline="0" dirty="0" err="1"/>
              <a:t>adj</a:t>
            </a:r>
            <a:r>
              <a:rPr lang="es-ES" b="0" baseline="0" dirty="0"/>
              <a:t>.) [392]; temprano [1578]; bien [78]; con [14]</a:t>
            </a: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90784-656C-4BA6-90F8-11FF7804BF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34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7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7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829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807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03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28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13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719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649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29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1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75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17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222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6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09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3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0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3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0FB12E3-6F75-41C0-8FD2-F7ED0FB4E94A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D31E8EB-F65A-4D69-92C9-21AA3BC16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9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Tw Cen MT" panose="020B0602020104020603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Tw Cen MT" panose="020B0602020104020603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Tw Cen MT" panose="020B0602020104020603" pitchFamily="34" charset="0"/>
                <a:hlinkClick r:id="rId16"/>
              </a:rPr>
              <a:t>CC BY-NC-SA 4.0</a:t>
            </a:r>
            <a:br>
              <a:rPr lang="en-GB" sz="1100" dirty="0">
                <a:latin typeface="Tw Cen MT" panose="020B0602020104020603" pitchFamily="34" charset="0"/>
              </a:rPr>
            </a:br>
            <a:endParaRPr lang="en-GB" sz="1100" dirty="0"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6577" y="6526075"/>
            <a:ext cx="2291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</a:rPr>
              <a:t>Nick Avery</a:t>
            </a:r>
          </a:p>
        </p:txBody>
      </p:sp>
    </p:spTree>
    <p:extLst>
      <p:ext uri="{BB962C8B-B14F-4D97-AF65-F5344CB8AC3E}">
        <p14:creationId xmlns:p14="http://schemas.microsoft.com/office/powerpoint/2010/main" val="319872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81F1-2E15-428F-812E-6E6EE47117E9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766FB-84C5-426A-B0BC-8604251D8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7B3733-F46E-F14B-803A-270F75A7B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93" y="2210604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Vocabulary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2293" y="6179811"/>
            <a:ext cx="3762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Nick Avery / Rachel Hawkes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293" y="6519446"/>
            <a:ext cx="3762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Date updated: 09/12/2019</a:t>
            </a:r>
          </a:p>
        </p:txBody>
      </p:sp>
    </p:spTree>
    <p:extLst>
      <p:ext uri="{BB962C8B-B14F-4D97-AF65-F5344CB8AC3E}">
        <p14:creationId xmlns:p14="http://schemas.microsoft.com/office/powerpoint/2010/main" val="1086791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B1957-40E8-AC47-B2AF-D743D0E2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3347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Who?</a:t>
            </a:r>
            <a:endParaRPr lang="en-US" sz="4800" dirty="0"/>
          </a:p>
        </p:txBody>
      </p:sp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¿Q_____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</a:t>
            </a:r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Quien</a:t>
            </a:r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281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FC7D9-63DF-D641-9B25-6D55718AA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28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to buy, buying</a:t>
            </a:r>
            <a:endParaRPr lang="en-US" sz="4800" dirty="0"/>
          </a:p>
        </p:txBody>
      </p:sp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c______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comprar</a:t>
            </a:r>
            <a:endParaRPr lang="en-GB" sz="48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8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C2706-67A1-8846-B063-296E52D4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28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to arrive, arriving</a:t>
            </a:r>
            <a:endParaRPr lang="en-US" sz="4800" dirty="0"/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l_____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llegar</a:t>
            </a:r>
            <a:endParaRPr lang="en-GB" sz="48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DEB5F4-0941-F746-8816-FAD942D09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13828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late</a:t>
            </a:r>
            <a:endParaRPr lang="en-US" sz="4800" dirty="0"/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t_____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5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tarde</a:t>
            </a:r>
            <a:endParaRPr lang="en-GB" sz="48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6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B4B4DC-F06D-2B41-83B5-95CADBB3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28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early</a:t>
            </a:r>
            <a:endParaRPr lang="en-US" sz="4800" dirty="0"/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t_______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temprano</a:t>
            </a:r>
            <a:endParaRPr lang="en-GB" sz="48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5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6B0D8B-599C-2D46-A068-058EE3B86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28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well</a:t>
            </a:r>
            <a:endParaRPr lang="en-US" sz="4800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6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bien</a:t>
            </a:r>
            <a:endParaRPr lang="en-GB" sz="48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b___</a:t>
            </a:r>
          </a:p>
        </p:txBody>
      </p:sp>
    </p:spTree>
    <p:extLst>
      <p:ext uri="{BB962C8B-B14F-4D97-AF65-F5344CB8AC3E}">
        <p14:creationId xmlns:p14="http://schemas.microsoft.com/office/powerpoint/2010/main" val="410765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7FD9B-ED40-1841-AE96-F5FA31EB4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13828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with</a:t>
            </a:r>
            <a:endParaRPr lang="en-US" sz="4800" dirty="0"/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c___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6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con</a:t>
            </a:r>
          </a:p>
        </p:txBody>
      </p:sp>
    </p:spTree>
    <p:extLst>
      <p:ext uri="{BB962C8B-B14F-4D97-AF65-F5344CB8AC3E}">
        <p14:creationId xmlns:p14="http://schemas.microsoft.com/office/powerpoint/2010/main" val="201813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7258756" cy="867128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6674414" y="1059421"/>
          <a:ext cx="5215667" cy="51898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Español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Inglés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querer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want, wanting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quiero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0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want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quieres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you want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quiere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s/he wants, it wants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regalo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present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padre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father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256465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madre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mother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hermano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brother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684215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hermana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sister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897808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</a:t>
                      </a:r>
                      <a:r>
                        <a:rPr lang="en-GB" sz="2000" i="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dinero</a:t>
                      </a:r>
                      <a:endParaRPr lang="en-GB" sz="2000" i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money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507864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964180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73DD7FD-33D7-DB44-B734-4BDE0C15E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817" y="290330"/>
            <a:ext cx="10515600" cy="67486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3600" b="1" dirty="0" err="1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Vocabulario</a:t>
            </a:r>
            <a:endParaRPr lang="en-US" dirty="0"/>
          </a:p>
        </p:txBody>
      </p: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2094586" y="1336935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2092220" y="1336933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>
            <a:off x="2777959" y="1325507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2802647" y="1325507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>
            <a:off x="2777959" y="5481766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2886354" y="2915242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Segundos</a:t>
            </a:r>
            <a:endParaRPr lang="en-GB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3019438" y="1167656"/>
            <a:ext cx="431800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60" name="Text Box 14"/>
          <p:cNvSpPr txBox="1">
            <a:spLocks noChangeArrowheads="1"/>
          </p:cNvSpPr>
          <p:nvPr/>
        </p:nvSpPr>
        <p:spPr bwMode="auto">
          <a:xfrm>
            <a:off x="2994750" y="5301238"/>
            <a:ext cx="7341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6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1322" y="5712186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prstClr val="white"/>
                </a:solidFill>
                <a:latin typeface="Century Gothic" panose="020B0502020202020204" pitchFamily="34" charset="0"/>
              </a:rPr>
              <a:t>INICIO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48651" y="1561348"/>
            <a:ext cx="2499445" cy="4655032"/>
            <a:chOff x="12784212" y="1566777"/>
            <a:chExt cx="2213433" cy="4655032"/>
          </a:xfrm>
        </p:grpSpPr>
        <p:sp>
          <p:nvSpPr>
            <p:cNvPr id="39" name="Rectangle 38"/>
            <p:cNvSpPr/>
            <p:nvPr/>
          </p:nvSpPr>
          <p:spPr>
            <a:xfrm>
              <a:off x="12784214" y="1566777"/>
              <a:ext cx="2213430" cy="334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784215" y="1999008"/>
              <a:ext cx="2213430" cy="3457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784212" y="2427663"/>
              <a:ext cx="2213430" cy="337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2784215" y="2869878"/>
              <a:ext cx="2213430" cy="3047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2784212" y="3257584"/>
              <a:ext cx="2213430" cy="33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784215" y="3686433"/>
              <a:ext cx="2213430" cy="352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2784215" y="4121825"/>
              <a:ext cx="2213430" cy="353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784214" y="4552095"/>
              <a:ext cx="2213430" cy="3588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784215" y="4979419"/>
              <a:ext cx="2213430" cy="352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2784212" y="5424296"/>
              <a:ext cx="2213430" cy="352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2784212" y="5869173"/>
              <a:ext cx="2213430" cy="352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217458" y="1563250"/>
            <a:ext cx="1836887" cy="4621743"/>
            <a:chOff x="-2722678" y="1260393"/>
            <a:chExt cx="1836887" cy="4621743"/>
          </a:xfrm>
        </p:grpSpPr>
        <p:sp>
          <p:nvSpPr>
            <p:cNvPr id="63" name="Rectangle 62"/>
            <p:cNvSpPr/>
            <p:nvPr/>
          </p:nvSpPr>
          <p:spPr>
            <a:xfrm>
              <a:off x="-2722676" y="1260393"/>
              <a:ext cx="1836884" cy="334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-2722675" y="1692624"/>
              <a:ext cx="1836884" cy="3457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-2722678" y="2121279"/>
              <a:ext cx="1836884" cy="337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-2722675" y="2563494"/>
              <a:ext cx="1836884" cy="3047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-2722678" y="2951200"/>
              <a:ext cx="1836884" cy="33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-2722675" y="3380049"/>
              <a:ext cx="1836884" cy="352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-2722675" y="3815441"/>
              <a:ext cx="1836884" cy="353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-2722676" y="4245711"/>
              <a:ext cx="1836884" cy="3588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-2722675" y="4673035"/>
              <a:ext cx="1836884" cy="352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-2722678" y="5108397"/>
              <a:ext cx="1836884" cy="352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-2722678" y="5529500"/>
              <a:ext cx="1836884" cy="352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209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" dur="59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63249-FDDB-A145-9425-10502BFD8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4921"/>
            <a:ext cx="2773680" cy="1190845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famous</a:t>
            </a:r>
            <a:endParaRPr lang="en-US" sz="4800" dirty="0"/>
          </a:p>
        </p:txBody>
      </p:sp>
      <p:pic>
        <p:nvPicPr>
          <p:cNvPr id="34" name="Picture 2" descr="http://www.clker.com/cliparts/8/3/1/1/11949866071802493396gift02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240" y="2119262"/>
            <a:ext cx="1645252" cy="121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clker.com/cliparts/9/c/7/6/11949845431036898252ppl3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7" y="1843966"/>
            <a:ext cx="1482725" cy="176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200" y="2897465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f______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80891" y="1033791"/>
            <a:ext cx="706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La persona, el regalo o los dos?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29157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famoso</a:t>
            </a:r>
            <a:endParaRPr lang="en-GB" sz="48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6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833C3-FE86-614C-BFD5-29F8F36F1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2517"/>
            <a:ext cx="1493520" cy="913287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ugly</a:t>
            </a:r>
            <a:endParaRPr lang="en-US" sz="4800" dirty="0"/>
          </a:p>
        </p:txBody>
      </p:sp>
      <p:pic>
        <p:nvPicPr>
          <p:cNvPr id="34" name="Picture 2" descr="http://www.clker.com/cliparts/8/3/1/1/11949866071802493396gift02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240" y="2119262"/>
            <a:ext cx="1645252" cy="121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clker.com/cliparts/9/c/7/6/11949845431036898252ppl3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7" y="1843966"/>
            <a:ext cx="1482725" cy="176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f__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76166" y="1033791"/>
            <a:ext cx="706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La persona, el regalo o los dos?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5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feo</a:t>
            </a:r>
            <a:endParaRPr lang="en-GB" sz="48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1EAE-EA35-CE48-8171-3F459A48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8293"/>
            <a:ext cx="1508760" cy="139944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+mn-cs"/>
              </a:rPr>
              <a:t>rich</a:t>
            </a:r>
            <a:endParaRPr lang="en-US" dirty="0"/>
          </a:p>
        </p:txBody>
      </p:sp>
      <p:pic>
        <p:nvPicPr>
          <p:cNvPr id="34" name="Picture 2" descr="http://www.clker.com/cliparts/8/3/1/1/11949866071802493396gift02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240" y="2119262"/>
            <a:ext cx="1645252" cy="121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clker.com/cliparts/9/c/7/6/11949845431036898252ppl3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7" y="1843966"/>
            <a:ext cx="1482725" cy="176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r___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76166" y="1033791"/>
            <a:ext cx="706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La persona, el regalo o los dos?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rico</a:t>
            </a:r>
            <a:endParaRPr lang="en-GB" sz="48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72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8817-A04C-A84F-A3C8-5366955AE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0268"/>
            <a:ext cx="3368040" cy="117549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+mn-cs"/>
              </a:rPr>
              <a:t>expensive</a:t>
            </a:r>
            <a:endParaRPr lang="en-US" dirty="0"/>
          </a:p>
        </p:txBody>
      </p:sp>
      <p:pic>
        <p:nvPicPr>
          <p:cNvPr id="34" name="Picture 2" descr="http://www.clker.com/cliparts/8/3/1/1/11949866071802493396gift02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240" y="2119262"/>
            <a:ext cx="1645252" cy="121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clker.com/cliparts/9/c/7/6/11949845431036898252ppl3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7" y="1843966"/>
            <a:ext cx="1482725" cy="176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c___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76166" y="1033791"/>
            <a:ext cx="706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La persona, el regalo o los dos?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5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caro</a:t>
            </a:r>
            <a:endParaRPr lang="en-GB" sz="48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0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6249-3DB6-1A46-AC36-18ECAFAB7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1521"/>
            <a:ext cx="2407920" cy="1399443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cheap</a:t>
            </a:r>
            <a:endParaRPr lang="en-US" sz="4800" dirty="0"/>
          </a:p>
        </p:txBody>
      </p:sp>
      <p:pic>
        <p:nvPicPr>
          <p:cNvPr id="34" name="Picture 2" descr="http://www.clker.com/cliparts/8/3/1/1/11949866071802493396gift02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240" y="2119262"/>
            <a:ext cx="1645252" cy="121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clker.com/cliparts/9/c/7/6/11949845431036898252ppl3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7" y="1843966"/>
            <a:ext cx="1482725" cy="176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b_____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76166" y="1033791"/>
            <a:ext cx="706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La persona, el regalo o los dos?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5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barato</a:t>
            </a:r>
            <a:endParaRPr lang="en-GB" sz="48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8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63CD-CA1E-044C-BB4A-9494ED2FA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747"/>
            <a:ext cx="2423160" cy="117549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5300" b="1" i="1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+mn-cs"/>
              </a:rPr>
              <a:t>old</a:t>
            </a:r>
            <a:endParaRPr lang="en-US" dirty="0"/>
          </a:p>
        </p:txBody>
      </p:sp>
      <p:pic>
        <p:nvPicPr>
          <p:cNvPr id="34" name="Picture 2" descr="http://www.clker.com/cliparts/8/3/1/1/11949866071802493396gift02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240" y="2119262"/>
            <a:ext cx="1645252" cy="121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clker.com/cliparts/9/c/7/6/11949845431036898252ppl3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7" y="1843966"/>
            <a:ext cx="1482725" cy="176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a______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76166" y="1033791"/>
            <a:ext cx="706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La persona, el regalo o los dos?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antiguo</a:t>
            </a:r>
            <a:endParaRPr lang="en-GB" sz="48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86C5B-C854-F042-851E-2AD1AD413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2699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What’s s/he like?</a:t>
            </a:r>
            <a:endParaRPr lang="en-US" sz="4800" dirty="0"/>
          </a:p>
        </p:txBody>
      </p:sp>
      <p:pic>
        <p:nvPicPr>
          <p:cNvPr id="34" name="Picture 2" descr="http://www.clker.com/cliparts/8/3/1/1/11949866071802493396gift02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240" y="2119262"/>
            <a:ext cx="1645252" cy="121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clker.com/cliparts/9/c/7/6/11949845431036898252ppl3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7" y="1843966"/>
            <a:ext cx="1482725" cy="176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54000" y="328073"/>
            <a:ext cx="581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se dice en español…?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¿C____ ___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76166" y="1033791"/>
            <a:ext cx="706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La persona, el regalo o los dos?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8200" y="3000966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¿Cómo 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1960310"/>
            <a:ext cx="581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What’s it like?</a:t>
            </a:r>
          </a:p>
        </p:txBody>
      </p:sp>
    </p:spTree>
    <p:extLst>
      <p:ext uri="{BB962C8B-B14F-4D97-AF65-F5344CB8AC3E}">
        <p14:creationId xmlns:p14="http://schemas.microsoft.com/office/powerpoint/2010/main" val="317517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ources (not bold NA).pptx" id="{C04240F7-4567-42F4-A6A9-1F35289C3A03}" vid="{11C110E3-9438-4B77-B542-C85A197C3B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1676</Words>
  <Application>Microsoft Macintosh PowerPoint</Application>
  <PresentationFormat>Widescreen</PresentationFormat>
  <Paragraphs>229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SimSun</vt:lpstr>
      <vt:lpstr>Arial</vt:lpstr>
      <vt:lpstr>Calibri</vt:lpstr>
      <vt:lpstr>Calibri Light</vt:lpstr>
      <vt:lpstr>Century Gothic</vt:lpstr>
      <vt:lpstr>Times New Roman</vt:lpstr>
      <vt:lpstr>Tw Cen MT</vt:lpstr>
      <vt:lpstr>Wingdings</vt:lpstr>
      <vt:lpstr>1_Office Theme</vt:lpstr>
      <vt:lpstr>Office Theme</vt:lpstr>
      <vt:lpstr>Vocabulary</vt:lpstr>
      <vt:lpstr>Vocabulario</vt:lpstr>
      <vt:lpstr>famous</vt:lpstr>
      <vt:lpstr>ugly</vt:lpstr>
      <vt:lpstr>rich</vt:lpstr>
      <vt:lpstr>expensive</vt:lpstr>
      <vt:lpstr>cheap</vt:lpstr>
      <vt:lpstr>old</vt:lpstr>
      <vt:lpstr>What’s s/he like?</vt:lpstr>
      <vt:lpstr>Who?</vt:lpstr>
      <vt:lpstr>to buy, buying</vt:lpstr>
      <vt:lpstr>to arrive, arriving</vt:lpstr>
      <vt:lpstr>late</vt:lpstr>
      <vt:lpstr>early</vt:lpstr>
      <vt:lpstr>well</vt:lpstr>
      <vt:lpstr>with</vt:lpstr>
    </vt:vector>
  </TitlesOfParts>
  <Company>University of York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Avery</dc:creator>
  <cp:lastModifiedBy>Helen Thomas</cp:lastModifiedBy>
  <cp:revision>5</cp:revision>
  <dcterms:created xsi:type="dcterms:W3CDTF">2019-12-06T14:54:44Z</dcterms:created>
  <dcterms:modified xsi:type="dcterms:W3CDTF">2019-12-09T10:47:11Z</dcterms:modified>
</cp:coreProperties>
</file>