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78"/>
  </p:notesMasterIdLst>
  <p:sldIdLst>
    <p:sldId id="259" r:id="rId3"/>
    <p:sldId id="522" r:id="rId4"/>
    <p:sldId id="625" r:id="rId5"/>
    <p:sldId id="612" r:id="rId6"/>
    <p:sldId id="613" r:id="rId7"/>
    <p:sldId id="614" r:id="rId8"/>
    <p:sldId id="615" r:id="rId9"/>
    <p:sldId id="616" r:id="rId10"/>
    <p:sldId id="617" r:id="rId11"/>
    <p:sldId id="618" r:id="rId12"/>
    <p:sldId id="619" r:id="rId13"/>
    <p:sldId id="620" r:id="rId14"/>
    <p:sldId id="621" r:id="rId15"/>
    <p:sldId id="622" r:id="rId16"/>
    <p:sldId id="623" r:id="rId17"/>
    <p:sldId id="624" r:id="rId18"/>
    <p:sldId id="536" r:id="rId19"/>
    <p:sldId id="537" r:id="rId20"/>
    <p:sldId id="538" r:id="rId21"/>
    <p:sldId id="539" r:id="rId22"/>
    <p:sldId id="540" r:id="rId23"/>
    <p:sldId id="541" r:id="rId24"/>
    <p:sldId id="542" r:id="rId25"/>
    <p:sldId id="543" r:id="rId26"/>
    <p:sldId id="544" r:id="rId27"/>
    <p:sldId id="545" r:id="rId28"/>
    <p:sldId id="546" r:id="rId29"/>
    <p:sldId id="547" r:id="rId30"/>
    <p:sldId id="548" r:id="rId31"/>
    <p:sldId id="549" r:id="rId32"/>
    <p:sldId id="550" r:id="rId33"/>
    <p:sldId id="551" r:id="rId34"/>
    <p:sldId id="552" r:id="rId35"/>
    <p:sldId id="553" r:id="rId36"/>
    <p:sldId id="554" r:id="rId37"/>
    <p:sldId id="555" r:id="rId38"/>
    <p:sldId id="562" r:id="rId39"/>
    <p:sldId id="556" r:id="rId40"/>
    <p:sldId id="557" r:id="rId41"/>
    <p:sldId id="559" r:id="rId42"/>
    <p:sldId id="560" r:id="rId43"/>
    <p:sldId id="561" r:id="rId44"/>
    <p:sldId id="558" r:id="rId45"/>
    <p:sldId id="563" r:id="rId46"/>
    <p:sldId id="564" r:id="rId47"/>
    <p:sldId id="565" r:id="rId48"/>
    <p:sldId id="566" r:id="rId49"/>
    <p:sldId id="567" r:id="rId50"/>
    <p:sldId id="568" r:id="rId51"/>
    <p:sldId id="569" r:id="rId52"/>
    <p:sldId id="570" r:id="rId53"/>
    <p:sldId id="571" r:id="rId54"/>
    <p:sldId id="572" r:id="rId55"/>
    <p:sldId id="573" r:id="rId56"/>
    <p:sldId id="574" r:id="rId57"/>
    <p:sldId id="575" r:id="rId58"/>
    <p:sldId id="576" r:id="rId59"/>
    <p:sldId id="577" r:id="rId60"/>
    <p:sldId id="578" r:id="rId61"/>
    <p:sldId id="579" r:id="rId62"/>
    <p:sldId id="580" r:id="rId63"/>
    <p:sldId id="586" r:id="rId64"/>
    <p:sldId id="581" r:id="rId65"/>
    <p:sldId id="582" r:id="rId66"/>
    <p:sldId id="583" r:id="rId67"/>
    <p:sldId id="584" r:id="rId68"/>
    <p:sldId id="585" r:id="rId69"/>
    <p:sldId id="588" r:id="rId70"/>
    <p:sldId id="587" r:id="rId71"/>
    <p:sldId id="589" r:id="rId72"/>
    <p:sldId id="590" r:id="rId73"/>
    <p:sldId id="591" r:id="rId74"/>
    <p:sldId id="592" r:id="rId75"/>
    <p:sldId id="611" r:id="rId76"/>
    <p:sldId id="593" r:id="rId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5076"/>
    <a:srgbClr val="DAA520"/>
    <a:srgbClr val="FFE8CB"/>
    <a:srgbClr val="FFF4E7"/>
    <a:srgbClr val="D1DFEF"/>
    <a:srgbClr val="EBEFF7"/>
    <a:srgbClr val="E3EAFD"/>
    <a:srgbClr val="FBF0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063" autoAdjust="0"/>
    <p:restoredTop sz="67445" autoAdjust="0"/>
  </p:normalViewPr>
  <p:slideViewPr>
    <p:cSldViewPr snapToGrid="0">
      <p:cViewPr varScale="1">
        <p:scale>
          <a:sx n="72" d="100"/>
          <a:sy n="72" d="100"/>
        </p:scale>
        <p:origin x="1520" y="200"/>
      </p:cViewPr>
      <p:guideLst/>
    </p:cSldViewPr>
  </p:slideViewPr>
  <p:outlineViewPr>
    <p:cViewPr>
      <p:scale>
        <a:sx n="33" d="100"/>
        <a:sy n="33" d="100"/>
      </p:scale>
      <p:origin x="0" y="-10218"/>
    </p:cViewPr>
  </p:outlineViewPr>
  <p:notesTextViewPr>
    <p:cViewPr>
      <p:scale>
        <a:sx n="100" d="100"/>
        <a:sy n="100" d="100"/>
      </p:scale>
      <p:origin x="0" y="-248"/>
    </p:cViewPr>
  </p:notesTextViewPr>
  <p:sorterViewPr>
    <p:cViewPr varScale="1">
      <p:scale>
        <a:sx n="100" d="100"/>
        <a:sy n="100" d="100"/>
      </p:scale>
      <p:origin x="0" y="0"/>
    </p:cViewPr>
  </p:sorterViewPr>
  <p:notesViewPr>
    <p:cSldViewPr snapToGrid="0">
      <p:cViewPr varScale="1">
        <p:scale>
          <a:sx n="88" d="100"/>
          <a:sy n="88" d="100"/>
        </p:scale>
        <p:origin x="3822" y="6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15/12/2021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thelocal.de/20131206/15915"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www.youtube.com/watch?v=KurqAmMi-bc" TargetMode="External"/><Relationship Id="rId7" Type="http://schemas.openxmlformats.org/officeDocument/2006/relationships/hyperlink" Target="https://www.youtube.com/watch?v=lS4wTuvR7Ik" TargetMode="External"/><Relationship Id="rId2" Type="http://schemas.openxmlformats.org/officeDocument/2006/relationships/slide" Target="../slides/slide63.xml"/><Relationship Id="rId1" Type="http://schemas.openxmlformats.org/officeDocument/2006/relationships/notesMaster" Target="../notesMasters/notesMaster1.xml"/><Relationship Id="rId6" Type="http://schemas.openxmlformats.org/officeDocument/2006/relationships/hyperlink" Target="https://www.youtube.com/watch?v=RJauT4IM1Y8" TargetMode="External"/><Relationship Id="rId5" Type="http://schemas.openxmlformats.org/officeDocument/2006/relationships/hyperlink" Target="https://www.youtube.com/watch?v=OVSoZn66iC4" TargetMode="External"/><Relationship Id="rId4" Type="http://schemas.openxmlformats.org/officeDocument/2006/relationships/hyperlink" Target="https://www.youtube.com/watch?v=nxvJ1SIRdiI" TargetMode="Externa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www.youtube.com/watch?v=lS4wTuvR7Ik"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www.youtube.com/watch?v=lS4wTuvR7Ik"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s://www.freepik.com/home" TargetMode="External"/><Relationship Id="rId2" Type="http://schemas.openxmlformats.org/officeDocument/2006/relationships/slide" Target="../slides/slide75.xml"/><Relationship Id="rId1" Type="http://schemas.openxmlformats.org/officeDocument/2006/relationships/notesMaster" Target="../notesMasters/notesMaster1.xml"/><Relationship Id="rId4" Type="http://schemas.openxmlformats.org/officeDocument/2006/relationships/hyperlink" Target="http://www.flaticon.com/"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Calibri" panose="020F0502020204030204" pitchFamily="34" charset="0"/>
                <a:cs typeface="Calibri" panose="020F0502020204030204" pitchFamily="34" charset="0"/>
              </a:rPr>
              <a:t>Artwork by Steve Clarke.  All additional pictures selected are available</a:t>
            </a:r>
            <a:r>
              <a:rPr lang="en-GB" sz="1200" baseline="0" dirty="0">
                <a:latin typeface="Calibri" panose="020F0502020204030204" pitchFamily="34" charset="0"/>
                <a:cs typeface="Calibri" panose="020F0502020204030204" pitchFamily="34" charset="0"/>
              </a:rPr>
              <a:t> under a Creative Commons license; no attribution required.</a:t>
            </a:r>
            <a:br>
              <a:rPr lang="en-GB" sz="1200" baseline="0" dirty="0">
                <a:latin typeface="Calibri" panose="020F0502020204030204" pitchFamily="34" charset="0"/>
                <a:cs typeface="Calibri" panose="020F0502020204030204" pitchFamily="34" charset="0"/>
              </a:rPr>
            </a:br>
            <a:endParaRPr lang="en-GB" sz="1200" b="1"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latin typeface="Calibri" panose="020F0502020204030204" pitchFamily="34" charset="0"/>
                <a:cs typeface="Calibri" panose="020F0502020204030204" pitchFamily="34" charset="0"/>
              </a:rPr>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latin typeface="Calibri" panose="020F0502020204030204" pitchFamily="34" charset="0"/>
                <a:cs typeface="Calibri" panose="020F0502020204030204" pitchFamily="34" charset="0"/>
              </a:rPr>
              <a:t>Introduction of SSC </a:t>
            </a:r>
            <a:r>
              <a:rPr lang="en-GB" sz="1200" b="1" dirty="0">
                <a:latin typeface="Calibri" panose="020F0502020204030204" pitchFamily="34" charset="0"/>
                <a:cs typeface="Calibri" panose="020F0502020204030204" pitchFamily="34" charset="0"/>
              </a:rPr>
              <a:t>[</a:t>
            </a:r>
            <a:r>
              <a:rPr lang="en-GB" sz="1200" b="1" i="0" u="none" strike="noStrike" kern="1200" dirty="0">
                <a:solidFill>
                  <a:schemeClr val="tx1"/>
                </a:solidFill>
                <a:effectLst/>
                <a:latin typeface="Calibri" panose="020F0502020204030204" pitchFamily="34" charset="0"/>
                <a:ea typeface="+mn-ea"/>
                <a:cs typeface="Calibri" panose="020F0502020204030204" pitchFamily="34" charset="0"/>
              </a:rPr>
              <a:t>ü</a:t>
            </a:r>
            <a:r>
              <a:rPr lang="en-GB" sz="1200" b="1" dirty="0">
                <a:latin typeface="Calibri" panose="020F0502020204030204" pitchFamily="34" charset="0"/>
                <a:cs typeface="Calibri" panose="020F0502020204030204" pitchFamily="34" charset="0"/>
              </a:rPr>
              <a:t>]</a:t>
            </a:r>
            <a:r>
              <a:rPr lang="en-GB" sz="1200" b="1" baseline="0" dirty="0">
                <a:latin typeface="Calibri" panose="020F0502020204030204" pitchFamily="34" charset="0"/>
                <a:cs typeface="Calibri" panose="020F0502020204030204" pitchFamily="34" charset="0"/>
              </a:rPr>
              <a:t> </a:t>
            </a:r>
          </a:p>
          <a:p>
            <a:pPr marL="0" indent="0">
              <a:buFontTx/>
              <a:buNone/>
            </a:pPr>
            <a:r>
              <a:rPr lang="en-GB" sz="1200" dirty="0">
                <a:latin typeface="Calibri" panose="020F0502020204030204" pitchFamily="34" charset="0"/>
                <a:cs typeface="Calibri" panose="020F0502020204030204" pitchFamily="34" charset="0"/>
              </a:rPr>
              <a:t>Introduction</a:t>
            </a:r>
            <a:r>
              <a:rPr lang="en-GB" sz="1200" baseline="0" dirty="0">
                <a:latin typeface="Calibri" panose="020F0502020204030204" pitchFamily="34" charset="0"/>
                <a:cs typeface="Calibri" panose="020F0502020204030204" pitchFamily="34" charset="0"/>
              </a:rPr>
              <a:t> of p</a:t>
            </a:r>
            <a:r>
              <a:rPr lang="en-GB" sz="1200" dirty="0">
                <a:latin typeface="Calibri" panose="020F0502020204030204" pitchFamily="34" charset="0"/>
                <a:cs typeface="Calibri" panose="020F0502020204030204" pitchFamily="34" charset="0"/>
              </a:rPr>
              <a:t>lurals (der /das) </a:t>
            </a:r>
            <a:r>
              <a:rPr lang="en-GB" sz="1200" b="0" dirty="0">
                <a:latin typeface="Calibri" panose="020F0502020204030204" pitchFamily="34" charset="0"/>
                <a:cs typeface="Calibri" panose="020F0502020204030204" pitchFamily="34" charset="0"/>
                <a:sym typeface="Wingdings" pitchFamily="2" charset="2"/>
              </a:rPr>
              <a:t> </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Rule 1 - umlaut + e, Rule 2 -el/-</a:t>
            </a:r>
            <a:r>
              <a:rPr lang="en-GB" sz="1200" b="0" i="0" u="none" strike="noStrike" kern="1200" dirty="0" err="1">
                <a:solidFill>
                  <a:schemeClr val="tx1"/>
                </a:solidFill>
                <a:effectLst/>
                <a:latin typeface="Calibri" panose="020F0502020204030204" pitchFamily="34" charset="0"/>
                <a:ea typeface="+mn-ea"/>
                <a:cs typeface="Calibri" panose="020F0502020204030204" pitchFamily="34" charset="0"/>
              </a:rPr>
              <a:t>en</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/-er NO CHANGE, plural article = 'die’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Word frequency (1 is the most frequent word in German): </a:t>
            </a:r>
            <a:endParaRPr lang="en-GB"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7.1.2.6</a:t>
            </a:r>
            <a:r>
              <a:rPr lang="en-GB" sz="1200" b="1" i="0" u="none" strike="noStrike" kern="1200" cap="none" baseline="0" dirty="0">
                <a:solidFill>
                  <a:schemeClr val="tx1"/>
                </a:solidFill>
                <a:effectLst/>
                <a:latin typeface="Calibri" panose="020F0502020204030204" pitchFamily="34" charset="0"/>
                <a:ea typeface="Calibri"/>
                <a:cs typeface="Calibri" panose="020F0502020204030204" pitchFamily="34" charset="0"/>
                <a:sym typeface="Calibri"/>
              </a:rPr>
              <a:t> (introduce)</a:t>
            </a:r>
            <a:r>
              <a:rPr lang="en-GB" sz="1200" b="0" i="0" u="none" strike="noStrike" kern="1200" cap="none" baseline="0" dirty="0">
                <a:solidFill>
                  <a:schemeClr val="tx1"/>
                </a:solidFill>
                <a:effectLst/>
                <a:latin typeface="Calibri" panose="020F0502020204030204" pitchFamily="34" charset="0"/>
                <a:ea typeface="Calibri"/>
                <a:cs typeface="Calibri" panose="020F0502020204030204" pitchFamily="34" charset="0"/>
                <a:sym typeface="Calibri"/>
              </a:rPr>
              <a:t> </a:t>
            </a:r>
            <a:r>
              <a:rPr lang="de-DE"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wünschen [630] Arzt [622] Platz1 [326] Spiel [328] Stück [511] Zug [675] grün [682] auch [18] es gibt [</a:t>
            </a:r>
            <a:r>
              <a:rPr lang="de-DE" sz="1200" b="0" i="0" u="none" strike="noStrike" kern="1200" cap="none" dirty="0" err="1">
                <a:solidFill>
                  <a:schemeClr val="tx1"/>
                </a:solidFill>
                <a:effectLst/>
                <a:latin typeface="Calibri" panose="020F0502020204030204" pitchFamily="34" charset="0"/>
                <a:ea typeface="Calibri"/>
                <a:cs typeface="Calibri" panose="020F0502020204030204" pitchFamily="34" charset="0"/>
                <a:sym typeface="Calibri"/>
              </a:rPr>
              <a:t>n</a:t>
            </a:r>
            <a:r>
              <a:rPr lang="de-DE"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/a] wie viele? [</a:t>
            </a:r>
            <a:r>
              <a:rPr lang="de-DE" sz="1200" b="0" i="0" u="none" strike="noStrike" kern="1200" cap="none" dirty="0" err="1">
                <a:solidFill>
                  <a:schemeClr val="tx1"/>
                </a:solidFill>
                <a:effectLst/>
                <a:latin typeface="Calibri" panose="020F0502020204030204" pitchFamily="34" charset="0"/>
                <a:ea typeface="Calibri"/>
                <a:cs typeface="Calibri" panose="020F0502020204030204" pitchFamily="34" charset="0"/>
                <a:sym typeface="Calibri"/>
              </a:rPr>
              <a:t>n</a:t>
            </a:r>
            <a:r>
              <a:rPr lang="de-DE"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/a]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7.1.2.3 (revisit)</a:t>
            </a:r>
            <a:r>
              <a:rPr lang="en-GB" sz="1200" b="1" i="0" u="none" strike="noStrike" kern="1200" cap="none" baseline="0" dirty="0">
                <a:solidFill>
                  <a:schemeClr val="tx1"/>
                </a:solidFill>
                <a:effectLst/>
                <a:latin typeface="Calibri" panose="020F0502020204030204" pitchFamily="34" charset="0"/>
                <a:ea typeface="Calibri"/>
                <a:cs typeface="Calibri" panose="020F0502020204030204" pitchFamily="34" charset="0"/>
                <a:sym typeface="Calibri"/>
              </a:rPr>
              <a:t> </a:t>
            </a:r>
            <a:r>
              <a:rPr lang="de-DE"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gehen [66] hören [146] tanzen [1497] kaum [272] manchmal [382] nie [186]  oft [223] sehr [81] einmal die Woche [</a:t>
            </a:r>
            <a:r>
              <a:rPr lang="de-DE" sz="1200" b="0" i="0" u="none" strike="noStrike" kern="1200" cap="none" dirty="0" err="1">
                <a:solidFill>
                  <a:schemeClr val="tx1"/>
                </a:solidFill>
                <a:effectLst/>
                <a:latin typeface="Calibri" panose="020F0502020204030204" pitchFamily="34" charset="0"/>
                <a:ea typeface="Calibri"/>
                <a:cs typeface="Calibri" panose="020F0502020204030204" pitchFamily="34" charset="0"/>
                <a:sym typeface="Calibri"/>
              </a:rPr>
              <a:t>n</a:t>
            </a:r>
            <a:r>
              <a:rPr lang="de-DE"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/a] jeden Tag [</a:t>
            </a:r>
            <a:r>
              <a:rPr lang="de-DE" sz="1200" b="0" i="0" u="none" strike="noStrike" kern="1200" cap="none" dirty="0" err="1">
                <a:solidFill>
                  <a:schemeClr val="tx1"/>
                </a:solidFill>
                <a:effectLst/>
                <a:latin typeface="Calibri" panose="020F0502020204030204" pitchFamily="34" charset="0"/>
                <a:ea typeface="Calibri"/>
                <a:cs typeface="Calibri" panose="020F0502020204030204" pitchFamily="34" charset="0"/>
                <a:sym typeface="Calibri"/>
              </a:rPr>
              <a:t>n</a:t>
            </a:r>
            <a:r>
              <a:rPr lang="de-DE"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7.1.1.4 (revisit)</a:t>
            </a:r>
            <a:r>
              <a:rPr lang="en-GB" sz="1200" b="1" i="0" u="none" strike="noStrike" kern="1200" cap="none" baseline="0" dirty="0">
                <a:solidFill>
                  <a:schemeClr val="tx1"/>
                </a:solidFill>
                <a:effectLst/>
                <a:latin typeface="Calibri" panose="020F0502020204030204" pitchFamily="34" charset="0"/>
                <a:ea typeface="Calibri"/>
                <a:cs typeface="Calibri" panose="020F0502020204030204" pitchFamily="34" charset="0"/>
                <a:sym typeface="Calibri"/>
              </a:rPr>
              <a:t> </a:t>
            </a:r>
            <a:r>
              <a:rPr lang="de-DE" sz="1200" b="0" i="0" u="none" strike="noStrike" kern="1200" cap="none" baseline="0" dirty="0">
                <a:solidFill>
                  <a:schemeClr val="tx1"/>
                </a:solidFill>
                <a:effectLst/>
                <a:latin typeface="Calibri" panose="020F0502020204030204" pitchFamily="34" charset="0"/>
                <a:ea typeface="Calibri"/>
                <a:cs typeface="Calibri" panose="020F0502020204030204" pitchFamily="34" charset="0"/>
                <a:sym typeface="Calibri"/>
              </a:rPr>
              <a:t>wissen [78] bist [4] du [54] Farbe [1079] Nummer [806] Ort [341] Tier [614] aber [31] kein [46] ich weiß nicht [</a:t>
            </a:r>
            <a:r>
              <a:rPr lang="de-DE" sz="1200" b="0" i="0" u="none" strike="noStrike" kern="1200" cap="none" baseline="0" dirty="0" err="1">
                <a:solidFill>
                  <a:schemeClr val="tx1"/>
                </a:solidFill>
                <a:effectLst/>
                <a:latin typeface="Calibri" panose="020F0502020204030204" pitchFamily="34" charset="0"/>
                <a:ea typeface="Calibri"/>
                <a:cs typeface="Calibri" panose="020F0502020204030204" pitchFamily="34" charset="0"/>
                <a:sym typeface="Calibri"/>
              </a:rPr>
              <a:t>n</a:t>
            </a:r>
            <a:r>
              <a:rPr lang="de-DE" sz="1200" b="0" i="0" u="none" strike="noStrike" kern="1200" cap="none" baseline="0" dirty="0">
                <a:solidFill>
                  <a:schemeClr val="tx1"/>
                </a:solidFill>
                <a:effectLst/>
                <a:latin typeface="Calibri" panose="020F0502020204030204" pitchFamily="34" charset="0"/>
                <a:ea typeface="Calibri"/>
                <a:cs typeface="Calibri" panose="020F0502020204030204" pitchFamily="34" charset="0"/>
                <a:sym typeface="Calibri"/>
              </a:rPr>
              <a:t>/a] wie sagt man [</a:t>
            </a:r>
            <a:r>
              <a:rPr lang="de-DE" sz="1200" b="0" i="0" u="none" strike="noStrike" kern="1200" cap="none" baseline="0" dirty="0" err="1">
                <a:solidFill>
                  <a:schemeClr val="tx1"/>
                </a:solidFill>
                <a:effectLst/>
                <a:latin typeface="Calibri" panose="020F0502020204030204" pitchFamily="34" charset="0"/>
                <a:ea typeface="Calibri"/>
                <a:cs typeface="Calibri" panose="020F0502020204030204" pitchFamily="34" charset="0"/>
                <a:sym typeface="Calibri"/>
              </a:rPr>
              <a:t>n</a:t>
            </a:r>
            <a:r>
              <a:rPr lang="de-DE" sz="1200" b="0" i="0" u="none" strike="noStrike" kern="1200" cap="none" baseline="0" dirty="0">
                <a:solidFill>
                  <a:schemeClr val="tx1"/>
                </a:solidFill>
                <a:effectLst/>
                <a:latin typeface="Calibri" panose="020F0502020204030204" pitchFamily="34" charset="0"/>
                <a:ea typeface="Calibri"/>
                <a:cs typeface="Calibri" panose="020F0502020204030204" pitchFamily="34" charset="0"/>
                <a:sym typeface="Calibri"/>
              </a:rPr>
              <a:t>/a] wie schreibt man [</a:t>
            </a:r>
            <a:r>
              <a:rPr lang="de-DE" sz="1200" b="0" i="0" u="none" strike="noStrike" kern="1200" cap="none" baseline="0" dirty="0" err="1">
                <a:solidFill>
                  <a:schemeClr val="tx1"/>
                </a:solidFill>
                <a:effectLst/>
                <a:latin typeface="Calibri" panose="020F0502020204030204" pitchFamily="34" charset="0"/>
                <a:ea typeface="Calibri"/>
                <a:cs typeface="Calibri" panose="020F0502020204030204" pitchFamily="34" charset="0"/>
                <a:sym typeface="Calibri"/>
              </a:rPr>
              <a:t>n</a:t>
            </a:r>
            <a:r>
              <a:rPr lang="de-DE" sz="1200" b="0" i="0" u="none" strike="noStrike" kern="1200" cap="none" baseline="0" dirty="0">
                <a:solidFill>
                  <a:schemeClr val="tx1"/>
                </a:solidFill>
                <a:effectLst/>
                <a:latin typeface="Calibri" panose="020F0502020204030204" pitchFamily="34" charset="0"/>
                <a:ea typeface="Calibri"/>
                <a:cs typeface="Calibri" panose="020F0502020204030204" pitchFamily="34" charset="0"/>
                <a:sym typeface="Calibri"/>
              </a:rPr>
              <a:t>/a]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cap="none" baseline="0" dirty="0">
                <a:solidFill>
                  <a:schemeClr val="tx1"/>
                </a:solidFill>
                <a:effectLst/>
                <a:latin typeface="Calibri" panose="020F0502020204030204" pitchFamily="34" charset="0"/>
                <a:ea typeface="Calibri"/>
                <a:cs typeface="Calibri" panose="020F0502020204030204" pitchFamily="34" charset="0"/>
                <a:sym typeface="Calibri"/>
              </a:rPr>
              <a:t>das ist (nicht) klar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u="none" strike="noStrike" kern="1200" cap="none" baseline="0" dirty="0">
              <a:solidFill>
                <a:schemeClr val="tx1"/>
              </a:solidFill>
              <a:effectLst/>
              <a:latin typeface="Calibri" panose="020F0502020204030204" pitchFamily="34" charset="0"/>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latin typeface="Calibri" panose="020F0502020204030204" pitchFamily="34" charset="0"/>
                <a:cs typeface="Calibri" panose="020F0502020204030204" pitchFamily="34" charset="0"/>
              </a:rPr>
              <a:t>Source:  Jones, R.L. &amp; </a:t>
            </a:r>
            <a:r>
              <a:rPr lang="en-GB" sz="1200" i="1" dirty="0" err="1">
                <a:latin typeface="Calibri" panose="020F0502020204030204" pitchFamily="34" charset="0"/>
                <a:cs typeface="Calibri" panose="020F0502020204030204" pitchFamily="34" charset="0"/>
              </a:rPr>
              <a:t>Tschirner</a:t>
            </a:r>
            <a:r>
              <a:rPr lang="en-GB" sz="1200" i="1" dirty="0">
                <a:latin typeface="Calibri" panose="020F0502020204030204" pitchFamily="34" charset="0"/>
                <a:cs typeface="Calibri" panose="020F0502020204030204" pitchFamily="34" charset="0"/>
              </a:rPr>
              <a:t>, E. (2019). A frequency dictionary of German: core vocabulary for learners. Routledge</a:t>
            </a:r>
          </a:p>
          <a:p>
            <a:endParaRPr lang="en-GB" sz="12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sz="1200" b="1" dirty="0" err="1">
                <a:solidFill>
                  <a:srgbClr val="FFCC00"/>
                </a:solidFill>
                <a:latin typeface="Century Gothic" panose="020B0502020202020204" pitchFamily="34" charset="0"/>
              </a:rPr>
              <a:t>ü</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sz="1200" b="1" dirty="0" err="1">
                <a:solidFill>
                  <a:srgbClr val="FFCC00"/>
                </a:solidFill>
                <a:latin typeface="Century Gothic" panose="020B0502020202020204" pitchFamily="34" charset="0"/>
              </a:rPr>
              <a:t>ü</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f</a:t>
            </a:r>
            <a:r>
              <a:rPr lang="en-GB" sz="1200" b="1" dirty="0" err="1">
                <a:solidFill>
                  <a:srgbClr val="FFC000"/>
                </a:solidFill>
                <a:latin typeface="Century Gothic" panose="020B0502020202020204" pitchFamily="34" charset="0"/>
              </a:rPr>
              <a:t>ü</a:t>
            </a:r>
            <a:r>
              <a:rPr lang="en-GB" sz="1200" b="1" dirty="0" err="1">
                <a:solidFill>
                  <a:srgbClr val="002060"/>
                </a:solidFill>
                <a:latin typeface="Century Gothic" panose="020B0502020202020204" pitchFamily="34" charset="0"/>
              </a:rPr>
              <a:t>nf</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hold up your right hand, five digits spread apart.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sz="1200" b="1" dirty="0" err="1">
                <a:solidFill>
                  <a:srgbClr val="FFCC00"/>
                </a:solidFill>
                <a:latin typeface="Century Gothic" panose="020B0502020202020204" pitchFamily="34" charset="0"/>
              </a:rPr>
              <a:t>ü</a:t>
            </a:r>
            <a:r>
              <a:rPr lang="en-GB" b="1" dirty="0"/>
              <a:t>] </a:t>
            </a:r>
            <a:r>
              <a:rPr lang="en-GB" baseline="0" dirty="0"/>
              <a:t>sound, pronouncing </a:t>
            </a:r>
            <a:r>
              <a:rPr lang="en-GB" b="0" baseline="0" dirty="0"/>
              <a:t>“</a:t>
            </a:r>
            <a:r>
              <a:rPr lang="en-GB" sz="1200" b="1" baseline="0" dirty="0" err="1">
                <a:solidFill>
                  <a:srgbClr val="002060"/>
                </a:solidFill>
                <a:latin typeface="Century Gothic" panose="020B0502020202020204" pitchFamily="34" charset="0"/>
              </a:rPr>
              <a:t>f</a:t>
            </a:r>
            <a:r>
              <a:rPr lang="en-GB" sz="1200" b="1" dirty="0" err="1">
                <a:solidFill>
                  <a:srgbClr val="FFC000"/>
                </a:solidFill>
                <a:latin typeface="Century Gothic" panose="020B0502020202020204" pitchFamily="34" charset="0"/>
              </a:rPr>
              <a:t>ü</a:t>
            </a:r>
            <a:r>
              <a:rPr lang="en-GB" sz="1200" b="1" dirty="0" err="1">
                <a:solidFill>
                  <a:srgbClr val="002060"/>
                </a:solidFill>
                <a:latin typeface="Century Gothic" panose="020B0502020202020204" pitchFamily="34" charset="0"/>
              </a:rPr>
              <a:t>nf</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sz="1200" b="1" baseline="0" dirty="0" err="1"/>
              <a:t>fünf</a:t>
            </a:r>
            <a:r>
              <a:rPr lang="en-GB" sz="1200" b="1" baseline="0" dirty="0"/>
              <a:t> </a:t>
            </a:r>
            <a:r>
              <a:rPr lang="en-GB" sz="1200" baseline="0" dirty="0"/>
              <a:t>[272]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33434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27498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74070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sz="1200" b="1" dirty="0" err="1">
                <a:solidFill>
                  <a:srgbClr val="002060"/>
                </a:solidFill>
                <a:latin typeface="Century Gothic" panose="020B0502020202020204" pitchFamily="34" charset="0"/>
              </a:rPr>
              <a:t>ü</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sz="1200" b="1" dirty="0" err="1">
                <a:solidFill>
                  <a:srgbClr val="002060"/>
                </a:solidFill>
                <a:latin typeface="Century Gothic" panose="020B0502020202020204" pitchFamily="34" charset="0"/>
              </a:rPr>
              <a:t>ü</a:t>
            </a:r>
            <a:r>
              <a:rPr lang="en-GB" b="1" baseline="0" dirty="0"/>
              <a:t>] </a:t>
            </a:r>
            <a:r>
              <a:rPr lang="en-GB" baseline="0" dirty="0"/>
              <a:t>and then the </a:t>
            </a:r>
            <a:r>
              <a:rPr lang="en-GB" b="1" baseline="0" dirty="0"/>
              <a:t>source</a:t>
            </a:r>
            <a:r>
              <a:rPr lang="en-GB" baseline="0" dirty="0"/>
              <a:t> word again ‘</a:t>
            </a:r>
            <a:r>
              <a:rPr lang="en-GB" sz="1200" b="1" baseline="0" dirty="0" err="1"/>
              <a:t>fünf</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a:t>cluster</a:t>
            </a:r>
            <a:r>
              <a:rPr lang="en-GB" baseline="0"/>
              <a:t> words. </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sz="1200" b="1" baseline="0" dirty="0" err="1"/>
              <a:t>fünf</a:t>
            </a:r>
            <a:r>
              <a:rPr lang="en-GB" sz="1200" b="1" baseline="0" dirty="0"/>
              <a:t> </a:t>
            </a:r>
            <a:r>
              <a:rPr lang="en-GB" sz="1200" baseline="0" dirty="0"/>
              <a:t>[272]; </a:t>
            </a:r>
            <a:r>
              <a:rPr lang="en-GB" sz="1200" b="1" baseline="0" dirty="0" err="1"/>
              <a:t>Rücken</a:t>
            </a:r>
            <a:r>
              <a:rPr lang="en-GB" sz="1200" b="1" baseline="0" dirty="0"/>
              <a:t> </a:t>
            </a:r>
            <a:r>
              <a:rPr lang="en-GB" sz="1200" b="0" baseline="0" dirty="0"/>
              <a:t>[914] </a:t>
            </a:r>
            <a:r>
              <a:rPr lang="en-GB" sz="1200" b="1" baseline="0" dirty="0" err="1"/>
              <a:t>wünschen</a:t>
            </a:r>
            <a:r>
              <a:rPr lang="en-GB" sz="1200" b="1" baseline="0" dirty="0"/>
              <a:t> </a:t>
            </a:r>
            <a:r>
              <a:rPr lang="en-GB" sz="1200" baseline="0" dirty="0"/>
              <a:t>[684]; </a:t>
            </a:r>
            <a:r>
              <a:rPr lang="en-GB" sz="1200" b="1" baseline="0" dirty="0" err="1"/>
              <a:t>Glück</a:t>
            </a:r>
            <a:r>
              <a:rPr lang="en-GB" sz="1200" b="1" baseline="0" dirty="0"/>
              <a:t> </a:t>
            </a:r>
            <a:r>
              <a:rPr lang="en-GB" sz="1200" baseline="0" dirty="0"/>
              <a:t>[763]; </a:t>
            </a:r>
            <a:r>
              <a:rPr lang="en-GB" sz="1200" b="1" baseline="0" dirty="0" err="1"/>
              <a:t>müssen</a:t>
            </a:r>
            <a:r>
              <a:rPr lang="en-GB" sz="1200" b="1" baseline="0" dirty="0"/>
              <a:t> </a:t>
            </a:r>
            <a:r>
              <a:rPr lang="en-GB" sz="1200" baseline="0" dirty="0"/>
              <a:t>[45]; </a:t>
            </a:r>
            <a:r>
              <a:rPr lang="en-GB" sz="1200" b="1" baseline="0" dirty="0" err="1"/>
              <a:t>Stück</a:t>
            </a:r>
            <a:r>
              <a:rPr lang="en-GB" sz="1200" b="1" baseline="0" dirty="0"/>
              <a:t> </a:t>
            </a:r>
            <a:r>
              <a:rPr lang="en-GB" sz="1200" baseline="0" dirty="0"/>
              <a:t>[417].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13</a:t>
            </a:fld>
            <a:endParaRPr lang="en-GB"/>
          </a:p>
        </p:txBody>
      </p:sp>
    </p:spTree>
    <p:extLst>
      <p:ext uri="{BB962C8B-B14F-4D97-AF65-F5344CB8AC3E}">
        <p14:creationId xmlns:p14="http://schemas.microsoft.com/office/powerpoint/2010/main" val="12935037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14</a:t>
            </a:fld>
            <a:endParaRPr lang="en-GB"/>
          </a:p>
        </p:txBody>
      </p:sp>
    </p:spTree>
    <p:extLst>
      <p:ext uri="{BB962C8B-B14F-4D97-AF65-F5344CB8AC3E}">
        <p14:creationId xmlns:p14="http://schemas.microsoft.com/office/powerpoint/2010/main" val="17660602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r>
              <a:rPr lang="en-GB" i="0" baseline="0" dirty="0"/>
              <a:t>…”</a:t>
            </a:r>
            <a:endParaRPr lang="en-GB" i="1"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15</a:t>
            </a:fld>
            <a:endParaRPr lang="en-GB"/>
          </a:p>
        </p:txBody>
      </p:sp>
    </p:spTree>
    <p:extLst>
      <p:ext uri="{BB962C8B-B14F-4D97-AF65-F5344CB8AC3E}">
        <p14:creationId xmlns:p14="http://schemas.microsoft.com/office/powerpoint/2010/main" val="33386173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3 minutes</a:t>
            </a:r>
            <a:br>
              <a:rPr lang="en-GB" b="1" dirty="0"/>
            </a:br>
            <a:br>
              <a:rPr lang="en-GB" b="1" dirty="0"/>
            </a:br>
            <a:r>
              <a:rPr lang="en-GB" b="1" dirty="0"/>
              <a:t>Aim: To practise distinguishin</a:t>
            </a:r>
            <a:r>
              <a:rPr lang="en-GB" b="1" baseline="0" dirty="0"/>
              <a:t>g between [u] and [</a:t>
            </a:r>
            <a:r>
              <a:rPr lang="en-US" sz="1200" b="1" dirty="0">
                <a:solidFill>
                  <a:srgbClr val="1F4E79"/>
                </a:solidFill>
                <a:latin typeface="Century Gothic" panose="020B0502020202020204" pitchFamily="34" charset="0"/>
              </a:rPr>
              <a:t>ü]</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r>
              <a:rPr lang="en-GB" b="1" dirty="0"/>
              <a:t>Procedure:</a:t>
            </a:r>
            <a:br>
              <a:rPr lang="en-GB" dirty="0"/>
            </a:br>
            <a:r>
              <a:rPr lang="en-GB" dirty="0"/>
              <a:t>1. </a:t>
            </a:r>
            <a:r>
              <a:rPr lang="en-US" b="0" dirty="0"/>
              <a:t>Click on the numbers to play the audio.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a:t>
            </a:r>
            <a:r>
              <a:rPr lang="en-GB" baseline="0" dirty="0"/>
              <a:t> Students tick the appropriate column for each word.</a:t>
            </a:r>
            <a:endParaRPr lang="en-GB" dirty="0"/>
          </a:p>
          <a:p>
            <a:r>
              <a:rPr lang="en-GB" dirty="0"/>
              <a:t>3.</a:t>
            </a:r>
            <a:r>
              <a:rPr lang="en-GB" baseline="0" dirty="0"/>
              <a:t> </a:t>
            </a:r>
            <a:r>
              <a:rPr lang="en-GB" dirty="0"/>
              <a:t>Click to reveal the correct answers.</a:t>
            </a:r>
            <a:endParaRPr lang="en-US" b="1" dirty="0"/>
          </a:p>
          <a:p>
            <a:endParaRPr lang="en-US" b="1" dirty="0"/>
          </a:p>
          <a:p>
            <a:r>
              <a:rPr lang="en-US" b="1" dirty="0"/>
              <a:t>Transcript:</a:t>
            </a:r>
          </a:p>
          <a:p>
            <a:r>
              <a:rPr lang="en-US" dirty="0"/>
              <a:t>1. der Zug</a:t>
            </a:r>
          </a:p>
          <a:p>
            <a:r>
              <a:rPr lang="en-US" dirty="0"/>
              <a:t>2. die </a:t>
            </a:r>
            <a:r>
              <a:rPr lang="en-US" dirty="0" err="1"/>
              <a:t>Nummer</a:t>
            </a:r>
            <a:endParaRPr lang="en-US" dirty="0"/>
          </a:p>
          <a:p>
            <a:r>
              <a:rPr lang="en-US" dirty="0"/>
              <a:t>3. die </a:t>
            </a:r>
            <a:r>
              <a:rPr lang="en-US" dirty="0" err="1"/>
              <a:t>Tür</a:t>
            </a:r>
            <a:endParaRPr lang="en-US" dirty="0"/>
          </a:p>
          <a:p>
            <a:r>
              <a:rPr lang="en-US" dirty="0"/>
              <a:t>4. </a:t>
            </a:r>
            <a:r>
              <a:rPr lang="en-US" dirty="0" err="1"/>
              <a:t>grün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5. </a:t>
            </a:r>
            <a:r>
              <a:rPr lang="en-US" dirty="0" err="1"/>
              <a:t>putzen</a:t>
            </a:r>
            <a:endParaRPr lang="en-US" dirty="0"/>
          </a:p>
          <a:p>
            <a:r>
              <a:rPr lang="en-US" dirty="0"/>
              <a:t>6. </a:t>
            </a:r>
            <a:r>
              <a:rPr lang="en-US" dirty="0" err="1"/>
              <a:t>wünschen</a:t>
            </a:r>
            <a:endParaRPr lang="en-US" dirty="0"/>
          </a:p>
          <a:p>
            <a:endParaRPr lang="en-US"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16</a:t>
            </a:fld>
            <a:endParaRPr lang="en-GB"/>
          </a:p>
        </p:txBody>
      </p:sp>
    </p:spTree>
    <p:extLst>
      <p:ext uri="{BB962C8B-B14F-4D97-AF65-F5344CB8AC3E}">
        <p14:creationId xmlns:p14="http://schemas.microsoft.com/office/powerpoint/2010/main" val="26451553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latin typeface="Calibri" panose="020F0502020204030204" pitchFamily="34" charset="0"/>
                <a:cs typeface="Calibri" panose="020F0502020204030204" pitchFamily="34" charset="0"/>
              </a:rPr>
              <a:t>Timing: 5 minutes (all vocabulary slides in this sequence)</a:t>
            </a:r>
            <a:br>
              <a:rPr lang="en-GB" b="1">
                <a:latin typeface="Calibri" panose="020F0502020204030204" pitchFamily="34" charset="0"/>
                <a:cs typeface="Calibri" panose="020F0502020204030204" pitchFamily="34" charset="0"/>
              </a:rPr>
            </a:br>
            <a:br>
              <a:rPr lang="en-GB" b="1">
                <a:latin typeface="Calibri" panose="020F0502020204030204" pitchFamily="34" charset="0"/>
                <a:cs typeface="Calibri" panose="020F0502020204030204" pitchFamily="34" charset="0"/>
              </a:rPr>
            </a:br>
            <a:r>
              <a:rPr lang="en-GB" b="1">
                <a:latin typeface="Calibri" panose="020F0502020204030204" pitchFamily="34" charset="0"/>
                <a:cs typeface="Calibri" panose="020F0502020204030204" pitchFamily="34" charset="0"/>
              </a:rPr>
              <a:t>Aim: </a:t>
            </a:r>
            <a:r>
              <a:rPr lang="en-GB" b="0">
                <a:latin typeface="Calibri" panose="020F0502020204030204" pitchFamily="34" charset="0"/>
                <a:cs typeface="Calibri" panose="020F0502020204030204" pitchFamily="34" charset="0"/>
              </a:rPr>
              <a:t>To practise recall</a:t>
            </a:r>
            <a:r>
              <a:rPr lang="en-GB" b="0" baseline="0">
                <a:latin typeface="Calibri" panose="020F0502020204030204" pitchFamily="34" charset="0"/>
                <a:cs typeface="Calibri" panose="020F0502020204030204" pitchFamily="34" charset="0"/>
              </a:rPr>
              <a:t> of this week’s vocabulary set.</a:t>
            </a:r>
          </a:p>
          <a:p>
            <a:endParaRPr lang="en-GB" b="1" baseline="0">
              <a:latin typeface="Calibri" panose="020F0502020204030204" pitchFamily="34" charset="0"/>
              <a:cs typeface="Calibri" panose="020F0502020204030204" pitchFamily="34" charset="0"/>
            </a:endParaRPr>
          </a:p>
          <a:p>
            <a:r>
              <a:rPr lang="en-GB" b="1">
                <a:latin typeface="Calibri" panose="020F0502020204030204" pitchFamily="34" charset="0"/>
                <a:cs typeface="Calibri" panose="020F0502020204030204" pitchFamily="34" charset="0"/>
              </a:rPr>
              <a:t>Procedure:</a:t>
            </a:r>
            <a:br>
              <a:rPr lang="en-GB">
                <a:latin typeface="Calibri" panose="020F0502020204030204" pitchFamily="34" charset="0"/>
                <a:cs typeface="Calibri" panose="020F0502020204030204" pitchFamily="34" charset="0"/>
              </a:rPr>
            </a:br>
            <a:r>
              <a:rPr lang="en-GB" b="0">
                <a:latin typeface="Calibri" panose="020F0502020204030204" pitchFamily="34" charset="0"/>
                <a:cs typeface="Calibri" panose="020F0502020204030204" pitchFamily="34" charset="0"/>
              </a:rPr>
              <a:t>1. Click once and the picture appears.</a:t>
            </a:r>
            <a:r>
              <a:rPr lang="en-GB" b="0" baseline="0">
                <a:latin typeface="Calibri" panose="020F0502020204030204" pitchFamily="34" charset="0"/>
                <a:cs typeface="Calibri" panose="020F0502020204030204" pitchFamily="34" charset="0"/>
              </a:rPr>
              <a:t> </a:t>
            </a:r>
          </a:p>
          <a:p>
            <a:r>
              <a:rPr lang="en-GB" b="0" baseline="0">
                <a:latin typeface="Calibri" panose="020F0502020204030204" pitchFamily="34" charset="0"/>
                <a:cs typeface="Calibri" panose="020F0502020204030204" pitchFamily="34" charset="0"/>
              </a:rPr>
              <a:t>2. Elicit the meaning from students, saying ‘Was ist das?’ </a:t>
            </a:r>
            <a:br>
              <a:rPr lang="en-GB" b="0" baseline="0">
                <a:latin typeface="Calibri" panose="020F0502020204030204" pitchFamily="34" charset="0"/>
                <a:cs typeface="Calibri" panose="020F0502020204030204" pitchFamily="34" charset="0"/>
              </a:rPr>
            </a:br>
            <a:r>
              <a:rPr lang="en-GB" b="0" baseline="0">
                <a:latin typeface="Calibri" panose="020F0502020204030204" pitchFamily="34" charset="0"/>
                <a:cs typeface="Calibri" panose="020F0502020204030204" pitchFamily="34" charset="0"/>
              </a:rPr>
              <a:t>3. Click on the picture to check the answer.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latin typeface="Calibri" panose="020F0502020204030204" pitchFamily="34" charset="0"/>
                <a:cs typeface="Calibri" panose="020F0502020204030204" pitchFamily="34" charset="0"/>
              </a:rPr>
              <a:t>4. Advance through all vocabulary slides in the same way.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a:solidFill>
                <a:schemeClr val="tx1"/>
              </a:solidFill>
              <a:effectLst/>
              <a:latin typeface="Calibri" panose="020F0502020204030204" pitchFamily="34" charset="0"/>
              <a:ea typeface="Calibri"/>
              <a:cs typeface="Calibri" panose="020F0502020204030204" pitchFamily="34" charset="0"/>
              <a:sym typeface="Calibri"/>
            </a:endParaRPr>
          </a:p>
          <a:p>
            <a:r>
              <a:rPr lang="en-GB" sz="1200" b="1" i="0" u="none" strike="noStrike" kern="1200">
                <a:solidFill>
                  <a:schemeClr val="tx1"/>
                </a:solidFill>
                <a:effectLst/>
                <a:latin typeface="Calibri" panose="020F0502020204030204" pitchFamily="34" charset="0"/>
                <a:ea typeface="+mn-ea"/>
                <a:cs typeface="Calibri" panose="020F0502020204030204" pitchFamily="34" charset="0"/>
              </a:rPr>
              <a:t>Frequency rankings (1 is the most common word in German): </a:t>
            </a:r>
          </a:p>
          <a:p>
            <a:r>
              <a:rPr lang="en-GB" sz="1200" b="0" i="0" u="none" strike="noStrike" kern="1200">
                <a:solidFill>
                  <a:schemeClr val="tx1"/>
                </a:solidFill>
                <a:effectLst/>
                <a:latin typeface="Calibri" panose="020F0502020204030204" pitchFamily="34" charset="0"/>
                <a:ea typeface="+mn-ea"/>
                <a:cs typeface="Calibri" panose="020F0502020204030204" pitchFamily="34" charset="0"/>
              </a:rPr>
              <a:t>es gibt [14, 57] wünschen [684] </a:t>
            </a:r>
            <a:r>
              <a:rPr lang="en-GB" sz="1200" b="1" i="0" u="none" strike="noStrike" kern="1200">
                <a:solidFill>
                  <a:schemeClr val="tx1"/>
                </a:solidFill>
                <a:effectLst/>
                <a:latin typeface="Calibri" panose="020F0502020204030204" pitchFamily="34" charset="0"/>
                <a:ea typeface="+mn-ea"/>
                <a:cs typeface="Calibri" panose="020F0502020204030204" pitchFamily="34" charset="0"/>
              </a:rPr>
              <a:t>Wie viele?</a:t>
            </a: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 [28, 60] der Zug [613] der Platz [344] der Arzt [614] das Spiel [500] der Grund [230] das Stück [417] grün [556] auch [16]</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i="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a:latin typeface="Calibri" panose="020F0502020204030204" pitchFamily="34" charset="0"/>
                <a:cs typeface="Calibri" panose="020F0502020204030204" pitchFamily="34" charset="0"/>
              </a:rPr>
              <a:t>Source:  Jones, R.L. &amp; Tschirner, E. (2011). A frequency dictionary of German: core vocabulary for learners. Routledge</a:t>
            </a:r>
          </a:p>
          <a:p>
            <a:endParaRPr lang="en-GB">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17</a:t>
            </a:fld>
            <a:endParaRPr lang="en-GB"/>
          </a:p>
        </p:txBody>
      </p:sp>
    </p:spTree>
    <p:extLst>
      <p:ext uri="{BB962C8B-B14F-4D97-AF65-F5344CB8AC3E}">
        <p14:creationId xmlns:p14="http://schemas.microsoft.com/office/powerpoint/2010/main" val="20527272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latin typeface="Calibri" panose="020F0502020204030204" pitchFamily="34" charset="0"/>
                <a:cs typeface="Calibri" panose="020F0502020204030204" pitchFamily="34" charset="0"/>
              </a:rPr>
              <a:t>As for previous slide.</a:t>
            </a:r>
          </a:p>
        </p:txBody>
      </p:sp>
      <p:sp>
        <p:nvSpPr>
          <p:cNvPr id="4" name="Slide Number Placeholder 3"/>
          <p:cNvSpPr>
            <a:spLocks noGrp="1"/>
          </p:cNvSpPr>
          <p:nvPr>
            <p:ph type="sldNum" sz="quarter" idx="10"/>
          </p:nvPr>
        </p:nvSpPr>
        <p:spPr/>
        <p:txBody>
          <a:bodyPr/>
          <a:lstStyle/>
          <a:p>
            <a:fld id="{051212F4-EB5A-464B-92EC-DACFCB1CC2CD}" type="slidenum">
              <a:rPr lang="en-GB" smtClean="0"/>
              <a:t>18</a:t>
            </a:fld>
            <a:endParaRPr lang="en-GB"/>
          </a:p>
        </p:txBody>
      </p:sp>
    </p:spTree>
    <p:extLst>
      <p:ext uri="{BB962C8B-B14F-4D97-AF65-F5344CB8AC3E}">
        <p14:creationId xmlns:p14="http://schemas.microsoft.com/office/powerpoint/2010/main" val="13486745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latin typeface="Calibri" panose="020F0502020204030204" pitchFamily="34" charset="0"/>
                <a:cs typeface="Calibri" panose="020F0502020204030204" pitchFamily="34" charset="0"/>
              </a:rPr>
              <a:t>As for previous slide.</a:t>
            </a:r>
          </a:p>
        </p:txBody>
      </p:sp>
      <p:sp>
        <p:nvSpPr>
          <p:cNvPr id="4" name="Slide Number Placeholder 3"/>
          <p:cNvSpPr>
            <a:spLocks noGrp="1"/>
          </p:cNvSpPr>
          <p:nvPr>
            <p:ph type="sldNum" sz="quarter" idx="10"/>
          </p:nvPr>
        </p:nvSpPr>
        <p:spPr/>
        <p:txBody>
          <a:bodyPr/>
          <a:lstStyle/>
          <a:p>
            <a:fld id="{051212F4-EB5A-464B-92EC-DACFCB1CC2CD}" type="slidenum">
              <a:rPr lang="en-GB" smtClean="0"/>
              <a:t>19</a:t>
            </a:fld>
            <a:endParaRPr lang="en-GB"/>
          </a:p>
        </p:txBody>
      </p:sp>
    </p:spTree>
    <p:extLst>
      <p:ext uri="{BB962C8B-B14F-4D97-AF65-F5344CB8AC3E}">
        <p14:creationId xmlns:p14="http://schemas.microsoft.com/office/powerpoint/2010/main" val="2011633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dirty="0">
                <a:solidFill>
                  <a:schemeClr val="tx1"/>
                </a:solidFill>
                <a:effectLst/>
                <a:latin typeface="+mn-lt"/>
                <a:ea typeface="+mn-ea"/>
                <a:cs typeface="+mn-cs"/>
              </a:rPr>
              <a:t>Timing: </a:t>
            </a:r>
            <a:r>
              <a:rPr lang="en-GB" sz="1200" b="0" i="0" kern="1200" dirty="0">
                <a:solidFill>
                  <a:schemeClr val="tx1"/>
                </a:solidFill>
                <a:effectLst/>
                <a:latin typeface="+mn-lt"/>
                <a:ea typeface="+mn-ea"/>
                <a:cs typeface="+mn-cs"/>
              </a:rPr>
              <a:t>2 minutes</a:t>
            </a:r>
          </a:p>
          <a:p>
            <a:br>
              <a:rPr lang="en-GB" dirty="0"/>
            </a:br>
            <a:r>
              <a:rPr lang="en-GB" sz="1200" b="1" i="0" kern="1200" dirty="0">
                <a:solidFill>
                  <a:schemeClr val="tx1"/>
                </a:solidFill>
                <a:effectLst/>
                <a:latin typeface="+mn-lt"/>
                <a:ea typeface="+mn-ea"/>
                <a:cs typeface="+mn-cs"/>
              </a:rPr>
              <a:t>Aim: </a:t>
            </a:r>
            <a:r>
              <a:rPr lang="en-GB" sz="1200" b="0" i="0" kern="1200" dirty="0">
                <a:solidFill>
                  <a:schemeClr val="tx1"/>
                </a:solidFill>
                <a:effectLst/>
                <a:latin typeface="+mn-lt"/>
                <a:ea typeface="+mn-ea"/>
                <a:cs typeface="+mn-cs"/>
              </a:rPr>
              <a:t>to set the scene for the lesson, and to add to students’ knowledge of word formation (derivational morphology) in German with </a:t>
            </a:r>
            <a:r>
              <a:rPr lang="en-GB" sz="1200" b="0" i="0" kern="1200" dirty="0" err="1">
                <a:solidFill>
                  <a:schemeClr val="tx1"/>
                </a:solidFill>
                <a:effectLst/>
                <a:latin typeface="+mn-lt"/>
                <a:ea typeface="+mn-ea"/>
                <a:cs typeface="+mn-cs"/>
              </a:rPr>
              <a:t>Weihnachts</a:t>
            </a:r>
            <a:r>
              <a:rPr lang="en-GB" sz="1200" b="0" i="0" kern="1200" dirty="0">
                <a:solidFill>
                  <a:schemeClr val="tx1"/>
                </a:solidFill>
                <a:effectLst/>
                <a:latin typeface="+mn-lt"/>
                <a:ea typeface="+mn-ea"/>
                <a:cs typeface="+mn-cs"/>
              </a:rPr>
              <a:t>- prefix to create compounds</a:t>
            </a:r>
          </a:p>
          <a:p>
            <a:br>
              <a:rPr lang="en-GB" dirty="0"/>
            </a:br>
            <a:r>
              <a:rPr lang="en-GB" sz="1200" b="0" i="0" kern="1200" dirty="0">
                <a:solidFill>
                  <a:schemeClr val="tx1"/>
                </a:solidFill>
                <a:effectLst/>
                <a:latin typeface="+mn-lt"/>
                <a:ea typeface="+mn-ea"/>
                <a:cs typeface="+mn-cs"/>
              </a:rPr>
              <a:t>Procedure:</a:t>
            </a:r>
            <a:br>
              <a:rPr lang="en-GB" dirty="0"/>
            </a:br>
            <a:r>
              <a:rPr lang="en-GB" sz="1200" b="0" i="0" kern="1200" dirty="0">
                <a:solidFill>
                  <a:schemeClr val="tx1"/>
                </a:solidFill>
                <a:effectLst/>
                <a:latin typeface="+mn-lt"/>
                <a:ea typeface="+mn-ea"/>
                <a:cs typeface="+mn-cs"/>
              </a:rPr>
              <a:t>1. Click to present the new information</a:t>
            </a:r>
            <a:br>
              <a:rPr lang="en-GB" dirty="0"/>
            </a:br>
            <a:r>
              <a:rPr lang="en-GB" sz="1200" b="0" i="0" kern="1200" dirty="0">
                <a:solidFill>
                  <a:schemeClr val="tx1"/>
                </a:solidFill>
                <a:effectLst/>
                <a:latin typeface="+mn-lt"/>
                <a:ea typeface="+mn-ea"/>
                <a:cs typeface="+mn-cs"/>
              </a:rPr>
              <a:t>2. Elicit English meanings for German compounds.</a:t>
            </a:r>
          </a:p>
          <a:p>
            <a:endParaRPr lang="en-GB" sz="1200" b="0" i="0" kern="1200" dirty="0">
              <a:solidFill>
                <a:schemeClr val="tx1"/>
              </a:solidFill>
              <a:effectLst/>
              <a:latin typeface="+mn-lt"/>
              <a:ea typeface="+mn-ea"/>
              <a:cs typeface="+mn-cs"/>
            </a:endParaRPr>
          </a:p>
          <a:p>
            <a:endParaRPr lang="en-GB"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2</a:t>
            </a:fld>
            <a:endParaRPr lang="en-GB"/>
          </a:p>
        </p:txBody>
      </p:sp>
    </p:spTree>
    <p:extLst>
      <p:ext uri="{BB962C8B-B14F-4D97-AF65-F5344CB8AC3E}">
        <p14:creationId xmlns:p14="http://schemas.microsoft.com/office/powerpoint/2010/main" val="522168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latin typeface="Calibri" panose="020F0502020204030204" pitchFamily="34" charset="0"/>
                <a:cs typeface="Calibri" panose="020F0502020204030204" pitchFamily="34" charset="0"/>
              </a:rPr>
              <a:t>As for previous slide.</a:t>
            </a:r>
          </a:p>
        </p:txBody>
      </p:sp>
      <p:sp>
        <p:nvSpPr>
          <p:cNvPr id="4" name="Slide Number Placeholder 3"/>
          <p:cNvSpPr>
            <a:spLocks noGrp="1"/>
          </p:cNvSpPr>
          <p:nvPr>
            <p:ph type="sldNum" sz="quarter" idx="10"/>
          </p:nvPr>
        </p:nvSpPr>
        <p:spPr/>
        <p:txBody>
          <a:bodyPr/>
          <a:lstStyle/>
          <a:p>
            <a:fld id="{051212F4-EB5A-464B-92EC-DACFCB1CC2CD}" type="slidenum">
              <a:rPr lang="en-GB" smtClean="0"/>
              <a:t>20</a:t>
            </a:fld>
            <a:endParaRPr lang="en-GB"/>
          </a:p>
        </p:txBody>
      </p:sp>
    </p:spTree>
    <p:extLst>
      <p:ext uri="{BB962C8B-B14F-4D97-AF65-F5344CB8AC3E}">
        <p14:creationId xmlns:p14="http://schemas.microsoft.com/office/powerpoint/2010/main" val="25318033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latin typeface="Calibri" panose="020F0502020204030204" pitchFamily="34" charset="0"/>
                <a:cs typeface="Calibri" panose="020F0502020204030204" pitchFamily="34" charset="0"/>
              </a:rPr>
              <a:t>As for previous slide.</a:t>
            </a:r>
          </a:p>
        </p:txBody>
      </p:sp>
      <p:sp>
        <p:nvSpPr>
          <p:cNvPr id="4" name="Slide Number Placeholder 3"/>
          <p:cNvSpPr>
            <a:spLocks noGrp="1"/>
          </p:cNvSpPr>
          <p:nvPr>
            <p:ph type="sldNum" sz="quarter" idx="10"/>
          </p:nvPr>
        </p:nvSpPr>
        <p:spPr/>
        <p:txBody>
          <a:bodyPr/>
          <a:lstStyle/>
          <a:p>
            <a:fld id="{051212F4-EB5A-464B-92EC-DACFCB1CC2CD}" type="slidenum">
              <a:rPr lang="en-GB" smtClean="0"/>
              <a:t>21</a:t>
            </a:fld>
            <a:endParaRPr lang="en-GB"/>
          </a:p>
        </p:txBody>
      </p:sp>
    </p:spTree>
    <p:extLst>
      <p:ext uri="{BB962C8B-B14F-4D97-AF65-F5344CB8AC3E}">
        <p14:creationId xmlns:p14="http://schemas.microsoft.com/office/powerpoint/2010/main" val="37860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latin typeface="Calibri" panose="020F0502020204030204" pitchFamily="34" charset="0"/>
                <a:cs typeface="Calibri" panose="020F0502020204030204" pitchFamily="34" charset="0"/>
              </a:rPr>
              <a:t>As for previous slide.</a:t>
            </a:r>
          </a:p>
        </p:txBody>
      </p:sp>
      <p:sp>
        <p:nvSpPr>
          <p:cNvPr id="4" name="Slide Number Placeholder 3"/>
          <p:cNvSpPr>
            <a:spLocks noGrp="1"/>
          </p:cNvSpPr>
          <p:nvPr>
            <p:ph type="sldNum" sz="quarter" idx="10"/>
          </p:nvPr>
        </p:nvSpPr>
        <p:spPr/>
        <p:txBody>
          <a:bodyPr/>
          <a:lstStyle/>
          <a:p>
            <a:fld id="{051212F4-EB5A-464B-92EC-DACFCB1CC2CD}" type="slidenum">
              <a:rPr lang="en-GB" smtClean="0"/>
              <a:t>22</a:t>
            </a:fld>
            <a:endParaRPr lang="en-GB"/>
          </a:p>
        </p:txBody>
      </p:sp>
    </p:spTree>
    <p:extLst>
      <p:ext uri="{BB962C8B-B14F-4D97-AF65-F5344CB8AC3E}">
        <p14:creationId xmlns:p14="http://schemas.microsoft.com/office/powerpoint/2010/main" val="38953176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latin typeface="Calibri" panose="020F0502020204030204" pitchFamily="34" charset="0"/>
                <a:cs typeface="Calibri" panose="020F0502020204030204" pitchFamily="34" charset="0"/>
              </a:rPr>
              <a:t>As for previous slide.</a:t>
            </a:r>
          </a:p>
        </p:txBody>
      </p:sp>
      <p:sp>
        <p:nvSpPr>
          <p:cNvPr id="4" name="Slide Number Placeholder 3"/>
          <p:cNvSpPr>
            <a:spLocks noGrp="1"/>
          </p:cNvSpPr>
          <p:nvPr>
            <p:ph type="sldNum" sz="quarter" idx="10"/>
          </p:nvPr>
        </p:nvSpPr>
        <p:spPr/>
        <p:txBody>
          <a:bodyPr/>
          <a:lstStyle/>
          <a:p>
            <a:fld id="{051212F4-EB5A-464B-92EC-DACFCB1CC2CD}" type="slidenum">
              <a:rPr lang="en-GB" smtClean="0"/>
              <a:t>23</a:t>
            </a:fld>
            <a:endParaRPr lang="en-GB"/>
          </a:p>
        </p:txBody>
      </p:sp>
    </p:spTree>
    <p:extLst>
      <p:ext uri="{BB962C8B-B14F-4D97-AF65-F5344CB8AC3E}">
        <p14:creationId xmlns:p14="http://schemas.microsoft.com/office/powerpoint/2010/main" val="25083521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latin typeface="Calibri" panose="020F0502020204030204" pitchFamily="34" charset="0"/>
                <a:cs typeface="Calibri" panose="020F0502020204030204" pitchFamily="34" charset="0"/>
              </a:rPr>
              <a:t>As for previous slide.</a:t>
            </a:r>
          </a:p>
        </p:txBody>
      </p:sp>
      <p:sp>
        <p:nvSpPr>
          <p:cNvPr id="4" name="Slide Number Placeholder 3"/>
          <p:cNvSpPr>
            <a:spLocks noGrp="1"/>
          </p:cNvSpPr>
          <p:nvPr>
            <p:ph type="sldNum" sz="quarter" idx="10"/>
          </p:nvPr>
        </p:nvSpPr>
        <p:spPr/>
        <p:txBody>
          <a:bodyPr/>
          <a:lstStyle/>
          <a:p>
            <a:fld id="{051212F4-EB5A-464B-92EC-DACFCB1CC2CD}" type="slidenum">
              <a:rPr lang="en-GB" smtClean="0"/>
              <a:t>24</a:t>
            </a:fld>
            <a:endParaRPr lang="en-GB"/>
          </a:p>
        </p:txBody>
      </p:sp>
    </p:spTree>
    <p:extLst>
      <p:ext uri="{BB962C8B-B14F-4D97-AF65-F5344CB8AC3E}">
        <p14:creationId xmlns:p14="http://schemas.microsoft.com/office/powerpoint/2010/main" val="12907610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latin typeface="Calibri" panose="020F0502020204030204" pitchFamily="34" charset="0"/>
                <a:cs typeface="Calibri" panose="020F0502020204030204" pitchFamily="34" charset="0"/>
              </a:rPr>
              <a:t>As for previous slide.</a:t>
            </a:r>
          </a:p>
        </p:txBody>
      </p:sp>
      <p:sp>
        <p:nvSpPr>
          <p:cNvPr id="4" name="Slide Number Placeholder 3"/>
          <p:cNvSpPr>
            <a:spLocks noGrp="1"/>
          </p:cNvSpPr>
          <p:nvPr>
            <p:ph type="sldNum" sz="quarter" idx="10"/>
          </p:nvPr>
        </p:nvSpPr>
        <p:spPr/>
        <p:txBody>
          <a:bodyPr/>
          <a:lstStyle/>
          <a:p>
            <a:fld id="{051212F4-EB5A-464B-92EC-DACFCB1CC2CD}" type="slidenum">
              <a:rPr lang="en-GB" smtClean="0"/>
              <a:t>25</a:t>
            </a:fld>
            <a:endParaRPr lang="en-GB"/>
          </a:p>
        </p:txBody>
      </p:sp>
    </p:spTree>
    <p:extLst>
      <p:ext uri="{BB962C8B-B14F-4D97-AF65-F5344CB8AC3E}">
        <p14:creationId xmlns:p14="http://schemas.microsoft.com/office/powerpoint/2010/main" val="32417913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latin typeface="Calibri" panose="020F0502020204030204" pitchFamily="34" charset="0"/>
                <a:cs typeface="Calibri" panose="020F0502020204030204" pitchFamily="34" charset="0"/>
              </a:rPr>
              <a:t>As for previous slide.</a:t>
            </a:r>
          </a:p>
        </p:txBody>
      </p:sp>
      <p:sp>
        <p:nvSpPr>
          <p:cNvPr id="4" name="Slide Number Placeholder 3"/>
          <p:cNvSpPr>
            <a:spLocks noGrp="1"/>
          </p:cNvSpPr>
          <p:nvPr>
            <p:ph type="sldNum" sz="quarter" idx="10"/>
          </p:nvPr>
        </p:nvSpPr>
        <p:spPr/>
        <p:txBody>
          <a:bodyPr/>
          <a:lstStyle/>
          <a:p>
            <a:fld id="{051212F4-EB5A-464B-92EC-DACFCB1CC2CD}" type="slidenum">
              <a:rPr lang="en-GB" smtClean="0"/>
              <a:t>26</a:t>
            </a:fld>
            <a:endParaRPr lang="en-GB"/>
          </a:p>
        </p:txBody>
      </p:sp>
    </p:spTree>
    <p:extLst>
      <p:ext uri="{BB962C8B-B14F-4D97-AF65-F5344CB8AC3E}">
        <p14:creationId xmlns:p14="http://schemas.microsoft.com/office/powerpoint/2010/main" val="11180325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latin typeface="Calibri" panose="020F0502020204030204" pitchFamily="34" charset="0"/>
                <a:cs typeface="Calibri" panose="020F0502020204030204" pitchFamily="34" charset="0"/>
              </a:rPr>
              <a:t>Timing: 2 minutes</a:t>
            </a:r>
            <a:br>
              <a:rPr lang="en-GB">
                <a:latin typeface="Calibri" panose="020F0502020204030204" pitchFamily="34" charset="0"/>
                <a:cs typeface="Calibri" panose="020F0502020204030204" pitchFamily="34" charset="0"/>
              </a:rPr>
            </a:br>
            <a:br>
              <a:rPr lang="en-GB" b="1">
                <a:latin typeface="Calibri" panose="020F0502020204030204" pitchFamily="34" charset="0"/>
                <a:cs typeface="Calibri" panose="020F0502020204030204" pitchFamily="34" charset="0"/>
              </a:rPr>
            </a:br>
            <a:r>
              <a:rPr lang="en-GB" b="1">
                <a:latin typeface="Calibri" panose="020F0502020204030204" pitchFamily="34" charset="0"/>
                <a:cs typeface="Calibri" panose="020F0502020204030204" pitchFamily="34" charset="0"/>
              </a:rPr>
              <a:t>Aim: </a:t>
            </a:r>
            <a:r>
              <a:rPr lang="en-GB" b="0">
                <a:latin typeface="Calibri" panose="020F0502020204030204" pitchFamily="34" charset="0"/>
                <a:cs typeface="Calibri" panose="020F0502020204030204" pitchFamily="34" charset="0"/>
              </a:rPr>
              <a:t>To</a:t>
            </a:r>
            <a:r>
              <a:rPr lang="en-GB" b="0" baseline="0">
                <a:latin typeface="Calibri" panose="020F0502020204030204" pitchFamily="34" charset="0"/>
                <a:cs typeface="Calibri" panose="020F0502020204030204" pitchFamily="34" charset="0"/>
              </a:rPr>
              <a:t> practise recall of this week’s </a:t>
            </a:r>
            <a:r>
              <a:rPr lang="en-GB" sz="1200" b="0" kern="1200">
                <a:solidFill>
                  <a:schemeClr val="tx1"/>
                </a:solidFill>
                <a:effectLst/>
                <a:latin typeface="Calibri" panose="020F0502020204030204" pitchFamily="34" charset="0"/>
                <a:ea typeface="+mn-ea"/>
                <a:cs typeface="Calibri" panose="020F0502020204030204" pitchFamily="34" charset="0"/>
              </a:rPr>
              <a:t>vocabulary set.</a:t>
            </a:r>
            <a:endParaRPr lang="en-GB" b="0" i="0" baseline="0">
              <a:latin typeface="Calibri" panose="020F0502020204030204" pitchFamily="34" charset="0"/>
              <a:cs typeface="Calibri" panose="020F0502020204030204" pitchFamily="34" charset="0"/>
            </a:endParaRPr>
          </a:p>
          <a:p>
            <a:endParaRPr lang="en-GB" b="0">
              <a:latin typeface="Calibri" panose="020F0502020204030204" pitchFamily="34" charset="0"/>
              <a:cs typeface="Calibri" panose="020F0502020204030204" pitchFamily="34" charset="0"/>
            </a:endParaRPr>
          </a:p>
          <a:p>
            <a:r>
              <a:rPr lang="en-GB" b="1">
                <a:latin typeface="Calibri" panose="020F0502020204030204" pitchFamily="34" charset="0"/>
                <a:cs typeface="Calibri" panose="020F0502020204030204" pitchFamily="34" charset="0"/>
              </a:rPr>
              <a:t>Procedure:</a:t>
            </a:r>
            <a:br>
              <a:rPr lang="en-GB">
                <a:latin typeface="Calibri" panose="020F0502020204030204" pitchFamily="34" charset="0"/>
                <a:cs typeface="Calibri" panose="020F0502020204030204" pitchFamily="34" charset="0"/>
              </a:rPr>
            </a:br>
            <a:r>
              <a:rPr lang="en-GB">
                <a:latin typeface="Calibri" panose="020F0502020204030204" pitchFamily="34" charset="0"/>
                <a:cs typeface="Calibri" panose="020F0502020204030204" pitchFamily="34" charset="0"/>
              </a:rPr>
              <a:t>1. </a:t>
            </a:r>
            <a:r>
              <a:rPr lang="en-US">
                <a:latin typeface="Calibri" panose="020F0502020204030204" pitchFamily="34" charset="0"/>
                <a:cs typeface="Calibri" panose="020F0502020204030204" pitchFamily="34" charset="0"/>
              </a:rPr>
              <a:t>Students write down 1-8 in their notebooks and write down the German version of each word before it disappears (3 seconds).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a:solidFill>
                  <a:schemeClr val="tx1"/>
                </a:solidFill>
                <a:effectLst/>
                <a:latin typeface="Calibri" panose="020F0502020204030204" pitchFamily="34" charset="0"/>
                <a:ea typeface="+mn-ea"/>
                <a:cs typeface="Calibri" panose="020F0502020204030204" pitchFamily="34" charset="0"/>
              </a:rPr>
              <a:t>2. </a:t>
            </a:r>
            <a:r>
              <a:rPr lang="en-US">
                <a:latin typeface="Calibri" panose="020F0502020204030204" pitchFamily="34" charset="0"/>
                <a:cs typeface="Calibri" panose="020F0502020204030204" pitchFamily="34" charset="0"/>
              </a:rPr>
              <a:t>When checking their answers (before feedback) they should include the correct definite article.</a:t>
            </a:r>
            <a:endParaRPr lang="en-GB" i="0" baseline="0">
              <a:latin typeface="Calibri" panose="020F0502020204030204" pitchFamily="34" charset="0"/>
              <a:cs typeface="Calibri" panose="020F0502020204030204" pitchFamily="34" charset="0"/>
            </a:endParaRPr>
          </a:p>
          <a:p>
            <a:r>
              <a:rPr lang="en-GB" sz="1200" b="0" i="0" kern="1200">
                <a:solidFill>
                  <a:schemeClr val="tx1"/>
                </a:solidFill>
                <a:effectLst/>
                <a:latin typeface="Calibri" panose="020F0502020204030204" pitchFamily="34" charset="0"/>
                <a:ea typeface="+mn-ea"/>
                <a:cs typeface="Calibri" panose="020F0502020204030204" pitchFamily="34" charset="0"/>
              </a:rPr>
              <a:t>3.</a:t>
            </a:r>
            <a:r>
              <a:rPr lang="en-GB" sz="1200" b="0" i="0" kern="1200" baseline="0">
                <a:solidFill>
                  <a:schemeClr val="tx1"/>
                </a:solidFill>
                <a:effectLst/>
                <a:latin typeface="Calibri" panose="020F0502020204030204" pitchFamily="34" charset="0"/>
                <a:ea typeface="+mn-ea"/>
                <a:cs typeface="Calibri" panose="020F0502020204030204" pitchFamily="34" charset="0"/>
              </a:rPr>
              <a:t> The a</a:t>
            </a:r>
            <a:r>
              <a:rPr lang="en-GB">
                <a:latin typeface="Calibri" panose="020F0502020204030204" pitchFamily="34" charset="0"/>
                <a:cs typeface="Calibri" panose="020F0502020204030204" pitchFamily="34" charset="0"/>
              </a:rPr>
              <a:t>nswers appear on the following slide.</a:t>
            </a:r>
          </a:p>
        </p:txBody>
      </p:sp>
      <p:sp>
        <p:nvSpPr>
          <p:cNvPr id="4" name="Slide Number Placeholder 3"/>
          <p:cNvSpPr>
            <a:spLocks noGrp="1"/>
          </p:cNvSpPr>
          <p:nvPr>
            <p:ph type="sldNum" sz="quarter" idx="10"/>
          </p:nvPr>
        </p:nvSpPr>
        <p:spPr/>
        <p:txBody>
          <a:bodyPr/>
          <a:lstStyle/>
          <a:p>
            <a:fld id="{051212F4-EB5A-464B-92EC-DACFCB1CC2CD}" type="slidenum">
              <a:rPr lang="en-GB" smtClean="0"/>
              <a:t>27</a:t>
            </a:fld>
            <a:endParaRPr lang="en-GB"/>
          </a:p>
        </p:txBody>
      </p:sp>
    </p:spTree>
    <p:extLst>
      <p:ext uri="{BB962C8B-B14F-4D97-AF65-F5344CB8AC3E}">
        <p14:creationId xmlns:p14="http://schemas.microsoft.com/office/powerpoint/2010/main" val="12263625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latin typeface="Calibri" panose="020F0502020204030204" pitchFamily="34" charset="0"/>
                <a:cs typeface="Calibri" panose="020F0502020204030204" pitchFamily="34" charset="0"/>
              </a:rPr>
              <a:t>Timing: 2 minutes</a:t>
            </a:r>
            <a:br>
              <a:rPr lang="en-GB">
                <a:latin typeface="Calibri" panose="020F0502020204030204" pitchFamily="34" charset="0"/>
                <a:cs typeface="Calibri" panose="020F0502020204030204" pitchFamily="34" charset="0"/>
              </a:rPr>
            </a:br>
            <a:br>
              <a:rPr lang="en-GB" b="1">
                <a:latin typeface="Calibri" panose="020F0502020204030204" pitchFamily="34" charset="0"/>
                <a:cs typeface="Calibri" panose="020F0502020204030204" pitchFamily="34" charset="0"/>
              </a:rPr>
            </a:br>
            <a:r>
              <a:rPr lang="en-GB" b="1">
                <a:latin typeface="Calibri" panose="020F0502020204030204" pitchFamily="34" charset="0"/>
                <a:cs typeface="Calibri" panose="020F0502020204030204" pitchFamily="34" charset="0"/>
              </a:rPr>
              <a:t>Aim: </a:t>
            </a:r>
            <a:r>
              <a:rPr lang="en-GB" b="0">
                <a:latin typeface="Calibri" panose="020F0502020204030204" pitchFamily="34" charset="0"/>
                <a:cs typeface="Calibri" panose="020F0502020204030204" pitchFamily="34" charset="0"/>
              </a:rPr>
              <a:t>To</a:t>
            </a:r>
            <a:r>
              <a:rPr lang="en-GB" b="0" baseline="0">
                <a:latin typeface="Calibri" panose="020F0502020204030204" pitchFamily="34" charset="0"/>
                <a:cs typeface="Calibri" panose="020F0502020204030204" pitchFamily="34" charset="0"/>
              </a:rPr>
              <a:t> provide the answers to the exercise on the previous slide.</a:t>
            </a:r>
            <a:endParaRPr lang="en-GB" b="0" i="0" baseline="0">
              <a:latin typeface="Calibri" panose="020F0502020204030204" pitchFamily="34" charset="0"/>
              <a:cs typeface="Calibri" panose="020F0502020204030204" pitchFamily="34" charset="0"/>
            </a:endParaRPr>
          </a:p>
          <a:p>
            <a:endParaRPr lang="en-GB" b="1">
              <a:latin typeface="Calibri" panose="020F0502020204030204" pitchFamily="34" charset="0"/>
              <a:cs typeface="Calibri" panose="020F0502020204030204" pitchFamily="34" charset="0"/>
            </a:endParaRPr>
          </a:p>
          <a:p>
            <a:r>
              <a:rPr lang="en-GB" b="1">
                <a:latin typeface="Calibri" panose="020F0502020204030204" pitchFamily="34" charset="0"/>
                <a:cs typeface="Calibri" panose="020F0502020204030204" pitchFamily="34" charset="0"/>
              </a:rPr>
              <a:t>Procedure:</a:t>
            </a:r>
            <a:br>
              <a:rPr lang="en-GB">
                <a:latin typeface="Calibri" panose="020F0502020204030204" pitchFamily="34" charset="0"/>
                <a:cs typeface="Calibri" panose="020F0502020204030204" pitchFamily="34" charset="0"/>
              </a:rPr>
            </a:br>
            <a:r>
              <a:rPr lang="en-GB">
                <a:latin typeface="Calibri" panose="020F0502020204030204" pitchFamily="34" charset="0"/>
                <a:cs typeface="Calibri" panose="020F0502020204030204" pitchFamily="34" charset="0"/>
              </a:rPr>
              <a:t>1. Upon</a:t>
            </a:r>
            <a:r>
              <a:rPr lang="en-GB" baseline="0">
                <a:latin typeface="Calibri" panose="020F0502020204030204" pitchFamily="34" charset="0"/>
                <a:cs typeface="Calibri" panose="020F0502020204030204" pitchFamily="34" charset="0"/>
              </a:rPr>
              <a:t> clicking the mouse, p</a:t>
            </a:r>
            <a:r>
              <a:rPr lang="en-US" b="0">
                <a:latin typeface="Calibri" panose="020F0502020204030204" pitchFamily="34" charset="0"/>
                <a:cs typeface="Calibri" panose="020F0502020204030204" pitchFamily="34" charset="0"/>
              </a:rPr>
              <a:t>ictures appear one by one</a:t>
            </a:r>
            <a:r>
              <a:rPr lang="en-US" b="0" baseline="0">
                <a:latin typeface="Calibri" panose="020F0502020204030204" pitchFamily="34" charset="0"/>
                <a:cs typeface="Calibri" panose="020F0502020204030204" pitchFamily="34" charset="0"/>
              </a:rPr>
              <a:t> to focus attention and avoid cognitive overload. </a:t>
            </a:r>
          </a:p>
          <a:p>
            <a:r>
              <a:rPr lang="en-GB" sz="1200" b="0" i="0" kern="1200">
                <a:solidFill>
                  <a:schemeClr val="tx1"/>
                </a:solidFill>
                <a:effectLst/>
                <a:latin typeface="Calibri" panose="020F0502020204030204" pitchFamily="34" charset="0"/>
                <a:ea typeface="+mn-ea"/>
                <a:cs typeface="Calibri" panose="020F0502020204030204" pitchFamily="34" charset="0"/>
              </a:rPr>
              <a:t>2. </a:t>
            </a:r>
            <a:r>
              <a:rPr lang="en-US" b="0" baseline="0">
                <a:latin typeface="Calibri" panose="020F0502020204030204" pitchFamily="34" charset="0"/>
                <a:cs typeface="Calibri" panose="020F0502020204030204" pitchFamily="34" charset="0"/>
              </a:rPr>
              <a:t>Teacher can elicit the answers orally, providing the text on the next click, and asking students to check their own answers </a:t>
            </a:r>
          </a:p>
          <a:p>
            <a:r>
              <a:rPr lang="en-GB" sz="1200" b="0" i="0" kern="1200">
                <a:solidFill>
                  <a:schemeClr val="tx1"/>
                </a:solidFill>
                <a:effectLst/>
                <a:latin typeface="Calibri" panose="020F0502020204030204" pitchFamily="34" charset="0"/>
                <a:ea typeface="+mn-ea"/>
                <a:cs typeface="Calibri" panose="020F0502020204030204" pitchFamily="34" charset="0"/>
              </a:rPr>
              <a:t>3.</a:t>
            </a:r>
            <a:r>
              <a:rPr lang="en-GB" sz="1200" b="0" i="0" kern="1200" baseline="0">
                <a:solidFill>
                  <a:schemeClr val="tx1"/>
                </a:solidFill>
                <a:effectLst/>
                <a:latin typeface="Calibri" panose="020F0502020204030204" pitchFamily="34" charset="0"/>
                <a:ea typeface="+mn-ea"/>
                <a:cs typeface="Calibri" panose="020F0502020204030204" pitchFamily="34" charset="0"/>
              </a:rPr>
              <a:t> </a:t>
            </a:r>
            <a:r>
              <a:rPr lang="en-US" b="0" baseline="0">
                <a:latin typeface="Calibri" panose="020F0502020204030204" pitchFamily="34" charset="0"/>
                <a:cs typeface="Calibri" panose="020F0502020204030204" pitchFamily="34" charset="0"/>
              </a:rPr>
              <a:t>Ask students to pay particular attention to the presence or absence of ‘ü’, this week’s SSC.</a:t>
            </a:r>
            <a:br>
              <a:rPr lang="en-US" b="0" baseline="0">
                <a:latin typeface="Calibri" panose="020F0502020204030204" pitchFamily="34" charset="0"/>
                <a:cs typeface="Calibri" panose="020F0502020204030204" pitchFamily="34" charset="0"/>
              </a:rPr>
            </a:br>
            <a:endParaRPr lang="en-US">
              <a:latin typeface="Calibri" panose="020F0502020204030204" pitchFamily="34" charset="0"/>
              <a:cs typeface="Calibri" panose="020F0502020204030204" pitchFamily="34" charset="0"/>
            </a:endParaRPr>
          </a:p>
          <a:p>
            <a:endParaRPr lang="en-GB">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28</a:t>
            </a:fld>
            <a:endParaRPr lang="en-GB"/>
          </a:p>
        </p:txBody>
      </p:sp>
    </p:spTree>
    <p:extLst>
      <p:ext uri="{BB962C8B-B14F-4D97-AF65-F5344CB8AC3E}">
        <p14:creationId xmlns:p14="http://schemas.microsoft.com/office/powerpoint/2010/main" val="12801856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latin typeface="Calibri" panose="020F0502020204030204" pitchFamily="34" charset="0"/>
                <a:cs typeface="Calibri" panose="020F0502020204030204" pitchFamily="34" charset="0"/>
              </a:rPr>
              <a:t>Timing: 3 minutes</a:t>
            </a:r>
            <a:br>
              <a:rPr lang="en-GB">
                <a:latin typeface="Calibri" panose="020F0502020204030204" pitchFamily="34" charset="0"/>
                <a:cs typeface="Calibri" panose="020F0502020204030204" pitchFamily="34" charset="0"/>
              </a:rPr>
            </a:br>
            <a:br>
              <a:rPr lang="en-GB" b="1">
                <a:latin typeface="Calibri" panose="020F0502020204030204" pitchFamily="34" charset="0"/>
                <a:cs typeface="Calibri" panose="020F0502020204030204" pitchFamily="34" charset="0"/>
              </a:rPr>
            </a:br>
            <a:r>
              <a:rPr lang="en-GB" b="1">
                <a:latin typeface="Calibri" panose="020F0502020204030204" pitchFamily="34" charset="0"/>
                <a:cs typeface="Calibri" panose="020F0502020204030204" pitchFamily="34" charset="0"/>
              </a:rPr>
              <a:t>Aim: </a:t>
            </a:r>
            <a:r>
              <a:rPr lang="en-GB" b="0">
                <a:latin typeface="Calibri" panose="020F0502020204030204" pitchFamily="34" charset="0"/>
                <a:cs typeface="Calibri" panose="020F0502020204030204" pitchFamily="34" charset="0"/>
              </a:rPr>
              <a:t>To </a:t>
            </a: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explain plurals rule 1: most masculine words go to -e or  +umlaut –e.</a:t>
            </a:r>
          </a:p>
          <a:p>
            <a:br>
              <a:rPr lang="en-GB">
                <a:latin typeface="Calibri" panose="020F0502020204030204" pitchFamily="34" charset="0"/>
                <a:cs typeface="Calibri" panose="020F0502020204030204" pitchFamily="34" charset="0"/>
              </a:rPr>
            </a:br>
            <a:r>
              <a:rPr lang="en-GB" b="1">
                <a:latin typeface="Calibri" panose="020F0502020204030204" pitchFamily="34" charset="0"/>
                <a:cs typeface="Calibri" panose="020F0502020204030204" pitchFamily="34" charset="0"/>
              </a:rPr>
              <a:t>Procedure:</a:t>
            </a:r>
            <a:br>
              <a:rPr lang="en-GB">
                <a:latin typeface="Calibri" panose="020F0502020204030204" pitchFamily="34" charset="0"/>
                <a:cs typeface="Calibri" panose="020F0502020204030204" pitchFamily="34" charset="0"/>
              </a:rPr>
            </a:br>
            <a:r>
              <a:rPr lang="en-GB">
                <a:latin typeface="Calibri" panose="020F0502020204030204" pitchFamily="34" charset="0"/>
                <a:cs typeface="Calibri" panose="020F0502020204030204" pitchFamily="34" charset="0"/>
              </a:rPr>
              <a:t>1. Click to animate the explanation.</a:t>
            </a:r>
            <a:endParaRPr lang="en-GB" b="0">
              <a:latin typeface="Calibri" panose="020F0502020204030204" pitchFamily="34" charset="0"/>
              <a:cs typeface="Calibri" panose="020F0502020204030204" pitchFamily="34" charset="0"/>
            </a:endParaRPr>
          </a:p>
          <a:p>
            <a:r>
              <a:rPr lang="en-GB">
                <a:latin typeface="Calibri" panose="020F0502020204030204" pitchFamily="34" charset="0"/>
                <a:cs typeface="Calibri" panose="020F0502020204030204" pitchFamily="34" charset="0"/>
              </a:rPr>
              <a:t>2.</a:t>
            </a:r>
            <a:r>
              <a:rPr lang="en-GB" baseline="0">
                <a:latin typeface="Calibri" panose="020F0502020204030204" pitchFamily="34" charset="0"/>
                <a:cs typeface="Calibri" panose="020F0502020204030204" pitchFamily="34" charset="0"/>
              </a:rPr>
              <a:t> </a:t>
            </a:r>
            <a:r>
              <a:rPr lang="en-GB">
                <a:latin typeface="Calibri" panose="020F0502020204030204" pitchFamily="34" charset="0"/>
                <a:cs typeface="Calibri" panose="020F0502020204030204" pitchFamily="34" charset="0"/>
              </a:rPr>
              <a:t>Ensure students’ understanding</a:t>
            </a:r>
            <a:r>
              <a:rPr lang="en-GB" baseline="0">
                <a:latin typeface="Calibri" panose="020F0502020204030204" pitchFamily="34" charset="0"/>
                <a:cs typeface="Calibri" panose="020F0502020204030204" pitchFamily="34" charset="0"/>
              </a:rPr>
              <a:t> at each stage.</a:t>
            </a:r>
            <a:endParaRPr lang="en-GB">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3. Emphasize this covers about 90% of the masculine plurals.</a:t>
            </a:r>
          </a:p>
          <a:p>
            <a:endParaRPr lang="en-GB">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29</a:t>
            </a:fld>
            <a:endParaRPr lang="en-GB"/>
          </a:p>
        </p:txBody>
      </p:sp>
    </p:spTree>
    <p:extLst>
      <p:ext uri="{BB962C8B-B14F-4D97-AF65-F5344CB8AC3E}">
        <p14:creationId xmlns:p14="http://schemas.microsoft.com/office/powerpoint/2010/main" val="17408125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latin typeface="Calibri" panose="020F0502020204030204" pitchFamily="34" charset="0"/>
                <a:cs typeface="Calibri" panose="020F0502020204030204" pitchFamily="34" charset="0"/>
              </a:rPr>
              <a:t>Timing: 3 minutes</a:t>
            </a:r>
            <a:br>
              <a:rPr lang="en-GB">
                <a:latin typeface="Calibri" panose="020F0502020204030204" pitchFamily="34" charset="0"/>
                <a:cs typeface="Calibri" panose="020F0502020204030204" pitchFamily="34" charset="0"/>
              </a:rPr>
            </a:br>
            <a:br>
              <a:rPr lang="en-GB" b="1">
                <a:latin typeface="Calibri" panose="020F0502020204030204" pitchFamily="34" charset="0"/>
                <a:cs typeface="Calibri" panose="020F0502020204030204" pitchFamily="34" charset="0"/>
              </a:rPr>
            </a:br>
            <a:r>
              <a:rPr lang="en-GB" b="1">
                <a:latin typeface="Calibri" panose="020F0502020204030204" pitchFamily="34" charset="0"/>
                <a:cs typeface="Calibri" panose="020F0502020204030204" pitchFamily="34" charset="0"/>
              </a:rPr>
              <a:t>Aim: </a:t>
            </a:r>
            <a:r>
              <a:rPr lang="en-GB" b="0">
                <a:latin typeface="Calibri" panose="020F0502020204030204" pitchFamily="34" charset="0"/>
                <a:cs typeface="Calibri" panose="020F0502020204030204" pitchFamily="34" charset="0"/>
              </a:rPr>
              <a:t>To</a:t>
            </a:r>
            <a:r>
              <a:rPr lang="en-GB" b="0" baseline="0">
                <a:latin typeface="Calibri" panose="020F0502020204030204" pitchFamily="34" charset="0"/>
                <a:cs typeface="Calibri" panose="020F0502020204030204" pitchFamily="34" charset="0"/>
              </a:rPr>
              <a:t> share the context for the lesson whilst </a:t>
            </a:r>
            <a:r>
              <a:rPr lang="en-GB" sz="1200" b="0" kern="1200">
                <a:solidFill>
                  <a:schemeClr val="tx1"/>
                </a:solidFill>
                <a:effectLst/>
                <a:latin typeface="Calibri" panose="020F0502020204030204" pitchFamily="34" charset="0"/>
                <a:ea typeface="+mn-ea"/>
                <a:cs typeface="Calibri" panose="020F0502020204030204" pitchFamily="34" charset="0"/>
              </a:rPr>
              <a:t>revising previously-met vocabulary.</a:t>
            </a:r>
            <a:endParaRPr lang="en-GB" b="0" i="0" baseline="0">
              <a:latin typeface="Calibri" panose="020F0502020204030204" pitchFamily="34" charset="0"/>
              <a:cs typeface="Calibri" panose="020F0502020204030204" pitchFamily="34" charset="0"/>
            </a:endParaRPr>
          </a:p>
          <a:p>
            <a:endParaRPr lang="en-GB" b="0">
              <a:latin typeface="Calibri" panose="020F0502020204030204" pitchFamily="34" charset="0"/>
              <a:cs typeface="Calibri" panose="020F0502020204030204" pitchFamily="34" charset="0"/>
            </a:endParaRPr>
          </a:p>
          <a:p>
            <a:r>
              <a:rPr lang="en-GB" b="1">
                <a:latin typeface="Calibri" panose="020F0502020204030204" pitchFamily="34" charset="0"/>
                <a:cs typeface="Calibri" panose="020F0502020204030204" pitchFamily="34" charset="0"/>
              </a:rPr>
              <a:t>Procedure:</a:t>
            </a:r>
            <a:br>
              <a:rPr lang="en-GB">
                <a:latin typeface="Calibri" panose="020F0502020204030204" pitchFamily="34" charset="0"/>
                <a:cs typeface="Calibri" panose="020F0502020204030204" pitchFamily="34" charset="0"/>
              </a:rPr>
            </a:br>
            <a:r>
              <a:rPr lang="en-GB">
                <a:latin typeface="Calibri" panose="020F0502020204030204" pitchFamily="34" charset="0"/>
                <a:cs typeface="Calibri" panose="020F0502020204030204" pitchFamily="34" charset="0"/>
              </a:rPr>
              <a:t>1. Students work</a:t>
            </a:r>
            <a:r>
              <a:rPr lang="en-GB" baseline="0">
                <a:latin typeface="Calibri" panose="020F0502020204030204" pitchFamily="34" charset="0"/>
                <a:cs typeface="Calibri" panose="020F0502020204030204" pitchFamily="34" charset="0"/>
              </a:rPr>
              <a:t> out the missing letters from German (going top to bottom on the left, then on the right). </a:t>
            </a:r>
          </a:p>
          <a:p>
            <a:r>
              <a:rPr lang="en-GB" baseline="0">
                <a:latin typeface="Calibri" panose="020F0502020204030204" pitchFamily="34" charset="0"/>
                <a:cs typeface="Calibri" panose="020F0502020204030204" pitchFamily="34" charset="0"/>
              </a:rPr>
              <a:t>These letters spell out ‘Wie viele?’ at the bottom of the slide – this is the context for this lesson.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a:solidFill>
                  <a:schemeClr val="tx1"/>
                </a:solidFill>
                <a:effectLst/>
                <a:latin typeface="Calibri" panose="020F0502020204030204" pitchFamily="34" charset="0"/>
                <a:ea typeface="+mn-ea"/>
                <a:cs typeface="Calibri" panose="020F0502020204030204" pitchFamily="34" charset="0"/>
              </a:rPr>
              <a:t>2. </a:t>
            </a:r>
            <a:r>
              <a:rPr lang="en-GB">
                <a:latin typeface="Calibri" panose="020F0502020204030204" pitchFamily="34" charset="0"/>
                <a:cs typeface="Calibri" panose="020F0502020204030204" pitchFamily="34" charset="0"/>
              </a:rPr>
              <a:t>When eliciting each word answer,</a:t>
            </a:r>
            <a:r>
              <a:rPr lang="en-GB" baseline="0">
                <a:latin typeface="Calibri" panose="020F0502020204030204" pitchFamily="34" charset="0"/>
                <a:cs typeface="Calibri" panose="020F0502020204030204" pitchFamily="34" charset="0"/>
              </a:rPr>
              <a:t> elicit also the English meaning, to ensure that students remember it.</a:t>
            </a:r>
            <a:endParaRPr lang="en-GB" i="0" baseline="0">
              <a:latin typeface="Calibri" panose="020F0502020204030204" pitchFamily="34" charset="0"/>
              <a:cs typeface="Calibri" panose="020F0502020204030204" pitchFamily="34" charset="0"/>
            </a:endParaRPr>
          </a:p>
          <a:p>
            <a:r>
              <a:rPr lang="en-GB" sz="1200" b="0" i="0" kern="1200">
                <a:solidFill>
                  <a:schemeClr val="tx1"/>
                </a:solidFill>
                <a:effectLst/>
                <a:latin typeface="Calibri" panose="020F0502020204030204" pitchFamily="34" charset="0"/>
                <a:ea typeface="+mn-ea"/>
                <a:cs typeface="Calibri" panose="020F0502020204030204" pitchFamily="34" charset="0"/>
              </a:rPr>
              <a:t>3.</a:t>
            </a:r>
            <a:r>
              <a:rPr lang="en-GB" sz="1200" b="0" i="0" kern="1200" baseline="0">
                <a:solidFill>
                  <a:schemeClr val="tx1"/>
                </a:solidFill>
                <a:effectLst/>
                <a:latin typeface="Calibri" panose="020F0502020204030204" pitchFamily="34" charset="0"/>
                <a:ea typeface="+mn-ea"/>
                <a:cs typeface="Calibri" panose="020F0502020204030204" pitchFamily="34" charset="0"/>
              </a:rPr>
              <a:t> </a:t>
            </a:r>
            <a:r>
              <a:rPr lang="en-GB">
                <a:latin typeface="Calibri" panose="020F0502020204030204" pitchFamily="34" charset="0"/>
                <a:cs typeface="Calibri" panose="020F0502020204030204" pitchFamily="34" charset="0"/>
              </a:rPr>
              <a:t>Answers appear on successive mouse clicks.</a:t>
            </a:r>
          </a:p>
          <a:p>
            <a:endParaRPr lang="en-GB">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3</a:t>
            </a:fld>
            <a:endParaRPr lang="en-GB"/>
          </a:p>
        </p:txBody>
      </p:sp>
    </p:spTree>
    <p:extLst>
      <p:ext uri="{BB962C8B-B14F-4D97-AF65-F5344CB8AC3E}">
        <p14:creationId xmlns:p14="http://schemas.microsoft.com/office/powerpoint/2010/main" val="12609681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latin typeface="Calibri" panose="020F0502020204030204" pitchFamily="34" charset="0"/>
                <a:cs typeface="Calibri" panose="020F0502020204030204" pitchFamily="34" charset="0"/>
              </a:rPr>
              <a:t>Timing: 5</a:t>
            </a:r>
            <a:r>
              <a:rPr lang="en-GB" b="1" baseline="0">
                <a:latin typeface="Calibri" panose="020F0502020204030204" pitchFamily="34" charset="0"/>
                <a:cs typeface="Calibri" panose="020F0502020204030204" pitchFamily="34" charset="0"/>
              </a:rPr>
              <a:t> </a:t>
            </a:r>
            <a:r>
              <a:rPr lang="en-GB" b="1">
                <a:latin typeface="Calibri" panose="020F0502020204030204" pitchFamily="34" charset="0"/>
                <a:cs typeface="Calibri" panose="020F0502020204030204" pitchFamily="34" charset="0"/>
              </a:rPr>
              <a:t>minutes</a:t>
            </a:r>
            <a:br>
              <a:rPr lang="en-GB">
                <a:latin typeface="Calibri" panose="020F0502020204030204" pitchFamily="34" charset="0"/>
                <a:cs typeface="Calibri" panose="020F0502020204030204" pitchFamily="34" charset="0"/>
              </a:rPr>
            </a:br>
            <a:br>
              <a:rPr lang="en-GB" b="1">
                <a:latin typeface="Calibri" panose="020F0502020204030204" pitchFamily="34" charset="0"/>
                <a:cs typeface="Calibri" panose="020F0502020204030204" pitchFamily="34" charset="0"/>
              </a:rPr>
            </a:br>
            <a:r>
              <a:rPr lang="en-GB" b="1">
                <a:latin typeface="Calibri" panose="020F0502020204030204" pitchFamily="34" charset="0"/>
                <a:cs typeface="Calibri" panose="020F0502020204030204" pitchFamily="34" charset="0"/>
              </a:rPr>
              <a:t>Aim: </a:t>
            </a:r>
            <a:r>
              <a:rPr lang="en-GB" b="0">
                <a:latin typeface="Calibri" panose="020F0502020204030204" pitchFamily="34" charset="0"/>
                <a:cs typeface="Calibri" panose="020F0502020204030204" pitchFamily="34" charset="0"/>
              </a:rPr>
              <a:t>To </a:t>
            </a: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practise distinguishing</a:t>
            </a:r>
            <a:r>
              <a:rPr lang="en-GB" sz="1200" b="0" i="0" u="none" strike="noStrike" kern="1200" baseline="0">
                <a:solidFill>
                  <a:schemeClr val="tx1"/>
                </a:solidFill>
                <a:effectLst/>
                <a:latin typeface="Calibri" panose="020F0502020204030204" pitchFamily="34" charset="0"/>
                <a:ea typeface="+mn-ea"/>
                <a:cs typeface="Calibri" panose="020F0502020204030204" pitchFamily="34" charset="0"/>
              </a:rPr>
              <a:t> between the </a:t>
            </a: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plural and singular</a:t>
            </a:r>
            <a:r>
              <a:rPr lang="en-GB" sz="1200" b="0" i="0" u="none" strike="noStrike" kern="1200" baseline="0">
                <a:solidFill>
                  <a:schemeClr val="tx1"/>
                </a:solidFill>
                <a:effectLst/>
                <a:latin typeface="Calibri" panose="020F0502020204030204" pitchFamily="34" charset="0"/>
                <a:ea typeface="+mn-ea"/>
                <a:cs typeface="Calibri" panose="020F0502020204030204" pitchFamily="34" charset="0"/>
              </a:rPr>
              <a:t> </a:t>
            </a: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forms of nouns (listening).</a:t>
            </a:r>
          </a:p>
          <a:p>
            <a:br>
              <a:rPr lang="en-GB">
                <a:latin typeface="Calibri" panose="020F0502020204030204" pitchFamily="34" charset="0"/>
                <a:cs typeface="Calibri" panose="020F0502020204030204" pitchFamily="34" charset="0"/>
              </a:rPr>
            </a:br>
            <a:r>
              <a:rPr lang="en-GB" b="1">
                <a:latin typeface="Calibri" panose="020F0502020204030204" pitchFamily="34" charset="0"/>
                <a:cs typeface="Calibri" panose="020F0502020204030204" pitchFamily="34" charset="0"/>
              </a:rPr>
              <a:t>Procedure:</a:t>
            </a:r>
            <a:br>
              <a:rPr lang="en-GB">
                <a:latin typeface="Calibri" panose="020F0502020204030204" pitchFamily="34" charset="0"/>
                <a:cs typeface="Calibri" panose="020F0502020204030204" pitchFamily="34" charset="0"/>
              </a:rPr>
            </a:br>
            <a:r>
              <a:rPr lang="en-GB">
                <a:latin typeface="Calibri" panose="020F0502020204030204" pitchFamily="34" charset="0"/>
                <a:cs typeface="Calibri" panose="020F0502020204030204" pitchFamily="34" charset="0"/>
              </a:rPr>
              <a:t>1. Click to bring up the</a:t>
            </a:r>
            <a:r>
              <a:rPr lang="en-GB" baseline="0">
                <a:latin typeface="Calibri" panose="020F0502020204030204" pitchFamily="34" charset="0"/>
                <a:cs typeface="Calibri" panose="020F0502020204030204" pitchFamily="34" charset="0"/>
              </a:rPr>
              <a:t> questions one by one.</a:t>
            </a:r>
          </a:p>
          <a:p>
            <a:r>
              <a:rPr lang="en-GB" baseline="0">
                <a:latin typeface="Calibri" panose="020F0502020204030204" pitchFamily="34" charset="0"/>
                <a:cs typeface="Calibri" panose="020F0502020204030204" pitchFamily="34" charset="0"/>
              </a:rPr>
              <a:t>2. Click </a:t>
            </a:r>
            <a:r>
              <a:rPr lang="en-GB">
                <a:latin typeface="Calibri" panose="020F0502020204030204" pitchFamily="34" charset="0"/>
                <a:cs typeface="Calibri" panose="020F0502020204030204" pitchFamily="34" charset="0"/>
              </a:rPr>
              <a:t>on the numbered</a:t>
            </a:r>
            <a:r>
              <a:rPr lang="en-GB" baseline="0">
                <a:latin typeface="Calibri" panose="020F0502020204030204" pitchFamily="34" charset="0"/>
                <a:cs typeface="Calibri" panose="020F0502020204030204" pitchFamily="34" charset="0"/>
              </a:rPr>
              <a:t> buttons</a:t>
            </a:r>
            <a:r>
              <a:rPr lang="en-GB">
                <a:latin typeface="Calibri" panose="020F0502020204030204" pitchFamily="34" charset="0"/>
                <a:cs typeface="Calibri" panose="020F0502020204030204" pitchFamily="34" charset="0"/>
              </a:rPr>
              <a:t> to play the sentences</a:t>
            </a:r>
            <a:r>
              <a:rPr lang="en-GB" baseline="0">
                <a:latin typeface="Calibri" panose="020F0502020204030204" pitchFamily="34" charset="0"/>
                <a:cs typeface="Calibri" panose="020F0502020204030204" pitchFamily="34" charset="0"/>
              </a:rPr>
              <a:t> (the </a:t>
            </a: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articles/’viele’ have been bleeped out).</a:t>
            </a:r>
          </a:p>
          <a:p>
            <a:r>
              <a:rPr lang="en-GB" sz="1200" b="0" i="0" u="none" strike="noStrike" kern="1200">
                <a:solidFill>
                  <a:schemeClr val="tx1"/>
                </a:solidFill>
                <a:effectLst/>
                <a:latin typeface="Calibri" panose="020F0502020204030204" pitchFamily="34" charset="0"/>
                <a:ea typeface="+mn-ea"/>
                <a:cs typeface="Calibri" panose="020F0502020204030204" pitchFamily="34" charset="0"/>
              </a:rPr>
              <a:t>3. By listening</a:t>
            </a:r>
            <a:r>
              <a:rPr lang="en-GB" sz="1200" b="0" i="0" u="none" strike="noStrike" kern="1200" baseline="0">
                <a:solidFill>
                  <a:schemeClr val="tx1"/>
                </a:solidFill>
                <a:effectLst/>
                <a:latin typeface="Calibri" panose="020F0502020204030204" pitchFamily="34" charset="0"/>
                <a:ea typeface="+mn-ea"/>
                <a:cs typeface="Calibri" panose="020F0502020204030204" pitchFamily="34" charset="0"/>
              </a:rPr>
              <a:t> to the form of the noun alone, students determine whether a singular article, or the determiner ‘viele’ is needed before it.</a:t>
            </a:r>
          </a:p>
          <a:p>
            <a:r>
              <a:rPr lang="en-GB" sz="1200" b="0" i="0" u="none" strike="noStrike" kern="1200" baseline="0">
                <a:solidFill>
                  <a:schemeClr val="tx1"/>
                </a:solidFill>
                <a:effectLst/>
                <a:latin typeface="Calibri" panose="020F0502020204030204" pitchFamily="34" charset="0"/>
                <a:ea typeface="+mn-ea"/>
                <a:cs typeface="Calibri" panose="020F0502020204030204" pitchFamily="34" charset="0"/>
              </a:rPr>
              <a:t>4. After all questions have been completed, click to bring up the answers one by one.</a:t>
            </a:r>
          </a:p>
          <a:p>
            <a:br>
              <a:rPr lang="en-GB" sz="1200" b="1" i="0" u="none" strike="noStrike" kern="1200">
                <a:solidFill>
                  <a:schemeClr val="tx1"/>
                </a:solidFill>
                <a:effectLst/>
                <a:latin typeface="Calibri" panose="020F0502020204030204" pitchFamily="34" charset="0"/>
                <a:ea typeface="+mn-ea"/>
                <a:cs typeface="Calibri" panose="020F0502020204030204" pitchFamily="34" charset="0"/>
              </a:rPr>
            </a:br>
            <a:r>
              <a:rPr lang="en-GB" sz="1200" b="1" i="0" u="none" strike="noStrike" kern="1200">
                <a:solidFill>
                  <a:schemeClr val="tx1"/>
                </a:solidFill>
                <a:effectLst/>
                <a:latin typeface="Calibri" panose="020F0502020204030204" pitchFamily="34" charset="0"/>
                <a:ea typeface="+mn-ea"/>
                <a:cs typeface="Calibri" panose="020F0502020204030204" pitchFamily="34" charset="0"/>
              </a:rPr>
              <a:t>Transcript:</a:t>
            </a:r>
          </a:p>
          <a:p>
            <a:pPr lvl="0"/>
            <a:r>
              <a:rPr lang="en-GB" sz="1200" b="0" i="0" u="none" strike="noStrike" kern="1200">
                <a:solidFill>
                  <a:schemeClr val="tx1"/>
                </a:solidFill>
                <a:effectLst/>
                <a:latin typeface="Calibri" panose="020F0502020204030204" pitchFamily="34" charset="0"/>
                <a:ea typeface="+mn-ea"/>
                <a:cs typeface="Calibri" panose="020F0502020204030204" pitchFamily="34" charset="0"/>
              </a:rPr>
              <a:t>1. </a:t>
            </a:r>
            <a:r>
              <a:rPr lang="en-GB" sz="1200" b="0" kern="1200">
                <a:solidFill>
                  <a:schemeClr val="tx1"/>
                </a:solidFill>
                <a:effectLst/>
                <a:latin typeface="Calibri" panose="020F0502020204030204" pitchFamily="34" charset="0"/>
                <a:ea typeface="+mn-ea"/>
                <a:cs typeface="Calibri" panose="020F0502020204030204" pitchFamily="34" charset="0"/>
              </a:rPr>
              <a:t>es gibt  [viele] Köpfe</a:t>
            </a:r>
          </a:p>
          <a:p>
            <a:pPr lvl="0"/>
            <a:r>
              <a:rPr lang="en-GB" sz="1200" b="0" kern="1200">
                <a:solidFill>
                  <a:schemeClr val="tx1"/>
                </a:solidFill>
                <a:effectLst/>
                <a:latin typeface="Calibri" panose="020F0502020204030204" pitchFamily="34" charset="0"/>
                <a:ea typeface="+mn-ea"/>
                <a:cs typeface="Calibri" panose="020F0502020204030204" pitchFamily="34" charset="0"/>
              </a:rPr>
              <a:t>2. es gibt [einen] Arzt </a:t>
            </a:r>
          </a:p>
          <a:p>
            <a:pPr lvl="0"/>
            <a:r>
              <a:rPr lang="en-GB" sz="1200" b="0" kern="1200">
                <a:solidFill>
                  <a:schemeClr val="tx1"/>
                </a:solidFill>
                <a:effectLst/>
                <a:latin typeface="Calibri" panose="020F0502020204030204" pitchFamily="34" charset="0"/>
                <a:ea typeface="+mn-ea"/>
                <a:cs typeface="Calibri" panose="020F0502020204030204" pitchFamily="34" charset="0"/>
              </a:rPr>
              <a:t>3.</a:t>
            </a:r>
            <a:r>
              <a:rPr lang="en-GB" sz="1200" b="0" kern="1200" baseline="0">
                <a:solidFill>
                  <a:schemeClr val="tx1"/>
                </a:solidFill>
                <a:effectLst/>
                <a:latin typeface="Calibri" panose="020F0502020204030204" pitchFamily="34" charset="0"/>
                <a:ea typeface="+mn-ea"/>
                <a:cs typeface="Calibri" panose="020F0502020204030204" pitchFamily="34" charset="0"/>
              </a:rPr>
              <a:t> </a:t>
            </a:r>
            <a:r>
              <a:rPr lang="en-GB" sz="1200" b="0" kern="1200">
                <a:solidFill>
                  <a:schemeClr val="tx1"/>
                </a:solidFill>
                <a:effectLst/>
                <a:latin typeface="Calibri" panose="020F0502020204030204" pitchFamily="34" charset="0"/>
                <a:ea typeface="+mn-ea"/>
                <a:cs typeface="Calibri" panose="020F0502020204030204" pitchFamily="34" charset="0"/>
              </a:rPr>
              <a:t>es gibt [ein]Spiel </a:t>
            </a:r>
          </a:p>
          <a:p>
            <a:pPr lvl="0"/>
            <a:r>
              <a:rPr lang="en-GB" sz="1200" b="0" kern="1200">
                <a:solidFill>
                  <a:schemeClr val="tx1"/>
                </a:solidFill>
                <a:effectLst/>
                <a:latin typeface="Calibri" panose="020F0502020204030204" pitchFamily="34" charset="0"/>
                <a:ea typeface="+mn-ea"/>
                <a:cs typeface="Calibri" panose="020F0502020204030204" pitchFamily="34" charset="0"/>
              </a:rPr>
              <a:t>4. es gibt [viele] Plätze</a:t>
            </a:r>
          </a:p>
          <a:p>
            <a:pPr lvl="0"/>
            <a:r>
              <a:rPr lang="en-GB" sz="1200" b="0" kern="1200">
                <a:solidFill>
                  <a:schemeClr val="tx1"/>
                </a:solidFill>
                <a:effectLst/>
                <a:latin typeface="Calibri" panose="020F0502020204030204" pitchFamily="34" charset="0"/>
                <a:ea typeface="+mn-ea"/>
                <a:cs typeface="Calibri" panose="020F0502020204030204" pitchFamily="34" charset="0"/>
              </a:rPr>
              <a:t>5. es gibt [viele] Gründe</a:t>
            </a:r>
          </a:p>
          <a:p>
            <a:pPr lvl="0"/>
            <a:r>
              <a:rPr lang="en-GB" sz="1200" b="0" kern="1200">
                <a:solidFill>
                  <a:schemeClr val="tx1"/>
                </a:solidFill>
                <a:effectLst/>
                <a:latin typeface="Calibri" panose="020F0502020204030204" pitchFamily="34" charset="0"/>
                <a:ea typeface="+mn-ea"/>
                <a:cs typeface="Calibri" panose="020F0502020204030204" pitchFamily="34" charset="0"/>
              </a:rPr>
              <a:t>6. es gibt [ein] Stück </a:t>
            </a:r>
          </a:p>
          <a:p>
            <a:pPr lvl="0"/>
            <a:r>
              <a:rPr lang="en-GB" sz="1200" b="0" kern="1200">
                <a:solidFill>
                  <a:schemeClr val="tx1"/>
                </a:solidFill>
                <a:effectLst/>
                <a:latin typeface="Calibri" panose="020F0502020204030204" pitchFamily="34" charset="0"/>
                <a:ea typeface="+mn-ea"/>
                <a:cs typeface="Calibri" panose="020F0502020204030204" pitchFamily="34" charset="0"/>
              </a:rPr>
              <a:t>7. es gibt [viele] Fußbälle</a:t>
            </a:r>
          </a:p>
          <a:p>
            <a:pPr lvl="0"/>
            <a:r>
              <a:rPr lang="en-GB" sz="1200" b="0" kern="1200">
                <a:solidFill>
                  <a:schemeClr val="tx1"/>
                </a:solidFill>
                <a:effectLst/>
                <a:latin typeface="Calibri" panose="020F0502020204030204" pitchFamily="34" charset="0"/>
                <a:ea typeface="+mn-ea"/>
                <a:cs typeface="Calibri" panose="020F0502020204030204" pitchFamily="34" charset="0"/>
              </a:rPr>
              <a:t>8. es gibt [viele] Filme</a:t>
            </a:r>
          </a:p>
        </p:txBody>
      </p:sp>
      <p:sp>
        <p:nvSpPr>
          <p:cNvPr id="4" name="Slide Number Placeholder 3"/>
          <p:cNvSpPr>
            <a:spLocks noGrp="1"/>
          </p:cNvSpPr>
          <p:nvPr>
            <p:ph type="sldNum" sz="quarter" idx="10"/>
          </p:nvPr>
        </p:nvSpPr>
        <p:spPr/>
        <p:txBody>
          <a:bodyPr/>
          <a:lstStyle/>
          <a:p>
            <a:fld id="{051212F4-EB5A-464B-92EC-DACFCB1CC2CD}" type="slidenum">
              <a:rPr lang="en-GB" smtClean="0"/>
              <a:t>30</a:t>
            </a:fld>
            <a:endParaRPr lang="en-GB"/>
          </a:p>
        </p:txBody>
      </p:sp>
    </p:spTree>
    <p:extLst>
      <p:ext uri="{BB962C8B-B14F-4D97-AF65-F5344CB8AC3E}">
        <p14:creationId xmlns:p14="http://schemas.microsoft.com/office/powerpoint/2010/main" val="6597593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latin typeface="Calibri" panose="020F0502020204030204" pitchFamily="34" charset="0"/>
                <a:cs typeface="Calibri" panose="020F0502020204030204" pitchFamily="34" charset="0"/>
              </a:rPr>
              <a:t>Timing: 3 minutes</a:t>
            </a:r>
            <a:br>
              <a:rPr lang="en-GB">
                <a:latin typeface="Calibri" panose="020F0502020204030204" pitchFamily="34" charset="0"/>
                <a:cs typeface="Calibri" panose="020F0502020204030204" pitchFamily="34" charset="0"/>
              </a:rPr>
            </a:br>
            <a:br>
              <a:rPr lang="en-GB" b="1">
                <a:latin typeface="Calibri" panose="020F0502020204030204" pitchFamily="34" charset="0"/>
                <a:cs typeface="Calibri" panose="020F0502020204030204" pitchFamily="34" charset="0"/>
              </a:rPr>
            </a:br>
            <a:r>
              <a:rPr lang="en-GB" b="1">
                <a:latin typeface="Calibri" panose="020F0502020204030204" pitchFamily="34" charset="0"/>
                <a:cs typeface="Calibri" panose="020F0502020204030204" pitchFamily="34" charset="0"/>
              </a:rPr>
              <a:t>Aim: </a:t>
            </a:r>
            <a:r>
              <a:rPr lang="en-GB" b="0">
                <a:latin typeface="Calibri" panose="020F0502020204030204" pitchFamily="34" charset="0"/>
                <a:cs typeface="Calibri" panose="020F0502020204030204" pitchFamily="34" charset="0"/>
              </a:rPr>
              <a:t>To </a:t>
            </a: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provide the answers to the exercise on the previous slide.</a:t>
            </a:r>
          </a:p>
          <a:p>
            <a:br>
              <a:rPr lang="en-GB" b="0">
                <a:latin typeface="Calibri" panose="020F0502020204030204" pitchFamily="34" charset="0"/>
                <a:cs typeface="Calibri" panose="020F0502020204030204" pitchFamily="34" charset="0"/>
              </a:rPr>
            </a:br>
            <a:r>
              <a:rPr lang="en-GB" b="1">
                <a:latin typeface="Calibri" panose="020F0502020204030204" pitchFamily="34" charset="0"/>
                <a:cs typeface="Calibri" panose="020F0502020204030204" pitchFamily="34" charset="0"/>
              </a:rPr>
              <a:t>Procedure:</a:t>
            </a:r>
            <a:br>
              <a:rPr lang="en-GB">
                <a:latin typeface="Calibri" panose="020F0502020204030204" pitchFamily="34" charset="0"/>
                <a:cs typeface="Calibri" panose="020F0502020204030204" pitchFamily="34" charset="0"/>
              </a:rPr>
            </a:br>
            <a:r>
              <a:rPr lang="en-GB">
                <a:latin typeface="Calibri" panose="020F0502020204030204" pitchFamily="34" charset="0"/>
                <a:cs typeface="Calibri" panose="020F0502020204030204" pitchFamily="34" charset="0"/>
              </a:rPr>
              <a:t>1. </a:t>
            </a:r>
            <a:r>
              <a:rPr lang="en-GB" baseline="0">
                <a:latin typeface="Calibri" panose="020F0502020204030204" pitchFamily="34" charset="0"/>
                <a:cs typeface="Calibri" panose="020F0502020204030204" pitchFamily="34" charset="0"/>
              </a:rPr>
              <a:t>Click </a:t>
            </a:r>
            <a:r>
              <a:rPr lang="en-GB">
                <a:latin typeface="Calibri" panose="020F0502020204030204" pitchFamily="34" charset="0"/>
                <a:cs typeface="Calibri" panose="020F0502020204030204" pitchFamily="34" charset="0"/>
              </a:rPr>
              <a:t>on the numbered</a:t>
            </a:r>
            <a:r>
              <a:rPr lang="en-GB" baseline="0">
                <a:latin typeface="Calibri" panose="020F0502020204030204" pitchFamily="34" charset="0"/>
                <a:cs typeface="Calibri" panose="020F0502020204030204" pitchFamily="34" charset="0"/>
              </a:rPr>
              <a:t> buttons</a:t>
            </a:r>
            <a:r>
              <a:rPr lang="en-GB">
                <a:latin typeface="Calibri" panose="020F0502020204030204" pitchFamily="34" charset="0"/>
                <a:cs typeface="Calibri" panose="020F0502020204030204" pitchFamily="34" charset="0"/>
              </a:rPr>
              <a:t> to play the sentences</a:t>
            </a:r>
            <a:r>
              <a:rPr lang="en-GB" baseline="0">
                <a:latin typeface="Calibri" panose="020F0502020204030204" pitchFamily="34" charset="0"/>
                <a:cs typeface="Calibri" panose="020F0502020204030204" pitchFamily="34" charset="0"/>
              </a:rPr>
              <a:t> (in full this time</a:t>
            </a: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a:t>
            </a:r>
          </a:p>
          <a:p>
            <a:r>
              <a:rPr lang="en-GB" sz="1200" b="0" i="0" u="none" strike="noStrike" kern="1200">
                <a:solidFill>
                  <a:schemeClr val="tx1"/>
                </a:solidFill>
                <a:effectLst/>
                <a:latin typeface="Calibri" panose="020F0502020204030204" pitchFamily="34" charset="0"/>
                <a:ea typeface="+mn-ea"/>
                <a:cs typeface="Calibri" panose="020F0502020204030204" pitchFamily="34" charset="0"/>
              </a:rPr>
              <a:t>2. Elicit answers</a:t>
            </a:r>
            <a:r>
              <a:rPr lang="en-GB" sz="1200" b="0" i="0" u="none" strike="noStrike" kern="1200" baseline="0">
                <a:solidFill>
                  <a:schemeClr val="tx1"/>
                </a:solidFill>
                <a:effectLst/>
                <a:latin typeface="Calibri" panose="020F0502020204030204" pitchFamily="34" charset="0"/>
                <a:ea typeface="+mn-ea"/>
                <a:cs typeface="Calibri" panose="020F0502020204030204" pitchFamily="34" charset="0"/>
              </a:rPr>
              <a:t> from students.</a:t>
            </a:r>
          </a:p>
          <a:p>
            <a:r>
              <a:rPr lang="en-GB" sz="1200" b="0" i="0" u="none" strike="noStrike" kern="1200" baseline="0">
                <a:solidFill>
                  <a:schemeClr val="tx1"/>
                </a:solidFill>
                <a:effectLst/>
                <a:latin typeface="Calibri" panose="020F0502020204030204" pitchFamily="34" charset="0"/>
                <a:ea typeface="+mn-ea"/>
                <a:cs typeface="Calibri" panose="020F0502020204030204" pitchFamily="34" charset="0"/>
              </a:rPr>
              <a:t>3. Click to bring up the correct answer.</a:t>
            </a:r>
          </a:p>
          <a:p>
            <a:endParaRPr lang="en-GB" sz="1200" b="0" i="0" u="none" strike="noStrike" kern="1200" baseline="0">
              <a:solidFill>
                <a:schemeClr val="tx1"/>
              </a:solidFill>
              <a:effectLst/>
              <a:latin typeface="Calibri" panose="020F0502020204030204" pitchFamily="34" charset="0"/>
              <a:ea typeface="+mn-ea"/>
              <a:cs typeface="Calibri" panose="020F0502020204030204" pitchFamily="34" charset="0"/>
            </a:endParaRPr>
          </a:p>
          <a:p>
            <a:r>
              <a:rPr lang="en-GB" sz="1200" b="1" i="0" u="none" strike="noStrike" kern="1200">
                <a:solidFill>
                  <a:schemeClr val="tx1"/>
                </a:solidFill>
                <a:effectLst/>
                <a:latin typeface="Calibri" panose="020F0502020204030204" pitchFamily="34" charset="0"/>
                <a:ea typeface="+mn-ea"/>
                <a:cs typeface="Calibri" panose="020F0502020204030204" pitchFamily="34" charset="0"/>
              </a:rPr>
              <a:t>Transcript:</a:t>
            </a:r>
          </a:p>
          <a:p>
            <a:pPr lvl="0"/>
            <a:r>
              <a:rPr lang="en-GB" sz="1200" b="0" i="0" u="none" strike="noStrike" kern="1200">
                <a:solidFill>
                  <a:schemeClr val="tx1"/>
                </a:solidFill>
                <a:effectLst/>
                <a:latin typeface="Calibri" panose="020F0502020204030204" pitchFamily="34" charset="0"/>
                <a:ea typeface="+mn-ea"/>
                <a:cs typeface="Calibri" panose="020F0502020204030204" pitchFamily="34" charset="0"/>
              </a:rPr>
              <a:t>1. </a:t>
            </a:r>
            <a:r>
              <a:rPr lang="en-GB" sz="1200" b="0" kern="1200">
                <a:solidFill>
                  <a:schemeClr val="tx1"/>
                </a:solidFill>
                <a:effectLst/>
                <a:latin typeface="Calibri" panose="020F0502020204030204" pitchFamily="34" charset="0"/>
                <a:ea typeface="+mn-ea"/>
                <a:cs typeface="Calibri" panose="020F0502020204030204" pitchFamily="34" charset="0"/>
              </a:rPr>
              <a:t>es gibt viele Köpfe</a:t>
            </a:r>
          </a:p>
          <a:p>
            <a:pPr lvl="0"/>
            <a:r>
              <a:rPr lang="en-GB" sz="1200" b="0" kern="1200">
                <a:solidFill>
                  <a:schemeClr val="tx1"/>
                </a:solidFill>
                <a:effectLst/>
                <a:latin typeface="Calibri" panose="020F0502020204030204" pitchFamily="34" charset="0"/>
                <a:ea typeface="+mn-ea"/>
                <a:cs typeface="Calibri" panose="020F0502020204030204" pitchFamily="34" charset="0"/>
              </a:rPr>
              <a:t>2. es gibt einen Arzt </a:t>
            </a:r>
          </a:p>
          <a:p>
            <a:pPr lvl="0"/>
            <a:r>
              <a:rPr lang="en-GB" sz="1200" b="0" kern="1200">
                <a:solidFill>
                  <a:schemeClr val="tx1"/>
                </a:solidFill>
                <a:effectLst/>
                <a:latin typeface="Calibri" panose="020F0502020204030204" pitchFamily="34" charset="0"/>
                <a:ea typeface="+mn-ea"/>
                <a:cs typeface="Calibri" panose="020F0502020204030204" pitchFamily="34" charset="0"/>
              </a:rPr>
              <a:t>3.</a:t>
            </a:r>
            <a:r>
              <a:rPr lang="en-GB" sz="1200" b="0" kern="1200" baseline="0">
                <a:solidFill>
                  <a:schemeClr val="tx1"/>
                </a:solidFill>
                <a:effectLst/>
                <a:latin typeface="Calibri" panose="020F0502020204030204" pitchFamily="34" charset="0"/>
                <a:ea typeface="+mn-ea"/>
                <a:cs typeface="Calibri" panose="020F0502020204030204" pitchFamily="34" charset="0"/>
              </a:rPr>
              <a:t> </a:t>
            </a:r>
            <a:r>
              <a:rPr lang="en-GB" sz="1200" b="0" kern="1200">
                <a:solidFill>
                  <a:schemeClr val="tx1"/>
                </a:solidFill>
                <a:effectLst/>
                <a:latin typeface="Calibri" panose="020F0502020204030204" pitchFamily="34" charset="0"/>
                <a:ea typeface="+mn-ea"/>
                <a:cs typeface="Calibri" panose="020F0502020204030204" pitchFamily="34" charset="0"/>
              </a:rPr>
              <a:t>es gibt ein</a:t>
            </a:r>
            <a:r>
              <a:rPr lang="en-GB" sz="1200" b="0" kern="1200" baseline="0">
                <a:solidFill>
                  <a:schemeClr val="tx1"/>
                </a:solidFill>
                <a:effectLst/>
                <a:latin typeface="Calibri" panose="020F0502020204030204" pitchFamily="34" charset="0"/>
                <a:ea typeface="+mn-ea"/>
                <a:cs typeface="Calibri" panose="020F0502020204030204" pitchFamily="34" charset="0"/>
              </a:rPr>
              <a:t> </a:t>
            </a:r>
            <a:r>
              <a:rPr lang="en-GB" sz="1200" b="0" kern="1200">
                <a:solidFill>
                  <a:schemeClr val="tx1"/>
                </a:solidFill>
                <a:effectLst/>
                <a:latin typeface="Calibri" panose="020F0502020204030204" pitchFamily="34" charset="0"/>
                <a:ea typeface="+mn-ea"/>
                <a:cs typeface="Calibri" panose="020F0502020204030204" pitchFamily="34" charset="0"/>
              </a:rPr>
              <a:t>Spiel </a:t>
            </a:r>
          </a:p>
          <a:p>
            <a:pPr lvl="0"/>
            <a:r>
              <a:rPr lang="en-GB" sz="1200" b="0" kern="1200">
                <a:solidFill>
                  <a:schemeClr val="tx1"/>
                </a:solidFill>
                <a:effectLst/>
                <a:latin typeface="Calibri" panose="020F0502020204030204" pitchFamily="34" charset="0"/>
                <a:ea typeface="+mn-ea"/>
                <a:cs typeface="Calibri" panose="020F0502020204030204" pitchFamily="34" charset="0"/>
              </a:rPr>
              <a:t>4. es gibt viele Plätze</a:t>
            </a:r>
          </a:p>
          <a:p>
            <a:pPr lvl="0"/>
            <a:r>
              <a:rPr lang="en-GB" sz="1200" b="0" kern="1200">
                <a:solidFill>
                  <a:schemeClr val="tx1"/>
                </a:solidFill>
                <a:effectLst/>
                <a:latin typeface="Calibri" panose="020F0502020204030204" pitchFamily="34" charset="0"/>
                <a:ea typeface="+mn-ea"/>
                <a:cs typeface="Calibri" panose="020F0502020204030204" pitchFamily="34" charset="0"/>
              </a:rPr>
              <a:t>5. es gibt viele Gründe</a:t>
            </a:r>
          </a:p>
          <a:p>
            <a:pPr lvl="0"/>
            <a:r>
              <a:rPr lang="en-GB" sz="1200" b="0" kern="1200">
                <a:solidFill>
                  <a:schemeClr val="tx1"/>
                </a:solidFill>
                <a:effectLst/>
                <a:latin typeface="Calibri" panose="020F0502020204030204" pitchFamily="34" charset="0"/>
                <a:ea typeface="+mn-ea"/>
                <a:cs typeface="Calibri" panose="020F0502020204030204" pitchFamily="34" charset="0"/>
              </a:rPr>
              <a:t>6. es gibt ein Stück </a:t>
            </a:r>
          </a:p>
          <a:p>
            <a:pPr lvl="0"/>
            <a:r>
              <a:rPr lang="en-GB" sz="1200" b="0" kern="1200">
                <a:solidFill>
                  <a:schemeClr val="tx1"/>
                </a:solidFill>
                <a:effectLst/>
                <a:latin typeface="Calibri" panose="020F0502020204030204" pitchFamily="34" charset="0"/>
                <a:ea typeface="+mn-ea"/>
                <a:cs typeface="Calibri" panose="020F0502020204030204" pitchFamily="34" charset="0"/>
              </a:rPr>
              <a:t>7. es gibt viele Fußbälle</a:t>
            </a:r>
          </a:p>
          <a:p>
            <a:pPr lvl="0"/>
            <a:r>
              <a:rPr lang="en-GB" sz="1200" b="0" kern="1200">
                <a:solidFill>
                  <a:schemeClr val="tx1"/>
                </a:solidFill>
                <a:effectLst/>
                <a:latin typeface="Calibri" panose="020F0502020204030204" pitchFamily="34" charset="0"/>
                <a:ea typeface="+mn-ea"/>
                <a:cs typeface="Calibri" panose="020F0502020204030204" pitchFamily="34" charset="0"/>
              </a:rPr>
              <a:t>8. es gibt viele</a:t>
            </a:r>
            <a:r>
              <a:rPr lang="en-GB" sz="1200" b="0" kern="1200" baseline="0">
                <a:solidFill>
                  <a:schemeClr val="tx1"/>
                </a:solidFill>
                <a:effectLst/>
                <a:latin typeface="Calibri" panose="020F0502020204030204" pitchFamily="34" charset="0"/>
                <a:ea typeface="+mn-ea"/>
                <a:cs typeface="Calibri" panose="020F0502020204030204" pitchFamily="34" charset="0"/>
              </a:rPr>
              <a:t> </a:t>
            </a:r>
            <a:r>
              <a:rPr lang="en-GB" sz="1200" b="0" kern="1200">
                <a:solidFill>
                  <a:schemeClr val="tx1"/>
                </a:solidFill>
                <a:effectLst/>
                <a:latin typeface="Calibri" panose="020F0502020204030204" pitchFamily="34" charset="0"/>
                <a:ea typeface="+mn-ea"/>
                <a:cs typeface="Calibri" panose="020F0502020204030204" pitchFamily="34" charset="0"/>
              </a:rPr>
              <a:t>Filme</a:t>
            </a:r>
          </a:p>
        </p:txBody>
      </p:sp>
      <p:sp>
        <p:nvSpPr>
          <p:cNvPr id="4" name="Slide Number Placeholder 3"/>
          <p:cNvSpPr>
            <a:spLocks noGrp="1"/>
          </p:cNvSpPr>
          <p:nvPr>
            <p:ph type="sldNum" sz="quarter" idx="10"/>
          </p:nvPr>
        </p:nvSpPr>
        <p:spPr/>
        <p:txBody>
          <a:bodyPr/>
          <a:lstStyle/>
          <a:p>
            <a:fld id="{051212F4-EB5A-464B-92EC-DACFCB1CC2CD}" type="slidenum">
              <a:rPr lang="en-GB" smtClean="0"/>
              <a:t>31</a:t>
            </a:fld>
            <a:endParaRPr lang="en-GB"/>
          </a:p>
        </p:txBody>
      </p:sp>
    </p:spTree>
    <p:extLst>
      <p:ext uri="{BB962C8B-B14F-4D97-AF65-F5344CB8AC3E}">
        <p14:creationId xmlns:p14="http://schemas.microsoft.com/office/powerpoint/2010/main" val="12253542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latin typeface="Calibri" panose="020F0502020204030204" pitchFamily="34" charset="0"/>
                <a:cs typeface="Calibri" panose="020F0502020204030204" pitchFamily="34" charset="0"/>
              </a:rPr>
              <a:t>Timing: 3 minutes</a:t>
            </a:r>
            <a:br>
              <a:rPr lang="en-GB">
                <a:latin typeface="Calibri" panose="020F0502020204030204" pitchFamily="34" charset="0"/>
                <a:cs typeface="Calibri" panose="020F0502020204030204" pitchFamily="34" charset="0"/>
              </a:rPr>
            </a:br>
            <a:br>
              <a:rPr lang="en-GB" b="1">
                <a:latin typeface="Calibri" panose="020F0502020204030204" pitchFamily="34" charset="0"/>
                <a:cs typeface="Calibri" panose="020F0502020204030204" pitchFamily="34" charset="0"/>
              </a:rPr>
            </a:br>
            <a:r>
              <a:rPr lang="en-GB" b="1">
                <a:latin typeface="Calibri" panose="020F0502020204030204" pitchFamily="34" charset="0"/>
                <a:cs typeface="Calibri" panose="020F0502020204030204" pitchFamily="34" charset="0"/>
              </a:rPr>
              <a:t>Aim: </a:t>
            </a:r>
            <a:r>
              <a:rPr lang="en-GB" b="0">
                <a:latin typeface="Calibri" panose="020F0502020204030204" pitchFamily="34" charset="0"/>
                <a:cs typeface="Calibri" panose="020F0502020204030204" pitchFamily="34" charset="0"/>
              </a:rPr>
              <a:t>To </a:t>
            </a: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practise distinguishing</a:t>
            </a:r>
            <a:r>
              <a:rPr lang="en-GB" sz="1200" b="0" i="0" u="none" strike="noStrike" kern="1200" baseline="0">
                <a:solidFill>
                  <a:schemeClr val="tx1"/>
                </a:solidFill>
                <a:effectLst/>
                <a:latin typeface="Calibri" panose="020F0502020204030204" pitchFamily="34" charset="0"/>
                <a:ea typeface="+mn-ea"/>
                <a:cs typeface="Calibri" panose="020F0502020204030204" pitchFamily="34" charset="0"/>
              </a:rPr>
              <a:t> the precise </a:t>
            </a: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plural form of nouns (listening).</a:t>
            </a:r>
          </a:p>
          <a:p>
            <a:br>
              <a:rPr lang="en-GB">
                <a:latin typeface="Calibri" panose="020F0502020204030204" pitchFamily="34" charset="0"/>
                <a:cs typeface="Calibri" panose="020F0502020204030204" pitchFamily="34" charset="0"/>
              </a:rPr>
            </a:br>
            <a:r>
              <a:rPr lang="en-GB" b="1">
                <a:latin typeface="Calibri" panose="020F0502020204030204" pitchFamily="34" charset="0"/>
                <a:cs typeface="Calibri" panose="020F0502020204030204" pitchFamily="34" charset="0"/>
              </a:rPr>
              <a:t>Procedure:</a:t>
            </a:r>
            <a:br>
              <a:rPr lang="en-GB">
                <a:latin typeface="Calibri" panose="020F0502020204030204" pitchFamily="34" charset="0"/>
                <a:cs typeface="Calibri" panose="020F0502020204030204" pitchFamily="34" charset="0"/>
              </a:rPr>
            </a:br>
            <a:r>
              <a:rPr lang="en-GB">
                <a:latin typeface="Calibri" panose="020F0502020204030204" pitchFamily="34" charset="0"/>
                <a:cs typeface="Calibri" panose="020F0502020204030204" pitchFamily="34" charset="0"/>
              </a:rPr>
              <a:t>1. Click to bring up the</a:t>
            </a:r>
            <a:r>
              <a:rPr lang="en-GB" baseline="0">
                <a:latin typeface="Calibri" panose="020F0502020204030204" pitchFamily="34" charset="0"/>
                <a:cs typeface="Calibri" panose="020F0502020204030204" pitchFamily="34" charset="0"/>
              </a:rPr>
              <a:t> questions one by one.</a:t>
            </a:r>
          </a:p>
          <a:p>
            <a:r>
              <a:rPr lang="en-GB" baseline="0">
                <a:latin typeface="Calibri" panose="020F0502020204030204" pitchFamily="34" charset="0"/>
                <a:cs typeface="Calibri" panose="020F0502020204030204" pitchFamily="34" charset="0"/>
              </a:rPr>
              <a:t>2. Click </a:t>
            </a:r>
            <a:r>
              <a:rPr lang="en-GB">
                <a:latin typeface="Calibri" panose="020F0502020204030204" pitchFamily="34" charset="0"/>
                <a:cs typeface="Calibri" panose="020F0502020204030204" pitchFamily="34" charset="0"/>
              </a:rPr>
              <a:t>on the numbered</a:t>
            </a:r>
            <a:r>
              <a:rPr lang="en-GB" baseline="0">
                <a:latin typeface="Calibri" panose="020F0502020204030204" pitchFamily="34" charset="0"/>
                <a:cs typeface="Calibri" panose="020F0502020204030204" pitchFamily="34" charset="0"/>
              </a:rPr>
              <a:t> buttons</a:t>
            </a:r>
            <a:r>
              <a:rPr lang="en-GB">
                <a:latin typeface="Calibri" panose="020F0502020204030204" pitchFamily="34" charset="0"/>
                <a:cs typeface="Calibri" panose="020F0502020204030204" pitchFamily="34" charset="0"/>
              </a:rPr>
              <a:t> to play the sentences</a:t>
            </a:r>
            <a:r>
              <a:rPr lang="en-GB" baseline="0">
                <a:latin typeface="Calibri" panose="020F0502020204030204" pitchFamily="34" charset="0"/>
                <a:cs typeface="Calibri" panose="020F0502020204030204" pitchFamily="34" charset="0"/>
              </a:rPr>
              <a:t>.</a:t>
            </a:r>
          </a:p>
          <a:p>
            <a:r>
              <a:rPr lang="en-GB" sz="1200" b="0" i="0" u="none" strike="noStrike" kern="1200">
                <a:solidFill>
                  <a:schemeClr val="tx1"/>
                </a:solidFill>
                <a:effectLst/>
                <a:latin typeface="Calibri" panose="020F0502020204030204" pitchFamily="34" charset="0"/>
                <a:ea typeface="+mn-ea"/>
                <a:cs typeface="Calibri" panose="020F0502020204030204" pitchFamily="34" charset="0"/>
              </a:rPr>
              <a:t>3. S</a:t>
            </a:r>
            <a:r>
              <a:rPr lang="en-GB" sz="1200" b="0" i="0" u="none" strike="noStrike" kern="1200" baseline="0">
                <a:solidFill>
                  <a:schemeClr val="tx1"/>
                </a:solidFill>
                <a:effectLst/>
                <a:latin typeface="Calibri" panose="020F0502020204030204" pitchFamily="34" charset="0"/>
                <a:ea typeface="+mn-ea"/>
                <a:cs typeface="Calibri" panose="020F0502020204030204" pitchFamily="34" charset="0"/>
              </a:rPr>
              <a:t>tudents determine by listening whether a the plural form is </a:t>
            </a: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+e or +umlaut + e.</a:t>
            </a:r>
          </a:p>
          <a:p>
            <a:r>
              <a:rPr lang="en-GB" sz="1200" b="0" i="0" u="none" strike="noStrike" kern="1200" baseline="0">
                <a:solidFill>
                  <a:schemeClr val="tx1"/>
                </a:solidFill>
                <a:effectLst/>
                <a:latin typeface="Calibri" panose="020F0502020204030204" pitchFamily="34" charset="0"/>
                <a:ea typeface="+mn-ea"/>
                <a:cs typeface="Calibri" panose="020F0502020204030204" pitchFamily="34" charset="0"/>
              </a:rPr>
              <a:t>4. The answers are animated to appear one by one upon clicking the mouse, providing students with instant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a:solidFill>
                  <a:schemeClr val="tx1"/>
                </a:solidFill>
                <a:effectLst/>
                <a:latin typeface="Calibri" panose="020F0502020204030204" pitchFamily="34" charset="0"/>
                <a:ea typeface="+mn-ea"/>
                <a:cs typeface="Calibri" panose="020F0502020204030204" pitchFamily="34" charset="0"/>
              </a:rPr>
              <a:t>5. As extension, teachers may want to encourage students to try to transcribe the full word each time.</a:t>
            </a:r>
            <a:br>
              <a:rPr lang="en-GB" sz="1200" b="0" i="0" u="none" strike="noStrike" kern="1200" baseline="0">
                <a:solidFill>
                  <a:schemeClr val="tx1"/>
                </a:solidFill>
                <a:effectLst/>
                <a:latin typeface="Calibri" panose="020F0502020204030204" pitchFamily="34" charset="0"/>
                <a:ea typeface="+mn-ea"/>
                <a:cs typeface="Calibri" panose="020F0502020204030204" pitchFamily="34" charset="0"/>
              </a:rPr>
            </a:br>
            <a:br>
              <a:rPr lang="en-GB" sz="1200" b="0" i="0" u="none" strike="noStrike" kern="1200">
                <a:solidFill>
                  <a:schemeClr val="tx1"/>
                </a:solidFill>
                <a:effectLst/>
                <a:latin typeface="Calibri" panose="020F0502020204030204" pitchFamily="34" charset="0"/>
                <a:ea typeface="+mn-ea"/>
                <a:cs typeface="Calibri" panose="020F0502020204030204" pitchFamily="34" charset="0"/>
              </a:rPr>
            </a:br>
            <a:r>
              <a:rPr lang="en-GB" sz="1200" b="1" i="0" u="none" strike="noStrike" kern="1200">
                <a:solidFill>
                  <a:schemeClr val="tx1"/>
                </a:solidFill>
                <a:effectLst/>
                <a:latin typeface="Calibri" panose="020F0502020204030204" pitchFamily="34" charset="0"/>
                <a:ea typeface="+mn-ea"/>
                <a:cs typeface="Calibri" panose="020F0502020204030204" pitchFamily="34" charset="0"/>
              </a:rPr>
              <a:t>Transcript</a:t>
            </a:r>
          </a:p>
          <a:p>
            <a:pPr lvl="0"/>
            <a:r>
              <a:rPr lang="en-GB" sz="1200" kern="1200">
                <a:solidFill>
                  <a:schemeClr val="tx1"/>
                </a:solidFill>
                <a:effectLst/>
                <a:latin typeface="Calibri" panose="020F0502020204030204" pitchFamily="34" charset="0"/>
                <a:ea typeface="+mn-ea"/>
                <a:cs typeface="Calibri" panose="020F0502020204030204" pitchFamily="34" charset="0"/>
              </a:rPr>
              <a:t>1. es gibt viele </a:t>
            </a:r>
            <a:r>
              <a:rPr lang="en-GB" sz="1200" b="1" kern="1200">
                <a:solidFill>
                  <a:schemeClr val="tx1"/>
                </a:solidFill>
                <a:effectLst/>
                <a:latin typeface="Calibri" panose="020F0502020204030204" pitchFamily="34" charset="0"/>
                <a:ea typeface="+mn-ea"/>
                <a:cs typeface="Calibri" panose="020F0502020204030204" pitchFamily="34" charset="0"/>
              </a:rPr>
              <a:t>Köpfe</a:t>
            </a:r>
            <a:r>
              <a:rPr lang="en-GB" sz="1200" kern="1200">
                <a:solidFill>
                  <a:schemeClr val="tx1"/>
                </a:solidFill>
                <a:effectLst/>
                <a:latin typeface="Calibri" panose="020F0502020204030204" pitchFamily="34" charset="0"/>
                <a:ea typeface="+mn-ea"/>
                <a:cs typeface="Calibri" panose="020F0502020204030204" pitchFamily="34" charset="0"/>
              </a:rPr>
              <a:t> </a:t>
            </a:r>
          </a:p>
          <a:p>
            <a:pPr lvl="0"/>
            <a:r>
              <a:rPr lang="en-GB" sz="1200" kern="1200">
                <a:solidFill>
                  <a:schemeClr val="tx1"/>
                </a:solidFill>
                <a:effectLst/>
                <a:latin typeface="Calibri" panose="020F0502020204030204" pitchFamily="34" charset="0"/>
                <a:ea typeface="+mn-ea"/>
                <a:cs typeface="Calibri" panose="020F0502020204030204" pitchFamily="34" charset="0"/>
              </a:rPr>
              <a:t>2. es gibt viele </a:t>
            </a:r>
            <a:r>
              <a:rPr lang="en-GB" sz="1200" b="1" kern="1200">
                <a:solidFill>
                  <a:schemeClr val="tx1"/>
                </a:solidFill>
                <a:effectLst/>
                <a:latin typeface="Calibri" panose="020F0502020204030204" pitchFamily="34" charset="0"/>
                <a:ea typeface="+mn-ea"/>
                <a:cs typeface="Calibri" panose="020F0502020204030204" pitchFamily="34" charset="0"/>
              </a:rPr>
              <a:t>Plätze</a:t>
            </a:r>
            <a:endParaRPr lang="en-GB" sz="1200" kern="1200">
              <a:solidFill>
                <a:schemeClr val="tx1"/>
              </a:solidFill>
              <a:effectLst/>
              <a:latin typeface="Calibri" panose="020F0502020204030204" pitchFamily="34" charset="0"/>
              <a:ea typeface="+mn-ea"/>
              <a:cs typeface="Calibri" panose="020F0502020204030204" pitchFamily="34" charset="0"/>
            </a:endParaRPr>
          </a:p>
          <a:p>
            <a:pPr lvl="0"/>
            <a:r>
              <a:rPr lang="en-GB" sz="1200" kern="1200">
                <a:solidFill>
                  <a:schemeClr val="tx1"/>
                </a:solidFill>
                <a:effectLst/>
                <a:latin typeface="Calibri" panose="020F0502020204030204" pitchFamily="34" charset="0"/>
                <a:ea typeface="+mn-ea"/>
                <a:cs typeface="Calibri" panose="020F0502020204030204" pitchFamily="34" charset="0"/>
              </a:rPr>
              <a:t>3. es gibt viele</a:t>
            </a:r>
            <a:r>
              <a:rPr lang="en-GB" sz="1200" kern="1200" baseline="0">
                <a:solidFill>
                  <a:schemeClr val="tx1"/>
                </a:solidFill>
                <a:effectLst/>
                <a:latin typeface="Calibri" panose="020F0502020204030204" pitchFamily="34" charset="0"/>
                <a:ea typeface="+mn-ea"/>
                <a:cs typeface="Calibri" panose="020F0502020204030204" pitchFamily="34" charset="0"/>
              </a:rPr>
              <a:t> </a:t>
            </a:r>
            <a:r>
              <a:rPr lang="en-GB" sz="1200" b="1" kern="1200">
                <a:solidFill>
                  <a:schemeClr val="tx1"/>
                </a:solidFill>
                <a:effectLst/>
                <a:latin typeface="Calibri" panose="020F0502020204030204" pitchFamily="34" charset="0"/>
                <a:ea typeface="+mn-ea"/>
                <a:cs typeface="Calibri" panose="020F0502020204030204" pitchFamily="34" charset="0"/>
              </a:rPr>
              <a:t>Gründe</a:t>
            </a:r>
            <a:endParaRPr lang="en-GB" sz="1200" kern="1200">
              <a:solidFill>
                <a:schemeClr val="tx1"/>
              </a:solidFill>
              <a:effectLst/>
              <a:latin typeface="Calibri" panose="020F0502020204030204" pitchFamily="34" charset="0"/>
              <a:ea typeface="+mn-ea"/>
              <a:cs typeface="Calibri" panose="020F0502020204030204" pitchFamily="34" charset="0"/>
            </a:endParaRPr>
          </a:p>
          <a:p>
            <a:pPr lvl="0"/>
            <a:r>
              <a:rPr lang="en-GB" sz="1200" kern="1200">
                <a:solidFill>
                  <a:schemeClr val="tx1"/>
                </a:solidFill>
                <a:effectLst/>
                <a:latin typeface="Calibri" panose="020F0502020204030204" pitchFamily="34" charset="0"/>
                <a:ea typeface="+mn-ea"/>
                <a:cs typeface="Calibri" panose="020F0502020204030204" pitchFamily="34" charset="0"/>
              </a:rPr>
              <a:t>4. es gibt viele </a:t>
            </a:r>
            <a:r>
              <a:rPr lang="en-GB" sz="1200" b="1" kern="1200">
                <a:solidFill>
                  <a:schemeClr val="tx1"/>
                </a:solidFill>
                <a:effectLst/>
                <a:latin typeface="Calibri" panose="020F0502020204030204" pitchFamily="34" charset="0"/>
                <a:ea typeface="+mn-ea"/>
                <a:cs typeface="Calibri" panose="020F0502020204030204" pitchFamily="34" charset="0"/>
              </a:rPr>
              <a:t>Fußbälle</a:t>
            </a:r>
            <a:endParaRPr lang="en-GB" sz="1200" kern="1200">
              <a:solidFill>
                <a:schemeClr val="tx1"/>
              </a:solidFill>
              <a:effectLst/>
              <a:latin typeface="Calibri" panose="020F0502020204030204" pitchFamily="34" charset="0"/>
              <a:ea typeface="+mn-ea"/>
              <a:cs typeface="Calibri" panose="020F0502020204030204" pitchFamily="34" charset="0"/>
            </a:endParaRPr>
          </a:p>
          <a:p>
            <a:pPr lvl="0"/>
            <a:r>
              <a:rPr lang="en-GB" sz="1200" kern="1200">
                <a:solidFill>
                  <a:schemeClr val="tx1"/>
                </a:solidFill>
                <a:effectLst/>
                <a:latin typeface="Calibri" panose="020F0502020204030204" pitchFamily="34" charset="0"/>
                <a:ea typeface="+mn-ea"/>
                <a:cs typeface="Calibri" panose="020F0502020204030204" pitchFamily="34" charset="0"/>
              </a:rPr>
              <a:t>5. es gibt viele </a:t>
            </a:r>
            <a:r>
              <a:rPr lang="en-GB" sz="1200" b="1" kern="1200">
                <a:solidFill>
                  <a:schemeClr val="tx1"/>
                </a:solidFill>
                <a:effectLst/>
                <a:latin typeface="Calibri" panose="020F0502020204030204" pitchFamily="34" charset="0"/>
                <a:ea typeface="+mn-ea"/>
                <a:cs typeface="Calibri" panose="020F0502020204030204" pitchFamily="34" charset="0"/>
              </a:rPr>
              <a:t>Filme</a:t>
            </a:r>
            <a:endParaRPr lang="en-GB" sz="1200" kern="1200">
              <a:solidFill>
                <a:schemeClr val="tx1"/>
              </a:solidFill>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32</a:t>
            </a:fld>
            <a:endParaRPr lang="en-GB"/>
          </a:p>
        </p:txBody>
      </p:sp>
    </p:spTree>
    <p:extLst>
      <p:ext uri="{BB962C8B-B14F-4D97-AF65-F5344CB8AC3E}">
        <p14:creationId xmlns:p14="http://schemas.microsoft.com/office/powerpoint/2010/main" val="16620452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latin typeface="Calibri" panose="020F0502020204030204" pitchFamily="34" charset="0"/>
                <a:cs typeface="Calibri" panose="020F0502020204030204" pitchFamily="34" charset="0"/>
              </a:rPr>
              <a:t>Timing: 2 minutes</a:t>
            </a:r>
            <a:br>
              <a:rPr lang="en-GB">
                <a:latin typeface="Calibri" panose="020F0502020204030204" pitchFamily="34" charset="0"/>
                <a:cs typeface="Calibri" panose="020F0502020204030204" pitchFamily="34" charset="0"/>
              </a:rPr>
            </a:br>
            <a:br>
              <a:rPr lang="en-GB" b="1">
                <a:latin typeface="Calibri" panose="020F0502020204030204" pitchFamily="34" charset="0"/>
                <a:cs typeface="Calibri" panose="020F0502020204030204" pitchFamily="34" charset="0"/>
              </a:rPr>
            </a:br>
            <a:r>
              <a:rPr lang="en-GB" b="1">
                <a:latin typeface="Calibri" panose="020F0502020204030204" pitchFamily="34" charset="0"/>
                <a:cs typeface="Calibri" panose="020F0502020204030204" pitchFamily="34" charset="0"/>
              </a:rPr>
              <a:t>Aim: </a:t>
            </a:r>
            <a:r>
              <a:rPr lang="en-GB" b="0">
                <a:latin typeface="Calibri" panose="020F0502020204030204" pitchFamily="34" charset="0"/>
                <a:cs typeface="Calibri" panose="020F0502020204030204" pitchFamily="34" charset="0"/>
              </a:rPr>
              <a:t>To </a:t>
            </a: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explain plurals rule 2: words that end in –EL or –EN or -ER typically stay the same.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a:latin typeface="Calibri" panose="020F0502020204030204" pitchFamily="34" charset="0"/>
                <a:cs typeface="Calibri" panose="020F0502020204030204" pitchFamily="34" charset="0"/>
              </a:rPr>
            </a:br>
            <a:r>
              <a:rPr lang="en-GB" b="1">
                <a:latin typeface="Calibri" panose="020F0502020204030204" pitchFamily="34" charset="0"/>
                <a:cs typeface="Calibri" panose="020F0502020204030204" pitchFamily="34" charset="0"/>
              </a:rPr>
              <a:t>Procedure:</a:t>
            </a:r>
            <a:br>
              <a:rPr lang="en-GB">
                <a:latin typeface="Calibri" panose="020F0502020204030204" pitchFamily="34" charset="0"/>
                <a:cs typeface="Calibri" panose="020F0502020204030204" pitchFamily="34" charset="0"/>
              </a:rPr>
            </a:br>
            <a:r>
              <a:rPr lang="en-GB">
                <a:latin typeface="Calibri" panose="020F0502020204030204" pitchFamily="34" charset="0"/>
                <a:cs typeface="Calibri" panose="020F0502020204030204" pitchFamily="34" charset="0"/>
              </a:rPr>
              <a:t>1. Click to animate the explanation.</a:t>
            </a:r>
            <a:endParaRPr lang="en-GB" b="0">
              <a:latin typeface="Calibri" panose="020F0502020204030204" pitchFamily="34" charset="0"/>
              <a:cs typeface="Calibri" panose="020F0502020204030204" pitchFamily="34" charset="0"/>
            </a:endParaRPr>
          </a:p>
          <a:p>
            <a:r>
              <a:rPr lang="en-GB">
                <a:latin typeface="Calibri" panose="020F0502020204030204" pitchFamily="34" charset="0"/>
                <a:cs typeface="Calibri" panose="020F0502020204030204" pitchFamily="34" charset="0"/>
              </a:rPr>
              <a:t>2.</a:t>
            </a:r>
            <a:r>
              <a:rPr lang="en-GB" baseline="0">
                <a:latin typeface="Calibri" panose="020F0502020204030204" pitchFamily="34" charset="0"/>
                <a:cs typeface="Calibri" panose="020F0502020204030204" pitchFamily="34" charset="0"/>
              </a:rPr>
              <a:t> </a:t>
            </a:r>
            <a:r>
              <a:rPr lang="en-GB">
                <a:latin typeface="Calibri" panose="020F0502020204030204" pitchFamily="34" charset="0"/>
                <a:cs typeface="Calibri" panose="020F0502020204030204" pitchFamily="34" charset="0"/>
              </a:rPr>
              <a:t>Ensure students’ understanding</a:t>
            </a:r>
            <a:r>
              <a:rPr lang="en-GB" baseline="0">
                <a:latin typeface="Calibri" panose="020F0502020204030204" pitchFamily="34" charset="0"/>
                <a:cs typeface="Calibri" panose="020F0502020204030204" pitchFamily="34" charset="0"/>
              </a:rPr>
              <a:t> at each stage.</a:t>
            </a:r>
            <a:endParaRPr lang="en-GB">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3. </a:t>
            </a:r>
            <a:r>
              <a:rPr lang="en-GB" sz="1200" b="0" i="0" u="none" strike="noStrike" kern="1200">
                <a:solidFill>
                  <a:schemeClr val="tx1"/>
                </a:solidFill>
                <a:effectLst/>
                <a:latin typeface="Calibri" panose="020F0502020204030204" pitchFamily="34" charset="0"/>
                <a:ea typeface="+mn-ea"/>
                <a:cs typeface="Calibri" panose="020F0502020204030204" pitchFamily="34" charset="0"/>
                <a:sym typeface="Wingdings" pitchFamily="2" charset="2"/>
              </a:rPr>
              <a:t>Remind</a:t>
            </a:r>
            <a:r>
              <a:rPr lang="en-GB" sz="1200" b="0" i="0" u="none" strike="noStrike" kern="1200" baseline="0">
                <a:solidFill>
                  <a:schemeClr val="tx1"/>
                </a:solidFill>
                <a:effectLst/>
                <a:latin typeface="Calibri" panose="020F0502020204030204" pitchFamily="34" charset="0"/>
                <a:ea typeface="+mn-ea"/>
                <a:cs typeface="Calibri" panose="020F0502020204030204" pitchFamily="34" charset="0"/>
                <a:sym typeface="Wingdings" pitchFamily="2" charset="2"/>
              </a:rPr>
              <a:t> students that the plural word for ‘the’ is ‘die’, regardless of the singular noun’s gender.  They are likely to find this strange (because it really is!)</a:t>
            </a:r>
            <a:endParaRPr lang="en-GB" sz="1200" b="0" i="0" u="none" strike="noStrike" kern="1200">
              <a:solidFill>
                <a:schemeClr val="tx1"/>
              </a:solidFill>
              <a:effectLst/>
              <a:latin typeface="Calibri" panose="020F0502020204030204" pitchFamily="34" charset="0"/>
              <a:ea typeface="+mn-ea"/>
              <a:cs typeface="Calibri" panose="020F0502020204030204" pitchFamily="34" charset="0"/>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baseline="0">
              <a:solidFill>
                <a:schemeClr val="tx1"/>
              </a:solidFill>
              <a:effectLst/>
              <a:latin typeface="Calibri" panose="020F0502020204030204" pitchFamily="34" charset="0"/>
              <a:ea typeface="+mn-ea"/>
              <a:cs typeface="Calibri" panose="020F0502020204030204" pitchFamily="34" charset="0"/>
              <a:sym typeface="Wingdings" pitchFamily="2" charset="2"/>
            </a:endParaRPr>
          </a:p>
          <a:p>
            <a:endParaRPr lang="en-GB">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33</a:t>
            </a:fld>
            <a:endParaRPr lang="en-GB"/>
          </a:p>
        </p:txBody>
      </p:sp>
    </p:spTree>
    <p:extLst>
      <p:ext uri="{BB962C8B-B14F-4D97-AF65-F5344CB8AC3E}">
        <p14:creationId xmlns:p14="http://schemas.microsoft.com/office/powerpoint/2010/main" val="36582538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latin typeface="Calibri" panose="020F0502020204030204" pitchFamily="34" charset="0"/>
                <a:cs typeface="Calibri" panose="020F0502020204030204" pitchFamily="34" charset="0"/>
              </a:rPr>
              <a:t>Timing: 5 minutes</a:t>
            </a:r>
            <a:br>
              <a:rPr lang="en-GB">
                <a:latin typeface="Calibri" panose="020F0502020204030204" pitchFamily="34" charset="0"/>
                <a:cs typeface="Calibri" panose="020F0502020204030204" pitchFamily="34" charset="0"/>
              </a:rPr>
            </a:br>
            <a:br>
              <a:rPr lang="en-GB" b="1">
                <a:latin typeface="Calibri" panose="020F0502020204030204" pitchFamily="34" charset="0"/>
                <a:cs typeface="Calibri" panose="020F0502020204030204" pitchFamily="34" charset="0"/>
              </a:rPr>
            </a:br>
            <a:r>
              <a:rPr lang="en-GB" b="1">
                <a:latin typeface="Calibri" panose="020F0502020204030204" pitchFamily="34" charset="0"/>
                <a:cs typeface="Calibri" panose="020F0502020204030204" pitchFamily="34" charset="0"/>
              </a:rPr>
              <a:t>Aim: </a:t>
            </a:r>
            <a:r>
              <a:rPr lang="en-GB" b="0">
                <a:latin typeface="Calibri" panose="020F0502020204030204" pitchFamily="34" charset="0"/>
                <a:cs typeface="Calibri" panose="020F0502020204030204" pitchFamily="34" charset="0"/>
              </a:rPr>
              <a:t>To </a:t>
            </a: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practise differentiating plurals</a:t>
            </a:r>
            <a:r>
              <a:rPr lang="en-GB" sz="1200" b="0" i="0" u="none" strike="noStrike" kern="1200" baseline="0">
                <a:solidFill>
                  <a:schemeClr val="tx1"/>
                </a:solidFill>
                <a:effectLst/>
                <a:latin typeface="Calibri" panose="020F0502020204030204" pitchFamily="34" charset="0"/>
                <a:ea typeface="+mn-ea"/>
                <a:cs typeface="Calibri" panose="020F0502020204030204" pitchFamily="34" charset="0"/>
              </a:rPr>
              <a:t> by reference to the definite article alone for nouns which do not themselves change in the plural.</a:t>
            </a:r>
            <a:endParaRPr lang="en-GB" sz="1200" b="0" i="0" u="none" strike="noStrike" kern="1200">
              <a:solidFill>
                <a:schemeClr val="tx1"/>
              </a:solidFill>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0">
                <a:latin typeface="Calibri" panose="020F0502020204030204" pitchFamily="34" charset="0"/>
                <a:cs typeface="Calibri" panose="020F0502020204030204" pitchFamily="34" charset="0"/>
              </a:rPr>
            </a:br>
            <a:r>
              <a:rPr lang="en-GB" b="1">
                <a:latin typeface="Calibri" panose="020F0502020204030204" pitchFamily="34" charset="0"/>
                <a:cs typeface="Calibri" panose="020F0502020204030204" pitchFamily="34" charset="0"/>
              </a:rPr>
              <a:t>Procedure:</a:t>
            </a:r>
            <a:br>
              <a:rPr lang="en-GB">
                <a:latin typeface="Calibri" panose="020F0502020204030204" pitchFamily="34" charset="0"/>
                <a:cs typeface="Calibri" panose="020F0502020204030204" pitchFamily="34" charset="0"/>
              </a:rPr>
            </a:br>
            <a:r>
              <a:rPr lang="en-GB">
                <a:latin typeface="Calibri" panose="020F0502020204030204" pitchFamily="34" charset="0"/>
                <a:cs typeface="Calibri" panose="020F0502020204030204" pitchFamily="34" charset="0"/>
              </a:rPr>
              <a:t>1. </a:t>
            </a: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Teachers may want first</a:t>
            </a:r>
            <a:r>
              <a:rPr lang="en-GB" sz="1200" b="0" i="0" u="none" strike="noStrike" kern="1200" baseline="0">
                <a:solidFill>
                  <a:schemeClr val="tx1"/>
                </a:solidFill>
                <a:effectLst/>
                <a:latin typeface="Calibri" panose="020F0502020204030204" pitchFamily="34" charset="0"/>
                <a:ea typeface="+mn-ea"/>
                <a:cs typeface="Calibri" panose="020F0502020204030204" pitchFamily="34" charset="0"/>
              </a:rPr>
              <a:t> </a:t>
            </a: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to reiterate</a:t>
            </a:r>
            <a:r>
              <a:rPr lang="en-GB" sz="1200" b="0" i="0" u="none" strike="noStrike" kern="1200" baseline="0">
                <a:solidFill>
                  <a:schemeClr val="tx1"/>
                </a:solidFill>
                <a:effectLst/>
                <a:latin typeface="Calibri" panose="020F0502020204030204" pitchFamily="34" charset="0"/>
                <a:ea typeface="+mn-ea"/>
                <a:cs typeface="Calibri" panose="020F0502020204030204" pitchFamily="34" charset="0"/>
              </a:rPr>
              <a:t> the fact that with these nouns that don’t change, the change in article is the only clue to whether the noun is singular or plural.</a:t>
            </a:r>
            <a:endParaRPr lang="en-GB" sz="1200" b="0" i="0" u="none" strike="noStrike" kern="1200">
              <a:solidFill>
                <a:schemeClr val="tx1"/>
              </a:solidFill>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atin typeface="Calibri" panose="020F0502020204030204" pitchFamily="34" charset="0"/>
                <a:cs typeface="Calibri" panose="020F0502020204030204" pitchFamily="34" charset="0"/>
              </a:rPr>
              <a:t>2.</a:t>
            </a:r>
            <a:r>
              <a:rPr lang="en-GB" baseline="0">
                <a:latin typeface="Calibri" panose="020F0502020204030204" pitchFamily="34" charset="0"/>
                <a:cs typeface="Calibri" panose="020F0502020204030204" pitchFamily="34" charset="0"/>
              </a:rPr>
              <a:t> Click to bring up the questions one by one.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atin typeface="Calibri" panose="020F0502020204030204" pitchFamily="34" charset="0"/>
                <a:cs typeface="Calibri" panose="020F0502020204030204" pitchFamily="34" charset="0"/>
              </a:rPr>
              <a:t>3. Click</a:t>
            </a:r>
            <a:r>
              <a:rPr lang="en-GB" baseline="0">
                <a:latin typeface="Calibri" panose="020F0502020204030204" pitchFamily="34" charset="0"/>
                <a:cs typeface="Calibri" panose="020F0502020204030204" pitchFamily="34" charset="0"/>
              </a:rPr>
              <a:t> on the audio buttons to hear the examples</a:t>
            </a:r>
            <a:r>
              <a:rPr lang="en-GB">
                <a:latin typeface="Calibri" panose="020F0502020204030204" pitchFamily="34" charset="0"/>
                <a:cs typeface="Calibri" panose="020F0502020204030204" pitchFamily="34" charset="0"/>
              </a:rPr>
              <a:t>.</a:t>
            </a:r>
            <a:endParaRPr lang="en-GB" b="0">
              <a:latin typeface="Calibri" panose="020F0502020204030204" pitchFamily="34" charset="0"/>
              <a:cs typeface="Calibri" panose="020F0502020204030204" pitchFamily="34" charset="0"/>
            </a:endParaRPr>
          </a:p>
          <a:p>
            <a:r>
              <a:rPr lang="en-GB">
                <a:latin typeface="Calibri" panose="020F0502020204030204" pitchFamily="34" charset="0"/>
                <a:cs typeface="Calibri" panose="020F0502020204030204" pitchFamily="34" charset="0"/>
              </a:rPr>
              <a:t>4.</a:t>
            </a:r>
            <a:r>
              <a:rPr lang="en-GB" baseline="0">
                <a:latin typeface="Calibri" panose="020F0502020204030204" pitchFamily="34" charset="0"/>
                <a:cs typeface="Calibri" panose="020F0502020204030204" pitchFamily="34" charset="0"/>
              </a:rPr>
              <a:t> </a:t>
            </a:r>
            <a:r>
              <a:rPr lang="en-GB">
                <a:latin typeface="Calibri" panose="020F0502020204030204" pitchFamily="34" charset="0"/>
                <a:cs typeface="Calibri" panose="020F0502020204030204" pitchFamily="34" charset="0"/>
              </a:rPr>
              <a:t>Students</a:t>
            </a:r>
            <a:r>
              <a:rPr lang="en-GB" baseline="0">
                <a:latin typeface="Calibri" panose="020F0502020204030204" pitchFamily="34" charset="0"/>
                <a:cs typeface="Calibri" panose="020F0502020204030204" pitchFamily="34" charset="0"/>
              </a:rPr>
              <a:t> note / for singular and //+ for plural.</a:t>
            </a:r>
            <a:endParaRPr lang="en-GB">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a:solidFill>
                  <a:schemeClr val="tx1"/>
                </a:solidFill>
                <a:effectLst/>
                <a:latin typeface="Calibri" panose="020F0502020204030204" pitchFamily="34" charset="0"/>
                <a:ea typeface="+mn-ea"/>
                <a:cs typeface="Calibri" panose="020F0502020204030204" pitchFamily="34" charset="0"/>
              </a:rPr>
              <a:t>5.</a:t>
            </a:r>
            <a:r>
              <a:rPr lang="en-US" sz="1200" b="0" i="0" u="none" strike="noStrike" kern="1200" baseline="0">
                <a:solidFill>
                  <a:schemeClr val="tx1"/>
                </a:solidFill>
                <a:effectLst/>
                <a:latin typeface="Calibri" panose="020F0502020204030204" pitchFamily="34" charset="0"/>
                <a:ea typeface="+mn-ea"/>
                <a:cs typeface="Calibri" panose="020F0502020204030204" pitchFamily="34" charset="0"/>
              </a:rPr>
              <a:t> </a:t>
            </a: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When all questions are complete, click to bring up the answers</a:t>
            </a:r>
            <a:r>
              <a:rPr lang="en-GB" sz="1200" b="0" i="0" u="none" strike="noStrike" kern="1200" baseline="0">
                <a:solidFill>
                  <a:schemeClr val="tx1"/>
                </a:solidFill>
                <a:effectLst/>
                <a:latin typeface="Calibri" panose="020F0502020204030204" pitchFamily="34" charset="0"/>
                <a:ea typeface="+mn-ea"/>
                <a:cs typeface="Calibri" panose="020F0502020204030204" pitchFamily="34" charset="0"/>
              </a:rPr>
              <a:t> one by one.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baseline="0">
              <a:solidFill>
                <a:schemeClr val="tx1"/>
              </a:solidFill>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a:solidFill>
                  <a:schemeClr val="tx1"/>
                </a:solidFill>
                <a:effectLst/>
                <a:latin typeface="Calibri" panose="020F0502020204030204" pitchFamily="34" charset="0"/>
                <a:ea typeface="+mn-ea"/>
                <a:cs typeface="Calibri" panose="020F0502020204030204" pitchFamily="34" charset="0"/>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1. der Körper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2. die Fenster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3. die Winter</a:t>
            </a:r>
          </a:p>
          <a:p>
            <a:r>
              <a:rPr lang="en-GB" b="0">
                <a:latin typeface="Calibri" panose="020F0502020204030204" pitchFamily="34" charset="0"/>
                <a:cs typeface="Calibri" panose="020F0502020204030204" pitchFamily="34" charset="0"/>
              </a:rPr>
              <a:t>4. der Sänger</a:t>
            </a:r>
          </a:p>
          <a:p>
            <a:r>
              <a:rPr lang="en-GB" b="0">
                <a:latin typeface="Calibri" panose="020F0502020204030204" pitchFamily="34" charset="0"/>
                <a:cs typeface="Calibri" panose="020F0502020204030204" pitchFamily="34" charset="0"/>
              </a:rPr>
              <a:t>5. die</a:t>
            </a:r>
            <a:r>
              <a:rPr lang="en-GB" b="0" baseline="0">
                <a:latin typeface="Calibri" panose="020F0502020204030204" pitchFamily="34" charset="0"/>
                <a:cs typeface="Calibri" panose="020F0502020204030204" pitchFamily="34" charset="0"/>
              </a:rPr>
              <a:t> Mädchen</a:t>
            </a:r>
            <a:endParaRPr lang="en-GB" b="0">
              <a:latin typeface="Calibri" panose="020F0502020204030204" pitchFamily="34" charset="0"/>
              <a:cs typeface="Calibri" panose="020F0502020204030204" pitchFamily="34" charset="0"/>
            </a:endParaRPr>
          </a:p>
          <a:p>
            <a:r>
              <a:rPr lang="en-GB" b="0">
                <a:latin typeface="Calibri" panose="020F0502020204030204" pitchFamily="34" charset="0"/>
                <a:cs typeface="Calibri" panose="020F0502020204030204" pitchFamily="34" charset="0"/>
              </a:rPr>
              <a:t>6. die Zimmer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a:latin typeface="Calibri" panose="020F0502020204030204" pitchFamily="34" charset="0"/>
                <a:cs typeface="Calibri" panose="020F0502020204030204" pitchFamily="34" charset="0"/>
              </a:rPr>
              <a:t>7. die Lehrer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a:latin typeface="Calibri" panose="020F0502020204030204" pitchFamily="34" charset="0"/>
                <a:cs typeface="Calibri" panose="020F0502020204030204" pitchFamily="34" charset="0"/>
              </a:rPr>
              <a:t>8. der Engel</a:t>
            </a:r>
          </a:p>
          <a:p>
            <a:endParaRPr lang="en-GB">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34</a:t>
            </a:fld>
            <a:endParaRPr lang="en-GB"/>
          </a:p>
        </p:txBody>
      </p:sp>
    </p:spTree>
    <p:extLst>
      <p:ext uri="{BB962C8B-B14F-4D97-AF65-F5344CB8AC3E}">
        <p14:creationId xmlns:p14="http://schemas.microsoft.com/office/powerpoint/2010/main" val="17285928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latin typeface="Calibri" panose="020F0502020204030204" pitchFamily="34" charset="0"/>
                <a:cs typeface="Calibri" panose="020F0502020204030204" pitchFamily="34" charset="0"/>
              </a:rPr>
              <a:t>Timing: 5 minutes</a:t>
            </a:r>
            <a:br>
              <a:rPr lang="en-GB">
                <a:latin typeface="Calibri" panose="020F0502020204030204" pitchFamily="34" charset="0"/>
                <a:cs typeface="Calibri" panose="020F0502020204030204" pitchFamily="34" charset="0"/>
              </a:rPr>
            </a:br>
            <a:br>
              <a:rPr lang="en-GB" b="1">
                <a:latin typeface="Calibri" panose="020F0502020204030204" pitchFamily="34" charset="0"/>
                <a:cs typeface="Calibri" panose="020F0502020204030204" pitchFamily="34" charset="0"/>
              </a:rPr>
            </a:br>
            <a:r>
              <a:rPr lang="en-GB" b="1">
                <a:latin typeface="Calibri" panose="020F0502020204030204" pitchFamily="34" charset="0"/>
                <a:cs typeface="Calibri" panose="020F0502020204030204" pitchFamily="34" charset="0"/>
              </a:rPr>
              <a:t>Aim: </a:t>
            </a: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Practising phonics [ü] in a real text.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a:solidFill>
                <a:schemeClr val="tx1"/>
              </a:solidFill>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a:solidFill>
                  <a:schemeClr val="tx1"/>
                </a:solidFill>
                <a:effectLst/>
                <a:latin typeface="Calibri" panose="020F0502020204030204" pitchFamily="34" charset="0"/>
                <a:ea typeface="+mn-ea"/>
                <a:cs typeface="Calibri" panose="020F0502020204030204" pitchFamily="34" charset="0"/>
              </a:rPr>
              <a:t>Note: </a:t>
            </a: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lesson two includes a more detailed Christmas song covering the same SSCs. Depending on available time and how the students are getting on with these particular SSCs this activity could be</a:t>
            </a:r>
            <a:r>
              <a:rPr lang="en-GB" sz="1200" b="0" i="0" u="none" strike="noStrike" kern="1200" baseline="0">
                <a:solidFill>
                  <a:schemeClr val="tx1"/>
                </a:solidFill>
                <a:effectLst/>
                <a:latin typeface="Calibri" panose="020F0502020204030204" pitchFamily="34" charset="0"/>
                <a:ea typeface="+mn-ea"/>
                <a:cs typeface="Calibri" panose="020F0502020204030204" pitchFamily="34" charset="0"/>
              </a:rPr>
              <a:t> left out</a:t>
            </a: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a:latin typeface="Calibri" panose="020F0502020204030204" pitchFamily="34" charset="0"/>
                <a:cs typeface="Calibri" panose="020F0502020204030204" pitchFamily="34" charset="0"/>
              </a:rPr>
            </a:br>
            <a:r>
              <a:rPr lang="en-GB" b="1">
                <a:latin typeface="Calibri" panose="020F0502020204030204" pitchFamily="34" charset="0"/>
                <a:cs typeface="Calibri" panose="020F0502020204030204" pitchFamily="34" charset="0"/>
              </a:rPr>
              <a:t>Procedure:</a:t>
            </a:r>
            <a:br>
              <a:rPr lang="en-GB">
                <a:latin typeface="Calibri" panose="020F0502020204030204" pitchFamily="34" charset="0"/>
                <a:cs typeface="Calibri" panose="020F0502020204030204" pitchFamily="34" charset="0"/>
              </a:rPr>
            </a:br>
            <a:r>
              <a:rPr lang="en-GB">
                <a:latin typeface="Calibri" panose="020F0502020204030204" pitchFamily="34" charset="0"/>
                <a:cs typeface="Calibri" panose="020F0502020204030204" pitchFamily="34" charset="0"/>
              </a:rPr>
              <a:t>1. </a:t>
            </a: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Speak the first two lines out loud, drawing attention to the [ü] introduced earlier in the lesson.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2. Students repeat out loud. </a:t>
            </a:r>
            <a:br>
              <a:rPr lang="en-GB" sz="1200" b="0" i="0" u="none" strike="noStrike" kern="1200">
                <a:solidFill>
                  <a:schemeClr val="tx1"/>
                </a:solidFill>
                <a:effectLst/>
                <a:latin typeface="Calibri" panose="020F0502020204030204" pitchFamily="34" charset="0"/>
                <a:ea typeface="+mn-ea"/>
                <a:cs typeface="Calibri" panose="020F0502020204030204" pitchFamily="34" charset="0"/>
              </a:rPr>
            </a:br>
            <a:br>
              <a:rPr lang="en-GB" sz="1200" b="0" i="0" u="none" strike="noStrike" kern="1200">
                <a:solidFill>
                  <a:schemeClr val="tx1"/>
                </a:solidFill>
                <a:effectLst/>
                <a:latin typeface="Calibri" panose="020F0502020204030204" pitchFamily="34" charset="0"/>
                <a:ea typeface="+mn-ea"/>
                <a:cs typeface="Calibri" panose="020F0502020204030204" pitchFamily="34" charset="0"/>
              </a:rPr>
            </a:br>
            <a:r>
              <a:rPr lang="en-GB" sz="1200" b="1" i="0" u="none" strike="noStrike" kern="1200">
                <a:solidFill>
                  <a:schemeClr val="tx1"/>
                </a:solidFill>
                <a:effectLst/>
                <a:latin typeface="Calibri" panose="020F0502020204030204" pitchFamily="34" charset="0"/>
                <a:ea typeface="+mn-ea"/>
                <a:cs typeface="Calibri" panose="020F0502020204030204" pitchFamily="34" charset="0"/>
              </a:rPr>
              <a:t>Note: </a:t>
            </a: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In</a:t>
            </a:r>
            <a:r>
              <a:rPr lang="en-GB" sz="1200" b="0" i="0" u="none" strike="noStrike" kern="1200" baseline="0">
                <a:solidFill>
                  <a:schemeClr val="tx1"/>
                </a:solidFill>
                <a:effectLst/>
                <a:latin typeface="Calibri" panose="020F0502020204030204" pitchFamily="34" charset="0"/>
                <a:ea typeface="+mn-ea"/>
                <a:cs typeface="Calibri" panose="020F0502020204030204" pitchFamily="34" charset="0"/>
              </a:rPr>
              <a:t> case students are curious about the meaning of the words to this song, the English translations are below:</a:t>
            </a:r>
            <a:endParaRPr lang="en-GB" sz="1200" b="0" i="0" u="none" strike="noStrike" kern="1200">
              <a:solidFill>
                <a:schemeClr val="tx1"/>
              </a:solidFill>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baseline="0">
              <a:solidFill>
                <a:schemeClr val="tx1"/>
              </a:solidFill>
              <a:effectLst/>
              <a:latin typeface="Calibri" panose="020F0502020204030204" pitchFamily="34" charset="0"/>
              <a:ea typeface="+mn-ea"/>
              <a:cs typeface="Calibri" panose="020F0502020204030204" pitchFamily="34" charset="0"/>
            </a:endParaRPr>
          </a:p>
          <a:p>
            <a:r>
              <a:rPr lang="en-GB" sz="1200" b="0" i="0" u="none" strike="noStrike" kern="1200">
                <a:solidFill>
                  <a:schemeClr val="tx1"/>
                </a:solidFill>
                <a:effectLst/>
                <a:latin typeface="Calibri" panose="020F0502020204030204" pitchFamily="34" charset="0"/>
                <a:ea typeface="+mn-ea"/>
                <a:cs typeface="Calibri" panose="020F0502020204030204" pitchFamily="34" charset="0"/>
              </a:rPr>
              <a:t>Schmückt den Saal mit grünen Zweigen! (Decorate the room with green boughs/branches)</a:t>
            </a:r>
            <a:br>
              <a:rPr lang="en-GB" sz="1200" b="0" i="0" u="none" strike="noStrike" kern="1200">
                <a:solidFill>
                  <a:schemeClr val="tx1"/>
                </a:solidFill>
                <a:effectLst/>
                <a:latin typeface="Calibri" panose="020F0502020204030204" pitchFamily="34" charset="0"/>
                <a:ea typeface="+mn-ea"/>
                <a:cs typeface="Calibri" panose="020F0502020204030204" pitchFamily="34" charset="0"/>
              </a:rPr>
            </a:b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Fa-la-la-la-la-la-la-la-la!</a:t>
            </a:r>
            <a:br>
              <a:rPr lang="en-GB" sz="1200" b="0" i="0" u="none" strike="noStrike" kern="1200">
                <a:solidFill>
                  <a:schemeClr val="tx1"/>
                </a:solidFill>
                <a:effectLst/>
                <a:latin typeface="Calibri" panose="020F0502020204030204" pitchFamily="34" charset="0"/>
                <a:ea typeface="+mn-ea"/>
                <a:cs typeface="Calibri" panose="020F0502020204030204" pitchFamily="34" charset="0"/>
              </a:rPr>
            </a:br>
            <a:endParaRPr lang="en-GB" sz="1200" b="0" i="0" u="none" strike="noStrike" kern="1200">
              <a:solidFill>
                <a:schemeClr val="tx1"/>
              </a:solidFill>
              <a:effectLst/>
              <a:latin typeface="Calibri" panose="020F0502020204030204" pitchFamily="34" charset="0"/>
              <a:ea typeface="+mn-ea"/>
              <a:cs typeface="Calibri" panose="020F0502020204030204" pitchFamily="34" charset="0"/>
            </a:endParaRPr>
          </a:p>
          <a:p>
            <a:r>
              <a:rPr lang="en-GB" sz="1200" b="0" i="0" u="none" strike="noStrike" kern="1200">
                <a:solidFill>
                  <a:schemeClr val="tx1"/>
                </a:solidFill>
                <a:effectLst/>
                <a:latin typeface="Calibri" panose="020F0502020204030204" pitchFamily="34" charset="0"/>
                <a:ea typeface="+mn-ea"/>
                <a:cs typeface="Calibri" panose="020F0502020204030204" pitchFamily="34" charset="0"/>
              </a:rPr>
              <a:t>Tretet an zum bunten Reigen! (Step up to the varied melodies - i.e. an invitation</a:t>
            </a:r>
            <a:r>
              <a:rPr lang="en-GB" sz="1200" b="0" i="0" u="none" strike="noStrike" kern="1200" baseline="0">
                <a:solidFill>
                  <a:schemeClr val="tx1"/>
                </a:solidFill>
                <a:effectLst/>
                <a:latin typeface="Calibri" panose="020F0502020204030204" pitchFamily="34" charset="0"/>
                <a:ea typeface="+mn-ea"/>
                <a:cs typeface="Calibri" panose="020F0502020204030204" pitchFamily="34" charset="0"/>
              </a:rPr>
              <a:t> to dance</a:t>
            </a: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a:t>
            </a:r>
          </a:p>
          <a:p>
            <a:r>
              <a:rPr lang="en-GB" sz="1200" b="0" i="0" u="none" strike="noStrike" kern="1200">
                <a:solidFill>
                  <a:schemeClr val="tx1"/>
                </a:solidFill>
                <a:effectLst/>
                <a:latin typeface="Calibri" panose="020F0502020204030204" pitchFamily="34" charset="0"/>
                <a:ea typeface="+mn-ea"/>
                <a:cs typeface="Calibri" panose="020F0502020204030204" pitchFamily="34" charset="0"/>
              </a:rPr>
              <a:t>Fa-la-la-la-la-la-la-la-la!</a:t>
            </a:r>
            <a:br>
              <a:rPr lang="en-GB" sz="1200" b="0" i="0" u="none" strike="noStrike" kern="1200">
                <a:solidFill>
                  <a:schemeClr val="tx1"/>
                </a:solidFill>
                <a:effectLst/>
                <a:latin typeface="Calibri" panose="020F0502020204030204" pitchFamily="34" charset="0"/>
                <a:ea typeface="+mn-ea"/>
                <a:cs typeface="Calibri" panose="020F0502020204030204" pitchFamily="34" charset="0"/>
              </a:rPr>
            </a:br>
            <a:endParaRPr lang="en-GB" sz="1200" b="0" i="0" u="none" strike="noStrike" kern="1200">
              <a:solidFill>
                <a:schemeClr val="tx1"/>
              </a:solidFill>
              <a:effectLst/>
              <a:latin typeface="Calibri" panose="020F0502020204030204" pitchFamily="34" charset="0"/>
              <a:ea typeface="+mn-ea"/>
              <a:cs typeface="Calibri" panose="020F0502020204030204" pitchFamily="34" charset="0"/>
            </a:endParaRPr>
          </a:p>
          <a:p>
            <a:r>
              <a:rPr lang="en-GB" sz="1200" b="0" i="0" u="none" strike="noStrike" kern="1200">
                <a:solidFill>
                  <a:schemeClr val="tx1"/>
                </a:solidFill>
                <a:effectLst/>
                <a:latin typeface="Calibri" panose="020F0502020204030204" pitchFamily="34" charset="0"/>
                <a:ea typeface="+mn-ea"/>
                <a:cs typeface="Calibri" panose="020F0502020204030204" pitchFamily="34" charset="0"/>
              </a:rPr>
              <a:t>Auf und nieder, immer wieder! (Up and down, over and over again)</a:t>
            </a:r>
            <a:br>
              <a:rPr lang="en-GB" sz="1200" b="0" i="0" u="none" strike="noStrike" kern="1200">
                <a:solidFill>
                  <a:schemeClr val="tx1"/>
                </a:solidFill>
                <a:effectLst/>
                <a:latin typeface="Calibri" panose="020F0502020204030204" pitchFamily="34" charset="0"/>
                <a:ea typeface="+mn-ea"/>
                <a:cs typeface="Calibri" panose="020F0502020204030204" pitchFamily="34" charset="0"/>
              </a:rPr>
            </a:br>
            <a:endParaRPr lang="en-GB" sz="1200" b="0" i="0" u="none" strike="noStrike" kern="1200">
              <a:solidFill>
                <a:schemeClr val="tx1"/>
              </a:solidFill>
              <a:effectLst/>
              <a:latin typeface="Calibri" panose="020F0502020204030204" pitchFamily="34" charset="0"/>
              <a:ea typeface="+mn-ea"/>
              <a:cs typeface="Calibri" panose="020F0502020204030204" pitchFamily="34" charset="0"/>
            </a:endParaRPr>
          </a:p>
          <a:p>
            <a:r>
              <a:rPr lang="en-GB" sz="1200" b="0" i="0" u="none" strike="noStrike" kern="1200">
                <a:solidFill>
                  <a:schemeClr val="tx1"/>
                </a:solidFill>
                <a:effectLst/>
                <a:latin typeface="Calibri" panose="020F0502020204030204" pitchFamily="34" charset="0"/>
                <a:ea typeface="+mn-ea"/>
                <a:cs typeface="Calibri" panose="020F0502020204030204" pitchFamily="34" charset="0"/>
              </a:rPr>
              <a:t>Fa-la-la-la-la-la-la-la-la!</a:t>
            </a:r>
            <a:br>
              <a:rPr lang="en-GB" sz="1200" b="0" i="0" u="none" strike="noStrike" kern="1200">
                <a:solidFill>
                  <a:schemeClr val="tx1"/>
                </a:solidFill>
                <a:effectLst/>
                <a:latin typeface="Calibri" panose="020F0502020204030204" pitchFamily="34" charset="0"/>
                <a:ea typeface="+mn-ea"/>
                <a:cs typeface="Calibri" panose="020F0502020204030204" pitchFamily="34" charset="0"/>
              </a:rPr>
            </a:br>
            <a:endParaRPr lang="en-GB" sz="1200" b="0" i="0" u="none" strike="noStrike" kern="1200">
              <a:solidFill>
                <a:schemeClr val="tx1"/>
              </a:solidFill>
              <a:effectLst/>
              <a:latin typeface="Calibri" panose="020F0502020204030204" pitchFamily="34" charset="0"/>
              <a:ea typeface="+mn-ea"/>
              <a:cs typeface="Calibri" panose="020F0502020204030204" pitchFamily="34" charset="0"/>
            </a:endParaRPr>
          </a:p>
          <a:p>
            <a:r>
              <a:rPr lang="en-GB" sz="1200" b="0" i="0" u="none" strike="noStrike" kern="1200">
                <a:solidFill>
                  <a:schemeClr val="tx1"/>
                </a:solidFill>
                <a:effectLst/>
                <a:latin typeface="Calibri" panose="020F0502020204030204" pitchFamily="34" charset="0"/>
                <a:ea typeface="+mn-ea"/>
                <a:cs typeface="Calibri" panose="020F0502020204030204" pitchFamily="34" charset="0"/>
              </a:rPr>
              <a:t>Singt die alten Weihnachtslieder! (Sing the old Christmas carols)</a:t>
            </a:r>
            <a:br>
              <a:rPr lang="en-GB" sz="1200" b="0" i="0" u="none" strike="noStrike" kern="1200">
                <a:solidFill>
                  <a:schemeClr val="tx1"/>
                </a:solidFill>
                <a:effectLst/>
                <a:latin typeface="Calibri" panose="020F0502020204030204" pitchFamily="34" charset="0"/>
                <a:ea typeface="+mn-ea"/>
                <a:cs typeface="Calibri" panose="020F0502020204030204" pitchFamily="34" charset="0"/>
              </a:rPr>
            </a:br>
            <a:endParaRPr lang="en-GB" sz="1200" b="0" i="0" u="none" strike="noStrike" kern="1200">
              <a:solidFill>
                <a:schemeClr val="tx1"/>
              </a:solidFill>
              <a:effectLst/>
              <a:latin typeface="Calibri" panose="020F0502020204030204" pitchFamily="34" charset="0"/>
              <a:ea typeface="+mn-ea"/>
              <a:cs typeface="Calibri" panose="020F0502020204030204" pitchFamily="34" charset="0"/>
            </a:endParaRPr>
          </a:p>
          <a:p>
            <a:r>
              <a:rPr lang="en-GB" sz="1200" b="0" i="0" u="none" strike="noStrike" kern="1200">
                <a:solidFill>
                  <a:schemeClr val="tx1"/>
                </a:solidFill>
                <a:effectLst/>
                <a:latin typeface="Calibri" panose="020F0502020204030204" pitchFamily="34" charset="0"/>
                <a:ea typeface="+mn-ea"/>
                <a:cs typeface="Calibri" panose="020F0502020204030204" pitchFamily="34" charset="0"/>
              </a:rPr>
              <a:t>Fa-la-la-la-la-la-la-la-la!</a:t>
            </a:r>
            <a:endParaRPr lang="en-GB" baseline="0">
              <a:latin typeface="Calibri" panose="020F0502020204030204" pitchFamily="34" charset="0"/>
              <a:cs typeface="Calibri" panose="020F0502020204030204" pitchFamily="34" charset="0"/>
            </a:endParaRPr>
          </a:p>
          <a:p>
            <a:endParaRPr lang="en-GB">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35</a:t>
            </a:fld>
            <a:endParaRPr lang="en-GB"/>
          </a:p>
        </p:txBody>
      </p:sp>
    </p:spTree>
    <p:extLst>
      <p:ext uri="{BB962C8B-B14F-4D97-AF65-F5344CB8AC3E}">
        <p14:creationId xmlns:p14="http://schemas.microsoft.com/office/powerpoint/2010/main" val="26922701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 3 minutes</a:t>
            </a:r>
            <a:br>
              <a:rPr lang="en-GB" dirty="0">
                <a:latin typeface="Calibri" panose="020F0502020204030204" pitchFamily="34" charset="0"/>
                <a:cs typeface="Calibri" panose="020F0502020204030204" pitchFamily="34" charset="0"/>
              </a:rPr>
            </a:br>
            <a:br>
              <a:rPr lang="en-GB" b="1" dirty="0">
                <a:latin typeface="Calibri" panose="020F0502020204030204" pitchFamily="34" charset="0"/>
                <a:cs typeface="Calibri" panose="020F0502020204030204" pitchFamily="34" charset="0"/>
              </a:rPr>
            </a:br>
            <a:r>
              <a:rPr lang="en-GB" b="1" dirty="0">
                <a:latin typeface="Calibri" panose="020F0502020204030204" pitchFamily="34" charset="0"/>
                <a:cs typeface="Calibri" panose="020F0502020204030204" pitchFamily="34" charset="0"/>
              </a:rPr>
              <a:t>Aim: </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Practising phonics [</a:t>
            </a:r>
            <a:r>
              <a:rPr lang="en-GB" sz="1200" b="0" i="0" u="none" strike="noStrike" kern="1200" dirty="0" err="1">
                <a:solidFill>
                  <a:schemeClr val="tx1"/>
                </a:solidFill>
                <a:effectLst/>
                <a:latin typeface="Calibri" panose="020F0502020204030204" pitchFamily="34" charset="0"/>
                <a:ea typeface="+mn-ea"/>
                <a:cs typeface="Calibri" panose="020F0502020204030204" pitchFamily="34" charset="0"/>
              </a:rPr>
              <a:t>ei</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 and [</a:t>
            </a:r>
            <a:r>
              <a:rPr lang="en-GB" sz="1200" b="0" i="0" u="none" strike="noStrike" kern="1200" dirty="0" err="1">
                <a:solidFill>
                  <a:schemeClr val="tx1"/>
                </a:solidFill>
                <a:effectLst/>
                <a:latin typeface="Calibri" panose="020F0502020204030204" pitchFamily="34" charset="0"/>
                <a:ea typeface="+mn-ea"/>
                <a:cs typeface="Calibri" panose="020F0502020204030204" pitchFamily="34" charset="0"/>
              </a:rPr>
              <a:t>ie</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 in an authentic text.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dirty="0">
              <a:solidFill>
                <a:schemeClr val="tx1"/>
              </a:solidFill>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a:solidFill>
                  <a:schemeClr val="tx1"/>
                </a:solidFill>
                <a:effectLst/>
                <a:latin typeface="Calibri" panose="020F0502020204030204" pitchFamily="34" charset="0"/>
                <a:ea typeface="+mn-ea"/>
                <a:cs typeface="Calibri" panose="020F0502020204030204" pitchFamily="34" charset="0"/>
              </a:rPr>
              <a:t>Note: </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lesson two includes a more detailed Christmas song covering the same SSCs. Depending on available time and how the students are getting on with these particular SSCs this activity could be</a:t>
            </a: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 left out</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latin typeface="Calibri" panose="020F0502020204030204" pitchFamily="34" charset="0"/>
                <a:cs typeface="Calibri" panose="020F0502020204030204" pitchFamily="34" charset="0"/>
              </a:rPr>
            </a:br>
            <a:r>
              <a:rPr lang="en-GB" b="1" dirty="0">
                <a:latin typeface="Calibri" panose="020F0502020204030204" pitchFamily="34" charset="0"/>
                <a:cs typeface="Calibri" panose="020F0502020204030204" pitchFamily="34" charset="0"/>
              </a:rPr>
              <a:t>Procedure:</a:t>
            </a:r>
            <a:br>
              <a:rPr lang="en-GB" dirty="0">
                <a:latin typeface="Calibri" panose="020F0502020204030204" pitchFamily="34" charset="0"/>
                <a:cs typeface="Calibri" panose="020F0502020204030204" pitchFamily="34" charset="0"/>
              </a:rPr>
            </a:br>
            <a:r>
              <a:rPr lang="en-GB" dirty="0">
                <a:latin typeface="Calibri" panose="020F0502020204030204" pitchFamily="34" charset="0"/>
                <a:cs typeface="Calibri" panose="020F0502020204030204" pitchFamily="34" charset="0"/>
              </a:rPr>
              <a:t>1. </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Highlight the '</a:t>
            </a:r>
            <a:r>
              <a:rPr lang="en-GB" sz="1200" b="0" i="0" u="none" strike="noStrike" kern="1200" dirty="0" err="1">
                <a:solidFill>
                  <a:schemeClr val="tx1"/>
                </a:solidFill>
                <a:effectLst/>
                <a:latin typeface="Calibri" panose="020F0502020204030204" pitchFamily="34" charset="0"/>
                <a:ea typeface="+mn-ea"/>
                <a:cs typeface="Calibri" panose="020F0502020204030204" pitchFamily="34" charset="0"/>
              </a:rPr>
              <a:t>ei</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 /  '</a:t>
            </a:r>
            <a:r>
              <a:rPr lang="en-GB" sz="1200" b="0" i="0" u="none" strike="noStrike" kern="1200" dirty="0" err="1">
                <a:solidFill>
                  <a:schemeClr val="tx1"/>
                </a:solidFill>
                <a:effectLst/>
                <a:latin typeface="Calibri" panose="020F0502020204030204" pitchFamily="34" charset="0"/>
                <a:ea typeface="+mn-ea"/>
                <a:cs typeface="Calibri" panose="020F0502020204030204" pitchFamily="34" charset="0"/>
              </a:rPr>
              <a:t>ie</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 SSCs in the text lines by line.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2. Students repeat out loud. </a:t>
            </a:r>
            <a:b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b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3.</a:t>
            </a: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 </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Now sing the song together (Melody is Deck the Halls):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endParaRPr>
          </a:p>
          <a:p>
            <a:r>
              <a:rPr lang="en-GB" sz="1200" b="0" i="0" u="none" strike="noStrike" kern="1200" dirty="0" err="1">
                <a:solidFill>
                  <a:schemeClr val="tx1"/>
                </a:solidFill>
                <a:effectLst/>
                <a:latin typeface="Calibri" panose="020F0502020204030204" pitchFamily="34" charset="0"/>
                <a:ea typeface="+mn-ea"/>
                <a:cs typeface="Calibri" panose="020F0502020204030204" pitchFamily="34" charset="0"/>
              </a:rPr>
              <a:t>Schmückt</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 den Saal </a:t>
            </a:r>
            <a:r>
              <a:rPr lang="en-GB" sz="1200" b="0" i="0" u="none" strike="noStrike" kern="1200" dirty="0" err="1">
                <a:solidFill>
                  <a:schemeClr val="tx1"/>
                </a:solidFill>
                <a:effectLst/>
                <a:latin typeface="Calibri" panose="020F0502020204030204" pitchFamily="34" charset="0"/>
                <a:ea typeface="+mn-ea"/>
                <a:cs typeface="Calibri" panose="020F0502020204030204" pitchFamily="34" charset="0"/>
              </a:rPr>
              <a:t>mit</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GB" sz="1200" b="0" i="0" u="none" strike="noStrike" kern="1200" dirty="0" err="1">
                <a:solidFill>
                  <a:schemeClr val="tx1"/>
                </a:solidFill>
                <a:effectLst/>
                <a:latin typeface="Calibri" panose="020F0502020204030204" pitchFamily="34" charset="0"/>
                <a:ea typeface="+mn-ea"/>
                <a:cs typeface="Calibri" panose="020F0502020204030204" pitchFamily="34" charset="0"/>
              </a:rPr>
              <a:t>grünen</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GB" sz="1200" b="0" i="0" u="none" strike="noStrike" kern="1200" dirty="0" err="1">
                <a:solidFill>
                  <a:schemeClr val="tx1"/>
                </a:solidFill>
                <a:effectLst/>
                <a:latin typeface="Calibri" panose="020F0502020204030204" pitchFamily="34" charset="0"/>
                <a:ea typeface="+mn-ea"/>
                <a:cs typeface="Calibri" panose="020F0502020204030204" pitchFamily="34" charset="0"/>
              </a:rPr>
              <a:t>Zweigen</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a:t>
            </a:r>
            <a:b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b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Fa-la-la-la-la-la-la-la-la!</a:t>
            </a:r>
            <a:b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br>
            <a:endParaRPr lang="en-GB" sz="1200" b="0" i="0" u="none" strike="noStrike" kern="1200" dirty="0">
              <a:solidFill>
                <a:schemeClr val="tx1"/>
              </a:solidFill>
              <a:effectLst/>
              <a:latin typeface="Calibri" panose="020F0502020204030204" pitchFamily="34" charset="0"/>
              <a:ea typeface="+mn-ea"/>
              <a:cs typeface="Calibri" panose="020F0502020204030204" pitchFamily="34" charset="0"/>
            </a:endParaRPr>
          </a:p>
          <a:p>
            <a:r>
              <a:rPr lang="en-GB" sz="1200" b="0" i="0" u="none" strike="noStrike" kern="1200" dirty="0" err="1">
                <a:solidFill>
                  <a:schemeClr val="tx1"/>
                </a:solidFill>
                <a:effectLst/>
                <a:latin typeface="Calibri" panose="020F0502020204030204" pitchFamily="34" charset="0"/>
                <a:ea typeface="+mn-ea"/>
                <a:cs typeface="Calibri" panose="020F0502020204030204" pitchFamily="34" charset="0"/>
              </a:rPr>
              <a:t>Tretet</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 an </a:t>
            </a:r>
            <a:r>
              <a:rPr lang="en-GB" sz="1200" b="0" i="0" u="none" strike="noStrike" kern="1200" dirty="0" err="1">
                <a:solidFill>
                  <a:schemeClr val="tx1"/>
                </a:solidFill>
                <a:effectLst/>
                <a:latin typeface="Calibri" panose="020F0502020204030204" pitchFamily="34" charset="0"/>
                <a:ea typeface="+mn-ea"/>
                <a:cs typeface="Calibri" panose="020F0502020204030204" pitchFamily="34" charset="0"/>
              </a:rPr>
              <a:t>zum</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GB" sz="1200" b="0" i="0" u="none" strike="noStrike" kern="1200" dirty="0" err="1">
                <a:solidFill>
                  <a:schemeClr val="tx1"/>
                </a:solidFill>
                <a:effectLst/>
                <a:latin typeface="Calibri" panose="020F0502020204030204" pitchFamily="34" charset="0"/>
                <a:ea typeface="+mn-ea"/>
                <a:cs typeface="Calibri" panose="020F0502020204030204" pitchFamily="34" charset="0"/>
              </a:rPr>
              <a:t>bunten</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GB" sz="1200" b="0" i="0" u="none" strike="noStrike" kern="1200" dirty="0" err="1">
                <a:solidFill>
                  <a:schemeClr val="tx1"/>
                </a:solidFill>
                <a:effectLst/>
                <a:latin typeface="Calibri" panose="020F0502020204030204" pitchFamily="34" charset="0"/>
                <a:ea typeface="+mn-ea"/>
                <a:cs typeface="Calibri" panose="020F0502020204030204" pitchFamily="34" charset="0"/>
              </a:rPr>
              <a:t>Reigen</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a:t>
            </a:r>
            <a:b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br>
            <a:endParaRPr lang="en-GB" sz="1200" b="0" i="0" u="none" strike="noStrike" kern="1200" dirty="0">
              <a:solidFill>
                <a:schemeClr val="tx1"/>
              </a:solidFill>
              <a:effectLst/>
              <a:latin typeface="Calibri" panose="020F0502020204030204" pitchFamily="34" charset="0"/>
              <a:ea typeface="+mn-ea"/>
              <a:cs typeface="Calibri" panose="020F0502020204030204" pitchFamily="34" charset="0"/>
            </a:endParaRPr>
          </a:p>
          <a:p>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Fa-la-la-la-la-la-la-la-la!</a:t>
            </a:r>
            <a:b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br>
            <a:endParaRPr lang="en-GB" sz="1200" b="0" i="0" u="none" strike="noStrike" kern="1200" dirty="0">
              <a:solidFill>
                <a:schemeClr val="tx1"/>
              </a:solidFill>
              <a:effectLst/>
              <a:latin typeface="Calibri" panose="020F0502020204030204" pitchFamily="34" charset="0"/>
              <a:ea typeface="+mn-ea"/>
              <a:cs typeface="Calibri" panose="020F0502020204030204" pitchFamily="34" charset="0"/>
            </a:endParaRPr>
          </a:p>
          <a:p>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Auf und </a:t>
            </a:r>
            <a:r>
              <a:rPr lang="en-GB" sz="1200" b="0" i="0" u="none" strike="noStrike" kern="1200" dirty="0" err="1">
                <a:solidFill>
                  <a:schemeClr val="tx1"/>
                </a:solidFill>
                <a:effectLst/>
                <a:latin typeface="Calibri" panose="020F0502020204030204" pitchFamily="34" charset="0"/>
                <a:ea typeface="+mn-ea"/>
                <a:cs typeface="Calibri" panose="020F0502020204030204" pitchFamily="34" charset="0"/>
              </a:rPr>
              <a:t>nieder</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GB" sz="1200" b="0" i="0" u="none" strike="noStrike" kern="1200" dirty="0" err="1">
                <a:solidFill>
                  <a:schemeClr val="tx1"/>
                </a:solidFill>
                <a:effectLst/>
                <a:latin typeface="Calibri" panose="020F0502020204030204" pitchFamily="34" charset="0"/>
                <a:ea typeface="+mn-ea"/>
                <a:cs typeface="Calibri" panose="020F0502020204030204" pitchFamily="34" charset="0"/>
              </a:rPr>
              <a:t>immer</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GB" sz="1200" b="0" i="0" u="none" strike="noStrike" kern="1200" dirty="0" err="1">
                <a:solidFill>
                  <a:schemeClr val="tx1"/>
                </a:solidFill>
                <a:effectLst/>
                <a:latin typeface="Calibri" panose="020F0502020204030204" pitchFamily="34" charset="0"/>
                <a:ea typeface="+mn-ea"/>
                <a:cs typeface="Calibri" panose="020F0502020204030204" pitchFamily="34" charset="0"/>
              </a:rPr>
              <a:t>wieder</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a:t>
            </a:r>
            <a:b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br>
            <a:endParaRPr lang="en-GB" sz="1200" b="0" i="0" u="none" strike="noStrike" kern="1200" dirty="0">
              <a:solidFill>
                <a:schemeClr val="tx1"/>
              </a:solidFill>
              <a:effectLst/>
              <a:latin typeface="Calibri" panose="020F0502020204030204" pitchFamily="34" charset="0"/>
              <a:ea typeface="+mn-ea"/>
              <a:cs typeface="Calibri" panose="020F0502020204030204" pitchFamily="34" charset="0"/>
            </a:endParaRPr>
          </a:p>
          <a:p>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Fa-la-la-la-la-la-la-la-la!</a:t>
            </a:r>
            <a:b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br>
            <a:endParaRPr lang="en-GB" sz="1200" b="0" i="0" u="none" strike="noStrike" kern="1200" dirty="0">
              <a:solidFill>
                <a:schemeClr val="tx1"/>
              </a:solidFill>
              <a:effectLst/>
              <a:latin typeface="Calibri" panose="020F0502020204030204" pitchFamily="34" charset="0"/>
              <a:ea typeface="+mn-ea"/>
              <a:cs typeface="Calibri" panose="020F0502020204030204" pitchFamily="34" charset="0"/>
            </a:endParaRPr>
          </a:p>
          <a:p>
            <a:r>
              <a:rPr lang="en-GB" sz="1200" b="0" i="0" u="none" strike="noStrike" kern="1200" dirty="0" err="1">
                <a:solidFill>
                  <a:schemeClr val="tx1"/>
                </a:solidFill>
                <a:effectLst/>
                <a:latin typeface="Calibri" panose="020F0502020204030204" pitchFamily="34" charset="0"/>
                <a:ea typeface="+mn-ea"/>
                <a:cs typeface="Calibri" panose="020F0502020204030204" pitchFamily="34" charset="0"/>
              </a:rPr>
              <a:t>Singt</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 die </a:t>
            </a:r>
            <a:r>
              <a:rPr lang="en-GB" sz="1200" b="0" i="0" u="none" strike="noStrike" kern="1200" dirty="0" err="1">
                <a:solidFill>
                  <a:schemeClr val="tx1"/>
                </a:solidFill>
                <a:effectLst/>
                <a:latin typeface="Calibri" panose="020F0502020204030204" pitchFamily="34" charset="0"/>
                <a:ea typeface="+mn-ea"/>
                <a:cs typeface="Calibri" panose="020F0502020204030204" pitchFamily="34" charset="0"/>
              </a:rPr>
              <a:t>alten</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GB" sz="1200" b="0" i="0" u="none" strike="noStrike" kern="1200" dirty="0" err="1">
                <a:solidFill>
                  <a:schemeClr val="tx1"/>
                </a:solidFill>
                <a:effectLst/>
                <a:latin typeface="Calibri" panose="020F0502020204030204" pitchFamily="34" charset="0"/>
                <a:ea typeface="+mn-ea"/>
                <a:cs typeface="Calibri" panose="020F0502020204030204" pitchFamily="34" charset="0"/>
              </a:rPr>
              <a:t>Weihnachtslieder</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a:t>
            </a:r>
            <a:b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br>
            <a:endParaRPr lang="en-GB" sz="1200" b="0" i="0" u="none" strike="noStrike" kern="1200" dirty="0">
              <a:solidFill>
                <a:schemeClr val="tx1"/>
              </a:solidFill>
              <a:effectLst/>
              <a:latin typeface="Calibri" panose="020F0502020204030204" pitchFamily="34" charset="0"/>
              <a:ea typeface="+mn-ea"/>
              <a:cs typeface="Calibri" panose="020F0502020204030204" pitchFamily="34" charset="0"/>
            </a:endParaRPr>
          </a:p>
          <a:p>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Fa-la-la-la-la-la-la-la-la!</a:t>
            </a:r>
          </a:p>
          <a:p>
            <a:endPar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endParaRPr>
          </a:p>
          <a:p>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4. Provide further cultural and linguistic information about the song.</a:t>
            </a:r>
            <a:b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br>
            <a:r>
              <a:rPr lang="en-GB" sz="1200" b="0" i="0" u="none" strike="noStrike" kern="1200" baseline="0" dirty="0" err="1">
                <a:solidFill>
                  <a:schemeClr val="tx1"/>
                </a:solidFill>
                <a:effectLst/>
                <a:latin typeface="Calibri" panose="020F0502020204030204" pitchFamily="34" charset="0"/>
                <a:ea typeface="+mn-ea"/>
                <a:cs typeface="Calibri" panose="020F0502020204030204" pitchFamily="34" charset="0"/>
              </a:rPr>
              <a:t>i</a:t>
            </a: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 Click once to provide the glosses for the first line and elicit the meaning of the first line of the song.</a:t>
            </a:r>
            <a:b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b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Decorate the hall with green branches.</a:t>
            </a:r>
            <a:b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b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Compare briefly with the English original: Deck the halls with boughs of holly.</a:t>
            </a:r>
            <a:b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b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If students know this carol they may never have thought about the meaning of these quite archaic words!</a:t>
            </a:r>
            <a:b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b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ii. Click again to bring up the picture of a </a:t>
            </a:r>
            <a:r>
              <a:rPr lang="en-GB" sz="1200" b="0" i="0" u="none" strike="noStrike" kern="1200" baseline="0" dirty="0" err="1">
                <a:solidFill>
                  <a:schemeClr val="tx1"/>
                </a:solidFill>
                <a:effectLst/>
                <a:latin typeface="Calibri" panose="020F0502020204030204" pitchFamily="34" charset="0"/>
                <a:ea typeface="+mn-ea"/>
                <a:cs typeface="Calibri" panose="020F0502020204030204" pitchFamily="34" charset="0"/>
              </a:rPr>
              <a:t>Reigen</a:t>
            </a: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 (circle dance) and ask Was </a:t>
            </a:r>
            <a:r>
              <a:rPr lang="en-GB" sz="1200" b="0" i="0" u="none" strike="noStrike" kern="1200" baseline="0" dirty="0" err="1">
                <a:solidFill>
                  <a:schemeClr val="tx1"/>
                </a:solidFill>
                <a:effectLst/>
                <a:latin typeface="Calibri" panose="020F0502020204030204" pitchFamily="34" charset="0"/>
                <a:ea typeface="+mn-ea"/>
                <a:cs typeface="Calibri" panose="020F0502020204030204" pitchFamily="34" charset="0"/>
              </a:rPr>
              <a:t>ist</a:t>
            </a: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 das?</a:t>
            </a:r>
            <a:b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br>
            <a:r>
              <a:rPr lang="en-GB" sz="1200" b="0" i="0" u="none" strike="noStrike" kern="1200" baseline="0" dirty="0" err="1">
                <a:solidFill>
                  <a:schemeClr val="tx1"/>
                </a:solidFill>
                <a:effectLst/>
                <a:latin typeface="Calibri" panose="020F0502020204030204" pitchFamily="34" charset="0"/>
                <a:ea typeface="+mn-ea"/>
                <a:cs typeface="Calibri" panose="020F0502020204030204" pitchFamily="34" charset="0"/>
              </a:rPr>
              <a:t>Tanzen</a:t>
            </a: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 is a previously taught word that we are revisiting this week, so if students automatically say ‘dance, or dancing’ then prompt them again to provide the German word.</a:t>
            </a:r>
            <a:b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b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You might want to add that many western cultures (Germany and England, included) have traditional folk circle dances that originate from Greece.</a:t>
            </a:r>
            <a:b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b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iii. Click for the 3</a:t>
            </a:r>
            <a:r>
              <a:rPr lang="en-GB" sz="1200" b="0" i="0" u="none" strike="noStrike" kern="1200" baseline="30000" dirty="0">
                <a:solidFill>
                  <a:schemeClr val="tx1"/>
                </a:solidFill>
                <a:effectLst/>
                <a:latin typeface="Calibri" panose="020F0502020204030204" pitchFamily="34" charset="0"/>
                <a:ea typeface="+mn-ea"/>
                <a:cs typeface="Calibri" panose="020F0502020204030204" pitchFamily="34" charset="0"/>
              </a:rPr>
              <a:t>rd</a:t>
            </a: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 call out and prompt students to tell you the meaning of </a:t>
            </a:r>
            <a:r>
              <a:rPr lang="en-GB" sz="1200" b="0" i="0" u="none" strike="noStrike" kern="1200" baseline="0" dirty="0" err="1">
                <a:solidFill>
                  <a:schemeClr val="tx1"/>
                </a:solidFill>
                <a:effectLst/>
                <a:latin typeface="Calibri" panose="020F0502020204030204" pitchFamily="34" charset="0"/>
                <a:ea typeface="+mn-ea"/>
                <a:cs typeface="Calibri" panose="020F0502020204030204" pitchFamily="34" charset="0"/>
              </a:rPr>
              <a:t>Weihnachtslieder</a:t>
            </a: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a:t>
            </a:r>
            <a:b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b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They were introduced to the word </a:t>
            </a:r>
            <a:r>
              <a:rPr lang="en-GB" sz="1200" b="0" i="0" u="none" strike="noStrike" kern="1200" baseline="0" dirty="0" err="1">
                <a:solidFill>
                  <a:schemeClr val="tx1"/>
                </a:solidFill>
                <a:effectLst/>
                <a:latin typeface="Calibri" panose="020F0502020204030204" pitchFamily="34" charset="0"/>
                <a:ea typeface="+mn-ea"/>
                <a:cs typeface="Calibri" panose="020F0502020204030204" pitchFamily="34" charset="0"/>
              </a:rPr>
              <a:t>Weihnachten</a:t>
            </a: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 and several </a:t>
            </a:r>
            <a:r>
              <a:rPr lang="en-GB" sz="1200" b="0" i="0" u="none" strike="noStrike" kern="1200" baseline="0" dirty="0" err="1">
                <a:solidFill>
                  <a:schemeClr val="tx1"/>
                </a:solidFill>
                <a:effectLst/>
                <a:latin typeface="Calibri" panose="020F0502020204030204" pitchFamily="34" charset="0"/>
                <a:ea typeface="+mn-ea"/>
                <a:cs typeface="Calibri" panose="020F0502020204030204" pitchFamily="34" charset="0"/>
              </a:rPr>
              <a:t>Weihnachts</a:t>
            </a: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 compounds at the start of the lesson.  They know Lied from 7.1.1.7. Although –</a:t>
            </a:r>
            <a:r>
              <a:rPr lang="en-GB" sz="1200" b="0" i="0" u="none" strike="noStrike" kern="1200" baseline="0" dirty="0" err="1">
                <a:solidFill>
                  <a:schemeClr val="tx1"/>
                </a:solidFill>
                <a:effectLst/>
                <a:latin typeface="Calibri" panose="020F0502020204030204" pitchFamily="34" charset="0"/>
                <a:ea typeface="+mn-ea"/>
                <a:cs typeface="Calibri" panose="020F0502020204030204" pitchFamily="34" charset="0"/>
              </a:rPr>
              <a:t>er</a:t>
            </a: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 plurals are not a focus this week, it is likely that students will recognise the singular form and realise that it is plural, here.  You can tell them that this is a different plural ending that they will learn later.</a:t>
            </a:r>
            <a:endParaRPr lang="en-GB" baseline="0"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a:p>
            <a:r>
              <a:rPr lang="en-GB" b="1" dirty="0">
                <a:latin typeface="Calibri" panose="020F0502020204030204" pitchFamily="34" charset="0"/>
                <a:cs typeface="Calibri" panose="020F0502020204030204" pitchFamily="34" charset="0"/>
              </a:rPr>
              <a:t>Picture attribution</a:t>
            </a:r>
            <a:r>
              <a:rPr lang="en-GB" dirty="0">
                <a:latin typeface="Calibri" panose="020F0502020204030204" pitchFamily="34" charset="0"/>
                <a:cs typeface="Calibri" panose="020F0502020204030204" pitchFamily="34" charset="0"/>
              </a:rPr>
              <a:t>:</a:t>
            </a:r>
            <a:br>
              <a:rPr lang="en-GB" dirty="0">
                <a:latin typeface="Calibri" panose="020F0502020204030204" pitchFamily="34" charset="0"/>
                <a:cs typeface="Calibri" panose="020F0502020204030204" pitchFamily="34" charset="0"/>
              </a:rPr>
            </a:br>
            <a:r>
              <a:rPr lang="en-GB" dirty="0">
                <a:latin typeface="Calibri" panose="020F0502020204030204" pitchFamily="34" charset="0"/>
                <a:cs typeface="Calibri" panose="020F0502020204030204" pitchFamily="34" charset="0"/>
              </a:rPr>
              <a:t>Hans </a:t>
            </a:r>
            <a:r>
              <a:rPr lang="en-GB" dirty="0" err="1">
                <a:latin typeface="Calibri" panose="020F0502020204030204" pitchFamily="34" charset="0"/>
                <a:cs typeface="Calibri" panose="020F0502020204030204" pitchFamily="34" charset="0"/>
              </a:rPr>
              <a:t>Thoma</a:t>
            </a:r>
            <a:r>
              <a:rPr lang="en-GB" dirty="0">
                <a:latin typeface="Calibri" panose="020F0502020204030204" pitchFamily="34" charset="0"/>
                <a:cs typeface="Calibri" panose="020F0502020204030204" pitchFamily="34" charset="0"/>
              </a:rPr>
              <a:t>, Public domain, via Wikimedia Commons</a:t>
            </a:r>
          </a:p>
          <a:p>
            <a:endParaRPr lang="en-GB" b="1" dirty="0">
              <a:latin typeface="Calibri" panose="020F0502020204030204" pitchFamily="34" charset="0"/>
              <a:cs typeface="Calibri" panose="020F0502020204030204" pitchFamily="34" charset="0"/>
            </a:endParaRPr>
          </a:p>
          <a:p>
            <a:r>
              <a:rPr lang="en-GB" b="1" dirty="0">
                <a:latin typeface="Calibri" panose="020F0502020204030204" pitchFamily="34" charset="0"/>
                <a:cs typeface="Calibri" panose="020F0502020204030204" pitchFamily="34" charset="0"/>
              </a:rPr>
              <a:t>Origin of the song Deck the Halls</a:t>
            </a:r>
            <a:r>
              <a:rPr lang="en-GB" dirty="0">
                <a:latin typeface="Calibri" panose="020F0502020204030204" pitchFamily="34" charset="0"/>
                <a:cs typeface="Calibri" panose="020F0502020204030204" pitchFamily="34" charset="0"/>
              </a:rPr>
              <a:t>:</a:t>
            </a:r>
          </a:p>
          <a:p>
            <a:r>
              <a:rPr lang="en-GB" sz="1200" b="1" i="0" kern="1200" dirty="0">
                <a:solidFill>
                  <a:schemeClr val="tx1"/>
                </a:solidFill>
                <a:effectLst/>
                <a:latin typeface="+mn-lt"/>
                <a:ea typeface="+mn-ea"/>
                <a:cs typeface="+mn-cs"/>
              </a:rPr>
              <a:t>1866</a:t>
            </a:r>
            <a:r>
              <a:rPr lang="en-GB" sz="1200" b="0" i="0" kern="1200" dirty="0">
                <a:solidFill>
                  <a:schemeClr val="tx1"/>
                </a:solidFill>
                <a:effectLst/>
                <a:latin typeface="+mn-lt"/>
                <a:ea typeface="+mn-ea"/>
                <a:cs typeface="+mn-cs"/>
              </a:rPr>
              <a:t>. Other “Nos Galan” lyrics were written by John Ceiriog Hughes (1832-1887), ca. 1873. Tune: Nos Galan (“New Year's Eve”) from John Thomas's Welsh Melodies with Welsh and English Poetry; this series by Thomas was a collaboration with John </a:t>
            </a:r>
            <a:r>
              <a:rPr lang="en-GB" sz="1200" b="0" i="0" kern="1200" dirty="0" err="1">
                <a:solidFill>
                  <a:schemeClr val="tx1"/>
                </a:solidFill>
                <a:effectLst/>
                <a:latin typeface="+mn-lt"/>
                <a:ea typeface="+mn-ea"/>
                <a:cs typeface="+mn-cs"/>
              </a:rPr>
              <a:t>Talhaiarn</a:t>
            </a:r>
            <a:r>
              <a:rPr lang="en-GB" sz="1200" b="0" i="0" kern="1200" dirty="0">
                <a:solidFill>
                  <a:schemeClr val="tx1"/>
                </a:solidFill>
                <a:effectLst/>
                <a:latin typeface="+mn-lt"/>
                <a:ea typeface="+mn-ea"/>
                <a:cs typeface="+mn-cs"/>
              </a:rPr>
              <a:t> Jones and Thomas Oliphant.</a:t>
            </a:r>
            <a:endParaRPr lang="en-GB"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36</a:t>
            </a:fld>
            <a:endParaRPr lang="en-GB"/>
          </a:p>
        </p:txBody>
      </p:sp>
    </p:spTree>
    <p:extLst>
      <p:ext uri="{BB962C8B-B14F-4D97-AF65-F5344CB8AC3E}">
        <p14:creationId xmlns:p14="http://schemas.microsoft.com/office/powerpoint/2010/main" val="658839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Calibri" panose="020F0502020204030204" pitchFamily="34" charset="0"/>
                <a:cs typeface="Calibri" panose="020F0502020204030204" pitchFamily="34" charset="0"/>
              </a:rPr>
              <a:t>Artwork by Steve Clarke.  All additional pictures selected are available</a:t>
            </a:r>
            <a:r>
              <a:rPr lang="en-GB" baseline="0" dirty="0">
                <a:latin typeface="Calibri" panose="020F0502020204030204" pitchFamily="34" charset="0"/>
                <a:cs typeface="Calibri" panose="020F0502020204030204" pitchFamily="34" charset="0"/>
              </a:rPr>
              <a:t> under a Creative Commons license; no attribution required.</a:t>
            </a:r>
            <a:br>
              <a:rPr lang="en-GB" baseline="0" dirty="0">
                <a:latin typeface="Calibri" panose="020F0502020204030204" pitchFamily="34" charset="0"/>
                <a:cs typeface="Calibri" panose="020F0502020204030204" pitchFamily="34" charset="0"/>
              </a:rPr>
            </a:br>
            <a:endParaRPr lang="en-GB" sz="1200" b="1"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latin typeface="Calibri" panose="020F0502020204030204" pitchFamily="34" charset="0"/>
                <a:cs typeface="Calibri" panose="020F0502020204030204" pitchFamily="34" charset="0"/>
              </a:rPr>
              <a:t>Learning outcomes (lesson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latin typeface="Calibri" panose="020F0502020204030204" pitchFamily="34" charset="0"/>
                <a:cs typeface="Calibri" panose="020F0502020204030204" pitchFamily="34" charset="0"/>
              </a:rPr>
              <a:t>Consolidation of SSC </a:t>
            </a:r>
            <a:r>
              <a:rPr lang="en-GB" sz="1200" b="1" dirty="0">
                <a:latin typeface="Calibri" panose="020F0502020204030204" pitchFamily="34" charset="0"/>
                <a:cs typeface="Calibri" panose="020F0502020204030204" pitchFamily="34" charset="0"/>
              </a:rPr>
              <a:t>[</a:t>
            </a:r>
            <a:r>
              <a:rPr lang="en-GB" sz="1200" b="1" i="0" u="none" strike="noStrike" kern="1200" dirty="0">
                <a:solidFill>
                  <a:schemeClr val="tx1"/>
                </a:solidFill>
                <a:effectLst/>
                <a:latin typeface="Calibri" panose="020F0502020204030204" pitchFamily="34" charset="0"/>
                <a:ea typeface="+mn-ea"/>
                <a:cs typeface="Calibri" panose="020F0502020204030204" pitchFamily="34" charset="0"/>
              </a:rPr>
              <a:t>ü</a:t>
            </a:r>
            <a:r>
              <a:rPr lang="en-GB" sz="1200" b="1" dirty="0">
                <a:latin typeface="Calibri" panose="020F0502020204030204" pitchFamily="34" charset="0"/>
                <a:cs typeface="Calibri" panose="020F0502020204030204" pitchFamily="34" charset="0"/>
              </a:rPr>
              <a:t>]</a:t>
            </a:r>
            <a:r>
              <a:rPr lang="en-GB" sz="1200" b="1" baseline="0" dirty="0">
                <a:latin typeface="Calibri" panose="020F0502020204030204" pitchFamily="34" charset="0"/>
                <a:cs typeface="Calibri" panose="020F0502020204030204" pitchFamily="34" charset="0"/>
              </a:rPr>
              <a:t> </a:t>
            </a:r>
          </a:p>
          <a:p>
            <a:pPr marL="0" indent="0">
              <a:buFontTx/>
              <a:buNone/>
            </a:pPr>
            <a:r>
              <a:rPr lang="en-GB" dirty="0">
                <a:latin typeface="Calibri" panose="020F0502020204030204" pitchFamily="34" charset="0"/>
                <a:cs typeface="Calibri" panose="020F0502020204030204" pitchFamily="34" charset="0"/>
              </a:rPr>
              <a:t>Consolidation</a:t>
            </a:r>
            <a:r>
              <a:rPr lang="en-GB" baseline="0" dirty="0">
                <a:latin typeface="Calibri" panose="020F0502020204030204" pitchFamily="34" charset="0"/>
                <a:cs typeface="Calibri" panose="020F0502020204030204" pitchFamily="34" charset="0"/>
              </a:rPr>
              <a:t> of p</a:t>
            </a:r>
            <a:r>
              <a:rPr lang="en-GB" dirty="0">
                <a:latin typeface="Calibri" panose="020F0502020204030204" pitchFamily="34" charset="0"/>
                <a:cs typeface="Calibri" panose="020F0502020204030204" pitchFamily="34" charset="0"/>
              </a:rPr>
              <a:t>lurals (der /das) </a:t>
            </a:r>
            <a:r>
              <a:rPr lang="en-GB" b="0" dirty="0">
                <a:latin typeface="Calibri" panose="020F0502020204030204" pitchFamily="34" charset="0"/>
                <a:cs typeface="Calibri" panose="020F0502020204030204" pitchFamily="34" charset="0"/>
                <a:sym typeface="Wingdings" pitchFamily="2" charset="2"/>
              </a:rPr>
              <a:t> </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Rule 1 - umlaut + e, Rule 2 -el/-</a:t>
            </a:r>
            <a:r>
              <a:rPr lang="en-GB" sz="1200" b="0" i="0" u="none" strike="noStrike" kern="1200" dirty="0" err="1">
                <a:solidFill>
                  <a:schemeClr val="tx1"/>
                </a:solidFill>
                <a:effectLst/>
                <a:latin typeface="Calibri" panose="020F0502020204030204" pitchFamily="34" charset="0"/>
                <a:ea typeface="+mn-ea"/>
                <a:cs typeface="Calibri" panose="020F0502020204030204" pitchFamily="34" charset="0"/>
              </a:rPr>
              <a:t>en</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a:t>
            </a:r>
            <a:r>
              <a:rPr lang="en-GB" sz="1200" b="0" i="0" u="none" strike="noStrike" kern="1200" dirty="0" err="1">
                <a:solidFill>
                  <a:schemeClr val="tx1"/>
                </a:solidFill>
                <a:effectLst/>
                <a:latin typeface="Calibri" panose="020F0502020204030204" pitchFamily="34" charset="0"/>
                <a:ea typeface="+mn-ea"/>
                <a:cs typeface="Calibri" panose="020F0502020204030204" pitchFamily="34" charset="0"/>
              </a:rPr>
              <a:t>er</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 NO CHANGE, plural article = 'die’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Authentic text: O Tannenbaum</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Word frequency (1 is the most frequent word in German): </a:t>
            </a:r>
            <a:endParaRPr lang="en-GB"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7.1.2.6</a:t>
            </a:r>
            <a:r>
              <a:rPr lang="en-GB" sz="1200" b="1" i="0" u="none" strike="noStrike" kern="1200" cap="none" baseline="0" dirty="0">
                <a:solidFill>
                  <a:schemeClr val="tx1"/>
                </a:solidFill>
                <a:effectLst/>
                <a:latin typeface="Calibri" panose="020F0502020204030204" pitchFamily="34" charset="0"/>
                <a:ea typeface="Calibri"/>
                <a:cs typeface="Calibri" panose="020F0502020204030204" pitchFamily="34" charset="0"/>
                <a:sym typeface="Calibri"/>
              </a:rPr>
              <a:t> (introduce)</a:t>
            </a:r>
            <a:r>
              <a:rPr lang="en-GB" sz="1200" b="0" i="0" u="none" strike="noStrike" kern="1200" cap="none" baseline="0" dirty="0">
                <a:solidFill>
                  <a:schemeClr val="tx1"/>
                </a:solidFill>
                <a:effectLst/>
                <a:latin typeface="Calibri" panose="020F0502020204030204" pitchFamily="34" charset="0"/>
                <a:ea typeface="Calibri"/>
                <a:cs typeface="Calibri" panose="020F0502020204030204" pitchFamily="34" charset="0"/>
                <a:sym typeface="Calibri"/>
              </a:rPr>
              <a:t> </a:t>
            </a:r>
            <a:r>
              <a:rPr lang="de-DE"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wünschen [630] Arzt [622] Platz1 [326] Spiel [328] Stück [511] Zug [675] grün [682] auch [18] es gibt [</a:t>
            </a:r>
            <a:r>
              <a:rPr lang="de-DE" sz="1200" b="0" i="0" u="none" strike="noStrike" kern="1200" cap="none" dirty="0" err="1">
                <a:solidFill>
                  <a:schemeClr val="tx1"/>
                </a:solidFill>
                <a:effectLst/>
                <a:latin typeface="Calibri" panose="020F0502020204030204" pitchFamily="34" charset="0"/>
                <a:ea typeface="Calibri"/>
                <a:cs typeface="Calibri" panose="020F0502020204030204" pitchFamily="34" charset="0"/>
                <a:sym typeface="Calibri"/>
              </a:rPr>
              <a:t>n</a:t>
            </a:r>
            <a:r>
              <a:rPr lang="de-DE"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/a] wie viele? [</a:t>
            </a:r>
            <a:r>
              <a:rPr lang="de-DE" sz="1200" b="0" i="0" u="none" strike="noStrike" kern="1200" cap="none" dirty="0" err="1">
                <a:solidFill>
                  <a:schemeClr val="tx1"/>
                </a:solidFill>
                <a:effectLst/>
                <a:latin typeface="Calibri" panose="020F0502020204030204" pitchFamily="34" charset="0"/>
                <a:ea typeface="Calibri"/>
                <a:cs typeface="Calibri" panose="020F0502020204030204" pitchFamily="34" charset="0"/>
                <a:sym typeface="Calibri"/>
              </a:rPr>
              <a:t>n</a:t>
            </a:r>
            <a:r>
              <a:rPr lang="de-DE"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/a]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7.1.2.3 (revisit)</a:t>
            </a:r>
            <a:r>
              <a:rPr lang="en-GB" sz="1200" b="1" i="0" u="none" strike="noStrike" kern="1200" cap="none" baseline="0" dirty="0">
                <a:solidFill>
                  <a:schemeClr val="tx1"/>
                </a:solidFill>
                <a:effectLst/>
                <a:latin typeface="Calibri" panose="020F0502020204030204" pitchFamily="34" charset="0"/>
                <a:ea typeface="Calibri"/>
                <a:cs typeface="Calibri" panose="020F0502020204030204" pitchFamily="34" charset="0"/>
                <a:sym typeface="Calibri"/>
              </a:rPr>
              <a:t> </a:t>
            </a:r>
            <a:r>
              <a:rPr lang="de-DE"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gehen [66] hören [146] tanzen [1497] kaum [272] manchmal [382] nie [186]  oft [223] sehr [81] einmal die Woche [</a:t>
            </a:r>
            <a:r>
              <a:rPr lang="de-DE" sz="1200" b="0" i="0" u="none" strike="noStrike" kern="1200" cap="none" dirty="0" err="1">
                <a:solidFill>
                  <a:schemeClr val="tx1"/>
                </a:solidFill>
                <a:effectLst/>
                <a:latin typeface="Calibri" panose="020F0502020204030204" pitchFamily="34" charset="0"/>
                <a:ea typeface="Calibri"/>
                <a:cs typeface="Calibri" panose="020F0502020204030204" pitchFamily="34" charset="0"/>
                <a:sym typeface="Calibri"/>
              </a:rPr>
              <a:t>n</a:t>
            </a:r>
            <a:r>
              <a:rPr lang="de-DE"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/a] jeden Tag [</a:t>
            </a:r>
            <a:r>
              <a:rPr lang="de-DE" sz="1200" b="0" i="0" u="none" strike="noStrike" kern="1200" cap="none" dirty="0" err="1">
                <a:solidFill>
                  <a:schemeClr val="tx1"/>
                </a:solidFill>
                <a:effectLst/>
                <a:latin typeface="Calibri" panose="020F0502020204030204" pitchFamily="34" charset="0"/>
                <a:ea typeface="Calibri"/>
                <a:cs typeface="Calibri" panose="020F0502020204030204" pitchFamily="34" charset="0"/>
                <a:sym typeface="Calibri"/>
              </a:rPr>
              <a:t>n</a:t>
            </a:r>
            <a:r>
              <a:rPr lang="de-DE"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7.1.1.4 (revisit)</a:t>
            </a:r>
            <a:r>
              <a:rPr lang="en-GB" sz="1200" b="1" i="0" u="none" strike="noStrike" kern="1200" cap="none" baseline="0" dirty="0">
                <a:solidFill>
                  <a:schemeClr val="tx1"/>
                </a:solidFill>
                <a:effectLst/>
                <a:latin typeface="Calibri" panose="020F0502020204030204" pitchFamily="34" charset="0"/>
                <a:ea typeface="Calibri"/>
                <a:cs typeface="Calibri" panose="020F0502020204030204" pitchFamily="34" charset="0"/>
                <a:sym typeface="Calibri"/>
              </a:rPr>
              <a:t> </a:t>
            </a:r>
            <a:r>
              <a:rPr lang="de-DE" sz="1200" b="0" i="0" u="none" strike="noStrike" kern="1200" cap="none" baseline="0" dirty="0">
                <a:solidFill>
                  <a:schemeClr val="tx1"/>
                </a:solidFill>
                <a:effectLst/>
                <a:latin typeface="Calibri" panose="020F0502020204030204" pitchFamily="34" charset="0"/>
                <a:ea typeface="Calibri"/>
                <a:cs typeface="Calibri" panose="020F0502020204030204" pitchFamily="34" charset="0"/>
                <a:sym typeface="Calibri"/>
              </a:rPr>
              <a:t>wissen [78] bist [4] du [54] Farbe [1079] Nummer [806] Ort [341] Tier [614] aber [31] kein [46] ich weiß nicht [</a:t>
            </a:r>
            <a:r>
              <a:rPr lang="de-DE" sz="1200" b="0" i="0" u="none" strike="noStrike" kern="1200" cap="none" baseline="0" dirty="0" err="1">
                <a:solidFill>
                  <a:schemeClr val="tx1"/>
                </a:solidFill>
                <a:effectLst/>
                <a:latin typeface="Calibri" panose="020F0502020204030204" pitchFamily="34" charset="0"/>
                <a:ea typeface="Calibri"/>
                <a:cs typeface="Calibri" panose="020F0502020204030204" pitchFamily="34" charset="0"/>
                <a:sym typeface="Calibri"/>
              </a:rPr>
              <a:t>n</a:t>
            </a:r>
            <a:r>
              <a:rPr lang="de-DE" sz="1200" b="0" i="0" u="none" strike="noStrike" kern="1200" cap="none" baseline="0" dirty="0">
                <a:solidFill>
                  <a:schemeClr val="tx1"/>
                </a:solidFill>
                <a:effectLst/>
                <a:latin typeface="Calibri" panose="020F0502020204030204" pitchFamily="34" charset="0"/>
                <a:ea typeface="Calibri"/>
                <a:cs typeface="Calibri" panose="020F0502020204030204" pitchFamily="34" charset="0"/>
                <a:sym typeface="Calibri"/>
              </a:rPr>
              <a:t>/a] wie sagt man [</a:t>
            </a:r>
            <a:r>
              <a:rPr lang="de-DE" sz="1200" b="0" i="0" u="none" strike="noStrike" kern="1200" cap="none" baseline="0" dirty="0" err="1">
                <a:solidFill>
                  <a:schemeClr val="tx1"/>
                </a:solidFill>
                <a:effectLst/>
                <a:latin typeface="Calibri" panose="020F0502020204030204" pitchFamily="34" charset="0"/>
                <a:ea typeface="Calibri"/>
                <a:cs typeface="Calibri" panose="020F0502020204030204" pitchFamily="34" charset="0"/>
                <a:sym typeface="Calibri"/>
              </a:rPr>
              <a:t>n</a:t>
            </a:r>
            <a:r>
              <a:rPr lang="de-DE" sz="1200" b="0" i="0" u="none" strike="noStrike" kern="1200" cap="none" baseline="0" dirty="0">
                <a:solidFill>
                  <a:schemeClr val="tx1"/>
                </a:solidFill>
                <a:effectLst/>
                <a:latin typeface="Calibri" panose="020F0502020204030204" pitchFamily="34" charset="0"/>
                <a:ea typeface="Calibri"/>
                <a:cs typeface="Calibri" panose="020F0502020204030204" pitchFamily="34" charset="0"/>
                <a:sym typeface="Calibri"/>
              </a:rPr>
              <a:t>/a] wie schreibt man [</a:t>
            </a:r>
            <a:r>
              <a:rPr lang="de-DE" sz="1200" b="0" i="0" u="none" strike="noStrike" kern="1200" cap="none" baseline="0" dirty="0" err="1">
                <a:solidFill>
                  <a:schemeClr val="tx1"/>
                </a:solidFill>
                <a:effectLst/>
                <a:latin typeface="Calibri" panose="020F0502020204030204" pitchFamily="34" charset="0"/>
                <a:ea typeface="Calibri"/>
                <a:cs typeface="Calibri" panose="020F0502020204030204" pitchFamily="34" charset="0"/>
                <a:sym typeface="Calibri"/>
              </a:rPr>
              <a:t>n</a:t>
            </a:r>
            <a:r>
              <a:rPr lang="de-DE" sz="1200" b="0" i="0" u="none" strike="noStrike" kern="1200" cap="none" baseline="0" dirty="0">
                <a:solidFill>
                  <a:schemeClr val="tx1"/>
                </a:solidFill>
                <a:effectLst/>
                <a:latin typeface="Calibri" panose="020F0502020204030204" pitchFamily="34" charset="0"/>
                <a:ea typeface="Calibri"/>
                <a:cs typeface="Calibri" panose="020F0502020204030204" pitchFamily="34" charset="0"/>
                <a:sym typeface="Calibri"/>
              </a:rPr>
              <a:t>/a]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cap="none" baseline="0" dirty="0">
                <a:solidFill>
                  <a:schemeClr val="tx1"/>
                </a:solidFill>
                <a:effectLst/>
                <a:latin typeface="Calibri" panose="020F0502020204030204" pitchFamily="34" charset="0"/>
                <a:ea typeface="Calibri"/>
                <a:cs typeface="Calibri" panose="020F0502020204030204" pitchFamily="34" charset="0"/>
                <a:sym typeface="Calibri"/>
              </a:rPr>
              <a:t>das ist (nicht) klar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u="none" strike="noStrike" kern="1200" cap="none" baseline="0" dirty="0">
              <a:solidFill>
                <a:schemeClr val="tx1"/>
              </a:solidFill>
              <a:effectLst/>
              <a:latin typeface="Calibri" panose="020F0502020204030204" pitchFamily="34" charset="0"/>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latin typeface="Calibri" panose="020F0502020204030204" pitchFamily="34" charset="0"/>
                <a:cs typeface="Calibri" panose="020F0502020204030204" pitchFamily="34" charset="0"/>
              </a:rPr>
              <a:t>Source:  Jones, R.L. &amp; </a:t>
            </a:r>
            <a:r>
              <a:rPr lang="en-GB" sz="1200" i="1" dirty="0" err="1">
                <a:latin typeface="Calibri" panose="020F0502020204030204" pitchFamily="34" charset="0"/>
                <a:cs typeface="Calibri" panose="020F0502020204030204" pitchFamily="34" charset="0"/>
              </a:rPr>
              <a:t>Tschirner</a:t>
            </a:r>
            <a:r>
              <a:rPr lang="en-GB" sz="1200" i="1" dirty="0">
                <a:latin typeface="Calibri" panose="020F0502020204030204" pitchFamily="34" charset="0"/>
                <a:cs typeface="Calibri" panose="020F0502020204030204" pitchFamily="34" charset="0"/>
              </a:rPr>
              <a:t>, E. (2019). A frequency dictionary of German: core vocabulary for learners. </a:t>
            </a:r>
            <a:r>
              <a:rPr lang="en-GB" sz="1200" i="1">
                <a:latin typeface="Calibri" panose="020F0502020204030204" pitchFamily="34" charset="0"/>
                <a:cs typeface="Calibri" panose="020F0502020204030204" pitchFamily="34" charset="0"/>
              </a:rPr>
              <a:t>Routledge</a:t>
            </a:r>
          </a:p>
          <a:p>
            <a:endParaRPr lang="en-GB"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37</a:t>
            </a:fld>
            <a:endParaRPr lang="en-GB">
              <a:solidFill>
                <a:prstClr val="black"/>
              </a:solidFill>
            </a:endParaRPr>
          </a:p>
        </p:txBody>
      </p:sp>
    </p:spTree>
    <p:extLst>
      <p:ext uri="{BB962C8B-B14F-4D97-AF65-F5344CB8AC3E}">
        <p14:creationId xmlns:p14="http://schemas.microsoft.com/office/powerpoint/2010/main" val="41187750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latin typeface="Calibri" panose="020F0502020204030204" pitchFamily="34" charset="0"/>
                <a:cs typeface="Calibri" panose="020F0502020204030204" pitchFamily="34" charset="0"/>
              </a:rPr>
              <a:t>Timing: 10 minutes</a:t>
            </a:r>
            <a:br>
              <a:rPr lang="en-GB" b="1" dirty="0">
                <a:latin typeface="Calibri" panose="020F0502020204030204" pitchFamily="34" charset="0"/>
                <a:cs typeface="Calibri" panose="020F0502020204030204" pitchFamily="34" charset="0"/>
              </a:rPr>
            </a:br>
            <a:br>
              <a:rPr lang="en-GB" b="1" dirty="0">
                <a:latin typeface="Calibri" panose="020F0502020204030204" pitchFamily="34" charset="0"/>
                <a:cs typeface="Calibri" panose="020F0502020204030204" pitchFamily="34" charset="0"/>
              </a:rPr>
            </a:br>
            <a:r>
              <a:rPr lang="en-GB" b="1" dirty="0">
                <a:latin typeface="Calibri" panose="020F0502020204030204" pitchFamily="34" charset="0"/>
                <a:cs typeface="Calibri" panose="020F0502020204030204" pitchFamily="34" charset="0"/>
              </a:rPr>
              <a:t>Aim: </a:t>
            </a:r>
            <a:r>
              <a:rPr lang="en-GB" b="0" dirty="0">
                <a:latin typeface="Calibri" panose="020F0502020204030204" pitchFamily="34" charset="0"/>
                <a:cs typeface="Calibri" panose="020F0502020204030204" pitchFamily="34" charset="0"/>
              </a:rPr>
              <a:t>To</a:t>
            </a:r>
            <a:r>
              <a:rPr lang="en-GB" b="0" baseline="0" dirty="0">
                <a:latin typeface="Calibri" panose="020F0502020204030204" pitchFamily="34" charset="0"/>
                <a:cs typeface="Calibri" panose="020F0502020204030204" pitchFamily="34" charset="0"/>
              </a:rPr>
              <a:t> share the theme for the lesson (‘</a:t>
            </a:r>
            <a:r>
              <a:rPr lang="en-GB" b="0" baseline="0" dirty="0" err="1">
                <a:latin typeface="Calibri" panose="020F0502020204030204" pitchFamily="34" charset="0"/>
                <a:cs typeface="Calibri" panose="020F0502020204030204" pitchFamily="34" charset="0"/>
              </a:rPr>
              <a:t>Weihnachten</a:t>
            </a:r>
            <a:r>
              <a:rPr lang="en-GB" b="0" baseline="0" dirty="0">
                <a:latin typeface="Calibri" panose="020F0502020204030204" pitchFamily="34" charset="0"/>
                <a:cs typeface="Calibri" panose="020F0502020204030204" pitchFamily="34" charset="0"/>
              </a:rPr>
              <a:t>’), whilst </a:t>
            </a:r>
            <a:r>
              <a:rPr lang="en-GB" sz="1200" b="0" kern="1200" dirty="0">
                <a:solidFill>
                  <a:schemeClr val="tx1"/>
                </a:solidFill>
                <a:effectLst/>
                <a:latin typeface="Calibri" panose="020F0502020204030204" pitchFamily="34" charset="0"/>
                <a:ea typeface="+mn-ea"/>
                <a:cs typeface="Calibri" panose="020F0502020204030204" pitchFamily="34" charset="0"/>
              </a:rPr>
              <a:t>revising previously-met vocabulary.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baseline="0" dirty="0">
              <a:solidFill>
                <a:schemeClr val="tx1"/>
              </a:solidFill>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latin typeface="Calibri" panose="020F0502020204030204" pitchFamily="34" charset="0"/>
                <a:cs typeface="Calibri" panose="020F0502020204030204" pitchFamily="34" charset="0"/>
              </a:rPr>
              <a:t>Note: </a:t>
            </a:r>
            <a:r>
              <a:rPr lang="en-GB" b="0" baseline="0" dirty="0">
                <a:latin typeface="Calibri" panose="020F0502020204030204" pitchFamily="34" charset="0"/>
                <a:cs typeface="Calibri" panose="020F0502020204030204" pitchFamily="34" charset="0"/>
              </a:rPr>
              <a:t>A more complex version of this task, in which only the first letter of each word is given, can be found on the next slide.</a:t>
            </a:r>
            <a:endParaRPr lang="en-GB" b="0" dirty="0">
              <a:latin typeface="Calibri" panose="020F0502020204030204" pitchFamily="34" charset="0"/>
              <a:cs typeface="Calibri" panose="020F0502020204030204" pitchFamily="34" charset="0"/>
            </a:endParaRPr>
          </a:p>
          <a:p>
            <a:endParaRPr lang="en-GB" b="0" dirty="0">
              <a:latin typeface="Calibri" panose="020F0502020204030204" pitchFamily="34" charset="0"/>
              <a:cs typeface="Calibri" panose="020F0502020204030204" pitchFamily="34" charset="0"/>
            </a:endParaRPr>
          </a:p>
          <a:p>
            <a:r>
              <a:rPr lang="en-GB" b="1" dirty="0">
                <a:latin typeface="Calibri" panose="020F0502020204030204" pitchFamily="34" charset="0"/>
                <a:cs typeface="Calibri" panose="020F0502020204030204" pitchFamily="34" charset="0"/>
              </a:rPr>
              <a:t>Procedure:</a:t>
            </a:r>
            <a:br>
              <a:rPr lang="en-GB" dirty="0">
                <a:latin typeface="Calibri" panose="020F0502020204030204" pitchFamily="34" charset="0"/>
                <a:cs typeface="Calibri" panose="020F0502020204030204" pitchFamily="34" charset="0"/>
              </a:rPr>
            </a:br>
            <a:r>
              <a:rPr lang="en-GB" b="0" dirty="0">
                <a:latin typeface="Calibri" panose="020F0502020204030204" pitchFamily="34" charset="0"/>
                <a:cs typeface="Calibri" panose="020F0502020204030204" pitchFamily="34" charset="0"/>
              </a:rPr>
              <a:t>1. Teacher asks</a:t>
            </a:r>
            <a:r>
              <a:rPr lang="en-GB" b="0" baseline="0" dirty="0">
                <a:latin typeface="Calibri" panose="020F0502020204030204" pitchFamily="34" charset="0"/>
                <a:cs typeface="Calibri" panose="020F0502020204030204" pitchFamily="34" charset="0"/>
              </a:rPr>
              <a:t> question / gives clue in German as per A – L on slide.</a:t>
            </a:r>
            <a:br>
              <a:rPr lang="en-GB" b="0" baseline="0" dirty="0">
                <a:latin typeface="Calibri" panose="020F0502020204030204" pitchFamily="34" charset="0"/>
                <a:cs typeface="Calibri" panose="020F0502020204030204" pitchFamily="34" charset="0"/>
              </a:rPr>
            </a:br>
            <a:r>
              <a:rPr lang="en-GB" b="0" baseline="0" dirty="0">
                <a:latin typeface="Calibri" panose="020F0502020204030204" pitchFamily="34" charset="0"/>
                <a:cs typeface="Calibri" panose="020F0502020204030204" pitchFamily="34" charset="0"/>
              </a:rPr>
              <a:t>2. Student(s) volunteer(s) the answer (e.g. </a:t>
            </a:r>
            <a:r>
              <a:rPr lang="en-GB" b="0" baseline="0" dirty="0" err="1">
                <a:latin typeface="Calibri" panose="020F0502020204030204" pitchFamily="34" charset="0"/>
                <a:cs typeface="Calibri" panose="020F0502020204030204" pitchFamily="34" charset="0"/>
              </a:rPr>
              <a:t>einmal</a:t>
            </a:r>
            <a:r>
              <a:rPr lang="en-GB" b="0" baseline="0" dirty="0">
                <a:latin typeface="Calibri" panose="020F0502020204030204" pitchFamily="34" charset="0"/>
                <a:cs typeface="Calibri" panose="020F0502020204030204" pitchFamily="34" charset="0"/>
              </a:rPr>
              <a:t> die </a:t>
            </a:r>
            <a:r>
              <a:rPr lang="en-GB" b="0" baseline="0" dirty="0" err="1">
                <a:latin typeface="Calibri" panose="020F0502020204030204" pitchFamily="34" charset="0"/>
                <a:cs typeface="Calibri" panose="020F0502020204030204" pitchFamily="34" charset="0"/>
              </a:rPr>
              <a:t>Woche</a:t>
            </a:r>
            <a:r>
              <a:rPr lang="en-GB" b="0" baseline="0" dirty="0">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latin typeface="Calibri" panose="020F0502020204030204" pitchFamily="34" charset="0"/>
                <a:cs typeface="Calibri" panose="020F0502020204030204" pitchFamily="34" charset="0"/>
              </a:rPr>
              <a:t>3. Teacher asks ‘</a:t>
            </a:r>
            <a:r>
              <a:rPr lang="en-GB" b="0" baseline="0" dirty="0" err="1">
                <a:latin typeface="Calibri" panose="020F0502020204030204" pitchFamily="34" charset="0"/>
                <a:cs typeface="Calibri" panose="020F0502020204030204" pitchFamily="34" charset="0"/>
              </a:rPr>
              <a:t>wie</a:t>
            </a:r>
            <a:r>
              <a:rPr lang="en-GB" b="0" baseline="0" dirty="0">
                <a:latin typeface="Calibri" panose="020F0502020204030204" pitchFamily="34" charset="0"/>
                <a:cs typeface="Calibri" panose="020F0502020204030204" pitchFamily="34" charset="0"/>
              </a:rPr>
              <a:t> </a:t>
            </a:r>
            <a:r>
              <a:rPr lang="en-GB" b="0" baseline="0" dirty="0" err="1">
                <a:latin typeface="Calibri" panose="020F0502020204030204" pitchFamily="34" charset="0"/>
                <a:cs typeface="Calibri" panose="020F0502020204030204" pitchFamily="34" charset="0"/>
              </a:rPr>
              <a:t>schreibt</a:t>
            </a:r>
            <a:r>
              <a:rPr lang="en-GB" b="0" baseline="0" dirty="0">
                <a:latin typeface="Calibri" panose="020F0502020204030204" pitchFamily="34" charset="0"/>
                <a:cs typeface="Calibri" panose="020F0502020204030204" pitchFamily="34" charset="0"/>
              </a:rPr>
              <a:t> man das?’</a:t>
            </a:r>
            <a:br>
              <a:rPr lang="en-GB" b="0" baseline="0" dirty="0">
                <a:latin typeface="Calibri" panose="020F0502020204030204" pitchFamily="34" charset="0"/>
                <a:cs typeface="Calibri" panose="020F0502020204030204" pitchFamily="34" charset="0"/>
              </a:rPr>
            </a:br>
            <a:r>
              <a:rPr lang="en-GB" b="0" baseline="0" dirty="0">
                <a:latin typeface="Calibri" panose="020F0502020204030204" pitchFamily="34" charset="0"/>
                <a:cs typeface="Calibri" panose="020F0502020204030204" pitchFamily="34" charset="0"/>
              </a:rPr>
              <a:t>4. Students in chorus (slowly and steadily) respond to spell out the answer: </a:t>
            </a:r>
            <a:r>
              <a:rPr lang="en-GB" i="1" baseline="0" dirty="0">
                <a:latin typeface="Calibri" panose="020F0502020204030204" pitchFamily="34" charset="0"/>
                <a:cs typeface="Calibri" panose="020F0502020204030204" pitchFamily="34" charset="0"/>
              </a:rPr>
              <a:t>E-I-N-M-A-L D-I-E W-O-C-H-E</a:t>
            </a:r>
            <a:r>
              <a:rPr lang="en-GB" i="0" baseline="0" dirty="0">
                <a:latin typeface="Calibri" panose="020F0502020204030204" pitchFamily="34" charset="0"/>
                <a:cs typeface="Calibri" panose="020F0502020204030204" pitchFamily="34" charset="0"/>
              </a:rPr>
              <a:t>)  </a:t>
            </a:r>
            <a:br>
              <a:rPr lang="en-GB" i="0" baseline="0" dirty="0">
                <a:latin typeface="Calibri" panose="020F0502020204030204" pitchFamily="34" charset="0"/>
                <a:cs typeface="Calibri" panose="020F0502020204030204" pitchFamily="34" charset="0"/>
              </a:rPr>
            </a:br>
            <a:r>
              <a:rPr lang="en-GB" b="1" i="0" baseline="0" dirty="0">
                <a:latin typeface="Calibri" panose="020F0502020204030204" pitchFamily="34" charset="0"/>
                <a:cs typeface="Calibri" panose="020F0502020204030204" pitchFamily="34" charset="0"/>
              </a:rPr>
              <a:t>Note: </a:t>
            </a:r>
            <a:r>
              <a:rPr lang="en-GB" i="0" baseline="0" dirty="0">
                <a:latin typeface="Calibri" panose="020F0502020204030204" pitchFamily="34" charset="0"/>
                <a:cs typeface="Calibri" panose="020F0502020204030204" pitchFamily="34" charset="0"/>
              </a:rPr>
              <a:t>If students are practising for the Spelling Bee, then they will have learnt the term ‘</a:t>
            </a:r>
            <a:r>
              <a:rPr lang="en-GB" i="0" baseline="0" dirty="0" err="1">
                <a:latin typeface="Calibri" panose="020F0502020204030204" pitchFamily="34" charset="0"/>
                <a:cs typeface="Calibri" panose="020F0502020204030204" pitchFamily="34" charset="0"/>
              </a:rPr>
              <a:t>Abstand</a:t>
            </a:r>
            <a:r>
              <a:rPr lang="en-GB" i="0" baseline="0" dirty="0">
                <a:latin typeface="Calibri" panose="020F0502020204030204" pitchFamily="34" charset="0"/>
                <a:cs typeface="Calibri" panose="020F0502020204030204" pitchFamily="34" charset="0"/>
              </a:rPr>
              <a:t>’ for indicating a space between words.  They could be prompted to use that, here.</a:t>
            </a:r>
            <a:endParaRPr lang="en-GB" baseline="0" dirty="0">
              <a:latin typeface="Calibri" panose="020F0502020204030204" pitchFamily="34" charset="0"/>
              <a:cs typeface="Calibri" panose="020F0502020204030204" pitchFamily="34" charset="0"/>
            </a:endParaRPr>
          </a:p>
          <a:p>
            <a:r>
              <a:rPr lang="en-GB" b="0" baseline="0" dirty="0">
                <a:latin typeface="Calibri" panose="020F0502020204030204" pitchFamily="34" charset="0"/>
                <a:cs typeface="Calibri" panose="020F0502020204030204" pitchFamily="34" charset="0"/>
              </a:rPr>
              <a:t>5. As students spell the word, teacher reveals each letter on a </a:t>
            </a:r>
            <a:r>
              <a:rPr lang="en-GB" b="0" baseline="0" dirty="0" err="1">
                <a:latin typeface="Calibri" panose="020F0502020204030204" pitchFamily="34" charset="0"/>
                <a:cs typeface="Calibri" panose="020F0502020204030204" pitchFamily="34" charset="0"/>
              </a:rPr>
              <a:t>click.This</a:t>
            </a:r>
            <a:r>
              <a:rPr lang="en-GB" b="0" baseline="0" dirty="0">
                <a:latin typeface="Calibri" panose="020F0502020204030204" pitchFamily="34" charset="0"/>
                <a:cs typeface="Calibri" panose="020F0502020204030204" pitchFamily="34" charset="0"/>
              </a:rPr>
              <a:t> will enable the teacher to pick up on any of the trickier letters, and do some remedial practice in the moment.</a:t>
            </a:r>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38</a:t>
            </a:fld>
            <a:endParaRPr lang="en-GB"/>
          </a:p>
        </p:txBody>
      </p:sp>
    </p:spTree>
    <p:extLst>
      <p:ext uri="{BB962C8B-B14F-4D97-AF65-F5344CB8AC3E}">
        <p14:creationId xmlns:p14="http://schemas.microsoft.com/office/powerpoint/2010/main" val="35347418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latin typeface="Calibri" panose="020F0502020204030204" pitchFamily="34" charset="0"/>
                <a:cs typeface="Calibri" panose="020F0502020204030204" pitchFamily="34" charset="0"/>
              </a:rPr>
              <a:t>MORE CHALLENGING VERSION</a:t>
            </a:r>
          </a:p>
          <a:p>
            <a:endParaRPr lang="en-GB" b="1">
              <a:latin typeface="Calibri" panose="020F0502020204030204" pitchFamily="34" charset="0"/>
              <a:cs typeface="Calibri" panose="020F0502020204030204" pitchFamily="34" charset="0"/>
            </a:endParaRPr>
          </a:p>
          <a:p>
            <a:r>
              <a:rPr lang="en-GB" b="1">
                <a:latin typeface="Calibri" panose="020F0502020204030204" pitchFamily="34" charset="0"/>
                <a:cs typeface="Calibri" panose="020F0502020204030204" pitchFamily="34" charset="0"/>
              </a:rPr>
              <a:t>Timing: 10 minutes</a:t>
            </a:r>
            <a:br>
              <a:rPr lang="en-GB" b="1">
                <a:latin typeface="Calibri" panose="020F0502020204030204" pitchFamily="34" charset="0"/>
                <a:cs typeface="Calibri" panose="020F0502020204030204" pitchFamily="34" charset="0"/>
              </a:rPr>
            </a:br>
            <a:br>
              <a:rPr lang="en-GB" b="1">
                <a:latin typeface="Calibri" panose="020F0502020204030204" pitchFamily="34" charset="0"/>
                <a:cs typeface="Calibri" panose="020F0502020204030204" pitchFamily="34" charset="0"/>
              </a:rPr>
            </a:br>
            <a:r>
              <a:rPr lang="en-GB" b="1">
                <a:latin typeface="Calibri" panose="020F0502020204030204" pitchFamily="34" charset="0"/>
                <a:cs typeface="Calibri" panose="020F0502020204030204" pitchFamily="34" charset="0"/>
              </a:rPr>
              <a:t>Aim: </a:t>
            </a:r>
            <a:r>
              <a:rPr lang="en-GB" b="0">
                <a:latin typeface="Calibri" panose="020F0502020204030204" pitchFamily="34" charset="0"/>
                <a:cs typeface="Calibri" panose="020F0502020204030204" pitchFamily="34" charset="0"/>
              </a:rPr>
              <a:t>To</a:t>
            </a:r>
            <a:r>
              <a:rPr lang="en-GB" b="0" baseline="0">
                <a:latin typeface="Calibri" panose="020F0502020204030204" pitchFamily="34" charset="0"/>
                <a:cs typeface="Calibri" panose="020F0502020204030204" pitchFamily="34" charset="0"/>
              </a:rPr>
              <a:t> share the theme for the lesson (‘Weihnachten’), whilst </a:t>
            </a:r>
            <a:r>
              <a:rPr lang="en-GB" sz="1200" b="0" kern="1200">
                <a:solidFill>
                  <a:schemeClr val="tx1"/>
                </a:solidFill>
                <a:effectLst/>
                <a:latin typeface="Calibri" panose="020F0502020204030204" pitchFamily="34" charset="0"/>
                <a:ea typeface="+mn-ea"/>
                <a:cs typeface="Calibri" panose="020F0502020204030204" pitchFamily="34" charset="0"/>
              </a:rPr>
              <a:t>revising previously-met vocabulary.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latin typeface="Calibri" panose="020F0502020204030204" pitchFamily="34" charset="0"/>
                <a:cs typeface="Calibri" panose="020F0502020204030204" pitchFamily="34" charset="0"/>
              </a:rPr>
              <a:t>Note: </a:t>
            </a:r>
            <a:r>
              <a:rPr lang="en-GB" b="0" baseline="0">
                <a:latin typeface="Calibri" panose="020F0502020204030204" pitchFamily="34" charset="0"/>
                <a:cs typeface="Calibri" panose="020F0502020204030204" pitchFamily="34" charset="0"/>
              </a:rPr>
              <a:t>This </a:t>
            </a:r>
            <a:r>
              <a:rPr lang="en-GB" b="0">
                <a:latin typeface="Calibri" panose="020F0502020204030204" pitchFamily="34" charset="0"/>
                <a:cs typeface="Calibri" panose="020F0502020204030204" pitchFamily="34" charset="0"/>
              </a:rPr>
              <a:t>version </a:t>
            </a:r>
            <a:r>
              <a:rPr lang="en-GB" b="0" baseline="0">
                <a:latin typeface="Calibri" panose="020F0502020204030204" pitchFamily="34" charset="0"/>
                <a:cs typeface="Calibri" panose="020F0502020204030204" pitchFamily="34" charset="0"/>
              </a:rPr>
              <a:t>of this task only gives the first letter of each word. A less complex version, in which more letters of each word are given, can be found on the previous slide.</a:t>
            </a:r>
            <a:endParaRPr lang="en-GB" b="0">
              <a:latin typeface="Calibri" panose="020F0502020204030204" pitchFamily="34" charset="0"/>
              <a:cs typeface="Calibri" panose="020F0502020204030204" pitchFamily="34" charset="0"/>
            </a:endParaRPr>
          </a:p>
          <a:p>
            <a:endParaRPr lang="en-GB" b="0">
              <a:latin typeface="Calibri" panose="020F0502020204030204" pitchFamily="34" charset="0"/>
              <a:cs typeface="Calibri" panose="020F0502020204030204" pitchFamily="34" charset="0"/>
            </a:endParaRPr>
          </a:p>
          <a:p>
            <a:r>
              <a:rPr lang="en-GB" b="1">
                <a:latin typeface="Calibri" panose="020F0502020204030204" pitchFamily="34" charset="0"/>
                <a:cs typeface="Calibri" panose="020F0502020204030204" pitchFamily="34" charset="0"/>
              </a:rPr>
              <a:t>Procedure:</a:t>
            </a:r>
            <a:br>
              <a:rPr lang="en-GB">
                <a:latin typeface="Calibri" panose="020F0502020204030204" pitchFamily="34" charset="0"/>
                <a:cs typeface="Calibri" panose="020F0502020204030204" pitchFamily="34" charset="0"/>
              </a:rPr>
            </a:br>
            <a:r>
              <a:rPr lang="en-GB" b="0">
                <a:latin typeface="Calibri" panose="020F0502020204030204" pitchFamily="34" charset="0"/>
                <a:cs typeface="Calibri" panose="020F0502020204030204" pitchFamily="34" charset="0"/>
              </a:rPr>
              <a:t>1. Teacher asks</a:t>
            </a:r>
            <a:r>
              <a:rPr lang="en-GB" b="0" baseline="0">
                <a:latin typeface="Calibri" panose="020F0502020204030204" pitchFamily="34" charset="0"/>
                <a:cs typeface="Calibri" panose="020F0502020204030204" pitchFamily="34" charset="0"/>
              </a:rPr>
              <a:t> question / gives clue in German as per A – L on slide.</a:t>
            </a:r>
            <a:br>
              <a:rPr lang="en-GB" b="0" baseline="0">
                <a:latin typeface="Calibri" panose="020F0502020204030204" pitchFamily="34" charset="0"/>
                <a:cs typeface="Calibri" panose="020F0502020204030204" pitchFamily="34" charset="0"/>
              </a:rPr>
            </a:br>
            <a:r>
              <a:rPr lang="en-GB" b="0" baseline="0">
                <a:latin typeface="Calibri" panose="020F0502020204030204" pitchFamily="34" charset="0"/>
                <a:cs typeface="Calibri" panose="020F0502020204030204" pitchFamily="34" charset="0"/>
              </a:rPr>
              <a:t>2. Student(s) volunteer(s) the answer (e.g. einmal die Woche).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latin typeface="Calibri" panose="020F0502020204030204" pitchFamily="34" charset="0"/>
                <a:cs typeface="Calibri" panose="020F0502020204030204" pitchFamily="34" charset="0"/>
              </a:rPr>
              <a:t>3. Teacher asks ‘wie schreibt man das?’</a:t>
            </a:r>
            <a:br>
              <a:rPr lang="en-GB" b="0" baseline="0">
                <a:latin typeface="Calibri" panose="020F0502020204030204" pitchFamily="34" charset="0"/>
                <a:cs typeface="Calibri" panose="020F0502020204030204" pitchFamily="34" charset="0"/>
              </a:rPr>
            </a:br>
            <a:r>
              <a:rPr lang="en-GB" b="0" baseline="0">
                <a:latin typeface="Calibri" panose="020F0502020204030204" pitchFamily="34" charset="0"/>
                <a:cs typeface="Calibri" panose="020F0502020204030204" pitchFamily="34" charset="0"/>
              </a:rPr>
              <a:t>4. Students in chorus (slowly and steadily) respond to spell out the answer: </a:t>
            </a:r>
            <a:r>
              <a:rPr lang="en-GB" i="1" baseline="0">
                <a:latin typeface="Calibri" panose="020F0502020204030204" pitchFamily="34" charset="0"/>
                <a:cs typeface="Calibri" panose="020F0502020204030204" pitchFamily="34" charset="0"/>
              </a:rPr>
              <a:t>E-I-N-M-A-L D-I-E W-O-C-H-E</a:t>
            </a:r>
            <a:r>
              <a:rPr lang="en-GB" i="0" baseline="0">
                <a:latin typeface="Calibri" panose="020F0502020204030204" pitchFamily="34" charset="0"/>
                <a:cs typeface="Calibri" panose="020F0502020204030204" pitchFamily="34" charset="0"/>
              </a:rPr>
              <a:t>). </a:t>
            </a:r>
            <a:r>
              <a:rPr lang="en-GB" b="1" i="0" baseline="0">
                <a:latin typeface="Calibri" panose="020F0502020204030204" pitchFamily="34" charset="0"/>
                <a:cs typeface="Calibri" panose="020F0502020204030204" pitchFamily="34" charset="0"/>
              </a:rPr>
              <a:t>Note: </a:t>
            </a:r>
            <a:r>
              <a:rPr lang="en-GB" i="0" baseline="0">
                <a:latin typeface="Calibri" panose="020F0502020204030204" pitchFamily="34" charset="0"/>
                <a:cs typeface="Calibri" panose="020F0502020204030204" pitchFamily="34" charset="0"/>
              </a:rPr>
              <a:t>If students are practising for the Spelling Bee, then they will have learnt the term ‘Abstand’ for indicating a space between words.  They could be prompted to use that here.</a:t>
            </a:r>
            <a:endParaRPr lang="en-GB" baseline="0">
              <a:latin typeface="Calibri" panose="020F0502020204030204" pitchFamily="34" charset="0"/>
              <a:cs typeface="Calibri" panose="020F0502020204030204" pitchFamily="34" charset="0"/>
            </a:endParaRPr>
          </a:p>
          <a:p>
            <a:r>
              <a:rPr lang="en-GB" b="0" baseline="0">
                <a:latin typeface="Calibri" panose="020F0502020204030204" pitchFamily="34" charset="0"/>
                <a:cs typeface="Calibri" panose="020F0502020204030204" pitchFamily="34" charset="0"/>
              </a:rPr>
              <a:t>5. As students spell the word, the teacher reveals each letter on a click. This will enable the teacher to pick up on any of the trickier letters, and do some remedial practice in the moment.</a:t>
            </a:r>
            <a:endParaRPr lang="en-GB">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39</a:t>
            </a:fld>
            <a:endParaRPr lang="en-GB"/>
          </a:p>
        </p:txBody>
      </p:sp>
    </p:spTree>
    <p:extLst>
      <p:ext uri="{BB962C8B-B14F-4D97-AF65-F5344CB8AC3E}">
        <p14:creationId xmlns:p14="http://schemas.microsoft.com/office/powerpoint/2010/main" val="37104512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sz="1200" b="1" dirty="0" err="1">
                <a:solidFill>
                  <a:srgbClr val="FFCC00"/>
                </a:solidFill>
                <a:latin typeface="Century Gothic" panose="020B0502020202020204" pitchFamily="34" charset="0"/>
              </a:rPr>
              <a:t>ü</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sz="1200" b="1" dirty="0" err="1">
                <a:solidFill>
                  <a:srgbClr val="FFCC00"/>
                </a:solidFill>
                <a:latin typeface="Century Gothic" panose="020B0502020202020204" pitchFamily="34" charset="0"/>
              </a:rPr>
              <a:t>ü</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dirty="0">
                <a:solidFill>
                  <a:srgbClr val="002060"/>
                </a:solidFill>
                <a:latin typeface="Century Gothic" panose="020B0502020202020204" pitchFamily="34" charset="0"/>
              </a:rPr>
              <a:t> </a:t>
            </a:r>
            <a:r>
              <a:rPr lang="en-GB" sz="1200" b="1" dirty="0" err="1">
                <a:solidFill>
                  <a:srgbClr val="002060"/>
                </a:solidFill>
                <a:latin typeface="Century Gothic" panose="020B0502020202020204" pitchFamily="34" charset="0"/>
              </a:rPr>
              <a:t>T</a:t>
            </a:r>
            <a:r>
              <a:rPr lang="en-GB" sz="1200" b="1" dirty="0" err="1">
                <a:solidFill>
                  <a:srgbClr val="FFC000"/>
                </a:solidFill>
                <a:latin typeface="Century Gothic" panose="020B0502020202020204" pitchFamily="34" charset="0"/>
              </a:rPr>
              <a:t>ü</a:t>
            </a:r>
            <a:r>
              <a:rPr lang="en-GB" sz="1200" b="1" dirty="0" err="1">
                <a:solidFill>
                  <a:srgbClr val="002060"/>
                </a:solidFill>
                <a:latin typeface="Century Gothic" panose="020B0502020202020204" pitchFamily="34" charset="0"/>
              </a:rPr>
              <a:t>r</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hold both hands touching in front of your body, palms facing inward, thumbs to the ceiling. Then, with the right hand, mime a door opening by drawing it away from the left so that it finishes at a right angle, like a fully open door.</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sz="1200" b="1" dirty="0" err="1">
                <a:solidFill>
                  <a:srgbClr val="FFCC00"/>
                </a:solidFill>
                <a:latin typeface="Century Gothic" panose="020B0502020202020204" pitchFamily="34" charset="0"/>
              </a:rPr>
              <a:t>ü</a:t>
            </a:r>
            <a:r>
              <a:rPr lang="en-GB" b="1" dirty="0"/>
              <a:t>] </a:t>
            </a:r>
            <a:r>
              <a:rPr lang="en-GB" baseline="0" dirty="0"/>
              <a:t>sound, pronouncing </a:t>
            </a:r>
            <a:r>
              <a:rPr lang="en-GB" b="0" baseline="0" dirty="0"/>
              <a:t>”</a:t>
            </a:r>
            <a:r>
              <a:rPr lang="en-GB" sz="1200" b="1" dirty="0" err="1">
                <a:solidFill>
                  <a:srgbClr val="002060"/>
                </a:solidFill>
                <a:latin typeface="Century Gothic" panose="020B0502020202020204" pitchFamily="34" charset="0"/>
              </a:rPr>
              <a:t>T</a:t>
            </a:r>
            <a:r>
              <a:rPr lang="en-GB" sz="1200" b="1" dirty="0" err="1">
                <a:solidFill>
                  <a:srgbClr val="FFC000"/>
                </a:solidFill>
                <a:latin typeface="Century Gothic" panose="020B0502020202020204" pitchFamily="34" charset="0"/>
              </a:rPr>
              <a:t>ü</a:t>
            </a:r>
            <a:r>
              <a:rPr lang="en-GB" sz="1200" b="1" dirty="0" err="1">
                <a:solidFill>
                  <a:srgbClr val="002060"/>
                </a:solidFill>
                <a:latin typeface="Century Gothic" panose="020B0502020202020204" pitchFamily="34" charset="0"/>
              </a:rPr>
              <a:t>r</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sz="1200" b="1" baseline="0" dirty="0" err="1"/>
              <a:t>Tür</a:t>
            </a:r>
            <a:r>
              <a:rPr lang="en-GB" sz="1200" b="1" baseline="0" dirty="0"/>
              <a:t> </a:t>
            </a:r>
            <a:r>
              <a:rPr lang="en-GB" sz="1200" baseline="0" dirty="0"/>
              <a:t>[400]</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68179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latin typeface="Calibri" panose="020F0502020204030204" pitchFamily="34" charset="0"/>
                <a:cs typeface="Calibri" panose="020F0502020204030204" pitchFamily="34" charset="0"/>
              </a:rPr>
              <a:t>Timing: 5 minutes (all vocabulary slides in this sequence)</a:t>
            </a:r>
            <a:br>
              <a:rPr lang="en-GB" b="1">
                <a:latin typeface="Calibri" panose="020F0502020204030204" pitchFamily="34" charset="0"/>
                <a:cs typeface="Calibri" panose="020F0502020204030204" pitchFamily="34" charset="0"/>
              </a:rPr>
            </a:br>
            <a:br>
              <a:rPr lang="en-GB" b="1">
                <a:latin typeface="Calibri" panose="020F0502020204030204" pitchFamily="34" charset="0"/>
                <a:cs typeface="Calibri" panose="020F0502020204030204" pitchFamily="34" charset="0"/>
              </a:rPr>
            </a:br>
            <a:r>
              <a:rPr lang="en-GB" b="1">
                <a:latin typeface="Calibri" panose="020F0502020204030204" pitchFamily="34" charset="0"/>
                <a:cs typeface="Calibri" panose="020F0502020204030204" pitchFamily="34" charset="0"/>
              </a:rPr>
              <a:t>Aim: </a:t>
            </a:r>
            <a:r>
              <a:rPr lang="en-GB" b="0">
                <a:latin typeface="Calibri" panose="020F0502020204030204" pitchFamily="34" charset="0"/>
                <a:cs typeface="Calibri" panose="020F0502020204030204" pitchFamily="34" charset="0"/>
              </a:rPr>
              <a:t>To present</a:t>
            </a: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 new vocabulary (Christmas</a:t>
            </a:r>
            <a:r>
              <a:rPr lang="en-GB" sz="1200" b="0" i="0" u="none" strike="noStrike" kern="1200" baseline="0">
                <a:solidFill>
                  <a:schemeClr val="tx1"/>
                </a:solidFill>
                <a:effectLst/>
                <a:latin typeface="Calibri" panose="020F0502020204030204" pitchFamily="34" charset="0"/>
                <a:ea typeface="+mn-ea"/>
                <a:cs typeface="Calibri" panose="020F0502020204030204" pitchFamily="34" charset="0"/>
              </a:rPr>
              <a:t>-themed).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a:solidFill>
                <a:schemeClr val="tx1"/>
              </a:solidFill>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a:solidFill>
                  <a:schemeClr val="tx1"/>
                </a:solidFill>
                <a:effectLst/>
                <a:latin typeface="Calibri" panose="020F0502020204030204" pitchFamily="34" charset="0"/>
                <a:ea typeface="+mn-ea"/>
                <a:cs typeface="Calibri" panose="020F0502020204030204" pitchFamily="34" charset="0"/>
              </a:rPr>
              <a:t>Note: </a:t>
            </a: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These are thematic words chosen to illustrate SSCs and plurals. They are not part of the vocabulary set for the week, but are introduced to fit with seasonal themes.</a:t>
            </a:r>
            <a:endParaRPr lang="en-GB" sz="1200" b="1" i="0" u="none" strike="noStrike" kern="1200">
              <a:solidFill>
                <a:schemeClr val="tx1"/>
              </a:solidFill>
              <a:effectLst/>
              <a:latin typeface="Calibri" panose="020F0502020204030204" pitchFamily="34" charset="0"/>
              <a:ea typeface="+mn-ea"/>
              <a:cs typeface="Calibri" panose="020F0502020204030204" pitchFamily="34" charset="0"/>
            </a:endParaRPr>
          </a:p>
          <a:p>
            <a:endParaRPr lang="en-GB" b="1" baseline="0">
              <a:latin typeface="Calibri" panose="020F0502020204030204" pitchFamily="34" charset="0"/>
              <a:cs typeface="Calibri" panose="020F0502020204030204" pitchFamily="34" charset="0"/>
            </a:endParaRPr>
          </a:p>
          <a:p>
            <a:r>
              <a:rPr lang="en-GB" b="1">
                <a:latin typeface="Calibri" panose="020F0502020204030204" pitchFamily="34" charset="0"/>
                <a:cs typeface="Calibri" panose="020F0502020204030204" pitchFamily="34" charset="0"/>
              </a:rPr>
              <a:t>Procedure:</a:t>
            </a:r>
            <a:br>
              <a:rPr lang="en-GB">
                <a:latin typeface="Calibri" panose="020F0502020204030204" pitchFamily="34" charset="0"/>
                <a:cs typeface="Calibri" panose="020F0502020204030204" pitchFamily="34" charset="0"/>
              </a:rPr>
            </a:br>
            <a:r>
              <a:rPr lang="en-GB" b="0">
                <a:latin typeface="Calibri" panose="020F0502020204030204" pitchFamily="34" charset="0"/>
                <a:cs typeface="Calibri" panose="020F0502020204030204" pitchFamily="34" charset="0"/>
              </a:rPr>
              <a:t>1. Since students have not had the opportunity</a:t>
            </a:r>
            <a:r>
              <a:rPr lang="en-GB" b="0" baseline="0">
                <a:latin typeface="Calibri" panose="020F0502020204030204" pitchFamily="34" charset="0"/>
                <a:cs typeface="Calibri" panose="020F0502020204030204" pitchFamily="34" charset="0"/>
              </a:rPr>
              <a:t> to pre-learn these words, word and picture appear together from the outset.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latin typeface="Calibri" panose="020F0502020204030204" pitchFamily="34" charset="0"/>
                <a:cs typeface="Calibri" panose="020F0502020204030204" pitchFamily="34" charset="0"/>
              </a:rPr>
              <a:t>2. </a:t>
            </a: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Present single word + picture and ask students to read aloud using their knowledge of phonics.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latin typeface="Calibri" panose="020F0502020204030204" pitchFamily="34" charset="0"/>
                <a:cs typeface="Calibri" panose="020F0502020204030204" pitchFamily="34" charset="0"/>
              </a:rPr>
              <a:t>3. </a:t>
            </a: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Practise reading aloud and applying SSC knowledge - Key SSC recapped here are: short</a:t>
            </a:r>
            <a:r>
              <a:rPr lang="en-GB" sz="1200" b="0" i="0" u="none" strike="noStrike" kern="1200" baseline="0">
                <a:solidFill>
                  <a:schemeClr val="tx1"/>
                </a:solidFill>
                <a:effectLst/>
                <a:latin typeface="Calibri" panose="020F0502020204030204" pitchFamily="34" charset="0"/>
                <a:ea typeface="+mn-ea"/>
                <a:cs typeface="Calibri" panose="020F0502020204030204" pitchFamily="34" charset="0"/>
              </a:rPr>
              <a:t> E, IE, EI, W, CH, Z.</a:t>
            </a:r>
            <a:endParaRPr lang="en-GB" b="0" baseline="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latin typeface="Calibri" panose="020F0502020204030204" pitchFamily="34" charset="0"/>
                <a:cs typeface="Calibri" panose="020F0502020204030204" pitchFamily="34" charset="0"/>
              </a:rPr>
              <a:t>4. Advance through all vocabulary slides in the same way.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a:solidFill>
                <a:schemeClr val="tx1"/>
              </a:solidFill>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a:solidFill>
                  <a:schemeClr val="tx1"/>
                </a:solidFill>
                <a:effectLst/>
                <a:latin typeface="Calibri" panose="020F0502020204030204" pitchFamily="34" charset="0"/>
                <a:ea typeface="+mn-ea"/>
                <a:cs typeface="Calibri" panose="020F0502020204030204" pitchFamily="34" charset="0"/>
              </a:rPr>
              <a:t>Note:</a:t>
            </a: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 Christmas vocabulary not to be memorised; it is introduced to apply plural rules / SSC knowledge with different lexis.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a:solidFill>
                <a:schemeClr val="tx1"/>
              </a:solidFill>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Calibri" panose="020F0502020204030204" pitchFamily="34" charset="0"/>
                <a:ea typeface="Calibri"/>
                <a:cs typeface="Calibri" panose="020F0502020204030204" pitchFamily="34" charset="0"/>
                <a:sym typeface="Calibri"/>
              </a:rPr>
              <a:t>Word frequency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der Weihnachtsmann [2722 ,131] der Baum [996], der Stiefel [&gt;4000], der Nikolaus [&gt;4000], der Bonbon [&gt;4000], der Schmuck [&gt;4000], der Stern [1451], Engel [3963] </a:t>
            </a:r>
            <a:br>
              <a:rPr lang="en-GB" sz="1200" b="0" i="0" u="none" strike="noStrike" kern="1200">
                <a:solidFill>
                  <a:schemeClr val="tx1"/>
                </a:solidFill>
                <a:effectLst/>
                <a:latin typeface="Calibri" panose="020F0502020204030204" pitchFamily="34" charset="0"/>
                <a:ea typeface="+mn-ea"/>
                <a:cs typeface="Calibri" panose="020F0502020204030204" pitchFamily="34" charset="0"/>
              </a:rPr>
            </a:br>
            <a:endParaRPr lang="en-GB" sz="1200" b="0" i="0" u="none" strike="noStrike" kern="1200" cap="none">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a:latin typeface="Calibri" panose="020F0502020204030204" pitchFamily="34" charset="0"/>
                <a:cs typeface="Calibri" panose="020F0502020204030204" pitchFamily="34" charset="0"/>
              </a:rPr>
              <a:t>Source:  Jones, R.L. &amp; Tschirner, E. (2011). A frequency dictionary of German: core vocabulary for learners. Routledge</a:t>
            </a:r>
            <a:endParaRPr lang="en-GB">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40</a:t>
            </a:fld>
            <a:endParaRPr lang="en-GB"/>
          </a:p>
        </p:txBody>
      </p:sp>
    </p:spTree>
    <p:extLst>
      <p:ext uri="{BB962C8B-B14F-4D97-AF65-F5344CB8AC3E}">
        <p14:creationId xmlns:p14="http://schemas.microsoft.com/office/powerpoint/2010/main" val="20452774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Calibri" panose="020F0502020204030204" pitchFamily="34" charset="0"/>
                <a:cs typeface="Calibri" panose="020F0502020204030204" pitchFamily="34" charset="0"/>
              </a:rPr>
              <a:t>As for previous slide.</a:t>
            </a:r>
          </a:p>
        </p:txBody>
      </p:sp>
      <p:sp>
        <p:nvSpPr>
          <p:cNvPr id="4" name="Slide Number Placeholder 3"/>
          <p:cNvSpPr>
            <a:spLocks noGrp="1"/>
          </p:cNvSpPr>
          <p:nvPr>
            <p:ph type="sldNum" sz="quarter" idx="10"/>
          </p:nvPr>
        </p:nvSpPr>
        <p:spPr/>
        <p:txBody>
          <a:bodyPr/>
          <a:lstStyle/>
          <a:p>
            <a:fld id="{051212F4-EB5A-464B-92EC-DACFCB1CC2CD}" type="slidenum">
              <a:rPr lang="en-GB" smtClean="0"/>
              <a:t>41</a:t>
            </a:fld>
            <a:endParaRPr lang="en-GB"/>
          </a:p>
        </p:txBody>
      </p:sp>
    </p:spTree>
    <p:extLst>
      <p:ext uri="{BB962C8B-B14F-4D97-AF65-F5344CB8AC3E}">
        <p14:creationId xmlns:p14="http://schemas.microsoft.com/office/powerpoint/2010/main" val="10241356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Calibri" panose="020F0502020204030204" pitchFamily="34" charset="0"/>
                <a:cs typeface="Calibri" panose="020F0502020204030204" pitchFamily="34" charset="0"/>
              </a:rPr>
              <a:t>As for previous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Note: The reason for including a boot as a Christmassy item might need a little cultural aside explaining that children leave a boot or shoe outside</a:t>
            </a:r>
            <a:r>
              <a:rPr lang="en-GB" sz="1200" b="0" i="0" u="none" strike="noStrike" kern="1200" baseline="0">
                <a:solidFill>
                  <a:schemeClr val="tx1"/>
                </a:solidFill>
                <a:effectLst/>
                <a:latin typeface="Calibri" panose="020F0502020204030204" pitchFamily="34" charset="0"/>
                <a:ea typeface="+mn-ea"/>
                <a:cs typeface="Calibri" panose="020F0502020204030204" pitchFamily="34" charset="0"/>
              </a:rPr>
              <a:t> their bedroom door on the evening of 5</a:t>
            </a:r>
            <a:r>
              <a:rPr lang="en-GB" sz="1200" b="0" i="0" u="none" strike="noStrike" kern="1200" baseline="30000">
                <a:solidFill>
                  <a:schemeClr val="tx1"/>
                </a:solidFill>
                <a:effectLst/>
                <a:latin typeface="Calibri" panose="020F0502020204030204" pitchFamily="34" charset="0"/>
                <a:ea typeface="+mn-ea"/>
                <a:cs typeface="Calibri" panose="020F0502020204030204" pitchFamily="34" charset="0"/>
              </a:rPr>
              <a:t>th</a:t>
            </a:r>
            <a:r>
              <a:rPr lang="en-GB" sz="1200" b="0" i="0" u="none" strike="noStrike" kern="1200" baseline="0">
                <a:solidFill>
                  <a:schemeClr val="tx1"/>
                </a:solidFill>
                <a:effectLst/>
                <a:latin typeface="Calibri" panose="020F0502020204030204" pitchFamily="34" charset="0"/>
                <a:ea typeface="+mn-ea"/>
                <a:cs typeface="Calibri" panose="020F0502020204030204" pitchFamily="34" charset="0"/>
              </a:rPr>
              <a:t> December for</a:t>
            </a: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 St Nikolaus. When they wake up in the morning of 6</a:t>
            </a:r>
            <a:r>
              <a:rPr lang="en-GB" sz="1200" b="0" i="0" u="none" strike="noStrike" kern="1200" baseline="30000">
                <a:solidFill>
                  <a:schemeClr val="tx1"/>
                </a:solidFill>
                <a:effectLst/>
                <a:latin typeface="Calibri" panose="020F0502020204030204" pitchFamily="34" charset="0"/>
                <a:ea typeface="+mn-ea"/>
                <a:cs typeface="Calibri" panose="020F0502020204030204" pitchFamily="34" charset="0"/>
              </a:rPr>
              <a:t>th</a:t>
            </a: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 December, they hopefully find them full of delicious goodies if they’ve been good. St Nikolaus</a:t>
            </a:r>
            <a:r>
              <a:rPr lang="en-GB" sz="1200" b="0" i="0" u="none" strike="noStrike" kern="1200" baseline="0">
                <a:solidFill>
                  <a:schemeClr val="tx1"/>
                </a:solidFill>
                <a:effectLst/>
                <a:latin typeface="Calibri" panose="020F0502020204030204" pitchFamily="34" charset="0"/>
                <a:ea typeface="+mn-ea"/>
                <a:cs typeface="Calibri" panose="020F0502020204030204" pitchFamily="34" charset="0"/>
              </a:rPr>
              <a:t> is not the same tradition as Father Christmas (der Weihnachtsmann). </a:t>
            </a: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Read more, 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atin typeface="Calibri" panose="020F0502020204030204" pitchFamily="34" charset="0"/>
                <a:cs typeface="Calibri" panose="020F0502020204030204" pitchFamily="34" charset="0"/>
                <a:hlinkClick r:id="rId3"/>
              </a:rPr>
              <a:t>https://www.thelocal.de/20131206/15915</a:t>
            </a: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 </a:t>
            </a:r>
          </a:p>
          <a:p>
            <a:endParaRPr lang="en-GB">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42</a:t>
            </a:fld>
            <a:endParaRPr lang="en-GB"/>
          </a:p>
        </p:txBody>
      </p:sp>
    </p:spTree>
    <p:extLst>
      <p:ext uri="{BB962C8B-B14F-4D97-AF65-F5344CB8AC3E}">
        <p14:creationId xmlns:p14="http://schemas.microsoft.com/office/powerpoint/2010/main" val="27955299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Calibri" panose="020F0502020204030204" pitchFamily="34" charset="0"/>
                <a:cs typeface="Calibri" panose="020F0502020204030204" pitchFamily="34" charset="0"/>
              </a:rPr>
              <a:t>As for previous slide.</a:t>
            </a:r>
          </a:p>
          <a:p>
            <a:endParaRPr lang="en-GB"/>
          </a:p>
        </p:txBody>
      </p:sp>
      <p:sp>
        <p:nvSpPr>
          <p:cNvPr id="4" name="Slide Number Placeholder 3"/>
          <p:cNvSpPr>
            <a:spLocks noGrp="1"/>
          </p:cNvSpPr>
          <p:nvPr>
            <p:ph type="sldNum" sz="quarter" idx="10"/>
          </p:nvPr>
        </p:nvSpPr>
        <p:spPr/>
        <p:txBody>
          <a:bodyPr/>
          <a:lstStyle/>
          <a:p>
            <a:fld id="{051212F4-EB5A-464B-92EC-DACFCB1CC2CD}" type="slidenum">
              <a:rPr lang="en-GB" smtClean="0"/>
              <a:t>43</a:t>
            </a:fld>
            <a:endParaRPr lang="en-GB"/>
          </a:p>
        </p:txBody>
      </p:sp>
    </p:spTree>
    <p:extLst>
      <p:ext uri="{BB962C8B-B14F-4D97-AF65-F5344CB8AC3E}">
        <p14:creationId xmlns:p14="http://schemas.microsoft.com/office/powerpoint/2010/main" val="9484022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Calibri" panose="020F0502020204030204" pitchFamily="34" charset="0"/>
                <a:cs typeface="Calibri" panose="020F0502020204030204" pitchFamily="34" charset="0"/>
              </a:rPr>
              <a:t>As for previous slide.</a:t>
            </a:r>
          </a:p>
        </p:txBody>
      </p:sp>
      <p:sp>
        <p:nvSpPr>
          <p:cNvPr id="4" name="Slide Number Placeholder 3"/>
          <p:cNvSpPr>
            <a:spLocks noGrp="1"/>
          </p:cNvSpPr>
          <p:nvPr>
            <p:ph type="sldNum" sz="quarter" idx="10"/>
          </p:nvPr>
        </p:nvSpPr>
        <p:spPr/>
        <p:txBody>
          <a:bodyPr/>
          <a:lstStyle/>
          <a:p>
            <a:fld id="{051212F4-EB5A-464B-92EC-DACFCB1CC2CD}" type="slidenum">
              <a:rPr lang="en-GB" smtClean="0"/>
              <a:t>44</a:t>
            </a:fld>
            <a:endParaRPr lang="en-GB"/>
          </a:p>
        </p:txBody>
      </p:sp>
    </p:spTree>
    <p:extLst>
      <p:ext uri="{BB962C8B-B14F-4D97-AF65-F5344CB8AC3E}">
        <p14:creationId xmlns:p14="http://schemas.microsoft.com/office/powerpoint/2010/main" val="35888863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Calibri" panose="020F0502020204030204" pitchFamily="34" charset="0"/>
                <a:cs typeface="Calibri" panose="020F0502020204030204" pitchFamily="34" charset="0"/>
              </a:rPr>
              <a:t>As for previous slide.</a:t>
            </a:r>
          </a:p>
          <a:p>
            <a:endParaRPr lang="en-GB"/>
          </a:p>
        </p:txBody>
      </p:sp>
      <p:sp>
        <p:nvSpPr>
          <p:cNvPr id="4" name="Slide Number Placeholder 3"/>
          <p:cNvSpPr>
            <a:spLocks noGrp="1"/>
          </p:cNvSpPr>
          <p:nvPr>
            <p:ph type="sldNum" sz="quarter" idx="10"/>
          </p:nvPr>
        </p:nvSpPr>
        <p:spPr/>
        <p:txBody>
          <a:bodyPr/>
          <a:lstStyle/>
          <a:p>
            <a:fld id="{051212F4-EB5A-464B-92EC-DACFCB1CC2CD}" type="slidenum">
              <a:rPr lang="en-GB" smtClean="0"/>
              <a:t>45</a:t>
            </a:fld>
            <a:endParaRPr lang="en-GB"/>
          </a:p>
        </p:txBody>
      </p:sp>
    </p:spTree>
    <p:extLst>
      <p:ext uri="{BB962C8B-B14F-4D97-AF65-F5344CB8AC3E}">
        <p14:creationId xmlns:p14="http://schemas.microsoft.com/office/powerpoint/2010/main" val="38888860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atin typeface="Calibri" panose="020F0502020204030204" pitchFamily="34" charset="0"/>
                <a:cs typeface="Calibri" panose="020F0502020204030204" pitchFamily="34" charset="0"/>
              </a:rPr>
              <a:t>As for previous slide.</a:t>
            </a:r>
          </a:p>
          <a:p>
            <a:endParaRPr lang="en-GB"/>
          </a:p>
        </p:txBody>
      </p:sp>
      <p:sp>
        <p:nvSpPr>
          <p:cNvPr id="4" name="Slide Number Placeholder 3"/>
          <p:cNvSpPr>
            <a:spLocks noGrp="1"/>
          </p:cNvSpPr>
          <p:nvPr>
            <p:ph type="sldNum" sz="quarter" idx="10"/>
          </p:nvPr>
        </p:nvSpPr>
        <p:spPr/>
        <p:txBody>
          <a:bodyPr/>
          <a:lstStyle/>
          <a:p>
            <a:fld id="{051212F4-EB5A-464B-92EC-DACFCB1CC2CD}" type="slidenum">
              <a:rPr lang="en-GB" smtClean="0"/>
              <a:t>46</a:t>
            </a:fld>
            <a:endParaRPr lang="en-GB"/>
          </a:p>
        </p:txBody>
      </p:sp>
    </p:spTree>
    <p:extLst>
      <p:ext uri="{BB962C8B-B14F-4D97-AF65-F5344CB8AC3E}">
        <p14:creationId xmlns:p14="http://schemas.microsoft.com/office/powerpoint/2010/main" val="24350767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latin typeface="Calibri" panose="020F0502020204030204" pitchFamily="34" charset="0"/>
                <a:cs typeface="Calibri" panose="020F0502020204030204" pitchFamily="34" charset="0"/>
              </a:rPr>
              <a:t>Timing: 2 minutes</a:t>
            </a:r>
            <a:br>
              <a:rPr lang="en-GB">
                <a:latin typeface="Calibri" panose="020F0502020204030204" pitchFamily="34" charset="0"/>
                <a:cs typeface="Calibri" panose="020F0502020204030204" pitchFamily="34" charset="0"/>
              </a:rPr>
            </a:br>
            <a:br>
              <a:rPr lang="en-GB" b="1">
                <a:latin typeface="Calibri" panose="020F0502020204030204" pitchFamily="34" charset="0"/>
                <a:cs typeface="Calibri" panose="020F0502020204030204" pitchFamily="34" charset="0"/>
              </a:rPr>
            </a:br>
            <a:r>
              <a:rPr lang="en-GB" b="1">
                <a:latin typeface="Calibri" panose="020F0502020204030204" pitchFamily="34" charset="0"/>
                <a:cs typeface="Calibri" panose="020F0502020204030204" pitchFamily="34" charset="0"/>
              </a:rPr>
              <a:t>Aim: </a:t>
            </a:r>
            <a:r>
              <a:rPr lang="en-GB" b="0">
                <a:latin typeface="Calibri" panose="020F0502020204030204" pitchFamily="34" charset="0"/>
                <a:cs typeface="Calibri" panose="020F0502020204030204" pitchFamily="34" charset="0"/>
              </a:rPr>
              <a:t>To recap quickly on the</a:t>
            </a:r>
            <a:r>
              <a:rPr lang="en-GB" b="0" baseline="0">
                <a:latin typeface="Calibri" panose="020F0502020204030204" pitchFamily="34" charset="0"/>
                <a:cs typeface="Calibri" panose="020F0502020204030204" pitchFamily="34" charset="0"/>
              </a:rPr>
              <a:t> Christmas-themed vocabulary.</a:t>
            </a:r>
            <a:endParaRPr lang="en-GB" sz="1200" b="0" i="0" u="none" strike="noStrike" kern="1200">
              <a:solidFill>
                <a:schemeClr val="tx1"/>
              </a:solidFill>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a:latin typeface="Calibri" panose="020F0502020204030204" pitchFamily="34" charset="0"/>
                <a:cs typeface="Calibri" panose="020F0502020204030204" pitchFamily="34" charset="0"/>
              </a:rPr>
            </a:br>
            <a:r>
              <a:rPr lang="en-GB" b="1">
                <a:latin typeface="Calibri" panose="020F0502020204030204" pitchFamily="34" charset="0"/>
                <a:cs typeface="Calibri" panose="020F0502020204030204" pitchFamily="34" charset="0"/>
              </a:rPr>
              <a:t>Procedure:</a:t>
            </a:r>
            <a:br>
              <a:rPr lang="en-GB">
                <a:latin typeface="Calibri" panose="020F0502020204030204" pitchFamily="34" charset="0"/>
                <a:cs typeface="Calibri" panose="020F0502020204030204" pitchFamily="34" charset="0"/>
              </a:rPr>
            </a:br>
            <a:r>
              <a:rPr lang="en-GB">
                <a:latin typeface="Calibri" panose="020F0502020204030204" pitchFamily="34" charset="0"/>
                <a:cs typeface="Calibri" panose="020F0502020204030204" pitchFamily="34" charset="0"/>
              </a:rPr>
              <a:t>1. </a:t>
            </a: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Students see how many words they can translate into English in one minute</a:t>
            </a:r>
          </a:p>
          <a:p>
            <a:r>
              <a:rPr lang="en-GB">
                <a:latin typeface="Calibri" panose="020F0502020204030204" pitchFamily="34" charset="0"/>
                <a:cs typeface="Calibri" panose="020F0502020204030204" pitchFamily="34" charset="0"/>
              </a:rPr>
              <a:t>2. Click to bring</a:t>
            </a:r>
            <a:r>
              <a:rPr lang="en-GB" baseline="0">
                <a:latin typeface="Calibri" panose="020F0502020204030204" pitchFamily="34" charset="0"/>
                <a:cs typeface="Calibri" panose="020F0502020204030204" pitchFamily="34" charset="0"/>
              </a:rPr>
              <a:t> up the English, one word at a time</a:t>
            </a:r>
            <a:r>
              <a:rPr lang="en-US">
                <a:latin typeface="Calibri" panose="020F0502020204030204" pitchFamily="34" charset="0"/>
                <a:cs typeface="Calibri" panose="020F0502020204030204" pitchFamily="34" charset="0"/>
              </a:rPr>
              <a:t>.</a:t>
            </a:r>
          </a:p>
          <a:p>
            <a:endParaRPr lang="en-GB">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a:solidFill>
                  <a:schemeClr val="tx1"/>
                </a:solidFill>
                <a:effectLst/>
                <a:latin typeface="Calibri" panose="020F0502020204030204" pitchFamily="34" charset="0"/>
                <a:ea typeface="+mn-ea"/>
                <a:cs typeface="Calibri" panose="020F0502020204030204" pitchFamily="34" charset="0"/>
              </a:rPr>
              <a:t>Note: </a:t>
            </a: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Christmas vocabulary not to be memorised; it is introduced to apply plural rules / SSC knowledge with different lexis.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a:solidFill>
                <a:schemeClr val="tx1"/>
              </a:solidFill>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Calibri" panose="020F0502020204030204" pitchFamily="34" charset="0"/>
                <a:ea typeface="Calibri"/>
                <a:cs typeface="Calibri" panose="020F0502020204030204" pitchFamily="34" charset="0"/>
                <a:sym typeface="Calibri"/>
              </a:rPr>
              <a:t>Word frequency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der Weihnachtsmann [2722 ,131] der Baum [996], der Stiefel [&gt;4000], der Nikolaus [&gt;4000], der Bonbon [&gt;4000], der Schmuck [&gt;4000], der Stern [1451], Engel [3963] </a:t>
            </a:r>
            <a:br>
              <a:rPr lang="en-GB" sz="1200" b="0" i="0" u="none" strike="noStrike" kern="1200">
                <a:solidFill>
                  <a:schemeClr val="tx1"/>
                </a:solidFill>
                <a:effectLst/>
                <a:latin typeface="Calibri" panose="020F0502020204030204" pitchFamily="34" charset="0"/>
                <a:ea typeface="+mn-ea"/>
                <a:cs typeface="Calibri" panose="020F0502020204030204" pitchFamily="34" charset="0"/>
              </a:rPr>
            </a:br>
            <a:endParaRPr lang="en-GB" sz="1200" b="0" i="0" u="none" strike="noStrike" kern="1200" cap="none">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a:latin typeface="Calibri" panose="020F0502020204030204" pitchFamily="34" charset="0"/>
                <a:cs typeface="Calibri" panose="020F0502020204030204" pitchFamily="34" charset="0"/>
              </a:rPr>
              <a:t>Source:  Jones, R.L. &amp; Tschirner, E. (2011). A frequency dictionary of German: core vocabulary for learners. Routledge</a:t>
            </a:r>
            <a:endParaRPr lang="en-GB">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47</a:t>
            </a:fld>
            <a:endParaRPr lang="en-GB"/>
          </a:p>
        </p:txBody>
      </p:sp>
    </p:spTree>
    <p:extLst>
      <p:ext uri="{BB962C8B-B14F-4D97-AF65-F5344CB8AC3E}">
        <p14:creationId xmlns:p14="http://schemas.microsoft.com/office/powerpoint/2010/main" val="10994623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latin typeface="Calibri" panose="020F0502020204030204" pitchFamily="34" charset="0"/>
                <a:cs typeface="Calibri" panose="020F0502020204030204" pitchFamily="34" charset="0"/>
              </a:rPr>
              <a:t>Timing: 10 minutes</a:t>
            </a:r>
            <a:br>
              <a:rPr lang="en-GB">
                <a:latin typeface="Calibri" panose="020F0502020204030204" pitchFamily="34" charset="0"/>
                <a:cs typeface="Calibri" panose="020F0502020204030204" pitchFamily="34" charset="0"/>
              </a:rPr>
            </a:br>
            <a:br>
              <a:rPr lang="en-GB" b="1">
                <a:latin typeface="Calibri" panose="020F0502020204030204" pitchFamily="34" charset="0"/>
                <a:cs typeface="Calibri" panose="020F0502020204030204" pitchFamily="34" charset="0"/>
              </a:rPr>
            </a:br>
            <a:r>
              <a:rPr lang="en-GB" b="1">
                <a:latin typeface="Calibri" panose="020F0502020204030204" pitchFamily="34" charset="0"/>
                <a:cs typeface="Calibri" panose="020F0502020204030204" pitchFamily="34" charset="0"/>
              </a:rPr>
              <a:t>Aim: </a:t>
            </a: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To practise predicting what the plurals might be using the rules that have been introduced.</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0">
                <a:latin typeface="Calibri" panose="020F0502020204030204" pitchFamily="34" charset="0"/>
                <a:cs typeface="Calibri" panose="020F0502020204030204" pitchFamily="34" charset="0"/>
              </a:rPr>
            </a:br>
            <a:r>
              <a:rPr lang="en-GB" b="1">
                <a:latin typeface="Calibri" panose="020F0502020204030204" pitchFamily="34" charset="0"/>
                <a:cs typeface="Calibri" panose="020F0502020204030204" pitchFamily="34" charset="0"/>
              </a:rPr>
              <a:t>Procedure:</a:t>
            </a:r>
            <a:br>
              <a:rPr lang="en-GB">
                <a:latin typeface="Calibri" panose="020F0502020204030204" pitchFamily="34" charset="0"/>
                <a:cs typeface="Calibri" panose="020F0502020204030204" pitchFamily="34" charset="0"/>
              </a:rPr>
            </a:br>
            <a:r>
              <a:rPr lang="en-GB">
                <a:latin typeface="Calibri" panose="020F0502020204030204" pitchFamily="34" charset="0"/>
                <a:cs typeface="Calibri" panose="020F0502020204030204" pitchFamily="34" charset="0"/>
              </a:rPr>
              <a:t>1. </a:t>
            </a: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Students write down in German what they think the plural might be for the noun featured on each slide in the sequence.</a:t>
            </a:r>
          </a:p>
          <a:p>
            <a:r>
              <a:rPr lang="en-GB">
                <a:latin typeface="Calibri" panose="020F0502020204030204" pitchFamily="34" charset="0"/>
                <a:cs typeface="Calibri" panose="020F0502020204030204" pitchFamily="34" charset="0"/>
              </a:rPr>
              <a:t>2. Go through the all</a:t>
            </a:r>
            <a:r>
              <a:rPr lang="en-GB" baseline="0">
                <a:latin typeface="Calibri" panose="020F0502020204030204" pitchFamily="34" charset="0"/>
                <a:cs typeface="Calibri" panose="020F0502020204030204" pitchFamily="34" charset="0"/>
              </a:rPr>
              <a:t> the questions (one per slide) </a:t>
            </a:r>
            <a:r>
              <a:rPr lang="en-GB">
                <a:latin typeface="Calibri" panose="020F0502020204030204" pitchFamily="34" charset="0"/>
                <a:cs typeface="Calibri" panose="020F0502020204030204" pitchFamily="34" charset="0"/>
              </a:rPr>
              <a:t>first;</a:t>
            </a:r>
            <a:r>
              <a:rPr lang="en-GB" baseline="0">
                <a:latin typeface="Calibri" panose="020F0502020204030204" pitchFamily="34" charset="0"/>
                <a:cs typeface="Calibri" panose="020F0502020204030204" pitchFamily="34" charset="0"/>
              </a:rPr>
              <a:t> the answers apear on a second suite of slides</a:t>
            </a:r>
            <a:r>
              <a:rPr lang="en-US">
                <a:latin typeface="Calibri" panose="020F0502020204030204" pitchFamily="34" charset="0"/>
                <a:cs typeface="Calibri" panose="020F0502020204030204" pitchFamily="34" charset="0"/>
              </a:rPr>
              <a:t>.</a:t>
            </a:r>
            <a:endParaRPr lang="en-GB" sz="1200" b="0" i="0" u="none" strike="noStrike" kern="1200">
              <a:solidFill>
                <a:schemeClr val="tx1"/>
              </a:solidFill>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a:solidFill>
                <a:schemeClr val="tx1"/>
              </a:solidFill>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a:solidFill>
                  <a:schemeClr val="tx1"/>
                </a:solidFill>
                <a:effectLst/>
                <a:latin typeface="Calibri" panose="020F0502020204030204" pitchFamily="34" charset="0"/>
                <a:ea typeface="+mn-ea"/>
                <a:cs typeface="Calibri" panose="020F0502020204030204" pitchFamily="34" charset="0"/>
              </a:rPr>
              <a:t>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1) </a:t>
            </a:r>
            <a:r>
              <a:rPr lang="en-GB" sz="1200" b="1" i="0" u="none" strike="noStrike" kern="1200">
                <a:solidFill>
                  <a:schemeClr val="tx1"/>
                </a:solidFill>
                <a:effectLst/>
                <a:latin typeface="Calibri" panose="020F0502020204030204" pitchFamily="34" charset="0"/>
                <a:ea typeface="+mn-ea"/>
                <a:cs typeface="Calibri" panose="020F0502020204030204" pitchFamily="34" charset="0"/>
              </a:rPr>
              <a:t>sehen</a:t>
            </a: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 was a cluster word for long ‘e’ in lesson 1.1.2. Elicit the meaning from students, prompting with a gesture if necessary.</a:t>
            </a:r>
            <a:br>
              <a:rPr lang="en-GB" sz="1200" b="0" i="0" u="none" strike="noStrike" kern="1200">
                <a:solidFill>
                  <a:schemeClr val="tx1"/>
                </a:solidFill>
                <a:effectLst/>
                <a:latin typeface="Calibri" panose="020F0502020204030204" pitchFamily="34" charset="0"/>
                <a:ea typeface="+mn-ea"/>
                <a:cs typeface="Calibri" panose="020F0502020204030204" pitchFamily="34" charset="0"/>
              </a:rPr>
            </a:b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2)</a:t>
            </a:r>
            <a:r>
              <a:rPr lang="en-GB" sz="1200" b="0" i="0" u="none" strike="noStrike" kern="1200" baseline="0">
                <a:solidFill>
                  <a:schemeClr val="tx1"/>
                </a:solidFill>
                <a:effectLst/>
                <a:latin typeface="Calibri" panose="020F0502020204030204" pitchFamily="34" charset="0"/>
                <a:ea typeface="+mn-ea"/>
                <a:cs typeface="Calibri" panose="020F0502020204030204" pitchFamily="34" charset="0"/>
              </a:rPr>
              <a:t> </a:t>
            </a:r>
            <a:r>
              <a:rPr lang="en-GB" sz="1200" b="1" i="0" u="none" strike="noStrike" kern="1200">
                <a:solidFill>
                  <a:schemeClr val="tx1"/>
                </a:solidFill>
                <a:effectLst/>
                <a:latin typeface="Calibri" panose="020F0502020204030204" pitchFamily="34" charset="0"/>
                <a:ea typeface="+mn-ea"/>
                <a:cs typeface="Calibri" panose="020F0502020204030204" pitchFamily="34" charset="0"/>
              </a:rPr>
              <a:t>fünf</a:t>
            </a: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 was introduced</a:t>
            </a:r>
            <a:r>
              <a:rPr lang="en-GB" sz="1200" b="0" i="0" u="none" strike="noStrike" kern="1200" baseline="0">
                <a:solidFill>
                  <a:schemeClr val="tx1"/>
                </a:solidFill>
                <a:effectLst/>
                <a:latin typeface="Calibri" panose="020F0502020204030204" pitchFamily="34" charset="0"/>
                <a:ea typeface="+mn-ea"/>
                <a:cs typeface="Calibri" panose="020F0502020204030204" pitchFamily="34" charset="0"/>
              </a:rPr>
              <a:t> as a phonics source word. Its meaning should be clear, here, particularly given the visual cue.</a:t>
            </a:r>
            <a:endParaRPr lang="en-GB" sz="1200" b="0" i="0" u="none" strike="noStrike" kern="1200">
              <a:solidFill>
                <a:schemeClr val="tx1"/>
              </a:solidFill>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3) as these items are not part of the official vocab, students might need to be reminded of the singular form,</a:t>
            </a:r>
            <a:r>
              <a:rPr lang="en-GB" sz="1200" b="0" i="0" u="none" strike="noStrike" kern="1200" baseline="0">
                <a:solidFill>
                  <a:schemeClr val="tx1"/>
                </a:solidFill>
                <a:effectLst/>
                <a:latin typeface="Calibri" panose="020F0502020204030204" pitchFamily="34" charset="0"/>
                <a:ea typeface="+mn-ea"/>
                <a:cs typeface="Calibri" panose="020F0502020204030204" pitchFamily="34" charset="0"/>
              </a:rPr>
              <a:t> i.e. </a:t>
            </a:r>
            <a:r>
              <a:rPr lang="en-GB" sz="1200" b="1" i="0" u="none" strike="noStrike" kern="1200" baseline="0">
                <a:solidFill>
                  <a:schemeClr val="tx1"/>
                </a:solidFill>
                <a:effectLst/>
                <a:latin typeface="Calibri" panose="020F0502020204030204" pitchFamily="34" charset="0"/>
                <a:ea typeface="+mn-ea"/>
                <a:cs typeface="Calibri" panose="020F0502020204030204" pitchFamily="34" charset="0"/>
              </a:rPr>
              <a:t>der Engel.</a:t>
            </a:r>
            <a:endParaRPr lang="en-GB" sz="1200" b="1" i="0" u="none" strike="noStrike" kern="1200">
              <a:solidFill>
                <a:schemeClr val="tx1"/>
              </a:solidFill>
              <a:effectLst/>
              <a:latin typeface="Calibri" panose="020F0502020204030204" pitchFamily="34" charset="0"/>
              <a:ea typeface="+mn-ea"/>
              <a:cs typeface="Calibri" panose="020F0502020204030204" pitchFamily="34" charset="0"/>
            </a:endParaRPr>
          </a:p>
          <a:p>
            <a:endParaRPr lang="en-GB">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48</a:t>
            </a:fld>
            <a:endParaRPr lang="en-GB"/>
          </a:p>
        </p:txBody>
      </p:sp>
    </p:spTree>
    <p:extLst>
      <p:ext uri="{BB962C8B-B14F-4D97-AF65-F5344CB8AC3E}">
        <p14:creationId xmlns:p14="http://schemas.microsoft.com/office/powerpoint/2010/main" val="12218196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As for previous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a:solidFill>
                <a:schemeClr val="tx1"/>
              </a:solidFill>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a:solidFill>
                  <a:schemeClr val="tx1"/>
                </a:solidFill>
                <a:effectLst/>
                <a:latin typeface="Calibri" panose="020F0502020204030204" pitchFamily="34" charset="0"/>
                <a:ea typeface="+mn-ea"/>
                <a:cs typeface="Calibri" panose="020F0502020204030204" pitchFamily="34" charset="0"/>
              </a:rPr>
              <a:t>Es gibt </a:t>
            </a: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is on the vocab list for this week.</a:t>
            </a:r>
            <a:br>
              <a:rPr lang="en-GB" sz="1200" b="0" i="0" u="none" strike="noStrike" kern="1200">
                <a:solidFill>
                  <a:schemeClr val="tx1"/>
                </a:solidFill>
                <a:effectLst/>
                <a:latin typeface="Calibri" panose="020F0502020204030204" pitchFamily="34" charset="0"/>
                <a:ea typeface="+mn-ea"/>
                <a:cs typeface="Calibri" panose="020F0502020204030204" pitchFamily="34" charset="0"/>
              </a:rPr>
            </a:br>
            <a:r>
              <a:rPr lang="en-GB" sz="1200" b="1" i="0" u="none" strike="noStrike" kern="1200">
                <a:solidFill>
                  <a:schemeClr val="tx1"/>
                </a:solidFill>
                <a:effectLst/>
                <a:latin typeface="Calibri" panose="020F0502020204030204" pitchFamily="34" charset="0"/>
                <a:ea typeface="+mn-ea"/>
                <a:cs typeface="Calibri" panose="020F0502020204030204" pitchFamily="34" charset="0"/>
              </a:rPr>
              <a:t>viele</a:t>
            </a: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 was</a:t>
            </a:r>
            <a:r>
              <a:rPr lang="en-GB" sz="1200" b="0" i="0" u="none" strike="noStrike" kern="1200" baseline="0">
                <a:solidFill>
                  <a:schemeClr val="tx1"/>
                </a:solidFill>
                <a:effectLst/>
                <a:latin typeface="Calibri" panose="020F0502020204030204" pitchFamily="34" charset="0"/>
                <a:ea typeface="+mn-ea"/>
                <a:cs typeface="Calibri" panose="020F0502020204030204" pitchFamily="34" charset="0"/>
              </a:rPr>
              <a:t> also learnt as part of ‘Wie viele’ (how many).</a:t>
            </a:r>
            <a:br>
              <a:rPr lang="en-GB" sz="1200" b="0" i="0" u="none" strike="noStrike" kern="1200" baseline="0">
                <a:solidFill>
                  <a:schemeClr val="tx1"/>
                </a:solidFill>
                <a:effectLst/>
                <a:latin typeface="Calibri" panose="020F0502020204030204" pitchFamily="34" charset="0"/>
                <a:ea typeface="+mn-ea"/>
                <a:cs typeface="Calibri" panose="020F0502020204030204" pitchFamily="34" charset="0"/>
              </a:rPr>
            </a:br>
            <a:br>
              <a:rPr lang="en-GB" sz="1200" b="0" i="0" u="none" strike="noStrike" kern="1200" baseline="0">
                <a:solidFill>
                  <a:schemeClr val="tx1"/>
                </a:solidFill>
                <a:effectLst/>
                <a:latin typeface="Calibri" panose="020F0502020204030204" pitchFamily="34" charset="0"/>
                <a:ea typeface="+mn-ea"/>
                <a:cs typeface="Calibri" panose="020F0502020204030204" pitchFamily="34" charset="0"/>
              </a:rPr>
            </a:br>
            <a:r>
              <a:rPr lang="en-GB" sz="1200" b="0" i="0" u="none" strike="noStrike" kern="1200" baseline="0">
                <a:solidFill>
                  <a:schemeClr val="tx1"/>
                </a:solidFill>
                <a:effectLst/>
                <a:latin typeface="Calibri" panose="020F0502020204030204" pitchFamily="34" charset="0"/>
                <a:ea typeface="+mn-ea"/>
                <a:cs typeface="Calibri" panose="020F0502020204030204" pitchFamily="34" charset="0"/>
              </a:rPr>
              <a:t>Star = </a:t>
            </a:r>
            <a:r>
              <a:rPr lang="en-GB" sz="1200" b="1" i="0" u="none" strike="noStrike" kern="1200" baseline="0">
                <a:solidFill>
                  <a:schemeClr val="tx1"/>
                </a:solidFill>
                <a:effectLst/>
                <a:latin typeface="Calibri" panose="020F0502020204030204" pitchFamily="34" charset="0"/>
                <a:ea typeface="+mn-ea"/>
                <a:cs typeface="Calibri" panose="020F0502020204030204" pitchFamily="34" charset="0"/>
              </a:rPr>
              <a:t>der Stern</a:t>
            </a:r>
            <a:endParaRPr lang="en-GB" sz="1200" b="1" i="0" u="none" strike="noStrike" kern="1200">
              <a:solidFill>
                <a:schemeClr val="tx1"/>
              </a:solidFill>
              <a:effectLst/>
              <a:latin typeface="Calibri" panose="020F0502020204030204" pitchFamily="34" charset="0"/>
              <a:ea typeface="+mn-ea"/>
              <a:cs typeface="Calibri" panose="020F0502020204030204" pitchFamily="34" charset="0"/>
            </a:endParaRPr>
          </a:p>
          <a:p>
            <a:endParaRPr lang="en-GB">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49</a:t>
            </a:fld>
            <a:endParaRPr lang="en-GB"/>
          </a:p>
        </p:txBody>
      </p:sp>
    </p:spTree>
    <p:extLst>
      <p:ext uri="{BB962C8B-B14F-4D97-AF65-F5344CB8AC3E}">
        <p14:creationId xmlns:p14="http://schemas.microsoft.com/office/powerpoint/2010/main" val="2355940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29802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As for previous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a:solidFill>
                <a:schemeClr val="tx1"/>
              </a:solidFill>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a:solidFill>
                  <a:schemeClr val="tx1"/>
                </a:solidFill>
                <a:effectLst/>
                <a:latin typeface="Calibri" panose="020F0502020204030204" pitchFamily="34" charset="0"/>
                <a:ea typeface="+mn-ea"/>
                <a:cs typeface="Calibri" panose="020F0502020204030204" pitchFamily="34" charset="0"/>
              </a:rPr>
              <a:t>Singular</a:t>
            </a:r>
            <a:r>
              <a:rPr lang="en-GB" sz="1200" b="1" i="0" u="none" strike="noStrike" kern="1200" baseline="0">
                <a:solidFill>
                  <a:schemeClr val="tx1"/>
                </a:solidFill>
                <a:effectLst/>
                <a:latin typeface="Calibri" panose="020F0502020204030204" pitchFamily="34" charset="0"/>
                <a:ea typeface="+mn-ea"/>
                <a:cs typeface="Calibri" panose="020F0502020204030204" pitchFamily="34" charset="0"/>
              </a:rPr>
              <a:t> = der Baum</a:t>
            </a:r>
            <a:br>
              <a:rPr lang="en-GB" sz="1200" b="0" i="0" u="none" strike="noStrike" kern="1200">
                <a:solidFill>
                  <a:schemeClr val="tx1"/>
                </a:solidFill>
                <a:effectLst/>
                <a:latin typeface="Calibri" panose="020F0502020204030204" pitchFamily="34" charset="0"/>
                <a:ea typeface="+mn-ea"/>
                <a:cs typeface="Calibri" panose="020F0502020204030204" pitchFamily="34" charset="0"/>
              </a:rPr>
            </a:br>
            <a:endParaRPr lang="en-GB" sz="1200" b="0" i="0" u="none" strike="noStrike" kern="1200">
              <a:solidFill>
                <a:schemeClr val="tx1"/>
              </a:solidFill>
              <a:effectLst/>
              <a:latin typeface="Calibri" panose="020F0502020204030204" pitchFamily="34" charset="0"/>
              <a:ea typeface="+mn-ea"/>
              <a:cs typeface="Calibri" panose="020F0502020204030204" pitchFamily="34" charset="0"/>
            </a:endParaRPr>
          </a:p>
          <a:p>
            <a:endParaRPr lang="en-GB">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50</a:t>
            </a:fld>
            <a:endParaRPr lang="en-GB"/>
          </a:p>
        </p:txBody>
      </p:sp>
    </p:spTree>
    <p:extLst>
      <p:ext uri="{BB962C8B-B14F-4D97-AF65-F5344CB8AC3E}">
        <p14:creationId xmlns:p14="http://schemas.microsoft.com/office/powerpoint/2010/main" val="16133013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As for previous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a:solidFill>
                <a:schemeClr val="tx1"/>
              </a:solidFill>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a:solidFill>
                  <a:schemeClr val="tx1"/>
                </a:solidFill>
                <a:effectLst/>
                <a:latin typeface="Calibri" panose="020F0502020204030204" pitchFamily="34" charset="0"/>
                <a:ea typeface="+mn-ea"/>
                <a:cs typeface="Calibri" panose="020F0502020204030204" pitchFamily="34" charset="0"/>
              </a:rPr>
              <a:t>Singular</a:t>
            </a:r>
            <a:r>
              <a:rPr lang="en-GB" sz="1200" b="1" i="0" u="none" strike="noStrike" kern="1200" baseline="0">
                <a:solidFill>
                  <a:schemeClr val="tx1"/>
                </a:solidFill>
                <a:effectLst/>
                <a:latin typeface="Calibri" panose="020F0502020204030204" pitchFamily="34" charset="0"/>
                <a:ea typeface="+mn-ea"/>
                <a:cs typeface="Calibri" panose="020F0502020204030204" pitchFamily="34" charset="0"/>
              </a:rPr>
              <a:t> = der Stiefel</a:t>
            </a:r>
            <a:br>
              <a:rPr lang="en-GB" sz="1200" b="1" i="0" u="none" strike="noStrike" kern="1200" baseline="0">
                <a:solidFill>
                  <a:schemeClr val="tx1"/>
                </a:solidFill>
                <a:effectLst/>
                <a:latin typeface="Calibri" panose="020F0502020204030204" pitchFamily="34" charset="0"/>
                <a:ea typeface="+mn-ea"/>
                <a:cs typeface="Calibri" panose="020F0502020204030204" pitchFamily="34" charset="0"/>
              </a:rPr>
            </a:br>
            <a:r>
              <a:rPr lang="en-GB" sz="1200" b="0" i="0" u="none" strike="noStrike" kern="1200" baseline="0">
                <a:solidFill>
                  <a:schemeClr val="tx1"/>
                </a:solidFill>
                <a:effectLst/>
                <a:latin typeface="Calibri" panose="020F0502020204030204" pitchFamily="34" charset="0"/>
                <a:ea typeface="+mn-ea"/>
                <a:cs typeface="Calibri" panose="020F0502020204030204" pitchFamily="34" charset="0"/>
              </a:rPr>
              <a:t>Ensure that students remember ‘ein Paar’ from Lesson 1.1.2.</a:t>
            </a:r>
            <a:br>
              <a:rPr lang="en-GB" sz="1200" b="0" i="0" u="none" strike="noStrike" kern="1200">
                <a:solidFill>
                  <a:schemeClr val="tx1"/>
                </a:solidFill>
                <a:effectLst/>
                <a:latin typeface="Calibri" panose="020F0502020204030204" pitchFamily="34" charset="0"/>
                <a:ea typeface="+mn-ea"/>
                <a:cs typeface="Calibri" panose="020F0502020204030204" pitchFamily="34" charset="0"/>
              </a:rPr>
            </a:br>
            <a:endParaRPr lang="en-GB" sz="1200" b="0" i="0" u="none" strike="noStrike" kern="1200">
              <a:solidFill>
                <a:schemeClr val="tx1"/>
              </a:solidFill>
              <a:effectLst/>
              <a:latin typeface="Calibri" panose="020F0502020204030204" pitchFamily="34" charset="0"/>
              <a:ea typeface="+mn-ea"/>
              <a:cs typeface="Calibri" panose="020F0502020204030204" pitchFamily="34" charset="0"/>
            </a:endParaRPr>
          </a:p>
          <a:p>
            <a:endParaRPr lang="en-GB"/>
          </a:p>
        </p:txBody>
      </p:sp>
      <p:sp>
        <p:nvSpPr>
          <p:cNvPr id="4" name="Slide Number Placeholder 3"/>
          <p:cNvSpPr>
            <a:spLocks noGrp="1"/>
          </p:cNvSpPr>
          <p:nvPr>
            <p:ph type="sldNum" sz="quarter" idx="10"/>
          </p:nvPr>
        </p:nvSpPr>
        <p:spPr/>
        <p:txBody>
          <a:bodyPr/>
          <a:lstStyle/>
          <a:p>
            <a:fld id="{051212F4-EB5A-464B-92EC-DACFCB1CC2CD}" type="slidenum">
              <a:rPr lang="en-GB" smtClean="0"/>
              <a:t>51</a:t>
            </a:fld>
            <a:endParaRPr lang="en-GB"/>
          </a:p>
        </p:txBody>
      </p:sp>
    </p:spTree>
    <p:extLst>
      <p:ext uri="{BB962C8B-B14F-4D97-AF65-F5344CB8AC3E}">
        <p14:creationId xmlns:p14="http://schemas.microsoft.com/office/powerpoint/2010/main" val="29881792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As for previous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a:solidFill>
                  <a:schemeClr val="tx1"/>
                </a:solidFill>
                <a:effectLst/>
                <a:latin typeface="Calibri" panose="020F0502020204030204" pitchFamily="34" charset="0"/>
                <a:ea typeface="+mn-ea"/>
                <a:cs typeface="Calibri" panose="020F0502020204030204" pitchFamily="34" charset="0"/>
              </a:rPr>
              <a:t>Singular = der Marktplatz</a:t>
            </a:r>
            <a:br>
              <a:rPr lang="en-GB" sz="1200" b="0" i="0" u="none" strike="noStrike" kern="1200">
                <a:solidFill>
                  <a:schemeClr val="tx1"/>
                </a:solidFill>
                <a:effectLst/>
                <a:latin typeface="Calibri" panose="020F0502020204030204" pitchFamily="34" charset="0"/>
                <a:ea typeface="+mn-ea"/>
                <a:cs typeface="Calibri" panose="020F0502020204030204" pitchFamily="34" charset="0"/>
              </a:rPr>
            </a:br>
            <a:br>
              <a:rPr lang="en-GB" sz="1200" b="0" i="0" u="none" strike="noStrike" kern="1200">
                <a:solidFill>
                  <a:schemeClr val="tx1"/>
                </a:solidFill>
                <a:effectLst/>
                <a:latin typeface="Calibri" panose="020F0502020204030204" pitchFamily="34" charset="0"/>
                <a:ea typeface="+mn-ea"/>
                <a:cs typeface="Calibri" panose="020F0502020204030204" pitchFamily="34" charset="0"/>
              </a:rPr>
            </a:b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Note: </a:t>
            </a:r>
            <a:r>
              <a:rPr lang="en-GB" sz="1200" b="1" i="0" u="none" strike="noStrike" kern="1200">
                <a:solidFill>
                  <a:schemeClr val="tx1"/>
                </a:solidFill>
                <a:effectLst/>
                <a:latin typeface="Calibri" panose="020F0502020204030204" pitchFamily="34" charset="0"/>
                <a:ea typeface="+mn-ea"/>
                <a:cs typeface="Calibri" panose="020F0502020204030204" pitchFamily="34" charset="0"/>
              </a:rPr>
              <a:t>Zwei </a:t>
            </a: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hasn’t been formally introduced but it is likely that they will</a:t>
            </a:r>
            <a:r>
              <a:rPr lang="en-GB" sz="1200" b="0" i="0" u="none" strike="noStrike" kern="1200" baseline="0">
                <a:solidFill>
                  <a:schemeClr val="tx1"/>
                </a:solidFill>
                <a:effectLst/>
                <a:latin typeface="Calibri" panose="020F0502020204030204" pitchFamily="34" charset="0"/>
                <a:ea typeface="+mn-ea"/>
                <a:cs typeface="Calibri" panose="020F0502020204030204" pitchFamily="34" charset="0"/>
              </a:rPr>
              <a:t> not be confused about its meaning, given the visual cue.</a:t>
            </a:r>
            <a:br>
              <a:rPr lang="en-GB" sz="1200" b="0" i="0" u="none" strike="noStrike" kern="1200">
                <a:solidFill>
                  <a:schemeClr val="tx1"/>
                </a:solidFill>
                <a:effectLst/>
                <a:latin typeface="Calibri" panose="020F0502020204030204" pitchFamily="34" charset="0"/>
                <a:ea typeface="+mn-ea"/>
                <a:cs typeface="Calibri" panose="020F0502020204030204" pitchFamily="34" charset="0"/>
              </a:rPr>
            </a:br>
            <a:endParaRPr lang="en-GB" sz="1200" b="0" i="0" u="none" strike="noStrike" kern="1200">
              <a:solidFill>
                <a:schemeClr val="tx1"/>
              </a:solidFill>
              <a:effectLst/>
              <a:latin typeface="Calibri" panose="020F0502020204030204" pitchFamily="34" charset="0"/>
              <a:ea typeface="+mn-ea"/>
              <a:cs typeface="Calibri" panose="020F0502020204030204" pitchFamily="34" charset="0"/>
            </a:endParaRPr>
          </a:p>
          <a:p>
            <a:endParaRPr lang="en-GB">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52</a:t>
            </a:fld>
            <a:endParaRPr lang="en-GB"/>
          </a:p>
        </p:txBody>
      </p:sp>
    </p:spTree>
    <p:extLst>
      <p:ext uri="{BB962C8B-B14F-4D97-AF65-F5344CB8AC3E}">
        <p14:creationId xmlns:p14="http://schemas.microsoft.com/office/powerpoint/2010/main" val="178613086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As for previous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a:solidFill>
                  <a:schemeClr val="tx1"/>
                </a:solidFill>
                <a:effectLst/>
                <a:latin typeface="Calibri" panose="020F0502020204030204" pitchFamily="34" charset="0"/>
                <a:ea typeface="+mn-ea"/>
                <a:cs typeface="Calibri" panose="020F0502020204030204" pitchFamily="34" charset="0"/>
              </a:rPr>
              <a:t>Singular noun = der Weihnachtsmarkt.</a:t>
            </a:r>
          </a:p>
          <a:p>
            <a:endParaRPr lang="en-GB"/>
          </a:p>
        </p:txBody>
      </p:sp>
      <p:sp>
        <p:nvSpPr>
          <p:cNvPr id="4" name="Slide Number Placeholder 3"/>
          <p:cNvSpPr>
            <a:spLocks noGrp="1"/>
          </p:cNvSpPr>
          <p:nvPr>
            <p:ph type="sldNum" sz="quarter" idx="10"/>
          </p:nvPr>
        </p:nvSpPr>
        <p:spPr/>
        <p:txBody>
          <a:bodyPr/>
          <a:lstStyle/>
          <a:p>
            <a:fld id="{051212F4-EB5A-464B-92EC-DACFCB1CC2CD}" type="slidenum">
              <a:rPr lang="en-GB" smtClean="0"/>
              <a:t>53</a:t>
            </a:fld>
            <a:endParaRPr lang="en-GB"/>
          </a:p>
        </p:txBody>
      </p:sp>
    </p:spTree>
    <p:extLst>
      <p:ext uri="{BB962C8B-B14F-4D97-AF65-F5344CB8AC3E}">
        <p14:creationId xmlns:p14="http://schemas.microsoft.com/office/powerpoint/2010/main" val="41544640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As for previous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a:solidFill>
                <a:schemeClr val="tx1"/>
              </a:solidFill>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a:solidFill>
                  <a:schemeClr val="tx1"/>
                </a:solidFill>
                <a:effectLst/>
                <a:latin typeface="Calibri" panose="020F0502020204030204" pitchFamily="34" charset="0"/>
                <a:ea typeface="+mn-ea"/>
                <a:cs typeface="Calibri" panose="020F0502020204030204" pitchFamily="34" charset="0"/>
              </a:rPr>
              <a:t>Singular</a:t>
            </a:r>
            <a:r>
              <a:rPr lang="en-GB" sz="1200" b="1" i="0" u="none" strike="noStrike" kern="1200" baseline="0">
                <a:solidFill>
                  <a:schemeClr val="tx1"/>
                </a:solidFill>
                <a:effectLst/>
                <a:latin typeface="Calibri" panose="020F0502020204030204" pitchFamily="34" charset="0"/>
                <a:ea typeface="+mn-ea"/>
                <a:cs typeface="Calibri" panose="020F0502020204030204" pitchFamily="34" charset="0"/>
              </a:rPr>
              <a:t> noun = der Weihnachtsmann</a:t>
            </a:r>
            <a:endParaRPr lang="en-GB" sz="1200" b="1" i="0" u="none" strike="noStrike" kern="1200">
              <a:solidFill>
                <a:schemeClr val="tx1"/>
              </a:solidFill>
              <a:effectLst/>
              <a:latin typeface="Calibri" panose="020F0502020204030204" pitchFamily="34" charset="0"/>
              <a:ea typeface="+mn-ea"/>
              <a:cs typeface="Calibri" panose="020F0502020204030204" pitchFamily="34" charset="0"/>
            </a:endParaRPr>
          </a:p>
          <a:p>
            <a:endParaRPr lang="en-GB" b="1">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54</a:t>
            </a:fld>
            <a:endParaRPr lang="en-GB"/>
          </a:p>
        </p:txBody>
      </p:sp>
    </p:spTree>
    <p:extLst>
      <p:ext uri="{BB962C8B-B14F-4D97-AF65-F5344CB8AC3E}">
        <p14:creationId xmlns:p14="http://schemas.microsoft.com/office/powerpoint/2010/main" val="4551889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latin typeface="Calibri" panose="020F0502020204030204" pitchFamily="34" charset="0"/>
                <a:cs typeface="Calibri" panose="020F0502020204030204" pitchFamily="34" charset="0"/>
              </a:rPr>
              <a:t>Timing: 4 minutes</a:t>
            </a:r>
            <a:br>
              <a:rPr lang="en-GB">
                <a:latin typeface="Calibri" panose="020F0502020204030204" pitchFamily="34" charset="0"/>
                <a:cs typeface="Calibri" panose="020F0502020204030204" pitchFamily="34" charset="0"/>
              </a:rPr>
            </a:br>
            <a:br>
              <a:rPr lang="en-GB" b="1">
                <a:latin typeface="Calibri" panose="020F0502020204030204" pitchFamily="34" charset="0"/>
                <a:cs typeface="Calibri" panose="020F0502020204030204" pitchFamily="34" charset="0"/>
              </a:rPr>
            </a:br>
            <a:r>
              <a:rPr lang="en-GB" b="1">
                <a:latin typeface="Calibri" panose="020F0502020204030204" pitchFamily="34" charset="0"/>
                <a:cs typeface="Calibri" panose="020F0502020204030204" pitchFamily="34" charset="0"/>
              </a:rPr>
              <a:t>Aim: </a:t>
            </a: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To</a:t>
            </a:r>
            <a:r>
              <a:rPr lang="en-GB" sz="1200" b="0" i="0" u="none" strike="noStrike" kern="1200" baseline="0">
                <a:solidFill>
                  <a:schemeClr val="tx1"/>
                </a:solidFill>
                <a:effectLst/>
                <a:latin typeface="Calibri" panose="020F0502020204030204" pitchFamily="34" charset="0"/>
                <a:ea typeface="+mn-ea"/>
                <a:cs typeface="Calibri" panose="020F0502020204030204" pitchFamily="34" charset="0"/>
              </a:rPr>
              <a:t> present the answers to the w</a:t>
            </a: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riting activity.</a:t>
            </a:r>
            <a:br>
              <a:rPr lang="en-GB">
                <a:latin typeface="Calibri" panose="020F0502020204030204" pitchFamily="34" charset="0"/>
                <a:cs typeface="Calibri" panose="020F0502020204030204" pitchFamily="34" charset="0"/>
              </a:rPr>
            </a:br>
            <a:endParaRPr lang="en-GB">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latin typeface="Calibri" panose="020F0502020204030204" pitchFamily="34" charset="0"/>
                <a:cs typeface="Calibri" panose="020F0502020204030204" pitchFamily="34" charset="0"/>
              </a:rPr>
              <a:t>Procedure:</a:t>
            </a:r>
            <a:br>
              <a:rPr lang="en-GB">
                <a:latin typeface="Calibri" panose="020F0502020204030204" pitchFamily="34" charset="0"/>
                <a:cs typeface="Calibri" panose="020F0502020204030204" pitchFamily="34" charset="0"/>
              </a:rPr>
            </a:br>
            <a:r>
              <a:rPr lang="en-GB">
                <a:latin typeface="Calibri" panose="020F0502020204030204" pitchFamily="34" charset="0"/>
                <a:cs typeface="Calibri" panose="020F0502020204030204" pitchFamily="34" charset="0"/>
              </a:rPr>
              <a:t>1. </a:t>
            </a: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Elicit the answer from students.</a:t>
            </a:r>
          </a:p>
          <a:p>
            <a:r>
              <a:rPr lang="en-GB">
                <a:latin typeface="Calibri" panose="020F0502020204030204" pitchFamily="34" charset="0"/>
                <a:cs typeface="Calibri" panose="020F0502020204030204" pitchFamily="34" charset="0"/>
              </a:rPr>
              <a:t>2. Click to bring up the correct answer</a:t>
            </a:r>
            <a:r>
              <a:rPr lang="en-US">
                <a:latin typeface="Calibri" panose="020F0502020204030204" pitchFamily="34" charset="0"/>
                <a:cs typeface="Calibri" panose="020F0502020204030204" pitchFamily="34" charset="0"/>
              </a:rPr>
              <a:t>.</a:t>
            </a:r>
          </a:p>
          <a:p>
            <a:r>
              <a:rPr lang="en-US" sz="1200" b="0" i="0" u="none" strike="noStrike" kern="1200">
                <a:solidFill>
                  <a:schemeClr val="tx1"/>
                </a:solidFill>
                <a:effectLst/>
                <a:latin typeface="Calibri" panose="020F0502020204030204" pitchFamily="34" charset="0"/>
                <a:ea typeface="+mn-ea"/>
                <a:cs typeface="Calibri" panose="020F0502020204030204" pitchFamily="34" charset="0"/>
              </a:rPr>
              <a:t>3. Advance through all slides in the sequence</a:t>
            </a:r>
            <a:r>
              <a:rPr lang="en-US" sz="1200" b="0" i="0" u="none" strike="noStrike" kern="1200" baseline="0">
                <a:solidFill>
                  <a:schemeClr val="tx1"/>
                </a:solidFill>
                <a:effectLst/>
                <a:latin typeface="Calibri" panose="020F0502020204030204" pitchFamily="34" charset="0"/>
                <a:ea typeface="+mn-ea"/>
                <a:cs typeface="Calibri" panose="020F0502020204030204" pitchFamily="34" charset="0"/>
              </a:rPr>
              <a:t> in the same way.</a:t>
            </a:r>
            <a:endParaRPr lang="en-GB" sz="1200" b="0" i="0" u="none" strike="noStrike" kern="1200">
              <a:solidFill>
                <a:schemeClr val="tx1"/>
              </a:solidFill>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55</a:t>
            </a:fld>
            <a:endParaRPr lang="en-GB"/>
          </a:p>
        </p:txBody>
      </p:sp>
    </p:spTree>
    <p:extLst>
      <p:ext uri="{BB962C8B-B14F-4D97-AF65-F5344CB8AC3E}">
        <p14:creationId xmlns:p14="http://schemas.microsoft.com/office/powerpoint/2010/main" val="254271070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As for previous slide.</a:t>
            </a:r>
          </a:p>
        </p:txBody>
      </p:sp>
      <p:sp>
        <p:nvSpPr>
          <p:cNvPr id="4" name="Slide Number Placeholder 3"/>
          <p:cNvSpPr>
            <a:spLocks noGrp="1"/>
          </p:cNvSpPr>
          <p:nvPr>
            <p:ph type="sldNum" sz="quarter" idx="10"/>
          </p:nvPr>
        </p:nvSpPr>
        <p:spPr/>
        <p:txBody>
          <a:bodyPr/>
          <a:lstStyle/>
          <a:p>
            <a:fld id="{051212F4-EB5A-464B-92EC-DACFCB1CC2CD}" type="slidenum">
              <a:rPr lang="en-GB" smtClean="0"/>
              <a:t>56</a:t>
            </a:fld>
            <a:endParaRPr lang="en-GB"/>
          </a:p>
        </p:txBody>
      </p:sp>
    </p:spTree>
    <p:extLst>
      <p:ext uri="{BB962C8B-B14F-4D97-AF65-F5344CB8AC3E}">
        <p14:creationId xmlns:p14="http://schemas.microsoft.com/office/powerpoint/2010/main" val="20339958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As for previous slide.</a:t>
            </a:r>
          </a:p>
          <a:p>
            <a:endParaRPr lang="en-GB" sz="1200" b="0" i="0" u="none" strike="noStrike" kern="1200">
              <a:solidFill>
                <a:schemeClr val="tx1"/>
              </a:solidFill>
              <a:effectLst/>
              <a:latin typeface="Calibri" panose="020F0502020204030204" pitchFamily="34" charset="0"/>
              <a:ea typeface="+mn-ea"/>
              <a:cs typeface="Calibri" panose="020F0502020204030204" pitchFamily="34" charset="0"/>
            </a:endParaRPr>
          </a:p>
          <a:p>
            <a:r>
              <a:rPr lang="en-GB" sz="1200" b="0" i="0" u="none" strike="noStrike" kern="1200">
                <a:solidFill>
                  <a:schemeClr val="tx1"/>
                </a:solidFill>
                <a:effectLst/>
                <a:latin typeface="Calibri" panose="020F0502020204030204" pitchFamily="34" charset="0"/>
                <a:ea typeface="+mn-ea"/>
                <a:cs typeface="Calibri" panose="020F0502020204030204" pitchFamily="34" charset="0"/>
              </a:rPr>
              <a:t>Students will</a:t>
            </a:r>
            <a:r>
              <a:rPr lang="en-GB" sz="1200" b="0" i="0" u="none" strike="noStrike" kern="1200" baseline="0">
                <a:solidFill>
                  <a:schemeClr val="tx1"/>
                </a:solidFill>
                <a:effectLst/>
                <a:latin typeface="Calibri" panose="020F0502020204030204" pitchFamily="34" charset="0"/>
                <a:ea typeface="+mn-ea"/>
                <a:cs typeface="Calibri" panose="020F0502020204030204" pitchFamily="34" charset="0"/>
              </a:rPr>
              <a:t> be taught SSC äu in the 2</a:t>
            </a:r>
            <a:r>
              <a:rPr lang="en-GB" sz="1200" b="0" i="0" u="none" strike="noStrike" kern="1200" baseline="30000">
                <a:solidFill>
                  <a:schemeClr val="tx1"/>
                </a:solidFill>
                <a:effectLst/>
                <a:latin typeface="Calibri" panose="020F0502020204030204" pitchFamily="34" charset="0"/>
                <a:ea typeface="+mn-ea"/>
                <a:cs typeface="Calibri" panose="020F0502020204030204" pitchFamily="34" charset="0"/>
              </a:rPr>
              <a:t>nd</a:t>
            </a:r>
            <a:r>
              <a:rPr lang="en-GB" sz="1200" b="0" i="0" u="none" strike="noStrike" kern="1200" baseline="0">
                <a:solidFill>
                  <a:schemeClr val="tx1"/>
                </a:solidFill>
                <a:effectLst/>
                <a:latin typeface="Calibri" panose="020F0502020204030204" pitchFamily="34" charset="0"/>
                <a:ea typeface="+mn-ea"/>
                <a:cs typeface="Calibri" panose="020F0502020204030204" pitchFamily="34" charset="0"/>
              </a:rPr>
              <a:t> week of Term 2.  They will therefore need some support with the pronunciation at this stage.</a:t>
            </a:r>
            <a:br>
              <a:rPr lang="en-GB" sz="1200" b="0" i="0" u="none" strike="noStrike" kern="1200" baseline="0">
                <a:solidFill>
                  <a:schemeClr val="tx1"/>
                </a:solidFill>
                <a:effectLst/>
                <a:latin typeface="Calibri" panose="020F0502020204030204" pitchFamily="34" charset="0"/>
                <a:ea typeface="+mn-ea"/>
                <a:cs typeface="Calibri" panose="020F0502020204030204" pitchFamily="34" charset="0"/>
              </a:rPr>
            </a:br>
            <a:endParaRPr lang="en-GB">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57</a:t>
            </a:fld>
            <a:endParaRPr lang="en-GB"/>
          </a:p>
        </p:txBody>
      </p:sp>
    </p:spTree>
    <p:extLst>
      <p:ext uri="{BB962C8B-B14F-4D97-AF65-F5344CB8AC3E}">
        <p14:creationId xmlns:p14="http://schemas.microsoft.com/office/powerpoint/2010/main" val="406173354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As for previous slide.</a:t>
            </a:r>
          </a:p>
          <a:p>
            <a:endParaRPr lang="en-GB"/>
          </a:p>
        </p:txBody>
      </p:sp>
      <p:sp>
        <p:nvSpPr>
          <p:cNvPr id="4" name="Slide Number Placeholder 3"/>
          <p:cNvSpPr>
            <a:spLocks noGrp="1"/>
          </p:cNvSpPr>
          <p:nvPr>
            <p:ph type="sldNum" sz="quarter" idx="10"/>
          </p:nvPr>
        </p:nvSpPr>
        <p:spPr/>
        <p:txBody>
          <a:bodyPr/>
          <a:lstStyle/>
          <a:p>
            <a:fld id="{051212F4-EB5A-464B-92EC-DACFCB1CC2CD}" type="slidenum">
              <a:rPr lang="en-GB" smtClean="0"/>
              <a:t>58</a:t>
            </a:fld>
            <a:endParaRPr lang="en-GB"/>
          </a:p>
        </p:txBody>
      </p:sp>
    </p:spTree>
    <p:extLst>
      <p:ext uri="{BB962C8B-B14F-4D97-AF65-F5344CB8AC3E}">
        <p14:creationId xmlns:p14="http://schemas.microsoft.com/office/powerpoint/2010/main" val="86436287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As for previous slide.</a:t>
            </a:r>
          </a:p>
        </p:txBody>
      </p:sp>
      <p:sp>
        <p:nvSpPr>
          <p:cNvPr id="4" name="Slide Number Placeholder 3"/>
          <p:cNvSpPr>
            <a:spLocks noGrp="1"/>
          </p:cNvSpPr>
          <p:nvPr>
            <p:ph type="sldNum" sz="quarter" idx="10"/>
          </p:nvPr>
        </p:nvSpPr>
        <p:spPr/>
        <p:txBody>
          <a:bodyPr/>
          <a:lstStyle/>
          <a:p>
            <a:fld id="{051212F4-EB5A-464B-92EC-DACFCB1CC2CD}" type="slidenum">
              <a:rPr lang="en-GB" smtClean="0"/>
              <a:t>59</a:t>
            </a:fld>
            <a:endParaRPr lang="en-GB"/>
          </a:p>
        </p:txBody>
      </p:sp>
    </p:spTree>
    <p:extLst>
      <p:ext uri="{BB962C8B-B14F-4D97-AF65-F5344CB8AC3E}">
        <p14:creationId xmlns:p14="http://schemas.microsoft.com/office/powerpoint/2010/main" val="1673235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363422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As for previous slide.</a:t>
            </a:r>
          </a:p>
        </p:txBody>
      </p:sp>
      <p:sp>
        <p:nvSpPr>
          <p:cNvPr id="4" name="Slide Number Placeholder 3"/>
          <p:cNvSpPr>
            <a:spLocks noGrp="1"/>
          </p:cNvSpPr>
          <p:nvPr>
            <p:ph type="sldNum" sz="quarter" idx="10"/>
          </p:nvPr>
        </p:nvSpPr>
        <p:spPr/>
        <p:txBody>
          <a:bodyPr/>
          <a:lstStyle/>
          <a:p>
            <a:fld id="{051212F4-EB5A-464B-92EC-DACFCB1CC2CD}" type="slidenum">
              <a:rPr lang="en-GB" smtClean="0"/>
              <a:t>60</a:t>
            </a:fld>
            <a:endParaRPr lang="en-GB"/>
          </a:p>
        </p:txBody>
      </p:sp>
    </p:spTree>
    <p:extLst>
      <p:ext uri="{BB962C8B-B14F-4D97-AF65-F5344CB8AC3E}">
        <p14:creationId xmlns:p14="http://schemas.microsoft.com/office/powerpoint/2010/main" val="365174787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As for previous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a:solidFill>
                <a:schemeClr val="tx1"/>
              </a:solidFill>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These examples provide some evidence that most words stick to a limited number of plural patterns. 90% masculine words form their plurals following Rule 1, for example. However, Weihnachtsmann is an </a:t>
            </a:r>
            <a:r>
              <a:rPr lang="en-GB" sz="1200" b="1" i="0" u="none" strike="noStrike" kern="1200">
                <a:solidFill>
                  <a:schemeClr val="tx1"/>
                </a:solidFill>
                <a:effectLst/>
                <a:latin typeface="Calibri" panose="020F0502020204030204" pitchFamily="34" charset="0"/>
                <a:ea typeface="+mn-ea"/>
                <a:cs typeface="Calibri" panose="020F0502020204030204" pitchFamily="34" charset="0"/>
              </a:rPr>
              <a:t>exception</a:t>
            </a:r>
            <a:r>
              <a:rPr lang="en-GB" sz="1200" b="0" i="0" u="none" strike="noStrike" kern="1200">
                <a:solidFill>
                  <a:schemeClr val="tx1"/>
                </a:solidFill>
                <a:effectLst/>
                <a:latin typeface="Calibri" panose="020F0502020204030204" pitchFamily="34" charset="0"/>
                <a:ea typeface="+mn-ea"/>
                <a:cs typeface="Calibri" panose="020F0502020204030204" pitchFamily="34" charset="0"/>
              </a:rPr>
              <a:t>,</a:t>
            </a:r>
            <a:r>
              <a:rPr lang="en-GB" sz="1200" b="0" i="0" u="none" strike="noStrike" kern="1200" baseline="0">
                <a:solidFill>
                  <a:schemeClr val="tx1"/>
                </a:solidFill>
                <a:effectLst/>
                <a:latin typeface="Calibri" panose="020F0502020204030204" pitchFamily="34" charset="0"/>
                <a:ea typeface="+mn-ea"/>
                <a:cs typeface="Calibri" panose="020F0502020204030204" pitchFamily="34" charset="0"/>
              </a:rPr>
              <a:t> because it not only adds an umlaut to the vowel, it adds not just an -e but an -er.</a:t>
            </a:r>
            <a:br>
              <a:rPr lang="en-GB" sz="1200" b="0" i="0" u="none" strike="noStrike" kern="1200">
                <a:solidFill>
                  <a:schemeClr val="tx1"/>
                </a:solidFill>
                <a:effectLst/>
                <a:latin typeface="Calibri" panose="020F0502020204030204" pitchFamily="34" charset="0"/>
                <a:ea typeface="+mn-ea"/>
                <a:cs typeface="Calibri" panose="020F0502020204030204" pitchFamily="34" charset="0"/>
              </a:rPr>
            </a:br>
            <a:endParaRPr lang="en-GB" sz="1200" b="0" i="0" u="none" strike="noStrike" kern="1200">
              <a:solidFill>
                <a:schemeClr val="tx1"/>
              </a:solidFill>
              <a:effectLst/>
              <a:latin typeface="Calibri" panose="020F0502020204030204" pitchFamily="34" charset="0"/>
              <a:ea typeface="+mn-ea"/>
              <a:cs typeface="Calibri" panose="020F0502020204030204" pitchFamily="34" charset="0"/>
            </a:endParaRPr>
          </a:p>
          <a:p>
            <a:endParaRPr lang="en-GB"/>
          </a:p>
        </p:txBody>
      </p:sp>
      <p:sp>
        <p:nvSpPr>
          <p:cNvPr id="4" name="Slide Number Placeholder 3"/>
          <p:cNvSpPr>
            <a:spLocks noGrp="1"/>
          </p:cNvSpPr>
          <p:nvPr>
            <p:ph type="sldNum" sz="quarter" idx="10"/>
          </p:nvPr>
        </p:nvSpPr>
        <p:spPr/>
        <p:txBody>
          <a:bodyPr/>
          <a:lstStyle/>
          <a:p>
            <a:fld id="{051212F4-EB5A-464B-92EC-DACFCB1CC2CD}" type="slidenum">
              <a:rPr lang="en-GB" smtClean="0"/>
              <a:t>61</a:t>
            </a:fld>
            <a:endParaRPr lang="en-GB"/>
          </a:p>
        </p:txBody>
      </p:sp>
    </p:spTree>
    <p:extLst>
      <p:ext uri="{BB962C8B-B14F-4D97-AF65-F5344CB8AC3E}">
        <p14:creationId xmlns:p14="http://schemas.microsoft.com/office/powerpoint/2010/main" val="385562274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Calibri" panose="020F0502020204030204" pitchFamily="34" charset="0"/>
                <a:cs typeface="Calibri" panose="020F0502020204030204" pitchFamily="34" charset="0"/>
              </a:rPr>
              <a:t>This week </a:t>
            </a:r>
            <a:r>
              <a:rPr lang="en-GB">
                <a:latin typeface="Calibri" panose="020F0502020204030204" pitchFamily="34" charset="0"/>
                <a:cs typeface="Calibri" panose="020F0502020204030204" pitchFamily="34" charset="0"/>
              </a:rPr>
              <a:t>includes the first part of</a:t>
            </a:r>
            <a:r>
              <a:rPr lang="en-GB" baseline="0">
                <a:latin typeface="Calibri" panose="020F0502020204030204" pitchFamily="34" charset="0"/>
                <a:cs typeface="Calibri" panose="020F0502020204030204" pitchFamily="34" charset="0"/>
              </a:rPr>
              <a:t> </a:t>
            </a:r>
            <a:r>
              <a:rPr lang="en-GB">
                <a:latin typeface="Calibri" panose="020F0502020204030204" pitchFamily="34" charset="0"/>
                <a:cs typeface="Calibri" panose="020F0502020204030204" pitchFamily="34" charset="0"/>
              </a:rPr>
              <a:t>a </a:t>
            </a:r>
            <a:r>
              <a:rPr lang="en-GB" dirty="0">
                <a:latin typeface="Calibri" panose="020F0502020204030204" pitchFamily="34" charset="0"/>
                <a:cs typeface="Calibri" panose="020F0502020204030204" pitchFamily="34" charset="0"/>
              </a:rPr>
              <a:t>2-part lesson on a seasonal authentic text. Part two can be included in the following week</a:t>
            </a:r>
            <a:r>
              <a:rPr lang="en-GB">
                <a:latin typeface="Calibri" panose="020F0502020204030204" pitchFamily="34" charset="0"/>
                <a:cs typeface="Calibri" panose="020F0502020204030204" pitchFamily="34" charset="0"/>
              </a:rPr>
              <a:t>. When combined, </a:t>
            </a:r>
            <a:r>
              <a:rPr lang="en-GB" dirty="0">
                <a:latin typeface="Calibri" panose="020F0502020204030204" pitchFamily="34" charset="0"/>
                <a:cs typeface="Calibri" panose="020F0502020204030204" pitchFamily="34" charset="0"/>
              </a:rPr>
              <a:t>all the material can add up to more than 2 x 50 minutes. Covering the grammar points (introducing plurals) and the SCC (ü) are crucial to the NCELP SOW. It is as always up the individual teacher to decide what suits their students’ particular schedule</a:t>
            </a:r>
            <a:r>
              <a:rPr lang="en-GB">
                <a:latin typeface="Calibri" panose="020F0502020204030204" pitchFamily="34" charset="0"/>
                <a:cs typeface="Calibri" panose="020F0502020204030204" pitchFamily="34" charset="0"/>
              </a:rPr>
              <a:t>, scheme</a:t>
            </a:r>
            <a:r>
              <a:rPr lang="en-GB" baseline="0">
                <a:latin typeface="Calibri" panose="020F0502020204030204" pitchFamily="34" charset="0"/>
                <a:cs typeface="Calibri" panose="020F0502020204030204" pitchFamily="34" charset="0"/>
              </a:rPr>
              <a:t> of work</a:t>
            </a:r>
            <a:r>
              <a:rPr lang="en-GB">
                <a:latin typeface="Calibri" panose="020F0502020204030204" pitchFamily="34" charset="0"/>
                <a:cs typeface="Calibri" panose="020F0502020204030204" pitchFamily="34" charset="0"/>
              </a:rPr>
              <a:t>, </a:t>
            </a:r>
            <a:r>
              <a:rPr lang="en-GB" dirty="0">
                <a:latin typeface="Calibri" panose="020F0502020204030204" pitchFamily="34" charset="0"/>
                <a:cs typeface="Calibri" panose="020F0502020204030204" pitchFamily="34" charset="0"/>
              </a:rPr>
              <a:t>and ability levels.</a:t>
            </a:r>
          </a:p>
          <a:p>
            <a:pPr marL="0" indent="0">
              <a:buNone/>
            </a:pPr>
            <a:endParaRPr lang="en-US" b="1"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62</a:t>
            </a:fld>
            <a:endParaRPr lang="en-GB">
              <a:solidFill>
                <a:prstClr val="black"/>
              </a:solidFill>
            </a:endParaRPr>
          </a:p>
        </p:txBody>
      </p:sp>
    </p:spTree>
    <p:extLst>
      <p:ext uri="{BB962C8B-B14F-4D97-AF65-F5344CB8AC3E}">
        <p14:creationId xmlns:p14="http://schemas.microsoft.com/office/powerpoint/2010/main" val="173004807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latin typeface="Calibri" panose="020F0502020204030204" pitchFamily="34" charset="0"/>
                <a:cs typeface="Calibri" panose="020F0502020204030204" pitchFamily="34" charset="0"/>
              </a:rPr>
              <a:t>Timing: 2 minutes</a:t>
            </a:r>
            <a:br>
              <a:rPr lang="en-GB">
                <a:latin typeface="Calibri" panose="020F0502020204030204" pitchFamily="34" charset="0"/>
                <a:cs typeface="Calibri" panose="020F0502020204030204" pitchFamily="34" charset="0"/>
              </a:rPr>
            </a:br>
            <a:br>
              <a:rPr lang="en-GB" b="1">
                <a:latin typeface="Calibri" panose="020F0502020204030204" pitchFamily="34" charset="0"/>
                <a:cs typeface="Calibri" panose="020F0502020204030204" pitchFamily="34" charset="0"/>
              </a:rPr>
            </a:br>
            <a:r>
              <a:rPr lang="en-GB" b="1">
                <a:latin typeface="Calibri" panose="020F0502020204030204" pitchFamily="34" charset="0"/>
                <a:cs typeface="Calibri" panose="020F0502020204030204" pitchFamily="34" charset="0"/>
              </a:rPr>
              <a:t>Aim: </a:t>
            </a:r>
            <a:r>
              <a:rPr lang="en-GB" b="0">
                <a:latin typeface="Calibri" panose="020F0502020204030204" pitchFamily="34" charset="0"/>
                <a:cs typeface="Calibri" panose="020F0502020204030204" pitchFamily="34" charset="0"/>
              </a:rPr>
              <a:t>To introduce a seasonal text.</a:t>
            </a:r>
            <a:endParaRPr lang="en-GB" sz="1200" b="0" i="0" u="none" strike="noStrike" kern="1200">
              <a:solidFill>
                <a:schemeClr val="tx1"/>
              </a:solidFill>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a:latin typeface="Calibri" panose="020F0502020204030204" pitchFamily="34" charset="0"/>
                <a:cs typeface="Calibri" panose="020F0502020204030204" pitchFamily="34" charset="0"/>
              </a:rPr>
            </a:br>
            <a:r>
              <a:rPr lang="en-GB" b="1">
                <a:latin typeface="Calibri" panose="020F0502020204030204" pitchFamily="34" charset="0"/>
                <a:cs typeface="Calibri" panose="020F0502020204030204" pitchFamily="34" charset="0"/>
              </a:rPr>
              <a:t>Procedure:</a:t>
            </a:r>
            <a:br>
              <a:rPr lang="en-GB">
                <a:latin typeface="Calibri" panose="020F0502020204030204" pitchFamily="34" charset="0"/>
                <a:cs typeface="Calibri" panose="020F0502020204030204" pitchFamily="34" charset="0"/>
              </a:rPr>
            </a:br>
            <a:r>
              <a:rPr lang="en-GB">
                <a:latin typeface="Calibri" panose="020F0502020204030204" pitchFamily="34" charset="0"/>
                <a:cs typeface="Calibri" panose="020F0502020204030204" pitchFamily="34" charset="0"/>
              </a:rPr>
              <a:t>1. </a:t>
            </a:r>
            <a:r>
              <a:rPr lang="en-US">
                <a:latin typeface="Calibri" panose="020F0502020204030204" pitchFamily="34" charset="0"/>
                <a:cs typeface="Calibri" panose="020F0502020204030204" pitchFamily="34" charset="0"/>
              </a:rPr>
              <a:t>Setting the scene. Just play one</a:t>
            </a:r>
            <a:r>
              <a:rPr lang="en-US" baseline="0">
                <a:latin typeface="Calibri" panose="020F0502020204030204" pitchFamily="34" charset="0"/>
                <a:cs typeface="Calibri" panose="020F0502020204030204" pitchFamily="34" charset="0"/>
              </a:rPr>
              <a:t> verse of an instrumental version.</a:t>
            </a:r>
            <a:br>
              <a:rPr lang="en-US" baseline="0">
                <a:latin typeface="Calibri" panose="020F0502020204030204" pitchFamily="34" charset="0"/>
                <a:cs typeface="Calibri" panose="020F0502020204030204" pitchFamily="34" charset="0"/>
              </a:rPr>
            </a:br>
            <a:r>
              <a:rPr lang="en-US">
                <a:latin typeface="Calibri" panose="020F0502020204030204" pitchFamily="34" charset="0"/>
                <a:cs typeface="Calibri" panose="020F0502020204030204" pitchFamily="34" charset="0"/>
              </a:rPr>
              <a:t>Link to instrumental versions: </a:t>
            </a:r>
            <a:br>
              <a:rPr lang="en-US">
                <a:latin typeface="Calibri" panose="020F0502020204030204" pitchFamily="34" charset="0"/>
                <a:cs typeface="Calibri" panose="020F0502020204030204" pitchFamily="34" charset="0"/>
              </a:rPr>
            </a:br>
            <a:r>
              <a:rPr lang="en-GB">
                <a:latin typeface="Calibri" panose="020F0502020204030204" pitchFamily="34" charset="0"/>
                <a:cs typeface="Calibri" panose="020F0502020204030204" pitchFamily="34" charset="0"/>
                <a:hlinkClick r:id="rId3"/>
              </a:rPr>
              <a:t>https://www.youtube.com/watch?v=KurqAmMi-bc</a:t>
            </a:r>
            <a:r>
              <a:rPr lang="en-GB">
                <a:latin typeface="Calibri" panose="020F0502020204030204" pitchFamily="34" charset="0"/>
                <a:cs typeface="Calibri" panose="020F0502020204030204" pitchFamily="34" charset="0"/>
              </a:rPr>
              <a:t> (various instruments)</a:t>
            </a:r>
            <a:br>
              <a:rPr lang="en-GB">
                <a:latin typeface="Calibri" panose="020F0502020204030204" pitchFamily="34" charset="0"/>
                <a:cs typeface="Calibri" panose="020F0502020204030204" pitchFamily="34" charset="0"/>
              </a:rPr>
            </a:br>
            <a:r>
              <a:rPr lang="en-GB">
                <a:latin typeface="Calibri" panose="020F0502020204030204" pitchFamily="34" charset="0"/>
                <a:cs typeface="Calibri" panose="020F0502020204030204" pitchFamily="34" charset="0"/>
                <a:hlinkClick r:id="rId4"/>
              </a:rPr>
              <a:t>https://www.youtube.com/watch?v=nxvJ1SIRdiI</a:t>
            </a:r>
            <a:r>
              <a:rPr lang="en-GB">
                <a:latin typeface="Calibri" panose="020F0502020204030204" pitchFamily="34" charset="0"/>
                <a:cs typeface="Calibri" panose="020F0502020204030204" pitchFamily="34" charset="0"/>
              </a:rPr>
              <a:t> </a:t>
            </a:r>
            <a:r>
              <a:rPr lang="en-US">
                <a:latin typeface="Calibri" panose="020F0502020204030204" pitchFamily="34" charset="0"/>
                <a:cs typeface="Calibri" panose="020F0502020204030204" pitchFamily="34" charset="0"/>
              </a:rPr>
              <a:t>(piano</a:t>
            </a:r>
            <a:r>
              <a:rPr lang="en-US" baseline="0">
                <a:latin typeface="Calibri" panose="020F0502020204030204" pitchFamily="34" charset="0"/>
                <a:cs typeface="Calibri" panose="020F0502020204030204" pitchFamily="34" charset="0"/>
              </a:rPr>
              <a:t> only)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latin typeface="Calibri" panose="020F0502020204030204" pitchFamily="34" charset="0"/>
                <a:cs typeface="Calibri" panose="020F0502020204030204" pitchFamily="34" charset="0"/>
              </a:rPr>
              <a:t>2. Alternatively, click on left hand tree, then right hand tree.</a:t>
            </a:r>
            <a:endParaRPr lang="en-US">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Link to versions with lyrics: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atin typeface="Calibri" panose="020F0502020204030204" pitchFamily="34" charset="0"/>
                <a:cs typeface="Calibri" panose="020F0502020204030204" pitchFamily="34" charset="0"/>
                <a:hlinkClick r:id="rId5"/>
              </a:rPr>
              <a:t>https://www.youtube.com/watch?v=OVSoZn66iC4</a:t>
            </a:r>
            <a:r>
              <a:rPr lang="en-GB">
                <a:latin typeface="Calibri" panose="020F0502020204030204" pitchFamily="34" charset="0"/>
                <a:cs typeface="Calibri" panose="020F0502020204030204" pitchFamily="34" charset="0"/>
              </a:rPr>
              <a:t> – a</a:t>
            </a:r>
            <a:r>
              <a:rPr lang="en-GB" baseline="0">
                <a:latin typeface="Calibri" panose="020F0502020204030204" pitchFamily="34" charset="0"/>
                <a:cs typeface="Calibri" panose="020F0502020204030204" pitchFamily="34" charset="0"/>
              </a:rPr>
              <a:t> capella version, lyrics are fairly clear, there is only one verse</a:t>
            </a:r>
            <a:br>
              <a:rPr lang="en-US" baseline="0">
                <a:latin typeface="Calibri" panose="020F0502020204030204" pitchFamily="34" charset="0"/>
                <a:cs typeface="Calibri" panose="020F0502020204030204" pitchFamily="34" charset="0"/>
              </a:rPr>
            </a:br>
            <a:r>
              <a:rPr lang="en-GB">
                <a:latin typeface="Calibri" panose="020F0502020204030204" pitchFamily="34" charset="0"/>
                <a:cs typeface="Calibri" panose="020F0502020204030204" pitchFamily="34" charset="0"/>
                <a:hlinkClick r:id="rId6"/>
              </a:rPr>
              <a:t>https://www.youtube.com/watch?v=RJauT4IM1Y8</a:t>
            </a:r>
            <a:r>
              <a:rPr lang="en-GB">
                <a:latin typeface="Calibri" panose="020F0502020204030204" pitchFamily="34" charset="0"/>
                <a:cs typeface="Calibri" panose="020F0502020204030204" pitchFamily="34" charset="0"/>
              </a:rPr>
              <a:t> (choral version; pretty, but as there are a lot of voices, the individual sounds are not as clear– 3 verses, only play verse 1)</a:t>
            </a:r>
            <a:br>
              <a:rPr lang="en-GB">
                <a:latin typeface="Calibri" panose="020F0502020204030204" pitchFamily="34" charset="0"/>
                <a:cs typeface="Calibri" panose="020F0502020204030204" pitchFamily="34" charset="0"/>
              </a:rPr>
            </a:br>
            <a:r>
              <a:rPr lang="en-GB">
                <a:latin typeface="Calibri" panose="020F0502020204030204" pitchFamily="34" charset="0"/>
                <a:cs typeface="Calibri" panose="020F0502020204030204" pitchFamily="34" charset="0"/>
                <a:hlinkClick r:id="rId7"/>
              </a:rPr>
              <a:t>https://www.youtube.com/watch?v=lS4wTuvR7Ik</a:t>
            </a:r>
            <a:r>
              <a:rPr lang="en-GB">
                <a:latin typeface="Calibri" panose="020F0502020204030204" pitchFamily="34" charset="0"/>
                <a:cs typeface="Calibri" panose="020F0502020204030204" pitchFamily="34" charset="0"/>
              </a:rPr>
              <a:t> (single voice; quite clear sound – 3 verses, only play verse 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atin typeface="Calibri" panose="020F0502020204030204" pitchFamily="34" charset="0"/>
              <a:cs typeface="Calibri" panose="020F0502020204030204" pitchFamily="34" charset="0"/>
            </a:endParaRPr>
          </a:p>
          <a:p>
            <a:endParaRPr lang="en-US">
              <a:latin typeface="Calibri" panose="020F0502020204030204" pitchFamily="34" charset="0"/>
              <a:cs typeface="Calibri" panose="020F0502020204030204" pitchFamily="34" charset="0"/>
            </a:endParaRPr>
          </a:p>
          <a:p>
            <a:endParaRPr lang="en-GB">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63</a:t>
            </a:fld>
            <a:endParaRPr lang="en-GB"/>
          </a:p>
        </p:txBody>
      </p:sp>
    </p:spTree>
    <p:extLst>
      <p:ext uri="{BB962C8B-B14F-4D97-AF65-F5344CB8AC3E}">
        <p14:creationId xmlns:p14="http://schemas.microsoft.com/office/powerpoint/2010/main" val="320515495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latin typeface="Calibri" panose="020F0502020204030204" pitchFamily="34" charset="0"/>
                <a:cs typeface="Calibri" panose="020F0502020204030204" pitchFamily="34" charset="0"/>
              </a:rPr>
              <a:t>Timing: 1 minute</a:t>
            </a:r>
            <a:br>
              <a:rPr lang="en-GB">
                <a:latin typeface="Calibri" panose="020F0502020204030204" pitchFamily="34" charset="0"/>
                <a:cs typeface="Calibri" panose="020F0502020204030204" pitchFamily="34" charset="0"/>
              </a:rPr>
            </a:br>
            <a:br>
              <a:rPr lang="en-GB" b="1">
                <a:latin typeface="Calibri" panose="020F0502020204030204" pitchFamily="34" charset="0"/>
                <a:cs typeface="Calibri" panose="020F0502020204030204" pitchFamily="34" charset="0"/>
              </a:rPr>
            </a:br>
            <a:r>
              <a:rPr lang="en-GB" b="1">
                <a:latin typeface="Calibri" panose="020F0502020204030204" pitchFamily="34" charset="0"/>
                <a:cs typeface="Calibri" panose="020F0502020204030204" pitchFamily="34" charset="0"/>
              </a:rPr>
              <a:t>Aim: </a:t>
            </a:r>
            <a:r>
              <a:rPr lang="en-US" b="0">
                <a:latin typeface="Calibri" panose="020F0502020204030204" pitchFamily="34" charset="0"/>
                <a:cs typeface="Calibri" panose="020F0502020204030204" pitchFamily="34" charset="0"/>
              </a:rPr>
              <a:t>To set the scene further. </a:t>
            </a:r>
            <a:endParaRPr lang="en-GB" sz="1200" b="0" i="0" u="none" strike="noStrike" kern="1200">
              <a:solidFill>
                <a:schemeClr val="tx1"/>
              </a:solidFill>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a:latin typeface="Calibri" panose="020F0502020204030204" pitchFamily="34" charset="0"/>
                <a:cs typeface="Calibri" panose="020F0502020204030204" pitchFamily="34" charset="0"/>
              </a:rPr>
            </a:br>
            <a:r>
              <a:rPr lang="en-GB" b="1">
                <a:latin typeface="Calibri" panose="020F0502020204030204" pitchFamily="34" charset="0"/>
                <a:cs typeface="Calibri" panose="020F0502020204030204" pitchFamily="34" charset="0"/>
              </a:rPr>
              <a:t>Procedure:</a:t>
            </a:r>
            <a:br>
              <a:rPr lang="en-GB">
                <a:latin typeface="Calibri" panose="020F0502020204030204" pitchFamily="34" charset="0"/>
                <a:cs typeface="Calibri" panose="020F0502020204030204" pitchFamily="34" charset="0"/>
              </a:rPr>
            </a:br>
            <a:r>
              <a:rPr lang="en-GB">
                <a:latin typeface="Calibri" panose="020F0502020204030204" pitchFamily="34" charset="0"/>
                <a:cs typeface="Calibri" panose="020F0502020204030204" pitchFamily="34" charset="0"/>
              </a:rPr>
              <a:t>1. </a:t>
            </a:r>
            <a:r>
              <a:rPr lang="en-US">
                <a:latin typeface="Calibri" panose="020F0502020204030204" pitchFamily="34" charset="0"/>
                <a:cs typeface="Calibri" panose="020F0502020204030204" pitchFamily="34" charset="0"/>
              </a:rPr>
              <a:t>The pictures emphasise the natural properties of the tree and not the decorative (Christmassy) aspect. The top right picture might prime ‘snowing’ (wenn es schneit).</a:t>
            </a:r>
          </a:p>
          <a:p>
            <a:r>
              <a:rPr lang="en-US">
                <a:latin typeface="Calibri" panose="020F0502020204030204" pitchFamily="34" charset="0"/>
                <a:cs typeface="Calibri" panose="020F0502020204030204" pitchFamily="34" charset="0"/>
              </a:rPr>
              <a:t>2. Introduce the noun ‘der Baum’ [996] and invite the students to guess what type of tree a Tannenbaum might be.</a:t>
            </a:r>
            <a:br>
              <a:rPr lang="en-US">
                <a:latin typeface="Calibri" panose="020F0502020204030204" pitchFamily="34" charset="0"/>
                <a:cs typeface="Calibri" panose="020F0502020204030204" pitchFamily="34" charset="0"/>
              </a:rPr>
            </a:br>
            <a:endParaRPr lang="en-US">
              <a:latin typeface="Calibri" panose="020F0502020204030204" pitchFamily="34" charset="0"/>
              <a:cs typeface="Calibri" panose="020F0502020204030204" pitchFamily="34" charset="0"/>
            </a:endParaRPr>
          </a:p>
          <a:p>
            <a:r>
              <a:rPr lang="en-US" b="1">
                <a:latin typeface="Calibri" panose="020F0502020204030204" pitchFamily="34" charset="0"/>
                <a:cs typeface="Calibri" panose="020F0502020204030204" pitchFamily="34" charset="0"/>
              </a:rPr>
              <a:t>Note: </a:t>
            </a:r>
            <a:r>
              <a:rPr lang="en-US">
                <a:latin typeface="Calibri" panose="020F0502020204030204" pitchFamily="34" charset="0"/>
                <a:cs typeface="Calibri" panose="020F0502020204030204" pitchFamily="34" charset="0"/>
              </a:rPr>
              <a:t>Students have not yet learnt the SSC</a:t>
            </a:r>
            <a:r>
              <a:rPr lang="en-US" baseline="0">
                <a:latin typeface="Calibri" panose="020F0502020204030204" pitchFamily="34" charset="0"/>
                <a:cs typeface="Calibri" panose="020F0502020204030204" pitchFamily="34" charset="0"/>
              </a:rPr>
              <a:t> ‘au’, but they have encountered some words with ‘au’ already (for example, das Haus). We return to this later in the lesson.</a:t>
            </a:r>
            <a:endParaRPr lang="en-US">
              <a:latin typeface="Calibri" panose="020F0502020204030204" pitchFamily="34" charset="0"/>
              <a:cs typeface="Calibri" panose="020F0502020204030204" pitchFamily="34" charset="0"/>
            </a:endParaRPr>
          </a:p>
          <a:p>
            <a:endParaRPr lang="en-US">
              <a:latin typeface="Calibri" panose="020F0502020204030204" pitchFamily="34" charset="0"/>
              <a:cs typeface="Calibri" panose="020F0502020204030204" pitchFamily="34" charset="0"/>
            </a:endParaRPr>
          </a:p>
          <a:p>
            <a:endParaRPr lang="en-US">
              <a:latin typeface="Calibri" panose="020F0502020204030204" pitchFamily="34" charset="0"/>
              <a:cs typeface="Calibri" panose="020F0502020204030204" pitchFamily="34" charset="0"/>
            </a:endParaRPr>
          </a:p>
          <a:p>
            <a:endParaRPr lang="en-GB">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64</a:t>
            </a:fld>
            <a:endParaRPr lang="en-GB"/>
          </a:p>
        </p:txBody>
      </p:sp>
    </p:spTree>
    <p:extLst>
      <p:ext uri="{BB962C8B-B14F-4D97-AF65-F5344CB8AC3E}">
        <p14:creationId xmlns:p14="http://schemas.microsoft.com/office/powerpoint/2010/main" val="255760205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latin typeface="Calibri" panose="020F0502020204030204" pitchFamily="34" charset="0"/>
                <a:cs typeface="Calibri" panose="020F0502020204030204" pitchFamily="34" charset="0"/>
              </a:rPr>
              <a:t>Timing: 2 minutes</a:t>
            </a:r>
            <a:br>
              <a:rPr lang="en-GB">
                <a:latin typeface="Calibri" panose="020F0502020204030204" pitchFamily="34" charset="0"/>
                <a:cs typeface="Calibri" panose="020F0502020204030204" pitchFamily="34" charset="0"/>
              </a:rPr>
            </a:br>
            <a:br>
              <a:rPr lang="en-GB" b="1">
                <a:latin typeface="Calibri" panose="020F0502020204030204" pitchFamily="34" charset="0"/>
                <a:cs typeface="Calibri" panose="020F0502020204030204" pitchFamily="34" charset="0"/>
              </a:rPr>
            </a:br>
            <a:r>
              <a:rPr lang="en-GB" b="1">
                <a:latin typeface="Calibri" panose="020F0502020204030204" pitchFamily="34" charset="0"/>
                <a:cs typeface="Calibri" panose="020F0502020204030204" pitchFamily="34" charset="0"/>
              </a:rPr>
              <a:t>Aim: </a:t>
            </a:r>
            <a:r>
              <a:rPr lang="en-US" b="0">
                <a:latin typeface="Calibri" panose="020F0502020204030204" pitchFamily="34" charset="0"/>
                <a:cs typeface="Calibri" panose="020F0502020204030204" pitchFamily="34" charset="0"/>
              </a:rPr>
              <a:t>Helping students to use their real-world knowledge and</a:t>
            </a:r>
            <a:r>
              <a:rPr lang="en-US" b="0" baseline="0">
                <a:latin typeface="Calibri" panose="020F0502020204030204" pitchFamily="34" charset="0"/>
                <a:cs typeface="Calibri" panose="020F0502020204030204" pitchFamily="34" charset="0"/>
              </a:rPr>
              <a:t> previous vocabulary knowledge in a new context.</a:t>
            </a:r>
            <a:endParaRPr lang="en-US" b="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a:latin typeface="Calibri" panose="020F0502020204030204" pitchFamily="34" charset="0"/>
                <a:cs typeface="Calibri" panose="020F0502020204030204" pitchFamily="34" charset="0"/>
              </a:rPr>
            </a:br>
            <a:r>
              <a:rPr lang="en-GB" b="1">
                <a:latin typeface="Calibri" panose="020F0502020204030204" pitchFamily="34" charset="0"/>
                <a:cs typeface="Calibri" panose="020F0502020204030204" pitchFamily="34" charset="0"/>
              </a:rPr>
              <a:t>Procedure:</a:t>
            </a:r>
            <a:br>
              <a:rPr lang="en-GB">
                <a:latin typeface="Calibri" panose="020F0502020204030204" pitchFamily="34" charset="0"/>
                <a:cs typeface="Calibri" panose="020F0502020204030204" pitchFamily="34" charset="0"/>
              </a:rPr>
            </a:br>
            <a:r>
              <a:rPr lang="en-GB">
                <a:latin typeface="Calibri" panose="020F0502020204030204" pitchFamily="34" charset="0"/>
                <a:cs typeface="Calibri" panose="020F0502020204030204" pitchFamily="34" charset="0"/>
              </a:rPr>
              <a:t>1. </a:t>
            </a:r>
            <a:r>
              <a:rPr lang="en-US">
                <a:latin typeface="Calibri" panose="020F0502020204030204" pitchFamily="34" charset="0"/>
                <a:cs typeface="Calibri" panose="020F0502020204030204" pitchFamily="34" charset="0"/>
              </a:rPr>
              <a:t>Give</a:t>
            </a:r>
            <a:r>
              <a:rPr lang="en-US" baseline="0">
                <a:latin typeface="Calibri" panose="020F0502020204030204" pitchFamily="34" charset="0"/>
                <a:cs typeface="Calibri" panose="020F0502020204030204" pitchFamily="34" charset="0"/>
              </a:rPr>
              <a:t> the i</a:t>
            </a:r>
            <a:r>
              <a:rPr lang="en-US">
                <a:latin typeface="Calibri" panose="020F0502020204030204" pitchFamily="34" charset="0"/>
                <a:cs typeface="Calibri" panose="020F0502020204030204" pitchFamily="34" charset="0"/>
              </a:rPr>
              <a:t>nstructions in German: Der Title von diesem</a:t>
            </a:r>
            <a:r>
              <a:rPr lang="en-US" baseline="0">
                <a:latin typeface="Calibri" panose="020F0502020204030204" pitchFamily="34" charset="0"/>
                <a:cs typeface="Calibri" panose="020F0502020204030204" pitchFamily="34" charset="0"/>
              </a:rPr>
              <a:t> Lied /Song ist: O, Tannenbaum.  </a:t>
            </a:r>
            <a:r>
              <a:rPr lang="en-US">
                <a:latin typeface="Calibri" panose="020F0502020204030204" pitchFamily="34" charset="0"/>
                <a:cs typeface="Calibri" panose="020F0502020204030204" pitchFamily="34" charset="0"/>
              </a:rPr>
              <a:t>In 60 Sekunden schreib 5 Wörter</a:t>
            </a:r>
            <a:r>
              <a:rPr lang="en-US" baseline="0">
                <a:latin typeface="Calibri" panose="020F0502020204030204" pitchFamily="34" charset="0"/>
                <a:cs typeface="Calibri" panose="020F0502020204030204" pitchFamily="34" charset="0"/>
              </a:rPr>
              <a:t> (Deutsch oder Englisch) für das Lied.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latin typeface="Calibri" panose="020F0502020204030204" pitchFamily="34" charset="0"/>
                <a:cs typeface="Calibri" panose="020F0502020204030204" pitchFamily="34" charset="0"/>
              </a:rPr>
              <a:t>2. Hear some examples.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a:latin typeface="Calibri" panose="020F0502020204030204" pitchFamily="34" charset="0"/>
                <a:cs typeface="Calibri" panose="020F0502020204030204" pitchFamily="34" charset="0"/>
              </a:rPr>
              <a:t>Some ideas, with their word frequency:</a:t>
            </a:r>
            <a:br>
              <a:rPr lang="en-US" b="1" baseline="0">
                <a:latin typeface="Calibri" panose="020F0502020204030204" pitchFamily="34" charset="0"/>
                <a:cs typeface="Calibri" panose="020F0502020204030204" pitchFamily="34" charset="0"/>
              </a:rPr>
            </a:br>
            <a:r>
              <a:rPr lang="en-US" baseline="0">
                <a:latin typeface="Calibri" panose="020F0502020204030204" pitchFamily="34" charset="0"/>
                <a:cs typeface="Calibri" panose="020F0502020204030204" pitchFamily="34" charset="0"/>
              </a:rPr>
              <a:t>der Baum [996]; das Blatt [1330]; der Stamm [3500]; der Zweig/Ast [&gt;4000]; die Wurzel [3047]; wachsen [482]; grün [556]; braun [2178]; die Erde [781]; die Sonne [953]; der Regen [1690]; der Sommer [704]; der Winter [1288]; der Schnee [2203]</a:t>
            </a:r>
            <a:endParaRPr lang="en-US">
              <a:latin typeface="Calibri" panose="020F0502020204030204" pitchFamily="34" charset="0"/>
              <a:cs typeface="Calibri" panose="020F0502020204030204" pitchFamily="34" charset="0"/>
            </a:endParaRPr>
          </a:p>
          <a:p>
            <a:endParaRPr lang="en-GB">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65</a:t>
            </a:fld>
            <a:endParaRPr lang="en-GB"/>
          </a:p>
        </p:txBody>
      </p:sp>
    </p:spTree>
    <p:extLst>
      <p:ext uri="{BB962C8B-B14F-4D97-AF65-F5344CB8AC3E}">
        <p14:creationId xmlns:p14="http://schemas.microsoft.com/office/powerpoint/2010/main" val="155509569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latin typeface="Calibri" panose="020F0502020204030204" pitchFamily="34" charset="0"/>
                <a:cs typeface="Calibri" panose="020F0502020204030204" pitchFamily="34" charset="0"/>
              </a:rPr>
              <a:t>Timing: 2</a:t>
            </a:r>
            <a:r>
              <a:rPr lang="en-GB" b="1" baseline="0">
                <a:latin typeface="Calibri" panose="020F0502020204030204" pitchFamily="34" charset="0"/>
                <a:cs typeface="Calibri" panose="020F0502020204030204" pitchFamily="34" charset="0"/>
              </a:rPr>
              <a:t> </a:t>
            </a:r>
            <a:r>
              <a:rPr lang="en-GB" b="1">
                <a:latin typeface="Calibri" panose="020F0502020204030204" pitchFamily="34" charset="0"/>
                <a:cs typeface="Calibri" panose="020F0502020204030204" pitchFamily="34" charset="0"/>
              </a:rPr>
              <a:t>minutes</a:t>
            </a:r>
            <a:br>
              <a:rPr lang="en-GB">
                <a:latin typeface="Calibri" panose="020F0502020204030204" pitchFamily="34" charset="0"/>
                <a:cs typeface="Calibri" panose="020F0502020204030204" pitchFamily="34" charset="0"/>
              </a:rPr>
            </a:br>
            <a:br>
              <a:rPr lang="en-GB" b="1">
                <a:latin typeface="Calibri" panose="020F0502020204030204" pitchFamily="34" charset="0"/>
                <a:cs typeface="Calibri" panose="020F0502020204030204" pitchFamily="34" charset="0"/>
              </a:rPr>
            </a:br>
            <a:r>
              <a:rPr lang="en-GB" b="1">
                <a:latin typeface="Calibri" panose="020F0502020204030204" pitchFamily="34" charset="0"/>
                <a:cs typeface="Calibri" panose="020F0502020204030204" pitchFamily="34" charset="0"/>
              </a:rPr>
              <a:t>Aim: </a:t>
            </a:r>
            <a:r>
              <a:rPr lang="en-GB" b="0">
                <a:latin typeface="Calibri" panose="020F0502020204030204" pitchFamily="34" charset="0"/>
                <a:cs typeface="Calibri" panose="020F0502020204030204" pitchFamily="34" charset="0"/>
              </a:rPr>
              <a:t>To practise differentiating between </a:t>
            </a:r>
            <a:r>
              <a:rPr lang="en-GB" b="0" baseline="0">
                <a:latin typeface="Calibri" panose="020F0502020204030204" pitchFamily="34" charset="0"/>
                <a:cs typeface="Calibri" panose="020F0502020204030204" pitchFamily="34" charset="0"/>
              </a:rPr>
              <a:t>‘u’ and ‘ü’.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a:latin typeface="Calibri" panose="020F0502020204030204" pitchFamily="34" charset="0"/>
                <a:cs typeface="Calibri" panose="020F0502020204030204" pitchFamily="34" charset="0"/>
              </a:rPr>
            </a:br>
            <a:r>
              <a:rPr lang="en-GB" b="1">
                <a:latin typeface="Calibri" panose="020F0502020204030204" pitchFamily="34" charset="0"/>
                <a:cs typeface="Calibri" panose="020F0502020204030204" pitchFamily="34" charset="0"/>
              </a:rPr>
              <a:t>Procedure:</a:t>
            </a:r>
            <a:br>
              <a:rPr lang="en-GB">
                <a:latin typeface="Calibri" panose="020F0502020204030204" pitchFamily="34" charset="0"/>
                <a:cs typeface="Calibri" panose="020F0502020204030204" pitchFamily="34" charset="0"/>
              </a:rPr>
            </a:br>
            <a:r>
              <a:rPr lang="en-GB">
                <a:latin typeface="Calibri" panose="020F0502020204030204" pitchFamily="34" charset="0"/>
                <a:cs typeface="Calibri" panose="020F0502020204030204" pitchFamily="34" charset="0"/>
              </a:rPr>
              <a:t>1. Click on the fir tree in the top right hand corner to play the song. Students write</a:t>
            </a:r>
            <a:r>
              <a:rPr lang="en-GB" baseline="0">
                <a:latin typeface="Calibri" panose="020F0502020204030204" pitchFamily="34" charset="0"/>
                <a:cs typeface="Calibri" panose="020F0502020204030204" pitchFamily="34" charset="0"/>
              </a:rPr>
              <a:t> </a:t>
            </a:r>
            <a:r>
              <a:rPr lang="en-GB">
                <a:latin typeface="Calibri" panose="020F0502020204030204" pitchFamily="34" charset="0"/>
                <a:cs typeface="Calibri" panose="020F0502020204030204" pitchFamily="34" charset="0"/>
              </a:rPr>
              <a:t>‘u’ or ‘ü’ for each missing vowel.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2. </a:t>
            </a:r>
            <a:r>
              <a:rPr lang="en-GB">
                <a:latin typeface="Calibri" panose="020F0502020204030204" pitchFamily="34" charset="0"/>
                <a:cs typeface="Calibri" panose="020F0502020204030204" pitchFamily="34" charset="0"/>
              </a:rPr>
              <a:t>Play the song a</a:t>
            </a:r>
            <a:r>
              <a:rPr lang="en-GB" baseline="0">
                <a:latin typeface="Calibri" panose="020F0502020204030204" pitchFamily="34" charset="0"/>
                <a:cs typeface="Calibri" panose="020F0502020204030204" pitchFamily="34" charset="0"/>
              </a:rPr>
              <a:t> second time</a:t>
            </a:r>
            <a:r>
              <a:rPr lang="en-GB">
                <a:latin typeface="Calibri" panose="020F0502020204030204" pitchFamily="34" charset="0"/>
                <a:cs typeface="Calibri" panose="020F0502020204030204" pitchFamily="34" charset="0"/>
              </a:rPr>
              <a:t>. The text could also be read aloud if the recording seems too fast.</a:t>
            </a:r>
          </a:p>
          <a:p>
            <a:r>
              <a:rPr lang="en-GB">
                <a:latin typeface="Calibri" panose="020F0502020204030204" pitchFamily="34" charset="0"/>
                <a:cs typeface="Calibri" panose="020F0502020204030204" pitchFamily="34" charset="0"/>
              </a:rPr>
              <a:t>3. Alternatively, here is a link to a commercial version: </a:t>
            </a:r>
            <a:r>
              <a:rPr lang="en-GB">
                <a:latin typeface="Calibri" panose="020F0502020204030204" pitchFamily="34" charset="0"/>
                <a:cs typeface="Calibri" panose="020F0502020204030204" pitchFamily="34" charset="0"/>
                <a:hlinkClick r:id="rId3"/>
              </a:rPr>
              <a:t>https://www.youtube.com/watch?v=lS4wTuvR7Ik</a:t>
            </a:r>
            <a:r>
              <a:rPr lang="en-GB">
                <a:latin typeface="Calibri" panose="020F0502020204030204" pitchFamily="34" charset="0"/>
                <a:cs typeface="Calibri" panose="020F0502020204030204" pitchFamily="34" charset="0"/>
              </a:rPr>
              <a:t> </a:t>
            </a:r>
          </a:p>
          <a:p>
            <a:r>
              <a:rPr lang="en-GB">
                <a:latin typeface="Calibri" panose="020F0502020204030204" pitchFamily="34" charset="0"/>
                <a:cs typeface="Calibri" panose="020F0502020204030204" pitchFamily="34" charset="0"/>
              </a:rPr>
              <a:t>(single voice, but quite clear sound – 3 verses, only play verse 1).</a:t>
            </a:r>
          </a:p>
          <a:p>
            <a:r>
              <a:rPr lang="en-GB">
                <a:latin typeface="Calibri" panose="020F0502020204030204" pitchFamily="34" charset="0"/>
                <a:cs typeface="Calibri" panose="020F0502020204030204" pitchFamily="34" charset="0"/>
              </a:rPr>
              <a:t>4. The answers are provided</a:t>
            </a:r>
            <a:r>
              <a:rPr lang="en-GB" baseline="0">
                <a:latin typeface="Calibri" panose="020F0502020204030204" pitchFamily="34" charset="0"/>
                <a:cs typeface="Calibri" panose="020F0502020204030204" pitchFamily="34" charset="0"/>
              </a:rPr>
              <a:t> on the next slide.</a:t>
            </a:r>
            <a:endParaRPr lang="en-GB">
              <a:latin typeface="Calibri" panose="020F0502020204030204" pitchFamily="34" charset="0"/>
              <a:cs typeface="Calibri" panose="020F0502020204030204" pitchFamily="34" charset="0"/>
            </a:endParaRPr>
          </a:p>
          <a:p>
            <a:endParaRPr lang="en-GB">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latin typeface="Calibri" panose="020F0502020204030204" pitchFamily="34" charset="0"/>
                <a:cs typeface="Calibri" panose="020F0502020204030204" pitchFamily="34" charset="0"/>
              </a:rPr>
              <a:t>Note: </a:t>
            </a:r>
            <a:r>
              <a:rPr lang="en-GB">
                <a:latin typeface="Calibri" panose="020F0502020204030204" pitchFamily="34" charset="0"/>
                <a:cs typeface="Calibri" panose="020F0502020204030204" pitchFamily="34" charset="0"/>
              </a:rPr>
              <a:t>We include the source words and pictures as a refresher.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atin typeface="Calibri" panose="020F0502020204030204" pitchFamily="34" charset="0"/>
              <a:cs typeface="Calibri" panose="020F0502020204030204" pitchFamily="34" charset="0"/>
            </a:endParaRPr>
          </a:p>
          <a:p>
            <a:r>
              <a:rPr lang="en-GB" b="1">
                <a:latin typeface="Calibri" panose="020F0502020204030204" pitchFamily="34" charset="0"/>
                <a:cs typeface="Calibri" panose="020F0502020204030204" pitchFamily="34" charset="0"/>
              </a:rPr>
              <a:t>Instructions in German:</a:t>
            </a:r>
            <a:endParaRPr lang="en-GB">
              <a:latin typeface="Calibri" panose="020F0502020204030204" pitchFamily="34" charset="0"/>
              <a:cs typeface="Calibri" panose="020F0502020204030204" pitchFamily="34" charset="0"/>
            </a:endParaRPr>
          </a:p>
          <a:p>
            <a:r>
              <a:rPr lang="en-GB">
                <a:latin typeface="Calibri" panose="020F0502020204030204" pitchFamily="34" charset="0"/>
                <a:cs typeface="Calibri" panose="020F0502020204030204" pitchFamily="34" charset="0"/>
              </a:rPr>
              <a:t>Hör zu</a:t>
            </a:r>
          </a:p>
          <a:p>
            <a:r>
              <a:rPr lang="en-GB">
                <a:latin typeface="Calibri" panose="020F0502020204030204" pitchFamily="34" charset="0"/>
                <a:cs typeface="Calibri" panose="020F0502020204030204" pitchFamily="34" charset="0"/>
              </a:rPr>
              <a:t>Schreib ‘u’ oder ‘ü’</a:t>
            </a:r>
            <a:br>
              <a:rPr lang="en-GB">
                <a:latin typeface="Calibri" panose="020F0502020204030204" pitchFamily="34" charset="0"/>
                <a:cs typeface="Calibri" panose="020F0502020204030204" pitchFamily="34" charset="0"/>
              </a:rPr>
            </a:br>
            <a:br>
              <a:rPr lang="en-GB">
                <a:latin typeface="Calibri" panose="020F0502020204030204" pitchFamily="34" charset="0"/>
                <a:cs typeface="Calibri" panose="020F0502020204030204" pitchFamily="34" charset="0"/>
              </a:rPr>
            </a:br>
            <a:br>
              <a:rPr lang="en-GB">
                <a:latin typeface="Calibri" panose="020F0502020204030204" pitchFamily="34" charset="0"/>
                <a:cs typeface="Calibri" panose="020F0502020204030204" pitchFamily="34" charset="0"/>
              </a:rPr>
            </a:br>
            <a:endParaRPr lang="en-US">
              <a:latin typeface="Calibri" panose="020F0502020204030204" pitchFamily="34" charset="0"/>
              <a:cs typeface="Calibri" panose="020F0502020204030204" pitchFamily="34" charset="0"/>
            </a:endParaRPr>
          </a:p>
          <a:p>
            <a:endParaRPr lang="en-US">
              <a:latin typeface="Calibri" panose="020F0502020204030204" pitchFamily="34" charset="0"/>
              <a:cs typeface="Calibri" panose="020F0502020204030204" pitchFamily="34" charset="0"/>
            </a:endParaRPr>
          </a:p>
          <a:p>
            <a:endParaRPr lang="en-GB">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66</a:t>
            </a:fld>
            <a:endParaRPr lang="en-GB"/>
          </a:p>
        </p:txBody>
      </p:sp>
    </p:spTree>
    <p:extLst>
      <p:ext uri="{BB962C8B-B14F-4D97-AF65-F5344CB8AC3E}">
        <p14:creationId xmlns:p14="http://schemas.microsoft.com/office/powerpoint/2010/main" val="214317644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latin typeface="Calibri" panose="020F0502020204030204" pitchFamily="34" charset="0"/>
                <a:cs typeface="Calibri" panose="020F0502020204030204" pitchFamily="34" charset="0"/>
              </a:rPr>
              <a:t>Timing: 1 minute</a:t>
            </a:r>
            <a:br>
              <a:rPr lang="en-GB">
                <a:latin typeface="Calibri" panose="020F0502020204030204" pitchFamily="34" charset="0"/>
                <a:cs typeface="Calibri" panose="020F0502020204030204" pitchFamily="34" charset="0"/>
              </a:rPr>
            </a:br>
            <a:br>
              <a:rPr lang="en-GB" b="1">
                <a:latin typeface="Calibri" panose="020F0502020204030204" pitchFamily="34" charset="0"/>
                <a:cs typeface="Calibri" panose="020F0502020204030204" pitchFamily="34" charset="0"/>
              </a:rPr>
            </a:br>
            <a:r>
              <a:rPr lang="en-GB" b="1">
                <a:latin typeface="Calibri" panose="020F0502020204030204" pitchFamily="34" charset="0"/>
                <a:cs typeface="Calibri" panose="020F0502020204030204" pitchFamily="34" charset="0"/>
              </a:rPr>
              <a:t>Aim: </a:t>
            </a:r>
            <a:r>
              <a:rPr lang="en-GB" b="0">
                <a:latin typeface="Calibri" panose="020F0502020204030204" pitchFamily="34" charset="0"/>
                <a:cs typeface="Calibri" panose="020F0502020204030204" pitchFamily="34" charset="0"/>
              </a:rPr>
              <a:t>To provide the answers to the activity</a:t>
            </a:r>
            <a:r>
              <a:rPr lang="en-GB" b="0" baseline="0">
                <a:latin typeface="Calibri" panose="020F0502020204030204" pitchFamily="34" charset="0"/>
                <a:cs typeface="Calibri" panose="020F0502020204030204" pitchFamily="34" charset="0"/>
              </a:rPr>
              <a:t> on the previous slide.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a:latin typeface="Calibri" panose="020F0502020204030204" pitchFamily="34" charset="0"/>
                <a:cs typeface="Calibri" panose="020F0502020204030204" pitchFamily="34" charset="0"/>
              </a:rPr>
            </a:br>
            <a:r>
              <a:rPr lang="en-GB" b="1">
                <a:latin typeface="Calibri" panose="020F0502020204030204" pitchFamily="34" charset="0"/>
                <a:cs typeface="Calibri" panose="020F0502020204030204" pitchFamily="34" charset="0"/>
              </a:rPr>
              <a:t>Procedure:</a:t>
            </a:r>
            <a:br>
              <a:rPr lang="en-GB">
                <a:latin typeface="Calibri" panose="020F0502020204030204" pitchFamily="34" charset="0"/>
                <a:cs typeface="Calibri" panose="020F0502020204030204" pitchFamily="34" charset="0"/>
              </a:rPr>
            </a:br>
            <a:r>
              <a:rPr lang="en-GB">
                <a:latin typeface="Calibri" panose="020F0502020204030204" pitchFamily="34" charset="0"/>
                <a:cs typeface="Calibri" panose="020F0502020204030204" pitchFamily="34" charset="0"/>
              </a:rPr>
              <a:t>1. Ask students which SSC</a:t>
            </a:r>
            <a:r>
              <a:rPr lang="en-GB" baseline="0">
                <a:latin typeface="Calibri" panose="020F0502020204030204" pitchFamily="34" charset="0"/>
                <a:cs typeface="Calibri" panose="020F0502020204030204" pitchFamily="34" charset="0"/>
              </a:rPr>
              <a:t> is missing each time.c, licking to reveal the answers one by one.</a:t>
            </a:r>
            <a:endParaRPr lang="en-GB">
              <a:latin typeface="Calibri" panose="020F0502020204030204" pitchFamily="34" charset="0"/>
              <a:cs typeface="Calibri" panose="020F0502020204030204" pitchFamily="34" charset="0"/>
            </a:endParaRPr>
          </a:p>
          <a:p>
            <a:endParaRPr lang="en-GB">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67</a:t>
            </a:fld>
            <a:endParaRPr lang="en-GB"/>
          </a:p>
        </p:txBody>
      </p:sp>
    </p:spTree>
    <p:extLst>
      <p:ext uri="{BB962C8B-B14F-4D97-AF65-F5344CB8AC3E}">
        <p14:creationId xmlns:p14="http://schemas.microsoft.com/office/powerpoint/2010/main" val="83318499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latin typeface="Calibri" panose="020F0502020204030204" pitchFamily="34" charset="0"/>
                <a:cs typeface="Calibri" panose="020F0502020204030204" pitchFamily="34" charset="0"/>
              </a:rPr>
              <a:t>Timing: 2 minutes</a:t>
            </a:r>
            <a:br>
              <a:rPr lang="en-GB">
                <a:latin typeface="Calibri" panose="020F0502020204030204" pitchFamily="34" charset="0"/>
                <a:cs typeface="Calibri" panose="020F0502020204030204" pitchFamily="34" charset="0"/>
              </a:rPr>
            </a:br>
            <a:br>
              <a:rPr lang="en-GB" b="1">
                <a:latin typeface="Calibri" panose="020F0502020204030204" pitchFamily="34" charset="0"/>
                <a:cs typeface="Calibri" panose="020F0502020204030204" pitchFamily="34" charset="0"/>
              </a:rPr>
            </a:br>
            <a:r>
              <a:rPr lang="en-GB" b="1">
                <a:latin typeface="Calibri" panose="020F0502020204030204" pitchFamily="34" charset="0"/>
                <a:cs typeface="Calibri" panose="020F0502020204030204" pitchFamily="34" charset="0"/>
              </a:rPr>
              <a:t>Aim: </a:t>
            </a:r>
            <a:r>
              <a:rPr lang="en-GB" b="0">
                <a:latin typeface="Calibri" panose="020F0502020204030204" pitchFamily="34" charset="0"/>
                <a:cs typeface="Calibri" panose="020F0502020204030204" pitchFamily="34" charset="0"/>
              </a:rPr>
              <a:t>To practise differentiating between </a:t>
            </a:r>
            <a:r>
              <a:rPr lang="en-GB" b="0" baseline="0">
                <a:latin typeface="Calibri" panose="020F0502020204030204" pitchFamily="34" charset="0"/>
                <a:cs typeface="Calibri" panose="020F0502020204030204" pitchFamily="34" charset="0"/>
              </a:rPr>
              <a:t>‘ie’ and ‘ei’.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a:latin typeface="Calibri" panose="020F0502020204030204" pitchFamily="34" charset="0"/>
                <a:cs typeface="Calibri" panose="020F0502020204030204" pitchFamily="34" charset="0"/>
              </a:rPr>
            </a:br>
            <a:r>
              <a:rPr lang="en-GB" b="1">
                <a:latin typeface="Calibri" panose="020F0502020204030204" pitchFamily="34" charset="0"/>
                <a:cs typeface="Calibri" panose="020F0502020204030204" pitchFamily="34" charset="0"/>
              </a:rPr>
              <a:t>Procedure:</a:t>
            </a:r>
            <a:br>
              <a:rPr lang="en-GB">
                <a:latin typeface="Calibri" panose="020F0502020204030204" pitchFamily="34" charset="0"/>
                <a:cs typeface="Calibri" panose="020F0502020204030204" pitchFamily="34" charset="0"/>
              </a:rPr>
            </a:br>
            <a:r>
              <a:rPr lang="en-GB">
                <a:latin typeface="Calibri" panose="020F0502020204030204" pitchFamily="34" charset="0"/>
                <a:cs typeface="Calibri" panose="020F0502020204030204" pitchFamily="34" charset="0"/>
              </a:rPr>
              <a:t>1. Click on the fir tree in the top right hand corner to play the song. Students write</a:t>
            </a:r>
            <a:r>
              <a:rPr lang="en-GB" baseline="0">
                <a:latin typeface="Calibri" panose="020F0502020204030204" pitchFamily="34" charset="0"/>
                <a:cs typeface="Calibri" panose="020F0502020204030204" pitchFamily="34" charset="0"/>
              </a:rPr>
              <a:t> </a:t>
            </a:r>
            <a:r>
              <a:rPr lang="en-GB">
                <a:latin typeface="Calibri" panose="020F0502020204030204" pitchFamily="34" charset="0"/>
                <a:cs typeface="Calibri" panose="020F0502020204030204" pitchFamily="34" charset="0"/>
              </a:rPr>
              <a:t>‘ie’ or ei’ for each missing vowel.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2. </a:t>
            </a:r>
            <a:r>
              <a:rPr lang="en-GB">
                <a:latin typeface="Calibri" panose="020F0502020204030204" pitchFamily="34" charset="0"/>
                <a:cs typeface="Calibri" panose="020F0502020204030204" pitchFamily="34" charset="0"/>
              </a:rPr>
              <a:t>Play the song a</a:t>
            </a:r>
            <a:r>
              <a:rPr lang="en-GB" baseline="0">
                <a:latin typeface="Calibri" panose="020F0502020204030204" pitchFamily="34" charset="0"/>
                <a:cs typeface="Calibri" panose="020F0502020204030204" pitchFamily="34" charset="0"/>
              </a:rPr>
              <a:t> second time</a:t>
            </a:r>
            <a:r>
              <a:rPr lang="en-GB">
                <a:latin typeface="Calibri" panose="020F0502020204030204" pitchFamily="34" charset="0"/>
                <a:cs typeface="Calibri" panose="020F0502020204030204" pitchFamily="34" charset="0"/>
              </a:rPr>
              <a:t>. The text could also be read aloud if the recording seems too fast.</a:t>
            </a:r>
          </a:p>
          <a:p>
            <a:r>
              <a:rPr lang="en-GB">
                <a:latin typeface="Calibri" panose="020F0502020204030204" pitchFamily="34" charset="0"/>
                <a:cs typeface="Calibri" panose="020F0502020204030204" pitchFamily="34" charset="0"/>
              </a:rPr>
              <a:t>3. Alternatively, here is a link to a commercial version: </a:t>
            </a:r>
            <a:r>
              <a:rPr lang="en-GB">
                <a:latin typeface="Calibri" panose="020F0502020204030204" pitchFamily="34" charset="0"/>
                <a:cs typeface="Calibri" panose="020F0502020204030204" pitchFamily="34" charset="0"/>
                <a:hlinkClick r:id="rId3"/>
              </a:rPr>
              <a:t>https://www.youtube.com/watch?v=lS4wTuvR7Ik</a:t>
            </a:r>
            <a:r>
              <a:rPr lang="en-GB">
                <a:latin typeface="Calibri" panose="020F0502020204030204" pitchFamily="34" charset="0"/>
                <a:cs typeface="Calibri" panose="020F0502020204030204" pitchFamily="34" charset="0"/>
              </a:rPr>
              <a:t> </a:t>
            </a:r>
          </a:p>
          <a:p>
            <a:r>
              <a:rPr lang="en-GB">
                <a:latin typeface="Calibri" panose="020F0502020204030204" pitchFamily="34" charset="0"/>
                <a:cs typeface="Calibri" panose="020F0502020204030204" pitchFamily="34" charset="0"/>
              </a:rPr>
              <a:t>(single voice, but quite clear sound – 3 verses, only play verse 1).</a:t>
            </a:r>
          </a:p>
          <a:p>
            <a:r>
              <a:rPr lang="en-GB">
                <a:latin typeface="Calibri" panose="020F0502020204030204" pitchFamily="34" charset="0"/>
                <a:cs typeface="Calibri" panose="020F0502020204030204" pitchFamily="34" charset="0"/>
              </a:rPr>
              <a:t>4. The answers are provided</a:t>
            </a:r>
            <a:r>
              <a:rPr lang="en-GB" baseline="0">
                <a:latin typeface="Calibri" panose="020F0502020204030204" pitchFamily="34" charset="0"/>
                <a:cs typeface="Calibri" panose="020F0502020204030204" pitchFamily="34" charset="0"/>
              </a:rPr>
              <a:t> on the next slide.</a:t>
            </a:r>
            <a:endParaRPr lang="en-GB">
              <a:latin typeface="Calibri" panose="020F0502020204030204" pitchFamily="34" charset="0"/>
              <a:cs typeface="Calibri" panose="020F0502020204030204" pitchFamily="34" charset="0"/>
            </a:endParaRPr>
          </a:p>
          <a:p>
            <a:endParaRPr lang="en-GB">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latin typeface="Calibri" panose="020F0502020204030204" pitchFamily="34" charset="0"/>
                <a:cs typeface="Calibri" panose="020F0502020204030204" pitchFamily="34" charset="0"/>
              </a:rPr>
              <a:t>Note:</a:t>
            </a:r>
            <a:r>
              <a:rPr lang="en-GB">
                <a:latin typeface="Calibri" panose="020F0502020204030204" pitchFamily="34" charset="0"/>
                <a:cs typeface="Calibri" panose="020F0502020204030204" pitchFamily="34" charset="0"/>
              </a:rPr>
              <a:t> Revisiting SSCs. In the NCELP SOW these SSCs have been introduced during Term 1.1, Weeks 3 (ei) and 7 (ie). We are using these as a minimal pair because of the spelling similarities. We include the source words and pictures as a refresher.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latin typeface="Calibri" panose="020F0502020204030204" pitchFamily="34" charset="0"/>
                <a:cs typeface="Calibri" panose="020F0502020204030204" pitchFamily="34" charset="0"/>
              </a:rPr>
              <a:t>Instructions: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atin typeface="Calibri" panose="020F0502020204030204" pitchFamily="34" charset="0"/>
                <a:cs typeface="Calibri" panose="020F0502020204030204" pitchFamily="34" charset="0"/>
              </a:rPr>
              <a:t>Hör zu</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atin typeface="Calibri" panose="020F0502020204030204" pitchFamily="34" charset="0"/>
                <a:cs typeface="Calibri" panose="020F0502020204030204" pitchFamily="34" charset="0"/>
              </a:rPr>
              <a:t>Schreib ie oder ei</a:t>
            </a:r>
          </a:p>
          <a:p>
            <a:endParaRPr lang="en-GB">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68</a:t>
            </a:fld>
            <a:endParaRPr lang="en-GB"/>
          </a:p>
        </p:txBody>
      </p:sp>
    </p:spTree>
    <p:extLst>
      <p:ext uri="{BB962C8B-B14F-4D97-AF65-F5344CB8AC3E}">
        <p14:creationId xmlns:p14="http://schemas.microsoft.com/office/powerpoint/2010/main" val="291004721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latin typeface="Calibri" panose="020F0502020204030204" pitchFamily="34" charset="0"/>
                <a:cs typeface="Calibri" panose="020F0502020204030204" pitchFamily="34" charset="0"/>
              </a:rPr>
              <a:t>Timing: 1 minute</a:t>
            </a:r>
            <a:br>
              <a:rPr lang="en-GB">
                <a:latin typeface="Calibri" panose="020F0502020204030204" pitchFamily="34" charset="0"/>
                <a:cs typeface="Calibri" panose="020F0502020204030204" pitchFamily="34" charset="0"/>
              </a:rPr>
            </a:br>
            <a:br>
              <a:rPr lang="en-GB" b="1">
                <a:latin typeface="Calibri" panose="020F0502020204030204" pitchFamily="34" charset="0"/>
                <a:cs typeface="Calibri" panose="020F0502020204030204" pitchFamily="34" charset="0"/>
              </a:rPr>
            </a:br>
            <a:r>
              <a:rPr lang="en-GB" b="1">
                <a:latin typeface="Calibri" panose="020F0502020204030204" pitchFamily="34" charset="0"/>
                <a:cs typeface="Calibri" panose="020F0502020204030204" pitchFamily="34" charset="0"/>
              </a:rPr>
              <a:t>Aim: </a:t>
            </a:r>
            <a:r>
              <a:rPr lang="en-GB" b="0">
                <a:latin typeface="Calibri" panose="020F0502020204030204" pitchFamily="34" charset="0"/>
                <a:cs typeface="Calibri" panose="020F0502020204030204" pitchFamily="34" charset="0"/>
              </a:rPr>
              <a:t>To provide the answers to the activity</a:t>
            </a:r>
            <a:r>
              <a:rPr lang="en-GB" b="0" baseline="0">
                <a:latin typeface="Calibri" panose="020F0502020204030204" pitchFamily="34" charset="0"/>
                <a:cs typeface="Calibri" panose="020F0502020204030204" pitchFamily="34" charset="0"/>
              </a:rPr>
              <a:t> on the previous slide.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a:latin typeface="Calibri" panose="020F0502020204030204" pitchFamily="34" charset="0"/>
                <a:cs typeface="Calibri" panose="020F0502020204030204" pitchFamily="34" charset="0"/>
              </a:rPr>
            </a:br>
            <a:r>
              <a:rPr lang="en-GB" b="1">
                <a:latin typeface="Calibri" panose="020F0502020204030204" pitchFamily="34" charset="0"/>
                <a:cs typeface="Calibri" panose="020F0502020204030204" pitchFamily="34" charset="0"/>
              </a:rPr>
              <a:t>Procedure:</a:t>
            </a:r>
            <a:br>
              <a:rPr lang="en-GB">
                <a:latin typeface="Calibri" panose="020F0502020204030204" pitchFamily="34" charset="0"/>
                <a:cs typeface="Calibri" panose="020F0502020204030204" pitchFamily="34" charset="0"/>
              </a:rPr>
            </a:br>
            <a:r>
              <a:rPr lang="en-GB">
                <a:latin typeface="Calibri" panose="020F0502020204030204" pitchFamily="34" charset="0"/>
                <a:cs typeface="Calibri" panose="020F0502020204030204" pitchFamily="34" charset="0"/>
              </a:rPr>
              <a:t>1. Ask students which SSC</a:t>
            </a:r>
            <a:r>
              <a:rPr lang="en-GB" baseline="0">
                <a:latin typeface="Calibri" panose="020F0502020204030204" pitchFamily="34" charset="0"/>
                <a:cs typeface="Calibri" panose="020F0502020204030204" pitchFamily="34" charset="0"/>
              </a:rPr>
              <a:t> is missing each time.c, licking to reveal the answers one by one.</a:t>
            </a:r>
            <a:endParaRPr lang="en-GB">
              <a:latin typeface="Calibri" panose="020F0502020204030204" pitchFamily="34" charset="0"/>
              <a:cs typeface="Calibri" panose="020F0502020204030204" pitchFamily="34" charset="0"/>
            </a:endParaRPr>
          </a:p>
          <a:p>
            <a:endParaRPr lang="en-GB">
              <a:latin typeface="Calibri" panose="020F0502020204030204" pitchFamily="34" charset="0"/>
              <a:cs typeface="Calibri" panose="020F0502020204030204" pitchFamily="34" charset="0"/>
            </a:endParaRPr>
          </a:p>
          <a:p>
            <a:endParaRPr lang="en-GB">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69</a:t>
            </a:fld>
            <a:endParaRPr lang="en-GB"/>
          </a:p>
        </p:txBody>
      </p:sp>
    </p:spTree>
    <p:extLst>
      <p:ext uri="{BB962C8B-B14F-4D97-AF65-F5344CB8AC3E}">
        <p14:creationId xmlns:p14="http://schemas.microsoft.com/office/powerpoint/2010/main" val="8309516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a:t>
            </a:r>
            <a:r>
              <a:rPr lang="en-GB" b="1" baseline="0" dirty="0"/>
              <a:t>[]</a:t>
            </a:r>
            <a:r>
              <a:rPr lang="en-GB" b="0" baseline="0" dirty="0"/>
              <a:t> SSC </a:t>
            </a:r>
            <a:r>
              <a:rPr lang="en-GB" b="1" baseline="0" dirty="0"/>
              <a:t>[</a:t>
            </a:r>
            <a:r>
              <a:rPr lang="en-GB" sz="1200" b="1" dirty="0" err="1">
                <a:solidFill>
                  <a:srgbClr val="002060"/>
                </a:solidFill>
                <a:latin typeface="Century Gothic" panose="020B0502020202020204" pitchFamily="34" charset="0"/>
              </a:rPr>
              <a:t>ü</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sz="1200" b="1" dirty="0" err="1">
                <a:solidFill>
                  <a:srgbClr val="002060"/>
                </a:solidFill>
                <a:latin typeface="Century Gothic" panose="020B0502020202020204" pitchFamily="34" charset="0"/>
              </a:rPr>
              <a:t>ü</a:t>
            </a:r>
            <a:r>
              <a:rPr lang="en-GB" b="1" baseline="0" dirty="0"/>
              <a:t>] </a:t>
            </a:r>
            <a:r>
              <a:rPr lang="en-GB" baseline="0" dirty="0"/>
              <a:t>and then the </a:t>
            </a:r>
            <a:r>
              <a:rPr lang="en-GB" b="1" baseline="0" dirty="0"/>
              <a:t>source</a:t>
            </a:r>
            <a:r>
              <a:rPr lang="en-GB" baseline="0" dirty="0"/>
              <a:t> word again ‘</a:t>
            </a:r>
            <a:r>
              <a:rPr lang="en-GB" sz="1200" b="1" baseline="0" dirty="0" err="1"/>
              <a:t>Tür</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sz="1200" b="1" baseline="0" dirty="0" err="1"/>
              <a:t>Tür</a:t>
            </a:r>
            <a:r>
              <a:rPr lang="en-GB" sz="1200" b="1" baseline="0" dirty="0"/>
              <a:t> </a:t>
            </a:r>
            <a:r>
              <a:rPr lang="en-GB" sz="1200" baseline="0" dirty="0"/>
              <a:t>[400]; </a:t>
            </a:r>
            <a:r>
              <a:rPr lang="en-GB" sz="1200" b="1" baseline="0" dirty="0" err="1"/>
              <a:t>fühlen</a:t>
            </a:r>
            <a:r>
              <a:rPr lang="en-GB" sz="1200" b="1" baseline="0" dirty="0"/>
              <a:t> </a:t>
            </a:r>
            <a:r>
              <a:rPr lang="en-GB" sz="1200" b="0" baseline="0" dirty="0"/>
              <a:t>[419] </a:t>
            </a:r>
            <a:r>
              <a:rPr lang="en-GB" sz="1200" b="1" baseline="0" dirty="0" err="1"/>
              <a:t>grün</a:t>
            </a:r>
            <a:r>
              <a:rPr lang="en-GB" sz="1200" b="1" baseline="0" dirty="0"/>
              <a:t> </a:t>
            </a:r>
            <a:r>
              <a:rPr lang="en-GB" sz="1200" baseline="0" dirty="0"/>
              <a:t>[556]; </a:t>
            </a:r>
            <a:r>
              <a:rPr lang="en-GB" sz="1200" b="1" baseline="0" dirty="0" err="1"/>
              <a:t>Küche</a:t>
            </a:r>
            <a:r>
              <a:rPr lang="en-GB" sz="1200" b="1" baseline="0" dirty="0"/>
              <a:t> </a:t>
            </a:r>
            <a:r>
              <a:rPr lang="en-GB" sz="1200" baseline="0" dirty="0"/>
              <a:t>[960]; </a:t>
            </a:r>
            <a:r>
              <a:rPr lang="en-GB" sz="1200" b="1" baseline="0" dirty="0" err="1"/>
              <a:t>früh</a:t>
            </a:r>
            <a:r>
              <a:rPr lang="en-GB" sz="1200" b="1" baseline="0" dirty="0"/>
              <a:t> </a:t>
            </a:r>
            <a:r>
              <a:rPr lang="en-GB" sz="1200" baseline="0" dirty="0"/>
              <a:t>[322]; </a:t>
            </a:r>
            <a:r>
              <a:rPr lang="en-GB" sz="1200" b="1" baseline="0" dirty="0" err="1"/>
              <a:t>über</a:t>
            </a:r>
            <a:r>
              <a:rPr lang="en-GB" sz="1200" b="1" baseline="0" dirty="0"/>
              <a:t> </a:t>
            </a:r>
            <a:r>
              <a:rPr lang="en-GB" sz="1200" baseline="0" dirty="0"/>
              <a:t>[48].</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7</a:t>
            </a:fld>
            <a:endParaRPr lang="en-GB"/>
          </a:p>
        </p:txBody>
      </p:sp>
    </p:spTree>
    <p:extLst>
      <p:ext uri="{BB962C8B-B14F-4D97-AF65-F5344CB8AC3E}">
        <p14:creationId xmlns:p14="http://schemas.microsoft.com/office/powerpoint/2010/main" val="253639502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latin typeface="Calibri" panose="020F0502020204030204" pitchFamily="34" charset="0"/>
                <a:cs typeface="Calibri" panose="020F0502020204030204" pitchFamily="34" charset="0"/>
              </a:rPr>
              <a:t>Timing: 2 minutes</a:t>
            </a:r>
            <a:br>
              <a:rPr lang="en-GB">
                <a:latin typeface="Calibri" panose="020F0502020204030204" pitchFamily="34" charset="0"/>
                <a:cs typeface="Calibri" panose="020F0502020204030204" pitchFamily="34" charset="0"/>
              </a:rPr>
            </a:br>
            <a:br>
              <a:rPr lang="en-GB" b="1">
                <a:latin typeface="Calibri" panose="020F0502020204030204" pitchFamily="34" charset="0"/>
                <a:cs typeface="Calibri" panose="020F0502020204030204" pitchFamily="34" charset="0"/>
              </a:rPr>
            </a:br>
            <a:r>
              <a:rPr lang="en-GB" b="1">
                <a:latin typeface="Calibri" panose="020F0502020204030204" pitchFamily="34" charset="0"/>
                <a:cs typeface="Calibri" panose="020F0502020204030204" pitchFamily="34" charset="0"/>
              </a:rPr>
              <a:t>Aim: </a:t>
            </a:r>
            <a:r>
              <a:rPr lang="en-GB" b="0">
                <a:latin typeface="Calibri" panose="020F0502020204030204" pitchFamily="34" charset="0"/>
                <a:cs typeface="Calibri" panose="020F0502020204030204" pitchFamily="34" charset="0"/>
              </a:rPr>
              <a:t>To practise two new sounds – [au] and [sch] – before attempting</a:t>
            </a:r>
            <a:r>
              <a:rPr lang="en-GB" b="0" baseline="0">
                <a:latin typeface="Calibri" panose="020F0502020204030204" pitchFamily="34" charset="0"/>
                <a:cs typeface="Calibri" panose="020F0502020204030204" pitchFamily="34" charset="0"/>
              </a:rPr>
              <a:t> to sing the song.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latin typeface="Calibri" panose="020F0502020204030204" pitchFamily="34" charset="0"/>
                <a:cs typeface="Calibri" panose="020F0502020204030204" pitchFamily="34" charset="0"/>
              </a:rPr>
              <a:t>Note: </a:t>
            </a:r>
            <a:r>
              <a:rPr lang="en-GB">
                <a:latin typeface="Calibri" panose="020F0502020204030204" pitchFamily="34" charset="0"/>
                <a:cs typeface="Calibri" panose="020F0502020204030204" pitchFamily="34" charset="0"/>
              </a:rPr>
              <a:t>T</a:t>
            </a:r>
            <a:r>
              <a:rPr lang="en-US">
                <a:latin typeface="Calibri" panose="020F0502020204030204" pitchFamily="34" charset="0"/>
                <a:cs typeface="Calibri" panose="020F0502020204030204" pitchFamily="34" charset="0"/>
              </a:rPr>
              <a:t>here are two more sounds that have not been introduced formally (i.e. in a dedicated phonics session), but that pupils will have encountered already in other words: ‘au’ and ‘sch’. The boxes on the right hand side give the sounds in words they have already been introduced to previously in the SOW.</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a:latin typeface="Calibri" panose="020F0502020204030204" pitchFamily="34" charset="0"/>
                <a:cs typeface="Calibri" panose="020F0502020204030204" pitchFamily="34" charset="0"/>
              </a:rPr>
            </a:br>
            <a:r>
              <a:rPr lang="en-GB" b="1">
                <a:latin typeface="Calibri" panose="020F0502020204030204" pitchFamily="34" charset="0"/>
                <a:cs typeface="Calibri" panose="020F0502020204030204" pitchFamily="34" charset="0"/>
              </a:rPr>
              <a:t>Procedure:</a:t>
            </a:r>
            <a:br>
              <a:rPr lang="en-GB">
                <a:latin typeface="Calibri" panose="020F0502020204030204" pitchFamily="34" charset="0"/>
                <a:cs typeface="Calibri" panose="020F0502020204030204" pitchFamily="34" charset="0"/>
              </a:rPr>
            </a:br>
            <a:r>
              <a:rPr lang="en-GB">
                <a:latin typeface="Calibri" panose="020F0502020204030204" pitchFamily="34" charset="0"/>
                <a:cs typeface="Calibri" panose="020F0502020204030204" pitchFamily="34" charset="0"/>
              </a:rPr>
              <a:t>1. </a:t>
            </a:r>
            <a:r>
              <a:rPr lang="en-US">
                <a:latin typeface="Calibri" panose="020F0502020204030204" pitchFamily="34" charset="0"/>
                <a:cs typeface="Calibri" panose="020F0502020204030204" pitchFamily="34" charset="0"/>
              </a:rPr>
              <a:t>Practise these new sounds separately (saying ‘au’ and ‘sch’) and relate them to the</a:t>
            </a:r>
            <a:r>
              <a:rPr lang="en-US" baseline="0">
                <a:latin typeface="Calibri" panose="020F0502020204030204" pitchFamily="34" charset="0"/>
                <a:cs typeface="Calibri" panose="020F0502020204030204" pitchFamily="34" charset="0"/>
              </a:rPr>
              <a:t> sounds in familiar words, before saying them in the new words.</a:t>
            </a:r>
            <a:endParaRPr lang="en-US">
              <a:latin typeface="Calibri" panose="020F0502020204030204" pitchFamily="34" charset="0"/>
              <a:cs typeface="Calibri" panose="020F0502020204030204" pitchFamily="34" charset="0"/>
            </a:endParaRPr>
          </a:p>
          <a:p>
            <a:endParaRPr lang="en-GB">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70</a:t>
            </a:fld>
            <a:endParaRPr lang="en-GB"/>
          </a:p>
        </p:txBody>
      </p:sp>
    </p:spTree>
    <p:extLst>
      <p:ext uri="{BB962C8B-B14F-4D97-AF65-F5344CB8AC3E}">
        <p14:creationId xmlns:p14="http://schemas.microsoft.com/office/powerpoint/2010/main" val="215401405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latin typeface="Calibri" panose="020F0502020204030204" pitchFamily="34" charset="0"/>
                <a:cs typeface="Calibri" panose="020F0502020204030204" pitchFamily="34" charset="0"/>
              </a:rPr>
              <a:t>Timing: 2 minutes</a:t>
            </a:r>
            <a:br>
              <a:rPr lang="en-GB">
                <a:latin typeface="Calibri" panose="020F0502020204030204" pitchFamily="34" charset="0"/>
                <a:cs typeface="Calibri" panose="020F0502020204030204" pitchFamily="34" charset="0"/>
              </a:rPr>
            </a:br>
            <a:br>
              <a:rPr lang="en-GB" b="1">
                <a:latin typeface="Calibri" panose="020F0502020204030204" pitchFamily="34" charset="0"/>
                <a:cs typeface="Calibri" panose="020F0502020204030204" pitchFamily="34" charset="0"/>
              </a:rPr>
            </a:br>
            <a:r>
              <a:rPr lang="en-GB" b="1">
                <a:latin typeface="Calibri" panose="020F0502020204030204" pitchFamily="34" charset="0"/>
                <a:cs typeface="Calibri" panose="020F0502020204030204" pitchFamily="34" charset="0"/>
              </a:rPr>
              <a:t>Aim: </a:t>
            </a:r>
            <a:r>
              <a:rPr lang="en-GB" b="0">
                <a:latin typeface="Calibri" panose="020F0502020204030204" pitchFamily="34" charset="0"/>
                <a:cs typeface="Calibri" panose="020F0502020204030204" pitchFamily="34" charset="0"/>
              </a:rPr>
              <a:t>To practise saying</a:t>
            </a:r>
            <a:r>
              <a:rPr lang="en-GB" b="0" baseline="0">
                <a:latin typeface="Calibri" panose="020F0502020204030204" pitchFamily="34" charset="0"/>
                <a:cs typeface="Calibri" panose="020F0502020204030204" pitchFamily="34" charset="0"/>
              </a:rPr>
              <a:t> the text/singing the song.</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a:latin typeface="Calibri" panose="020F0502020204030204" pitchFamily="34" charset="0"/>
                <a:cs typeface="Calibri" panose="020F0502020204030204" pitchFamily="34" charset="0"/>
              </a:rPr>
            </a:br>
            <a:r>
              <a:rPr lang="en-GB" b="1">
                <a:latin typeface="Calibri" panose="020F0502020204030204" pitchFamily="34" charset="0"/>
                <a:cs typeface="Calibri" panose="020F0502020204030204" pitchFamily="34" charset="0"/>
              </a:rPr>
              <a:t>Procedure:</a:t>
            </a:r>
            <a:br>
              <a:rPr lang="en-GB">
                <a:latin typeface="Calibri" panose="020F0502020204030204" pitchFamily="34" charset="0"/>
                <a:cs typeface="Calibri" panose="020F0502020204030204" pitchFamily="34" charset="0"/>
              </a:rPr>
            </a:br>
            <a:r>
              <a:rPr lang="en-GB">
                <a:latin typeface="Calibri" panose="020F0502020204030204" pitchFamily="34" charset="0"/>
                <a:cs typeface="Calibri" panose="020F0502020204030204" pitchFamily="34" charset="0"/>
              </a:rPr>
              <a:t>1. </a:t>
            </a:r>
            <a:r>
              <a:rPr lang="en-US">
                <a:latin typeface="Calibri" panose="020F0502020204030204" pitchFamily="34" charset="0"/>
                <a:cs typeface="Calibri" panose="020F0502020204030204" pitchFamily="34" charset="0"/>
              </a:rPr>
              <a:t>Ask your students to practise saying the</a:t>
            </a:r>
            <a:r>
              <a:rPr lang="en-US" baseline="0">
                <a:latin typeface="Calibri" panose="020F0502020204030204" pitchFamily="34" charset="0"/>
                <a:cs typeface="Calibri" panose="020F0502020204030204" pitchFamily="34" charset="0"/>
              </a:rPr>
              <a:t> text</a:t>
            </a:r>
            <a:r>
              <a:rPr lang="en-US">
                <a:latin typeface="Calibri" panose="020F0502020204030204" pitchFamily="34" charset="0"/>
                <a:cs typeface="Calibri" panose="020F0502020204030204" pitchFamily="34" charset="0"/>
              </a:rPr>
              <a:t>. </a:t>
            </a:r>
            <a:br>
              <a:rPr lang="en-US">
                <a:latin typeface="Calibri" panose="020F0502020204030204" pitchFamily="34" charset="0"/>
                <a:cs typeface="Calibri" panose="020F0502020204030204" pitchFamily="34" charset="0"/>
              </a:rPr>
            </a:br>
            <a:r>
              <a:rPr lang="en-US">
                <a:latin typeface="Calibri" panose="020F0502020204030204" pitchFamily="34" charset="0"/>
                <a:cs typeface="Calibri" panose="020F0502020204030204" pitchFamily="34" charset="0"/>
              </a:rPr>
              <a:t>2. Click</a:t>
            </a:r>
            <a:r>
              <a:rPr lang="en-US" baseline="0">
                <a:latin typeface="Calibri" panose="020F0502020204030204" pitchFamily="34" charset="0"/>
                <a:cs typeface="Calibri" panose="020F0502020204030204" pitchFamily="34" charset="0"/>
              </a:rPr>
              <a:t> on the tree symbol to p</a:t>
            </a:r>
            <a:r>
              <a:rPr lang="en-US">
                <a:latin typeface="Calibri" panose="020F0502020204030204" pitchFamily="34" charset="0"/>
                <a:cs typeface="Calibri" panose="020F0502020204030204" pitchFamily="34" charset="0"/>
              </a:rPr>
              <a:t>lay the music and ask them to keep in time with the song to help word formation.</a:t>
            </a:r>
            <a:br>
              <a:rPr lang="en-US">
                <a:latin typeface="Calibri" panose="020F0502020204030204" pitchFamily="34" charset="0"/>
                <a:cs typeface="Calibri" panose="020F0502020204030204" pitchFamily="34" charset="0"/>
              </a:rPr>
            </a:br>
            <a:r>
              <a:rPr lang="en-US">
                <a:latin typeface="Calibri" panose="020F0502020204030204" pitchFamily="34" charset="0"/>
                <a:cs typeface="Calibri" panose="020F0502020204030204" pitchFamily="34" charset="0"/>
              </a:rPr>
              <a:t>3. Alternatively, students could sing the song.</a:t>
            </a:r>
          </a:p>
          <a:p>
            <a:endParaRPr lang="en-GB">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latin typeface="Calibri" panose="020F0502020204030204" pitchFamily="34" charset="0"/>
                <a:cs typeface="Calibri" panose="020F0502020204030204" pitchFamily="34" charset="0"/>
              </a:rPr>
              <a:t>Note: </a:t>
            </a:r>
            <a:r>
              <a:rPr lang="en-US">
                <a:latin typeface="Calibri" panose="020F0502020204030204" pitchFamily="34" charset="0"/>
                <a:cs typeface="Calibri" panose="020F0502020204030204" pitchFamily="34" charset="0"/>
              </a:rPr>
              <a:t>Click tree on left for a slower instrumental version, tree on right for a quicker</a:t>
            </a:r>
            <a:r>
              <a:rPr lang="en-US" baseline="0">
                <a:latin typeface="Calibri" panose="020F0502020204030204" pitchFamily="34" charset="0"/>
                <a:cs typeface="Calibri" panose="020F0502020204030204" pitchFamily="34" charset="0"/>
              </a:rPr>
              <a:t> version.</a:t>
            </a:r>
            <a:endParaRPr lang="en-US">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71</a:t>
            </a:fld>
            <a:endParaRPr lang="en-GB"/>
          </a:p>
        </p:txBody>
      </p:sp>
    </p:spTree>
    <p:extLst>
      <p:ext uri="{BB962C8B-B14F-4D97-AF65-F5344CB8AC3E}">
        <p14:creationId xmlns:p14="http://schemas.microsoft.com/office/powerpoint/2010/main" val="63408518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latin typeface="Calibri" panose="020F0502020204030204" pitchFamily="34" charset="0"/>
                <a:cs typeface="Calibri" panose="020F0502020204030204" pitchFamily="34" charset="0"/>
              </a:rPr>
              <a:t>Timing: 1 minute</a:t>
            </a:r>
            <a:br>
              <a:rPr lang="en-GB">
                <a:latin typeface="Calibri" panose="020F0502020204030204" pitchFamily="34" charset="0"/>
                <a:cs typeface="Calibri" panose="020F0502020204030204" pitchFamily="34" charset="0"/>
              </a:rPr>
            </a:br>
            <a:br>
              <a:rPr lang="en-GB" b="1">
                <a:latin typeface="Calibri" panose="020F0502020204030204" pitchFamily="34" charset="0"/>
                <a:cs typeface="Calibri" panose="020F0502020204030204" pitchFamily="34" charset="0"/>
              </a:rPr>
            </a:br>
            <a:r>
              <a:rPr lang="en-GB" b="1">
                <a:latin typeface="Calibri" panose="020F0502020204030204" pitchFamily="34" charset="0"/>
                <a:cs typeface="Calibri" panose="020F0502020204030204" pitchFamily="34" charset="0"/>
              </a:rPr>
              <a:t>Aim: </a:t>
            </a:r>
            <a:r>
              <a:rPr lang="en-GB" b="0">
                <a:latin typeface="Calibri" panose="020F0502020204030204" pitchFamily="34" charset="0"/>
                <a:cs typeface="Calibri" panose="020F0502020204030204" pitchFamily="34" charset="0"/>
              </a:rPr>
              <a:t>To raise</a:t>
            </a:r>
            <a:r>
              <a:rPr lang="en-GB" b="0" baseline="0">
                <a:latin typeface="Calibri" panose="020F0502020204030204" pitchFamily="34" charset="0"/>
                <a:cs typeface="Calibri" panose="020F0502020204030204" pitchFamily="34" charset="0"/>
              </a:rPr>
              <a:t> awareness of the relationship between certain verbs and adjectives.</a:t>
            </a:r>
          </a:p>
          <a:p>
            <a:br>
              <a:rPr lang="en-GB">
                <a:latin typeface="Calibri" panose="020F0502020204030204" pitchFamily="34" charset="0"/>
                <a:cs typeface="Calibri" panose="020F0502020204030204" pitchFamily="34" charset="0"/>
              </a:rPr>
            </a:br>
            <a:r>
              <a:rPr lang="en-GB" b="1">
                <a:latin typeface="Calibri" panose="020F0502020204030204" pitchFamily="34" charset="0"/>
                <a:cs typeface="Calibri" panose="020F0502020204030204" pitchFamily="34" charset="0"/>
              </a:rPr>
              <a:t>Procedure:</a:t>
            </a:r>
            <a:br>
              <a:rPr lang="en-GB">
                <a:latin typeface="Calibri" panose="020F0502020204030204" pitchFamily="34" charset="0"/>
                <a:cs typeface="Calibri" panose="020F0502020204030204" pitchFamily="34" charset="0"/>
              </a:rPr>
            </a:br>
            <a:r>
              <a:rPr lang="en-GB">
                <a:latin typeface="Calibri" panose="020F0502020204030204" pitchFamily="34" charset="0"/>
                <a:cs typeface="Calibri" panose="020F0502020204030204" pitchFamily="34" charset="0"/>
              </a:rPr>
              <a:t>1. </a:t>
            </a:r>
            <a:r>
              <a:rPr lang="en-US">
                <a:latin typeface="Calibri" panose="020F0502020204030204" pitchFamily="34" charset="0"/>
                <a:cs typeface="Calibri" panose="020F0502020204030204" pitchFamily="34" charset="0"/>
              </a:rPr>
              <a:t>Ask students what type of word they think ‘grünst’ is. Clues: verb ending; personal pronoun ‘Du’</a:t>
            </a:r>
          </a:p>
          <a:p>
            <a:pPr marL="0" indent="0">
              <a:buFontTx/>
              <a:buNone/>
            </a:pPr>
            <a:r>
              <a:rPr lang="en-US">
                <a:latin typeface="Calibri" panose="020F0502020204030204" pitchFamily="34" charset="0"/>
                <a:cs typeface="Calibri" panose="020F0502020204030204" pitchFamily="34" charset="0"/>
              </a:rPr>
              <a:t>2. Can they deduce the meaning of ‘grünen’ from the adjective ‘grün’?</a:t>
            </a:r>
          </a:p>
          <a:p>
            <a:endParaRPr lang="en-GB">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72</a:t>
            </a:fld>
            <a:endParaRPr lang="en-GB"/>
          </a:p>
        </p:txBody>
      </p:sp>
    </p:spTree>
    <p:extLst>
      <p:ext uri="{BB962C8B-B14F-4D97-AF65-F5344CB8AC3E}">
        <p14:creationId xmlns:p14="http://schemas.microsoft.com/office/powerpoint/2010/main" val="370517845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latin typeface="Calibri" panose="020F0502020204030204" pitchFamily="34" charset="0"/>
                <a:cs typeface="Calibri" panose="020F0502020204030204" pitchFamily="34" charset="0"/>
              </a:rPr>
              <a:t>Timing: 3 minutes</a:t>
            </a:r>
            <a:br>
              <a:rPr lang="en-GB">
                <a:latin typeface="Calibri" panose="020F0502020204030204" pitchFamily="34" charset="0"/>
                <a:cs typeface="Calibri" panose="020F0502020204030204" pitchFamily="34" charset="0"/>
              </a:rPr>
            </a:br>
            <a:br>
              <a:rPr lang="en-GB" b="1">
                <a:latin typeface="Calibri" panose="020F0502020204030204" pitchFamily="34" charset="0"/>
                <a:cs typeface="Calibri" panose="020F0502020204030204" pitchFamily="34" charset="0"/>
              </a:rPr>
            </a:br>
            <a:r>
              <a:rPr lang="en-GB" b="1">
                <a:latin typeface="Calibri" panose="020F0502020204030204" pitchFamily="34" charset="0"/>
                <a:cs typeface="Calibri" panose="020F0502020204030204" pitchFamily="34" charset="0"/>
              </a:rPr>
              <a:t>Aim: </a:t>
            </a:r>
            <a:r>
              <a:rPr lang="en-GB" b="0">
                <a:latin typeface="Calibri" panose="020F0502020204030204" pitchFamily="34" charset="0"/>
                <a:cs typeface="Calibri" panose="020F0502020204030204" pitchFamily="34" charset="0"/>
              </a:rPr>
              <a:t>To practise translation into</a:t>
            </a:r>
            <a:r>
              <a:rPr lang="en-GB" b="0" baseline="0">
                <a:latin typeface="Calibri" panose="020F0502020204030204" pitchFamily="34" charset="0"/>
                <a:cs typeface="Calibri" panose="020F0502020204030204" pitchFamily="34" charset="0"/>
              </a:rPr>
              <a:t> English.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latin typeface="Calibri" panose="020F0502020204030204" pitchFamily="34" charset="0"/>
                <a:cs typeface="Calibri" panose="020F0502020204030204" pitchFamily="34" charset="0"/>
              </a:rPr>
              <a:t>Procedure:</a:t>
            </a:r>
            <a:br>
              <a:rPr lang="en-GB">
                <a:latin typeface="Calibri" panose="020F0502020204030204" pitchFamily="34" charset="0"/>
                <a:cs typeface="Calibri" panose="020F0502020204030204" pitchFamily="34" charset="0"/>
              </a:rPr>
            </a:br>
            <a:r>
              <a:rPr lang="en-GB">
                <a:latin typeface="Calibri" panose="020F0502020204030204" pitchFamily="34" charset="0"/>
                <a:cs typeface="Calibri" panose="020F0502020204030204" pitchFamily="34" charset="0"/>
              </a:rPr>
              <a:t>1. </a:t>
            </a:r>
            <a:r>
              <a:rPr lang="en-US">
                <a:latin typeface="Calibri" panose="020F0502020204030204" pitchFamily="34" charset="0"/>
                <a:cs typeface="Calibri" panose="020F0502020204030204" pitchFamily="34" charset="0"/>
              </a:rPr>
              <a:t>Ask</a:t>
            </a:r>
            <a:r>
              <a:rPr lang="en-US" baseline="0">
                <a:latin typeface="Calibri" panose="020F0502020204030204" pitchFamily="34" charset="0"/>
                <a:cs typeface="Calibri" panose="020F0502020204030204" pitchFamily="34" charset="0"/>
              </a:rPr>
              <a:t> </a:t>
            </a:r>
            <a:r>
              <a:rPr lang="en-US">
                <a:latin typeface="Calibri" panose="020F0502020204030204" pitchFamily="34" charset="0"/>
                <a:cs typeface="Calibri" panose="020F0502020204030204" pitchFamily="34" charset="0"/>
              </a:rPr>
              <a:t>students to translate the verse using:</a:t>
            </a:r>
          </a:p>
          <a:p>
            <a:pPr marL="171450" indent="-171450">
              <a:buFontTx/>
              <a:buChar char="-"/>
            </a:pPr>
            <a:r>
              <a:rPr lang="en-US">
                <a:latin typeface="Calibri" panose="020F0502020204030204" pitchFamily="34" charset="0"/>
                <a:cs typeface="Calibri" panose="020F0502020204030204" pitchFamily="34" charset="0"/>
              </a:rPr>
              <a:t>the words they already know</a:t>
            </a:r>
          </a:p>
          <a:p>
            <a:pPr marL="171450" indent="-171450">
              <a:buFontTx/>
              <a:buChar char="-"/>
            </a:pPr>
            <a:r>
              <a:rPr lang="en-US">
                <a:latin typeface="Calibri" panose="020F0502020204030204" pitchFamily="34" charset="0"/>
                <a:cs typeface="Calibri" panose="020F0502020204030204" pitchFamily="34" charset="0"/>
              </a:rPr>
              <a:t>contextual expectations (</a:t>
            </a:r>
            <a:r>
              <a:rPr lang="en-US" i="0">
                <a:latin typeface="Calibri" panose="020F0502020204030204" pitchFamily="34" charset="0"/>
                <a:cs typeface="Calibri" panose="020F0502020204030204" pitchFamily="34" charset="0"/>
                <a:sym typeface="Wingdings" pitchFamily="2" charset="2"/>
              </a:rPr>
              <a:t>Baum / Blätter / Grün )</a:t>
            </a:r>
            <a:endParaRPr lang="en-US">
              <a:latin typeface="Calibri" panose="020F0502020204030204" pitchFamily="34" charset="0"/>
              <a:cs typeface="Calibri" panose="020F0502020204030204" pitchFamily="34" charset="0"/>
            </a:endParaRPr>
          </a:p>
          <a:p>
            <a:pPr marL="171450" indent="-171450">
              <a:buFontTx/>
              <a:buChar char="-"/>
            </a:pPr>
            <a:r>
              <a:rPr lang="en-US">
                <a:latin typeface="Calibri" panose="020F0502020204030204" pitchFamily="34" charset="0"/>
                <a:cs typeface="Calibri" panose="020F0502020204030204" pitchFamily="34" charset="0"/>
              </a:rPr>
              <a:t>cognates (</a:t>
            </a:r>
            <a:r>
              <a:rPr lang="en-US" i="0">
                <a:latin typeface="Calibri" panose="020F0502020204030204" pitchFamily="34" charset="0"/>
                <a:cs typeface="Calibri" panose="020F0502020204030204" pitchFamily="34" charset="0"/>
              </a:rPr>
              <a:t>Sommer &amp; Winter</a:t>
            </a:r>
            <a:r>
              <a:rPr lang="en-US" i="1">
                <a:latin typeface="Calibri" panose="020F0502020204030204" pitchFamily="34" charset="0"/>
                <a:cs typeface="Calibri" panose="020F0502020204030204" pitchFamily="34" charset="0"/>
              </a:rPr>
              <a:t>)</a:t>
            </a:r>
            <a:endParaRPr lang="en-US">
              <a:latin typeface="Calibri" panose="020F0502020204030204" pitchFamily="34" charset="0"/>
              <a:cs typeface="Calibri" panose="020F0502020204030204" pitchFamily="34" charset="0"/>
            </a:endParaRPr>
          </a:p>
          <a:p>
            <a:pPr marL="171450" indent="-171450">
              <a:buFontTx/>
              <a:buChar char="-"/>
            </a:pPr>
            <a:r>
              <a:rPr lang="en-US">
                <a:latin typeface="Calibri" panose="020F0502020204030204" pitchFamily="34" charset="0"/>
                <a:cs typeface="Calibri" panose="020F0502020204030204" pitchFamily="34" charset="0"/>
              </a:rPr>
              <a:t>generalisations (grünst)</a:t>
            </a:r>
          </a:p>
          <a:p>
            <a:pPr marL="0" indent="0">
              <a:buFontTx/>
              <a:buNone/>
            </a:pPr>
            <a:r>
              <a:rPr lang="en-US">
                <a:latin typeface="Calibri" panose="020F0502020204030204" pitchFamily="34" charset="0"/>
                <a:cs typeface="Calibri" panose="020F0502020204030204" pitchFamily="34" charset="0"/>
              </a:rPr>
              <a:t>2. Elicit</a:t>
            </a:r>
            <a:r>
              <a:rPr lang="en-US" baseline="0">
                <a:latin typeface="Calibri" panose="020F0502020204030204" pitchFamily="34" charset="0"/>
                <a:cs typeface="Calibri" panose="020F0502020204030204" pitchFamily="34" charset="0"/>
              </a:rPr>
              <a:t> translations from students line by line.</a:t>
            </a:r>
          </a:p>
          <a:p>
            <a:pPr marL="0" indent="0">
              <a:buFontTx/>
              <a:buNone/>
            </a:pPr>
            <a:r>
              <a:rPr lang="en-US" baseline="0">
                <a:latin typeface="Calibri" panose="020F0502020204030204" pitchFamily="34" charset="0"/>
                <a:cs typeface="Calibri" panose="020F0502020204030204" pitchFamily="34" charset="0"/>
              </a:rPr>
              <a:t>3. Click to bring up suggested translation, line by line.</a:t>
            </a:r>
            <a:endParaRPr lang="en-US">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73</a:t>
            </a:fld>
            <a:endParaRPr lang="en-GB"/>
          </a:p>
        </p:txBody>
      </p:sp>
    </p:spTree>
    <p:extLst>
      <p:ext uri="{BB962C8B-B14F-4D97-AF65-F5344CB8AC3E}">
        <p14:creationId xmlns:p14="http://schemas.microsoft.com/office/powerpoint/2010/main" val="374857214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838522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a:effectLst/>
                <a:latin typeface="Calibri" panose="020F0502020204030204" pitchFamily="34" charset="0"/>
                <a:ea typeface="Calibri" panose="020F0502020204030204" pitchFamily="34" charset="0"/>
                <a:cs typeface="Calibri" panose="020F0502020204030204" pitchFamily="34" charset="0"/>
              </a:rPr>
              <a:t>Use this slide to set the homework.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a:effectLst/>
                <a:latin typeface="Calibri" panose="020F0502020204030204" pitchFamily="34" charset="0"/>
                <a:ea typeface="Calibri" panose="020F0502020204030204" pitchFamily="34" charset="0"/>
                <a:cs typeface="Calibri" panose="020F0502020204030204" pitchFamily="34" charset="0"/>
              </a:rPr>
              <a:t>Icon made by </a:t>
            </a:r>
            <a:r>
              <a:rPr lang="en-GB" sz="1200" i="0" u="none" strike="noStrike">
                <a:effectLst/>
                <a:latin typeface="Calibri" panose="020F0502020204030204" pitchFamily="34" charset="0"/>
                <a:ea typeface="Calibri" panose="020F0502020204030204" pitchFamily="34" charset="0"/>
                <a:cs typeface="Calibri" panose="020F0502020204030204" pitchFamily="34" charset="0"/>
                <a:hlinkClick r:id="rId3"/>
              </a:rPr>
              <a:t>Darius</a:t>
            </a:r>
            <a:r>
              <a:rPr lang="en-GB" sz="1200" i="0">
                <a:effectLst/>
                <a:latin typeface="Calibri" panose="020F0502020204030204" pitchFamily="34" charset="0"/>
                <a:ea typeface="Calibri" panose="020F0502020204030204" pitchFamily="34" charset="0"/>
                <a:cs typeface="Calibri" panose="020F0502020204030204" pitchFamily="34" charset="0"/>
              </a:rPr>
              <a:t> from </a:t>
            </a:r>
            <a:r>
              <a:rPr lang="en-GB" sz="1200" i="0" u="none" strike="noStrike">
                <a:effectLst/>
                <a:latin typeface="Calibri" panose="020F0502020204030204" pitchFamily="34" charset="0"/>
                <a:ea typeface="Calibri" panose="020F0502020204030204" pitchFamily="34" charset="0"/>
                <a:cs typeface="Calibri" panose="020F0502020204030204" pitchFamily="34" charset="0"/>
                <a:hlinkClick r:id="rId4"/>
              </a:rPr>
              <a:t>www.flaticon.com</a:t>
            </a:r>
            <a:r>
              <a:rPr lang="en-GB" sz="1200" i="0" u="none" strike="noStrike">
                <a:effectLst/>
                <a:latin typeface="Calibri" panose="020F0502020204030204" pitchFamily="34" charset="0"/>
                <a:ea typeface="Calibri" panose="020F0502020204030204" pitchFamily="34" charset="0"/>
                <a:cs typeface="Calibri" panose="020F0502020204030204" pitchFamily="34" charset="0"/>
              </a:rPr>
              <a:t> (freely usable image).</a:t>
            </a:r>
            <a:endParaRPr lang="en-GB" i="0"/>
          </a:p>
        </p:txBody>
      </p:sp>
      <p:sp>
        <p:nvSpPr>
          <p:cNvPr id="4" name="Slide Number Placeholder 3"/>
          <p:cNvSpPr>
            <a:spLocks noGrp="1"/>
          </p:cNvSpPr>
          <p:nvPr>
            <p:ph type="sldNum" sz="quarter" idx="10"/>
          </p:nvPr>
        </p:nvSpPr>
        <p:spPr/>
        <p:txBody>
          <a:bodyPr/>
          <a:lstStyle/>
          <a:p>
            <a:fld id="{051212F4-EB5A-464B-92EC-DACFCB1CC2CD}" type="slidenum">
              <a:rPr lang="en-GB" smtClean="0"/>
              <a:t>75</a:t>
            </a:fld>
            <a:endParaRPr lang="en-GB"/>
          </a:p>
        </p:txBody>
      </p:sp>
    </p:spTree>
    <p:extLst>
      <p:ext uri="{BB962C8B-B14F-4D97-AF65-F5344CB8AC3E}">
        <p14:creationId xmlns:p14="http://schemas.microsoft.com/office/powerpoint/2010/main" val="42034133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8</a:t>
            </a:fld>
            <a:endParaRPr lang="en-GB"/>
          </a:p>
        </p:txBody>
      </p:sp>
    </p:spTree>
    <p:extLst>
      <p:ext uri="{BB962C8B-B14F-4D97-AF65-F5344CB8AC3E}">
        <p14:creationId xmlns:p14="http://schemas.microsoft.com/office/powerpoint/2010/main" val="8391379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r>
              <a:rPr lang="en-GB" i="0" baseline="0" dirty="0"/>
              <a:t>…”</a:t>
            </a:r>
            <a:endParaRPr lang="en-GB" i="1"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9</a:t>
            </a:fld>
            <a:endParaRPr lang="en-GB"/>
          </a:p>
        </p:txBody>
      </p:sp>
    </p:spTree>
    <p:extLst>
      <p:ext uri="{BB962C8B-B14F-4D97-AF65-F5344CB8AC3E}">
        <p14:creationId xmlns:p14="http://schemas.microsoft.com/office/powerpoint/2010/main" val="37774207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471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3828496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17525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7337557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510640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25766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945413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8998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0042279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7578942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81395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724176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45507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5409928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6.jpeg"/><Relationship Id="rId4" Type="http://schemas.openxmlformats.org/officeDocument/2006/relationships/audio" Target="../media/audio9.wav"/></Relationships>
</file>

<file path=ppt/slides/_rels/slide11.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audio" Target="../media/audio9.wav"/></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20.png"/><Relationship Id="rId3" Type="http://schemas.openxmlformats.org/officeDocument/2006/relationships/audio" Target="../media/audio8.wav"/><Relationship Id="rId7" Type="http://schemas.openxmlformats.org/officeDocument/2006/relationships/audio" Target="../media/audio12.wav"/><Relationship Id="rId12"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audio" Target="../media/audio11.wav"/><Relationship Id="rId11" Type="http://schemas.openxmlformats.org/officeDocument/2006/relationships/image" Target="../media/image18.jpeg"/><Relationship Id="rId5" Type="http://schemas.openxmlformats.org/officeDocument/2006/relationships/audio" Target="../media/audio10.wav"/><Relationship Id="rId10" Type="http://schemas.openxmlformats.org/officeDocument/2006/relationships/image" Target="../media/image17.png"/><Relationship Id="rId4" Type="http://schemas.openxmlformats.org/officeDocument/2006/relationships/audio" Target="../media/audio9.wav"/><Relationship Id="rId9" Type="http://schemas.openxmlformats.org/officeDocument/2006/relationships/audio" Target="../media/audio14.wav"/><Relationship Id="rId1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audio" Target="../media/audio8.wav"/><Relationship Id="rId7" Type="http://schemas.openxmlformats.org/officeDocument/2006/relationships/audio" Target="../media/audio12.wav"/><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audio" Target="../media/audio11.wav"/><Relationship Id="rId5" Type="http://schemas.openxmlformats.org/officeDocument/2006/relationships/audio" Target="../media/audio10.wav"/><Relationship Id="rId10" Type="http://schemas.openxmlformats.org/officeDocument/2006/relationships/image" Target="../media/image18.jpeg"/><Relationship Id="rId4" Type="http://schemas.openxmlformats.org/officeDocument/2006/relationships/audio" Target="../media/audio9.wav"/><Relationship Id="rId9" Type="http://schemas.openxmlformats.org/officeDocument/2006/relationships/audio" Target="../media/audio14.wav"/></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image" Target="../media/image3.png"/><Relationship Id="rId7" Type="http://schemas.openxmlformats.org/officeDocument/2006/relationships/audio" Target="../media/audio16.wav"/><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audio" Target="../media/audio15.wav"/><Relationship Id="rId11" Type="http://schemas.openxmlformats.org/officeDocument/2006/relationships/audio" Target="../media/audio11.wav"/><Relationship Id="rId5" Type="http://schemas.openxmlformats.org/officeDocument/2006/relationships/image" Target="../media/image23.gif"/><Relationship Id="rId10" Type="http://schemas.openxmlformats.org/officeDocument/2006/relationships/audio" Target="../media/audio17.wav"/><Relationship Id="rId4" Type="http://schemas.openxmlformats.org/officeDocument/2006/relationships/image" Target="../media/image22.png"/><Relationship Id="rId9" Type="http://schemas.openxmlformats.org/officeDocument/2006/relationships/audio" Target="../media/audio4.wav"/></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png"/><Relationship Id="rId7"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34.png"/><Relationship Id="rId3" Type="http://schemas.openxmlformats.org/officeDocument/2006/relationships/image" Target="../media/image24.jpeg"/><Relationship Id="rId7" Type="http://schemas.openxmlformats.org/officeDocument/2006/relationships/image" Target="../media/image20.png"/><Relationship Id="rId12"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28.png"/><Relationship Id="rId4" Type="http://schemas.openxmlformats.org/officeDocument/2006/relationships/image" Target="../media/image25.png"/><Relationship Id="rId9" Type="http://schemas.openxmlformats.org/officeDocument/2006/relationships/image" Target="../media/image17.png"/><Relationship Id="rId14" Type="http://schemas.openxmlformats.org/officeDocument/2006/relationships/image" Target="../media/image3.png"/></Relationships>
</file>

<file path=ppt/slides/_rels/slide2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34.png"/><Relationship Id="rId3" Type="http://schemas.openxmlformats.org/officeDocument/2006/relationships/image" Target="../media/image24.jpeg"/><Relationship Id="rId7" Type="http://schemas.openxmlformats.org/officeDocument/2006/relationships/image" Target="../media/image20.png"/><Relationship Id="rId12"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28.png"/><Relationship Id="rId4" Type="http://schemas.openxmlformats.org/officeDocument/2006/relationships/image" Target="../media/image25.png"/><Relationship Id="rId9" Type="http://schemas.openxmlformats.org/officeDocument/2006/relationships/image" Target="../media/image17.png"/><Relationship Id="rId1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18" Type="http://schemas.openxmlformats.org/officeDocument/2006/relationships/image" Target="../media/image52.png"/><Relationship Id="rId26" Type="http://schemas.openxmlformats.org/officeDocument/2006/relationships/audio" Target="../media/audio21.wav"/><Relationship Id="rId3" Type="http://schemas.openxmlformats.org/officeDocument/2006/relationships/image" Target="../media/image37.jpeg"/><Relationship Id="rId21" Type="http://schemas.openxmlformats.org/officeDocument/2006/relationships/image" Target="../media/image55.png"/><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image" Target="../media/image51.png"/><Relationship Id="rId25" Type="http://schemas.openxmlformats.org/officeDocument/2006/relationships/audio" Target="../media/audio20.wav"/><Relationship Id="rId2" Type="http://schemas.openxmlformats.org/officeDocument/2006/relationships/notesSlide" Target="../notesSlides/notesSlide30.xml"/><Relationship Id="rId16" Type="http://schemas.openxmlformats.org/officeDocument/2006/relationships/image" Target="../media/image50.png"/><Relationship Id="rId20" Type="http://schemas.openxmlformats.org/officeDocument/2006/relationships/image" Target="../media/image54.png"/><Relationship Id="rId29" Type="http://schemas.openxmlformats.org/officeDocument/2006/relationships/audio" Target="../media/audio24.wav"/><Relationship Id="rId1" Type="http://schemas.openxmlformats.org/officeDocument/2006/relationships/slideLayout" Target="../slideLayouts/slideLayout6.xml"/><Relationship Id="rId6" Type="http://schemas.openxmlformats.org/officeDocument/2006/relationships/image" Target="../media/image40.png"/><Relationship Id="rId11" Type="http://schemas.openxmlformats.org/officeDocument/2006/relationships/image" Target="../media/image45.png"/><Relationship Id="rId24" Type="http://schemas.openxmlformats.org/officeDocument/2006/relationships/audio" Target="../media/audio19.wav"/><Relationship Id="rId5" Type="http://schemas.openxmlformats.org/officeDocument/2006/relationships/image" Target="../media/image39.png"/><Relationship Id="rId15" Type="http://schemas.openxmlformats.org/officeDocument/2006/relationships/image" Target="../media/image49.png"/><Relationship Id="rId23" Type="http://schemas.openxmlformats.org/officeDocument/2006/relationships/audio" Target="../media/audio18.wav"/><Relationship Id="rId28" Type="http://schemas.openxmlformats.org/officeDocument/2006/relationships/audio" Target="../media/audio23.wav"/><Relationship Id="rId10" Type="http://schemas.openxmlformats.org/officeDocument/2006/relationships/image" Target="../media/image44.png"/><Relationship Id="rId19" Type="http://schemas.openxmlformats.org/officeDocument/2006/relationships/image" Target="../media/image53.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 Id="rId22" Type="http://schemas.openxmlformats.org/officeDocument/2006/relationships/image" Target="../media/image56.svg"/><Relationship Id="rId27" Type="http://schemas.openxmlformats.org/officeDocument/2006/relationships/audio" Target="../media/audio22.wav"/><Relationship Id="rId30" Type="http://schemas.openxmlformats.org/officeDocument/2006/relationships/audio" Target="../media/audio25.wav"/></Relationships>
</file>

<file path=ppt/slides/_rels/slide31.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18" Type="http://schemas.openxmlformats.org/officeDocument/2006/relationships/image" Target="../media/image52.png"/><Relationship Id="rId26" Type="http://schemas.openxmlformats.org/officeDocument/2006/relationships/audio" Target="../media/audio29.wav"/><Relationship Id="rId3" Type="http://schemas.openxmlformats.org/officeDocument/2006/relationships/image" Target="../media/image37.jpeg"/><Relationship Id="rId21" Type="http://schemas.openxmlformats.org/officeDocument/2006/relationships/image" Target="../media/image55.png"/><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image" Target="../media/image51.png"/><Relationship Id="rId25" Type="http://schemas.openxmlformats.org/officeDocument/2006/relationships/audio" Target="../media/audio28.wav"/><Relationship Id="rId2" Type="http://schemas.openxmlformats.org/officeDocument/2006/relationships/notesSlide" Target="../notesSlides/notesSlide31.xml"/><Relationship Id="rId16" Type="http://schemas.openxmlformats.org/officeDocument/2006/relationships/image" Target="../media/image50.png"/><Relationship Id="rId20" Type="http://schemas.openxmlformats.org/officeDocument/2006/relationships/image" Target="../media/image54.png"/><Relationship Id="rId29" Type="http://schemas.openxmlformats.org/officeDocument/2006/relationships/audio" Target="../media/audio32.wav"/><Relationship Id="rId1" Type="http://schemas.openxmlformats.org/officeDocument/2006/relationships/slideLayout" Target="../slideLayouts/slideLayout6.xml"/><Relationship Id="rId6" Type="http://schemas.openxmlformats.org/officeDocument/2006/relationships/image" Target="../media/image40.png"/><Relationship Id="rId11" Type="http://schemas.openxmlformats.org/officeDocument/2006/relationships/image" Target="../media/image45.png"/><Relationship Id="rId24" Type="http://schemas.openxmlformats.org/officeDocument/2006/relationships/audio" Target="../media/audio27.wav"/><Relationship Id="rId5" Type="http://schemas.openxmlformats.org/officeDocument/2006/relationships/image" Target="../media/image39.png"/><Relationship Id="rId15" Type="http://schemas.openxmlformats.org/officeDocument/2006/relationships/image" Target="../media/image49.png"/><Relationship Id="rId23" Type="http://schemas.openxmlformats.org/officeDocument/2006/relationships/audio" Target="../media/audio26.wav"/><Relationship Id="rId28" Type="http://schemas.openxmlformats.org/officeDocument/2006/relationships/audio" Target="../media/audio31.wav"/><Relationship Id="rId10" Type="http://schemas.openxmlformats.org/officeDocument/2006/relationships/image" Target="../media/image44.png"/><Relationship Id="rId19" Type="http://schemas.openxmlformats.org/officeDocument/2006/relationships/image" Target="../media/image53.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 Id="rId22" Type="http://schemas.openxmlformats.org/officeDocument/2006/relationships/image" Target="../media/image56.svg"/><Relationship Id="rId27" Type="http://schemas.openxmlformats.org/officeDocument/2006/relationships/audio" Target="../media/audio30.wav"/><Relationship Id="rId30" Type="http://schemas.openxmlformats.org/officeDocument/2006/relationships/audio" Target="../media/audio33.wav"/></Relationships>
</file>

<file path=ppt/slides/_rels/slide32.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6.svg"/><Relationship Id="rId18" Type="http://schemas.openxmlformats.org/officeDocument/2006/relationships/audio" Target="../media/audio32.wav"/><Relationship Id="rId3" Type="http://schemas.openxmlformats.org/officeDocument/2006/relationships/image" Target="../media/image37.jpeg"/><Relationship Id="rId7" Type="http://schemas.openxmlformats.org/officeDocument/2006/relationships/image" Target="../media/image43.png"/><Relationship Id="rId12" Type="http://schemas.openxmlformats.org/officeDocument/2006/relationships/image" Target="../media/image55.png"/><Relationship Id="rId17" Type="http://schemas.openxmlformats.org/officeDocument/2006/relationships/audio" Target="../media/audio30.wav"/><Relationship Id="rId2" Type="http://schemas.openxmlformats.org/officeDocument/2006/relationships/notesSlide" Target="../notesSlides/notesSlide32.xml"/><Relationship Id="rId16" Type="http://schemas.openxmlformats.org/officeDocument/2006/relationships/audio" Target="../media/audio29.wav"/><Relationship Id="rId1" Type="http://schemas.openxmlformats.org/officeDocument/2006/relationships/slideLayout" Target="../slideLayouts/slideLayout6.xml"/><Relationship Id="rId6" Type="http://schemas.openxmlformats.org/officeDocument/2006/relationships/image" Target="../media/image42.png"/><Relationship Id="rId11" Type="http://schemas.openxmlformats.org/officeDocument/2006/relationships/image" Target="../media/image51.png"/><Relationship Id="rId5" Type="http://schemas.openxmlformats.org/officeDocument/2006/relationships/image" Target="../media/image41.png"/><Relationship Id="rId15" Type="http://schemas.openxmlformats.org/officeDocument/2006/relationships/audio" Target="../media/audio26.wav"/><Relationship Id="rId10" Type="http://schemas.openxmlformats.org/officeDocument/2006/relationships/image" Target="../media/image50.png"/><Relationship Id="rId19" Type="http://schemas.openxmlformats.org/officeDocument/2006/relationships/audio" Target="../media/audio33.wav"/><Relationship Id="rId4" Type="http://schemas.openxmlformats.org/officeDocument/2006/relationships/image" Target="../media/image40.png"/><Relationship Id="rId9" Type="http://schemas.openxmlformats.org/officeDocument/2006/relationships/image" Target="../media/image49.png"/><Relationship Id="rId14" Type="http://schemas.openxmlformats.org/officeDocument/2006/relationships/image" Target="../media/image54.png"/></Relationships>
</file>

<file path=ppt/slides/_rels/slide3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audio" Target="../media/audio35.wav"/><Relationship Id="rId18" Type="http://schemas.openxmlformats.org/officeDocument/2006/relationships/audio" Target="../media/audio40.wav"/><Relationship Id="rId3" Type="http://schemas.openxmlformats.org/officeDocument/2006/relationships/image" Target="../media/image60.png"/><Relationship Id="rId21" Type="http://schemas.openxmlformats.org/officeDocument/2006/relationships/image" Target="../media/image58.png"/><Relationship Id="rId7" Type="http://schemas.microsoft.com/office/2007/relationships/hdphoto" Target="../media/hdphoto5.wdp"/><Relationship Id="rId12" Type="http://schemas.openxmlformats.org/officeDocument/2006/relationships/audio" Target="../media/audio34.wav"/><Relationship Id="rId17" Type="http://schemas.openxmlformats.org/officeDocument/2006/relationships/audio" Target="../media/audio39.wav"/><Relationship Id="rId2" Type="http://schemas.openxmlformats.org/officeDocument/2006/relationships/notesSlide" Target="../notesSlides/notesSlide34.xml"/><Relationship Id="rId16" Type="http://schemas.openxmlformats.org/officeDocument/2006/relationships/audio" Target="../media/audio38.wav"/><Relationship Id="rId20" Type="http://schemas.openxmlformats.org/officeDocument/2006/relationships/image" Target="../media/image64.png"/><Relationship Id="rId1" Type="http://schemas.openxmlformats.org/officeDocument/2006/relationships/slideLayout" Target="../slideLayouts/slideLayout6.xml"/><Relationship Id="rId6" Type="http://schemas.microsoft.com/office/2007/relationships/hdphoto" Target="../media/hdphoto4.wdp"/><Relationship Id="rId11" Type="http://schemas.openxmlformats.org/officeDocument/2006/relationships/image" Target="../media/image63.jpeg"/><Relationship Id="rId5" Type="http://schemas.microsoft.com/office/2007/relationships/hdphoto" Target="../media/hdphoto3.wdp"/><Relationship Id="rId15" Type="http://schemas.openxmlformats.org/officeDocument/2006/relationships/audio" Target="../media/audio37.wav"/><Relationship Id="rId10" Type="http://schemas.openxmlformats.org/officeDocument/2006/relationships/image" Target="../media/image62.jpeg"/><Relationship Id="rId19" Type="http://schemas.openxmlformats.org/officeDocument/2006/relationships/audio" Target="../media/audio41.wav"/><Relationship Id="rId4" Type="http://schemas.openxmlformats.org/officeDocument/2006/relationships/image" Target="../media/image59.png"/><Relationship Id="rId9" Type="http://schemas.openxmlformats.org/officeDocument/2006/relationships/image" Target="../media/image61.png"/><Relationship Id="rId14" Type="http://schemas.openxmlformats.org/officeDocument/2006/relationships/audio" Target="../media/audio36.wav"/><Relationship Id="rId22" Type="http://schemas.openxmlformats.org/officeDocument/2006/relationships/image" Target="../media/image65.png"/></Relationships>
</file>

<file path=ppt/slides/_rels/slide3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5.xml"/><Relationship Id="rId1" Type="http://schemas.openxmlformats.org/officeDocument/2006/relationships/slideLayout" Target="../slideLayouts/slideLayout6.xml"/><Relationship Id="rId5" Type="http://schemas.openxmlformats.org/officeDocument/2006/relationships/image" Target="../media/image68.svg"/><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jpeg"/><Relationship Id="rId7" Type="http://schemas.openxmlformats.org/officeDocument/2006/relationships/image" Target="../media/image70.pn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69.jpeg"/><Relationship Id="rId5" Type="http://schemas.openxmlformats.org/officeDocument/2006/relationships/image" Target="../media/image68.svg"/><Relationship Id="rId4" Type="http://schemas.openxmlformats.org/officeDocument/2006/relationships/image" Target="../media/image67.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3.png"/><Relationship Id="rId7" Type="http://schemas.openxmlformats.org/officeDocument/2006/relationships/image" Target="../media/image75.svg"/><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image" Target="../media/image74.png"/><Relationship Id="rId5" Type="http://schemas.openxmlformats.org/officeDocument/2006/relationships/image" Target="../media/image73.svg"/><Relationship Id="rId4" Type="http://schemas.openxmlformats.org/officeDocument/2006/relationships/image" Target="../media/image72.png"/></Relationships>
</file>

<file path=ppt/slides/_rels/slide39.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3.png"/><Relationship Id="rId7" Type="http://schemas.openxmlformats.org/officeDocument/2006/relationships/image" Target="../media/image75.svg"/><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74.png"/><Relationship Id="rId5" Type="http://schemas.openxmlformats.org/officeDocument/2006/relationships/image" Target="../media/image73.svg"/><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9.jpeg"/><Relationship Id="rId4" Type="http://schemas.openxmlformats.org/officeDocument/2006/relationships/audio" Target="../media/audio2.wav"/></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microsoft.com/office/2007/relationships/hdphoto" Target="../media/hdphoto6.wdp"/></Relationships>
</file>

<file path=ppt/slides/_rels/slide4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78.svg"/></Relationships>
</file>

<file path=ppt/slides/_rels/slide4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microsoft.com/office/2007/relationships/hdphoto" Target="../media/hdphoto1.wdp"/><Relationship Id="rId5" Type="http://schemas.microsoft.com/office/2007/relationships/hdphoto" Target="../media/hdphoto7.wdp"/><Relationship Id="rId4" Type="http://schemas.openxmlformats.org/officeDocument/2006/relationships/image" Target="../media/image59.pn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image" Target="../media/image84.png"/><Relationship Id="rId5" Type="http://schemas.openxmlformats.org/officeDocument/2006/relationships/image" Target="../media/image78.svg"/><Relationship Id="rId4" Type="http://schemas.openxmlformats.org/officeDocument/2006/relationships/image" Target="../media/image77.pn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audio" Target="../media/audio2.wav"/></Relationships>
</file>

<file path=ppt/slides/_rels/slide5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52.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openxmlformats.org/officeDocument/2006/relationships/image" Target="../media/image82.jpg"/></Relationships>
</file>

<file path=ppt/slides/_rels/slide5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5.xml"/><Relationship Id="rId1" Type="http://schemas.openxmlformats.org/officeDocument/2006/relationships/slideLayout" Target="../slideLayouts/slideLayout6.xml"/><Relationship Id="rId6" Type="http://schemas.microsoft.com/office/2007/relationships/hdphoto" Target="../media/hdphoto7.wdp"/><Relationship Id="rId5" Type="http://schemas.microsoft.com/office/2007/relationships/hdphoto" Target="../media/hdphoto1.wdp"/><Relationship Id="rId4" Type="http://schemas.microsoft.com/office/2007/relationships/hdphoto" Target="../media/hdphoto5.wdp"/></Relationships>
</file>

<file path=ppt/slides/_rels/slide5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6.xml"/><Relationship Id="rId1" Type="http://schemas.openxmlformats.org/officeDocument/2006/relationships/slideLayout" Target="../slideLayouts/slideLayout6.xml"/><Relationship Id="rId5" Type="http://schemas.openxmlformats.org/officeDocument/2006/relationships/image" Target="../media/image84.png"/><Relationship Id="rId4" Type="http://schemas.openxmlformats.org/officeDocument/2006/relationships/image" Target="../media/image78.svg"/></Relationships>
</file>

<file path=ppt/slides/_rels/slide5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3.xml"/><Relationship Id="rId1" Type="http://schemas.openxmlformats.org/officeDocument/2006/relationships/slideLayout" Target="../slideLayouts/slideLayout6.xml"/><Relationship Id="rId6" Type="http://schemas.openxmlformats.org/officeDocument/2006/relationships/audio" Target="../media/audio43.wav"/><Relationship Id="rId5" Type="http://schemas.openxmlformats.org/officeDocument/2006/relationships/image" Target="../media/image80.png"/><Relationship Id="rId4" Type="http://schemas.openxmlformats.org/officeDocument/2006/relationships/audio" Target="../media/audio42.wav"/></Relationships>
</file>

<file path=ppt/slides/_rels/slide64.xml.rels><?xml version="1.0" encoding="UTF-8" standalone="yes"?>
<Relationships xmlns="http://schemas.openxmlformats.org/package/2006/relationships"><Relationship Id="rId3" Type="http://schemas.openxmlformats.org/officeDocument/2006/relationships/image" Target="../media/image85.jpg"/><Relationship Id="rId7" Type="http://schemas.openxmlformats.org/officeDocument/2006/relationships/image" Target="../media/image88.jpg"/><Relationship Id="rId2" Type="http://schemas.openxmlformats.org/officeDocument/2006/relationships/notesSlide" Target="../notesSlides/notesSlide64.xml"/><Relationship Id="rId1" Type="http://schemas.openxmlformats.org/officeDocument/2006/relationships/slideLayout" Target="../slideLayouts/slideLayout6.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3.png"/></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5.xml"/><Relationship Id="rId1" Type="http://schemas.openxmlformats.org/officeDocument/2006/relationships/slideLayout" Target="../slideLayouts/slideLayout6.xml"/><Relationship Id="rId5" Type="http://schemas.openxmlformats.org/officeDocument/2006/relationships/image" Target="../media/image89.png"/><Relationship Id="rId4" Type="http://schemas.openxmlformats.org/officeDocument/2006/relationships/image" Target="../media/image80.png"/></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0.png"/><Relationship Id="rId2" Type="http://schemas.openxmlformats.org/officeDocument/2006/relationships/notesSlide" Target="../notesSlides/notesSlide66.xml"/><Relationship Id="rId1" Type="http://schemas.openxmlformats.org/officeDocument/2006/relationships/slideLayout" Target="../slideLayouts/slideLayout6.xml"/><Relationship Id="rId6" Type="http://schemas.openxmlformats.org/officeDocument/2006/relationships/audio" Target="../media/audio44.wav"/><Relationship Id="rId5" Type="http://schemas.openxmlformats.org/officeDocument/2006/relationships/image" Target="../media/image91.png"/><Relationship Id="rId4" Type="http://schemas.openxmlformats.org/officeDocument/2006/relationships/image" Target="../media/image90.png"/></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7.xml"/><Relationship Id="rId1" Type="http://schemas.openxmlformats.org/officeDocument/2006/relationships/slideLayout" Target="../slideLayouts/slideLayout6.xml"/><Relationship Id="rId5" Type="http://schemas.openxmlformats.org/officeDocument/2006/relationships/image" Target="../media/image91.png"/><Relationship Id="rId4" Type="http://schemas.openxmlformats.org/officeDocument/2006/relationships/image" Target="../media/image90.png"/></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0.png"/><Relationship Id="rId2" Type="http://schemas.openxmlformats.org/officeDocument/2006/relationships/notesSlide" Target="../notesSlides/notesSlide68.xml"/><Relationship Id="rId1" Type="http://schemas.openxmlformats.org/officeDocument/2006/relationships/slideLayout" Target="../slideLayouts/slideLayout6.xml"/><Relationship Id="rId6" Type="http://schemas.openxmlformats.org/officeDocument/2006/relationships/audio" Target="../media/audio44.wav"/><Relationship Id="rId5" Type="http://schemas.openxmlformats.org/officeDocument/2006/relationships/image" Target="../media/image93.png"/><Relationship Id="rId4" Type="http://schemas.openxmlformats.org/officeDocument/2006/relationships/image" Target="../media/image92.png"/></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9.xml"/><Relationship Id="rId1" Type="http://schemas.openxmlformats.org/officeDocument/2006/relationships/slideLayout" Target="../slideLayouts/slideLayout6.xml"/><Relationship Id="rId5" Type="http://schemas.openxmlformats.org/officeDocument/2006/relationships/image" Target="../media/image93.png"/><Relationship Id="rId4" Type="http://schemas.openxmlformats.org/officeDocument/2006/relationships/image" Target="../media/image92.png"/></Relationships>
</file>

<file path=ppt/slides/_rels/slide7.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3.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11.png"/><Relationship Id="rId5" Type="http://schemas.openxmlformats.org/officeDocument/2006/relationships/audio" Target="../media/audio3.wav"/><Relationship Id="rId15" Type="http://schemas.openxmlformats.org/officeDocument/2006/relationships/image" Target="../media/image15.jpg"/><Relationship Id="rId10" Type="http://schemas.openxmlformats.org/officeDocument/2006/relationships/image" Target="../media/image10.jpe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14.png"/></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1.xml"/><Relationship Id="rId1" Type="http://schemas.openxmlformats.org/officeDocument/2006/relationships/slideLayout" Target="../slideLayouts/slideLayout6.xml"/><Relationship Id="rId6" Type="http://schemas.openxmlformats.org/officeDocument/2006/relationships/audio" Target="../media/audio43.wav"/><Relationship Id="rId5" Type="http://schemas.openxmlformats.org/officeDocument/2006/relationships/image" Target="../media/image80.png"/><Relationship Id="rId4" Type="http://schemas.openxmlformats.org/officeDocument/2006/relationships/audio" Target="../media/audio42.wav"/></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2.xml"/><Relationship Id="rId1" Type="http://schemas.openxmlformats.org/officeDocument/2006/relationships/slideLayout" Target="../slideLayouts/slideLayout6.xml"/><Relationship Id="rId4" Type="http://schemas.openxmlformats.org/officeDocument/2006/relationships/hyperlink" Target="https://www.gocomics.com/calvinandhobbes/1993/01/25"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1.jpg"/><Relationship Id="rId7" Type="http://schemas.openxmlformats.org/officeDocument/2006/relationships/image" Target="../media/image95.png"/><Relationship Id="rId2" Type="http://schemas.openxmlformats.org/officeDocument/2006/relationships/notesSlide" Target="../notesSlides/notesSlide74.xml"/><Relationship Id="rId1" Type="http://schemas.openxmlformats.org/officeDocument/2006/relationships/slideLayout" Target="../slideLayouts/slideLayout14.xml"/><Relationship Id="rId6" Type="http://schemas.openxmlformats.org/officeDocument/2006/relationships/image" Target="../media/image94.png"/><Relationship Id="rId5" Type="http://schemas.openxmlformats.org/officeDocument/2006/relationships/hyperlink" Target="https://www.gaminggrammar.com/" TargetMode="External"/><Relationship Id="rId4" Type="http://schemas.openxmlformats.org/officeDocument/2006/relationships/image" Target="../media/image3.png"/></Relationships>
</file>

<file path=ppt/slides/_rels/slide75.xml.rels><?xml version="1.0" encoding="UTF-8" standalone="yes"?>
<Relationships xmlns="http://schemas.openxmlformats.org/package/2006/relationships"><Relationship Id="rId8" Type="http://schemas.openxmlformats.org/officeDocument/2006/relationships/hyperlink" Target="https://quizlet.com/_7a0c5q" TargetMode="External"/><Relationship Id="rId3" Type="http://schemas.openxmlformats.org/officeDocument/2006/relationships/image" Target="../media/image97.png"/><Relationship Id="rId7" Type="http://schemas.openxmlformats.org/officeDocument/2006/relationships/hyperlink" Target="https://quizlet.com/_72b283" TargetMode="External"/><Relationship Id="rId12" Type="http://schemas.openxmlformats.org/officeDocument/2006/relationships/image" Target="../media/image100.png"/><Relationship Id="rId2" Type="http://schemas.openxmlformats.org/officeDocument/2006/relationships/notesSlide" Target="../notesSlides/notesSlide75.xml"/><Relationship Id="rId1" Type="http://schemas.openxmlformats.org/officeDocument/2006/relationships/slideLayout" Target="../slideLayouts/slideLayout6.xml"/><Relationship Id="rId6" Type="http://schemas.openxmlformats.org/officeDocument/2006/relationships/hyperlink" Target="https://quizlet.com/_7a08wd" TargetMode="External"/><Relationship Id="rId11" Type="http://schemas.openxmlformats.org/officeDocument/2006/relationships/image" Target="../media/image99.png"/><Relationship Id="rId5" Type="http://schemas.openxmlformats.org/officeDocument/2006/relationships/image" Target="../media/image98.png"/><Relationship Id="rId10" Type="http://schemas.openxmlformats.org/officeDocument/2006/relationships/hyperlink" Target="https://resources.ncelp.org/concern/resources/gm80hv51s?" TargetMode="External"/><Relationship Id="rId4" Type="http://schemas.openxmlformats.org/officeDocument/2006/relationships/hyperlink" Target="http://www.ncelp.org/audio/GY7T1-2W7" TargetMode="External"/><Relationship Id="rId9"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10.jpeg"/><Relationship Id="rId4" Type="http://schemas.openxmlformats.org/officeDocument/2006/relationships/audio" Target="../media/audio2.wav"/><Relationship Id="rId9" Type="http://schemas.openxmlformats.org/officeDocument/2006/relationships/audio" Target="../media/audio7.wav"/></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128973" y="1709901"/>
            <a:ext cx="8545326" cy="1485422"/>
          </a:xfrm>
        </p:spPr>
        <p:txBody>
          <a:bodyPr>
            <a:normAutofit fontScale="90000"/>
          </a:bodyPr>
          <a:lstStyle/>
          <a:p>
            <a:pPr algn="l"/>
            <a:r>
              <a:rPr lang="en-GB" sz="4000" b="1">
                <a:solidFill>
                  <a:prstClr val="white"/>
                </a:solidFill>
                <a:latin typeface="+mn-lt"/>
              </a:rPr>
              <a:t>Number</a:t>
            </a:r>
            <a:br>
              <a:rPr lang="en-GB" sz="4000" b="1">
                <a:solidFill>
                  <a:prstClr val="white"/>
                </a:solidFill>
                <a:latin typeface="+mn-lt"/>
              </a:rPr>
            </a:br>
            <a:r>
              <a:rPr lang="en-GB" sz="4000" b="1">
                <a:solidFill>
                  <a:prstClr val="white"/>
                </a:solidFill>
                <a:latin typeface="+mn-lt"/>
              </a:rPr>
              <a:t>Is there one or are there many?</a:t>
            </a:r>
            <a:br>
              <a:rPr lang="en-GB" sz="4000" b="1">
                <a:solidFill>
                  <a:prstClr val="white"/>
                </a:solidFill>
                <a:latin typeface="+mn-lt"/>
              </a:rPr>
            </a:br>
            <a:r>
              <a:rPr lang="en-GB" sz="4000" b="1">
                <a:solidFill>
                  <a:prstClr val="white"/>
                </a:solidFill>
                <a:latin typeface="+mn-lt"/>
              </a:rPr>
              <a:t>Describing Christmas</a:t>
            </a:r>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8245288" cy="571756"/>
          </a:xfrm>
        </p:spPr>
        <p:txBody>
          <a:bodyPr>
            <a:noAutofit/>
          </a:bodyPr>
          <a:lstStyle/>
          <a:p>
            <a:pPr algn="l">
              <a:lnSpc>
                <a:spcPct val="100000"/>
              </a:lnSpc>
            </a:pPr>
            <a:r>
              <a:rPr lang="de-DE" b="1">
                <a:solidFill>
                  <a:prstClr val="white"/>
                </a:solidFill>
                <a:latin typeface="+mn-lt"/>
              </a:rPr>
              <a:t>Plurals - der/das - Rule 1 - umlaut + e; </a:t>
            </a:r>
          </a:p>
          <a:p>
            <a:pPr algn="l">
              <a:lnSpc>
                <a:spcPct val="100000"/>
              </a:lnSpc>
            </a:pPr>
            <a:r>
              <a:rPr lang="de-DE" b="1">
                <a:solidFill>
                  <a:prstClr val="white"/>
                </a:solidFill>
                <a:latin typeface="+mn-lt"/>
              </a:rPr>
              <a:t>Rule 2 -el/-en/-er NO CHANGE;</a:t>
            </a:r>
          </a:p>
          <a:p>
            <a:pPr algn="l">
              <a:lnSpc>
                <a:spcPct val="100000"/>
              </a:lnSpc>
            </a:pPr>
            <a:r>
              <a:rPr lang="de-DE" b="1">
                <a:solidFill>
                  <a:prstClr val="white"/>
                </a:solidFill>
                <a:latin typeface="+mn-lt"/>
              </a:rPr>
              <a:t>plural article = 'die‘; [Text: O Tannenbaum]</a:t>
            </a:r>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81354" y="4672768"/>
            <a:ext cx="6508742" cy="55572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800">
                <a:solidFill>
                  <a:prstClr val="white"/>
                </a:solidFill>
                <a:latin typeface="+mn-lt"/>
              </a:rPr>
              <a:t>SSC [</a:t>
            </a:r>
            <a:r>
              <a:rPr lang="en-GB" sz="2800">
                <a:solidFill>
                  <a:schemeClr val="bg1"/>
                </a:solidFill>
                <a:latin typeface="+mn-lt"/>
              </a:rPr>
              <a:t>ü</a:t>
            </a:r>
            <a:r>
              <a:rPr lang="en-GB" sz="2800">
                <a:solidFill>
                  <a:prstClr val="white"/>
                </a:solidFill>
                <a:latin typeface="+mn-lt"/>
              </a:rPr>
              <a:t>]</a:t>
            </a:r>
            <a:endParaRPr lang="en-GB" sz="2800" dirty="0">
              <a:solidFill>
                <a:prstClr val="white"/>
              </a:solidFill>
              <a:latin typeface="+mn-lt"/>
            </a:endParaRPr>
          </a:p>
          <a:p>
            <a:endParaRPr lang="en-US" sz="2800" dirty="0">
              <a:latin typeface="+mn-lt"/>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5065629"/>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mn-lt"/>
              </a:rPr>
              <a:t>Y7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mn-lt"/>
              </a:rPr>
              <a:t>Term </a:t>
            </a:r>
            <a:r>
              <a:rPr lang="en-GB" sz="2400">
                <a:solidFill>
                  <a:prstClr val="white"/>
                </a:solidFill>
                <a:latin typeface="+mn-lt"/>
              </a:rPr>
              <a:t>1.2</a:t>
            </a:r>
            <a:r>
              <a:rPr kumimoji="0" lang="en-GB" sz="2400" b="0" i="0" u="none" strike="noStrike" kern="1200" cap="none" spc="0" normalizeH="0" baseline="0" noProof="0">
                <a:ln>
                  <a:noFill/>
                </a:ln>
                <a:solidFill>
                  <a:prstClr val="white"/>
                </a:solidFill>
                <a:effectLst/>
                <a:uLnTx/>
                <a:uFillTx/>
                <a:latin typeface="+mn-lt"/>
              </a:rPr>
              <a:t> – Week 6 </a:t>
            </a:r>
            <a:r>
              <a:rPr kumimoji="0" lang="en-GB" sz="2400" b="0" i="0" u="none" strike="noStrike" kern="1200" cap="none" spc="0" normalizeH="0" baseline="0" noProof="0" dirty="0">
                <a:ln>
                  <a:noFill/>
                </a:ln>
                <a:solidFill>
                  <a:prstClr val="white"/>
                </a:solidFill>
                <a:effectLst/>
                <a:uLnTx/>
                <a:uFillTx/>
                <a:latin typeface="+mn-lt"/>
              </a:rPr>
              <a:t>- </a:t>
            </a:r>
            <a:r>
              <a:rPr kumimoji="0" lang="en-GB" sz="2400" b="0" i="0" u="none" strike="noStrike" kern="1200" cap="none" spc="0" normalizeH="0" baseline="0" noProof="0">
                <a:ln>
                  <a:noFill/>
                </a:ln>
                <a:solidFill>
                  <a:prstClr val="white"/>
                </a:solidFill>
                <a:effectLst/>
                <a:uLnTx/>
                <a:uFillTx/>
                <a:latin typeface="+mn-lt"/>
              </a:rPr>
              <a:t>Lesson 25</a:t>
            </a:r>
            <a:endParaRPr kumimoji="0" lang="en-GB" sz="2400" b="0" i="0" u="none" strike="noStrike" kern="1200" cap="none" spc="0" normalizeH="0" baseline="0" noProof="0" dirty="0">
              <a:ln>
                <a:noFill/>
              </a:ln>
              <a:solidFill>
                <a:prstClr val="white"/>
              </a:solidFill>
              <a:effectLst/>
              <a:uLnTx/>
              <a:uFillTx/>
              <a:latin typeface="+mn-lt"/>
            </a:endParaRP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85376" y="5850063"/>
            <a:ext cx="41326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1600" dirty="0">
                <a:solidFill>
                  <a:prstClr val="white"/>
                </a:solidFill>
                <a:latin typeface="+mn-lt"/>
              </a:rPr>
              <a:t>Inge </a:t>
            </a:r>
            <a:r>
              <a:rPr lang="en-GB" sz="1600" dirty="0" err="1">
                <a:solidFill>
                  <a:prstClr val="white"/>
                </a:solidFill>
                <a:latin typeface="+mn-lt"/>
              </a:rPr>
              <a:t>Alferink</a:t>
            </a:r>
            <a:r>
              <a:rPr lang="en-GB" sz="1600" dirty="0">
                <a:solidFill>
                  <a:prstClr val="white"/>
                </a:solidFill>
                <a:latin typeface="+mn-lt"/>
              </a:rPr>
              <a:t>/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mn-lt"/>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mn-lt"/>
            </a:endParaRPr>
          </a:p>
          <a:p>
            <a:pPr lvl="0">
              <a:spcBef>
                <a:spcPts val="0"/>
              </a:spcBef>
              <a:buClr>
                <a:srgbClr val="FFFFFF"/>
              </a:buClr>
              <a:buSzPts val="1400"/>
            </a:pPr>
            <a:r>
              <a:rPr lang="en-GB" sz="1600" dirty="0">
                <a:solidFill>
                  <a:prstClr val="white"/>
                </a:solidFill>
                <a:latin typeface="+mn-lt"/>
              </a:rPr>
              <a:t>Date updated: 15/12/21</a:t>
            </a:r>
            <a:endParaRPr lang="en-GB" sz="1600" dirty="0">
              <a:solidFill>
                <a:srgbClr val="FFFFFF"/>
              </a:solidFill>
              <a:latin typeface="+mn-lt"/>
              <a:ea typeface="Century Gothic"/>
              <a:cs typeface="Century Gothic"/>
              <a:sym typeface="Century Gothic"/>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125696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3561" y="1122864"/>
            <a:ext cx="10515600" cy="1325563"/>
          </a:xfrm>
        </p:spPr>
        <p:txBody>
          <a:bodyPr>
            <a:normAutofit fontScale="90000"/>
          </a:bodyPr>
          <a:lstStyle/>
          <a:p>
            <a:r>
              <a:rPr lang="en-GB" sz="26700" b="1" dirty="0">
                <a:solidFill>
                  <a:srgbClr val="FFCC00"/>
                </a:solidFill>
              </a:rPr>
              <a:t>ü</a:t>
            </a:r>
            <a:br>
              <a:rPr lang="en-GB" sz="9600" b="1" dirty="0"/>
            </a:br>
            <a:endParaRPr lang="en-GB" dirty="0"/>
          </a:p>
        </p:txBody>
      </p:sp>
      <p:pic>
        <p:nvPicPr>
          <p:cNvPr id="4" name="Picture 3" descr="number 5 with a dice"/>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84207" y="670079"/>
            <a:ext cx="2980073" cy="3556697"/>
          </a:xfrm>
          <a:prstGeom prst="rect">
            <a:avLst/>
          </a:prstGeom>
        </p:spPr>
      </p:pic>
      <p:sp>
        <p:nvSpPr>
          <p:cNvPr id="2" name="Rectangle 1"/>
          <p:cNvSpPr/>
          <p:nvPr/>
        </p:nvSpPr>
        <p:spPr>
          <a:xfrm>
            <a:off x="4584207" y="4387535"/>
            <a:ext cx="3023585"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ü</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nf</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68796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ü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fünf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fünf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3561" y="1122864"/>
            <a:ext cx="10515600" cy="1325563"/>
          </a:xfrm>
        </p:spPr>
        <p:txBody>
          <a:bodyPr>
            <a:normAutofit fontScale="90000"/>
          </a:bodyPr>
          <a:lstStyle/>
          <a:p>
            <a:r>
              <a:rPr lang="en-GB" sz="26700" b="1" dirty="0">
                <a:solidFill>
                  <a:srgbClr val="FFCC00"/>
                </a:solidFill>
              </a:rPr>
              <a:t>ü</a:t>
            </a:r>
            <a:br>
              <a:rPr lang="en-GB" sz="9600" b="1" dirty="0"/>
            </a:br>
            <a:endParaRPr lang="en-GB" dirty="0"/>
          </a:p>
        </p:txBody>
      </p:sp>
      <p:sp>
        <p:nvSpPr>
          <p:cNvPr id="2" name="Rectangle 1"/>
          <p:cNvSpPr/>
          <p:nvPr/>
        </p:nvSpPr>
        <p:spPr>
          <a:xfrm>
            <a:off x="4584207" y="4387535"/>
            <a:ext cx="3023585"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ü</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nf</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00987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ü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fünf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3561" y="1122864"/>
            <a:ext cx="10515600" cy="1325563"/>
          </a:xfrm>
        </p:spPr>
        <p:txBody>
          <a:bodyPr>
            <a:normAutofit fontScale="90000"/>
          </a:bodyPr>
          <a:lstStyle/>
          <a:p>
            <a:r>
              <a:rPr lang="en-GB" sz="26700" b="1" dirty="0">
                <a:solidFill>
                  <a:srgbClr val="FFCC00"/>
                </a:solidFill>
              </a:rPr>
              <a:t>ü</a:t>
            </a:r>
            <a:br>
              <a:rPr lang="en-GB" sz="9600" b="1" dirty="0"/>
            </a:br>
            <a:endParaRPr lang="en-GB" dirty="0"/>
          </a:p>
        </p:txBody>
      </p:sp>
      <p:pic>
        <p:nvPicPr>
          <p:cNvPr id="4" name="Picture 3" descr="number 5 with a dice"/>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84207" y="670079"/>
            <a:ext cx="2980073" cy="3556697"/>
          </a:xfrm>
          <a:prstGeom prst="rect">
            <a:avLst/>
          </a:prstGeom>
        </p:spPr>
      </p:pic>
      <p:sp>
        <p:nvSpPr>
          <p:cNvPr id="2" name="Rectangle 1"/>
          <p:cNvSpPr/>
          <p:nvPr/>
        </p:nvSpPr>
        <p:spPr>
          <a:xfrm>
            <a:off x="4584207" y="4387535"/>
            <a:ext cx="3023585"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ü</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nf</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16071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7761ECE2-DBE6-824F-8756-895A8DB1C860}"/>
              </a:ext>
            </a:extLst>
          </p:cNvPr>
          <p:cNvSpPr>
            <a:spLocks noGrp="1"/>
          </p:cNvSpPr>
          <p:nvPr>
            <p:ph type="title"/>
          </p:nvPr>
        </p:nvSpPr>
        <p:spPr>
          <a:xfrm>
            <a:off x="5471544" y="235037"/>
            <a:ext cx="1228925" cy="1312937"/>
          </a:xfrm>
        </p:spPr>
        <p:txBody>
          <a:bodyPr>
            <a:noAutofit/>
          </a:bodyPr>
          <a:lstStyle/>
          <a:p>
            <a:pPr algn="ctr"/>
            <a:r>
              <a:rPr lang="en-GB" sz="9600" b="1" dirty="0" err="1">
                <a:solidFill>
                  <a:srgbClr val="002060"/>
                </a:solidFill>
              </a:rPr>
              <a:t>ü</a:t>
            </a:r>
            <a:endParaRPr lang="en-US" sz="9600" dirty="0"/>
          </a:p>
        </p:txBody>
      </p:sp>
      <p:pic>
        <p:nvPicPr>
          <p:cNvPr id="17" name="Picture 16" descr="fingers crossed"/>
          <p:cNvPicPr>
            <a:picLocks noChangeAspect="1"/>
          </p:cNvPicPr>
          <p:nvPr/>
        </p:nvPicPr>
        <p:blipFill>
          <a:blip r:embed="rId10">
            <a:clrChange>
              <a:clrFrom>
                <a:srgbClr val="91CCEC"/>
              </a:clrFrom>
              <a:clrTo>
                <a:srgbClr val="91CCEC">
                  <a:alpha val="0"/>
                </a:srgbClr>
              </a:clrTo>
            </a:clrChange>
            <a:extLst>
              <a:ext uri="{28A0092B-C50C-407E-A947-70E740481C1C}">
                <a14:useLocalDpi xmlns:a14="http://schemas.microsoft.com/office/drawing/2010/main" val="0"/>
              </a:ext>
            </a:extLst>
          </a:blip>
          <a:stretch>
            <a:fillRect/>
          </a:stretch>
        </p:blipFill>
        <p:spPr>
          <a:xfrm>
            <a:off x="7745280" y="1109375"/>
            <a:ext cx="4313682" cy="2310901"/>
          </a:xfrm>
          <a:prstGeom prst="rect">
            <a:avLst/>
          </a:prstGeom>
        </p:spPr>
      </p:pic>
      <p:sp>
        <p:nvSpPr>
          <p:cNvPr id="4" name="Rounded Rectangle 3"/>
          <p:cNvSpPr/>
          <p:nvPr/>
        </p:nvSpPr>
        <p:spPr>
          <a:xfrm>
            <a:off x="4271110" y="1756012"/>
            <a:ext cx="3802879" cy="2721983"/>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002060"/>
                </a:solidFill>
                <a:latin typeface="Century Gothic" panose="020B0502020202020204" pitchFamily="34" charset="0"/>
              </a:rPr>
              <a:t>f</a:t>
            </a:r>
            <a:r>
              <a:rPr lang="en-GB" sz="6600" dirty="0" err="1">
                <a:solidFill>
                  <a:srgbClr val="FFCC00"/>
                </a:solidFill>
                <a:latin typeface="Century Gothic" panose="020B0502020202020204" pitchFamily="34" charset="0"/>
              </a:rPr>
              <a:t>ü</a:t>
            </a:r>
            <a:r>
              <a:rPr lang="en-GB" sz="6600" dirty="0" err="1">
                <a:solidFill>
                  <a:srgbClr val="002060"/>
                </a:solidFill>
                <a:latin typeface="Century Gothic" panose="020B0502020202020204" pitchFamily="34" charset="0"/>
              </a:rPr>
              <a:t>nf</a:t>
            </a:r>
            <a:endParaRPr lang="en-GB" sz="6600" dirty="0">
              <a:solidFill>
                <a:srgbClr val="002060"/>
              </a:solidFill>
              <a:latin typeface="Century Gothic" panose="020B0502020202020204" pitchFamily="34" charset="0"/>
            </a:endParaRPr>
          </a:p>
        </p:txBody>
      </p:sp>
      <p:sp>
        <p:nvSpPr>
          <p:cNvPr id="5" name="Rectangle 4"/>
          <p:cNvSpPr/>
          <p:nvPr/>
        </p:nvSpPr>
        <p:spPr>
          <a:xfrm>
            <a:off x="1000920" y="493391"/>
            <a:ext cx="2693366"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R</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cken</a:t>
            </a:r>
            <a:endParaRPr lang="en-GB" sz="5400" dirty="0">
              <a:solidFill>
                <a:srgbClr val="FFCC00"/>
              </a:solidFill>
              <a:latin typeface="Century Gothic" panose="020B0502020202020204" pitchFamily="34" charset="0"/>
            </a:endParaRPr>
          </a:p>
        </p:txBody>
      </p:sp>
      <p:sp>
        <p:nvSpPr>
          <p:cNvPr id="6" name="Rectangle 5"/>
          <p:cNvSpPr/>
          <p:nvPr/>
        </p:nvSpPr>
        <p:spPr>
          <a:xfrm>
            <a:off x="8171312" y="580433"/>
            <a:ext cx="3665883"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w</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nschen</a:t>
            </a:r>
            <a:endParaRPr lang="en-GB" sz="5400" dirty="0">
              <a:solidFill>
                <a:srgbClr val="002060"/>
              </a:solidFill>
              <a:latin typeface="Century Gothic" panose="020B0502020202020204" pitchFamily="34" charset="0"/>
            </a:endParaRPr>
          </a:p>
        </p:txBody>
      </p:sp>
      <p:sp>
        <p:nvSpPr>
          <p:cNvPr id="7" name="Rectangle 6"/>
          <p:cNvSpPr/>
          <p:nvPr/>
        </p:nvSpPr>
        <p:spPr>
          <a:xfrm>
            <a:off x="8883756" y="3465700"/>
            <a:ext cx="2392307"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St</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ck</a:t>
            </a:r>
            <a:endParaRPr lang="en-GB" sz="5400" i="1" dirty="0">
              <a:solidFill>
                <a:srgbClr val="002060"/>
              </a:solidFill>
              <a:latin typeface="Century Gothic" panose="020B0502020202020204" pitchFamily="34" charset="0"/>
            </a:endParaRPr>
          </a:p>
        </p:txBody>
      </p:sp>
      <p:sp>
        <p:nvSpPr>
          <p:cNvPr id="8" name="Rectangle 7"/>
          <p:cNvSpPr/>
          <p:nvPr/>
        </p:nvSpPr>
        <p:spPr>
          <a:xfrm>
            <a:off x="433172" y="4075132"/>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Gl</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ck</a:t>
            </a:r>
            <a:endParaRPr lang="en-GB" sz="5400" dirty="0">
              <a:solidFill>
                <a:srgbClr val="002060"/>
              </a:solidFill>
              <a:latin typeface="Century Gothic" panose="020B0502020202020204" pitchFamily="34" charset="0"/>
            </a:endParaRPr>
          </a:p>
        </p:txBody>
      </p:sp>
      <p:sp>
        <p:nvSpPr>
          <p:cNvPr id="9" name="Rectangle 8"/>
          <p:cNvSpPr/>
          <p:nvPr/>
        </p:nvSpPr>
        <p:spPr>
          <a:xfrm>
            <a:off x="4804990" y="4747844"/>
            <a:ext cx="2666114"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m</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ssen</a:t>
            </a:r>
            <a:endParaRPr lang="en-GB" sz="5400" dirty="0">
              <a:solidFill>
                <a:srgbClr val="002060"/>
              </a:solidFill>
              <a:latin typeface="Century Gothic" panose="020B0502020202020204" pitchFamily="34" charset="0"/>
            </a:endParaRPr>
          </a:p>
        </p:txBody>
      </p:sp>
      <p:pic>
        <p:nvPicPr>
          <p:cNvPr id="10" name="Picture 9" descr="number 5 with a dice"/>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42881" y="1999628"/>
            <a:ext cx="1190328" cy="1420648"/>
          </a:xfrm>
          <a:prstGeom prst="rect">
            <a:avLst/>
          </a:prstGeom>
        </p:spPr>
      </p:pic>
      <p:pic>
        <p:nvPicPr>
          <p:cNvPr id="11" name="Picture 4" descr="body"/>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067125" y="1503763"/>
            <a:ext cx="432351" cy="1680405"/>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descr="arrow pointing to the person's back"/>
          <p:cNvCxnSpPr/>
          <p:nvPr/>
        </p:nvCxnSpPr>
        <p:spPr>
          <a:xfrm flipH="1" flipV="1">
            <a:off x="2302333" y="1986250"/>
            <a:ext cx="791160" cy="502192"/>
          </a:xfrm>
          <a:prstGeom prst="straightConnector1">
            <a:avLst/>
          </a:prstGeom>
          <a:ln w="508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descr="the separate piece of pizza"/>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193543" y="4479878"/>
            <a:ext cx="844652" cy="561694"/>
          </a:xfrm>
          <a:prstGeom prst="rect">
            <a:avLst/>
          </a:prstGeom>
        </p:spPr>
      </p:pic>
      <p:pic>
        <p:nvPicPr>
          <p:cNvPr id="3" name="Picture 2" descr="piece of pizza"/>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251606" y="4479878"/>
            <a:ext cx="1369185" cy="1316700"/>
          </a:xfrm>
          <a:prstGeom prst="rect">
            <a:avLst/>
          </a:prstGeom>
        </p:spPr>
      </p:pic>
      <p:cxnSp>
        <p:nvCxnSpPr>
          <p:cNvPr id="13" name="Straight Arrow Connector 12" descr="arrow pointing to the piece of pizza"/>
          <p:cNvCxnSpPr/>
          <p:nvPr/>
        </p:nvCxnSpPr>
        <p:spPr>
          <a:xfrm flipH="1" flipV="1">
            <a:off x="10842077" y="5079854"/>
            <a:ext cx="331138" cy="465011"/>
          </a:xfrm>
          <a:prstGeom prst="straightConnector1">
            <a:avLst/>
          </a:prstGeom>
          <a:ln w="508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854427" y="5439905"/>
            <a:ext cx="2567237" cy="369277"/>
          </a:xfrm>
          <a:prstGeom prst="rect">
            <a:avLst/>
          </a:prstGeom>
          <a:noFill/>
        </p:spPr>
        <p:txBody>
          <a:bodyPr wrap="square" rtlCol="0">
            <a:spAutoFit/>
          </a:bodyPr>
          <a:lstStyle/>
          <a:p>
            <a:pPr algn="ctr"/>
            <a:r>
              <a:rPr lang="en-GB" dirty="0">
                <a:solidFill>
                  <a:srgbClr val="002060"/>
                </a:solidFill>
                <a:latin typeface="Century Gothic" panose="020B0502020202020204" pitchFamily="34" charset="0"/>
              </a:rPr>
              <a:t>[to have to/must]</a:t>
            </a:r>
          </a:p>
        </p:txBody>
      </p:sp>
      <p:sp>
        <p:nvSpPr>
          <p:cNvPr id="18" name="TextBox 17"/>
          <p:cNvSpPr txBox="1"/>
          <p:nvPr/>
        </p:nvSpPr>
        <p:spPr>
          <a:xfrm>
            <a:off x="957882" y="4788516"/>
            <a:ext cx="2567237" cy="369277"/>
          </a:xfrm>
          <a:prstGeom prst="rect">
            <a:avLst/>
          </a:prstGeom>
          <a:noFill/>
        </p:spPr>
        <p:txBody>
          <a:bodyPr wrap="square" rtlCol="0">
            <a:spAutoFit/>
          </a:bodyPr>
          <a:lstStyle/>
          <a:p>
            <a:pPr algn="ctr"/>
            <a:r>
              <a:rPr lang="en-GB" dirty="0">
                <a:solidFill>
                  <a:srgbClr val="002060"/>
                </a:solidFill>
                <a:latin typeface="Century Gothic" panose="020B0502020202020204" pitchFamily="34" charset="0"/>
              </a:rPr>
              <a:t>[luck/happiness]</a:t>
            </a:r>
          </a:p>
        </p:txBody>
      </p:sp>
      <p:sp>
        <p:nvSpPr>
          <p:cNvPr id="16" name="TextBox 15"/>
          <p:cNvSpPr txBox="1"/>
          <p:nvPr/>
        </p:nvSpPr>
        <p:spPr>
          <a:xfrm>
            <a:off x="8605978" y="1319124"/>
            <a:ext cx="2567237" cy="369277"/>
          </a:xfrm>
          <a:prstGeom prst="rect">
            <a:avLst/>
          </a:prstGeom>
          <a:noFill/>
        </p:spPr>
        <p:txBody>
          <a:bodyPr wrap="square" rtlCol="0">
            <a:spAutoFit/>
          </a:bodyPr>
          <a:lstStyle/>
          <a:p>
            <a:pPr algn="ctr"/>
            <a:r>
              <a:rPr lang="en-GB" dirty="0">
                <a:solidFill>
                  <a:srgbClr val="002060"/>
                </a:solidFill>
                <a:latin typeface="Century Gothic" panose="020B0502020202020204" pitchFamily="34" charset="0"/>
              </a:rPr>
              <a:t>[to wish]</a:t>
            </a:r>
          </a:p>
        </p:txBody>
      </p:sp>
    </p:spTree>
    <p:extLst>
      <p:ext uri="{BB962C8B-B14F-4D97-AF65-F5344CB8AC3E}">
        <p14:creationId xmlns:p14="http://schemas.microsoft.com/office/powerpoint/2010/main" val="2902820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3" name="ü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4" name="fünf new.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Rücken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subTnLst>
                                    <p:audio>
                                      <p:cMediaNode>
                                        <p:cTn display="0" masterRel="sameClick">
                                          <p:stCondLst>
                                            <p:cond evt="begin" delay="0">
                                              <p:tn val="26"/>
                                            </p:cond>
                                          </p:stCondLst>
                                          <p:endCondLst>
                                            <p:cond evt="onStopAudio" delay="0">
                                              <p:tgtEl>
                                                <p:sldTgt/>
                                              </p:tgtEl>
                                            </p:cond>
                                          </p:endCondLst>
                                        </p:cTn>
                                        <p:tgtEl>
                                          <p:sndTgt r:embed="rId5" name="Rücken new.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subTnLst>
                                    <p:audio>
                                      <p:cMediaNode>
                                        <p:cTn display="0" masterRel="sameClick">
                                          <p:stCondLst>
                                            <p:cond evt="begin" delay="0">
                                              <p:tn val="31"/>
                                            </p:cond>
                                          </p:stCondLst>
                                          <p:endCondLst>
                                            <p:cond evt="onStopAudio" delay="0">
                                              <p:tgtEl>
                                                <p:sldTgt/>
                                              </p:tgtEl>
                                            </p:cond>
                                          </p:endCondLst>
                                        </p:cTn>
                                        <p:tgtEl>
                                          <p:sndTgt r:embed="rId6" name="wünschen new.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subTnLst>
                                    <p:audio>
                                      <p:cMediaNode>
                                        <p:cTn display="0" masterRel="sameClick">
                                          <p:stCondLst>
                                            <p:cond evt="begin" delay="0">
                                              <p:tn val="36"/>
                                            </p:cond>
                                          </p:stCondLst>
                                          <p:endCondLst>
                                            <p:cond evt="onStopAudio" delay="0">
                                              <p:tgtEl>
                                                <p:sldTgt/>
                                              </p:tgtEl>
                                            </p:cond>
                                          </p:endCondLst>
                                        </p:cTn>
                                        <p:tgtEl>
                                          <p:sndTgt r:embed="rId6" name="wünschen new.wav"/>
                                        </p:tgtEl>
                                      </p:cMediaNode>
                                    </p:audio>
                                  </p:subTnLst>
                                </p:cTn>
                              </p:par>
                              <p:par>
                                <p:cTn id="39" presetID="10"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subTnLst>
                                    <p:audio>
                                      <p:cMediaNode>
                                        <p:cTn display="0" masterRel="sameClick">
                                          <p:stCondLst>
                                            <p:cond evt="begin" delay="0">
                                              <p:tn val="44"/>
                                            </p:cond>
                                          </p:stCondLst>
                                          <p:endCondLst>
                                            <p:cond evt="onStopAudio" delay="0">
                                              <p:tgtEl>
                                                <p:sldTgt/>
                                              </p:tgtEl>
                                            </p:cond>
                                          </p:endCondLst>
                                        </p:cTn>
                                        <p:tgtEl>
                                          <p:sndTgt r:embed="rId7" name="Glück new.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subTnLst>
                                    <p:audio>
                                      <p:cMediaNode>
                                        <p:cTn display="0" masterRel="sameClick">
                                          <p:stCondLst>
                                            <p:cond evt="begin" delay="0">
                                              <p:tn val="49"/>
                                            </p:cond>
                                          </p:stCondLst>
                                          <p:endCondLst>
                                            <p:cond evt="onStopAudio" delay="0">
                                              <p:tgtEl>
                                                <p:sldTgt/>
                                              </p:tgtEl>
                                            </p:cond>
                                          </p:endCondLst>
                                        </p:cTn>
                                        <p:tgtEl>
                                          <p:sndTgt r:embed="rId7" name="Glück new.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500"/>
                                        <p:tgtEl>
                                          <p:spTgt spid="9"/>
                                        </p:tgtEl>
                                      </p:cBhvr>
                                    </p:animEffect>
                                  </p:childTnLst>
                                  <p:subTnLst>
                                    <p:audio>
                                      <p:cMediaNode>
                                        <p:cTn display="0" masterRel="sameClick">
                                          <p:stCondLst>
                                            <p:cond evt="begin" delay="0">
                                              <p:tn val="54"/>
                                            </p:cond>
                                          </p:stCondLst>
                                          <p:endCondLst>
                                            <p:cond evt="onStopAudio" delay="0">
                                              <p:tgtEl>
                                                <p:sldTgt/>
                                              </p:tgtEl>
                                            </p:cond>
                                          </p:endCondLst>
                                        </p:cTn>
                                        <p:tgtEl>
                                          <p:sndTgt r:embed="rId8" name="müssen new.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500"/>
                                        <p:tgtEl>
                                          <p:spTgt spid="15"/>
                                        </p:tgtEl>
                                      </p:cBhvr>
                                    </p:animEffect>
                                  </p:childTnLst>
                                  <p:subTnLst>
                                    <p:audio>
                                      <p:cMediaNode>
                                        <p:cTn display="0" masterRel="sameClick">
                                          <p:stCondLst>
                                            <p:cond evt="begin" delay="0">
                                              <p:tn val="59"/>
                                            </p:cond>
                                          </p:stCondLst>
                                          <p:endCondLst>
                                            <p:cond evt="onStopAudio" delay="0">
                                              <p:tgtEl>
                                                <p:sldTgt/>
                                              </p:tgtEl>
                                            </p:cond>
                                          </p:endCondLst>
                                        </p:cTn>
                                        <p:tgtEl>
                                          <p:sndTgt r:embed="rId8" name="müssen new.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fade">
                                      <p:cBhvr>
                                        <p:cTn id="66" dur="500"/>
                                        <p:tgtEl>
                                          <p:spTgt spid="7"/>
                                        </p:tgtEl>
                                      </p:cBhvr>
                                    </p:animEffect>
                                  </p:childTnLst>
                                  <p:subTnLst>
                                    <p:audio>
                                      <p:cMediaNode>
                                        <p:cTn display="0" masterRel="sameClick">
                                          <p:stCondLst>
                                            <p:cond evt="begin" delay="0">
                                              <p:tn val="64"/>
                                            </p:cond>
                                          </p:stCondLst>
                                          <p:endCondLst>
                                            <p:cond evt="onStopAudio" delay="0">
                                              <p:tgtEl>
                                                <p:sldTgt/>
                                              </p:tgtEl>
                                            </p:cond>
                                          </p:endCondLst>
                                        </p:cTn>
                                        <p:tgtEl>
                                          <p:sndTgt r:embed="rId9" name="Stück new.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fade">
                                      <p:cBhvr>
                                        <p:cTn id="71" dur="500"/>
                                        <p:tgtEl>
                                          <p:spTgt spid="3"/>
                                        </p:tgtEl>
                                      </p:cBhvr>
                                    </p:animEffect>
                                  </p:childTnLst>
                                  <p:subTnLst>
                                    <p:audio>
                                      <p:cMediaNode>
                                        <p:cTn display="0" masterRel="sameClick">
                                          <p:stCondLst>
                                            <p:cond evt="begin" delay="0">
                                              <p:tn val="69"/>
                                            </p:cond>
                                          </p:stCondLst>
                                          <p:endCondLst>
                                            <p:cond evt="onStopAudio" delay="0">
                                              <p:tgtEl>
                                                <p:sldTgt/>
                                              </p:tgtEl>
                                            </p:cond>
                                          </p:endCondLst>
                                        </p:cTn>
                                        <p:tgtEl>
                                          <p:sndTgt r:embed="rId9" name="Stück new.wav"/>
                                        </p:tgtEl>
                                      </p:cMediaNode>
                                    </p:audio>
                                  </p:subTnLst>
                                </p:cTn>
                              </p:par>
                              <p:par>
                                <p:cTn id="72" presetID="10" presetClass="entr" presetSubtype="0" fill="hold" nodeType="withEffect">
                                  <p:stCondLst>
                                    <p:cond delay="0"/>
                                  </p:stCondLst>
                                  <p:childTnLst>
                                    <p:set>
                                      <p:cBhvr>
                                        <p:cTn id="73" dur="1" fill="hold">
                                          <p:stCondLst>
                                            <p:cond delay="0"/>
                                          </p:stCondLst>
                                        </p:cTn>
                                        <p:tgtEl>
                                          <p:spTgt spid="2"/>
                                        </p:tgtEl>
                                        <p:attrNameLst>
                                          <p:attrName>style.visibility</p:attrName>
                                        </p:attrNameLst>
                                      </p:cBhvr>
                                      <p:to>
                                        <p:strVal val="visible"/>
                                      </p:to>
                                    </p:set>
                                    <p:animEffect transition="in" filter="fade">
                                      <p:cBhvr>
                                        <p:cTn id="74" dur="500"/>
                                        <p:tgtEl>
                                          <p:spTgt spid="2"/>
                                        </p:tgtEl>
                                      </p:cBhvr>
                                    </p:animEffect>
                                  </p:childTnLst>
                                </p:cTn>
                              </p:par>
                              <p:par>
                                <p:cTn id="75" presetID="10" presetClass="entr" presetSubtype="0" fill="hold" nodeType="withEffect">
                                  <p:stCondLst>
                                    <p:cond delay="0"/>
                                  </p:stCondLst>
                                  <p:childTnLst>
                                    <p:set>
                                      <p:cBhvr>
                                        <p:cTn id="76" dur="1" fill="hold">
                                          <p:stCondLst>
                                            <p:cond delay="0"/>
                                          </p:stCondLst>
                                        </p:cTn>
                                        <p:tgtEl>
                                          <p:spTgt spid="13"/>
                                        </p:tgtEl>
                                        <p:attrNameLst>
                                          <p:attrName>style.visibility</p:attrName>
                                        </p:attrNameLst>
                                      </p:cBhvr>
                                      <p:to>
                                        <p:strVal val="visible"/>
                                      </p:to>
                                    </p:set>
                                    <p:animEffect transition="in" filter="fade">
                                      <p:cBhvr>
                                        <p:cTn id="7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animBg="1"/>
      <p:bldP spid="5" grpId="0"/>
      <p:bldP spid="6" grpId="0"/>
      <p:bldP spid="7" grpId="0"/>
      <p:bldP spid="8" grpId="0"/>
      <p:bldP spid="9" grpId="0"/>
      <p:bldP spid="15" grpId="0"/>
      <p:bldP spid="18"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60513-155B-7D4A-B464-18BD4FA54AC3}"/>
              </a:ext>
            </a:extLst>
          </p:cNvPr>
          <p:cNvSpPr>
            <a:spLocks noGrp="1"/>
          </p:cNvSpPr>
          <p:nvPr>
            <p:ph type="title"/>
          </p:nvPr>
        </p:nvSpPr>
        <p:spPr>
          <a:xfrm>
            <a:off x="5082183" y="235038"/>
            <a:ext cx="2027632" cy="1312937"/>
          </a:xfrm>
        </p:spPr>
        <p:txBody>
          <a:bodyPr>
            <a:noAutofit/>
          </a:bodyPr>
          <a:lstStyle/>
          <a:p>
            <a:pPr algn="ctr"/>
            <a:r>
              <a:rPr lang="en-GB" sz="9600" b="1" dirty="0" err="1">
                <a:solidFill>
                  <a:srgbClr val="002060"/>
                </a:solidFill>
              </a:rPr>
              <a:t>ü</a:t>
            </a:r>
            <a:endParaRPr lang="en-US" sz="9600" dirty="0"/>
          </a:p>
        </p:txBody>
      </p:sp>
      <p:sp>
        <p:nvSpPr>
          <p:cNvPr id="4" name="Rounded Rectangle 3"/>
          <p:cNvSpPr/>
          <p:nvPr/>
        </p:nvSpPr>
        <p:spPr>
          <a:xfrm>
            <a:off x="4271110" y="1756012"/>
            <a:ext cx="3802879" cy="2721983"/>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002060"/>
                </a:solidFill>
                <a:latin typeface="Century Gothic" panose="020B0502020202020204" pitchFamily="34" charset="0"/>
              </a:rPr>
              <a:t>f</a:t>
            </a:r>
            <a:r>
              <a:rPr lang="en-GB" sz="6600" dirty="0" err="1">
                <a:solidFill>
                  <a:srgbClr val="FFCC00"/>
                </a:solidFill>
                <a:latin typeface="Century Gothic" panose="020B0502020202020204" pitchFamily="34" charset="0"/>
              </a:rPr>
              <a:t>ü</a:t>
            </a:r>
            <a:r>
              <a:rPr lang="en-GB" sz="6600" dirty="0" err="1">
                <a:solidFill>
                  <a:srgbClr val="002060"/>
                </a:solidFill>
                <a:latin typeface="Century Gothic" panose="020B0502020202020204" pitchFamily="34" charset="0"/>
              </a:rPr>
              <a:t>nf</a:t>
            </a:r>
            <a:endParaRPr lang="en-GB" sz="6600" dirty="0">
              <a:solidFill>
                <a:srgbClr val="002060"/>
              </a:solidFill>
              <a:latin typeface="Century Gothic" panose="020B0502020202020204" pitchFamily="34" charset="0"/>
            </a:endParaRPr>
          </a:p>
        </p:txBody>
      </p:sp>
      <p:sp>
        <p:nvSpPr>
          <p:cNvPr id="5" name="Rectangle 4"/>
          <p:cNvSpPr/>
          <p:nvPr/>
        </p:nvSpPr>
        <p:spPr>
          <a:xfrm>
            <a:off x="1000920" y="493391"/>
            <a:ext cx="2693366"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R</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cken</a:t>
            </a:r>
            <a:endParaRPr lang="en-GB" sz="5400" dirty="0">
              <a:solidFill>
                <a:srgbClr val="FFCC00"/>
              </a:solidFill>
              <a:latin typeface="Century Gothic" panose="020B0502020202020204" pitchFamily="34" charset="0"/>
            </a:endParaRPr>
          </a:p>
        </p:txBody>
      </p:sp>
      <p:sp>
        <p:nvSpPr>
          <p:cNvPr id="6" name="Rectangle 5"/>
          <p:cNvSpPr/>
          <p:nvPr/>
        </p:nvSpPr>
        <p:spPr>
          <a:xfrm>
            <a:off x="8171312" y="580433"/>
            <a:ext cx="3665883"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w</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nschen</a:t>
            </a:r>
            <a:endParaRPr lang="en-GB" sz="5400" dirty="0">
              <a:solidFill>
                <a:srgbClr val="002060"/>
              </a:solidFill>
              <a:latin typeface="Century Gothic" panose="020B0502020202020204" pitchFamily="34" charset="0"/>
            </a:endParaRPr>
          </a:p>
        </p:txBody>
      </p:sp>
      <p:sp>
        <p:nvSpPr>
          <p:cNvPr id="7" name="Rectangle 6"/>
          <p:cNvSpPr/>
          <p:nvPr/>
        </p:nvSpPr>
        <p:spPr>
          <a:xfrm>
            <a:off x="8883756" y="3465700"/>
            <a:ext cx="2392307"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St</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ck</a:t>
            </a:r>
            <a:endParaRPr lang="en-GB" sz="5400" i="1" dirty="0">
              <a:solidFill>
                <a:srgbClr val="002060"/>
              </a:solidFill>
              <a:latin typeface="Century Gothic" panose="020B0502020202020204" pitchFamily="34" charset="0"/>
            </a:endParaRPr>
          </a:p>
        </p:txBody>
      </p:sp>
      <p:sp>
        <p:nvSpPr>
          <p:cNvPr id="8" name="Rectangle 7"/>
          <p:cNvSpPr/>
          <p:nvPr/>
        </p:nvSpPr>
        <p:spPr>
          <a:xfrm>
            <a:off x="433172" y="4075132"/>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Gl</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ck</a:t>
            </a:r>
            <a:endParaRPr lang="en-GB" sz="5400" dirty="0">
              <a:solidFill>
                <a:srgbClr val="002060"/>
              </a:solidFill>
              <a:latin typeface="Century Gothic" panose="020B0502020202020204" pitchFamily="34" charset="0"/>
            </a:endParaRPr>
          </a:p>
        </p:txBody>
      </p:sp>
      <p:sp>
        <p:nvSpPr>
          <p:cNvPr id="9" name="Rectangle 8"/>
          <p:cNvSpPr/>
          <p:nvPr/>
        </p:nvSpPr>
        <p:spPr>
          <a:xfrm>
            <a:off x="4804990" y="4747844"/>
            <a:ext cx="2666114"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m</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ssen</a:t>
            </a:r>
            <a:endParaRPr lang="en-GB" sz="5400" dirty="0">
              <a:solidFill>
                <a:srgbClr val="002060"/>
              </a:solidFill>
              <a:latin typeface="Century Gothic" panose="020B0502020202020204" pitchFamily="34" charset="0"/>
            </a:endParaRPr>
          </a:p>
        </p:txBody>
      </p:sp>
      <p:pic>
        <p:nvPicPr>
          <p:cNvPr id="10" name="Picture 9" descr="number 5 with a dice"/>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42881" y="1999628"/>
            <a:ext cx="1190328" cy="1420648"/>
          </a:xfrm>
          <a:prstGeom prst="rect">
            <a:avLst/>
          </a:prstGeom>
        </p:spPr>
      </p:pic>
    </p:spTree>
    <p:extLst>
      <p:ext uri="{BB962C8B-B14F-4D97-AF65-F5344CB8AC3E}">
        <p14:creationId xmlns:p14="http://schemas.microsoft.com/office/powerpoint/2010/main" val="4190780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ü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4" name="fünf new.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Rücken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subTnLst>
                                    <p:audio>
                                      <p:cMediaNode>
                                        <p:cTn display="0" masterRel="sameClick">
                                          <p:stCondLst>
                                            <p:cond evt="begin" delay="0">
                                              <p:tn val="23"/>
                                            </p:cond>
                                          </p:stCondLst>
                                          <p:endCondLst>
                                            <p:cond evt="onStopAudio" delay="0">
                                              <p:tgtEl>
                                                <p:sldTgt/>
                                              </p:tgtEl>
                                            </p:cond>
                                          </p:endCondLst>
                                        </p:cTn>
                                        <p:tgtEl>
                                          <p:sndTgt r:embed="rId6" name="wünschen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7" name="Glück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subTnLst>
                                    <p:audio>
                                      <p:cMediaNode>
                                        <p:cTn display="0" masterRel="sameClick">
                                          <p:stCondLst>
                                            <p:cond evt="begin" delay="0">
                                              <p:tn val="33"/>
                                            </p:cond>
                                          </p:stCondLst>
                                          <p:endCondLst>
                                            <p:cond evt="onStopAudio" delay="0">
                                              <p:tgtEl>
                                                <p:sldTgt/>
                                              </p:tgtEl>
                                            </p:cond>
                                          </p:endCondLst>
                                        </p:cTn>
                                        <p:tgtEl>
                                          <p:sndTgt r:embed="rId8" name="müssen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subTnLst>
                                    <p:audio>
                                      <p:cMediaNode>
                                        <p:cTn display="0" masterRel="sameClick">
                                          <p:stCondLst>
                                            <p:cond evt="begin" delay="0">
                                              <p:tn val="38"/>
                                            </p:cond>
                                          </p:stCondLst>
                                          <p:endCondLst>
                                            <p:cond evt="onStopAudio" delay="0">
                                              <p:tgtEl>
                                                <p:sldTgt/>
                                              </p:tgtEl>
                                            </p:cond>
                                          </p:endCondLst>
                                        </p:cTn>
                                        <p:tgtEl>
                                          <p:sndTgt r:embed="rId9" name="Stück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22953-3E2C-2E42-9B4C-8E599AF5A988}"/>
              </a:ext>
            </a:extLst>
          </p:cNvPr>
          <p:cNvSpPr>
            <a:spLocks noGrp="1"/>
          </p:cNvSpPr>
          <p:nvPr>
            <p:ph type="title"/>
          </p:nvPr>
        </p:nvSpPr>
        <p:spPr>
          <a:xfrm>
            <a:off x="4950993" y="111696"/>
            <a:ext cx="2290011" cy="1556553"/>
          </a:xfrm>
        </p:spPr>
        <p:txBody>
          <a:bodyPr>
            <a:noAutofit/>
          </a:bodyPr>
          <a:lstStyle/>
          <a:p>
            <a:pPr algn="ctr"/>
            <a:r>
              <a:rPr lang="en-GB" sz="9600" b="1" dirty="0" err="1">
                <a:solidFill>
                  <a:srgbClr val="002060"/>
                </a:solidFill>
              </a:rPr>
              <a:t>ü</a:t>
            </a:r>
            <a:endParaRPr lang="en-US" sz="9600" dirty="0"/>
          </a:p>
        </p:txBody>
      </p:sp>
      <p:sp>
        <p:nvSpPr>
          <p:cNvPr id="4" name="Rounded Rectangle 3"/>
          <p:cNvSpPr/>
          <p:nvPr/>
        </p:nvSpPr>
        <p:spPr>
          <a:xfrm>
            <a:off x="4271110" y="1756012"/>
            <a:ext cx="3802879" cy="2721983"/>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002060"/>
                </a:solidFill>
                <a:latin typeface="Century Gothic" panose="020B0502020202020204" pitchFamily="34" charset="0"/>
              </a:rPr>
              <a:t>f</a:t>
            </a:r>
            <a:r>
              <a:rPr lang="en-GB" sz="6600" dirty="0" err="1">
                <a:solidFill>
                  <a:srgbClr val="FFCC00"/>
                </a:solidFill>
                <a:latin typeface="Century Gothic" panose="020B0502020202020204" pitchFamily="34" charset="0"/>
              </a:rPr>
              <a:t>ü</a:t>
            </a:r>
            <a:r>
              <a:rPr lang="en-GB" sz="6600" dirty="0" err="1">
                <a:solidFill>
                  <a:srgbClr val="002060"/>
                </a:solidFill>
                <a:latin typeface="Century Gothic" panose="020B0502020202020204" pitchFamily="34" charset="0"/>
              </a:rPr>
              <a:t>nf</a:t>
            </a:r>
            <a:endParaRPr lang="en-GB" sz="6600" dirty="0">
              <a:solidFill>
                <a:srgbClr val="002060"/>
              </a:solidFill>
              <a:latin typeface="Century Gothic" panose="020B0502020202020204" pitchFamily="34" charset="0"/>
            </a:endParaRPr>
          </a:p>
        </p:txBody>
      </p:sp>
      <p:sp>
        <p:nvSpPr>
          <p:cNvPr id="5" name="Rectangle 4"/>
          <p:cNvSpPr/>
          <p:nvPr/>
        </p:nvSpPr>
        <p:spPr>
          <a:xfrm>
            <a:off x="1000920" y="493391"/>
            <a:ext cx="2693366"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R</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cken</a:t>
            </a:r>
            <a:endParaRPr lang="en-GB" sz="5400" dirty="0">
              <a:solidFill>
                <a:srgbClr val="FFCC00"/>
              </a:solidFill>
              <a:latin typeface="Century Gothic" panose="020B0502020202020204" pitchFamily="34" charset="0"/>
            </a:endParaRPr>
          </a:p>
        </p:txBody>
      </p:sp>
      <p:sp>
        <p:nvSpPr>
          <p:cNvPr id="6" name="Rectangle 5"/>
          <p:cNvSpPr/>
          <p:nvPr/>
        </p:nvSpPr>
        <p:spPr>
          <a:xfrm>
            <a:off x="8171312" y="580433"/>
            <a:ext cx="3665883"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w</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nschen</a:t>
            </a:r>
            <a:endParaRPr lang="en-GB" sz="5400" dirty="0">
              <a:solidFill>
                <a:srgbClr val="002060"/>
              </a:solidFill>
              <a:latin typeface="Century Gothic" panose="020B0502020202020204" pitchFamily="34" charset="0"/>
            </a:endParaRPr>
          </a:p>
        </p:txBody>
      </p:sp>
      <p:sp>
        <p:nvSpPr>
          <p:cNvPr id="7" name="Rectangle 6"/>
          <p:cNvSpPr/>
          <p:nvPr/>
        </p:nvSpPr>
        <p:spPr>
          <a:xfrm>
            <a:off x="8883756" y="3465700"/>
            <a:ext cx="2392307"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St</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ck</a:t>
            </a:r>
            <a:endParaRPr lang="en-GB" sz="5400" i="1" dirty="0">
              <a:solidFill>
                <a:srgbClr val="002060"/>
              </a:solidFill>
              <a:latin typeface="Century Gothic" panose="020B0502020202020204" pitchFamily="34" charset="0"/>
            </a:endParaRPr>
          </a:p>
        </p:txBody>
      </p:sp>
      <p:sp>
        <p:nvSpPr>
          <p:cNvPr id="8" name="Rectangle 7"/>
          <p:cNvSpPr/>
          <p:nvPr/>
        </p:nvSpPr>
        <p:spPr>
          <a:xfrm>
            <a:off x="433172" y="4075132"/>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Gl</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ck</a:t>
            </a:r>
            <a:endParaRPr lang="en-GB" sz="5400" dirty="0">
              <a:solidFill>
                <a:srgbClr val="002060"/>
              </a:solidFill>
              <a:latin typeface="Century Gothic" panose="020B0502020202020204" pitchFamily="34" charset="0"/>
            </a:endParaRPr>
          </a:p>
        </p:txBody>
      </p:sp>
      <p:sp>
        <p:nvSpPr>
          <p:cNvPr id="9" name="Rectangle 8"/>
          <p:cNvSpPr/>
          <p:nvPr/>
        </p:nvSpPr>
        <p:spPr>
          <a:xfrm>
            <a:off x="4804990" y="4747844"/>
            <a:ext cx="2666114"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m</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ssen</a:t>
            </a:r>
            <a:endParaRPr lang="en-GB" sz="5400" dirty="0">
              <a:solidFill>
                <a:srgbClr val="002060"/>
              </a:solidFill>
              <a:latin typeface="Century Gothic" panose="020B0502020202020204" pitchFamily="34" charset="0"/>
            </a:endParaRPr>
          </a:p>
        </p:txBody>
      </p:sp>
      <p:pic>
        <p:nvPicPr>
          <p:cNvPr id="10" name="Picture 9" descr="number 5 with a dice"/>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42881" y="1999628"/>
            <a:ext cx="1190328" cy="1420648"/>
          </a:xfrm>
          <a:prstGeom prst="rect">
            <a:avLst/>
          </a:prstGeom>
        </p:spPr>
      </p:pic>
    </p:spTree>
    <p:extLst>
      <p:ext uri="{BB962C8B-B14F-4D97-AF65-F5344CB8AC3E}">
        <p14:creationId xmlns:p14="http://schemas.microsoft.com/office/powerpoint/2010/main" val="3355851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10" y="294041"/>
            <a:ext cx="6807200" cy="869950"/>
          </a:xfrm>
          <a:prstGeom prst="rect">
            <a:avLst/>
          </a:prstGeom>
        </p:spPr>
      </p:pic>
      <p:sp>
        <p:nvSpPr>
          <p:cNvPr id="2" name="Title 1"/>
          <p:cNvSpPr>
            <a:spLocks noGrp="1"/>
          </p:cNvSpPr>
          <p:nvPr>
            <p:ph type="title"/>
          </p:nvPr>
        </p:nvSpPr>
        <p:spPr>
          <a:xfrm>
            <a:off x="10510" y="376073"/>
            <a:ext cx="10515600" cy="1325563"/>
          </a:xfrm>
        </p:spPr>
        <p:txBody>
          <a:bodyPr/>
          <a:lstStyle/>
          <a:p>
            <a:r>
              <a:rPr lang="en-US" b="1">
                <a:solidFill>
                  <a:schemeClr val="bg1"/>
                </a:solidFill>
              </a:rPr>
              <a:t>U oder Ü?</a:t>
            </a:r>
            <a:br>
              <a:rPr lang="en-US" b="1">
                <a:solidFill>
                  <a:schemeClr val="bg1"/>
                </a:solidFill>
              </a:rPr>
            </a:br>
            <a:endParaRPr lang="en-GB"/>
          </a:p>
        </p:txBody>
      </p:sp>
      <p:sp>
        <p:nvSpPr>
          <p:cNvPr id="3" name="Title 1">
            <a:extLst>
              <a:ext uri="{FF2B5EF4-FFF2-40B4-BE49-F238E27FC236}">
                <a16:creationId xmlns:a16="http://schemas.microsoft.com/office/drawing/2014/main" id="{9764830B-CD5C-204D-A795-95E5F96EB48C}"/>
              </a:ext>
            </a:extLst>
          </p:cNvPr>
          <p:cNvSpPr txBox="1">
            <a:spLocks/>
          </p:cNvSpPr>
          <p:nvPr/>
        </p:nvSpPr>
        <p:spPr>
          <a:xfrm>
            <a:off x="-13855" y="103885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US" b="1" dirty="0">
              <a:solidFill>
                <a:schemeClr val="bg1"/>
              </a:solidFill>
            </a:endParaRPr>
          </a:p>
        </p:txBody>
      </p:sp>
      <p:graphicFrame>
        <p:nvGraphicFramePr>
          <p:cNvPr id="4" name="Content Placeholder 3">
            <a:extLst>
              <a:ext uri="{FF2B5EF4-FFF2-40B4-BE49-F238E27FC236}">
                <a16:creationId xmlns:a16="http://schemas.microsoft.com/office/drawing/2014/main" id="{16086862-CECF-7748-A204-AB3BB415ECEA}"/>
              </a:ext>
            </a:extLst>
          </p:cNvPr>
          <p:cNvGraphicFramePr>
            <a:graphicFrameLocks/>
          </p:cNvGraphicFramePr>
          <p:nvPr/>
        </p:nvGraphicFramePr>
        <p:xfrm>
          <a:off x="1162998" y="1858656"/>
          <a:ext cx="6550152" cy="4245990"/>
        </p:xfrm>
        <a:graphic>
          <a:graphicData uri="http://schemas.openxmlformats.org/drawingml/2006/table">
            <a:tbl>
              <a:tblPr firstRow="1" bandRow="1">
                <a:tableStyleId>{5940675A-B579-460E-94D1-54222C63F5DA}</a:tableStyleId>
              </a:tblPr>
              <a:tblGrid>
                <a:gridCol w="810700">
                  <a:extLst>
                    <a:ext uri="{9D8B030D-6E8A-4147-A177-3AD203B41FA5}">
                      <a16:colId xmlns:a16="http://schemas.microsoft.com/office/drawing/2014/main" val="3950126640"/>
                    </a:ext>
                  </a:extLst>
                </a:gridCol>
                <a:gridCol w="2685356">
                  <a:extLst>
                    <a:ext uri="{9D8B030D-6E8A-4147-A177-3AD203B41FA5}">
                      <a16:colId xmlns:a16="http://schemas.microsoft.com/office/drawing/2014/main" val="3344912302"/>
                    </a:ext>
                  </a:extLst>
                </a:gridCol>
                <a:gridCol w="3054096">
                  <a:extLst>
                    <a:ext uri="{9D8B030D-6E8A-4147-A177-3AD203B41FA5}">
                      <a16:colId xmlns:a16="http://schemas.microsoft.com/office/drawing/2014/main" val="1205356158"/>
                    </a:ext>
                  </a:extLst>
                </a:gridCol>
              </a:tblGrid>
              <a:tr h="606570">
                <a:tc>
                  <a:txBody>
                    <a:bodyPr/>
                    <a:lstStyle/>
                    <a:p>
                      <a:pPr algn="ctr"/>
                      <a:endParaRPr lang="en-US" sz="2800" dirty="0">
                        <a:solidFill>
                          <a:srgbClr val="1F4E79"/>
                        </a:solidFill>
                        <a:latin typeface="Century Gothic" panose="020B0502020202020204" pitchFamily="34" charset="0"/>
                      </a:endParaRPr>
                    </a:p>
                  </a:txBody>
                  <a:tcPr/>
                </a:tc>
                <a:tc>
                  <a:txBody>
                    <a:bodyPr/>
                    <a:lstStyle/>
                    <a:p>
                      <a:pPr algn="ctr"/>
                      <a:r>
                        <a:rPr lang="en-US" sz="2800" b="1" dirty="0">
                          <a:solidFill>
                            <a:srgbClr val="1F4E79"/>
                          </a:solidFill>
                          <a:latin typeface="Century Gothic" panose="020B0502020202020204" pitchFamily="34" charset="0"/>
                        </a:rPr>
                        <a:t>U</a:t>
                      </a:r>
                    </a:p>
                  </a:txBody>
                  <a:tcPr/>
                </a:tc>
                <a:tc>
                  <a:txBody>
                    <a:bodyPr/>
                    <a:lstStyle/>
                    <a:p>
                      <a:pPr algn="ctr"/>
                      <a:r>
                        <a:rPr lang="en-US" sz="2800" b="1" dirty="0" err="1">
                          <a:solidFill>
                            <a:srgbClr val="1F4E79"/>
                          </a:solidFill>
                          <a:latin typeface="Century Gothic" panose="020B0502020202020204" pitchFamily="34" charset="0"/>
                        </a:rPr>
                        <a:t>Ü</a:t>
                      </a:r>
                      <a:endParaRPr lang="en-US" sz="2800" b="1" dirty="0">
                        <a:solidFill>
                          <a:srgbClr val="1F4E79"/>
                        </a:solidFill>
                        <a:latin typeface="Century Gothic" panose="020B0502020202020204" pitchFamily="34" charset="0"/>
                      </a:endParaRPr>
                    </a:p>
                  </a:txBody>
                  <a:tcPr/>
                </a:tc>
                <a:extLst>
                  <a:ext uri="{0D108BD9-81ED-4DB2-BD59-A6C34878D82A}">
                    <a16:rowId xmlns:a16="http://schemas.microsoft.com/office/drawing/2014/main" val="2715129028"/>
                  </a:ext>
                </a:extLst>
              </a:tr>
              <a:tr h="606570">
                <a:tc>
                  <a:txBody>
                    <a:bodyPr/>
                    <a:lstStyle/>
                    <a:p>
                      <a:pPr algn="ctr"/>
                      <a:r>
                        <a:rPr lang="en-US" sz="2800" dirty="0">
                          <a:solidFill>
                            <a:srgbClr val="1F4E79"/>
                          </a:solidFill>
                          <a:latin typeface="Century Gothic" panose="020B0502020202020204" pitchFamily="34" charset="0"/>
                        </a:rPr>
                        <a:t>1</a:t>
                      </a:r>
                    </a:p>
                  </a:txBody>
                  <a:tcPr/>
                </a:tc>
                <a:tc>
                  <a:txBody>
                    <a:bodyPr/>
                    <a:lstStyle/>
                    <a:p>
                      <a:pPr algn="ctr"/>
                      <a:endParaRPr lang="en-US" sz="2800">
                        <a:solidFill>
                          <a:srgbClr val="1F4E79"/>
                        </a:solidFill>
                        <a:latin typeface="Century Gothic" panose="020B0502020202020204" pitchFamily="34" charset="0"/>
                      </a:endParaRPr>
                    </a:p>
                  </a:txBody>
                  <a:tcPr/>
                </a:tc>
                <a:tc>
                  <a:txBody>
                    <a:bodyPr/>
                    <a:lstStyle/>
                    <a:p>
                      <a:pPr algn="ctr"/>
                      <a:endParaRPr lang="en-US" sz="2800">
                        <a:solidFill>
                          <a:srgbClr val="1F4E79"/>
                        </a:solidFill>
                        <a:latin typeface="Century Gothic" panose="020B0502020202020204" pitchFamily="34" charset="0"/>
                      </a:endParaRPr>
                    </a:p>
                  </a:txBody>
                  <a:tcPr/>
                </a:tc>
                <a:extLst>
                  <a:ext uri="{0D108BD9-81ED-4DB2-BD59-A6C34878D82A}">
                    <a16:rowId xmlns:a16="http://schemas.microsoft.com/office/drawing/2014/main" val="4205066383"/>
                  </a:ext>
                </a:extLst>
              </a:tr>
              <a:tr h="606570">
                <a:tc>
                  <a:txBody>
                    <a:bodyPr/>
                    <a:lstStyle/>
                    <a:p>
                      <a:pPr algn="ctr"/>
                      <a:r>
                        <a:rPr lang="en-US" sz="2800" dirty="0">
                          <a:solidFill>
                            <a:srgbClr val="1F4E79"/>
                          </a:solidFill>
                          <a:latin typeface="Century Gothic" panose="020B0502020202020204" pitchFamily="34" charset="0"/>
                        </a:rPr>
                        <a:t>2</a:t>
                      </a:r>
                    </a:p>
                  </a:txBody>
                  <a:tcPr/>
                </a:tc>
                <a:tc>
                  <a:txBody>
                    <a:bodyPr/>
                    <a:lstStyle/>
                    <a:p>
                      <a:pPr algn="ctr"/>
                      <a:endParaRPr lang="en-US" sz="2800">
                        <a:solidFill>
                          <a:srgbClr val="1F4E79"/>
                        </a:solidFill>
                        <a:latin typeface="Century Gothic" panose="020B0502020202020204" pitchFamily="34" charset="0"/>
                      </a:endParaRPr>
                    </a:p>
                  </a:txBody>
                  <a:tcPr/>
                </a:tc>
                <a:tc>
                  <a:txBody>
                    <a:bodyPr/>
                    <a:lstStyle/>
                    <a:p>
                      <a:pPr algn="ctr"/>
                      <a:endParaRPr lang="en-US" sz="2800">
                        <a:solidFill>
                          <a:srgbClr val="1F4E79"/>
                        </a:solidFill>
                        <a:latin typeface="Century Gothic" panose="020B0502020202020204" pitchFamily="34" charset="0"/>
                      </a:endParaRPr>
                    </a:p>
                  </a:txBody>
                  <a:tcPr/>
                </a:tc>
                <a:extLst>
                  <a:ext uri="{0D108BD9-81ED-4DB2-BD59-A6C34878D82A}">
                    <a16:rowId xmlns:a16="http://schemas.microsoft.com/office/drawing/2014/main" val="1053432651"/>
                  </a:ext>
                </a:extLst>
              </a:tr>
              <a:tr h="606570">
                <a:tc>
                  <a:txBody>
                    <a:bodyPr/>
                    <a:lstStyle/>
                    <a:p>
                      <a:pPr algn="ctr"/>
                      <a:r>
                        <a:rPr lang="en-US" sz="2800" dirty="0">
                          <a:solidFill>
                            <a:srgbClr val="1F4E79"/>
                          </a:solidFill>
                          <a:latin typeface="Century Gothic" panose="020B0502020202020204" pitchFamily="34" charset="0"/>
                        </a:rPr>
                        <a:t>3</a:t>
                      </a:r>
                    </a:p>
                  </a:txBody>
                  <a:tcPr/>
                </a:tc>
                <a:tc>
                  <a:txBody>
                    <a:bodyPr/>
                    <a:lstStyle/>
                    <a:p>
                      <a:pPr algn="ctr"/>
                      <a:endParaRPr lang="en-US" sz="2800">
                        <a:solidFill>
                          <a:srgbClr val="1F4E79"/>
                        </a:solidFill>
                        <a:latin typeface="Century Gothic" panose="020B0502020202020204" pitchFamily="34" charset="0"/>
                      </a:endParaRPr>
                    </a:p>
                  </a:txBody>
                  <a:tcPr/>
                </a:tc>
                <a:tc>
                  <a:txBody>
                    <a:bodyPr/>
                    <a:lstStyle/>
                    <a:p>
                      <a:pPr algn="ctr"/>
                      <a:endParaRPr lang="en-US" sz="2800">
                        <a:solidFill>
                          <a:srgbClr val="1F4E79"/>
                        </a:solidFill>
                        <a:latin typeface="Century Gothic" panose="020B0502020202020204" pitchFamily="34" charset="0"/>
                      </a:endParaRPr>
                    </a:p>
                  </a:txBody>
                  <a:tcPr/>
                </a:tc>
                <a:extLst>
                  <a:ext uri="{0D108BD9-81ED-4DB2-BD59-A6C34878D82A}">
                    <a16:rowId xmlns:a16="http://schemas.microsoft.com/office/drawing/2014/main" val="491358385"/>
                  </a:ext>
                </a:extLst>
              </a:tr>
              <a:tr h="606570">
                <a:tc>
                  <a:txBody>
                    <a:bodyPr/>
                    <a:lstStyle/>
                    <a:p>
                      <a:pPr algn="ctr"/>
                      <a:r>
                        <a:rPr lang="en-US" sz="2800" dirty="0">
                          <a:solidFill>
                            <a:srgbClr val="1F4E79"/>
                          </a:solidFill>
                          <a:latin typeface="Century Gothic" panose="020B0502020202020204" pitchFamily="34" charset="0"/>
                        </a:rPr>
                        <a:t>4</a:t>
                      </a:r>
                    </a:p>
                  </a:txBody>
                  <a:tcPr/>
                </a:tc>
                <a:tc>
                  <a:txBody>
                    <a:bodyPr/>
                    <a:lstStyle/>
                    <a:p>
                      <a:pPr algn="ctr"/>
                      <a:endParaRPr lang="en-US" sz="2800" dirty="0">
                        <a:solidFill>
                          <a:srgbClr val="1F4E79"/>
                        </a:solidFill>
                        <a:latin typeface="Century Gothic" panose="020B0502020202020204" pitchFamily="34" charset="0"/>
                      </a:endParaRPr>
                    </a:p>
                  </a:txBody>
                  <a:tcPr/>
                </a:tc>
                <a:tc>
                  <a:txBody>
                    <a:bodyPr/>
                    <a:lstStyle/>
                    <a:p>
                      <a:pPr algn="ctr"/>
                      <a:endParaRPr lang="en-US" sz="2800">
                        <a:solidFill>
                          <a:srgbClr val="1F4E79"/>
                        </a:solidFill>
                        <a:latin typeface="Century Gothic" panose="020B0502020202020204" pitchFamily="34" charset="0"/>
                      </a:endParaRPr>
                    </a:p>
                  </a:txBody>
                  <a:tcPr/>
                </a:tc>
                <a:extLst>
                  <a:ext uri="{0D108BD9-81ED-4DB2-BD59-A6C34878D82A}">
                    <a16:rowId xmlns:a16="http://schemas.microsoft.com/office/drawing/2014/main" val="2284724033"/>
                  </a:ext>
                </a:extLst>
              </a:tr>
              <a:tr h="606570">
                <a:tc>
                  <a:txBody>
                    <a:bodyPr/>
                    <a:lstStyle/>
                    <a:p>
                      <a:pPr algn="ctr"/>
                      <a:r>
                        <a:rPr lang="en-US" sz="2800" dirty="0">
                          <a:solidFill>
                            <a:srgbClr val="1F4E79"/>
                          </a:solidFill>
                          <a:latin typeface="Century Gothic" panose="020B0502020202020204" pitchFamily="34" charset="0"/>
                        </a:rPr>
                        <a:t>5</a:t>
                      </a:r>
                    </a:p>
                  </a:txBody>
                  <a:tcPr/>
                </a:tc>
                <a:tc>
                  <a:txBody>
                    <a:bodyPr/>
                    <a:lstStyle/>
                    <a:p>
                      <a:pPr algn="ctr"/>
                      <a:endParaRPr lang="en-US" sz="2800">
                        <a:solidFill>
                          <a:srgbClr val="1F4E79"/>
                        </a:solidFill>
                        <a:latin typeface="Century Gothic" panose="020B0502020202020204" pitchFamily="34" charset="0"/>
                      </a:endParaRPr>
                    </a:p>
                  </a:txBody>
                  <a:tcPr/>
                </a:tc>
                <a:tc>
                  <a:txBody>
                    <a:bodyPr/>
                    <a:lstStyle/>
                    <a:p>
                      <a:pPr algn="ctr"/>
                      <a:endParaRPr lang="en-US" sz="2800">
                        <a:solidFill>
                          <a:srgbClr val="1F4E79"/>
                        </a:solidFill>
                        <a:latin typeface="Century Gothic" panose="020B0502020202020204" pitchFamily="34" charset="0"/>
                      </a:endParaRPr>
                    </a:p>
                  </a:txBody>
                  <a:tcPr/>
                </a:tc>
                <a:extLst>
                  <a:ext uri="{0D108BD9-81ED-4DB2-BD59-A6C34878D82A}">
                    <a16:rowId xmlns:a16="http://schemas.microsoft.com/office/drawing/2014/main" val="1228795362"/>
                  </a:ext>
                </a:extLst>
              </a:tr>
              <a:tr h="606570">
                <a:tc>
                  <a:txBody>
                    <a:bodyPr/>
                    <a:lstStyle/>
                    <a:p>
                      <a:pPr algn="ctr"/>
                      <a:r>
                        <a:rPr lang="en-US" sz="2800" dirty="0">
                          <a:solidFill>
                            <a:srgbClr val="1F4E79"/>
                          </a:solidFill>
                          <a:latin typeface="Century Gothic" panose="020B0502020202020204" pitchFamily="34" charset="0"/>
                        </a:rPr>
                        <a:t>6</a:t>
                      </a:r>
                    </a:p>
                  </a:txBody>
                  <a:tcPr/>
                </a:tc>
                <a:tc>
                  <a:txBody>
                    <a:bodyPr/>
                    <a:lstStyle/>
                    <a:p>
                      <a:pPr algn="ctr"/>
                      <a:endParaRPr lang="en-US" sz="2800">
                        <a:solidFill>
                          <a:srgbClr val="1F4E79"/>
                        </a:solidFill>
                        <a:latin typeface="Century Gothic" panose="020B0502020202020204" pitchFamily="34" charset="0"/>
                      </a:endParaRPr>
                    </a:p>
                  </a:txBody>
                  <a:tcPr/>
                </a:tc>
                <a:tc>
                  <a:txBody>
                    <a:bodyPr/>
                    <a:lstStyle/>
                    <a:p>
                      <a:pPr algn="ctr"/>
                      <a:endParaRPr lang="en-US" sz="2800" dirty="0">
                        <a:solidFill>
                          <a:srgbClr val="1F4E79"/>
                        </a:solidFill>
                        <a:latin typeface="Century Gothic" panose="020B0502020202020204" pitchFamily="34" charset="0"/>
                      </a:endParaRPr>
                    </a:p>
                  </a:txBody>
                  <a:tcPr/>
                </a:tc>
                <a:extLst>
                  <a:ext uri="{0D108BD9-81ED-4DB2-BD59-A6C34878D82A}">
                    <a16:rowId xmlns:a16="http://schemas.microsoft.com/office/drawing/2014/main" val="1194421421"/>
                  </a:ext>
                </a:extLst>
              </a:tr>
            </a:tbl>
          </a:graphicData>
        </a:graphic>
      </p:graphicFrame>
      <p:pic>
        <p:nvPicPr>
          <p:cNvPr id="5" name="Picture 4">
            <a:extLst>
              <a:ext uri="{FF2B5EF4-FFF2-40B4-BE49-F238E27FC236}">
                <a16:creationId xmlns:a16="http://schemas.microsoft.com/office/drawing/2014/main" id="{EB5B1F15-79EB-C541-B3E9-BE2744BD44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07183" y="2495359"/>
            <a:ext cx="493476" cy="514037"/>
          </a:xfrm>
          <a:prstGeom prst="rect">
            <a:avLst/>
          </a:prstGeom>
        </p:spPr>
      </p:pic>
      <p:pic>
        <p:nvPicPr>
          <p:cNvPr id="6" name="Picture 5">
            <a:extLst>
              <a:ext uri="{FF2B5EF4-FFF2-40B4-BE49-F238E27FC236}">
                <a16:creationId xmlns:a16="http://schemas.microsoft.com/office/drawing/2014/main" id="{940C4798-AAC8-0849-8D38-DC78E6C63C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07183" y="3042726"/>
            <a:ext cx="493476" cy="514037"/>
          </a:xfrm>
          <a:prstGeom prst="rect">
            <a:avLst/>
          </a:prstGeom>
        </p:spPr>
      </p:pic>
      <p:pic>
        <p:nvPicPr>
          <p:cNvPr id="7" name="Picture 6">
            <a:extLst>
              <a:ext uri="{FF2B5EF4-FFF2-40B4-BE49-F238E27FC236}">
                <a16:creationId xmlns:a16="http://schemas.microsoft.com/office/drawing/2014/main" id="{537D209A-4C59-F34E-BCF7-09A08B2313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02524" y="3691600"/>
            <a:ext cx="493476" cy="514037"/>
          </a:xfrm>
          <a:prstGeom prst="rect">
            <a:avLst/>
          </a:prstGeom>
        </p:spPr>
      </p:pic>
      <p:pic>
        <p:nvPicPr>
          <p:cNvPr id="8" name="Picture 7">
            <a:extLst>
              <a:ext uri="{FF2B5EF4-FFF2-40B4-BE49-F238E27FC236}">
                <a16:creationId xmlns:a16="http://schemas.microsoft.com/office/drawing/2014/main" id="{F93AA097-1A96-634E-A074-0C36BA1F8C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02524" y="4262625"/>
            <a:ext cx="493476" cy="514037"/>
          </a:xfrm>
          <a:prstGeom prst="rect">
            <a:avLst/>
          </a:prstGeom>
        </p:spPr>
      </p:pic>
      <p:pic>
        <p:nvPicPr>
          <p:cNvPr id="9" name="Picture 8">
            <a:extLst>
              <a:ext uri="{FF2B5EF4-FFF2-40B4-BE49-F238E27FC236}">
                <a16:creationId xmlns:a16="http://schemas.microsoft.com/office/drawing/2014/main" id="{7EDB6123-E054-6347-86DB-BE7BEC56BA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07183" y="4870609"/>
            <a:ext cx="493476" cy="514037"/>
          </a:xfrm>
          <a:prstGeom prst="rect">
            <a:avLst/>
          </a:prstGeom>
        </p:spPr>
      </p:pic>
      <p:pic>
        <p:nvPicPr>
          <p:cNvPr id="10" name="Picture 9">
            <a:extLst>
              <a:ext uri="{FF2B5EF4-FFF2-40B4-BE49-F238E27FC236}">
                <a16:creationId xmlns:a16="http://schemas.microsoft.com/office/drawing/2014/main" id="{5E5D8AE3-5650-0240-B3A9-ECCF6E2DCC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02524" y="5488070"/>
            <a:ext cx="493476" cy="514037"/>
          </a:xfrm>
          <a:prstGeom prst="rect">
            <a:avLst/>
          </a:prstGeom>
        </p:spPr>
      </p:pic>
      <p:pic>
        <p:nvPicPr>
          <p:cNvPr id="11" name="Picture 10">
            <a:extLst>
              <a:ext uri="{FF2B5EF4-FFF2-40B4-BE49-F238E27FC236}">
                <a16:creationId xmlns:a16="http://schemas.microsoft.com/office/drawing/2014/main" id="{890E52A7-80B7-204A-876B-FA2260AE3D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42832" y="534515"/>
            <a:ext cx="2086170" cy="2154550"/>
          </a:xfrm>
          <a:prstGeom prst="rect">
            <a:avLst/>
          </a:prstGeom>
        </p:spPr>
      </p:pic>
      <p:sp>
        <p:nvSpPr>
          <p:cNvPr id="12" name="Action Button: Custom 11">
            <a:hlinkClick r:id="" action="ppaction://noaction" highlightClick="1">
              <a:snd r:embed="rId6" name="Zug new.wav"/>
            </a:hlinkClick>
            <a:extLst>
              <a:ext uri="{FF2B5EF4-FFF2-40B4-BE49-F238E27FC236}">
                <a16:creationId xmlns:a16="http://schemas.microsoft.com/office/drawing/2014/main" id="{F07E3867-F7FA-2C4A-BC70-84310E19BCAB}"/>
              </a:ext>
            </a:extLst>
          </p:cNvPr>
          <p:cNvSpPr/>
          <p:nvPr/>
        </p:nvSpPr>
        <p:spPr>
          <a:xfrm>
            <a:off x="1355895" y="2516974"/>
            <a:ext cx="461473"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p>
        </p:txBody>
      </p:sp>
      <p:sp>
        <p:nvSpPr>
          <p:cNvPr id="13" name="Action Button: Custom 12">
            <a:hlinkClick r:id="" action="ppaction://noaction" highlightClick="1">
              <a:snd r:embed="rId7" name="Nummer new.wav"/>
            </a:hlinkClick>
            <a:extLst>
              <a:ext uri="{FF2B5EF4-FFF2-40B4-BE49-F238E27FC236}">
                <a16:creationId xmlns:a16="http://schemas.microsoft.com/office/drawing/2014/main" id="{C3E5AF3D-3994-4C43-8588-9E9CCEE761C0}"/>
              </a:ext>
            </a:extLst>
          </p:cNvPr>
          <p:cNvSpPr/>
          <p:nvPr/>
        </p:nvSpPr>
        <p:spPr>
          <a:xfrm>
            <a:off x="1355894" y="3137097"/>
            <a:ext cx="461473"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2</a:t>
            </a:r>
          </a:p>
        </p:txBody>
      </p:sp>
      <p:sp>
        <p:nvSpPr>
          <p:cNvPr id="14" name="Action Button: Custom 13">
            <a:hlinkClick r:id="" action="ppaction://noaction" highlightClick="1">
              <a:snd r:embed="rId8" name="Tu%CC%88r new.wav"/>
            </a:hlinkClick>
            <a:extLst>
              <a:ext uri="{FF2B5EF4-FFF2-40B4-BE49-F238E27FC236}">
                <a16:creationId xmlns:a16="http://schemas.microsoft.com/office/drawing/2014/main" id="{5FCCF282-087E-564A-BD93-369FFAFE68A5}"/>
              </a:ext>
            </a:extLst>
          </p:cNvPr>
          <p:cNvSpPr/>
          <p:nvPr/>
        </p:nvSpPr>
        <p:spPr>
          <a:xfrm>
            <a:off x="1369075" y="3742580"/>
            <a:ext cx="461473"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3</a:t>
            </a:r>
          </a:p>
        </p:txBody>
      </p:sp>
      <p:sp>
        <p:nvSpPr>
          <p:cNvPr id="15" name="Action Button: Custom 14">
            <a:hlinkClick r:id="" action="ppaction://noaction" highlightClick="1">
              <a:snd r:embed="rId9" name="gru%CC%88n new.wav"/>
            </a:hlinkClick>
            <a:extLst>
              <a:ext uri="{FF2B5EF4-FFF2-40B4-BE49-F238E27FC236}">
                <a16:creationId xmlns:a16="http://schemas.microsoft.com/office/drawing/2014/main" id="{8A35A801-A8D6-7D41-AD2C-8867498F7C77}"/>
              </a:ext>
            </a:extLst>
          </p:cNvPr>
          <p:cNvSpPr/>
          <p:nvPr/>
        </p:nvSpPr>
        <p:spPr>
          <a:xfrm>
            <a:off x="1370419" y="4323735"/>
            <a:ext cx="461473"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4</a:t>
            </a:r>
          </a:p>
        </p:txBody>
      </p:sp>
      <p:sp>
        <p:nvSpPr>
          <p:cNvPr id="16" name="Action Button: Custom 15">
            <a:hlinkClick r:id="" action="ppaction://noaction" highlightClick="1">
              <a:snd r:embed="rId10" name="putzen.wav"/>
            </a:hlinkClick>
            <a:extLst>
              <a:ext uri="{FF2B5EF4-FFF2-40B4-BE49-F238E27FC236}">
                <a16:creationId xmlns:a16="http://schemas.microsoft.com/office/drawing/2014/main" id="{F59E8C6F-052D-3443-8EAA-F491A2406530}"/>
              </a:ext>
            </a:extLst>
          </p:cNvPr>
          <p:cNvSpPr/>
          <p:nvPr/>
        </p:nvSpPr>
        <p:spPr>
          <a:xfrm>
            <a:off x="1346764" y="4931719"/>
            <a:ext cx="461473"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5</a:t>
            </a:r>
          </a:p>
        </p:txBody>
      </p:sp>
      <p:sp>
        <p:nvSpPr>
          <p:cNvPr id="17" name="Action Button: Custom 16">
            <a:hlinkClick r:id="" action="ppaction://noaction" highlightClick="1">
              <a:snd r:embed="rId11" name="wu%CC%88nschen new.wav"/>
            </a:hlinkClick>
            <a:extLst>
              <a:ext uri="{FF2B5EF4-FFF2-40B4-BE49-F238E27FC236}">
                <a16:creationId xmlns:a16="http://schemas.microsoft.com/office/drawing/2014/main" id="{CEBFFF0E-EDCC-6C44-BF79-EBA3FC3667CD}"/>
              </a:ext>
            </a:extLst>
          </p:cNvPr>
          <p:cNvSpPr/>
          <p:nvPr/>
        </p:nvSpPr>
        <p:spPr>
          <a:xfrm>
            <a:off x="1355896" y="5549180"/>
            <a:ext cx="461473"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6</a:t>
            </a:r>
          </a:p>
        </p:txBody>
      </p:sp>
      <p:sp>
        <p:nvSpPr>
          <p:cNvPr id="18" name="Rounded Rectangle 11">
            <a:extLst>
              <a:ext uri="{FF2B5EF4-FFF2-40B4-BE49-F238E27FC236}">
                <a16:creationId xmlns:a16="http://schemas.microsoft.com/office/drawing/2014/main" id="{43D6C921-ACBB-BA4A-BF2A-6EB41187AC84}"/>
              </a:ext>
            </a:extLst>
          </p:cNvPr>
          <p:cNvSpPr/>
          <p:nvPr/>
        </p:nvSpPr>
        <p:spPr>
          <a:xfrm>
            <a:off x="10501745" y="93581"/>
            <a:ext cx="151394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endParaRPr lang="en-GB"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518191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GB" sz="5400" b="1">
                <a:solidFill>
                  <a:srgbClr val="115076"/>
                </a:solidFill>
              </a:rPr>
              <a:t>der Zug</a:t>
            </a:r>
            <a:br>
              <a:rPr lang="en-US" sz="5400"/>
            </a:br>
            <a:endParaRPr lang="en-GB" sz="5400"/>
          </a:p>
        </p:txBody>
      </p:sp>
      <p:pic>
        <p:nvPicPr>
          <p:cNvPr id="3" name="Picture 2">
            <a:extLst>
              <a:ext uri="{FF2B5EF4-FFF2-40B4-BE49-F238E27FC236}">
                <a16:creationId xmlns:a16="http://schemas.microsoft.com/office/drawing/2014/main" id="{AB1373BE-0699-F04B-BA07-3B840C09D4AE}"/>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37492" y="1842655"/>
            <a:ext cx="7081196" cy="3990107"/>
          </a:xfrm>
          <a:prstGeom prst="rect">
            <a:avLst/>
          </a:prstGeom>
        </p:spPr>
      </p:pic>
      <p:sp>
        <p:nvSpPr>
          <p:cNvPr id="4" name="Title 1">
            <a:extLst>
              <a:ext uri="{FF2B5EF4-FFF2-40B4-BE49-F238E27FC236}">
                <a16:creationId xmlns:a16="http://schemas.microsoft.com/office/drawing/2014/main" id="{5C561116-D6CE-4841-90BF-A02F902B6C20}"/>
              </a:ext>
            </a:extLst>
          </p:cNvPr>
          <p:cNvSpPr txBox="1">
            <a:spLocks/>
          </p:cNvSpPr>
          <p:nvPr/>
        </p:nvSpPr>
        <p:spPr>
          <a:xfrm>
            <a:off x="4425460" y="505856"/>
            <a:ext cx="3012832" cy="100158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endParaRPr lang="en-US" sz="5400" dirty="0"/>
          </a:p>
        </p:txBody>
      </p:sp>
      <p:sp>
        <p:nvSpPr>
          <p:cNvPr id="5" name="Rounded Rectangle 11">
            <a:extLst>
              <a:ext uri="{FF2B5EF4-FFF2-40B4-BE49-F238E27FC236}">
                <a16:creationId xmlns:a16="http://schemas.microsoft.com/office/drawing/2014/main" id="{EA88E10F-858E-4049-BBB6-7F3F0457F1F6}"/>
              </a:ext>
            </a:extLst>
          </p:cNvPr>
          <p:cNvSpPr/>
          <p:nvPr/>
        </p:nvSpPr>
        <p:spPr>
          <a:xfrm>
            <a:off x="9727097" y="131681"/>
            <a:ext cx="228859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933787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nodePh="1">
                                  <p:stCondLst>
                                    <p:cond delay="0"/>
                                  </p:stCondLst>
                                  <p:endCondLst>
                                    <p:cond evt="begin" delay="0">
                                      <p:tn val="10"/>
                                    </p:cond>
                                  </p:end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sz="5400" b="1">
                <a:solidFill>
                  <a:srgbClr val="115076"/>
                </a:solidFill>
              </a:rPr>
              <a:t>der Arzt</a:t>
            </a:r>
            <a:br>
              <a:rPr lang="en-US"/>
            </a:br>
            <a:endParaRPr lang="en-GB"/>
          </a:p>
        </p:txBody>
      </p:sp>
      <p:pic>
        <p:nvPicPr>
          <p:cNvPr id="3" name="Picture 2">
            <a:extLst>
              <a:ext uri="{FF2B5EF4-FFF2-40B4-BE49-F238E27FC236}">
                <a16:creationId xmlns:a16="http://schemas.microsoft.com/office/drawing/2014/main" id="{9466FAFC-654B-2248-8593-E121E8DBA5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75659" y="1701305"/>
            <a:ext cx="1460668" cy="4238800"/>
          </a:xfrm>
          <a:prstGeom prst="rect">
            <a:avLst/>
          </a:prstGeom>
        </p:spPr>
      </p:pic>
      <p:sp>
        <p:nvSpPr>
          <p:cNvPr id="4" name="Title 1">
            <a:extLst>
              <a:ext uri="{FF2B5EF4-FFF2-40B4-BE49-F238E27FC236}">
                <a16:creationId xmlns:a16="http://schemas.microsoft.com/office/drawing/2014/main" id="{ACA8AE04-C8DF-8342-8574-5B84C0AF1CDD}"/>
              </a:ext>
            </a:extLst>
          </p:cNvPr>
          <p:cNvSpPr txBox="1">
            <a:spLocks/>
          </p:cNvSpPr>
          <p:nvPr/>
        </p:nvSpPr>
        <p:spPr>
          <a:xfrm>
            <a:off x="4618672" y="443073"/>
            <a:ext cx="2784231" cy="12582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endParaRPr lang="en-US" sz="5400" dirty="0"/>
          </a:p>
        </p:txBody>
      </p:sp>
      <p:sp>
        <p:nvSpPr>
          <p:cNvPr id="5" name="Rounded Rectangle 11">
            <a:extLst>
              <a:ext uri="{FF2B5EF4-FFF2-40B4-BE49-F238E27FC236}">
                <a16:creationId xmlns:a16="http://schemas.microsoft.com/office/drawing/2014/main" id="{EA88E10F-858E-4049-BBB6-7F3F0457F1F6}"/>
              </a:ext>
            </a:extLst>
          </p:cNvPr>
          <p:cNvSpPr/>
          <p:nvPr/>
        </p:nvSpPr>
        <p:spPr>
          <a:xfrm>
            <a:off x="9727097" y="93581"/>
            <a:ext cx="228859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56880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nodePh="1">
                                  <p:stCondLst>
                                    <p:cond delay="0"/>
                                  </p:stCondLst>
                                  <p:endCondLst>
                                    <p:cond evt="begin" delay="0">
                                      <p:tn val="9"/>
                                    </p:cond>
                                  </p:end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5400" b="1">
                <a:solidFill>
                  <a:srgbClr val="115076"/>
                </a:solidFill>
              </a:rPr>
              <a:t>grün</a:t>
            </a:r>
            <a:endParaRPr lang="en-US" sz="5400" dirty="0"/>
          </a:p>
        </p:txBody>
      </p:sp>
      <p:sp>
        <p:nvSpPr>
          <p:cNvPr id="3" name="Title 3">
            <a:extLst>
              <a:ext uri="{FF2B5EF4-FFF2-40B4-BE49-F238E27FC236}">
                <a16:creationId xmlns:a16="http://schemas.microsoft.com/office/drawing/2014/main" id="{CC015FAA-959E-DB42-8AD0-B4B7D2B45786}"/>
              </a:ext>
            </a:extLst>
          </p:cNvPr>
          <p:cNvSpPr txBox="1">
            <a:spLocks/>
          </p:cNvSpPr>
          <p:nvPr/>
        </p:nvSpPr>
        <p:spPr>
          <a:xfrm>
            <a:off x="4994798" y="528577"/>
            <a:ext cx="2178037" cy="10088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endParaRPr lang="en-US" sz="5400" dirty="0"/>
          </a:p>
        </p:txBody>
      </p:sp>
      <p:pic>
        <p:nvPicPr>
          <p:cNvPr id="4" name="Picture 3">
            <a:extLst>
              <a:ext uri="{FF2B5EF4-FFF2-40B4-BE49-F238E27FC236}">
                <a16:creationId xmlns:a16="http://schemas.microsoft.com/office/drawing/2014/main" id="{B3B66182-D3D7-9149-9D27-B284A51EF7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17491" y="1652532"/>
            <a:ext cx="4357018" cy="4124644"/>
          </a:xfrm>
          <a:prstGeom prst="rect">
            <a:avLst/>
          </a:prstGeom>
        </p:spPr>
      </p:pic>
      <p:sp>
        <p:nvSpPr>
          <p:cNvPr id="5" name="Rounded Rectangle 11">
            <a:extLst>
              <a:ext uri="{FF2B5EF4-FFF2-40B4-BE49-F238E27FC236}">
                <a16:creationId xmlns:a16="http://schemas.microsoft.com/office/drawing/2014/main" id="{EA88E10F-858E-4049-BBB6-7F3F0457F1F6}"/>
              </a:ext>
            </a:extLst>
          </p:cNvPr>
          <p:cNvSpPr/>
          <p:nvPr/>
        </p:nvSpPr>
        <p:spPr>
          <a:xfrm>
            <a:off x="9727097" y="93581"/>
            <a:ext cx="228859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290860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nodePh="1">
                                  <p:stCondLst>
                                    <p:cond delay="0"/>
                                  </p:stCondLst>
                                  <p:endCondLst>
                                    <p:cond evt="begin" delay="0">
                                      <p:tn val="9"/>
                                    </p:cond>
                                  </p:end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851204-D2D9-FA4A-BE93-C0E8FDFE8D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9" y="181639"/>
            <a:ext cx="6807200" cy="869950"/>
          </a:xfrm>
          <a:prstGeom prst="rect">
            <a:avLst/>
          </a:prstGeom>
        </p:spPr>
      </p:pic>
      <p:sp>
        <p:nvSpPr>
          <p:cNvPr id="5" name="Title 3">
            <a:extLst>
              <a:ext uri="{FF2B5EF4-FFF2-40B4-BE49-F238E27FC236}">
                <a16:creationId xmlns:a16="http://schemas.microsoft.com/office/drawing/2014/main" id="{6969DA6F-0BBE-4A46-BF31-2C273B227FE0}"/>
              </a:ext>
            </a:extLst>
          </p:cNvPr>
          <p:cNvSpPr txBox="1">
            <a:spLocks/>
          </p:cNvSpPr>
          <p:nvPr/>
        </p:nvSpPr>
        <p:spPr>
          <a:xfrm>
            <a:off x="-27142" y="161881"/>
            <a:ext cx="5780828" cy="7499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2" name="Title 1"/>
          <p:cNvSpPr>
            <a:spLocks noGrp="1"/>
          </p:cNvSpPr>
          <p:nvPr>
            <p:ph type="title"/>
          </p:nvPr>
        </p:nvSpPr>
        <p:spPr>
          <a:xfrm>
            <a:off x="5009" y="193621"/>
            <a:ext cx="10515600" cy="769441"/>
          </a:xfrm>
        </p:spPr>
        <p:txBody>
          <a:bodyPr>
            <a:normAutofit/>
          </a:bodyPr>
          <a:lstStyle/>
          <a:p>
            <a:r>
              <a:rPr lang="en-GB" b="1" dirty="0" err="1">
                <a:solidFill>
                  <a:schemeClr val="bg1"/>
                </a:solidFill>
              </a:rPr>
              <a:t>Vokabeln</a:t>
            </a:r>
            <a:endParaRPr lang="en-GB" dirty="0"/>
          </a:p>
        </p:txBody>
      </p:sp>
      <p:sp>
        <p:nvSpPr>
          <p:cNvPr id="39" name="Rounded Rectangle 38">
            <a:extLst>
              <a:ext uri="{FF2B5EF4-FFF2-40B4-BE49-F238E27FC236}">
                <a16:creationId xmlns:a16="http://schemas.microsoft.com/office/drawing/2014/main" id="{FF9D5FC3-2828-4A20-AB45-539B08625342}"/>
              </a:ext>
            </a:extLst>
          </p:cNvPr>
          <p:cNvSpPr/>
          <p:nvPr/>
        </p:nvSpPr>
        <p:spPr>
          <a:xfrm>
            <a:off x="9888381" y="104619"/>
            <a:ext cx="2135251" cy="445377"/>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a:solidFill>
                  <a:prstClr val="white"/>
                </a:solidFill>
                <a:latin typeface="Century Gothic" panose="020B0502020202020204" pitchFamily="34" charset="0"/>
              </a:rPr>
              <a:t>lesen / sprechen</a:t>
            </a:r>
            <a:endParaRPr lang="en-GB" b="1" dirty="0">
              <a:solidFill>
                <a:prstClr val="white"/>
              </a:solidFill>
              <a:latin typeface="Century Gothic" panose="020B0502020202020204" pitchFamily="34" charset="0"/>
            </a:endParaRPr>
          </a:p>
        </p:txBody>
      </p:sp>
      <p:sp>
        <p:nvSpPr>
          <p:cNvPr id="41" name="Speech Bubble: Rectangle with Corners Rounded 21">
            <a:extLst>
              <a:ext uri="{FF2B5EF4-FFF2-40B4-BE49-F238E27FC236}">
                <a16:creationId xmlns:a16="http://schemas.microsoft.com/office/drawing/2014/main" id="{77C0B7ED-D184-0F47-82EC-715CF2E542BF}"/>
              </a:ext>
            </a:extLst>
          </p:cNvPr>
          <p:cNvSpPr/>
          <p:nvPr/>
        </p:nvSpPr>
        <p:spPr>
          <a:xfrm>
            <a:off x="6096000" y="69973"/>
            <a:ext cx="3628504" cy="913198"/>
          </a:xfrm>
          <a:prstGeom prst="wedgeRoundRectCallout">
            <a:avLst>
              <a:gd name="adj1" fmla="val 60011"/>
              <a:gd name="adj2" fmla="val 54729"/>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000" dirty="0">
                <a:solidFill>
                  <a:prstClr val="white"/>
                </a:solidFill>
                <a:latin typeface="Century Gothic" panose="020B0502020202020204" pitchFamily="34" charset="0"/>
              </a:rPr>
              <a:t>Note: two words in English become one word in German.</a:t>
            </a:r>
          </a:p>
        </p:txBody>
      </p:sp>
      <p:sp>
        <p:nvSpPr>
          <p:cNvPr id="44" name="TextBox 43">
            <a:extLst>
              <a:ext uri="{FF2B5EF4-FFF2-40B4-BE49-F238E27FC236}">
                <a16:creationId xmlns:a16="http://schemas.microsoft.com/office/drawing/2014/main" id="{AF1B8DC2-CB7F-0D4F-BFCC-1EAAC141D138}"/>
              </a:ext>
            </a:extLst>
          </p:cNvPr>
          <p:cNvSpPr txBox="1"/>
          <p:nvPr/>
        </p:nvSpPr>
        <p:spPr>
          <a:xfrm>
            <a:off x="100021" y="3703746"/>
            <a:ext cx="374548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Weihnachtsmann</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0" name="TextBox 49">
            <a:extLst>
              <a:ext uri="{FF2B5EF4-FFF2-40B4-BE49-F238E27FC236}">
                <a16:creationId xmlns:a16="http://schemas.microsoft.com/office/drawing/2014/main" id="{A1DEED03-00C0-FB49-B46F-A7FD31093709}"/>
              </a:ext>
            </a:extLst>
          </p:cNvPr>
          <p:cNvSpPr txBox="1"/>
          <p:nvPr/>
        </p:nvSpPr>
        <p:spPr>
          <a:xfrm>
            <a:off x="6960520" y="1935818"/>
            <a:ext cx="552796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Wie </a:t>
            </a:r>
            <a:r>
              <a:rPr lang="en-GB" sz="2800" dirty="0" err="1">
                <a:solidFill>
                  <a:srgbClr val="002060"/>
                </a:solidFill>
                <a:latin typeface="Century Gothic" panose="020B0502020202020204" pitchFamily="34" charset="0"/>
              </a:rPr>
              <a:t>heißt</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auf </a:t>
            </a:r>
            <a:r>
              <a:rPr lang="en-GB" sz="2800" dirty="0" err="1">
                <a:solidFill>
                  <a:srgbClr val="002060"/>
                </a:solidFill>
                <a:latin typeface="Century Gothic" panose="020B0502020202020204" pitchFamily="34" charset="0"/>
              </a:rPr>
              <a:t>Englisch</a:t>
            </a:r>
            <a:r>
              <a:rPr lang="en-GB" sz="2800" dirty="0">
                <a:solidFill>
                  <a:srgbClr val="002060"/>
                </a:solidFill>
                <a:latin typeface="Century Gothic" panose="020B0502020202020204" pitchFamily="34" charset="0"/>
              </a:rPr>
              <a:t>?</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1" name="TextBox 50">
            <a:extLst>
              <a:ext uri="{FF2B5EF4-FFF2-40B4-BE49-F238E27FC236}">
                <a16:creationId xmlns:a16="http://schemas.microsoft.com/office/drawing/2014/main" id="{10572172-BC85-074C-A1AA-7281D3CA4D61}"/>
              </a:ext>
            </a:extLst>
          </p:cNvPr>
          <p:cNvSpPr txBox="1"/>
          <p:nvPr/>
        </p:nvSpPr>
        <p:spPr>
          <a:xfrm>
            <a:off x="3386063" y="3715034"/>
            <a:ext cx="374548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Weihnachtsmarkt</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2" name="TextBox 51">
            <a:extLst>
              <a:ext uri="{FF2B5EF4-FFF2-40B4-BE49-F238E27FC236}">
                <a16:creationId xmlns:a16="http://schemas.microsoft.com/office/drawing/2014/main" id="{BAB79CCE-78DA-CD4C-AA47-6C03CF007F70}"/>
              </a:ext>
            </a:extLst>
          </p:cNvPr>
          <p:cNvSpPr txBox="1"/>
          <p:nvPr/>
        </p:nvSpPr>
        <p:spPr>
          <a:xfrm>
            <a:off x="3569518" y="5895598"/>
            <a:ext cx="293977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Weihnachtslied</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TextBox 52">
            <a:extLst>
              <a:ext uri="{FF2B5EF4-FFF2-40B4-BE49-F238E27FC236}">
                <a16:creationId xmlns:a16="http://schemas.microsoft.com/office/drawing/2014/main" id="{C7A27D65-EAEE-0849-90C0-F249325F0244}"/>
              </a:ext>
            </a:extLst>
          </p:cNvPr>
          <p:cNvSpPr txBox="1"/>
          <p:nvPr/>
        </p:nvSpPr>
        <p:spPr>
          <a:xfrm>
            <a:off x="154745" y="5897150"/>
            <a:ext cx="374548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Weihnachtstisch</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TextBox 54">
            <a:extLst>
              <a:ext uri="{FF2B5EF4-FFF2-40B4-BE49-F238E27FC236}">
                <a16:creationId xmlns:a16="http://schemas.microsoft.com/office/drawing/2014/main" id="{239E03BD-BAF5-B14C-9BCE-BDBC137AA29F}"/>
              </a:ext>
            </a:extLst>
          </p:cNvPr>
          <p:cNvSpPr txBox="1"/>
          <p:nvPr/>
        </p:nvSpPr>
        <p:spPr>
          <a:xfrm>
            <a:off x="6929474" y="4445488"/>
            <a:ext cx="417636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Weihnachtsplätzchen</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56" name="Picture 55" descr="A crowd of people in a city&#10;&#10;Description automatically generated with low confidence">
            <a:extLst>
              <a:ext uri="{FF2B5EF4-FFF2-40B4-BE49-F238E27FC236}">
                <a16:creationId xmlns:a16="http://schemas.microsoft.com/office/drawing/2014/main" id="{2F4434F6-4056-6A44-B69B-45A2EBDCF2A5}"/>
              </a:ext>
            </a:extLst>
          </p:cNvPr>
          <p:cNvPicPr>
            <a:picLocks noChangeAspect="1"/>
          </p:cNvPicPr>
          <p:nvPr/>
        </p:nvPicPr>
        <p:blipFill rotWithShape="1">
          <a:blip r:embed="rId4">
            <a:extLst>
              <a:ext uri="{28A0092B-C50C-407E-A947-70E740481C1C}">
                <a14:useLocalDpi xmlns:a14="http://schemas.microsoft.com/office/drawing/2010/main" val="0"/>
              </a:ext>
            </a:extLst>
          </a:blip>
          <a:srcRect b="8681"/>
          <a:stretch/>
        </p:blipFill>
        <p:spPr>
          <a:xfrm>
            <a:off x="3611108" y="2073295"/>
            <a:ext cx="2698392" cy="1640187"/>
          </a:xfrm>
          <a:prstGeom prst="rect">
            <a:avLst/>
          </a:prstGeom>
        </p:spPr>
      </p:pic>
      <p:pic>
        <p:nvPicPr>
          <p:cNvPr id="58" name="Picture 57" descr="A picture containing text&#10;&#10;Description automatically generated">
            <a:extLst>
              <a:ext uri="{FF2B5EF4-FFF2-40B4-BE49-F238E27FC236}">
                <a16:creationId xmlns:a16="http://schemas.microsoft.com/office/drawing/2014/main" id="{AA61B5D6-3667-DD4F-97C6-76E4D95AD8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11108" y="4238254"/>
            <a:ext cx="2725829" cy="1737716"/>
          </a:xfrm>
          <a:prstGeom prst="rect">
            <a:avLst/>
          </a:prstGeom>
        </p:spPr>
      </p:pic>
      <p:pic>
        <p:nvPicPr>
          <p:cNvPr id="60" name="Picture 59">
            <a:extLst>
              <a:ext uri="{FF2B5EF4-FFF2-40B4-BE49-F238E27FC236}">
                <a16:creationId xmlns:a16="http://schemas.microsoft.com/office/drawing/2014/main" id="{2931820A-05FB-C141-B09A-E6B6231583AE}"/>
              </a:ext>
            </a:extLst>
          </p:cNvPr>
          <p:cNvPicPr>
            <a:picLocks noChangeAspect="1"/>
          </p:cNvPicPr>
          <p:nvPr/>
        </p:nvPicPr>
        <p:blipFill>
          <a:blip r:embed="rId6">
            <a:extLst>
              <a:ext uri="{28A0092B-C50C-407E-A947-70E740481C1C}">
                <a14:useLocalDpi xmlns:a14="http://schemas.microsoft.com/office/drawing/2010/main" val="0"/>
              </a:ext>
            </a:extLst>
          </a:blip>
          <a:srcRect l="188" r="188"/>
          <a:stretch/>
        </p:blipFill>
        <p:spPr>
          <a:xfrm>
            <a:off x="448627" y="4239806"/>
            <a:ext cx="2552749" cy="1705583"/>
          </a:xfrm>
          <a:prstGeom prst="rect">
            <a:avLst/>
          </a:prstGeom>
        </p:spPr>
      </p:pic>
      <p:pic>
        <p:nvPicPr>
          <p:cNvPr id="62" name="Picture 61" descr="A picture containing tree, outdoor, red&#10;&#10;Description automatically generated">
            <a:extLst>
              <a:ext uri="{FF2B5EF4-FFF2-40B4-BE49-F238E27FC236}">
                <a16:creationId xmlns:a16="http://schemas.microsoft.com/office/drawing/2014/main" id="{B95429B2-568C-CA41-A4C9-FCA3282752E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8627" y="2063559"/>
            <a:ext cx="2552750" cy="1627378"/>
          </a:xfrm>
          <a:prstGeom prst="rect">
            <a:avLst/>
          </a:prstGeom>
        </p:spPr>
      </p:pic>
      <p:pic>
        <p:nvPicPr>
          <p:cNvPr id="64" name="Picture 63" descr="A picture containing several, arranged&#10;&#10;Description automatically generated">
            <a:extLst>
              <a:ext uri="{FF2B5EF4-FFF2-40B4-BE49-F238E27FC236}">
                <a16:creationId xmlns:a16="http://schemas.microsoft.com/office/drawing/2014/main" id="{0DF70849-ECB8-7B49-96F2-E1118095177A}"/>
              </a:ext>
            </a:extLst>
          </p:cNvPr>
          <p:cNvPicPr>
            <a:picLocks noChangeAspect="1"/>
          </p:cNvPicPr>
          <p:nvPr/>
        </p:nvPicPr>
        <p:blipFill rotWithShape="1">
          <a:blip r:embed="rId8">
            <a:extLst>
              <a:ext uri="{28A0092B-C50C-407E-A947-70E740481C1C}">
                <a14:useLocalDpi xmlns:a14="http://schemas.microsoft.com/office/drawing/2010/main" val="0"/>
              </a:ext>
            </a:extLst>
          </a:blip>
          <a:srcRect t="3186" b="9643"/>
          <a:stretch/>
        </p:blipFill>
        <p:spPr>
          <a:xfrm>
            <a:off x="7741282" y="2871183"/>
            <a:ext cx="2552749" cy="1585482"/>
          </a:xfrm>
          <a:prstGeom prst="rect">
            <a:avLst/>
          </a:prstGeom>
        </p:spPr>
      </p:pic>
      <p:sp>
        <p:nvSpPr>
          <p:cNvPr id="65" name="TextBox 64">
            <a:extLst>
              <a:ext uri="{FF2B5EF4-FFF2-40B4-BE49-F238E27FC236}">
                <a16:creationId xmlns:a16="http://schemas.microsoft.com/office/drawing/2014/main" id="{29A1A96A-FF3D-E24B-BB40-2410665EAAE3}"/>
              </a:ext>
            </a:extLst>
          </p:cNvPr>
          <p:cNvSpPr txBox="1"/>
          <p:nvPr/>
        </p:nvSpPr>
        <p:spPr>
          <a:xfrm>
            <a:off x="0" y="969420"/>
            <a:ext cx="11987304" cy="9640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Weihnachten</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means </a:t>
            </a:r>
            <a:r>
              <a:rPr lang="en-GB" sz="2800" dirty="0">
                <a:solidFill>
                  <a:srgbClr val="002060"/>
                </a:solidFill>
                <a:latin typeface="Century Gothic" panose="020B0502020202020204" pitchFamily="34" charset="0"/>
              </a:rPr>
              <a:t>Christmas and the prefix </a:t>
            </a:r>
            <a:r>
              <a:rPr lang="en-GB" sz="2800" b="1" dirty="0" err="1">
                <a:solidFill>
                  <a:srgbClr val="002060"/>
                </a:solidFill>
                <a:latin typeface="Century Gothic" panose="020B0502020202020204" pitchFamily="34" charset="0"/>
              </a:rPr>
              <a:t>Weihnachts</a:t>
            </a:r>
            <a:r>
              <a:rPr lang="en-GB" sz="2800" b="1" dirty="0">
                <a:solidFill>
                  <a:srgbClr val="002060"/>
                </a:solidFill>
                <a:latin typeface="Century Gothic" panose="020B0502020202020204" pitchFamily="34" charset="0"/>
              </a:rPr>
              <a:t>-</a:t>
            </a:r>
            <a:r>
              <a:rPr lang="en-GB" sz="2800" dirty="0">
                <a:solidFill>
                  <a:srgbClr val="002060"/>
                </a:solidFill>
                <a:latin typeface="Century Gothic" panose="020B0502020202020204" pitchFamily="34" charset="0"/>
              </a:rPr>
              <a:t> </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can be added to almost any noun to make a new word. </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Speech Bubble: Rectangle with Corners Rounded 22">
            <a:extLst>
              <a:ext uri="{FF2B5EF4-FFF2-40B4-BE49-F238E27FC236}">
                <a16:creationId xmlns:a16="http://schemas.microsoft.com/office/drawing/2014/main" id="{5A896302-9055-0042-8E14-E8C954A334CD}"/>
              </a:ext>
            </a:extLst>
          </p:cNvPr>
          <p:cNvSpPr/>
          <p:nvPr/>
        </p:nvSpPr>
        <p:spPr>
          <a:xfrm>
            <a:off x="6459337" y="5175942"/>
            <a:ext cx="5527967" cy="1146916"/>
          </a:xfrm>
          <a:prstGeom prst="wedgeRoundRectCallout">
            <a:avLst>
              <a:gd name="adj1" fmla="val 6292"/>
              <a:gd name="adj2" fmla="val -63864"/>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000" dirty="0">
                <a:solidFill>
                  <a:prstClr val="white"/>
                </a:solidFill>
                <a:latin typeface="Century Gothic" panose="020B0502020202020204" pitchFamily="34" charset="0"/>
              </a:rPr>
              <a:t>Biscuits that people traditionally make and eat from November through to advent and Christmas</a:t>
            </a:r>
          </a:p>
        </p:txBody>
      </p:sp>
    </p:spTree>
    <p:extLst>
      <p:ext uri="{BB962C8B-B14F-4D97-AF65-F5344CB8AC3E}">
        <p14:creationId xmlns:p14="http://schemas.microsoft.com/office/powerpoint/2010/main" val="1783550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4" grpId="0"/>
      <p:bldP spid="50" grpId="0"/>
      <p:bldP spid="51" grpId="0"/>
      <p:bldP spid="52" grpId="0"/>
      <p:bldP spid="53" grpId="0"/>
      <p:bldP spid="55" grpId="0"/>
      <p:bldP spid="4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sz="5400" b="1">
                <a:solidFill>
                  <a:srgbClr val="115076"/>
                </a:solidFill>
              </a:rPr>
              <a:t>das Spiel</a:t>
            </a:r>
            <a:br>
              <a:rPr lang="en-US"/>
            </a:br>
            <a:endParaRPr lang="en-GB"/>
          </a:p>
        </p:txBody>
      </p:sp>
      <p:pic>
        <p:nvPicPr>
          <p:cNvPr id="3" name="Picture 6" descr="http://www.clker.com/cliparts/8/5/4/b/11949911381154569537asso_carte_architetto_fr_01.svg.med.png">
            <a:extLst>
              <a:ext uri="{FF2B5EF4-FFF2-40B4-BE49-F238E27FC236}">
                <a16:creationId xmlns:a16="http://schemas.microsoft.com/office/drawing/2014/main" id="{A4ABB7B0-84B0-8848-B64C-5194B74CA7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9242" y="1884276"/>
            <a:ext cx="3345970" cy="308944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C0BEBA3E-C5EC-FC4B-8887-B86D9B930470}"/>
              </a:ext>
            </a:extLst>
          </p:cNvPr>
          <p:cNvSpPr txBox="1">
            <a:spLocks/>
          </p:cNvSpPr>
          <p:nvPr/>
        </p:nvSpPr>
        <p:spPr>
          <a:xfrm>
            <a:off x="4559341" y="276844"/>
            <a:ext cx="3315871" cy="14412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endParaRPr lang="en-US" sz="5400" dirty="0"/>
          </a:p>
        </p:txBody>
      </p:sp>
      <p:sp>
        <p:nvSpPr>
          <p:cNvPr id="6" name="Rounded Rectangle 11">
            <a:extLst>
              <a:ext uri="{FF2B5EF4-FFF2-40B4-BE49-F238E27FC236}">
                <a16:creationId xmlns:a16="http://schemas.microsoft.com/office/drawing/2014/main" id="{EA88E10F-858E-4049-BBB6-7F3F0457F1F6}"/>
              </a:ext>
            </a:extLst>
          </p:cNvPr>
          <p:cNvSpPr/>
          <p:nvPr/>
        </p:nvSpPr>
        <p:spPr>
          <a:xfrm>
            <a:off x="9727097" y="131681"/>
            <a:ext cx="228859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4098439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nodePh="1">
                                  <p:stCondLst>
                                    <p:cond delay="0"/>
                                  </p:stCondLst>
                                  <p:endCondLst>
                                    <p:cond evt="begin" delay="0">
                                      <p:tn val="9"/>
                                    </p:cond>
                                  </p:end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GB" sz="5400" b="1">
                <a:solidFill>
                  <a:srgbClr val="115076"/>
                </a:solidFill>
              </a:rPr>
              <a:t>auch</a:t>
            </a:r>
            <a:br>
              <a:rPr lang="en-US" sz="5400"/>
            </a:br>
            <a:endParaRPr lang="en-GB" sz="5400"/>
          </a:p>
        </p:txBody>
      </p:sp>
      <p:sp>
        <p:nvSpPr>
          <p:cNvPr id="3" name="Plus 2">
            <a:extLst>
              <a:ext uri="{FF2B5EF4-FFF2-40B4-BE49-F238E27FC236}">
                <a16:creationId xmlns:a16="http://schemas.microsoft.com/office/drawing/2014/main" id="{524CBF9C-37DD-4047-A59A-38639FEBECE1}"/>
              </a:ext>
            </a:extLst>
          </p:cNvPr>
          <p:cNvSpPr/>
          <p:nvPr/>
        </p:nvSpPr>
        <p:spPr>
          <a:xfrm>
            <a:off x="4826450" y="2313709"/>
            <a:ext cx="2561806" cy="2630831"/>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 name="Title 3">
            <a:extLst>
              <a:ext uri="{FF2B5EF4-FFF2-40B4-BE49-F238E27FC236}">
                <a16:creationId xmlns:a16="http://schemas.microsoft.com/office/drawing/2014/main" id="{EBF557E8-0AB4-964E-B156-B5673AD99E36}"/>
              </a:ext>
            </a:extLst>
          </p:cNvPr>
          <p:cNvSpPr txBox="1">
            <a:spLocks/>
          </p:cNvSpPr>
          <p:nvPr/>
        </p:nvSpPr>
        <p:spPr>
          <a:xfrm>
            <a:off x="4923688" y="504483"/>
            <a:ext cx="2344615" cy="9847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endParaRPr lang="en-US" sz="5400" dirty="0"/>
          </a:p>
        </p:txBody>
      </p:sp>
      <p:sp>
        <p:nvSpPr>
          <p:cNvPr id="5" name="Rounded Rectangle 11">
            <a:extLst>
              <a:ext uri="{FF2B5EF4-FFF2-40B4-BE49-F238E27FC236}">
                <a16:creationId xmlns:a16="http://schemas.microsoft.com/office/drawing/2014/main" id="{EA88E10F-858E-4049-BBB6-7F3F0457F1F6}"/>
              </a:ext>
            </a:extLst>
          </p:cNvPr>
          <p:cNvSpPr/>
          <p:nvPr/>
        </p:nvSpPr>
        <p:spPr>
          <a:xfrm>
            <a:off x="9727097" y="93581"/>
            <a:ext cx="228859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104071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nodePh="1">
                                  <p:stCondLst>
                                    <p:cond delay="0"/>
                                  </p:stCondLst>
                                  <p:endCondLst>
                                    <p:cond evt="begin" delay="0">
                                      <p:tn val="9"/>
                                    </p:cond>
                                  </p:end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GB" sz="5400" b="1">
                <a:solidFill>
                  <a:srgbClr val="115076"/>
                </a:solidFill>
              </a:rPr>
              <a:t>das Stück</a:t>
            </a:r>
            <a:br>
              <a:rPr lang="en-US" sz="5400"/>
            </a:br>
            <a:endParaRPr lang="en-GB" sz="5400"/>
          </a:p>
        </p:txBody>
      </p:sp>
      <p:grpSp>
        <p:nvGrpSpPr>
          <p:cNvPr id="3" name="Group 2">
            <a:extLst>
              <a:ext uri="{FF2B5EF4-FFF2-40B4-BE49-F238E27FC236}">
                <a16:creationId xmlns:a16="http://schemas.microsoft.com/office/drawing/2014/main" id="{E7F85120-D64A-EC4B-922B-52091EF3405D}"/>
              </a:ext>
            </a:extLst>
          </p:cNvPr>
          <p:cNvGrpSpPr/>
          <p:nvPr/>
        </p:nvGrpSpPr>
        <p:grpSpPr>
          <a:xfrm>
            <a:off x="3422073" y="2248273"/>
            <a:ext cx="5629787" cy="3857566"/>
            <a:chOff x="8910830" y="2063119"/>
            <a:chExt cx="1921611" cy="1316700"/>
          </a:xfrm>
        </p:grpSpPr>
        <p:pic>
          <p:nvPicPr>
            <p:cNvPr id="4" name="Picture 3">
              <a:extLst>
                <a:ext uri="{FF2B5EF4-FFF2-40B4-BE49-F238E27FC236}">
                  <a16:creationId xmlns:a16="http://schemas.microsoft.com/office/drawing/2014/main" id="{EF6310FC-732E-AA4D-A090-96B2B3EB64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52769" y="2063119"/>
              <a:ext cx="844652" cy="561694"/>
            </a:xfrm>
            <a:prstGeom prst="rect">
              <a:avLst/>
            </a:prstGeom>
          </p:spPr>
        </p:pic>
        <p:pic>
          <p:nvPicPr>
            <p:cNvPr id="5" name="Picture 4">
              <a:extLst>
                <a:ext uri="{FF2B5EF4-FFF2-40B4-BE49-F238E27FC236}">
                  <a16:creationId xmlns:a16="http://schemas.microsoft.com/office/drawing/2014/main" id="{6F3A2075-CD6E-3F4A-9C27-BA8FF608B8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10830" y="2063119"/>
              <a:ext cx="1369185" cy="1316700"/>
            </a:xfrm>
            <a:prstGeom prst="rect">
              <a:avLst/>
            </a:prstGeom>
          </p:spPr>
        </p:pic>
        <p:cxnSp>
          <p:nvCxnSpPr>
            <p:cNvPr id="6" name="Straight Arrow Connector 5">
              <a:extLst>
                <a:ext uri="{FF2B5EF4-FFF2-40B4-BE49-F238E27FC236}">
                  <a16:creationId xmlns:a16="http://schemas.microsoft.com/office/drawing/2014/main" id="{E1B3937A-5F34-D246-889F-3C04E89C9005}"/>
                </a:ext>
              </a:extLst>
            </p:cNvPr>
            <p:cNvCxnSpPr/>
            <p:nvPr/>
          </p:nvCxnSpPr>
          <p:spPr>
            <a:xfrm flipH="1" flipV="1">
              <a:off x="10501303" y="2663093"/>
              <a:ext cx="331138" cy="465011"/>
            </a:xfrm>
            <a:prstGeom prst="straightConnector1">
              <a:avLst/>
            </a:prstGeom>
            <a:ln w="5080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
        <p:nvSpPr>
          <p:cNvPr id="7" name="Title 6">
            <a:extLst>
              <a:ext uri="{FF2B5EF4-FFF2-40B4-BE49-F238E27FC236}">
                <a16:creationId xmlns:a16="http://schemas.microsoft.com/office/drawing/2014/main" id="{2254707B-0B57-E346-869D-64BE6CEB879D}"/>
              </a:ext>
            </a:extLst>
          </p:cNvPr>
          <p:cNvSpPr txBox="1">
            <a:spLocks/>
          </p:cNvSpPr>
          <p:nvPr/>
        </p:nvSpPr>
        <p:spPr>
          <a:xfrm>
            <a:off x="4112087" y="215568"/>
            <a:ext cx="3751385" cy="16670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endParaRPr lang="en-US" sz="5400" dirty="0"/>
          </a:p>
        </p:txBody>
      </p:sp>
      <p:sp>
        <p:nvSpPr>
          <p:cNvPr id="8" name="Rounded Rectangle 11">
            <a:extLst>
              <a:ext uri="{FF2B5EF4-FFF2-40B4-BE49-F238E27FC236}">
                <a16:creationId xmlns:a16="http://schemas.microsoft.com/office/drawing/2014/main" id="{EA88E10F-858E-4049-BBB6-7F3F0457F1F6}"/>
              </a:ext>
            </a:extLst>
          </p:cNvPr>
          <p:cNvSpPr/>
          <p:nvPr/>
        </p:nvSpPr>
        <p:spPr>
          <a:xfrm>
            <a:off x="9727097" y="93581"/>
            <a:ext cx="228859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015125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nodePh="1">
                                  <p:stCondLst>
                                    <p:cond delay="0"/>
                                  </p:stCondLst>
                                  <p:endCondLst>
                                    <p:cond evt="begin" delay="0">
                                      <p:tn val="9"/>
                                    </p:cond>
                                  </p:end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sz="5400" b="1">
                <a:solidFill>
                  <a:srgbClr val="1F4E79"/>
                </a:solidFill>
              </a:rPr>
              <a:t>wünschen</a:t>
            </a:r>
            <a:br>
              <a:rPr lang="en-US"/>
            </a:br>
            <a:endParaRPr lang="en-GB"/>
          </a:p>
        </p:txBody>
      </p:sp>
      <p:pic>
        <p:nvPicPr>
          <p:cNvPr id="9" name="Picture 8">
            <a:extLst>
              <a:ext uri="{FF2B5EF4-FFF2-40B4-BE49-F238E27FC236}">
                <a16:creationId xmlns:a16="http://schemas.microsoft.com/office/drawing/2014/main" id="{3E6E584D-1591-0E41-9206-C10D83C9292F}"/>
              </a:ext>
            </a:extLst>
          </p:cNvPr>
          <p:cNvPicPr>
            <a:picLocks noChangeAspect="1"/>
          </p:cNvPicPr>
          <p:nvPr/>
        </p:nvPicPr>
        <p:blipFill>
          <a:blip r:embed="rId3">
            <a:clrChange>
              <a:clrFrom>
                <a:srgbClr val="91CCEC"/>
              </a:clrFrom>
              <a:clrTo>
                <a:srgbClr val="91CCEC">
                  <a:alpha val="0"/>
                </a:srgbClr>
              </a:clrTo>
            </a:clrChange>
            <a:extLst>
              <a:ext uri="{28A0092B-C50C-407E-A947-70E740481C1C}">
                <a14:useLocalDpi xmlns:a14="http://schemas.microsoft.com/office/drawing/2010/main" val="0"/>
              </a:ext>
            </a:extLst>
          </a:blip>
          <a:stretch>
            <a:fillRect/>
          </a:stretch>
        </p:blipFill>
        <p:spPr>
          <a:xfrm>
            <a:off x="1306795" y="928987"/>
            <a:ext cx="9333382" cy="5000026"/>
          </a:xfrm>
          <a:prstGeom prst="rect">
            <a:avLst/>
          </a:prstGeom>
        </p:spPr>
      </p:pic>
      <p:sp>
        <p:nvSpPr>
          <p:cNvPr id="10" name="Title 2">
            <a:extLst>
              <a:ext uri="{FF2B5EF4-FFF2-40B4-BE49-F238E27FC236}">
                <a16:creationId xmlns:a16="http://schemas.microsoft.com/office/drawing/2014/main" id="{2784292A-7783-884D-9815-78CAEDDDFB6F}"/>
              </a:ext>
            </a:extLst>
          </p:cNvPr>
          <p:cNvSpPr txBox="1">
            <a:spLocks/>
          </p:cNvSpPr>
          <p:nvPr/>
        </p:nvSpPr>
        <p:spPr>
          <a:xfrm>
            <a:off x="4149967" y="325950"/>
            <a:ext cx="3892063" cy="13271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endParaRPr lang="en-US" sz="5400" dirty="0"/>
          </a:p>
        </p:txBody>
      </p:sp>
      <p:sp>
        <p:nvSpPr>
          <p:cNvPr id="5" name="Rounded Rectangle 11">
            <a:extLst>
              <a:ext uri="{FF2B5EF4-FFF2-40B4-BE49-F238E27FC236}">
                <a16:creationId xmlns:a16="http://schemas.microsoft.com/office/drawing/2014/main" id="{EA88E10F-858E-4049-BBB6-7F3F0457F1F6}"/>
              </a:ext>
            </a:extLst>
          </p:cNvPr>
          <p:cNvSpPr/>
          <p:nvPr/>
        </p:nvSpPr>
        <p:spPr>
          <a:xfrm>
            <a:off x="9727097" y="93581"/>
            <a:ext cx="228859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075555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nodePh="1">
                                  <p:stCondLst>
                                    <p:cond delay="0"/>
                                  </p:stCondLst>
                                  <p:endCondLst>
                                    <p:cond evt="begin" delay="0">
                                      <p:tn val="9"/>
                                    </p:cond>
                                  </p:end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5400" b="1">
                <a:solidFill>
                  <a:srgbClr val="1F4E79"/>
                </a:solidFill>
              </a:rPr>
              <a:t>der Grund</a:t>
            </a:r>
            <a:endParaRPr lang="en-US" sz="5400" dirty="0"/>
          </a:p>
        </p:txBody>
      </p:sp>
      <p:sp>
        <p:nvSpPr>
          <p:cNvPr id="3" name="TextBox 2">
            <a:extLst>
              <a:ext uri="{FF2B5EF4-FFF2-40B4-BE49-F238E27FC236}">
                <a16:creationId xmlns:a16="http://schemas.microsoft.com/office/drawing/2014/main" id="{A23B4310-2D50-4A43-85EB-9A95815B8F91}"/>
              </a:ext>
            </a:extLst>
          </p:cNvPr>
          <p:cNvSpPr txBox="1"/>
          <p:nvPr/>
        </p:nvSpPr>
        <p:spPr>
          <a:xfrm>
            <a:off x="4243785" y="2967335"/>
            <a:ext cx="4009230" cy="923330"/>
          </a:xfrm>
          <a:prstGeom prst="rect">
            <a:avLst/>
          </a:prstGeom>
          <a:noFill/>
        </p:spPr>
        <p:txBody>
          <a:bodyPr wrap="square" rtlCol="0">
            <a:spAutoFit/>
          </a:bodyPr>
          <a:lstStyle/>
          <a:p>
            <a:pPr algn="ctr"/>
            <a:r>
              <a:rPr lang="en-GB" sz="5400" dirty="0">
                <a:solidFill>
                  <a:srgbClr val="1F4E79"/>
                </a:solidFill>
                <a:latin typeface="Century Gothic" panose="020B0502020202020204" pitchFamily="34" charset="0"/>
              </a:rPr>
              <a:t>[reason]</a:t>
            </a:r>
          </a:p>
        </p:txBody>
      </p:sp>
      <p:sp>
        <p:nvSpPr>
          <p:cNvPr id="4" name="Title 1">
            <a:extLst>
              <a:ext uri="{FF2B5EF4-FFF2-40B4-BE49-F238E27FC236}">
                <a16:creationId xmlns:a16="http://schemas.microsoft.com/office/drawing/2014/main" id="{4D108605-2B17-8D49-9E4B-32275A97FA5B}"/>
              </a:ext>
            </a:extLst>
          </p:cNvPr>
          <p:cNvSpPr txBox="1">
            <a:spLocks/>
          </p:cNvSpPr>
          <p:nvPr/>
        </p:nvSpPr>
        <p:spPr>
          <a:xfrm>
            <a:off x="990600" y="59547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endParaRPr lang="en-US" sz="5400" dirty="0"/>
          </a:p>
        </p:txBody>
      </p:sp>
      <p:sp>
        <p:nvSpPr>
          <p:cNvPr id="5" name="Rounded Rectangle 11">
            <a:extLst>
              <a:ext uri="{FF2B5EF4-FFF2-40B4-BE49-F238E27FC236}">
                <a16:creationId xmlns:a16="http://schemas.microsoft.com/office/drawing/2014/main" id="{EA88E10F-858E-4049-BBB6-7F3F0457F1F6}"/>
              </a:ext>
            </a:extLst>
          </p:cNvPr>
          <p:cNvSpPr/>
          <p:nvPr/>
        </p:nvSpPr>
        <p:spPr>
          <a:xfrm>
            <a:off x="9727097" y="93581"/>
            <a:ext cx="228859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472623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nodePh="1">
                                  <p:stCondLst>
                                    <p:cond delay="0"/>
                                  </p:stCondLst>
                                  <p:endCondLst>
                                    <p:cond evt="begin" delay="0">
                                      <p:tn val="9"/>
                                    </p:cond>
                                  </p:end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GB" sz="5400" b="1">
                <a:solidFill>
                  <a:srgbClr val="115076"/>
                </a:solidFill>
              </a:rPr>
              <a:t>der Platz</a:t>
            </a:r>
            <a:br>
              <a:rPr lang="en-US" sz="5400"/>
            </a:br>
            <a:endParaRPr lang="en-GB" sz="5400"/>
          </a:p>
        </p:txBody>
      </p:sp>
      <p:grpSp>
        <p:nvGrpSpPr>
          <p:cNvPr id="3" name="Group 2">
            <a:extLst>
              <a:ext uri="{FF2B5EF4-FFF2-40B4-BE49-F238E27FC236}">
                <a16:creationId xmlns:a16="http://schemas.microsoft.com/office/drawing/2014/main" id="{B0FD1D7E-7985-224B-8DA8-75AE9439F7F0}"/>
              </a:ext>
            </a:extLst>
          </p:cNvPr>
          <p:cNvGrpSpPr/>
          <p:nvPr/>
        </p:nvGrpSpPr>
        <p:grpSpPr>
          <a:xfrm>
            <a:off x="4310425" y="1712910"/>
            <a:ext cx="4223975" cy="4609199"/>
            <a:chOff x="155497" y="2622555"/>
            <a:chExt cx="3112220" cy="3118627"/>
          </a:xfrm>
        </p:grpSpPr>
        <p:pic>
          <p:nvPicPr>
            <p:cNvPr id="4" name="Picture 3">
              <a:extLst>
                <a:ext uri="{FF2B5EF4-FFF2-40B4-BE49-F238E27FC236}">
                  <a16:creationId xmlns:a16="http://schemas.microsoft.com/office/drawing/2014/main" id="{21EE5EEA-AB78-6A40-93AF-823C731E61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497" y="3323182"/>
              <a:ext cx="1989172" cy="1103991"/>
            </a:xfrm>
            <a:prstGeom prst="rect">
              <a:avLst/>
            </a:prstGeom>
          </p:spPr>
        </p:pic>
        <p:pic>
          <p:nvPicPr>
            <p:cNvPr id="5" name="Picture 4">
              <a:extLst>
                <a:ext uri="{FF2B5EF4-FFF2-40B4-BE49-F238E27FC236}">
                  <a16:creationId xmlns:a16="http://schemas.microsoft.com/office/drawing/2014/main" id="{0EDE076D-3F6F-1040-8D72-EBD258C9CF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2056" y="4351656"/>
              <a:ext cx="935661" cy="1389526"/>
            </a:xfrm>
            <a:prstGeom prst="rect">
              <a:avLst/>
            </a:prstGeom>
          </p:spPr>
        </p:pic>
        <p:pic>
          <p:nvPicPr>
            <p:cNvPr id="6" name="Picture 5">
              <a:extLst>
                <a:ext uri="{FF2B5EF4-FFF2-40B4-BE49-F238E27FC236}">
                  <a16:creationId xmlns:a16="http://schemas.microsoft.com/office/drawing/2014/main" id="{4C89C044-A9A2-8C46-827D-0A4657338F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5476" y="2622555"/>
              <a:ext cx="757452" cy="789012"/>
            </a:xfrm>
            <a:prstGeom prst="rect">
              <a:avLst/>
            </a:prstGeom>
          </p:spPr>
        </p:pic>
        <p:pic>
          <p:nvPicPr>
            <p:cNvPr id="7" name="Picture 6">
              <a:extLst>
                <a:ext uri="{FF2B5EF4-FFF2-40B4-BE49-F238E27FC236}">
                  <a16:creationId xmlns:a16="http://schemas.microsoft.com/office/drawing/2014/main" id="{48CED86F-5019-B249-8694-3088833709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83452" y="3656434"/>
              <a:ext cx="581170" cy="662795"/>
            </a:xfrm>
            <a:prstGeom prst="rect">
              <a:avLst/>
            </a:prstGeom>
          </p:spPr>
        </p:pic>
      </p:grpSp>
      <p:sp>
        <p:nvSpPr>
          <p:cNvPr id="8" name="Title 7">
            <a:extLst>
              <a:ext uri="{FF2B5EF4-FFF2-40B4-BE49-F238E27FC236}">
                <a16:creationId xmlns:a16="http://schemas.microsoft.com/office/drawing/2014/main" id="{8A248A60-23BA-1E43-8AD1-36923A03EAB0}"/>
              </a:ext>
            </a:extLst>
          </p:cNvPr>
          <p:cNvSpPr txBox="1">
            <a:spLocks/>
          </p:cNvSpPr>
          <p:nvPr/>
        </p:nvSpPr>
        <p:spPr>
          <a:xfrm>
            <a:off x="990600" y="59547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endParaRPr lang="en-US" sz="5400" dirty="0"/>
          </a:p>
        </p:txBody>
      </p:sp>
      <p:sp>
        <p:nvSpPr>
          <p:cNvPr id="9" name="Rounded Rectangle 11">
            <a:extLst>
              <a:ext uri="{FF2B5EF4-FFF2-40B4-BE49-F238E27FC236}">
                <a16:creationId xmlns:a16="http://schemas.microsoft.com/office/drawing/2014/main" id="{EA88E10F-858E-4049-BBB6-7F3F0457F1F6}"/>
              </a:ext>
            </a:extLst>
          </p:cNvPr>
          <p:cNvSpPr/>
          <p:nvPr/>
        </p:nvSpPr>
        <p:spPr>
          <a:xfrm>
            <a:off x="9727097" y="93581"/>
            <a:ext cx="228859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976956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nodePh="1">
                                  <p:stCondLst>
                                    <p:cond delay="0"/>
                                  </p:stCondLst>
                                  <p:endCondLst>
                                    <p:cond evt="begin" delay="0">
                                      <p:tn val="9"/>
                                    </p:cond>
                                  </p:end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GB" sz="5400" b="1">
                <a:solidFill>
                  <a:srgbClr val="115076"/>
                </a:solidFill>
              </a:rPr>
              <a:t>es gibt</a:t>
            </a:r>
            <a:br>
              <a:rPr lang="en-US" sz="5400"/>
            </a:br>
            <a:endParaRPr lang="en-GB" sz="5400"/>
          </a:p>
        </p:txBody>
      </p:sp>
      <p:sp>
        <p:nvSpPr>
          <p:cNvPr id="3" name="TextBox 2">
            <a:extLst>
              <a:ext uri="{FF2B5EF4-FFF2-40B4-BE49-F238E27FC236}">
                <a16:creationId xmlns:a16="http://schemas.microsoft.com/office/drawing/2014/main" id="{3CFF14DD-8A11-B841-8E25-A47FA6647193}"/>
              </a:ext>
            </a:extLst>
          </p:cNvPr>
          <p:cNvSpPr txBox="1"/>
          <p:nvPr/>
        </p:nvSpPr>
        <p:spPr>
          <a:xfrm>
            <a:off x="1815264" y="2824095"/>
            <a:ext cx="8561472" cy="923330"/>
          </a:xfrm>
          <a:prstGeom prst="rect">
            <a:avLst/>
          </a:prstGeom>
          <a:noFill/>
        </p:spPr>
        <p:txBody>
          <a:bodyPr wrap="square" rtlCol="0">
            <a:spAutoFit/>
          </a:bodyPr>
          <a:lstStyle/>
          <a:p>
            <a:pPr algn="ctr"/>
            <a:r>
              <a:rPr lang="en-GB" sz="5400" dirty="0">
                <a:solidFill>
                  <a:srgbClr val="1F4E79"/>
                </a:solidFill>
                <a:latin typeface="Century Gothic" panose="020B0502020202020204" pitchFamily="34" charset="0"/>
              </a:rPr>
              <a:t>[there is / there are]</a:t>
            </a:r>
          </a:p>
        </p:txBody>
      </p:sp>
      <p:sp>
        <p:nvSpPr>
          <p:cNvPr id="4" name="Title 3">
            <a:extLst>
              <a:ext uri="{FF2B5EF4-FFF2-40B4-BE49-F238E27FC236}">
                <a16:creationId xmlns:a16="http://schemas.microsoft.com/office/drawing/2014/main" id="{A43DD8EB-92B2-0446-8CB2-A6AA430DD598}"/>
              </a:ext>
            </a:extLst>
          </p:cNvPr>
          <p:cNvSpPr txBox="1">
            <a:spLocks/>
          </p:cNvSpPr>
          <p:nvPr/>
        </p:nvSpPr>
        <p:spPr>
          <a:xfrm>
            <a:off x="3915508" y="302365"/>
            <a:ext cx="4103077" cy="13857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endParaRPr lang="en-US" sz="5400" dirty="0"/>
          </a:p>
        </p:txBody>
      </p:sp>
      <p:sp>
        <p:nvSpPr>
          <p:cNvPr id="5" name="Rounded Rectangle 11">
            <a:extLst>
              <a:ext uri="{FF2B5EF4-FFF2-40B4-BE49-F238E27FC236}">
                <a16:creationId xmlns:a16="http://schemas.microsoft.com/office/drawing/2014/main" id="{EA88E10F-858E-4049-BBB6-7F3F0457F1F6}"/>
              </a:ext>
            </a:extLst>
          </p:cNvPr>
          <p:cNvSpPr/>
          <p:nvPr/>
        </p:nvSpPr>
        <p:spPr>
          <a:xfrm>
            <a:off x="9727097" y="93581"/>
            <a:ext cx="228859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958942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nodePh="1">
                                  <p:stCondLst>
                                    <p:cond delay="0"/>
                                  </p:stCondLst>
                                  <p:endCondLst>
                                    <p:cond evt="begin" delay="0">
                                      <p:tn val="9"/>
                                    </p:cond>
                                  </p:end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D31D5B-7519-8749-9E69-C2C1036A2BD1}"/>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8986" y="1831250"/>
            <a:ext cx="3139065" cy="1768798"/>
          </a:xfrm>
          <a:prstGeom prst="rect">
            <a:avLst/>
          </a:prstGeom>
        </p:spPr>
      </p:pic>
      <p:pic>
        <p:nvPicPr>
          <p:cNvPr id="4" name="Picture 3">
            <a:extLst>
              <a:ext uri="{FF2B5EF4-FFF2-40B4-BE49-F238E27FC236}">
                <a16:creationId xmlns:a16="http://schemas.microsoft.com/office/drawing/2014/main" id="{4828C76C-FAE5-1247-A538-9E21BE9522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71549" y="660565"/>
            <a:ext cx="953988" cy="2768435"/>
          </a:xfrm>
          <a:prstGeom prst="rect">
            <a:avLst/>
          </a:prstGeom>
        </p:spPr>
      </p:pic>
      <p:pic>
        <p:nvPicPr>
          <p:cNvPr id="5" name="Picture 4">
            <a:extLst>
              <a:ext uri="{FF2B5EF4-FFF2-40B4-BE49-F238E27FC236}">
                <a16:creationId xmlns:a16="http://schemas.microsoft.com/office/drawing/2014/main" id="{186430CB-8134-2142-A6ED-469EC92D38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6355" y="1669705"/>
            <a:ext cx="2202401" cy="2084940"/>
          </a:xfrm>
          <a:prstGeom prst="rect">
            <a:avLst/>
          </a:prstGeom>
        </p:spPr>
      </p:pic>
      <p:pic>
        <p:nvPicPr>
          <p:cNvPr id="6" name="Picture 6" descr="http://www.clker.com/cliparts/8/5/4/b/11949911381154569537asso_carte_architetto_fr_01.svg.med.png">
            <a:extLst>
              <a:ext uri="{FF2B5EF4-FFF2-40B4-BE49-F238E27FC236}">
                <a16:creationId xmlns:a16="http://schemas.microsoft.com/office/drawing/2014/main" id="{386822B4-9ED9-F041-AE70-58F6E5DC96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6692" y="4636008"/>
            <a:ext cx="1372824" cy="1267575"/>
          </a:xfrm>
          <a:prstGeom prst="rect">
            <a:avLst/>
          </a:prstGeom>
          <a:noFill/>
          <a:extLst>
            <a:ext uri="{909E8E84-426E-40DD-AFC4-6F175D3DCCD1}">
              <a14:hiddenFill xmlns:a14="http://schemas.microsoft.com/office/drawing/2010/main">
                <a:solidFill>
                  <a:srgbClr val="FFFFFF"/>
                </a:solidFill>
              </a14:hiddenFill>
            </a:ext>
          </a:extLst>
        </p:spPr>
      </p:pic>
      <p:sp>
        <p:nvSpPr>
          <p:cNvPr id="7" name="Plus 6">
            <a:extLst>
              <a:ext uri="{FF2B5EF4-FFF2-40B4-BE49-F238E27FC236}">
                <a16:creationId xmlns:a16="http://schemas.microsoft.com/office/drawing/2014/main" id="{D18C88FC-5184-3A41-AC5F-E85379125E04}"/>
              </a:ext>
            </a:extLst>
          </p:cNvPr>
          <p:cNvSpPr/>
          <p:nvPr/>
        </p:nvSpPr>
        <p:spPr>
          <a:xfrm>
            <a:off x="8012809" y="1693128"/>
            <a:ext cx="936135" cy="961358"/>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8" name="Group 7">
            <a:extLst>
              <a:ext uri="{FF2B5EF4-FFF2-40B4-BE49-F238E27FC236}">
                <a16:creationId xmlns:a16="http://schemas.microsoft.com/office/drawing/2014/main" id="{91576F0A-B398-A648-B2CC-74294835555C}"/>
              </a:ext>
            </a:extLst>
          </p:cNvPr>
          <p:cNvGrpSpPr/>
          <p:nvPr/>
        </p:nvGrpSpPr>
        <p:grpSpPr>
          <a:xfrm>
            <a:off x="3286066" y="3754645"/>
            <a:ext cx="1921611" cy="1316700"/>
            <a:chOff x="8910830" y="2063119"/>
            <a:chExt cx="1921611" cy="1316700"/>
          </a:xfrm>
        </p:grpSpPr>
        <p:pic>
          <p:nvPicPr>
            <p:cNvPr id="9" name="Picture 8">
              <a:extLst>
                <a:ext uri="{FF2B5EF4-FFF2-40B4-BE49-F238E27FC236}">
                  <a16:creationId xmlns:a16="http://schemas.microsoft.com/office/drawing/2014/main" id="{A8B4AC1A-E62D-1643-BDBC-03B99C54745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52769" y="2063119"/>
              <a:ext cx="844652" cy="561694"/>
            </a:xfrm>
            <a:prstGeom prst="rect">
              <a:avLst/>
            </a:prstGeom>
          </p:spPr>
        </p:pic>
        <p:pic>
          <p:nvPicPr>
            <p:cNvPr id="10" name="Picture 9">
              <a:extLst>
                <a:ext uri="{FF2B5EF4-FFF2-40B4-BE49-F238E27FC236}">
                  <a16:creationId xmlns:a16="http://schemas.microsoft.com/office/drawing/2014/main" id="{4EFB25EB-D05A-404B-91F5-07B436A5DBB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10830" y="2063119"/>
              <a:ext cx="1369185" cy="1316700"/>
            </a:xfrm>
            <a:prstGeom prst="rect">
              <a:avLst/>
            </a:prstGeom>
          </p:spPr>
        </p:pic>
        <p:cxnSp>
          <p:nvCxnSpPr>
            <p:cNvPr id="11" name="Straight Arrow Connector 10">
              <a:extLst>
                <a:ext uri="{FF2B5EF4-FFF2-40B4-BE49-F238E27FC236}">
                  <a16:creationId xmlns:a16="http://schemas.microsoft.com/office/drawing/2014/main" id="{017A193C-40B7-1A4C-B74B-28BEACCE1C71}"/>
                </a:ext>
              </a:extLst>
            </p:cNvPr>
            <p:cNvCxnSpPr/>
            <p:nvPr/>
          </p:nvCxnSpPr>
          <p:spPr>
            <a:xfrm flipH="1" flipV="1">
              <a:off x="10501303" y="2663093"/>
              <a:ext cx="331138" cy="465011"/>
            </a:xfrm>
            <a:prstGeom prst="straightConnector1">
              <a:avLst/>
            </a:prstGeom>
            <a:ln w="5080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pic>
        <p:nvPicPr>
          <p:cNvPr id="12" name="Picture 11">
            <a:extLst>
              <a:ext uri="{FF2B5EF4-FFF2-40B4-BE49-F238E27FC236}">
                <a16:creationId xmlns:a16="http://schemas.microsoft.com/office/drawing/2014/main" id="{798D60CD-B4E9-9A43-9F7D-448AB9B80FF0}"/>
              </a:ext>
            </a:extLst>
          </p:cNvPr>
          <p:cNvPicPr>
            <a:picLocks noChangeAspect="1"/>
          </p:cNvPicPr>
          <p:nvPr/>
        </p:nvPicPr>
        <p:blipFill>
          <a:blip r:embed="rId9">
            <a:clrChange>
              <a:clrFrom>
                <a:srgbClr val="91CCEC"/>
              </a:clrFrom>
              <a:clrTo>
                <a:srgbClr val="91CCEC">
                  <a:alpha val="0"/>
                </a:srgbClr>
              </a:clrTo>
            </a:clrChange>
            <a:extLst>
              <a:ext uri="{28A0092B-C50C-407E-A947-70E740481C1C}">
                <a14:useLocalDpi xmlns:a14="http://schemas.microsoft.com/office/drawing/2010/main" val="0"/>
              </a:ext>
            </a:extLst>
          </a:blip>
          <a:stretch>
            <a:fillRect/>
          </a:stretch>
        </p:blipFill>
        <p:spPr>
          <a:xfrm>
            <a:off x="4085314" y="4384186"/>
            <a:ext cx="4313682" cy="2310901"/>
          </a:xfrm>
          <a:prstGeom prst="rect">
            <a:avLst/>
          </a:prstGeom>
        </p:spPr>
      </p:pic>
      <p:grpSp>
        <p:nvGrpSpPr>
          <p:cNvPr id="13" name="Group 12">
            <a:extLst>
              <a:ext uri="{FF2B5EF4-FFF2-40B4-BE49-F238E27FC236}">
                <a16:creationId xmlns:a16="http://schemas.microsoft.com/office/drawing/2014/main" id="{6E7F09E5-634A-CF40-A6D2-C5B11CDF998F}"/>
              </a:ext>
            </a:extLst>
          </p:cNvPr>
          <p:cNvGrpSpPr/>
          <p:nvPr/>
        </p:nvGrpSpPr>
        <p:grpSpPr>
          <a:xfrm>
            <a:off x="7556170" y="3386810"/>
            <a:ext cx="2664767" cy="2907792"/>
            <a:chOff x="155497" y="2622555"/>
            <a:chExt cx="3112220" cy="3118627"/>
          </a:xfrm>
        </p:grpSpPr>
        <p:pic>
          <p:nvPicPr>
            <p:cNvPr id="14" name="Picture 13">
              <a:extLst>
                <a:ext uri="{FF2B5EF4-FFF2-40B4-BE49-F238E27FC236}">
                  <a16:creationId xmlns:a16="http://schemas.microsoft.com/office/drawing/2014/main" id="{75DA0D33-2A93-2048-9B0F-E99D3C9D967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5497" y="3323182"/>
              <a:ext cx="1989172" cy="1103991"/>
            </a:xfrm>
            <a:prstGeom prst="rect">
              <a:avLst/>
            </a:prstGeom>
          </p:spPr>
        </p:pic>
        <p:pic>
          <p:nvPicPr>
            <p:cNvPr id="15" name="Picture 14">
              <a:extLst>
                <a:ext uri="{FF2B5EF4-FFF2-40B4-BE49-F238E27FC236}">
                  <a16:creationId xmlns:a16="http://schemas.microsoft.com/office/drawing/2014/main" id="{E985E1D1-7860-BB4F-8756-50DE2F360BA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332056" y="4351656"/>
              <a:ext cx="935661" cy="1389526"/>
            </a:xfrm>
            <a:prstGeom prst="rect">
              <a:avLst/>
            </a:prstGeom>
          </p:spPr>
        </p:pic>
        <p:pic>
          <p:nvPicPr>
            <p:cNvPr id="16" name="Picture 15">
              <a:extLst>
                <a:ext uri="{FF2B5EF4-FFF2-40B4-BE49-F238E27FC236}">
                  <a16:creationId xmlns:a16="http://schemas.microsoft.com/office/drawing/2014/main" id="{F84CD175-BEEF-6949-A1B2-0459A9DBE7A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35476" y="2622555"/>
              <a:ext cx="757452" cy="789012"/>
            </a:xfrm>
            <a:prstGeom prst="rect">
              <a:avLst/>
            </a:prstGeom>
          </p:spPr>
        </p:pic>
        <p:pic>
          <p:nvPicPr>
            <p:cNvPr id="17" name="Picture 16">
              <a:extLst>
                <a:ext uri="{FF2B5EF4-FFF2-40B4-BE49-F238E27FC236}">
                  <a16:creationId xmlns:a16="http://schemas.microsoft.com/office/drawing/2014/main" id="{00FF694F-2904-3E4B-8C32-1B544FF4EB6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583452" y="3656434"/>
              <a:ext cx="581170" cy="662795"/>
            </a:xfrm>
            <a:prstGeom prst="rect">
              <a:avLst/>
            </a:prstGeom>
          </p:spPr>
        </p:pic>
      </p:grpSp>
      <p:pic>
        <p:nvPicPr>
          <p:cNvPr id="18" name="Picture 17">
            <a:extLst>
              <a:ext uri="{FF2B5EF4-FFF2-40B4-BE49-F238E27FC236}">
                <a16:creationId xmlns:a16="http://schemas.microsoft.com/office/drawing/2014/main" id="{BFDA0C7F-09DD-0A4E-ACBF-8339829F1D2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19" name="Title 3">
            <a:extLst>
              <a:ext uri="{FF2B5EF4-FFF2-40B4-BE49-F238E27FC236}">
                <a16:creationId xmlns:a16="http://schemas.microsoft.com/office/drawing/2014/main" id="{1EB4B778-9007-724C-826E-900E14F0E052}"/>
              </a:ext>
            </a:extLst>
          </p:cNvPr>
          <p:cNvSpPr txBox="1">
            <a:spLocks/>
          </p:cNvSpPr>
          <p:nvPr/>
        </p:nvSpPr>
        <p:spPr>
          <a:xfrm>
            <a:off x="92597" y="201397"/>
            <a:ext cx="570631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2" name="Title 1"/>
          <p:cNvSpPr>
            <a:spLocks noGrp="1"/>
          </p:cNvSpPr>
          <p:nvPr>
            <p:ph type="title"/>
          </p:nvPr>
        </p:nvSpPr>
        <p:spPr>
          <a:xfrm>
            <a:off x="0" y="212968"/>
            <a:ext cx="10515600" cy="1325563"/>
          </a:xfrm>
        </p:spPr>
        <p:txBody>
          <a:bodyPr/>
          <a:lstStyle/>
          <a:p>
            <a:r>
              <a:rPr lang="en-GB" b="1">
                <a:solidFill>
                  <a:schemeClr val="bg1"/>
                </a:solidFill>
              </a:rPr>
              <a:t>Vokabeln</a:t>
            </a:r>
            <a:br>
              <a:rPr lang="en-GB" b="1">
                <a:solidFill>
                  <a:schemeClr val="bg1"/>
                </a:solidFill>
              </a:rPr>
            </a:br>
            <a:endParaRPr lang="en-GB"/>
          </a:p>
        </p:txBody>
      </p:sp>
      <p:sp>
        <p:nvSpPr>
          <p:cNvPr id="20" name="Rounded Rectangle 11">
            <a:extLst>
              <a:ext uri="{FF2B5EF4-FFF2-40B4-BE49-F238E27FC236}">
                <a16:creationId xmlns:a16="http://schemas.microsoft.com/office/drawing/2014/main" id="{EA88E10F-858E-4049-BBB6-7F3F0457F1F6}"/>
              </a:ext>
            </a:extLst>
          </p:cNvPr>
          <p:cNvSpPr/>
          <p:nvPr/>
        </p:nvSpPr>
        <p:spPr>
          <a:xfrm>
            <a:off x="9727097" y="93581"/>
            <a:ext cx="228859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a:solidFill>
                  <a:prstClr val="white"/>
                </a:solidFill>
                <a:latin typeface="Century Gothic" panose="020B0502020202020204" pitchFamily="34" charset="0"/>
              </a:rPr>
              <a:t>schreiben</a:t>
            </a:r>
            <a:endParaRPr lang="en-GB"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972509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0" presetClass="exit" presetSubtype="0" fill="hold" nodeType="afterEffect">
                                  <p:stCondLst>
                                    <p:cond delay="0"/>
                                  </p:stCondLst>
                                  <p:childTnLst>
                                    <p:animEffect transition="out" filter="fade">
                                      <p:cBhvr>
                                        <p:cTn id="9" dur="3000"/>
                                        <p:tgtEl>
                                          <p:spTgt spid="3"/>
                                        </p:tgtEl>
                                      </p:cBhvr>
                                    </p:animEffect>
                                    <p:set>
                                      <p:cBhvr>
                                        <p:cTn id="10" dur="1" fill="hold">
                                          <p:stCondLst>
                                            <p:cond delay="2999"/>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par>
                          <p:cTn id="15" fill="hold">
                            <p:stCondLst>
                              <p:cond delay="0"/>
                            </p:stCondLst>
                            <p:childTnLst>
                              <p:par>
                                <p:cTn id="16" presetID="10" presetClass="exit" presetSubtype="0" fill="hold" nodeType="afterEffect">
                                  <p:stCondLst>
                                    <p:cond delay="0"/>
                                  </p:stCondLst>
                                  <p:childTnLst>
                                    <p:animEffect transition="out" filter="fade">
                                      <p:cBhvr>
                                        <p:cTn id="17" dur="3000"/>
                                        <p:tgtEl>
                                          <p:spTgt spid="5"/>
                                        </p:tgtEl>
                                      </p:cBhvr>
                                    </p:animEffect>
                                    <p:set>
                                      <p:cBhvr>
                                        <p:cTn id="18" dur="1" fill="hold">
                                          <p:stCondLst>
                                            <p:cond delay="2999"/>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par>
                          <p:cTn id="23" fill="hold">
                            <p:stCondLst>
                              <p:cond delay="0"/>
                            </p:stCondLst>
                            <p:childTnLst>
                              <p:par>
                                <p:cTn id="24" presetID="10" presetClass="exit" presetSubtype="0" fill="hold" grpId="1" nodeType="afterEffect">
                                  <p:stCondLst>
                                    <p:cond delay="0"/>
                                  </p:stCondLst>
                                  <p:childTnLst>
                                    <p:animEffect transition="out" filter="fade">
                                      <p:cBhvr>
                                        <p:cTn id="25" dur="3000"/>
                                        <p:tgtEl>
                                          <p:spTgt spid="7"/>
                                        </p:tgtEl>
                                      </p:cBhvr>
                                    </p:animEffect>
                                    <p:set>
                                      <p:cBhvr>
                                        <p:cTn id="26" dur="1" fill="hold">
                                          <p:stCondLst>
                                            <p:cond delay="2999"/>
                                          </p:stCondLst>
                                        </p:cTn>
                                        <p:tgtEl>
                                          <p:spTgt spid="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par>
                          <p:cTn id="31" fill="hold">
                            <p:stCondLst>
                              <p:cond delay="0"/>
                            </p:stCondLst>
                            <p:childTnLst>
                              <p:par>
                                <p:cTn id="32" presetID="10" presetClass="exit" presetSubtype="0" fill="hold" nodeType="afterEffect">
                                  <p:stCondLst>
                                    <p:cond delay="0"/>
                                  </p:stCondLst>
                                  <p:childTnLst>
                                    <p:animEffect transition="out" filter="fade">
                                      <p:cBhvr>
                                        <p:cTn id="33" dur="3000"/>
                                        <p:tgtEl>
                                          <p:spTgt spid="12"/>
                                        </p:tgtEl>
                                      </p:cBhvr>
                                    </p:animEffect>
                                    <p:set>
                                      <p:cBhvr>
                                        <p:cTn id="34" dur="1" fill="hold">
                                          <p:stCondLst>
                                            <p:cond delay="2999"/>
                                          </p:stCondLst>
                                        </p:cTn>
                                        <p:tgtEl>
                                          <p:spTgt spid="1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par>
                          <p:cTn id="39" fill="hold">
                            <p:stCondLst>
                              <p:cond delay="0"/>
                            </p:stCondLst>
                            <p:childTnLst>
                              <p:par>
                                <p:cTn id="40" presetID="10" presetClass="exit" presetSubtype="0" fill="hold" nodeType="afterEffect">
                                  <p:stCondLst>
                                    <p:cond delay="0"/>
                                  </p:stCondLst>
                                  <p:childTnLst>
                                    <p:animEffect transition="out" filter="fade">
                                      <p:cBhvr>
                                        <p:cTn id="41" dur="3000"/>
                                        <p:tgtEl>
                                          <p:spTgt spid="6"/>
                                        </p:tgtEl>
                                      </p:cBhvr>
                                    </p:animEffect>
                                    <p:set>
                                      <p:cBhvr>
                                        <p:cTn id="42" dur="1" fill="hold">
                                          <p:stCondLst>
                                            <p:cond delay="2999"/>
                                          </p:stCondLst>
                                        </p:cTn>
                                        <p:tgtEl>
                                          <p:spTgt spid="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par>
                          <p:cTn id="47" fill="hold">
                            <p:stCondLst>
                              <p:cond delay="0"/>
                            </p:stCondLst>
                            <p:childTnLst>
                              <p:par>
                                <p:cTn id="48" presetID="10" presetClass="exit" presetSubtype="0" fill="hold" nodeType="afterEffect">
                                  <p:stCondLst>
                                    <p:cond delay="0"/>
                                  </p:stCondLst>
                                  <p:childTnLst>
                                    <p:animEffect transition="out" filter="fade">
                                      <p:cBhvr>
                                        <p:cTn id="49" dur="3000"/>
                                        <p:tgtEl>
                                          <p:spTgt spid="13"/>
                                        </p:tgtEl>
                                      </p:cBhvr>
                                    </p:animEffect>
                                    <p:set>
                                      <p:cBhvr>
                                        <p:cTn id="50" dur="1" fill="hold">
                                          <p:stCondLst>
                                            <p:cond delay="2999"/>
                                          </p:stCondLst>
                                        </p:cTn>
                                        <p:tgtEl>
                                          <p:spTgt spid="1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
                                        </p:tgtEl>
                                        <p:attrNameLst>
                                          <p:attrName>style.visibility</p:attrName>
                                        </p:attrNameLst>
                                      </p:cBhvr>
                                      <p:to>
                                        <p:strVal val="visible"/>
                                      </p:to>
                                    </p:set>
                                  </p:childTnLst>
                                </p:cTn>
                              </p:par>
                            </p:childTnLst>
                          </p:cTn>
                        </p:par>
                        <p:par>
                          <p:cTn id="55" fill="hold">
                            <p:stCondLst>
                              <p:cond delay="0"/>
                            </p:stCondLst>
                            <p:childTnLst>
                              <p:par>
                                <p:cTn id="56" presetID="10" presetClass="exit" presetSubtype="0" fill="hold" nodeType="afterEffect">
                                  <p:stCondLst>
                                    <p:cond delay="0"/>
                                  </p:stCondLst>
                                  <p:childTnLst>
                                    <p:animEffect transition="out" filter="fade">
                                      <p:cBhvr>
                                        <p:cTn id="57" dur="3000"/>
                                        <p:tgtEl>
                                          <p:spTgt spid="4"/>
                                        </p:tgtEl>
                                      </p:cBhvr>
                                    </p:animEffect>
                                    <p:set>
                                      <p:cBhvr>
                                        <p:cTn id="58" dur="1" fill="hold">
                                          <p:stCondLst>
                                            <p:cond delay="2999"/>
                                          </p:stCondLst>
                                        </p:cTn>
                                        <p:tgtEl>
                                          <p:spTgt spid="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8"/>
                                        </p:tgtEl>
                                        <p:attrNameLst>
                                          <p:attrName>style.visibility</p:attrName>
                                        </p:attrNameLst>
                                      </p:cBhvr>
                                      <p:to>
                                        <p:strVal val="visible"/>
                                      </p:to>
                                    </p:set>
                                  </p:childTnLst>
                                </p:cTn>
                              </p:par>
                            </p:childTnLst>
                          </p:cTn>
                        </p:par>
                        <p:par>
                          <p:cTn id="63" fill="hold">
                            <p:stCondLst>
                              <p:cond delay="0"/>
                            </p:stCondLst>
                            <p:childTnLst>
                              <p:par>
                                <p:cTn id="64" presetID="10" presetClass="exit" presetSubtype="0" fill="hold" nodeType="afterEffect">
                                  <p:stCondLst>
                                    <p:cond delay="0"/>
                                  </p:stCondLst>
                                  <p:childTnLst>
                                    <p:animEffect transition="out" filter="fade">
                                      <p:cBhvr>
                                        <p:cTn id="65" dur="3000"/>
                                        <p:tgtEl>
                                          <p:spTgt spid="8"/>
                                        </p:tgtEl>
                                      </p:cBhvr>
                                    </p:animEffect>
                                    <p:set>
                                      <p:cBhvr>
                                        <p:cTn id="66" dur="1" fill="hold">
                                          <p:stCondLst>
                                            <p:cond delay="2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D31D5B-7519-8749-9E69-C2C1036A2BD1}"/>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54295" y="987092"/>
            <a:ext cx="3139065" cy="1768798"/>
          </a:xfrm>
          <a:prstGeom prst="rect">
            <a:avLst/>
          </a:prstGeom>
        </p:spPr>
      </p:pic>
      <p:pic>
        <p:nvPicPr>
          <p:cNvPr id="4" name="Picture 3">
            <a:extLst>
              <a:ext uri="{FF2B5EF4-FFF2-40B4-BE49-F238E27FC236}">
                <a16:creationId xmlns:a16="http://schemas.microsoft.com/office/drawing/2014/main" id="{4828C76C-FAE5-1247-A538-9E21BE9522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71549" y="660565"/>
            <a:ext cx="953988" cy="2768435"/>
          </a:xfrm>
          <a:prstGeom prst="rect">
            <a:avLst/>
          </a:prstGeom>
        </p:spPr>
      </p:pic>
      <p:pic>
        <p:nvPicPr>
          <p:cNvPr id="5" name="Picture 4">
            <a:extLst>
              <a:ext uri="{FF2B5EF4-FFF2-40B4-BE49-F238E27FC236}">
                <a16:creationId xmlns:a16="http://schemas.microsoft.com/office/drawing/2014/main" id="{186430CB-8134-2142-A6ED-469EC92D38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53769" y="1083103"/>
            <a:ext cx="2202401" cy="2084940"/>
          </a:xfrm>
          <a:prstGeom prst="rect">
            <a:avLst/>
          </a:prstGeom>
        </p:spPr>
      </p:pic>
      <p:pic>
        <p:nvPicPr>
          <p:cNvPr id="6" name="Picture 6" descr="http://www.clker.com/cliparts/8/5/4/b/11949911381154569537asso_carte_architetto_fr_01.svg.med.png">
            <a:extLst>
              <a:ext uri="{FF2B5EF4-FFF2-40B4-BE49-F238E27FC236}">
                <a16:creationId xmlns:a16="http://schemas.microsoft.com/office/drawing/2014/main" id="{386822B4-9ED9-F041-AE70-58F6E5DC96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1437" y="3932594"/>
            <a:ext cx="1372824" cy="1267575"/>
          </a:xfrm>
          <a:prstGeom prst="rect">
            <a:avLst/>
          </a:prstGeom>
          <a:noFill/>
          <a:extLst>
            <a:ext uri="{909E8E84-426E-40DD-AFC4-6F175D3DCCD1}">
              <a14:hiddenFill xmlns:a14="http://schemas.microsoft.com/office/drawing/2010/main">
                <a:solidFill>
                  <a:srgbClr val="FFFFFF"/>
                </a:solidFill>
              </a14:hiddenFill>
            </a:ext>
          </a:extLst>
        </p:spPr>
      </p:pic>
      <p:sp>
        <p:nvSpPr>
          <p:cNvPr id="7" name="Plus 6">
            <a:extLst>
              <a:ext uri="{FF2B5EF4-FFF2-40B4-BE49-F238E27FC236}">
                <a16:creationId xmlns:a16="http://schemas.microsoft.com/office/drawing/2014/main" id="{D18C88FC-5184-3A41-AC5F-E85379125E04}"/>
              </a:ext>
            </a:extLst>
          </p:cNvPr>
          <p:cNvSpPr/>
          <p:nvPr/>
        </p:nvSpPr>
        <p:spPr>
          <a:xfrm>
            <a:off x="8012809" y="1693128"/>
            <a:ext cx="936135" cy="961358"/>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8" name="Group 7">
            <a:extLst>
              <a:ext uri="{FF2B5EF4-FFF2-40B4-BE49-F238E27FC236}">
                <a16:creationId xmlns:a16="http://schemas.microsoft.com/office/drawing/2014/main" id="{91576F0A-B398-A648-B2CC-74294835555C}"/>
              </a:ext>
            </a:extLst>
          </p:cNvPr>
          <p:cNvGrpSpPr/>
          <p:nvPr/>
        </p:nvGrpSpPr>
        <p:grpSpPr>
          <a:xfrm>
            <a:off x="3073188" y="3319201"/>
            <a:ext cx="1921611" cy="1316700"/>
            <a:chOff x="8910830" y="2063119"/>
            <a:chExt cx="1921611" cy="1316700"/>
          </a:xfrm>
        </p:grpSpPr>
        <p:pic>
          <p:nvPicPr>
            <p:cNvPr id="9" name="Picture 8">
              <a:extLst>
                <a:ext uri="{FF2B5EF4-FFF2-40B4-BE49-F238E27FC236}">
                  <a16:creationId xmlns:a16="http://schemas.microsoft.com/office/drawing/2014/main" id="{A8B4AC1A-E62D-1643-BDBC-03B99C54745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52769" y="2063119"/>
              <a:ext cx="844652" cy="561694"/>
            </a:xfrm>
            <a:prstGeom prst="rect">
              <a:avLst/>
            </a:prstGeom>
          </p:spPr>
        </p:pic>
        <p:pic>
          <p:nvPicPr>
            <p:cNvPr id="10" name="Picture 9">
              <a:extLst>
                <a:ext uri="{FF2B5EF4-FFF2-40B4-BE49-F238E27FC236}">
                  <a16:creationId xmlns:a16="http://schemas.microsoft.com/office/drawing/2014/main" id="{4EFB25EB-D05A-404B-91F5-07B436A5DBB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10830" y="2063119"/>
              <a:ext cx="1369185" cy="1316700"/>
            </a:xfrm>
            <a:prstGeom prst="rect">
              <a:avLst/>
            </a:prstGeom>
          </p:spPr>
        </p:pic>
        <p:cxnSp>
          <p:nvCxnSpPr>
            <p:cNvPr id="11" name="Straight Arrow Connector 10">
              <a:extLst>
                <a:ext uri="{FF2B5EF4-FFF2-40B4-BE49-F238E27FC236}">
                  <a16:creationId xmlns:a16="http://schemas.microsoft.com/office/drawing/2014/main" id="{017A193C-40B7-1A4C-B74B-28BEACCE1C71}"/>
                </a:ext>
              </a:extLst>
            </p:cNvPr>
            <p:cNvCxnSpPr/>
            <p:nvPr/>
          </p:nvCxnSpPr>
          <p:spPr>
            <a:xfrm flipH="1" flipV="1">
              <a:off x="10501303" y="2663093"/>
              <a:ext cx="331138" cy="465011"/>
            </a:xfrm>
            <a:prstGeom prst="straightConnector1">
              <a:avLst/>
            </a:prstGeom>
            <a:ln w="5080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pic>
        <p:nvPicPr>
          <p:cNvPr id="12" name="Picture 11">
            <a:extLst>
              <a:ext uri="{FF2B5EF4-FFF2-40B4-BE49-F238E27FC236}">
                <a16:creationId xmlns:a16="http://schemas.microsoft.com/office/drawing/2014/main" id="{798D60CD-B4E9-9A43-9F7D-448AB9B80FF0}"/>
              </a:ext>
            </a:extLst>
          </p:cNvPr>
          <p:cNvPicPr>
            <a:picLocks noChangeAspect="1"/>
          </p:cNvPicPr>
          <p:nvPr/>
        </p:nvPicPr>
        <p:blipFill>
          <a:blip r:embed="rId9">
            <a:clrChange>
              <a:clrFrom>
                <a:srgbClr val="91CCEC"/>
              </a:clrFrom>
              <a:clrTo>
                <a:srgbClr val="91CCEC">
                  <a:alpha val="0"/>
                </a:srgbClr>
              </a:clrTo>
            </a:clrChange>
            <a:extLst>
              <a:ext uri="{28A0092B-C50C-407E-A947-70E740481C1C}">
                <a14:useLocalDpi xmlns:a14="http://schemas.microsoft.com/office/drawing/2010/main" val="0"/>
              </a:ext>
            </a:extLst>
          </a:blip>
          <a:stretch>
            <a:fillRect/>
          </a:stretch>
        </p:blipFill>
        <p:spPr>
          <a:xfrm>
            <a:off x="4085314" y="3969790"/>
            <a:ext cx="4313682" cy="2310901"/>
          </a:xfrm>
          <a:prstGeom prst="rect">
            <a:avLst/>
          </a:prstGeom>
        </p:spPr>
      </p:pic>
      <p:grpSp>
        <p:nvGrpSpPr>
          <p:cNvPr id="13" name="Group 12">
            <a:extLst>
              <a:ext uri="{FF2B5EF4-FFF2-40B4-BE49-F238E27FC236}">
                <a16:creationId xmlns:a16="http://schemas.microsoft.com/office/drawing/2014/main" id="{6E7F09E5-634A-CF40-A6D2-C5B11CDF998F}"/>
              </a:ext>
            </a:extLst>
          </p:cNvPr>
          <p:cNvGrpSpPr/>
          <p:nvPr/>
        </p:nvGrpSpPr>
        <p:grpSpPr>
          <a:xfrm>
            <a:off x="7556170" y="3386810"/>
            <a:ext cx="2664767" cy="2907792"/>
            <a:chOff x="155497" y="2622555"/>
            <a:chExt cx="3112220" cy="3118627"/>
          </a:xfrm>
        </p:grpSpPr>
        <p:pic>
          <p:nvPicPr>
            <p:cNvPr id="14" name="Picture 13">
              <a:extLst>
                <a:ext uri="{FF2B5EF4-FFF2-40B4-BE49-F238E27FC236}">
                  <a16:creationId xmlns:a16="http://schemas.microsoft.com/office/drawing/2014/main" id="{75DA0D33-2A93-2048-9B0F-E99D3C9D967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5497" y="3323182"/>
              <a:ext cx="1989172" cy="1103991"/>
            </a:xfrm>
            <a:prstGeom prst="rect">
              <a:avLst/>
            </a:prstGeom>
          </p:spPr>
        </p:pic>
        <p:pic>
          <p:nvPicPr>
            <p:cNvPr id="15" name="Picture 14">
              <a:extLst>
                <a:ext uri="{FF2B5EF4-FFF2-40B4-BE49-F238E27FC236}">
                  <a16:creationId xmlns:a16="http://schemas.microsoft.com/office/drawing/2014/main" id="{E985E1D1-7860-BB4F-8756-50DE2F360BA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332056" y="4351656"/>
              <a:ext cx="935661" cy="1389526"/>
            </a:xfrm>
            <a:prstGeom prst="rect">
              <a:avLst/>
            </a:prstGeom>
          </p:spPr>
        </p:pic>
        <p:pic>
          <p:nvPicPr>
            <p:cNvPr id="16" name="Picture 15">
              <a:extLst>
                <a:ext uri="{FF2B5EF4-FFF2-40B4-BE49-F238E27FC236}">
                  <a16:creationId xmlns:a16="http://schemas.microsoft.com/office/drawing/2014/main" id="{F84CD175-BEEF-6949-A1B2-0459A9DBE7A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35476" y="2622555"/>
              <a:ext cx="757452" cy="789012"/>
            </a:xfrm>
            <a:prstGeom prst="rect">
              <a:avLst/>
            </a:prstGeom>
          </p:spPr>
        </p:pic>
        <p:pic>
          <p:nvPicPr>
            <p:cNvPr id="17" name="Picture 16">
              <a:extLst>
                <a:ext uri="{FF2B5EF4-FFF2-40B4-BE49-F238E27FC236}">
                  <a16:creationId xmlns:a16="http://schemas.microsoft.com/office/drawing/2014/main" id="{00FF694F-2904-3E4B-8C32-1B544FF4EB6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583452" y="3656434"/>
              <a:ext cx="581170" cy="662795"/>
            </a:xfrm>
            <a:prstGeom prst="rect">
              <a:avLst/>
            </a:prstGeom>
          </p:spPr>
        </p:pic>
      </p:grpSp>
      <p:sp>
        <p:nvSpPr>
          <p:cNvPr id="18" name="TextBox 17"/>
          <p:cNvSpPr txBox="1"/>
          <p:nvPr/>
        </p:nvSpPr>
        <p:spPr>
          <a:xfrm>
            <a:off x="557339" y="2640098"/>
            <a:ext cx="3214255" cy="707886"/>
          </a:xfrm>
          <a:prstGeom prst="rect">
            <a:avLst/>
          </a:prstGeom>
          <a:noFill/>
        </p:spPr>
        <p:txBody>
          <a:bodyPr wrap="square" rtlCol="0">
            <a:spAutoFit/>
          </a:bodyPr>
          <a:lstStyle/>
          <a:p>
            <a:pPr algn="ctr"/>
            <a:r>
              <a:rPr lang="en-GB" sz="4000" b="1" dirty="0">
                <a:solidFill>
                  <a:srgbClr val="1F4E79"/>
                </a:solidFill>
                <a:latin typeface="Century Gothic" panose="020B0502020202020204" pitchFamily="34" charset="0"/>
              </a:rPr>
              <a:t>der Zug</a:t>
            </a:r>
          </a:p>
        </p:txBody>
      </p:sp>
      <p:sp>
        <p:nvSpPr>
          <p:cNvPr id="19" name="TextBox 18"/>
          <p:cNvSpPr txBox="1"/>
          <p:nvPr/>
        </p:nvSpPr>
        <p:spPr>
          <a:xfrm>
            <a:off x="4810755" y="2952347"/>
            <a:ext cx="3214255" cy="707886"/>
          </a:xfrm>
          <a:prstGeom prst="rect">
            <a:avLst/>
          </a:prstGeom>
          <a:noFill/>
        </p:spPr>
        <p:txBody>
          <a:bodyPr wrap="square" rtlCol="0">
            <a:spAutoFit/>
          </a:bodyPr>
          <a:lstStyle/>
          <a:p>
            <a:pPr algn="ctr"/>
            <a:r>
              <a:rPr lang="en-GB" sz="4000" b="1" dirty="0" err="1">
                <a:solidFill>
                  <a:srgbClr val="1F4E79"/>
                </a:solidFill>
                <a:latin typeface="Century Gothic" panose="020B0502020202020204" pitchFamily="34" charset="0"/>
              </a:rPr>
              <a:t>grün</a:t>
            </a:r>
            <a:endParaRPr lang="en-GB" sz="4000" b="1" dirty="0">
              <a:solidFill>
                <a:srgbClr val="1F4E79"/>
              </a:solidFill>
              <a:latin typeface="Century Gothic" panose="020B0502020202020204" pitchFamily="34" charset="0"/>
            </a:endParaRPr>
          </a:p>
        </p:txBody>
      </p:sp>
      <p:sp>
        <p:nvSpPr>
          <p:cNvPr id="20" name="TextBox 19"/>
          <p:cNvSpPr txBox="1"/>
          <p:nvPr/>
        </p:nvSpPr>
        <p:spPr>
          <a:xfrm>
            <a:off x="6933917" y="2538960"/>
            <a:ext cx="3214255" cy="707886"/>
          </a:xfrm>
          <a:prstGeom prst="rect">
            <a:avLst/>
          </a:prstGeom>
          <a:noFill/>
        </p:spPr>
        <p:txBody>
          <a:bodyPr wrap="square" rtlCol="0">
            <a:spAutoFit/>
          </a:bodyPr>
          <a:lstStyle/>
          <a:p>
            <a:pPr algn="ctr"/>
            <a:r>
              <a:rPr lang="en-GB" sz="4000" b="1" dirty="0" err="1">
                <a:solidFill>
                  <a:srgbClr val="1F4E79"/>
                </a:solidFill>
                <a:latin typeface="Century Gothic" panose="020B0502020202020204" pitchFamily="34" charset="0"/>
              </a:rPr>
              <a:t>auch</a:t>
            </a:r>
            <a:endParaRPr lang="en-GB" sz="4000" b="1" dirty="0">
              <a:solidFill>
                <a:srgbClr val="1F4E79"/>
              </a:solidFill>
              <a:latin typeface="Century Gothic" panose="020B0502020202020204" pitchFamily="34" charset="0"/>
            </a:endParaRPr>
          </a:p>
        </p:txBody>
      </p:sp>
      <p:sp>
        <p:nvSpPr>
          <p:cNvPr id="21" name="TextBox 20"/>
          <p:cNvSpPr txBox="1"/>
          <p:nvPr/>
        </p:nvSpPr>
        <p:spPr>
          <a:xfrm>
            <a:off x="4635027" y="5538130"/>
            <a:ext cx="3214255" cy="707886"/>
          </a:xfrm>
          <a:prstGeom prst="rect">
            <a:avLst/>
          </a:prstGeom>
          <a:noFill/>
        </p:spPr>
        <p:txBody>
          <a:bodyPr wrap="square" rtlCol="0">
            <a:spAutoFit/>
          </a:bodyPr>
          <a:lstStyle/>
          <a:p>
            <a:pPr algn="ctr"/>
            <a:r>
              <a:rPr lang="en-GB" sz="4000" b="1" dirty="0" err="1">
                <a:solidFill>
                  <a:srgbClr val="1F4E79"/>
                </a:solidFill>
                <a:latin typeface="Century Gothic" panose="020B0502020202020204" pitchFamily="34" charset="0"/>
              </a:rPr>
              <a:t>wünschen</a:t>
            </a:r>
            <a:endParaRPr lang="en-GB" sz="4000" b="1" dirty="0">
              <a:solidFill>
                <a:srgbClr val="1F4E79"/>
              </a:solidFill>
              <a:latin typeface="Century Gothic" panose="020B0502020202020204" pitchFamily="34" charset="0"/>
            </a:endParaRPr>
          </a:p>
        </p:txBody>
      </p:sp>
      <p:sp>
        <p:nvSpPr>
          <p:cNvPr id="22" name="TextBox 21"/>
          <p:cNvSpPr txBox="1"/>
          <p:nvPr/>
        </p:nvSpPr>
        <p:spPr>
          <a:xfrm>
            <a:off x="-305213" y="5292865"/>
            <a:ext cx="3214255" cy="707886"/>
          </a:xfrm>
          <a:prstGeom prst="rect">
            <a:avLst/>
          </a:prstGeom>
          <a:noFill/>
        </p:spPr>
        <p:txBody>
          <a:bodyPr wrap="square" rtlCol="0">
            <a:spAutoFit/>
          </a:bodyPr>
          <a:lstStyle/>
          <a:p>
            <a:pPr algn="ctr"/>
            <a:r>
              <a:rPr lang="en-GB" sz="4000" b="1" dirty="0">
                <a:solidFill>
                  <a:srgbClr val="1F4E79"/>
                </a:solidFill>
                <a:latin typeface="Century Gothic" panose="020B0502020202020204" pitchFamily="34" charset="0"/>
              </a:rPr>
              <a:t>das Spiel</a:t>
            </a:r>
          </a:p>
        </p:txBody>
      </p:sp>
      <p:sp>
        <p:nvSpPr>
          <p:cNvPr id="23" name="TextBox 22"/>
          <p:cNvSpPr txBox="1"/>
          <p:nvPr/>
        </p:nvSpPr>
        <p:spPr>
          <a:xfrm>
            <a:off x="9515954" y="4715484"/>
            <a:ext cx="3214255" cy="707886"/>
          </a:xfrm>
          <a:prstGeom prst="rect">
            <a:avLst/>
          </a:prstGeom>
          <a:noFill/>
        </p:spPr>
        <p:txBody>
          <a:bodyPr wrap="square" rtlCol="0">
            <a:spAutoFit/>
          </a:bodyPr>
          <a:lstStyle/>
          <a:p>
            <a:pPr algn="ctr"/>
            <a:r>
              <a:rPr lang="en-GB" sz="4000" b="1" dirty="0">
                <a:solidFill>
                  <a:srgbClr val="1F4E79"/>
                </a:solidFill>
                <a:latin typeface="Century Gothic" panose="020B0502020202020204" pitchFamily="34" charset="0"/>
              </a:rPr>
              <a:t>der </a:t>
            </a:r>
            <a:r>
              <a:rPr lang="en-GB" sz="4000" b="1" dirty="0" err="1">
                <a:solidFill>
                  <a:srgbClr val="1F4E79"/>
                </a:solidFill>
                <a:latin typeface="Century Gothic" panose="020B0502020202020204" pitchFamily="34" charset="0"/>
              </a:rPr>
              <a:t>Platz</a:t>
            </a:r>
            <a:endParaRPr lang="en-GB" sz="4000" b="1" dirty="0">
              <a:solidFill>
                <a:srgbClr val="1F4E79"/>
              </a:solidFill>
              <a:latin typeface="Century Gothic" panose="020B0502020202020204" pitchFamily="34" charset="0"/>
            </a:endParaRPr>
          </a:p>
        </p:txBody>
      </p:sp>
      <p:sp>
        <p:nvSpPr>
          <p:cNvPr id="24" name="TextBox 23"/>
          <p:cNvSpPr txBox="1"/>
          <p:nvPr/>
        </p:nvSpPr>
        <p:spPr>
          <a:xfrm>
            <a:off x="2141976" y="4687692"/>
            <a:ext cx="3214255" cy="707886"/>
          </a:xfrm>
          <a:prstGeom prst="rect">
            <a:avLst/>
          </a:prstGeom>
          <a:noFill/>
        </p:spPr>
        <p:txBody>
          <a:bodyPr wrap="square" rtlCol="0">
            <a:spAutoFit/>
          </a:bodyPr>
          <a:lstStyle/>
          <a:p>
            <a:pPr algn="ctr"/>
            <a:r>
              <a:rPr lang="en-GB" sz="4000" b="1" dirty="0">
                <a:solidFill>
                  <a:srgbClr val="1F4E79"/>
                </a:solidFill>
                <a:latin typeface="Century Gothic" panose="020B0502020202020204" pitchFamily="34" charset="0"/>
              </a:rPr>
              <a:t>das </a:t>
            </a:r>
            <a:r>
              <a:rPr lang="en-GB" sz="4000" b="1" dirty="0" err="1">
                <a:solidFill>
                  <a:srgbClr val="1F4E79"/>
                </a:solidFill>
                <a:latin typeface="Century Gothic" panose="020B0502020202020204" pitchFamily="34" charset="0"/>
              </a:rPr>
              <a:t>Stück</a:t>
            </a:r>
            <a:endParaRPr lang="en-GB" sz="4000" b="1" dirty="0">
              <a:solidFill>
                <a:srgbClr val="1F4E79"/>
              </a:solidFill>
              <a:latin typeface="Century Gothic" panose="020B0502020202020204" pitchFamily="34" charset="0"/>
            </a:endParaRPr>
          </a:p>
        </p:txBody>
      </p:sp>
      <p:sp>
        <p:nvSpPr>
          <p:cNvPr id="25" name="TextBox 24"/>
          <p:cNvSpPr txBox="1"/>
          <p:nvPr/>
        </p:nvSpPr>
        <p:spPr>
          <a:xfrm>
            <a:off x="9129428" y="3328519"/>
            <a:ext cx="3214255" cy="707886"/>
          </a:xfrm>
          <a:prstGeom prst="rect">
            <a:avLst/>
          </a:prstGeom>
          <a:noFill/>
        </p:spPr>
        <p:txBody>
          <a:bodyPr wrap="square" rtlCol="0">
            <a:spAutoFit/>
          </a:bodyPr>
          <a:lstStyle/>
          <a:p>
            <a:pPr algn="ctr"/>
            <a:r>
              <a:rPr lang="en-GB" sz="4000" b="1" dirty="0">
                <a:solidFill>
                  <a:srgbClr val="1F4E79"/>
                </a:solidFill>
                <a:latin typeface="Century Gothic" panose="020B0502020202020204" pitchFamily="34" charset="0"/>
              </a:rPr>
              <a:t>der </a:t>
            </a:r>
            <a:r>
              <a:rPr lang="en-GB" sz="4000" b="1" dirty="0" err="1">
                <a:solidFill>
                  <a:srgbClr val="1F4E79"/>
                </a:solidFill>
                <a:latin typeface="Century Gothic" panose="020B0502020202020204" pitchFamily="34" charset="0"/>
              </a:rPr>
              <a:t>Arzt</a:t>
            </a:r>
            <a:endParaRPr lang="en-GB" sz="4000" b="1" dirty="0">
              <a:solidFill>
                <a:srgbClr val="1F4E79"/>
              </a:solidFill>
              <a:latin typeface="Century Gothic" panose="020B0502020202020204" pitchFamily="34" charset="0"/>
            </a:endParaRPr>
          </a:p>
        </p:txBody>
      </p:sp>
      <p:pic>
        <p:nvPicPr>
          <p:cNvPr id="26" name="Picture 25">
            <a:extLst>
              <a:ext uri="{FF2B5EF4-FFF2-40B4-BE49-F238E27FC236}">
                <a16:creationId xmlns:a16="http://schemas.microsoft.com/office/drawing/2014/main" id="{2A134668-759D-3A4D-9895-3F7334DDD3E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27" name="Title 3">
            <a:extLst>
              <a:ext uri="{FF2B5EF4-FFF2-40B4-BE49-F238E27FC236}">
                <a16:creationId xmlns:a16="http://schemas.microsoft.com/office/drawing/2014/main" id="{6B8DA2D3-BDB4-9648-87D7-56668E317EF0}"/>
              </a:ext>
            </a:extLst>
          </p:cNvPr>
          <p:cNvSpPr txBox="1">
            <a:spLocks/>
          </p:cNvSpPr>
          <p:nvPr/>
        </p:nvSpPr>
        <p:spPr>
          <a:xfrm>
            <a:off x="92597" y="201397"/>
            <a:ext cx="570631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2" name="Title 1"/>
          <p:cNvSpPr>
            <a:spLocks noGrp="1"/>
          </p:cNvSpPr>
          <p:nvPr>
            <p:ph type="title"/>
          </p:nvPr>
        </p:nvSpPr>
        <p:spPr>
          <a:xfrm>
            <a:off x="0" y="225799"/>
            <a:ext cx="10515600" cy="1325563"/>
          </a:xfrm>
        </p:spPr>
        <p:txBody>
          <a:bodyPr/>
          <a:lstStyle/>
          <a:p>
            <a:r>
              <a:rPr lang="en-GB" b="1">
                <a:solidFill>
                  <a:schemeClr val="bg1"/>
                </a:solidFill>
              </a:rPr>
              <a:t>Antworten</a:t>
            </a:r>
            <a:br>
              <a:rPr lang="en-GB" b="1">
                <a:solidFill>
                  <a:schemeClr val="bg1"/>
                </a:solidFill>
              </a:rPr>
            </a:br>
            <a:endParaRPr lang="en-GB"/>
          </a:p>
        </p:txBody>
      </p:sp>
      <p:sp>
        <p:nvSpPr>
          <p:cNvPr id="28" name="Rounded Rectangle 27">
            <a:extLst>
              <a:ext uri="{FF2B5EF4-FFF2-40B4-BE49-F238E27FC236}">
                <a16:creationId xmlns:a16="http://schemas.microsoft.com/office/drawing/2014/main" id="{FF9D5FC3-2828-4A20-AB45-539B08625342}"/>
              </a:ext>
            </a:extLst>
          </p:cNvPr>
          <p:cNvSpPr/>
          <p:nvPr/>
        </p:nvSpPr>
        <p:spPr>
          <a:xfrm>
            <a:off x="9924437" y="104619"/>
            <a:ext cx="209919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400" b="1">
                <a:solidFill>
                  <a:prstClr val="white"/>
                </a:solidFill>
                <a:latin typeface="Century Gothic" panose="020B0502020202020204" pitchFamily="34" charset="0"/>
              </a:rPr>
              <a:t>Antworten</a:t>
            </a:r>
            <a:endParaRPr lang="en-GB" sz="24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518777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500"/>
                                        <p:tgtEl>
                                          <p:spTgt spid="23"/>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fade">
                                      <p:cBhvr>
                                        <p:cTn id="65" dur="500"/>
                                        <p:tgtEl>
                                          <p:spTgt spid="25"/>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8"/>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fade">
                                      <p:cBhvr>
                                        <p:cTn id="7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p:bldP spid="19" grpId="0"/>
      <p:bldP spid="20" grpId="0"/>
      <p:bldP spid="21" grpId="0"/>
      <p:bldP spid="22" grpId="0"/>
      <p:bldP spid="23" grpId="0"/>
      <p:bldP spid="24" grpId="0"/>
      <p:bldP spid="2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4CA6FC-E75B-7F46-9DE4-133DC2DBBE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2">
            <a:extLst>
              <a:ext uri="{FF2B5EF4-FFF2-40B4-BE49-F238E27FC236}">
                <a16:creationId xmlns:a16="http://schemas.microsoft.com/office/drawing/2014/main" id="{21C6671B-E1FE-4745-B59C-62BABC3D8BB1}"/>
              </a:ext>
            </a:extLst>
          </p:cNvPr>
          <p:cNvSpPr txBox="1">
            <a:spLocks/>
          </p:cNvSpPr>
          <p:nvPr/>
        </p:nvSpPr>
        <p:spPr>
          <a:xfrm>
            <a:off x="0" y="-8025"/>
            <a:ext cx="533165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US" sz="3600" dirty="0"/>
          </a:p>
        </p:txBody>
      </p:sp>
      <p:sp>
        <p:nvSpPr>
          <p:cNvPr id="5" name="Content Placeholder 2">
            <a:extLst>
              <a:ext uri="{FF2B5EF4-FFF2-40B4-BE49-F238E27FC236}">
                <a16:creationId xmlns:a16="http://schemas.microsoft.com/office/drawing/2014/main" id="{99D5710A-0070-A341-A570-A3DDC2E2E0C7}"/>
              </a:ext>
            </a:extLst>
          </p:cNvPr>
          <p:cNvSpPr txBox="1">
            <a:spLocks/>
          </p:cNvSpPr>
          <p:nvPr/>
        </p:nvSpPr>
        <p:spPr>
          <a:xfrm>
            <a:off x="428915" y="1366752"/>
            <a:ext cx="10515600" cy="7571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solidFill>
                  <a:srgbClr val="115076"/>
                </a:solidFill>
              </a:rPr>
              <a:t>In German there are several ways to make plural forms.</a:t>
            </a:r>
          </a:p>
        </p:txBody>
      </p:sp>
      <p:sp>
        <p:nvSpPr>
          <p:cNvPr id="6" name="TextBox 5">
            <a:extLst>
              <a:ext uri="{FF2B5EF4-FFF2-40B4-BE49-F238E27FC236}">
                <a16:creationId xmlns:a16="http://schemas.microsoft.com/office/drawing/2014/main" id="{67025E7C-1896-444E-9D7A-76A03BD06ABA}"/>
              </a:ext>
            </a:extLst>
          </p:cNvPr>
          <p:cNvSpPr txBox="1"/>
          <p:nvPr/>
        </p:nvSpPr>
        <p:spPr>
          <a:xfrm>
            <a:off x="428915" y="4302376"/>
            <a:ext cx="8265404" cy="523220"/>
          </a:xfrm>
          <a:prstGeom prst="rect">
            <a:avLst/>
          </a:prstGeom>
          <a:noFill/>
        </p:spPr>
        <p:txBody>
          <a:bodyPr wrap="none" rtlCol="0">
            <a:spAutoFit/>
          </a:bodyPr>
          <a:lstStyle/>
          <a:p>
            <a:r>
              <a:rPr lang="en-US" sz="2800" dirty="0">
                <a:solidFill>
                  <a:srgbClr val="115076"/>
                </a:solidFill>
                <a:latin typeface="Century Gothic" panose="020B0502020202020204" pitchFamily="34" charset="0"/>
              </a:rPr>
              <a:t>2. add </a:t>
            </a:r>
            <a:r>
              <a:rPr lang="en-US" sz="2800" b="1" dirty="0">
                <a:solidFill>
                  <a:srgbClr val="115076"/>
                </a:solidFill>
                <a:latin typeface="Century Gothic" panose="020B0502020202020204" pitchFamily="34" charset="0"/>
              </a:rPr>
              <a:t>-e </a:t>
            </a:r>
            <a:r>
              <a:rPr lang="en-US" sz="2800" dirty="0">
                <a:solidFill>
                  <a:srgbClr val="115076"/>
                </a:solidFill>
                <a:latin typeface="Century Gothic" panose="020B0502020202020204" pitchFamily="34" charset="0"/>
              </a:rPr>
              <a:t>to the end </a:t>
            </a:r>
            <a:r>
              <a:rPr lang="en-US" sz="2800" b="1" dirty="0">
                <a:solidFill>
                  <a:srgbClr val="115076"/>
                </a:solidFill>
                <a:latin typeface="Century Gothic" panose="020B0502020202020204" pitchFamily="34" charset="0"/>
              </a:rPr>
              <a:t>+ an umlaut </a:t>
            </a:r>
            <a:r>
              <a:rPr lang="en-US" sz="2800" dirty="0">
                <a:solidFill>
                  <a:srgbClr val="115076"/>
                </a:solidFill>
                <a:latin typeface="Century Gothic" panose="020B0502020202020204" pitchFamily="34" charset="0"/>
              </a:rPr>
              <a:t>on the vowel</a:t>
            </a:r>
          </a:p>
        </p:txBody>
      </p:sp>
      <p:sp>
        <p:nvSpPr>
          <p:cNvPr id="7" name="Rectangle 6">
            <a:extLst>
              <a:ext uri="{FF2B5EF4-FFF2-40B4-BE49-F238E27FC236}">
                <a16:creationId xmlns:a16="http://schemas.microsoft.com/office/drawing/2014/main" id="{3AC816BF-6D69-0B42-8204-C53E2C6BFBD9}"/>
              </a:ext>
            </a:extLst>
          </p:cNvPr>
          <p:cNvSpPr/>
          <p:nvPr/>
        </p:nvSpPr>
        <p:spPr>
          <a:xfrm>
            <a:off x="4775875" y="3691640"/>
            <a:ext cx="2031325" cy="523220"/>
          </a:xfrm>
          <a:prstGeom prst="rect">
            <a:avLst/>
          </a:prstGeom>
        </p:spPr>
        <p:txBody>
          <a:bodyPr wrap="none">
            <a:spAutoFit/>
          </a:bodyPr>
          <a:lstStyle/>
          <a:p>
            <a:r>
              <a:rPr lang="en-GB" sz="2800" dirty="0">
                <a:solidFill>
                  <a:srgbClr val="115076"/>
                </a:solidFill>
                <a:latin typeface="Century Gothic" panose="020B0502020202020204" pitchFamily="34" charset="0"/>
              </a:rPr>
              <a:t>der Tisch 	</a:t>
            </a:r>
            <a:endParaRPr lang="en-US" sz="2800" dirty="0">
              <a:solidFill>
                <a:srgbClr val="115076"/>
              </a:solidFill>
              <a:latin typeface="Century Gothic" panose="020B0502020202020204" pitchFamily="34" charset="0"/>
            </a:endParaRPr>
          </a:p>
        </p:txBody>
      </p:sp>
      <p:sp>
        <p:nvSpPr>
          <p:cNvPr id="8" name="Rectangle 7">
            <a:extLst>
              <a:ext uri="{FF2B5EF4-FFF2-40B4-BE49-F238E27FC236}">
                <a16:creationId xmlns:a16="http://schemas.microsoft.com/office/drawing/2014/main" id="{17469FB7-6D40-B748-99C2-0CFBFDA7B777}"/>
              </a:ext>
            </a:extLst>
          </p:cNvPr>
          <p:cNvSpPr/>
          <p:nvPr/>
        </p:nvSpPr>
        <p:spPr>
          <a:xfrm>
            <a:off x="8771263" y="3690458"/>
            <a:ext cx="2031325" cy="523220"/>
          </a:xfrm>
          <a:prstGeom prst="rect">
            <a:avLst/>
          </a:prstGeom>
        </p:spPr>
        <p:txBody>
          <a:bodyPr wrap="none">
            <a:spAutoFit/>
          </a:bodyPr>
          <a:lstStyle/>
          <a:p>
            <a:r>
              <a:rPr lang="en-GB" sz="2800" dirty="0">
                <a:solidFill>
                  <a:srgbClr val="115076"/>
                </a:solidFill>
                <a:latin typeface="Century Gothic" panose="020B0502020202020204" pitchFamily="34" charset="0"/>
              </a:rPr>
              <a:t>die </a:t>
            </a:r>
            <a:r>
              <a:rPr lang="en-GB" sz="2800" dirty="0" err="1">
                <a:solidFill>
                  <a:srgbClr val="115076"/>
                </a:solidFill>
                <a:latin typeface="Century Gothic" panose="020B0502020202020204" pitchFamily="34" charset="0"/>
              </a:rPr>
              <a:t>Tisch</a:t>
            </a:r>
            <a:r>
              <a:rPr lang="en-GB" sz="2800" b="1" dirty="0" err="1">
                <a:solidFill>
                  <a:srgbClr val="DAA520"/>
                </a:solidFill>
                <a:latin typeface="Century Gothic" panose="020B0502020202020204" pitchFamily="34" charset="0"/>
              </a:rPr>
              <a:t>e</a:t>
            </a:r>
            <a:r>
              <a:rPr lang="en-GB" sz="2800" b="1" dirty="0">
                <a:solidFill>
                  <a:srgbClr val="DAA520"/>
                </a:solidFill>
                <a:latin typeface="Century Gothic" panose="020B0502020202020204" pitchFamily="34" charset="0"/>
              </a:rPr>
              <a:t> </a:t>
            </a:r>
            <a:r>
              <a:rPr lang="en-GB" sz="2800" dirty="0">
                <a:solidFill>
                  <a:srgbClr val="115076"/>
                </a:solidFill>
                <a:latin typeface="Century Gothic" panose="020B0502020202020204" pitchFamily="34" charset="0"/>
              </a:rPr>
              <a:t>	</a:t>
            </a:r>
            <a:endParaRPr lang="en-US" sz="2800" dirty="0">
              <a:solidFill>
                <a:srgbClr val="115076"/>
              </a:solidFill>
              <a:latin typeface="Century Gothic" panose="020B0502020202020204" pitchFamily="34" charset="0"/>
            </a:endParaRPr>
          </a:p>
        </p:txBody>
      </p:sp>
      <p:sp>
        <p:nvSpPr>
          <p:cNvPr id="9" name="TextBox 8">
            <a:extLst>
              <a:ext uri="{FF2B5EF4-FFF2-40B4-BE49-F238E27FC236}">
                <a16:creationId xmlns:a16="http://schemas.microsoft.com/office/drawing/2014/main" id="{8EA862B3-F19B-F041-98BA-4B6BC4C7EB90}"/>
              </a:ext>
            </a:extLst>
          </p:cNvPr>
          <p:cNvSpPr txBox="1"/>
          <p:nvPr/>
        </p:nvSpPr>
        <p:spPr>
          <a:xfrm>
            <a:off x="428915" y="1940128"/>
            <a:ext cx="7237879" cy="523220"/>
          </a:xfrm>
          <a:prstGeom prst="rect">
            <a:avLst/>
          </a:prstGeom>
          <a:noFill/>
        </p:spPr>
        <p:txBody>
          <a:bodyPr wrap="none" rtlCol="0">
            <a:spAutoFit/>
          </a:bodyPr>
          <a:lstStyle/>
          <a:p>
            <a:pPr lvl="0"/>
            <a:r>
              <a:rPr lang="en-GB" sz="2800" dirty="0">
                <a:solidFill>
                  <a:srgbClr val="115076"/>
                </a:solidFill>
                <a:latin typeface="Century Gothic" panose="020B0502020202020204" pitchFamily="34" charset="0"/>
              </a:rPr>
              <a:t>Most masculine and neuter words either:</a:t>
            </a:r>
          </a:p>
        </p:txBody>
      </p:sp>
      <p:sp>
        <p:nvSpPr>
          <p:cNvPr id="10" name="Content Placeholder 2">
            <a:extLst>
              <a:ext uri="{FF2B5EF4-FFF2-40B4-BE49-F238E27FC236}">
                <a16:creationId xmlns:a16="http://schemas.microsoft.com/office/drawing/2014/main" id="{9DA9EEE3-2AFC-E541-A4A1-A446B3F33F22}"/>
              </a:ext>
            </a:extLst>
          </p:cNvPr>
          <p:cNvSpPr txBox="1">
            <a:spLocks/>
          </p:cNvSpPr>
          <p:nvPr/>
        </p:nvSpPr>
        <p:spPr>
          <a:xfrm>
            <a:off x="428915" y="2637475"/>
            <a:ext cx="10515600" cy="7571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Arial" panose="020B0604020202020204" pitchFamily="34" charset="0"/>
              <a:buAutoNum type="arabicPeriod"/>
            </a:pPr>
            <a:r>
              <a:rPr lang="en-GB" dirty="0">
                <a:solidFill>
                  <a:srgbClr val="115076"/>
                </a:solidFill>
              </a:rPr>
              <a:t>add </a:t>
            </a:r>
            <a:r>
              <a:rPr lang="en-GB" b="1" dirty="0">
                <a:solidFill>
                  <a:srgbClr val="115076"/>
                </a:solidFill>
              </a:rPr>
              <a:t>-e </a:t>
            </a:r>
            <a:r>
              <a:rPr lang="en-GB" dirty="0">
                <a:solidFill>
                  <a:srgbClr val="115076"/>
                </a:solidFill>
              </a:rPr>
              <a:t>to the end</a:t>
            </a:r>
          </a:p>
        </p:txBody>
      </p:sp>
      <p:sp>
        <p:nvSpPr>
          <p:cNvPr id="11" name="Rectangle 10">
            <a:extLst>
              <a:ext uri="{FF2B5EF4-FFF2-40B4-BE49-F238E27FC236}">
                <a16:creationId xmlns:a16="http://schemas.microsoft.com/office/drawing/2014/main" id="{71EB1CE9-D060-8948-A80F-504482123B4B}"/>
              </a:ext>
            </a:extLst>
          </p:cNvPr>
          <p:cNvSpPr/>
          <p:nvPr/>
        </p:nvSpPr>
        <p:spPr>
          <a:xfrm>
            <a:off x="4774816" y="5882527"/>
            <a:ext cx="2031325" cy="523220"/>
          </a:xfrm>
          <a:prstGeom prst="rect">
            <a:avLst/>
          </a:prstGeom>
        </p:spPr>
        <p:txBody>
          <a:bodyPr wrap="none">
            <a:spAutoFit/>
          </a:bodyPr>
          <a:lstStyle/>
          <a:p>
            <a:r>
              <a:rPr lang="en-GB" sz="2800" dirty="0">
                <a:solidFill>
                  <a:srgbClr val="115076"/>
                </a:solidFill>
                <a:latin typeface="Century Gothic" panose="020B0502020202020204" pitchFamily="34" charset="0"/>
              </a:rPr>
              <a:t>der Zug 	</a:t>
            </a:r>
            <a:endParaRPr lang="en-US" sz="2800" dirty="0">
              <a:solidFill>
                <a:srgbClr val="115076"/>
              </a:solidFill>
              <a:latin typeface="Century Gothic" panose="020B0502020202020204" pitchFamily="34" charset="0"/>
            </a:endParaRPr>
          </a:p>
        </p:txBody>
      </p:sp>
      <p:sp>
        <p:nvSpPr>
          <p:cNvPr id="12" name="Rectangle 11">
            <a:extLst>
              <a:ext uri="{FF2B5EF4-FFF2-40B4-BE49-F238E27FC236}">
                <a16:creationId xmlns:a16="http://schemas.microsoft.com/office/drawing/2014/main" id="{AC5A5A20-C20E-674A-B06A-306084803CBF}"/>
              </a:ext>
            </a:extLst>
          </p:cNvPr>
          <p:cNvSpPr/>
          <p:nvPr/>
        </p:nvSpPr>
        <p:spPr>
          <a:xfrm>
            <a:off x="8843074" y="5845320"/>
            <a:ext cx="2031325" cy="523220"/>
          </a:xfrm>
          <a:prstGeom prst="rect">
            <a:avLst/>
          </a:prstGeom>
        </p:spPr>
        <p:txBody>
          <a:bodyPr wrap="none">
            <a:spAutoFit/>
          </a:bodyPr>
          <a:lstStyle/>
          <a:p>
            <a:r>
              <a:rPr lang="en-GB" sz="2800" dirty="0">
                <a:solidFill>
                  <a:srgbClr val="115076"/>
                </a:solidFill>
                <a:latin typeface="Century Gothic" panose="020B0502020202020204" pitchFamily="34" charset="0"/>
              </a:rPr>
              <a:t>die </a:t>
            </a:r>
            <a:r>
              <a:rPr lang="en-GB" sz="2800" dirty="0" err="1">
                <a:solidFill>
                  <a:srgbClr val="115076"/>
                </a:solidFill>
                <a:latin typeface="Century Gothic" panose="020B0502020202020204" pitchFamily="34" charset="0"/>
              </a:rPr>
              <a:t>Z</a:t>
            </a:r>
            <a:r>
              <a:rPr lang="en-GB" sz="2800" b="1" dirty="0" err="1">
                <a:solidFill>
                  <a:srgbClr val="DAA520"/>
                </a:solidFill>
                <a:latin typeface="Century Gothic" panose="020B0502020202020204" pitchFamily="34" charset="0"/>
              </a:rPr>
              <a:t>ü</a:t>
            </a:r>
            <a:r>
              <a:rPr lang="en-GB" sz="2800" dirty="0" err="1">
                <a:solidFill>
                  <a:srgbClr val="115076"/>
                </a:solidFill>
                <a:latin typeface="Century Gothic" panose="020B0502020202020204" pitchFamily="34" charset="0"/>
              </a:rPr>
              <a:t>g</a:t>
            </a:r>
            <a:r>
              <a:rPr lang="en-GB" sz="2800" b="1" dirty="0" err="1">
                <a:solidFill>
                  <a:srgbClr val="DAA520"/>
                </a:solidFill>
                <a:latin typeface="Century Gothic" panose="020B0502020202020204" pitchFamily="34" charset="0"/>
              </a:rPr>
              <a:t>e</a:t>
            </a:r>
            <a:r>
              <a:rPr lang="en-GB" sz="2800" dirty="0">
                <a:solidFill>
                  <a:srgbClr val="115076"/>
                </a:solidFill>
                <a:latin typeface="Century Gothic" panose="020B0502020202020204" pitchFamily="34" charset="0"/>
              </a:rPr>
              <a:t> 	</a:t>
            </a:r>
            <a:endParaRPr lang="en-US" sz="2800" dirty="0">
              <a:solidFill>
                <a:srgbClr val="115076"/>
              </a:solidFill>
              <a:latin typeface="Century Gothic" panose="020B0502020202020204" pitchFamily="34" charset="0"/>
            </a:endParaRPr>
          </a:p>
        </p:txBody>
      </p:sp>
      <p:pic>
        <p:nvPicPr>
          <p:cNvPr id="13" name="Picture 12">
            <a:extLst>
              <a:ext uri="{FF2B5EF4-FFF2-40B4-BE49-F238E27FC236}">
                <a16:creationId xmlns:a16="http://schemas.microsoft.com/office/drawing/2014/main" id="{FA972F6C-E196-274F-A09A-3F5089AC26FE}"/>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80677" y="5018099"/>
            <a:ext cx="1468060" cy="827221"/>
          </a:xfrm>
          <a:prstGeom prst="rect">
            <a:avLst/>
          </a:prstGeom>
        </p:spPr>
      </p:pic>
      <p:pic>
        <p:nvPicPr>
          <p:cNvPr id="14" name="Picture 13">
            <a:extLst>
              <a:ext uri="{FF2B5EF4-FFF2-40B4-BE49-F238E27FC236}">
                <a16:creationId xmlns:a16="http://schemas.microsoft.com/office/drawing/2014/main" id="{73723BFB-8A48-E746-AB7E-378D88F43C1C}"/>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90676" y="4986503"/>
            <a:ext cx="1468060" cy="827221"/>
          </a:xfrm>
          <a:prstGeom prst="rect">
            <a:avLst/>
          </a:prstGeom>
        </p:spPr>
      </p:pic>
      <p:pic>
        <p:nvPicPr>
          <p:cNvPr id="15" name="Picture 14">
            <a:extLst>
              <a:ext uri="{FF2B5EF4-FFF2-40B4-BE49-F238E27FC236}">
                <a16:creationId xmlns:a16="http://schemas.microsoft.com/office/drawing/2014/main" id="{C4BCD33B-A68F-5746-8B53-1D72FBEF75D1}"/>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68558" y="4954908"/>
            <a:ext cx="1468060" cy="827221"/>
          </a:xfrm>
          <a:prstGeom prst="rect">
            <a:avLst/>
          </a:prstGeom>
        </p:spPr>
      </p:pic>
      <p:pic>
        <p:nvPicPr>
          <p:cNvPr id="16" name="Picture 15">
            <a:extLst>
              <a:ext uri="{FF2B5EF4-FFF2-40B4-BE49-F238E27FC236}">
                <a16:creationId xmlns:a16="http://schemas.microsoft.com/office/drawing/2014/main" id="{E17ED993-2D0B-E14E-BBD8-65F59A13C3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71664" y="2733239"/>
            <a:ext cx="1477073" cy="895196"/>
          </a:xfrm>
          <a:prstGeom prst="rect">
            <a:avLst/>
          </a:prstGeom>
        </p:spPr>
      </p:pic>
      <p:pic>
        <p:nvPicPr>
          <p:cNvPr id="17" name="Picture 16">
            <a:extLst>
              <a:ext uri="{FF2B5EF4-FFF2-40B4-BE49-F238E27FC236}">
                <a16:creationId xmlns:a16="http://schemas.microsoft.com/office/drawing/2014/main" id="{4D175CA7-A2A5-AF4C-9194-D649A189FA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83246" y="2734995"/>
            <a:ext cx="1477073" cy="895196"/>
          </a:xfrm>
          <a:prstGeom prst="rect">
            <a:avLst/>
          </a:prstGeom>
        </p:spPr>
      </p:pic>
      <p:pic>
        <p:nvPicPr>
          <p:cNvPr id="18" name="Picture 17">
            <a:extLst>
              <a:ext uri="{FF2B5EF4-FFF2-40B4-BE49-F238E27FC236}">
                <a16:creationId xmlns:a16="http://schemas.microsoft.com/office/drawing/2014/main" id="{27790BDF-AECE-5D49-A8F3-D8BFC5387A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59540" y="2733239"/>
            <a:ext cx="1477073" cy="895196"/>
          </a:xfrm>
          <a:prstGeom prst="rect">
            <a:avLst/>
          </a:prstGeom>
        </p:spPr>
      </p:pic>
      <p:sp>
        <p:nvSpPr>
          <p:cNvPr id="19" name="TextBox 18">
            <a:extLst>
              <a:ext uri="{FF2B5EF4-FFF2-40B4-BE49-F238E27FC236}">
                <a16:creationId xmlns:a16="http://schemas.microsoft.com/office/drawing/2014/main" id="{8EA862B3-F19B-F041-98BA-4B6BC4C7EB90}"/>
              </a:ext>
            </a:extLst>
          </p:cNvPr>
          <p:cNvSpPr txBox="1"/>
          <p:nvPr/>
        </p:nvSpPr>
        <p:spPr>
          <a:xfrm>
            <a:off x="428914" y="3754845"/>
            <a:ext cx="627095" cy="523220"/>
          </a:xfrm>
          <a:prstGeom prst="rect">
            <a:avLst/>
          </a:prstGeom>
          <a:noFill/>
        </p:spPr>
        <p:txBody>
          <a:bodyPr wrap="none" rtlCol="0">
            <a:spAutoFit/>
          </a:bodyPr>
          <a:lstStyle/>
          <a:p>
            <a:pPr lvl="0"/>
            <a:r>
              <a:rPr lang="en-GB" sz="2800" dirty="0">
                <a:solidFill>
                  <a:srgbClr val="115076"/>
                </a:solidFill>
                <a:latin typeface="Century Gothic" panose="020B0502020202020204" pitchFamily="34" charset="0"/>
              </a:rPr>
              <a:t>or:</a:t>
            </a:r>
          </a:p>
        </p:txBody>
      </p:sp>
      <p:sp>
        <p:nvSpPr>
          <p:cNvPr id="20" name="Rounded Rectangular Callout 19"/>
          <p:cNvSpPr/>
          <p:nvPr/>
        </p:nvSpPr>
        <p:spPr>
          <a:xfrm>
            <a:off x="8374864" y="1376927"/>
            <a:ext cx="2770909" cy="2169307"/>
          </a:xfrm>
          <a:prstGeom prst="wedgeRoundRectCallout">
            <a:avLst/>
          </a:prstGeom>
          <a:solidFill>
            <a:srgbClr val="1F4E7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Note that the word for ‘</a:t>
            </a:r>
            <a:r>
              <a:rPr lang="en-GB" sz="2400" b="1" dirty="0">
                <a:latin typeface="Century Gothic" panose="020B0502020202020204" pitchFamily="34" charset="0"/>
              </a:rPr>
              <a:t>the</a:t>
            </a:r>
            <a:r>
              <a:rPr lang="en-GB" sz="2400" dirty="0">
                <a:latin typeface="Century Gothic" panose="020B0502020202020204" pitchFamily="34" charset="0"/>
              </a:rPr>
              <a:t>’ is ‘</a:t>
            </a:r>
            <a:r>
              <a:rPr lang="en-GB" sz="2400" b="1" dirty="0">
                <a:latin typeface="Century Gothic" panose="020B0502020202020204" pitchFamily="34" charset="0"/>
              </a:rPr>
              <a:t>die</a:t>
            </a:r>
            <a:r>
              <a:rPr lang="en-GB" sz="2400" dirty="0">
                <a:latin typeface="Century Gothic" panose="020B0502020202020204" pitchFamily="34" charset="0"/>
              </a:rPr>
              <a:t>’ for ALL plural nouns!</a:t>
            </a:r>
          </a:p>
        </p:txBody>
      </p:sp>
      <p:sp>
        <p:nvSpPr>
          <p:cNvPr id="21" name="Rounded Rectangular Callout 20"/>
          <p:cNvSpPr/>
          <p:nvPr/>
        </p:nvSpPr>
        <p:spPr>
          <a:xfrm>
            <a:off x="742461" y="4986503"/>
            <a:ext cx="3288531" cy="1134232"/>
          </a:xfrm>
          <a:prstGeom prst="wedgeRoundRectCallout">
            <a:avLst/>
          </a:prstGeom>
          <a:solidFill>
            <a:srgbClr val="1F4E7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90% masculine plurals work like this.</a:t>
            </a:r>
          </a:p>
        </p:txBody>
      </p:sp>
      <p:sp>
        <p:nvSpPr>
          <p:cNvPr id="2" name="Title 1"/>
          <p:cNvSpPr>
            <a:spLocks noGrp="1"/>
          </p:cNvSpPr>
          <p:nvPr>
            <p:ph type="title"/>
          </p:nvPr>
        </p:nvSpPr>
        <p:spPr>
          <a:xfrm>
            <a:off x="73855" y="294041"/>
            <a:ext cx="10515600" cy="1325563"/>
          </a:xfrm>
        </p:spPr>
        <p:txBody>
          <a:bodyPr>
            <a:normAutofit/>
          </a:bodyPr>
          <a:lstStyle/>
          <a:p>
            <a:r>
              <a:rPr lang="en-GB" sz="4000" b="1">
                <a:solidFill>
                  <a:prstClr val="white"/>
                </a:solidFill>
              </a:rPr>
              <a:t>More than one – rule 1 </a:t>
            </a:r>
            <a:br>
              <a:rPr lang="en-US" sz="4000"/>
            </a:br>
            <a:endParaRPr lang="en-GB" sz="4000"/>
          </a:p>
        </p:txBody>
      </p:sp>
      <p:sp>
        <p:nvSpPr>
          <p:cNvPr id="22" name="Rounded Rectangle 11">
            <a:extLst>
              <a:ext uri="{FF2B5EF4-FFF2-40B4-BE49-F238E27FC236}">
                <a16:creationId xmlns:a16="http://schemas.microsoft.com/office/drawing/2014/main" id="{EA88E10F-858E-4049-BBB6-7F3F0457F1F6}"/>
              </a:ext>
            </a:extLst>
          </p:cNvPr>
          <p:cNvSpPr/>
          <p:nvPr/>
        </p:nvSpPr>
        <p:spPr>
          <a:xfrm>
            <a:off x="9727097" y="93581"/>
            <a:ext cx="228859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a:solidFill>
                  <a:prstClr val="white"/>
                </a:solidFill>
                <a:latin typeface="Century Gothic" panose="020B0502020202020204" pitchFamily="34" charset="0"/>
              </a:rPr>
              <a:t>Grammatik</a:t>
            </a:r>
            <a:endParaRPr lang="en-GB"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4276267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9" grpId="0"/>
      <p:bldP spid="20" grpId="0" animBg="1"/>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851204-D2D9-FA4A-BE93-C0E8FDFE8D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9" y="181639"/>
            <a:ext cx="6807200" cy="869950"/>
          </a:xfrm>
          <a:prstGeom prst="rect">
            <a:avLst/>
          </a:prstGeom>
        </p:spPr>
      </p:pic>
      <p:sp>
        <p:nvSpPr>
          <p:cNvPr id="5" name="Title 3">
            <a:extLst>
              <a:ext uri="{FF2B5EF4-FFF2-40B4-BE49-F238E27FC236}">
                <a16:creationId xmlns:a16="http://schemas.microsoft.com/office/drawing/2014/main" id="{6969DA6F-0BBE-4A46-BF31-2C273B227FE0}"/>
              </a:ext>
            </a:extLst>
          </p:cNvPr>
          <p:cNvSpPr txBox="1">
            <a:spLocks/>
          </p:cNvSpPr>
          <p:nvPr/>
        </p:nvSpPr>
        <p:spPr>
          <a:xfrm>
            <a:off x="-27142" y="161881"/>
            <a:ext cx="5780828" cy="7499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cxnSp>
        <p:nvCxnSpPr>
          <p:cNvPr id="6" name="Straight Connector 5"/>
          <p:cNvCxnSpPr/>
          <p:nvPr/>
        </p:nvCxnSpPr>
        <p:spPr>
          <a:xfrm>
            <a:off x="2723365" y="5943669"/>
            <a:ext cx="751562" cy="0"/>
          </a:xfrm>
          <a:prstGeom prst="line">
            <a:avLst/>
          </a:prstGeom>
          <a:ln w="381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612713" y="5943669"/>
            <a:ext cx="751562" cy="0"/>
          </a:xfrm>
          <a:prstGeom prst="line">
            <a:avLst/>
          </a:prstGeom>
          <a:ln w="381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479096" y="5943669"/>
            <a:ext cx="751562" cy="0"/>
          </a:xfrm>
          <a:prstGeom prst="line">
            <a:avLst/>
          </a:prstGeom>
          <a:ln w="381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882012" y="5943669"/>
            <a:ext cx="751562" cy="0"/>
          </a:xfrm>
          <a:prstGeom prst="line">
            <a:avLst/>
          </a:prstGeom>
          <a:ln w="381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783886" y="5941582"/>
            <a:ext cx="751562" cy="0"/>
          </a:xfrm>
          <a:prstGeom prst="line">
            <a:avLst/>
          </a:prstGeom>
          <a:ln w="381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698286" y="5943669"/>
            <a:ext cx="751562" cy="0"/>
          </a:xfrm>
          <a:prstGeom prst="line">
            <a:avLst/>
          </a:prstGeom>
          <a:ln w="381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612686" y="5941582"/>
            <a:ext cx="751562" cy="0"/>
          </a:xfrm>
          <a:prstGeom prst="line">
            <a:avLst/>
          </a:prstGeom>
          <a:ln w="381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9489508" y="5943669"/>
            <a:ext cx="751562" cy="0"/>
          </a:xfrm>
          <a:prstGeom prst="line">
            <a:avLst/>
          </a:prstGeom>
          <a:ln w="38100">
            <a:solidFill>
              <a:srgbClr val="115076"/>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0372588" y="5229510"/>
            <a:ext cx="617951" cy="769441"/>
          </a:xfrm>
          <a:prstGeom prst="rect">
            <a:avLst/>
          </a:prstGeom>
          <a:noFill/>
        </p:spPr>
        <p:txBody>
          <a:bodyPr wrap="square" rtlCol="0">
            <a:spAutoFit/>
          </a:bodyPr>
          <a:lstStyle/>
          <a:p>
            <a:r>
              <a:rPr lang="en-GB" sz="4400" b="1" dirty="0">
                <a:solidFill>
                  <a:srgbClr val="115076"/>
                </a:solidFill>
                <a:latin typeface="Century Gothic" panose="020B0502020202020204" pitchFamily="34" charset="0"/>
              </a:rPr>
              <a:t>?</a:t>
            </a:r>
          </a:p>
        </p:txBody>
      </p:sp>
      <p:sp>
        <p:nvSpPr>
          <p:cNvPr id="15" name="TextBox 14"/>
          <p:cNvSpPr txBox="1"/>
          <p:nvPr/>
        </p:nvSpPr>
        <p:spPr>
          <a:xfrm>
            <a:off x="851770" y="1139868"/>
            <a:ext cx="2507293" cy="523220"/>
          </a:xfrm>
          <a:prstGeom prst="rect">
            <a:avLst/>
          </a:prstGeom>
          <a:noFill/>
        </p:spPr>
        <p:txBody>
          <a:bodyPr wrap="square" rtlCol="0">
            <a:spAutoFit/>
          </a:bodyPr>
          <a:lstStyle/>
          <a:p>
            <a:r>
              <a:rPr lang="en-GB" sz="2800" dirty="0">
                <a:solidFill>
                  <a:srgbClr val="115076"/>
                </a:solidFill>
                <a:latin typeface="Century Gothic" panose="020B0502020202020204" pitchFamily="34" charset="0"/>
              </a:rPr>
              <a:t>___</a:t>
            </a:r>
            <a:r>
              <a:rPr lang="en-GB" sz="2800" dirty="0" err="1">
                <a:solidFill>
                  <a:srgbClr val="115076"/>
                </a:solidFill>
                <a:latin typeface="Century Gothic" panose="020B0502020202020204" pitchFamily="34" charset="0"/>
              </a:rPr>
              <a:t>issen</a:t>
            </a:r>
            <a:endParaRPr lang="en-GB" sz="2800" dirty="0">
              <a:solidFill>
                <a:srgbClr val="115076"/>
              </a:solidFill>
              <a:latin typeface="Century Gothic" panose="020B0502020202020204" pitchFamily="34" charset="0"/>
            </a:endParaRPr>
          </a:p>
        </p:txBody>
      </p:sp>
      <p:sp>
        <p:nvSpPr>
          <p:cNvPr id="16" name="TextBox 15"/>
          <p:cNvSpPr txBox="1"/>
          <p:nvPr/>
        </p:nvSpPr>
        <p:spPr>
          <a:xfrm>
            <a:off x="841330" y="2467104"/>
            <a:ext cx="2507293" cy="523220"/>
          </a:xfrm>
          <a:prstGeom prst="rect">
            <a:avLst/>
          </a:prstGeom>
          <a:noFill/>
        </p:spPr>
        <p:txBody>
          <a:bodyPr wrap="square" rtlCol="0">
            <a:spAutoFit/>
          </a:bodyPr>
          <a:lstStyle/>
          <a:p>
            <a:r>
              <a:rPr lang="en-GB" sz="2800" dirty="0">
                <a:solidFill>
                  <a:srgbClr val="115076"/>
                </a:solidFill>
                <a:latin typeface="Century Gothic" panose="020B0502020202020204" pitchFamily="34" charset="0"/>
              </a:rPr>
              <a:t>das T__</a:t>
            </a:r>
            <a:r>
              <a:rPr lang="en-GB" sz="2800" dirty="0" err="1">
                <a:solidFill>
                  <a:srgbClr val="115076"/>
                </a:solidFill>
                <a:latin typeface="Century Gothic" panose="020B0502020202020204" pitchFamily="34" charset="0"/>
              </a:rPr>
              <a:t>er</a:t>
            </a:r>
            <a:endParaRPr lang="en-GB" sz="2800" dirty="0">
              <a:solidFill>
                <a:srgbClr val="115076"/>
              </a:solidFill>
              <a:latin typeface="Century Gothic" panose="020B0502020202020204" pitchFamily="34" charset="0"/>
            </a:endParaRPr>
          </a:p>
        </p:txBody>
      </p:sp>
      <p:sp>
        <p:nvSpPr>
          <p:cNvPr id="17" name="TextBox 16"/>
          <p:cNvSpPr txBox="1"/>
          <p:nvPr/>
        </p:nvSpPr>
        <p:spPr>
          <a:xfrm>
            <a:off x="851769" y="3794340"/>
            <a:ext cx="2760944" cy="523220"/>
          </a:xfrm>
          <a:prstGeom prst="rect">
            <a:avLst/>
          </a:prstGeom>
          <a:noFill/>
        </p:spPr>
        <p:txBody>
          <a:bodyPr wrap="square" rtlCol="0">
            <a:spAutoFit/>
          </a:bodyPr>
          <a:lstStyle/>
          <a:p>
            <a:r>
              <a:rPr lang="en-GB" sz="2800" dirty="0" err="1">
                <a:solidFill>
                  <a:srgbClr val="115076"/>
                </a:solidFill>
                <a:latin typeface="Century Gothic" panose="020B0502020202020204" pitchFamily="34" charset="0"/>
              </a:rPr>
              <a:t>tanz</a:t>
            </a:r>
            <a:r>
              <a:rPr lang="en-GB" sz="2800" dirty="0">
                <a:solidFill>
                  <a:srgbClr val="115076"/>
                </a:solidFill>
                <a:latin typeface="Century Gothic" panose="020B0502020202020204" pitchFamily="34" charset="0"/>
              </a:rPr>
              <a:t>__n</a:t>
            </a:r>
          </a:p>
        </p:txBody>
      </p:sp>
      <p:sp>
        <p:nvSpPr>
          <p:cNvPr id="18" name="TextBox 17"/>
          <p:cNvSpPr txBox="1"/>
          <p:nvPr/>
        </p:nvSpPr>
        <p:spPr>
          <a:xfrm>
            <a:off x="6748510" y="655784"/>
            <a:ext cx="2507293" cy="523220"/>
          </a:xfrm>
          <a:prstGeom prst="rect">
            <a:avLst/>
          </a:prstGeom>
          <a:noFill/>
        </p:spPr>
        <p:txBody>
          <a:bodyPr wrap="square" rtlCol="0">
            <a:spAutoFit/>
          </a:bodyPr>
          <a:lstStyle/>
          <a:p>
            <a:r>
              <a:rPr lang="en-GB" sz="2800" dirty="0">
                <a:solidFill>
                  <a:srgbClr val="115076"/>
                </a:solidFill>
                <a:latin typeface="Century Gothic" panose="020B0502020202020204" pitchFamily="34" charset="0"/>
              </a:rPr>
              <a:t>der __</a:t>
            </a:r>
            <a:r>
              <a:rPr lang="en-GB" sz="2800" dirty="0" err="1">
                <a:solidFill>
                  <a:srgbClr val="115076"/>
                </a:solidFill>
                <a:latin typeface="Century Gothic" panose="020B0502020202020204" pitchFamily="34" charset="0"/>
              </a:rPr>
              <a:t>ater</a:t>
            </a:r>
            <a:endParaRPr lang="en-GB" sz="2800" dirty="0">
              <a:solidFill>
                <a:srgbClr val="115076"/>
              </a:solidFill>
              <a:latin typeface="Century Gothic" panose="020B0502020202020204" pitchFamily="34" charset="0"/>
            </a:endParaRPr>
          </a:p>
        </p:txBody>
      </p:sp>
      <p:sp>
        <p:nvSpPr>
          <p:cNvPr id="19" name="TextBox 18"/>
          <p:cNvSpPr txBox="1"/>
          <p:nvPr/>
        </p:nvSpPr>
        <p:spPr>
          <a:xfrm>
            <a:off x="6722412" y="2482511"/>
            <a:ext cx="2507293" cy="523220"/>
          </a:xfrm>
          <a:prstGeom prst="rect">
            <a:avLst/>
          </a:prstGeom>
          <a:noFill/>
        </p:spPr>
        <p:txBody>
          <a:bodyPr wrap="square" rtlCol="0">
            <a:spAutoFit/>
          </a:bodyPr>
          <a:lstStyle/>
          <a:p>
            <a:r>
              <a:rPr lang="en-GB" sz="2800" dirty="0" err="1">
                <a:solidFill>
                  <a:srgbClr val="115076"/>
                </a:solidFill>
                <a:latin typeface="Century Gothic" panose="020B0502020202020204" pitchFamily="34" charset="0"/>
              </a:rPr>
              <a:t>s__hr</a:t>
            </a:r>
            <a:endParaRPr lang="en-GB" sz="2800" dirty="0">
              <a:solidFill>
                <a:srgbClr val="115076"/>
              </a:solidFill>
              <a:latin typeface="Century Gothic" panose="020B0502020202020204" pitchFamily="34" charset="0"/>
            </a:endParaRPr>
          </a:p>
        </p:txBody>
      </p:sp>
      <p:sp>
        <p:nvSpPr>
          <p:cNvPr id="20" name="TextBox 19"/>
          <p:cNvSpPr txBox="1"/>
          <p:nvPr/>
        </p:nvSpPr>
        <p:spPr>
          <a:xfrm>
            <a:off x="6754117" y="3404675"/>
            <a:ext cx="2507293" cy="523220"/>
          </a:xfrm>
          <a:prstGeom prst="rect">
            <a:avLst/>
          </a:prstGeom>
          <a:noFill/>
        </p:spPr>
        <p:txBody>
          <a:bodyPr wrap="square" rtlCol="0">
            <a:spAutoFit/>
          </a:bodyPr>
          <a:lstStyle/>
          <a:p>
            <a:r>
              <a:rPr lang="en-GB" sz="2800" dirty="0">
                <a:solidFill>
                  <a:srgbClr val="115076"/>
                </a:solidFill>
                <a:latin typeface="Century Gothic" panose="020B0502020202020204" pitchFamily="34" charset="0"/>
              </a:rPr>
              <a:t>das </a:t>
            </a:r>
            <a:r>
              <a:rPr lang="en-GB" sz="2800" dirty="0" err="1">
                <a:solidFill>
                  <a:srgbClr val="115076"/>
                </a:solidFill>
                <a:latin typeface="Century Gothic" panose="020B0502020202020204" pitchFamily="34" charset="0"/>
              </a:rPr>
              <a:t>Spie</a:t>
            </a:r>
            <a:r>
              <a:rPr lang="en-GB" sz="2800" dirty="0">
                <a:solidFill>
                  <a:srgbClr val="115076"/>
                </a:solidFill>
                <a:latin typeface="Century Gothic" panose="020B0502020202020204" pitchFamily="34" charset="0"/>
              </a:rPr>
              <a:t>__</a:t>
            </a:r>
          </a:p>
        </p:txBody>
      </p:sp>
      <p:sp>
        <p:nvSpPr>
          <p:cNvPr id="21" name="TextBox 20"/>
          <p:cNvSpPr txBox="1"/>
          <p:nvPr/>
        </p:nvSpPr>
        <p:spPr>
          <a:xfrm>
            <a:off x="6732851" y="4356623"/>
            <a:ext cx="2507293" cy="523220"/>
          </a:xfrm>
          <a:prstGeom prst="rect">
            <a:avLst/>
          </a:prstGeom>
          <a:noFill/>
        </p:spPr>
        <p:txBody>
          <a:bodyPr wrap="square" rtlCol="0">
            <a:spAutoFit/>
          </a:bodyPr>
          <a:lstStyle/>
          <a:p>
            <a:r>
              <a:rPr lang="en-GB" sz="2800" dirty="0">
                <a:solidFill>
                  <a:srgbClr val="115076"/>
                </a:solidFill>
                <a:latin typeface="Century Gothic" panose="020B0502020202020204" pitchFamily="34" charset="0"/>
              </a:rPr>
              <a:t>die </a:t>
            </a:r>
            <a:r>
              <a:rPr lang="en-GB" sz="2800" dirty="0" err="1">
                <a:solidFill>
                  <a:srgbClr val="115076"/>
                </a:solidFill>
                <a:latin typeface="Century Gothic" panose="020B0502020202020204" pitchFamily="34" charset="0"/>
              </a:rPr>
              <a:t>Numm</a:t>
            </a:r>
            <a:r>
              <a:rPr lang="en-GB" sz="2800" dirty="0">
                <a:solidFill>
                  <a:srgbClr val="115076"/>
                </a:solidFill>
                <a:latin typeface="Century Gothic" panose="020B0502020202020204" pitchFamily="34" charset="0"/>
              </a:rPr>
              <a:t>__r</a:t>
            </a:r>
          </a:p>
        </p:txBody>
      </p:sp>
      <p:sp>
        <p:nvSpPr>
          <p:cNvPr id="22" name="TextBox 21"/>
          <p:cNvSpPr txBox="1"/>
          <p:nvPr/>
        </p:nvSpPr>
        <p:spPr>
          <a:xfrm>
            <a:off x="6732851" y="1592114"/>
            <a:ext cx="2507293" cy="523220"/>
          </a:xfrm>
          <a:prstGeom prst="rect">
            <a:avLst/>
          </a:prstGeom>
          <a:noFill/>
        </p:spPr>
        <p:txBody>
          <a:bodyPr wrap="square" rtlCol="0">
            <a:spAutoFit/>
          </a:bodyPr>
          <a:lstStyle/>
          <a:p>
            <a:r>
              <a:rPr lang="en-GB" sz="2800" dirty="0" err="1">
                <a:solidFill>
                  <a:srgbClr val="115076"/>
                </a:solidFill>
                <a:latin typeface="Century Gothic" panose="020B0502020202020204" pitchFamily="34" charset="0"/>
              </a:rPr>
              <a:t>n__e</a:t>
            </a:r>
            <a:endParaRPr lang="en-GB" sz="2800" dirty="0">
              <a:solidFill>
                <a:srgbClr val="115076"/>
              </a:solidFill>
              <a:latin typeface="Century Gothic" panose="020B0502020202020204" pitchFamily="34" charset="0"/>
            </a:endParaRPr>
          </a:p>
        </p:txBody>
      </p:sp>
      <p:sp>
        <p:nvSpPr>
          <p:cNvPr id="23" name="TextBox 22"/>
          <p:cNvSpPr txBox="1"/>
          <p:nvPr/>
        </p:nvSpPr>
        <p:spPr>
          <a:xfrm>
            <a:off x="1032041" y="1058109"/>
            <a:ext cx="389349" cy="646331"/>
          </a:xfrm>
          <a:prstGeom prst="rect">
            <a:avLst/>
          </a:prstGeom>
          <a:noFill/>
        </p:spPr>
        <p:txBody>
          <a:bodyPr wrap="square" rtlCol="0">
            <a:spAutoFit/>
          </a:bodyPr>
          <a:lstStyle/>
          <a:p>
            <a:pPr algn="ctr"/>
            <a:r>
              <a:rPr lang="en-GB" sz="3600" b="1" dirty="0">
                <a:solidFill>
                  <a:srgbClr val="DAA520"/>
                </a:solidFill>
                <a:latin typeface="Century Gothic" panose="020B0502020202020204" pitchFamily="34" charset="0"/>
              </a:rPr>
              <a:t>w </a:t>
            </a:r>
          </a:p>
        </p:txBody>
      </p:sp>
      <p:sp>
        <p:nvSpPr>
          <p:cNvPr id="24" name="TextBox 23"/>
          <p:cNvSpPr txBox="1"/>
          <p:nvPr/>
        </p:nvSpPr>
        <p:spPr>
          <a:xfrm>
            <a:off x="2923783" y="5166661"/>
            <a:ext cx="389349" cy="923330"/>
          </a:xfrm>
          <a:prstGeom prst="rect">
            <a:avLst/>
          </a:prstGeom>
          <a:noFill/>
        </p:spPr>
        <p:txBody>
          <a:bodyPr wrap="square" rtlCol="0">
            <a:spAutoFit/>
          </a:bodyPr>
          <a:lstStyle/>
          <a:p>
            <a:pPr algn="ctr"/>
            <a:r>
              <a:rPr lang="en-GB" sz="5400" b="1" dirty="0">
                <a:solidFill>
                  <a:srgbClr val="DAA520"/>
                </a:solidFill>
                <a:latin typeface="Century Gothic" panose="020B0502020202020204" pitchFamily="34" charset="0"/>
              </a:rPr>
              <a:t>W</a:t>
            </a:r>
          </a:p>
        </p:txBody>
      </p:sp>
      <p:sp>
        <p:nvSpPr>
          <p:cNvPr id="25" name="TextBox 24"/>
          <p:cNvSpPr txBox="1"/>
          <p:nvPr/>
        </p:nvSpPr>
        <p:spPr>
          <a:xfrm>
            <a:off x="1790924" y="2380557"/>
            <a:ext cx="389349" cy="646331"/>
          </a:xfrm>
          <a:prstGeom prst="rect">
            <a:avLst/>
          </a:prstGeom>
          <a:noFill/>
        </p:spPr>
        <p:txBody>
          <a:bodyPr wrap="square" rtlCol="0">
            <a:spAutoFit/>
          </a:bodyPr>
          <a:lstStyle/>
          <a:p>
            <a:pPr algn="ctr"/>
            <a:r>
              <a:rPr lang="en-GB" sz="3600" b="1" dirty="0">
                <a:solidFill>
                  <a:srgbClr val="DAA520"/>
                </a:solidFill>
                <a:latin typeface="Century Gothic" panose="020B0502020202020204" pitchFamily="34" charset="0"/>
              </a:rPr>
              <a:t>i</a:t>
            </a:r>
          </a:p>
        </p:txBody>
      </p:sp>
      <p:sp>
        <p:nvSpPr>
          <p:cNvPr id="26" name="TextBox 25"/>
          <p:cNvSpPr txBox="1"/>
          <p:nvPr/>
        </p:nvSpPr>
        <p:spPr>
          <a:xfrm>
            <a:off x="3788598" y="5152566"/>
            <a:ext cx="389349" cy="923330"/>
          </a:xfrm>
          <a:prstGeom prst="rect">
            <a:avLst/>
          </a:prstGeom>
          <a:noFill/>
        </p:spPr>
        <p:txBody>
          <a:bodyPr wrap="square" rtlCol="0">
            <a:spAutoFit/>
          </a:bodyPr>
          <a:lstStyle/>
          <a:p>
            <a:pPr algn="ctr"/>
            <a:r>
              <a:rPr lang="en-GB" sz="5400" b="1" dirty="0">
                <a:solidFill>
                  <a:srgbClr val="DAA520"/>
                </a:solidFill>
                <a:latin typeface="Century Gothic" panose="020B0502020202020204" pitchFamily="34" charset="0"/>
              </a:rPr>
              <a:t>i</a:t>
            </a:r>
          </a:p>
        </p:txBody>
      </p:sp>
      <p:sp>
        <p:nvSpPr>
          <p:cNvPr id="27" name="TextBox 26"/>
          <p:cNvSpPr txBox="1"/>
          <p:nvPr/>
        </p:nvSpPr>
        <p:spPr>
          <a:xfrm>
            <a:off x="1683593" y="3712318"/>
            <a:ext cx="389349" cy="646331"/>
          </a:xfrm>
          <a:prstGeom prst="rect">
            <a:avLst/>
          </a:prstGeom>
          <a:noFill/>
        </p:spPr>
        <p:txBody>
          <a:bodyPr wrap="square" rtlCol="0">
            <a:spAutoFit/>
          </a:bodyPr>
          <a:lstStyle/>
          <a:p>
            <a:pPr algn="ctr"/>
            <a:r>
              <a:rPr lang="en-GB" sz="3600" b="1" dirty="0">
                <a:solidFill>
                  <a:srgbClr val="DAA520"/>
                </a:solidFill>
                <a:latin typeface="Century Gothic" panose="020B0502020202020204" pitchFamily="34" charset="0"/>
              </a:rPr>
              <a:t>e</a:t>
            </a:r>
          </a:p>
        </p:txBody>
      </p:sp>
      <p:sp>
        <p:nvSpPr>
          <p:cNvPr id="28" name="TextBox 27"/>
          <p:cNvSpPr txBox="1"/>
          <p:nvPr/>
        </p:nvSpPr>
        <p:spPr>
          <a:xfrm>
            <a:off x="4622625" y="5152566"/>
            <a:ext cx="389349" cy="923330"/>
          </a:xfrm>
          <a:prstGeom prst="rect">
            <a:avLst/>
          </a:prstGeom>
          <a:noFill/>
        </p:spPr>
        <p:txBody>
          <a:bodyPr wrap="square" rtlCol="0">
            <a:spAutoFit/>
          </a:bodyPr>
          <a:lstStyle/>
          <a:p>
            <a:pPr algn="ctr"/>
            <a:r>
              <a:rPr lang="en-GB" sz="5400" b="1" dirty="0">
                <a:solidFill>
                  <a:srgbClr val="DAA520"/>
                </a:solidFill>
                <a:latin typeface="Century Gothic" panose="020B0502020202020204" pitchFamily="34" charset="0"/>
              </a:rPr>
              <a:t>e</a:t>
            </a:r>
          </a:p>
        </p:txBody>
      </p:sp>
      <p:sp>
        <p:nvSpPr>
          <p:cNvPr id="29" name="TextBox 28"/>
          <p:cNvSpPr txBox="1"/>
          <p:nvPr/>
        </p:nvSpPr>
        <p:spPr>
          <a:xfrm>
            <a:off x="6089737" y="5152566"/>
            <a:ext cx="389349" cy="923330"/>
          </a:xfrm>
          <a:prstGeom prst="rect">
            <a:avLst/>
          </a:prstGeom>
          <a:noFill/>
        </p:spPr>
        <p:txBody>
          <a:bodyPr wrap="square" rtlCol="0">
            <a:spAutoFit/>
          </a:bodyPr>
          <a:lstStyle/>
          <a:p>
            <a:pPr algn="ctr"/>
            <a:r>
              <a:rPr lang="en-GB" sz="5400" b="1" dirty="0">
                <a:solidFill>
                  <a:srgbClr val="DAA520"/>
                </a:solidFill>
                <a:latin typeface="Century Gothic" panose="020B0502020202020204" pitchFamily="34" charset="0"/>
              </a:rPr>
              <a:t>v</a:t>
            </a:r>
          </a:p>
        </p:txBody>
      </p:sp>
      <p:sp>
        <p:nvSpPr>
          <p:cNvPr id="30" name="TextBox 29"/>
          <p:cNvSpPr txBox="1"/>
          <p:nvPr/>
        </p:nvSpPr>
        <p:spPr>
          <a:xfrm>
            <a:off x="7031646" y="1481122"/>
            <a:ext cx="389349" cy="646331"/>
          </a:xfrm>
          <a:prstGeom prst="rect">
            <a:avLst/>
          </a:prstGeom>
          <a:noFill/>
        </p:spPr>
        <p:txBody>
          <a:bodyPr wrap="square" rtlCol="0">
            <a:spAutoFit/>
          </a:bodyPr>
          <a:lstStyle/>
          <a:p>
            <a:pPr algn="ctr"/>
            <a:r>
              <a:rPr lang="en-GB" sz="3600" b="1" dirty="0">
                <a:solidFill>
                  <a:srgbClr val="DAA520"/>
                </a:solidFill>
                <a:latin typeface="Century Gothic" panose="020B0502020202020204" pitchFamily="34" charset="0"/>
              </a:rPr>
              <a:t>i</a:t>
            </a:r>
          </a:p>
        </p:txBody>
      </p:sp>
      <p:sp>
        <p:nvSpPr>
          <p:cNvPr id="31" name="TextBox 30"/>
          <p:cNvSpPr txBox="1"/>
          <p:nvPr/>
        </p:nvSpPr>
        <p:spPr>
          <a:xfrm>
            <a:off x="6966559" y="5152566"/>
            <a:ext cx="389349" cy="923330"/>
          </a:xfrm>
          <a:prstGeom prst="rect">
            <a:avLst/>
          </a:prstGeom>
          <a:noFill/>
        </p:spPr>
        <p:txBody>
          <a:bodyPr wrap="square" rtlCol="0">
            <a:spAutoFit/>
          </a:bodyPr>
          <a:lstStyle/>
          <a:p>
            <a:pPr algn="ctr"/>
            <a:r>
              <a:rPr lang="en-GB" sz="5400" b="1" dirty="0">
                <a:solidFill>
                  <a:srgbClr val="DAA520"/>
                </a:solidFill>
                <a:latin typeface="Century Gothic" panose="020B0502020202020204" pitchFamily="34" charset="0"/>
              </a:rPr>
              <a:t>i</a:t>
            </a:r>
          </a:p>
        </p:txBody>
      </p:sp>
      <p:sp>
        <p:nvSpPr>
          <p:cNvPr id="32" name="TextBox 31"/>
          <p:cNvSpPr txBox="1"/>
          <p:nvPr/>
        </p:nvSpPr>
        <p:spPr>
          <a:xfrm>
            <a:off x="6949907" y="2395964"/>
            <a:ext cx="389349" cy="646331"/>
          </a:xfrm>
          <a:prstGeom prst="rect">
            <a:avLst/>
          </a:prstGeom>
          <a:noFill/>
        </p:spPr>
        <p:txBody>
          <a:bodyPr wrap="square" rtlCol="0">
            <a:spAutoFit/>
          </a:bodyPr>
          <a:lstStyle/>
          <a:p>
            <a:pPr algn="ctr"/>
            <a:r>
              <a:rPr lang="en-GB" sz="3600" b="1" dirty="0">
                <a:solidFill>
                  <a:srgbClr val="DAA520"/>
                </a:solidFill>
                <a:latin typeface="Century Gothic" panose="020B0502020202020204" pitchFamily="34" charset="0"/>
              </a:rPr>
              <a:t>e</a:t>
            </a:r>
          </a:p>
        </p:txBody>
      </p:sp>
      <p:sp>
        <p:nvSpPr>
          <p:cNvPr id="33" name="TextBox 32"/>
          <p:cNvSpPr txBox="1"/>
          <p:nvPr/>
        </p:nvSpPr>
        <p:spPr>
          <a:xfrm>
            <a:off x="7870521" y="5152566"/>
            <a:ext cx="389349" cy="923330"/>
          </a:xfrm>
          <a:prstGeom prst="rect">
            <a:avLst/>
          </a:prstGeom>
          <a:noFill/>
        </p:spPr>
        <p:txBody>
          <a:bodyPr wrap="square" rtlCol="0">
            <a:spAutoFit/>
          </a:bodyPr>
          <a:lstStyle/>
          <a:p>
            <a:pPr algn="ctr"/>
            <a:r>
              <a:rPr lang="en-GB" sz="5400" b="1" dirty="0">
                <a:solidFill>
                  <a:srgbClr val="DAA520"/>
                </a:solidFill>
                <a:latin typeface="Century Gothic" panose="020B0502020202020204" pitchFamily="34" charset="0"/>
              </a:rPr>
              <a:t>e</a:t>
            </a:r>
          </a:p>
        </p:txBody>
      </p:sp>
      <p:sp>
        <p:nvSpPr>
          <p:cNvPr id="34" name="TextBox 33"/>
          <p:cNvSpPr txBox="1"/>
          <p:nvPr/>
        </p:nvSpPr>
        <p:spPr>
          <a:xfrm>
            <a:off x="8221982" y="3281564"/>
            <a:ext cx="389349" cy="646331"/>
          </a:xfrm>
          <a:prstGeom prst="rect">
            <a:avLst/>
          </a:prstGeom>
          <a:noFill/>
        </p:spPr>
        <p:txBody>
          <a:bodyPr wrap="square" rtlCol="0">
            <a:spAutoFit/>
          </a:bodyPr>
          <a:lstStyle/>
          <a:p>
            <a:pPr algn="ctr"/>
            <a:r>
              <a:rPr lang="en-GB" sz="3600" b="1" dirty="0">
                <a:solidFill>
                  <a:srgbClr val="DAA520"/>
                </a:solidFill>
                <a:latin typeface="Century Gothic" panose="020B0502020202020204" pitchFamily="34" charset="0"/>
              </a:rPr>
              <a:t>l</a:t>
            </a:r>
          </a:p>
        </p:txBody>
      </p:sp>
      <p:sp>
        <p:nvSpPr>
          <p:cNvPr id="35" name="TextBox 34"/>
          <p:cNvSpPr txBox="1"/>
          <p:nvPr/>
        </p:nvSpPr>
        <p:spPr>
          <a:xfrm>
            <a:off x="8726470" y="5152566"/>
            <a:ext cx="389349" cy="923330"/>
          </a:xfrm>
          <a:prstGeom prst="rect">
            <a:avLst/>
          </a:prstGeom>
          <a:noFill/>
        </p:spPr>
        <p:txBody>
          <a:bodyPr wrap="square" rtlCol="0">
            <a:spAutoFit/>
          </a:bodyPr>
          <a:lstStyle/>
          <a:p>
            <a:pPr algn="ctr"/>
            <a:r>
              <a:rPr lang="en-GB" sz="5400" b="1" dirty="0">
                <a:solidFill>
                  <a:srgbClr val="DAA520"/>
                </a:solidFill>
                <a:latin typeface="Century Gothic" panose="020B0502020202020204" pitchFamily="34" charset="0"/>
              </a:rPr>
              <a:t>l</a:t>
            </a:r>
          </a:p>
        </p:txBody>
      </p:sp>
      <p:sp>
        <p:nvSpPr>
          <p:cNvPr id="36" name="TextBox 35"/>
          <p:cNvSpPr txBox="1"/>
          <p:nvPr/>
        </p:nvSpPr>
        <p:spPr>
          <a:xfrm>
            <a:off x="8613969" y="4273033"/>
            <a:ext cx="389349" cy="646331"/>
          </a:xfrm>
          <a:prstGeom prst="rect">
            <a:avLst/>
          </a:prstGeom>
          <a:noFill/>
        </p:spPr>
        <p:txBody>
          <a:bodyPr wrap="square" rtlCol="0">
            <a:spAutoFit/>
          </a:bodyPr>
          <a:lstStyle/>
          <a:p>
            <a:pPr algn="ctr"/>
            <a:r>
              <a:rPr lang="en-GB" sz="3600" b="1" dirty="0">
                <a:solidFill>
                  <a:srgbClr val="DAA520"/>
                </a:solidFill>
                <a:latin typeface="Century Gothic" panose="020B0502020202020204" pitchFamily="34" charset="0"/>
              </a:rPr>
              <a:t>e</a:t>
            </a:r>
          </a:p>
        </p:txBody>
      </p:sp>
      <p:sp>
        <p:nvSpPr>
          <p:cNvPr id="37" name="TextBox 36"/>
          <p:cNvSpPr txBox="1"/>
          <p:nvPr/>
        </p:nvSpPr>
        <p:spPr>
          <a:xfrm>
            <a:off x="9654958" y="5152566"/>
            <a:ext cx="389349" cy="923330"/>
          </a:xfrm>
          <a:prstGeom prst="rect">
            <a:avLst/>
          </a:prstGeom>
          <a:noFill/>
        </p:spPr>
        <p:txBody>
          <a:bodyPr wrap="square" rtlCol="0">
            <a:spAutoFit/>
          </a:bodyPr>
          <a:lstStyle/>
          <a:p>
            <a:pPr algn="ctr"/>
            <a:r>
              <a:rPr lang="en-GB" sz="5400" b="1" dirty="0">
                <a:solidFill>
                  <a:srgbClr val="DAA520"/>
                </a:solidFill>
                <a:latin typeface="Century Gothic" panose="020B0502020202020204" pitchFamily="34" charset="0"/>
              </a:rPr>
              <a:t>e</a:t>
            </a:r>
          </a:p>
        </p:txBody>
      </p:sp>
      <p:sp>
        <p:nvSpPr>
          <p:cNvPr id="38" name="TextBox 37">
            <a:extLst>
              <a:ext uri="{FF2B5EF4-FFF2-40B4-BE49-F238E27FC236}">
                <a16:creationId xmlns:a16="http://schemas.microsoft.com/office/drawing/2014/main" id="{1FE57B6B-3CD6-5B45-9999-C95CD638A03E}"/>
              </a:ext>
            </a:extLst>
          </p:cNvPr>
          <p:cNvSpPr txBox="1"/>
          <p:nvPr/>
        </p:nvSpPr>
        <p:spPr>
          <a:xfrm>
            <a:off x="7493759" y="549997"/>
            <a:ext cx="389349" cy="646331"/>
          </a:xfrm>
          <a:prstGeom prst="rect">
            <a:avLst/>
          </a:prstGeom>
          <a:noFill/>
        </p:spPr>
        <p:txBody>
          <a:bodyPr wrap="square" rtlCol="0">
            <a:spAutoFit/>
          </a:bodyPr>
          <a:lstStyle/>
          <a:p>
            <a:pPr algn="ctr"/>
            <a:r>
              <a:rPr lang="en-GB" sz="3600" b="1" dirty="0">
                <a:solidFill>
                  <a:srgbClr val="DAA520"/>
                </a:solidFill>
                <a:latin typeface="Century Gothic" panose="020B0502020202020204" pitchFamily="34" charset="0"/>
              </a:rPr>
              <a:t>V</a:t>
            </a:r>
          </a:p>
        </p:txBody>
      </p:sp>
      <p:sp>
        <p:nvSpPr>
          <p:cNvPr id="2" name="Title 1"/>
          <p:cNvSpPr>
            <a:spLocks noGrp="1"/>
          </p:cNvSpPr>
          <p:nvPr>
            <p:ph type="title"/>
          </p:nvPr>
        </p:nvSpPr>
        <p:spPr>
          <a:xfrm>
            <a:off x="5009" y="193620"/>
            <a:ext cx="10515600" cy="1325563"/>
          </a:xfrm>
        </p:spPr>
        <p:txBody>
          <a:bodyPr/>
          <a:lstStyle/>
          <a:p>
            <a:r>
              <a:rPr lang="en-GB" b="1">
                <a:solidFill>
                  <a:schemeClr val="bg1"/>
                </a:solidFill>
              </a:rPr>
              <a:t>Vokabeln</a:t>
            </a:r>
            <a:br>
              <a:rPr lang="en-GB" b="1">
                <a:solidFill>
                  <a:schemeClr val="bg1"/>
                </a:solidFill>
              </a:rPr>
            </a:br>
            <a:endParaRPr lang="en-GB"/>
          </a:p>
        </p:txBody>
      </p:sp>
      <p:sp>
        <p:nvSpPr>
          <p:cNvPr id="39" name="Rounded Rectangle 38">
            <a:extLst>
              <a:ext uri="{FF2B5EF4-FFF2-40B4-BE49-F238E27FC236}">
                <a16:creationId xmlns:a16="http://schemas.microsoft.com/office/drawing/2014/main" id="{FF9D5FC3-2828-4A20-AB45-539B08625342}"/>
              </a:ext>
            </a:extLst>
          </p:cNvPr>
          <p:cNvSpPr/>
          <p:nvPr/>
        </p:nvSpPr>
        <p:spPr>
          <a:xfrm>
            <a:off x="9888381" y="104619"/>
            <a:ext cx="2135251" cy="445377"/>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a:solidFill>
                  <a:prstClr val="white"/>
                </a:solidFill>
                <a:latin typeface="Century Gothic" panose="020B0502020202020204" pitchFamily="34" charset="0"/>
              </a:rPr>
              <a:t>lesen / sprechen</a:t>
            </a:r>
            <a:endParaRPr lang="en-GB"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146130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809" y="-261118"/>
            <a:ext cx="10515600" cy="1325563"/>
          </a:xfrm>
        </p:spPr>
        <p:txBody>
          <a:bodyPr>
            <a:normAutofit/>
          </a:bodyPr>
          <a:lstStyle/>
          <a:p>
            <a:r>
              <a:rPr lang="de-DE" sz="3200" b="1">
                <a:solidFill>
                  <a:srgbClr val="1F4E79"/>
                </a:solidFill>
              </a:rPr>
              <a:t>Hör zu.  Wie viele? Schreib </a:t>
            </a:r>
            <a:r>
              <a:rPr lang="de-DE" sz="3200" b="1" u="sng">
                <a:solidFill>
                  <a:srgbClr val="1F4E79"/>
                </a:solidFill>
              </a:rPr>
              <a:t>einen/ein</a:t>
            </a:r>
            <a:r>
              <a:rPr lang="de-DE" sz="3200" b="1">
                <a:solidFill>
                  <a:srgbClr val="1F4E79"/>
                </a:solidFill>
              </a:rPr>
              <a:t> oder </a:t>
            </a:r>
            <a:r>
              <a:rPr lang="de-DE" sz="3200" b="1" u="sng">
                <a:solidFill>
                  <a:srgbClr val="1F4E79"/>
                </a:solidFill>
              </a:rPr>
              <a:t>viele</a:t>
            </a:r>
            <a:endParaRPr lang="en-GB" sz="3200"/>
          </a:p>
        </p:txBody>
      </p:sp>
      <p:pic>
        <p:nvPicPr>
          <p:cNvPr id="3" name="Picture 2">
            <a:extLst>
              <a:ext uri="{FF2B5EF4-FFF2-40B4-BE49-F238E27FC236}">
                <a16:creationId xmlns:a16="http://schemas.microsoft.com/office/drawing/2014/main" id="{F9BE1D88-E6E3-5A48-948A-AAA496765229}"/>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4653"/>
          <a:stretch/>
        </p:blipFill>
        <p:spPr>
          <a:xfrm>
            <a:off x="1218039" y="673187"/>
            <a:ext cx="836192" cy="975153"/>
          </a:xfrm>
          <a:prstGeom prst="rect">
            <a:avLst/>
          </a:prstGeom>
        </p:spPr>
      </p:pic>
      <p:pic>
        <p:nvPicPr>
          <p:cNvPr id="4" name="Picture 3">
            <a:extLst>
              <a:ext uri="{FF2B5EF4-FFF2-40B4-BE49-F238E27FC236}">
                <a16:creationId xmlns:a16="http://schemas.microsoft.com/office/drawing/2014/main" id="{FA6545F2-536C-104C-8568-C103BAF202CA}"/>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4749"/>
          <a:stretch/>
        </p:blipFill>
        <p:spPr>
          <a:xfrm>
            <a:off x="3436982" y="673187"/>
            <a:ext cx="835347" cy="975153"/>
          </a:xfrm>
          <a:prstGeom prst="rect">
            <a:avLst/>
          </a:prstGeom>
        </p:spPr>
      </p:pic>
      <p:pic>
        <p:nvPicPr>
          <p:cNvPr id="5" name="Picture 4">
            <a:extLst>
              <a:ext uri="{FF2B5EF4-FFF2-40B4-BE49-F238E27FC236}">
                <a16:creationId xmlns:a16="http://schemas.microsoft.com/office/drawing/2014/main" id="{6AC7067A-C37B-BF4C-9A99-CB25FC9B664F}"/>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 r="5402"/>
          <a:stretch/>
        </p:blipFill>
        <p:spPr>
          <a:xfrm>
            <a:off x="4320902" y="673187"/>
            <a:ext cx="829613" cy="975153"/>
          </a:xfrm>
          <a:prstGeom prst="rect">
            <a:avLst/>
          </a:prstGeom>
        </p:spPr>
      </p:pic>
      <p:pic>
        <p:nvPicPr>
          <p:cNvPr id="6" name="Picture 5">
            <a:extLst>
              <a:ext uri="{FF2B5EF4-FFF2-40B4-BE49-F238E27FC236}">
                <a16:creationId xmlns:a16="http://schemas.microsoft.com/office/drawing/2014/main" id="{7DB396AF-5294-A443-8E2D-14CE4D87B7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1616" y="1944861"/>
            <a:ext cx="549836" cy="1320636"/>
          </a:xfrm>
          <a:prstGeom prst="rect">
            <a:avLst/>
          </a:prstGeom>
        </p:spPr>
      </p:pic>
      <p:pic>
        <p:nvPicPr>
          <p:cNvPr id="7" name="Picture 6">
            <a:extLst>
              <a:ext uri="{FF2B5EF4-FFF2-40B4-BE49-F238E27FC236}">
                <a16:creationId xmlns:a16="http://schemas.microsoft.com/office/drawing/2014/main" id="{69BF3C45-DC89-5D41-A6EF-7E6446E18C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00559" y="1944861"/>
            <a:ext cx="549837" cy="1320639"/>
          </a:xfrm>
          <a:prstGeom prst="rect">
            <a:avLst/>
          </a:prstGeom>
        </p:spPr>
      </p:pic>
      <p:pic>
        <p:nvPicPr>
          <p:cNvPr id="8" name="Picture 7">
            <a:extLst>
              <a:ext uri="{FF2B5EF4-FFF2-40B4-BE49-F238E27FC236}">
                <a16:creationId xmlns:a16="http://schemas.microsoft.com/office/drawing/2014/main" id="{ABD163AA-BBD0-0542-BD21-8C6AE27412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4479" y="1944861"/>
            <a:ext cx="549837" cy="1320639"/>
          </a:xfrm>
          <a:prstGeom prst="rect">
            <a:avLst/>
          </a:prstGeom>
        </p:spPr>
      </p:pic>
      <p:pic>
        <p:nvPicPr>
          <p:cNvPr id="9" name="Picture 6" descr="http://www.clker.com/cliparts/8/5/4/b/11949911381154569537asso_carte_architetto_fr_01.svg.med.png">
            <a:extLst>
              <a:ext uri="{FF2B5EF4-FFF2-40B4-BE49-F238E27FC236}">
                <a16:creationId xmlns:a16="http://schemas.microsoft.com/office/drawing/2014/main" id="{2756C305-3FFE-684E-BC95-C5406D3F0DA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47058" y="3743342"/>
            <a:ext cx="859742" cy="79382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ttp://www.clker.com/cliparts/8/5/4/b/11949911381154569537asso_carte_architetto_fr_01.svg.med.png">
            <a:extLst>
              <a:ext uri="{FF2B5EF4-FFF2-40B4-BE49-F238E27FC236}">
                <a16:creationId xmlns:a16="http://schemas.microsoft.com/office/drawing/2014/main" id="{B1BE40D8-1992-1A43-95AD-E850B55CFF6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11931" y="3743342"/>
            <a:ext cx="859742" cy="79382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http://www.clker.com/cliparts/8/5/4/b/11949911381154569537asso_carte_architetto_fr_01.svg.med.png">
            <a:extLst>
              <a:ext uri="{FF2B5EF4-FFF2-40B4-BE49-F238E27FC236}">
                <a16:creationId xmlns:a16="http://schemas.microsoft.com/office/drawing/2014/main" id="{88386868-F36C-2242-A0C5-B5CB41C0233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1495" y="3743342"/>
            <a:ext cx="859742" cy="793829"/>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0D2A6CF5-66E6-7E42-B6EC-CA8700DFBBF7}"/>
              </a:ext>
            </a:extLst>
          </p:cNvPr>
          <p:cNvGrpSpPr/>
          <p:nvPr/>
        </p:nvGrpSpPr>
        <p:grpSpPr>
          <a:xfrm>
            <a:off x="3281593" y="5042555"/>
            <a:ext cx="1492645" cy="1208257"/>
            <a:chOff x="1055418" y="4480906"/>
            <a:chExt cx="1337294" cy="1150855"/>
          </a:xfrm>
        </p:grpSpPr>
        <p:pic>
          <p:nvPicPr>
            <p:cNvPr id="13" name="Picture 12">
              <a:extLst>
                <a:ext uri="{FF2B5EF4-FFF2-40B4-BE49-F238E27FC236}">
                  <a16:creationId xmlns:a16="http://schemas.microsoft.com/office/drawing/2014/main" id="{B21310AB-F6AE-9B4F-A5E8-B49116C03E0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5418" y="4962074"/>
              <a:ext cx="859742" cy="477157"/>
            </a:xfrm>
            <a:prstGeom prst="rect">
              <a:avLst/>
            </a:prstGeom>
          </p:spPr>
        </p:pic>
        <p:pic>
          <p:nvPicPr>
            <p:cNvPr id="14" name="Picture 13">
              <a:extLst>
                <a:ext uri="{FF2B5EF4-FFF2-40B4-BE49-F238E27FC236}">
                  <a16:creationId xmlns:a16="http://schemas.microsoft.com/office/drawing/2014/main" id="{CF694918-6489-164F-BD68-A712ED01F7B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88309" y="5031193"/>
              <a:ext cx="404403" cy="600568"/>
            </a:xfrm>
            <a:prstGeom prst="rect">
              <a:avLst/>
            </a:prstGeom>
          </p:spPr>
        </p:pic>
        <p:pic>
          <p:nvPicPr>
            <p:cNvPr id="15" name="Picture 14">
              <a:extLst>
                <a:ext uri="{FF2B5EF4-FFF2-40B4-BE49-F238E27FC236}">
                  <a16:creationId xmlns:a16="http://schemas.microsoft.com/office/drawing/2014/main" id="{82BB5566-CC37-E248-8143-248BA05884C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80762" y="4480906"/>
              <a:ext cx="327379" cy="341020"/>
            </a:xfrm>
            <a:prstGeom prst="rect">
              <a:avLst/>
            </a:prstGeom>
          </p:spPr>
        </p:pic>
        <p:pic>
          <p:nvPicPr>
            <p:cNvPr id="16" name="Picture 15">
              <a:extLst>
                <a:ext uri="{FF2B5EF4-FFF2-40B4-BE49-F238E27FC236}">
                  <a16:creationId xmlns:a16="http://schemas.microsoft.com/office/drawing/2014/main" id="{24C4036A-1AA2-4245-8159-EC44BDFC890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41524" y="4582297"/>
              <a:ext cx="251188" cy="286467"/>
            </a:xfrm>
            <a:prstGeom prst="rect">
              <a:avLst/>
            </a:prstGeom>
          </p:spPr>
        </p:pic>
      </p:grpSp>
      <p:grpSp>
        <p:nvGrpSpPr>
          <p:cNvPr id="17" name="Group 16">
            <a:extLst>
              <a:ext uri="{FF2B5EF4-FFF2-40B4-BE49-F238E27FC236}">
                <a16:creationId xmlns:a16="http://schemas.microsoft.com/office/drawing/2014/main" id="{E5EFD617-3884-3042-AE45-B64FD092C2AC}"/>
              </a:ext>
            </a:extLst>
          </p:cNvPr>
          <p:cNvGrpSpPr/>
          <p:nvPr/>
        </p:nvGrpSpPr>
        <p:grpSpPr>
          <a:xfrm>
            <a:off x="1206885" y="5058775"/>
            <a:ext cx="1337294" cy="1150855"/>
            <a:chOff x="1055418" y="4480906"/>
            <a:chExt cx="1337294" cy="1150855"/>
          </a:xfrm>
        </p:grpSpPr>
        <p:pic>
          <p:nvPicPr>
            <p:cNvPr id="18" name="Picture 17">
              <a:extLst>
                <a:ext uri="{FF2B5EF4-FFF2-40B4-BE49-F238E27FC236}">
                  <a16:creationId xmlns:a16="http://schemas.microsoft.com/office/drawing/2014/main" id="{B162D1D8-BC72-2341-A9EC-E680205AA45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55418" y="4962074"/>
              <a:ext cx="859742" cy="477157"/>
            </a:xfrm>
            <a:prstGeom prst="rect">
              <a:avLst/>
            </a:prstGeom>
          </p:spPr>
        </p:pic>
        <p:pic>
          <p:nvPicPr>
            <p:cNvPr id="19" name="Picture 18">
              <a:extLst>
                <a:ext uri="{FF2B5EF4-FFF2-40B4-BE49-F238E27FC236}">
                  <a16:creationId xmlns:a16="http://schemas.microsoft.com/office/drawing/2014/main" id="{69B3F625-E29F-9347-AD87-BA9627FC306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88309" y="5031193"/>
              <a:ext cx="404403" cy="600568"/>
            </a:xfrm>
            <a:prstGeom prst="rect">
              <a:avLst/>
            </a:prstGeom>
          </p:spPr>
        </p:pic>
        <p:pic>
          <p:nvPicPr>
            <p:cNvPr id="20" name="Picture 19">
              <a:extLst>
                <a:ext uri="{FF2B5EF4-FFF2-40B4-BE49-F238E27FC236}">
                  <a16:creationId xmlns:a16="http://schemas.microsoft.com/office/drawing/2014/main" id="{05073E1F-6E94-E245-BEDE-E500BACC412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80762" y="4480906"/>
              <a:ext cx="327379" cy="341020"/>
            </a:xfrm>
            <a:prstGeom prst="rect">
              <a:avLst/>
            </a:prstGeom>
          </p:spPr>
        </p:pic>
        <p:pic>
          <p:nvPicPr>
            <p:cNvPr id="21" name="Picture 20">
              <a:extLst>
                <a:ext uri="{FF2B5EF4-FFF2-40B4-BE49-F238E27FC236}">
                  <a16:creationId xmlns:a16="http://schemas.microsoft.com/office/drawing/2014/main" id="{B9163367-4073-BD4B-8655-F4FE129B1D6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41524" y="4582297"/>
              <a:ext cx="251188" cy="286467"/>
            </a:xfrm>
            <a:prstGeom prst="rect">
              <a:avLst/>
            </a:prstGeom>
          </p:spPr>
        </p:pic>
      </p:grpSp>
      <p:grpSp>
        <p:nvGrpSpPr>
          <p:cNvPr id="22" name="Group 21">
            <a:extLst>
              <a:ext uri="{FF2B5EF4-FFF2-40B4-BE49-F238E27FC236}">
                <a16:creationId xmlns:a16="http://schemas.microsoft.com/office/drawing/2014/main" id="{53E0E533-8239-F845-A178-F2B15C3847CF}"/>
              </a:ext>
            </a:extLst>
          </p:cNvPr>
          <p:cNvGrpSpPr/>
          <p:nvPr/>
        </p:nvGrpSpPr>
        <p:grpSpPr>
          <a:xfrm>
            <a:off x="4780818" y="5233506"/>
            <a:ext cx="1412949" cy="1086322"/>
            <a:chOff x="1055418" y="4480906"/>
            <a:chExt cx="1337294" cy="1150855"/>
          </a:xfrm>
        </p:grpSpPr>
        <p:pic>
          <p:nvPicPr>
            <p:cNvPr id="23" name="Picture 22">
              <a:extLst>
                <a:ext uri="{FF2B5EF4-FFF2-40B4-BE49-F238E27FC236}">
                  <a16:creationId xmlns:a16="http://schemas.microsoft.com/office/drawing/2014/main" id="{77FAA4D7-53EA-9B4E-A6B2-598B68E5CDD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55418" y="4962074"/>
              <a:ext cx="859742" cy="477157"/>
            </a:xfrm>
            <a:prstGeom prst="rect">
              <a:avLst/>
            </a:prstGeom>
          </p:spPr>
        </p:pic>
        <p:pic>
          <p:nvPicPr>
            <p:cNvPr id="24" name="Picture 23">
              <a:extLst>
                <a:ext uri="{FF2B5EF4-FFF2-40B4-BE49-F238E27FC236}">
                  <a16:creationId xmlns:a16="http://schemas.microsoft.com/office/drawing/2014/main" id="{3259CA30-7FF6-F54F-9BF7-90842FB067B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988309" y="5031193"/>
              <a:ext cx="404403" cy="600568"/>
            </a:xfrm>
            <a:prstGeom prst="rect">
              <a:avLst/>
            </a:prstGeom>
          </p:spPr>
        </p:pic>
        <p:pic>
          <p:nvPicPr>
            <p:cNvPr id="25" name="Picture 24">
              <a:extLst>
                <a:ext uri="{FF2B5EF4-FFF2-40B4-BE49-F238E27FC236}">
                  <a16:creationId xmlns:a16="http://schemas.microsoft.com/office/drawing/2014/main" id="{41D11E0E-8DAA-9D49-8AFE-D6623390A1D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480762" y="4480906"/>
              <a:ext cx="327379" cy="341020"/>
            </a:xfrm>
            <a:prstGeom prst="rect">
              <a:avLst/>
            </a:prstGeom>
          </p:spPr>
        </p:pic>
        <p:pic>
          <p:nvPicPr>
            <p:cNvPr id="26" name="Picture 25">
              <a:extLst>
                <a:ext uri="{FF2B5EF4-FFF2-40B4-BE49-F238E27FC236}">
                  <a16:creationId xmlns:a16="http://schemas.microsoft.com/office/drawing/2014/main" id="{19E7FE67-4629-B54D-813E-A2DDBE72D44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141524" y="4582297"/>
              <a:ext cx="251188" cy="286467"/>
            </a:xfrm>
            <a:prstGeom prst="rect">
              <a:avLst/>
            </a:prstGeom>
          </p:spPr>
        </p:pic>
      </p:grpSp>
      <p:sp>
        <p:nvSpPr>
          <p:cNvPr id="27" name="TextBox 26">
            <a:extLst>
              <a:ext uri="{FF2B5EF4-FFF2-40B4-BE49-F238E27FC236}">
                <a16:creationId xmlns:a16="http://schemas.microsoft.com/office/drawing/2014/main" id="{E0BCB138-BF93-7C4A-A4D9-0454E05B0910}"/>
              </a:ext>
            </a:extLst>
          </p:cNvPr>
          <p:cNvSpPr txBox="1"/>
          <p:nvPr/>
        </p:nvSpPr>
        <p:spPr>
          <a:xfrm>
            <a:off x="7333412" y="976097"/>
            <a:ext cx="2516777"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[reason]</a:t>
            </a:r>
          </a:p>
        </p:txBody>
      </p:sp>
      <p:pic>
        <p:nvPicPr>
          <p:cNvPr id="28" name="Picture 27">
            <a:extLst>
              <a:ext uri="{FF2B5EF4-FFF2-40B4-BE49-F238E27FC236}">
                <a16:creationId xmlns:a16="http://schemas.microsoft.com/office/drawing/2014/main" id="{AA4955BB-CCD4-DB40-945D-D86364F8418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706708" y="2099982"/>
            <a:ext cx="580964" cy="386341"/>
          </a:xfrm>
          <a:prstGeom prst="rect">
            <a:avLst/>
          </a:prstGeom>
        </p:spPr>
      </p:pic>
      <p:pic>
        <p:nvPicPr>
          <p:cNvPr id="29" name="Picture 28">
            <a:extLst>
              <a:ext uri="{FF2B5EF4-FFF2-40B4-BE49-F238E27FC236}">
                <a16:creationId xmlns:a16="http://schemas.microsoft.com/office/drawing/2014/main" id="{3B54CDE8-EB46-FE4A-A1FA-A98F0C8BCF02}"/>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012725" y="2119845"/>
            <a:ext cx="941745" cy="905645"/>
          </a:xfrm>
          <a:prstGeom prst="rect">
            <a:avLst/>
          </a:prstGeom>
        </p:spPr>
      </p:pic>
      <p:cxnSp>
        <p:nvCxnSpPr>
          <p:cNvPr id="30" name="Straight Arrow Connector 29">
            <a:extLst>
              <a:ext uri="{FF2B5EF4-FFF2-40B4-BE49-F238E27FC236}">
                <a16:creationId xmlns:a16="http://schemas.microsoft.com/office/drawing/2014/main" id="{057DE4CC-4F2D-3140-B290-45E83E2E1DDC}"/>
              </a:ext>
            </a:extLst>
          </p:cNvPr>
          <p:cNvCxnSpPr>
            <a:cxnSpLocks/>
          </p:cNvCxnSpPr>
          <p:nvPr/>
        </p:nvCxnSpPr>
        <p:spPr>
          <a:xfrm flipH="1" flipV="1">
            <a:off x="9142668" y="2553041"/>
            <a:ext cx="290008" cy="540332"/>
          </a:xfrm>
          <a:prstGeom prst="straightConnector1">
            <a:avLst/>
          </a:prstGeom>
          <a:ln w="508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56400F05-F1A7-5F46-A9D0-927D04C8243A}"/>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149624" y="3765482"/>
            <a:ext cx="724860" cy="728521"/>
          </a:xfrm>
          <a:prstGeom prst="rect">
            <a:avLst/>
          </a:prstGeom>
        </p:spPr>
      </p:pic>
      <p:pic>
        <p:nvPicPr>
          <p:cNvPr id="32" name="Graphic 60" descr="Clapper board">
            <a:extLst>
              <a:ext uri="{FF2B5EF4-FFF2-40B4-BE49-F238E27FC236}">
                <a16:creationId xmlns:a16="http://schemas.microsoft.com/office/drawing/2014/main" id="{17C8CCA3-E9AB-DC4A-B195-6FFA43037469}"/>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8135296" y="5332867"/>
            <a:ext cx="728522" cy="728522"/>
          </a:xfrm>
          <a:prstGeom prst="rect">
            <a:avLst/>
          </a:prstGeom>
        </p:spPr>
      </p:pic>
      <p:pic>
        <p:nvPicPr>
          <p:cNvPr id="33" name="Graphic 61" descr="Clapper board">
            <a:extLst>
              <a:ext uri="{FF2B5EF4-FFF2-40B4-BE49-F238E27FC236}">
                <a16:creationId xmlns:a16="http://schemas.microsoft.com/office/drawing/2014/main" id="{08AF250C-EA3B-9A4F-846E-D05F4683740B}"/>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0324787" y="5382838"/>
            <a:ext cx="728522" cy="728522"/>
          </a:xfrm>
          <a:prstGeom prst="rect">
            <a:avLst/>
          </a:prstGeom>
        </p:spPr>
      </p:pic>
      <p:pic>
        <p:nvPicPr>
          <p:cNvPr id="34" name="Graphic 62" descr="Clapper board">
            <a:extLst>
              <a:ext uri="{FF2B5EF4-FFF2-40B4-BE49-F238E27FC236}">
                <a16:creationId xmlns:a16="http://schemas.microsoft.com/office/drawing/2014/main" id="{0A8B4553-C70A-6845-998F-15CAE7EBE0A8}"/>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1077344" y="5382838"/>
            <a:ext cx="728522" cy="728522"/>
          </a:xfrm>
          <a:prstGeom prst="rect">
            <a:avLst/>
          </a:prstGeom>
        </p:spPr>
      </p:pic>
      <p:pic>
        <p:nvPicPr>
          <p:cNvPr id="35" name="Picture 34">
            <a:extLst>
              <a:ext uri="{FF2B5EF4-FFF2-40B4-BE49-F238E27FC236}">
                <a16:creationId xmlns:a16="http://schemas.microsoft.com/office/drawing/2014/main" id="{4E2AE5C2-5B9E-ED4A-B6AC-673567C9A3D2}"/>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0130549" y="3765481"/>
            <a:ext cx="724860" cy="728521"/>
          </a:xfrm>
          <a:prstGeom prst="rect">
            <a:avLst/>
          </a:prstGeom>
        </p:spPr>
      </p:pic>
      <p:pic>
        <p:nvPicPr>
          <p:cNvPr id="36" name="Picture 35">
            <a:extLst>
              <a:ext uri="{FF2B5EF4-FFF2-40B4-BE49-F238E27FC236}">
                <a16:creationId xmlns:a16="http://schemas.microsoft.com/office/drawing/2014/main" id="{67F78240-A855-0545-BBE6-006AAF307E6A}"/>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0933613" y="3765481"/>
            <a:ext cx="724860" cy="728521"/>
          </a:xfrm>
          <a:prstGeom prst="rect">
            <a:avLst/>
          </a:prstGeom>
        </p:spPr>
      </p:pic>
      <p:pic>
        <p:nvPicPr>
          <p:cNvPr id="37" name="Picture 36">
            <a:extLst>
              <a:ext uri="{FF2B5EF4-FFF2-40B4-BE49-F238E27FC236}">
                <a16:creationId xmlns:a16="http://schemas.microsoft.com/office/drawing/2014/main" id="{A9416B29-81DC-B441-AA0A-8DE1A214BD4B}"/>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231776" y="2161199"/>
            <a:ext cx="941745" cy="905645"/>
          </a:xfrm>
          <a:prstGeom prst="rect">
            <a:avLst/>
          </a:prstGeom>
        </p:spPr>
      </p:pic>
      <p:cxnSp>
        <p:nvCxnSpPr>
          <p:cNvPr id="38" name="Straight Arrow Connector 37">
            <a:extLst>
              <a:ext uri="{FF2B5EF4-FFF2-40B4-BE49-F238E27FC236}">
                <a16:creationId xmlns:a16="http://schemas.microsoft.com/office/drawing/2014/main" id="{62BC458E-99A9-4A4F-8F64-473D3F91EB6B}"/>
              </a:ext>
            </a:extLst>
          </p:cNvPr>
          <p:cNvCxnSpPr>
            <a:cxnSpLocks/>
          </p:cNvCxnSpPr>
          <p:nvPr/>
        </p:nvCxnSpPr>
        <p:spPr>
          <a:xfrm>
            <a:off x="11517328" y="2465454"/>
            <a:ext cx="0" cy="61059"/>
          </a:xfrm>
          <a:prstGeom prst="straightConnector1">
            <a:avLst/>
          </a:prstGeom>
          <a:ln w="508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39" name="Picture 38">
            <a:extLst>
              <a:ext uri="{FF2B5EF4-FFF2-40B4-BE49-F238E27FC236}">
                <a16:creationId xmlns:a16="http://schemas.microsoft.com/office/drawing/2014/main" id="{79FD946E-40F3-4849-A75F-782F3315F2A7}"/>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1025854" y="1892932"/>
            <a:ext cx="580964" cy="386341"/>
          </a:xfrm>
          <a:prstGeom prst="rect">
            <a:avLst/>
          </a:prstGeom>
        </p:spPr>
      </p:pic>
      <p:sp>
        <p:nvSpPr>
          <p:cNvPr id="40" name="TextBox 39">
            <a:extLst>
              <a:ext uri="{FF2B5EF4-FFF2-40B4-BE49-F238E27FC236}">
                <a16:creationId xmlns:a16="http://schemas.microsoft.com/office/drawing/2014/main" id="{185E9FCC-544C-9542-9A94-244B14B15A73}"/>
              </a:ext>
            </a:extLst>
          </p:cNvPr>
          <p:cNvSpPr txBox="1"/>
          <p:nvPr/>
        </p:nvSpPr>
        <p:spPr>
          <a:xfrm>
            <a:off x="9675223" y="940831"/>
            <a:ext cx="2516777"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[reasons]</a:t>
            </a:r>
          </a:p>
        </p:txBody>
      </p:sp>
      <p:pic>
        <p:nvPicPr>
          <p:cNvPr id="41" name="Picture 40">
            <a:extLst>
              <a:ext uri="{FF2B5EF4-FFF2-40B4-BE49-F238E27FC236}">
                <a16:creationId xmlns:a16="http://schemas.microsoft.com/office/drawing/2014/main" id="{B22C0D1F-F8C5-A941-B295-8B3EFC979346}"/>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1308517" y="2181825"/>
            <a:ext cx="580964" cy="386341"/>
          </a:xfrm>
          <a:prstGeom prst="rect">
            <a:avLst/>
          </a:prstGeom>
        </p:spPr>
      </p:pic>
      <p:cxnSp>
        <p:nvCxnSpPr>
          <p:cNvPr id="42" name="Straight Arrow Connector 41">
            <a:extLst>
              <a:ext uri="{FF2B5EF4-FFF2-40B4-BE49-F238E27FC236}">
                <a16:creationId xmlns:a16="http://schemas.microsoft.com/office/drawing/2014/main" id="{E612AE37-46CC-6D4F-BA3C-CCC628287D43}"/>
              </a:ext>
            </a:extLst>
          </p:cNvPr>
          <p:cNvCxnSpPr>
            <a:cxnSpLocks/>
          </p:cNvCxnSpPr>
          <p:nvPr/>
        </p:nvCxnSpPr>
        <p:spPr>
          <a:xfrm flipH="1" flipV="1">
            <a:off x="11720472" y="2626491"/>
            <a:ext cx="290008" cy="540332"/>
          </a:xfrm>
          <a:prstGeom prst="straightConnector1">
            <a:avLst/>
          </a:prstGeom>
          <a:ln w="508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43" name="Action Button: Custom 42">
            <a:hlinkClick r:id="" action="ppaction://noaction" highlightClick="1">
              <a:snd r:embed="rId23" name="Ko%CC%88pfe.wav"/>
            </a:hlinkClick>
            <a:extLst>
              <a:ext uri="{FF2B5EF4-FFF2-40B4-BE49-F238E27FC236}">
                <a16:creationId xmlns:a16="http://schemas.microsoft.com/office/drawing/2014/main" id="{0D6B368A-A17E-3C4C-B2F0-2F1E1831B1A4}"/>
              </a:ext>
            </a:extLst>
          </p:cNvPr>
          <p:cNvSpPr>
            <a:spLocks noChangeAspect="1"/>
          </p:cNvSpPr>
          <p:nvPr/>
        </p:nvSpPr>
        <p:spPr>
          <a:xfrm>
            <a:off x="418674" y="862496"/>
            <a:ext cx="590790" cy="540000"/>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44" name="Action Button: Custom 43">
            <a:hlinkClick r:id="" action="ppaction://noaction" highlightClick="1">
              <a:snd r:embed="rId24" name="Artzt.wav"/>
            </a:hlinkClick>
            <a:extLst>
              <a:ext uri="{FF2B5EF4-FFF2-40B4-BE49-F238E27FC236}">
                <a16:creationId xmlns:a16="http://schemas.microsoft.com/office/drawing/2014/main" id="{EB5CAE6B-4AD9-3249-BB8B-EB638525338F}"/>
              </a:ext>
            </a:extLst>
          </p:cNvPr>
          <p:cNvSpPr>
            <a:spLocks noChangeAspect="1"/>
          </p:cNvSpPr>
          <p:nvPr/>
        </p:nvSpPr>
        <p:spPr>
          <a:xfrm>
            <a:off x="418674" y="2356491"/>
            <a:ext cx="598598" cy="540000"/>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45" name="Action Button: Custom 44">
            <a:hlinkClick r:id="" action="ppaction://noaction" highlightClick="1">
              <a:snd r:embed="rId25" name="Spiel.wav"/>
            </a:hlinkClick>
            <a:extLst>
              <a:ext uri="{FF2B5EF4-FFF2-40B4-BE49-F238E27FC236}">
                <a16:creationId xmlns:a16="http://schemas.microsoft.com/office/drawing/2014/main" id="{913A760B-5BCC-B84D-AAEF-3543038E8BBA}"/>
              </a:ext>
            </a:extLst>
          </p:cNvPr>
          <p:cNvSpPr>
            <a:spLocks noChangeAspect="1"/>
          </p:cNvSpPr>
          <p:nvPr/>
        </p:nvSpPr>
        <p:spPr>
          <a:xfrm>
            <a:off x="418674" y="3870256"/>
            <a:ext cx="598598" cy="540000"/>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46" name="Action Button: Custom 45">
            <a:hlinkClick r:id="" action="ppaction://noaction" highlightClick="1">
              <a:snd r:embed="rId26" name="Pla%CC%88tze.wav"/>
            </a:hlinkClick>
            <a:extLst>
              <a:ext uri="{FF2B5EF4-FFF2-40B4-BE49-F238E27FC236}">
                <a16:creationId xmlns:a16="http://schemas.microsoft.com/office/drawing/2014/main" id="{D54C3BC2-2440-1346-B835-7751694BDD1A}"/>
              </a:ext>
            </a:extLst>
          </p:cNvPr>
          <p:cNvSpPr>
            <a:spLocks noChangeAspect="1"/>
          </p:cNvSpPr>
          <p:nvPr/>
        </p:nvSpPr>
        <p:spPr>
          <a:xfrm>
            <a:off x="421521" y="5426748"/>
            <a:ext cx="598598" cy="540000"/>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sp>
        <p:nvSpPr>
          <p:cNvPr id="47" name="Action Button: Custom 46">
            <a:hlinkClick r:id="" action="ppaction://noaction" highlightClick="1">
              <a:snd r:embed="rId27" name="Gru%CC%88nde.wav"/>
            </a:hlinkClick>
            <a:extLst>
              <a:ext uri="{FF2B5EF4-FFF2-40B4-BE49-F238E27FC236}">
                <a16:creationId xmlns:a16="http://schemas.microsoft.com/office/drawing/2014/main" id="{7E655DDD-66AC-B643-B320-C7C8346049B3}"/>
              </a:ext>
            </a:extLst>
          </p:cNvPr>
          <p:cNvSpPr>
            <a:spLocks noChangeAspect="1"/>
          </p:cNvSpPr>
          <p:nvPr/>
        </p:nvSpPr>
        <p:spPr>
          <a:xfrm>
            <a:off x="6907477" y="862496"/>
            <a:ext cx="599132" cy="540000"/>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5</a:t>
            </a:r>
          </a:p>
        </p:txBody>
      </p:sp>
      <p:sp>
        <p:nvSpPr>
          <p:cNvPr id="48" name="Action Button: Custom 47">
            <a:hlinkClick r:id="" action="ppaction://noaction" highlightClick="1">
              <a:snd r:embed="rId28" name="Stu%CC%88ck.wav"/>
            </a:hlinkClick>
            <a:extLst>
              <a:ext uri="{FF2B5EF4-FFF2-40B4-BE49-F238E27FC236}">
                <a16:creationId xmlns:a16="http://schemas.microsoft.com/office/drawing/2014/main" id="{694639D9-84AC-A14D-9D21-C5C7E44ED238}"/>
              </a:ext>
            </a:extLst>
          </p:cNvPr>
          <p:cNvSpPr>
            <a:spLocks noChangeAspect="1"/>
          </p:cNvSpPr>
          <p:nvPr/>
        </p:nvSpPr>
        <p:spPr>
          <a:xfrm>
            <a:off x="6907477" y="2356491"/>
            <a:ext cx="599132" cy="540000"/>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6</a:t>
            </a:r>
          </a:p>
        </p:txBody>
      </p:sp>
      <p:sp>
        <p:nvSpPr>
          <p:cNvPr id="49" name="Action Button: Custom 48">
            <a:hlinkClick r:id="" action="ppaction://noaction" highlightClick="1">
              <a:snd r:embed="rId29" name="Fu%C3%9Fba%CC%88lle.wav"/>
            </a:hlinkClick>
            <a:extLst>
              <a:ext uri="{FF2B5EF4-FFF2-40B4-BE49-F238E27FC236}">
                <a16:creationId xmlns:a16="http://schemas.microsoft.com/office/drawing/2014/main" id="{CA557731-B5F6-804D-8D98-6282E34C1DF9}"/>
              </a:ext>
            </a:extLst>
          </p:cNvPr>
          <p:cNvSpPr>
            <a:spLocks noChangeAspect="1"/>
          </p:cNvSpPr>
          <p:nvPr/>
        </p:nvSpPr>
        <p:spPr>
          <a:xfrm>
            <a:off x="6916757" y="3824493"/>
            <a:ext cx="599132" cy="540000"/>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7</a:t>
            </a:r>
          </a:p>
        </p:txBody>
      </p:sp>
      <p:sp>
        <p:nvSpPr>
          <p:cNvPr id="50" name="Action Button: Custom 49">
            <a:hlinkClick r:id="" action="ppaction://noaction" highlightClick="1">
              <a:snd r:embed="rId30" name="Filme.wav"/>
            </a:hlinkClick>
            <a:extLst>
              <a:ext uri="{FF2B5EF4-FFF2-40B4-BE49-F238E27FC236}">
                <a16:creationId xmlns:a16="http://schemas.microsoft.com/office/drawing/2014/main" id="{E922A1A5-5F54-FD45-B461-FC79B9EE83C1}"/>
              </a:ext>
            </a:extLst>
          </p:cNvPr>
          <p:cNvSpPr>
            <a:spLocks noChangeAspect="1"/>
          </p:cNvSpPr>
          <p:nvPr/>
        </p:nvSpPr>
        <p:spPr>
          <a:xfrm>
            <a:off x="6927300" y="5397659"/>
            <a:ext cx="599132" cy="540000"/>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8</a:t>
            </a:r>
          </a:p>
        </p:txBody>
      </p:sp>
      <p:sp>
        <p:nvSpPr>
          <p:cNvPr id="51" name="Rounded Rectangle 11">
            <a:extLst>
              <a:ext uri="{FF2B5EF4-FFF2-40B4-BE49-F238E27FC236}">
                <a16:creationId xmlns:a16="http://schemas.microsoft.com/office/drawing/2014/main" id="{81558FB2-EC36-2449-A511-1719B11E5192}"/>
              </a:ext>
            </a:extLst>
          </p:cNvPr>
          <p:cNvSpPr/>
          <p:nvPr/>
        </p:nvSpPr>
        <p:spPr>
          <a:xfrm>
            <a:off x="10501745" y="93581"/>
            <a:ext cx="151394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endParaRPr lang="en-GB" b="1" dirty="0">
              <a:solidFill>
                <a:prstClr val="white"/>
              </a:solidFill>
              <a:latin typeface="Century Gothic" panose="020B0502020202020204" pitchFamily="34" charset="0"/>
            </a:endParaRPr>
          </a:p>
        </p:txBody>
      </p:sp>
      <p:sp>
        <p:nvSpPr>
          <p:cNvPr id="52" name="Title 2">
            <a:extLst>
              <a:ext uri="{FF2B5EF4-FFF2-40B4-BE49-F238E27FC236}">
                <a16:creationId xmlns:a16="http://schemas.microsoft.com/office/drawing/2014/main" id="{3A307BE7-B30E-0048-8FFE-0BB498BE289D}"/>
              </a:ext>
            </a:extLst>
          </p:cNvPr>
          <p:cNvSpPr txBox="1">
            <a:spLocks/>
          </p:cNvSpPr>
          <p:nvPr/>
        </p:nvSpPr>
        <p:spPr>
          <a:xfrm>
            <a:off x="29066" y="-173587"/>
            <a:ext cx="7311424" cy="9594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de-DE" sz="2400" b="1">
                <a:solidFill>
                  <a:srgbClr val="1F4E79"/>
                </a:solidFill>
                <a:ea typeface="+mn-ea"/>
                <a:cs typeface="+mn-cs"/>
              </a:rPr>
              <a:t>.  </a:t>
            </a:r>
            <a:endParaRPr lang="en-US" dirty="0"/>
          </a:p>
        </p:txBody>
      </p:sp>
    </p:spTree>
    <p:extLst>
      <p:ext uri="{BB962C8B-B14F-4D97-AF65-F5344CB8AC3E}">
        <p14:creationId xmlns:p14="http://schemas.microsoft.com/office/powerpoint/2010/main" val="137387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7"/>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8"/>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9"/>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1"/>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1"/>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35"/>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6"/>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9"/>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32"/>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33"/>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34"/>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40" grpId="0"/>
      <p:bldP spid="43" grpId="0" animBg="1"/>
      <p:bldP spid="44" grpId="0" animBg="1"/>
      <p:bldP spid="45" grpId="0" animBg="1"/>
      <p:bldP spid="46" grpId="0" animBg="1"/>
      <p:bldP spid="47" grpId="0" animBg="1"/>
      <p:bldP spid="48" grpId="0" animBg="1"/>
      <p:bldP spid="49" grpId="0" animBg="1"/>
      <p:bldP spid="5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solidFill>
                  <a:schemeClr val="bg1"/>
                </a:solidFill>
              </a:rPr>
              <a:t>Antworten</a:t>
            </a:r>
          </a:p>
        </p:txBody>
      </p:sp>
      <p:pic>
        <p:nvPicPr>
          <p:cNvPr id="3" name="Picture 2">
            <a:extLst>
              <a:ext uri="{FF2B5EF4-FFF2-40B4-BE49-F238E27FC236}">
                <a16:creationId xmlns:a16="http://schemas.microsoft.com/office/drawing/2014/main" id="{F9BE1D88-E6E3-5A48-948A-AAA496765229}"/>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4802"/>
          <a:stretch/>
        </p:blipFill>
        <p:spPr>
          <a:xfrm>
            <a:off x="1110303" y="273137"/>
            <a:ext cx="834875" cy="975153"/>
          </a:xfrm>
          <a:prstGeom prst="rect">
            <a:avLst/>
          </a:prstGeom>
        </p:spPr>
      </p:pic>
      <p:pic>
        <p:nvPicPr>
          <p:cNvPr id="4" name="Picture 3">
            <a:extLst>
              <a:ext uri="{FF2B5EF4-FFF2-40B4-BE49-F238E27FC236}">
                <a16:creationId xmlns:a16="http://schemas.microsoft.com/office/drawing/2014/main" id="{FA6545F2-536C-104C-8568-C103BAF202CA}"/>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 r="6319"/>
          <a:stretch/>
        </p:blipFill>
        <p:spPr>
          <a:xfrm>
            <a:off x="3329247" y="273137"/>
            <a:ext cx="821575" cy="975153"/>
          </a:xfrm>
          <a:prstGeom prst="rect">
            <a:avLst/>
          </a:prstGeom>
        </p:spPr>
      </p:pic>
      <p:pic>
        <p:nvPicPr>
          <p:cNvPr id="5" name="Picture 4">
            <a:extLst>
              <a:ext uri="{FF2B5EF4-FFF2-40B4-BE49-F238E27FC236}">
                <a16:creationId xmlns:a16="http://schemas.microsoft.com/office/drawing/2014/main" id="{6AC7067A-C37B-BF4C-9A99-CB25FC9B664F}"/>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6635"/>
          <a:stretch/>
        </p:blipFill>
        <p:spPr>
          <a:xfrm>
            <a:off x="4213168" y="273137"/>
            <a:ext cx="818804" cy="975153"/>
          </a:xfrm>
          <a:prstGeom prst="rect">
            <a:avLst/>
          </a:prstGeom>
        </p:spPr>
      </p:pic>
      <p:pic>
        <p:nvPicPr>
          <p:cNvPr id="6" name="Picture 5">
            <a:extLst>
              <a:ext uri="{FF2B5EF4-FFF2-40B4-BE49-F238E27FC236}">
                <a16:creationId xmlns:a16="http://schemas.microsoft.com/office/drawing/2014/main" id="{7DB396AF-5294-A443-8E2D-14CE4D87B7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3881" y="1544811"/>
            <a:ext cx="549836" cy="1320636"/>
          </a:xfrm>
          <a:prstGeom prst="rect">
            <a:avLst/>
          </a:prstGeom>
        </p:spPr>
      </p:pic>
      <p:pic>
        <p:nvPicPr>
          <p:cNvPr id="7" name="Picture 6">
            <a:extLst>
              <a:ext uri="{FF2B5EF4-FFF2-40B4-BE49-F238E27FC236}">
                <a16:creationId xmlns:a16="http://schemas.microsoft.com/office/drawing/2014/main" id="{69BF3C45-DC89-5D41-A6EF-7E6446E18C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92824" y="1544811"/>
            <a:ext cx="549837" cy="1320639"/>
          </a:xfrm>
          <a:prstGeom prst="rect">
            <a:avLst/>
          </a:prstGeom>
        </p:spPr>
      </p:pic>
      <p:pic>
        <p:nvPicPr>
          <p:cNvPr id="8" name="Picture 7">
            <a:extLst>
              <a:ext uri="{FF2B5EF4-FFF2-40B4-BE49-F238E27FC236}">
                <a16:creationId xmlns:a16="http://schemas.microsoft.com/office/drawing/2014/main" id="{ABD163AA-BBD0-0542-BD21-8C6AE27412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76744" y="1544811"/>
            <a:ext cx="549837" cy="1320639"/>
          </a:xfrm>
          <a:prstGeom prst="rect">
            <a:avLst/>
          </a:prstGeom>
        </p:spPr>
      </p:pic>
      <p:pic>
        <p:nvPicPr>
          <p:cNvPr id="9" name="Picture 6" descr="http://www.clker.com/cliparts/8/5/4/b/11949911381154569537asso_carte_architetto_fr_01.svg.med.png">
            <a:extLst>
              <a:ext uri="{FF2B5EF4-FFF2-40B4-BE49-F238E27FC236}">
                <a16:creationId xmlns:a16="http://schemas.microsoft.com/office/drawing/2014/main" id="{2756C305-3FFE-684E-BC95-C5406D3F0DA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9323" y="3343292"/>
            <a:ext cx="859742" cy="79382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ttp://www.clker.com/cliparts/8/5/4/b/11949911381154569537asso_carte_architetto_fr_01.svg.med.png">
            <a:extLst>
              <a:ext uri="{FF2B5EF4-FFF2-40B4-BE49-F238E27FC236}">
                <a16:creationId xmlns:a16="http://schemas.microsoft.com/office/drawing/2014/main" id="{B1BE40D8-1992-1A43-95AD-E850B55CFF6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04196" y="3343292"/>
            <a:ext cx="859742" cy="79382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http://www.clker.com/cliparts/8/5/4/b/11949911381154569537asso_carte_architetto_fr_01.svg.med.png">
            <a:extLst>
              <a:ext uri="{FF2B5EF4-FFF2-40B4-BE49-F238E27FC236}">
                <a16:creationId xmlns:a16="http://schemas.microsoft.com/office/drawing/2014/main" id="{88386868-F36C-2242-A0C5-B5CB41C0233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33760" y="3343292"/>
            <a:ext cx="859742" cy="793829"/>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0D2A6CF5-66E6-7E42-B6EC-CA8700DFBBF7}"/>
              </a:ext>
            </a:extLst>
          </p:cNvPr>
          <p:cNvGrpSpPr/>
          <p:nvPr/>
        </p:nvGrpSpPr>
        <p:grpSpPr>
          <a:xfrm>
            <a:off x="3173858" y="4642505"/>
            <a:ext cx="1492645" cy="1208257"/>
            <a:chOff x="1055418" y="4480906"/>
            <a:chExt cx="1337294" cy="1150855"/>
          </a:xfrm>
        </p:grpSpPr>
        <p:pic>
          <p:nvPicPr>
            <p:cNvPr id="13" name="Picture 12">
              <a:extLst>
                <a:ext uri="{FF2B5EF4-FFF2-40B4-BE49-F238E27FC236}">
                  <a16:creationId xmlns:a16="http://schemas.microsoft.com/office/drawing/2014/main" id="{B21310AB-F6AE-9B4F-A5E8-B49116C03E0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5418" y="4962074"/>
              <a:ext cx="859742" cy="477157"/>
            </a:xfrm>
            <a:prstGeom prst="rect">
              <a:avLst/>
            </a:prstGeom>
          </p:spPr>
        </p:pic>
        <p:pic>
          <p:nvPicPr>
            <p:cNvPr id="14" name="Picture 13">
              <a:extLst>
                <a:ext uri="{FF2B5EF4-FFF2-40B4-BE49-F238E27FC236}">
                  <a16:creationId xmlns:a16="http://schemas.microsoft.com/office/drawing/2014/main" id="{CF694918-6489-164F-BD68-A712ED01F7B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88309" y="5031193"/>
              <a:ext cx="404403" cy="600568"/>
            </a:xfrm>
            <a:prstGeom prst="rect">
              <a:avLst/>
            </a:prstGeom>
          </p:spPr>
        </p:pic>
        <p:pic>
          <p:nvPicPr>
            <p:cNvPr id="15" name="Picture 14">
              <a:extLst>
                <a:ext uri="{FF2B5EF4-FFF2-40B4-BE49-F238E27FC236}">
                  <a16:creationId xmlns:a16="http://schemas.microsoft.com/office/drawing/2014/main" id="{82BB5566-CC37-E248-8143-248BA05884C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80762" y="4480906"/>
              <a:ext cx="327379" cy="341020"/>
            </a:xfrm>
            <a:prstGeom prst="rect">
              <a:avLst/>
            </a:prstGeom>
          </p:spPr>
        </p:pic>
        <p:pic>
          <p:nvPicPr>
            <p:cNvPr id="16" name="Picture 15">
              <a:extLst>
                <a:ext uri="{FF2B5EF4-FFF2-40B4-BE49-F238E27FC236}">
                  <a16:creationId xmlns:a16="http://schemas.microsoft.com/office/drawing/2014/main" id="{24C4036A-1AA2-4245-8159-EC44BDFC890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41524" y="4582297"/>
              <a:ext cx="251188" cy="286467"/>
            </a:xfrm>
            <a:prstGeom prst="rect">
              <a:avLst/>
            </a:prstGeom>
          </p:spPr>
        </p:pic>
      </p:grpSp>
      <p:grpSp>
        <p:nvGrpSpPr>
          <p:cNvPr id="17" name="Group 16">
            <a:extLst>
              <a:ext uri="{FF2B5EF4-FFF2-40B4-BE49-F238E27FC236}">
                <a16:creationId xmlns:a16="http://schemas.microsoft.com/office/drawing/2014/main" id="{E5EFD617-3884-3042-AE45-B64FD092C2AC}"/>
              </a:ext>
            </a:extLst>
          </p:cNvPr>
          <p:cNvGrpSpPr/>
          <p:nvPr/>
        </p:nvGrpSpPr>
        <p:grpSpPr>
          <a:xfrm>
            <a:off x="1099150" y="4658725"/>
            <a:ext cx="1337294" cy="1150855"/>
            <a:chOff x="1055418" y="4480906"/>
            <a:chExt cx="1337294" cy="1150855"/>
          </a:xfrm>
        </p:grpSpPr>
        <p:pic>
          <p:nvPicPr>
            <p:cNvPr id="18" name="Picture 17">
              <a:extLst>
                <a:ext uri="{FF2B5EF4-FFF2-40B4-BE49-F238E27FC236}">
                  <a16:creationId xmlns:a16="http://schemas.microsoft.com/office/drawing/2014/main" id="{B162D1D8-BC72-2341-A9EC-E680205AA45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55418" y="4962074"/>
              <a:ext cx="859742" cy="477157"/>
            </a:xfrm>
            <a:prstGeom prst="rect">
              <a:avLst/>
            </a:prstGeom>
          </p:spPr>
        </p:pic>
        <p:pic>
          <p:nvPicPr>
            <p:cNvPr id="19" name="Picture 18">
              <a:extLst>
                <a:ext uri="{FF2B5EF4-FFF2-40B4-BE49-F238E27FC236}">
                  <a16:creationId xmlns:a16="http://schemas.microsoft.com/office/drawing/2014/main" id="{69B3F625-E29F-9347-AD87-BA9627FC306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88309" y="5031193"/>
              <a:ext cx="404403" cy="600568"/>
            </a:xfrm>
            <a:prstGeom prst="rect">
              <a:avLst/>
            </a:prstGeom>
          </p:spPr>
        </p:pic>
        <p:pic>
          <p:nvPicPr>
            <p:cNvPr id="20" name="Picture 19">
              <a:extLst>
                <a:ext uri="{FF2B5EF4-FFF2-40B4-BE49-F238E27FC236}">
                  <a16:creationId xmlns:a16="http://schemas.microsoft.com/office/drawing/2014/main" id="{05073E1F-6E94-E245-BEDE-E500BACC412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80762" y="4480906"/>
              <a:ext cx="327379" cy="341020"/>
            </a:xfrm>
            <a:prstGeom prst="rect">
              <a:avLst/>
            </a:prstGeom>
          </p:spPr>
        </p:pic>
        <p:pic>
          <p:nvPicPr>
            <p:cNvPr id="21" name="Picture 20">
              <a:extLst>
                <a:ext uri="{FF2B5EF4-FFF2-40B4-BE49-F238E27FC236}">
                  <a16:creationId xmlns:a16="http://schemas.microsoft.com/office/drawing/2014/main" id="{B9163367-4073-BD4B-8655-F4FE129B1D6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41524" y="4582297"/>
              <a:ext cx="251188" cy="286467"/>
            </a:xfrm>
            <a:prstGeom prst="rect">
              <a:avLst/>
            </a:prstGeom>
          </p:spPr>
        </p:pic>
      </p:grpSp>
      <p:grpSp>
        <p:nvGrpSpPr>
          <p:cNvPr id="22" name="Group 21">
            <a:extLst>
              <a:ext uri="{FF2B5EF4-FFF2-40B4-BE49-F238E27FC236}">
                <a16:creationId xmlns:a16="http://schemas.microsoft.com/office/drawing/2014/main" id="{53E0E533-8239-F845-A178-F2B15C3847CF}"/>
              </a:ext>
            </a:extLst>
          </p:cNvPr>
          <p:cNvGrpSpPr/>
          <p:nvPr/>
        </p:nvGrpSpPr>
        <p:grpSpPr>
          <a:xfrm>
            <a:off x="4673083" y="4833456"/>
            <a:ext cx="1412949" cy="1086322"/>
            <a:chOff x="1055418" y="4480906"/>
            <a:chExt cx="1337294" cy="1150855"/>
          </a:xfrm>
        </p:grpSpPr>
        <p:pic>
          <p:nvPicPr>
            <p:cNvPr id="23" name="Picture 22">
              <a:extLst>
                <a:ext uri="{FF2B5EF4-FFF2-40B4-BE49-F238E27FC236}">
                  <a16:creationId xmlns:a16="http://schemas.microsoft.com/office/drawing/2014/main" id="{77FAA4D7-53EA-9B4E-A6B2-598B68E5CDD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55418" y="4962074"/>
              <a:ext cx="859742" cy="477157"/>
            </a:xfrm>
            <a:prstGeom prst="rect">
              <a:avLst/>
            </a:prstGeom>
          </p:spPr>
        </p:pic>
        <p:pic>
          <p:nvPicPr>
            <p:cNvPr id="24" name="Picture 23">
              <a:extLst>
                <a:ext uri="{FF2B5EF4-FFF2-40B4-BE49-F238E27FC236}">
                  <a16:creationId xmlns:a16="http://schemas.microsoft.com/office/drawing/2014/main" id="{3259CA30-7FF6-F54F-9BF7-90842FB067B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988309" y="5031193"/>
              <a:ext cx="404403" cy="600568"/>
            </a:xfrm>
            <a:prstGeom prst="rect">
              <a:avLst/>
            </a:prstGeom>
          </p:spPr>
        </p:pic>
        <p:pic>
          <p:nvPicPr>
            <p:cNvPr id="25" name="Picture 24">
              <a:extLst>
                <a:ext uri="{FF2B5EF4-FFF2-40B4-BE49-F238E27FC236}">
                  <a16:creationId xmlns:a16="http://schemas.microsoft.com/office/drawing/2014/main" id="{41D11E0E-8DAA-9D49-8AFE-D6623390A1D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480762" y="4480906"/>
              <a:ext cx="327379" cy="341020"/>
            </a:xfrm>
            <a:prstGeom prst="rect">
              <a:avLst/>
            </a:prstGeom>
          </p:spPr>
        </p:pic>
        <p:pic>
          <p:nvPicPr>
            <p:cNvPr id="26" name="Picture 25">
              <a:extLst>
                <a:ext uri="{FF2B5EF4-FFF2-40B4-BE49-F238E27FC236}">
                  <a16:creationId xmlns:a16="http://schemas.microsoft.com/office/drawing/2014/main" id="{19E7FE67-4629-B54D-813E-A2DDBE72D44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141524" y="4582297"/>
              <a:ext cx="251188" cy="286467"/>
            </a:xfrm>
            <a:prstGeom prst="rect">
              <a:avLst/>
            </a:prstGeom>
          </p:spPr>
        </p:pic>
      </p:grpSp>
      <p:sp>
        <p:nvSpPr>
          <p:cNvPr id="27" name="TextBox 26">
            <a:extLst>
              <a:ext uri="{FF2B5EF4-FFF2-40B4-BE49-F238E27FC236}">
                <a16:creationId xmlns:a16="http://schemas.microsoft.com/office/drawing/2014/main" id="{E0BCB138-BF93-7C4A-A4D9-0454E05B0910}"/>
              </a:ext>
            </a:extLst>
          </p:cNvPr>
          <p:cNvSpPr txBox="1"/>
          <p:nvPr/>
        </p:nvSpPr>
        <p:spPr>
          <a:xfrm>
            <a:off x="7225677" y="576047"/>
            <a:ext cx="2516777"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[reason]</a:t>
            </a:r>
          </a:p>
        </p:txBody>
      </p:sp>
      <p:pic>
        <p:nvPicPr>
          <p:cNvPr id="28" name="Picture 27">
            <a:extLst>
              <a:ext uri="{FF2B5EF4-FFF2-40B4-BE49-F238E27FC236}">
                <a16:creationId xmlns:a16="http://schemas.microsoft.com/office/drawing/2014/main" id="{AA4955BB-CCD4-DB40-945D-D86364F8418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598973" y="1699932"/>
            <a:ext cx="580964" cy="386341"/>
          </a:xfrm>
          <a:prstGeom prst="rect">
            <a:avLst/>
          </a:prstGeom>
        </p:spPr>
      </p:pic>
      <p:pic>
        <p:nvPicPr>
          <p:cNvPr id="29" name="Picture 28">
            <a:extLst>
              <a:ext uri="{FF2B5EF4-FFF2-40B4-BE49-F238E27FC236}">
                <a16:creationId xmlns:a16="http://schemas.microsoft.com/office/drawing/2014/main" id="{3B54CDE8-EB46-FE4A-A1FA-A98F0C8BCF02}"/>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904990" y="1719795"/>
            <a:ext cx="941745" cy="905645"/>
          </a:xfrm>
          <a:prstGeom prst="rect">
            <a:avLst/>
          </a:prstGeom>
        </p:spPr>
      </p:pic>
      <p:cxnSp>
        <p:nvCxnSpPr>
          <p:cNvPr id="30" name="Straight Arrow Connector 29">
            <a:extLst>
              <a:ext uri="{FF2B5EF4-FFF2-40B4-BE49-F238E27FC236}">
                <a16:creationId xmlns:a16="http://schemas.microsoft.com/office/drawing/2014/main" id="{057DE4CC-4F2D-3140-B290-45E83E2E1DDC}"/>
              </a:ext>
            </a:extLst>
          </p:cNvPr>
          <p:cNvCxnSpPr>
            <a:cxnSpLocks/>
          </p:cNvCxnSpPr>
          <p:nvPr/>
        </p:nvCxnSpPr>
        <p:spPr>
          <a:xfrm flipH="1" flipV="1">
            <a:off x="9034933" y="2152991"/>
            <a:ext cx="290008" cy="540332"/>
          </a:xfrm>
          <a:prstGeom prst="straightConnector1">
            <a:avLst/>
          </a:prstGeom>
          <a:ln w="508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56400F05-F1A7-5F46-A9D0-927D04C8243A}"/>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041889" y="3365432"/>
            <a:ext cx="724860" cy="728521"/>
          </a:xfrm>
          <a:prstGeom prst="rect">
            <a:avLst/>
          </a:prstGeom>
        </p:spPr>
      </p:pic>
      <p:pic>
        <p:nvPicPr>
          <p:cNvPr id="32" name="Graphic 60" descr="Clapper board">
            <a:extLst>
              <a:ext uri="{FF2B5EF4-FFF2-40B4-BE49-F238E27FC236}">
                <a16:creationId xmlns:a16="http://schemas.microsoft.com/office/drawing/2014/main" id="{17C8CCA3-E9AB-DC4A-B195-6FFA43037469}"/>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8027561" y="4932817"/>
            <a:ext cx="728522" cy="728522"/>
          </a:xfrm>
          <a:prstGeom prst="rect">
            <a:avLst/>
          </a:prstGeom>
        </p:spPr>
      </p:pic>
      <p:pic>
        <p:nvPicPr>
          <p:cNvPr id="33" name="Graphic 61" descr="Clapper board">
            <a:extLst>
              <a:ext uri="{FF2B5EF4-FFF2-40B4-BE49-F238E27FC236}">
                <a16:creationId xmlns:a16="http://schemas.microsoft.com/office/drawing/2014/main" id="{08AF250C-EA3B-9A4F-846E-D05F4683740B}"/>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0217052" y="4982788"/>
            <a:ext cx="728522" cy="728522"/>
          </a:xfrm>
          <a:prstGeom prst="rect">
            <a:avLst/>
          </a:prstGeom>
        </p:spPr>
      </p:pic>
      <p:pic>
        <p:nvPicPr>
          <p:cNvPr id="34" name="Graphic 62" descr="Clapper board">
            <a:extLst>
              <a:ext uri="{FF2B5EF4-FFF2-40B4-BE49-F238E27FC236}">
                <a16:creationId xmlns:a16="http://schemas.microsoft.com/office/drawing/2014/main" id="{0A8B4553-C70A-6845-998F-15CAE7EBE0A8}"/>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0969609" y="4982788"/>
            <a:ext cx="728522" cy="728522"/>
          </a:xfrm>
          <a:prstGeom prst="rect">
            <a:avLst/>
          </a:prstGeom>
        </p:spPr>
      </p:pic>
      <p:pic>
        <p:nvPicPr>
          <p:cNvPr id="35" name="Picture 34">
            <a:extLst>
              <a:ext uri="{FF2B5EF4-FFF2-40B4-BE49-F238E27FC236}">
                <a16:creationId xmlns:a16="http://schemas.microsoft.com/office/drawing/2014/main" id="{4E2AE5C2-5B9E-ED4A-B6AC-673567C9A3D2}"/>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0022814" y="3365431"/>
            <a:ext cx="724860" cy="728521"/>
          </a:xfrm>
          <a:prstGeom prst="rect">
            <a:avLst/>
          </a:prstGeom>
        </p:spPr>
      </p:pic>
      <p:pic>
        <p:nvPicPr>
          <p:cNvPr id="36" name="Picture 35">
            <a:extLst>
              <a:ext uri="{FF2B5EF4-FFF2-40B4-BE49-F238E27FC236}">
                <a16:creationId xmlns:a16="http://schemas.microsoft.com/office/drawing/2014/main" id="{67F78240-A855-0545-BBE6-006AAF307E6A}"/>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0825878" y="3365431"/>
            <a:ext cx="724860" cy="728521"/>
          </a:xfrm>
          <a:prstGeom prst="rect">
            <a:avLst/>
          </a:prstGeom>
        </p:spPr>
      </p:pic>
      <p:pic>
        <p:nvPicPr>
          <p:cNvPr id="37" name="Picture 36">
            <a:extLst>
              <a:ext uri="{FF2B5EF4-FFF2-40B4-BE49-F238E27FC236}">
                <a16:creationId xmlns:a16="http://schemas.microsoft.com/office/drawing/2014/main" id="{A9416B29-81DC-B441-AA0A-8DE1A214BD4B}"/>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124041" y="1761149"/>
            <a:ext cx="941745" cy="905645"/>
          </a:xfrm>
          <a:prstGeom prst="rect">
            <a:avLst/>
          </a:prstGeom>
        </p:spPr>
      </p:pic>
      <p:cxnSp>
        <p:nvCxnSpPr>
          <p:cNvPr id="38" name="Straight Arrow Connector 37">
            <a:extLst>
              <a:ext uri="{FF2B5EF4-FFF2-40B4-BE49-F238E27FC236}">
                <a16:creationId xmlns:a16="http://schemas.microsoft.com/office/drawing/2014/main" id="{62BC458E-99A9-4A4F-8F64-473D3F91EB6B}"/>
              </a:ext>
            </a:extLst>
          </p:cNvPr>
          <p:cNvCxnSpPr>
            <a:cxnSpLocks/>
          </p:cNvCxnSpPr>
          <p:nvPr/>
        </p:nvCxnSpPr>
        <p:spPr>
          <a:xfrm>
            <a:off x="11409593" y="2065404"/>
            <a:ext cx="0" cy="61059"/>
          </a:xfrm>
          <a:prstGeom prst="straightConnector1">
            <a:avLst/>
          </a:prstGeom>
          <a:ln w="508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39" name="Picture 38">
            <a:extLst>
              <a:ext uri="{FF2B5EF4-FFF2-40B4-BE49-F238E27FC236}">
                <a16:creationId xmlns:a16="http://schemas.microsoft.com/office/drawing/2014/main" id="{79FD946E-40F3-4849-A75F-782F3315F2A7}"/>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918119" y="1492882"/>
            <a:ext cx="580964" cy="386341"/>
          </a:xfrm>
          <a:prstGeom prst="rect">
            <a:avLst/>
          </a:prstGeom>
        </p:spPr>
      </p:pic>
      <p:sp>
        <p:nvSpPr>
          <p:cNvPr id="40" name="TextBox 39">
            <a:extLst>
              <a:ext uri="{FF2B5EF4-FFF2-40B4-BE49-F238E27FC236}">
                <a16:creationId xmlns:a16="http://schemas.microsoft.com/office/drawing/2014/main" id="{185E9FCC-544C-9542-9A94-244B14B15A73}"/>
              </a:ext>
            </a:extLst>
          </p:cNvPr>
          <p:cNvSpPr txBox="1"/>
          <p:nvPr/>
        </p:nvSpPr>
        <p:spPr>
          <a:xfrm>
            <a:off x="9567488" y="540781"/>
            <a:ext cx="2516777"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[reasons]</a:t>
            </a:r>
          </a:p>
        </p:txBody>
      </p:sp>
      <p:pic>
        <p:nvPicPr>
          <p:cNvPr id="41" name="Picture 40">
            <a:extLst>
              <a:ext uri="{FF2B5EF4-FFF2-40B4-BE49-F238E27FC236}">
                <a16:creationId xmlns:a16="http://schemas.microsoft.com/office/drawing/2014/main" id="{B22C0D1F-F8C5-A941-B295-8B3EFC979346}"/>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1200782" y="1781775"/>
            <a:ext cx="580964" cy="386341"/>
          </a:xfrm>
          <a:prstGeom prst="rect">
            <a:avLst/>
          </a:prstGeom>
        </p:spPr>
      </p:pic>
      <p:cxnSp>
        <p:nvCxnSpPr>
          <p:cNvPr id="42" name="Straight Arrow Connector 41">
            <a:extLst>
              <a:ext uri="{FF2B5EF4-FFF2-40B4-BE49-F238E27FC236}">
                <a16:creationId xmlns:a16="http://schemas.microsoft.com/office/drawing/2014/main" id="{E612AE37-46CC-6D4F-BA3C-CCC628287D43}"/>
              </a:ext>
            </a:extLst>
          </p:cNvPr>
          <p:cNvCxnSpPr>
            <a:cxnSpLocks/>
          </p:cNvCxnSpPr>
          <p:nvPr/>
        </p:nvCxnSpPr>
        <p:spPr>
          <a:xfrm flipH="1" flipV="1">
            <a:off x="11612737" y="2226441"/>
            <a:ext cx="290008" cy="540332"/>
          </a:xfrm>
          <a:prstGeom prst="straightConnector1">
            <a:avLst/>
          </a:prstGeom>
          <a:ln w="508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43" name="Action Button: Custom 42">
            <a:hlinkClick r:id="" action="ppaction://noaction" highlightClick="1">
              <a:snd r:embed="rId23" name="Viele_Ko%CC%88pfe.wav"/>
            </a:hlinkClick>
            <a:extLst>
              <a:ext uri="{FF2B5EF4-FFF2-40B4-BE49-F238E27FC236}">
                <a16:creationId xmlns:a16="http://schemas.microsoft.com/office/drawing/2014/main" id="{0D6B368A-A17E-3C4C-B2F0-2F1E1831B1A4}"/>
              </a:ext>
            </a:extLst>
          </p:cNvPr>
          <p:cNvSpPr>
            <a:spLocks noChangeAspect="1"/>
          </p:cNvSpPr>
          <p:nvPr/>
        </p:nvSpPr>
        <p:spPr>
          <a:xfrm>
            <a:off x="310939" y="462446"/>
            <a:ext cx="590790" cy="540000"/>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44" name="Action Button: Custom 43">
            <a:hlinkClick r:id="" action="ppaction://noaction" highlightClick="1">
              <a:snd r:embed="rId24" name="Ein_Arzt.wav"/>
            </a:hlinkClick>
            <a:extLst>
              <a:ext uri="{FF2B5EF4-FFF2-40B4-BE49-F238E27FC236}">
                <a16:creationId xmlns:a16="http://schemas.microsoft.com/office/drawing/2014/main" id="{EB5CAE6B-4AD9-3249-BB8B-EB638525338F}"/>
              </a:ext>
            </a:extLst>
          </p:cNvPr>
          <p:cNvSpPr>
            <a:spLocks noChangeAspect="1"/>
          </p:cNvSpPr>
          <p:nvPr/>
        </p:nvSpPr>
        <p:spPr>
          <a:xfrm>
            <a:off x="310939" y="1956441"/>
            <a:ext cx="598598" cy="540000"/>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45" name="Action Button: Custom 44">
            <a:hlinkClick r:id="" action="ppaction://noaction" highlightClick="1">
              <a:snd r:embed="rId25" name="Ein_Spiel.wav"/>
            </a:hlinkClick>
            <a:extLst>
              <a:ext uri="{FF2B5EF4-FFF2-40B4-BE49-F238E27FC236}">
                <a16:creationId xmlns:a16="http://schemas.microsoft.com/office/drawing/2014/main" id="{913A760B-5BCC-B84D-AAEF-3543038E8BBA}"/>
              </a:ext>
            </a:extLst>
          </p:cNvPr>
          <p:cNvSpPr>
            <a:spLocks noChangeAspect="1"/>
          </p:cNvSpPr>
          <p:nvPr/>
        </p:nvSpPr>
        <p:spPr>
          <a:xfrm>
            <a:off x="310939" y="3470206"/>
            <a:ext cx="598598" cy="540000"/>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46" name="Action Button: Custom 45">
            <a:hlinkClick r:id="" action="ppaction://noaction" highlightClick="1">
              <a:snd r:embed="rId26" name="Viele_Pla%CC%88tze.wav"/>
            </a:hlinkClick>
            <a:extLst>
              <a:ext uri="{FF2B5EF4-FFF2-40B4-BE49-F238E27FC236}">
                <a16:creationId xmlns:a16="http://schemas.microsoft.com/office/drawing/2014/main" id="{D54C3BC2-2440-1346-B835-7751694BDD1A}"/>
              </a:ext>
            </a:extLst>
          </p:cNvPr>
          <p:cNvSpPr>
            <a:spLocks noChangeAspect="1"/>
          </p:cNvSpPr>
          <p:nvPr/>
        </p:nvSpPr>
        <p:spPr>
          <a:xfrm>
            <a:off x="313786" y="5026698"/>
            <a:ext cx="598598" cy="540000"/>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sp>
        <p:nvSpPr>
          <p:cNvPr id="47" name="Action Button: Custom 46">
            <a:hlinkClick r:id="" action="ppaction://noaction" highlightClick="1">
              <a:snd r:embed="rId27" name="Viele_Gru%CC%88nde.wav"/>
            </a:hlinkClick>
            <a:extLst>
              <a:ext uri="{FF2B5EF4-FFF2-40B4-BE49-F238E27FC236}">
                <a16:creationId xmlns:a16="http://schemas.microsoft.com/office/drawing/2014/main" id="{7E655DDD-66AC-B643-B320-C7C8346049B3}"/>
              </a:ext>
            </a:extLst>
          </p:cNvPr>
          <p:cNvSpPr>
            <a:spLocks noChangeAspect="1"/>
          </p:cNvSpPr>
          <p:nvPr/>
        </p:nvSpPr>
        <p:spPr>
          <a:xfrm>
            <a:off x="6799742" y="462446"/>
            <a:ext cx="599132" cy="540000"/>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5</a:t>
            </a:r>
          </a:p>
        </p:txBody>
      </p:sp>
      <p:sp>
        <p:nvSpPr>
          <p:cNvPr id="48" name="Action Button: Custom 47">
            <a:hlinkClick r:id="" action="ppaction://noaction" highlightClick="1">
              <a:snd r:embed="rId28" name="Ein_Stu%CC%88ck.wav"/>
            </a:hlinkClick>
            <a:extLst>
              <a:ext uri="{FF2B5EF4-FFF2-40B4-BE49-F238E27FC236}">
                <a16:creationId xmlns:a16="http://schemas.microsoft.com/office/drawing/2014/main" id="{694639D9-84AC-A14D-9D21-C5C7E44ED238}"/>
              </a:ext>
            </a:extLst>
          </p:cNvPr>
          <p:cNvSpPr>
            <a:spLocks noChangeAspect="1"/>
          </p:cNvSpPr>
          <p:nvPr/>
        </p:nvSpPr>
        <p:spPr>
          <a:xfrm>
            <a:off x="6799742" y="1956441"/>
            <a:ext cx="599132" cy="540000"/>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6</a:t>
            </a:r>
          </a:p>
        </p:txBody>
      </p:sp>
      <p:sp>
        <p:nvSpPr>
          <p:cNvPr id="49" name="Action Button: Custom 48">
            <a:hlinkClick r:id="" action="ppaction://noaction" highlightClick="1">
              <a:snd r:embed="rId29" name="Viele_Fu%C3%9Fba%CC%88lle.wav"/>
            </a:hlinkClick>
            <a:extLst>
              <a:ext uri="{FF2B5EF4-FFF2-40B4-BE49-F238E27FC236}">
                <a16:creationId xmlns:a16="http://schemas.microsoft.com/office/drawing/2014/main" id="{CA557731-B5F6-804D-8D98-6282E34C1DF9}"/>
              </a:ext>
            </a:extLst>
          </p:cNvPr>
          <p:cNvSpPr>
            <a:spLocks noChangeAspect="1"/>
          </p:cNvSpPr>
          <p:nvPr/>
        </p:nvSpPr>
        <p:spPr>
          <a:xfrm>
            <a:off x="6809022" y="3424443"/>
            <a:ext cx="599132" cy="540000"/>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7</a:t>
            </a:r>
          </a:p>
        </p:txBody>
      </p:sp>
      <p:sp>
        <p:nvSpPr>
          <p:cNvPr id="50" name="Action Button: Custom 49">
            <a:hlinkClick r:id="" action="ppaction://noaction" highlightClick="1">
              <a:snd r:embed="rId30" name="Viele_Filme.wav"/>
            </a:hlinkClick>
            <a:extLst>
              <a:ext uri="{FF2B5EF4-FFF2-40B4-BE49-F238E27FC236}">
                <a16:creationId xmlns:a16="http://schemas.microsoft.com/office/drawing/2014/main" id="{E922A1A5-5F54-FD45-B461-FC79B9EE83C1}"/>
              </a:ext>
            </a:extLst>
          </p:cNvPr>
          <p:cNvSpPr>
            <a:spLocks noChangeAspect="1"/>
          </p:cNvSpPr>
          <p:nvPr/>
        </p:nvSpPr>
        <p:spPr>
          <a:xfrm>
            <a:off x="6819565" y="4997609"/>
            <a:ext cx="599132" cy="540000"/>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8</a:t>
            </a:r>
          </a:p>
        </p:txBody>
      </p:sp>
      <p:sp>
        <p:nvSpPr>
          <p:cNvPr id="51" name="Oval 50">
            <a:extLst>
              <a:ext uri="{FF2B5EF4-FFF2-40B4-BE49-F238E27FC236}">
                <a16:creationId xmlns:a16="http://schemas.microsoft.com/office/drawing/2014/main" id="{467487CF-8FFC-4E47-8B70-615F33868462}"/>
              </a:ext>
            </a:extLst>
          </p:cNvPr>
          <p:cNvSpPr/>
          <p:nvPr/>
        </p:nvSpPr>
        <p:spPr>
          <a:xfrm>
            <a:off x="3131194" y="162637"/>
            <a:ext cx="2324903" cy="1219745"/>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CDC5D967-6D47-784A-818A-E76E1607BAC9}"/>
              </a:ext>
            </a:extLst>
          </p:cNvPr>
          <p:cNvSpPr/>
          <p:nvPr/>
        </p:nvSpPr>
        <p:spPr>
          <a:xfrm>
            <a:off x="631449" y="1486060"/>
            <a:ext cx="2324903" cy="1379387"/>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A4F87B25-8A29-FC4D-8331-E783F2E8FB78}"/>
              </a:ext>
            </a:extLst>
          </p:cNvPr>
          <p:cNvSpPr/>
          <p:nvPr/>
        </p:nvSpPr>
        <p:spPr>
          <a:xfrm>
            <a:off x="796440" y="3130333"/>
            <a:ext cx="2324903" cy="1219745"/>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0E29B9A9-B61B-534F-A249-D1BD6DC28A6F}"/>
              </a:ext>
            </a:extLst>
          </p:cNvPr>
          <p:cNvSpPr/>
          <p:nvPr/>
        </p:nvSpPr>
        <p:spPr>
          <a:xfrm>
            <a:off x="2821259" y="4436710"/>
            <a:ext cx="3488859" cy="1874278"/>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9734DDCE-4A03-D942-B93B-8CF7EA47BAFF}"/>
              </a:ext>
            </a:extLst>
          </p:cNvPr>
          <p:cNvSpPr/>
          <p:nvPr/>
        </p:nvSpPr>
        <p:spPr>
          <a:xfrm>
            <a:off x="7436521" y="1558243"/>
            <a:ext cx="2324903" cy="1219745"/>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0226DFDD-0EC6-AB4F-B1D9-8AFDC38A12D4}"/>
              </a:ext>
            </a:extLst>
          </p:cNvPr>
          <p:cNvSpPr/>
          <p:nvPr/>
        </p:nvSpPr>
        <p:spPr>
          <a:xfrm>
            <a:off x="9556158" y="3056951"/>
            <a:ext cx="2324903" cy="1219745"/>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8D6E5E39-0BED-834F-B188-82CCA718C317}"/>
              </a:ext>
            </a:extLst>
          </p:cNvPr>
          <p:cNvSpPr/>
          <p:nvPr/>
        </p:nvSpPr>
        <p:spPr>
          <a:xfrm>
            <a:off x="9807157" y="4686825"/>
            <a:ext cx="2324903" cy="1219745"/>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ed Rectangle 11">
            <a:extLst>
              <a:ext uri="{FF2B5EF4-FFF2-40B4-BE49-F238E27FC236}">
                <a16:creationId xmlns:a16="http://schemas.microsoft.com/office/drawing/2014/main" id="{644B8F0A-8D86-184F-9CBB-49252904D82F}"/>
              </a:ext>
            </a:extLst>
          </p:cNvPr>
          <p:cNvSpPr/>
          <p:nvPr/>
        </p:nvSpPr>
        <p:spPr>
          <a:xfrm>
            <a:off x="10576896" y="42677"/>
            <a:ext cx="151394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prstClr val="white"/>
              </a:solidFill>
              <a:latin typeface="Century Gothic" panose="020B0502020202020204" pitchFamily="34" charset="0"/>
            </a:endParaRPr>
          </a:p>
        </p:txBody>
      </p:sp>
      <p:sp>
        <p:nvSpPr>
          <p:cNvPr id="59" name="Oval 58">
            <a:extLst>
              <a:ext uri="{FF2B5EF4-FFF2-40B4-BE49-F238E27FC236}">
                <a16:creationId xmlns:a16="http://schemas.microsoft.com/office/drawing/2014/main" id="{01997A1D-8D7E-B947-8190-C0310DB95F93}"/>
              </a:ext>
            </a:extLst>
          </p:cNvPr>
          <p:cNvSpPr/>
          <p:nvPr/>
        </p:nvSpPr>
        <p:spPr>
          <a:xfrm>
            <a:off x="9663424" y="501921"/>
            <a:ext cx="2324903" cy="757732"/>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itle 1">
            <a:extLst>
              <a:ext uri="{FF2B5EF4-FFF2-40B4-BE49-F238E27FC236}">
                <a16:creationId xmlns:a16="http://schemas.microsoft.com/office/drawing/2014/main" id="{352D52E7-24C0-3243-ACE7-17FADAE9D6AD}"/>
              </a:ext>
            </a:extLst>
          </p:cNvPr>
          <p:cNvSpPr txBox="1">
            <a:spLocks/>
          </p:cNvSpPr>
          <p:nvPr/>
        </p:nvSpPr>
        <p:spPr>
          <a:xfrm>
            <a:off x="10556287" y="61034"/>
            <a:ext cx="1555164" cy="4249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1800" b="1">
                <a:solidFill>
                  <a:prstClr val="white"/>
                </a:solidFill>
              </a:rPr>
              <a:t>Antworten</a:t>
            </a:r>
            <a:endParaRPr lang="en-US" sz="1800" dirty="0"/>
          </a:p>
        </p:txBody>
      </p:sp>
    </p:spTree>
    <p:extLst>
      <p:ext uri="{BB962C8B-B14F-4D97-AF65-F5344CB8AC3E}">
        <p14:creationId xmlns:p14="http://schemas.microsoft.com/office/powerpoint/2010/main" val="2622983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P spid="53" grpId="0" animBg="1"/>
      <p:bldP spid="54" grpId="0" animBg="1"/>
      <p:bldP spid="55" grpId="0" animBg="1"/>
      <p:bldP spid="56" grpId="0" animBg="1"/>
      <p:bldP spid="57" grpId="0" animBg="1"/>
      <p:bldP spid="5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124" y="-209513"/>
            <a:ext cx="10515600" cy="1325563"/>
          </a:xfrm>
        </p:spPr>
        <p:txBody>
          <a:bodyPr>
            <a:noAutofit/>
          </a:bodyPr>
          <a:lstStyle/>
          <a:p>
            <a:r>
              <a:rPr lang="de-DE" sz="2400" b="1">
                <a:solidFill>
                  <a:srgbClr val="1F4E79"/>
                </a:solidFill>
              </a:rPr>
              <a:t>Hör noch einmal zu.  Ist die Pluralform ‚</a:t>
            </a:r>
            <a:r>
              <a:rPr lang="de-DE" sz="2400" b="1" u="sng">
                <a:solidFill>
                  <a:srgbClr val="1F4E79"/>
                </a:solidFill>
              </a:rPr>
              <a:t>+e</a:t>
            </a:r>
            <a:r>
              <a:rPr lang="de-DE" sz="2400" b="1">
                <a:solidFill>
                  <a:srgbClr val="1F4E79"/>
                </a:solidFill>
              </a:rPr>
              <a:t>‘ oder ‚</a:t>
            </a:r>
            <a:r>
              <a:rPr lang="de-DE" sz="2400" b="1" u="sng">
                <a:solidFill>
                  <a:srgbClr val="1F4E79"/>
                </a:solidFill>
              </a:rPr>
              <a:t>+umlaut+e</a:t>
            </a:r>
            <a:r>
              <a:rPr lang="de-DE" sz="2400" b="1">
                <a:solidFill>
                  <a:srgbClr val="1F4E79"/>
                </a:solidFill>
              </a:rPr>
              <a:t>‘?</a:t>
            </a:r>
            <a:br>
              <a:rPr lang="de-DE" sz="2400" b="1">
                <a:solidFill>
                  <a:srgbClr val="1F4E79"/>
                </a:solidFill>
              </a:rPr>
            </a:br>
            <a:endParaRPr lang="en-GB" sz="2400"/>
          </a:p>
        </p:txBody>
      </p:sp>
      <p:pic>
        <p:nvPicPr>
          <p:cNvPr id="3" name="Picture 2">
            <a:extLst>
              <a:ext uri="{FF2B5EF4-FFF2-40B4-BE49-F238E27FC236}">
                <a16:creationId xmlns:a16="http://schemas.microsoft.com/office/drawing/2014/main" id="{FA6545F2-536C-104C-8568-C103BAF202CA}"/>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 r="7308"/>
          <a:stretch/>
        </p:blipFill>
        <p:spPr>
          <a:xfrm>
            <a:off x="1276370" y="517318"/>
            <a:ext cx="812896" cy="975153"/>
          </a:xfrm>
          <a:prstGeom prst="rect">
            <a:avLst/>
          </a:prstGeom>
        </p:spPr>
      </p:pic>
      <p:pic>
        <p:nvPicPr>
          <p:cNvPr id="4" name="Picture 3">
            <a:extLst>
              <a:ext uri="{FF2B5EF4-FFF2-40B4-BE49-F238E27FC236}">
                <a16:creationId xmlns:a16="http://schemas.microsoft.com/office/drawing/2014/main" id="{6AC7067A-C37B-BF4C-9A99-CB25FC9B664F}"/>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7490"/>
          <a:stretch/>
        </p:blipFill>
        <p:spPr>
          <a:xfrm>
            <a:off x="2208988" y="500796"/>
            <a:ext cx="811303" cy="975153"/>
          </a:xfrm>
          <a:prstGeom prst="rect">
            <a:avLst/>
          </a:prstGeom>
        </p:spPr>
      </p:pic>
      <p:grpSp>
        <p:nvGrpSpPr>
          <p:cNvPr id="5" name="Group 4">
            <a:extLst>
              <a:ext uri="{FF2B5EF4-FFF2-40B4-BE49-F238E27FC236}">
                <a16:creationId xmlns:a16="http://schemas.microsoft.com/office/drawing/2014/main" id="{0D2A6CF5-66E6-7E42-B6EC-CA8700DFBBF7}"/>
              </a:ext>
            </a:extLst>
          </p:cNvPr>
          <p:cNvGrpSpPr/>
          <p:nvPr/>
        </p:nvGrpSpPr>
        <p:grpSpPr>
          <a:xfrm>
            <a:off x="1368823" y="1520231"/>
            <a:ext cx="1492645" cy="1208257"/>
            <a:chOff x="1055418" y="4480906"/>
            <a:chExt cx="1337294" cy="1150855"/>
          </a:xfrm>
        </p:grpSpPr>
        <p:pic>
          <p:nvPicPr>
            <p:cNvPr id="6" name="Picture 5">
              <a:extLst>
                <a:ext uri="{FF2B5EF4-FFF2-40B4-BE49-F238E27FC236}">
                  <a16:creationId xmlns:a16="http://schemas.microsoft.com/office/drawing/2014/main" id="{B21310AB-F6AE-9B4F-A5E8-B49116C03E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418" y="4962074"/>
              <a:ext cx="859742" cy="477157"/>
            </a:xfrm>
            <a:prstGeom prst="rect">
              <a:avLst/>
            </a:prstGeom>
          </p:spPr>
        </p:pic>
        <p:pic>
          <p:nvPicPr>
            <p:cNvPr id="7" name="Picture 6">
              <a:extLst>
                <a:ext uri="{FF2B5EF4-FFF2-40B4-BE49-F238E27FC236}">
                  <a16:creationId xmlns:a16="http://schemas.microsoft.com/office/drawing/2014/main" id="{CF694918-6489-164F-BD68-A712ED01F7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88309" y="5031193"/>
              <a:ext cx="404403" cy="600568"/>
            </a:xfrm>
            <a:prstGeom prst="rect">
              <a:avLst/>
            </a:prstGeom>
          </p:spPr>
        </p:pic>
        <p:pic>
          <p:nvPicPr>
            <p:cNvPr id="8" name="Picture 7">
              <a:extLst>
                <a:ext uri="{FF2B5EF4-FFF2-40B4-BE49-F238E27FC236}">
                  <a16:creationId xmlns:a16="http://schemas.microsoft.com/office/drawing/2014/main" id="{82BB5566-CC37-E248-8143-248BA05884C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80762" y="4480906"/>
              <a:ext cx="327379" cy="341020"/>
            </a:xfrm>
            <a:prstGeom prst="rect">
              <a:avLst/>
            </a:prstGeom>
          </p:spPr>
        </p:pic>
        <p:pic>
          <p:nvPicPr>
            <p:cNvPr id="9" name="Picture 8">
              <a:extLst>
                <a:ext uri="{FF2B5EF4-FFF2-40B4-BE49-F238E27FC236}">
                  <a16:creationId xmlns:a16="http://schemas.microsoft.com/office/drawing/2014/main" id="{24C4036A-1AA2-4245-8159-EC44BDFC890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41524" y="4582297"/>
              <a:ext cx="251188" cy="286467"/>
            </a:xfrm>
            <a:prstGeom prst="rect">
              <a:avLst/>
            </a:prstGeom>
          </p:spPr>
        </p:pic>
      </p:grpSp>
      <p:grpSp>
        <p:nvGrpSpPr>
          <p:cNvPr id="10" name="Group 9">
            <a:extLst>
              <a:ext uri="{FF2B5EF4-FFF2-40B4-BE49-F238E27FC236}">
                <a16:creationId xmlns:a16="http://schemas.microsoft.com/office/drawing/2014/main" id="{53E0E533-8239-F845-A178-F2B15C3847CF}"/>
              </a:ext>
            </a:extLst>
          </p:cNvPr>
          <p:cNvGrpSpPr/>
          <p:nvPr/>
        </p:nvGrpSpPr>
        <p:grpSpPr>
          <a:xfrm>
            <a:off x="3076165" y="1517527"/>
            <a:ext cx="1412949" cy="1086322"/>
            <a:chOff x="1055418" y="4480906"/>
            <a:chExt cx="1337294" cy="1150855"/>
          </a:xfrm>
        </p:grpSpPr>
        <p:pic>
          <p:nvPicPr>
            <p:cNvPr id="11" name="Picture 10">
              <a:extLst>
                <a:ext uri="{FF2B5EF4-FFF2-40B4-BE49-F238E27FC236}">
                  <a16:creationId xmlns:a16="http://schemas.microsoft.com/office/drawing/2014/main" id="{77FAA4D7-53EA-9B4E-A6B2-598B68E5CDD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5418" y="4962074"/>
              <a:ext cx="859742" cy="477157"/>
            </a:xfrm>
            <a:prstGeom prst="rect">
              <a:avLst/>
            </a:prstGeom>
          </p:spPr>
        </p:pic>
        <p:pic>
          <p:nvPicPr>
            <p:cNvPr id="12" name="Picture 11">
              <a:extLst>
                <a:ext uri="{FF2B5EF4-FFF2-40B4-BE49-F238E27FC236}">
                  <a16:creationId xmlns:a16="http://schemas.microsoft.com/office/drawing/2014/main" id="{3259CA30-7FF6-F54F-9BF7-90842FB067B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88309" y="5031193"/>
              <a:ext cx="404403" cy="600568"/>
            </a:xfrm>
            <a:prstGeom prst="rect">
              <a:avLst/>
            </a:prstGeom>
          </p:spPr>
        </p:pic>
        <p:pic>
          <p:nvPicPr>
            <p:cNvPr id="13" name="Picture 12">
              <a:extLst>
                <a:ext uri="{FF2B5EF4-FFF2-40B4-BE49-F238E27FC236}">
                  <a16:creationId xmlns:a16="http://schemas.microsoft.com/office/drawing/2014/main" id="{41D11E0E-8DAA-9D49-8AFE-D6623390A1D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80762" y="4480906"/>
              <a:ext cx="327379" cy="341020"/>
            </a:xfrm>
            <a:prstGeom prst="rect">
              <a:avLst/>
            </a:prstGeom>
          </p:spPr>
        </p:pic>
        <p:pic>
          <p:nvPicPr>
            <p:cNvPr id="14" name="Picture 13">
              <a:extLst>
                <a:ext uri="{FF2B5EF4-FFF2-40B4-BE49-F238E27FC236}">
                  <a16:creationId xmlns:a16="http://schemas.microsoft.com/office/drawing/2014/main" id="{19E7FE67-4629-B54D-813E-A2DDBE72D44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41524" y="4582297"/>
              <a:ext cx="251188" cy="286467"/>
            </a:xfrm>
            <a:prstGeom prst="rect">
              <a:avLst/>
            </a:prstGeom>
          </p:spPr>
        </p:pic>
      </p:grpSp>
      <p:pic>
        <p:nvPicPr>
          <p:cNvPr id="15" name="Graphic 61" descr="Clapper board">
            <a:extLst>
              <a:ext uri="{FF2B5EF4-FFF2-40B4-BE49-F238E27FC236}">
                <a16:creationId xmlns:a16="http://schemas.microsoft.com/office/drawing/2014/main" id="{08AF250C-EA3B-9A4F-846E-D05F4683740B}"/>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350604" y="5228404"/>
            <a:ext cx="728522" cy="728522"/>
          </a:xfrm>
          <a:prstGeom prst="rect">
            <a:avLst/>
          </a:prstGeom>
        </p:spPr>
      </p:pic>
      <p:pic>
        <p:nvPicPr>
          <p:cNvPr id="16" name="Graphic 62" descr="Clapper board">
            <a:extLst>
              <a:ext uri="{FF2B5EF4-FFF2-40B4-BE49-F238E27FC236}">
                <a16:creationId xmlns:a16="http://schemas.microsoft.com/office/drawing/2014/main" id="{0A8B4553-C70A-6845-998F-15CAE7EBE0A8}"/>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189688" y="5228404"/>
            <a:ext cx="728522" cy="728522"/>
          </a:xfrm>
          <a:prstGeom prst="rect">
            <a:avLst/>
          </a:prstGeom>
        </p:spPr>
      </p:pic>
      <p:pic>
        <p:nvPicPr>
          <p:cNvPr id="17" name="Picture 16">
            <a:extLst>
              <a:ext uri="{FF2B5EF4-FFF2-40B4-BE49-F238E27FC236}">
                <a16:creationId xmlns:a16="http://schemas.microsoft.com/office/drawing/2014/main" id="{4E2AE5C2-5B9E-ED4A-B6AC-673567C9A3D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390286" y="4023788"/>
            <a:ext cx="724860" cy="728521"/>
          </a:xfrm>
          <a:prstGeom prst="rect">
            <a:avLst/>
          </a:prstGeom>
        </p:spPr>
      </p:pic>
      <p:pic>
        <p:nvPicPr>
          <p:cNvPr id="18" name="Picture 17">
            <a:extLst>
              <a:ext uri="{FF2B5EF4-FFF2-40B4-BE49-F238E27FC236}">
                <a16:creationId xmlns:a16="http://schemas.microsoft.com/office/drawing/2014/main" id="{67F78240-A855-0545-BBE6-006AAF307E6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193350" y="4023788"/>
            <a:ext cx="724860" cy="728521"/>
          </a:xfrm>
          <a:prstGeom prst="rect">
            <a:avLst/>
          </a:prstGeom>
        </p:spPr>
      </p:pic>
      <p:sp>
        <p:nvSpPr>
          <p:cNvPr id="19" name="TextBox 18">
            <a:extLst>
              <a:ext uri="{FF2B5EF4-FFF2-40B4-BE49-F238E27FC236}">
                <a16:creationId xmlns:a16="http://schemas.microsoft.com/office/drawing/2014/main" id="{185E9FCC-544C-9542-9A94-244B14B15A73}"/>
              </a:ext>
            </a:extLst>
          </p:cNvPr>
          <p:cNvSpPr txBox="1"/>
          <p:nvPr/>
        </p:nvSpPr>
        <p:spPr>
          <a:xfrm>
            <a:off x="813008" y="3086028"/>
            <a:ext cx="2516777"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[reasons]</a:t>
            </a:r>
          </a:p>
        </p:txBody>
      </p:sp>
      <p:sp>
        <p:nvSpPr>
          <p:cNvPr id="20" name="Action Button: Custom 19">
            <a:hlinkClick r:id="" action="ppaction://noaction" highlightClick="1">
              <a:snd r:embed="rId15" name="Viele_Ko%CC%88pfe.wav"/>
            </a:hlinkClick>
            <a:extLst>
              <a:ext uri="{FF2B5EF4-FFF2-40B4-BE49-F238E27FC236}">
                <a16:creationId xmlns:a16="http://schemas.microsoft.com/office/drawing/2014/main" id="{0D6B368A-A17E-3C4C-B2F0-2F1E1831B1A4}"/>
              </a:ext>
            </a:extLst>
          </p:cNvPr>
          <p:cNvSpPr>
            <a:spLocks noChangeAspect="1"/>
          </p:cNvSpPr>
          <p:nvPr/>
        </p:nvSpPr>
        <p:spPr>
          <a:xfrm>
            <a:off x="366386" y="735583"/>
            <a:ext cx="590790" cy="540000"/>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Century Gothic" panose="020B0502020202020204" pitchFamily="34" charset="0"/>
              </a:rPr>
              <a:t>1</a:t>
            </a:r>
          </a:p>
        </p:txBody>
      </p:sp>
      <p:sp>
        <p:nvSpPr>
          <p:cNvPr id="21" name="Action Button: Custom 20">
            <a:hlinkClick r:id="" action="ppaction://noaction" highlightClick="1">
              <a:snd r:embed="rId16" name="Viele_Pla%CC%88tze.wav"/>
            </a:hlinkClick>
            <a:extLst>
              <a:ext uri="{FF2B5EF4-FFF2-40B4-BE49-F238E27FC236}">
                <a16:creationId xmlns:a16="http://schemas.microsoft.com/office/drawing/2014/main" id="{D54C3BC2-2440-1346-B835-7751694BDD1A}"/>
              </a:ext>
            </a:extLst>
          </p:cNvPr>
          <p:cNvSpPr>
            <a:spLocks noChangeAspect="1"/>
          </p:cNvSpPr>
          <p:nvPr/>
        </p:nvSpPr>
        <p:spPr>
          <a:xfrm>
            <a:off x="362482" y="1886973"/>
            <a:ext cx="598598" cy="540000"/>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22" name="Action Button: Custom 21">
            <a:hlinkClick r:id="" action="ppaction://noaction" highlightClick="1">
              <a:snd r:embed="rId17" name="Viele_Gru%CC%88nde.wav"/>
            </a:hlinkClick>
            <a:extLst>
              <a:ext uri="{FF2B5EF4-FFF2-40B4-BE49-F238E27FC236}">
                <a16:creationId xmlns:a16="http://schemas.microsoft.com/office/drawing/2014/main" id="{7E655DDD-66AC-B643-B320-C7C8346049B3}"/>
              </a:ext>
            </a:extLst>
          </p:cNvPr>
          <p:cNvSpPr>
            <a:spLocks noChangeAspect="1"/>
          </p:cNvSpPr>
          <p:nvPr/>
        </p:nvSpPr>
        <p:spPr>
          <a:xfrm>
            <a:off x="374124" y="3032738"/>
            <a:ext cx="599132" cy="540000"/>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23" name="Action Button: Custom 22">
            <a:hlinkClick r:id="" action="ppaction://noaction" highlightClick="1">
              <a:snd r:embed="rId18" name="Viele_Fu%C3%9Fba%CC%88lle.wav"/>
            </a:hlinkClick>
            <a:extLst>
              <a:ext uri="{FF2B5EF4-FFF2-40B4-BE49-F238E27FC236}">
                <a16:creationId xmlns:a16="http://schemas.microsoft.com/office/drawing/2014/main" id="{CA557731-B5F6-804D-8D98-6282E34C1DF9}"/>
              </a:ext>
            </a:extLst>
          </p:cNvPr>
          <p:cNvSpPr>
            <a:spLocks noChangeAspect="1"/>
          </p:cNvSpPr>
          <p:nvPr/>
        </p:nvSpPr>
        <p:spPr>
          <a:xfrm>
            <a:off x="362482" y="4189754"/>
            <a:ext cx="599132" cy="540000"/>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sp>
        <p:nvSpPr>
          <p:cNvPr id="24" name="Action Button: Custom 23">
            <a:hlinkClick r:id="" action="ppaction://noaction" highlightClick="1">
              <a:snd r:embed="rId19" name="Viele_Filme.wav"/>
            </a:hlinkClick>
            <a:extLst>
              <a:ext uri="{FF2B5EF4-FFF2-40B4-BE49-F238E27FC236}">
                <a16:creationId xmlns:a16="http://schemas.microsoft.com/office/drawing/2014/main" id="{E922A1A5-5F54-FD45-B461-FC79B9EE83C1}"/>
              </a:ext>
            </a:extLst>
          </p:cNvPr>
          <p:cNvSpPr>
            <a:spLocks noChangeAspect="1"/>
          </p:cNvSpPr>
          <p:nvPr/>
        </p:nvSpPr>
        <p:spPr>
          <a:xfrm>
            <a:off x="358044" y="5346770"/>
            <a:ext cx="599132" cy="540000"/>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5</a:t>
            </a:r>
          </a:p>
        </p:txBody>
      </p:sp>
      <p:sp>
        <p:nvSpPr>
          <p:cNvPr id="25" name="Rounded Rectangle 11">
            <a:extLst>
              <a:ext uri="{FF2B5EF4-FFF2-40B4-BE49-F238E27FC236}">
                <a16:creationId xmlns:a16="http://schemas.microsoft.com/office/drawing/2014/main" id="{644B8F0A-8D86-184F-9CBB-49252904D82F}"/>
              </a:ext>
            </a:extLst>
          </p:cNvPr>
          <p:cNvSpPr/>
          <p:nvPr/>
        </p:nvSpPr>
        <p:spPr>
          <a:xfrm>
            <a:off x="10385244" y="98209"/>
            <a:ext cx="151394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prstClr val="white"/>
              </a:solidFill>
              <a:latin typeface="Century Gothic" panose="020B0502020202020204" pitchFamily="34" charset="0"/>
            </a:endParaRPr>
          </a:p>
        </p:txBody>
      </p:sp>
      <p:sp>
        <p:nvSpPr>
          <p:cNvPr id="26" name="TextBox 25">
            <a:extLst>
              <a:ext uri="{FF2B5EF4-FFF2-40B4-BE49-F238E27FC236}">
                <a16:creationId xmlns:a16="http://schemas.microsoft.com/office/drawing/2014/main" id="{9647BF07-C53F-944D-BFC4-72A567A3A67C}"/>
              </a:ext>
            </a:extLst>
          </p:cNvPr>
          <p:cNvSpPr txBox="1"/>
          <p:nvPr/>
        </p:nvSpPr>
        <p:spPr>
          <a:xfrm>
            <a:off x="6096000" y="690808"/>
            <a:ext cx="2516777" cy="584775"/>
          </a:xfrm>
          <a:prstGeom prst="rect">
            <a:avLst/>
          </a:prstGeom>
          <a:noFill/>
        </p:spPr>
        <p:txBody>
          <a:bodyPr wrap="square" rtlCol="0">
            <a:spAutoFit/>
          </a:bodyPr>
          <a:lstStyle/>
          <a:p>
            <a:pPr algn="ctr"/>
            <a:r>
              <a:rPr lang="en-GB" sz="3200" dirty="0" err="1">
                <a:solidFill>
                  <a:srgbClr val="002060"/>
                </a:solidFill>
                <a:latin typeface="Century Gothic" panose="020B0502020202020204" pitchFamily="34" charset="0"/>
              </a:rPr>
              <a:t>K</a:t>
            </a:r>
            <a:r>
              <a:rPr lang="en-GB" sz="3200" b="1" dirty="0" err="1">
                <a:solidFill>
                  <a:srgbClr val="DAA520"/>
                </a:solidFill>
                <a:latin typeface="Century Gothic" panose="020B0502020202020204" pitchFamily="34" charset="0"/>
              </a:rPr>
              <a:t>ö</a:t>
            </a:r>
            <a:r>
              <a:rPr lang="en-GB" sz="3200" dirty="0" err="1">
                <a:solidFill>
                  <a:srgbClr val="002060"/>
                </a:solidFill>
                <a:latin typeface="Century Gothic" panose="020B0502020202020204" pitchFamily="34" charset="0"/>
              </a:rPr>
              <a:t>pf</a:t>
            </a:r>
            <a:r>
              <a:rPr lang="en-GB" sz="3200" b="1" dirty="0" err="1">
                <a:solidFill>
                  <a:srgbClr val="DAA520"/>
                </a:solidFill>
                <a:latin typeface="Century Gothic" panose="020B0502020202020204" pitchFamily="34" charset="0"/>
              </a:rPr>
              <a:t>e</a:t>
            </a:r>
            <a:endParaRPr lang="en-GB" sz="3200" b="1" dirty="0">
              <a:solidFill>
                <a:srgbClr val="DAA520"/>
              </a:solidFill>
              <a:latin typeface="Century Gothic" panose="020B0502020202020204" pitchFamily="34" charset="0"/>
            </a:endParaRPr>
          </a:p>
        </p:txBody>
      </p:sp>
      <p:sp>
        <p:nvSpPr>
          <p:cNvPr id="27" name="TextBox 26">
            <a:extLst>
              <a:ext uri="{FF2B5EF4-FFF2-40B4-BE49-F238E27FC236}">
                <a16:creationId xmlns:a16="http://schemas.microsoft.com/office/drawing/2014/main" id="{774B94FE-7CF3-464E-9276-89A3D344E3DA}"/>
              </a:ext>
            </a:extLst>
          </p:cNvPr>
          <p:cNvSpPr txBox="1"/>
          <p:nvPr/>
        </p:nvSpPr>
        <p:spPr>
          <a:xfrm>
            <a:off x="6095999" y="1839425"/>
            <a:ext cx="2516777" cy="584775"/>
          </a:xfrm>
          <a:prstGeom prst="rect">
            <a:avLst/>
          </a:prstGeom>
          <a:noFill/>
        </p:spPr>
        <p:txBody>
          <a:bodyPr wrap="square" rtlCol="0">
            <a:spAutoFit/>
          </a:bodyPr>
          <a:lstStyle/>
          <a:p>
            <a:pPr algn="ctr"/>
            <a:r>
              <a:rPr lang="en-GB" sz="3200" dirty="0" err="1">
                <a:solidFill>
                  <a:srgbClr val="002060"/>
                </a:solidFill>
                <a:latin typeface="Century Gothic" panose="020B0502020202020204" pitchFamily="34" charset="0"/>
              </a:rPr>
              <a:t>Pl</a:t>
            </a:r>
            <a:r>
              <a:rPr lang="en-GB" sz="3200" b="1" dirty="0" err="1">
                <a:solidFill>
                  <a:srgbClr val="DAA520"/>
                </a:solidFill>
                <a:latin typeface="Century Gothic" panose="020B0502020202020204" pitchFamily="34" charset="0"/>
              </a:rPr>
              <a:t>ä</a:t>
            </a:r>
            <a:r>
              <a:rPr lang="en-GB" sz="3200" dirty="0" err="1">
                <a:solidFill>
                  <a:srgbClr val="002060"/>
                </a:solidFill>
                <a:latin typeface="Century Gothic" panose="020B0502020202020204" pitchFamily="34" charset="0"/>
              </a:rPr>
              <a:t>tz</a:t>
            </a:r>
            <a:r>
              <a:rPr lang="en-GB" sz="3200" b="1" dirty="0" err="1">
                <a:solidFill>
                  <a:srgbClr val="DAA520"/>
                </a:solidFill>
                <a:latin typeface="Century Gothic" panose="020B0502020202020204" pitchFamily="34" charset="0"/>
              </a:rPr>
              <a:t>e</a:t>
            </a:r>
            <a:endParaRPr lang="en-GB" sz="3200" b="1" dirty="0">
              <a:solidFill>
                <a:srgbClr val="DAA520"/>
              </a:solidFill>
              <a:latin typeface="Century Gothic" panose="020B0502020202020204" pitchFamily="34" charset="0"/>
            </a:endParaRPr>
          </a:p>
        </p:txBody>
      </p:sp>
      <p:sp>
        <p:nvSpPr>
          <p:cNvPr id="28" name="TextBox 27">
            <a:extLst>
              <a:ext uri="{FF2B5EF4-FFF2-40B4-BE49-F238E27FC236}">
                <a16:creationId xmlns:a16="http://schemas.microsoft.com/office/drawing/2014/main" id="{721D5B5E-CF0D-4E4D-A157-AACE8642F2B1}"/>
              </a:ext>
            </a:extLst>
          </p:cNvPr>
          <p:cNvSpPr txBox="1"/>
          <p:nvPr/>
        </p:nvSpPr>
        <p:spPr>
          <a:xfrm>
            <a:off x="6204891" y="2962918"/>
            <a:ext cx="2516777" cy="584775"/>
          </a:xfrm>
          <a:prstGeom prst="rect">
            <a:avLst/>
          </a:prstGeom>
          <a:noFill/>
        </p:spPr>
        <p:txBody>
          <a:bodyPr wrap="square" rtlCol="0">
            <a:spAutoFit/>
          </a:bodyPr>
          <a:lstStyle/>
          <a:p>
            <a:pPr algn="ctr"/>
            <a:r>
              <a:rPr lang="en-GB" sz="3200" dirty="0" err="1">
                <a:solidFill>
                  <a:srgbClr val="002060"/>
                </a:solidFill>
                <a:latin typeface="Century Gothic" panose="020B0502020202020204" pitchFamily="34" charset="0"/>
              </a:rPr>
              <a:t>Gr</a:t>
            </a:r>
            <a:r>
              <a:rPr lang="en-GB" sz="3200" b="1" dirty="0" err="1">
                <a:solidFill>
                  <a:srgbClr val="DAA520"/>
                </a:solidFill>
                <a:latin typeface="Century Gothic" panose="020B0502020202020204" pitchFamily="34" charset="0"/>
              </a:rPr>
              <a:t>ü</a:t>
            </a:r>
            <a:r>
              <a:rPr lang="en-GB" sz="3200" dirty="0" err="1">
                <a:solidFill>
                  <a:srgbClr val="002060"/>
                </a:solidFill>
                <a:latin typeface="Century Gothic" panose="020B0502020202020204" pitchFamily="34" charset="0"/>
              </a:rPr>
              <a:t>nd</a:t>
            </a:r>
            <a:r>
              <a:rPr lang="en-GB" sz="3200" b="1" dirty="0" err="1">
                <a:solidFill>
                  <a:srgbClr val="DAA520"/>
                </a:solidFill>
                <a:latin typeface="Century Gothic" panose="020B0502020202020204" pitchFamily="34" charset="0"/>
              </a:rPr>
              <a:t>e</a:t>
            </a:r>
            <a:endParaRPr lang="en-GB" sz="3200" b="1" dirty="0">
              <a:solidFill>
                <a:srgbClr val="DAA520"/>
              </a:solidFill>
              <a:latin typeface="Century Gothic" panose="020B0502020202020204" pitchFamily="34" charset="0"/>
            </a:endParaRPr>
          </a:p>
        </p:txBody>
      </p:sp>
      <p:sp>
        <p:nvSpPr>
          <p:cNvPr id="29" name="TextBox 28">
            <a:extLst>
              <a:ext uri="{FF2B5EF4-FFF2-40B4-BE49-F238E27FC236}">
                <a16:creationId xmlns:a16="http://schemas.microsoft.com/office/drawing/2014/main" id="{81195A89-CFF3-284D-82A0-6AA36D44ACE9}"/>
              </a:ext>
            </a:extLst>
          </p:cNvPr>
          <p:cNvSpPr txBox="1"/>
          <p:nvPr/>
        </p:nvSpPr>
        <p:spPr>
          <a:xfrm>
            <a:off x="6333478" y="4144979"/>
            <a:ext cx="2516777" cy="584775"/>
          </a:xfrm>
          <a:prstGeom prst="rect">
            <a:avLst/>
          </a:prstGeom>
          <a:noFill/>
        </p:spPr>
        <p:txBody>
          <a:bodyPr wrap="square" rtlCol="0">
            <a:spAutoFit/>
          </a:bodyPr>
          <a:lstStyle/>
          <a:p>
            <a:pPr algn="ctr"/>
            <a:r>
              <a:rPr lang="en-GB" sz="3200" dirty="0" err="1">
                <a:solidFill>
                  <a:srgbClr val="002060"/>
                </a:solidFill>
                <a:latin typeface="Century Gothic" panose="020B0502020202020204" pitchFamily="34" charset="0"/>
              </a:rPr>
              <a:t>Fußb</a:t>
            </a:r>
            <a:r>
              <a:rPr lang="en-GB" sz="3200" b="1" dirty="0" err="1">
                <a:solidFill>
                  <a:srgbClr val="DAA520"/>
                </a:solidFill>
                <a:latin typeface="Century Gothic" panose="020B0502020202020204" pitchFamily="34" charset="0"/>
              </a:rPr>
              <a:t>ä</a:t>
            </a:r>
            <a:r>
              <a:rPr lang="en-GB" sz="3200" dirty="0" err="1">
                <a:solidFill>
                  <a:srgbClr val="002060"/>
                </a:solidFill>
                <a:latin typeface="Century Gothic" panose="020B0502020202020204" pitchFamily="34" charset="0"/>
              </a:rPr>
              <a:t>ll</a:t>
            </a:r>
            <a:r>
              <a:rPr lang="en-GB" sz="3200" b="1" dirty="0" err="1">
                <a:solidFill>
                  <a:srgbClr val="DAA520"/>
                </a:solidFill>
                <a:latin typeface="Century Gothic" panose="020B0502020202020204" pitchFamily="34" charset="0"/>
              </a:rPr>
              <a:t>e</a:t>
            </a:r>
            <a:endParaRPr lang="en-GB" sz="3200" b="1" dirty="0">
              <a:solidFill>
                <a:srgbClr val="DAA520"/>
              </a:solidFill>
              <a:latin typeface="Century Gothic" panose="020B0502020202020204" pitchFamily="34" charset="0"/>
            </a:endParaRPr>
          </a:p>
        </p:txBody>
      </p:sp>
      <p:sp>
        <p:nvSpPr>
          <p:cNvPr id="30" name="TextBox 29">
            <a:extLst>
              <a:ext uri="{FF2B5EF4-FFF2-40B4-BE49-F238E27FC236}">
                <a16:creationId xmlns:a16="http://schemas.microsoft.com/office/drawing/2014/main" id="{311E7EA2-8C9C-4E4A-B281-AC29D901A053}"/>
              </a:ext>
            </a:extLst>
          </p:cNvPr>
          <p:cNvSpPr txBox="1"/>
          <p:nvPr/>
        </p:nvSpPr>
        <p:spPr>
          <a:xfrm>
            <a:off x="5990578" y="5301995"/>
            <a:ext cx="2516777" cy="584775"/>
          </a:xfrm>
          <a:prstGeom prst="rect">
            <a:avLst/>
          </a:prstGeom>
          <a:noFill/>
        </p:spPr>
        <p:txBody>
          <a:bodyPr wrap="square" rtlCol="0">
            <a:spAutoFit/>
          </a:bodyPr>
          <a:lstStyle/>
          <a:p>
            <a:pPr algn="ctr"/>
            <a:r>
              <a:rPr lang="en-GB" sz="3200" dirty="0" err="1">
                <a:solidFill>
                  <a:srgbClr val="002060"/>
                </a:solidFill>
                <a:latin typeface="Century Gothic" panose="020B0502020202020204" pitchFamily="34" charset="0"/>
              </a:rPr>
              <a:t>Film</a:t>
            </a:r>
            <a:r>
              <a:rPr lang="en-GB" sz="3200" b="1" dirty="0" err="1">
                <a:solidFill>
                  <a:srgbClr val="DAA520"/>
                </a:solidFill>
                <a:latin typeface="Century Gothic" panose="020B0502020202020204" pitchFamily="34" charset="0"/>
              </a:rPr>
              <a:t>e</a:t>
            </a:r>
            <a:endParaRPr lang="en-GB" sz="3200" b="1" dirty="0">
              <a:solidFill>
                <a:srgbClr val="DAA520"/>
              </a:solidFill>
              <a:latin typeface="Century Gothic" panose="020B0502020202020204" pitchFamily="34" charset="0"/>
            </a:endParaRPr>
          </a:p>
        </p:txBody>
      </p:sp>
      <p:sp>
        <p:nvSpPr>
          <p:cNvPr id="32" name="Title 1">
            <a:extLst>
              <a:ext uri="{FF2B5EF4-FFF2-40B4-BE49-F238E27FC236}">
                <a16:creationId xmlns:a16="http://schemas.microsoft.com/office/drawing/2014/main" id="{8A3861AB-4523-3549-9AD0-0555C0CCB0B6}"/>
              </a:ext>
            </a:extLst>
          </p:cNvPr>
          <p:cNvSpPr txBox="1">
            <a:spLocks/>
          </p:cNvSpPr>
          <p:nvPr/>
        </p:nvSpPr>
        <p:spPr>
          <a:xfrm>
            <a:off x="10385244" y="98209"/>
            <a:ext cx="1513946" cy="4768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1800" b="1">
                <a:solidFill>
                  <a:prstClr val="white"/>
                </a:solidFill>
              </a:rPr>
              <a:t>hören</a:t>
            </a:r>
            <a:endParaRPr lang="en-US" sz="1800" dirty="0"/>
          </a:p>
        </p:txBody>
      </p:sp>
    </p:spTree>
    <p:extLst>
      <p:ext uri="{BB962C8B-B14F-4D97-AF65-F5344CB8AC3E}">
        <p14:creationId xmlns:p14="http://schemas.microsoft.com/office/powerpoint/2010/main" val="3672631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1" grpId="0" animBg="1"/>
      <p:bldP spid="22" grpId="0" animBg="1"/>
      <p:bldP spid="23" grpId="0" animBg="1"/>
      <p:bldP spid="24" grpId="0" animBg="1"/>
      <p:bldP spid="26" grpId="0"/>
      <p:bldP spid="27" grpId="0"/>
      <p:bldP spid="28" grpId="0"/>
      <p:bldP spid="29" grpId="0"/>
      <p:bldP spid="3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4CA6FC-E75B-7F46-9DE4-133DC2DBBE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Rectangle 3">
            <a:extLst>
              <a:ext uri="{FF2B5EF4-FFF2-40B4-BE49-F238E27FC236}">
                <a16:creationId xmlns:a16="http://schemas.microsoft.com/office/drawing/2014/main" id="{F55AE619-D040-7B4B-AA85-A2EC20F33A0C}"/>
              </a:ext>
            </a:extLst>
          </p:cNvPr>
          <p:cNvSpPr/>
          <p:nvPr/>
        </p:nvSpPr>
        <p:spPr>
          <a:xfrm>
            <a:off x="712936" y="2890138"/>
            <a:ext cx="2031325" cy="523220"/>
          </a:xfrm>
          <a:prstGeom prst="rect">
            <a:avLst/>
          </a:prstGeom>
        </p:spPr>
        <p:txBody>
          <a:bodyPr wrap="none">
            <a:spAutoFit/>
          </a:bodyPr>
          <a:lstStyle/>
          <a:p>
            <a:r>
              <a:rPr lang="en-GB" sz="2800" dirty="0">
                <a:solidFill>
                  <a:srgbClr val="115076"/>
                </a:solidFill>
                <a:latin typeface="Century Gothic" panose="020B0502020202020204" pitchFamily="34" charset="0"/>
              </a:rPr>
              <a:t>der Engel  	</a:t>
            </a:r>
            <a:endParaRPr lang="en-US" sz="2800" dirty="0">
              <a:solidFill>
                <a:srgbClr val="115076"/>
              </a:solidFill>
              <a:latin typeface="Century Gothic" panose="020B0502020202020204" pitchFamily="34" charset="0"/>
            </a:endParaRPr>
          </a:p>
        </p:txBody>
      </p:sp>
      <p:sp>
        <p:nvSpPr>
          <p:cNvPr id="5" name="Rectangle 4">
            <a:extLst>
              <a:ext uri="{FF2B5EF4-FFF2-40B4-BE49-F238E27FC236}">
                <a16:creationId xmlns:a16="http://schemas.microsoft.com/office/drawing/2014/main" id="{07C32F1D-D597-2744-ACAE-8C0447FA89AA}"/>
              </a:ext>
            </a:extLst>
          </p:cNvPr>
          <p:cNvSpPr/>
          <p:nvPr/>
        </p:nvSpPr>
        <p:spPr>
          <a:xfrm>
            <a:off x="685668" y="5170702"/>
            <a:ext cx="2954655" cy="523220"/>
          </a:xfrm>
          <a:prstGeom prst="rect">
            <a:avLst/>
          </a:prstGeom>
        </p:spPr>
        <p:txBody>
          <a:bodyPr wrap="none">
            <a:spAutoFit/>
          </a:bodyPr>
          <a:lstStyle/>
          <a:p>
            <a:r>
              <a:rPr lang="en-GB" sz="2800" dirty="0">
                <a:solidFill>
                  <a:srgbClr val="115076"/>
                </a:solidFill>
                <a:latin typeface="Century Gothic" panose="020B0502020202020204" pitchFamily="34" charset="0"/>
              </a:rPr>
              <a:t>die Engel   	</a:t>
            </a:r>
            <a:endParaRPr lang="en-US" sz="2800" dirty="0">
              <a:solidFill>
                <a:srgbClr val="115076"/>
              </a:solidFill>
              <a:latin typeface="Century Gothic" panose="020B0502020202020204" pitchFamily="34" charset="0"/>
            </a:endParaRPr>
          </a:p>
        </p:txBody>
      </p:sp>
      <p:sp>
        <p:nvSpPr>
          <p:cNvPr id="6" name="Content Placeholder 2">
            <a:extLst>
              <a:ext uri="{FF2B5EF4-FFF2-40B4-BE49-F238E27FC236}">
                <a16:creationId xmlns:a16="http://schemas.microsoft.com/office/drawing/2014/main" id="{91F74A5F-42C1-6744-9201-32D57356CE3B}"/>
              </a:ext>
            </a:extLst>
          </p:cNvPr>
          <p:cNvSpPr txBox="1">
            <a:spLocks/>
          </p:cNvSpPr>
          <p:nvPr/>
        </p:nvSpPr>
        <p:spPr>
          <a:xfrm>
            <a:off x="428914" y="1366752"/>
            <a:ext cx="11037661" cy="757154"/>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solidFill>
                  <a:srgbClr val="115076"/>
                </a:solidFill>
              </a:rPr>
              <a:t>Words ending in </a:t>
            </a:r>
            <a:r>
              <a:rPr lang="en-GB" b="1" dirty="0">
                <a:solidFill>
                  <a:srgbClr val="115076"/>
                </a:solidFill>
              </a:rPr>
              <a:t>-EL </a:t>
            </a:r>
            <a:r>
              <a:rPr lang="en-GB" dirty="0">
                <a:solidFill>
                  <a:srgbClr val="115076"/>
                </a:solidFill>
              </a:rPr>
              <a:t>or </a:t>
            </a:r>
            <a:r>
              <a:rPr lang="en-GB" b="1" dirty="0">
                <a:solidFill>
                  <a:srgbClr val="115076"/>
                </a:solidFill>
              </a:rPr>
              <a:t>-EN </a:t>
            </a:r>
            <a:r>
              <a:rPr lang="en-GB" dirty="0">
                <a:solidFill>
                  <a:srgbClr val="115076"/>
                </a:solidFill>
              </a:rPr>
              <a:t>or </a:t>
            </a:r>
            <a:r>
              <a:rPr lang="en-GB" b="1" dirty="0">
                <a:solidFill>
                  <a:srgbClr val="115076"/>
                </a:solidFill>
              </a:rPr>
              <a:t>-ER </a:t>
            </a:r>
            <a:r>
              <a:rPr lang="en-GB" dirty="0">
                <a:solidFill>
                  <a:srgbClr val="115076"/>
                </a:solidFill>
              </a:rPr>
              <a:t>are often the same in the plural:</a:t>
            </a:r>
          </a:p>
        </p:txBody>
      </p:sp>
      <p:sp>
        <p:nvSpPr>
          <p:cNvPr id="7" name="Rectangle 6">
            <a:extLst>
              <a:ext uri="{FF2B5EF4-FFF2-40B4-BE49-F238E27FC236}">
                <a16:creationId xmlns:a16="http://schemas.microsoft.com/office/drawing/2014/main" id="{C61D5CE8-65C5-134A-B7B3-03F7F39141F1}"/>
              </a:ext>
            </a:extLst>
          </p:cNvPr>
          <p:cNvSpPr/>
          <p:nvPr/>
        </p:nvSpPr>
        <p:spPr>
          <a:xfrm>
            <a:off x="4437830" y="2890138"/>
            <a:ext cx="2031325" cy="523220"/>
          </a:xfrm>
          <a:prstGeom prst="rect">
            <a:avLst/>
          </a:prstGeom>
        </p:spPr>
        <p:txBody>
          <a:bodyPr wrap="none">
            <a:spAutoFit/>
          </a:bodyPr>
          <a:lstStyle/>
          <a:p>
            <a:r>
              <a:rPr lang="en-GB" sz="2800" dirty="0">
                <a:solidFill>
                  <a:srgbClr val="115076"/>
                </a:solidFill>
                <a:latin typeface="Century Gothic" panose="020B0502020202020204" pitchFamily="34" charset="0"/>
              </a:rPr>
              <a:t>der Lehrer	</a:t>
            </a:r>
            <a:endParaRPr lang="en-US" sz="2800" dirty="0">
              <a:solidFill>
                <a:srgbClr val="115076"/>
              </a:solidFill>
              <a:latin typeface="Century Gothic" panose="020B0502020202020204" pitchFamily="34" charset="0"/>
            </a:endParaRPr>
          </a:p>
        </p:txBody>
      </p:sp>
      <p:sp>
        <p:nvSpPr>
          <p:cNvPr id="8" name="Rectangle 7">
            <a:extLst>
              <a:ext uri="{FF2B5EF4-FFF2-40B4-BE49-F238E27FC236}">
                <a16:creationId xmlns:a16="http://schemas.microsoft.com/office/drawing/2014/main" id="{FD9DE2A4-C17D-F841-B79C-9631D9CBE389}"/>
              </a:ext>
            </a:extLst>
          </p:cNvPr>
          <p:cNvSpPr/>
          <p:nvPr/>
        </p:nvSpPr>
        <p:spPr>
          <a:xfrm>
            <a:off x="4437830" y="5170702"/>
            <a:ext cx="2031325" cy="523220"/>
          </a:xfrm>
          <a:prstGeom prst="rect">
            <a:avLst/>
          </a:prstGeom>
        </p:spPr>
        <p:txBody>
          <a:bodyPr wrap="none">
            <a:spAutoFit/>
          </a:bodyPr>
          <a:lstStyle/>
          <a:p>
            <a:r>
              <a:rPr lang="en-GB" sz="2800" dirty="0">
                <a:solidFill>
                  <a:srgbClr val="115076"/>
                </a:solidFill>
                <a:latin typeface="Century Gothic" panose="020B0502020202020204" pitchFamily="34" charset="0"/>
              </a:rPr>
              <a:t>die Lehrer	</a:t>
            </a:r>
            <a:endParaRPr lang="en-US" sz="2800" dirty="0">
              <a:solidFill>
                <a:srgbClr val="115076"/>
              </a:solidFill>
              <a:latin typeface="Century Gothic" panose="020B0502020202020204" pitchFamily="34" charset="0"/>
            </a:endParaRPr>
          </a:p>
        </p:txBody>
      </p:sp>
      <p:pic>
        <p:nvPicPr>
          <p:cNvPr id="9" name="Picture 8">
            <a:extLst>
              <a:ext uri="{FF2B5EF4-FFF2-40B4-BE49-F238E27FC236}">
                <a16:creationId xmlns:a16="http://schemas.microsoft.com/office/drawing/2014/main" id="{3FF9A756-9F14-F845-8026-D519514B11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3069" y="1821770"/>
            <a:ext cx="1040974" cy="1068368"/>
          </a:xfrm>
          <a:prstGeom prst="rect">
            <a:avLst/>
          </a:prstGeom>
        </p:spPr>
      </p:pic>
      <p:pic>
        <p:nvPicPr>
          <p:cNvPr id="10" name="Picture 9">
            <a:extLst>
              <a:ext uri="{FF2B5EF4-FFF2-40B4-BE49-F238E27FC236}">
                <a16:creationId xmlns:a16="http://schemas.microsoft.com/office/drawing/2014/main" id="{D32A75CA-3A3D-654F-8EA2-3152AB11F7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27268" y="3972844"/>
            <a:ext cx="1040974" cy="1068368"/>
          </a:xfrm>
          <a:prstGeom prst="rect">
            <a:avLst/>
          </a:prstGeom>
        </p:spPr>
      </p:pic>
      <p:pic>
        <p:nvPicPr>
          <p:cNvPr id="11" name="Picture 10">
            <a:extLst>
              <a:ext uri="{FF2B5EF4-FFF2-40B4-BE49-F238E27FC236}">
                <a16:creationId xmlns:a16="http://schemas.microsoft.com/office/drawing/2014/main" id="{370AF300-0B54-B240-8CA0-6462572E3F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8181" y="3961677"/>
            <a:ext cx="1040974" cy="1068368"/>
          </a:xfrm>
          <a:prstGeom prst="rect">
            <a:avLst/>
          </a:prstGeom>
        </p:spPr>
      </p:pic>
      <p:sp>
        <p:nvSpPr>
          <p:cNvPr id="12" name="Rectangle 11">
            <a:extLst>
              <a:ext uri="{FF2B5EF4-FFF2-40B4-BE49-F238E27FC236}">
                <a16:creationId xmlns:a16="http://schemas.microsoft.com/office/drawing/2014/main" id="{4FC60C56-E835-884B-8643-6F34D429A122}"/>
              </a:ext>
            </a:extLst>
          </p:cNvPr>
          <p:cNvSpPr/>
          <p:nvPr/>
        </p:nvSpPr>
        <p:spPr>
          <a:xfrm>
            <a:off x="8447963" y="2883947"/>
            <a:ext cx="2954655" cy="523220"/>
          </a:xfrm>
          <a:prstGeom prst="rect">
            <a:avLst/>
          </a:prstGeom>
        </p:spPr>
        <p:txBody>
          <a:bodyPr wrap="none">
            <a:spAutoFit/>
          </a:bodyPr>
          <a:lstStyle/>
          <a:p>
            <a:r>
              <a:rPr lang="en-GB" sz="2800" dirty="0">
                <a:solidFill>
                  <a:srgbClr val="115076"/>
                </a:solidFill>
                <a:latin typeface="Century Gothic" panose="020B0502020202020204" pitchFamily="34" charset="0"/>
              </a:rPr>
              <a:t>das </a:t>
            </a:r>
            <a:r>
              <a:rPr lang="en-GB" sz="2800" dirty="0" err="1">
                <a:solidFill>
                  <a:srgbClr val="115076"/>
                </a:solidFill>
                <a:latin typeface="Century Gothic" panose="020B0502020202020204" pitchFamily="34" charset="0"/>
              </a:rPr>
              <a:t>Mädchen</a:t>
            </a:r>
            <a:r>
              <a:rPr lang="en-GB" sz="2800" dirty="0">
                <a:solidFill>
                  <a:srgbClr val="115076"/>
                </a:solidFill>
                <a:latin typeface="Century Gothic" panose="020B0502020202020204" pitchFamily="34" charset="0"/>
              </a:rPr>
              <a:t>	</a:t>
            </a:r>
            <a:endParaRPr lang="en-US" sz="2800" dirty="0">
              <a:solidFill>
                <a:srgbClr val="115076"/>
              </a:solidFill>
              <a:latin typeface="Century Gothic" panose="020B0502020202020204" pitchFamily="34" charset="0"/>
            </a:endParaRPr>
          </a:p>
        </p:txBody>
      </p:sp>
      <p:sp>
        <p:nvSpPr>
          <p:cNvPr id="13" name="Rectangle 12">
            <a:extLst>
              <a:ext uri="{FF2B5EF4-FFF2-40B4-BE49-F238E27FC236}">
                <a16:creationId xmlns:a16="http://schemas.microsoft.com/office/drawing/2014/main" id="{14F4659D-13FF-4F4E-BF1C-31D9FF993FB3}"/>
              </a:ext>
            </a:extLst>
          </p:cNvPr>
          <p:cNvSpPr/>
          <p:nvPr/>
        </p:nvSpPr>
        <p:spPr>
          <a:xfrm>
            <a:off x="8447962" y="5091537"/>
            <a:ext cx="2954655" cy="523220"/>
          </a:xfrm>
          <a:prstGeom prst="rect">
            <a:avLst/>
          </a:prstGeom>
        </p:spPr>
        <p:txBody>
          <a:bodyPr wrap="none">
            <a:spAutoFit/>
          </a:bodyPr>
          <a:lstStyle/>
          <a:p>
            <a:r>
              <a:rPr lang="en-GB" sz="2800" dirty="0">
                <a:solidFill>
                  <a:srgbClr val="115076"/>
                </a:solidFill>
                <a:latin typeface="Century Gothic" panose="020B0502020202020204" pitchFamily="34" charset="0"/>
              </a:rPr>
              <a:t>die </a:t>
            </a:r>
            <a:r>
              <a:rPr lang="en-GB" sz="2800" dirty="0" err="1">
                <a:solidFill>
                  <a:srgbClr val="115076"/>
                </a:solidFill>
                <a:latin typeface="Century Gothic" panose="020B0502020202020204" pitchFamily="34" charset="0"/>
              </a:rPr>
              <a:t>Mädchen</a:t>
            </a:r>
            <a:r>
              <a:rPr lang="en-GB" sz="2800" dirty="0">
                <a:solidFill>
                  <a:srgbClr val="115076"/>
                </a:solidFill>
                <a:latin typeface="Century Gothic" panose="020B0502020202020204" pitchFamily="34" charset="0"/>
              </a:rPr>
              <a:t>	</a:t>
            </a:r>
            <a:endParaRPr lang="en-US" sz="2800" dirty="0">
              <a:solidFill>
                <a:srgbClr val="115076"/>
              </a:solidFill>
              <a:latin typeface="Century Gothic" panose="020B0502020202020204" pitchFamily="34" charset="0"/>
            </a:endParaRPr>
          </a:p>
        </p:txBody>
      </p:sp>
      <p:sp>
        <p:nvSpPr>
          <p:cNvPr id="14" name="Oval 13">
            <a:extLst>
              <a:ext uri="{FF2B5EF4-FFF2-40B4-BE49-F238E27FC236}">
                <a16:creationId xmlns:a16="http://schemas.microsoft.com/office/drawing/2014/main" id="{AF8D37D8-F2C9-0B46-8029-60EC0FCE6646}"/>
              </a:ext>
            </a:extLst>
          </p:cNvPr>
          <p:cNvSpPr/>
          <p:nvPr/>
        </p:nvSpPr>
        <p:spPr>
          <a:xfrm>
            <a:off x="626089" y="5135381"/>
            <a:ext cx="777371" cy="634682"/>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F13BD353-55DA-4A4D-BEA8-1FC74CB59967}"/>
              </a:ext>
            </a:extLst>
          </p:cNvPr>
          <p:cNvSpPr/>
          <p:nvPr/>
        </p:nvSpPr>
        <p:spPr>
          <a:xfrm>
            <a:off x="4437830" y="5148939"/>
            <a:ext cx="688352" cy="634682"/>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AD7E1388-F3E2-BE47-BBC4-8FCB123A6784}"/>
              </a:ext>
            </a:extLst>
          </p:cNvPr>
          <p:cNvSpPr/>
          <p:nvPr/>
        </p:nvSpPr>
        <p:spPr>
          <a:xfrm>
            <a:off x="8447962" y="5041212"/>
            <a:ext cx="742456" cy="634682"/>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553BACB6-1BF6-8A43-B1F5-056753CCFD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81570" y="1986649"/>
            <a:ext cx="1171550" cy="818133"/>
          </a:xfrm>
          <a:prstGeom prst="rect">
            <a:avLst/>
          </a:prstGeom>
        </p:spPr>
      </p:pic>
      <p:pic>
        <p:nvPicPr>
          <p:cNvPr id="18" name="Picture 17">
            <a:extLst>
              <a:ext uri="{FF2B5EF4-FFF2-40B4-BE49-F238E27FC236}">
                <a16:creationId xmlns:a16="http://schemas.microsoft.com/office/drawing/2014/main" id="{68B88272-9ED7-AA4E-8CA4-772DC0CB9F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98826" y="4097961"/>
            <a:ext cx="1171550" cy="818133"/>
          </a:xfrm>
          <a:prstGeom prst="rect">
            <a:avLst/>
          </a:prstGeom>
        </p:spPr>
      </p:pic>
      <p:pic>
        <p:nvPicPr>
          <p:cNvPr id="19" name="Picture 18">
            <a:extLst>
              <a:ext uri="{FF2B5EF4-FFF2-40B4-BE49-F238E27FC236}">
                <a16:creationId xmlns:a16="http://schemas.microsoft.com/office/drawing/2014/main" id="{A07BF25D-4D9D-B149-BB84-623901129D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69883" y="4105321"/>
            <a:ext cx="1171550" cy="818133"/>
          </a:xfrm>
          <a:prstGeom prst="rect">
            <a:avLst/>
          </a:prstGeom>
        </p:spPr>
      </p:pic>
      <p:pic>
        <p:nvPicPr>
          <p:cNvPr id="20" name="Picture 19">
            <a:extLst>
              <a:ext uri="{FF2B5EF4-FFF2-40B4-BE49-F238E27FC236}">
                <a16:creationId xmlns:a16="http://schemas.microsoft.com/office/drawing/2014/main" id="{FFDC0E2A-0D9D-4C42-AE6D-40927980D2E8}"/>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924" b="29094" l="48177" r="94479">
                        <a14:foregroundMark x1="50677" y1="22953" x2="48229" y2="21053"/>
                        <a14:foregroundMark x1="69688" y1="2924" x2="64688" y2="3436"/>
                        <a14:foregroundMark x1="64688" y1="3436" x2="70000" y2="2924"/>
                        <a14:foregroundMark x1="70000" y1="2924" x2="63594" y2="3436"/>
                      </a14:backgroundRemoval>
                    </a14:imgEffect>
                  </a14:imgLayer>
                </a14:imgProps>
              </a:ext>
              <a:ext uri="{28A0092B-C50C-407E-A947-70E740481C1C}">
                <a14:useLocalDpi xmlns:a14="http://schemas.microsoft.com/office/drawing/2010/main" val="0"/>
              </a:ext>
            </a:extLst>
          </a:blip>
          <a:srcRect l="45568" r="9602" b="67660"/>
          <a:stretch/>
        </p:blipFill>
        <p:spPr>
          <a:xfrm>
            <a:off x="559416" y="1992437"/>
            <a:ext cx="1807245" cy="928898"/>
          </a:xfrm>
          <a:prstGeom prst="rect">
            <a:avLst/>
          </a:prstGeom>
        </p:spPr>
      </p:pic>
      <p:pic>
        <p:nvPicPr>
          <p:cNvPr id="21" name="Picture 20">
            <a:extLst>
              <a:ext uri="{FF2B5EF4-FFF2-40B4-BE49-F238E27FC236}">
                <a16:creationId xmlns:a16="http://schemas.microsoft.com/office/drawing/2014/main" id="{5C7D7C13-82C6-AE43-B041-96CBDF6793ED}"/>
              </a:ext>
            </a:extLst>
          </p:cNvPr>
          <p:cNvPicPr>
            <a:picLocks noChangeAspect="1"/>
          </p:cNvPicPr>
          <p:nvPr/>
        </p:nvPicPr>
        <p:blipFill rotWithShape="1">
          <a:blip r:embed="rId6" cstate="print">
            <a:extLst>
              <a:ext uri="{BEBA8EAE-BF5A-486C-A8C5-ECC9F3942E4B}">
                <a14:imgProps xmlns:a14="http://schemas.microsoft.com/office/drawing/2010/main">
                  <a14:imgLayer r:embed="rId8">
                    <a14:imgEffect>
                      <a14:backgroundRemoval t="2924" b="29094" l="48177" r="94479">
                        <a14:foregroundMark x1="50677" y1="22953" x2="48229" y2="21053"/>
                        <a14:foregroundMark x1="69688" y1="2924" x2="64688" y2="3436"/>
                        <a14:foregroundMark x1="64688" y1="3436" x2="70000" y2="2924"/>
                        <a14:foregroundMark x1="70000" y1="2924" x2="63594" y2="3436"/>
                      </a14:backgroundRemoval>
                    </a14:imgEffect>
                  </a14:imgLayer>
                </a14:imgProps>
              </a:ext>
              <a:ext uri="{28A0092B-C50C-407E-A947-70E740481C1C}">
                <a14:useLocalDpi xmlns:a14="http://schemas.microsoft.com/office/drawing/2010/main" val="0"/>
              </a:ext>
            </a:extLst>
          </a:blip>
          <a:srcRect l="45568" r="9602" b="67660"/>
          <a:stretch/>
        </p:blipFill>
        <p:spPr>
          <a:xfrm>
            <a:off x="1686229" y="3881250"/>
            <a:ext cx="1807245" cy="928898"/>
          </a:xfrm>
          <a:prstGeom prst="rect">
            <a:avLst/>
          </a:prstGeom>
        </p:spPr>
      </p:pic>
      <p:pic>
        <p:nvPicPr>
          <p:cNvPr id="22" name="Picture 21">
            <a:extLst>
              <a:ext uri="{FF2B5EF4-FFF2-40B4-BE49-F238E27FC236}">
                <a16:creationId xmlns:a16="http://schemas.microsoft.com/office/drawing/2014/main" id="{1B642FAE-741E-8A46-9CE7-6010CBE8E3E8}"/>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924" b="29094" l="48177" r="94479">
                        <a14:foregroundMark x1="50677" y1="22953" x2="48229" y2="21053"/>
                        <a14:foregroundMark x1="69688" y1="2924" x2="64688" y2="3436"/>
                        <a14:foregroundMark x1="64688" y1="3436" x2="70000" y2="2924"/>
                        <a14:foregroundMark x1="70000" y1="2924" x2="63594" y2="3436"/>
                      </a14:backgroundRemoval>
                    </a14:imgEffect>
                  </a14:imgLayer>
                </a14:imgProps>
              </a:ext>
              <a:ext uri="{28A0092B-C50C-407E-A947-70E740481C1C}">
                <a14:useLocalDpi xmlns:a14="http://schemas.microsoft.com/office/drawing/2010/main" val="0"/>
              </a:ext>
            </a:extLst>
          </a:blip>
          <a:srcRect l="45568" r="9602" b="67660"/>
          <a:stretch/>
        </p:blipFill>
        <p:spPr>
          <a:xfrm>
            <a:off x="83443" y="3881250"/>
            <a:ext cx="1807245" cy="928898"/>
          </a:xfrm>
          <a:prstGeom prst="rect">
            <a:avLst/>
          </a:prstGeom>
        </p:spPr>
      </p:pic>
      <p:sp>
        <p:nvSpPr>
          <p:cNvPr id="23" name="Oval Callout 22">
            <a:extLst>
              <a:ext uri="{FF2B5EF4-FFF2-40B4-BE49-F238E27FC236}">
                <a16:creationId xmlns:a16="http://schemas.microsoft.com/office/drawing/2014/main" id="{A7D0F908-5AE4-2541-B0F2-7B51F0614E61}"/>
              </a:ext>
            </a:extLst>
          </p:cNvPr>
          <p:cNvSpPr/>
          <p:nvPr/>
        </p:nvSpPr>
        <p:spPr>
          <a:xfrm>
            <a:off x="1675843" y="2383521"/>
            <a:ext cx="3409282" cy="2194599"/>
          </a:xfrm>
          <a:prstGeom prst="wedgeEllipseCallout">
            <a:avLst>
              <a:gd name="adj1" fmla="val -61047"/>
              <a:gd name="adj2" fmla="val 70056"/>
            </a:avLst>
          </a:prstGeom>
          <a:solidFill>
            <a:srgbClr val="1F4E7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latin typeface="Century Gothic" panose="020B0502020202020204" pitchFamily="34" charset="0"/>
              </a:rPr>
              <a:t>Remember the plural word for </a:t>
            </a:r>
            <a:r>
              <a:rPr lang="en-GB" sz="2400" b="1" dirty="0">
                <a:solidFill>
                  <a:schemeClr val="bg1"/>
                </a:solidFill>
                <a:latin typeface="Century Gothic" panose="020B0502020202020204" pitchFamily="34" charset="0"/>
              </a:rPr>
              <a:t>‘the’ </a:t>
            </a:r>
            <a:r>
              <a:rPr lang="en-GB" sz="2400" dirty="0">
                <a:solidFill>
                  <a:schemeClr val="bg1"/>
                </a:solidFill>
                <a:latin typeface="Century Gothic" panose="020B0502020202020204" pitchFamily="34" charset="0"/>
              </a:rPr>
              <a:t>is</a:t>
            </a:r>
            <a:r>
              <a:rPr lang="en-GB" sz="2400" b="1" dirty="0">
                <a:solidFill>
                  <a:schemeClr val="bg1"/>
                </a:solidFill>
                <a:latin typeface="Century Gothic" panose="020B0502020202020204" pitchFamily="34" charset="0"/>
              </a:rPr>
              <a:t> ‘die’ </a:t>
            </a:r>
            <a:br>
              <a:rPr lang="en-GB" sz="2400" b="1" dirty="0">
                <a:solidFill>
                  <a:schemeClr val="bg1"/>
                </a:solidFill>
                <a:latin typeface="Century Gothic" panose="020B0502020202020204" pitchFamily="34" charset="0"/>
              </a:rPr>
            </a:br>
            <a:r>
              <a:rPr lang="en-GB" sz="2400" dirty="0">
                <a:solidFill>
                  <a:schemeClr val="bg1"/>
                </a:solidFill>
                <a:latin typeface="Century Gothic" panose="020B0502020202020204" pitchFamily="34" charset="0"/>
              </a:rPr>
              <a:t>for ALL words!</a:t>
            </a:r>
          </a:p>
        </p:txBody>
      </p:sp>
      <p:sp>
        <p:nvSpPr>
          <p:cNvPr id="24" name="Title 2">
            <a:extLst>
              <a:ext uri="{FF2B5EF4-FFF2-40B4-BE49-F238E27FC236}">
                <a16:creationId xmlns:a16="http://schemas.microsoft.com/office/drawing/2014/main" id="{29C1F932-131D-DE48-8F69-D07E3C2FFA6E}"/>
              </a:ext>
            </a:extLst>
          </p:cNvPr>
          <p:cNvSpPr txBox="1">
            <a:spLocks/>
          </p:cNvSpPr>
          <p:nvPr/>
        </p:nvSpPr>
        <p:spPr>
          <a:xfrm>
            <a:off x="10442" y="16889"/>
            <a:ext cx="541773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US" sz="3600" dirty="0"/>
          </a:p>
        </p:txBody>
      </p:sp>
      <p:sp>
        <p:nvSpPr>
          <p:cNvPr id="2" name="Title 1"/>
          <p:cNvSpPr>
            <a:spLocks noGrp="1"/>
          </p:cNvSpPr>
          <p:nvPr>
            <p:ph type="title"/>
          </p:nvPr>
        </p:nvSpPr>
        <p:spPr>
          <a:xfrm>
            <a:off x="170381" y="315689"/>
            <a:ext cx="10515600" cy="1325563"/>
          </a:xfrm>
        </p:spPr>
        <p:txBody>
          <a:bodyPr>
            <a:normAutofit/>
          </a:bodyPr>
          <a:lstStyle/>
          <a:p>
            <a:r>
              <a:rPr lang="en-GB" sz="4000" b="1">
                <a:solidFill>
                  <a:prstClr val="white"/>
                </a:solidFill>
              </a:rPr>
              <a:t>More than one – rule 2 </a:t>
            </a:r>
            <a:br>
              <a:rPr lang="en-US" sz="4000"/>
            </a:br>
            <a:endParaRPr lang="en-GB" sz="4000"/>
          </a:p>
        </p:txBody>
      </p:sp>
      <p:sp>
        <p:nvSpPr>
          <p:cNvPr id="25" name="Rounded Rectangle 11">
            <a:extLst>
              <a:ext uri="{FF2B5EF4-FFF2-40B4-BE49-F238E27FC236}">
                <a16:creationId xmlns:a16="http://schemas.microsoft.com/office/drawing/2014/main" id="{EA88E10F-858E-4049-BBB6-7F3F0457F1F6}"/>
              </a:ext>
            </a:extLst>
          </p:cNvPr>
          <p:cNvSpPr/>
          <p:nvPr/>
        </p:nvSpPr>
        <p:spPr>
          <a:xfrm>
            <a:off x="9727097" y="93581"/>
            <a:ext cx="228859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a:solidFill>
                  <a:prstClr val="white"/>
                </a:solidFill>
                <a:latin typeface="Century Gothic" panose="020B0502020202020204" pitchFamily="34" charset="0"/>
              </a:rPr>
              <a:t>Grammatik</a:t>
            </a:r>
            <a:endParaRPr lang="en-GB"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63405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6"/>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12" grpId="0"/>
      <p:bldP spid="13" grpId="0"/>
      <p:bldP spid="14" grpId="0" animBg="1"/>
      <p:bldP spid="15" grpId="0" animBg="1"/>
      <p:bldP spid="16" grpId="0" animBg="1"/>
      <p:bldP spid="2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232" y="-263152"/>
            <a:ext cx="10515600" cy="1325563"/>
          </a:xfrm>
        </p:spPr>
        <p:txBody>
          <a:bodyPr>
            <a:normAutofit/>
          </a:bodyPr>
          <a:lstStyle/>
          <a:p>
            <a:r>
              <a:rPr lang="de-DE" sz="2800" b="1">
                <a:solidFill>
                  <a:srgbClr val="1F4E79"/>
                </a:solidFill>
              </a:rPr>
              <a:t>Hör zu.  Schreib / für Singular und //+ für Plural</a:t>
            </a:r>
            <a:endParaRPr lang="en-GB" sz="2800"/>
          </a:p>
        </p:txBody>
      </p:sp>
      <p:pic>
        <p:nvPicPr>
          <p:cNvPr id="45" name="Picture 44" descr="http://www.clker.com/cliparts/d/8/7/0/11949845492025336273silhouette_female_2.svg.hi.png">
            <a:extLst>
              <a:ext uri="{FF2B5EF4-FFF2-40B4-BE49-F238E27FC236}">
                <a16:creationId xmlns:a16="http://schemas.microsoft.com/office/drawing/2014/main" id="{D36E79A9-F43A-C346-84D8-8A8D6C632F5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61316" y="767753"/>
            <a:ext cx="356562" cy="1385837"/>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descr="http://www.clker.com/cliparts/d/8/7/0/11949845492025336273silhouette_female_2.svg.hi.png">
            <a:extLst>
              <a:ext uri="{FF2B5EF4-FFF2-40B4-BE49-F238E27FC236}">
                <a16:creationId xmlns:a16="http://schemas.microsoft.com/office/drawing/2014/main" id="{94901167-9103-0E4B-A926-8DEBD1309E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35103" y="767755"/>
            <a:ext cx="356562" cy="1385837"/>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descr="http://www.clker.com/cliparts/d/8/7/0/11949845492025336273silhouette_female_2.svg.hi.png">
            <a:extLst>
              <a:ext uri="{FF2B5EF4-FFF2-40B4-BE49-F238E27FC236}">
                <a16:creationId xmlns:a16="http://schemas.microsoft.com/office/drawing/2014/main" id="{3D15E63B-9236-4145-A84C-B75C5913A0A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1364" y="767754"/>
            <a:ext cx="356562" cy="138583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42D7585C-37FF-E34D-8ED4-7108985E804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924" b="29094" l="48177" r="94479">
                        <a14:foregroundMark x1="50677" y1="22953" x2="48229" y2="21053"/>
                        <a14:foregroundMark x1="69688" y1="2924" x2="64688" y2="3436"/>
                        <a14:foregroundMark x1="64688" y1="3436" x2="70000" y2="2924"/>
                        <a14:foregroundMark x1="70000" y1="2924" x2="63594" y2="3436"/>
                      </a14:backgroundRemoval>
                    </a14:imgEffect>
                  </a14:imgLayer>
                </a14:imgProps>
              </a:ext>
              <a:ext uri="{28A0092B-C50C-407E-A947-70E740481C1C}">
                <a14:useLocalDpi xmlns:a14="http://schemas.microsoft.com/office/drawing/2010/main" val="0"/>
              </a:ext>
            </a:extLst>
          </a:blip>
          <a:srcRect l="45568" r="9602" b="67660"/>
          <a:stretch/>
        </p:blipFill>
        <p:spPr>
          <a:xfrm>
            <a:off x="7114794" y="5365648"/>
            <a:ext cx="1807245" cy="928898"/>
          </a:xfrm>
          <a:prstGeom prst="rect">
            <a:avLst/>
          </a:prstGeom>
        </p:spPr>
      </p:pic>
      <p:pic>
        <p:nvPicPr>
          <p:cNvPr id="49" name="Picture 48">
            <a:extLst>
              <a:ext uri="{FF2B5EF4-FFF2-40B4-BE49-F238E27FC236}">
                <a16:creationId xmlns:a16="http://schemas.microsoft.com/office/drawing/2014/main" id="{AA8F82E9-F997-CF4B-BA63-7BE80720DA59}"/>
              </a:ext>
            </a:extLst>
          </p:cNvPr>
          <p:cNvPicPr>
            <a:picLocks noChangeAspect="1"/>
          </p:cNvPicPr>
          <p:nvPr/>
        </p:nvPicPr>
        <p:blipFill rotWithShape="1">
          <a:blip r:embed="rId4" cstate="print">
            <a:extLst>
              <a:ext uri="{BEBA8EAE-BF5A-486C-A8C5-ECC9F3942E4B}">
                <a14:imgProps xmlns:a14="http://schemas.microsoft.com/office/drawing/2010/main">
                  <a14:imgLayer r:embed="rId6">
                    <a14:imgEffect>
                      <a14:backgroundRemoval t="2924" b="29094" l="48177" r="94479">
                        <a14:foregroundMark x1="50677" y1="22953" x2="48229" y2="21053"/>
                        <a14:foregroundMark x1="69688" y1="2924" x2="64688" y2="3436"/>
                        <a14:foregroundMark x1="64688" y1="3436" x2="70000" y2="2924"/>
                        <a14:foregroundMark x1="70000" y1="2924" x2="63594" y2="3436"/>
                      </a14:backgroundRemoval>
                    </a14:imgEffect>
                  </a14:imgLayer>
                </a14:imgProps>
              </a:ext>
              <a:ext uri="{28A0092B-C50C-407E-A947-70E740481C1C}">
                <a14:useLocalDpi xmlns:a14="http://schemas.microsoft.com/office/drawing/2010/main" val="0"/>
              </a:ext>
            </a:extLst>
          </a:blip>
          <a:srcRect l="45568" r="9602" b="67660"/>
          <a:stretch/>
        </p:blipFill>
        <p:spPr>
          <a:xfrm>
            <a:off x="10387024" y="5365649"/>
            <a:ext cx="1807245" cy="928898"/>
          </a:xfrm>
          <a:prstGeom prst="rect">
            <a:avLst/>
          </a:prstGeom>
        </p:spPr>
      </p:pic>
      <p:pic>
        <p:nvPicPr>
          <p:cNvPr id="50" name="Picture 49">
            <a:extLst>
              <a:ext uri="{FF2B5EF4-FFF2-40B4-BE49-F238E27FC236}">
                <a16:creationId xmlns:a16="http://schemas.microsoft.com/office/drawing/2014/main" id="{939D5BD0-CABB-C84D-B5A6-8D3E3C868F15}"/>
              </a:ext>
            </a:extLst>
          </p:cNvPr>
          <p:cNvPicPr>
            <a:picLocks noChangeAspect="1"/>
          </p:cNvPicPr>
          <p:nvPr/>
        </p:nvPicPr>
        <p:blipFill rotWithShape="1">
          <a:blip r:embed="rId4" cstate="print">
            <a:extLst>
              <a:ext uri="{BEBA8EAE-BF5A-486C-A8C5-ECC9F3942E4B}">
                <a14:imgProps xmlns:a14="http://schemas.microsoft.com/office/drawing/2010/main">
                  <a14:imgLayer r:embed="rId7">
                    <a14:imgEffect>
                      <a14:backgroundRemoval t="2924" b="29094" l="48177" r="94479">
                        <a14:foregroundMark x1="50677" y1="22953" x2="48229" y2="21053"/>
                        <a14:foregroundMark x1="69688" y1="2924" x2="64688" y2="3436"/>
                        <a14:foregroundMark x1="64688" y1="3436" x2="70000" y2="2924"/>
                        <a14:foregroundMark x1="70000" y1="2924" x2="63594" y2="3436"/>
                      </a14:backgroundRemoval>
                    </a14:imgEffect>
                  </a14:imgLayer>
                </a14:imgProps>
              </a:ext>
              <a:ext uri="{28A0092B-C50C-407E-A947-70E740481C1C}">
                <a14:useLocalDpi xmlns:a14="http://schemas.microsoft.com/office/drawing/2010/main" val="0"/>
              </a:ext>
            </a:extLst>
          </a:blip>
          <a:srcRect l="45568" r="9602" b="67660"/>
          <a:stretch/>
        </p:blipFill>
        <p:spPr>
          <a:xfrm>
            <a:off x="9004577" y="5365648"/>
            <a:ext cx="1807245" cy="928898"/>
          </a:xfrm>
          <a:prstGeom prst="rect">
            <a:avLst/>
          </a:prstGeom>
        </p:spPr>
      </p:pic>
      <p:pic>
        <p:nvPicPr>
          <p:cNvPr id="51" name="Picture 50">
            <a:extLst>
              <a:ext uri="{FF2B5EF4-FFF2-40B4-BE49-F238E27FC236}">
                <a16:creationId xmlns:a16="http://schemas.microsoft.com/office/drawing/2014/main" id="{D4BD3F16-2013-1C49-BD7B-EF5871F37BA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77165" y="3957843"/>
            <a:ext cx="1040974" cy="1068368"/>
          </a:xfrm>
          <a:prstGeom prst="rect">
            <a:avLst/>
          </a:prstGeom>
        </p:spPr>
      </p:pic>
      <p:pic>
        <p:nvPicPr>
          <p:cNvPr id="52" name="Picture 51">
            <a:extLst>
              <a:ext uri="{FF2B5EF4-FFF2-40B4-BE49-F238E27FC236}">
                <a16:creationId xmlns:a16="http://schemas.microsoft.com/office/drawing/2014/main" id="{A5274465-ADAC-9548-ADEA-4FA4244256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44837" y="3957843"/>
            <a:ext cx="1040974" cy="1068368"/>
          </a:xfrm>
          <a:prstGeom prst="rect">
            <a:avLst/>
          </a:prstGeom>
        </p:spPr>
      </p:pic>
      <p:pic>
        <p:nvPicPr>
          <p:cNvPr id="53" name="Picture 52">
            <a:extLst>
              <a:ext uri="{FF2B5EF4-FFF2-40B4-BE49-F238E27FC236}">
                <a16:creationId xmlns:a16="http://schemas.microsoft.com/office/drawing/2014/main" id="{15815F2B-02DA-2F45-8D77-305E7A803D7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24164" y="3972192"/>
            <a:ext cx="1040974" cy="1068368"/>
          </a:xfrm>
          <a:prstGeom prst="rect">
            <a:avLst/>
          </a:prstGeom>
        </p:spPr>
      </p:pic>
      <p:pic>
        <p:nvPicPr>
          <p:cNvPr id="54" name="Picture 53">
            <a:extLst>
              <a:ext uri="{FF2B5EF4-FFF2-40B4-BE49-F238E27FC236}">
                <a16:creationId xmlns:a16="http://schemas.microsoft.com/office/drawing/2014/main" id="{717F2FAD-7169-B24E-AE55-80779E812B5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5532" y="2311505"/>
            <a:ext cx="1197225" cy="896672"/>
          </a:xfrm>
          <a:prstGeom prst="rect">
            <a:avLst/>
          </a:prstGeom>
        </p:spPr>
      </p:pic>
      <p:pic>
        <p:nvPicPr>
          <p:cNvPr id="55" name="Picture 54">
            <a:extLst>
              <a:ext uri="{FF2B5EF4-FFF2-40B4-BE49-F238E27FC236}">
                <a16:creationId xmlns:a16="http://schemas.microsoft.com/office/drawing/2014/main" id="{B3539835-53F5-B249-89A9-45F2A7441FA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50071" y="2320778"/>
            <a:ext cx="1197225" cy="896672"/>
          </a:xfrm>
          <a:prstGeom prst="rect">
            <a:avLst/>
          </a:prstGeom>
        </p:spPr>
      </p:pic>
      <p:pic>
        <p:nvPicPr>
          <p:cNvPr id="56" name="Picture 55">
            <a:extLst>
              <a:ext uri="{FF2B5EF4-FFF2-40B4-BE49-F238E27FC236}">
                <a16:creationId xmlns:a16="http://schemas.microsoft.com/office/drawing/2014/main" id="{4E2809EC-AEDF-B649-B60D-1E50293E100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45731" y="2311505"/>
            <a:ext cx="1197225" cy="896672"/>
          </a:xfrm>
          <a:prstGeom prst="rect">
            <a:avLst/>
          </a:prstGeom>
        </p:spPr>
      </p:pic>
      <p:pic>
        <p:nvPicPr>
          <p:cNvPr id="57" name="Picture 56">
            <a:extLst>
              <a:ext uri="{FF2B5EF4-FFF2-40B4-BE49-F238E27FC236}">
                <a16:creationId xmlns:a16="http://schemas.microsoft.com/office/drawing/2014/main" id="{7DCD4C49-583E-294F-8EFB-7493C48A88E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06479" y="5336560"/>
            <a:ext cx="1488562" cy="928898"/>
          </a:xfrm>
          <a:prstGeom prst="rect">
            <a:avLst/>
          </a:prstGeom>
        </p:spPr>
      </p:pic>
      <p:pic>
        <p:nvPicPr>
          <p:cNvPr id="58" name="Picture 57">
            <a:extLst>
              <a:ext uri="{FF2B5EF4-FFF2-40B4-BE49-F238E27FC236}">
                <a16:creationId xmlns:a16="http://schemas.microsoft.com/office/drawing/2014/main" id="{B11B0DCF-5DE4-224F-96DA-79F7D339778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35677" y="5365648"/>
            <a:ext cx="1651374" cy="928898"/>
          </a:xfrm>
          <a:prstGeom prst="rect">
            <a:avLst/>
          </a:prstGeom>
        </p:spPr>
      </p:pic>
      <p:pic>
        <p:nvPicPr>
          <p:cNvPr id="59" name="Picture 58">
            <a:extLst>
              <a:ext uri="{FF2B5EF4-FFF2-40B4-BE49-F238E27FC236}">
                <a16:creationId xmlns:a16="http://schemas.microsoft.com/office/drawing/2014/main" id="{7774F45E-D46F-7F48-9298-157FD13FC04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98435" y="5377209"/>
            <a:ext cx="1651374" cy="928898"/>
          </a:xfrm>
          <a:prstGeom prst="rect">
            <a:avLst/>
          </a:prstGeom>
        </p:spPr>
      </p:pic>
      <p:sp>
        <p:nvSpPr>
          <p:cNvPr id="60" name="Action Button: Custom 59">
            <a:hlinkClick r:id="" action="ppaction://noaction" highlightClick="1">
              <a:snd r:embed="rId12" name="1. Der ko%CC%88rper.wav"/>
            </a:hlinkClick>
            <a:extLst>
              <a:ext uri="{FF2B5EF4-FFF2-40B4-BE49-F238E27FC236}">
                <a16:creationId xmlns:a16="http://schemas.microsoft.com/office/drawing/2014/main" id="{C4F3BD47-6593-0D44-B6F3-2BF9299854A1}"/>
              </a:ext>
            </a:extLst>
          </p:cNvPr>
          <p:cNvSpPr>
            <a:spLocks noChangeAspect="1"/>
          </p:cNvSpPr>
          <p:nvPr/>
        </p:nvSpPr>
        <p:spPr>
          <a:xfrm>
            <a:off x="215689" y="995846"/>
            <a:ext cx="590790" cy="540000"/>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61" name="Action Button: Custom 60">
            <a:hlinkClick r:id="" action="ppaction://noaction" highlightClick="1">
              <a:snd r:embed="rId13" name="2. Die Fenster.wav"/>
            </a:hlinkClick>
            <a:extLst>
              <a:ext uri="{FF2B5EF4-FFF2-40B4-BE49-F238E27FC236}">
                <a16:creationId xmlns:a16="http://schemas.microsoft.com/office/drawing/2014/main" id="{62EAE6DB-F98F-5948-B78C-472ED76278AF}"/>
              </a:ext>
            </a:extLst>
          </p:cNvPr>
          <p:cNvSpPr>
            <a:spLocks noChangeAspect="1"/>
          </p:cNvSpPr>
          <p:nvPr/>
        </p:nvSpPr>
        <p:spPr>
          <a:xfrm>
            <a:off x="215689" y="2489841"/>
            <a:ext cx="598598" cy="540000"/>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62" name="Action Button: Custom 61">
            <a:hlinkClick r:id="" action="ppaction://noaction" highlightClick="1">
              <a:snd r:embed="rId14" name="3. Die Winter.wav"/>
            </a:hlinkClick>
            <a:extLst>
              <a:ext uri="{FF2B5EF4-FFF2-40B4-BE49-F238E27FC236}">
                <a16:creationId xmlns:a16="http://schemas.microsoft.com/office/drawing/2014/main" id="{CC245777-EB1B-6841-BE84-8B4ACD0EAF88}"/>
              </a:ext>
            </a:extLst>
          </p:cNvPr>
          <p:cNvSpPr>
            <a:spLocks noChangeAspect="1"/>
          </p:cNvSpPr>
          <p:nvPr/>
        </p:nvSpPr>
        <p:spPr>
          <a:xfrm>
            <a:off x="215689" y="4003606"/>
            <a:ext cx="598598" cy="540000"/>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63" name="Action Button: Custom 62">
            <a:hlinkClick r:id="" action="ppaction://noaction" highlightClick="1">
              <a:snd r:embed="rId15" name="4. Der Sa%CC%88nger.wav"/>
            </a:hlinkClick>
            <a:extLst>
              <a:ext uri="{FF2B5EF4-FFF2-40B4-BE49-F238E27FC236}">
                <a16:creationId xmlns:a16="http://schemas.microsoft.com/office/drawing/2014/main" id="{A88C10A0-D3A8-EC4D-88A5-CFCB8B04A3BD}"/>
              </a:ext>
            </a:extLst>
          </p:cNvPr>
          <p:cNvSpPr>
            <a:spLocks noChangeAspect="1"/>
          </p:cNvSpPr>
          <p:nvPr/>
        </p:nvSpPr>
        <p:spPr>
          <a:xfrm>
            <a:off x="218536" y="5560098"/>
            <a:ext cx="598598" cy="540000"/>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sp>
        <p:nvSpPr>
          <p:cNvPr id="64" name="Action Button: Custom 63">
            <a:hlinkClick r:id="" action="ppaction://noaction" highlightClick="1">
              <a:snd r:embed="rId16" name="5. Die Ma%CC%88dchen.wav"/>
            </a:hlinkClick>
            <a:extLst>
              <a:ext uri="{FF2B5EF4-FFF2-40B4-BE49-F238E27FC236}">
                <a16:creationId xmlns:a16="http://schemas.microsoft.com/office/drawing/2014/main" id="{C25C7F22-D3C1-F447-A4C8-B2F6DD249526}"/>
              </a:ext>
            </a:extLst>
          </p:cNvPr>
          <p:cNvSpPr>
            <a:spLocks noChangeAspect="1"/>
          </p:cNvSpPr>
          <p:nvPr/>
        </p:nvSpPr>
        <p:spPr>
          <a:xfrm>
            <a:off x="6393443" y="995846"/>
            <a:ext cx="599132" cy="540000"/>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5</a:t>
            </a:r>
          </a:p>
        </p:txBody>
      </p:sp>
      <p:sp>
        <p:nvSpPr>
          <p:cNvPr id="65" name="Action Button: Custom 64">
            <a:hlinkClick r:id="" action="ppaction://noaction" highlightClick="1">
              <a:snd r:embed="rId17" name="6. Die Zimmer.wav"/>
            </a:hlinkClick>
            <a:extLst>
              <a:ext uri="{FF2B5EF4-FFF2-40B4-BE49-F238E27FC236}">
                <a16:creationId xmlns:a16="http://schemas.microsoft.com/office/drawing/2014/main" id="{6D613441-1393-0C46-BC77-3218BE49C976}"/>
              </a:ext>
            </a:extLst>
          </p:cNvPr>
          <p:cNvSpPr>
            <a:spLocks noChangeAspect="1"/>
          </p:cNvSpPr>
          <p:nvPr/>
        </p:nvSpPr>
        <p:spPr>
          <a:xfrm>
            <a:off x="6393443" y="2489841"/>
            <a:ext cx="599132" cy="540000"/>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6</a:t>
            </a:r>
          </a:p>
        </p:txBody>
      </p:sp>
      <p:sp>
        <p:nvSpPr>
          <p:cNvPr id="66" name="Action Button: Custom 65">
            <a:hlinkClick r:id="" action="ppaction://noaction" highlightClick="1">
              <a:snd r:embed="rId18" name="7. Die Lehrer.wav"/>
            </a:hlinkClick>
            <a:extLst>
              <a:ext uri="{FF2B5EF4-FFF2-40B4-BE49-F238E27FC236}">
                <a16:creationId xmlns:a16="http://schemas.microsoft.com/office/drawing/2014/main" id="{BD158FC1-97E5-4740-A7DC-3C36AE2C4DF9}"/>
              </a:ext>
            </a:extLst>
          </p:cNvPr>
          <p:cNvSpPr>
            <a:spLocks noChangeAspect="1"/>
          </p:cNvSpPr>
          <p:nvPr/>
        </p:nvSpPr>
        <p:spPr>
          <a:xfrm>
            <a:off x="6402723" y="3957843"/>
            <a:ext cx="599132" cy="540000"/>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7</a:t>
            </a:r>
          </a:p>
        </p:txBody>
      </p:sp>
      <p:sp>
        <p:nvSpPr>
          <p:cNvPr id="67" name="Action Button: Custom 66">
            <a:hlinkClick r:id="" action="ppaction://noaction" highlightClick="1">
              <a:snd r:embed="rId19" name="8. Der Engel.wav"/>
            </a:hlinkClick>
            <a:extLst>
              <a:ext uri="{FF2B5EF4-FFF2-40B4-BE49-F238E27FC236}">
                <a16:creationId xmlns:a16="http://schemas.microsoft.com/office/drawing/2014/main" id="{D7C45042-5BDE-D144-A64C-60C6A1F3FF8F}"/>
              </a:ext>
            </a:extLst>
          </p:cNvPr>
          <p:cNvSpPr>
            <a:spLocks noChangeAspect="1"/>
          </p:cNvSpPr>
          <p:nvPr/>
        </p:nvSpPr>
        <p:spPr>
          <a:xfrm>
            <a:off x="6413266" y="5531009"/>
            <a:ext cx="599132" cy="540000"/>
          </a:xfrm>
          <a:prstGeom prst="actionButtonBlank">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8</a:t>
            </a:r>
          </a:p>
        </p:txBody>
      </p:sp>
      <p:pic>
        <p:nvPicPr>
          <p:cNvPr id="68" name="Picture 67">
            <a:extLst>
              <a:ext uri="{FF2B5EF4-FFF2-40B4-BE49-F238E27FC236}">
                <a16:creationId xmlns:a16="http://schemas.microsoft.com/office/drawing/2014/main" id="{0454FF2C-4420-A643-8A4A-5E9544492AE9}"/>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44719" t="41305"/>
          <a:stretch/>
        </p:blipFill>
        <p:spPr>
          <a:xfrm>
            <a:off x="7524164" y="2320778"/>
            <a:ext cx="1318611" cy="1199275"/>
          </a:xfrm>
          <a:prstGeom prst="rect">
            <a:avLst/>
          </a:prstGeom>
        </p:spPr>
      </p:pic>
      <p:pic>
        <p:nvPicPr>
          <p:cNvPr id="69" name="Picture 68">
            <a:extLst>
              <a:ext uri="{FF2B5EF4-FFF2-40B4-BE49-F238E27FC236}">
                <a16:creationId xmlns:a16="http://schemas.microsoft.com/office/drawing/2014/main" id="{6A044CD4-3CC1-654E-94EE-76B01680146B}"/>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44719" t="41305"/>
          <a:stretch/>
        </p:blipFill>
        <p:spPr>
          <a:xfrm>
            <a:off x="9374364" y="2320778"/>
            <a:ext cx="1318611" cy="1199275"/>
          </a:xfrm>
          <a:prstGeom prst="rect">
            <a:avLst/>
          </a:prstGeom>
        </p:spPr>
      </p:pic>
      <p:pic>
        <p:nvPicPr>
          <p:cNvPr id="70" name="Picture 69">
            <a:extLst>
              <a:ext uri="{FF2B5EF4-FFF2-40B4-BE49-F238E27FC236}">
                <a16:creationId xmlns:a16="http://schemas.microsoft.com/office/drawing/2014/main" id="{BBF40554-C210-DB4C-91CB-E3BF86BF662B}"/>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44719" t="41305"/>
          <a:stretch/>
        </p:blipFill>
        <p:spPr>
          <a:xfrm>
            <a:off x="10779283" y="2311505"/>
            <a:ext cx="1318611" cy="1199275"/>
          </a:xfrm>
          <a:prstGeom prst="rect">
            <a:avLst/>
          </a:prstGeom>
        </p:spPr>
      </p:pic>
      <p:sp>
        <p:nvSpPr>
          <p:cNvPr id="71" name="Oval 70">
            <a:extLst>
              <a:ext uri="{FF2B5EF4-FFF2-40B4-BE49-F238E27FC236}">
                <a16:creationId xmlns:a16="http://schemas.microsoft.com/office/drawing/2014/main" id="{0F401D12-F045-FF47-8B2B-FB259CB082F4}"/>
              </a:ext>
            </a:extLst>
          </p:cNvPr>
          <p:cNvSpPr/>
          <p:nvPr/>
        </p:nvSpPr>
        <p:spPr>
          <a:xfrm>
            <a:off x="874090" y="706072"/>
            <a:ext cx="1546689" cy="1481185"/>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A456A153-4DAA-CC4E-8D85-6B04C120EBC9}"/>
              </a:ext>
            </a:extLst>
          </p:cNvPr>
          <p:cNvSpPr/>
          <p:nvPr/>
        </p:nvSpPr>
        <p:spPr>
          <a:xfrm>
            <a:off x="2697594" y="2036073"/>
            <a:ext cx="3164260" cy="1387080"/>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D404752-9332-594C-A6CA-648CBA977B74}"/>
              </a:ext>
            </a:extLst>
          </p:cNvPr>
          <p:cNvSpPr/>
          <p:nvPr/>
        </p:nvSpPr>
        <p:spPr>
          <a:xfrm>
            <a:off x="2697594" y="3569506"/>
            <a:ext cx="3089924" cy="1380708"/>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7C05DBE8-6500-E042-979D-915D97D263B8}"/>
              </a:ext>
            </a:extLst>
          </p:cNvPr>
          <p:cNvSpPr/>
          <p:nvPr/>
        </p:nvSpPr>
        <p:spPr>
          <a:xfrm>
            <a:off x="919530" y="5172336"/>
            <a:ext cx="1362589" cy="1133771"/>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602D16F6-01D2-674D-886C-B2C841A8115B}"/>
              </a:ext>
            </a:extLst>
          </p:cNvPr>
          <p:cNvSpPr/>
          <p:nvPr/>
        </p:nvSpPr>
        <p:spPr>
          <a:xfrm>
            <a:off x="9215227" y="558828"/>
            <a:ext cx="2881523" cy="1265539"/>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B1E98FDF-A048-8748-B48B-47C34316106D}"/>
              </a:ext>
            </a:extLst>
          </p:cNvPr>
          <p:cNvSpPr/>
          <p:nvPr/>
        </p:nvSpPr>
        <p:spPr>
          <a:xfrm>
            <a:off x="7060186" y="2036073"/>
            <a:ext cx="2155041" cy="1643972"/>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1783046A-C532-694B-B603-FB91C57C8E49}"/>
              </a:ext>
            </a:extLst>
          </p:cNvPr>
          <p:cNvSpPr/>
          <p:nvPr/>
        </p:nvSpPr>
        <p:spPr>
          <a:xfrm>
            <a:off x="9374364" y="3680046"/>
            <a:ext cx="2595284" cy="1563160"/>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0AE0D39B-6668-1C41-B8A6-FEEFB944743E}"/>
              </a:ext>
            </a:extLst>
          </p:cNvPr>
          <p:cNvSpPr/>
          <p:nvPr/>
        </p:nvSpPr>
        <p:spPr>
          <a:xfrm>
            <a:off x="7127252" y="5172336"/>
            <a:ext cx="1945531" cy="1133772"/>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9" name="Picture 78">
            <a:extLst>
              <a:ext uri="{FF2B5EF4-FFF2-40B4-BE49-F238E27FC236}">
                <a16:creationId xmlns:a16="http://schemas.microsoft.com/office/drawing/2014/main" id="{D898909A-54F5-7E4D-90A2-44F693288451}"/>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566616" y="896005"/>
            <a:ext cx="1171550" cy="818133"/>
          </a:xfrm>
          <a:prstGeom prst="rect">
            <a:avLst/>
          </a:prstGeom>
        </p:spPr>
      </p:pic>
      <p:pic>
        <p:nvPicPr>
          <p:cNvPr id="80" name="Picture 79">
            <a:extLst>
              <a:ext uri="{FF2B5EF4-FFF2-40B4-BE49-F238E27FC236}">
                <a16:creationId xmlns:a16="http://schemas.microsoft.com/office/drawing/2014/main" id="{72AF48BD-2B6E-9248-A46E-BBA560364F11}"/>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798097" y="883792"/>
            <a:ext cx="1171550" cy="818133"/>
          </a:xfrm>
          <a:prstGeom prst="rect">
            <a:avLst/>
          </a:prstGeom>
        </p:spPr>
      </p:pic>
      <p:pic>
        <p:nvPicPr>
          <p:cNvPr id="81" name="Picture 80">
            <a:extLst>
              <a:ext uri="{FF2B5EF4-FFF2-40B4-BE49-F238E27FC236}">
                <a16:creationId xmlns:a16="http://schemas.microsoft.com/office/drawing/2014/main" id="{FE07AE1A-23FE-944E-9415-81BE88CBF659}"/>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9465951" y="883793"/>
            <a:ext cx="1171550" cy="818133"/>
          </a:xfrm>
          <a:prstGeom prst="rect">
            <a:avLst/>
          </a:prstGeom>
        </p:spPr>
      </p:pic>
      <p:pic>
        <p:nvPicPr>
          <p:cNvPr id="82" name="Picture 81">
            <a:extLst>
              <a:ext uri="{FF2B5EF4-FFF2-40B4-BE49-F238E27FC236}">
                <a16:creationId xmlns:a16="http://schemas.microsoft.com/office/drawing/2014/main" id="{D15E5352-E65E-6741-A1ED-AE7EEDBC0260}"/>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40985" y="3970328"/>
            <a:ext cx="1171472" cy="848893"/>
          </a:xfrm>
          <a:prstGeom prst="rect">
            <a:avLst/>
          </a:prstGeom>
        </p:spPr>
      </p:pic>
      <p:pic>
        <p:nvPicPr>
          <p:cNvPr id="83" name="Picture 82">
            <a:extLst>
              <a:ext uri="{FF2B5EF4-FFF2-40B4-BE49-F238E27FC236}">
                <a16:creationId xmlns:a16="http://schemas.microsoft.com/office/drawing/2014/main" id="{3D5E3265-9C7E-2A45-9B6C-A42B814E3595}"/>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045711" y="3972192"/>
            <a:ext cx="1171472" cy="848893"/>
          </a:xfrm>
          <a:prstGeom prst="rect">
            <a:avLst/>
          </a:prstGeom>
        </p:spPr>
      </p:pic>
      <p:pic>
        <p:nvPicPr>
          <p:cNvPr id="84" name="Picture 83">
            <a:extLst>
              <a:ext uri="{FF2B5EF4-FFF2-40B4-BE49-F238E27FC236}">
                <a16:creationId xmlns:a16="http://schemas.microsoft.com/office/drawing/2014/main" id="{745EDC59-5BAF-9947-82D4-327D015111C6}"/>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267781" y="3970327"/>
            <a:ext cx="1171472" cy="848893"/>
          </a:xfrm>
          <a:prstGeom prst="rect">
            <a:avLst/>
          </a:prstGeom>
        </p:spPr>
      </p:pic>
      <p:sp>
        <p:nvSpPr>
          <p:cNvPr id="85" name="Rounded Rectangle 11">
            <a:extLst>
              <a:ext uri="{FF2B5EF4-FFF2-40B4-BE49-F238E27FC236}">
                <a16:creationId xmlns:a16="http://schemas.microsoft.com/office/drawing/2014/main" id="{49C1E39F-4FDE-5F4B-947A-F4DC081BA2DD}"/>
              </a:ext>
            </a:extLst>
          </p:cNvPr>
          <p:cNvSpPr/>
          <p:nvPr/>
        </p:nvSpPr>
        <p:spPr>
          <a:xfrm>
            <a:off x="10533672" y="69343"/>
            <a:ext cx="151394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endParaRPr lang="en-GB"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269724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8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8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7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5"/>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9"/>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7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6"/>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53"/>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51"/>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52"/>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67"/>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48"/>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50"/>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4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7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73"/>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74"/>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75"/>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76"/>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77"/>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animBg="1"/>
      <p:bldP spid="62" grpId="0" animBg="1"/>
      <p:bldP spid="63" grpId="0" animBg="1"/>
      <p:bldP spid="64" grpId="0" animBg="1"/>
      <p:bldP spid="65" grpId="0" animBg="1"/>
      <p:bldP spid="66" grpId="0" animBg="1"/>
      <p:bldP spid="67" grpId="0" animBg="1"/>
      <p:bldP spid="71" grpId="0" animBg="1"/>
      <p:bldP spid="72" grpId="0" animBg="1"/>
      <p:bldP spid="73" grpId="0" animBg="1"/>
      <p:bldP spid="74" grpId="0" animBg="1"/>
      <p:bldP spid="75" grpId="0" animBg="1"/>
      <p:bldP spid="76" grpId="0" animBg="1"/>
      <p:bldP spid="77" grpId="0" animBg="1"/>
      <p:bldP spid="7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45B13C68-825E-AE4E-A1B6-CD9AF7C7A364}"/>
              </a:ext>
            </a:extLst>
          </p:cNvPr>
          <p:cNvSpPr txBox="1">
            <a:spLocks/>
          </p:cNvSpPr>
          <p:nvPr/>
        </p:nvSpPr>
        <p:spPr>
          <a:xfrm>
            <a:off x="4486656" y="713232"/>
            <a:ext cx="7705344" cy="565099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buFont typeface="Arial" panose="020B0604020202020204" pitchFamily="34" charset="0"/>
              <a:buNone/>
            </a:pPr>
            <a:endParaRPr lang="en-US">
              <a:solidFill>
                <a:schemeClr val="accent5">
                  <a:lumMod val="20000"/>
                  <a:lumOff val="80000"/>
                </a:schemeClr>
              </a:solidFill>
            </a:endParaRPr>
          </a:p>
          <a:p>
            <a:pPr marL="0" indent="0">
              <a:lnSpc>
                <a:spcPct val="130000"/>
              </a:lnSpc>
              <a:buFont typeface="Arial" panose="020B0604020202020204" pitchFamily="34" charset="0"/>
              <a:buNone/>
            </a:pPr>
            <a:endParaRPr lang="en-US">
              <a:solidFill>
                <a:schemeClr val="accent5">
                  <a:lumMod val="20000"/>
                  <a:lumOff val="80000"/>
                </a:schemeClr>
              </a:solidFill>
            </a:endParaRPr>
          </a:p>
          <a:p>
            <a:pPr marL="0" indent="0">
              <a:lnSpc>
                <a:spcPct val="130000"/>
              </a:lnSpc>
              <a:buFont typeface="Arial" panose="020B0604020202020204" pitchFamily="34" charset="0"/>
              <a:buNone/>
            </a:pPr>
            <a:r>
              <a:rPr lang="en-US">
                <a:solidFill>
                  <a:schemeClr val="accent5">
                    <a:lumMod val="20000"/>
                    <a:lumOff val="80000"/>
                  </a:schemeClr>
                </a:solidFill>
              </a:rPr>
              <a:t>Tretet an zum bunten Reigen!</a:t>
            </a:r>
          </a:p>
          <a:p>
            <a:pPr marL="0" indent="0">
              <a:lnSpc>
                <a:spcPct val="130000"/>
              </a:lnSpc>
              <a:buFont typeface="Arial" panose="020B0604020202020204" pitchFamily="34" charset="0"/>
              <a:buNone/>
            </a:pPr>
            <a:r>
              <a:rPr lang="en-US">
                <a:solidFill>
                  <a:schemeClr val="accent5">
                    <a:lumMod val="20000"/>
                    <a:lumOff val="80000"/>
                  </a:schemeClr>
                </a:solidFill>
              </a:rPr>
              <a:t>Fa-la-la-la-la-la-la-la-la!</a:t>
            </a:r>
          </a:p>
          <a:p>
            <a:pPr marL="0" indent="0">
              <a:lnSpc>
                <a:spcPct val="130000"/>
              </a:lnSpc>
              <a:buFont typeface="Arial" panose="020B0604020202020204" pitchFamily="34" charset="0"/>
              <a:buNone/>
            </a:pPr>
            <a:r>
              <a:rPr lang="en-US">
                <a:solidFill>
                  <a:schemeClr val="accent5">
                    <a:lumMod val="20000"/>
                    <a:lumOff val="80000"/>
                  </a:schemeClr>
                </a:solidFill>
              </a:rPr>
              <a:t>Auf und nieder, immer wieder!</a:t>
            </a:r>
          </a:p>
          <a:p>
            <a:pPr marL="0" indent="0">
              <a:lnSpc>
                <a:spcPct val="130000"/>
              </a:lnSpc>
              <a:buFont typeface="Arial" panose="020B0604020202020204" pitchFamily="34" charset="0"/>
              <a:buNone/>
            </a:pPr>
            <a:r>
              <a:rPr lang="en-US">
                <a:solidFill>
                  <a:schemeClr val="accent5">
                    <a:lumMod val="20000"/>
                    <a:lumOff val="80000"/>
                  </a:schemeClr>
                </a:solidFill>
              </a:rPr>
              <a:t>Fa-la-la-la-la-la-la-la-la!</a:t>
            </a:r>
          </a:p>
          <a:p>
            <a:pPr marL="0" indent="0">
              <a:lnSpc>
                <a:spcPct val="130000"/>
              </a:lnSpc>
              <a:buFont typeface="Arial" panose="020B0604020202020204" pitchFamily="34" charset="0"/>
              <a:buNone/>
            </a:pPr>
            <a:r>
              <a:rPr lang="en-US">
                <a:solidFill>
                  <a:schemeClr val="accent5">
                    <a:lumMod val="20000"/>
                    <a:lumOff val="80000"/>
                  </a:schemeClr>
                </a:solidFill>
              </a:rPr>
              <a:t>Singt die alten Weihnachtslieder!</a:t>
            </a:r>
          </a:p>
          <a:p>
            <a:pPr marL="0" indent="0">
              <a:lnSpc>
                <a:spcPct val="130000"/>
              </a:lnSpc>
              <a:buFont typeface="Arial" panose="020B0604020202020204" pitchFamily="34" charset="0"/>
              <a:buNone/>
            </a:pPr>
            <a:r>
              <a:rPr lang="en-US">
                <a:solidFill>
                  <a:schemeClr val="accent5">
                    <a:lumMod val="20000"/>
                    <a:lumOff val="80000"/>
                  </a:schemeClr>
                </a:solidFill>
              </a:rPr>
              <a:t>Fa-la-la-la-la-la-la-la-la!</a:t>
            </a:r>
            <a:endParaRPr lang="en-US" dirty="0">
              <a:solidFill>
                <a:schemeClr val="accent5">
                  <a:lumMod val="20000"/>
                  <a:lumOff val="80000"/>
                </a:schemeClr>
              </a:solidFill>
            </a:endParaRPr>
          </a:p>
        </p:txBody>
      </p:sp>
      <p:sp>
        <p:nvSpPr>
          <p:cNvPr id="2" name="Title 1"/>
          <p:cNvSpPr>
            <a:spLocks noGrp="1"/>
          </p:cNvSpPr>
          <p:nvPr>
            <p:ph type="title"/>
          </p:nvPr>
        </p:nvSpPr>
        <p:spPr>
          <a:xfrm>
            <a:off x="4486656" y="861823"/>
            <a:ext cx="7382256" cy="1325563"/>
          </a:xfrm>
        </p:spPr>
        <p:txBody>
          <a:bodyPr>
            <a:noAutofit/>
          </a:bodyPr>
          <a:lstStyle/>
          <a:p>
            <a:pPr marL="0" indent="0">
              <a:lnSpc>
                <a:spcPct val="130000"/>
              </a:lnSpc>
            </a:pPr>
            <a:r>
              <a:rPr lang="en-US" sz="2800">
                <a:solidFill>
                  <a:srgbClr val="115076"/>
                </a:solidFill>
              </a:rPr>
              <a:t>Schm</a:t>
            </a:r>
            <a:r>
              <a:rPr lang="en-US" sz="2800" b="1">
                <a:solidFill>
                  <a:srgbClr val="DAA520"/>
                </a:solidFill>
              </a:rPr>
              <a:t>ü</a:t>
            </a:r>
            <a:r>
              <a:rPr lang="en-US" sz="2800">
                <a:solidFill>
                  <a:srgbClr val="115076"/>
                </a:solidFill>
              </a:rPr>
              <a:t>ckt den Saal mit gr</a:t>
            </a:r>
            <a:r>
              <a:rPr lang="en-US" sz="2800" b="1">
                <a:solidFill>
                  <a:srgbClr val="DAA520"/>
                </a:solidFill>
              </a:rPr>
              <a:t>ü</a:t>
            </a:r>
            <a:r>
              <a:rPr lang="en-US" sz="2800">
                <a:solidFill>
                  <a:srgbClr val="115076"/>
                </a:solidFill>
              </a:rPr>
              <a:t>nen Zweigen!</a:t>
            </a:r>
            <a:br>
              <a:rPr lang="en-US" sz="2800">
                <a:solidFill>
                  <a:srgbClr val="115076"/>
                </a:solidFill>
              </a:rPr>
            </a:br>
            <a:r>
              <a:rPr lang="en-US" sz="2800">
                <a:solidFill>
                  <a:srgbClr val="115076"/>
                </a:solidFill>
              </a:rPr>
              <a:t>Fa-la-la-la-la-la-la-la-la!</a:t>
            </a:r>
          </a:p>
        </p:txBody>
      </p:sp>
      <p:pic>
        <p:nvPicPr>
          <p:cNvPr id="3" name="Picture 2">
            <a:extLst>
              <a:ext uri="{FF2B5EF4-FFF2-40B4-BE49-F238E27FC236}">
                <a16:creationId xmlns:a16="http://schemas.microsoft.com/office/drawing/2014/main" id="{60FF4E5F-D451-A341-BF0F-73BDDC9CAF90}"/>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rot="-5400000">
            <a:off x="-1048547" y="1048547"/>
            <a:ext cx="6364224" cy="4267130"/>
          </a:xfrm>
          <a:prstGeom prst="rect">
            <a:avLst/>
          </a:prstGeom>
        </p:spPr>
      </p:pic>
      <p:pic>
        <p:nvPicPr>
          <p:cNvPr id="5" name="Graphic 6" descr="Music notes">
            <a:extLst>
              <a:ext uri="{FF2B5EF4-FFF2-40B4-BE49-F238E27FC236}">
                <a16:creationId xmlns:a16="http://schemas.microsoft.com/office/drawing/2014/main" id="{F0D4D339-1787-4E4C-92B2-FB10EE416DF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63328" y="1347978"/>
            <a:ext cx="2005584" cy="2005584"/>
          </a:xfrm>
          <a:prstGeom prst="rect">
            <a:avLst/>
          </a:prstGeom>
        </p:spPr>
      </p:pic>
      <p:sp>
        <p:nvSpPr>
          <p:cNvPr id="6" name="Rounded Rectangle 11">
            <a:extLst>
              <a:ext uri="{FF2B5EF4-FFF2-40B4-BE49-F238E27FC236}">
                <a16:creationId xmlns:a16="http://schemas.microsoft.com/office/drawing/2014/main" id="{EA88E10F-858E-4049-BBB6-7F3F0457F1F6}"/>
              </a:ext>
            </a:extLst>
          </p:cNvPr>
          <p:cNvSpPr/>
          <p:nvPr/>
        </p:nvSpPr>
        <p:spPr>
          <a:xfrm>
            <a:off x="9727097" y="93581"/>
            <a:ext cx="228859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1544671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FF4E5F-D451-A341-BF0F-73BDDC9CAF90}"/>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rot="-5400000">
            <a:off x="-1048547" y="1048547"/>
            <a:ext cx="6364224" cy="4267130"/>
          </a:xfrm>
          <a:prstGeom prst="rect">
            <a:avLst/>
          </a:prstGeom>
        </p:spPr>
      </p:pic>
      <p:sp>
        <p:nvSpPr>
          <p:cNvPr id="4" name="Content Placeholder 2">
            <a:extLst>
              <a:ext uri="{FF2B5EF4-FFF2-40B4-BE49-F238E27FC236}">
                <a16:creationId xmlns:a16="http://schemas.microsoft.com/office/drawing/2014/main" id="{45B13C68-825E-AE4E-A1B6-CD9AF7C7A364}"/>
              </a:ext>
            </a:extLst>
          </p:cNvPr>
          <p:cNvSpPr txBox="1">
            <a:spLocks/>
          </p:cNvSpPr>
          <p:nvPr/>
        </p:nvSpPr>
        <p:spPr>
          <a:xfrm>
            <a:off x="4702628" y="1164229"/>
            <a:ext cx="7489372" cy="524081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buFont typeface="Arial" panose="020B0604020202020204" pitchFamily="34" charset="0"/>
              <a:buNone/>
            </a:pPr>
            <a:endParaRPr lang="en-US" dirty="0">
              <a:solidFill>
                <a:srgbClr val="115076"/>
              </a:solidFill>
            </a:endParaRPr>
          </a:p>
          <a:p>
            <a:pPr marL="0" indent="0">
              <a:lnSpc>
                <a:spcPct val="130000"/>
              </a:lnSpc>
              <a:buFont typeface="Arial" panose="020B0604020202020204" pitchFamily="34" charset="0"/>
              <a:buNone/>
            </a:pPr>
            <a:r>
              <a:rPr lang="en-US" dirty="0" err="1">
                <a:solidFill>
                  <a:srgbClr val="115076"/>
                </a:solidFill>
              </a:rPr>
              <a:t>Tretet</a:t>
            </a:r>
            <a:r>
              <a:rPr lang="en-US" dirty="0">
                <a:solidFill>
                  <a:srgbClr val="115076"/>
                </a:solidFill>
              </a:rPr>
              <a:t> an </a:t>
            </a:r>
            <a:r>
              <a:rPr lang="en-US" dirty="0" err="1">
                <a:solidFill>
                  <a:srgbClr val="115076"/>
                </a:solidFill>
              </a:rPr>
              <a:t>zum</a:t>
            </a:r>
            <a:r>
              <a:rPr lang="en-US" dirty="0">
                <a:solidFill>
                  <a:srgbClr val="115076"/>
                </a:solidFill>
              </a:rPr>
              <a:t> </a:t>
            </a:r>
            <a:r>
              <a:rPr lang="en-US" dirty="0" err="1">
                <a:solidFill>
                  <a:srgbClr val="115076"/>
                </a:solidFill>
              </a:rPr>
              <a:t>bunten</a:t>
            </a:r>
            <a:r>
              <a:rPr lang="en-US" dirty="0">
                <a:solidFill>
                  <a:srgbClr val="115076"/>
                </a:solidFill>
              </a:rPr>
              <a:t> </a:t>
            </a:r>
            <a:r>
              <a:rPr lang="en-US" dirty="0" err="1">
                <a:solidFill>
                  <a:srgbClr val="115076"/>
                </a:solidFill>
              </a:rPr>
              <a:t>R</a:t>
            </a:r>
            <a:r>
              <a:rPr lang="en-US" b="1" dirty="0" err="1">
                <a:solidFill>
                  <a:srgbClr val="DAA520"/>
                </a:solidFill>
              </a:rPr>
              <a:t>ei</a:t>
            </a:r>
            <a:r>
              <a:rPr lang="en-US" dirty="0" err="1">
                <a:solidFill>
                  <a:srgbClr val="115076"/>
                </a:solidFill>
              </a:rPr>
              <a:t>gen</a:t>
            </a:r>
            <a:r>
              <a:rPr lang="en-US" dirty="0">
                <a:solidFill>
                  <a:srgbClr val="115076"/>
                </a:solidFill>
              </a:rPr>
              <a:t>!</a:t>
            </a:r>
          </a:p>
          <a:p>
            <a:pPr marL="0" indent="0">
              <a:lnSpc>
                <a:spcPct val="130000"/>
              </a:lnSpc>
              <a:buFont typeface="Arial" panose="020B0604020202020204" pitchFamily="34" charset="0"/>
              <a:buNone/>
            </a:pPr>
            <a:r>
              <a:rPr lang="en-US" dirty="0">
                <a:solidFill>
                  <a:srgbClr val="115076"/>
                </a:solidFill>
              </a:rPr>
              <a:t>Fa-la-la-la-la-la-la-la-la!</a:t>
            </a:r>
          </a:p>
          <a:p>
            <a:pPr marL="0" indent="0">
              <a:lnSpc>
                <a:spcPct val="130000"/>
              </a:lnSpc>
              <a:buFont typeface="Arial" panose="020B0604020202020204" pitchFamily="34" charset="0"/>
              <a:buNone/>
            </a:pPr>
            <a:r>
              <a:rPr lang="en-US" dirty="0">
                <a:solidFill>
                  <a:srgbClr val="115076"/>
                </a:solidFill>
              </a:rPr>
              <a:t>Auf und </a:t>
            </a:r>
            <a:r>
              <a:rPr lang="en-US" dirty="0" err="1">
                <a:solidFill>
                  <a:srgbClr val="115076"/>
                </a:solidFill>
              </a:rPr>
              <a:t>n</a:t>
            </a:r>
            <a:r>
              <a:rPr lang="en-US" b="1" dirty="0" err="1">
                <a:solidFill>
                  <a:srgbClr val="DAA520"/>
                </a:solidFill>
              </a:rPr>
              <a:t>ie</a:t>
            </a:r>
            <a:r>
              <a:rPr lang="en-US" dirty="0" err="1">
                <a:solidFill>
                  <a:srgbClr val="115076"/>
                </a:solidFill>
              </a:rPr>
              <a:t>der</a:t>
            </a:r>
            <a:r>
              <a:rPr lang="en-US" dirty="0">
                <a:solidFill>
                  <a:srgbClr val="115076"/>
                </a:solidFill>
              </a:rPr>
              <a:t>, </a:t>
            </a:r>
            <a:r>
              <a:rPr lang="en-US" dirty="0" err="1">
                <a:solidFill>
                  <a:srgbClr val="115076"/>
                </a:solidFill>
              </a:rPr>
              <a:t>immer</a:t>
            </a:r>
            <a:r>
              <a:rPr lang="en-US" dirty="0">
                <a:solidFill>
                  <a:srgbClr val="115076"/>
                </a:solidFill>
              </a:rPr>
              <a:t> </a:t>
            </a:r>
            <a:r>
              <a:rPr lang="en-US" dirty="0" err="1">
                <a:solidFill>
                  <a:srgbClr val="115076"/>
                </a:solidFill>
              </a:rPr>
              <a:t>w</a:t>
            </a:r>
            <a:r>
              <a:rPr lang="en-US" b="1" dirty="0" err="1">
                <a:solidFill>
                  <a:srgbClr val="DAA520"/>
                </a:solidFill>
              </a:rPr>
              <a:t>ie</a:t>
            </a:r>
            <a:r>
              <a:rPr lang="en-US" dirty="0" err="1">
                <a:solidFill>
                  <a:srgbClr val="115076"/>
                </a:solidFill>
              </a:rPr>
              <a:t>der</a:t>
            </a:r>
            <a:r>
              <a:rPr lang="en-US" dirty="0">
                <a:solidFill>
                  <a:srgbClr val="115076"/>
                </a:solidFill>
              </a:rPr>
              <a:t>!</a:t>
            </a:r>
          </a:p>
          <a:p>
            <a:pPr marL="0" indent="0">
              <a:lnSpc>
                <a:spcPct val="130000"/>
              </a:lnSpc>
              <a:buFont typeface="Arial" panose="020B0604020202020204" pitchFamily="34" charset="0"/>
              <a:buNone/>
            </a:pPr>
            <a:r>
              <a:rPr lang="en-US" dirty="0">
                <a:solidFill>
                  <a:srgbClr val="115076"/>
                </a:solidFill>
              </a:rPr>
              <a:t>Fa-la-la-la-la-la-la-la-la!</a:t>
            </a:r>
          </a:p>
          <a:p>
            <a:pPr marL="0" indent="0">
              <a:lnSpc>
                <a:spcPct val="130000"/>
              </a:lnSpc>
              <a:buFont typeface="Arial" panose="020B0604020202020204" pitchFamily="34" charset="0"/>
              <a:buNone/>
            </a:pPr>
            <a:r>
              <a:rPr lang="en-US" dirty="0" err="1">
                <a:solidFill>
                  <a:srgbClr val="115076"/>
                </a:solidFill>
              </a:rPr>
              <a:t>Singt</a:t>
            </a:r>
            <a:r>
              <a:rPr lang="en-US" dirty="0">
                <a:solidFill>
                  <a:srgbClr val="115076"/>
                </a:solidFill>
              </a:rPr>
              <a:t> die </a:t>
            </a:r>
            <a:r>
              <a:rPr lang="en-US" dirty="0" err="1">
                <a:solidFill>
                  <a:srgbClr val="115076"/>
                </a:solidFill>
              </a:rPr>
              <a:t>alten</a:t>
            </a:r>
            <a:r>
              <a:rPr lang="en-US" dirty="0">
                <a:solidFill>
                  <a:srgbClr val="115076"/>
                </a:solidFill>
              </a:rPr>
              <a:t> </a:t>
            </a:r>
            <a:r>
              <a:rPr lang="en-US" dirty="0" err="1">
                <a:solidFill>
                  <a:srgbClr val="115076"/>
                </a:solidFill>
              </a:rPr>
              <a:t>W</a:t>
            </a:r>
            <a:r>
              <a:rPr lang="en-US" b="1" dirty="0" err="1">
                <a:solidFill>
                  <a:srgbClr val="DAA520"/>
                </a:solidFill>
              </a:rPr>
              <a:t>ei</a:t>
            </a:r>
            <a:r>
              <a:rPr lang="en-US" dirty="0" err="1">
                <a:solidFill>
                  <a:srgbClr val="115076"/>
                </a:solidFill>
              </a:rPr>
              <a:t>hnachtsl</a:t>
            </a:r>
            <a:r>
              <a:rPr lang="en-US" b="1" dirty="0" err="1">
                <a:solidFill>
                  <a:srgbClr val="DAA520"/>
                </a:solidFill>
              </a:rPr>
              <a:t>ie</a:t>
            </a:r>
            <a:r>
              <a:rPr lang="en-US" dirty="0" err="1">
                <a:solidFill>
                  <a:srgbClr val="115076"/>
                </a:solidFill>
              </a:rPr>
              <a:t>der</a:t>
            </a:r>
            <a:r>
              <a:rPr lang="en-US" dirty="0">
                <a:solidFill>
                  <a:srgbClr val="115076"/>
                </a:solidFill>
              </a:rPr>
              <a:t>!</a:t>
            </a:r>
          </a:p>
          <a:p>
            <a:pPr marL="0" indent="0">
              <a:lnSpc>
                <a:spcPct val="130000"/>
              </a:lnSpc>
              <a:buFont typeface="Arial" panose="020B0604020202020204" pitchFamily="34" charset="0"/>
              <a:buNone/>
            </a:pPr>
            <a:r>
              <a:rPr lang="en-US" dirty="0">
                <a:solidFill>
                  <a:srgbClr val="115076"/>
                </a:solidFill>
              </a:rPr>
              <a:t>Fa-la-la-la-la-la-la-la-la!</a:t>
            </a:r>
          </a:p>
        </p:txBody>
      </p:sp>
      <p:pic>
        <p:nvPicPr>
          <p:cNvPr id="5" name="Graphic 6" descr="Music notes">
            <a:extLst>
              <a:ext uri="{FF2B5EF4-FFF2-40B4-BE49-F238E27FC236}">
                <a16:creationId xmlns:a16="http://schemas.microsoft.com/office/drawing/2014/main" id="{F0D4D339-1787-4E4C-92B2-FB10EE416DF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63328" y="1176528"/>
            <a:ext cx="2005584" cy="2005584"/>
          </a:xfrm>
          <a:prstGeom prst="rect">
            <a:avLst/>
          </a:prstGeom>
        </p:spPr>
      </p:pic>
      <p:sp>
        <p:nvSpPr>
          <p:cNvPr id="2" name="Title 1"/>
          <p:cNvSpPr>
            <a:spLocks noGrp="1"/>
          </p:cNvSpPr>
          <p:nvPr>
            <p:ph type="title"/>
          </p:nvPr>
        </p:nvSpPr>
        <p:spPr>
          <a:xfrm>
            <a:off x="4702628" y="863289"/>
            <a:ext cx="7166283" cy="1325563"/>
          </a:xfrm>
        </p:spPr>
        <p:txBody>
          <a:bodyPr>
            <a:noAutofit/>
          </a:bodyPr>
          <a:lstStyle/>
          <a:p>
            <a:pPr>
              <a:lnSpc>
                <a:spcPct val="150000"/>
              </a:lnSpc>
            </a:pPr>
            <a:r>
              <a:rPr lang="en-US" sz="2800" dirty="0" err="1">
                <a:solidFill>
                  <a:srgbClr val="115076"/>
                </a:solidFill>
              </a:rPr>
              <a:t>Schmückt</a:t>
            </a:r>
            <a:r>
              <a:rPr lang="en-US" sz="2800" dirty="0">
                <a:solidFill>
                  <a:srgbClr val="115076"/>
                </a:solidFill>
              </a:rPr>
              <a:t> den Saal </a:t>
            </a:r>
            <a:r>
              <a:rPr lang="en-US" sz="2800" dirty="0" err="1">
                <a:solidFill>
                  <a:srgbClr val="115076"/>
                </a:solidFill>
              </a:rPr>
              <a:t>mit</a:t>
            </a:r>
            <a:r>
              <a:rPr lang="en-US" sz="2800" dirty="0">
                <a:solidFill>
                  <a:srgbClr val="115076"/>
                </a:solidFill>
              </a:rPr>
              <a:t> </a:t>
            </a:r>
            <a:r>
              <a:rPr lang="en-US" sz="2800" dirty="0" err="1">
                <a:solidFill>
                  <a:srgbClr val="115076"/>
                </a:solidFill>
              </a:rPr>
              <a:t>grünen</a:t>
            </a:r>
            <a:r>
              <a:rPr lang="en-US" sz="2800" dirty="0">
                <a:solidFill>
                  <a:srgbClr val="115076"/>
                </a:solidFill>
              </a:rPr>
              <a:t> </a:t>
            </a:r>
            <a:r>
              <a:rPr lang="en-US" sz="2800" dirty="0" err="1">
                <a:solidFill>
                  <a:srgbClr val="115076"/>
                </a:solidFill>
              </a:rPr>
              <a:t>Zw</a:t>
            </a:r>
            <a:r>
              <a:rPr lang="en-US" sz="2800" b="1" dirty="0" err="1">
                <a:solidFill>
                  <a:srgbClr val="DAA520"/>
                </a:solidFill>
              </a:rPr>
              <a:t>ei</a:t>
            </a:r>
            <a:r>
              <a:rPr lang="en-US" sz="2800" dirty="0" err="1">
                <a:solidFill>
                  <a:srgbClr val="115076"/>
                </a:solidFill>
              </a:rPr>
              <a:t>gen</a:t>
            </a:r>
            <a:r>
              <a:rPr lang="en-US" sz="2800" dirty="0">
                <a:solidFill>
                  <a:srgbClr val="115076"/>
                </a:solidFill>
              </a:rPr>
              <a:t>!</a:t>
            </a:r>
            <a:br>
              <a:rPr lang="en-US" sz="2800" dirty="0">
                <a:solidFill>
                  <a:srgbClr val="115076"/>
                </a:solidFill>
              </a:rPr>
            </a:br>
            <a:r>
              <a:rPr lang="en-US" sz="2800" dirty="0">
                <a:solidFill>
                  <a:srgbClr val="115076"/>
                </a:solidFill>
              </a:rPr>
              <a:t>Fa-la-la-la-la-la-la-la-la!</a:t>
            </a:r>
            <a:br>
              <a:rPr lang="en-US" sz="2800" dirty="0">
                <a:solidFill>
                  <a:srgbClr val="115076"/>
                </a:solidFill>
              </a:rPr>
            </a:br>
            <a:endParaRPr lang="en-GB" sz="2800" dirty="0"/>
          </a:p>
        </p:txBody>
      </p:sp>
      <p:sp>
        <p:nvSpPr>
          <p:cNvPr id="6" name="Rounded Rectangle 11">
            <a:extLst>
              <a:ext uri="{FF2B5EF4-FFF2-40B4-BE49-F238E27FC236}">
                <a16:creationId xmlns:a16="http://schemas.microsoft.com/office/drawing/2014/main" id="{EA88E10F-858E-4049-BBB6-7F3F0457F1F6}"/>
              </a:ext>
            </a:extLst>
          </p:cNvPr>
          <p:cNvSpPr/>
          <p:nvPr/>
        </p:nvSpPr>
        <p:spPr>
          <a:xfrm>
            <a:off x="9727097" y="93581"/>
            <a:ext cx="228859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grpSp>
        <p:nvGrpSpPr>
          <p:cNvPr id="22" name="Group 21">
            <a:extLst>
              <a:ext uri="{FF2B5EF4-FFF2-40B4-BE49-F238E27FC236}">
                <a16:creationId xmlns:a16="http://schemas.microsoft.com/office/drawing/2014/main" id="{8686E23D-C97E-46B2-978A-56FF89F852DD}"/>
              </a:ext>
            </a:extLst>
          </p:cNvPr>
          <p:cNvGrpSpPr/>
          <p:nvPr/>
        </p:nvGrpSpPr>
        <p:grpSpPr>
          <a:xfrm>
            <a:off x="112409" y="212152"/>
            <a:ext cx="4267130" cy="1653010"/>
            <a:chOff x="112409" y="212152"/>
            <a:chExt cx="4267130" cy="1653010"/>
          </a:xfrm>
        </p:grpSpPr>
        <p:sp>
          <p:nvSpPr>
            <p:cNvPr id="9" name="Oval Callout 22">
              <a:extLst>
                <a:ext uri="{FF2B5EF4-FFF2-40B4-BE49-F238E27FC236}">
                  <a16:creationId xmlns:a16="http://schemas.microsoft.com/office/drawing/2014/main" id="{EB5C6DFB-F039-4FD3-9787-E09C4C17C187}"/>
                </a:ext>
              </a:extLst>
            </p:cNvPr>
            <p:cNvSpPr/>
            <p:nvPr/>
          </p:nvSpPr>
          <p:spPr>
            <a:xfrm>
              <a:off x="176307" y="212152"/>
              <a:ext cx="3857642" cy="1653010"/>
            </a:xfrm>
            <a:prstGeom prst="wedgeEllipseCallout">
              <a:avLst>
                <a:gd name="adj1" fmla="val 68254"/>
                <a:gd name="adj2" fmla="val -705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bg1"/>
                </a:solidFill>
                <a:latin typeface="Century Gothic" panose="020B0502020202020204" pitchFamily="34" charset="0"/>
              </a:endParaRPr>
            </a:p>
          </p:txBody>
        </p:sp>
        <p:sp>
          <p:nvSpPr>
            <p:cNvPr id="10" name="Rectangle 9">
              <a:extLst>
                <a:ext uri="{FF2B5EF4-FFF2-40B4-BE49-F238E27FC236}">
                  <a16:creationId xmlns:a16="http://schemas.microsoft.com/office/drawing/2014/main" id="{DFCF8078-B893-4C80-8A67-06EFD3A841CD}"/>
                </a:ext>
              </a:extLst>
            </p:cNvPr>
            <p:cNvSpPr/>
            <p:nvPr/>
          </p:nvSpPr>
          <p:spPr>
            <a:xfrm>
              <a:off x="112409" y="679141"/>
              <a:ext cx="4267130" cy="830997"/>
            </a:xfrm>
            <a:prstGeom prst="rect">
              <a:avLst/>
            </a:prstGeom>
          </p:spPr>
          <p:txBody>
            <a:bodyPr wrap="square">
              <a:spAutoFit/>
            </a:bodyPr>
            <a:lstStyle/>
            <a:p>
              <a:pPr lvl="0" algn="ctr"/>
              <a:r>
                <a:rPr lang="en-GB" sz="2400" dirty="0" err="1">
                  <a:solidFill>
                    <a:prstClr val="white"/>
                  </a:solidFill>
                  <a:latin typeface="Century Gothic" panose="020B0502020202020204" pitchFamily="34" charset="0"/>
                </a:rPr>
                <a:t>schmücken</a:t>
              </a:r>
              <a:r>
                <a:rPr lang="en-GB" sz="2400" dirty="0">
                  <a:solidFill>
                    <a:prstClr val="white"/>
                  </a:solidFill>
                  <a:latin typeface="Century Gothic" panose="020B0502020202020204" pitchFamily="34" charset="0"/>
                </a:rPr>
                <a:t> – to decorate </a:t>
              </a:r>
              <a:br>
                <a:rPr lang="en-GB" sz="2400" dirty="0">
                  <a:solidFill>
                    <a:prstClr val="white"/>
                  </a:solidFill>
                  <a:latin typeface="Century Gothic" panose="020B0502020202020204" pitchFamily="34" charset="0"/>
                </a:rPr>
              </a:br>
              <a:r>
                <a:rPr lang="en-GB" sz="2400" dirty="0">
                  <a:solidFill>
                    <a:prstClr val="white"/>
                  </a:solidFill>
                  <a:latin typeface="Century Gothic" panose="020B0502020202020204" pitchFamily="34" charset="0"/>
                </a:rPr>
                <a:t>der Saal – the hall</a:t>
              </a:r>
            </a:p>
          </p:txBody>
        </p:sp>
      </p:grpSp>
      <p:grpSp>
        <p:nvGrpSpPr>
          <p:cNvPr id="23" name="Group 22">
            <a:extLst>
              <a:ext uri="{FF2B5EF4-FFF2-40B4-BE49-F238E27FC236}">
                <a16:creationId xmlns:a16="http://schemas.microsoft.com/office/drawing/2014/main" id="{F4366115-FD0A-42BD-9C6F-0FD4644694CA}"/>
              </a:ext>
            </a:extLst>
          </p:cNvPr>
          <p:cNvGrpSpPr/>
          <p:nvPr/>
        </p:nvGrpSpPr>
        <p:grpSpPr>
          <a:xfrm>
            <a:off x="-112410" y="1947049"/>
            <a:ext cx="4267130" cy="2390271"/>
            <a:chOff x="-112410" y="1947049"/>
            <a:chExt cx="4267130" cy="2390271"/>
          </a:xfrm>
        </p:grpSpPr>
        <p:sp>
          <p:nvSpPr>
            <p:cNvPr id="11" name="Oval Callout 22">
              <a:extLst>
                <a:ext uri="{FF2B5EF4-FFF2-40B4-BE49-F238E27FC236}">
                  <a16:creationId xmlns:a16="http://schemas.microsoft.com/office/drawing/2014/main" id="{F93A6F1B-AD51-43BF-AEA3-225A5E2F2C20}"/>
                </a:ext>
              </a:extLst>
            </p:cNvPr>
            <p:cNvSpPr/>
            <p:nvPr/>
          </p:nvSpPr>
          <p:spPr>
            <a:xfrm>
              <a:off x="112409" y="1947049"/>
              <a:ext cx="3857642" cy="2390271"/>
            </a:xfrm>
            <a:prstGeom prst="wedgeEllipseCallout">
              <a:avLst>
                <a:gd name="adj1" fmla="val 70376"/>
                <a:gd name="adj2" fmla="val -35885"/>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bg1"/>
                </a:solidFill>
                <a:latin typeface="Century Gothic" panose="020B0502020202020204" pitchFamily="34" charset="0"/>
              </a:endParaRPr>
            </a:p>
          </p:txBody>
        </p:sp>
        <p:sp>
          <p:nvSpPr>
            <p:cNvPr id="12" name="Rectangle 11">
              <a:extLst>
                <a:ext uri="{FF2B5EF4-FFF2-40B4-BE49-F238E27FC236}">
                  <a16:creationId xmlns:a16="http://schemas.microsoft.com/office/drawing/2014/main" id="{6C5424CA-A580-4D41-84D7-3390CE068431}"/>
                </a:ext>
              </a:extLst>
            </p:cNvPr>
            <p:cNvSpPr/>
            <p:nvPr/>
          </p:nvSpPr>
          <p:spPr>
            <a:xfrm>
              <a:off x="-112410" y="2059015"/>
              <a:ext cx="4267130" cy="461665"/>
            </a:xfrm>
            <a:prstGeom prst="rect">
              <a:avLst/>
            </a:prstGeom>
          </p:spPr>
          <p:txBody>
            <a:bodyPr wrap="square">
              <a:spAutoFit/>
            </a:bodyPr>
            <a:lstStyle/>
            <a:p>
              <a:pPr lvl="0" algn="ctr"/>
              <a:r>
                <a:rPr lang="en-GB" sz="2400" dirty="0">
                  <a:solidFill>
                    <a:prstClr val="white"/>
                  </a:solidFill>
                  <a:latin typeface="Century Gothic" panose="020B0502020202020204" pitchFamily="34" charset="0"/>
                </a:rPr>
                <a:t>der </a:t>
              </a:r>
              <a:r>
                <a:rPr lang="en-GB" sz="2400" dirty="0" err="1">
                  <a:solidFill>
                    <a:prstClr val="white"/>
                  </a:solidFill>
                  <a:latin typeface="Century Gothic" panose="020B0502020202020204" pitchFamily="34" charset="0"/>
                </a:rPr>
                <a:t>Reigen</a:t>
              </a:r>
              <a:endParaRPr lang="en-GB" sz="2400" dirty="0">
                <a:solidFill>
                  <a:prstClr val="white"/>
                </a:solidFill>
                <a:latin typeface="Century Gothic" panose="020B0502020202020204" pitchFamily="34" charset="0"/>
              </a:endParaRPr>
            </a:p>
          </p:txBody>
        </p:sp>
        <p:grpSp>
          <p:nvGrpSpPr>
            <p:cNvPr id="14" name="Group 13">
              <a:extLst>
                <a:ext uri="{FF2B5EF4-FFF2-40B4-BE49-F238E27FC236}">
                  <a16:creationId xmlns:a16="http://schemas.microsoft.com/office/drawing/2014/main" id="{41E8CFFD-5F61-4946-9B0C-ABC2AA4AC4D0}"/>
                </a:ext>
              </a:extLst>
            </p:cNvPr>
            <p:cNvGrpSpPr/>
            <p:nvPr/>
          </p:nvGrpSpPr>
          <p:grpSpPr>
            <a:xfrm>
              <a:off x="1386534" y="2520680"/>
              <a:ext cx="1269242" cy="894030"/>
              <a:chOff x="-1937982" y="2288082"/>
              <a:chExt cx="1269242" cy="894030"/>
            </a:xfrm>
          </p:grpSpPr>
          <p:sp>
            <p:nvSpPr>
              <p:cNvPr id="13" name="Rectangle 12">
                <a:extLst>
                  <a:ext uri="{FF2B5EF4-FFF2-40B4-BE49-F238E27FC236}">
                    <a16:creationId xmlns:a16="http://schemas.microsoft.com/office/drawing/2014/main" id="{01B2983E-923F-47DE-BD0C-187FBE67222B}"/>
                  </a:ext>
                </a:extLst>
              </p:cNvPr>
              <p:cNvSpPr/>
              <p:nvPr/>
            </p:nvSpPr>
            <p:spPr>
              <a:xfrm>
                <a:off x="-1937982" y="2288082"/>
                <a:ext cx="1269242" cy="8940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4564A79D-C7C6-4D93-839F-0CAEBEBA57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66442" y="2340465"/>
                <a:ext cx="1131885" cy="816560"/>
              </a:xfrm>
              <a:prstGeom prst="rect">
                <a:avLst/>
              </a:prstGeom>
            </p:spPr>
          </p:pic>
        </p:grpSp>
        <p:sp>
          <p:nvSpPr>
            <p:cNvPr id="15" name="Rectangle 14">
              <a:extLst>
                <a:ext uri="{FF2B5EF4-FFF2-40B4-BE49-F238E27FC236}">
                  <a16:creationId xmlns:a16="http://schemas.microsoft.com/office/drawing/2014/main" id="{083A6587-789C-4F7A-AA22-553F20569F6F}"/>
                </a:ext>
              </a:extLst>
            </p:cNvPr>
            <p:cNvSpPr/>
            <p:nvPr/>
          </p:nvSpPr>
          <p:spPr>
            <a:xfrm>
              <a:off x="-112410" y="3467093"/>
              <a:ext cx="4267130" cy="461665"/>
            </a:xfrm>
            <a:prstGeom prst="rect">
              <a:avLst/>
            </a:prstGeom>
          </p:spPr>
          <p:txBody>
            <a:bodyPr wrap="square">
              <a:spAutoFit/>
            </a:bodyPr>
            <a:lstStyle/>
            <a:p>
              <a:pPr lvl="0" algn="ctr"/>
              <a:r>
                <a:rPr lang="en-GB" sz="2400" dirty="0">
                  <a:solidFill>
                    <a:prstClr val="white"/>
                  </a:solidFill>
                  <a:latin typeface="Century Gothic" panose="020B0502020202020204" pitchFamily="34" charset="0"/>
                </a:rPr>
                <a:t>Was </a:t>
              </a:r>
              <a:r>
                <a:rPr lang="en-GB" sz="2400" dirty="0" err="1">
                  <a:solidFill>
                    <a:prstClr val="white"/>
                  </a:solidFill>
                  <a:latin typeface="Century Gothic" panose="020B0502020202020204" pitchFamily="34" charset="0"/>
                </a:rPr>
                <a:t>ist</a:t>
              </a:r>
              <a:r>
                <a:rPr lang="en-GB" sz="2400" dirty="0">
                  <a:solidFill>
                    <a:prstClr val="white"/>
                  </a:solidFill>
                  <a:latin typeface="Century Gothic" panose="020B0502020202020204" pitchFamily="34" charset="0"/>
                </a:rPr>
                <a:t> das?</a:t>
              </a:r>
            </a:p>
          </p:txBody>
        </p:sp>
      </p:grpSp>
      <p:grpSp>
        <p:nvGrpSpPr>
          <p:cNvPr id="24" name="Group 23">
            <a:extLst>
              <a:ext uri="{FF2B5EF4-FFF2-40B4-BE49-F238E27FC236}">
                <a16:creationId xmlns:a16="http://schemas.microsoft.com/office/drawing/2014/main" id="{5F82906C-93F1-4B83-9D24-A0F3F123547B}"/>
              </a:ext>
            </a:extLst>
          </p:cNvPr>
          <p:cNvGrpSpPr/>
          <p:nvPr/>
        </p:nvGrpSpPr>
        <p:grpSpPr>
          <a:xfrm>
            <a:off x="-92335" y="4447159"/>
            <a:ext cx="4267130" cy="2390271"/>
            <a:chOff x="-92335" y="4447159"/>
            <a:chExt cx="4267130" cy="2390271"/>
          </a:xfrm>
        </p:grpSpPr>
        <p:sp>
          <p:nvSpPr>
            <p:cNvPr id="16" name="Oval Callout 22">
              <a:extLst>
                <a:ext uri="{FF2B5EF4-FFF2-40B4-BE49-F238E27FC236}">
                  <a16:creationId xmlns:a16="http://schemas.microsoft.com/office/drawing/2014/main" id="{1A3B87D6-B2E6-43FB-ABA8-8B06333735AF}"/>
                </a:ext>
              </a:extLst>
            </p:cNvPr>
            <p:cNvSpPr/>
            <p:nvPr/>
          </p:nvSpPr>
          <p:spPr>
            <a:xfrm>
              <a:off x="92334" y="4447159"/>
              <a:ext cx="3857642" cy="2390271"/>
            </a:xfrm>
            <a:prstGeom prst="wedgeEllipseCallout">
              <a:avLst>
                <a:gd name="adj1" fmla="val 68961"/>
                <a:gd name="adj2" fmla="val -33030"/>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bg1"/>
                </a:solidFill>
                <a:latin typeface="Century Gothic" panose="020B0502020202020204" pitchFamily="34" charset="0"/>
              </a:endParaRPr>
            </a:p>
          </p:txBody>
        </p:sp>
        <p:sp>
          <p:nvSpPr>
            <p:cNvPr id="17" name="Rectangle 16">
              <a:extLst>
                <a:ext uri="{FF2B5EF4-FFF2-40B4-BE49-F238E27FC236}">
                  <a16:creationId xmlns:a16="http://schemas.microsoft.com/office/drawing/2014/main" id="{CF7217FE-EC60-47F7-B125-B33031275968}"/>
                </a:ext>
              </a:extLst>
            </p:cNvPr>
            <p:cNvSpPr/>
            <p:nvPr/>
          </p:nvSpPr>
          <p:spPr>
            <a:xfrm>
              <a:off x="-92335" y="5705553"/>
              <a:ext cx="4267130" cy="830997"/>
            </a:xfrm>
            <a:prstGeom prst="rect">
              <a:avLst/>
            </a:prstGeom>
          </p:spPr>
          <p:txBody>
            <a:bodyPr wrap="square">
              <a:spAutoFit/>
            </a:bodyPr>
            <a:lstStyle/>
            <a:p>
              <a:pPr lvl="0" algn="ctr"/>
              <a:r>
                <a:rPr lang="en-GB" sz="2400" dirty="0">
                  <a:solidFill>
                    <a:prstClr val="white"/>
                  </a:solidFill>
                  <a:latin typeface="Century Gothic" panose="020B0502020202020204" pitchFamily="34" charset="0"/>
                </a:rPr>
                <a:t>Was </a:t>
              </a:r>
              <a:r>
                <a:rPr lang="en-GB" sz="2400" dirty="0" err="1">
                  <a:solidFill>
                    <a:prstClr val="white"/>
                  </a:solidFill>
                  <a:latin typeface="Century Gothic" panose="020B0502020202020204" pitchFamily="34" charset="0"/>
                </a:rPr>
                <a:t>sind</a:t>
              </a:r>
              <a:r>
                <a:rPr lang="en-GB" sz="2400" dirty="0">
                  <a:solidFill>
                    <a:prstClr val="white"/>
                  </a:solidFill>
                  <a:latin typeface="Century Gothic" panose="020B0502020202020204" pitchFamily="34" charset="0"/>
                </a:rPr>
                <a:t> </a:t>
              </a:r>
              <a:br>
                <a:rPr lang="en-GB" sz="2400" dirty="0">
                  <a:solidFill>
                    <a:prstClr val="white"/>
                  </a:solidFill>
                  <a:latin typeface="Century Gothic" panose="020B0502020202020204" pitchFamily="34" charset="0"/>
                </a:rPr>
              </a:br>
              <a:r>
                <a:rPr lang="en-GB" sz="2400" dirty="0" err="1">
                  <a:solidFill>
                    <a:prstClr val="white"/>
                  </a:solidFill>
                  <a:latin typeface="Century Gothic" panose="020B0502020202020204" pitchFamily="34" charset="0"/>
                </a:rPr>
                <a:t>Weihnachts</a:t>
              </a:r>
              <a:r>
                <a:rPr lang="en-GB" sz="2400" b="1" dirty="0" err="1">
                  <a:solidFill>
                    <a:prstClr val="white"/>
                  </a:solidFill>
                  <a:latin typeface="Century Gothic" panose="020B0502020202020204" pitchFamily="34" charset="0"/>
                </a:rPr>
                <a:t>lieder</a:t>
              </a:r>
              <a:r>
                <a:rPr lang="en-GB" sz="2400" dirty="0">
                  <a:solidFill>
                    <a:prstClr val="white"/>
                  </a:solidFill>
                  <a:latin typeface="Century Gothic" panose="020B0502020202020204" pitchFamily="34" charset="0"/>
                </a:rPr>
                <a:t>?</a:t>
              </a:r>
            </a:p>
          </p:txBody>
        </p:sp>
        <p:pic>
          <p:nvPicPr>
            <p:cNvPr id="19" name="Picture 18">
              <a:extLst>
                <a:ext uri="{FF2B5EF4-FFF2-40B4-BE49-F238E27FC236}">
                  <a16:creationId xmlns:a16="http://schemas.microsoft.com/office/drawing/2014/main" id="{275E38E0-F270-4D5E-8224-6E9A1E5CCD4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36408" y="4822016"/>
              <a:ext cx="1569493" cy="874257"/>
            </a:xfrm>
            <a:prstGeom prst="rect">
              <a:avLst/>
            </a:prstGeom>
          </p:spPr>
        </p:pic>
      </p:grpSp>
      <p:pic>
        <p:nvPicPr>
          <p:cNvPr id="21" name="Picture 20" descr="A picture containing plant, dark, leaf&#10;&#10;Description automatically generated">
            <a:extLst>
              <a:ext uri="{FF2B5EF4-FFF2-40B4-BE49-F238E27FC236}">
                <a16:creationId xmlns:a16="http://schemas.microsoft.com/office/drawing/2014/main" id="{E0A8AEDB-9428-4D8E-BDA5-CA3FA92D6E4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80080" y="41770"/>
            <a:ext cx="947017" cy="797566"/>
          </a:xfrm>
          <a:prstGeom prst="rect">
            <a:avLst/>
          </a:prstGeom>
        </p:spPr>
      </p:pic>
    </p:spTree>
    <p:extLst>
      <p:ext uri="{BB962C8B-B14F-4D97-AF65-F5344CB8AC3E}">
        <p14:creationId xmlns:p14="http://schemas.microsoft.com/office/powerpoint/2010/main" val="191183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128973" y="1709901"/>
            <a:ext cx="8545326" cy="1485422"/>
          </a:xfrm>
        </p:spPr>
        <p:txBody>
          <a:bodyPr>
            <a:normAutofit fontScale="90000"/>
          </a:bodyPr>
          <a:lstStyle/>
          <a:p>
            <a:pPr algn="l"/>
            <a:r>
              <a:rPr lang="en-GB" sz="4000" b="1">
                <a:solidFill>
                  <a:prstClr val="white"/>
                </a:solidFill>
              </a:rPr>
              <a:t>Number</a:t>
            </a:r>
            <a:br>
              <a:rPr lang="en-GB" sz="4000" b="1">
                <a:solidFill>
                  <a:prstClr val="white"/>
                </a:solidFill>
              </a:rPr>
            </a:br>
            <a:r>
              <a:rPr lang="en-GB" sz="4000" b="1">
                <a:solidFill>
                  <a:prstClr val="white"/>
                </a:solidFill>
              </a:rPr>
              <a:t>Is there one or are there many?</a:t>
            </a:r>
            <a:br>
              <a:rPr lang="en-GB" sz="4000" b="1">
                <a:solidFill>
                  <a:prstClr val="white"/>
                </a:solidFill>
              </a:rPr>
            </a:br>
            <a:r>
              <a:rPr lang="en-GB" sz="4000" b="1">
                <a:solidFill>
                  <a:prstClr val="white"/>
                </a:solidFill>
              </a:rPr>
              <a:t>Describing Christmas</a:t>
            </a:r>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8245288" cy="571756"/>
          </a:xfrm>
        </p:spPr>
        <p:txBody>
          <a:bodyPr>
            <a:noAutofit/>
          </a:bodyPr>
          <a:lstStyle/>
          <a:p>
            <a:pPr algn="l">
              <a:lnSpc>
                <a:spcPct val="100000"/>
              </a:lnSpc>
            </a:pPr>
            <a:r>
              <a:rPr lang="de-DE" sz="2000" b="1" dirty="0">
                <a:solidFill>
                  <a:prstClr val="white"/>
                </a:solidFill>
              </a:rPr>
              <a:t>Plurals - der/das - Rule 1 - </a:t>
            </a:r>
            <a:r>
              <a:rPr lang="de-DE" sz="2000" b="1" dirty="0" err="1">
                <a:solidFill>
                  <a:prstClr val="white"/>
                </a:solidFill>
              </a:rPr>
              <a:t>umlaut</a:t>
            </a:r>
            <a:r>
              <a:rPr lang="de-DE" sz="2000" b="1" dirty="0">
                <a:solidFill>
                  <a:prstClr val="white"/>
                </a:solidFill>
              </a:rPr>
              <a:t> + e; </a:t>
            </a:r>
          </a:p>
          <a:p>
            <a:pPr algn="l">
              <a:lnSpc>
                <a:spcPct val="100000"/>
              </a:lnSpc>
            </a:pPr>
            <a:r>
              <a:rPr lang="de-DE" sz="2000" b="1" dirty="0">
                <a:solidFill>
                  <a:prstClr val="white"/>
                </a:solidFill>
              </a:rPr>
              <a:t>Rule 2 -</a:t>
            </a:r>
            <a:r>
              <a:rPr lang="de-DE" sz="2000" b="1" dirty="0" err="1">
                <a:solidFill>
                  <a:prstClr val="white"/>
                </a:solidFill>
              </a:rPr>
              <a:t>el</a:t>
            </a:r>
            <a:r>
              <a:rPr lang="de-DE" sz="2000" b="1" dirty="0">
                <a:solidFill>
                  <a:prstClr val="white"/>
                </a:solidFill>
              </a:rPr>
              <a:t>/-en/-er NO CHANGE;</a:t>
            </a:r>
          </a:p>
          <a:p>
            <a:pPr algn="l">
              <a:lnSpc>
                <a:spcPct val="100000"/>
              </a:lnSpc>
            </a:pPr>
            <a:r>
              <a:rPr lang="de-DE" sz="2000" b="1" dirty="0">
                <a:solidFill>
                  <a:prstClr val="white"/>
                </a:solidFill>
              </a:rPr>
              <a:t>plural </a:t>
            </a:r>
            <a:r>
              <a:rPr lang="de-DE" sz="2000" b="1" dirty="0" err="1">
                <a:solidFill>
                  <a:prstClr val="white"/>
                </a:solidFill>
              </a:rPr>
              <a:t>article</a:t>
            </a:r>
            <a:r>
              <a:rPr lang="de-DE" sz="2000" b="1" dirty="0">
                <a:solidFill>
                  <a:prstClr val="white"/>
                </a:solidFill>
              </a:rPr>
              <a:t> = 'die‘; [Text: O Tannenbaum]</a:t>
            </a:r>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55997" y="4672768"/>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a:solidFill>
                  <a:prstClr val="white"/>
                </a:solidFill>
              </a:rPr>
              <a:t>SSC [</a:t>
            </a:r>
            <a:r>
              <a:rPr lang="en-GB" sz="3200">
                <a:solidFill>
                  <a:schemeClr val="bg1"/>
                </a:solidFill>
              </a:rPr>
              <a:t>ü</a:t>
            </a:r>
            <a:r>
              <a:rPr lang="en-GB" sz="3000">
                <a:solidFill>
                  <a:prstClr val="white"/>
                </a:solidFill>
              </a:rPr>
              <a:t>]</a:t>
            </a:r>
            <a:endParaRPr lang="en-GB" sz="3000" dirty="0">
              <a:solidFill>
                <a:prstClr val="white"/>
              </a:solidFill>
            </a:endParaRPr>
          </a:p>
          <a:p>
            <a:endParaRPr lang="en-US"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5065629"/>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Term </a:t>
            </a:r>
            <a:r>
              <a:rPr lang="en-GB" sz="2000">
                <a:solidFill>
                  <a:prstClr val="white"/>
                </a:solidFill>
                <a:latin typeface="Century Gothic" panose="020B0502020202020204" pitchFamily="34" charset="0"/>
              </a:rPr>
              <a:t>1.2</a:t>
            </a: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 Week 6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Lesson 26</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1326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1400" dirty="0">
                <a:solidFill>
                  <a:prstClr val="white"/>
                </a:solidFill>
                <a:latin typeface="Century Gothic" panose="020B0502020202020204" pitchFamily="34" charset="0"/>
              </a:rPr>
              <a:t>Inge </a:t>
            </a:r>
            <a:r>
              <a:rPr lang="en-GB" sz="1400" dirty="0" err="1">
                <a:solidFill>
                  <a:prstClr val="white"/>
                </a:solidFill>
                <a:latin typeface="Century Gothic" panose="020B0502020202020204" pitchFamily="34" charset="0"/>
              </a:rPr>
              <a:t>Alferink</a:t>
            </a:r>
            <a:r>
              <a:rPr lang="en-GB" sz="1400" dirty="0">
                <a:solidFill>
                  <a:prstClr val="white"/>
                </a:solidFill>
                <a:latin typeface="Century Gothic" panose="020B0502020202020204" pitchFamily="34" charset="0"/>
              </a:rPr>
              <a:t>/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a:defRPr/>
            </a:pPr>
            <a:r>
              <a:rPr lang="en-GB" sz="1400" dirty="0">
                <a:solidFill>
                  <a:prstClr val="white"/>
                </a:solidFill>
                <a:latin typeface="Century Gothic" panose="020B0502020202020204" pitchFamily="34" charset="0"/>
              </a:rPr>
              <a:t>Date updated: </a:t>
            </a:r>
            <a:r>
              <a:rPr lang="en-GB" sz="1400" dirty="0">
                <a:solidFill>
                  <a:srgbClr val="FFFFFF"/>
                </a:solidFill>
                <a:latin typeface="Century Gothic"/>
                <a:sym typeface="Century Gothic"/>
              </a:rPr>
              <a:t>15/12/21</a:t>
            </a:r>
            <a:endParaRPr lang="en-GB" sz="1400" dirty="0">
              <a:solidFill>
                <a:srgbClr val="FFFFFF"/>
              </a:solidFill>
              <a:latin typeface="Century Gothic"/>
              <a:ea typeface="Century Gothic"/>
              <a:cs typeface="Century Gothic"/>
              <a:sym typeface="Century Gothic"/>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7768542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1">
            <a:extLst>
              <a:ext uri="{FF2B5EF4-FFF2-40B4-BE49-F238E27FC236}">
                <a16:creationId xmlns:a16="http://schemas.microsoft.com/office/drawing/2014/main" id="{483D7EB9-C2AA-4190-98DE-925F861600E9}"/>
              </a:ext>
            </a:extLst>
          </p:cNvPr>
          <p:cNvSpPr/>
          <p:nvPr/>
        </p:nvSpPr>
        <p:spPr>
          <a:xfrm>
            <a:off x="9546418" y="152870"/>
            <a:ext cx="246063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err="1">
                <a:solidFill>
                  <a:prstClr val="white"/>
                </a:solidFill>
              </a:rPr>
              <a:t>lesen</a:t>
            </a:r>
            <a:r>
              <a:rPr lang="en-GB" sz="2000" b="1">
                <a:solidFill>
                  <a:prstClr val="white"/>
                </a:solidFill>
              </a:rPr>
              <a:t> / </a:t>
            </a:r>
            <a:r>
              <a:rPr lang="en-GB" sz="2000" b="1" dirty="0" err="1">
                <a:solidFill>
                  <a:prstClr val="white"/>
                </a:solidFill>
              </a:rPr>
              <a:t>schreiben</a:t>
            </a:r>
            <a:endParaRPr lang="en-GB" sz="2000" b="1" dirty="0">
              <a:solidFill>
                <a:prstClr val="white"/>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596167506"/>
              </p:ext>
            </p:extLst>
          </p:nvPr>
        </p:nvGraphicFramePr>
        <p:xfrm>
          <a:off x="5467576" y="1568863"/>
          <a:ext cx="6539477" cy="4079240"/>
        </p:xfrm>
        <a:graphic>
          <a:graphicData uri="http://schemas.openxmlformats.org/drawingml/2006/table">
            <a:tbl>
              <a:tblPr firstRow="1" bandRow="1">
                <a:tableStyleId>{5C22544A-7EE6-4342-B048-85BDC9FD1C3A}</a:tableStyleId>
              </a:tblPr>
              <a:tblGrid>
                <a:gridCol w="344183">
                  <a:extLst>
                    <a:ext uri="{9D8B030D-6E8A-4147-A177-3AD203B41FA5}">
                      <a16:colId xmlns:a16="http://schemas.microsoft.com/office/drawing/2014/main" val="263268012"/>
                    </a:ext>
                  </a:extLst>
                </a:gridCol>
                <a:gridCol w="344183">
                  <a:extLst>
                    <a:ext uri="{9D8B030D-6E8A-4147-A177-3AD203B41FA5}">
                      <a16:colId xmlns:a16="http://schemas.microsoft.com/office/drawing/2014/main" val="1957082805"/>
                    </a:ext>
                  </a:extLst>
                </a:gridCol>
                <a:gridCol w="344183">
                  <a:extLst>
                    <a:ext uri="{9D8B030D-6E8A-4147-A177-3AD203B41FA5}">
                      <a16:colId xmlns:a16="http://schemas.microsoft.com/office/drawing/2014/main" val="2298253624"/>
                    </a:ext>
                  </a:extLst>
                </a:gridCol>
                <a:gridCol w="344183">
                  <a:extLst>
                    <a:ext uri="{9D8B030D-6E8A-4147-A177-3AD203B41FA5}">
                      <a16:colId xmlns:a16="http://schemas.microsoft.com/office/drawing/2014/main" val="4294540399"/>
                    </a:ext>
                  </a:extLst>
                </a:gridCol>
                <a:gridCol w="344183">
                  <a:extLst>
                    <a:ext uri="{9D8B030D-6E8A-4147-A177-3AD203B41FA5}">
                      <a16:colId xmlns:a16="http://schemas.microsoft.com/office/drawing/2014/main" val="3126897042"/>
                    </a:ext>
                  </a:extLst>
                </a:gridCol>
                <a:gridCol w="344183">
                  <a:extLst>
                    <a:ext uri="{9D8B030D-6E8A-4147-A177-3AD203B41FA5}">
                      <a16:colId xmlns:a16="http://schemas.microsoft.com/office/drawing/2014/main" val="1207600796"/>
                    </a:ext>
                  </a:extLst>
                </a:gridCol>
                <a:gridCol w="344183">
                  <a:extLst>
                    <a:ext uri="{9D8B030D-6E8A-4147-A177-3AD203B41FA5}">
                      <a16:colId xmlns:a16="http://schemas.microsoft.com/office/drawing/2014/main" val="3305774512"/>
                    </a:ext>
                  </a:extLst>
                </a:gridCol>
                <a:gridCol w="344183">
                  <a:extLst>
                    <a:ext uri="{9D8B030D-6E8A-4147-A177-3AD203B41FA5}">
                      <a16:colId xmlns:a16="http://schemas.microsoft.com/office/drawing/2014/main" val="1078327919"/>
                    </a:ext>
                  </a:extLst>
                </a:gridCol>
                <a:gridCol w="344183">
                  <a:extLst>
                    <a:ext uri="{9D8B030D-6E8A-4147-A177-3AD203B41FA5}">
                      <a16:colId xmlns:a16="http://schemas.microsoft.com/office/drawing/2014/main" val="2951137329"/>
                    </a:ext>
                  </a:extLst>
                </a:gridCol>
                <a:gridCol w="344183">
                  <a:extLst>
                    <a:ext uri="{9D8B030D-6E8A-4147-A177-3AD203B41FA5}">
                      <a16:colId xmlns:a16="http://schemas.microsoft.com/office/drawing/2014/main" val="4187961833"/>
                    </a:ext>
                  </a:extLst>
                </a:gridCol>
                <a:gridCol w="344183">
                  <a:extLst>
                    <a:ext uri="{9D8B030D-6E8A-4147-A177-3AD203B41FA5}">
                      <a16:colId xmlns:a16="http://schemas.microsoft.com/office/drawing/2014/main" val="2281195132"/>
                    </a:ext>
                  </a:extLst>
                </a:gridCol>
                <a:gridCol w="344183">
                  <a:extLst>
                    <a:ext uri="{9D8B030D-6E8A-4147-A177-3AD203B41FA5}">
                      <a16:colId xmlns:a16="http://schemas.microsoft.com/office/drawing/2014/main" val="1898360713"/>
                    </a:ext>
                  </a:extLst>
                </a:gridCol>
                <a:gridCol w="344183">
                  <a:extLst>
                    <a:ext uri="{9D8B030D-6E8A-4147-A177-3AD203B41FA5}">
                      <a16:colId xmlns:a16="http://schemas.microsoft.com/office/drawing/2014/main" val="447930653"/>
                    </a:ext>
                  </a:extLst>
                </a:gridCol>
                <a:gridCol w="344183">
                  <a:extLst>
                    <a:ext uri="{9D8B030D-6E8A-4147-A177-3AD203B41FA5}">
                      <a16:colId xmlns:a16="http://schemas.microsoft.com/office/drawing/2014/main" val="36163679"/>
                    </a:ext>
                  </a:extLst>
                </a:gridCol>
                <a:gridCol w="344183">
                  <a:extLst>
                    <a:ext uri="{9D8B030D-6E8A-4147-A177-3AD203B41FA5}">
                      <a16:colId xmlns:a16="http://schemas.microsoft.com/office/drawing/2014/main" val="879613253"/>
                    </a:ext>
                  </a:extLst>
                </a:gridCol>
                <a:gridCol w="344183">
                  <a:extLst>
                    <a:ext uri="{9D8B030D-6E8A-4147-A177-3AD203B41FA5}">
                      <a16:colId xmlns:a16="http://schemas.microsoft.com/office/drawing/2014/main" val="3833201954"/>
                    </a:ext>
                  </a:extLst>
                </a:gridCol>
                <a:gridCol w="344183">
                  <a:extLst>
                    <a:ext uri="{9D8B030D-6E8A-4147-A177-3AD203B41FA5}">
                      <a16:colId xmlns:a16="http://schemas.microsoft.com/office/drawing/2014/main" val="2635866267"/>
                    </a:ext>
                  </a:extLst>
                </a:gridCol>
                <a:gridCol w="344183">
                  <a:extLst>
                    <a:ext uri="{9D8B030D-6E8A-4147-A177-3AD203B41FA5}">
                      <a16:colId xmlns:a16="http://schemas.microsoft.com/office/drawing/2014/main" val="3714715184"/>
                    </a:ext>
                  </a:extLst>
                </a:gridCol>
                <a:gridCol w="344183">
                  <a:extLst>
                    <a:ext uri="{9D8B030D-6E8A-4147-A177-3AD203B41FA5}">
                      <a16:colId xmlns:a16="http://schemas.microsoft.com/office/drawing/2014/main" val="977521360"/>
                    </a:ext>
                  </a:extLst>
                </a:gridCol>
              </a:tblGrid>
              <a:tr h="370840">
                <a:tc>
                  <a:txBody>
                    <a:bodyPr/>
                    <a:lstStyle/>
                    <a:p>
                      <a:pPr algn="ctr"/>
                      <a:r>
                        <a:rPr lang="en-GB" b="1" dirty="0">
                          <a:solidFill>
                            <a:schemeClr val="accent1">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4E79"/>
                    </a:solidFill>
                  </a:tcPr>
                </a:tc>
                <a:tc>
                  <a:txBody>
                    <a:bodyPr/>
                    <a:lstStyle/>
                    <a:p>
                      <a:pPr algn="ctr"/>
                      <a:r>
                        <a:rPr lang="en-GB" b="1" dirty="0">
                          <a:solidFill>
                            <a:schemeClr val="accent1">
                              <a:lumMod val="50000"/>
                            </a:schemeClr>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4E79"/>
                    </a:solidFill>
                  </a:tcPr>
                </a:tc>
                <a:tc>
                  <a:txBody>
                    <a:bodyPr/>
                    <a:lstStyle/>
                    <a:p>
                      <a:pPr algn="ctr"/>
                      <a:r>
                        <a:rPr lang="en-GB" b="1" dirty="0">
                          <a:solidFill>
                            <a:schemeClr val="accent2"/>
                          </a:solidFill>
                        </a:rPr>
                        <a:t>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2626832"/>
                  </a:ext>
                </a:extLst>
              </a:tr>
              <a:tr h="370840">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4E79"/>
                    </a:solidFill>
                  </a:tcPr>
                </a:tc>
                <a:tc>
                  <a:txBody>
                    <a:bodyPr/>
                    <a:lstStyle/>
                    <a:p>
                      <a:pPr algn="ctr"/>
                      <a:r>
                        <a:rPr lang="en-GB" b="1" dirty="0">
                          <a:solidFill>
                            <a:schemeClr val="accent1">
                              <a:lumMod val="50000"/>
                            </a:schemeClr>
                          </a:solidFill>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2"/>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4787418"/>
                  </a:ext>
                </a:extLst>
              </a:tr>
              <a:tr h="370840">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2"/>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49530721"/>
                  </a:ext>
                </a:extLst>
              </a:tr>
              <a:tr h="370840">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4E79"/>
                    </a:solidFill>
                  </a:tcPr>
                </a:tc>
                <a:tc>
                  <a:txBody>
                    <a:bodyPr/>
                    <a:lstStyle/>
                    <a:p>
                      <a:pPr algn="ctr"/>
                      <a:r>
                        <a:rPr lang="en-GB" b="1" dirty="0">
                          <a:solidFill>
                            <a:schemeClr val="accent2"/>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32143554"/>
                  </a:ext>
                </a:extLst>
              </a:tr>
              <a:tr h="370840">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J</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2"/>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4E79"/>
                    </a:solidFill>
                  </a:tcPr>
                </a:tc>
                <a:tc>
                  <a:txBody>
                    <a:bodyPr/>
                    <a:lstStyle/>
                    <a:p>
                      <a:pPr algn="ctr"/>
                      <a:r>
                        <a:rPr lang="en-GB" b="1" dirty="0">
                          <a:solidFill>
                            <a:schemeClr val="accent1">
                              <a:lumMod val="50000"/>
                            </a:schemeClr>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07973759"/>
                  </a:ext>
                </a:extLst>
              </a:tr>
              <a:tr h="370840">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2"/>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54761285"/>
                  </a:ext>
                </a:extLst>
              </a:tr>
              <a:tr h="370840">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Ü</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2"/>
                          </a:solidFill>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86395612"/>
                  </a:ext>
                </a:extLst>
              </a:tr>
              <a:tr h="370840">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2"/>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err="1">
                          <a:solidFill>
                            <a:schemeClr val="accent1">
                              <a:lumMod val="50000"/>
                            </a:schemeClr>
                          </a:solidFill>
                        </a:rPr>
                        <a:t>Ö</a:t>
                      </a:r>
                      <a:endParaRPr lang="en-GB"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63151360"/>
                  </a:ext>
                </a:extLst>
              </a:tr>
              <a:tr h="370840">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2"/>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73322507"/>
                  </a:ext>
                </a:extLst>
              </a:tr>
              <a:tr h="370840">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2"/>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4E79"/>
                    </a:solidFill>
                  </a:tcPr>
                </a:tc>
                <a:tc>
                  <a:txBody>
                    <a:bodyPr/>
                    <a:lstStyle/>
                    <a:p>
                      <a:pPr algn="ctr"/>
                      <a:r>
                        <a:rPr lang="en-GB" b="1" dirty="0">
                          <a:solidFill>
                            <a:schemeClr val="accent1">
                              <a:lumMod val="50000"/>
                            </a:schemeClr>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90207952"/>
                  </a:ext>
                </a:extLst>
              </a:tr>
              <a:tr h="370840">
                <a:tc>
                  <a:txBody>
                    <a:bodyPr/>
                    <a:lstStyle/>
                    <a:p>
                      <a:pPr algn="ctr"/>
                      <a:r>
                        <a:rPr lang="en-GB" b="1" dirty="0">
                          <a:solidFill>
                            <a:schemeClr val="accent1">
                              <a:lumMod val="50000"/>
                            </a:schemeClr>
                          </a:solidFill>
                        </a:rPr>
                        <a:t>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4E79"/>
                    </a:solidFill>
                  </a:tcPr>
                </a:tc>
                <a:tc>
                  <a:txBody>
                    <a:bodyPr/>
                    <a:lstStyle/>
                    <a:p>
                      <a:pPr algn="ctr"/>
                      <a:r>
                        <a:rPr lang="en-GB" b="1" dirty="0">
                          <a:solidFill>
                            <a:schemeClr val="accent1">
                              <a:lumMod val="50000"/>
                            </a:schemeClr>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4E79"/>
                    </a:solidFill>
                  </a:tcPr>
                </a:tc>
                <a:tc>
                  <a:txBody>
                    <a:bodyPr/>
                    <a:lstStyle/>
                    <a:p>
                      <a:pPr algn="ctr"/>
                      <a:r>
                        <a:rPr lang="en-GB" b="1" dirty="0">
                          <a:solidFill>
                            <a:schemeClr val="accent1">
                              <a:lumMod val="50000"/>
                            </a:schemeClr>
                          </a:solidFill>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2"/>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6523839"/>
                  </a:ext>
                </a:extLst>
              </a:tr>
            </a:tbl>
          </a:graphicData>
        </a:graphic>
      </p:graphicFrame>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9349"/>
            <a:ext cx="6807200" cy="869950"/>
          </a:xfrm>
          <a:prstGeom prst="rect">
            <a:avLst/>
          </a:prstGeom>
        </p:spPr>
      </p:pic>
      <p:sp>
        <p:nvSpPr>
          <p:cNvPr id="6" name="Title 3"/>
          <p:cNvSpPr txBox="1">
            <a:spLocks/>
          </p:cNvSpPr>
          <p:nvPr/>
        </p:nvSpPr>
        <p:spPr>
          <a:xfrm>
            <a:off x="0" y="199865"/>
            <a:ext cx="374508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2723405062"/>
              </p:ext>
            </p:extLst>
          </p:nvPr>
        </p:nvGraphicFramePr>
        <p:xfrm>
          <a:off x="266014" y="1568863"/>
          <a:ext cx="5040767" cy="4358640"/>
        </p:xfrm>
        <a:graphic>
          <a:graphicData uri="http://schemas.openxmlformats.org/drawingml/2006/table">
            <a:tbl>
              <a:tblPr firstRow="1" bandRow="1">
                <a:tableStyleId>{5C22544A-7EE6-4342-B048-85BDC9FD1C3A}</a:tableStyleId>
              </a:tblPr>
              <a:tblGrid>
                <a:gridCol w="5040767">
                  <a:extLst>
                    <a:ext uri="{9D8B030D-6E8A-4147-A177-3AD203B41FA5}">
                      <a16:colId xmlns:a16="http://schemas.microsoft.com/office/drawing/2014/main" val="660022236"/>
                    </a:ext>
                  </a:extLst>
                </a:gridCol>
              </a:tblGrid>
              <a:tr h="370840">
                <a:tc>
                  <a:txBody>
                    <a:bodyPr/>
                    <a:lstStyle/>
                    <a:p>
                      <a:pPr marL="0" indent="0">
                        <a:buNone/>
                      </a:pPr>
                      <a:r>
                        <a:rPr lang="en-GB" sz="2000" b="0" baseline="0" dirty="0">
                          <a:solidFill>
                            <a:schemeClr val="accent1">
                              <a:lumMod val="50000"/>
                            </a:schemeClr>
                          </a:solidFill>
                          <a:latin typeface="Century Gothic" panose="020B0502020202020204" pitchFamily="34" charset="0"/>
                        </a:rPr>
                        <a:t>A. </a:t>
                      </a:r>
                      <a:r>
                        <a:rPr lang="en-GB" sz="2000" b="0" baseline="0" dirty="0" err="1">
                          <a:solidFill>
                            <a:schemeClr val="accent1">
                              <a:lumMod val="50000"/>
                            </a:schemeClr>
                          </a:solidFill>
                          <a:latin typeface="Century Gothic" panose="020B0502020202020204" pitchFamily="34" charset="0"/>
                        </a:rPr>
                        <a:t>Nur</a:t>
                      </a:r>
                      <a:r>
                        <a:rPr lang="en-GB" sz="2000" b="0" baseline="0" dirty="0">
                          <a:solidFill>
                            <a:schemeClr val="accent1">
                              <a:lumMod val="50000"/>
                            </a:schemeClr>
                          </a:solidFill>
                          <a:latin typeface="Century Gothic" panose="020B0502020202020204" pitchFamily="34" charset="0"/>
                        </a:rPr>
                        <a:t> </a:t>
                      </a:r>
                      <a:r>
                        <a:rPr lang="en-GB" sz="2000" b="0" baseline="0" dirty="0" err="1">
                          <a:solidFill>
                            <a:schemeClr val="accent1">
                              <a:lumMod val="50000"/>
                            </a:schemeClr>
                          </a:solidFill>
                          <a:latin typeface="Century Gothic" panose="020B0502020202020204" pitchFamily="34" charset="0"/>
                        </a:rPr>
                        <a:t>montags</a:t>
                      </a:r>
                      <a:endParaRPr lang="en-GB" sz="2000" b="0" baseline="0"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32625409"/>
                  </a:ext>
                </a:extLst>
              </a:tr>
              <a:tr h="370840">
                <a:tc>
                  <a:txBody>
                    <a:bodyPr/>
                    <a:lstStyle/>
                    <a:p>
                      <a:r>
                        <a:rPr lang="en-GB" sz="2000" b="0" dirty="0">
                          <a:solidFill>
                            <a:schemeClr val="accent1">
                              <a:lumMod val="50000"/>
                            </a:schemeClr>
                          </a:solidFill>
                          <a:latin typeface="Century Gothic" panose="020B0502020202020204" pitchFamily="34" charset="0"/>
                        </a:rPr>
                        <a:t>B. </a:t>
                      </a:r>
                      <a:r>
                        <a:rPr lang="en-GB" sz="2000" b="0" dirty="0" err="1">
                          <a:solidFill>
                            <a:schemeClr val="accent1">
                              <a:lumMod val="50000"/>
                            </a:schemeClr>
                          </a:solidFill>
                          <a:latin typeface="Century Gothic" panose="020B0502020202020204" pitchFamily="34" charset="0"/>
                        </a:rPr>
                        <a:t>Blau</a:t>
                      </a:r>
                      <a:r>
                        <a:rPr lang="en-GB" sz="2000" b="0" dirty="0">
                          <a:solidFill>
                            <a:schemeClr val="accent1">
                              <a:lumMod val="50000"/>
                            </a:schemeClr>
                          </a:solidFill>
                          <a:latin typeface="Century Gothic" panose="020B0502020202020204" pitchFamily="34" charset="0"/>
                        </a:rPr>
                        <a:t>, </a:t>
                      </a:r>
                      <a:r>
                        <a:rPr lang="en-GB" sz="2000" b="0" dirty="0" err="1">
                          <a:solidFill>
                            <a:schemeClr val="accent1">
                              <a:lumMod val="50000"/>
                            </a:schemeClr>
                          </a:solidFill>
                          <a:latin typeface="Century Gothic" panose="020B0502020202020204" pitchFamily="34" charset="0"/>
                        </a:rPr>
                        <a:t>gelb</a:t>
                      </a:r>
                      <a:r>
                        <a:rPr lang="en-GB" sz="2000" b="0" dirty="0">
                          <a:solidFill>
                            <a:schemeClr val="accent1">
                              <a:lumMod val="50000"/>
                            </a:schemeClr>
                          </a:solidFill>
                          <a:latin typeface="Century Gothic" panose="020B0502020202020204" pitchFamily="34" charset="0"/>
                        </a:rPr>
                        <a:t>, rot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3992579"/>
                  </a:ext>
                </a:extLst>
              </a:tr>
              <a:tr h="370840">
                <a:tc>
                  <a:txBody>
                    <a:bodyPr/>
                    <a:lstStyle/>
                    <a:p>
                      <a:r>
                        <a:rPr lang="en-GB" sz="2000" b="0" dirty="0">
                          <a:solidFill>
                            <a:schemeClr val="accent1">
                              <a:lumMod val="50000"/>
                            </a:schemeClr>
                          </a:solidFill>
                          <a:latin typeface="Century Gothic" panose="020B0502020202020204" pitchFamily="34" charset="0"/>
                        </a:rPr>
                        <a:t>C. </a:t>
                      </a:r>
                      <a:r>
                        <a:rPr lang="en-GB" sz="2000" b="0" dirty="0" err="1">
                          <a:solidFill>
                            <a:schemeClr val="accent1">
                              <a:lumMod val="50000"/>
                            </a:schemeClr>
                          </a:solidFill>
                          <a:latin typeface="Century Gothic" panose="020B0502020202020204" pitchFamily="34" charset="0"/>
                        </a:rPr>
                        <a:t>Übersetze</a:t>
                      </a:r>
                      <a:r>
                        <a:rPr lang="en-GB" sz="2000" b="0" dirty="0">
                          <a:solidFill>
                            <a:schemeClr val="accent1">
                              <a:lumMod val="50000"/>
                            </a:schemeClr>
                          </a:solidFill>
                          <a:latin typeface="Century Gothic" panose="020B0502020202020204" pitchFamily="34" charset="0"/>
                        </a:rPr>
                        <a:t> ‘never’</a:t>
                      </a:r>
                      <a:endParaRPr lang="en-GB" sz="2000" b="0" dirty="0">
                        <a:solidFill>
                          <a:schemeClr val="accent1">
                            <a:lumMod val="50000"/>
                          </a:schemeClr>
                        </a:solidFill>
                        <a:highlight>
                          <a:srgbClr val="FFFF00"/>
                        </a:highlight>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38774271"/>
                  </a:ext>
                </a:extLst>
              </a:tr>
              <a:tr h="370840">
                <a:tc>
                  <a:txBody>
                    <a:bodyPr/>
                    <a:lstStyle/>
                    <a:p>
                      <a:pPr marL="0" indent="0">
                        <a:buNone/>
                      </a:pPr>
                      <a:r>
                        <a:rPr lang="en-GB" sz="2000" b="0" dirty="0">
                          <a:solidFill>
                            <a:schemeClr val="accent1">
                              <a:lumMod val="50000"/>
                            </a:schemeClr>
                          </a:solidFill>
                          <a:latin typeface="Century Gothic" panose="020B0502020202020204" pitchFamily="34" charset="0"/>
                        </a:rPr>
                        <a:t>D. </a:t>
                      </a:r>
                      <a:r>
                        <a:rPr lang="en-GB" sz="2000" b="0" baseline="0" dirty="0">
                          <a:solidFill>
                            <a:schemeClr val="accent1">
                              <a:lumMod val="50000"/>
                            </a:schemeClr>
                          </a:solidFill>
                          <a:latin typeface="Century Gothic" panose="020B0502020202020204" pitchFamily="34" charset="0"/>
                          <a:sym typeface="Wingdings" panose="05000000000000000000" pitchFamily="2" charset="2"/>
                        </a:rPr>
                        <a:t>          </a:t>
                      </a:r>
                      <a:r>
                        <a:rPr lang="en-GB" sz="2000" b="0" baseline="0" dirty="0" err="1">
                          <a:solidFill>
                            <a:schemeClr val="accent1">
                              <a:lumMod val="50000"/>
                            </a:schemeClr>
                          </a:solidFill>
                          <a:latin typeface="Century Gothic" panose="020B0502020202020204" pitchFamily="34" charset="0"/>
                          <a:sym typeface="Wingdings" panose="05000000000000000000" pitchFamily="2" charset="2"/>
                        </a:rPr>
                        <a:t>oder</a:t>
                      </a:r>
                      <a:r>
                        <a:rPr lang="en-GB" sz="2000" b="0" baseline="0" dirty="0">
                          <a:solidFill>
                            <a:schemeClr val="accent1">
                              <a:lumMod val="50000"/>
                            </a:schemeClr>
                          </a:solidFill>
                          <a:latin typeface="Century Gothic" panose="020B0502020202020204" pitchFamily="34" charset="0"/>
                          <a:sym typeface="Wingdings" panose="05000000000000000000" pitchFamily="2" charset="2"/>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91790900"/>
                  </a:ext>
                </a:extLst>
              </a:tr>
              <a:tr h="370840">
                <a:tc>
                  <a:txBody>
                    <a:bodyPr/>
                    <a:lstStyle/>
                    <a:p>
                      <a:pPr marL="0" indent="0">
                        <a:buNone/>
                      </a:pPr>
                      <a:r>
                        <a:rPr lang="en-GB" sz="2000" b="0" dirty="0">
                          <a:solidFill>
                            <a:schemeClr val="accent1">
                              <a:lumMod val="50000"/>
                            </a:schemeClr>
                          </a:solidFill>
                          <a:latin typeface="Century Gothic" panose="020B0502020202020204" pitchFamily="34" charset="0"/>
                        </a:rPr>
                        <a:t>E. Am Sonntag, Montag, </a:t>
                      </a:r>
                      <a:r>
                        <a:rPr lang="en-GB" sz="2000" b="0" dirty="0" err="1">
                          <a:solidFill>
                            <a:schemeClr val="accent1">
                              <a:lumMod val="50000"/>
                            </a:schemeClr>
                          </a:solidFill>
                          <a:latin typeface="Century Gothic" panose="020B0502020202020204" pitchFamily="34" charset="0"/>
                        </a:rPr>
                        <a:t>Dienstag</a:t>
                      </a:r>
                      <a:r>
                        <a:rPr lang="en-GB" sz="2000" b="0" dirty="0">
                          <a:solidFill>
                            <a:schemeClr val="accent1">
                              <a:lumMod val="50000"/>
                            </a:schemeClr>
                          </a:solidFill>
                          <a:latin typeface="Century Gothic" panose="020B0502020202020204" pitchFamily="34" charset="0"/>
                        </a:rPr>
                        <a:t>, etc.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99965362"/>
                  </a:ext>
                </a:extLst>
              </a:tr>
              <a:tr h="370840">
                <a:tc>
                  <a:txBody>
                    <a:bodyPr/>
                    <a:lstStyle/>
                    <a:p>
                      <a:r>
                        <a:rPr lang="en-GB" sz="2000" b="0" dirty="0">
                          <a:solidFill>
                            <a:schemeClr val="accent1">
                              <a:lumMod val="50000"/>
                            </a:schemeClr>
                          </a:solidFill>
                          <a:latin typeface="Century Gothic" panose="020B0502020202020204" pitchFamily="34" charset="0"/>
                        </a:rPr>
                        <a:t>F. </a:t>
                      </a:r>
                      <a:r>
                        <a:rPr lang="en-GB" sz="2000" b="0" dirty="0" err="1">
                          <a:solidFill>
                            <a:schemeClr val="accent1">
                              <a:lumMod val="50000"/>
                            </a:schemeClr>
                          </a:solidFill>
                          <a:latin typeface="Century Gothic" panose="020B0502020202020204" pitchFamily="34" charset="0"/>
                        </a:rPr>
                        <a:t>Übersetze</a:t>
                      </a:r>
                      <a:r>
                        <a:rPr lang="en-GB" sz="2000" b="0" dirty="0">
                          <a:solidFill>
                            <a:schemeClr val="accent1">
                              <a:lumMod val="50000"/>
                            </a:schemeClr>
                          </a:solidFill>
                          <a:latin typeface="Century Gothic" panose="020B0502020202020204" pitchFamily="34" charset="0"/>
                        </a:rPr>
                        <a:t> ‘hardly’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956905"/>
                  </a:ext>
                </a:extLst>
              </a:tr>
              <a:tr h="370840">
                <a:tc>
                  <a:txBody>
                    <a:bodyPr/>
                    <a:lstStyle/>
                    <a:p>
                      <a:r>
                        <a:rPr lang="en-GB" sz="2000" b="0" dirty="0">
                          <a:solidFill>
                            <a:schemeClr val="accent1">
                              <a:lumMod val="50000"/>
                            </a:schemeClr>
                          </a:solidFill>
                          <a:latin typeface="Century Gothic" panose="020B0502020202020204" pitchFamily="34" charset="0"/>
                        </a:rPr>
                        <a:t>G. </a:t>
                      </a:r>
                      <a:r>
                        <a:rPr lang="en-GB" sz="2000" b="0" dirty="0" err="1">
                          <a:solidFill>
                            <a:schemeClr val="accent1">
                              <a:lumMod val="50000"/>
                            </a:schemeClr>
                          </a:solidFill>
                          <a:latin typeface="Century Gothic" panose="020B0502020202020204" pitchFamily="34" charset="0"/>
                        </a:rPr>
                        <a:t>Übersetze</a:t>
                      </a:r>
                      <a:r>
                        <a:rPr lang="en-GB" sz="2000" b="0" dirty="0">
                          <a:solidFill>
                            <a:schemeClr val="accent1">
                              <a:lumMod val="50000"/>
                            </a:schemeClr>
                          </a:solidFill>
                          <a:latin typeface="Century Gothic" panose="020B0502020202020204" pitchFamily="34" charset="0"/>
                        </a:rPr>
                        <a:t> ‘to wish’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279530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1">
                              <a:lumMod val="50000"/>
                            </a:schemeClr>
                          </a:solidFill>
                          <a:latin typeface="Century Gothic" panose="020B0502020202020204" pitchFamily="34" charset="0"/>
                        </a:rPr>
                        <a:t>H. </a:t>
                      </a:r>
                      <a:r>
                        <a:rPr lang="en-GB" sz="2000" b="0" dirty="0" err="1">
                          <a:solidFill>
                            <a:schemeClr val="accent1">
                              <a:lumMod val="50000"/>
                            </a:schemeClr>
                          </a:solidFill>
                          <a:latin typeface="Century Gothic" panose="020B0502020202020204" pitchFamily="34" charset="0"/>
                        </a:rPr>
                        <a:t>Schreiben</a:t>
                      </a:r>
                      <a:r>
                        <a:rPr lang="en-GB" sz="2000" b="0" dirty="0">
                          <a:solidFill>
                            <a:schemeClr val="accent1">
                              <a:lumMod val="50000"/>
                            </a:schemeClr>
                          </a:solidFill>
                          <a:latin typeface="Century Gothic" panose="020B0502020202020204" pitchFamily="34" charset="0"/>
                        </a:rPr>
                        <a:t>, </a:t>
                      </a:r>
                      <a:r>
                        <a:rPr lang="en-GB" sz="2000" b="0" dirty="0" err="1">
                          <a:solidFill>
                            <a:schemeClr val="accent1">
                              <a:lumMod val="50000"/>
                            </a:schemeClr>
                          </a:solidFill>
                          <a:latin typeface="Century Gothic" panose="020B0502020202020204" pitchFamily="34" charset="0"/>
                        </a:rPr>
                        <a:t>sprechen</a:t>
                      </a:r>
                      <a:r>
                        <a:rPr lang="en-GB" sz="2000" b="0" dirty="0">
                          <a:solidFill>
                            <a:schemeClr val="accent1">
                              <a:lumMod val="50000"/>
                            </a:schemeClr>
                          </a:solidFill>
                          <a:latin typeface="Century Gothic" panose="020B0502020202020204" pitchFamily="34" charset="0"/>
                        </a:rPr>
                        <a:t>, </a:t>
                      </a:r>
                      <a:r>
                        <a:rPr lang="en-GB" sz="2000" b="0" dirty="0" err="1">
                          <a:solidFill>
                            <a:schemeClr val="accent1">
                              <a:lumMod val="50000"/>
                            </a:schemeClr>
                          </a:solidFill>
                          <a:latin typeface="Century Gothic" panose="020B0502020202020204" pitchFamily="34" charset="0"/>
                        </a:rPr>
                        <a:t>lesen</a:t>
                      </a:r>
                      <a:r>
                        <a:rPr lang="en-GB" sz="2000" b="0" dirty="0">
                          <a:solidFill>
                            <a:schemeClr val="accent1">
                              <a:lumMod val="50000"/>
                            </a:schemeClr>
                          </a:solidFill>
                          <a:latin typeface="Century Gothic" panose="020B0502020202020204" pitchFamily="34" charset="0"/>
                        </a:rPr>
                        <a:t>, und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6352797"/>
                  </a:ext>
                </a:extLst>
              </a:tr>
              <a:tr h="370840">
                <a:tc>
                  <a:txBody>
                    <a:bodyPr/>
                    <a:lstStyle/>
                    <a:p>
                      <a:r>
                        <a:rPr lang="en-GB" sz="2000" b="0" dirty="0">
                          <a:solidFill>
                            <a:schemeClr val="accent1">
                              <a:lumMod val="50000"/>
                            </a:schemeClr>
                          </a:solidFill>
                          <a:latin typeface="Century Gothic" panose="020B0502020202020204" pitchFamily="34" charset="0"/>
                        </a:rPr>
                        <a:t>I.</a:t>
                      </a:r>
                      <a:r>
                        <a:rPr lang="en-GB" sz="2000" b="0" baseline="0" dirty="0">
                          <a:solidFill>
                            <a:schemeClr val="accent1">
                              <a:lumMod val="50000"/>
                            </a:schemeClr>
                          </a:solidFill>
                          <a:latin typeface="Century Gothic" panose="020B0502020202020204" pitchFamily="34" charset="0"/>
                        </a:rPr>
                        <a:t> </a:t>
                      </a:r>
                      <a:r>
                        <a:rPr lang="en-GB" sz="2000" b="0" baseline="0" dirty="0" err="1">
                          <a:solidFill>
                            <a:schemeClr val="accent1">
                              <a:lumMod val="50000"/>
                            </a:schemeClr>
                          </a:solidFill>
                          <a:latin typeface="Century Gothic" panose="020B0502020202020204" pitchFamily="34" charset="0"/>
                        </a:rPr>
                        <a:t>Nicht</a:t>
                      </a:r>
                      <a:r>
                        <a:rPr lang="en-GB" sz="2000" b="0" baseline="0" dirty="0">
                          <a:solidFill>
                            <a:schemeClr val="accent1">
                              <a:lumMod val="50000"/>
                            </a:schemeClr>
                          </a:solidFill>
                          <a:latin typeface="Century Gothic" panose="020B0502020202020204" pitchFamily="34" charset="0"/>
                        </a:rPr>
                        <a:t> </a:t>
                      </a:r>
                      <a:r>
                        <a:rPr lang="en-GB" sz="2000" b="0" baseline="0" dirty="0" err="1">
                          <a:solidFill>
                            <a:schemeClr val="accent1">
                              <a:lumMod val="50000"/>
                            </a:schemeClr>
                          </a:solidFill>
                          <a:latin typeface="Century Gothic" panose="020B0502020202020204" pitchFamily="34" charset="0"/>
                        </a:rPr>
                        <a:t>selten</a:t>
                      </a:r>
                      <a:endParaRPr lang="en-GB" sz="2000" b="0"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48700870"/>
                  </a:ext>
                </a:extLst>
              </a:tr>
              <a:tr h="370840">
                <a:tc>
                  <a:txBody>
                    <a:bodyPr/>
                    <a:lstStyle/>
                    <a:p>
                      <a:r>
                        <a:rPr lang="en-GB" sz="2000" b="0" dirty="0">
                          <a:solidFill>
                            <a:schemeClr val="accent1">
                              <a:lumMod val="50000"/>
                            </a:schemeClr>
                          </a:solidFill>
                          <a:latin typeface="Century Gothic" panose="020B0502020202020204" pitchFamily="34" charset="0"/>
                        </a:rPr>
                        <a:t>J. Wo?</a:t>
                      </a:r>
                      <a:endParaRPr lang="en-GB" sz="2000" b="0" dirty="0">
                        <a:solidFill>
                          <a:schemeClr val="accent1">
                            <a:lumMod val="50000"/>
                          </a:schemeClr>
                        </a:solidFill>
                        <a:highlight>
                          <a:srgbClr val="FFFF00"/>
                        </a:highlight>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06715152"/>
                  </a:ext>
                </a:extLst>
              </a:tr>
              <a:tr h="370840">
                <a:tc>
                  <a:txBody>
                    <a:bodyPr/>
                    <a:lstStyle/>
                    <a:p>
                      <a:r>
                        <a:rPr lang="en-GB" sz="2000" b="0" dirty="0">
                          <a:solidFill>
                            <a:schemeClr val="accent1">
                              <a:lumMod val="50000"/>
                            </a:schemeClr>
                          </a:solidFill>
                          <a:latin typeface="Century Gothic" panose="020B0502020202020204" pitchFamily="34" charset="0"/>
                        </a:rPr>
                        <a:t>K. </a:t>
                      </a:r>
                      <a:r>
                        <a:rPr lang="en-GB" sz="2000" b="0" dirty="0" err="1">
                          <a:solidFill>
                            <a:schemeClr val="accent1">
                              <a:lumMod val="50000"/>
                            </a:schemeClr>
                          </a:solidFill>
                          <a:latin typeface="Century Gothic" panose="020B0502020202020204" pitchFamily="34" charset="0"/>
                        </a:rPr>
                        <a:t>Ehm</a:t>
                      </a:r>
                      <a:r>
                        <a:rPr lang="en-GB" sz="2000" b="0" dirty="0">
                          <a:solidFill>
                            <a:schemeClr val="accent1">
                              <a:lumMod val="50000"/>
                            </a:schemeClr>
                          </a:solidFill>
                          <a:latin typeface="Century Gothic" panose="020B0502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7344852"/>
                  </a:ext>
                </a:extLst>
              </a:tr>
            </a:tbl>
          </a:graphicData>
        </a:graphic>
      </p:graphicFrame>
      <p:sp>
        <p:nvSpPr>
          <p:cNvPr id="8" name="Rectangle 7"/>
          <p:cNvSpPr/>
          <p:nvPr/>
        </p:nvSpPr>
        <p:spPr>
          <a:xfrm>
            <a:off x="9285161" y="1624525"/>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 name="Down Arrow 8"/>
          <p:cNvSpPr/>
          <p:nvPr/>
        </p:nvSpPr>
        <p:spPr>
          <a:xfrm>
            <a:off x="9218673" y="804110"/>
            <a:ext cx="386946" cy="628650"/>
          </a:xfrm>
          <a:prstGeom prst="down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white"/>
                </a:solidFill>
              </a:rPr>
              <a:t>?</a:t>
            </a:r>
          </a:p>
        </p:txBody>
      </p:sp>
      <p:pic>
        <p:nvPicPr>
          <p:cNvPr id="10" name="Graphic 2" descr="Cat">
            <a:extLst>
              <a:ext uri="{FF2B5EF4-FFF2-40B4-BE49-F238E27FC236}">
                <a16:creationId xmlns:a16="http://schemas.microsoft.com/office/drawing/2014/main" id="{84BDD1E1-BC86-C440-ACD7-D2AAFD35BA1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06169" y="2810470"/>
            <a:ext cx="342900" cy="342900"/>
          </a:xfrm>
          <a:prstGeom prst="rect">
            <a:avLst/>
          </a:prstGeom>
        </p:spPr>
      </p:pic>
      <p:pic>
        <p:nvPicPr>
          <p:cNvPr id="11" name="Graphic 4" descr="Dog">
            <a:extLst>
              <a:ext uri="{FF2B5EF4-FFF2-40B4-BE49-F238E27FC236}">
                <a16:creationId xmlns:a16="http://schemas.microsoft.com/office/drawing/2014/main" id="{CA533070-4EC2-F543-BADE-B8EA1FB3ED2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90437" y="2686527"/>
            <a:ext cx="535622" cy="535622"/>
          </a:xfrm>
          <a:prstGeom prst="rect">
            <a:avLst/>
          </a:prstGeom>
        </p:spPr>
      </p:pic>
      <p:sp>
        <p:nvSpPr>
          <p:cNvPr id="12" name="Rectangle 11">
            <a:extLst>
              <a:ext uri="{FF2B5EF4-FFF2-40B4-BE49-F238E27FC236}">
                <a16:creationId xmlns:a16="http://schemas.microsoft.com/office/drawing/2014/main" id="{E20BB28D-F96D-B64D-B062-FEBD932962D3}"/>
              </a:ext>
            </a:extLst>
          </p:cNvPr>
          <p:cNvSpPr/>
          <p:nvPr/>
        </p:nvSpPr>
        <p:spPr>
          <a:xfrm>
            <a:off x="9281060" y="2005033"/>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Rectangle 12">
            <a:extLst>
              <a:ext uri="{FF2B5EF4-FFF2-40B4-BE49-F238E27FC236}">
                <a16:creationId xmlns:a16="http://schemas.microsoft.com/office/drawing/2014/main" id="{249B0F5F-A0AC-B146-83A1-6EDF8B8ED3EC}"/>
              </a:ext>
            </a:extLst>
          </p:cNvPr>
          <p:cNvSpPr/>
          <p:nvPr/>
        </p:nvSpPr>
        <p:spPr>
          <a:xfrm>
            <a:off x="9281515" y="2357839"/>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4" name="Rectangle 13">
            <a:extLst>
              <a:ext uri="{FF2B5EF4-FFF2-40B4-BE49-F238E27FC236}">
                <a16:creationId xmlns:a16="http://schemas.microsoft.com/office/drawing/2014/main" id="{520931D7-0E17-B943-89B8-BE858EC4AC21}"/>
              </a:ext>
            </a:extLst>
          </p:cNvPr>
          <p:cNvSpPr/>
          <p:nvPr/>
        </p:nvSpPr>
        <p:spPr>
          <a:xfrm>
            <a:off x="9299775" y="2725812"/>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Rectangle 14">
            <a:extLst>
              <a:ext uri="{FF2B5EF4-FFF2-40B4-BE49-F238E27FC236}">
                <a16:creationId xmlns:a16="http://schemas.microsoft.com/office/drawing/2014/main" id="{E8A4A8E6-C0BE-FC48-8561-3D2FFCD403FD}"/>
              </a:ext>
            </a:extLst>
          </p:cNvPr>
          <p:cNvSpPr/>
          <p:nvPr/>
        </p:nvSpPr>
        <p:spPr>
          <a:xfrm>
            <a:off x="9290929" y="3123118"/>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6" name="Rectangle 15">
            <a:extLst>
              <a:ext uri="{FF2B5EF4-FFF2-40B4-BE49-F238E27FC236}">
                <a16:creationId xmlns:a16="http://schemas.microsoft.com/office/drawing/2014/main" id="{2E94ADB3-7045-D24E-9717-55F09180FCC0}"/>
              </a:ext>
            </a:extLst>
          </p:cNvPr>
          <p:cNvSpPr/>
          <p:nvPr/>
        </p:nvSpPr>
        <p:spPr>
          <a:xfrm>
            <a:off x="9290929" y="3456406"/>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Rectangle 16">
            <a:extLst>
              <a:ext uri="{FF2B5EF4-FFF2-40B4-BE49-F238E27FC236}">
                <a16:creationId xmlns:a16="http://schemas.microsoft.com/office/drawing/2014/main" id="{E1F7C323-F068-A94D-A53E-19378F4856EB}"/>
              </a:ext>
            </a:extLst>
          </p:cNvPr>
          <p:cNvSpPr/>
          <p:nvPr/>
        </p:nvSpPr>
        <p:spPr>
          <a:xfrm>
            <a:off x="9263038" y="3809752"/>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8" name="Rectangle 17">
            <a:extLst>
              <a:ext uri="{FF2B5EF4-FFF2-40B4-BE49-F238E27FC236}">
                <a16:creationId xmlns:a16="http://schemas.microsoft.com/office/drawing/2014/main" id="{30F1939B-47BD-BB48-9797-475814F92D9E}"/>
              </a:ext>
            </a:extLst>
          </p:cNvPr>
          <p:cNvSpPr/>
          <p:nvPr/>
        </p:nvSpPr>
        <p:spPr>
          <a:xfrm>
            <a:off x="9281516" y="4235607"/>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9" name="Rectangle 18">
            <a:extLst>
              <a:ext uri="{FF2B5EF4-FFF2-40B4-BE49-F238E27FC236}">
                <a16:creationId xmlns:a16="http://schemas.microsoft.com/office/drawing/2014/main" id="{894E872B-9F82-B845-89FD-7081F93F9C9E}"/>
              </a:ext>
            </a:extLst>
          </p:cNvPr>
          <p:cNvSpPr/>
          <p:nvPr/>
        </p:nvSpPr>
        <p:spPr>
          <a:xfrm>
            <a:off x="9290930" y="4597620"/>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0" name="Rectangle 19">
            <a:extLst>
              <a:ext uri="{FF2B5EF4-FFF2-40B4-BE49-F238E27FC236}">
                <a16:creationId xmlns:a16="http://schemas.microsoft.com/office/drawing/2014/main" id="{AFD1931F-69FF-9649-9BB8-A431C155CF72}"/>
              </a:ext>
            </a:extLst>
          </p:cNvPr>
          <p:cNvSpPr/>
          <p:nvPr/>
        </p:nvSpPr>
        <p:spPr>
          <a:xfrm>
            <a:off x="9281517" y="4959633"/>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1" name="Rectangle 20">
            <a:extLst>
              <a:ext uri="{FF2B5EF4-FFF2-40B4-BE49-F238E27FC236}">
                <a16:creationId xmlns:a16="http://schemas.microsoft.com/office/drawing/2014/main" id="{FE54C2E1-5CAF-8246-BA5C-CB3E0222C407}"/>
              </a:ext>
            </a:extLst>
          </p:cNvPr>
          <p:cNvSpPr/>
          <p:nvPr/>
        </p:nvSpPr>
        <p:spPr>
          <a:xfrm>
            <a:off x="9281517" y="5340141"/>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22" name="Picture 21">
            <a:extLst>
              <a:ext uri="{FF2B5EF4-FFF2-40B4-BE49-F238E27FC236}">
                <a16:creationId xmlns:a16="http://schemas.microsoft.com/office/drawing/2014/main" id="{947A331A-A0F5-134B-848B-ACF5EF8D6158}"/>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45696" y="5215741"/>
            <a:ext cx="536517" cy="511996"/>
          </a:xfrm>
          <a:prstGeom prst="rect">
            <a:avLst/>
          </a:prstGeom>
        </p:spPr>
      </p:pic>
      <p:sp>
        <p:nvSpPr>
          <p:cNvPr id="23" name="Rectangle 22">
            <a:extLst>
              <a:ext uri="{FF2B5EF4-FFF2-40B4-BE49-F238E27FC236}">
                <a16:creationId xmlns:a16="http://schemas.microsoft.com/office/drawing/2014/main" id="{9635C3BE-ABED-834C-9144-518D1F02AE80}"/>
              </a:ext>
            </a:extLst>
          </p:cNvPr>
          <p:cNvSpPr/>
          <p:nvPr/>
        </p:nvSpPr>
        <p:spPr>
          <a:xfrm>
            <a:off x="8264734" y="2743743"/>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4" name="Rectangle 23">
            <a:extLst>
              <a:ext uri="{FF2B5EF4-FFF2-40B4-BE49-F238E27FC236}">
                <a16:creationId xmlns:a16="http://schemas.microsoft.com/office/drawing/2014/main" id="{A90A785F-517F-3046-AC57-E4208F79F0FF}"/>
              </a:ext>
            </a:extLst>
          </p:cNvPr>
          <p:cNvSpPr/>
          <p:nvPr/>
        </p:nvSpPr>
        <p:spPr>
          <a:xfrm>
            <a:off x="8642268" y="2028249"/>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5" name="Rectangle 24">
            <a:extLst>
              <a:ext uri="{FF2B5EF4-FFF2-40B4-BE49-F238E27FC236}">
                <a16:creationId xmlns:a16="http://schemas.microsoft.com/office/drawing/2014/main" id="{5C83B1A8-72A7-A448-B969-768B1F68D07F}"/>
              </a:ext>
            </a:extLst>
          </p:cNvPr>
          <p:cNvSpPr/>
          <p:nvPr/>
        </p:nvSpPr>
        <p:spPr>
          <a:xfrm>
            <a:off x="8264734" y="2028249"/>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6" name="Rectangle 25">
            <a:extLst>
              <a:ext uri="{FF2B5EF4-FFF2-40B4-BE49-F238E27FC236}">
                <a16:creationId xmlns:a16="http://schemas.microsoft.com/office/drawing/2014/main" id="{F61A4A9C-A6AD-4F4D-8D8D-97D37AE43849}"/>
              </a:ext>
            </a:extLst>
          </p:cNvPr>
          <p:cNvSpPr/>
          <p:nvPr/>
        </p:nvSpPr>
        <p:spPr>
          <a:xfrm>
            <a:off x="9995092" y="1648871"/>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7" name="Rectangle 26">
            <a:extLst>
              <a:ext uri="{FF2B5EF4-FFF2-40B4-BE49-F238E27FC236}">
                <a16:creationId xmlns:a16="http://schemas.microsoft.com/office/drawing/2014/main" id="{2154A8CB-EDEE-1540-AEBE-E32E83E4F7C8}"/>
              </a:ext>
            </a:extLst>
          </p:cNvPr>
          <p:cNvSpPr/>
          <p:nvPr/>
        </p:nvSpPr>
        <p:spPr>
          <a:xfrm>
            <a:off x="8292983" y="1595929"/>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8" name="Rectangle 27">
            <a:extLst>
              <a:ext uri="{FF2B5EF4-FFF2-40B4-BE49-F238E27FC236}">
                <a16:creationId xmlns:a16="http://schemas.microsoft.com/office/drawing/2014/main" id="{5F47A3B1-7992-7143-96A1-39A6BB54B449}"/>
              </a:ext>
            </a:extLst>
          </p:cNvPr>
          <p:cNvSpPr/>
          <p:nvPr/>
        </p:nvSpPr>
        <p:spPr>
          <a:xfrm>
            <a:off x="6563269" y="1624525"/>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9" name="Rectangle 28">
            <a:extLst>
              <a:ext uri="{FF2B5EF4-FFF2-40B4-BE49-F238E27FC236}">
                <a16:creationId xmlns:a16="http://schemas.microsoft.com/office/drawing/2014/main" id="{AF44CFD5-6685-2B42-A797-D1604405B4F5}"/>
              </a:ext>
            </a:extLst>
          </p:cNvPr>
          <p:cNvSpPr/>
          <p:nvPr/>
        </p:nvSpPr>
        <p:spPr>
          <a:xfrm>
            <a:off x="5834743" y="1624525"/>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0" name="Rectangle 29">
            <a:extLst>
              <a:ext uri="{FF2B5EF4-FFF2-40B4-BE49-F238E27FC236}">
                <a16:creationId xmlns:a16="http://schemas.microsoft.com/office/drawing/2014/main" id="{E6EB127F-C69D-2F44-9917-61B6BDFA5308}"/>
              </a:ext>
            </a:extLst>
          </p:cNvPr>
          <p:cNvSpPr/>
          <p:nvPr/>
        </p:nvSpPr>
        <p:spPr>
          <a:xfrm>
            <a:off x="9980249" y="3120386"/>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1" name="Rectangle 30">
            <a:extLst>
              <a:ext uri="{FF2B5EF4-FFF2-40B4-BE49-F238E27FC236}">
                <a16:creationId xmlns:a16="http://schemas.microsoft.com/office/drawing/2014/main" id="{BC18ED41-A7EE-C745-807D-FE47B953E4C8}"/>
              </a:ext>
            </a:extLst>
          </p:cNvPr>
          <p:cNvSpPr/>
          <p:nvPr/>
        </p:nvSpPr>
        <p:spPr>
          <a:xfrm>
            <a:off x="8606684" y="3094095"/>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2" name="Rectangle 31">
            <a:extLst>
              <a:ext uri="{FF2B5EF4-FFF2-40B4-BE49-F238E27FC236}">
                <a16:creationId xmlns:a16="http://schemas.microsoft.com/office/drawing/2014/main" id="{A0CCAD71-448D-A441-BE7B-748B1772958E}"/>
              </a:ext>
            </a:extLst>
          </p:cNvPr>
          <p:cNvSpPr/>
          <p:nvPr/>
        </p:nvSpPr>
        <p:spPr>
          <a:xfrm>
            <a:off x="9980249" y="2734067"/>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3" name="Rectangle 32">
            <a:extLst>
              <a:ext uri="{FF2B5EF4-FFF2-40B4-BE49-F238E27FC236}">
                <a16:creationId xmlns:a16="http://schemas.microsoft.com/office/drawing/2014/main" id="{C8F7E4AF-F4E2-9345-BB5D-26A60B024A9B}"/>
              </a:ext>
            </a:extLst>
          </p:cNvPr>
          <p:cNvSpPr/>
          <p:nvPr/>
        </p:nvSpPr>
        <p:spPr>
          <a:xfrm>
            <a:off x="10673339" y="2734067"/>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4" name="Rectangle 33">
            <a:extLst>
              <a:ext uri="{FF2B5EF4-FFF2-40B4-BE49-F238E27FC236}">
                <a16:creationId xmlns:a16="http://schemas.microsoft.com/office/drawing/2014/main" id="{15994D69-8CFC-2E4D-9EB3-136401FC69F0}"/>
              </a:ext>
            </a:extLst>
          </p:cNvPr>
          <p:cNvSpPr/>
          <p:nvPr/>
        </p:nvSpPr>
        <p:spPr>
          <a:xfrm>
            <a:off x="8606685" y="2743743"/>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5" name="Rectangle 34">
            <a:extLst>
              <a:ext uri="{FF2B5EF4-FFF2-40B4-BE49-F238E27FC236}">
                <a16:creationId xmlns:a16="http://schemas.microsoft.com/office/drawing/2014/main" id="{F8FB36D9-A802-1B47-85F6-DF878D76D72C}"/>
              </a:ext>
            </a:extLst>
          </p:cNvPr>
          <p:cNvSpPr/>
          <p:nvPr/>
        </p:nvSpPr>
        <p:spPr>
          <a:xfrm>
            <a:off x="5334897" y="5340141"/>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6" name="Rectangle 35">
            <a:extLst>
              <a:ext uri="{FF2B5EF4-FFF2-40B4-BE49-F238E27FC236}">
                <a16:creationId xmlns:a16="http://schemas.microsoft.com/office/drawing/2014/main" id="{57B9F6F3-1567-DC4C-86C1-E62865E48C1B}"/>
              </a:ext>
            </a:extLst>
          </p:cNvPr>
          <p:cNvSpPr/>
          <p:nvPr/>
        </p:nvSpPr>
        <p:spPr>
          <a:xfrm>
            <a:off x="10673338" y="4959633"/>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7" name="Rectangle 36">
            <a:extLst>
              <a:ext uri="{FF2B5EF4-FFF2-40B4-BE49-F238E27FC236}">
                <a16:creationId xmlns:a16="http://schemas.microsoft.com/office/drawing/2014/main" id="{3277271D-6C45-8242-A36C-6CD18245166A}"/>
              </a:ext>
            </a:extLst>
          </p:cNvPr>
          <p:cNvSpPr/>
          <p:nvPr/>
        </p:nvSpPr>
        <p:spPr>
          <a:xfrm>
            <a:off x="9605619" y="4235607"/>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8" name="Rectangle 37">
            <a:extLst>
              <a:ext uri="{FF2B5EF4-FFF2-40B4-BE49-F238E27FC236}">
                <a16:creationId xmlns:a16="http://schemas.microsoft.com/office/drawing/2014/main" id="{A376A396-959E-CC47-B46D-BDC9420EC2C0}"/>
              </a:ext>
            </a:extLst>
          </p:cNvPr>
          <p:cNvSpPr/>
          <p:nvPr/>
        </p:nvSpPr>
        <p:spPr>
          <a:xfrm>
            <a:off x="8598525" y="3827099"/>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9" name="Rectangle 38">
            <a:extLst>
              <a:ext uri="{FF2B5EF4-FFF2-40B4-BE49-F238E27FC236}">
                <a16:creationId xmlns:a16="http://schemas.microsoft.com/office/drawing/2014/main" id="{8C5987C1-531C-0340-9970-FBCDA958DE9B}"/>
              </a:ext>
            </a:extLst>
          </p:cNvPr>
          <p:cNvSpPr/>
          <p:nvPr/>
        </p:nvSpPr>
        <p:spPr>
          <a:xfrm>
            <a:off x="8264733" y="3827099"/>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0" name="Rectangle 39">
            <a:extLst>
              <a:ext uri="{FF2B5EF4-FFF2-40B4-BE49-F238E27FC236}">
                <a16:creationId xmlns:a16="http://schemas.microsoft.com/office/drawing/2014/main" id="{9B3942E9-EBA9-ED40-AF47-D8A33178B9C5}"/>
              </a:ext>
            </a:extLst>
          </p:cNvPr>
          <p:cNvSpPr/>
          <p:nvPr/>
        </p:nvSpPr>
        <p:spPr>
          <a:xfrm>
            <a:off x="6895990" y="5344112"/>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1" name="Rectangle 40">
            <a:extLst>
              <a:ext uri="{FF2B5EF4-FFF2-40B4-BE49-F238E27FC236}">
                <a16:creationId xmlns:a16="http://schemas.microsoft.com/office/drawing/2014/main" id="{149248C7-FB5E-0544-AAAF-3AD986E9FC63}"/>
              </a:ext>
            </a:extLst>
          </p:cNvPr>
          <p:cNvSpPr/>
          <p:nvPr/>
        </p:nvSpPr>
        <p:spPr>
          <a:xfrm>
            <a:off x="7547791" y="5340141"/>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2" name="Rectangle 41">
            <a:extLst>
              <a:ext uri="{FF2B5EF4-FFF2-40B4-BE49-F238E27FC236}">
                <a16:creationId xmlns:a16="http://schemas.microsoft.com/office/drawing/2014/main" id="{E1F7C323-F068-A94D-A53E-19378F4856EB}"/>
              </a:ext>
            </a:extLst>
          </p:cNvPr>
          <p:cNvSpPr/>
          <p:nvPr/>
        </p:nvSpPr>
        <p:spPr>
          <a:xfrm>
            <a:off x="9619400" y="3830702"/>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3" name="Rectangle 42">
            <a:extLst>
              <a:ext uri="{FF2B5EF4-FFF2-40B4-BE49-F238E27FC236}">
                <a16:creationId xmlns:a16="http://schemas.microsoft.com/office/drawing/2014/main" id="{E1F7C323-F068-A94D-A53E-19378F4856EB}"/>
              </a:ext>
            </a:extLst>
          </p:cNvPr>
          <p:cNvSpPr/>
          <p:nvPr/>
        </p:nvSpPr>
        <p:spPr>
          <a:xfrm>
            <a:off x="9978712" y="3836827"/>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1"/>
          <p:cNvSpPr>
            <a:spLocks noGrp="1"/>
          </p:cNvSpPr>
          <p:nvPr>
            <p:ph type="title"/>
          </p:nvPr>
        </p:nvSpPr>
        <p:spPr>
          <a:xfrm>
            <a:off x="50153" y="193337"/>
            <a:ext cx="10515600" cy="1325563"/>
          </a:xfrm>
        </p:spPr>
        <p:txBody>
          <a:bodyPr/>
          <a:lstStyle/>
          <a:p>
            <a:r>
              <a:rPr lang="en-GB" b="1">
                <a:solidFill>
                  <a:schemeClr val="bg1"/>
                </a:solidFill>
              </a:rPr>
              <a:t>Vokabeln</a:t>
            </a:r>
            <a:br>
              <a:rPr lang="en-GB" b="1">
                <a:solidFill>
                  <a:schemeClr val="bg1"/>
                </a:solidFill>
              </a:rPr>
            </a:br>
            <a:endParaRPr lang="en-GB"/>
          </a:p>
        </p:txBody>
      </p:sp>
    </p:spTree>
    <p:extLst>
      <p:ext uri="{BB962C8B-B14F-4D97-AF65-F5344CB8AC3E}">
        <p14:creationId xmlns:p14="http://schemas.microsoft.com/office/powerpoint/2010/main" val="3183556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3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30"/>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16"/>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39"/>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38"/>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17"/>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42"/>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43"/>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18"/>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37"/>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19"/>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20"/>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0" nodeType="clickEffect">
                                  <p:stCondLst>
                                    <p:cond delay="0"/>
                                  </p:stCondLst>
                                  <p:childTnLst>
                                    <p:set>
                                      <p:cBhvr>
                                        <p:cTn id="114" dur="1" fill="hold">
                                          <p:stCondLst>
                                            <p:cond delay="0"/>
                                          </p:stCondLst>
                                        </p:cTn>
                                        <p:tgtEl>
                                          <p:spTgt spid="36"/>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0" nodeType="clickEffect">
                                  <p:stCondLst>
                                    <p:cond delay="0"/>
                                  </p:stCondLst>
                                  <p:childTnLst>
                                    <p:set>
                                      <p:cBhvr>
                                        <p:cTn id="118" dur="1" fill="hold">
                                          <p:stCondLst>
                                            <p:cond delay="0"/>
                                          </p:stCondLst>
                                        </p:cTn>
                                        <p:tgtEl>
                                          <p:spTgt spid="35"/>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0" nodeType="clickEffect">
                                  <p:stCondLst>
                                    <p:cond delay="0"/>
                                  </p:stCondLst>
                                  <p:childTnLst>
                                    <p:set>
                                      <p:cBhvr>
                                        <p:cTn id="122" dur="1" fill="hold">
                                          <p:stCondLst>
                                            <p:cond delay="0"/>
                                          </p:stCondLst>
                                        </p:cTn>
                                        <p:tgtEl>
                                          <p:spTgt spid="40"/>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0" nodeType="clickEffect">
                                  <p:stCondLst>
                                    <p:cond delay="0"/>
                                  </p:stCondLst>
                                  <p:childTnLst>
                                    <p:set>
                                      <p:cBhvr>
                                        <p:cTn id="126" dur="1" fill="hold">
                                          <p:stCondLst>
                                            <p:cond delay="0"/>
                                          </p:stCondLst>
                                        </p:cTn>
                                        <p:tgtEl>
                                          <p:spTgt spid="41"/>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1">
            <a:extLst>
              <a:ext uri="{FF2B5EF4-FFF2-40B4-BE49-F238E27FC236}">
                <a16:creationId xmlns:a16="http://schemas.microsoft.com/office/drawing/2014/main" id="{483D7EB9-C2AA-4190-98DE-925F861600E9}"/>
              </a:ext>
            </a:extLst>
          </p:cNvPr>
          <p:cNvSpPr/>
          <p:nvPr/>
        </p:nvSpPr>
        <p:spPr>
          <a:xfrm>
            <a:off x="9546418" y="152870"/>
            <a:ext cx="246063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err="1">
                <a:solidFill>
                  <a:prstClr val="white"/>
                </a:solidFill>
              </a:rPr>
              <a:t>lesen</a:t>
            </a:r>
            <a:r>
              <a:rPr lang="en-GB" sz="2000" b="1">
                <a:solidFill>
                  <a:prstClr val="white"/>
                </a:solidFill>
              </a:rPr>
              <a:t> / </a:t>
            </a:r>
            <a:r>
              <a:rPr lang="en-GB" sz="2000" b="1" dirty="0" err="1">
                <a:solidFill>
                  <a:prstClr val="white"/>
                </a:solidFill>
              </a:rPr>
              <a:t>schreiben</a:t>
            </a:r>
            <a:endParaRPr lang="en-GB" sz="2000" b="1" dirty="0">
              <a:solidFill>
                <a:prstClr val="white"/>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3952779088"/>
              </p:ext>
            </p:extLst>
          </p:nvPr>
        </p:nvGraphicFramePr>
        <p:xfrm>
          <a:off x="5467576" y="1568863"/>
          <a:ext cx="6539477" cy="4079240"/>
        </p:xfrm>
        <a:graphic>
          <a:graphicData uri="http://schemas.openxmlformats.org/drawingml/2006/table">
            <a:tbl>
              <a:tblPr firstRow="1" bandRow="1">
                <a:tableStyleId>{5C22544A-7EE6-4342-B048-85BDC9FD1C3A}</a:tableStyleId>
              </a:tblPr>
              <a:tblGrid>
                <a:gridCol w="344183">
                  <a:extLst>
                    <a:ext uri="{9D8B030D-6E8A-4147-A177-3AD203B41FA5}">
                      <a16:colId xmlns:a16="http://schemas.microsoft.com/office/drawing/2014/main" val="263268012"/>
                    </a:ext>
                  </a:extLst>
                </a:gridCol>
                <a:gridCol w="344183">
                  <a:extLst>
                    <a:ext uri="{9D8B030D-6E8A-4147-A177-3AD203B41FA5}">
                      <a16:colId xmlns:a16="http://schemas.microsoft.com/office/drawing/2014/main" val="1957082805"/>
                    </a:ext>
                  </a:extLst>
                </a:gridCol>
                <a:gridCol w="344183">
                  <a:extLst>
                    <a:ext uri="{9D8B030D-6E8A-4147-A177-3AD203B41FA5}">
                      <a16:colId xmlns:a16="http://schemas.microsoft.com/office/drawing/2014/main" val="2298253624"/>
                    </a:ext>
                  </a:extLst>
                </a:gridCol>
                <a:gridCol w="344183">
                  <a:extLst>
                    <a:ext uri="{9D8B030D-6E8A-4147-A177-3AD203B41FA5}">
                      <a16:colId xmlns:a16="http://schemas.microsoft.com/office/drawing/2014/main" val="4294540399"/>
                    </a:ext>
                  </a:extLst>
                </a:gridCol>
                <a:gridCol w="344183">
                  <a:extLst>
                    <a:ext uri="{9D8B030D-6E8A-4147-A177-3AD203B41FA5}">
                      <a16:colId xmlns:a16="http://schemas.microsoft.com/office/drawing/2014/main" val="3126897042"/>
                    </a:ext>
                  </a:extLst>
                </a:gridCol>
                <a:gridCol w="344183">
                  <a:extLst>
                    <a:ext uri="{9D8B030D-6E8A-4147-A177-3AD203B41FA5}">
                      <a16:colId xmlns:a16="http://schemas.microsoft.com/office/drawing/2014/main" val="1207600796"/>
                    </a:ext>
                  </a:extLst>
                </a:gridCol>
                <a:gridCol w="344183">
                  <a:extLst>
                    <a:ext uri="{9D8B030D-6E8A-4147-A177-3AD203B41FA5}">
                      <a16:colId xmlns:a16="http://schemas.microsoft.com/office/drawing/2014/main" val="3305774512"/>
                    </a:ext>
                  </a:extLst>
                </a:gridCol>
                <a:gridCol w="344183">
                  <a:extLst>
                    <a:ext uri="{9D8B030D-6E8A-4147-A177-3AD203B41FA5}">
                      <a16:colId xmlns:a16="http://schemas.microsoft.com/office/drawing/2014/main" val="1078327919"/>
                    </a:ext>
                  </a:extLst>
                </a:gridCol>
                <a:gridCol w="344183">
                  <a:extLst>
                    <a:ext uri="{9D8B030D-6E8A-4147-A177-3AD203B41FA5}">
                      <a16:colId xmlns:a16="http://schemas.microsoft.com/office/drawing/2014/main" val="2951137329"/>
                    </a:ext>
                  </a:extLst>
                </a:gridCol>
                <a:gridCol w="344183">
                  <a:extLst>
                    <a:ext uri="{9D8B030D-6E8A-4147-A177-3AD203B41FA5}">
                      <a16:colId xmlns:a16="http://schemas.microsoft.com/office/drawing/2014/main" val="4187961833"/>
                    </a:ext>
                  </a:extLst>
                </a:gridCol>
                <a:gridCol w="344183">
                  <a:extLst>
                    <a:ext uri="{9D8B030D-6E8A-4147-A177-3AD203B41FA5}">
                      <a16:colId xmlns:a16="http://schemas.microsoft.com/office/drawing/2014/main" val="2281195132"/>
                    </a:ext>
                  </a:extLst>
                </a:gridCol>
                <a:gridCol w="344183">
                  <a:extLst>
                    <a:ext uri="{9D8B030D-6E8A-4147-A177-3AD203B41FA5}">
                      <a16:colId xmlns:a16="http://schemas.microsoft.com/office/drawing/2014/main" val="1898360713"/>
                    </a:ext>
                  </a:extLst>
                </a:gridCol>
                <a:gridCol w="344183">
                  <a:extLst>
                    <a:ext uri="{9D8B030D-6E8A-4147-A177-3AD203B41FA5}">
                      <a16:colId xmlns:a16="http://schemas.microsoft.com/office/drawing/2014/main" val="447930653"/>
                    </a:ext>
                  </a:extLst>
                </a:gridCol>
                <a:gridCol w="344183">
                  <a:extLst>
                    <a:ext uri="{9D8B030D-6E8A-4147-A177-3AD203B41FA5}">
                      <a16:colId xmlns:a16="http://schemas.microsoft.com/office/drawing/2014/main" val="36163679"/>
                    </a:ext>
                  </a:extLst>
                </a:gridCol>
                <a:gridCol w="344183">
                  <a:extLst>
                    <a:ext uri="{9D8B030D-6E8A-4147-A177-3AD203B41FA5}">
                      <a16:colId xmlns:a16="http://schemas.microsoft.com/office/drawing/2014/main" val="879613253"/>
                    </a:ext>
                  </a:extLst>
                </a:gridCol>
                <a:gridCol w="344183">
                  <a:extLst>
                    <a:ext uri="{9D8B030D-6E8A-4147-A177-3AD203B41FA5}">
                      <a16:colId xmlns:a16="http://schemas.microsoft.com/office/drawing/2014/main" val="3833201954"/>
                    </a:ext>
                  </a:extLst>
                </a:gridCol>
                <a:gridCol w="344183">
                  <a:extLst>
                    <a:ext uri="{9D8B030D-6E8A-4147-A177-3AD203B41FA5}">
                      <a16:colId xmlns:a16="http://schemas.microsoft.com/office/drawing/2014/main" val="2635866267"/>
                    </a:ext>
                  </a:extLst>
                </a:gridCol>
                <a:gridCol w="344183">
                  <a:extLst>
                    <a:ext uri="{9D8B030D-6E8A-4147-A177-3AD203B41FA5}">
                      <a16:colId xmlns:a16="http://schemas.microsoft.com/office/drawing/2014/main" val="3714715184"/>
                    </a:ext>
                  </a:extLst>
                </a:gridCol>
                <a:gridCol w="344183">
                  <a:extLst>
                    <a:ext uri="{9D8B030D-6E8A-4147-A177-3AD203B41FA5}">
                      <a16:colId xmlns:a16="http://schemas.microsoft.com/office/drawing/2014/main" val="977521360"/>
                    </a:ext>
                  </a:extLst>
                </a:gridCol>
              </a:tblGrid>
              <a:tr h="370840">
                <a:tc>
                  <a:txBody>
                    <a:bodyPr/>
                    <a:lstStyle/>
                    <a:p>
                      <a:pPr algn="ctr"/>
                      <a:r>
                        <a:rPr lang="en-GB" b="1" dirty="0">
                          <a:solidFill>
                            <a:schemeClr val="accent1">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F4E79"/>
                    </a:solidFill>
                  </a:tcPr>
                </a:tc>
                <a:tc>
                  <a:txBody>
                    <a:bodyPr/>
                    <a:lstStyle/>
                    <a:p>
                      <a:pPr algn="ctr"/>
                      <a:r>
                        <a:rPr lang="en-GB" b="1" dirty="0">
                          <a:solidFill>
                            <a:schemeClr val="accent1">
                              <a:lumMod val="50000"/>
                            </a:schemeClr>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4E79"/>
                    </a:solidFill>
                  </a:tcPr>
                </a:tc>
                <a:tc>
                  <a:txBody>
                    <a:bodyPr/>
                    <a:lstStyle/>
                    <a:p>
                      <a:pPr algn="ctr"/>
                      <a:r>
                        <a:rPr lang="en-GB" b="1" dirty="0">
                          <a:solidFill>
                            <a:schemeClr val="accent2"/>
                          </a:solidFill>
                        </a:rPr>
                        <a:t>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2626832"/>
                  </a:ext>
                </a:extLst>
              </a:tr>
              <a:tr h="370840">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E</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F4E79"/>
                    </a:solidFill>
                  </a:tcPr>
                </a:tc>
                <a:tc>
                  <a:txBody>
                    <a:bodyPr/>
                    <a:lstStyle/>
                    <a:p>
                      <a:pPr algn="ctr"/>
                      <a:r>
                        <a:rPr lang="en-GB" b="1" dirty="0">
                          <a:solidFill>
                            <a:schemeClr val="accent1">
                              <a:lumMod val="50000"/>
                            </a:schemeClr>
                          </a:solidFill>
                        </a:rPr>
                        <a:t>F</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2"/>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4787418"/>
                  </a:ext>
                </a:extLst>
              </a:tr>
              <a:tr h="370840">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2"/>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49530721"/>
                  </a:ext>
                </a:extLst>
              </a:tr>
              <a:tr h="370840">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4E79"/>
                    </a:solidFill>
                  </a:tcPr>
                </a:tc>
                <a:tc>
                  <a:txBody>
                    <a:bodyPr/>
                    <a:lstStyle/>
                    <a:p>
                      <a:pPr algn="ctr"/>
                      <a:r>
                        <a:rPr lang="en-GB" b="1" dirty="0">
                          <a:solidFill>
                            <a:schemeClr val="accent2"/>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32143554"/>
                  </a:ext>
                </a:extLst>
              </a:tr>
              <a:tr h="370840">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J</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2"/>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4E79"/>
                    </a:solidFill>
                  </a:tcPr>
                </a:tc>
                <a:tc>
                  <a:txBody>
                    <a:bodyPr/>
                    <a:lstStyle/>
                    <a:p>
                      <a:pPr algn="ctr"/>
                      <a:r>
                        <a:rPr lang="en-GB" b="1" dirty="0">
                          <a:solidFill>
                            <a:schemeClr val="accent1">
                              <a:lumMod val="50000"/>
                            </a:schemeClr>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07973759"/>
                  </a:ext>
                </a:extLst>
              </a:tr>
              <a:tr h="370840">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2"/>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54761285"/>
                  </a:ext>
                </a:extLst>
              </a:tr>
              <a:tr h="370840">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Ü</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2"/>
                          </a:solidFill>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86395612"/>
                  </a:ext>
                </a:extLst>
              </a:tr>
              <a:tr h="370840">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2"/>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err="1">
                          <a:solidFill>
                            <a:schemeClr val="accent1">
                              <a:lumMod val="50000"/>
                            </a:schemeClr>
                          </a:solidFill>
                        </a:rPr>
                        <a:t>Ö</a:t>
                      </a:r>
                      <a:endParaRPr lang="en-GB"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63151360"/>
                  </a:ext>
                </a:extLst>
              </a:tr>
              <a:tr h="370840">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2"/>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73322507"/>
                  </a:ext>
                </a:extLst>
              </a:tr>
              <a:tr h="370840">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2"/>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4E79"/>
                    </a:solidFill>
                  </a:tcPr>
                </a:tc>
                <a:tc>
                  <a:txBody>
                    <a:bodyPr/>
                    <a:lstStyle/>
                    <a:p>
                      <a:pPr algn="ctr"/>
                      <a:r>
                        <a:rPr lang="en-GB" b="1" dirty="0">
                          <a:solidFill>
                            <a:schemeClr val="accent1">
                              <a:lumMod val="50000"/>
                            </a:schemeClr>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90207952"/>
                  </a:ext>
                </a:extLst>
              </a:tr>
              <a:tr h="370840">
                <a:tc>
                  <a:txBody>
                    <a:bodyPr/>
                    <a:lstStyle/>
                    <a:p>
                      <a:pPr algn="ctr"/>
                      <a:r>
                        <a:rPr lang="en-GB" b="1" dirty="0">
                          <a:solidFill>
                            <a:schemeClr val="accent1">
                              <a:lumMod val="50000"/>
                            </a:schemeClr>
                          </a:solidFill>
                        </a:rPr>
                        <a:t>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4E79"/>
                    </a:solidFill>
                  </a:tcPr>
                </a:tc>
                <a:tc>
                  <a:txBody>
                    <a:bodyPr/>
                    <a:lstStyle/>
                    <a:p>
                      <a:pPr algn="ctr"/>
                      <a:r>
                        <a:rPr lang="en-GB" b="1" dirty="0">
                          <a:solidFill>
                            <a:schemeClr val="accent1">
                              <a:lumMod val="50000"/>
                            </a:schemeClr>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4E79"/>
                    </a:solidFill>
                  </a:tcPr>
                </a:tc>
                <a:tc>
                  <a:txBody>
                    <a:bodyPr/>
                    <a:lstStyle/>
                    <a:p>
                      <a:pPr algn="ctr"/>
                      <a:r>
                        <a:rPr lang="en-GB" b="1" dirty="0">
                          <a:solidFill>
                            <a:schemeClr val="accent1">
                              <a:lumMod val="50000"/>
                            </a:schemeClr>
                          </a:solidFill>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2"/>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6523839"/>
                  </a:ext>
                </a:extLst>
              </a:tr>
            </a:tbl>
          </a:graphicData>
        </a:graphic>
      </p:graphicFrame>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9349"/>
            <a:ext cx="6807200" cy="869950"/>
          </a:xfrm>
          <a:prstGeom prst="rect">
            <a:avLst/>
          </a:prstGeom>
        </p:spPr>
      </p:pic>
      <p:sp>
        <p:nvSpPr>
          <p:cNvPr id="6" name="Title 3"/>
          <p:cNvSpPr txBox="1">
            <a:spLocks/>
          </p:cNvSpPr>
          <p:nvPr/>
        </p:nvSpPr>
        <p:spPr>
          <a:xfrm>
            <a:off x="0" y="199865"/>
            <a:ext cx="374508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7" name="Rectangle 6"/>
          <p:cNvSpPr/>
          <p:nvPr/>
        </p:nvSpPr>
        <p:spPr>
          <a:xfrm>
            <a:off x="9637077" y="1638887"/>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Down Arrow 7"/>
          <p:cNvSpPr/>
          <p:nvPr/>
        </p:nvSpPr>
        <p:spPr>
          <a:xfrm>
            <a:off x="9218673" y="804110"/>
            <a:ext cx="386946" cy="628650"/>
          </a:xfrm>
          <a:prstGeom prst="down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white"/>
                </a:solidFill>
              </a:rPr>
              <a:t>?</a:t>
            </a:r>
          </a:p>
        </p:txBody>
      </p:sp>
      <p:sp>
        <p:nvSpPr>
          <p:cNvPr id="9" name="Rectangle 8">
            <a:extLst>
              <a:ext uri="{FF2B5EF4-FFF2-40B4-BE49-F238E27FC236}">
                <a16:creationId xmlns:a16="http://schemas.microsoft.com/office/drawing/2014/main" id="{E20BB28D-F96D-B64D-B062-FEBD932962D3}"/>
              </a:ext>
            </a:extLst>
          </p:cNvPr>
          <p:cNvSpPr/>
          <p:nvPr/>
        </p:nvSpPr>
        <p:spPr>
          <a:xfrm>
            <a:off x="9281060" y="2005033"/>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a:extLst>
              <a:ext uri="{FF2B5EF4-FFF2-40B4-BE49-F238E27FC236}">
                <a16:creationId xmlns:a16="http://schemas.microsoft.com/office/drawing/2014/main" id="{249B0F5F-A0AC-B146-83A1-6EDF8B8ED3EC}"/>
              </a:ext>
            </a:extLst>
          </p:cNvPr>
          <p:cNvSpPr/>
          <p:nvPr/>
        </p:nvSpPr>
        <p:spPr>
          <a:xfrm>
            <a:off x="9281515" y="2357839"/>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Rectangle 10">
            <a:extLst>
              <a:ext uri="{FF2B5EF4-FFF2-40B4-BE49-F238E27FC236}">
                <a16:creationId xmlns:a16="http://schemas.microsoft.com/office/drawing/2014/main" id="{520931D7-0E17-B943-89B8-BE858EC4AC21}"/>
              </a:ext>
            </a:extLst>
          </p:cNvPr>
          <p:cNvSpPr/>
          <p:nvPr/>
        </p:nvSpPr>
        <p:spPr>
          <a:xfrm>
            <a:off x="9637077" y="2734067"/>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 name="Rectangle 11">
            <a:extLst>
              <a:ext uri="{FF2B5EF4-FFF2-40B4-BE49-F238E27FC236}">
                <a16:creationId xmlns:a16="http://schemas.microsoft.com/office/drawing/2014/main" id="{E8A4A8E6-C0BE-FC48-8561-3D2FFCD403FD}"/>
              </a:ext>
            </a:extLst>
          </p:cNvPr>
          <p:cNvSpPr/>
          <p:nvPr/>
        </p:nvSpPr>
        <p:spPr>
          <a:xfrm>
            <a:off x="9290929" y="3123118"/>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Rectangle 12">
            <a:extLst>
              <a:ext uri="{FF2B5EF4-FFF2-40B4-BE49-F238E27FC236}">
                <a16:creationId xmlns:a16="http://schemas.microsoft.com/office/drawing/2014/main" id="{2E94ADB3-7045-D24E-9717-55F09180FCC0}"/>
              </a:ext>
            </a:extLst>
          </p:cNvPr>
          <p:cNvSpPr/>
          <p:nvPr/>
        </p:nvSpPr>
        <p:spPr>
          <a:xfrm>
            <a:off x="9290929" y="3456406"/>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4" name="Rectangle 13">
            <a:extLst>
              <a:ext uri="{FF2B5EF4-FFF2-40B4-BE49-F238E27FC236}">
                <a16:creationId xmlns:a16="http://schemas.microsoft.com/office/drawing/2014/main" id="{E1F7C323-F068-A94D-A53E-19378F4856EB}"/>
              </a:ext>
            </a:extLst>
          </p:cNvPr>
          <p:cNvSpPr/>
          <p:nvPr/>
        </p:nvSpPr>
        <p:spPr>
          <a:xfrm>
            <a:off x="9301450" y="3834616"/>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Rectangle 14">
            <a:extLst>
              <a:ext uri="{FF2B5EF4-FFF2-40B4-BE49-F238E27FC236}">
                <a16:creationId xmlns:a16="http://schemas.microsoft.com/office/drawing/2014/main" id="{30F1939B-47BD-BB48-9797-475814F92D9E}"/>
              </a:ext>
            </a:extLst>
          </p:cNvPr>
          <p:cNvSpPr/>
          <p:nvPr/>
        </p:nvSpPr>
        <p:spPr>
          <a:xfrm>
            <a:off x="9995092" y="4216536"/>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6" name="Rectangle 15">
            <a:extLst>
              <a:ext uri="{FF2B5EF4-FFF2-40B4-BE49-F238E27FC236}">
                <a16:creationId xmlns:a16="http://schemas.microsoft.com/office/drawing/2014/main" id="{894E872B-9F82-B845-89FD-7081F93F9C9E}"/>
              </a:ext>
            </a:extLst>
          </p:cNvPr>
          <p:cNvSpPr/>
          <p:nvPr/>
        </p:nvSpPr>
        <p:spPr>
          <a:xfrm>
            <a:off x="9290930" y="4597620"/>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Rectangle 16">
            <a:extLst>
              <a:ext uri="{FF2B5EF4-FFF2-40B4-BE49-F238E27FC236}">
                <a16:creationId xmlns:a16="http://schemas.microsoft.com/office/drawing/2014/main" id="{AFD1931F-69FF-9649-9BB8-A431C155CF72}"/>
              </a:ext>
            </a:extLst>
          </p:cNvPr>
          <p:cNvSpPr/>
          <p:nvPr/>
        </p:nvSpPr>
        <p:spPr>
          <a:xfrm>
            <a:off x="9281517" y="4959633"/>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8" name="Rectangle 17">
            <a:extLst>
              <a:ext uri="{FF2B5EF4-FFF2-40B4-BE49-F238E27FC236}">
                <a16:creationId xmlns:a16="http://schemas.microsoft.com/office/drawing/2014/main" id="{FE54C2E1-5CAF-8246-BA5C-CB3E0222C407}"/>
              </a:ext>
            </a:extLst>
          </p:cNvPr>
          <p:cNvSpPr/>
          <p:nvPr/>
        </p:nvSpPr>
        <p:spPr>
          <a:xfrm>
            <a:off x="9281517" y="5340141"/>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9" name="Rectangle 18">
            <a:extLst>
              <a:ext uri="{FF2B5EF4-FFF2-40B4-BE49-F238E27FC236}">
                <a16:creationId xmlns:a16="http://schemas.microsoft.com/office/drawing/2014/main" id="{9635C3BE-ABED-834C-9144-518D1F02AE80}"/>
              </a:ext>
            </a:extLst>
          </p:cNvPr>
          <p:cNvSpPr/>
          <p:nvPr/>
        </p:nvSpPr>
        <p:spPr>
          <a:xfrm>
            <a:off x="8264734" y="2743743"/>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0" name="Rectangle 19">
            <a:extLst>
              <a:ext uri="{FF2B5EF4-FFF2-40B4-BE49-F238E27FC236}">
                <a16:creationId xmlns:a16="http://schemas.microsoft.com/office/drawing/2014/main" id="{A90A785F-517F-3046-AC57-E4208F79F0FF}"/>
              </a:ext>
            </a:extLst>
          </p:cNvPr>
          <p:cNvSpPr/>
          <p:nvPr/>
        </p:nvSpPr>
        <p:spPr>
          <a:xfrm>
            <a:off x="8642268" y="2028249"/>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1" name="Rectangle 20">
            <a:extLst>
              <a:ext uri="{FF2B5EF4-FFF2-40B4-BE49-F238E27FC236}">
                <a16:creationId xmlns:a16="http://schemas.microsoft.com/office/drawing/2014/main" id="{5C83B1A8-72A7-A448-B969-768B1F68D07F}"/>
              </a:ext>
            </a:extLst>
          </p:cNvPr>
          <p:cNvSpPr/>
          <p:nvPr/>
        </p:nvSpPr>
        <p:spPr>
          <a:xfrm>
            <a:off x="8264734" y="2028249"/>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2" name="Rectangle 21">
            <a:extLst>
              <a:ext uri="{FF2B5EF4-FFF2-40B4-BE49-F238E27FC236}">
                <a16:creationId xmlns:a16="http://schemas.microsoft.com/office/drawing/2014/main" id="{F61A4A9C-A6AD-4F4D-8D8D-97D37AE43849}"/>
              </a:ext>
            </a:extLst>
          </p:cNvPr>
          <p:cNvSpPr/>
          <p:nvPr/>
        </p:nvSpPr>
        <p:spPr>
          <a:xfrm>
            <a:off x="9995092" y="1648871"/>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3" name="Rectangle 22">
            <a:extLst>
              <a:ext uri="{FF2B5EF4-FFF2-40B4-BE49-F238E27FC236}">
                <a16:creationId xmlns:a16="http://schemas.microsoft.com/office/drawing/2014/main" id="{2154A8CB-EDEE-1540-AEBE-E32E83E4F7C8}"/>
              </a:ext>
            </a:extLst>
          </p:cNvPr>
          <p:cNvSpPr/>
          <p:nvPr/>
        </p:nvSpPr>
        <p:spPr>
          <a:xfrm>
            <a:off x="8292983" y="1595929"/>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4" name="Rectangle 23">
            <a:extLst>
              <a:ext uri="{FF2B5EF4-FFF2-40B4-BE49-F238E27FC236}">
                <a16:creationId xmlns:a16="http://schemas.microsoft.com/office/drawing/2014/main" id="{5F47A3B1-7992-7143-96A1-39A6BB54B449}"/>
              </a:ext>
            </a:extLst>
          </p:cNvPr>
          <p:cNvSpPr/>
          <p:nvPr/>
        </p:nvSpPr>
        <p:spPr>
          <a:xfrm>
            <a:off x="6563269" y="1624525"/>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5" name="Rectangle 24">
            <a:extLst>
              <a:ext uri="{FF2B5EF4-FFF2-40B4-BE49-F238E27FC236}">
                <a16:creationId xmlns:a16="http://schemas.microsoft.com/office/drawing/2014/main" id="{AF44CFD5-6685-2B42-A797-D1604405B4F5}"/>
              </a:ext>
            </a:extLst>
          </p:cNvPr>
          <p:cNvSpPr/>
          <p:nvPr/>
        </p:nvSpPr>
        <p:spPr>
          <a:xfrm>
            <a:off x="5834743" y="1624525"/>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6" name="Rectangle 25">
            <a:extLst>
              <a:ext uri="{FF2B5EF4-FFF2-40B4-BE49-F238E27FC236}">
                <a16:creationId xmlns:a16="http://schemas.microsoft.com/office/drawing/2014/main" id="{E6EB127F-C69D-2F44-9917-61B6BDFA5308}"/>
              </a:ext>
            </a:extLst>
          </p:cNvPr>
          <p:cNvSpPr/>
          <p:nvPr/>
        </p:nvSpPr>
        <p:spPr>
          <a:xfrm>
            <a:off x="10356140" y="3130994"/>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7" name="Rectangle 26">
            <a:extLst>
              <a:ext uri="{FF2B5EF4-FFF2-40B4-BE49-F238E27FC236}">
                <a16:creationId xmlns:a16="http://schemas.microsoft.com/office/drawing/2014/main" id="{BC18ED41-A7EE-C745-807D-FE47B953E4C8}"/>
              </a:ext>
            </a:extLst>
          </p:cNvPr>
          <p:cNvSpPr/>
          <p:nvPr/>
        </p:nvSpPr>
        <p:spPr>
          <a:xfrm>
            <a:off x="8606684" y="3094095"/>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8" name="Rectangle 27">
            <a:extLst>
              <a:ext uri="{FF2B5EF4-FFF2-40B4-BE49-F238E27FC236}">
                <a16:creationId xmlns:a16="http://schemas.microsoft.com/office/drawing/2014/main" id="{A0CCAD71-448D-A441-BE7B-748B1772958E}"/>
              </a:ext>
            </a:extLst>
          </p:cNvPr>
          <p:cNvSpPr/>
          <p:nvPr/>
        </p:nvSpPr>
        <p:spPr>
          <a:xfrm>
            <a:off x="9980249" y="2734067"/>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9" name="Rectangle 28">
            <a:extLst>
              <a:ext uri="{FF2B5EF4-FFF2-40B4-BE49-F238E27FC236}">
                <a16:creationId xmlns:a16="http://schemas.microsoft.com/office/drawing/2014/main" id="{C8F7E4AF-F4E2-9345-BB5D-26A60B024A9B}"/>
              </a:ext>
            </a:extLst>
          </p:cNvPr>
          <p:cNvSpPr/>
          <p:nvPr/>
        </p:nvSpPr>
        <p:spPr>
          <a:xfrm>
            <a:off x="10673339" y="2734067"/>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0" name="Rectangle 29">
            <a:extLst>
              <a:ext uri="{FF2B5EF4-FFF2-40B4-BE49-F238E27FC236}">
                <a16:creationId xmlns:a16="http://schemas.microsoft.com/office/drawing/2014/main" id="{15994D69-8CFC-2E4D-9EB3-136401FC69F0}"/>
              </a:ext>
            </a:extLst>
          </p:cNvPr>
          <p:cNvSpPr/>
          <p:nvPr/>
        </p:nvSpPr>
        <p:spPr>
          <a:xfrm>
            <a:off x="8606685" y="2743743"/>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1" name="Rectangle 30">
            <a:extLst>
              <a:ext uri="{FF2B5EF4-FFF2-40B4-BE49-F238E27FC236}">
                <a16:creationId xmlns:a16="http://schemas.microsoft.com/office/drawing/2014/main" id="{F8FB36D9-A802-1B47-85F6-DF878D76D72C}"/>
              </a:ext>
            </a:extLst>
          </p:cNvPr>
          <p:cNvSpPr/>
          <p:nvPr/>
        </p:nvSpPr>
        <p:spPr>
          <a:xfrm>
            <a:off x="5878286" y="5340141"/>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2" name="Rectangle 31">
            <a:extLst>
              <a:ext uri="{FF2B5EF4-FFF2-40B4-BE49-F238E27FC236}">
                <a16:creationId xmlns:a16="http://schemas.microsoft.com/office/drawing/2014/main" id="{57B9F6F3-1567-DC4C-86C1-E62865E48C1B}"/>
              </a:ext>
            </a:extLst>
          </p:cNvPr>
          <p:cNvSpPr/>
          <p:nvPr/>
        </p:nvSpPr>
        <p:spPr>
          <a:xfrm>
            <a:off x="10673338" y="4959633"/>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3" name="Rectangle 32">
            <a:extLst>
              <a:ext uri="{FF2B5EF4-FFF2-40B4-BE49-F238E27FC236}">
                <a16:creationId xmlns:a16="http://schemas.microsoft.com/office/drawing/2014/main" id="{3277271D-6C45-8242-A36C-6CD18245166A}"/>
              </a:ext>
            </a:extLst>
          </p:cNvPr>
          <p:cNvSpPr/>
          <p:nvPr/>
        </p:nvSpPr>
        <p:spPr>
          <a:xfrm>
            <a:off x="9627552" y="4216536"/>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4" name="Rectangle 33">
            <a:extLst>
              <a:ext uri="{FF2B5EF4-FFF2-40B4-BE49-F238E27FC236}">
                <a16:creationId xmlns:a16="http://schemas.microsoft.com/office/drawing/2014/main" id="{A376A396-959E-CC47-B46D-BDC9420EC2C0}"/>
              </a:ext>
            </a:extLst>
          </p:cNvPr>
          <p:cNvSpPr/>
          <p:nvPr/>
        </p:nvSpPr>
        <p:spPr>
          <a:xfrm>
            <a:off x="8929608" y="3834616"/>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5" name="Rectangle 34">
            <a:extLst>
              <a:ext uri="{FF2B5EF4-FFF2-40B4-BE49-F238E27FC236}">
                <a16:creationId xmlns:a16="http://schemas.microsoft.com/office/drawing/2014/main" id="{8C5987C1-531C-0340-9970-FBCDA958DE9B}"/>
              </a:ext>
            </a:extLst>
          </p:cNvPr>
          <p:cNvSpPr/>
          <p:nvPr/>
        </p:nvSpPr>
        <p:spPr>
          <a:xfrm>
            <a:off x="8254600" y="3857736"/>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6" name="Rectangle 35">
            <a:extLst>
              <a:ext uri="{FF2B5EF4-FFF2-40B4-BE49-F238E27FC236}">
                <a16:creationId xmlns:a16="http://schemas.microsoft.com/office/drawing/2014/main" id="{9B3942E9-EBA9-ED40-AF47-D8A33178B9C5}"/>
              </a:ext>
            </a:extLst>
          </p:cNvPr>
          <p:cNvSpPr/>
          <p:nvPr/>
        </p:nvSpPr>
        <p:spPr>
          <a:xfrm>
            <a:off x="7228095" y="5339617"/>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7" name="Rectangle 36">
            <a:extLst>
              <a:ext uri="{FF2B5EF4-FFF2-40B4-BE49-F238E27FC236}">
                <a16:creationId xmlns:a16="http://schemas.microsoft.com/office/drawing/2014/main" id="{149248C7-FB5E-0544-AAAF-3AD986E9FC63}"/>
              </a:ext>
            </a:extLst>
          </p:cNvPr>
          <p:cNvSpPr/>
          <p:nvPr/>
        </p:nvSpPr>
        <p:spPr>
          <a:xfrm>
            <a:off x="7547791" y="5340141"/>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8" name="Rectangle 37">
            <a:extLst>
              <a:ext uri="{FF2B5EF4-FFF2-40B4-BE49-F238E27FC236}">
                <a16:creationId xmlns:a16="http://schemas.microsoft.com/office/drawing/2014/main" id="{7E3BB3BC-11AD-5A4E-A7A6-88DD34B92D39}"/>
              </a:ext>
            </a:extLst>
          </p:cNvPr>
          <p:cNvSpPr/>
          <p:nvPr/>
        </p:nvSpPr>
        <p:spPr>
          <a:xfrm>
            <a:off x="10673338" y="4216536"/>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9" name="Rectangle 38">
            <a:extLst>
              <a:ext uri="{FF2B5EF4-FFF2-40B4-BE49-F238E27FC236}">
                <a16:creationId xmlns:a16="http://schemas.microsoft.com/office/drawing/2014/main" id="{B733722C-8C4B-054F-BCCB-81136037D5D6}"/>
              </a:ext>
            </a:extLst>
          </p:cNvPr>
          <p:cNvSpPr/>
          <p:nvPr/>
        </p:nvSpPr>
        <p:spPr>
          <a:xfrm>
            <a:off x="10332239" y="4229037"/>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0" name="Rectangle 39">
            <a:extLst>
              <a:ext uri="{FF2B5EF4-FFF2-40B4-BE49-F238E27FC236}">
                <a16:creationId xmlns:a16="http://schemas.microsoft.com/office/drawing/2014/main" id="{18471AA6-641C-5648-A9D7-97854EB5BB05}"/>
              </a:ext>
            </a:extLst>
          </p:cNvPr>
          <p:cNvSpPr/>
          <p:nvPr/>
        </p:nvSpPr>
        <p:spPr>
          <a:xfrm>
            <a:off x="8957416" y="4597065"/>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1" name="Rectangle 40">
            <a:extLst>
              <a:ext uri="{FF2B5EF4-FFF2-40B4-BE49-F238E27FC236}">
                <a16:creationId xmlns:a16="http://schemas.microsoft.com/office/drawing/2014/main" id="{8A06C198-23CB-764C-A19E-2A02B774F171}"/>
              </a:ext>
            </a:extLst>
          </p:cNvPr>
          <p:cNvSpPr/>
          <p:nvPr/>
        </p:nvSpPr>
        <p:spPr>
          <a:xfrm>
            <a:off x="11053084" y="4959633"/>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2" name="Rectangle 41">
            <a:extLst>
              <a:ext uri="{FF2B5EF4-FFF2-40B4-BE49-F238E27FC236}">
                <a16:creationId xmlns:a16="http://schemas.microsoft.com/office/drawing/2014/main" id="{4EE815C4-2539-C04A-9731-87F787C7D0F4}"/>
              </a:ext>
            </a:extLst>
          </p:cNvPr>
          <p:cNvSpPr/>
          <p:nvPr/>
        </p:nvSpPr>
        <p:spPr>
          <a:xfrm>
            <a:off x="9605642" y="4959633"/>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3" name="Rectangle 42">
            <a:extLst>
              <a:ext uri="{FF2B5EF4-FFF2-40B4-BE49-F238E27FC236}">
                <a16:creationId xmlns:a16="http://schemas.microsoft.com/office/drawing/2014/main" id="{1CAA5E47-39E7-5445-9C2D-19F1240189B2}"/>
              </a:ext>
            </a:extLst>
          </p:cNvPr>
          <p:cNvSpPr/>
          <p:nvPr/>
        </p:nvSpPr>
        <p:spPr>
          <a:xfrm>
            <a:off x="8929609" y="5339617"/>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4" name="Rectangle 43">
            <a:extLst>
              <a:ext uri="{FF2B5EF4-FFF2-40B4-BE49-F238E27FC236}">
                <a16:creationId xmlns:a16="http://schemas.microsoft.com/office/drawing/2014/main" id="{6BA302DE-EE86-674A-92B0-7B4F1D58C97E}"/>
              </a:ext>
            </a:extLst>
          </p:cNvPr>
          <p:cNvSpPr/>
          <p:nvPr/>
        </p:nvSpPr>
        <p:spPr>
          <a:xfrm>
            <a:off x="7941233" y="5339617"/>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5" name="Rectangle 44">
            <a:extLst>
              <a:ext uri="{FF2B5EF4-FFF2-40B4-BE49-F238E27FC236}">
                <a16:creationId xmlns:a16="http://schemas.microsoft.com/office/drawing/2014/main" id="{6ED1BF74-94E8-584B-A801-5CDE17C7BDF0}"/>
              </a:ext>
            </a:extLst>
          </p:cNvPr>
          <p:cNvSpPr/>
          <p:nvPr/>
        </p:nvSpPr>
        <p:spPr>
          <a:xfrm>
            <a:off x="6207507" y="5339617"/>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6" name="Rectangle 45">
            <a:extLst>
              <a:ext uri="{FF2B5EF4-FFF2-40B4-BE49-F238E27FC236}">
                <a16:creationId xmlns:a16="http://schemas.microsoft.com/office/drawing/2014/main" id="{49A89068-CE86-7044-8F5B-DEA14EA148B4}"/>
              </a:ext>
            </a:extLst>
          </p:cNvPr>
          <p:cNvSpPr/>
          <p:nvPr/>
        </p:nvSpPr>
        <p:spPr>
          <a:xfrm>
            <a:off x="8946269" y="3092064"/>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7" name="Rectangle 46">
            <a:extLst>
              <a:ext uri="{FF2B5EF4-FFF2-40B4-BE49-F238E27FC236}">
                <a16:creationId xmlns:a16="http://schemas.microsoft.com/office/drawing/2014/main" id="{A2ACA840-52C9-7C4D-B6AF-1B57DEB02E29}"/>
              </a:ext>
            </a:extLst>
          </p:cNvPr>
          <p:cNvSpPr/>
          <p:nvPr/>
        </p:nvSpPr>
        <p:spPr>
          <a:xfrm>
            <a:off x="8264734" y="3092064"/>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8" name="Rectangle 47">
            <a:extLst>
              <a:ext uri="{FF2B5EF4-FFF2-40B4-BE49-F238E27FC236}">
                <a16:creationId xmlns:a16="http://schemas.microsoft.com/office/drawing/2014/main" id="{6034B065-E7C1-0F4E-8C70-C464D4461E47}"/>
              </a:ext>
            </a:extLst>
          </p:cNvPr>
          <p:cNvSpPr/>
          <p:nvPr/>
        </p:nvSpPr>
        <p:spPr>
          <a:xfrm>
            <a:off x="9980248" y="3452891"/>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9" name="Rectangle 48">
            <a:extLst>
              <a:ext uri="{FF2B5EF4-FFF2-40B4-BE49-F238E27FC236}">
                <a16:creationId xmlns:a16="http://schemas.microsoft.com/office/drawing/2014/main" id="{7B796382-475B-0642-8A5A-F5A5C330D7B1}"/>
              </a:ext>
            </a:extLst>
          </p:cNvPr>
          <p:cNvSpPr/>
          <p:nvPr/>
        </p:nvSpPr>
        <p:spPr>
          <a:xfrm>
            <a:off x="9637077" y="3478809"/>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0" name="Rectangle 49">
            <a:extLst>
              <a:ext uri="{FF2B5EF4-FFF2-40B4-BE49-F238E27FC236}">
                <a16:creationId xmlns:a16="http://schemas.microsoft.com/office/drawing/2014/main" id="{53B4D111-0D10-DA4D-90CB-09E5DEAF4B93}"/>
              </a:ext>
            </a:extLst>
          </p:cNvPr>
          <p:cNvSpPr/>
          <p:nvPr/>
        </p:nvSpPr>
        <p:spPr>
          <a:xfrm>
            <a:off x="9976968" y="3831673"/>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1" name="Rectangle 50">
            <a:extLst>
              <a:ext uri="{FF2B5EF4-FFF2-40B4-BE49-F238E27FC236}">
                <a16:creationId xmlns:a16="http://schemas.microsoft.com/office/drawing/2014/main" id="{727BF380-6D1D-C541-8301-49AD8859C517}"/>
              </a:ext>
            </a:extLst>
          </p:cNvPr>
          <p:cNvSpPr/>
          <p:nvPr/>
        </p:nvSpPr>
        <p:spPr>
          <a:xfrm>
            <a:off x="9639095" y="3832783"/>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2" name="Rectangle 51">
            <a:extLst>
              <a:ext uri="{FF2B5EF4-FFF2-40B4-BE49-F238E27FC236}">
                <a16:creationId xmlns:a16="http://schemas.microsoft.com/office/drawing/2014/main" id="{2CEA720C-EEA1-A843-9FC5-90C7F6F5E7F1}"/>
              </a:ext>
            </a:extLst>
          </p:cNvPr>
          <p:cNvSpPr/>
          <p:nvPr/>
        </p:nvSpPr>
        <p:spPr>
          <a:xfrm>
            <a:off x="8606683" y="3886871"/>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3" name="Rectangle 52">
            <a:extLst>
              <a:ext uri="{FF2B5EF4-FFF2-40B4-BE49-F238E27FC236}">
                <a16:creationId xmlns:a16="http://schemas.microsoft.com/office/drawing/2014/main" id="{6F4F7F36-4C0C-824D-B7D3-6F3BAADCF34B}"/>
              </a:ext>
            </a:extLst>
          </p:cNvPr>
          <p:cNvSpPr/>
          <p:nvPr/>
        </p:nvSpPr>
        <p:spPr>
          <a:xfrm>
            <a:off x="11703731" y="2733491"/>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4" name="Rectangle 53">
            <a:extLst>
              <a:ext uri="{FF2B5EF4-FFF2-40B4-BE49-F238E27FC236}">
                <a16:creationId xmlns:a16="http://schemas.microsoft.com/office/drawing/2014/main" id="{4719A897-9727-4D43-9218-BCE8A8A97EC0}"/>
              </a:ext>
            </a:extLst>
          </p:cNvPr>
          <p:cNvSpPr/>
          <p:nvPr/>
        </p:nvSpPr>
        <p:spPr>
          <a:xfrm>
            <a:off x="11369269" y="2733491"/>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5" name="Rectangle 54">
            <a:extLst>
              <a:ext uri="{FF2B5EF4-FFF2-40B4-BE49-F238E27FC236}">
                <a16:creationId xmlns:a16="http://schemas.microsoft.com/office/drawing/2014/main" id="{51B86852-AC51-8F44-AADA-DFC256CD3E46}"/>
              </a:ext>
            </a:extLst>
          </p:cNvPr>
          <p:cNvSpPr/>
          <p:nvPr/>
        </p:nvSpPr>
        <p:spPr>
          <a:xfrm>
            <a:off x="11021304" y="2738959"/>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6" name="Rectangle 55">
            <a:extLst>
              <a:ext uri="{FF2B5EF4-FFF2-40B4-BE49-F238E27FC236}">
                <a16:creationId xmlns:a16="http://schemas.microsoft.com/office/drawing/2014/main" id="{320B30B8-35BA-7549-B74B-7B68E74933B6}"/>
              </a:ext>
            </a:extLst>
          </p:cNvPr>
          <p:cNvSpPr/>
          <p:nvPr/>
        </p:nvSpPr>
        <p:spPr>
          <a:xfrm>
            <a:off x="10330167" y="2743743"/>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7" name="Rectangle 56">
            <a:extLst>
              <a:ext uri="{FF2B5EF4-FFF2-40B4-BE49-F238E27FC236}">
                <a16:creationId xmlns:a16="http://schemas.microsoft.com/office/drawing/2014/main" id="{4F4DFC07-C468-4D4D-ACCF-7DF152003EF2}"/>
              </a:ext>
            </a:extLst>
          </p:cNvPr>
          <p:cNvSpPr/>
          <p:nvPr/>
        </p:nvSpPr>
        <p:spPr>
          <a:xfrm>
            <a:off x="10678100" y="3120386"/>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8" name="Rectangle 57">
            <a:extLst>
              <a:ext uri="{FF2B5EF4-FFF2-40B4-BE49-F238E27FC236}">
                <a16:creationId xmlns:a16="http://schemas.microsoft.com/office/drawing/2014/main" id="{C47F3828-64EF-D74A-8862-B1C176823450}"/>
              </a:ext>
            </a:extLst>
          </p:cNvPr>
          <p:cNvSpPr/>
          <p:nvPr/>
        </p:nvSpPr>
        <p:spPr>
          <a:xfrm>
            <a:off x="7228095" y="2005033"/>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9" name="Rectangle 58">
            <a:extLst>
              <a:ext uri="{FF2B5EF4-FFF2-40B4-BE49-F238E27FC236}">
                <a16:creationId xmlns:a16="http://schemas.microsoft.com/office/drawing/2014/main" id="{446AD06E-69E6-C642-9C44-421D15CC5656}"/>
              </a:ext>
            </a:extLst>
          </p:cNvPr>
          <p:cNvSpPr/>
          <p:nvPr/>
        </p:nvSpPr>
        <p:spPr>
          <a:xfrm>
            <a:off x="8955107" y="1988687"/>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0" name="Rectangle 59">
            <a:extLst>
              <a:ext uri="{FF2B5EF4-FFF2-40B4-BE49-F238E27FC236}">
                <a16:creationId xmlns:a16="http://schemas.microsoft.com/office/drawing/2014/main" id="{8C7BE3D1-DED0-4347-AC6B-E8D633752479}"/>
              </a:ext>
            </a:extLst>
          </p:cNvPr>
          <p:cNvSpPr/>
          <p:nvPr/>
        </p:nvSpPr>
        <p:spPr>
          <a:xfrm>
            <a:off x="9658595" y="1989236"/>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1" name="Rectangle 60">
            <a:extLst>
              <a:ext uri="{FF2B5EF4-FFF2-40B4-BE49-F238E27FC236}">
                <a16:creationId xmlns:a16="http://schemas.microsoft.com/office/drawing/2014/main" id="{8151FDA9-2777-8749-B37F-10B3EA21A9B1}"/>
              </a:ext>
            </a:extLst>
          </p:cNvPr>
          <p:cNvSpPr/>
          <p:nvPr/>
        </p:nvSpPr>
        <p:spPr>
          <a:xfrm>
            <a:off x="9631397" y="2372072"/>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2" name="Rectangle 61">
            <a:extLst>
              <a:ext uri="{FF2B5EF4-FFF2-40B4-BE49-F238E27FC236}">
                <a16:creationId xmlns:a16="http://schemas.microsoft.com/office/drawing/2014/main" id="{FA13EFEB-E2A9-C44C-83F2-B38AED65D5ED}"/>
              </a:ext>
            </a:extLst>
          </p:cNvPr>
          <p:cNvSpPr/>
          <p:nvPr/>
        </p:nvSpPr>
        <p:spPr>
          <a:xfrm>
            <a:off x="10673338" y="1630375"/>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3" name="Rectangle 62">
            <a:extLst>
              <a:ext uri="{FF2B5EF4-FFF2-40B4-BE49-F238E27FC236}">
                <a16:creationId xmlns:a16="http://schemas.microsoft.com/office/drawing/2014/main" id="{CD9141E9-39C2-D149-B30B-A06E1477DCBA}"/>
              </a:ext>
            </a:extLst>
          </p:cNvPr>
          <p:cNvSpPr/>
          <p:nvPr/>
        </p:nvSpPr>
        <p:spPr>
          <a:xfrm>
            <a:off x="6867906" y="2018211"/>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4" name="Rectangle 63">
            <a:extLst>
              <a:ext uri="{FF2B5EF4-FFF2-40B4-BE49-F238E27FC236}">
                <a16:creationId xmlns:a16="http://schemas.microsoft.com/office/drawing/2014/main" id="{2940F001-9354-D543-8440-C0E5DA26911B}"/>
              </a:ext>
            </a:extLst>
          </p:cNvPr>
          <p:cNvSpPr/>
          <p:nvPr/>
        </p:nvSpPr>
        <p:spPr>
          <a:xfrm>
            <a:off x="6201445" y="1629799"/>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5" name="Rectangle 64">
            <a:extLst>
              <a:ext uri="{FF2B5EF4-FFF2-40B4-BE49-F238E27FC236}">
                <a16:creationId xmlns:a16="http://schemas.microsoft.com/office/drawing/2014/main" id="{4AFE2D7D-0BD6-3B45-9CC2-8D303878F28C}"/>
              </a:ext>
            </a:extLst>
          </p:cNvPr>
          <p:cNvSpPr/>
          <p:nvPr/>
        </p:nvSpPr>
        <p:spPr>
          <a:xfrm>
            <a:off x="6879691" y="1629799"/>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6" name="Rectangle 65">
            <a:extLst>
              <a:ext uri="{FF2B5EF4-FFF2-40B4-BE49-F238E27FC236}">
                <a16:creationId xmlns:a16="http://schemas.microsoft.com/office/drawing/2014/main" id="{EDE4CF86-CEF7-734E-A6DE-9B436B22E56E}"/>
              </a:ext>
            </a:extLst>
          </p:cNvPr>
          <p:cNvSpPr/>
          <p:nvPr/>
        </p:nvSpPr>
        <p:spPr>
          <a:xfrm>
            <a:off x="7203847" y="1629820"/>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7" name="Rectangle 66">
            <a:extLst>
              <a:ext uri="{FF2B5EF4-FFF2-40B4-BE49-F238E27FC236}">
                <a16:creationId xmlns:a16="http://schemas.microsoft.com/office/drawing/2014/main" id="{526B4437-E02E-F141-9E10-81FE9D9D0E33}"/>
              </a:ext>
            </a:extLst>
          </p:cNvPr>
          <p:cNvSpPr/>
          <p:nvPr/>
        </p:nvSpPr>
        <p:spPr>
          <a:xfrm>
            <a:off x="8583441" y="1619172"/>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8" name="Rectangle 67">
            <a:extLst>
              <a:ext uri="{FF2B5EF4-FFF2-40B4-BE49-F238E27FC236}">
                <a16:creationId xmlns:a16="http://schemas.microsoft.com/office/drawing/2014/main" id="{AC2AC442-6CCE-4F48-817E-6DD766B36E40}"/>
              </a:ext>
            </a:extLst>
          </p:cNvPr>
          <p:cNvSpPr/>
          <p:nvPr/>
        </p:nvSpPr>
        <p:spPr>
          <a:xfrm>
            <a:off x="10330166" y="1630375"/>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aphicFrame>
        <p:nvGraphicFramePr>
          <p:cNvPr id="69" name="Table 68"/>
          <p:cNvGraphicFramePr>
            <a:graphicFrameLocks noGrp="1"/>
          </p:cNvGraphicFramePr>
          <p:nvPr>
            <p:extLst>
              <p:ext uri="{D42A27DB-BD31-4B8C-83A1-F6EECF244321}">
                <p14:modId xmlns:p14="http://schemas.microsoft.com/office/powerpoint/2010/main" val="3105955263"/>
              </p:ext>
            </p:extLst>
          </p:nvPr>
        </p:nvGraphicFramePr>
        <p:xfrm>
          <a:off x="298672" y="1568863"/>
          <a:ext cx="5057096" cy="4358640"/>
        </p:xfrm>
        <a:graphic>
          <a:graphicData uri="http://schemas.openxmlformats.org/drawingml/2006/table">
            <a:tbl>
              <a:tblPr firstRow="1" bandRow="1">
                <a:tableStyleId>{5C22544A-7EE6-4342-B048-85BDC9FD1C3A}</a:tableStyleId>
              </a:tblPr>
              <a:tblGrid>
                <a:gridCol w="5057096">
                  <a:extLst>
                    <a:ext uri="{9D8B030D-6E8A-4147-A177-3AD203B41FA5}">
                      <a16:colId xmlns:a16="http://schemas.microsoft.com/office/drawing/2014/main" val="660022236"/>
                    </a:ext>
                  </a:extLst>
                </a:gridCol>
              </a:tblGrid>
              <a:tr h="370840">
                <a:tc>
                  <a:txBody>
                    <a:bodyPr/>
                    <a:lstStyle/>
                    <a:p>
                      <a:pPr marL="0" indent="0">
                        <a:buNone/>
                      </a:pPr>
                      <a:r>
                        <a:rPr lang="en-GB" sz="2000" b="0" baseline="0" dirty="0">
                          <a:solidFill>
                            <a:schemeClr val="accent1">
                              <a:lumMod val="50000"/>
                            </a:schemeClr>
                          </a:solidFill>
                          <a:latin typeface="Century Gothic" panose="020B0502020202020204" pitchFamily="34" charset="0"/>
                        </a:rPr>
                        <a:t>A. </a:t>
                      </a:r>
                      <a:r>
                        <a:rPr lang="en-GB" sz="2000" b="0" baseline="0" dirty="0" err="1">
                          <a:solidFill>
                            <a:schemeClr val="accent1">
                              <a:lumMod val="50000"/>
                            </a:schemeClr>
                          </a:solidFill>
                          <a:latin typeface="Century Gothic" panose="020B0502020202020204" pitchFamily="34" charset="0"/>
                        </a:rPr>
                        <a:t>Nur</a:t>
                      </a:r>
                      <a:r>
                        <a:rPr lang="en-GB" sz="2000" b="0" baseline="0" dirty="0">
                          <a:solidFill>
                            <a:schemeClr val="accent1">
                              <a:lumMod val="50000"/>
                            </a:schemeClr>
                          </a:solidFill>
                          <a:latin typeface="Century Gothic" panose="020B0502020202020204" pitchFamily="34" charset="0"/>
                        </a:rPr>
                        <a:t> </a:t>
                      </a:r>
                      <a:r>
                        <a:rPr lang="en-GB" sz="2000" b="0" baseline="0" dirty="0" err="1">
                          <a:solidFill>
                            <a:schemeClr val="accent1">
                              <a:lumMod val="50000"/>
                            </a:schemeClr>
                          </a:solidFill>
                          <a:latin typeface="Century Gothic" panose="020B0502020202020204" pitchFamily="34" charset="0"/>
                        </a:rPr>
                        <a:t>montags</a:t>
                      </a:r>
                      <a:endParaRPr lang="en-GB" sz="2000" b="0" baseline="0"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32625409"/>
                  </a:ext>
                </a:extLst>
              </a:tr>
              <a:tr h="370840">
                <a:tc>
                  <a:txBody>
                    <a:bodyPr/>
                    <a:lstStyle/>
                    <a:p>
                      <a:r>
                        <a:rPr lang="en-GB" sz="2000" b="0" dirty="0">
                          <a:solidFill>
                            <a:schemeClr val="accent1">
                              <a:lumMod val="50000"/>
                            </a:schemeClr>
                          </a:solidFill>
                          <a:latin typeface="Century Gothic" panose="020B0502020202020204" pitchFamily="34" charset="0"/>
                        </a:rPr>
                        <a:t>B. </a:t>
                      </a:r>
                      <a:r>
                        <a:rPr lang="en-GB" sz="2000" b="0" dirty="0" err="1">
                          <a:solidFill>
                            <a:schemeClr val="accent1">
                              <a:lumMod val="50000"/>
                            </a:schemeClr>
                          </a:solidFill>
                          <a:latin typeface="Century Gothic" panose="020B0502020202020204" pitchFamily="34" charset="0"/>
                        </a:rPr>
                        <a:t>Blau</a:t>
                      </a:r>
                      <a:r>
                        <a:rPr lang="en-GB" sz="2000" b="0" dirty="0">
                          <a:solidFill>
                            <a:schemeClr val="accent1">
                              <a:lumMod val="50000"/>
                            </a:schemeClr>
                          </a:solidFill>
                          <a:latin typeface="Century Gothic" panose="020B0502020202020204" pitchFamily="34" charset="0"/>
                        </a:rPr>
                        <a:t>, </a:t>
                      </a:r>
                      <a:r>
                        <a:rPr lang="en-GB" sz="2000" b="0" dirty="0" err="1">
                          <a:solidFill>
                            <a:schemeClr val="accent1">
                              <a:lumMod val="50000"/>
                            </a:schemeClr>
                          </a:solidFill>
                          <a:latin typeface="Century Gothic" panose="020B0502020202020204" pitchFamily="34" charset="0"/>
                        </a:rPr>
                        <a:t>gelb</a:t>
                      </a:r>
                      <a:r>
                        <a:rPr lang="en-GB" sz="2000" b="0" dirty="0">
                          <a:solidFill>
                            <a:schemeClr val="accent1">
                              <a:lumMod val="50000"/>
                            </a:schemeClr>
                          </a:solidFill>
                          <a:latin typeface="Century Gothic" panose="020B0502020202020204" pitchFamily="34" charset="0"/>
                        </a:rPr>
                        <a:t>, rot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3992579"/>
                  </a:ext>
                </a:extLst>
              </a:tr>
              <a:tr h="370840">
                <a:tc>
                  <a:txBody>
                    <a:bodyPr/>
                    <a:lstStyle/>
                    <a:p>
                      <a:r>
                        <a:rPr lang="en-GB" sz="2000" b="0" dirty="0">
                          <a:solidFill>
                            <a:schemeClr val="accent1">
                              <a:lumMod val="50000"/>
                            </a:schemeClr>
                          </a:solidFill>
                          <a:latin typeface="Century Gothic" panose="020B0502020202020204" pitchFamily="34" charset="0"/>
                        </a:rPr>
                        <a:t>C. </a:t>
                      </a:r>
                      <a:r>
                        <a:rPr lang="en-GB" sz="2000" b="0" dirty="0" err="1">
                          <a:solidFill>
                            <a:schemeClr val="accent1">
                              <a:lumMod val="50000"/>
                            </a:schemeClr>
                          </a:solidFill>
                          <a:latin typeface="Century Gothic" panose="020B0502020202020204" pitchFamily="34" charset="0"/>
                        </a:rPr>
                        <a:t>Übersetze</a:t>
                      </a:r>
                      <a:r>
                        <a:rPr lang="en-GB" sz="2000" b="0" dirty="0">
                          <a:solidFill>
                            <a:schemeClr val="accent1">
                              <a:lumMod val="50000"/>
                            </a:schemeClr>
                          </a:solidFill>
                          <a:latin typeface="Century Gothic" panose="020B0502020202020204" pitchFamily="34" charset="0"/>
                        </a:rPr>
                        <a:t> ‘never’</a:t>
                      </a:r>
                      <a:endParaRPr lang="en-GB" sz="2000" b="0" dirty="0">
                        <a:solidFill>
                          <a:schemeClr val="accent1">
                            <a:lumMod val="50000"/>
                          </a:schemeClr>
                        </a:solidFill>
                        <a:highlight>
                          <a:srgbClr val="FFFF00"/>
                        </a:highlight>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38774271"/>
                  </a:ext>
                </a:extLst>
              </a:tr>
              <a:tr h="370840">
                <a:tc>
                  <a:txBody>
                    <a:bodyPr/>
                    <a:lstStyle/>
                    <a:p>
                      <a:pPr marL="0" indent="0">
                        <a:buNone/>
                      </a:pPr>
                      <a:r>
                        <a:rPr lang="en-GB" sz="2000" b="0" dirty="0">
                          <a:solidFill>
                            <a:schemeClr val="accent1">
                              <a:lumMod val="50000"/>
                            </a:schemeClr>
                          </a:solidFill>
                          <a:latin typeface="Century Gothic" panose="020B0502020202020204" pitchFamily="34" charset="0"/>
                        </a:rPr>
                        <a:t>D. </a:t>
                      </a:r>
                      <a:r>
                        <a:rPr lang="en-GB" sz="2000" b="0" baseline="0" dirty="0">
                          <a:solidFill>
                            <a:schemeClr val="accent1">
                              <a:lumMod val="50000"/>
                            </a:schemeClr>
                          </a:solidFill>
                          <a:latin typeface="Century Gothic" panose="020B0502020202020204" pitchFamily="34" charset="0"/>
                          <a:sym typeface="Wingdings" panose="05000000000000000000" pitchFamily="2" charset="2"/>
                        </a:rPr>
                        <a:t>          </a:t>
                      </a:r>
                      <a:r>
                        <a:rPr lang="en-GB" sz="2000" b="0" baseline="0" dirty="0" err="1">
                          <a:solidFill>
                            <a:schemeClr val="accent1">
                              <a:lumMod val="50000"/>
                            </a:schemeClr>
                          </a:solidFill>
                          <a:latin typeface="Century Gothic" panose="020B0502020202020204" pitchFamily="34" charset="0"/>
                          <a:sym typeface="Wingdings" panose="05000000000000000000" pitchFamily="2" charset="2"/>
                        </a:rPr>
                        <a:t>oder</a:t>
                      </a:r>
                      <a:r>
                        <a:rPr lang="en-GB" sz="2000" b="0" baseline="0" dirty="0">
                          <a:solidFill>
                            <a:schemeClr val="accent1">
                              <a:lumMod val="50000"/>
                            </a:schemeClr>
                          </a:solidFill>
                          <a:latin typeface="Century Gothic" panose="020B0502020202020204" pitchFamily="34" charset="0"/>
                          <a:sym typeface="Wingdings" panose="05000000000000000000" pitchFamily="2" charset="2"/>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91790900"/>
                  </a:ext>
                </a:extLst>
              </a:tr>
              <a:tr h="370840">
                <a:tc>
                  <a:txBody>
                    <a:bodyPr/>
                    <a:lstStyle/>
                    <a:p>
                      <a:pPr marL="0" indent="0">
                        <a:buNone/>
                      </a:pPr>
                      <a:r>
                        <a:rPr lang="en-GB" sz="2000" b="0" dirty="0">
                          <a:solidFill>
                            <a:schemeClr val="accent1">
                              <a:lumMod val="50000"/>
                            </a:schemeClr>
                          </a:solidFill>
                          <a:latin typeface="Century Gothic" panose="020B0502020202020204" pitchFamily="34" charset="0"/>
                        </a:rPr>
                        <a:t>E. Am Sonntag, Montag, </a:t>
                      </a:r>
                      <a:r>
                        <a:rPr lang="en-GB" sz="2000" b="0" dirty="0" err="1">
                          <a:solidFill>
                            <a:schemeClr val="accent1">
                              <a:lumMod val="50000"/>
                            </a:schemeClr>
                          </a:solidFill>
                          <a:latin typeface="Century Gothic" panose="020B0502020202020204" pitchFamily="34" charset="0"/>
                        </a:rPr>
                        <a:t>Dienstag</a:t>
                      </a:r>
                      <a:r>
                        <a:rPr lang="en-GB" sz="2000" b="0" dirty="0">
                          <a:solidFill>
                            <a:schemeClr val="accent1">
                              <a:lumMod val="50000"/>
                            </a:schemeClr>
                          </a:solidFill>
                          <a:latin typeface="Century Gothic" panose="020B0502020202020204" pitchFamily="34" charset="0"/>
                        </a:rPr>
                        <a:t>, etc.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99965362"/>
                  </a:ext>
                </a:extLst>
              </a:tr>
              <a:tr h="370840">
                <a:tc>
                  <a:txBody>
                    <a:bodyPr/>
                    <a:lstStyle/>
                    <a:p>
                      <a:r>
                        <a:rPr lang="en-GB" sz="2000" b="0" dirty="0">
                          <a:solidFill>
                            <a:schemeClr val="accent1">
                              <a:lumMod val="50000"/>
                            </a:schemeClr>
                          </a:solidFill>
                          <a:latin typeface="Century Gothic" panose="020B0502020202020204" pitchFamily="34" charset="0"/>
                        </a:rPr>
                        <a:t>F. </a:t>
                      </a:r>
                      <a:r>
                        <a:rPr lang="en-GB" sz="2000" b="0" dirty="0" err="1">
                          <a:solidFill>
                            <a:schemeClr val="accent1">
                              <a:lumMod val="50000"/>
                            </a:schemeClr>
                          </a:solidFill>
                          <a:latin typeface="Century Gothic" panose="020B0502020202020204" pitchFamily="34" charset="0"/>
                        </a:rPr>
                        <a:t>Übersetze</a:t>
                      </a:r>
                      <a:r>
                        <a:rPr lang="en-GB" sz="2000" b="0" dirty="0">
                          <a:solidFill>
                            <a:schemeClr val="accent1">
                              <a:lumMod val="50000"/>
                            </a:schemeClr>
                          </a:solidFill>
                          <a:latin typeface="Century Gothic" panose="020B0502020202020204" pitchFamily="34" charset="0"/>
                        </a:rPr>
                        <a:t> ‘hardly’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956905"/>
                  </a:ext>
                </a:extLst>
              </a:tr>
              <a:tr h="370840">
                <a:tc>
                  <a:txBody>
                    <a:bodyPr/>
                    <a:lstStyle/>
                    <a:p>
                      <a:r>
                        <a:rPr lang="en-GB" sz="2000" b="0" dirty="0">
                          <a:solidFill>
                            <a:schemeClr val="accent1">
                              <a:lumMod val="50000"/>
                            </a:schemeClr>
                          </a:solidFill>
                          <a:latin typeface="Century Gothic" panose="020B0502020202020204" pitchFamily="34" charset="0"/>
                        </a:rPr>
                        <a:t>G. </a:t>
                      </a:r>
                      <a:r>
                        <a:rPr lang="en-GB" sz="2000" b="0" dirty="0" err="1">
                          <a:solidFill>
                            <a:schemeClr val="accent1">
                              <a:lumMod val="50000"/>
                            </a:schemeClr>
                          </a:solidFill>
                          <a:latin typeface="Century Gothic" panose="020B0502020202020204" pitchFamily="34" charset="0"/>
                        </a:rPr>
                        <a:t>Übersetze</a:t>
                      </a:r>
                      <a:r>
                        <a:rPr lang="en-GB" sz="2000" b="0" dirty="0">
                          <a:solidFill>
                            <a:schemeClr val="accent1">
                              <a:lumMod val="50000"/>
                            </a:schemeClr>
                          </a:solidFill>
                          <a:latin typeface="Century Gothic" panose="020B0502020202020204" pitchFamily="34" charset="0"/>
                        </a:rPr>
                        <a:t> ‘to wish’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279530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1">
                              <a:lumMod val="50000"/>
                            </a:schemeClr>
                          </a:solidFill>
                          <a:latin typeface="Century Gothic" panose="020B0502020202020204" pitchFamily="34" charset="0"/>
                        </a:rPr>
                        <a:t>H. </a:t>
                      </a:r>
                      <a:r>
                        <a:rPr lang="en-GB" sz="2000" b="0" dirty="0" err="1">
                          <a:solidFill>
                            <a:schemeClr val="accent1">
                              <a:lumMod val="50000"/>
                            </a:schemeClr>
                          </a:solidFill>
                          <a:latin typeface="Century Gothic" panose="020B0502020202020204" pitchFamily="34" charset="0"/>
                        </a:rPr>
                        <a:t>Schreiben</a:t>
                      </a:r>
                      <a:r>
                        <a:rPr lang="en-GB" sz="2000" b="0" dirty="0">
                          <a:solidFill>
                            <a:schemeClr val="accent1">
                              <a:lumMod val="50000"/>
                            </a:schemeClr>
                          </a:solidFill>
                          <a:latin typeface="Century Gothic" panose="020B0502020202020204" pitchFamily="34" charset="0"/>
                        </a:rPr>
                        <a:t>, </a:t>
                      </a:r>
                      <a:r>
                        <a:rPr lang="en-GB" sz="2000" b="0" dirty="0" err="1">
                          <a:solidFill>
                            <a:schemeClr val="accent1">
                              <a:lumMod val="50000"/>
                            </a:schemeClr>
                          </a:solidFill>
                          <a:latin typeface="Century Gothic" panose="020B0502020202020204" pitchFamily="34" charset="0"/>
                        </a:rPr>
                        <a:t>sprechen</a:t>
                      </a:r>
                      <a:r>
                        <a:rPr lang="en-GB" sz="2000" b="0" dirty="0">
                          <a:solidFill>
                            <a:schemeClr val="accent1">
                              <a:lumMod val="50000"/>
                            </a:schemeClr>
                          </a:solidFill>
                          <a:latin typeface="Century Gothic" panose="020B0502020202020204" pitchFamily="34" charset="0"/>
                        </a:rPr>
                        <a:t>, </a:t>
                      </a:r>
                      <a:r>
                        <a:rPr lang="en-GB" sz="2000" b="0" dirty="0" err="1">
                          <a:solidFill>
                            <a:schemeClr val="accent1">
                              <a:lumMod val="50000"/>
                            </a:schemeClr>
                          </a:solidFill>
                          <a:latin typeface="Century Gothic" panose="020B0502020202020204" pitchFamily="34" charset="0"/>
                        </a:rPr>
                        <a:t>lesen</a:t>
                      </a:r>
                      <a:r>
                        <a:rPr lang="en-GB" sz="2000" b="0" dirty="0">
                          <a:solidFill>
                            <a:schemeClr val="accent1">
                              <a:lumMod val="50000"/>
                            </a:schemeClr>
                          </a:solidFill>
                          <a:latin typeface="Century Gothic" panose="020B0502020202020204" pitchFamily="34" charset="0"/>
                        </a:rPr>
                        <a:t>, und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6352797"/>
                  </a:ext>
                </a:extLst>
              </a:tr>
              <a:tr h="370840">
                <a:tc>
                  <a:txBody>
                    <a:bodyPr/>
                    <a:lstStyle/>
                    <a:p>
                      <a:r>
                        <a:rPr lang="en-GB" sz="2000" b="0" dirty="0">
                          <a:solidFill>
                            <a:schemeClr val="accent1">
                              <a:lumMod val="50000"/>
                            </a:schemeClr>
                          </a:solidFill>
                          <a:latin typeface="Century Gothic" panose="020B0502020202020204" pitchFamily="34" charset="0"/>
                        </a:rPr>
                        <a:t>I.</a:t>
                      </a:r>
                      <a:r>
                        <a:rPr lang="en-GB" sz="2000" b="0" baseline="0" dirty="0">
                          <a:solidFill>
                            <a:schemeClr val="accent1">
                              <a:lumMod val="50000"/>
                            </a:schemeClr>
                          </a:solidFill>
                          <a:latin typeface="Century Gothic" panose="020B0502020202020204" pitchFamily="34" charset="0"/>
                        </a:rPr>
                        <a:t> </a:t>
                      </a:r>
                      <a:r>
                        <a:rPr lang="en-GB" sz="2000" b="0" baseline="0" dirty="0" err="1">
                          <a:solidFill>
                            <a:schemeClr val="accent1">
                              <a:lumMod val="50000"/>
                            </a:schemeClr>
                          </a:solidFill>
                          <a:latin typeface="Century Gothic" panose="020B0502020202020204" pitchFamily="34" charset="0"/>
                        </a:rPr>
                        <a:t>Nicht</a:t>
                      </a:r>
                      <a:r>
                        <a:rPr lang="en-GB" sz="2000" b="0" baseline="0" dirty="0">
                          <a:solidFill>
                            <a:schemeClr val="accent1">
                              <a:lumMod val="50000"/>
                            </a:schemeClr>
                          </a:solidFill>
                          <a:latin typeface="Century Gothic" panose="020B0502020202020204" pitchFamily="34" charset="0"/>
                        </a:rPr>
                        <a:t> </a:t>
                      </a:r>
                      <a:r>
                        <a:rPr lang="en-GB" sz="2000" b="0" baseline="0" dirty="0" err="1">
                          <a:solidFill>
                            <a:schemeClr val="accent1">
                              <a:lumMod val="50000"/>
                            </a:schemeClr>
                          </a:solidFill>
                          <a:latin typeface="Century Gothic" panose="020B0502020202020204" pitchFamily="34" charset="0"/>
                        </a:rPr>
                        <a:t>selten</a:t>
                      </a:r>
                      <a:endParaRPr lang="en-GB" sz="2000" b="0"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48700870"/>
                  </a:ext>
                </a:extLst>
              </a:tr>
              <a:tr h="370840">
                <a:tc>
                  <a:txBody>
                    <a:bodyPr/>
                    <a:lstStyle/>
                    <a:p>
                      <a:r>
                        <a:rPr lang="en-GB" sz="2000" b="0" dirty="0">
                          <a:solidFill>
                            <a:schemeClr val="accent1">
                              <a:lumMod val="50000"/>
                            </a:schemeClr>
                          </a:solidFill>
                          <a:latin typeface="Century Gothic" panose="020B0502020202020204" pitchFamily="34" charset="0"/>
                        </a:rPr>
                        <a:t>J. Wo?</a:t>
                      </a:r>
                      <a:endParaRPr lang="en-GB" sz="2000" b="0" dirty="0">
                        <a:solidFill>
                          <a:schemeClr val="accent1">
                            <a:lumMod val="50000"/>
                          </a:schemeClr>
                        </a:solidFill>
                        <a:highlight>
                          <a:srgbClr val="FFFF00"/>
                        </a:highlight>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06715152"/>
                  </a:ext>
                </a:extLst>
              </a:tr>
              <a:tr h="370840">
                <a:tc>
                  <a:txBody>
                    <a:bodyPr/>
                    <a:lstStyle/>
                    <a:p>
                      <a:r>
                        <a:rPr lang="en-GB" sz="2000" b="0" dirty="0">
                          <a:solidFill>
                            <a:schemeClr val="accent1">
                              <a:lumMod val="50000"/>
                            </a:schemeClr>
                          </a:solidFill>
                          <a:latin typeface="Century Gothic" panose="020B0502020202020204" pitchFamily="34" charset="0"/>
                        </a:rPr>
                        <a:t>K. </a:t>
                      </a:r>
                      <a:r>
                        <a:rPr lang="en-GB" sz="2000" b="0" dirty="0" err="1">
                          <a:solidFill>
                            <a:schemeClr val="accent1">
                              <a:lumMod val="50000"/>
                            </a:schemeClr>
                          </a:solidFill>
                          <a:latin typeface="Century Gothic" panose="020B0502020202020204" pitchFamily="34" charset="0"/>
                        </a:rPr>
                        <a:t>Ehm</a:t>
                      </a:r>
                      <a:r>
                        <a:rPr lang="en-GB" sz="2000" b="0" dirty="0">
                          <a:solidFill>
                            <a:schemeClr val="accent1">
                              <a:lumMod val="50000"/>
                            </a:schemeClr>
                          </a:solidFill>
                          <a:latin typeface="Century Gothic" panose="020B0502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7344852"/>
                  </a:ext>
                </a:extLst>
              </a:tr>
            </a:tbl>
          </a:graphicData>
        </a:graphic>
      </p:graphicFrame>
      <p:pic>
        <p:nvPicPr>
          <p:cNvPr id="70" name="Graphic 2" descr="Cat">
            <a:extLst>
              <a:ext uri="{FF2B5EF4-FFF2-40B4-BE49-F238E27FC236}">
                <a16:creationId xmlns:a16="http://schemas.microsoft.com/office/drawing/2014/main" id="{84BDD1E1-BC86-C440-ACD7-D2AAFD35BA1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38827" y="2810470"/>
            <a:ext cx="342900" cy="342900"/>
          </a:xfrm>
          <a:prstGeom prst="rect">
            <a:avLst/>
          </a:prstGeom>
        </p:spPr>
      </p:pic>
      <p:pic>
        <p:nvPicPr>
          <p:cNvPr id="71" name="Graphic 4" descr="Dog">
            <a:extLst>
              <a:ext uri="{FF2B5EF4-FFF2-40B4-BE49-F238E27FC236}">
                <a16:creationId xmlns:a16="http://schemas.microsoft.com/office/drawing/2014/main" id="{CA533070-4EC2-F543-BADE-B8EA1FB3ED2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23095" y="2686527"/>
            <a:ext cx="535622" cy="535622"/>
          </a:xfrm>
          <a:prstGeom prst="rect">
            <a:avLst/>
          </a:prstGeom>
        </p:spPr>
      </p:pic>
      <p:pic>
        <p:nvPicPr>
          <p:cNvPr id="72" name="Picture 71">
            <a:extLst>
              <a:ext uri="{FF2B5EF4-FFF2-40B4-BE49-F238E27FC236}">
                <a16:creationId xmlns:a16="http://schemas.microsoft.com/office/drawing/2014/main" id="{947A331A-A0F5-134B-848B-ACF5EF8D6158}"/>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78354" y="5215741"/>
            <a:ext cx="536517" cy="511996"/>
          </a:xfrm>
          <a:prstGeom prst="rect">
            <a:avLst/>
          </a:prstGeom>
        </p:spPr>
      </p:pic>
      <p:sp>
        <p:nvSpPr>
          <p:cNvPr id="73" name="Rectangle 72">
            <a:extLst>
              <a:ext uri="{FF2B5EF4-FFF2-40B4-BE49-F238E27FC236}">
                <a16:creationId xmlns:a16="http://schemas.microsoft.com/office/drawing/2014/main" id="{53B4D111-0D10-DA4D-90CB-09E5DEAF4B93}"/>
              </a:ext>
            </a:extLst>
          </p:cNvPr>
          <p:cNvSpPr/>
          <p:nvPr/>
        </p:nvSpPr>
        <p:spPr>
          <a:xfrm>
            <a:off x="10354496" y="3831673"/>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1"/>
          <p:cNvSpPr>
            <a:spLocks noGrp="1"/>
          </p:cNvSpPr>
          <p:nvPr>
            <p:ph type="title"/>
          </p:nvPr>
        </p:nvSpPr>
        <p:spPr>
          <a:xfrm>
            <a:off x="33251" y="196345"/>
            <a:ext cx="10515600" cy="1325563"/>
          </a:xfrm>
        </p:spPr>
        <p:txBody>
          <a:bodyPr/>
          <a:lstStyle/>
          <a:p>
            <a:r>
              <a:rPr lang="en-GB" b="1">
                <a:solidFill>
                  <a:schemeClr val="bg1"/>
                </a:solidFill>
              </a:rPr>
              <a:t>Vokabeln</a:t>
            </a:r>
            <a:br>
              <a:rPr lang="en-GB" b="1">
                <a:solidFill>
                  <a:schemeClr val="bg1"/>
                </a:solidFill>
              </a:rPr>
            </a:br>
            <a:endParaRPr lang="en-GB"/>
          </a:p>
        </p:txBody>
      </p:sp>
    </p:spTree>
    <p:extLst>
      <p:ext uri="{BB962C8B-B14F-4D97-AF65-F5344CB8AC3E}">
        <p14:creationId xmlns:p14="http://schemas.microsoft.com/office/powerpoint/2010/main" val="2648026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4"/>
                                        </p:tgtEl>
                                      </p:cBhvr>
                                    </p:animEffect>
                                    <p:set>
                                      <p:cBhvr>
                                        <p:cTn id="12" dur="1" fill="hold">
                                          <p:stCondLst>
                                            <p:cond delay="499"/>
                                          </p:stCondLst>
                                        </p:cTn>
                                        <p:tgtEl>
                                          <p:spTgt spid="6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24"/>
                                        </p:tgtEl>
                                      </p:cBhvr>
                                    </p:animEffect>
                                    <p:set>
                                      <p:cBhvr>
                                        <p:cTn id="17" dur="1" fill="hold">
                                          <p:stCondLst>
                                            <p:cond delay="499"/>
                                          </p:stCondLst>
                                        </p:cTn>
                                        <p:tgtEl>
                                          <p:spTgt spid="2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65"/>
                                        </p:tgtEl>
                                      </p:cBhvr>
                                    </p:animEffect>
                                    <p:set>
                                      <p:cBhvr>
                                        <p:cTn id="22" dur="1" fill="hold">
                                          <p:stCondLst>
                                            <p:cond delay="499"/>
                                          </p:stCondLst>
                                        </p:cTn>
                                        <p:tgtEl>
                                          <p:spTgt spid="6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66"/>
                                        </p:tgtEl>
                                      </p:cBhvr>
                                    </p:animEffect>
                                    <p:set>
                                      <p:cBhvr>
                                        <p:cTn id="27" dur="1" fill="hold">
                                          <p:stCondLst>
                                            <p:cond delay="499"/>
                                          </p:stCondLst>
                                        </p:cTn>
                                        <p:tgtEl>
                                          <p:spTgt spid="6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3"/>
                                        </p:tgtEl>
                                      </p:cBhvr>
                                    </p:animEffect>
                                    <p:set>
                                      <p:cBhvr>
                                        <p:cTn id="32" dur="1" fill="hold">
                                          <p:stCondLst>
                                            <p:cond delay="499"/>
                                          </p:stCondLst>
                                        </p:cTn>
                                        <p:tgtEl>
                                          <p:spTgt spid="2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67"/>
                                        </p:tgtEl>
                                      </p:cBhvr>
                                    </p:animEffect>
                                    <p:set>
                                      <p:cBhvr>
                                        <p:cTn id="37" dur="1" fill="hold">
                                          <p:stCondLst>
                                            <p:cond delay="499"/>
                                          </p:stCondLst>
                                        </p:cTn>
                                        <p:tgtEl>
                                          <p:spTgt spid="6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22"/>
                                        </p:tgtEl>
                                      </p:cBhvr>
                                    </p:animEffect>
                                    <p:set>
                                      <p:cBhvr>
                                        <p:cTn id="47" dur="1" fill="hold">
                                          <p:stCondLst>
                                            <p:cond delay="499"/>
                                          </p:stCondLst>
                                        </p:cTn>
                                        <p:tgtEl>
                                          <p:spTgt spid="2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68"/>
                                        </p:tgtEl>
                                      </p:cBhvr>
                                    </p:animEffect>
                                    <p:set>
                                      <p:cBhvr>
                                        <p:cTn id="52" dur="1" fill="hold">
                                          <p:stCondLst>
                                            <p:cond delay="499"/>
                                          </p:stCondLst>
                                        </p:cTn>
                                        <p:tgtEl>
                                          <p:spTgt spid="68"/>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62"/>
                                        </p:tgtEl>
                                      </p:cBhvr>
                                    </p:animEffect>
                                    <p:set>
                                      <p:cBhvr>
                                        <p:cTn id="57" dur="1" fill="hold">
                                          <p:stCondLst>
                                            <p:cond delay="499"/>
                                          </p:stCondLst>
                                        </p:cTn>
                                        <p:tgtEl>
                                          <p:spTgt spid="62"/>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63"/>
                                        </p:tgtEl>
                                      </p:cBhvr>
                                    </p:animEffect>
                                    <p:set>
                                      <p:cBhvr>
                                        <p:cTn id="62" dur="1" fill="hold">
                                          <p:stCondLst>
                                            <p:cond delay="499"/>
                                          </p:stCondLst>
                                        </p:cTn>
                                        <p:tgtEl>
                                          <p:spTgt spid="6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58"/>
                                        </p:tgtEl>
                                      </p:cBhvr>
                                    </p:animEffect>
                                    <p:set>
                                      <p:cBhvr>
                                        <p:cTn id="67" dur="1" fill="hold">
                                          <p:stCondLst>
                                            <p:cond delay="499"/>
                                          </p:stCondLst>
                                        </p:cTn>
                                        <p:tgtEl>
                                          <p:spTgt spid="58"/>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0" nodeType="clickEffect">
                                  <p:stCondLst>
                                    <p:cond delay="0"/>
                                  </p:stCondLst>
                                  <p:childTnLst>
                                    <p:animEffect transition="out" filter="fade">
                                      <p:cBhvr>
                                        <p:cTn id="71" dur="500"/>
                                        <p:tgtEl>
                                          <p:spTgt spid="21"/>
                                        </p:tgtEl>
                                      </p:cBhvr>
                                    </p:animEffect>
                                    <p:set>
                                      <p:cBhvr>
                                        <p:cTn id="72" dur="1" fill="hold">
                                          <p:stCondLst>
                                            <p:cond delay="499"/>
                                          </p:stCondLst>
                                        </p:cTn>
                                        <p:tgtEl>
                                          <p:spTgt spid="21"/>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20"/>
                                        </p:tgtEl>
                                      </p:cBhvr>
                                    </p:animEffect>
                                    <p:set>
                                      <p:cBhvr>
                                        <p:cTn id="77" dur="1" fill="hold">
                                          <p:stCondLst>
                                            <p:cond delay="499"/>
                                          </p:stCondLst>
                                        </p:cTn>
                                        <p:tgtEl>
                                          <p:spTgt spid="20"/>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grpId="0" nodeType="clickEffect">
                                  <p:stCondLst>
                                    <p:cond delay="0"/>
                                  </p:stCondLst>
                                  <p:childTnLst>
                                    <p:animEffect transition="out" filter="fade">
                                      <p:cBhvr>
                                        <p:cTn id="81" dur="500"/>
                                        <p:tgtEl>
                                          <p:spTgt spid="59"/>
                                        </p:tgtEl>
                                      </p:cBhvr>
                                    </p:animEffect>
                                    <p:set>
                                      <p:cBhvr>
                                        <p:cTn id="82" dur="1" fill="hold">
                                          <p:stCondLst>
                                            <p:cond delay="499"/>
                                          </p:stCondLst>
                                        </p:cTn>
                                        <p:tgtEl>
                                          <p:spTgt spid="59"/>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grpId="0" nodeType="clickEffect">
                                  <p:stCondLst>
                                    <p:cond delay="0"/>
                                  </p:stCondLst>
                                  <p:childTnLst>
                                    <p:animEffect transition="out" filter="fade">
                                      <p:cBhvr>
                                        <p:cTn id="86" dur="500"/>
                                        <p:tgtEl>
                                          <p:spTgt spid="9"/>
                                        </p:tgtEl>
                                      </p:cBhvr>
                                    </p:animEffect>
                                    <p:set>
                                      <p:cBhvr>
                                        <p:cTn id="87" dur="1" fill="hold">
                                          <p:stCondLst>
                                            <p:cond delay="499"/>
                                          </p:stCondLst>
                                        </p:cTn>
                                        <p:tgtEl>
                                          <p:spTgt spid="9"/>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60"/>
                                        </p:tgtEl>
                                      </p:cBhvr>
                                    </p:animEffect>
                                    <p:set>
                                      <p:cBhvr>
                                        <p:cTn id="92" dur="1" fill="hold">
                                          <p:stCondLst>
                                            <p:cond delay="499"/>
                                          </p:stCondLst>
                                        </p:cTn>
                                        <p:tgtEl>
                                          <p:spTgt spid="60"/>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0" presetClass="exit" presetSubtype="0" fill="hold" grpId="0" nodeType="clickEffect">
                                  <p:stCondLst>
                                    <p:cond delay="0"/>
                                  </p:stCondLst>
                                  <p:childTnLst>
                                    <p:animEffect transition="out" filter="fade">
                                      <p:cBhvr>
                                        <p:cTn id="96" dur="500"/>
                                        <p:tgtEl>
                                          <p:spTgt spid="10"/>
                                        </p:tgtEl>
                                      </p:cBhvr>
                                    </p:animEffect>
                                    <p:set>
                                      <p:cBhvr>
                                        <p:cTn id="97" dur="1" fill="hold">
                                          <p:stCondLst>
                                            <p:cond delay="499"/>
                                          </p:stCondLst>
                                        </p:cTn>
                                        <p:tgtEl>
                                          <p:spTgt spid="10"/>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grpId="0" nodeType="clickEffect">
                                  <p:stCondLst>
                                    <p:cond delay="0"/>
                                  </p:stCondLst>
                                  <p:childTnLst>
                                    <p:animEffect transition="out" filter="fade">
                                      <p:cBhvr>
                                        <p:cTn id="101" dur="500"/>
                                        <p:tgtEl>
                                          <p:spTgt spid="61"/>
                                        </p:tgtEl>
                                      </p:cBhvr>
                                    </p:animEffect>
                                    <p:set>
                                      <p:cBhvr>
                                        <p:cTn id="102" dur="1" fill="hold">
                                          <p:stCondLst>
                                            <p:cond delay="499"/>
                                          </p:stCondLst>
                                        </p:cTn>
                                        <p:tgtEl>
                                          <p:spTgt spid="61"/>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grpId="0" nodeType="clickEffect">
                                  <p:stCondLst>
                                    <p:cond delay="0"/>
                                  </p:stCondLst>
                                  <p:childTnLst>
                                    <p:animEffect transition="out" filter="fade">
                                      <p:cBhvr>
                                        <p:cTn id="106" dur="500"/>
                                        <p:tgtEl>
                                          <p:spTgt spid="19"/>
                                        </p:tgtEl>
                                      </p:cBhvr>
                                    </p:animEffect>
                                    <p:set>
                                      <p:cBhvr>
                                        <p:cTn id="107" dur="1" fill="hold">
                                          <p:stCondLst>
                                            <p:cond delay="499"/>
                                          </p:stCondLst>
                                        </p:cTn>
                                        <p:tgtEl>
                                          <p:spTgt spid="19"/>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grpId="0" nodeType="clickEffect">
                                  <p:stCondLst>
                                    <p:cond delay="0"/>
                                  </p:stCondLst>
                                  <p:childTnLst>
                                    <p:animEffect transition="out" filter="fade">
                                      <p:cBhvr>
                                        <p:cTn id="111" dur="500"/>
                                        <p:tgtEl>
                                          <p:spTgt spid="30"/>
                                        </p:tgtEl>
                                      </p:cBhvr>
                                    </p:animEffect>
                                    <p:set>
                                      <p:cBhvr>
                                        <p:cTn id="112" dur="1" fill="hold">
                                          <p:stCondLst>
                                            <p:cond delay="499"/>
                                          </p:stCondLst>
                                        </p:cTn>
                                        <p:tgtEl>
                                          <p:spTgt spid="30"/>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0" presetClass="exit" presetSubtype="0" fill="hold" grpId="0" nodeType="clickEffect">
                                  <p:stCondLst>
                                    <p:cond delay="0"/>
                                  </p:stCondLst>
                                  <p:childTnLst>
                                    <p:animEffect transition="out" filter="fade">
                                      <p:cBhvr>
                                        <p:cTn id="116" dur="500"/>
                                        <p:tgtEl>
                                          <p:spTgt spid="11"/>
                                        </p:tgtEl>
                                      </p:cBhvr>
                                    </p:animEffect>
                                    <p:set>
                                      <p:cBhvr>
                                        <p:cTn id="117" dur="1" fill="hold">
                                          <p:stCondLst>
                                            <p:cond delay="499"/>
                                          </p:stCondLst>
                                        </p:cTn>
                                        <p:tgtEl>
                                          <p:spTgt spid="11"/>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10" presetClass="exit" presetSubtype="0" fill="hold" grpId="0" nodeType="clickEffect">
                                  <p:stCondLst>
                                    <p:cond delay="0"/>
                                  </p:stCondLst>
                                  <p:childTnLst>
                                    <p:animEffect transition="out" filter="fade">
                                      <p:cBhvr>
                                        <p:cTn id="121" dur="500"/>
                                        <p:tgtEl>
                                          <p:spTgt spid="28"/>
                                        </p:tgtEl>
                                      </p:cBhvr>
                                    </p:animEffect>
                                    <p:set>
                                      <p:cBhvr>
                                        <p:cTn id="122" dur="1" fill="hold">
                                          <p:stCondLst>
                                            <p:cond delay="499"/>
                                          </p:stCondLst>
                                        </p:cTn>
                                        <p:tgtEl>
                                          <p:spTgt spid="28"/>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6"/>
                                        </p:tgtEl>
                                      </p:cBhvr>
                                    </p:animEffect>
                                    <p:set>
                                      <p:cBhvr>
                                        <p:cTn id="127" dur="1" fill="hold">
                                          <p:stCondLst>
                                            <p:cond delay="499"/>
                                          </p:stCondLst>
                                        </p:cTn>
                                        <p:tgtEl>
                                          <p:spTgt spid="56"/>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10" presetClass="exit" presetSubtype="0" fill="hold" grpId="0" nodeType="clickEffect">
                                  <p:stCondLst>
                                    <p:cond delay="0"/>
                                  </p:stCondLst>
                                  <p:childTnLst>
                                    <p:animEffect transition="out" filter="fade">
                                      <p:cBhvr>
                                        <p:cTn id="131" dur="500"/>
                                        <p:tgtEl>
                                          <p:spTgt spid="29"/>
                                        </p:tgtEl>
                                      </p:cBhvr>
                                    </p:animEffect>
                                    <p:set>
                                      <p:cBhvr>
                                        <p:cTn id="132" dur="1" fill="hold">
                                          <p:stCondLst>
                                            <p:cond delay="499"/>
                                          </p:stCondLst>
                                        </p:cTn>
                                        <p:tgtEl>
                                          <p:spTgt spid="29"/>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10" presetClass="exit" presetSubtype="0" fill="hold" grpId="0" nodeType="clickEffect">
                                  <p:stCondLst>
                                    <p:cond delay="0"/>
                                  </p:stCondLst>
                                  <p:childTnLst>
                                    <p:animEffect transition="out" filter="fade">
                                      <p:cBhvr>
                                        <p:cTn id="136" dur="500"/>
                                        <p:tgtEl>
                                          <p:spTgt spid="55"/>
                                        </p:tgtEl>
                                      </p:cBhvr>
                                    </p:animEffect>
                                    <p:set>
                                      <p:cBhvr>
                                        <p:cTn id="137" dur="1" fill="hold">
                                          <p:stCondLst>
                                            <p:cond delay="499"/>
                                          </p:stCondLst>
                                        </p:cTn>
                                        <p:tgtEl>
                                          <p:spTgt spid="55"/>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10" presetClass="exit" presetSubtype="0" fill="hold" grpId="0" nodeType="clickEffect">
                                  <p:stCondLst>
                                    <p:cond delay="0"/>
                                  </p:stCondLst>
                                  <p:childTnLst>
                                    <p:animEffect transition="out" filter="fade">
                                      <p:cBhvr>
                                        <p:cTn id="141" dur="500"/>
                                        <p:tgtEl>
                                          <p:spTgt spid="54"/>
                                        </p:tgtEl>
                                      </p:cBhvr>
                                    </p:animEffect>
                                    <p:set>
                                      <p:cBhvr>
                                        <p:cTn id="142" dur="1" fill="hold">
                                          <p:stCondLst>
                                            <p:cond delay="499"/>
                                          </p:stCondLst>
                                        </p:cTn>
                                        <p:tgtEl>
                                          <p:spTgt spid="54"/>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10" presetClass="exit" presetSubtype="0" fill="hold" grpId="0" nodeType="clickEffect">
                                  <p:stCondLst>
                                    <p:cond delay="0"/>
                                  </p:stCondLst>
                                  <p:childTnLst>
                                    <p:animEffect transition="out" filter="fade">
                                      <p:cBhvr>
                                        <p:cTn id="146" dur="500"/>
                                        <p:tgtEl>
                                          <p:spTgt spid="53"/>
                                        </p:tgtEl>
                                      </p:cBhvr>
                                    </p:animEffect>
                                    <p:set>
                                      <p:cBhvr>
                                        <p:cTn id="147" dur="1" fill="hold">
                                          <p:stCondLst>
                                            <p:cond delay="499"/>
                                          </p:stCondLst>
                                        </p:cTn>
                                        <p:tgtEl>
                                          <p:spTgt spid="53"/>
                                        </p:tgtEl>
                                        <p:attrNameLst>
                                          <p:attrName>style.visibility</p:attrName>
                                        </p:attrNameLst>
                                      </p:cBhvr>
                                      <p:to>
                                        <p:strVal val="hidden"/>
                                      </p:to>
                                    </p:set>
                                  </p:childTnLst>
                                </p:cTn>
                              </p:par>
                            </p:childTnLst>
                          </p:cTn>
                        </p:par>
                      </p:childTnLst>
                    </p:cTn>
                  </p:par>
                  <p:par>
                    <p:cTn id="148" fill="hold">
                      <p:stCondLst>
                        <p:cond delay="indefinite"/>
                      </p:stCondLst>
                      <p:childTnLst>
                        <p:par>
                          <p:cTn id="149" fill="hold">
                            <p:stCondLst>
                              <p:cond delay="0"/>
                            </p:stCondLst>
                            <p:childTnLst>
                              <p:par>
                                <p:cTn id="150" presetID="10" presetClass="exit" presetSubtype="0" fill="hold" grpId="0" nodeType="clickEffect">
                                  <p:stCondLst>
                                    <p:cond delay="0"/>
                                  </p:stCondLst>
                                  <p:childTnLst>
                                    <p:animEffect transition="out" filter="fade">
                                      <p:cBhvr>
                                        <p:cTn id="151" dur="500"/>
                                        <p:tgtEl>
                                          <p:spTgt spid="47"/>
                                        </p:tgtEl>
                                      </p:cBhvr>
                                    </p:animEffect>
                                    <p:set>
                                      <p:cBhvr>
                                        <p:cTn id="152" dur="1" fill="hold">
                                          <p:stCondLst>
                                            <p:cond delay="499"/>
                                          </p:stCondLst>
                                        </p:cTn>
                                        <p:tgtEl>
                                          <p:spTgt spid="47"/>
                                        </p:tgtEl>
                                        <p:attrNameLst>
                                          <p:attrName>style.visibility</p:attrName>
                                        </p:attrNameLst>
                                      </p:cBhvr>
                                      <p:to>
                                        <p:strVal val="hidden"/>
                                      </p:to>
                                    </p:set>
                                  </p:childTnLst>
                                </p:cTn>
                              </p:par>
                            </p:childTnLst>
                          </p:cTn>
                        </p:par>
                      </p:childTnLst>
                    </p:cTn>
                  </p:par>
                  <p:par>
                    <p:cTn id="153" fill="hold">
                      <p:stCondLst>
                        <p:cond delay="indefinite"/>
                      </p:stCondLst>
                      <p:childTnLst>
                        <p:par>
                          <p:cTn id="154" fill="hold">
                            <p:stCondLst>
                              <p:cond delay="0"/>
                            </p:stCondLst>
                            <p:childTnLst>
                              <p:par>
                                <p:cTn id="155" presetID="10" presetClass="exit" presetSubtype="0" fill="hold" grpId="0" nodeType="clickEffect">
                                  <p:stCondLst>
                                    <p:cond delay="0"/>
                                  </p:stCondLst>
                                  <p:childTnLst>
                                    <p:animEffect transition="out" filter="fade">
                                      <p:cBhvr>
                                        <p:cTn id="156" dur="500"/>
                                        <p:tgtEl>
                                          <p:spTgt spid="27"/>
                                        </p:tgtEl>
                                      </p:cBhvr>
                                    </p:animEffect>
                                    <p:set>
                                      <p:cBhvr>
                                        <p:cTn id="157" dur="1" fill="hold">
                                          <p:stCondLst>
                                            <p:cond delay="499"/>
                                          </p:stCondLst>
                                        </p:cTn>
                                        <p:tgtEl>
                                          <p:spTgt spid="27"/>
                                        </p:tgtEl>
                                        <p:attrNameLst>
                                          <p:attrName>style.visibility</p:attrName>
                                        </p:attrNameLst>
                                      </p:cBhvr>
                                      <p:to>
                                        <p:strVal val="hidden"/>
                                      </p:to>
                                    </p:set>
                                  </p:childTnLst>
                                </p:cTn>
                              </p:par>
                            </p:childTnLst>
                          </p:cTn>
                        </p:par>
                      </p:childTnLst>
                    </p:cTn>
                  </p:par>
                  <p:par>
                    <p:cTn id="158" fill="hold">
                      <p:stCondLst>
                        <p:cond delay="indefinite"/>
                      </p:stCondLst>
                      <p:childTnLst>
                        <p:par>
                          <p:cTn id="159" fill="hold">
                            <p:stCondLst>
                              <p:cond delay="0"/>
                            </p:stCondLst>
                            <p:childTnLst>
                              <p:par>
                                <p:cTn id="160" presetID="10" presetClass="exit" presetSubtype="0" fill="hold" grpId="0" nodeType="clickEffect">
                                  <p:stCondLst>
                                    <p:cond delay="0"/>
                                  </p:stCondLst>
                                  <p:childTnLst>
                                    <p:animEffect transition="out" filter="fade">
                                      <p:cBhvr>
                                        <p:cTn id="161" dur="500"/>
                                        <p:tgtEl>
                                          <p:spTgt spid="46"/>
                                        </p:tgtEl>
                                      </p:cBhvr>
                                    </p:animEffect>
                                    <p:set>
                                      <p:cBhvr>
                                        <p:cTn id="162" dur="1" fill="hold">
                                          <p:stCondLst>
                                            <p:cond delay="499"/>
                                          </p:stCondLst>
                                        </p:cTn>
                                        <p:tgtEl>
                                          <p:spTgt spid="46"/>
                                        </p:tgtEl>
                                        <p:attrNameLst>
                                          <p:attrName>style.visibility</p:attrName>
                                        </p:attrNameLst>
                                      </p:cBhvr>
                                      <p:to>
                                        <p:strVal val="hidden"/>
                                      </p:to>
                                    </p:set>
                                  </p:childTnLst>
                                </p:cTn>
                              </p:par>
                            </p:childTnLst>
                          </p:cTn>
                        </p:par>
                      </p:childTnLst>
                    </p:cTn>
                  </p:par>
                  <p:par>
                    <p:cTn id="163" fill="hold">
                      <p:stCondLst>
                        <p:cond delay="indefinite"/>
                      </p:stCondLst>
                      <p:childTnLst>
                        <p:par>
                          <p:cTn id="164" fill="hold">
                            <p:stCondLst>
                              <p:cond delay="0"/>
                            </p:stCondLst>
                            <p:childTnLst>
                              <p:par>
                                <p:cTn id="165" presetID="10" presetClass="exit" presetSubtype="0" fill="hold" grpId="0" nodeType="clickEffect">
                                  <p:stCondLst>
                                    <p:cond delay="0"/>
                                  </p:stCondLst>
                                  <p:childTnLst>
                                    <p:animEffect transition="out" filter="fade">
                                      <p:cBhvr>
                                        <p:cTn id="166" dur="500"/>
                                        <p:tgtEl>
                                          <p:spTgt spid="12"/>
                                        </p:tgtEl>
                                      </p:cBhvr>
                                    </p:animEffect>
                                    <p:set>
                                      <p:cBhvr>
                                        <p:cTn id="167" dur="1" fill="hold">
                                          <p:stCondLst>
                                            <p:cond delay="499"/>
                                          </p:stCondLst>
                                        </p:cTn>
                                        <p:tgtEl>
                                          <p:spTgt spid="12"/>
                                        </p:tgtEl>
                                        <p:attrNameLst>
                                          <p:attrName>style.visibility</p:attrName>
                                        </p:attrNameLst>
                                      </p:cBhvr>
                                      <p:to>
                                        <p:strVal val="hidden"/>
                                      </p:to>
                                    </p:set>
                                  </p:childTnLst>
                                </p:cTn>
                              </p:par>
                            </p:childTnLst>
                          </p:cTn>
                        </p:par>
                      </p:childTnLst>
                    </p:cTn>
                  </p:par>
                  <p:par>
                    <p:cTn id="168" fill="hold">
                      <p:stCondLst>
                        <p:cond delay="indefinite"/>
                      </p:stCondLst>
                      <p:childTnLst>
                        <p:par>
                          <p:cTn id="169" fill="hold">
                            <p:stCondLst>
                              <p:cond delay="0"/>
                            </p:stCondLst>
                            <p:childTnLst>
                              <p:par>
                                <p:cTn id="170" presetID="10" presetClass="exit" presetSubtype="0" fill="hold" grpId="0" nodeType="clickEffect">
                                  <p:stCondLst>
                                    <p:cond delay="0"/>
                                  </p:stCondLst>
                                  <p:childTnLst>
                                    <p:animEffect transition="out" filter="fade">
                                      <p:cBhvr>
                                        <p:cTn id="171" dur="500"/>
                                        <p:tgtEl>
                                          <p:spTgt spid="26"/>
                                        </p:tgtEl>
                                      </p:cBhvr>
                                    </p:animEffect>
                                    <p:set>
                                      <p:cBhvr>
                                        <p:cTn id="172" dur="1" fill="hold">
                                          <p:stCondLst>
                                            <p:cond delay="499"/>
                                          </p:stCondLst>
                                        </p:cTn>
                                        <p:tgtEl>
                                          <p:spTgt spid="26"/>
                                        </p:tgtEl>
                                        <p:attrNameLst>
                                          <p:attrName>style.visibility</p:attrName>
                                        </p:attrNameLst>
                                      </p:cBhvr>
                                      <p:to>
                                        <p:strVal val="hidden"/>
                                      </p:to>
                                    </p:set>
                                  </p:childTnLst>
                                </p:cTn>
                              </p:par>
                            </p:childTnLst>
                          </p:cTn>
                        </p:par>
                      </p:childTnLst>
                    </p:cTn>
                  </p:par>
                  <p:par>
                    <p:cTn id="173" fill="hold">
                      <p:stCondLst>
                        <p:cond delay="indefinite"/>
                      </p:stCondLst>
                      <p:childTnLst>
                        <p:par>
                          <p:cTn id="174" fill="hold">
                            <p:stCondLst>
                              <p:cond delay="0"/>
                            </p:stCondLst>
                            <p:childTnLst>
                              <p:par>
                                <p:cTn id="175" presetID="10" presetClass="exit" presetSubtype="0" fill="hold" grpId="0" nodeType="clickEffect">
                                  <p:stCondLst>
                                    <p:cond delay="0"/>
                                  </p:stCondLst>
                                  <p:childTnLst>
                                    <p:animEffect transition="out" filter="fade">
                                      <p:cBhvr>
                                        <p:cTn id="176" dur="500"/>
                                        <p:tgtEl>
                                          <p:spTgt spid="57"/>
                                        </p:tgtEl>
                                      </p:cBhvr>
                                    </p:animEffect>
                                    <p:set>
                                      <p:cBhvr>
                                        <p:cTn id="177" dur="1" fill="hold">
                                          <p:stCondLst>
                                            <p:cond delay="499"/>
                                          </p:stCondLst>
                                        </p:cTn>
                                        <p:tgtEl>
                                          <p:spTgt spid="57"/>
                                        </p:tgtEl>
                                        <p:attrNameLst>
                                          <p:attrName>style.visibility</p:attrName>
                                        </p:attrNameLst>
                                      </p:cBhvr>
                                      <p:to>
                                        <p:strVal val="hidden"/>
                                      </p:to>
                                    </p:set>
                                  </p:childTnLst>
                                </p:cTn>
                              </p:par>
                            </p:childTnLst>
                          </p:cTn>
                        </p:par>
                      </p:childTnLst>
                    </p:cTn>
                  </p:par>
                  <p:par>
                    <p:cTn id="178" fill="hold">
                      <p:stCondLst>
                        <p:cond delay="indefinite"/>
                      </p:stCondLst>
                      <p:childTnLst>
                        <p:par>
                          <p:cTn id="179" fill="hold">
                            <p:stCondLst>
                              <p:cond delay="0"/>
                            </p:stCondLst>
                            <p:childTnLst>
                              <p:par>
                                <p:cTn id="180" presetID="10" presetClass="exit" presetSubtype="0" fill="hold" grpId="0" nodeType="clickEffect">
                                  <p:stCondLst>
                                    <p:cond delay="0"/>
                                  </p:stCondLst>
                                  <p:childTnLst>
                                    <p:animEffect transition="out" filter="fade">
                                      <p:cBhvr>
                                        <p:cTn id="181" dur="500"/>
                                        <p:tgtEl>
                                          <p:spTgt spid="13"/>
                                        </p:tgtEl>
                                      </p:cBhvr>
                                    </p:animEffect>
                                    <p:set>
                                      <p:cBhvr>
                                        <p:cTn id="182" dur="1" fill="hold">
                                          <p:stCondLst>
                                            <p:cond delay="499"/>
                                          </p:stCondLst>
                                        </p:cTn>
                                        <p:tgtEl>
                                          <p:spTgt spid="13"/>
                                        </p:tgtEl>
                                        <p:attrNameLst>
                                          <p:attrName>style.visibility</p:attrName>
                                        </p:attrNameLst>
                                      </p:cBhvr>
                                      <p:to>
                                        <p:strVal val="hidden"/>
                                      </p:to>
                                    </p:set>
                                  </p:childTnLst>
                                </p:cTn>
                              </p:par>
                            </p:childTnLst>
                          </p:cTn>
                        </p:par>
                      </p:childTnLst>
                    </p:cTn>
                  </p:par>
                  <p:par>
                    <p:cTn id="183" fill="hold">
                      <p:stCondLst>
                        <p:cond delay="indefinite"/>
                      </p:stCondLst>
                      <p:childTnLst>
                        <p:par>
                          <p:cTn id="184" fill="hold">
                            <p:stCondLst>
                              <p:cond delay="0"/>
                            </p:stCondLst>
                            <p:childTnLst>
                              <p:par>
                                <p:cTn id="185" presetID="10" presetClass="exit" presetSubtype="0" fill="hold" grpId="0" nodeType="clickEffect">
                                  <p:stCondLst>
                                    <p:cond delay="0"/>
                                  </p:stCondLst>
                                  <p:childTnLst>
                                    <p:animEffect transition="out" filter="fade">
                                      <p:cBhvr>
                                        <p:cTn id="186" dur="500"/>
                                        <p:tgtEl>
                                          <p:spTgt spid="49"/>
                                        </p:tgtEl>
                                      </p:cBhvr>
                                    </p:animEffect>
                                    <p:set>
                                      <p:cBhvr>
                                        <p:cTn id="187" dur="1" fill="hold">
                                          <p:stCondLst>
                                            <p:cond delay="499"/>
                                          </p:stCondLst>
                                        </p:cTn>
                                        <p:tgtEl>
                                          <p:spTgt spid="49"/>
                                        </p:tgtEl>
                                        <p:attrNameLst>
                                          <p:attrName>style.visibility</p:attrName>
                                        </p:attrNameLst>
                                      </p:cBhvr>
                                      <p:to>
                                        <p:strVal val="hidden"/>
                                      </p:to>
                                    </p:set>
                                  </p:childTnLst>
                                </p:cTn>
                              </p:par>
                            </p:childTnLst>
                          </p:cTn>
                        </p:par>
                      </p:childTnLst>
                    </p:cTn>
                  </p:par>
                  <p:par>
                    <p:cTn id="188" fill="hold">
                      <p:stCondLst>
                        <p:cond delay="indefinite"/>
                      </p:stCondLst>
                      <p:childTnLst>
                        <p:par>
                          <p:cTn id="189" fill="hold">
                            <p:stCondLst>
                              <p:cond delay="0"/>
                            </p:stCondLst>
                            <p:childTnLst>
                              <p:par>
                                <p:cTn id="190" presetID="10" presetClass="exit" presetSubtype="0" fill="hold" grpId="0" nodeType="clickEffect">
                                  <p:stCondLst>
                                    <p:cond delay="0"/>
                                  </p:stCondLst>
                                  <p:childTnLst>
                                    <p:animEffect transition="out" filter="fade">
                                      <p:cBhvr>
                                        <p:cTn id="191" dur="500"/>
                                        <p:tgtEl>
                                          <p:spTgt spid="48"/>
                                        </p:tgtEl>
                                      </p:cBhvr>
                                    </p:animEffect>
                                    <p:set>
                                      <p:cBhvr>
                                        <p:cTn id="192" dur="1" fill="hold">
                                          <p:stCondLst>
                                            <p:cond delay="499"/>
                                          </p:stCondLst>
                                        </p:cTn>
                                        <p:tgtEl>
                                          <p:spTgt spid="48"/>
                                        </p:tgtEl>
                                        <p:attrNameLst>
                                          <p:attrName>style.visibility</p:attrName>
                                        </p:attrNameLst>
                                      </p:cBhvr>
                                      <p:to>
                                        <p:strVal val="hidden"/>
                                      </p:to>
                                    </p:set>
                                  </p:childTnLst>
                                </p:cTn>
                              </p:par>
                            </p:childTnLst>
                          </p:cTn>
                        </p:par>
                      </p:childTnLst>
                    </p:cTn>
                  </p:par>
                  <p:par>
                    <p:cTn id="193" fill="hold">
                      <p:stCondLst>
                        <p:cond delay="indefinite"/>
                      </p:stCondLst>
                      <p:childTnLst>
                        <p:par>
                          <p:cTn id="194" fill="hold">
                            <p:stCondLst>
                              <p:cond delay="0"/>
                            </p:stCondLst>
                            <p:childTnLst>
                              <p:par>
                                <p:cTn id="195" presetID="10" presetClass="exit" presetSubtype="0" fill="hold" grpId="0" nodeType="clickEffect">
                                  <p:stCondLst>
                                    <p:cond delay="0"/>
                                  </p:stCondLst>
                                  <p:childTnLst>
                                    <p:animEffect transition="out" filter="fade">
                                      <p:cBhvr>
                                        <p:cTn id="196" dur="500"/>
                                        <p:tgtEl>
                                          <p:spTgt spid="35"/>
                                        </p:tgtEl>
                                      </p:cBhvr>
                                    </p:animEffect>
                                    <p:set>
                                      <p:cBhvr>
                                        <p:cTn id="197" dur="1" fill="hold">
                                          <p:stCondLst>
                                            <p:cond delay="499"/>
                                          </p:stCondLst>
                                        </p:cTn>
                                        <p:tgtEl>
                                          <p:spTgt spid="35"/>
                                        </p:tgtEl>
                                        <p:attrNameLst>
                                          <p:attrName>style.visibility</p:attrName>
                                        </p:attrNameLst>
                                      </p:cBhvr>
                                      <p:to>
                                        <p:strVal val="hidden"/>
                                      </p:to>
                                    </p:set>
                                  </p:childTnLst>
                                </p:cTn>
                              </p:par>
                            </p:childTnLst>
                          </p:cTn>
                        </p:par>
                      </p:childTnLst>
                    </p:cTn>
                  </p:par>
                  <p:par>
                    <p:cTn id="198" fill="hold">
                      <p:stCondLst>
                        <p:cond delay="indefinite"/>
                      </p:stCondLst>
                      <p:childTnLst>
                        <p:par>
                          <p:cTn id="199" fill="hold">
                            <p:stCondLst>
                              <p:cond delay="0"/>
                            </p:stCondLst>
                            <p:childTnLst>
                              <p:par>
                                <p:cTn id="200" presetID="10" presetClass="exit" presetSubtype="0" fill="hold" grpId="0" nodeType="clickEffect">
                                  <p:stCondLst>
                                    <p:cond delay="0"/>
                                  </p:stCondLst>
                                  <p:childTnLst>
                                    <p:animEffect transition="out" filter="fade">
                                      <p:cBhvr>
                                        <p:cTn id="201" dur="500"/>
                                        <p:tgtEl>
                                          <p:spTgt spid="52"/>
                                        </p:tgtEl>
                                      </p:cBhvr>
                                    </p:animEffect>
                                    <p:set>
                                      <p:cBhvr>
                                        <p:cTn id="202" dur="1" fill="hold">
                                          <p:stCondLst>
                                            <p:cond delay="499"/>
                                          </p:stCondLst>
                                        </p:cTn>
                                        <p:tgtEl>
                                          <p:spTgt spid="52"/>
                                        </p:tgtEl>
                                        <p:attrNameLst>
                                          <p:attrName>style.visibility</p:attrName>
                                        </p:attrNameLst>
                                      </p:cBhvr>
                                      <p:to>
                                        <p:strVal val="hidden"/>
                                      </p:to>
                                    </p:set>
                                  </p:childTnLst>
                                </p:cTn>
                              </p:par>
                            </p:childTnLst>
                          </p:cTn>
                        </p:par>
                      </p:childTnLst>
                    </p:cTn>
                  </p:par>
                  <p:par>
                    <p:cTn id="203" fill="hold">
                      <p:stCondLst>
                        <p:cond delay="indefinite"/>
                      </p:stCondLst>
                      <p:childTnLst>
                        <p:par>
                          <p:cTn id="204" fill="hold">
                            <p:stCondLst>
                              <p:cond delay="0"/>
                            </p:stCondLst>
                            <p:childTnLst>
                              <p:par>
                                <p:cTn id="205" presetID="10" presetClass="exit" presetSubtype="0" fill="hold" grpId="0" nodeType="clickEffect">
                                  <p:stCondLst>
                                    <p:cond delay="0"/>
                                  </p:stCondLst>
                                  <p:childTnLst>
                                    <p:animEffect transition="out" filter="fade">
                                      <p:cBhvr>
                                        <p:cTn id="206" dur="500"/>
                                        <p:tgtEl>
                                          <p:spTgt spid="34"/>
                                        </p:tgtEl>
                                      </p:cBhvr>
                                    </p:animEffect>
                                    <p:set>
                                      <p:cBhvr>
                                        <p:cTn id="207" dur="1" fill="hold">
                                          <p:stCondLst>
                                            <p:cond delay="499"/>
                                          </p:stCondLst>
                                        </p:cTn>
                                        <p:tgtEl>
                                          <p:spTgt spid="34"/>
                                        </p:tgtEl>
                                        <p:attrNameLst>
                                          <p:attrName>style.visibility</p:attrName>
                                        </p:attrNameLst>
                                      </p:cBhvr>
                                      <p:to>
                                        <p:strVal val="hidden"/>
                                      </p:to>
                                    </p:set>
                                  </p:childTnLst>
                                </p:cTn>
                              </p:par>
                            </p:childTnLst>
                          </p:cTn>
                        </p:par>
                      </p:childTnLst>
                    </p:cTn>
                  </p:par>
                  <p:par>
                    <p:cTn id="208" fill="hold">
                      <p:stCondLst>
                        <p:cond delay="indefinite"/>
                      </p:stCondLst>
                      <p:childTnLst>
                        <p:par>
                          <p:cTn id="209" fill="hold">
                            <p:stCondLst>
                              <p:cond delay="0"/>
                            </p:stCondLst>
                            <p:childTnLst>
                              <p:par>
                                <p:cTn id="210" presetID="10" presetClass="exit" presetSubtype="0" fill="hold" grpId="0" nodeType="clickEffect">
                                  <p:stCondLst>
                                    <p:cond delay="0"/>
                                  </p:stCondLst>
                                  <p:childTnLst>
                                    <p:animEffect transition="out" filter="fade">
                                      <p:cBhvr>
                                        <p:cTn id="211" dur="500"/>
                                        <p:tgtEl>
                                          <p:spTgt spid="14"/>
                                        </p:tgtEl>
                                      </p:cBhvr>
                                    </p:animEffect>
                                    <p:set>
                                      <p:cBhvr>
                                        <p:cTn id="212" dur="1" fill="hold">
                                          <p:stCondLst>
                                            <p:cond delay="499"/>
                                          </p:stCondLst>
                                        </p:cTn>
                                        <p:tgtEl>
                                          <p:spTgt spid="14"/>
                                        </p:tgtEl>
                                        <p:attrNameLst>
                                          <p:attrName>style.visibility</p:attrName>
                                        </p:attrNameLst>
                                      </p:cBhvr>
                                      <p:to>
                                        <p:strVal val="hidden"/>
                                      </p:to>
                                    </p:set>
                                  </p:childTnLst>
                                </p:cTn>
                              </p:par>
                            </p:childTnLst>
                          </p:cTn>
                        </p:par>
                      </p:childTnLst>
                    </p:cTn>
                  </p:par>
                  <p:par>
                    <p:cTn id="213" fill="hold">
                      <p:stCondLst>
                        <p:cond delay="indefinite"/>
                      </p:stCondLst>
                      <p:childTnLst>
                        <p:par>
                          <p:cTn id="214" fill="hold">
                            <p:stCondLst>
                              <p:cond delay="0"/>
                            </p:stCondLst>
                            <p:childTnLst>
                              <p:par>
                                <p:cTn id="215" presetID="10" presetClass="exit" presetSubtype="0" fill="hold" grpId="0" nodeType="clickEffect">
                                  <p:stCondLst>
                                    <p:cond delay="0"/>
                                  </p:stCondLst>
                                  <p:childTnLst>
                                    <p:animEffect transition="out" filter="fade">
                                      <p:cBhvr>
                                        <p:cTn id="216" dur="500"/>
                                        <p:tgtEl>
                                          <p:spTgt spid="51"/>
                                        </p:tgtEl>
                                      </p:cBhvr>
                                    </p:animEffect>
                                    <p:set>
                                      <p:cBhvr>
                                        <p:cTn id="217" dur="1" fill="hold">
                                          <p:stCondLst>
                                            <p:cond delay="499"/>
                                          </p:stCondLst>
                                        </p:cTn>
                                        <p:tgtEl>
                                          <p:spTgt spid="51"/>
                                        </p:tgtEl>
                                        <p:attrNameLst>
                                          <p:attrName>style.visibility</p:attrName>
                                        </p:attrNameLst>
                                      </p:cBhvr>
                                      <p:to>
                                        <p:strVal val="hidden"/>
                                      </p:to>
                                    </p:set>
                                  </p:childTnLst>
                                </p:cTn>
                              </p:par>
                            </p:childTnLst>
                          </p:cTn>
                        </p:par>
                      </p:childTnLst>
                    </p:cTn>
                  </p:par>
                  <p:par>
                    <p:cTn id="218" fill="hold">
                      <p:stCondLst>
                        <p:cond delay="indefinite"/>
                      </p:stCondLst>
                      <p:childTnLst>
                        <p:par>
                          <p:cTn id="219" fill="hold">
                            <p:stCondLst>
                              <p:cond delay="0"/>
                            </p:stCondLst>
                            <p:childTnLst>
                              <p:par>
                                <p:cTn id="220" presetID="10" presetClass="exit" presetSubtype="0" fill="hold" grpId="0" nodeType="clickEffect">
                                  <p:stCondLst>
                                    <p:cond delay="0"/>
                                  </p:stCondLst>
                                  <p:childTnLst>
                                    <p:animEffect transition="out" filter="fade">
                                      <p:cBhvr>
                                        <p:cTn id="221" dur="500"/>
                                        <p:tgtEl>
                                          <p:spTgt spid="50"/>
                                        </p:tgtEl>
                                      </p:cBhvr>
                                    </p:animEffect>
                                    <p:set>
                                      <p:cBhvr>
                                        <p:cTn id="222" dur="1" fill="hold">
                                          <p:stCondLst>
                                            <p:cond delay="499"/>
                                          </p:stCondLst>
                                        </p:cTn>
                                        <p:tgtEl>
                                          <p:spTgt spid="50"/>
                                        </p:tgtEl>
                                        <p:attrNameLst>
                                          <p:attrName>style.visibility</p:attrName>
                                        </p:attrNameLst>
                                      </p:cBhvr>
                                      <p:to>
                                        <p:strVal val="hidden"/>
                                      </p:to>
                                    </p:set>
                                  </p:childTnLst>
                                </p:cTn>
                              </p:par>
                            </p:childTnLst>
                          </p:cTn>
                        </p:par>
                      </p:childTnLst>
                    </p:cTn>
                  </p:par>
                  <p:par>
                    <p:cTn id="223" fill="hold">
                      <p:stCondLst>
                        <p:cond delay="indefinite"/>
                      </p:stCondLst>
                      <p:childTnLst>
                        <p:par>
                          <p:cTn id="224" fill="hold">
                            <p:stCondLst>
                              <p:cond delay="0"/>
                            </p:stCondLst>
                            <p:childTnLst>
                              <p:par>
                                <p:cTn id="225" presetID="10" presetClass="exit" presetSubtype="0" fill="hold" grpId="0" nodeType="clickEffect">
                                  <p:stCondLst>
                                    <p:cond delay="0"/>
                                  </p:stCondLst>
                                  <p:childTnLst>
                                    <p:animEffect transition="out" filter="fade">
                                      <p:cBhvr>
                                        <p:cTn id="226" dur="500"/>
                                        <p:tgtEl>
                                          <p:spTgt spid="73"/>
                                        </p:tgtEl>
                                      </p:cBhvr>
                                    </p:animEffect>
                                    <p:set>
                                      <p:cBhvr>
                                        <p:cTn id="227" dur="1" fill="hold">
                                          <p:stCondLst>
                                            <p:cond delay="499"/>
                                          </p:stCondLst>
                                        </p:cTn>
                                        <p:tgtEl>
                                          <p:spTgt spid="73"/>
                                        </p:tgtEl>
                                        <p:attrNameLst>
                                          <p:attrName>style.visibility</p:attrName>
                                        </p:attrNameLst>
                                      </p:cBhvr>
                                      <p:to>
                                        <p:strVal val="hidden"/>
                                      </p:to>
                                    </p:set>
                                  </p:childTnLst>
                                </p:cTn>
                              </p:par>
                            </p:childTnLst>
                          </p:cTn>
                        </p:par>
                      </p:childTnLst>
                    </p:cTn>
                  </p:par>
                  <p:par>
                    <p:cTn id="228" fill="hold">
                      <p:stCondLst>
                        <p:cond delay="indefinite"/>
                      </p:stCondLst>
                      <p:childTnLst>
                        <p:par>
                          <p:cTn id="229" fill="hold">
                            <p:stCondLst>
                              <p:cond delay="0"/>
                            </p:stCondLst>
                            <p:childTnLst>
                              <p:par>
                                <p:cTn id="230" presetID="10" presetClass="exit" presetSubtype="0" fill="hold" grpId="0" nodeType="clickEffect">
                                  <p:stCondLst>
                                    <p:cond delay="0"/>
                                  </p:stCondLst>
                                  <p:childTnLst>
                                    <p:animEffect transition="out" filter="fade">
                                      <p:cBhvr>
                                        <p:cTn id="231" dur="500"/>
                                        <p:tgtEl>
                                          <p:spTgt spid="33"/>
                                        </p:tgtEl>
                                      </p:cBhvr>
                                    </p:animEffect>
                                    <p:set>
                                      <p:cBhvr>
                                        <p:cTn id="232" dur="1" fill="hold">
                                          <p:stCondLst>
                                            <p:cond delay="499"/>
                                          </p:stCondLst>
                                        </p:cTn>
                                        <p:tgtEl>
                                          <p:spTgt spid="33"/>
                                        </p:tgtEl>
                                        <p:attrNameLst>
                                          <p:attrName>style.visibility</p:attrName>
                                        </p:attrNameLst>
                                      </p:cBhvr>
                                      <p:to>
                                        <p:strVal val="hidden"/>
                                      </p:to>
                                    </p:set>
                                  </p:childTnLst>
                                </p:cTn>
                              </p:par>
                            </p:childTnLst>
                          </p:cTn>
                        </p:par>
                      </p:childTnLst>
                    </p:cTn>
                  </p:par>
                  <p:par>
                    <p:cTn id="233" fill="hold">
                      <p:stCondLst>
                        <p:cond delay="indefinite"/>
                      </p:stCondLst>
                      <p:childTnLst>
                        <p:par>
                          <p:cTn id="234" fill="hold">
                            <p:stCondLst>
                              <p:cond delay="0"/>
                            </p:stCondLst>
                            <p:childTnLst>
                              <p:par>
                                <p:cTn id="235" presetID="10" presetClass="exit" presetSubtype="0" fill="hold" grpId="0" nodeType="clickEffect">
                                  <p:stCondLst>
                                    <p:cond delay="0"/>
                                  </p:stCondLst>
                                  <p:childTnLst>
                                    <p:animEffect transition="out" filter="fade">
                                      <p:cBhvr>
                                        <p:cTn id="236" dur="500"/>
                                        <p:tgtEl>
                                          <p:spTgt spid="15"/>
                                        </p:tgtEl>
                                      </p:cBhvr>
                                    </p:animEffect>
                                    <p:set>
                                      <p:cBhvr>
                                        <p:cTn id="237" dur="1" fill="hold">
                                          <p:stCondLst>
                                            <p:cond delay="499"/>
                                          </p:stCondLst>
                                        </p:cTn>
                                        <p:tgtEl>
                                          <p:spTgt spid="15"/>
                                        </p:tgtEl>
                                        <p:attrNameLst>
                                          <p:attrName>style.visibility</p:attrName>
                                        </p:attrNameLst>
                                      </p:cBhvr>
                                      <p:to>
                                        <p:strVal val="hidden"/>
                                      </p:to>
                                    </p:set>
                                  </p:childTnLst>
                                </p:cTn>
                              </p:par>
                            </p:childTnLst>
                          </p:cTn>
                        </p:par>
                      </p:childTnLst>
                    </p:cTn>
                  </p:par>
                  <p:par>
                    <p:cTn id="238" fill="hold">
                      <p:stCondLst>
                        <p:cond delay="indefinite"/>
                      </p:stCondLst>
                      <p:childTnLst>
                        <p:par>
                          <p:cTn id="239" fill="hold">
                            <p:stCondLst>
                              <p:cond delay="0"/>
                            </p:stCondLst>
                            <p:childTnLst>
                              <p:par>
                                <p:cTn id="240" presetID="10" presetClass="exit" presetSubtype="0" fill="hold" grpId="0" nodeType="clickEffect">
                                  <p:stCondLst>
                                    <p:cond delay="0"/>
                                  </p:stCondLst>
                                  <p:childTnLst>
                                    <p:animEffect transition="out" filter="fade">
                                      <p:cBhvr>
                                        <p:cTn id="241" dur="500"/>
                                        <p:tgtEl>
                                          <p:spTgt spid="39"/>
                                        </p:tgtEl>
                                      </p:cBhvr>
                                    </p:animEffect>
                                    <p:set>
                                      <p:cBhvr>
                                        <p:cTn id="242" dur="1" fill="hold">
                                          <p:stCondLst>
                                            <p:cond delay="499"/>
                                          </p:stCondLst>
                                        </p:cTn>
                                        <p:tgtEl>
                                          <p:spTgt spid="39"/>
                                        </p:tgtEl>
                                        <p:attrNameLst>
                                          <p:attrName>style.visibility</p:attrName>
                                        </p:attrNameLst>
                                      </p:cBhvr>
                                      <p:to>
                                        <p:strVal val="hidden"/>
                                      </p:to>
                                    </p:set>
                                  </p:childTnLst>
                                </p:cTn>
                              </p:par>
                            </p:childTnLst>
                          </p:cTn>
                        </p:par>
                      </p:childTnLst>
                    </p:cTn>
                  </p:par>
                  <p:par>
                    <p:cTn id="243" fill="hold">
                      <p:stCondLst>
                        <p:cond delay="indefinite"/>
                      </p:stCondLst>
                      <p:childTnLst>
                        <p:par>
                          <p:cTn id="244" fill="hold">
                            <p:stCondLst>
                              <p:cond delay="0"/>
                            </p:stCondLst>
                            <p:childTnLst>
                              <p:par>
                                <p:cTn id="245" presetID="10" presetClass="exit" presetSubtype="0" fill="hold" grpId="0" nodeType="clickEffect">
                                  <p:stCondLst>
                                    <p:cond delay="0"/>
                                  </p:stCondLst>
                                  <p:childTnLst>
                                    <p:animEffect transition="out" filter="fade">
                                      <p:cBhvr>
                                        <p:cTn id="246" dur="500"/>
                                        <p:tgtEl>
                                          <p:spTgt spid="38"/>
                                        </p:tgtEl>
                                      </p:cBhvr>
                                    </p:animEffect>
                                    <p:set>
                                      <p:cBhvr>
                                        <p:cTn id="247" dur="1" fill="hold">
                                          <p:stCondLst>
                                            <p:cond delay="499"/>
                                          </p:stCondLst>
                                        </p:cTn>
                                        <p:tgtEl>
                                          <p:spTgt spid="38"/>
                                        </p:tgtEl>
                                        <p:attrNameLst>
                                          <p:attrName>style.visibility</p:attrName>
                                        </p:attrNameLst>
                                      </p:cBhvr>
                                      <p:to>
                                        <p:strVal val="hidden"/>
                                      </p:to>
                                    </p:set>
                                  </p:childTnLst>
                                </p:cTn>
                              </p:par>
                            </p:childTnLst>
                          </p:cTn>
                        </p:par>
                      </p:childTnLst>
                    </p:cTn>
                  </p:par>
                  <p:par>
                    <p:cTn id="248" fill="hold">
                      <p:stCondLst>
                        <p:cond delay="indefinite"/>
                      </p:stCondLst>
                      <p:childTnLst>
                        <p:par>
                          <p:cTn id="249" fill="hold">
                            <p:stCondLst>
                              <p:cond delay="0"/>
                            </p:stCondLst>
                            <p:childTnLst>
                              <p:par>
                                <p:cTn id="250" presetID="10" presetClass="exit" presetSubtype="0" fill="hold" grpId="0" nodeType="clickEffect">
                                  <p:stCondLst>
                                    <p:cond delay="0"/>
                                  </p:stCondLst>
                                  <p:childTnLst>
                                    <p:animEffect transition="out" filter="fade">
                                      <p:cBhvr>
                                        <p:cTn id="251" dur="500"/>
                                        <p:tgtEl>
                                          <p:spTgt spid="40"/>
                                        </p:tgtEl>
                                      </p:cBhvr>
                                    </p:animEffect>
                                    <p:set>
                                      <p:cBhvr>
                                        <p:cTn id="252" dur="1" fill="hold">
                                          <p:stCondLst>
                                            <p:cond delay="499"/>
                                          </p:stCondLst>
                                        </p:cTn>
                                        <p:tgtEl>
                                          <p:spTgt spid="40"/>
                                        </p:tgtEl>
                                        <p:attrNameLst>
                                          <p:attrName>style.visibility</p:attrName>
                                        </p:attrNameLst>
                                      </p:cBhvr>
                                      <p:to>
                                        <p:strVal val="hidden"/>
                                      </p:to>
                                    </p:set>
                                  </p:childTnLst>
                                </p:cTn>
                              </p:par>
                            </p:childTnLst>
                          </p:cTn>
                        </p:par>
                      </p:childTnLst>
                    </p:cTn>
                  </p:par>
                  <p:par>
                    <p:cTn id="253" fill="hold">
                      <p:stCondLst>
                        <p:cond delay="indefinite"/>
                      </p:stCondLst>
                      <p:childTnLst>
                        <p:par>
                          <p:cTn id="254" fill="hold">
                            <p:stCondLst>
                              <p:cond delay="0"/>
                            </p:stCondLst>
                            <p:childTnLst>
                              <p:par>
                                <p:cTn id="255" presetID="10" presetClass="exit" presetSubtype="0" fill="hold" grpId="0" nodeType="clickEffect">
                                  <p:stCondLst>
                                    <p:cond delay="0"/>
                                  </p:stCondLst>
                                  <p:childTnLst>
                                    <p:animEffect transition="out" filter="fade">
                                      <p:cBhvr>
                                        <p:cTn id="256" dur="500"/>
                                        <p:tgtEl>
                                          <p:spTgt spid="16"/>
                                        </p:tgtEl>
                                      </p:cBhvr>
                                    </p:animEffect>
                                    <p:set>
                                      <p:cBhvr>
                                        <p:cTn id="257" dur="1" fill="hold">
                                          <p:stCondLst>
                                            <p:cond delay="499"/>
                                          </p:stCondLst>
                                        </p:cTn>
                                        <p:tgtEl>
                                          <p:spTgt spid="16"/>
                                        </p:tgtEl>
                                        <p:attrNameLst>
                                          <p:attrName>style.visibility</p:attrName>
                                        </p:attrNameLst>
                                      </p:cBhvr>
                                      <p:to>
                                        <p:strVal val="hidden"/>
                                      </p:to>
                                    </p:set>
                                  </p:childTnLst>
                                </p:cTn>
                              </p:par>
                            </p:childTnLst>
                          </p:cTn>
                        </p:par>
                      </p:childTnLst>
                    </p:cTn>
                  </p:par>
                  <p:par>
                    <p:cTn id="258" fill="hold">
                      <p:stCondLst>
                        <p:cond delay="indefinite"/>
                      </p:stCondLst>
                      <p:childTnLst>
                        <p:par>
                          <p:cTn id="259" fill="hold">
                            <p:stCondLst>
                              <p:cond delay="0"/>
                            </p:stCondLst>
                            <p:childTnLst>
                              <p:par>
                                <p:cTn id="260" presetID="10" presetClass="exit" presetSubtype="0" fill="hold" grpId="0" nodeType="clickEffect">
                                  <p:stCondLst>
                                    <p:cond delay="0"/>
                                  </p:stCondLst>
                                  <p:childTnLst>
                                    <p:animEffect transition="out" filter="fade">
                                      <p:cBhvr>
                                        <p:cTn id="261" dur="500"/>
                                        <p:tgtEl>
                                          <p:spTgt spid="17"/>
                                        </p:tgtEl>
                                      </p:cBhvr>
                                    </p:animEffect>
                                    <p:set>
                                      <p:cBhvr>
                                        <p:cTn id="262" dur="1" fill="hold">
                                          <p:stCondLst>
                                            <p:cond delay="499"/>
                                          </p:stCondLst>
                                        </p:cTn>
                                        <p:tgtEl>
                                          <p:spTgt spid="17"/>
                                        </p:tgtEl>
                                        <p:attrNameLst>
                                          <p:attrName>style.visibility</p:attrName>
                                        </p:attrNameLst>
                                      </p:cBhvr>
                                      <p:to>
                                        <p:strVal val="hidden"/>
                                      </p:to>
                                    </p:set>
                                  </p:childTnLst>
                                </p:cTn>
                              </p:par>
                            </p:childTnLst>
                          </p:cTn>
                        </p:par>
                      </p:childTnLst>
                    </p:cTn>
                  </p:par>
                  <p:par>
                    <p:cTn id="263" fill="hold">
                      <p:stCondLst>
                        <p:cond delay="indefinite"/>
                      </p:stCondLst>
                      <p:childTnLst>
                        <p:par>
                          <p:cTn id="264" fill="hold">
                            <p:stCondLst>
                              <p:cond delay="0"/>
                            </p:stCondLst>
                            <p:childTnLst>
                              <p:par>
                                <p:cTn id="265" presetID="10" presetClass="exit" presetSubtype="0" fill="hold" grpId="0" nodeType="clickEffect">
                                  <p:stCondLst>
                                    <p:cond delay="0"/>
                                  </p:stCondLst>
                                  <p:childTnLst>
                                    <p:animEffect transition="out" filter="fade">
                                      <p:cBhvr>
                                        <p:cTn id="266" dur="500"/>
                                        <p:tgtEl>
                                          <p:spTgt spid="42"/>
                                        </p:tgtEl>
                                      </p:cBhvr>
                                    </p:animEffect>
                                    <p:set>
                                      <p:cBhvr>
                                        <p:cTn id="267" dur="1" fill="hold">
                                          <p:stCondLst>
                                            <p:cond delay="499"/>
                                          </p:stCondLst>
                                        </p:cTn>
                                        <p:tgtEl>
                                          <p:spTgt spid="42"/>
                                        </p:tgtEl>
                                        <p:attrNameLst>
                                          <p:attrName>style.visibility</p:attrName>
                                        </p:attrNameLst>
                                      </p:cBhvr>
                                      <p:to>
                                        <p:strVal val="hidden"/>
                                      </p:to>
                                    </p:set>
                                  </p:childTnLst>
                                </p:cTn>
                              </p:par>
                            </p:childTnLst>
                          </p:cTn>
                        </p:par>
                      </p:childTnLst>
                    </p:cTn>
                  </p:par>
                  <p:par>
                    <p:cTn id="268" fill="hold">
                      <p:stCondLst>
                        <p:cond delay="indefinite"/>
                      </p:stCondLst>
                      <p:childTnLst>
                        <p:par>
                          <p:cTn id="269" fill="hold">
                            <p:stCondLst>
                              <p:cond delay="0"/>
                            </p:stCondLst>
                            <p:childTnLst>
                              <p:par>
                                <p:cTn id="270" presetID="10" presetClass="exit" presetSubtype="0" fill="hold" grpId="0" nodeType="clickEffect">
                                  <p:stCondLst>
                                    <p:cond delay="0"/>
                                  </p:stCondLst>
                                  <p:childTnLst>
                                    <p:animEffect transition="out" filter="fade">
                                      <p:cBhvr>
                                        <p:cTn id="271" dur="500"/>
                                        <p:tgtEl>
                                          <p:spTgt spid="32"/>
                                        </p:tgtEl>
                                      </p:cBhvr>
                                    </p:animEffect>
                                    <p:set>
                                      <p:cBhvr>
                                        <p:cTn id="272" dur="1" fill="hold">
                                          <p:stCondLst>
                                            <p:cond delay="499"/>
                                          </p:stCondLst>
                                        </p:cTn>
                                        <p:tgtEl>
                                          <p:spTgt spid="32"/>
                                        </p:tgtEl>
                                        <p:attrNameLst>
                                          <p:attrName>style.visibility</p:attrName>
                                        </p:attrNameLst>
                                      </p:cBhvr>
                                      <p:to>
                                        <p:strVal val="hidden"/>
                                      </p:to>
                                    </p:set>
                                  </p:childTnLst>
                                </p:cTn>
                              </p:par>
                            </p:childTnLst>
                          </p:cTn>
                        </p:par>
                      </p:childTnLst>
                    </p:cTn>
                  </p:par>
                  <p:par>
                    <p:cTn id="273" fill="hold">
                      <p:stCondLst>
                        <p:cond delay="indefinite"/>
                      </p:stCondLst>
                      <p:childTnLst>
                        <p:par>
                          <p:cTn id="274" fill="hold">
                            <p:stCondLst>
                              <p:cond delay="0"/>
                            </p:stCondLst>
                            <p:childTnLst>
                              <p:par>
                                <p:cTn id="275" presetID="10" presetClass="exit" presetSubtype="0" fill="hold" grpId="0" nodeType="clickEffect">
                                  <p:stCondLst>
                                    <p:cond delay="0"/>
                                  </p:stCondLst>
                                  <p:childTnLst>
                                    <p:animEffect transition="out" filter="fade">
                                      <p:cBhvr>
                                        <p:cTn id="276" dur="500"/>
                                        <p:tgtEl>
                                          <p:spTgt spid="41"/>
                                        </p:tgtEl>
                                      </p:cBhvr>
                                    </p:animEffect>
                                    <p:set>
                                      <p:cBhvr>
                                        <p:cTn id="277" dur="1" fill="hold">
                                          <p:stCondLst>
                                            <p:cond delay="499"/>
                                          </p:stCondLst>
                                        </p:cTn>
                                        <p:tgtEl>
                                          <p:spTgt spid="41"/>
                                        </p:tgtEl>
                                        <p:attrNameLst>
                                          <p:attrName>style.visibility</p:attrName>
                                        </p:attrNameLst>
                                      </p:cBhvr>
                                      <p:to>
                                        <p:strVal val="hidden"/>
                                      </p:to>
                                    </p:set>
                                  </p:childTnLst>
                                </p:cTn>
                              </p:par>
                            </p:childTnLst>
                          </p:cTn>
                        </p:par>
                      </p:childTnLst>
                    </p:cTn>
                  </p:par>
                  <p:par>
                    <p:cTn id="278" fill="hold">
                      <p:stCondLst>
                        <p:cond delay="indefinite"/>
                      </p:stCondLst>
                      <p:childTnLst>
                        <p:par>
                          <p:cTn id="279" fill="hold">
                            <p:stCondLst>
                              <p:cond delay="0"/>
                            </p:stCondLst>
                            <p:childTnLst>
                              <p:par>
                                <p:cTn id="280" presetID="10" presetClass="exit" presetSubtype="0" fill="hold" grpId="0" nodeType="clickEffect">
                                  <p:stCondLst>
                                    <p:cond delay="0"/>
                                  </p:stCondLst>
                                  <p:childTnLst>
                                    <p:animEffect transition="out" filter="fade">
                                      <p:cBhvr>
                                        <p:cTn id="281" dur="500"/>
                                        <p:tgtEl>
                                          <p:spTgt spid="31"/>
                                        </p:tgtEl>
                                      </p:cBhvr>
                                    </p:animEffect>
                                    <p:set>
                                      <p:cBhvr>
                                        <p:cTn id="282" dur="1" fill="hold">
                                          <p:stCondLst>
                                            <p:cond delay="499"/>
                                          </p:stCondLst>
                                        </p:cTn>
                                        <p:tgtEl>
                                          <p:spTgt spid="31"/>
                                        </p:tgtEl>
                                        <p:attrNameLst>
                                          <p:attrName>style.visibility</p:attrName>
                                        </p:attrNameLst>
                                      </p:cBhvr>
                                      <p:to>
                                        <p:strVal val="hidden"/>
                                      </p:to>
                                    </p:set>
                                  </p:childTnLst>
                                </p:cTn>
                              </p:par>
                            </p:childTnLst>
                          </p:cTn>
                        </p:par>
                      </p:childTnLst>
                    </p:cTn>
                  </p:par>
                  <p:par>
                    <p:cTn id="283" fill="hold">
                      <p:stCondLst>
                        <p:cond delay="indefinite"/>
                      </p:stCondLst>
                      <p:childTnLst>
                        <p:par>
                          <p:cTn id="284" fill="hold">
                            <p:stCondLst>
                              <p:cond delay="0"/>
                            </p:stCondLst>
                            <p:childTnLst>
                              <p:par>
                                <p:cTn id="285" presetID="10" presetClass="exit" presetSubtype="0" fill="hold" grpId="0" nodeType="clickEffect">
                                  <p:stCondLst>
                                    <p:cond delay="0"/>
                                  </p:stCondLst>
                                  <p:childTnLst>
                                    <p:animEffect transition="out" filter="fade">
                                      <p:cBhvr>
                                        <p:cTn id="286" dur="500"/>
                                        <p:tgtEl>
                                          <p:spTgt spid="45"/>
                                        </p:tgtEl>
                                      </p:cBhvr>
                                    </p:animEffect>
                                    <p:set>
                                      <p:cBhvr>
                                        <p:cTn id="287" dur="1" fill="hold">
                                          <p:stCondLst>
                                            <p:cond delay="499"/>
                                          </p:stCondLst>
                                        </p:cTn>
                                        <p:tgtEl>
                                          <p:spTgt spid="45"/>
                                        </p:tgtEl>
                                        <p:attrNameLst>
                                          <p:attrName>style.visibility</p:attrName>
                                        </p:attrNameLst>
                                      </p:cBhvr>
                                      <p:to>
                                        <p:strVal val="hidden"/>
                                      </p:to>
                                    </p:set>
                                  </p:childTnLst>
                                </p:cTn>
                              </p:par>
                            </p:childTnLst>
                          </p:cTn>
                        </p:par>
                      </p:childTnLst>
                    </p:cTn>
                  </p:par>
                  <p:par>
                    <p:cTn id="288" fill="hold">
                      <p:stCondLst>
                        <p:cond delay="indefinite"/>
                      </p:stCondLst>
                      <p:childTnLst>
                        <p:par>
                          <p:cTn id="289" fill="hold">
                            <p:stCondLst>
                              <p:cond delay="0"/>
                            </p:stCondLst>
                            <p:childTnLst>
                              <p:par>
                                <p:cTn id="290" presetID="10" presetClass="exit" presetSubtype="0" fill="hold" grpId="0" nodeType="clickEffect">
                                  <p:stCondLst>
                                    <p:cond delay="0"/>
                                  </p:stCondLst>
                                  <p:childTnLst>
                                    <p:animEffect transition="out" filter="fade">
                                      <p:cBhvr>
                                        <p:cTn id="291" dur="500"/>
                                        <p:tgtEl>
                                          <p:spTgt spid="36"/>
                                        </p:tgtEl>
                                      </p:cBhvr>
                                    </p:animEffect>
                                    <p:set>
                                      <p:cBhvr>
                                        <p:cTn id="292" dur="1" fill="hold">
                                          <p:stCondLst>
                                            <p:cond delay="499"/>
                                          </p:stCondLst>
                                        </p:cTn>
                                        <p:tgtEl>
                                          <p:spTgt spid="36"/>
                                        </p:tgtEl>
                                        <p:attrNameLst>
                                          <p:attrName>style.visibility</p:attrName>
                                        </p:attrNameLst>
                                      </p:cBhvr>
                                      <p:to>
                                        <p:strVal val="hidden"/>
                                      </p:to>
                                    </p:set>
                                  </p:childTnLst>
                                </p:cTn>
                              </p:par>
                            </p:childTnLst>
                          </p:cTn>
                        </p:par>
                      </p:childTnLst>
                    </p:cTn>
                  </p:par>
                  <p:par>
                    <p:cTn id="293" fill="hold">
                      <p:stCondLst>
                        <p:cond delay="indefinite"/>
                      </p:stCondLst>
                      <p:childTnLst>
                        <p:par>
                          <p:cTn id="294" fill="hold">
                            <p:stCondLst>
                              <p:cond delay="0"/>
                            </p:stCondLst>
                            <p:childTnLst>
                              <p:par>
                                <p:cTn id="295" presetID="10" presetClass="exit" presetSubtype="0" fill="hold" grpId="0" nodeType="clickEffect">
                                  <p:stCondLst>
                                    <p:cond delay="0"/>
                                  </p:stCondLst>
                                  <p:childTnLst>
                                    <p:animEffect transition="out" filter="fade">
                                      <p:cBhvr>
                                        <p:cTn id="296" dur="500"/>
                                        <p:tgtEl>
                                          <p:spTgt spid="37"/>
                                        </p:tgtEl>
                                      </p:cBhvr>
                                    </p:animEffect>
                                    <p:set>
                                      <p:cBhvr>
                                        <p:cTn id="297" dur="1" fill="hold">
                                          <p:stCondLst>
                                            <p:cond delay="499"/>
                                          </p:stCondLst>
                                        </p:cTn>
                                        <p:tgtEl>
                                          <p:spTgt spid="37"/>
                                        </p:tgtEl>
                                        <p:attrNameLst>
                                          <p:attrName>style.visibility</p:attrName>
                                        </p:attrNameLst>
                                      </p:cBhvr>
                                      <p:to>
                                        <p:strVal val="hidden"/>
                                      </p:to>
                                    </p:set>
                                  </p:childTnLst>
                                </p:cTn>
                              </p:par>
                            </p:childTnLst>
                          </p:cTn>
                        </p:par>
                      </p:childTnLst>
                    </p:cTn>
                  </p:par>
                  <p:par>
                    <p:cTn id="298" fill="hold">
                      <p:stCondLst>
                        <p:cond delay="indefinite"/>
                      </p:stCondLst>
                      <p:childTnLst>
                        <p:par>
                          <p:cTn id="299" fill="hold">
                            <p:stCondLst>
                              <p:cond delay="0"/>
                            </p:stCondLst>
                            <p:childTnLst>
                              <p:par>
                                <p:cTn id="300" presetID="10" presetClass="exit" presetSubtype="0" fill="hold" grpId="0" nodeType="clickEffect">
                                  <p:stCondLst>
                                    <p:cond delay="0"/>
                                  </p:stCondLst>
                                  <p:childTnLst>
                                    <p:animEffect transition="out" filter="fade">
                                      <p:cBhvr>
                                        <p:cTn id="301" dur="500"/>
                                        <p:tgtEl>
                                          <p:spTgt spid="44"/>
                                        </p:tgtEl>
                                      </p:cBhvr>
                                    </p:animEffect>
                                    <p:set>
                                      <p:cBhvr>
                                        <p:cTn id="302" dur="1" fill="hold">
                                          <p:stCondLst>
                                            <p:cond delay="499"/>
                                          </p:stCondLst>
                                        </p:cTn>
                                        <p:tgtEl>
                                          <p:spTgt spid="44"/>
                                        </p:tgtEl>
                                        <p:attrNameLst>
                                          <p:attrName>style.visibility</p:attrName>
                                        </p:attrNameLst>
                                      </p:cBhvr>
                                      <p:to>
                                        <p:strVal val="hidden"/>
                                      </p:to>
                                    </p:set>
                                  </p:childTnLst>
                                </p:cTn>
                              </p:par>
                            </p:childTnLst>
                          </p:cTn>
                        </p:par>
                      </p:childTnLst>
                    </p:cTn>
                  </p:par>
                  <p:par>
                    <p:cTn id="303" fill="hold">
                      <p:stCondLst>
                        <p:cond delay="indefinite"/>
                      </p:stCondLst>
                      <p:childTnLst>
                        <p:par>
                          <p:cTn id="304" fill="hold">
                            <p:stCondLst>
                              <p:cond delay="0"/>
                            </p:stCondLst>
                            <p:childTnLst>
                              <p:par>
                                <p:cTn id="305" presetID="10" presetClass="exit" presetSubtype="0" fill="hold" grpId="0" nodeType="clickEffect">
                                  <p:stCondLst>
                                    <p:cond delay="0"/>
                                  </p:stCondLst>
                                  <p:childTnLst>
                                    <p:animEffect transition="out" filter="fade">
                                      <p:cBhvr>
                                        <p:cTn id="306" dur="500"/>
                                        <p:tgtEl>
                                          <p:spTgt spid="43"/>
                                        </p:tgtEl>
                                      </p:cBhvr>
                                    </p:animEffect>
                                    <p:set>
                                      <p:cBhvr>
                                        <p:cTn id="307" dur="1" fill="hold">
                                          <p:stCondLst>
                                            <p:cond delay="499"/>
                                          </p:stCondLst>
                                        </p:cTn>
                                        <p:tgtEl>
                                          <p:spTgt spid="43"/>
                                        </p:tgtEl>
                                        <p:attrNameLst>
                                          <p:attrName>style.visibility</p:attrName>
                                        </p:attrNameLst>
                                      </p:cBhvr>
                                      <p:to>
                                        <p:strVal val="hidden"/>
                                      </p:to>
                                    </p:set>
                                  </p:childTnLst>
                                </p:cTn>
                              </p:par>
                            </p:childTnLst>
                          </p:cTn>
                        </p:par>
                      </p:childTnLst>
                    </p:cTn>
                  </p:par>
                  <p:par>
                    <p:cTn id="308" fill="hold">
                      <p:stCondLst>
                        <p:cond delay="indefinite"/>
                      </p:stCondLst>
                      <p:childTnLst>
                        <p:par>
                          <p:cTn id="309" fill="hold">
                            <p:stCondLst>
                              <p:cond delay="0"/>
                            </p:stCondLst>
                            <p:childTnLst>
                              <p:par>
                                <p:cTn id="310" presetID="10" presetClass="exit" presetSubtype="0" fill="hold" grpId="0" nodeType="clickEffect">
                                  <p:stCondLst>
                                    <p:cond delay="0"/>
                                  </p:stCondLst>
                                  <p:childTnLst>
                                    <p:animEffect transition="out" filter="fade">
                                      <p:cBhvr>
                                        <p:cTn id="311" dur="500"/>
                                        <p:tgtEl>
                                          <p:spTgt spid="18"/>
                                        </p:tgtEl>
                                      </p:cBhvr>
                                    </p:animEffect>
                                    <p:set>
                                      <p:cBhvr>
                                        <p:cTn id="312"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7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3561" y="983867"/>
            <a:ext cx="10515600" cy="1325563"/>
          </a:xfrm>
        </p:spPr>
        <p:txBody>
          <a:bodyPr>
            <a:noAutofit/>
          </a:bodyPr>
          <a:lstStyle/>
          <a:p>
            <a:r>
              <a:rPr lang="en-GB" sz="24000" b="1" dirty="0">
                <a:solidFill>
                  <a:srgbClr val="FFCC00"/>
                </a:solidFill>
              </a:rPr>
              <a:t>ü</a:t>
            </a:r>
            <a:endParaRPr lang="en-GB" sz="24000" b="1" dirty="0"/>
          </a:p>
        </p:txBody>
      </p:sp>
      <p:pic>
        <p:nvPicPr>
          <p:cNvPr id="4" name="Picture 3" descr="doo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09892" y="410798"/>
            <a:ext cx="2372215" cy="3864668"/>
          </a:xfrm>
          <a:prstGeom prst="rect">
            <a:avLst/>
          </a:prstGeom>
        </p:spPr>
      </p:pic>
      <p:sp>
        <p:nvSpPr>
          <p:cNvPr id="2" name="Rectangle 1"/>
          <p:cNvSpPr/>
          <p:nvPr/>
        </p:nvSpPr>
        <p:spPr>
          <a:xfrm>
            <a:off x="4976142" y="4476204"/>
            <a:ext cx="2239716"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ü</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82904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ü lon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Tür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Tür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solidFill>
                  <a:schemeClr val="bg1"/>
                </a:solidFill>
              </a:rPr>
              <a:t>der Engel</a:t>
            </a:r>
          </a:p>
        </p:txBody>
      </p:sp>
      <p:pic>
        <p:nvPicPr>
          <p:cNvPr id="6" name="Picture 5">
            <a:extLst>
              <a:ext uri="{FF2B5EF4-FFF2-40B4-BE49-F238E27FC236}">
                <a16:creationId xmlns:a16="http://schemas.microsoft.com/office/drawing/2014/main" id="{F42B5761-0C3E-A541-8AD1-03B8D3D5CF1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924" b="29094" l="48177" r="94479">
                        <a14:foregroundMark x1="50677" y1="22953" x2="48229" y2="21053"/>
                        <a14:foregroundMark x1="69688" y1="2924" x2="64688" y2="3436"/>
                        <a14:foregroundMark x1="64688" y1="3436" x2="70000" y2="2924"/>
                        <a14:foregroundMark x1="70000" y1="2924" x2="63594" y2="3436"/>
                      </a14:backgroundRemoval>
                    </a14:imgEffect>
                  </a14:imgLayer>
                </a14:imgProps>
              </a:ext>
              <a:ext uri="{28A0092B-C50C-407E-A947-70E740481C1C}">
                <a14:useLocalDpi xmlns:a14="http://schemas.microsoft.com/office/drawing/2010/main" val="0"/>
              </a:ext>
            </a:extLst>
          </a:blip>
          <a:srcRect l="45568" r="9602" b="67660"/>
          <a:stretch/>
        </p:blipFill>
        <p:spPr>
          <a:xfrm>
            <a:off x="3498397" y="798980"/>
            <a:ext cx="5195206" cy="2670259"/>
          </a:xfrm>
          <a:prstGeom prst="rect">
            <a:avLst/>
          </a:prstGeom>
        </p:spPr>
      </p:pic>
      <p:sp>
        <p:nvSpPr>
          <p:cNvPr id="7" name="Rounded Rectangle 11">
            <a:extLst>
              <a:ext uri="{FF2B5EF4-FFF2-40B4-BE49-F238E27FC236}">
                <a16:creationId xmlns:a16="http://schemas.microsoft.com/office/drawing/2014/main" id="{EA88E10F-858E-4049-BBB6-7F3F0457F1F6}"/>
              </a:ext>
            </a:extLst>
          </p:cNvPr>
          <p:cNvSpPr/>
          <p:nvPr/>
        </p:nvSpPr>
        <p:spPr>
          <a:xfrm>
            <a:off x="9727097" y="93581"/>
            <a:ext cx="228859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lesen</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sprechen</a:t>
            </a:r>
            <a:endParaRPr lang="en-GB" sz="2000" b="1" dirty="0">
              <a:solidFill>
                <a:prstClr val="white"/>
              </a:solidFill>
              <a:latin typeface="Century Gothic" panose="020B0502020202020204" pitchFamily="34" charset="0"/>
            </a:endParaRPr>
          </a:p>
        </p:txBody>
      </p:sp>
      <p:sp>
        <p:nvSpPr>
          <p:cNvPr id="8" name="Title 1">
            <a:extLst>
              <a:ext uri="{FF2B5EF4-FFF2-40B4-BE49-F238E27FC236}">
                <a16:creationId xmlns:a16="http://schemas.microsoft.com/office/drawing/2014/main" id="{7470CABF-3E27-764B-B48E-733A060D9660}"/>
              </a:ext>
            </a:extLst>
          </p:cNvPr>
          <p:cNvSpPr txBox="1">
            <a:spLocks/>
          </p:cNvSpPr>
          <p:nvPr/>
        </p:nvSpPr>
        <p:spPr>
          <a:xfrm>
            <a:off x="4342920" y="3292350"/>
            <a:ext cx="3506159" cy="12368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5400" b="1">
                <a:solidFill>
                  <a:srgbClr val="115076"/>
                </a:solidFill>
                <a:ea typeface="+mn-ea"/>
                <a:cs typeface="+mn-cs"/>
              </a:rPr>
              <a:t>der Engel</a:t>
            </a:r>
            <a:endParaRPr lang="en-US" dirty="0"/>
          </a:p>
        </p:txBody>
      </p:sp>
    </p:spTree>
    <p:extLst>
      <p:ext uri="{BB962C8B-B14F-4D97-AF65-F5344CB8AC3E}">
        <p14:creationId xmlns:p14="http://schemas.microsoft.com/office/powerpoint/2010/main" val="30514469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solidFill>
                  <a:schemeClr val="bg1"/>
                </a:solidFill>
              </a:rPr>
              <a:t>der Stern</a:t>
            </a:r>
          </a:p>
        </p:txBody>
      </p:sp>
      <p:pic>
        <p:nvPicPr>
          <p:cNvPr id="3" name="Graphic 4" descr="Star">
            <a:extLst>
              <a:ext uri="{FF2B5EF4-FFF2-40B4-BE49-F238E27FC236}">
                <a16:creationId xmlns:a16="http://schemas.microsoft.com/office/drawing/2014/main" id="{4A1E4877-4021-8340-B7A9-C023C4A6A79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77764" y="254193"/>
            <a:ext cx="3636472" cy="3636472"/>
          </a:xfrm>
          <a:prstGeom prst="rect">
            <a:avLst/>
          </a:prstGeom>
        </p:spPr>
      </p:pic>
      <p:sp>
        <p:nvSpPr>
          <p:cNvPr id="4" name="Title 1">
            <a:extLst>
              <a:ext uri="{FF2B5EF4-FFF2-40B4-BE49-F238E27FC236}">
                <a16:creationId xmlns:a16="http://schemas.microsoft.com/office/drawing/2014/main" id="{3CBBABB5-C802-9F40-95F9-41938AD68E4A}"/>
              </a:ext>
            </a:extLst>
          </p:cNvPr>
          <p:cNvSpPr txBox="1">
            <a:spLocks/>
          </p:cNvSpPr>
          <p:nvPr/>
        </p:nvSpPr>
        <p:spPr>
          <a:xfrm>
            <a:off x="625549" y="322788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5400" b="1">
                <a:solidFill>
                  <a:srgbClr val="115076"/>
                </a:solidFill>
                <a:ea typeface="+mn-ea"/>
                <a:cs typeface="+mn-cs"/>
              </a:rPr>
              <a:t>der Stern</a:t>
            </a:r>
            <a:endParaRPr lang="en-US" dirty="0"/>
          </a:p>
        </p:txBody>
      </p:sp>
      <p:sp>
        <p:nvSpPr>
          <p:cNvPr id="5" name="Rounded Rectangle 11">
            <a:extLst>
              <a:ext uri="{FF2B5EF4-FFF2-40B4-BE49-F238E27FC236}">
                <a16:creationId xmlns:a16="http://schemas.microsoft.com/office/drawing/2014/main" id="{EA88E10F-858E-4049-BBB6-7F3F0457F1F6}"/>
              </a:ext>
            </a:extLst>
          </p:cNvPr>
          <p:cNvSpPr/>
          <p:nvPr/>
        </p:nvSpPr>
        <p:spPr>
          <a:xfrm>
            <a:off x="9727097" y="93581"/>
            <a:ext cx="228859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lesen</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sprechen</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1409409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solidFill>
                  <a:schemeClr val="bg1"/>
                </a:solidFill>
              </a:rPr>
              <a:t>der Stiefel</a:t>
            </a:r>
          </a:p>
        </p:txBody>
      </p:sp>
      <p:pic>
        <p:nvPicPr>
          <p:cNvPr id="3" name="Picture 2">
            <a:extLst>
              <a:ext uri="{FF2B5EF4-FFF2-40B4-BE49-F238E27FC236}">
                <a16:creationId xmlns:a16="http://schemas.microsoft.com/office/drawing/2014/main" id="{A2760E2C-4CEB-874B-99AC-E5E5772C2B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5848" y="285461"/>
            <a:ext cx="3273578" cy="2892527"/>
          </a:xfrm>
          <a:prstGeom prst="rect">
            <a:avLst/>
          </a:prstGeom>
        </p:spPr>
      </p:pic>
      <p:sp>
        <p:nvSpPr>
          <p:cNvPr id="4" name="Title 1">
            <a:extLst>
              <a:ext uri="{FF2B5EF4-FFF2-40B4-BE49-F238E27FC236}">
                <a16:creationId xmlns:a16="http://schemas.microsoft.com/office/drawing/2014/main" id="{38F68D16-02ED-5D48-AE45-A8FADFF3B6B4}"/>
              </a:ext>
            </a:extLst>
          </p:cNvPr>
          <p:cNvSpPr txBox="1">
            <a:spLocks/>
          </p:cNvSpPr>
          <p:nvPr/>
        </p:nvSpPr>
        <p:spPr>
          <a:xfrm>
            <a:off x="3878225" y="3177988"/>
            <a:ext cx="4435549" cy="15345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5400" b="1">
                <a:solidFill>
                  <a:srgbClr val="115076"/>
                </a:solidFill>
              </a:rPr>
              <a:t>der Stiefel </a:t>
            </a:r>
            <a:endParaRPr lang="en-US" sz="5400" dirty="0"/>
          </a:p>
        </p:txBody>
      </p:sp>
      <p:sp>
        <p:nvSpPr>
          <p:cNvPr id="5" name="Rounded Rectangle 11">
            <a:extLst>
              <a:ext uri="{FF2B5EF4-FFF2-40B4-BE49-F238E27FC236}">
                <a16:creationId xmlns:a16="http://schemas.microsoft.com/office/drawing/2014/main" id="{EA88E10F-858E-4049-BBB6-7F3F0457F1F6}"/>
              </a:ext>
            </a:extLst>
          </p:cNvPr>
          <p:cNvSpPr/>
          <p:nvPr/>
        </p:nvSpPr>
        <p:spPr>
          <a:xfrm>
            <a:off x="9727097" y="93581"/>
            <a:ext cx="228859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lesen</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sprechen</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8439839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solidFill>
                  <a:schemeClr val="bg1"/>
                </a:solidFill>
              </a:rPr>
              <a:t>der Baum</a:t>
            </a:r>
          </a:p>
        </p:txBody>
      </p:sp>
      <p:pic>
        <p:nvPicPr>
          <p:cNvPr id="5" name="Picture 4">
            <a:extLst>
              <a:ext uri="{FF2B5EF4-FFF2-40B4-BE49-F238E27FC236}">
                <a16:creationId xmlns:a16="http://schemas.microsoft.com/office/drawing/2014/main" id="{25F226DE-FDE3-0645-BFD9-308935CC80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1151" y="477478"/>
            <a:ext cx="3300920" cy="3686514"/>
          </a:xfrm>
          <a:prstGeom prst="rect">
            <a:avLst/>
          </a:prstGeom>
        </p:spPr>
      </p:pic>
      <p:sp>
        <p:nvSpPr>
          <p:cNvPr id="6" name="Title 1">
            <a:extLst>
              <a:ext uri="{FF2B5EF4-FFF2-40B4-BE49-F238E27FC236}">
                <a16:creationId xmlns:a16="http://schemas.microsoft.com/office/drawing/2014/main" id="{1BE02F33-9604-9E40-A47E-45C7A4BE1032}"/>
              </a:ext>
            </a:extLst>
          </p:cNvPr>
          <p:cNvSpPr txBox="1">
            <a:spLocks/>
          </p:cNvSpPr>
          <p:nvPr/>
        </p:nvSpPr>
        <p:spPr>
          <a:xfrm>
            <a:off x="4301151" y="3903710"/>
            <a:ext cx="3632537" cy="14707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5400" b="1">
                <a:solidFill>
                  <a:srgbClr val="115076"/>
                </a:solidFill>
                <a:ea typeface="+mn-ea"/>
                <a:cs typeface="+mn-cs"/>
              </a:rPr>
              <a:t>der Baum</a:t>
            </a:r>
            <a:endParaRPr lang="en-US" dirty="0"/>
          </a:p>
        </p:txBody>
      </p:sp>
      <p:sp>
        <p:nvSpPr>
          <p:cNvPr id="7" name="Rounded Rectangle 11">
            <a:extLst>
              <a:ext uri="{FF2B5EF4-FFF2-40B4-BE49-F238E27FC236}">
                <a16:creationId xmlns:a16="http://schemas.microsoft.com/office/drawing/2014/main" id="{EA88E10F-858E-4049-BBB6-7F3F0457F1F6}"/>
              </a:ext>
            </a:extLst>
          </p:cNvPr>
          <p:cNvSpPr/>
          <p:nvPr/>
        </p:nvSpPr>
        <p:spPr>
          <a:xfrm>
            <a:off x="9727097" y="93581"/>
            <a:ext cx="228859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lesen</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sprechen</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5982648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solidFill>
                  <a:schemeClr val="bg1"/>
                </a:solidFill>
              </a:rPr>
              <a:t>der Marktplatz</a:t>
            </a:r>
          </a:p>
        </p:txBody>
      </p:sp>
      <p:pic>
        <p:nvPicPr>
          <p:cNvPr id="3" name="Picture 2">
            <a:extLst>
              <a:ext uri="{FF2B5EF4-FFF2-40B4-BE49-F238E27FC236}">
                <a16:creationId xmlns:a16="http://schemas.microsoft.com/office/drawing/2014/main" id="{89427C61-D4F7-DD45-8107-934FE145AC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3942" y="593766"/>
            <a:ext cx="5088890" cy="3381543"/>
          </a:xfrm>
          <a:prstGeom prst="rect">
            <a:avLst/>
          </a:prstGeom>
        </p:spPr>
      </p:pic>
      <p:sp>
        <p:nvSpPr>
          <p:cNvPr id="4" name="Title 1">
            <a:extLst>
              <a:ext uri="{FF2B5EF4-FFF2-40B4-BE49-F238E27FC236}">
                <a16:creationId xmlns:a16="http://schemas.microsoft.com/office/drawing/2014/main" id="{0F9E4474-440C-1A41-A0D7-2749F1B5EDF8}"/>
              </a:ext>
            </a:extLst>
          </p:cNvPr>
          <p:cNvSpPr txBox="1">
            <a:spLocks/>
          </p:cNvSpPr>
          <p:nvPr/>
        </p:nvSpPr>
        <p:spPr>
          <a:xfrm>
            <a:off x="3685032" y="3994362"/>
            <a:ext cx="5257800" cy="13219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5400" b="1">
                <a:solidFill>
                  <a:srgbClr val="115076"/>
                </a:solidFill>
                <a:ea typeface="+mn-ea"/>
                <a:cs typeface="+mn-cs"/>
              </a:rPr>
              <a:t>der Marktplatz</a:t>
            </a:r>
            <a:endParaRPr lang="en-US" dirty="0"/>
          </a:p>
        </p:txBody>
      </p:sp>
      <p:sp>
        <p:nvSpPr>
          <p:cNvPr id="5" name="Rounded Rectangle 11">
            <a:extLst>
              <a:ext uri="{FF2B5EF4-FFF2-40B4-BE49-F238E27FC236}">
                <a16:creationId xmlns:a16="http://schemas.microsoft.com/office/drawing/2014/main" id="{EA88E10F-858E-4049-BBB6-7F3F0457F1F6}"/>
              </a:ext>
            </a:extLst>
          </p:cNvPr>
          <p:cNvSpPr/>
          <p:nvPr/>
        </p:nvSpPr>
        <p:spPr>
          <a:xfrm>
            <a:off x="9727097" y="112631"/>
            <a:ext cx="228859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lesen</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sprechen</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6628310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a:solidFill>
                  <a:schemeClr val="bg1"/>
                </a:solidFill>
              </a:rPr>
              <a:t>der Weihnachtsmarkt</a:t>
            </a:r>
            <a:br>
              <a:rPr lang="en-US">
                <a:solidFill>
                  <a:schemeClr val="bg1"/>
                </a:solidFill>
              </a:rPr>
            </a:br>
            <a:endParaRPr lang="en-GB">
              <a:solidFill>
                <a:schemeClr val="bg1"/>
              </a:solidFill>
            </a:endParaRPr>
          </a:p>
        </p:txBody>
      </p:sp>
      <p:pic>
        <p:nvPicPr>
          <p:cNvPr id="3" name="Picture 2">
            <a:extLst>
              <a:ext uri="{FF2B5EF4-FFF2-40B4-BE49-F238E27FC236}">
                <a16:creationId xmlns:a16="http://schemas.microsoft.com/office/drawing/2014/main" id="{B33DB33D-FB20-B344-89F4-BFBC35FF0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4063" y="522880"/>
            <a:ext cx="6819392" cy="4539158"/>
          </a:xfrm>
          <a:prstGeom prst="rect">
            <a:avLst/>
          </a:prstGeom>
        </p:spPr>
      </p:pic>
      <p:sp>
        <p:nvSpPr>
          <p:cNvPr id="4" name="Title 1">
            <a:extLst>
              <a:ext uri="{FF2B5EF4-FFF2-40B4-BE49-F238E27FC236}">
                <a16:creationId xmlns:a16="http://schemas.microsoft.com/office/drawing/2014/main" id="{42C3EACC-4750-4542-A917-5194686AD743}"/>
              </a:ext>
            </a:extLst>
          </p:cNvPr>
          <p:cNvSpPr txBox="1">
            <a:spLocks/>
          </p:cNvSpPr>
          <p:nvPr/>
        </p:nvSpPr>
        <p:spPr>
          <a:xfrm>
            <a:off x="695959" y="495850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5400" b="1">
                <a:solidFill>
                  <a:srgbClr val="115076"/>
                </a:solidFill>
                <a:ea typeface="+mn-ea"/>
                <a:cs typeface="+mn-cs"/>
              </a:rPr>
              <a:t>der Weihnachtsmarkt</a:t>
            </a:r>
            <a:endParaRPr lang="en-US" dirty="0"/>
          </a:p>
        </p:txBody>
      </p:sp>
      <p:sp>
        <p:nvSpPr>
          <p:cNvPr id="5" name="Rounded Rectangle 11">
            <a:extLst>
              <a:ext uri="{FF2B5EF4-FFF2-40B4-BE49-F238E27FC236}">
                <a16:creationId xmlns:a16="http://schemas.microsoft.com/office/drawing/2014/main" id="{EA88E10F-858E-4049-BBB6-7F3F0457F1F6}"/>
              </a:ext>
            </a:extLst>
          </p:cNvPr>
          <p:cNvSpPr/>
          <p:nvPr/>
        </p:nvSpPr>
        <p:spPr>
          <a:xfrm>
            <a:off x="9727097" y="112631"/>
            <a:ext cx="228859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lesen</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sprechen</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2390749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a:solidFill>
                  <a:schemeClr val="bg1"/>
                </a:solidFill>
              </a:rPr>
              <a:t>der Weihnachtsmann</a:t>
            </a:r>
            <a:br>
              <a:rPr lang="en-US">
                <a:solidFill>
                  <a:schemeClr val="bg1"/>
                </a:solidFill>
              </a:rPr>
            </a:br>
            <a:endParaRPr lang="en-GB">
              <a:solidFill>
                <a:schemeClr val="bg1"/>
              </a:solidFill>
            </a:endParaRPr>
          </a:p>
        </p:txBody>
      </p:sp>
      <p:pic>
        <p:nvPicPr>
          <p:cNvPr id="5" name="Picture 4">
            <a:extLst>
              <a:ext uri="{FF2B5EF4-FFF2-40B4-BE49-F238E27FC236}">
                <a16:creationId xmlns:a16="http://schemas.microsoft.com/office/drawing/2014/main" id="{95FAEB9F-5185-194F-9244-2442FBABED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6119" y="511705"/>
            <a:ext cx="1771974" cy="3360928"/>
          </a:xfrm>
          <a:prstGeom prst="rect">
            <a:avLst/>
          </a:prstGeom>
        </p:spPr>
      </p:pic>
      <p:sp>
        <p:nvSpPr>
          <p:cNvPr id="6" name="Title 1">
            <a:extLst>
              <a:ext uri="{FF2B5EF4-FFF2-40B4-BE49-F238E27FC236}">
                <a16:creationId xmlns:a16="http://schemas.microsoft.com/office/drawing/2014/main" id="{59DFB2E7-54BF-E644-9320-8B29710D4D8E}"/>
              </a:ext>
            </a:extLst>
          </p:cNvPr>
          <p:cNvSpPr txBox="1">
            <a:spLocks/>
          </p:cNvSpPr>
          <p:nvPr/>
        </p:nvSpPr>
        <p:spPr>
          <a:xfrm>
            <a:off x="1014306" y="378566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5400" b="1">
                <a:solidFill>
                  <a:srgbClr val="115076"/>
                </a:solidFill>
                <a:ea typeface="+mn-ea"/>
                <a:cs typeface="+mn-cs"/>
              </a:rPr>
              <a:t>der Weihnachtsmann</a:t>
            </a:r>
            <a:endParaRPr lang="en-US" dirty="0"/>
          </a:p>
        </p:txBody>
      </p:sp>
      <p:sp>
        <p:nvSpPr>
          <p:cNvPr id="7" name="Rounded Rectangle 11">
            <a:extLst>
              <a:ext uri="{FF2B5EF4-FFF2-40B4-BE49-F238E27FC236}">
                <a16:creationId xmlns:a16="http://schemas.microsoft.com/office/drawing/2014/main" id="{EA88E10F-858E-4049-BBB6-7F3F0457F1F6}"/>
              </a:ext>
            </a:extLst>
          </p:cNvPr>
          <p:cNvSpPr/>
          <p:nvPr/>
        </p:nvSpPr>
        <p:spPr>
          <a:xfrm>
            <a:off x="9727097" y="93581"/>
            <a:ext cx="228859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lesen</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sprechen</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9622263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004A93E-61EE-B347-8238-7D7CB8D88E15}"/>
              </a:ext>
            </a:extLst>
          </p:cNvPr>
          <p:cNvSpPr/>
          <p:nvPr/>
        </p:nvSpPr>
        <p:spPr>
          <a:xfrm>
            <a:off x="2616307" y="4595663"/>
            <a:ext cx="2031325" cy="523220"/>
          </a:xfrm>
          <a:prstGeom prst="rect">
            <a:avLst/>
          </a:prstGeom>
        </p:spPr>
        <p:txBody>
          <a:bodyPr wrap="none">
            <a:spAutoFit/>
          </a:bodyPr>
          <a:lstStyle/>
          <a:p>
            <a:r>
              <a:rPr lang="en-GB" sz="2800" dirty="0">
                <a:solidFill>
                  <a:srgbClr val="115076"/>
                </a:solidFill>
                <a:latin typeface="Century Gothic" panose="020B0502020202020204" pitchFamily="34" charset="0"/>
              </a:rPr>
              <a:t>der Engel 	</a:t>
            </a:r>
            <a:endParaRPr lang="en-US" sz="2800" dirty="0">
              <a:solidFill>
                <a:srgbClr val="115076"/>
              </a:solidFill>
              <a:latin typeface="Century Gothic" panose="020B0502020202020204" pitchFamily="34" charset="0"/>
            </a:endParaRPr>
          </a:p>
        </p:txBody>
      </p:sp>
      <p:sp>
        <p:nvSpPr>
          <p:cNvPr id="8" name="Rectangle 7">
            <a:extLst>
              <a:ext uri="{FF2B5EF4-FFF2-40B4-BE49-F238E27FC236}">
                <a16:creationId xmlns:a16="http://schemas.microsoft.com/office/drawing/2014/main" id="{7A6AAE62-79BF-E346-908B-C7314FCFA9D1}"/>
              </a:ext>
            </a:extLst>
          </p:cNvPr>
          <p:cNvSpPr/>
          <p:nvPr/>
        </p:nvSpPr>
        <p:spPr>
          <a:xfrm>
            <a:off x="2640147" y="1391467"/>
            <a:ext cx="2031325" cy="523220"/>
          </a:xfrm>
          <a:prstGeom prst="rect">
            <a:avLst/>
          </a:prstGeom>
        </p:spPr>
        <p:txBody>
          <a:bodyPr wrap="none">
            <a:spAutoFit/>
          </a:bodyPr>
          <a:lstStyle/>
          <a:p>
            <a:r>
              <a:rPr lang="en-GB" sz="2800" dirty="0">
                <a:solidFill>
                  <a:srgbClr val="115076"/>
                </a:solidFill>
                <a:latin typeface="Century Gothic" panose="020B0502020202020204" pitchFamily="34" charset="0"/>
              </a:rPr>
              <a:t>der Stern 	</a:t>
            </a:r>
            <a:endParaRPr lang="en-US" sz="2800" dirty="0">
              <a:solidFill>
                <a:srgbClr val="115076"/>
              </a:solidFill>
              <a:latin typeface="Century Gothic" panose="020B0502020202020204" pitchFamily="34" charset="0"/>
            </a:endParaRPr>
          </a:p>
        </p:txBody>
      </p:sp>
      <p:sp>
        <p:nvSpPr>
          <p:cNvPr id="9" name="Rectangle 8">
            <a:extLst>
              <a:ext uri="{FF2B5EF4-FFF2-40B4-BE49-F238E27FC236}">
                <a16:creationId xmlns:a16="http://schemas.microsoft.com/office/drawing/2014/main" id="{78B2EE25-C3E9-F340-BD1F-A074161BA4E0}"/>
              </a:ext>
            </a:extLst>
          </p:cNvPr>
          <p:cNvSpPr/>
          <p:nvPr/>
        </p:nvSpPr>
        <p:spPr>
          <a:xfrm>
            <a:off x="2654271" y="2033253"/>
            <a:ext cx="2031325" cy="523220"/>
          </a:xfrm>
          <a:prstGeom prst="rect">
            <a:avLst/>
          </a:prstGeom>
        </p:spPr>
        <p:txBody>
          <a:bodyPr wrap="none">
            <a:spAutoFit/>
          </a:bodyPr>
          <a:lstStyle/>
          <a:p>
            <a:r>
              <a:rPr lang="en-GB" sz="2800" dirty="0">
                <a:solidFill>
                  <a:srgbClr val="115076"/>
                </a:solidFill>
                <a:latin typeface="Century Gothic" panose="020B0502020202020204" pitchFamily="34" charset="0"/>
              </a:rPr>
              <a:t>der </a:t>
            </a:r>
            <a:r>
              <a:rPr lang="en-GB" sz="2800" dirty="0" err="1">
                <a:solidFill>
                  <a:srgbClr val="115076"/>
                </a:solidFill>
                <a:latin typeface="Century Gothic" panose="020B0502020202020204" pitchFamily="34" charset="0"/>
              </a:rPr>
              <a:t>Stiefel</a:t>
            </a:r>
            <a:r>
              <a:rPr lang="en-GB" sz="2800" dirty="0">
                <a:solidFill>
                  <a:srgbClr val="115076"/>
                </a:solidFill>
                <a:latin typeface="Century Gothic" panose="020B0502020202020204" pitchFamily="34" charset="0"/>
              </a:rPr>
              <a:t> 	</a:t>
            </a:r>
            <a:endParaRPr lang="en-US" sz="2800" dirty="0">
              <a:solidFill>
                <a:srgbClr val="115076"/>
              </a:solidFill>
              <a:latin typeface="Century Gothic" panose="020B0502020202020204" pitchFamily="34" charset="0"/>
            </a:endParaRPr>
          </a:p>
        </p:txBody>
      </p:sp>
      <p:sp>
        <p:nvSpPr>
          <p:cNvPr id="10" name="Rectangle 9">
            <a:extLst>
              <a:ext uri="{FF2B5EF4-FFF2-40B4-BE49-F238E27FC236}">
                <a16:creationId xmlns:a16="http://schemas.microsoft.com/office/drawing/2014/main" id="{3E5D771A-3B18-1548-B0A8-378682FEF5D7}"/>
              </a:ext>
            </a:extLst>
          </p:cNvPr>
          <p:cNvSpPr/>
          <p:nvPr/>
        </p:nvSpPr>
        <p:spPr>
          <a:xfrm>
            <a:off x="2654271" y="2675039"/>
            <a:ext cx="2031325" cy="523220"/>
          </a:xfrm>
          <a:prstGeom prst="rect">
            <a:avLst/>
          </a:prstGeom>
        </p:spPr>
        <p:txBody>
          <a:bodyPr wrap="none">
            <a:spAutoFit/>
          </a:bodyPr>
          <a:lstStyle/>
          <a:p>
            <a:r>
              <a:rPr lang="en-GB" sz="2800" dirty="0">
                <a:solidFill>
                  <a:srgbClr val="115076"/>
                </a:solidFill>
                <a:latin typeface="Century Gothic" panose="020B0502020202020204" pitchFamily="34" charset="0"/>
              </a:rPr>
              <a:t>der Baum 	</a:t>
            </a:r>
            <a:endParaRPr lang="en-US" sz="2800" dirty="0">
              <a:solidFill>
                <a:srgbClr val="115076"/>
              </a:solidFill>
              <a:latin typeface="Century Gothic" panose="020B0502020202020204" pitchFamily="34" charset="0"/>
            </a:endParaRPr>
          </a:p>
        </p:txBody>
      </p:sp>
      <p:sp>
        <p:nvSpPr>
          <p:cNvPr id="11" name="Rectangle 10">
            <a:extLst>
              <a:ext uri="{FF2B5EF4-FFF2-40B4-BE49-F238E27FC236}">
                <a16:creationId xmlns:a16="http://schemas.microsoft.com/office/drawing/2014/main" id="{CAC9642C-934D-3344-A070-E20271DD66F7}"/>
              </a:ext>
            </a:extLst>
          </p:cNvPr>
          <p:cNvSpPr/>
          <p:nvPr/>
        </p:nvSpPr>
        <p:spPr>
          <a:xfrm>
            <a:off x="2649546" y="3313007"/>
            <a:ext cx="2954655" cy="523220"/>
          </a:xfrm>
          <a:prstGeom prst="rect">
            <a:avLst/>
          </a:prstGeom>
        </p:spPr>
        <p:txBody>
          <a:bodyPr wrap="none">
            <a:spAutoFit/>
          </a:bodyPr>
          <a:lstStyle/>
          <a:p>
            <a:r>
              <a:rPr lang="en-GB" sz="2800" dirty="0">
                <a:solidFill>
                  <a:srgbClr val="115076"/>
                </a:solidFill>
                <a:latin typeface="Century Gothic" panose="020B0502020202020204" pitchFamily="34" charset="0"/>
              </a:rPr>
              <a:t>der </a:t>
            </a:r>
            <a:r>
              <a:rPr lang="en-GB" sz="2800" dirty="0" err="1">
                <a:solidFill>
                  <a:srgbClr val="115076"/>
                </a:solidFill>
                <a:latin typeface="Century Gothic" panose="020B0502020202020204" pitchFamily="34" charset="0"/>
              </a:rPr>
              <a:t>Marktplatz</a:t>
            </a:r>
            <a:r>
              <a:rPr lang="en-GB" sz="2800" dirty="0">
                <a:solidFill>
                  <a:srgbClr val="115076"/>
                </a:solidFill>
                <a:latin typeface="Century Gothic" panose="020B0502020202020204" pitchFamily="34" charset="0"/>
              </a:rPr>
              <a:t> 	</a:t>
            </a:r>
            <a:endParaRPr lang="en-US" sz="2800" dirty="0">
              <a:solidFill>
                <a:srgbClr val="115076"/>
              </a:solidFill>
              <a:latin typeface="Century Gothic" panose="020B0502020202020204" pitchFamily="34" charset="0"/>
            </a:endParaRPr>
          </a:p>
        </p:txBody>
      </p:sp>
      <p:sp>
        <p:nvSpPr>
          <p:cNvPr id="12" name="Rectangle 11">
            <a:extLst>
              <a:ext uri="{FF2B5EF4-FFF2-40B4-BE49-F238E27FC236}">
                <a16:creationId xmlns:a16="http://schemas.microsoft.com/office/drawing/2014/main" id="{654C42D7-C646-7F4E-ABEC-6858771E88B3}"/>
              </a:ext>
            </a:extLst>
          </p:cNvPr>
          <p:cNvSpPr/>
          <p:nvPr/>
        </p:nvSpPr>
        <p:spPr>
          <a:xfrm>
            <a:off x="2649546" y="3954277"/>
            <a:ext cx="4801314" cy="523220"/>
          </a:xfrm>
          <a:prstGeom prst="rect">
            <a:avLst/>
          </a:prstGeom>
        </p:spPr>
        <p:txBody>
          <a:bodyPr wrap="none">
            <a:spAutoFit/>
          </a:bodyPr>
          <a:lstStyle/>
          <a:p>
            <a:r>
              <a:rPr lang="en-GB" sz="2800" dirty="0">
                <a:solidFill>
                  <a:srgbClr val="115076"/>
                </a:solidFill>
                <a:latin typeface="Century Gothic" panose="020B0502020202020204" pitchFamily="34" charset="0"/>
              </a:rPr>
              <a:t>der </a:t>
            </a:r>
            <a:r>
              <a:rPr lang="en-GB" sz="2800" dirty="0" err="1">
                <a:solidFill>
                  <a:srgbClr val="115076"/>
                </a:solidFill>
                <a:latin typeface="Century Gothic" panose="020B0502020202020204" pitchFamily="34" charset="0"/>
              </a:rPr>
              <a:t>Weihnachtsmarkt</a:t>
            </a:r>
            <a:r>
              <a:rPr lang="en-GB" sz="2800" dirty="0">
                <a:solidFill>
                  <a:srgbClr val="115076"/>
                </a:solidFill>
                <a:latin typeface="Century Gothic" panose="020B0502020202020204" pitchFamily="34" charset="0"/>
              </a:rPr>
              <a:t> 	</a:t>
            </a:r>
            <a:endParaRPr lang="en-US" sz="2800" dirty="0">
              <a:solidFill>
                <a:srgbClr val="115076"/>
              </a:solidFill>
              <a:latin typeface="Century Gothic" panose="020B0502020202020204" pitchFamily="34" charset="0"/>
            </a:endParaRPr>
          </a:p>
        </p:txBody>
      </p:sp>
      <p:sp>
        <p:nvSpPr>
          <p:cNvPr id="13" name="Rectangle 12">
            <a:extLst>
              <a:ext uri="{FF2B5EF4-FFF2-40B4-BE49-F238E27FC236}">
                <a16:creationId xmlns:a16="http://schemas.microsoft.com/office/drawing/2014/main" id="{4AB47D1C-3FFC-E94E-9457-8FBF34DD7180}"/>
              </a:ext>
            </a:extLst>
          </p:cNvPr>
          <p:cNvSpPr/>
          <p:nvPr/>
        </p:nvSpPr>
        <p:spPr>
          <a:xfrm>
            <a:off x="2640147" y="5236817"/>
            <a:ext cx="4801314" cy="523220"/>
          </a:xfrm>
          <a:prstGeom prst="rect">
            <a:avLst/>
          </a:prstGeom>
        </p:spPr>
        <p:txBody>
          <a:bodyPr wrap="none">
            <a:spAutoFit/>
          </a:bodyPr>
          <a:lstStyle/>
          <a:p>
            <a:r>
              <a:rPr lang="en-GB" sz="2800" dirty="0">
                <a:solidFill>
                  <a:srgbClr val="115076"/>
                </a:solidFill>
                <a:latin typeface="Century Gothic" panose="020B0502020202020204" pitchFamily="34" charset="0"/>
              </a:rPr>
              <a:t>der </a:t>
            </a:r>
            <a:r>
              <a:rPr lang="en-GB" sz="2800" dirty="0" err="1">
                <a:solidFill>
                  <a:srgbClr val="115076"/>
                </a:solidFill>
                <a:latin typeface="Century Gothic" panose="020B0502020202020204" pitchFamily="34" charset="0"/>
              </a:rPr>
              <a:t>Weihnachtsmann</a:t>
            </a:r>
            <a:r>
              <a:rPr lang="en-GB" sz="2800" dirty="0">
                <a:solidFill>
                  <a:srgbClr val="115076"/>
                </a:solidFill>
                <a:latin typeface="Century Gothic" panose="020B0502020202020204" pitchFamily="34" charset="0"/>
              </a:rPr>
              <a:t> 	</a:t>
            </a:r>
            <a:endParaRPr lang="en-US" sz="2800" dirty="0">
              <a:solidFill>
                <a:srgbClr val="115076"/>
              </a:solidFill>
              <a:latin typeface="Century Gothic" panose="020B0502020202020204" pitchFamily="34" charset="0"/>
            </a:endParaRPr>
          </a:p>
        </p:txBody>
      </p:sp>
      <p:sp>
        <p:nvSpPr>
          <p:cNvPr id="14" name="Rectangle 13">
            <a:extLst>
              <a:ext uri="{FF2B5EF4-FFF2-40B4-BE49-F238E27FC236}">
                <a16:creationId xmlns:a16="http://schemas.microsoft.com/office/drawing/2014/main" id="{DBBF8542-0DB5-4E43-9C83-29E7586EAEB9}"/>
              </a:ext>
            </a:extLst>
          </p:cNvPr>
          <p:cNvSpPr/>
          <p:nvPr/>
        </p:nvSpPr>
        <p:spPr>
          <a:xfrm>
            <a:off x="7249064" y="1261219"/>
            <a:ext cx="1107996" cy="523220"/>
          </a:xfrm>
          <a:prstGeom prst="rect">
            <a:avLst/>
          </a:prstGeom>
        </p:spPr>
        <p:txBody>
          <a:bodyPr wrap="none">
            <a:spAutoFit/>
          </a:bodyPr>
          <a:lstStyle/>
          <a:p>
            <a:r>
              <a:rPr lang="en-GB" sz="2800" dirty="0">
                <a:solidFill>
                  <a:srgbClr val="DAA520"/>
                </a:solidFill>
                <a:latin typeface="Century Gothic" panose="020B0502020202020204" pitchFamily="34" charset="0"/>
              </a:rPr>
              <a:t>star	</a:t>
            </a:r>
            <a:endParaRPr lang="en-US" sz="2800" dirty="0">
              <a:solidFill>
                <a:srgbClr val="DAA520"/>
              </a:solidFill>
              <a:latin typeface="Century Gothic" panose="020B0502020202020204" pitchFamily="34" charset="0"/>
            </a:endParaRPr>
          </a:p>
        </p:txBody>
      </p:sp>
      <p:sp>
        <p:nvSpPr>
          <p:cNvPr id="15" name="Rectangle 14">
            <a:extLst>
              <a:ext uri="{FF2B5EF4-FFF2-40B4-BE49-F238E27FC236}">
                <a16:creationId xmlns:a16="http://schemas.microsoft.com/office/drawing/2014/main" id="{C44FAD19-2C41-0449-920B-1BA57C802519}"/>
              </a:ext>
            </a:extLst>
          </p:cNvPr>
          <p:cNvSpPr/>
          <p:nvPr/>
        </p:nvSpPr>
        <p:spPr>
          <a:xfrm>
            <a:off x="7249064" y="1902489"/>
            <a:ext cx="1107996" cy="523220"/>
          </a:xfrm>
          <a:prstGeom prst="rect">
            <a:avLst/>
          </a:prstGeom>
        </p:spPr>
        <p:txBody>
          <a:bodyPr wrap="none">
            <a:spAutoFit/>
          </a:bodyPr>
          <a:lstStyle/>
          <a:p>
            <a:r>
              <a:rPr lang="en-GB" sz="2800" dirty="0">
                <a:solidFill>
                  <a:srgbClr val="DAA520"/>
                </a:solidFill>
                <a:latin typeface="Century Gothic" panose="020B0502020202020204" pitchFamily="34" charset="0"/>
              </a:rPr>
              <a:t>boot	</a:t>
            </a:r>
            <a:endParaRPr lang="en-US" sz="2800" dirty="0">
              <a:solidFill>
                <a:srgbClr val="DAA520"/>
              </a:solidFill>
              <a:latin typeface="Century Gothic" panose="020B0502020202020204" pitchFamily="34" charset="0"/>
            </a:endParaRPr>
          </a:p>
        </p:txBody>
      </p:sp>
      <p:sp>
        <p:nvSpPr>
          <p:cNvPr id="16" name="Rectangle 15">
            <a:extLst>
              <a:ext uri="{FF2B5EF4-FFF2-40B4-BE49-F238E27FC236}">
                <a16:creationId xmlns:a16="http://schemas.microsoft.com/office/drawing/2014/main" id="{3A77824F-C608-FE46-B562-22E75DEC1792}"/>
              </a:ext>
            </a:extLst>
          </p:cNvPr>
          <p:cNvSpPr/>
          <p:nvPr/>
        </p:nvSpPr>
        <p:spPr>
          <a:xfrm>
            <a:off x="7249064" y="2548723"/>
            <a:ext cx="1107996" cy="523220"/>
          </a:xfrm>
          <a:prstGeom prst="rect">
            <a:avLst/>
          </a:prstGeom>
        </p:spPr>
        <p:txBody>
          <a:bodyPr wrap="none">
            <a:spAutoFit/>
          </a:bodyPr>
          <a:lstStyle/>
          <a:p>
            <a:r>
              <a:rPr lang="en-GB" sz="2800" dirty="0">
                <a:solidFill>
                  <a:srgbClr val="DAA520"/>
                </a:solidFill>
                <a:latin typeface="Century Gothic" panose="020B0502020202020204" pitchFamily="34" charset="0"/>
              </a:rPr>
              <a:t>tree	</a:t>
            </a:r>
            <a:endParaRPr lang="en-US" sz="2800" dirty="0">
              <a:solidFill>
                <a:srgbClr val="DAA520"/>
              </a:solidFill>
              <a:latin typeface="Century Gothic" panose="020B0502020202020204" pitchFamily="34" charset="0"/>
            </a:endParaRPr>
          </a:p>
        </p:txBody>
      </p:sp>
      <p:sp>
        <p:nvSpPr>
          <p:cNvPr id="17" name="Rectangle 16">
            <a:extLst>
              <a:ext uri="{FF2B5EF4-FFF2-40B4-BE49-F238E27FC236}">
                <a16:creationId xmlns:a16="http://schemas.microsoft.com/office/drawing/2014/main" id="{DE8F13B8-3812-5D49-A454-5C346A754741}"/>
              </a:ext>
            </a:extLst>
          </p:cNvPr>
          <p:cNvSpPr/>
          <p:nvPr/>
        </p:nvSpPr>
        <p:spPr>
          <a:xfrm>
            <a:off x="7249064" y="3194957"/>
            <a:ext cx="2954655" cy="523220"/>
          </a:xfrm>
          <a:prstGeom prst="rect">
            <a:avLst/>
          </a:prstGeom>
        </p:spPr>
        <p:txBody>
          <a:bodyPr wrap="none">
            <a:spAutoFit/>
          </a:bodyPr>
          <a:lstStyle/>
          <a:p>
            <a:r>
              <a:rPr lang="en-GB" sz="2800" dirty="0">
                <a:solidFill>
                  <a:srgbClr val="DAA520"/>
                </a:solidFill>
                <a:latin typeface="Century Gothic" panose="020B0502020202020204" pitchFamily="34" charset="0"/>
              </a:rPr>
              <a:t>market square	</a:t>
            </a:r>
            <a:endParaRPr lang="en-US" sz="2800" dirty="0">
              <a:solidFill>
                <a:srgbClr val="DAA520"/>
              </a:solidFill>
              <a:latin typeface="Century Gothic" panose="020B0502020202020204" pitchFamily="34" charset="0"/>
            </a:endParaRPr>
          </a:p>
        </p:txBody>
      </p:sp>
      <p:sp>
        <p:nvSpPr>
          <p:cNvPr id="18" name="Rectangle 17">
            <a:extLst>
              <a:ext uri="{FF2B5EF4-FFF2-40B4-BE49-F238E27FC236}">
                <a16:creationId xmlns:a16="http://schemas.microsoft.com/office/drawing/2014/main" id="{1C737942-AA8C-D44D-B012-4FAFB1342393}"/>
              </a:ext>
            </a:extLst>
          </p:cNvPr>
          <p:cNvSpPr/>
          <p:nvPr/>
        </p:nvSpPr>
        <p:spPr>
          <a:xfrm>
            <a:off x="7249064" y="3954277"/>
            <a:ext cx="3877985" cy="523220"/>
          </a:xfrm>
          <a:prstGeom prst="rect">
            <a:avLst/>
          </a:prstGeom>
        </p:spPr>
        <p:txBody>
          <a:bodyPr wrap="none">
            <a:spAutoFit/>
          </a:bodyPr>
          <a:lstStyle/>
          <a:p>
            <a:r>
              <a:rPr lang="en-GB" sz="2800" dirty="0">
                <a:solidFill>
                  <a:srgbClr val="DAA520"/>
                </a:solidFill>
                <a:latin typeface="Century Gothic" panose="020B0502020202020204" pitchFamily="34" charset="0"/>
              </a:rPr>
              <a:t>Christmas market	</a:t>
            </a:r>
            <a:endParaRPr lang="en-US" sz="2800" dirty="0">
              <a:solidFill>
                <a:srgbClr val="DAA520"/>
              </a:solidFill>
              <a:latin typeface="Century Gothic" panose="020B0502020202020204" pitchFamily="34" charset="0"/>
            </a:endParaRPr>
          </a:p>
        </p:txBody>
      </p:sp>
      <p:sp>
        <p:nvSpPr>
          <p:cNvPr id="19" name="Rectangle 18">
            <a:extLst>
              <a:ext uri="{FF2B5EF4-FFF2-40B4-BE49-F238E27FC236}">
                <a16:creationId xmlns:a16="http://schemas.microsoft.com/office/drawing/2014/main" id="{981630F4-FC9F-ED48-BE1E-E4B971F64379}"/>
              </a:ext>
            </a:extLst>
          </p:cNvPr>
          <p:cNvSpPr/>
          <p:nvPr/>
        </p:nvSpPr>
        <p:spPr>
          <a:xfrm>
            <a:off x="7273877" y="4595663"/>
            <a:ext cx="2031325" cy="523220"/>
          </a:xfrm>
          <a:prstGeom prst="rect">
            <a:avLst/>
          </a:prstGeom>
        </p:spPr>
        <p:txBody>
          <a:bodyPr wrap="none">
            <a:spAutoFit/>
          </a:bodyPr>
          <a:lstStyle/>
          <a:p>
            <a:r>
              <a:rPr lang="en-GB" sz="2800" dirty="0">
                <a:solidFill>
                  <a:srgbClr val="DAA520"/>
                </a:solidFill>
                <a:latin typeface="Century Gothic" panose="020B0502020202020204" pitchFamily="34" charset="0"/>
              </a:rPr>
              <a:t>angel	</a:t>
            </a:r>
            <a:endParaRPr lang="en-US" sz="2800" dirty="0">
              <a:solidFill>
                <a:srgbClr val="DAA520"/>
              </a:solidFill>
              <a:latin typeface="Century Gothic" panose="020B0502020202020204" pitchFamily="34" charset="0"/>
            </a:endParaRPr>
          </a:p>
        </p:txBody>
      </p:sp>
      <p:sp>
        <p:nvSpPr>
          <p:cNvPr id="20" name="Rectangle 19">
            <a:extLst>
              <a:ext uri="{FF2B5EF4-FFF2-40B4-BE49-F238E27FC236}">
                <a16:creationId xmlns:a16="http://schemas.microsoft.com/office/drawing/2014/main" id="{42C2D89B-1105-5A4A-8DAC-4362DA28CA6B}"/>
              </a:ext>
            </a:extLst>
          </p:cNvPr>
          <p:cNvSpPr/>
          <p:nvPr/>
        </p:nvSpPr>
        <p:spPr>
          <a:xfrm>
            <a:off x="7273877" y="5236817"/>
            <a:ext cx="3877985" cy="523220"/>
          </a:xfrm>
          <a:prstGeom prst="rect">
            <a:avLst/>
          </a:prstGeom>
        </p:spPr>
        <p:txBody>
          <a:bodyPr wrap="none">
            <a:spAutoFit/>
          </a:bodyPr>
          <a:lstStyle/>
          <a:p>
            <a:r>
              <a:rPr lang="en-GB" sz="2800" dirty="0">
                <a:solidFill>
                  <a:srgbClr val="DAA520"/>
                </a:solidFill>
                <a:latin typeface="Century Gothic" panose="020B0502020202020204" pitchFamily="34" charset="0"/>
              </a:rPr>
              <a:t>Father Christmas	</a:t>
            </a:r>
            <a:endParaRPr lang="en-US" sz="2800" dirty="0">
              <a:solidFill>
                <a:srgbClr val="DAA520"/>
              </a:solidFill>
              <a:latin typeface="Century Gothic" panose="020B0502020202020204" pitchFamily="34" charset="0"/>
            </a:endParaRPr>
          </a:p>
        </p:txBody>
      </p:sp>
      <p:pic>
        <p:nvPicPr>
          <p:cNvPr id="21" name="Picture 20">
            <a:extLst>
              <a:ext uri="{FF2B5EF4-FFF2-40B4-BE49-F238E27FC236}">
                <a16:creationId xmlns:a16="http://schemas.microsoft.com/office/drawing/2014/main" id="{16438779-7822-EE46-A7EE-5BED2AE48D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22" name="Title 3">
            <a:extLst>
              <a:ext uri="{FF2B5EF4-FFF2-40B4-BE49-F238E27FC236}">
                <a16:creationId xmlns:a16="http://schemas.microsoft.com/office/drawing/2014/main" id="{C98658FC-83B3-3940-9BEE-6D8DB02E8466}"/>
              </a:ext>
            </a:extLst>
          </p:cNvPr>
          <p:cNvSpPr txBox="1">
            <a:spLocks/>
          </p:cNvSpPr>
          <p:nvPr/>
        </p:nvSpPr>
        <p:spPr>
          <a:xfrm>
            <a:off x="92597" y="201397"/>
            <a:ext cx="570631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2" name="Title 1"/>
          <p:cNvSpPr>
            <a:spLocks noGrp="1"/>
          </p:cNvSpPr>
          <p:nvPr>
            <p:ph type="title"/>
          </p:nvPr>
        </p:nvSpPr>
        <p:spPr>
          <a:xfrm>
            <a:off x="92597" y="175672"/>
            <a:ext cx="10515600" cy="1325563"/>
          </a:xfrm>
        </p:spPr>
        <p:txBody>
          <a:bodyPr/>
          <a:lstStyle/>
          <a:p>
            <a:r>
              <a:rPr lang="en-GB" b="1">
                <a:solidFill>
                  <a:schemeClr val="bg1"/>
                </a:solidFill>
              </a:rPr>
              <a:t>Vokabeln</a:t>
            </a:r>
            <a:br>
              <a:rPr lang="en-GB" b="1">
                <a:solidFill>
                  <a:schemeClr val="bg1"/>
                </a:solidFill>
              </a:rPr>
            </a:br>
            <a:endParaRPr lang="en-GB"/>
          </a:p>
        </p:txBody>
      </p:sp>
      <p:sp>
        <p:nvSpPr>
          <p:cNvPr id="23" name="Rounded Rectangle 22">
            <a:extLst>
              <a:ext uri="{FF2B5EF4-FFF2-40B4-BE49-F238E27FC236}">
                <a16:creationId xmlns:a16="http://schemas.microsoft.com/office/drawing/2014/main" id="{FF9D5FC3-2828-4A20-AB45-539B08625342}"/>
              </a:ext>
            </a:extLst>
          </p:cNvPr>
          <p:cNvSpPr/>
          <p:nvPr/>
        </p:nvSpPr>
        <p:spPr>
          <a:xfrm>
            <a:off x="9924437" y="104619"/>
            <a:ext cx="209919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400" b="1">
                <a:solidFill>
                  <a:prstClr val="white"/>
                </a:solidFill>
                <a:latin typeface="Century Gothic" panose="020B0502020202020204" pitchFamily="34" charset="0"/>
              </a:rPr>
              <a:t>lesen</a:t>
            </a:r>
            <a:endParaRPr lang="en-GB" sz="24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646819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P spid="2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6438779-7822-EE46-A7EE-5BED2AE48D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4619"/>
            <a:ext cx="6807200" cy="869950"/>
          </a:xfrm>
          <a:prstGeom prst="rect">
            <a:avLst/>
          </a:prstGeom>
        </p:spPr>
      </p:pic>
      <p:sp>
        <p:nvSpPr>
          <p:cNvPr id="4" name="Rectangle 3">
            <a:extLst>
              <a:ext uri="{FF2B5EF4-FFF2-40B4-BE49-F238E27FC236}">
                <a16:creationId xmlns:a16="http://schemas.microsoft.com/office/drawing/2014/main" id="{455601F1-B3AD-E349-8869-E5A3675151DE}"/>
              </a:ext>
            </a:extLst>
          </p:cNvPr>
          <p:cNvSpPr/>
          <p:nvPr/>
        </p:nvSpPr>
        <p:spPr>
          <a:xfrm>
            <a:off x="286216" y="977745"/>
            <a:ext cx="3877985" cy="646331"/>
          </a:xfrm>
          <a:prstGeom prst="rect">
            <a:avLst/>
          </a:prstGeom>
        </p:spPr>
        <p:txBody>
          <a:bodyPr wrap="none">
            <a:spAutoFit/>
          </a:bodyPr>
          <a:lstStyle/>
          <a:p>
            <a:r>
              <a:rPr lang="en-GB" sz="3600" dirty="0">
                <a:solidFill>
                  <a:srgbClr val="115076"/>
                </a:solidFill>
                <a:latin typeface="Century Gothic" panose="020B0502020202020204" pitchFamily="34" charset="0"/>
              </a:rPr>
              <a:t>Ich </a:t>
            </a:r>
            <a:r>
              <a:rPr lang="en-GB" sz="3600" dirty="0" err="1">
                <a:solidFill>
                  <a:srgbClr val="115076"/>
                </a:solidFill>
                <a:latin typeface="Century Gothic" panose="020B0502020202020204" pitchFamily="34" charset="0"/>
              </a:rPr>
              <a:t>sehe</a:t>
            </a:r>
            <a:r>
              <a:rPr lang="en-GB" sz="3600" dirty="0">
                <a:solidFill>
                  <a:srgbClr val="115076"/>
                </a:solidFill>
                <a:latin typeface="Century Gothic" panose="020B0502020202020204" pitchFamily="34" charset="0"/>
              </a:rPr>
              <a:t> </a:t>
            </a:r>
            <a:r>
              <a:rPr lang="en-GB" sz="3600" dirty="0" err="1">
                <a:solidFill>
                  <a:srgbClr val="115076"/>
                </a:solidFill>
                <a:latin typeface="Century Gothic" panose="020B0502020202020204" pitchFamily="34" charset="0"/>
              </a:rPr>
              <a:t>fünf</a:t>
            </a:r>
            <a:r>
              <a:rPr lang="en-GB" sz="3600" dirty="0">
                <a:solidFill>
                  <a:srgbClr val="115076"/>
                </a:solidFill>
                <a:latin typeface="Century Gothic" panose="020B0502020202020204" pitchFamily="34" charset="0"/>
              </a:rPr>
              <a:t>… 	</a:t>
            </a:r>
            <a:endParaRPr lang="en-US" sz="3600" dirty="0">
              <a:solidFill>
                <a:srgbClr val="115076"/>
              </a:solidFill>
              <a:latin typeface="Century Gothic" panose="020B0502020202020204" pitchFamily="34" charset="0"/>
            </a:endParaRPr>
          </a:p>
        </p:txBody>
      </p:sp>
      <p:sp>
        <p:nvSpPr>
          <p:cNvPr id="2" name="Title 1"/>
          <p:cNvSpPr>
            <a:spLocks noGrp="1"/>
          </p:cNvSpPr>
          <p:nvPr>
            <p:ph type="title"/>
          </p:nvPr>
        </p:nvSpPr>
        <p:spPr>
          <a:xfrm>
            <a:off x="0" y="108460"/>
            <a:ext cx="10515600" cy="1325563"/>
          </a:xfrm>
        </p:spPr>
        <p:txBody>
          <a:bodyPr/>
          <a:lstStyle/>
          <a:p>
            <a:r>
              <a:rPr lang="en-GB" b="1">
                <a:solidFill>
                  <a:schemeClr val="bg1"/>
                </a:solidFill>
              </a:rPr>
              <a:t>Pluralformen</a:t>
            </a:r>
            <a:br>
              <a:rPr lang="en-GB" b="1">
                <a:solidFill>
                  <a:schemeClr val="bg1"/>
                </a:solidFill>
              </a:rPr>
            </a:br>
            <a:endParaRPr lang="en-GB"/>
          </a:p>
        </p:txBody>
      </p:sp>
      <p:pic>
        <p:nvPicPr>
          <p:cNvPr id="3" name="Picture 2">
            <a:extLst>
              <a:ext uri="{FF2B5EF4-FFF2-40B4-BE49-F238E27FC236}">
                <a16:creationId xmlns:a16="http://schemas.microsoft.com/office/drawing/2014/main" id="{F42B5761-0C3E-A541-8AD1-03B8D3D5CF15}"/>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924" b="29094" l="48177" r="94479">
                        <a14:foregroundMark x1="50677" y1="22953" x2="48229" y2="21053"/>
                        <a14:foregroundMark x1="69688" y1="2924" x2="64688" y2="3436"/>
                        <a14:foregroundMark x1="64688" y1="3436" x2="70000" y2="2924"/>
                        <a14:foregroundMark x1="70000" y1="2924" x2="63594" y2="3436"/>
                      </a14:backgroundRemoval>
                    </a14:imgEffect>
                  </a14:imgLayer>
                </a14:imgProps>
              </a:ext>
              <a:ext uri="{28A0092B-C50C-407E-A947-70E740481C1C}">
                <a14:useLocalDpi xmlns:a14="http://schemas.microsoft.com/office/drawing/2010/main" val="0"/>
              </a:ext>
            </a:extLst>
          </a:blip>
          <a:srcRect l="45568" r="9602" b="67660"/>
          <a:stretch/>
        </p:blipFill>
        <p:spPr>
          <a:xfrm>
            <a:off x="3874490" y="1679326"/>
            <a:ext cx="3404133" cy="1749674"/>
          </a:xfrm>
          <a:prstGeom prst="rect">
            <a:avLst/>
          </a:prstGeom>
        </p:spPr>
      </p:pic>
      <p:pic>
        <p:nvPicPr>
          <p:cNvPr id="5" name="Picture 4">
            <a:extLst>
              <a:ext uri="{FF2B5EF4-FFF2-40B4-BE49-F238E27FC236}">
                <a16:creationId xmlns:a16="http://schemas.microsoft.com/office/drawing/2014/main" id="{AC4D0920-FEF2-5B43-94F6-A03123D7D5D3}"/>
              </a:ext>
            </a:extLst>
          </p:cNvPr>
          <p:cNvPicPr>
            <a:picLocks noChangeAspect="1"/>
          </p:cNvPicPr>
          <p:nvPr/>
        </p:nvPicPr>
        <p:blipFill rotWithShape="1">
          <a:blip r:embed="rId4" cstate="print">
            <a:extLst>
              <a:ext uri="{BEBA8EAE-BF5A-486C-A8C5-ECC9F3942E4B}">
                <a14:imgProps xmlns:a14="http://schemas.microsoft.com/office/drawing/2010/main">
                  <a14:imgLayer r:embed="rId6">
                    <a14:imgEffect>
                      <a14:backgroundRemoval t="2924" b="29094" l="48177" r="94479">
                        <a14:foregroundMark x1="50677" y1="22953" x2="48229" y2="21053"/>
                        <a14:foregroundMark x1="69688" y1="2924" x2="64688" y2="3436"/>
                        <a14:foregroundMark x1="64688" y1="3436" x2="70000" y2="2924"/>
                        <a14:foregroundMark x1="70000" y1="2924" x2="63594" y2="3436"/>
                      </a14:backgroundRemoval>
                    </a14:imgEffect>
                  </a14:imgLayer>
                </a14:imgProps>
              </a:ext>
              <a:ext uri="{28A0092B-C50C-407E-A947-70E740481C1C}">
                <a14:useLocalDpi xmlns:a14="http://schemas.microsoft.com/office/drawing/2010/main" val="0"/>
              </a:ext>
            </a:extLst>
          </a:blip>
          <a:srcRect l="45568" r="9602" b="67660"/>
          <a:stretch/>
        </p:blipFill>
        <p:spPr>
          <a:xfrm>
            <a:off x="7007834" y="1679326"/>
            <a:ext cx="3404133" cy="1749674"/>
          </a:xfrm>
          <a:prstGeom prst="rect">
            <a:avLst/>
          </a:prstGeom>
        </p:spPr>
      </p:pic>
      <p:pic>
        <p:nvPicPr>
          <p:cNvPr id="6" name="Picture 5">
            <a:extLst>
              <a:ext uri="{FF2B5EF4-FFF2-40B4-BE49-F238E27FC236}">
                <a16:creationId xmlns:a16="http://schemas.microsoft.com/office/drawing/2014/main" id="{F42B5761-0C3E-A541-8AD1-03B8D3D5CF15}"/>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924" b="29094" l="48177" r="94479">
                        <a14:foregroundMark x1="50677" y1="22953" x2="48229" y2="21053"/>
                        <a14:foregroundMark x1="69688" y1="2924" x2="64688" y2="3436"/>
                        <a14:foregroundMark x1="64688" y1="3436" x2="70000" y2="2924"/>
                        <a14:foregroundMark x1="70000" y1="2924" x2="63594" y2="3436"/>
                      </a14:backgroundRemoval>
                    </a14:imgEffect>
                  </a14:imgLayer>
                </a14:imgProps>
              </a:ext>
              <a:ext uri="{28A0092B-C50C-407E-A947-70E740481C1C}">
                <a14:useLocalDpi xmlns:a14="http://schemas.microsoft.com/office/drawing/2010/main" val="0"/>
              </a:ext>
            </a:extLst>
          </a:blip>
          <a:srcRect l="45568" r="9602" b="67660"/>
          <a:stretch/>
        </p:blipFill>
        <p:spPr>
          <a:xfrm>
            <a:off x="1064868" y="3167731"/>
            <a:ext cx="3404133" cy="1749674"/>
          </a:xfrm>
          <a:prstGeom prst="rect">
            <a:avLst/>
          </a:prstGeom>
        </p:spPr>
      </p:pic>
      <p:pic>
        <p:nvPicPr>
          <p:cNvPr id="7" name="Picture 6">
            <a:extLst>
              <a:ext uri="{FF2B5EF4-FFF2-40B4-BE49-F238E27FC236}">
                <a16:creationId xmlns:a16="http://schemas.microsoft.com/office/drawing/2014/main" id="{F42B5761-0C3E-A541-8AD1-03B8D3D5CF15}"/>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924" b="29094" l="48177" r="94479">
                        <a14:foregroundMark x1="50677" y1="22953" x2="48229" y2="21053"/>
                        <a14:foregroundMark x1="69688" y1="2924" x2="64688" y2="3436"/>
                        <a14:foregroundMark x1="64688" y1="3436" x2="70000" y2="2924"/>
                        <a14:foregroundMark x1="70000" y1="2924" x2="63594" y2="3436"/>
                      </a14:backgroundRemoval>
                    </a14:imgEffect>
                  </a14:imgLayer>
                </a14:imgProps>
              </a:ext>
              <a:ext uri="{28A0092B-C50C-407E-A947-70E740481C1C}">
                <a14:useLocalDpi xmlns:a14="http://schemas.microsoft.com/office/drawing/2010/main" val="0"/>
              </a:ext>
            </a:extLst>
          </a:blip>
          <a:srcRect l="45568" r="9602" b="67660"/>
          <a:stretch/>
        </p:blipFill>
        <p:spPr>
          <a:xfrm>
            <a:off x="4393933" y="3807415"/>
            <a:ext cx="3404133" cy="1749674"/>
          </a:xfrm>
          <a:prstGeom prst="rect">
            <a:avLst/>
          </a:prstGeom>
        </p:spPr>
      </p:pic>
      <p:pic>
        <p:nvPicPr>
          <p:cNvPr id="8" name="Picture 7">
            <a:extLst>
              <a:ext uri="{FF2B5EF4-FFF2-40B4-BE49-F238E27FC236}">
                <a16:creationId xmlns:a16="http://schemas.microsoft.com/office/drawing/2014/main" id="{F42B5761-0C3E-A541-8AD1-03B8D3D5CF15}"/>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924" b="29094" l="48177" r="94479">
                        <a14:foregroundMark x1="50677" y1="22953" x2="48229" y2="21053"/>
                        <a14:foregroundMark x1="69688" y1="2924" x2="64688" y2="3436"/>
                        <a14:foregroundMark x1="64688" y1="3436" x2="70000" y2="2924"/>
                        <a14:foregroundMark x1="70000" y1="2924" x2="63594" y2="3436"/>
                      </a14:backgroundRemoval>
                    </a14:imgEffect>
                  </a14:imgLayer>
                </a14:imgProps>
              </a:ext>
              <a:ext uri="{28A0092B-C50C-407E-A947-70E740481C1C}">
                <a14:useLocalDpi xmlns:a14="http://schemas.microsoft.com/office/drawing/2010/main" val="0"/>
              </a:ext>
            </a:extLst>
          </a:blip>
          <a:srcRect l="45568" r="9602" b="67660"/>
          <a:stretch/>
        </p:blipFill>
        <p:spPr>
          <a:xfrm>
            <a:off x="8186513" y="3606738"/>
            <a:ext cx="3404133" cy="1749674"/>
          </a:xfrm>
          <a:prstGeom prst="rect">
            <a:avLst/>
          </a:prstGeom>
        </p:spPr>
      </p:pic>
      <p:sp>
        <p:nvSpPr>
          <p:cNvPr id="9" name="Rounded Rectangle 8">
            <a:extLst>
              <a:ext uri="{FF2B5EF4-FFF2-40B4-BE49-F238E27FC236}">
                <a16:creationId xmlns:a16="http://schemas.microsoft.com/office/drawing/2014/main" id="{FF9D5FC3-2828-4A20-AB45-539B08625342}"/>
              </a:ext>
            </a:extLst>
          </p:cNvPr>
          <p:cNvSpPr/>
          <p:nvPr/>
        </p:nvSpPr>
        <p:spPr>
          <a:xfrm>
            <a:off x="9924437" y="104619"/>
            <a:ext cx="209919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400" b="1" dirty="0" err="1">
                <a:solidFill>
                  <a:prstClr val="white"/>
                </a:solidFill>
                <a:latin typeface="Century Gothic" panose="020B0502020202020204" pitchFamily="34" charset="0"/>
              </a:rPr>
              <a:t>schreiben</a:t>
            </a:r>
            <a:endParaRPr lang="en-GB" sz="2400" b="1" dirty="0">
              <a:solidFill>
                <a:prstClr val="white"/>
              </a:solidFill>
              <a:latin typeface="Century Gothic" panose="020B0502020202020204" pitchFamily="34" charset="0"/>
            </a:endParaRPr>
          </a:p>
        </p:txBody>
      </p:sp>
      <p:sp>
        <p:nvSpPr>
          <p:cNvPr id="11" name="Title 3">
            <a:extLst>
              <a:ext uri="{FF2B5EF4-FFF2-40B4-BE49-F238E27FC236}">
                <a16:creationId xmlns:a16="http://schemas.microsoft.com/office/drawing/2014/main" id="{C98658FC-83B3-3940-9BEE-6D8DB02E8466}"/>
              </a:ext>
            </a:extLst>
          </p:cNvPr>
          <p:cNvSpPr txBox="1">
            <a:spLocks/>
          </p:cNvSpPr>
          <p:nvPr/>
        </p:nvSpPr>
        <p:spPr>
          <a:xfrm>
            <a:off x="0" y="102003"/>
            <a:ext cx="570631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Tree>
    <p:extLst>
      <p:ext uri="{BB962C8B-B14F-4D97-AF65-F5344CB8AC3E}">
        <p14:creationId xmlns:p14="http://schemas.microsoft.com/office/powerpoint/2010/main" val="28263802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6438779-7822-EE46-A7EE-5BED2AE48D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4619"/>
            <a:ext cx="6807200" cy="869950"/>
          </a:xfrm>
          <a:prstGeom prst="rect">
            <a:avLst/>
          </a:prstGeom>
        </p:spPr>
      </p:pic>
      <p:sp>
        <p:nvSpPr>
          <p:cNvPr id="2" name="Title 1"/>
          <p:cNvSpPr>
            <a:spLocks noGrp="1"/>
          </p:cNvSpPr>
          <p:nvPr>
            <p:ph type="title"/>
          </p:nvPr>
        </p:nvSpPr>
        <p:spPr>
          <a:xfrm>
            <a:off x="16118" y="123252"/>
            <a:ext cx="10515600" cy="1325563"/>
          </a:xfrm>
        </p:spPr>
        <p:txBody>
          <a:bodyPr/>
          <a:lstStyle/>
          <a:p>
            <a:r>
              <a:rPr lang="en-GB" b="1">
                <a:solidFill>
                  <a:schemeClr val="bg1"/>
                </a:solidFill>
              </a:rPr>
              <a:t>Pluralformen</a:t>
            </a:r>
            <a:br>
              <a:rPr lang="en-GB" b="1">
                <a:solidFill>
                  <a:schemeClr val="bg1"/>
                </a:solidFill>
              </a:rPr>
            </a:br>
            <a:endParaRPr lang="en-GB"/>
          </a:p>
        </p:txBody>
      </p:sp>
      <p:pic>
        <p:nvPicPr>
          <p:cNvPr id="3" name="Graphic 4" descr="Star">
            <a:extLst>
              <a:ext uri="{FF2B5EF4-FFF2-40B4-BE49-F238E27FC236}">
                <a16:creationId xmlns:a16="http://schemas.microsoft.com/office/drawing/2014/main" id="{4A1E4877-4021-8340-B7A9-C023C4A6A79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24187" y="945987"/>
            <a:ext cx="2839629" cy="2839629"/>
          </a:xfrm>
          <a:prstGeom prst="rect">
            <a:avLst/>
          </a:prstGeom>
        </p:spPr>
      </p:pic>
      <p:sp>
        <p:nvSpPr>
          <p:cNvPr id="4" name="Rectangle 3">
            <a:extLst>
              <a:ext uri="{FF2B5EF4-FFF2-40B4-BE49-F238E27FC236}">
                <a16:creationId xmlns:a16="http://schemas.microsoft.com/office/drawing/2014/main" id="{10B21033-0675-274F-90AA-2F183888CDC0}"/>
              </a:ext>
            </a:extLst>
          </p:cNvPr>
          <p:cNvSpPr/>
          <p:nvPr/>
        </p:nvSpPr>
        <p:spPr>
          <a:xfrm>
            <a:off x="215430" y="1080869"/>
            <a:ext cx="3877985" cy="646331"/>
          </a:xfrm>
          <a:prstGeom prst="rect">
            <a:avLst/>
          </a:prstGeom>
        </p:spPr>
        <p:txBody>
          <a:bodyPr wrap="none">
            <a:spAutoFit/>
          </a:bodyPr>
          <a:lstStyle/>
          <a:p>
            <a:r>
              <a:rPr lang="en-GB" sz="3600" dirty="0">
                <a:solidFill>
                  <a:srgbClr val="115076"/>
                </a:solidFill>
                <a:latin typeface="Century Gothic" panose="020B0502020202020204" pitchFamily="34" charset="0"/>
              </a:rPr>
              <a:t>Es </a:t>
            </a:r>
            <a:r>
              <a:rPr lang="en-GB" sz="3600" dirty="0" err="1">
                <a:solidFill>
                  <a:srgbClr val="115076"/>
                </a:solidFill>
                <a:latin typeface="Century Gothic" panose="020B0502020202020204" pitchFamily="34" charset="0"/>
              </a:rPr>
              <a:t>gibt</a:t>
            </a:r>
            <a:r>
              <a:rPr lang="en-GB" sz="3600" dirty="0">
                <a:solidFill>
                  <a:srgbClr val="115076"/>
                </a:solidFill>
                <a:latin typeface="Century Gothic" panose="020B0502020202020204" pitchFamily="34" charset="0"/>
              </a:rPr>
              <a:t> </a:t>
            </a:r>
            <a:r>
              <a:rPr lang="en-GB" sz="3600" dirty="0" err="1">
                <a:solidFill>
                  <a:srgbClr val="115076"/>
                </a:solidFill>
                <a:latin typeface="Century Gothic" panose="020B0502020202020204" pitchFamily="34" charset="0"/>
              </a:rPr>
              <a:t>viele</a:t>
            </a:r>
            <a:r>
              <a:rPr lang="en-GB" sz="3600" dirty="0">
                <a:solidFill>
                  <a:srgbClr val="115076"/>
                </a:solidFill>
                <a:latin typeface="Century Gothic" panose="020B0502020202020204" pitchFamily="34" charset="0"/>
              </a:rPr>
              <a:t>… 	</a:t>
            </a:r>
            <a:endParaRPr lang="en-US" sz="3600" dirty="0">
              <a:solidFill>
                <a:srgbClr val="115076"/>
              </a:solidFill>
              <a:latin typeface="Century Gothic" panose="020B0502020202020204" pitchFamily="34" charset="0"/>
            </a:endParaRPr>
          </a:p>
        </p:txBody>
      </p:sp>
      <p:pic>
        <p:nvPicPr>
          <p:cNvPr id="5" name="Graphic 6" descr="Star">
            <a:extLst>
              <a:ext uri="{FF2B5EF4-FFF2-40B4-BE49-F238E27FC236}">
                <a16:creationId xmlns:a16="http://schemas.microsoft.com/office/drawing/2014/main" id="{63106AF6-274C-EA45-884F-77443E6F58A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63699" y="4652491"/>
            <a:ext cx="1580669" cy="1580669"/>
          </a:xfrm>
          <a:prstGeom prst="rect">
            <a:avLst/>
          </a:prstGeom>
        </p:spPr>
      </p:pic>
      <p:pic>
        <p:nvPicPr>
          <p:cNvPr id="6" name="Graphic 7" descr="Star">
            <a:extLst>
              <a:ext uri="{FF2B5EF4-FFF2-40B4-BE49-F238E27FC236}">
                <a16:creationId xmlns:a16="http://schemas.microsoft.com/office/drawing/2014/main" id="{DA9D83B7-65EF-8F43-8629-4AC49557EC0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48455" y="3566161"/>
            <a:ext cx="2483013" cy="2483013"/>
          </a:xfrm>
          <a:prstGeom prst="rect">
            <a:avLst/>
          </a:prstGeom>
        </p:spPr>
      </p:pic>
      <p:pic>
        <p:nvPicPr>
          <p:cNvPr id="7" name="Graphic 8" descr="Star">
            <a:extLst>
              <a:ext uri="{FF2B5EF4-FFF2-40B4-BE49-F238E27FC236}">
                <a16:creationId xmlns:a16="http://schemas.microsoft.com/office/drawing/2014/main" id="{3DA9632F-E9F9-CE48-A6F8-06DF0249312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069775" y="1577895"/>
            <a:ext cx="1988266" cy="1988266"/>
          </a:xfrm>
          <a:prstGeom prst="rect">
            <a:avLst/>
          </a:prstGeom>
        </p:spPr>
      </p:pic>
      <p:pic>
        <p:nvPicPr>
          <p:cNvPr id="8" name="Graphic 9" descr="Star">
            <a:extLst>
              <a:ext uri="{FF2B5EF4-FFF2-40B4-BE49-F238E27FC236}">
                <a16:creationId xmlns:a16="http://schemas.microsoft.com/office/drawing/2014/main" id="{A0BC519B-185C-7847-820F-A65078EF691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90212" y="681037"/>
            <a:ext cx="2483013" cy="2483013"/>
          </a:xfrm>
          <a:prstGeom prst="rect">
            <a:avLst/>
          </a:prstGeom>
        </p:spPr>
      </p:pic>
      <p:pic>
        <p:nvPicPr>
          <p:cNvPr id="9" name="Graphic 10" descr="Star">
            <a:extLst>
              <a:ext uri="{FF2B5EF4-FFF2-40B4-BE49-F238E27FC236}">
                <a16:creationId xmlns:a16="http://schemas.microsoft.com/office/drawing/2014/main" id="{8F6C027A-F740-1449-99D7-7FC566C6B4E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86706" y="681037"/>
            <a:ext cx="1524000" cy="1524000"/>
          </a:xfrm>
          <a:prstGeom prst="rect">
            <a:avLst/>
          </a:prstGeom>
        </p:spPr>
      </p:pic>
      <p:pic>
        <p:nvPicPr>
          <p:cNvPr id="10" name="Graphic 11" descr="Star">
            <a:extLst>
              <a:ext uri="{FF2B5EF4-FFF2-40B4-BE49-F238E27FC236}">
                <a16:creationId xmlns:a16="http://schemas.microsoft.com/office/drawing/2014/main" id="{A6F0C0A1-6020-4B49-885E-F43E0373B80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34306" y="2819401"/>
            <a:ext cx="1524000" cy="1524000"/>
          </a:xfrm>
          <a:prstGeom prst="rect">
            <a:avLst/>
          </a:prstGeom>
        </p:spPr>
      </p:pic>
      <p:pic>
        <p:nvPicPr>
          <p:cNvPr id="11" name="Graphic 12" descr="Star">
            <a:extLst>
              <a:ext uri="{FF2B5EF4-FFF2-40B4-BE49-F238E27FC236}">
                <a16:creationId xmlns:a16="http://schemas.microsoft.com/office/drawing/2014/main" id="{47D3C1F2-4A2E-B74C-AA70-879B603EC4C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01106" y="2125337"/>
            <a:ext cx="1303663" cy="1303663"/>
          </a:xfrm>
          <a:prstGeom prst="rect">
            <a:avLst/>
          </a:prstGeom>
        </p:spPr>
      </p:pic>
      <p:sp>
        <p:nvSpPr>
          <p:cNvPr id="13" name="Title 3">
            <a:extLst>
              <a:ext uri="{FF2B5EF4-FFF2-40B4-BE49-F238E27FC236}">
                <a16:creationId xmlns:a16="http://schemas.microsoft.com/office/drawing/2014/main" id="{C98658FC-83B3-3940-9BEE-6D8DB02E8466}"/>
              </a:ext>
            </a:extLst>
          </p:cNvPr>
          <p:cNvSpPr txBox="1">
            <a:spLocks/>
          </p:cNvSpPr>
          <p:nvPr/>
        </p:nvSpPr>
        <p:spPr>
          <a:xfrm>
            <a:off x="0" y="102003"/>
            <a:ext cx="570631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14" name="Rounded Rectangle 13">
            <a:extLst>
              <a:ext uri="{FF2B5EF4-FFF2-40B4-BE49-F238E27FC236}">
                <a16:creationId xmlns:a16="http://schemas.microsoft.com/office/drawing/2014/main" id="{FF9D5FC3-2828-4A20-AB45-539B08625342}"/>
              </a:ext>
            </a:extLst>
          </p:cNvPr>
          <p:cNvSpPr/>
          <p:nvPr/>
        </p:nvSpPr>
        <p:spPr>
          <a:xfrm>
            <a:off x="9924437" y="142719"/>
            <a:ext cx="209919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400" b="1" dirty="0" err="1">
                <a:solidFill>
                  <a:prstClr val="white"/>
                </a:solidFill>
                <a:latin typeface="Century Gothic" panose="020B0502020202020204" pitchFamily="34" charset="0"/>
              </a:rPr>
              <a:t>schreiben</a:t>
            </a:r>
            <a:endParaRPr lang="en-GB" sz="24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8627567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3561" y="983867"/>
            <a:ext cx="10515600" cy="1325563"/>
          </a:xfrm>
        </p:spPr>
        <p:txBody>
          <a:bodyPr>
            <a:noAutofit/>
          </a:bodyPr>
          <a:lstStyle/>
          <a:p>
            <a:r>
              <a:rPr lang="en-GB" sz="24000" b="1" dirty="0">
                <a:solidFill>
                  <a:srgbClr val="FFCC00"/>
                </a:solidFill>
              </a:rPr>
              <a:t>ü</a:t>
            </a:r>
            <a:endParaRPr lang="en-GB" sz="24000" b="1" dirty="0"/>
          </a:p>
        </p:txBody>
      </p:sp>
      <p:sp>
        <p:nvSpPr>
          <p:cNvPr id="2" name="Rectangle 1"/>
          <p:cNvSpPr/>
          <p:nvPr/>
        </p:nvSpPr>
        <p:spPr>
          <a:xfrm>
            <a:off x="4976142" y="4476204"/>
            <a:ext cx="2239716"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ü</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58142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ü lon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Tür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F226DE-FDE3-0645-BFD9-308935CC80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7050" y="1225296"/>
            <a:ext cx="2729091" cy="3047887"/>
          </a:xfrm>
          <a:prstGeom prst="rect">
            <a:avLst/>
          </a:prstGeom>
        </p:spPr>
      </p:pic>
      <p:pic>
        <p:nvPicPr>
          <p:cNvPr id="5" name="Picture 4">
            <a:extLst>
              <a:ext uri="{FF2B5EF4-FFF2-40B4-BE49-F238E27FC236}">
                <a16:creationId xmlns:a16="http://schemas.microsoft.com/office/drawing/2014/main" id="{9CF1F225-FF95-D249-8C10-D7E67FC511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0938" y="646176"/>
            <a:ext cx="2729091" cy="3047887"/>
          </a:xfrm>
          <a:prstGeom prst="rect">
            <a:avLst/>
          </a:prstGeom>
        </p:spPr>
      </p:pic>
      <p:pic>
        <p:nvPicPr>
          <p:cNvPr id="6" name="Picture 5">
            <a:extLst>
              <a:ext uri="{FF2B5EF4-FFF2-40B4-BE49-F238E27FC236}">
                <a16:creationId xmlns:a16="http://schemas.microsoft.com/office/drawing/2014/main" id="{D6861415-9F67-4741-8F1D-E7DB9B5BEA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2410" y="3151688"/>
            <a:ext cx="2729091" cy="3047887"/>
          </a:xfrm>
          <a:prstGeom prst="rect">
            <a:avLst/>
          </a:prstGeom>
        </p:spPr>
      </p:pic>
      <p:pic>
        <p:nvPicPr>
          <p:cNvPr id="7" name="Picture 6">
            <a:extLst>
              <a:ext uri="{FF2B5EF4-FFF2-40B4-BE49-F238E27FC236}">
                <a16:creationId xmlns:a16="http://schemas.microsoft.com/office/drawing/2014/main" id="{9D1B50EE-8AAC-E341-AAC9-C6D1D5B466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7411" y="3810113"/>
            <a:ext cx="2729091" cy="3047887"/>
          </a:xfrm>
          <a:prstGeom prst="rect">
            <a:avLst/>
          </a:prstGeom>
        </p:spPr>
      </p:pic>
      <p:sp>
        <p:nvSpPr>
          <p:cNvPr id="8" name="Rectangle 7">
            <a:extLst>
              <a:ext uri="{FF2B5EF4-FFF2-40B4-BE49-F238E27FC236}">
                <a16:creationId xmlns:a16="http://schemas.microsoft.com/office/drawing/2014/main" id="{B56AF2D6-430F-8047-9CCE-30032324358A}"/>
              </a:ext>
            </a:extLst>
          </p:cNvPr>
          <p:cNvSpPr/>
          <p:nvPr/>
        </p:nvSpPr>
        <p:spPr>
          <a:xfrm>
            <a:off x="266585" y="1523788"/>
            <a:ext cx="3877985" cy="646331"/>
          </a:xfrm>
          <a:prstGeom prst="rect">
            <a:avLst/>
          </a:prstGeom>
        </p:spPr>
        <p:txBody>
          <a:bodyPr wrap="none">
            <a:spAutoFit/>
          </a:bodyPr>
          <a:lstStyle/>
          <a:p>
            <a:r>
              <a:rPr lang="en-GB" sz="3600" dirty="0">
                <a:solidFill>
                  <a:srgbClr val="115076"/>
                </a:solidFill>
                <a:latin typeface="Century Gothic" panose="020B0502020202020204" pitchFamily="34" charset="0"/>
              </a:rPr>
              <a:t>Es </a:t>
            </a:r>
            <a:r>
              <a:rPr lang="en-GB" sz="3600" dirty="0" err="1">
                <a:solidFill>
                  <a:srgbClr val="115076"/>
                </a:solidFill>
                <a:latin typeface="Century Gothic" panose="020B0502020202020204" pitchFamily="34" charset="0"/>
              </a:rPr>
              <a:t>gibt</a:t>
            </a:r>
            <a:r>
              <a:rPr lang="en-GB" sz="3600" dirty="0">
                <a:solidFill>
                  <a:srgbClr val="115076"/>
                </a:solidFill>
                <a:latin typeface="Century Gothic" panose="020B0502020202020204" pitchFamily="34" charset="0"/>
              </a:rPr>
              <a:t> </a:t>
            </a:r>
            <a:r>
              <a:rPr lang="en-GB" sz="3600" dirty="0" err="1">
                <a:solidFill>
                  <a:srgbClr val="115076"/>
                </a:solidFill>
                <a:latin typeface="Century Gothic" panose="020B0502020202020204" pitchFamily="34" charset="0"/>
              </a:rPr>
              <a:t>viele</a:t>
            </a:r>
            <a:r>
              <a:rPr lang="en-GB" sz="3600" dirty="0">
                <a:solidFill>
                  <a:srgbClr val="115076"/>
                </a:solidFill>
                <a:latin typeface="Century Gothic" panose="020B0502020202020204" pitchFamily="34" charset="0"/>
              </a:rPr>
              <a:t>… 	</a:t>
            </a:r>
            <a:endParaRPr lang="en-US" sz="3600" dirty="0">
              <a:solidFill>
                <a:srgbClr val="115076"/>
              </a:solidFill>
              <a:latin typeface="Century Gothic" panose="020B0502020202020204" pitchFamily="34" charset="0"/>
            </a:endParaRPr>
          </a:p>
        </p:txBody>
      </p:sp>
      <p:pic>
        <p:nvPicPr>
          <p:cNvPr id="9" name="Picture 8">
            <a:extLst>
              <a:ext uri="{FF2B5EF4-FFF2-40B4-BE49-F238E27FC236}">
                <a16:creationId xmlns:a16="http://schemas.microsoft.com/office/drawing/2014/main" id="{16438779-7822-EE46-A7EE-5BED2AE48D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4619"/>
            <a:ext cx="6807200" cy="869950"/>
          </a:xfrm>
          <a:prstGeom prst="rect">
            <a:avLst/>
          </a:prstGeom>
        </p:spPr>
      </p:pic>
      <p:sp>
        <p:nvSpPr>
          <p:cNvPr id="10" name="Title 3">
            <a:extLst>
              <a:ext uri="{FF2B5EF4-FFF2-40B4-BE49-F238E27FC236}">
                <a16:creationId xmlns:a16="http://schemas.microsoft.com/office/drawing/2014/main" id="{C98658FC-83B3-3940-9BEE-6D8DB02E8466}"/>
              </a:ext>
            </a:extLst>
          </p:cNvPr>
          <p:cNvSpPr txBox="1">
            <a:spLocks/>
          </p:cNvSpPr>
          <p:nvPr/>
        </p:nvSpPr>
        <p:spPr>
          <a:xfrm>
            <a:off x="0" y="102003"/>
            <a:ext cx="570631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2" name="Title 1"/>
          <p:cNvSpPr>
            <a:spLocks noGrp="1"/>
          </p:cNvSpPr>
          <p:nvPr>
            <p:ph type="title"/>
          </p:nvPr>
        </p:nvSpPr>
        <p:spPr>
          <a:xfrm>
            <a:off x="0" y="-206855"/>
            <a:ext cx="10515600" cy="1325563"/>
          </a:xfrm>
        </p:spPr>
        <p:txBody>
          <a:bodyPr/>
          <a:lstStyle/>
          <a:p>
            <a:r>
              <a:rPr lang="en-GB" b="1">
                <a:solidFill>
                  <a:schemeClr val="bg1"/>
                </a:solidFill>
              </a:rPr>
              <a:t>Pluralformen</a:t>
            </a:r>
            <a:endParaRPr lang="en-GB" b="1" dirty="0">
              <a:solidFill>
                <a:schemeClr val="bg1"/>
              </a:solidFill>
            </a:endParaRPr>
          </a:p>
        </p:txBody>
      </p:sp>
      <p:sp>
        <p:nvSpPr>
          <p:cNvPr id="11" name="Rounded Rectangle 10">
            <a:extLst>
              <a:ext uri="{FF2B5EF4-FFF2-40B4-BE49-F238E27FC236}">
                <a16:creationId xmlns:a16="http://schemas.microsoft.com/office/drawing/2014/main" id="{FF9D5FC3-2828-4A20-AB45-539B08625342}"/>
              </a:ext>
            </a:extLst>
          </p:cNvPr>
          <p:cNvSpPr/>
          <p:nvPr/>
        </p:nvSpPr>
        <p:spPr>
          <a:xfrm>
            <a:off x="9924437" y="104619"/>
            <a:ext cx="209919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400" b="1" dirty="0" err="1">
                <a:solidFill>
                  <a:prstClr val="white"/>
                </a:solidFill>
                <a:latin typeface="Century Gothic" panose="020B0502020202020204" pitchFamily="34" charset="0"/>
              </a:rPr>
              <a:t>schreiben</a:t>
            </a:r>
            <a:endParaRPr lang="en-GB" sz="24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8399748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760E2C-4CEB-874B-99AC-E5E5772C2B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1993" y="2368550"/>
            <a:ext cx="2400300" cy="2120900"/>
          </a:xfrm>
          <a:prstGeom prst="rect">
            <a:avLst/>
          </a:prstGeom>
        </p:spPr>
      </p:pic>
      <p:pic>
        <p:nvPicPr>
          <p:cNvPr id="4" name="Picture 3">
            <a:extLst>
              <a:ext uri="{FF2B5EF4-FFF2-40B4-BE49-F238E27FC236}">
                <a16:creationId xmlns:a16="http://schemas.microsoft.com/office/drawing/2014/main" id="{1EB53AD6-47C8-0B44-AD7B-7B1596D59E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0552" y="2496820"/>
            <a:ext cx="2400300" cy="2120900"/>
          </a:xfrm>
          <a:prstGeom prst="rect">
            <a:avLst/>
          </a:prstGeom>
        </p:spPr>
      </p:pic>
      <p:sp>
        <p:nvSpPr>
          <p:cNvPr id="5" name="Rectangle 4">
            <a:extLst>
              <a:ext uri="{FF2B5EF4-FFF2-40B4-BE49-F238E27FC236}">
                <a16:creationId xmlns:a16="http://schemas.microsoft.com/office/drawing/2014/main" id="{4350B0E0-677D-AB4D-8174-732EDA6C946B}"/>
              </a:ext>
            </a:extLst>
          </p:cNvPr>
          <p:cNvSpPr/>
          <p:nvPr/>
        </p:nvSpPr>
        <p:spPr>
          <a:xfrm>
            <a:off x="324316" y="1181427"/>
            <a:ext cx="4801314" cy="646331"/>
          </a:xfrm>
          <a:prstGeom prst="rect">
            <a:avLst/>
          </a:prstGeom>
        </p:spPr>
        <p:txBody>
          <a:bodyPr wrap="none">
            <a:spAutoFit/>
          </a:bodyPr>
          <a:lstStyle/>
          <a:p>
            <a:r>
              <a:rPr lang="en-GB" sz="3600" dirty="0">
                <a:solidFill>
                  <a:srgbClr val="115076"/>
                </a:solidFill>
                <a:latin typeface="Century Gothic" panose="020B0502020202020204" pitchFamily="34" charset="0"/>
              </a:rPr>
              <a:t>Es </a:t>
            </a:r>
            <a:r>
              <a:rPr lang="en-GB" sz="3600" dirty="0" err="1">
                <a:solidFill>
                  <a:srgbClr val="115076"/>
                </a:solidFill>
                <a:latin typeface="Century Gothic" panose="020B0502020202020204" pitchFamily="34" charset="0"/>
              </a:rPr>
              <a:t>gibt</a:t>
            </a:r>
            <a:r>
              <a:rPr lang="en-GB" sz="3600" dirty="0">
                <a:solidFill>
                  <a:srgbClr val="115076"/>
                </a:solidFill>
                <a:latin typeface="Century Gothic" panose="020B0502020202020204" pitchFamily="34" charset="0"/>
              </a:rPr>
              <a:t> </a:t>
            </a:r>
            <a:r>
              <a:rPr lang="en-GB" sz="3600" dirty="0" err="1">
                <a:solidFill>
                  <a:srgbClr val="115076"/>
                </a:solidFill>
                <a:latin typeface="Century Gothic" panose="020B0502020202020204" pitchFamily="34" charset="0"/>
              </a:rPr>
              <a:t>ein</a:t>
            </a:r>
            <a:r>
              <a:rPr lang="en-GB" sz="3600" dirty="0">
                <a:solidFill>
                  <a:srgbClr val="115076"/>
                </a:solidFill>
                <a:latin typeface="Century Gothic" panose="020B0502020202020204" pitchFamily="34" charset="0"/>
              </a:rPr>
              <a:t> </a:t>
            </a:r>
            <a:r>
              <a:rPr lang="en-GB" sz="3600" dirty="0" err="1">
                <a:solidFill>
                  <a:srgbClr val="115076"/>
                </a:solidFill>
                <a:latin typeface="Century Gothic" panose="020B0502020202020204" pitchFamily="34" charset="0"/>
              </a:rPr>
              <a:t>Paar</a:t>
            </a:r>
            <a:r>
              <a:rPr lang="en-GB" sz="3600" dirty="0">
                <a:solidFill>
                  <a:srgbClr val="115076"/>
                </a:solidFill>
                <a:latin typeface="Century Gothic" panose="020B0502020202020204" pitchFamily="34" charset="0"/>
              </a:rPr>
              <a:t> … 	</a:t>
            </a:r>
            <a:endParaRPr lang="en-US" sz="3600" dirty="0">
              <a:solidFill>
                <a:srgbClr val="115076"/>
              </a:solidFill>
              <a:latin typeface="Century Gothic" panose="020B0502020202020204" pitchFamily="34" charset="0"/>
            </a:endParaRPr>
          </a:p>
        </p:txBody>
      </p:sp>
      <p:pic>
        <p:nvPicPr>
          <p:cNvPr id="6" name="Picture 5">
            <a:extLst>
              <a:ext uri="{FF2B5EF4-FFF2-40B4-BE49-F238E27FC236}">
                <a16:creationId xmlns:a16="http://schemas.microsoft.com/office/drawing/2014/main" id="{16438779-7822-EE46-A7EE-5BED2AE48D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4619"/>
            <a:ext cx="6807200" cy="869950"/>
          </a:xfrm>
          <a:prstGeom prst="rect">
            <a:avLst/>
          </a:prstGeom>
        </p:spPr>
      </p:pic>
      <p:sp>
        <p:nvSpPr>
          <p:cNvPr id="7" name="Title 3">
            <a:extLst>
              <a:ext uri="{FF2B5EF4-FFF2-40B4-BE49-F238E27FC236}">
                <a16:creationId xmlns:a16="http://schemas.microsoft.com/office/drawing/2014/main" id="{C98658FC-83B3-3940-9BEE-6D8DB02E8466}"/>
              </a:ext>
            </a:extLst>
          </p:cNvPr>
          <p:cNvSpPr txBox="1">
            <a:spLocks/>
          </p:cNvSpPr>
          <p:nvPr/>
        </p:nvSpPr>
        <p:spPr>
          <a:xfrm>
            <a:off x="0" y="102003"/>
            <a:ext cx="570631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2" name="Title 1"/>
          <p:cNvSpPr>
            <a:spLocks noGrp="1"/>
          </p:cNvSpPr>
          <p:nvPr>
            <p:ph type="title"/>
          </p:nvPr>
        </p:nvSpPr>
        <p:spPr>
          <a:xfrm>
            <a:off x="0" y="109810"/>
            <a:ext cx="10515600" cy="1325563"/>
          </a:xfrm>
        </p:spPr>
        <p:txBody>
          <a:bodyPr/>
          <a:lstStyle/>
          <a:p>
            <a:r>
              <a:rPr lang="en-GB" b="1">
                <a:solidFill>
                  <a:schemeClr val="bg1"/>
                </a:solidFill>
              </a:rPr>
              <a:t>Pluralformen</a:t>
            </a:r>
            <a:br>
              <a:rPr lang="en-GB" b="1">
                <a:solidFill>
                  <a:schemeClr val="bg1"/>
                </a:solidFill>
              </a:rPr>
            </a:br>
            <a:endParaRPr lang="en-GB"/>
          </a:p>
        </p:txBody>
      </p:sp>
      <p:sp>
        <p:nvSpPr>
          <p:cNvPr id="8" name="Rounded Rectangle 7">
            <a:extLst>
              <a:ext uri="{FF2B5EF4-FFF2-40B4-BE49-F238E27FC236}">
                <a16:creationId xmlns:a16="http://schemas.microsoft.com/office/drawing/2014/main" id="{FF9D5FC3-2828-4A20-AB45-539B08625342}"/>
              </a:ext>
            </a:extLst>
          </p:cNvPr>
          <p:cNvSpPr/>
          <p:nvPr/>
        </p:nvSpPr>
        <p:spPr>
          <a:xfrm>
            <a:off x="9924437" y="104619"/>
            <a:ext cx="209919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400" b="1" dirty="0" err="1">
                <a:solidFill>
                  <a:prstClr val="white"/>
                </a:solidFill>
                <a:latin typeface="Century Gothic" panose="020B0502020202020204" pitchFamily="34" charset="0"/>
              </a:rPr>
              <a:t>schreiben</a:t>
            </a:r>
            <a:endParaRPr lang="en-GB" sz="24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4001641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9427C61-D4F7-DD45-8107-934FE145AC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7110" y="2074377"/>
            <a:ext cx="5088890" cy="3381543"/>
          </a:xfrm>
          <a:prstGeom prst="rect">
            <a:avLst/>
          </a:prstGeom>
        </p:spPr>
      </p:pic>
      <p:pic>
        <p:nvPicPr>
          <p:cNvPr id="9" name="Picture 8">
            <a:extLst>
              <a:ext uri="{FF2B5EF4-FFF2-40B4-BE49-F238E27FC236}">
                <a16:creationId xmlns:a16="http://schemas.microsoft.com/office/drawing/2014/main" id="{27B7EA7D-3D00-2B48-BCEA-5C5CC71C41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4054" y="2074376"/>
            <a:ext cx="5088890" cy="3381543"/>
          </a:xfrm>
          <a:prstGeom prst="rect">
            <a:avLst/>
          </a:prstGeom>
        </p:spPr>
      </p:pic>
      <p:sp>
        <p:nvSpPr>
          <p:cNvPr id="10" name="Rectangle 9">
            <a:extLst>
              <a:ext uri="{FF2B5EF4-FFF2-40B4-BE49-F238E27FC236}">
                <a16:creationId xmlns:a16="http://schemas.microsoft.com/office/drawing/2014/main" id="{6CB27399-99B3-6945-BB54-71A1E0EB1337}"/>
              </a:ext>
            </a:extLst>
          </p:cNvPr>
          <p:cNvSpPr/>
          <p:nvPr/>
        </p:nvSpPr>
        <p:spPr>
          <a:xfrm>
            <a:off x="476716" y="1181427"/>
            <a:ext cx="3877985" cy="646331"/>
          </a:xfrm>
          <a:prstGeom prst="rect">
            <a:avLst/>
          </a:prstGeom>
        </p:spPr>
        <p:txBody>
          <a:bodyPr wrap="none">
            <a:spAutoFit/>
          </a:bodyPr>
          <a:lstStyle/>
          <a:p>
            <a:r>
              <a:rPr lang="en-GB" sz="3600" dirty="0">
                <a:solidFill>
                  <a:srgbClr val="115076"/>
                </a:solidFill>
                <a:latin typeface="Century Gothic" panose="020B0502020202020204" pitchFamily="34" charset="0"/>
              </a:rPr>
              <a:t>Ich </a:t>
            </a:r>
            <a:r>
              <a:rPr lang="en-GB" sz="3600" dirty="0" err="1">
                <a:solidFill>
                  <a:srgbClr val="115076"/>
                </a:solidFill>
                <a:latin typeface="Century Gothic" panose="020B0502020202020204" pitchFamily="34" charset="0"/>
              </a:rPr>
              <a:t>sehe</a:t>
            </a:r>
            <a:r>
              <a:rPr lang="en-GB" sz="3600" dirty="0">
                <a:solidFill>
                  <a:srgbClr val="115076"/>
                </a:solidFill>
                <a:latin typeface="Century Gothic" panose="020B0502020202020204" pitchFamily="34" charset="0"/>
              </a:rPr>
              <a:t> </a:t>
            </a:r>
            <a:r>
              <a:rPr lang="en-GB" sz="3600" dirty="0" err="1">
                <a:solidFill>
                  <a:srgbClr val="115076"/>
                </a:solidFill>
                <a:latin typeface="Century Gothic" panose="020B0502020202020204" pitchFamily="34" charset="0"/>
              </a:rPr>
              <a:t>zwei</a:t>
            </a:r>
            <a:r>
              <a:rPr lang="en-GB" sz="3600" dirty="0">
                <a:solidFill>
                  <a:srgbClr val="115076"/>
                </a:solidFill>
                <a:latin typeface="Century Gothic" panose="020B0502020202020204" pitchFamily="34" charset="0"/>
              </a:rPr>
              <a:t>… 	</a:t>
            </a:r>
            <a:endParaRPr lang="en-US" sz="3600" dirty="0">
              <a:solidFill>
                <a:srgbClr val="115076"/>
              </a:solidFill>
              <a:latin typeface="Century Gothic" panose="020B0502020202020204" pitchFamily="34" charset="0"/>
            </a:endParaRPr>
          </a:p>
        </p:txBody>
      </p:sp>
      <p:pic>
        <p:nvPicPr>
          <p:cNvPr id="11" name="Picture 10">
            <a:extLst>
              <a:ext uri="{FF2B5EF4-FFF2-40B4-BE49-F238E27FC236}">
                <a16:creationId xmlns:a16="http://schemas.microsoft.com/office/drawing/2014/main" id="{16438779-7822-EE46-A7EE-5BED2AE48D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4619"/>
            <a:ext cx="6807200" cy="869950"/>
          </a:xfrm>
          <a:prstGeom prst="rect">
            <a:avLst/>
          </a:prstGeom>
        </p:spPr>
      </p:pic>
      <p:sp>
        <p:nvSpPr>
          <p:cNvPr id="12" name="Title 3">
            <a:extLst>
              <a:ext uri="{FF2B5EF4-FFF2-40B4-BE49-F238E27FC236}">
                <a16:creationId xmlns:a16="http://schemas.microsoft.com/office/drawing/2014/main" id="{C98658FC-83B3-3940-9BEE-6D8DB02E8466}"/>
              </a:ext>
            </a:extLst>
          </p:cNvPr>
          <p:cNvSpPr txBox="1">
            <a:spLocks/>
          </p:cNvSpPr>
          <p:nvPr/>
        </p:nvSpPr>
        <p:spPr>
          <a:xfrm>
            <a:off x="0" y="102003"/>
            <a:ext cx="570631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2" name="Title 1"/>
          <p:cNvSpPr>
            <a:spLocks noGrp="1"/>
          </p:cNvSpPr>
          <p:nvPr>
            <p:ph type="title"/>
          </p:nvPr>
        </p:nvSpPr>
        <p:spPr>
          <a:xfrm>
            <a:off x="0" y="147070"/>
            <a:ext cx="10515600" cy="1325563"/>
          </a:xfrm>
        </p:spPr>
        <p:txBody>
          <a:bodyPr/>
          <a:lstStyle/>
          <a:p>
            <a:r>
              <a:rPr lang="en-GB" b="1">
                <a:solidFill>
                  <a:schemeClr val="bg1"/>
                </a:solidFill>
              </a:rPr>
              <a:t>Pluralformen</a:t>
            </a:r>
            <a:br>
              <a:rPr lang="en-GB" b="1">
                <a:solidFill>
                  <a:schemeClr val="bg1"/>
                </a:solidFill>
              </a:rPr>
            </a:br>
            <a:endParaRPr lang="en-GB"/>
          </a:p>
        </p:txBody>
      </p:sp>
      <p:sp>
        <p:nvSpPr>
          <p:cNvPr id="13" name="Rounded Rectangle 12">
            <a:extLst>
              <a:ext uri="{FF2B5EF4-FFF2-40B4-BE49-F238E27FC236}">
                <a16:creationId xmlns:a16="http://schemas.microsoft.com/office/drawing/2014/main" id="{FF9D5FC3-2828-4A20-AB45-539B08625342}"/>
              </a:ext>
            </a:extLst>
          </p:cNvPr>
          <p:cNvSpPr/>
          <p:nvPr/>
        </p:nvSpPr>
        <p:spPr>
          <a:xfrm>
            <a:off x="9924437" y="104619"/>
            <a:ext cx="209919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400" b="1" dirty="0" err="1">
                <a:solidFill>
                  <a:prstClr val="white"/>
                </a:solidFill>
                <a:latin typeface="Century Gothic" panose="020B0502020202020204" pitchFamily="34" charset="0"/>
              </a:rPr>
              <a:t>schreiben</a:t>
            </a:r>
            <a:endParaRPr lang="en-GB" sz="24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5066401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6438779-7822-EE46-A7EE-5BED2AE48D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4619"/>
            <a:ext cx="6807200" cy="869950"/>
          </a:xfrm>
          <a:prstGeom prst="rect">
            <a:avLst/>
          </a:prstGeom>
        </p:spPr>
      </p:pic>
      <p:sp>
        <p:nvSpPr>
          <p:cNvPr id="2" name="Title 1"/>
          <p:cNvSpPr>
            <a:spLocks noGrp="1"/>
          </p:cNvSpPr>
          <p:nvPr>
            <p:ph type="title"/>
          </p:nvPr>
        </p:nvSpPr>
        <p:spPr>
          <a:xfrm>
            <a:off x="0" y="131742"/>
            <a:ext cx="10515600" cy="1325563"/>
          </a:xfrm>
        </p:spPr>
        <p:txBody>
          <a:bodyPr/>
          <a:lstStyle/>
          <a:p>
            <a:r>
              <a:rPr lang="en-GB" b="1">
                <a:solidFill>
                  <a:schemeClr val="bg1"/>
                </a:solidFill>
              </a:rPr>
              <a:t>Pluralformen</a:t>
            </a:r>
            <a:br>
              <a:rPr lang="en-GB" b="1">
                <a:solidFill>
                  <a:schemeClr val="bg1"/>
                </a:solidFill>
              </a:rPr>
            </a:br>
            <a:endParaRPr lang="en-GB"/>
          </a:p>
        </p:txBody>
      </p:sp>
      <p:pic>
        <p:nvPicPr>
          <p:cNvPr id="3" name="Picture 2">
            <a:extLst>
              <a:ext uri="{FF2B5EF4-FFF2-40B4-BE49-F238E27FC236}">
                <a16:creationId xmlns:a16="http://schemas.microsoft.com/office/drawing/2014/main" id="{B33DB33D-FB20-B344-89F4-BFBC35FF05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530" y="2214661"/>
            <a:ext cx="5379470" cy="3580710"/>
          </a:xfrm>
          <a:prstGeom prst="rect">
            <a:avLst/>
          </a:prstGeom>
        </p:spPr>
      </p:pic>
      <p:pic>
        <p:nvPicPr>
          <p:cNvPr id="4" name="Picture 3">
            <a:extLst>
              <a:ext uri="{FF2B5EF4-FFF2-40B4-BE49-F238E27FC236}">
                <a16:creationId xmlns:a16="http://schemas.microsoft.com/office/drawing/2014/main" id="{CBC3BE5B-29DE-9F4B-A41D-998A690993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6066" y="2214661"/>
            <a:ext cx="5379470" cy="3580710"/>
          </a:xfrm>
          <a:prstGeom prst="rect">
            <a:avLst/>
          </a:prstGeom>
        </p:spPr>
      </p:pic>
      <p:sp>
        <p:nvSpPr>
          <p:cNvPr id="5" name="Rectangle 4">
            <a:extLst>
              <a:ext uri="{FF2B5EF4-FFF2-40B4-BE49-F238E27FC236}">
                <a16:creationId xmlns:a16="http://schemas.microsoft.com/office/drawing/2014/main" id="{34C3C3DA-1CCB-894F-9D57-388FDD275FC5}"/>
              </a:ext>
            </a:extLst>
          </p:cNvPr>
          <p:cNvSpPr/>
          <p:nvPr/>
        </p:nvSpPr>
        <p:spPr>
          <a:xfrm>
            <a:off x="476716" y="1181427"/>
            <a:ext cx="3877985" cy="646331"/>
          </a:xfrm>
          <a:prstGeom prst="rect">
            <a:avLst/>
          </a:prstGeom>
        </p:spPr>
        <p:txBody>
          <a:bodyPr wrap="none">
            <a:spAutoFit/>
          </a:bodyPr>
          <a:lstStyle/>
          <a:p>
            <a:r>
              <a:rPr lang="en-GB" sz="3600" dirty="0">
                <a:solidFill>
                  <a:srgbClr val="115076"/>
                </a:solidFill>
                <a:latin typeface="Century Gothic" panose="020B0502020202020204" pitchFamily="34" charset="0"/>
              </a:rPr>
              <a:t>Es </a:t>
            </a:r>
            <a:r>
              <a:rPr lang="en-GB" sz="3600" dirty="0" err="1">
                <a:solidFill>
                  <a:srgbClr val="115076"/>
                </a:solidFill>
                <a:latin typeface="Century Gothic" panose="020B0502020202020204" pitchFamily="34" charset="0"/>
              </a:rPr>
              <a:t>gibt</a:t>
            </a:r>
            <a:r>
              <a:rPr lang="en-GB" sz="3600" dirty="0">
                <a:solidFill>
                  <a:srgbClr val="115076"/>
                </a:solidFill>
                <a:latin typeface="Century Gothic" panose="020B0502020202020204" pitchFamily="34" charset="0"/>
              </a:rPr>
              <a:t> </a:t>
            </a:r>
            <a:r>
              <a:rPr lang="en-GB" sz="3600" dirty="0" err="1">
                <a:solidFill>
                  <a:srgbClr val="115076"/>
                </a:solidFill>
                <a:latin typeface="Century Gothic" panose="020B0502020202020204" pitchFamily="34" charset="0"/>
              </a:rPr>
              <a:t>zwei</a:t>
            </a:r>
            <a:r>
              <a:rPr lang="en-GB" sz="3600" dirty="0">
                <a:solidFill>
                  <a:srgbClr val="115076"/>
                </a:solidFill>
                <a:latin typeface="Century Gothic" panose="020B0502020202020204" pitchFamily="34" charset="0"/>
              </a:rPr>
              <a:t>… 	</a:t>
            </a:r>
            <a:endParaRPr lang="en-US" sz="3600" dirty="0">
              <a:solidFill>
                <a:srgbClr val="115076"/>
              </a:solidFill>
              <a:latin typeface="Century Gothic" panose="020B0502020202020204" pitchFamily="34" charset="0"/>
            </a:endParaRPr>
          </a:p>
        </p:txBody>
      </p:sp>
      <p:sp>
        <p:nvSpPr>
          <p:cNvPr id="7" name="Title 3">
            <a:extLst>
              <a:ext uri="{FF2B5EF4-FFF2-40B4-BE49-F238E27FC236}">
                <a16:creationId xmlns:a16="http://schemas.microsoft.com/office/drawing/2014/main" id="{C98658FC-83B3-3940-9BEE-6D8DB02E8466}"/>
              </a:ext>
            </a:extLst>
          </p:cNvPr>
          <p:cNvSpPr txBox="1">
            <a:spLocks/>
          </p:cNvSpPr>
          <p:nvPr/>
        </p:nvSpPr>
        <p:spPr>
          <a:xfrm>
            <a:off x="0" y="102003"/>
            <a:ext cx="570631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8" name="Rounded Rectangle 7">
            <a:extLst>
              <a:ext uri="{FF2B5EF4-FFF2-40B4-BE49-F238E27FC236}">
                <a16:creationId xmlns:a16="http://schemas.microsoft.com/office/drawing/2014/main" id="{FF9D5FC3-2828-4A20-AB45-539B08625342}"/>
              </a:ext>
            </a:extLst>
          </p:cNvPr>
          <p:cNvSpPr/>
          <p:nvPr/>
        </p:nvSpPr>
        <p:spPr>
          <a:xfrm>
            <a:off x="9924437" y="123669"/>
            <a:ext cx="209919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400" b="1" dirty="0" err="1">
                <a:solidFill>
                  <a:prstClr val="white"/>
                </a:solidFill>
                <a:latin typeface="Century Gothic" panose="020B0502020202020204" pitchFamily="34" charset="0"/>
              </a:rPr>
              <a:t>schreiben</a:t>
            </a:r>
            <a:endParaRPr lang="en-GB" sz="24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4583929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9758E3-6063-0E4E-BB85-D08FF570FE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9260" y="1241929"/>
            <a:ext cx="1771974" cy="3360928"/>
          </a:xfrm>
          <a:prstGeom prst="rect">
            <a:avLst/>
          </a:prstGeom>
        </p:spPr>
      </p:pic>
      <p:pic>
        <p:nvPicPr>
          <p:cNvPr id="4" name="Picture 3">
            <a:extLst>
              <a:ext uri="{FF2B5EF4-FFF2-40B4-BE49-F238E27FC236}">
                <a16:creationId xmlns:a16="http://schemas.microsoft.com/office/drawing/2014/main" id="{0478D4E9-4338-A547-8665-C175C69DB6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8112" y="1284601"/>
            <a:ext cx="1771974" cy="3360928"/>
          </a:xfrm>
          <a:prstGeom prst="rect">
            <a:avLst/>
          </a:prstGeom>
        </p:spPr>
      </p:pic>
      <p:pic>
        <p:nvPicPr>
          <p:cNvPr id="5" name="Picture 4">
            <a:extLst>
              <a:ext uri="{FF2B5EF4-FFF2-40B4-BE49-F238E27FC236}">
                <a16:creationId xmlns:a16="http://schemas.microsoft.com/office/drawing/2014/main" id="{885E894D-E30D-264E-BE46-D9B572F576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3031" y="1327273"/>
            <a:ext cx="1771974" cy="3360928"/>
          </a:xfrm>
          <a:prstGeom prst="rect">
            <a:avLst/>
          </a:prstGeom>
        </p:spPr>
      </p:pic>
      <p:pic>
        <p:nvPicPr>
          <p:cNvPr id="6" name="Picture 5">
            <a:extLst>
              <a:ext uri="{FF2B5EF4-FFF2-40B4-BE49-F238E27FC236}">
                <a16:creationId xmlns:a16="http://schemas.microsoft.com/office/drawing/2014/main" id="{541894EE-6C20-8147-B331-7FF70F12A8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9576" y="1473577"/>
            <a:ext cx="1771974" cy="3360928"/>
          </a:xfrm>
          <a:prstGeom prst="rect">
            <a:avLst/>
          </a:prstGeom>
        </p:spPr>
      </p:pic>
      <p:pic>
        <p:nvPicPr>
          <p:cNvPr id="7" name="Picture 6">
            <a:extLst>
              <a:ext uri="{FF2B5EF4-FFF2-40B4-BE49-F238E27FC236}">
                <a16:creationId xmlns:a16="http://schemas.microsoft.com/office/drawing/2014/main" id="{9C91FAF2-0ED8-3D45-988A-7A68BD87C1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1196" y="1945001"/>
            <a:ext cx="1771974" cy="3360928"/>
          </a:xfrm>
          <a:prstGeom prst="rect">
            <a:avLst/>
          </a:prstGeom>
        </p:spPr>
      </p:pic>
      <p:pic>
        <p:nvPicPr>
          <p:cNvPr id="8" name="Picture 7">
            <a:extLst>
              <a:ext uri="{FF2B5EF4-FFF2-40B4-BE49-F238E27FC236}">
                <a16:creationId xmlns:a16="http://schemas.microsoft.com/office/drawing/2014/main" id="{BC6D1AF8-849B-7D42-947E-50F6A2576E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7158" y="2091305"/>
            <a:ext cx="1771974" cy="3360928"/>
          </a:xfrm>
          <a:prstGeom prst="rect">
            <a:avLst/>
          </a:prstGeom>
        </p:spPr>
      </p:pic>
      <p:pic>
        <p:nvPicPr>
          <p:cNvPr id="9" name="Picture 8">
            <a:extLst>
              <a:ext uri="{FF2B5EF4-FFF2-40B4-BE49-F238E27FC236}">
                <a16:creationId xmlns:a16="http://schemas.microsoft.com/office/drawing/2014/main" id="{644EDB6D-ADF5-CC42-99F1-8F97D37284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8718" y="2627753"/>
            <a:ext cx="1771974" cy="3360928"/>
          </a:xfrm>
          <a:prstGeom prst="rect">
            <a:avLst/>
          </a:prstGeom>
        </p:spPr>
      </p:pic>
      <p:pic>
        <p:nvPicPr>
          <p:cNvPr id="10" name="Picture 9">
            <a:extLst>
              <a:ext uri="{FF2B5EF4-FFF2-40B4-BE49-F238E27FC236}">
                <a16:creationId xmlns:a16="http://schemas.microsoft.com/office/drawing/2014/main" id="{091701BB-8B3B-F243-A999-267A31C9F2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9866" y="2704969"/>
            <a:ext cx="1771974" cy="3360928"/>
          </a:xfrm>
          <a:prstGeom prst="rect">
            <a:avLst/>
          </a:prstGeom>
        </p:spPr>
      </p:pic>
      <p:pic>
        <p:nvPicPr>
          <p:cNvPr id="11" name="Picture 10">
            <a:extLst>
              <a:ext uri="{FF2B5EF4-FFF2-40B4-BE49-F238E27FC236}">
                <a16:creationId xmlns:a16="http://schemas.microsoft.com/office/drawing/2014/main" id="{6F6C7154-3046-344B-9E6C-2E34C37E56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0280" y="1766185"/>
            <a:ext cx="1771974" cy="3360928"/>
          </a:xfrm>
          <a:prstGeom prst="rect">
            <a:avLst/>
          </a:prstGeom>
        </p:spPr>
      </p:pic>
      <p:pic>
        <p:nvPicPr>
          <p:cNvPr id="12" name="Picture 11">
            <a:extLst>
              <a:ext uri="{FF2B5EF4-FFF2-40B4-BE49-F238E27FC236}">
                <a16:creationId xmlns:a16="http://schemas.microsoft.com/office/drawing/2014/main" id="{F9791928-FD7E-5743-BB79-AE673ED2C0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00399" y="2782185"/>
            <a:ext cx="1771974" cy="3360928"/>
          </a:xfrm>
          <a:prstGeom prst="rect">
            <a:avLst/>
          </a:prstGeom>
        </p:spPr>
      </p:pic>
      <p:sp>
        <p:nvSpPr>
          <p:cNvPr id="13" name="Rectangle 12">
            <a:extLst>
              <a:ext uri="{FF2B5EF4-FFF2-40B4-BE49-F238E27FC236}">
                <a16:creationId xmlns:a16="http://schemas.microsoft.com/office/drawing/2014/main" id="{7D4E19B7-38CA-C547-B081-B844BC5F259E}"/>
              </a:ext>
            </a:extLst>
          </p:cNvPr>
          <p:cNvSpPr/>
          <p:nvPr/>
        </p:nvSpPr>
        <p:spPr>
          <a:xfrm>
            <a:off x="210016" y="1306142"/>
            <a:ext cx="3877985" cy="646331"/>
          </a:xfrm>
          <a:prstGeom prst="rect">
            <a:avLst/>
          </a:prstGeom>
        </p:spPr>
        <p:txBody>
          <a:bodyPr wrap="none">
            <a:spAutoFit/>
          </a:bodyPr>
          <a:lstStyle/>
          <a:p>
            <a:r>
              <a:rPr lang="en-GB" sz="3600" dirty="0">
                <a:solidFill>
                  <a:srgbClr val="115076"/>
                </a:solidFill>
                <a:latin typeface="Century Gothic" panose="020B0502020202020204" pitchFamily="34" charset="0"/>
              </a:rPr>
              <a:t>Ich </a:t>
            </a:r>
            <a:r>
              <a:rPr lang="en-GB" sz="3600" dirty="0" err="1">
                <a:solidFill>
                  <a:srgbClr val="115076"/>
                </a:solidFill>
                <a:latin typeface="Century Gothic" panose="020B0502020202020204" pitchFamily="34" charset="0"/>
              </a:rPr>
              <a:t>sehe</a:t>
            </a:r>
            <a:r>
              <a:rPr lang="en-GB" sz="3600" dirty="0">
                <a:solidFill>
                  <a:srgbClr val="115076"/>
                </a:solidFill>
                <a:latin typeface="Century Gothic" panose="020B0502020202020204" pitchFamily="34" charset="0"/>
              </a:rPr>
              <a:t> </a:t>
            </a:r>
            <a:r>
              <a:rPr lang="en-GB" sz="3600" dirty="0" err="1">
                <a:solidFill>
                  <a:srgbClr val="115076"/>
                </a:solidFill>
                <a:latin typeface="Century Gothic" panose="020B0502020202020204" pitchFamily="34" charset="0"/>
              </a:rPr>
              <a:t>viele</a:t>
            </a:r>
            <a:r>
              <a:rPr lang="en-GB" sz="3600" dirty="0">
                <a:solidFill>
                  <a:srgbClr val="115076"/>
                </a:solidFill>
                <a:latin typeface="Century Gothic" panose="020B0502020202020204" pitchFamily="34" charset="0"/>
              </a:rPr>
              <a:t>… 	</a:t>
            </a:r>
            <a:endParaRPr lang="en-US" sz="3600" dirty="0">
              <a:solidFill>
                <a:srgbClr val="115076"/>
              </a:solidFill>
              <a:latin typeface="Century Gothic" panose="020B0502020202020204" pitchFamily="34" charset="0"/>
            </a:endParaRPr>
          </a:p>
        </p:txBody>
      </p:sp>
      <p:pic>
        <p:nvPicPr>
          <p:cNvPr id="14" name="Picture 13">
            <a:extLst>
              <a:ext uri="{FF2B5EF4-FFF2-40B4-BE49-F238E27FC236}">
                <a16:creationId xmlns:a16="http://schemas.microsoft.com/office/drawing/2014/main" id="{16438779-7822-EE46-A7EE-5BED2AE48D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4619"/>
            <a:ext cx="6807200" cy="869950"/>
          </a:xfrm>
          <a:prstGeom prst="rect">
            <a:avLst/>
          </a:prstGeom>
        </p:spPr>
      </p:pic>
      <p:sp>
        <p:nvSpPr>
          <p:cNvPr id="15" name="Title 3">
            <a:extLst>
              <a:ext uri="{FF2B5EF4-FFF2-40B4-BE49-F238E27FC236}">
                <a16:creationId xmlns:a16="http://schemas.microsoft.com/office/drawing/2014/main" id="{C98658FC-83B3-3940-9BEE-6D8DB02E8466}"/>
              </a:ext>
            </a:extLst>
          </p:cNvPr>
          <p:cNvSpPr txBox="1">
            <a:spLocks/>
          </p:cNvSpPr>
          <p:nvPr/>
        </p:nvSpPr>
        <p:spPr>
          <a:xfrm>
            <a:off x="0" y="102003"/>
            <a:ext cx="570631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2" name="Title 1"/>
          <p:cNvSpPr>
            <a:spLocks noGrp="1"/>
          </p:cNvSpPr>
          <p:nvPr>
            <p:ph type="title"/>
          </p:nvPr>
        </p:nvSpPr>
        <p:spPr>
          <a:xfrm>
            <a:off x="813" y="109565"/>
            <a:ext cx="10515600" cy="1325563"/>
          </a:xfrm>
        </p:spPr>
        <p:txBody>
          <a:bodyPr/>
          <a:lstStyle/>
          <a:p>
            <a:r>
              <a:rPr lang="en-GB" b="1">
                <a:solidFill>
                  <a:schemeClr val="bg1"/>
                </a:solidFill>
              </a:rPr>
              <a:t>Pluralformen</a:t>
            </a:r>
            <a:br>
              <a:rPr lang="en-GB" b="1">
                <a:solidFill>
                  <a:schemeClr val="bg1"/>
                </a:solidFill>
              </a:rPr>
            </a:br>
            <a:endParaRPr lang="en-GB"/>
          </a:p>
        </p:txBody>
      </p:sp>
      <p:sp>
        <p:nvSpPr>
          <p:cNvPr id="16" name="Rounded Rectangle 15">
            <a:extLst>
              <a:ext uri="{FF2B5EF4-FFF2-40B4-BE49-F238E27FC236}">
                <a16:creationId xmlns:a16="http://schemas.microsoft.com/office/drawing/2014/main" id="{FF9D5FC3-2828-4A20-AB45-539B08625342}"/>
              </a:ext>
            </a:extLst>
          </p:cNvPr>
          <p:cNvSpPr/>
          <p:nvPr/>
        </p:nvSpPr>
        <p:spPr>
          <a:xfrm>
            <a:off x="9924437" y="104619"/>
            <a:ext cx="209919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400" b="1" dirty="0" err="1">
                <a:solidFill>
                  <a:prstClr val="white"/>
                </a:solidFill>
                <a:latin typeface="Century Gothic" panose="020B0502020202020204" pitchFamily="34" charset="0"/>
              </a:rPr>
              <a:t>schreiben</a:t>
            </a:r>
            <a:endParaRPr lang="en-GB" sz="24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5338784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solidFill>
                  <a:schemeClr val="bg1"/>
                </a:solidFill>
              </a:rPr>
              <a:t>Pluralformen</a:t>
            </a:r>
          </a:p>
        </p:txBody>
      </p:sp>
      <p:pic>
        <p:nvPicPr>
          <p:cNvPr id="3" name="Picture 2">
            <a:extLst>
              <a:ext uri="{FF2B5EF4-FFF2-40B4-BE49-F238E27FC236}">
                <a16:creationId xmlns:a16="http://schemas.microsoft.com/office/drawing/2014/main" id="{F42B5761-0C3E-A541-8AD1-03B8D3D5CF1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924" b="29094" l="48177" r="94479">
                        <a14:foregroundMark x1="50677" y1="22953" x2="48229" y2="21053"/>
                        <a14:foregroundMark x1="69688" y1="2924" x2="64688" y2="3436"/>
                        <a14:foregroundMark x1="64688" y1="3436" x2="70000" y2="2924"/>
                        <a14:foregroundMark x1="70000" y1="2924" x2="63594" y2="3436"/>
                      </a14:backgroundRemoval>
                    </a14:imgEffect>
                  </a14:imgLayer>
                </a14:imgProps>
              </a:ext>
              <a:ext uri="{28A0092B-C50C-407E-A947-70E740481C1C}">
                <a14:useLocalDpi xmlns:a14="http://schemas.microsoft.com/office/drawing/2010/main" val="0"/>
              </a:ext>
            </a:extLst>
          </a:blip>
          <a:srcRect l="45568" r="9602" b="67660"/>
          <a:stretch/>
        </p:blipFill>
        <p:spPr>
          <a:xfrm>
            <a:off x="3874490" y="1679326"/>
            <a:ext cx="3404133" cy="1749674"/>
          </a:xfrm>
          <a:prstGeom prst="rect">
            <a:avLst/>
          </a:prstGeom>
        </p:spPr>
      </p:pic>
      <p:sp>
        <p:nvSpPr>
          <p:cNvPr id="4" name="Rectangle 3">
            <a:extLst>
              <a:ext uri="{FF2B5EF4-FFF2-40B4-BE49-F238E27FC236}">
                <a16:creationId xmlns:a16="http://schemas.microsoft.com/office/drawing/2014/main" id="{455601F1-B3AD-E349-8869-E5A3675151DE}"/>
              </a:ext>
            </a:extLst>
          </p:cNvPr>
          <p:cNvSpPr/>
          <p:nvPr/>
        </p:nvSpPr>
        <p:spPr>
          <a:xfrm>
            <a:off x="591016" y="419427"/>
            <a:ext cx="3877985" cy="646331"/>
          </a:xfrm>
          <a:prstGeom prst="rect">
            <a:avLst/>
          </a:prstGeom>
        </p:spPr>
        <p:txBody>
          <a:bodyPr wrap="none">
            <a:spAutoFit/>
          </a:bodyPr>
          <a:lstStyle/>
          <a:p>
            <a:r>
              <a:rPr lang="en-GB" sz="3600" dirty="0">
                <a:solidFill>
                  <a:srgbClr val="115076"/>
                </a:solidFill>
                <a:latin typeface="Century Gothic" panose="020B0502020202020204" pitchFamily="34" charset="0"/>
              </a:rPr>
              <a:t>Ich </a:t>
            </a:r>
            <a:r>
              <a:rPr lang="en-GB" sz="3600" dirty="0" err="1">
                <a:solidFill>
                  <a:srgbClr val="115076"/>
                </a:solidFill>
                <a:latin typeface="Century Gothic" panose="020B0502020202020204" pitchFamily="34" charset="0"/>
              </a:rPr>
              <a:t>sehe</a:t>
            </a:r>
            <a:r>
              <a:rPr lang="en-GB" sz="3600" dirty="0">
                <a:solidFill>
                  <a:srgbClr val="115076"/>
                </a:solidFill>
                <a:latin typeface="Century Gothic" panose="020B0502020202020204" pitchFamily="34" charset="0"/>
              </a:rPr>
              <a:t> </a:t>
            </a:r>
            <a:r>
              <a:rPr lang="en-GB" sz="3600" dirty="0" err="1">
                <a:solidFill>
                  <a:srgbClr val="115076"/>
                </a:solidFill>
                <a:latin typeface="Century Gothic" panose="020B0502020202020204" pitchFamily="34" charset="0"/>
              </a:rPr>
              <a:t>fünf</a:t>
            </a:r>
            <a:r>
              <a:rPr lang="en-GB" sz="3600" dirty="0">
                <a:solidFill>
                  <a:srgbClr val="115076"/>
                </a:solidFill>
                <a:latin typeface="Century Gothic" panose="020B0502020202020204" pitchFamily="34" charset="0"/>
              </a:rPr>
              <a:t>… 	</a:t>
            </a:r>
            <a:endParaRPr lang="en-US" sz="3600" dirty="0">
              <a:solidFill>
                <a:srgbClr val="115076"/>
              </a:solidFill>
              <a:latin typeface="Century Gothic" panose="020B0502020202020204" pitchFamily="34" charset="0"/>
            </a:endParaRPr>
          </a:p>
        </p:txBody>
      </p:sp>
      <p:pic>
        <p:nvPicPr>
          <p:cNvPr id="5" name="Picture 4">
            <a:extLst>
              <a:ext uri="{FF2B5EF4-FFF2-40B4-BE49-F238E27FC236}">
                <a16:creationId xmlns:a16="http://schemas.microsoft.com/office/drawing/2014/main" id="{AC4D0920-FEF2-5B43-94F6-A03123D7D5D3}"/>
              </a:ext>
            </a:extLst>
          </p:cNvPr>
          <p:cNvPicPr>
            <a:picLocks noChangeAspect="1"/>
          </p:cNvPicPr>
          <p:nvPr/>
        </p:nvPicPr>
        <p:blipFill rotWithShape="1">
          <a:blip r:embed="rId3" cstate="print">
            <a:extLst>
              <a:ext uri="{BEBA8EAE-BF5A-486C-A8C5-ECC9F3942E4B}">
                <a14:imgProps xmlns:a14="http://schemas.microsoft.com/office/drawing/2010/main">
                  <a14:imgLayer r:embed="rId5">
                    <a14:imgEffect>
                      <a14:backgroundRemoval t="2924" b="29094" l="48177" r="94479">
                        <a14:foregroundMark x1="50677" y1="22953" x2="48229" y2="21053"/>
                        <a14:foregroundMark x1="69688" y1="2924" x2="64688" y2="3436"/>
                        <a14:foregroundMark x1="64688" y1="3436" x2="70000" y2="2924"/>
                        <a14:foregroundMark x1="70000" y1="2924" x2="63594" y2="3436"/>
                      </a14:backgroundRemoval>
                    </a14:imgEffect>
                  </a14:imgLayer>
                </a14:imgProps>
              </a:ext>
              <a:ext uri="{28A0092B-C50C-407E-A947-70E740481C1C}">
                <a14:useLocalDpi xmlns:a14="http://schemas.microsoft.com/office/drawing/2010/main" val="0"/>
              </a:ext>
            </a:extLst>
          </a:blip>
          <a:srcRect l="45568" r="9602" b="67660"/>
          <a:stretch/>
        </p:blipFill>
        <p:spPr>
          <a:xfrm>
            <a:off x="7007834" y="1679326"/>
            <a:ext cx="3404133" cy="1749674"/>
          </a:xfrm>
          <a:prstGeom prst="rect">
            <a:avLst/>
          </a:prstGeom>
        </p:spPr>
      </p:pic>
      <p:sp>
        <p:nvSpPr>
          <p:cNvPr id="6" name="Rectangle 5">
            <a:extLst>
              <a:ext uri="{FF2B5EF4-FFF2-40B4-BE49-F238E27FC236}">
                <a16:creationId xmlns:a16="http://schemas.microsoft.com/office/drawing/2014/main" id="{BA7B41ED-9FD4-AB42-B8A3-BCC35D35694F}"/>
              </a:ext>
            </a:extLst>
          </p:cNvPr>
          <p:cNvSpPr/>
          <p:nvPr/>
        </p:nvSpPr>
        <p:spPr>
          <a:xfrm>
            <a:off x="4279096" y="419427"/>
            <a:ext cx="2031325" cy="646331"/>
          </a:xfrm>
          <a:prstGeom prst="rect">
            <a:avLst/>
          </a:prstGeom>
        </p:spPr>
        <p:txBody>
          <a:bodyPr wrap="none">
            <a:spAutoFit/>
          </a:bodyPr>
          <a:lstStyle/>
          <a:p>
            <a:r>
              <a:rPr lang="en-GB" sz="3600" b="1" dirty="0">
                <a:solidFill>
                  <a:srgbClr val="DAA520"/>
                </a:solidFill>
                <a:latin typeface="Century Gothic" panose="020B0502020202020204" pitchFamily="34" charset="0"/>
              </a:rPr>
              <a:t>Engel </a:t>
            </a:r>
            <a:r>
              <a:rPr lang="en-GB" sz="3600" dirty="0">
                <a:solidFill>
                  <a:srgbClr val="115076"/>
                </a:solidFill>
                <a:latin typeface="Century Gothic" panose="020B0502020202020204" pitchFamily="34" charset="0"/>
              </a:rPr>
              <a:t>	</a:t>
            </a:r>
            <a:endParaRPr lang="en-US" sz="3600" dirty="0">
              <a:solidFill>
                <a:srgbClr val="115076"/>
              </a:solidFill>
              <a:latin typeface="Century Gothic" panose="020B0502020202020204" pitchFamily="34" charset="0"/>
            </a:endParaRPr>
          </a:p>
        </p:txBody>
      </p:sp>
      <p:pic>
        <p:nvPicPr>
          <p:cNvPr id="7" name="Picture 6">
            <a:extLst>
              <a:ext uri="{FF2B5EF4-FFF2-40B4-BE49-F238E27FC236}">
                <a16:creationId xmlns:a16="http://schemas.microsoft.com/office/drawing/2014/main" id="{F42B5761-0C3E-A541-8AD1-03B8D3D5CF15}"/>
              </a:ext>
            </a:extLst>
          </p:cNvPr>
          <p:cNvPicPr>
            <a:picLocks noChangeAspect="1"/>
          </p:cNvPicPr>
          <p:nvPr/>
        </p:nvPicPr>
        <p:blipFill rotWithShape="1">
          <a:blip r:embed="rId3" cstate="print">
            <a:extLst>
              <a:ext uri="{BEBA8EAE-BF5A-486C-A8C5-ECC9F3942E4B}">
                <a14:imgProps xmlns:a14="http://schemas.microsoft.com/office/drawing/2010/main">
                  <a14:imgLayer r:embed="rId6">
                    <a14:imgEffect>
                      <a14:backgroundRemoval t="2924" b="29094" l="48177" r="94479">
                        <a14:foregroundMark x1="50677" y1="22953" x2="48229" y2="21053"/>
                        <a14:foregroundMark x1="69688" y1="2924" x2="64688" y2="3436"/>
                        <a14:foregroundMark x1="64688" y1="3436" x2="70000" y2="2924"/>
                        <a14:foregroundMark x1="70000" y1="2924" x2="63594" y2="3436"/>
                      </a14:backgroundRemoval>
                    </a14:imgEffect>
                  </a14:imgLayer>
                </a14:imgProps>
              </a:ext>
              <a:ext uri="{28A0092B-C50C-407E-A947-70E740481C1C}">
                <a14:useLocalDpi xmlns:a14="http://schemas.microsoft.com/office/drawing/2010/main" val="0"/>
              </a:ext>
            </a:extLst>
          </a:blip>
          <a:srcRect l="45568" r="9602" b="67660"/>
          <a:stretch/>
        </p:blipFill>
        <p:spPr>
          <a:xfrm>
            <a:off x="1064868" y="3167731"/>
            <a:ext cx="3404133" cy="1749674"/>
          </a:xfrm>
          <a:prstGeom prst="rect">
            <a:avLst/>
          </a:prstGeom>
        </p:spPr>
      </p:pic>
      <p:pic>
        <p:nvPicPr>
          <p:cNvPr id="8" name="Picture 7">
            <a:extLst>
              <a:ext uri="{FF2B5EF4-FFF2-40B4-BE49-F238E27FC236}">
                <a16:creationId xmlns:a16="http://schemas.microsoft.com/office/drawing/2014/main" id="{F42B5761-0C3E-A541-8AD1-03B8D3D5CF15}"/>
              </a:ext>
            </a:extLst>
          </p:cNvPr>
          <p:cNvPicPr>
            <a:picLocks noChangeAspect="1"/>
          </p:cNvPicPr>
          <p:nvPr/>
        </p:nvPicPr>
        <p:blipFill rotWithShape="1">
          <a:blip r:embed="rId3" cstate="print">
            <a:extLst>
              <a:ext uri="{BEBA8EAE-BF5A-486C-A8C5-ECC9F3942E4B}">
                <a14:imgProps xmlns:a14="http://schemas.microsoft.com/office/drawing/2010/main">
                  <a14:imgLayer r:embed="rId6">
                    <a14:imgEffect>
                      <a14:backgroundRemoval t="2924" b="29094" l="48177" r="94479">
                        <a14:foregroundMark x1="50677" y1="22953" x2="48229" y2="21053"/>
                        <a14:foregroundMark x1="69688" y1="2924" x2="64688" y2="3436"/>
                        <a14:foregroundMark x1="64688" y1="3436" x2="70000" y2="2924"/>
                        <a14:foregroundMark x1="70000" y1="2924" x2="63594" y2="3436"/>
                      </a14:backgroundRemoval>
                    </a14:imgEffect>
                  </a14:imgLayer>
                </a14:imgProps>
              </a:ext>
              <a:ext uri="{28A0092B-C50C-407E-A947-70E740481C1C}">
                <a14:useLocalDpi xmlns:a14="http://schemas.microsoft.com/office/drawing/2010/main" val="0"/>
              </a:ext>
            </a:extLst>
          </a:blip>
          <a:srcRect l="45568" r="9602" b="67660"/>
          <a:stretch/>
        </p:blipFill>
        <p:spPr>
          <a:xfrm>
            <a:off x="4393933" y="3807415"/>
            <a:ext cx="3404133" cy="1749674"/>
          </a:xfrm>
          <a:prstGeom prst="rect">
            <a:avLst/>
          </a:prstGeom>
        </p:spPr>
      </p:pic>
      <p:pic>
        <p:nvPicPr>
          <p:cNvPr id="9" name="Picture 8">
            <a:extLst>
              <a:ext uri="{FF2B5EF4-FFF2-40B4-BE49-F238E27FC236}">
                <a16:creationId xmlns:a16="http://schemas.microsoft.com/office/drawing/2014/main" id="{F42B5761-0C3E-A541-8AD1-03B8D3D5CF15}"/>
              </a:ext>
            </a:extLst>
          </p:cNvPr>
          <p:cNvPicPr>
            <a:picLocks noChangeAspect="1"/>
          </p:cNvPicPr>
          <p:nvPr/>
        </p:nvPicPr>
        <p:blipFill rotWithShape="1">
          <a:blip r:embed="rId3" cstate="print">
            <a:extLst>
              <a:ext uri="{BEBA8EAE-BF5A-486C-A8C5-ECC9F3942E4B}">
                <a14:imgProps xmlns:a14="http://schemas.microsoft.com/office/drawing/2010/main">
                  <a14:imgLayer r:embed="rId6">
                    <a14:imgEffect>
                      <a14:backgroundRemoval t="2924" b="29094" l="48177" r="94479">
                        <a14:foregroundMark x1="50677" y1="22953" x2="48229" y2="21053"/>
                        <a14:foregroundMark x1="69688" y1="2924" x2="64688" y2="3436"/>
                        <a14:foregroundMark x1="64688" y1="3436" x2="70000" y2="2924"/>
                        <a14:foregroundMark x1="70000" y1="2924" x2="63594" y2="3436"/>
                      </a14:backgroundRemoval>
                    </a14:imgEffect>
                  </a14:imgLayer>
                </a14:imgProps>
              </a:ext>
              <a:ext uri="{28A0092B-C50C-407E-A947-70E740481C1C}">
                <a14:useLocalDpi xmlns:a14="http://schemas.microsoft.com/office/drawing/2010/main" val="0"/>
              </a:ext>
            </a:extLst>
          </a:blip>
          <a:srcRect l="45568" r="9602" b="67660"/>
          <a:stretch/>
        </p:blipFill>
        <p:spPr>
          <a:xfrm>
            <a:off x="8186513" y="3606738"/>
            <a:ext cx="3404133" cy="1749674"/>
          </a:xfrm>
          <a:prstGeom prst="rect">
            <a:avLst/>
          </a:prstGeom>
        </p:spPr>
      </p:pic>
      <p:sp>
        <p:nvSpPr>
          <p:cNvPr id="10" name="Rounded Rectangle 9">
            <a:extLst>
              <a:ext uri="{FF2B5EF4-FFF2-40B4-BE49-F238E27FC236}">
                <a16:creationId xmlns:a16="http://schemas.microsoft.com/office/drawing/2014/main" id="{FF9D5FC3-2828-4A20-AB45-539B08625342}"/>
              </a:ext>
            </a:extLst>
          </p:cNvPr>
          <p:cNvSpPr/>
          <p:nvPr/>
        </p:nvSpPr>
        <p:spPr>
          <a:xfrm>
            <a:off x="9924437" y="104619"/>
            <a:ext cx="209919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400" b="1" dirty="0">
              <a:solidFill>
                <a:prstClr val="white"/>
              </a:solidFill>
              <a:latin typeface="Century Gothic" panose="020B0502020202020204" pitchFamily="34" charset="0"/>
            </a:endParaRPr>
          </a:p>
        </p:txBody>
      </p:sp>
      <p:sp>
        <p:nvSpPr>
          <p:cNvPr id="11" name="Title 1">
            <a:extLst>
              <a:ext uri="{FF2B5EF4-FFF2-40B4-BE49-F238E27FC236}">
                <a16:creationId xmlns:a16="http://schemas.microsoft.com/office/drawing/2014/main" id="{27F7DAE8-0583-5C48-9E3B-6FCEC4549C7F}"/>
              </a:ext>
            </a:extLst>
          </p:cNvPr>
          <p:cNvSpPr txBox="1">
            <a:spLocks/>
          </p:cNvSpPr>
          <p:nvPr/>
        </p:nvSpPr>
        <p:spPr>
          <a:xfrm>
            <a:off x="9948158" y="104619"/>
            <a:ext cx="2075475" cy="4009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lnSpc>
                <a:spcPct val="100000"/>
              </a:lnSpc>
              <a:spcBef>
                <a:spcPts val="0"/>
              </a:spcBef>
            </a:pPr>
            <a:r>
              <a:rPr lang="en-GB" sz="2400" b="1">
                <a:solidFill>
                  <a:prstClr val="white"/>
                </a:solidFill>
                <a:ea typeface="+mn-ea"/>
                <a:cs typeface="+mn-cs"/>
              </a:rPr>
              <a:t>Antworten</a:t>
            </a:r>
            <a:endParaRPr lang="en-US" dirty="0"/>
          </a:p>
        </p:txBody>
      </p:sp>
    </p:spTree>
    <p:extLst>
      <p:ext uri="{BB962C8B-B14F-4D97-AF65-F5344CB8AC3E}">
        <p14:creationId xmlns:p14="http://schemas.microsoft.com/office/powerpoint/2010/main" val="1836930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solidFill>
                  <a:schemeClr val="bg1"/>
                </a:solidFill>
              </a:rPr>
              <a:t>Pluralformen</a:t>
            </a:r>
          </a:p>
        </p:txBody>
      </p:sp>
      <p:pic>
        <p:nvPicPr>
          <p:cNvPr id="3" name="Graphic 4" descr="Star">
            <a:extLst>
              <a:ext uri="{FF2B5EF4-FFF2-40B4-BE49-F238E27FC236}">
                <a16:creationId xmlns:a16="http://schemas.microsoft.com/office/drawing/2014/main" id="{4A1E4877-4021-8340-B7A9-C023C4A6A79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24187" y="945987"/>
            <a:ext cx="2839629" cy="2839629"/>
          </a:xfrm>
          <a:prstGeom prst="rect">
            <a:avLst/>
          </a:prstGeom>
        </p:spPr>
      </p:pic>
      <p:sp>
        <p:nvSpPr>
          <p:cNvPr id="4" name="Rectangle 3">
            <a:extLst>
              <a:ext uri="{FF2B5EF4-FFF2-40B4-BE49-F238E27FC236}">
                <a16:creationId xmlns:a16="http://schemas.microsoft.com/office/drawing/2014/main" id="{10B21033-0675-274F-90AA-2F183888CDC0}"/>
              </a:ext>
            </a:extLst>
          </p:cNvPr>
          <p:cNvSpPr/>
          <p:nvPr/>
        </p:nvSpPr>
        <p:spPr>
          <a:xfrm>
            <a:off x="591016" y="419427"/>
            <a:ext cx="3877985" cy="646331"/>
          </a:xfrm>
          <a:prstGeom prst="rect">
            <a:avLst/>
          </a:prstGeom>
        </p:spPr>
        <p:txBody>
          <a:bodyPr wrap="none">
            <a:spAutoFit/>
          </a:bodyPr>
          <a:lstStyle/>
          <a:p>
            <a:r>
              <a:rPr lang="en-GB" sz="3600" dirty="0">
                <a:solidFill>
                  <a:srgbClr val="115076"/>
                </a:solidFill>
                <a:latin typeface="Century Gothic" panose="020B0502020202020204" pitchFamily="34" charset="0"/>
              </a:rPr>
              <a:t>Es </a:t>
            </a:r>
            <a:r>
              <a:rPr lang="en-GB" sz="3600" dirty="0" err="1">
                <a:solidFill>
                  <a:srgbClr val="115076"/>
                </a:solidFill>
                <a:latin typeface="Century Gothic" panose="020B0502020202020204" pitchFamily="34" charset="0"/>
              </a:rPr>
              <a:t>gibt</a:t>
            </a:r>
            <a:r>
              <a:rPr lang="en-GB" sz="3600" dirty="0">
                <a:solidFill>
                  <a:srgbClr val="115076"/>
                </a:solidFill>
                <a:latin typeface="Century Gothic" panose="020B0502020202020204" pitchFamily="34" charset="0"/>
              </a:rPr>
              <a:t> </a:t>
            </a:r>
            <a:r>
              <a:rPr lang="en-GB" sz="3600" dirty="0" err="1">
                <a:solidFill>
                  <a:srgbClr val="115076"/>
                </a:solidFill>
                <a:latin typeface="Century Gothic" panose="020B0502020202020204" pitchFamily="34" charset="0"/>
              </a:rPr>
              <a:t>viele</a:t>
            </a:r>
            <a:r>
              <a:rPr lang="en-GB" sz="3600" dirty="0">
                <a:solidFill>
                  <a:srgbClr val="115076"/>
                </a:solidFill>
                <a:latin typeface="Century Gothic" panose="020B0502020202020204" pitchFamily="34" charset="0"/>
              </a:rPr>
              <a:t>… 	</a:t>
            </a:r>
            <a:endParaRPr lang="en-US" sz="3600" dirty="0">
              <a:solidFill>
                <a:srgbClr val="115076"/>
              </a:solidFill>
              <a:latin typeface="Century Gothic" panose="020B0502020202020204" pitchFamily="34" charset="0"/>
            </a:endParaRPr>
          </a:p>
        </p:txBody>
      </p:sp>
      <p:pic>
        <p:nvPicPr>
          <p:cNvPr id="5" name="Graphic 6" descr="Star">
            <a:extLst>
              <a:ext uri="{FF2B5EF4-FFF2-40B4-BE49-F238E27FC236}">
                <a16:creationId xmlns:a16="http://schemas.microsoft.com/office/drawing/2014/main" id="{63106AF6-274C-EA45-884F-77443E6F58A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63699" y="4652491"/>
            <a:ext cx="1580669" cy="1580669"/>
          </a:xfrm>
          <a:prstGeom prst="rect">
            <a:avLst/>
          </a:prstGeom>
        </p:spPr>
      </p:pic>
      <p:pic>
        <p:nvPicPr>
          <p:cNvPr id="6" name="Graphic 7" descr="Star">
            <a:extLst>
              <a:ext uri="{FF2B5EF4-FFF2-40B4-BE49-F238E27FC236}">
                <a16:creationId xmlns:a16="http://schemas.microsoft.com/office/drawing/2014/main" id="{DA9D83B7-65EF-8F43-8629-4AC49557EC0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48455" y="3566161"/>
            <a:ext cx="2483013" cy="2483013"/>
          </a:xfrm>
          <a:prstGeom prst="rect">
            <a:avLst/>
          </a:prstGeom>
        </p:spPr>
      </p:pic>
      <p:pic>
        <p:nvPicPr>
          <p:cNvPr id="7" name="Graphic 8" descr="Star">
            <a:extLst>
              <a:ext uri="{FF2B5EF4-FFF2-40B4-BE49-F238E27FC236}">
                <a16:creationId xmlns:a16="http://schemas.microsoft.com/office/drawing/2014/main" id="{3DA9632F-E9F9-CE48-A6F8-06DF024931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69775" y="1577895"/>
            <a:ext cx="1988266" cy="1988266"/>
          </a:xfrm>
          <a:prstGeom prst="rect">
            <a:avLst/>
          </a:prstGeom>
        </p:spPr>
      </p:pic>
      <p:pic>
        <p:nvPicPr>
          <p:cNvPr id="8" name="Graphic 9" descr="Star">
            <a:extLst>
              <a:ext uri="{FF2B5EF4-FFF2-40B4-BE49-F238E27FC236}">
                <a16:creationId xmlns:a16="http://schemas.microsoft.com/office/drawing/2014/main" id="{A0BC519B-185C-7847-820F-A65078EF691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90212" y="681037"/>
            <a:ext cx="2483013" cy="2483013"/>
          </a:xfrm>
          <a:prstGeom prst="rect">
            <a:avLst/>
          </a:prstGeom>
        </p:spPr>
      </p:pic>
      <p:pic>
        <p:nvPicPr>
          <p:cNvPr id="9" name="Graphic 10" descr="Star">
            <a:extLst>
              <a:ext uri="{FF2B5EF4-FFF2-40B4-BE49-F238E27FC236}">
                <a16:creationId xmlns:a16="http://schemas.microsoft.com/office/drawing/2014/main" id="{8F6C027A-F740-1449-99D7-7FC566C6B4E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86706" y="681037"/>
            <a:ext cx="1524000" cy="1524000"/>
          </a:xfrm>
          <a:prstGeom prst="rect">
            <a:avLst/>
          </a:prstGeom>
        </p:spPr>
      </p:pic>
      <p:pic>
        <p:nvPicPr>
          <p:cNvPr id="10" name="Graphic 11" descr="Star">
            <a:extLst>
              <a:ext uri="{FF2B5EF4-FFF2-40B4-BE49-F238E27FC236}">
                <a16:creationId xmlns:a16="http://schemas.microsoft.com/office/drawing/2014/main" id="{A6F0C0A1-6020-4B49-885E-F43E0373B80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34306" y="2819401"/>
            <a:ext cx="1524000" cy="1524000"/>
          </a:xfrm>
          <a:prstGeom prst="rect">
            <a:avLst/>
          </a:prstGeom>
        </p:spPr>
      </p:pic>
      <p:pic>
        <p:nvPicPr>
          <p:cNvPr id="11" name="Graphic 12" descr="Star">
            <a:extLst>
              <a:ext uri="{FF2B5EF4-FFF2-40B4-BE49-F238E27FC236}">
                <a16:creationId xmlns:a16="http://schemas.microsoft.com/office/drawing/2014/main" id="{47D3C1F2-4A2E-B74C-AA70-879B603EC4C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01106" y="2125337"/>
            <a:ext cx="1303663" cy="1303663"/>
          </a:xfrm>
          <a:prstGeom prst="rect">
            <a:avLst/>
          </a:prstGeom>
        </p:spPr>
      </p:pic>
      <p:sp>
        <p:nvSpPr>
          <p:cNvPr id="12" name="Rectangle 11">
            <a:extLst>
              <a:ext uri="{FF2B5EF4-FFF2-40B4-BE49-F238E27FC236}">
                <a16:creationId xmlns:a16="http://schemas.microsoft.com/office/drawing/2014/main" id="{545CB951-12ED-2D4F-AF4F-8A3B6E5F19FC}"/>
              </a:ext>
            </a:extLst>
          </p:cNvPr>
          <p:cNvSpPr/>
          <p:nvPr/>
        </p:nvSpPr>
        <p:spPr>
          <a:xfrm>
            <a:off x="3761163" y="419427"/>
            <a:ext cx="2031325" cy="646331"/>
          </a:xfrm>
          <a:prstGeom prst="rect">
            <a:avLst/>
          </a:prstGeom>
        </p:spPr>
        <p:txBody>
          <a:bodyPr wrap="none">
            <a:spAutoFit/>
          </a:bodyPr>
          <a:lstStyle/>
          <a:p>
            <a:r>
              <a:rPr lang="en-GB" sz="3600" b="1" dirty="0">
                <a:solidFill>
                  <a:srgbClr val="DAA520"/>
                </a:solidFill>
                <a:latin typeface="Century Gothic" panose="020B0502020202020204" pitchFamily="34" charset="0"/>
              </a:rPr>
              <a:t>Sterne </a:t>
            </a:r>
            <a:r>
              <a:rPr lang="en-GB" sz="3600" dirty="0">
                <a:solidFill>
                  <a:srgbClr val="115076"/>
                </a:solidFill>
                <a:latin typeface="Century Gothic" panose="020B0502020202020204" pitchFamily="34" charset="0"/>
              </a:rPr>
              <a:t>	</a:t>
            </a:r>
            <a:endParaRPr lang="en-US" sz="3600" dirty="0">
              <a:solidFill>
                <a:srgbClr val="115076"/>
              </a:solidFill>
              <a:latin typeface="Century Gothic" panose="020B0502020202020204" pitchFamily="34" charset="0"/>
            </a:endParaRPr>
          </a:p>
        </p:txBody>
      </p:sp>
      <p:sp>
        <p:nvSpPr>
          <p:cNvPr id="13" name="Rounded Rectangle 12">
            <a:extLst>
              <a:ext uri="{FF2B5EF4-FFF2-40B4-BE49-F238E27FC236}">
                <a16:creationId xmlns:a16="http://schemas.microsoft.com/office/drawing/2014/main" id="{FF9D5FC3-2828-4A20-AB45-539B08625342}"/>
              </a:ext>
            </a:extLst>
          </p:cNvPr>
          <p:cNvSpPr/>
          <p:nvPr/>
        </p:nvSpPr>
        <p:spPr>
          <a:xfrm>
            <a:off x="9924437" y="104619"/>
            <a:ext cx="209919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400" b="1" dirty="0">
              <a:solidFill>
                <a:prstClr val="white"/>
              </a:solidFill>
              <a:latin typeface="Century Gothic" panose="020B0502020202020204" pitchFamily="34" charset="0"/>
            </a:endParaRPr>
          </a:p>
        </p:txBody>
      </p:sp>
      <p:sp>
        <p:nvSpPr>
          <p:cNvPr id="14" name="Title 1">
            <a:extLst>
              <a:ext uri="{FF2B5EF4-FFF2-40B4-BE49-F238E27FC236}">
                <a16:creationId xmlns:a16="http://schemas.microsoft.com/office/drawing/2014/main" id="{7471157F-437E-0742-91EF-580B29F2BEBC}"/>
              </a:ext>
            </a:extLst>
          </p:cNvPr>
          <p:cNvSpPr txBox="1">
            <a:spLocks/>
          </p:cNvSpPr>
          <p:nvPr/>
        </p:nvSpPr>
        <p:spPr>
          <a:xfrm>
            <a:off x="9924437" y="101125"/>
            <a:ext cx="2099196" cy="4044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lnSpc>
                <a:spcPct val="100000"/>
              </a:lnSpc>
              <a:spcBef>
                <a:spcPts val="0"/>
              </a:spcBef>
            </a:pPr>
            <a:r>
              <a:rPr lang="en-GB" sz="2400" b="1">
                <a:solidFill>
                  <a:prstClr val="white"/>
                </a:solidFill>
                <a:ea typeface="+mn-ea"/>
                <a:cs typeface="+mn-cs"/>
              </a:rPr>
              <a:t>Antworten</a:t>
            </a:r>
            <a:endParaRPr lang="en-US" dirty="0"/>
          </a:p>
        </p:txBody>
      </p:sp>
    </p:spTree>
    <p:extLst>
      <p:ext uri="{BB962C8B-B14F-4D97-AF65-F5344CB8AC3E}">
        <p14:creationId xmlns:p14="http://schemas.microsoft.com/office/powerpoint/2010/main" val="1026013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solidFill>
                  <a:schemeClr val="bg1"/>
                </a:solidFill>
              </a:rPr>
              <a:t>Pluralformen</a:t>
            </a:r>
          </a:p>
        </p:txBody>
      </p:sp>
      <p:pic>
        <p:nvPicPr>
          <p:cNvPr id="3" name="Picture 2">
            <a:extLst>
              <a:ext uri="{FF2B5EF4-FFF2-40B4-BE49-F238E27FC236}">
                <a16:creationId xmlns:a16="http://schemas.microsoft.com/office/drawing/2014/main" id="{25F226DE-FDE3-0645-BFD9-308935CC80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7050" y="1225296"/>
            <a:ext cx="2729091" cy="3047887"/>
          </a:xfrm>
          <a:prstGeom prst="rect">
            <a:avLst/>
          </a:prstGeom>
        </p:spPr>
      </p:pic>
      <p:pic>
        <p:nvPicPr>
          <p:cNvPr id="4" name="Picture 3">
            <a:extLst>
              <a:ext uri="{FF2B5EF4-FFF2-40B4-BE49-F238E27FC236}">
                <a16:creationId xmlns:a16="http://schemas.microsoft.com/office/drawing/2014/main" id="{9CF1F225-FF95-D249-8C10-D7E67FC511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0938" y="646176"/>
            <a:ext cx="2729091" cy="3047887"/>
          </a:xfrm>
          <a:prstGeom prst="rect">
            <a:avLst/>
          </a:prstGeom>
        </p:spPr>
      </p:pic>
      <p:pic>
        <p:nvPicPr>
          <p:cNvPr id="5" name="Picture 4">
            <a:extLst>
              <a:ext uri="{FF2B5EF4-FFF2-40B4-BE49-F238E27FC236}">
                <a16:creationId xmlns:a16="http://schemas.microsoft.com/office/drawing/2014/main" id="{D6861415-9F67-4741-8F1D-E7DB9B5BEA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2410" y="3151688"/>
            <a:ext cx="2729091" cy="3047887"/>
          </a:xfrm>
          <a:prstGeom prst="rect">
            <a:avLst/>
          </a:prstGeom>
        </p:spPr>
      </p:pic>
      <p:pic>
        <p:nvPicPr>
          <p:cNvPr id="6" name="Picture 5">
            <a:extLst>
              <a:ext uri="{FF2B5EF4-FFF2-40B4-BE49-F238E27FC236}">
                <a16:creationId xmlns:a16="http://schemas.microsoft.com/office/drawing/2014/main" id="{9D1B50EE-8AAC-E341-AAC9-C6D1D5B466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7411" y="3810113"/>
            <a:ext cx="2729091" cy="3047887"/>
          </a:xfrm>
          <a:prstGeom prst="rect">
            <a:avLst/>
          </a:prstGeom>
        </p:spPr>
      </p:pic>
      <p:sp>
        <p:nvSpPr>
          <p:cNvPr id="7" name="Rectangle 6">
            <a:extLst>
              <a:ext uri="{FF2B5EF4-FFF2-40B4-BE49-F238E27FC236}">
                <a16:creationId xmlns:a16="http://schemas.microsoft.com/office/drawing/2014/main" id="{B56AF2D6-430F-8047-9CCE-30032324358A}"/>
              </a:ext>
            </a:extLst>
          </p:cNvPr>
          <p:cNvSpPr/>
          <p:nvPr/>
        </p:nvSpPr>
        <p:spPr>
          <a:xfrm>
            <a:off x="591016" y="419427"/>
            <a:ext cx="3877985" cy="646331"/>
          </a:xfrm>
          <a:prstGeom prst="rect">
            <a:avLst/>
          </a:prstGeom>
        </p:spPr>
        <p:txBody>
          <a:bodyPr wrap="none">
            <a:spAutoFit/>
          </a:bodyPr>
          <a:lstStyle/>
          <a:p>
            <a:r>
              <a:rPr lang="en-GB" sz="3600" dirty="0">
                <a:solidFill>
                  <a:srgbClr val="115076"/>
                </a:solidFill>
                <a:latin typeface="Century Gothic" panose="020B0502020202020204" pitchFamily="34" charset="0"/>
              </a:rPr>
              <a:t>Es </a:t>
            </a:r>
            <a:r>
              <a:rPr lang="en-GB" sz="3600" dirty="0" err="1">
                <a:solidFill>
                  <a:srgbClr val="115076"/>
                </a:solidFill>
                <a:latin typeface="Century Gothic" panose="020B0502020202020204" pitchFamily="34" charset="0"/>
              </a:rPr>
              <a:t>gibt</a:t>
            </a:r>
            <a:r>
              <a:rPr lang="en-GB" sz="3600" dirty="0">
                <a:solidFill>
                  <a:srgbClr val="115076"/>
                </a:solidFill>
                <a:latin typeface="Century Gothic" panose="020B0502020202020204" pitchFamily="34" charset="0"/>
              </a:rPr>
              <a:t> </a:t>
            </a:r>
            <a:r>
              <a:rPr lang="en-GB" sz="3600" dirty="0" err="1">
                <a:solidFill>
                  <a:srgbClr val="115076"/>
                </a:solidFill>
                <a:latin typeface="Century Gothic" panose="020B0502020202020204" pitchFamily="34" charset="0"/>
              </a:rPr>
              <a:t>viele</a:t>
            </a:r>
            <a:r>
              <a:rPr lang="en-GB" sz="3600" dirty="0">
                <a:solidFill>
                  <a:srgbClr val="115076"/>
                </a:solidFill>
                <a:latin typeface="Century Gothic" panose="020B0502020202020204" pitchFamily="34" charset="0"/>
              </a:rPr>
              <a:t>… 	</a:t>
            </a:r>
            <a:endParaRPr lang="en-US" sz="3600" dirty="0">
              <a:solidFill>
                <a:srgbClr val="115076"/>
              </a:solidFill>
              <a:latin typeface="Century Gothic" panose="020B0502020202020204" pitchFamily="34" charset="0"/>
            </a:endParaRPr>
          </a:p>
        </p:txBody>
      </p:sp>
      <p:sp>
        <p:nvSpPr>
          <p:cNvPr id="8" name="Rectangle 7">
            <a:extLst>
              <a:ext uri="{FF2B5EF4-FFF2-40B4-BE49-F238E27FC236}">
                <a16:creationId xmlns:a16="http://schemas.microsoft.com/office/drawing/2014/main" id="{8F296166-30D4-BA44-9BE9-9EE21FC95CF8}"/>
              </a:ext>
            </a:extLst>
          </p:cNvPr>
          <p:cNvSpPr/>
          <p:nvPr/>
        </p:nvSpPr>
        <p:spPr>
          <a:xfrm>
            <a:off x="3727046" y="419427"/>
            <a:ext cx="2031325" cy="646331"/>
          </a:xfrm>
          <a:prstGeom prst="rect">
            <a:avLst/>
          </a:prstGeom>
        </p:spPr>
        <p:txBody>
          <a:bodyPr wrap="none">
            <a:spAutoFit/>
          </a:bodyPr>
          <a:lstStyle/>
          <a:p>
            <a:r>
              <a:rPr lang="en-GB" sz="3600" b="1" dirty="0" err="1">
                <a:solidFill>
                  <a:srgbClr val="DAA520"/>
                </a:solidFill>
                <a:latin typeface="Century Gothic" panose="020B0502020202020204" pitchFamily="34" charset="0"/>
              </a:rPr>
              <a:t>Bäume</a:t>
            </a:r>
            <a:r>
              <a:rPr lang="en-GB" sz="3600" dirty="0">
                <a:solidFill>
                  <a:srgbClr val="115076"/>
                </a:solidFill>
                <a:latin typeface="Century Gothic" panose="020B0502020202020204" pitchFamily="34" charset="0"/>
              </a:rPr>
              <a:t>	</a:t>
            </a:r>
            <a:endParaRPr lang="en-US" sz="3600" dirty="0">
              <a:solidFill>
                <a:srgbClr val="115076"/>
              </a:solidFill>
              <a:latin typeface="Century Gothic" panose="020B0502020202020204" pitchFamily="34" charset="0"/>
            </a:endParaRPr>
          </a:p>
        </p:txBody>
      </p:sp>
      <p:sp>
        <p:nvSpPr>
          <p:cNvPr id="9" name="Rounded Rectangle 8">
            <a:extLst>
              <a:ext uri="{FF2B5EF4-FFF2-40B4-BE49-F238E27FC236}">
                <a16:creationId xmlns:a16="http://schemas.microsoft.com/office/drawing/2014/main" id="{FF9D5FC3-2828-4A20-AB45-539B08625342}"/>
              </a:ext>
            </a:extLst>
          </p:cNvPr>
          <p:cNvSpPr/>
          <p:nvPr/>
        </p:nvSpPr>
        <p:spPr>
          <a:xfrm>
            <a:off x="9924437" y="104619"/>
            <a:ext cx="209919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400" b="1" dirty="0">
              <a:solidFill>
                <a:prstClr val="white"/>
              </a:solidFill>
              <a:latin typeface="Century Gothic" panose="020B0502020202020204" pitchFamily="34" charset="0"/>
            </a:endParaRPr>
          </a:p>
        </p:txBody>
      </p:sp>
      <p:sp>
        <p:nvSpPr>
          <p:cNvPr id="10" name="Title 1">
            <a:extLst>
              <a:ext uri="{FF2B5EF4-FFF2-40B4-BE49-F238E27FC236}">
                <a16:creationId xmlns:a16="http://schemas.microsoft.com/office/drawing/2014/main" id="{6DDE040E-FB28-7140-B692-DDD65B8DC8C5}"/>
              </a:ext>
            </a:extLst>
          </p:cNvPr>
          <p:cNvSpPr txBox="1">
            <a:spLocks/>
          </p:cNvSpPr>
          <p:nvPr/>
        </p:nvSpPr>
        <p:spPr>
          <a:xfrm>
            <a:off x="9959155" y="104619"/>
            <a:ext cx="2064478" cy="4009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lnSpc>
                <a:spcPct val="100000"/>
              </a:lnSpc>
              <a:spcBef>
                <a:spcPts val="0"/>
              </a:spcBef>
            </a:pPr>
            <a:r>
              <a:rPr lang="en-GB" sz="2400" b="1">
                <a:solidFill>
                  <a:prstClr val="white"/>
                </a:solidFill>
                <a:ea typeface="+mn-ea"/>
                <a:cs typeface="+mn-cs"/>
              </a:rPr>
              <a:t>Antworten</a:t>
            </a:r>
            <a:endParaRPr lang="en-US" sz="2400" dirty="0"/>
          </a:p>
        </p:txBody>
      </p:sp>
    </p:spTree>
    <p:extLst>
      <p:ext uri="{BB962C8B-B14F-4D97-AF65-F5344CB8AC3E}">
        <p14:creationId xmlns:p14="http://schemas.microsoft.com/office/powerpoint/2010/main" val="989965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solidFill>
                  <a:schemeClr val="bg1"/>
                </a:solidFill>
              </a:rPr>
              <a:t>Pluralformen</a:t>
            </a:r>
          </a:p>
        </p:txBody>
      </p:sp>
      <p:pic>
        <p:nvPicPr>
          <p:cNvPr id="3" name="Picture 2">
            <a:extLst>
              <a:ext uri="{FF2B5EF4-FFF2-40B4-BE49-F238E27FC236}">
                <a16:creationId xmlns:a16="http://schemas.microsoft.com/office/drawing/2014/main" id="{A2760E2C-4CEB-874B-99AC-E5E5772C2B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1993" y="2368550"/>
            <a:ext cx="2400300" cy="2120900"/>
          </a:xfrm>
          <a:prstGeom prst="rect">
            <a:avLst/>
          </a:prstGeom>
        </p:spPr>
      </p:pic>
      <p:pic>
        <p:nvPicPr>
          <p:cNvPr id="4" name="Picture 3">
            <a:extLst>
              <a:ext uri="{FF2B5EF4-FFF2-40B4-BE49-F238E27FC236}">
                <a16:creationId xmlns:a16="http://schemas.microsoft.com/office/drawing/2014/main" id="{1EB53AD6-47C8-0B44-AD7B-7B1596D59E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0552" y="2496820"/>
            <a:ext cx="2400300" cy="2120900"/>
          </a:xfrm>
          <a:prstGeom prst="rect">
            <a:avLst/>
          </a:prstGeom>
        </p:spPr>
      </p:pic>
      <p:sp>
        <p:nvSpPr>
          <p:cNvPr id="5" name="Rectangle 4">
            <a:extLst>
              <a:ext uri="{FF2B5EF4-FFF2-40B4-BE49-F238E27FC236}">
                <a16:creationId xmlns:a16="http://schemas.microsoft.com/office/drawing/2014/main" id="{4350B0E0-677D-AB4D-8174-732EDA6C946B}"/>
              </a:ext>
            </a:extLst>
          </p:cNvPr>
          <p:cNvSpPr/>
          <p:nvPr/>
        </p:nvSpPr>
        <p:spPr>
          <a:xfrm>
            <a:off x="141904" y="419426"/>
            <a:ext cx="4801314" cy="646331"/>
          </a:xfrm>
          <a:prstGeom prst="rect">
            <a:avLst/>
          </a:prstGeom>
        </p:spPr>
        <p:txBody>
          <a:bodyPr wrap="none">
            <a:spAutoFit/>
          </a:bodyPr>
          <a:lstStyle/>
          <a:p>
            <a:r>
              <a:rPr lang="en-GB" sz="3600" dirty="0">
                <a:solidFill>
                  <a:srgbClr val="115076"/>
                </a:solidFill>
                <a:latin typeface="Century Gothic" panose="020B0502020202020204" pitchFamily="34" charset="0"/>
              </a:rPr>
              <a:t>Es </a:t>
            </a:r>
            <a:r>
              <a:rPr lang="en-GB" sz="3600" dirty="0" err="1">
                <a:solidFill>
                  <a:srgbClr val="115076"/>
                </a:solidFill>
                <a:latin typeface="Century Gothic" panose="020B0502020202020204" pitchFamily="34" charset="0"/>
              </a:rPr>
              <a:t>gibt</a:t>
            </a:r>
            <a:r>
              <a:rPr lang="en-GB" sz="3600" dirty="0">
                <a:solidFill>
                  <a:srgbClr val="115076"/>
                </a:solidFill>
                <a:latin typeface="Century Gothic" panose="020B0502020202020204" pitchFamily="34" charset="0"/>
              </a:rPr>
              <a:t> </a:t>
            </a:r>
            <a:r>
              <a:rPr lang="en-GB" sz="3600" dirty="0" err="1">
                <a:solidFill>
                  <a:srgbClr val="115076"/>
                </a:solidFill>
                <a:latin typeface="Century Gothic" panose="020B0502020202020204" pitchFamily="34" charset="0"/>
              </a:rPr>
              <a:t>ein</a:t>
            </a:r>
            <a:r>
              <a:rPr lang="en-GB" sz="3600" dirty="0">
                <a:solidFill>
                  <a:srgbClr val="115076"/>
                </a:solidFill>
                <a:latin typeface="Century Gothic" panose="020B0502020202020204" pitchFamily="34" charset="0"/>
              </a:rPr>
              <a:t> </a:t>
            </a:r>
            <a:r>
              <a:rPr lang="en-GB" sz="3600" dirty="0" err="1">
                <a:solidFill>
                  <a:srgbClr val="115076"/>
                </a:solidFill>
                <a:latin typeface="Century Gothic" panose="020B0502020202020204" pitchFamily="34" charset="0"/>
              </a:rPr>
              <a:t>Paar</a:t>
            </a:r>
            <a:r>
              <a:rPr lang="en-GB" sz="3600" dirty="0">
                <a:solidFill>
                  <a:srgbClr val="115076"/>
                </a:solidFill>
                <a:latin typeface="Century Gothic" panose="020B0502020202020204" pitchFamily="34" charset="0"/>
              </a:rPr>
              <a:t>… 	</a:t>
            </a:r>
            <a:endParaRPr lang="en-US" sz="3600" dirty="0">
              <a:solidFill>
                <a:srgbClr val="115076"/>
              </a:solidFill>
              <a:latin typeface="Century Gothic" panose="020B0502020202020204" pitchFamily="34" charset="0"/>
            </a:endParaRPr>
          </a:p>
        </p:txBody>
      </p:sp>
      <p:sp>
        <p:nvSpPr>
          <p:cNvPr id="6" name="Rectangle 5">
            <a:extLst>
              <a:ext uri="{FF2B5EF4-FFF2-40B4-BE49-F238E27FC236}">
                <a16:creationId xmlns:a16="http://schemas.microsoft.com/office/drawing/2014/main" id="{12372DF2-2F93-5945-84AD-79310459AB2B}"/>
              </a:ext>
            </a:extLst>
          </p:cNvPr>
          <p:cNvSpPr/>
          <p:nvPr/>
        </p:nvSpPr>
        <p:spPr>
          <a:xfrm>
            <a:off x="4064675" y="423299"/>
            <a:ext cx="2031325" cy="646331"/>
          </a:xfrm>
          <a:prstGeom prst="rect">
            <a:avLst/>
          </a:prstGeom>
        </p:spPr>
        <p:txBody>
          <a:bodyPr wrap="none">
            <a:spAutoFit/>
          </a:bodyPr>
          <a:lstStyle/>
          <a:p>
            <a:r>
              <a:rPr lang="en-GB" sz="3600" b="1" dirty="0" err="1">
                <a:solidFill>
                  <a:srgbClr val="DAA520"/>
                </a:solidFill>
                <a:latin typeface="Century Gothic" panose="020B0502020202020204" pitchFamily="34" charset="0"/>
              </a:rPr>
              <a:t>Stiefel</a:t>
            </a:r>
            <a:r>
              <a:rPr lang="en-GB" sz="3600" b="1" dirty="0">
                <a:solidFill>
                  <a:srgbClr val="DAA520"/>
                </a:solidFill>
                <a:latin typeface="Century Gothic" panose="020B0502020202020204" pitchFamily="34" charset="0"/>
              </a:rPr>
              <a:t> </a:t>
            </a:r>
            <a:r>
              <a:rPr lang="en-GB" sz="3600" dirty="0">
                <a:solidFill>
                  <a:srgbClr val="115076"/>
                </a:solidFill>
                <a:latin typeface="Century Gothic" panose="020B0502020202020204" pitchFamily="34" charset="0"/>
              </a:rPr>
              <a:t>	</a:t>
            </a:r>
            <a:endParaRPr lang="en-US" sz="3600" dirty="0">
              <a:solidFill>
                <a:srgbClr val="115076"/>
              </a:solidFill>
              <a:latin typeface="Century Gothic" panose="020B0502020202020204" pitchFamily="34" charset="0"/>
            </a:endParaRPr>
          </a:p>
        </p:txBody>
      </p:sp>
      <p:sp>
        <p:nvSpPr>
          <p:cNvPr id="7" name="Rounded Rectangle 6">
            <a:extLst>
              <a:ext uri="{FF2B5EF4-FFF2-40B4-BE49-F238E27FC236}">
                <a16:creationId xmlns:a16="http://schemas.microsoft.com/office/drawing/2014/main" id="{FF9D5FC3-2828-4A20-AB45-539B08625342}"/>
              </a:ext>
            </a:extLst>
          </p:cNvPr>
          <p:cNvSpPr/>
          <p:nvPr/>
        </p:nvSpPr>
        <p:spPr>
          <a:xfrm>
            <a:off x="9924437" y="104619"/>
            <a:ext cx="209919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400" b="1" dirty="0">
              <a:solidFill>
                <a:prstClr val="white"/>
              </a:solidFill>
              <a:latin typeface="Century Gothic" panose="020B0502020202020204" pitchFamily="34" charset="0"/>
            </a:endParaRPr>
          </a:p>
        </p:txBody>
      </p:sp>
      <p:sp>
        <p:nvSpPr>
          <p:cNvPr id="8" name="Title 1">
            <a:extLst>
              <a:ext uri="{FF2B5EF4-FFF2-40B4-BE49-F238E27FC236}">
                <a16:creationId xmlns:a16="http://schemas.microsoft.com/office/drawing/2014/main" id="{430E8107-236A-9645-B84D-ED554ABE8ACC}"/>
              </a:ext>
            </a:extLst>
          </p:cNvPr>
          <p:cNvSpPr txBox="1">
            <a:spLocks/>
          </p:cNvSpPr>
          <p:nvPr/>
        </p:nvSpPr>
        <p:spPr>
          <a:xfrm>
            <a:off x="9949940" y="94257"/>
            <a:ext cx="2099196" cy="4112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lnSpc>
                <a:spcPct val="100000"/>
              </a:lnSpc>
              <a:spcBef>
                <a:spcPts val="0"/>
              </a:spcBef>
            </a:pPr>
            <a:r>
              <a:rPr lang="en-GB" sz="2400" b="1">
                <a:solidFill>
                  <a:prstClr val="white"/>
                </a:solidFill>
                <a:ea typeface="+mn-ea"/>
                <a:cs typeface="+mn-cs"/>
              </a:rPr>
              <a:t>Antworten</a:t>
            </a:r>
            <a:endParaRPr lang="en-US" sz="2400" dirty="0"/>
          </a:p>
        </p:txBody>
      </p:sp>
    </p:spTree>
    <p:extLst>
      <p:ext uri="{BB962C8B-B14F-4D97-AF65-F5344CB8AC3E}">
        <p14:creationId xmlns:p14="http://schemas.microsoft.com/office/powerpoint/2010/main" val="1448409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solidFill>
                  <a:schemeClr val="bg1"/>
                </a:solidFill>
              </a:rPr>
              <a:t>Pluralformen</a:t>
            </a:r>
          </a:p>
        </p:txBody>
      </p:sp>
      <p:pic>
        <p:nvPicPr>
          <p:cNvPr id="3" name="Picture 2">
            <a:extLst>
              <a:ext uri="{FF2B5EF4-FFF2-40B4-BE49-F238E27FC236}">
                <a16:creationId xmlns:a16="http://schemas.microsoft.com/office/drawing/2014/main" id="{89427C61-D4F7-DD45-8107-934FE145AC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7110" y="2074377"/>
            <a:ext cx="5088890" cy="3381543"/>
          </a:xfrm>
          <a:prstGeom prst="rect">
            <a:avLst/>
          </a:prstGeom>
        </p:spPr>
      </p:pic>
      <p:pic>
        <p:nvPicPr>
          <p:cNvPr id="4" name="Picture 3">
            <a:extLst>
              <a:ext uri="{FF2B5EF4-FFF2-40B4-BE49-F238E27FC236}">
                <a16:creationId xmlns:a16="http://schemas.microsoft.com/office/drawing/2014/main" id="{27B7EA7D-3D00-2B48-BCEA-5C5CC71C41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4054" y="2074376"/>
            <a:ext cx="5088890" cy="3381543"/>
          </a:xfrm>
          <a:prstGeom prst="rect">
            <a:avLst/>
          </a:prstGeom>
        </p:spPr>
      </p:pic>
      <p:sp>
        <p:nvSpPr>
          <p:cNvPr id="5" name="Rectangle 4">
            <a:extLst>
              <a:ext uri="{FF2B5EF4-FFF2-40B4-BE49-F238E27FC236}">
                <a16:creationId xmlns:a16="http://schemas.microsoft.com/office/drawing/2014/main" id="{6CB27399-99B3-6945-BB54-71A1E0EB1337}"/>
              </a:ext>
            </a:extLst>
          </p:cNvPr>
          <p:cNvSpPr/>
          <p:nvPr/>
        </p:nvSpPr>
        <p:spPr>
          <a:xfrm>
            <a:off x="591016" y="419427"/>
            <a:ext cx="3877985" cy="646331"/>
          </a:xfrm>
          <a:prstGeom prst="rect">
            <a:avLst/>
          </a:prstGeom>
        </p:spPr>
        <p:txBody>
          <a:bodyPr wrap="none">
            <a:spAutoFit/>
          </a:bodyPr>
          <a:lstStyle/>
          <a:p>
            <a:r>
              <a:rPr lang="en-GB" sz="3600" dirty="0">
                <a:solidFill>
                  <a:srgbClr val="115076"/>
                </a:solidFill>
                <a:latin typeface="Century Gothic" panose="020B0502020202020204" pitchFamily="34" charset="0"/>
              </a:rPr>
              <a:t>Ich </a:t>
            </a:r>
            <a:r>
              <a:rPr lang="en-GB" sz="3600" dirty="0" err="1">
                <a:solidFill>
                  <a:srgbClr val="115076"/>
                </a:solidFill>
                <a:latin typeface="Century Gothic" panose="020B0502020202020204" pitchFamily="34" charset="0"/>
              </a:rPr>
              <a:t>sehe</a:t>
            </a:r>
            <a:r>
              <a:rPr lang="en-GB" sz="3600" dirty="0">
                <a:solidFill>
                  <a:srgbClr val="115076"/>
                </a:solidFill>
                <a:latin typeface="Century Gothic" panose="020B0502020202020204" pitchFamily="34" charset="0"/>
              </a:rPr>
              <a:t> </a:t>
            </a:r>
            <a:r>
              <a:rPr lang="en-GB" sz="3600" dirty="0" err="1">
                <a:solidFill>
                  <a:srgbClr val="115076"/>
                </a:solidFill>
                <a:latin typeface="Century Gothic" panose="020B0502020202020204" pitchFamily="34" charset="0"/>
              </a:rPr>
              <a:t>zwei</a:t>
            </a:r>
            <a:r>
              <a:rPr lang="en-GB" sz="3600" dirty="0">
                <a:solidFill>
                  <a:srgbClr val="115076"/>
                </a:solidFill>
                <a:latin typeface="Century Gothic" panose="020B0502020202020204" pitchFamily="34" charset="0"/>
              </a:rPr>
              <a:t>… 	</a:t>
            </a:r>
            <a:endParaRPr lang="en-US" sz="3600" dirty="0">
              <a:solidFill>
                <a:srgbClr val="115076"/>
              </a:solidFill>
              <a:latin typeface="Century Gothic" panose="020B0502020202020204" pitchFamily="34" charset="0"/>
            </a:endParaRPr>
          </a:p>
        </p:txBody>
      </p:sp>
      <p:sp>
        <p:nvSpPr>
          <p:cNvPr id="6" name="Rectangle 5">
            <a:extLst>
              <a:ext uri="{FF2B5EF4-FFF2-40B4-BE49-F238E27FC236}">
                <a16:creationId xmlns:a16="http://schemas.microsoft.com/office/drawing/2014/main" id="{224BA37A-6EA6-F74F-8380-30575010BA8B}"/>
              </a:ext>
            </a:extLst>
          </p:cNvPr>
          <p:cNvSpPr/>
          <p:nvPr/>
        </p:nvSpPr>
        <p:spPr>
          <a:xfrm>
            <a:off x="4064675" y="419426"/>
            <a:ext cx="2954655" cy="646331"/>
          </a:xfrm>
          <a:prstGeom prst="rect">
            <a:avLst/>
          </a:prstGeom>
        </p:spPr>
        <p:txBody>
          <a:bodyPr wrap="none">
            <a:spAutoFit/>
          </a:bodyPr>
          <a:lstStyle/>
          <a:p>
            <a:r>
              <a:rPr lang="en-GB" sz="3600" b="1" dirty="0" err="1">
                <a:solidFill>
                  <a:srgbClr val="DAA520"/>
                </a:solidFill>
                <a:latin typeface="Century Gothic" panose="020B0502020202020204" pitchFamily="34" charset="0"/>
              </a:rPr>
              <a:t>Marktplätze</a:t>
            </a:r>
            <a:r>
              <a:rPr lang="en-GB" sz="3600" b="1" dirty="0">
                <a:solidFill>
                  <a:srgbClr val="DAA520"/>
                </a:solidFill>
                <a:latin typeface="Century Gothic" panose="020B0502020202020204" pitchFamily="34" charset="0"/>
              </a:rPr>
              <a:t> </a:t>
            </a:r>
            <a:r>
              <a:rPr lang="en-GB" sz="3600" dirty="0">
                <a:solidFill>
                  <a:srgbClr val="115076"/>
                </a:solidFill>
                <a:latin typeface="Century Gothic" panose="020B0502020202020204" pitchFamily="34" charset="0"/>
              </a:rPr>
              <a:t>	</a:t>
            </a:r>
            <a:endParaRPr lang="en-US" sz="3600" dirty="0">
              <a:solidFill>
                <a:srgbClr val="115076"/>
              </a:solidFill>
              <a:latin typeface="Century Gothic" panose="020B0502020202020204" pitchFamily="34" charset="0"/>
            </a:endParaRPr>
          </a:p>
        </p:txBody>
      </p:sp>
      <p:sp>
        <p:nvSpPr>
          <p:cNvPr id="7" name="Rounded Rectangle 6">
            <a:extLst>
              <a:ext uri="{FF2B5EF4-FFF2-40B4-BE49-F238E27FC236}">
                <a16:creationId xmlns:a16="http://schemas.microsoft.com/office/drawing/2014/main" id="{FF9D5FC3-2828-4A20-AB45-539B08625342}"/>
              </a:ext>
            </a:extLst>
          </p:cNvPr>
          <p:cNvSpPr/>
          <p:nvPr/>
        </p:nvSpPr>
        <p:spPr>
          <a:xfrm>
            <a:off x="9924437" y="104619"/>
            <a:ext cx="209919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400" b="1" dirty="0">
              <a:solidFill>
                <a:prstClr val="white"/>
              </a:solidFill>
              <a:latin typeface="Century Gothic" panose="020B0502020202020204" pitchFamily="34" charset="0"/>
            </a:endParaRPr>
          </a:p>
        </p:txBody>
      </p:sp>
      <p:sp>
        <p:nvSpPr>
          <p:cNvPr id="8" name="Title 1">
            <a:extLst>
              <a:ext uri="{FF2B5EF4-FFF2-40B4-BE49-F238E27FC236}">
                <a16:creationId xmlns:a16="http://schemas.microsoft.com/office/drawing/2014/main" id="{60FC675A-68A0-7247-A78E-9C2E9F655F25}"/>
              </a:ext>
            </a:extLst>
          </p:cNvPr>
          <p:cNvSpPr txBox="1">
            <a:spLocks/>
          </p:cNvSpPr>
          <p:nvPr/>
        </p:nvSpPr>
        <p:spPr>
          <a:xfrm>
            <a:off x="9924437" y="102913"/>
            <a:ext cx="2099196" cy="4026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lnSpc>
                <a:spcPct val="100000"/>
              </a:lnSpc>
              <a:spcBef>
                <a:spcPts val="0"/>
              </a:spcBef>
            </a:pPr>
            <a:r>
              <a:rPr lang="en-GB" sz="2400" b="1">
                <a:solidFill>
                  <a:prstClr val="white"/>
                </a:solidFill>
                <a:ea typeface="+mn-ea"/>
                <a:cs typeface="+mn-cs"/>
              </a:rPr>
              <a:t>Antworten</a:t>
            </a:r>
            <a:endParaRPr lang="en-US" sz="2400" dirty="0"/>
          </a:p>
        </p:txBody>
      </p:sp>
    </p:spTree>
    <p:extLst>
      <p:ext uri="{BB962C8B-B14F-4D97-AF65-F5344CB8AC3E}">
        <p14:creationId xmlns:p14="http://schemas.microsoft.com/office/powerpoint/2010/main" val="3935725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3561" y="983867"/>
            <a:ext cx="10515600" cy="1325563"/>
          </a:xfrm>
        </p:spPr>
        <p:txBody>
          <a:bodyPr>
            <a:noAutofit/>
          </a:bodyPr>
          <a:lstStyle/>
          <a:p>
            <a:r>
              <a:rPr lang="en-GB" sz="24000" b="1" dirty="0">
                <a:solidFill>
                  <a:srgbClr val="FFCC00"/>
                </a:solidFill>
              </a:rPr>
              <a:t>ü</a:t>
            </a:r>
            <a:endParaRPr lang="en-GB" sz="24000" b="1" dirty="0"/>
          </a:p>
        </p:txBody>
      </p:sp>
      <p:pic>
        <p:nvPicPr>
          <p:cNvPr id="4" name="Picture 3" descr="doo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09892" y="410798"/>
            <a:ext cx="2372215" cy="3864668"/>
          </a:xfrm>
          <a:prstGeom prst="rect">
            <a:avLst/>
          </a:prstGeom>
        </p:spPr>
      </p:pic>
      <p:sp>
        <p:nvSpPr>
          <p:cNvPr id="2" name="Rectangle 1"/>
          <p:cNvSpPr/>
          <p:nvPr/>
        </p:nvSpPr>
        <p:spPr>
          <a:xfrm>
            <a:off x="4976142" y="4476204"/>
            <a:ext cx="2239716"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ü</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11533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solidFill>
                  <a:schemeClr val="bg1"/>
                </a:solidFill>
              </a:rPr>
              <a:t>Pluralformen</a:t>
            </a:r>
          </a:p>
        </p:txBody>
      </p:sp>
      <p:pic>
        <p:nvPicPr>
          <p:cNvPr id="3" name="Picture 2">
            <a:extLst>
              <a:ext uri="{FF2B5EF4-FFF2-40B4-BE49-F238E27FC236}">
                <a16:creationId xmlns:a16="http://schemas.microsoft.com/office/drawing/2014/main" id="{B33DB33D-FB20-B344-89F4-BFBC35FF0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530" y="2214661"/>
            <a:ext cx="5379470" cy="3580710"/>
          </a:xfrm>
          <a:prstGeom prst="rect">
            <a:avLst/>
          </a:prstGeom>
        </p:spPr>
      </p:pic>
      <p:pic>
        <p:nvPicPr>
          <p:cNvPr id="4" name="Picture 3">
            <a:extLst>
              <a:ext uri="{FF2B5EF4-FFF2-40B4-BE49-F238E27FC236}">
                <a16:creationId xmlns:a16="http://schemas.microsoft.com/office/drawing/2014/main" id="{CBC3BE5B-29DE-9F4B-A41D-998A690993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6066" y="2214661"/>
            <a:ext cx="5379470" cy="3580710"/>
          </a:xfrm>
          <a:prstGeom prst="rect">
            <a:avLst/>
          </a:prstGeom>
        </p:spPr>
      </p:pic>
      <p:sp>
        <p:nvSpPr>
          <p:cNvPr id="5" name="Rectangle 4">
            <a:extLst>
              <a:ext uri="{FF2B5EF4-FFF2-40B4-BE49-F238E27FC236}">
                <a16:creationId xmlns:a16="http://schemas.microsoft.com/office/drawing/2014/main" id="{34C3C3DA-1CCB-894F-9D57-388FDD275FC5}"/>
              </a:ext>
            </a:extLst>
          </p:cNvPr>
          <p:cNvSpPr/>
          <p:nvPr/>
        </p:nvSpPr>
        <p:spPr>
          <a:xfrm>
            <a:off x="591016" y="419427"/>
            <a:ext cx="3877985" cy="646331"/>
          </a:xfrm>
          <a:prstGeom prst="rect">
            <a:avLst/>
          </a:prstGeom>
        </p:spPr>
        <p:txBody>
          <a:bodyPr wrap="none">
            <a:spAutoFit/>
          </a:bodyPr>
          <a:lstStyle/>
          <a:p>
            <a:r>
              <a:rPr lang="en-GB" sz="3600" dirty="0">
                <a:solidFill>
                  <a:srgbClr val="115076"/>
                </a:solidFill>
                <a:latin typeface="Century Gothic" panose="020B0502020202020204" pitchFamily="34" charset="0"/>
              </a:rPr>
              <a:t>Es </a:t>
            </a:r>
            <a:r>
              <a:rPr lang="en-GB" sz="3600" dirty="0" err="1">
                <a:solidFill>
                  <a:srgbClr val="115076"/>
                </a:solidFill>
                <a:latin typeface="Century Gothic" panose="020B0502020202020204" pitchFamily="34" charset="0"/>
              </a:rPr>
              <a:t>gibt</a:t>
            </a:r>
            <a:r>
              <a:rPr lang="en-GB" sz="3600" dirty="0">
                <a:solidFill>
                  <a:srgbClr val="115076"/>
                </a:solidFill>
                <a:latin typeface="Century Gothic" panose="020B0502020202020204" pitchFamily="34" charset="0"/>
              </a:rPr>
              <a:t> </a:t>
            </a:r>
            <a:r>
              <a:rPr lang="en-GB" sz="3600" dirty="0" err="1">
                <a:solidFill>
                  <a:srgbClr val="115076"/>
                </a:solidFill>
                <a:latin typeface="Century Gothic" panose="020B0502020202020204" pitchFamily="34" charset="0"/>
              </a:rPr>
              <a:t>zwei</a:t>
            </a:r>
            <a:r>
              <a:rPr lang="en-GB" sz="3600" dirty="0">
                <a:solidFill>
                  <a:srgbClr val="115076"/>
                </a:solidFill>
                <a:latin typeface="Century Gothic" panose="020B0502020202020204" pitchFamily="34" charset="0"/>
              </a:rPr>
              <a:t>… 	</a:t>
            </a:r>
            <a:endParaRPr lang="en-US" sz="3600" dirty="0">
              <a:solidFill>
                <a:srgbClr val="115076"/>
              </a:solidFill>
              <a:latin typeface="Century Gothic" panose="020B0502020202020204" pitchFamily="34" charset="0"/>
            </a:endParaRPr>
          </a:p>
        </p:txBody>
      </p:sp>
      <p:sp>
        <p:nvSpPr>
          <p:cNvPr id="6" name="Rectangle 5">
            <a:extLst>
              <a:ext uri="{FF2B5EF4-FFF2-40B4-BE49-F238E27FC236}">
                <a16:creationId xmlns:a16="http://schemas.microsoft.com/office/drawing/2014/main" id="{72AF9BA9-ECBA-804E-945E-33AA086E2BA8}"/>
              </a:ext>
            </a:extLst>
          </p:cNvPr>
          <p:cNvSpPr/>
          <p:nvPr/>
        </p:nvSpPr>
        <p:spPr>
          <a:xfrm>
            <a:off x="3639016" y="419427"/>
            <a:ext cx="4801314" cy="646331"/>
          </a:xfrm>
          <a:prstGeom prst="rect">
            <a:avLst/>
          </a:prstGeom>
        </p:spPr>
        <p:txBody>
          <a:bodyPr wrap="none">
            <a:spAutoFit/>
          </a:bodyPr>
          <a:lstStyle/>
          <a:p>
            <a:r>
              <a:rPr lang="en-GB" sz="3600" b="1" dirty="0" err="1">
                <a:solidFill>
                  <a:srgbClr val="DAA520"/>
                </a:solidFill>
                <a:latin typeface="Century Gothic" panose="020B0502020202020204" pitchFamily="34" charset="0"/>
              </a:rPr>
              <a:t>Weihnachtsmärkte</a:t>
            </a:r>
            <a:r>
              <a:rPr lang="en-GB" sz="3600" dirty="0">
                <a:solidFill>
                  <a:srgbClr val="115076"/>
                </a:solidFill>
                <a:latin typeface="Century Gothic" panose="020B0502020202020204" pitchFamily="34" charset="0"/>
              </a:rPr>
              <a:t>	</a:t>
            </a:r>
            <a:endParaRPr lang="en-US" sz="3600" dirty="0">
              <a:solidFill>
                <a:srgbClr val="115076"/>
              </a:solidFill>
              <a:latin typeface="Century Gothic" panose="020B0502020202020204" pitchFamily="34" charset="0"/>
            </a:endParaRPr>
          </a:p>
        </p:txBody>
      </p:sp>
      <p:sp>
        <p:nvSpPr>
          <p:cNvPr id="7" name="Rounded Rectangle 6">
            <a:extLst>
              <a:ext uri="{FF2B5EF4-FFF2-40B4-BE49-F238E27FC236}">
                <a16:creationId xmlns:a16="http://schemas.microsoft.com/office/drawing/2014/main" id="{FF9D5FC3-2828-4A20-AB45-539B08625342}"/>
              </a:ext>
            </a:extLst>
          </p:cNvPr>
          <p:cNvSpPr/>
          <p:nvPr/>
        </p:nvSpPr>
        <p:spPr>
          <a:xfrm>
            <a:off x="9924437" y="104619"/>
            <a:ext cx="209919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400" b="1" dirty="0">
              <a:solidFill>
                <a:prstClr val="white"/>
              </a:solidFill>
              <a:latin typeface="Century Gothic" panose="020B0502020202020204" pitchFamily="34" charset="0"/>
            </a:endParaRPr>
          </a:p>
        </p:txBody>
      </p:sp>
      <p:sp>
        <p:nvSpPr>
          <p:cNvPr id="8" name="Title 1">
            <a:extLst>
              <a:ext uri="{FF2B5EF4-FFF2-40B4-BE49-F238E27FC236}">
                <a16:creationId xmlns:a16="http://schemas.microsoft.com/office/drawing/2014/main" id="{68BF0D1D-2AF2-AF45-B8C2-84F8159A506E}"/>
              </a:ext>
            </a:extLst>
          </p:cNvPr>
          <p:cNvSpPr txBox="1">
            <a:spLocks/>
          </p:cNvSpPr>
          <p:nvPr/>
        </p:nvSpPr>
        <p:spPr>
          <a:xfrm>
            <a:off x="9924437" y="104619"/>
            <a:ext cx="2099196" cy="4009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lnSpc>
                <a:spcPct val="100000"/>
              </a:lnSpc>
              <a:spcBef>
                <a:spcPts val="0"/>
              </a:spcBef>
            </a:pPr>
            <a:r>
              <a:rPr lang="en-GB" sz="2400" b="1">
                <a:solidFill>
                  <a:prstClr val="white"/>
                </a:solidFill>
                <a:ea typeface="+mn-ea"/>
                <a:cs typeface="+mn-cs"/>
              </a:rPr>
              <a:t>Antworten</a:t>
            </a:r>
            <a:endParaRPr lang="en-US" sz="2400" dirty="0"/>
          </a:p>
        </p:txBody>
      </p:sp>
    </p:spTree>
    <p:extLst>
      <p:ext uri="{BB962C8B-B14F-4D97-AF65-F5344CB8AC3E}">
        <p14:creationId xmlns:p14="http://schemas.microsoft.com/office/powerpoint/2010/main" val="2263559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solidFill>
                  <a:schemeClr val="bg1"/>
                </a:solidFill>
              </a:rPr>
              <a:t>Pluralformen</a:t>
            </a:r>
          </a:p>
        </p:txBody>
      </p:sp>
      <p:pic>
        <p:nvPicPr>
          <p:cNvPr id="3" name="Picture 2">
            <a:extLst>
              <a:ext uri="{FF2B5EF4-FFF2-40B4-BE49-F238E27FC236}">
                <a16:creationId xmlns:a16="http://schemas.microsoft.com/office/drawing/2014/main" id="{289758E3-6063-0E4E-BB85-D08FF570FE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8855" y="1374929"/>
            <a:ext cx="1771974" cy="3360928"/>
          </a:xfrm>
          <a:prstGeom prst="rect">
            <a:avLst/>
          </a:prstGeom>
        </p:spPr>
      </p:pic>
      <p:pic>
        <p:nvPicPr>
          <p:cNvPr id="4" name="Picture 3">
            <a:extLst>
              <a:ext uri="{FF2B5EF4-FFF2-40B4-BE49-F238E27FC236}">
                <a16:creationId xmlns:a16="http://schemas.microsoft.com/office/drawing/2014/main" id="{0478D4E9-4338-A547-8665-C175C69DB6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7707" y="1417601"/>
            <a:ext cx="1771974" cy="3360928"/>
          </a:xfrm>
          <a:prstGeom prst="rect">
            <a:avLst/>
          </a:prstGeom>
        </p:spPr>
      </p:pic>
      <p:pic>
        <p:nvPicPr>
          <p:cNvPr id="5" name="Picture 4">
            <a:extLst>
              <a:ext uri="{FF2B5EF4-FFF2-40B4-BE49-F238E27FC236}">
                <a16:creationId xmlns:a16="http://schemas.microsoft.com/office/drawing/2014/main" id="{885E894D-E30D-264E-BE46-D9B572F576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2626" y="1460273"/>
            <a:ext cx="1771974" cy="3360928"/>
          </a:xfrm>
          <a:prstGeom prst="rect">
            <a:avLst/>
          </a:prstGeom>
        </p:spPr>
      </p:pic>
      <p:pic>
        <p:nvPicPr>
          <p:cNvPr id="6" name="Picture 5">
            <a:extLst>
              <a:ext uri="{FF2B5EF4-FFF2-40B4-BE49-F238E27FC236}">
                <a16:creationId xmlns:a16="http://schemas.microsoft.com/office/drawing/2014/main" id="{541894EE-6C20-8147-B331-7FF70F12A8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9171" y="1606577"/>
            <a:ext cx="1771974" cy="3360928"/>
          </a:xfrm>
          <a:prstGeom prst="rect">
            <a:avLst/>
          </a:prstGeom>
        </p:spPr>
      </p:pic>
      <p:pic>
        <p:nvPicPr>
          <p:cNvPr id="7" name="Picture 6">
            <a:extLst>
              <a:ext uri="{FF2B5EF4-FFF2-40B4-BE49-F238E27FC236}">
                <a16:creationId xmlns:a16="http://schemas.microsoft.com/office/drawing/2014/main" id="{9C91FAF2-0ED8-3D45-988A-7A68BD87C1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0791" y="2078001"/>
            <a:ext cx="1771974" cy="3360928"/>
          </a:xfrm>
          <a:prstGeom prst="rect">
            <a:avLst/>
          </a:prstGeom>
        </p:spPr>
      </p:pic>
      <p:pic>
        <p:nvPicPr>
          <p:cNvPr id="8" name="Picture 7">
            <a:extLst>
              <a:ext uri="{FF2B5EF4-FFF2-40B4-BE49-F238E27FC236}">
                <a16:creationId xmlns:a16="http://schemas.microsoft.com/office/drawing/2014/main" id="{BC6D1AF8-849B-7D42-947E-50F6A2576E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6753" y="2224305"/>
            <a:ext cx="1771974" cy="3360928"/>
          </a:xfrm>
          <a:prstGeom prst="rect">
            <a:avLst/>
          </a:prstGeom>
        </p:spPr>
      </p:pic>
      <p:pic>
        <p:nvPicPr>
          <p:cNvPr id="9" name="Picture 8">
            <a:extLst>
              <a:ext uri="{FF2B5EF4-FFF2-40B4-BE49-F238E27FC236}">
                <a16:creationId xmlns:a16="http://schemas.microsoft.com/office/drawing/2014/main" id="{644EDB6D-ADF5-CC42-99F1-8F97D37284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8313" y="2760753"/>
            <a:ext cx="1771974" cy="3360928"/>
          </a:xfrm>
          <a:prstGeom prst="rect">
            <a:avLst/>
          </a:prstGeom>
        </p:spPr>
      </p:pic>
      <p:pic>
        <p:nvPicPr>
          <p:cNvPr id="10" name="Picture 9">
            <a:extLst>
              <a:ext uri="{FF2B5EF4-FFF2-40B4-BE49-F238E27FC236}">
                <a16:creationId xmlns:a16="http://schemas.microsoft.com/office/drawing/2014/main" id="{091701BB-8B3B-F243-A999-267A31C9F2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9461" y="2837969"/>
            <a:ext cx="1771974" cy="3360928"/>
          </a:xfrm>
          <a:prstGeom prst="rect">
            <a:avLst/>
          </a:prstGeom>
        </p:spPr>
      </p:pic>
      <p:pic>
        <p:nvPicPr>
          <p:cNvPr id="11" name="Picture 10">
            <a:extLst>
              <a:ext uri="{FF2B5EF4-FFF2-40B4-BE49-F238E27FC236}">
                <a16:creationId xmlns:a16="http://schemas.microsoft.com/office/drawing/2014/main" id="{6F6C7154-3046-344B-9E6C-2E34C37E56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9875" y="1899185"/>
            <a:ext cx="1771974" cy="3360928"/>
          </a:xfrm>
          <a:prstGeom prst="rect">
            <a:avLst/>
          </a:prstGeom>
        </p:spPr>
      </p:pic>
      <p:pic>
        <p:nvPicPr>
          <p:cNvPr id="12" name="Picture 11">
            <a:extLst>
              <a:ext uri="{FF2B5EF4-FFF2-40B4-BE49-F238E27FC236}">
                <a16:creationId xmlns:a16="http://schemas.microsoft.com/office/drawing/2014/main" id="{F9791928-FD7E-5743-BB79-AE673ED2C0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9994" y="2915185"/>
            <a:ext cx="1771974" cy="3360928"/>
          </a:xfrm>
          <a:prstGeom prst="rect">
            <a:avLst/>
          </a:prstGeom>
        </p:spPr>
      </p:pic>
      <p:sp>
        <p:nvSpPr>
          <p:cNvPr id="13" name="Rectangle 12">
            <a:extLst>
              <a:ext uri="{FF2B5EF4-FFF2-40B4-BE49-F238E27FC236}">
                <a16:creationId xmlns:a16="http://schemas.microsoft.com/office/drawing/2014/main" id="{7D4E19B7-38CA-C547-B081-B844BC5F259E}"/>
              </a:ext>
            </a:extLst>
          </p:cNvPr>
          <p:cNvSpPr/>
          <p:nvPr/>
        </p:nvSpPr>
        <p:spPr>
          <a:xfrm>
            <a:off x="591016" y="419427"/>
            <a:ext cx="3877985" cy="646331"/>
          </a:xfrm>
          <a:prstGeom prst="rect">
            <a:avLst/>
          </a:prstGeom>
        </p:spPr>
        <p:txBody>
          <a:bodyPr wrap="none">
            <a:spAutoFit/>
          </a:bodyPr>
          <a:lstStyle/>
          <a:p>
            <a:r>
              <a:rPr lang="en-GB" sz="3600" dirty="0">
                <a:solidFill>
                  <a:srgbClr val="115076"/>
                </a:solidFill>
                <a:latin typeface="Century Gothic" panose="020B0502020202020204" pitchFamily="34" charset="0"/>
              </a:rPr>
              <a:t>Ich </a:t>
            </a:r>
            <a:r>
              <a:rPr lang="en-GB" sz="3600" dirty="0" err="1">
                <a:solidFill>
                  <a:srgbClr val="115076"/>
                </a:solidFill>
                <a:latin typeface="Century Gothic" panose="020B0502020202020204" pitchFamily="34" charset="0"/>
              </a:rPr>
              <a:t>sehe</a:t>
            </a:r>
            <a:r>
              <a:rPr lang="en-GB" sz="3600" dirty="0">
                <a:solidFill>
                  <a:srgbClr val="115076"/>
                </a:solidFill>
                <a:latin typeface="Century Gothic" panose="020B0502020202020204" pitchFamily="34" charset="0"/>
              </a:rPr>
              <a:t> </a:t>
            </a:r>
            <a:r>
              <a:rPr lang="en-GB" sz="3600" dirty="0" err="1">
                <a:solidFill>
                  <a:srgbClr val="115076"/>
                </a:solidFill>
                <a:latin typeface="Century Gothic" panose="020B0502020202020204" pitchFamily="34" charset="0"/>
              </a:rPr>
              <a:t>viele</a:t>
            </a:r>
            <a:r>
              <a:rPr lang="en-GB" sz="3600" dirty="0">
                <a:solidFill>
                  <a:srgbClr val="115076"/>
                </a:solidFill>
                <a:latin typeface="Century Gothic" panose="020B0502020202020204" pitchFamily="34" charset="0"/>
              </a:rPr>
              <a:t>… 	</a:t>
            </a:r>
            <a:endParaRPr lang="en-US" sz="3600" dirty="0">
              <a:solidFill>
                <a:srgbClr val="115076"/>
              </a:solidFill>
              <a:latin typeface="Century Gothic" panose="020B0502020202020204" pitchFamily="34" charset="0"/>
            </a:endParaRPr>
          </a:p>
        </p:txBody>
      </p:sp>
      <p:sp>
        <p:nvSpPr>
          <p:cNvPr id="14" name="Rectangle 13">
            <a:extLst>
              <a:ext uri="{FF2B5EF4-FFF2-40B4-BE49-F238E27FC236}">
                <a16:creationId xmlns:a16="http://schemas.microsoft.com/office/drawing/2014/main" id="{AC0C1ACF-7AD8-4241-9DE7-293B8788F405}"/>
              </a:ext>
            </a:extLst>
          </p:cNvPr>
          <p:cNvSpPr/>
          <p:nvPr/>
        </p:nvSpPr>
        <p:spPr>
          <a:xfrm>
            <a:off x="4093643" y="401088"/>
            <a:ext cx="4801314" cy="646331"/>
          </a:xfrm>
          <a:prstGeom prst="rect">
            <a:avLst/>
          </a:prstGeom>
        </p:spPr>
        <p:txBody>
          <a:bodyPr wrap="none">
            <a:spAutoFit/>
          </a:bodyPr>
          <a:lstStyle/>
          <a:p>
            <a:r>
              <a:rPr lang="en-GB" sz="3600" b="1" dirty="0" err="1">
                <a:solidFill>
                  <a:srgbClr val="DAA520"/>
                </a:solidFill>
                <a:latin typeface="Century Gothic" panose="020B0502020202020204" pitchFamily="34" charset="0"/>
              </a:rPr>
              <a:t>Weihnachtsmänner</a:t>
            </a:r>
            <a:r>
              <a:rPr lang="en-GB" sz="3600" b="1" dirty="0">
                <a:solidFill>
                  <a:srgbClr val="DAA520"/>
                </a:solidFill>
                <a:latin typeface="Century Gothic" panose="020B0502020202020204" pitchFamily="34" charset="0"/>
              </a:rPr>
              <a:t> </a:t>
            </a:r>
            <a:r>
              <a:rPr lang="en-GB" sz="3600" dirty="0">
                <a:solidFill>
                  <a:srgbClr val="115076"/>
                </a:solidFill>
                <a:latin typeface="Century Gothic" panose="020B0502020202020204" pitchFamily="34" charset="0"/>
              </a:rPr>
              <a:t>	</a:t>
            </a:r>
            <a:endParaRPr lang="en-US" sz="3600" dirty="0">
              <a:solidFill>
                <a:srgbClr val="115076"/>
              </a:solidFill>
              <a:latin typeface="Century Gothic" panose="020B0502020202020204" pitchFamily="34" charset="0"/>
            </a:endParaRPr>
          </a:p>
        </p:txBody>
      </p:sp>
      <p:sp>
        <p:nvSpPr>
          <p:cNvPr id="15" name="Rounded Rectangle 14">
            <a:extLst>
              <a:ext uri="{FF2B5EF4-FFF2-40B4-BE49-F238E27FC236}">
                <a16:creationId xmlns:a16="http://schemas.microsoft.com/office/drawing/2014/main" id="{FF9D5FC3-2828-4A20-AB45-539B08625342}"/>
              </a:ext>
            </a:extLst>
          </p:cNvPr>
          <p:cNvSpPr/>
          <p:nvPr/>
        </p:nvSpPr>
        <p:spPr>
          <a:xfrm>
            <a:off x="9924437" y="104619"/>
            <a:ext cx="209919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400" b="1" dirty="0">
              <a:solidFill>
                <a:prstClr val="white"/>
              </a:solidFill>
              <a:latin typeface="Century Gothic" panose="020B0502020202020204" pitchFamily="34" charset="0"/>
            </a:endParaRPr>
          </a:p>
        </p:txBody>
      </p:sp>
      <p:sp>
        <p:nvSpPr>
          <p:cNvPr id="16" name="Title 1">
            <a:extLst>
              <a:ext uri="{FF2B5EF4-FFF2-40B4-BE49-F238E27FC236}">
                <a16:creationId xmlns:a16="http://schemas.microsoft.com/office/drawing/2014/main" id="{1262A879-D1C4-C64B-A1B2-2A649807AE72}"/>
              </a:ext>
            </a:extLst>
          </p:cNvPr>
          <p:cNvSpPr txBox="1">
            <a:spLocks/>
          </p:cNvSpPr>
          <p:nvPr/>
        </p:nvSpPr>
        <p:spPr>
          <a:xfrm>
            <a:off x="9991968" y="121043"/>
            <a:ext cx="2031665" cy="38449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2400" b="1">
                <a:solidFill>
                  <a:prstClr val="white"/>
                </a:solidFill>
              </a:rPr>
              <a:t>Antworten</a:t>
            </a:r>
            <a:endParaRPr lang="en-US" sz="2400" dirty="0"/>
          </a:p>
        </p:txBody>
      </p:sp>
    </p:spTree>
    <p:extLst>
      <p:ext uri="{BB962C8B-B14F-4D97-AF65-F5344CB8AC3E}">
        <p14:creationId xmlns:p14="http://schemas.microsoft.com/office/powerpoint/2010/main" val="1284474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2" name="Title 1">
            <a:extLst>
              <a:ext uri="{FF2B5EF4-FFF2-40B4-BE49-F238E27FC236}">
                <a16:creationId xmlns:a16="http://schemas.microsoft.com/office/drawing/2014/main" id="{68175B72-B381-9B4F-A50D-9F05838049A9}"/>
              </a:ext>
            </a:extLst>
          </p:cNvPr>
          <p:cNvSpPr>
            <a:spLocks noGrp="1"/>
          </p:cNvSpPr>
          <p:nvPr>
            <p:ph type="ctrTitle"/>
          </p:nvPr>
        </p:nvSpPr>
        <p:spPr>
          <a:xfrm>
            <a:off x="116153" y="2081928"/>
            <a:ext cx="8031161" cy="1080900"/>
          </a:xfrm>
        </p:spPr>
        <p:txBody>
          <a:bodyPr/>
          <a:lstStyle/>
          <a:p>
            <a:pPr lvl="0" algn="l">
              <a:lnSpc>
                <a:spcPct val="100000"/>
              </a:lnSpc>
              <a:spcBef>
                <a:spcPts val="0"/>
              </a:spcBef>
            </a:pPr>
            <a:r>
              <a:rPr lang="en-GB" sz="4000" b="1" dirty="0">
                <a:solidFill>
                  <a:prstClr val="white"/>
                </a:solidFill>
                <a:ea typeface="+mn-ea"/>
                <a:cs typeface="+mn-cs"/>
              </a:rPr>
              <a:t>Authentic text</a:t>
            </a:r>
            <a:endParaRPr lang="en-US" dirty="0"/>
          </a:p>
        </p:txBody>
      </p:sp>
      <p:sp>
        <p:nvSpPr>
          <p:cNvPr id="6" name="Subtitle 5">
            <a:extLst>
              <a:ext uri="{FF2B5EF4-FFF2-40B4-BE49-F238E27FC236}">
                <a16:creationId xmlns:a16="http://schemas.microsoft.com/office/drawing/2014/main" id="{14E79643-922F-B544-AE80-05E8B27866F2}"/>
              </a:ext>
            </a:extLst>
          </p:cNvPr>
          <p:cNvSpPr>
            <a:spLocks noGrp="1"/>
          </p:cNvSpPr>
          <p:nvPr>
            <p:ph type="subTitle" idx="1"/>
          </p:nvPr>
        </p:nvSpPr>
        <p:spPr>
          <a:xfrm>
            <a:off x="137240" y="3575480"/>
            <a:ext cx="4196316" cy="707886"/>
          </a:xfrm>
        </p:spPr>
        <p:txBody>
          <a:bodyPr>
            <a:normAutofit/>
          </a:bodyPr>
          <a:lstStyle/>
          <a:p>
            <a:pPr algn="l"/>
            <a:r>
              <a:rPr lang="en-GB" sz="3200" dirty="0">
                <a:solidFill>
                  <a:prstClr val="white"/>
                </a:solidFill>
              </a:rPr>
              <a:t>O Tannenbaum</a:t>
            </a:r>
          </a:p>
        </p:txBody>
      </p:sp>
      <p:sp>
        <p:nvSpPr>
          <p:cNvPr id="11" name="TextBox 10">
            <a:extLst>
              <a:ext uri="{FF2B5EF4-FFF2-40B4-BE49-F238E27FC236}">
                <a16:creationId xmlns:a16="http://schemas.microsoft.com/office/drawing/2014/main" id="{9A7C47F7-D3CC-F843-8C40-C9F8F03B0CB9}"/>
              </a:ext>
            </a:extLst>
          </p:cNvPr>
          <p:cNvSpPr txBox="1"/>
          <p:nvPr/>
        </p:nvSpPr>
        <p:spPr>
          <a:xfrm>
            <a:off x="296166" y="6319944"/>
            <a:ext cx="3248866"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Inge Alferink / Rachel Hawkes</a:t>
            </a:r>
          </a:p>
        </p:txBody>
      </p:sp>
    </p:spTree>
    <p:extLst>
      <p:ext uri="{BB962C8B-B14F-4D97-AF65-F5344CB8AC3E}">
        <p14:creationId xmlns:p14="http://schemas.microsoft.com/office/powerpoint/2010/main" val="3620954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802B8A-4200-0E4E-B7B5-D8558D816A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2" name="Title 1"/>
          <p:cNvSpPr>
            <a:spLocks noGrp="1"/>
          </p:cNvSpPr>
          <p:nvPr>
            <p:ph type="title"/>
          </p:nvPr>
        </p:nvSpPr>
        <p:spPr>
          <a:xfrm>
            <a:off x="0" y="26120"/>
            <a:ext cx="10515600" cy="1325563"/>
          </a:xfrm>
        </p:spPr>
        <p:txBody>
          <a:bodyPr/>
          <a:lstStyle/>
          <a:p>
            <a:r>
              <a:rPr lang="en-GB" b="1">
                <a:solidFill>
                  <a:prstClr val="white"/>
                </a:solidFill>
              </a:rPr>
              <a:t>O Tannenbaum</a:t>
            </a:r>
            <a:endParaRPr lang="en-US" dirty="0"/>
          </a:p>
        </p:txBody>
      </p:sp>
      <p:sp>
        <p:nvSpPr>
          <p:cNvPr id="4" name="Title 1">
            <a:extLst>
              <a:ext uri="{FF2B5EF4-FFF2-40B4-BE49-F238E27FC236}">
                <a16:creationId xmlns:a16="http://schemas.microsoft.com/office/drawing/2014/main" id="{1C7EE4FA-811D-9D48-91D1-36CD9252F1FB}"/>
              </a:ext>
            </a:extLst>
          </p:cNvPr>
          <p:cNvSpPr txBox="1">
            <a:spLocks/>
          </p:cNvSpPr>
          <p:nvPr/>
        </p:nvSpPr>
        <p:spPr>
          <a:xfrm>
            <a:off x="0" y="294041"/>
            <a:ext cx="5741581" cy="7897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US" sz="3500" dirty="0"/>
          </a:p>
        </p:txBody>
      </p:sp>
      <p:sp>
        <p:nvSpPr>
          <p:cNvPr id="5" name="Content Placeholder 2"/>
          <p:cNvSpPr txBox="1">
            <a:spLocks/>
          </p:cNvSpPr>
          <p:nvPr/>
        </p:nvSpPr>
        <p:spPr>
          <a:xfrm>
            <a:off x="483781" y="1575772"/>
            <a:ext cx="10515600" cy="4351338"/>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t>Hör die Musik an.</a:t>
            </a:r>
          </a:p>
          <a:p>
            <a:pPr marL="0" indent="0">
              <a:buFont typeface="Arial" panose="020B0604020202020204" pitchFamily="34" charset="0"/>
              <a:buNone/>
            </a:pPr>
            <a:endParaRPr lang="en-US"/>
          </a:p>
          <a:p>
            <a:pPr marL="0" indent="0">
              <a:buFont typeface="Arial" panose="020B0604020202020204" pitchFamily="34" charset="0"/>
              <a:buNone/>
            </a:pPr>
            <a:r>
              <a:rPr lang="en-US"/>
              <a:t>Ist die Musik…</a:t>
            </a:r>
          </a:p>
          <a:p>
            <a:pPr marL="0" indent="0">
              <a:buFont typeface="Arial" panose="020B0604020202020204" pitchFamily="34" charset="0"/>
              <a:buNone/>
            </a:pPr>
            <a:r>
              <a:rPr lang="en-US"/>
              <a:t>a. Popmusik</a:t>
            </a:r>
          </a:p>
          <a:p>
            <a:pPr marL="0" indent="0">
              <a:buFont typeface="Arial" panose="020B0604020202020204" pitchFamily="34" charset="0"/>
              <a:buNone/>
            </a:pPr>
            <a:r>
              <a:rPr lang="en-US"/>
              <a:t>b. traditionell</a:t>
            </a:r>
          </a:p>
          <a:p>
            <a:pPr marL="0" indent="0">
              <a:buFont typeface="Arial" panose="020B0604020202020204" pitchFamily="34" charset="0"/>
              <a:buNone/>
            </a:pPr>
            <a:r>
              <a:rPr lang="en-US"/>
              <a:t>c. klassisch</a:t>
            </a:r>
          </a:p>
          <a:p>
            <a:endParaRPr lang="en-US"/>
          </a:p>
          <a:p>
            <a:pPr marL="0" indent="0">
              <a:buFont typeface="Arial" panose="020B0604020202020204" pitchFamily="34" charset="0"/>
              <a:buNone/>
            </a:pPr>
            <a:r>
              <a:rPr lang="en-US"/>
              <a:t>Was ist das Thema?</a:t>
            </a:r>
          </a:p>
          <a:p>
            <a:pPr marL="0" indent="0">
              <a:buFont typeface="Arial" panose="020B0604020202020204" pitchFamily="34" charset="0"/>
              <a:buNone/>
            </a:pPr>
            <a:r>
              <a:rPr lang="en-US"/>
              <a:t>a. Liebe</a:t>
            </a:r>
          </a:p>
          <a:p>
            <a:pPr marL="0" indent="0">
              <a:buFont typeface="Arial" panose="020B0604020202020204" pitchFamily="34" charset="0"/>
              <a:buNone/>
            </a:pPr>
            <a:r>
              <a:rPr lang="en-US"/>
              <a:t>b. Natur</a:t>
            </a:r>
          </a:p>
          <a:p>
            <a:pPr marL="0" indent="0">
              <a:buFont typeface="Arial" panose="020B0604020202020204" pitchFamily="34" charset="0"/>
              <a:buNone/>
            </a:pPr>
            <a:r>
              <a:rPr lang="en-US"/>
              <a:t>c. Europa</a:t>
            </a:r>
            <a:endParaRPr lang="en-US" dirty="0"/>
          </a:p>
        </p:txBody>
      </p:sp>
      <p:pic>
        <p:nvPicPr>
          <p:cNvPr id="6" name="Picture 5">
            <a:hlinkClick r:id="" action="ppaction://noaction">
              <a:snd r:embed="rId4" name="O Tannenbaum inst slower.wav"/>
            </a:hlinkClick>
            <a:extLst>
              <a:ext uri="{FF2B5EF4-FFF2-40B4-BE49-F238E27FC236}">
                <a16:creationId xmlns:a16="http://schemas.microsoft.com/office/drawing/2014/main" id="{BB6F01D2-9C40-204E-BCCE-79341E4AC8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25911" y="281075"/>
            <a:ext cx="925920" cy="1034081"/>
          </a:xfrm>
          <a:prstGeom prst="rect">
            <a:avLst/>
          </a:prstGeom>
        </p:spPr>
      </p:pic>
      <p:pic>
        <p:nvPicPr>
          <p:cNvPr id="7" name="Picture 6">
            <a:hlinkClick r:id="" action="ppaction://noaction">
              <a:snd r:embed="rId6" name="O Tannenbaum piano version faster.wav"/>
            </a:hlinkClick>
            <a:extLst>
              <a:ext uri="{FF2B5EF4-FFF2-40B4-BE49-F238E27FC236}">
                <a16:creationId xmlns:a16="http://schemas.microsoft.com/office/drawing/2014/main" id="{D024BA74-711B-D847-9F9B-415D51EE7B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18430" y="274989"/>
            <a:ext cx="925920" cy="1034081"/>
          </a:xfrm>
          <a:prstGeom prst="rect">
            <a:avLst/>
          </a:prstGeom>
        </p:spPr>
      </p:pic>
    </p:spTree>
    <p:extLst>
      <p:ext uri="{BB962C8B-B14F-4D97-AF65-F5344CB8AC3E}">
        <p14:creationId xmlns:p14="http://schemas.microsoft.com/office/powerpoint/2010/main" val="1086288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C8C350-8135-C245-AF7B-19D60302F6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pic>
        <p:nvPicPr>
          <p:cNvPr id="5" name="Picture 4">
            <a:extLst>
              <a:ext uri="{FF2B5EF4-FFF2-40B4-BE49-F238E27FC236}">
                <a16:creationId xmlns:a16="http://schemas.microsoft.com/office/drawing/2014/main" id="{9E802B8A-4200-0E4E-B7B5-D8558D816A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2" name="Title 1"/>
          <p:cNvSpPr>
            <a:spLocks noGrp="1"/>
          </p:cNvSpPr>
          <p:nvPr>
            <p:ph type="title"/>
          </p:nvPr>
        </p:nvSpPr>
        <p:spPr>
          <a:xfrm>
            <a:off x="66101" y="-7970"/>
            <a:ext cx="10515600" cy="1325563"/>
          </a:xfrm>
        </p:spPr>
        <p:txBody>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4400" b="1" kern="1200">
                <a:solidFill>
                  <a:schemeClr val="bg1"/>
                </a:solidFill>
                <a:effectLst/>
              </a:rPr>
              <a:t>O Tannenbaum</a:t>
            </a:r>
            <a:endParaRPr lang="en-GB">
              <a:solidFill>
                <a:schemeClr val="bg1"/>
              </a:solidFill>
              <a:effectLst/>
            </a:endParaRPr>
          </a:p>
        </p:txBody>
      </p:sp>
      <p:sp>
        <p:nvSpPr>
          <p:cNvPr id="3" name="TextBox 2">
            <a:extLst>
              <a:ext uri="{FF2B5EF4-FFF2-40B4-BE49-F238E27FC236}">
                <a16:creationId xmlns:a16="http://schemas.microsoft.com/office/drawing/2014/main" id="{75440C40-BF03-834F-8630-F1EC02DE36B6}"/>
              </a:ext>
            </a:extLst>
          </p:cNvPr>
          <p:cNvSpPr txBox="1"/>
          <p:nvPr/>
        </p:nvSpPr>
        <p:spPr>
          <a:xfrm>
            <a:off x="6978869" y="6494075"/>
            <a:ext cx="3248866"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Inge Alferink / Rachel Hawkes</a:t>
            </a:r>
          </a:p>
        </p:txBody>
      </p:sp>
      <p:pic>
        <p:nvPicPr>
          <p:cNvPr id="6" name="Picture 5">
            <a:extLst>
              <a:ext uri="{FF2B5EF4-FFF2-40B4-BE49-F238E27FC236}">
                <a16:creationId xmlns:a16="http://schemas.microsoft.com/office/drawing/2014/main" id="{FBA8B8D6-D5E7-9746-859C-F6BCFD641D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94830" y="0"/>
            <a:ext cx="6497170" cy="4331446"/>
          </a:xfrm>
          <a:prstGeom prst="rect">
            <a:avLst/>
          </a:prstGeom>
        </p:spPr>
      </p:pic>
      <p:pic>
        <p:nvPicPr>
          <p:cNvPr id="7" name="Picture 6">
            <a:extLst>
              <a:ext uri="{FF2B5EF4-FFF2-40B4-BE49-F238E27FC236}">
                <a16:creationId xmlns:a16="http://schemas.microsoft.com/office/drawing/2014/main" id="{B0362FA8-71EF-3141-878E-FB080B0F3CC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24624" y="2165723"/>
            <a:ext cx="4001518" cy="2667970"/>
          </a:xfrm>
          <a:prstGeom prst="rect">
            <a:avLst/>
          </a:prstGeom>
        </p:spPr>
      </p:pic>
      <p:sp>
        <p:nvSpPr>
          <p:cNvPr id="8" name="TextBox 7">
            <a:extLst>
              <a:ext uri="{FF2B5EF4-FFF2-40B4-BE49-F238E27FC236}">
                <a16:creationId xmlns:a16="http://schemas.microsoft.com/office/drawing/2014/main" id="{50861BED-C690-EF48-888E-6E28CCEF0E0E}"/>
              </a:ext>
            </a:extLst>
          </p:cNvPr>
          <p:cNvSpPr txBox="1"/>
          <p:nvPr/>
        </p:nvSpPr>
        <p:spPr>
          <a:xfrm>
            <a:off x="7110412" y="5299667"/>
            <a:ext cx="5386388" cy="769441"/>
          </a:xfrm>
          <a:prstGeom prst="rect">
            <a:avLst/>
          </a:prstGeom>
          <a:noFill/>
        </p:spPr>
        <p:txBody>
          <a:bodyPr wrap="square" rtlCol="0">
            <a:spAutoFit/>
          </a:bodyPr>
          <a:lstStyle/>
          <a:p>
            <a:r>
              <a:rPr lang="en-US" sz="4400" b="1" dirty="0">
                <a:solidFill>
                  <a:srgbClr val="E87D1E"/>
                </a:solidFill>
                <a:latin typeface="Century Gothic" panose="020B0502020202020204" pitchFamily="34" charset="0"/>
              </a:rPr>
              <a:t>O, Tannenbaum</a:t>
            </a:r>
          </a:p>
        </p:txBody>
      </p:sp>
      <p:sp>
        <p:nvSpPr>
          <p:cNvPr id="9" name="Title 1">
            <a:extLst>
              <a:ext uri="{FF2B5EF4-FFF2-40B4-BE49-F238E27FC236}">
                <a16:creationId xmlns:a16="http://schemas.microsoft.com/office/drawing/2014/main" id="{4EA46F66-9CB2-284F-A34D-972393BE2B83}"/>
              </a:ext>
            </a:extLst>
          </p:cNvPr>
          <p:cNvSpPr txBox="1">
            <a:spLocks/>
          </p:cNvSpPr>
          <p:nvPr/>
        </p:nvSpPr>
        <p:spPr>
          <a:xfrm>
            <a:off x="300038" y="338224"/>
            <a:ext cx="374508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endParaRPr lang="en-US" sz="3500" dirty="0"/>
          </a:p>
        </p:txBody>
      </p:sp>
      <p:pic>
        <p:nvPicPr>
          <p:cNvPr id="10" name="Content Placeholder 4">
            <a:extLst>
              <a:ext uri="{FF2B5EF4-FFF2-40B4-BE49-F238E27FC236}">
                <a16:creationId xmlns:a16="http://schemas.microsoft.com/office/drawing/2014/main" id="{CFF5720D-9D11-D548-953E-7DDB35AD842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7906" t="22768" r="36307"/>
          <a:stretch/>
        </p:blipFill>
        <p:spPr>
          <a:xfrm>
            <a:off x="10215563" y="74613"/>
            <a:ext cx="1976437" cy="3975100"/>
          </a:xfrm>
          <a:prstGeom prst="rect">
            <a:avLst/>
          </a:prstGeom>
        </p:spPr>
      </p:pic>
      <p:grpSp>
        <p:nvGrpSpPr>
          <p:cNvPr id="11" name="Group 10">
            <a:extLst>
              <a:ext uri="{FF2B5EF4-FFF2-40B4-BE49-F238E27FC236}">
                <a16:creationId xmlns:a16="http://schemas.microsoft.com/office/drawing/2014/main" id="{31334273-C186-E94F-8E9B-10B631446987}"/>
              </a:ext>
            </a:extLst>
          </p:cNvPr>
          <p:cNvGrpSpPr/>
          <p:nvPr/>
        </p:nvGrpSpPr>
        <p:grpSpPr>
          <a:xfrm>
            <a:off x="9739957" y="246002"/>
            <a:ext cx="1862641" cy="5823106"/>
            <a:chOff x="9739957" y="246002"/>
            <a:chExt cx="1862641" cy="5823106"/>
          </a:xfrm>
        </p:grpSpPr>
        <p:grpSp>
          <p:nvGrpSpPr>
            <p:cNvPr id="12" name="Group 11">
              <a:extLst>
                <a:ext uri="{FF2B5EF4-FFF2-40B4-BE49-F238E27FC236}">
                  <a16:creationId xmlns:a16="http://schemas.microsoft.com/office/drawing/2014/main" id="{A77D9D53-8968-404B-8309-DCE030296887}"/>
                </a:ext>
              </a:extLst>
            </p:cNvPr>
            <p:cNvGrpSpPr/>
            <p:nvPr/>
          </p:nvGrpSpPr>
          <p:grpSpPr>
            <a:xfrm>
              <a:off x="9958388" y="4143374"/>
              <a:ext cx="1643062" cy="1925734"/>
              <a:chOff x="9958388" y="4143374"/>
              <a:chExt cx="1643062" cy="1925734"/>
            </a:xfrm>
          </p:grpSpPr>
          <p:sp>
            <p:nvSpPr>
              <p:cNvPr id="14" name="Rectangle 13">
                <a:extLst>
                  <a:ext uri="{FF2B5EF4-FFF2-40B4-BE49-F238E27FC236}">
                    <a16:creationId xmlns:a16="http://schemas.microsoft.com/office/drawing/2014/main" id="{122A4948-EFDF-1945-BEB6-3203B52F97D7}"/>
                  </a:ext>
                </a:extLst>
              </p:cNvPr>
              <p:cNvSpPr/>
              <p:nvPr/>
            </p:nvSpPr>
            <p:spPr>
              <a:xfrm>
                <a:off x="9958388" y="5299667"/>
                <a:ext cx="1643062" cy="769441"/>
              </a:xfrm>
              <a:prstGeom prst="rect">
                <a:avLst/>
              </a:prstGeom>
              <a:noFill/>
              <a:ln w="28575">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Down Arrow 14">
                <a:extLst>
                  <a:ext uri="{FF2B5EF4-FFF2-40B4-BE49-F238E27FC236}">
                    <a16:creationId xmlns:a16="http://schemas.microsoft.com/office/drawing/2014/main" id="{DBF29073-99A3-774F-B3B3-37E7697E228B}"/>
                  </a:ext>
                </a:extLst>
              </p:cNvPr>
              <p:cNvSpPr/>
              <p:nvPr/>
            </p:nvSpPr>
            <p:spPr>
              <a:xfrm rot="10800000">
                <a:off x="10414872" y="4143374"/>
                <a:ext cx="730091" cy="1063084"/>
              </a:xfrm>
              <a:prstGeom prst="downArrow">
                <a:avLst/>
              </a:prstGeom>
              <a:solidFill>
                <a:srgbClr val="E87D1E"/>
              </a:solidFill>
              <a:ln w="7620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3" name="TextBox 12">
              <a:extLst>
                <a:ext uri="{FF2B5EF4-FFF2-40B4-BE49-F238E27FC236}">
                  <a16:creationId xmlns:a16="http://schemas.microsoft.com/office/drawing/2014/main" id="{DCD66166-8C5E-0F47-B3AB-1DDD41A15B15}"/>
                </a:ext>
              </a:extLst>
            </p:cNvPr>
            <p:cNvSpPr txBox="1"/>
            <p:nvPr/>
          </p:nvSpPr>
          <p:spPr>
            <a:xfrm>
              <a:off x="9739957" y="246002"/>
              <a:ext cx="1862641" cy="523220"/>
            </a:xfrm>
            <a:prstGeom prst="rect">
              <a:avLst/>
            </a:prstGeom>
            <a:noFill/>
          </p:spPr>
          <p:txBody>
            <a:bodyPr wrap="square" rtlCol="0">
              <a:spAutoFit/>
            </a:bodyPr>
            <a:lstStyle/>
            <a:p>
              <a:r>
                <a:rPr lang="en-US" sz="2800" b="1" dirty="0">
                  <a:solidFill>
                    <a:srgbClr val="E87D1E"/>
                  </a:solidFill>
                  <a:latin typeface="Century Gothic" panose="020B0502020202020204" pitchFamily="34" charset="0"/>
                </a:rPr>
                <a:t>Der Baum</a:t>
              </a:r>
            </a:p>
          </p:txBody>
        </p:sp>
      </p:grpSp>
    </p:spTree>
    <p:extLst>
      <p:ext uri="{BB962C8B-B14F-4D97-AF65-F5344CB8AC3E}">
        <p14:creationId xmlns:p14="http://schemas.microsoft.com/office/powerpoint/2010/main" val="3912488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802B8A-4200-0E4E-B7B5-D8558D816A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6">
            <a:extLst>
              <a:ext uri="{FF2B5EF4-FFF2-40B4-BE49-F238E27FC236}">
                <a16:creationId xmlns:a16="http://schemas.microsoft.com/office/drawing/2014/main" id="{8802CE07-5684-5D45-A6E4-36CD352BEE9F}"/>
              </a:ext>
            </a:extLst>
          </p:cNvPr>
          <p:cNvSpPr txBox="1">
            <a:spLocks/>
          </p:cNvSpPr>
          <p:nvPr/>
        </p:nvSpPr>
        <p:spPr>
          <a:xfrm>
            <a:off x="86528" y="189450"/>
            <a:ext cx="5732721" cy="9671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US" dirty="0"/>
          </a:p>
        </p:txBody>
      </p:sp>
      <p:pic>
        <p:nvPicPr>
          <p:cNvPr id="5" name="Picture 4">
            <a:extLst>
              <a:ext uri="{FF2B5EF4-FFF2-40B4-BE49-F238E27FC236}">
                <a16:creationId xmlns:a16="http://schemas.microsoft.com/office/drawing/2014/main" id="{D79C0F59-2289-2A47-B527-9A85BD5100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1048" y="1410181"/>
            <a:ext cx="3532304" cy="3944927"/>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69811" y="0"/>
            <a:ext cx="805498" cy="1135369"/>
          </a:xfrm>
          <a:prstGeom prst="rect">
            <a:avLst/>
          </a:prstGeom>
        </p:spPr>
      </p:pic>
      <p:sp>
        <p:nvSpPr>
          <p:cNvPr id="10" name="TextBox 9"/>
          <p:cNvSpPr txBox="1"/>
          <p:nvPr/>
        </p:nvSpPr>
        <p:spPr>
          <a:xfrm>
            <a:off x="294968" y="2273878"/>
            <a:ext cx="2821011" cy="400110"/>
          </a:xfrm>
          <a:prstGeom prst="rect">
            <a:avLst/>
          </a:prstGeom>
          <a:noFill/>
        </p:spPr>
        <p:txBody>
          <a:bodyPr wrap="square" rtlCol="0">
            <a:spAutoFit/>
          </a:bodyPr>
          <a:lstStyle/>
          <a:p>
            <a:r>
              <a:rPr lang="en-GB" sz="2000" b="1" dirty="0">
                <a:solidFill>
                  <a:srgbClr val="115076"/>
                </a:solidFill>
                <a:latin typeface="Century Gothic" panose="020B0502020202020204" pitchFamily="34" charset="0"/>
              </a:rPr>
              <a:t>60 </a:t>
            </a:r>
            <a:r>
              <a:rPr lang="en-GB" sz="2000" b="1" dirty="0" err="1">
                <a:solidFill>
                  <a:srgbClr val="115076"/>
                </a:solidFill>
                <a:latin typeface="Century Gothic" panose="020B0502020202020204" pitchFamily="34" charset="0"/>
              </a:rPr>
              <a:t>Sekunden</a:t>
            </a:r>
            <a:r>
              <a:rPr lang="en-GB" sz="2000" b="1" dirty="0">
                <a:solidFill>
                  <a:srgbClr val="115076"/>
                </a:solidFill>
                <a:latin typeface="Century Gothic" panose="020B0502020202020204" pitchFamily="34" charset="0"/>
              </a:rPr>
              <a:t>.</a:t>
            </a:r>
          </a:p>
        </p:txBody>
      </p:sp>
      <p:sp>
        <p:nvSpPr>
          <p:cNvPr id="11" name="TextBox 10"/>
          <p:cNvSpPr txBox="1"/>
          <p:nvPr/>
        </p:nvSpPr>
        <p:spPr>
          <a:xfrm>
            <a:off x="294968" y="2716365"/>
            <a:ext cx="3259394" cy="707886"/>
          </a:xfrm>
          <a:prstGeom prst="rect">
            <a:avLst/>
          </a:prstGeom>
          <a:noFill/>
        </p:spPr>
        <p:txBody>
          <a:bodyPr wrap="square" rtlCol="0">
            <a:spAutoFit/>
          </a:bodyPr>
          <a:lstStyle/>
          <a:p>
            <a:r>
              <a:rPr lang="en-GB" sz="2000" b="1" dirty="0">
                <a:solidFill>
                  <a:srgbClr val="115076"/>
                </a:solidFill>
                <a:latin typeface="Century Gothic" panose="020B0502020202020204" pitchFamily="34" charset="0"/>
              </a:rPr>
              <a:t>5 </a:t>
            </a:r>
            <a:r>
              <a:rPr lang="en-GB" sz="2000" b="1" dirty="0" err="1">
                <a:solidFill>
                  <a:srgbClr val="115076"/>
                </a:solidFill>
                <a:latin typeface="Century Gothic" panose="020B0502020202020204" pitchFamily="34" charset="0"/>
              </a:rPr>
              <a:t>Wörter</a:t>
            </a:r>
            <a:r>
              <a:rPr lang="en-GB" sz="2000" b="1" dirty="0">
                <a:solidFill>
                  <a:srgbClr val="115076"/>
                </a:solidFill>
                <a:latin typeface="Century Gothic" panose="020B0502020202020204" pitchFamily="34" charset="0"/>
              </a:rPr>
              <a:t> </a:t>
            </a:r>
            <a:br>
              <a:rPr lang="en-GB" sz="2000" b="1" dirty="0">
                <a:solidFill>
                  <a:srgbClr val="115076"/>
                </a:solidFill>
                <a:latin typeface="Century Gothic" panose="020B0502020202020204" pitchFamily="34" charset="0"/>
              </a:rPr>
            </a:br>
            <a:r>
              <a:rPr lang="en-GB" sz="2000" b="1" dirty="0">
                <a:solidFill>
                  <a:srgbClr val="115076"/>
                </a:solidFill>
                <a:latin typeface="Century Gothic" panose="020B0502020202020204" pitchFamily="34" charset="0"/>
              </a:rPr>
              <a:t>(Deutsch </a:t>
            </a:r>
            <a:r>
              <a:rPr lang="en-GB" sz="2000" b="1" dirty="0" err="1">
                <a:solidFill>
                  <a:srgbClr val="115076"/>
                </a:solidFill>
                <a:latin typeface="Century Gothic" panose="020B0502020202020204" pitchFamily="34" charset="0"/>
              </a:rPr>
              <a:t>oder</a:t>
            </a:r>
            <a:r>
              <a:rPr lang="en-GB" sz="2000" b="1" dirty="0">
                <a:solidFill>
                  <a:srgbClr val="115076"/>
                </a:solidFill>
                <a:latin typeface="Century Gothic" panose="020B0502020202020204" pitchFamily="34" charset="0"/>
              </a:rPr>
              <a:t> </a:t>
            </a:r>
            <a:r>
              <a:rPr lang="en-GB" sz="2000" b="1" dirty="0" err="1">
                <a:solidFill>
                  <a:srgbClr val="115076"/>
                </a:solidFill>
                <a:latin typeface="Century Gothic" panose="020B0502020202020204" pitchFamily="34" charset="0"/>
              </a:rPr>
              <a:t>Englisch</a:t>
            </a:r>
            <a:r>
              <a:rPr lang="en-GB" sz="2000" b="1" dirty="0">
                <a:solidFill>
                  <a:srgbClr val="115076"/>
                </a:solidFill>
                <a:latin typeface="Century Gothic" panose="020B0502020202020204" pitchFamily="34" charset="0"/>
              </a:rPr>
              <a:t>)</a:t>
            </a:r>
          </a:p>
        </p:txBody>
      </p:sp>
      <p:sp>
        <p:nvSpPr>
          <p:cNvPr id="12" name="TextBox 11">
            <a:extLst>
              <a:ext uri="{FF2B5EF4-FFF2-40B4-BE49-F238E27FC236}">
                <a16:creationId xmlns:a16="http://schemas.microsoft.com/office/drawing/2014/main" id="{50861BED-C690-EF48-888E-6E28CCEF0E0E}"/>
              </a:ext>
            </a:extLst>
          </p:cNvPr>
          <p:cNvSpPr txBox="1"/>
          <p:nvPr/>
        </p:nvSpPr>
        <p:spPr>
          <a:xfrm>
            <a:off x="160618" y="1284458"/>
            <a:ext cx="6646581" cy="769441"/>
          </a:xfrm>
          <a:prstGeom prst="rect">
            <a:avLst/>
          </a:prstGeom>
          <a:noFill/>
        </p:spPr>
        <p:txBody>
          <a:bodyPr wrap="square" rtlCol="0">
            <a:spAutoFit/>
          </a:bodyPr>
          <a:lstStyle/>
          <a:p>
            <a:r>
              <a:rPr lang="en-US" sz="4400" b="1" dirty="0" err="1">
                <a:solidFill>
                  <a:srgbClr val="115076"/>
                </a:solidFill>
                <a:latin typeface="Century Gothic" panose="020B0502020202020204" pitchFamily="34" charset="0"/>
              </a:rPr>
              <a:t>Titel</a:t>
            </a:r>
            <a:r>
              <a:rPr lang="en-US" sz="4400" b="1" dirty="0">
                <a:solidFill>
                  <a:srgbClr val="115076"/>
                </a:solidFill>
                <a:latin typeface="Century Gothic" panose="020B0502020202020204" pitchFamily="34" charset="0"/>
              </a:rPr>
              <a:t>: O, Tannenbaum</a:t>
            </a:r>
          </a:p>
        </p:txBody>
      </p:sp>
      <p:sp>
        <p:nvSpPr>
          <p:cNvPr id="2" name="Title 1"/>
          <p:cNvSpPr>
            <a:spLocks noGrp="1"/>
          </p:cNvSpPr>
          <p:nvPr>
            <p:ph type="title"/>
          </p:nvPr>
        </p:nvSpPr>
        <p:spPr>
          <a:xfrm>
            <a:off x="0" y="27773"/>
            <a:ext cx="10515600" cy="1325563"/>
          </a:xfrm>
        </p:spPr>
        <p:txBody>
          <a:bodyPr>
            <a:normAutofit/>
          </a:bodyPr>
          <a:lstStyle/>
          <a:p>
            <a:r>
              <a:rPr lang="en-GB" sz="3600" b="1">
                <a:solidFill>
                  <a:schemeClr val="bg1"/>
                </a:solidFill>
              </a:rPr>
              <a:t>Geistesblitz - Vokabeln</a:t>
            </a:r>
            <a:endParaRPr lang="en-GB" sz="3600">
              <a:solidFill>
                <a:schemeClr val="bg1"/>
              </a:solidFill>
            </a:endParaRPr>
          </a:p>
        </p:txBody>
      </p:sp>
      <p:sp>
        <p:nvSpPr>
          <p:cNvPr id="13" name="Rounded Rectangle 12">
            <a:extLst>
              <a:ext uri="{FF2B5EF4-FFF2-40B4-BE49-F238E27FC236}">
                <a16:creationId xmlns:a16="http://schemas.microsoft.com/office/drawing/2014/main" id="{FF9D5FC3-2828-4A20-AB45-539B08625342}"/>
              </a:ext>
            </a:extLst>
          </p:cNvPr>
          <p:cNvSpPr/>
          <p:nvPr/>
        </p:nvSpPr>
        <p:spPr>
          <a:xfrm>
            <a:off x="9924437" y="104619"/>
            <a:ext cx="209919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400" b="1">
                <a:solidFill>
                  <a:prstClr val="white"/>
                </a:solidFill>
                <a:latin typeface="Century Gothic" panose="020B0502020202020204" pitchFamily="34" charset="0"/>
              </a:rPr>
              <a:t>schreiben</a:t>
            </a:r>
            <a:endParaRPr lang="en-GB" sz="24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087509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802B8A-4200-0E4E-B7B5-D8558D816A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pic>
        <p:nvPicPr>
          <p:cNvPr id="4" name="Picture 3">
            <a:extLst>
              <a:ext uri="{FF2B5EF4-FFF2-40B4-BE49-F238E27FC236}">
                <a16:creationId xmlns:a16="http://schemas.microsoft.com/office/drawing/2014/main" id="{9B6F9B09-D31F-7E49-A6D8-F879B137DC72}"/>
              </a:ext>
            </a:extLst>
          </p:cNvPr>
          <p:cNvPicPr>
            <a:picLocks noChangeAspect="1"/>
          </p:cNvPicPr>
          <p:nvPr/>
        </p:nvPicPr>
        <p:blipFill>
          <a:blip r:embed="rId4"/>
          <a:stretch>
            <a:fillRect/>
          </a:stretch>
        </p:blipFill>
        <p:spPr>
          <a:xfrm>
            <a:off x="7507878" y="839740"/>
            <a:ext cx="3639574" cy="2284844"/>
          </a:xfrm>
          <a:prstGeom prst="rect">
            <a:avLst/>
          </a:prstGeom>
        </p:spPr>
      </p:pic>
      <p:pic>
        <p:nvPicPr>
          <p:cNvPr id="5" name="Picture 4">
            <a:extLst>
              <a:ext uri="{FF2B5EF4-FFF2-40B4-BE49-F238E27FC236}">
                <a16:creationId xmlns:a16="http://schemas.microsoft.com/office/drawing/2014/main" id="{2A4645B9-1C84-394E-A258-C64D0BA691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07878" y="3664974"/>
            <a:ext cx="3319130" cy="2605870"/>
          </a:xfrm>
          <a:prstGeom prst="rect">
            <a:avLst/>
          </a:prstGeom>
        </p:spPr>
      </p:pic>
      <p:sp>
        <p:nvSpPr>
          <p:cNvPr id="6" name="Title 1">
            <a:extLst>
              <a:ext uri="{FF2B5EF4-FFF2-40B4-BE49-F238E27FC236}">
                <a16:creationId xmlns:a16="http://schemas.microsoft.com/office/drawing/2014/main" id="{18274096-422A-DD4C-9828-80A9A0DF1BD0}"/>
              </a:ext>
            </a:extLst>
          </p:cNvPr>
          <p:cNvSpPr txBox="1">
            <a:spLocks/>
          </p:cNvSpPr>
          <p:nvPr/>
        </p:nvSpPr>
        <p:spPr>
          <a:xfrm>
            <a:off x="300038" y="257173"/>
            <a:ext cx="3455167" cy="8699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US" sz="3500" dirty="0"/>
          </a:p>
        </p:txBody>
      </p:sp>
      <p:sp>
        <p:nvSpPr>
          <p:cNvPr id="7" name="Content Placeholder 2">
            <a:extLst>
              <a:ext uri="{FF2B5EF4-FFF2-40B4-BE49-F238E27FC236}">
                <a16:creationId xmlns:a16="http://schemas.microsoft.com/office/drawing/2014/main" id="{5CB65608-359B-2743-82B8-A840EF6A5821}"/>
              </a:ext>
            </a:extLst>
          </p:cNvPr>
          <p:cNvSpPr txBox="1">
            <a:spLocks/>
          </p:cNvSpPr>
          <p:nvPr/>
        </p:nvSpPr>
        <p:spPr>
          <a:xfrm>
            <a:off x="459825" y="1489305"/>
            <a:ext cx="7048053" cy="43586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O Tannenbaum, o Tannenbaum,</a:t>
            </a:r>
          </a:p>
          <a:p>
            <a:pPr marL="0" indent="0">
              <a:buFont typeface="Arial" panose="020B0604020202020204" pitchFamily="34" charset="0"/>
              <a:buNone/>
            </a:pPr>
            <a:r>
              <a:rPr lang="en-GB" dirty="0" err="1"/>
              <a:t>wie</a:t>
            </a:r>
            <a:r>
              <a:rPr lang="en-GB" dirty="0"/>
              <a:t> </a:t>
            </a:r>
            <a:r>
              <a:rPr lang="en-GB" b="1" dirty="0" err="1"/>
              <a:t>gr</a:t>
            </a:r>
            <a:r>
              <a:rPr lang="en-GB" b="1" dirty="0" err="1">
                <a:solidFill>
                  <a:srgbClr val="E87D1E"/>
                </a:solidFill>
              </a:rPr>
              <a:t>_</a:t>
            </a:r>
            <a:r>
              <a:rPr lang="en-GB" b="1" dirty="0" err="1"/>
              <a:t>n</a:t>
            </a:r>
            <a:r>
              <a:rPr lang="en-GB" dirty="0"/>
              <a:t> </a:t>
            </a:r>
            <a:r>
              <a:rPr lang="en-GB" dirty="0" err="1"/>
              <a:t>sind</a:t>
            </a:r>
            <a:r>
              <a:rPr lang="en-GB" dirty="0"/>
              <a:t> </a:t>
            </a:r>
            <a:r>
              <a:rPr lang="en-GB" dirty="0" err="1"/>
              <a:t>deine</a:t>
            </a:r>
            <a:r>
              <a:rPr lang="en-GB" dirty="0"/>
              <a:t> </a:t>
            </a:r>
            <a:r>
              <a:rPr lang="en-GB" dirty="0" err="1"/>
              <a:t>Blätter</a:t>
            </a:r>
            <a:r>
              <a:rPr lang="en-GB" dirty="0"/>
              <a:t>!</a:t>
            </a:r>
          </a:p>
          <a:p>
            <a:pPr marL="0" indent="0">
              <a:buFont typeface="Arial" panose="020B0604020202020204" pitchFamily="34" charset="0"/>
              <a:buNone/>
            </a:pPr>
            <a:r>
              <a:rPr lang="en-GB" b="1" dirty="0"/>
              <a:t>D</a:t>
            </a:r>
            <a:r>
              <a:rPr lang="en-GB" b="1" dirty="0">
                <a:solidFill>
                  <a:srgbClr val="E87D1E"/>
                </a:solidFill>
              </a:rPr>
              <a:t>_</a:t>
            </a:r>
            <a:r>
              <a:rPr lang="en-GB" b="1" dirty="0"/>
              <a:t> </a:t>
            </a:r>
            <a:r>
              <a:rPr lang="en-GB" b="1" dirty="0" err="1"/>
              <a:t>gr</a:t>
            </a:r>
            <a:r>
              <a:rPr lang="en-GB" b="1" dirty="0" err="1">
                <a:solidFill>
                  <a:srgbClr val="E87D1E"/>
                </a:solidFill>
              </a:rPr>
              <a:t>_</a:t>
            </a:r>
            <a:r>
              <a:rPr lang="en-GB" b="1" dirty="0" err="1"/>
              <a:t>nst</a:t>
            </a:r>
            <a:r>
              <a:rPr lang="en-GB" b="1" dirty="0"/>
              <a:t> </a:t>
            </a:r>
            <a:r>
              <a:rPr lang="en-GB" dirty="0" err="1"/>
              <a:t>nicht</a:t>
            </a:r>
            <a:r>
              <a:rPr lang="en-GB" dirty="0"/>
              <a:t> </a:t>
            </a:r>
            <a:r>
              <a:rPr lang="en-GB" b="1" dirty="0" err="1"/>
              <a:t>n</a:t>
            </a:r>
            <a:r>
              <a:rPr lang="en-GB" b="1" dirty="0" err="1">
                <a:solidFill>
                  <a:srgbClr val="E87D1E"/>
                </a:solidFill>
              </a:rPr>
              <a:t>_</a:t>
            </a:r>
            <a:r>
              <a:rPr lang="en-GB" b="1" dirty="0" err="1"/>
              <a:t>r</a:t>
            </a:r>
            <a:r>
              <a:rPr lang="en-GB" dirty="0"/>
              <a:t> </a:t>
            </a:r>
            <a:r>
              <a:rPr lang="en-GB" b="1" dirty="0" err="1"/>
              <a:t>z</a:t>
            </a:r>
            <a:r>
              <a:rPr lang="en-GB" b="1" dirty="0" err="1">
                <a:solidFill>
                  <a:srgbClr val="E87D1E"/>
                </a:solidFill>
              </a:rPr>
              <a:t>_</a:t>
            </a:r>
            <a:r>
              <a:rPr lang="en-GB" b="1" dirty="0" err="1"/>
              <a:t>r</a:t>
            </a:r>
            <a:r>
              <a:rPr lang="en-GB" b="1" dirty="0"/>
              <a:t> </a:t>
            </a:r>
            <a:r>
              <a:rPr lang="en-GB" dirty="0" err="1"/>
              <a:t>Sommerzeit</a:t>
            </a:r>
            <a:r>
              <a:rPr lang="en-GB" dirty="0"/>
              <a:t>,</a:t>
            </a:r>
          </a:p>
          <a:p>
            <a:pPr marL="0" indent="0">
              <a:buFont typeface="Arial" panose="020B0604020202020204" pitchFamily="34" charset="0"/>
              <a:buNone/>
            </a:pPr>
            <a:r>
              <a:rPr lang="en-GB" dirty="0" err="1"/>
              <a:t>Nein</a:t>
            </a:r>
            <a:r>
              <a:rPr lang="en-GB" dirty="0"/>
              <a:t> </a:t>
            </a:r>
            <a:r>
              <a:rPr lang="en-GB" dirty="0" err="1"/>
              <a:t>auch</a:t>
            </a:r>
            <a:r>
              <a:rPr lang="en-GB" dirty="0"/>
              <a:t> </a:t>
            </a:r>
            <a:r>
              <a:rPr lang="en-GB" dirty="0" err="1"/>
              <a:t>im</a:t>
            </a:r>
            <a:r>
              <a:rPr lang="en-GB" dirty="0"/>
              <a:t> Winter, </a:t>
            </a:r>
            <a:r>
              <a:rPr lang="en-GB" dirty="0" err="1"/>
              <a:t>wenn</a:t>
            </a:r>
            <a:r>
              <a:rPr lang="en-GB" dirty="0"/>
              <a:t> es </a:t>
            </a:r>
            <a:r>
              <a:rPr lang="en-GB" dirty="0" err="1"/>
              <a:t>schneit</a:t>
            </a:r>
            <a:r>
              <a:rPr lang="en-GB" dirty="0"/>
              <a:t>.</a:t>
            </a:r>
          </a:p>
          <a:p>
            <a:pPr marL="0" indent="0">
              <a:buFont typeface="Arial" panose="020B0604020202020204" pitchFamily="34" charset="0"/>
              <a:buNone/>
            </a:pPr>
            <a:r>
              <a:rPr lang="en-GB" dirty="0"/>
              <a:t>O Tannenbaum, o Tannenbaum,</a:t>
            </a:r>
          </a:p>
          <a:p>
            <a:pPr marL="0" indent="0">
              <a:buFont typeface="Arial" panose="020B0604020202020204" pitchFamily="34" charset="0"/>
              <a:buNone/>
            </a:pPr>
            <a:r>
              <a:rPr lang="en-GB" dirty="0" err="1"/>
              <a:t>wie</a:t>
            </a:r>
            <a:r>
              <a:rPr lang="en-GB" dirty="0"/>
              <a:t> </a:t>
            </a:r>
            <a:r>
              <a:rPr lang="en-GB" b="1" dirty="0" err="1"/>
              <a:t>gr</a:t>
            </a:r>
            <a:r>
              <a:rPr lang="en-GB" b="1" dirty="0" err="1">
                <a:solidFill>
                  <a:srgbClr val="E87D1E"/>
                </a:solidFill>
              </a:rPr>
              <a:t>_</a:t>
            </a:r>
            <a:r>
              <a:rPr lang="en-GB" b="1" dirty="0" err="1"/>
              <a:t>n</a:t>
            </a:r>
            <a:r>
              <a:rPr lang="en-GB" b="1" dirty="0"/>
              <a:t> </a:t>
            </a:r>
            <a:r>
              <a:rPr lang="en-GB" dirty="0" err="1"/>
              <a:t>sind</a:t>
            </a:r>
            <a:r>
              <a:rPr lang="en-GB" dirty="0"/>
              <a:t> </a:t>
            </a:r>
            <a:r>
              <a:rPr lang="en-GB" dirty="0" err="1"/>
              <a:t>deine</a:t>
            </a:r>
            <a:r>
              <a:rPr lang="en-GB" dirty="0"/>
              <a:t> </a:t>
            </a:r>
            <a:r>
              <a:rPr lang="en-GB" dirty="0" err="1"/>
              <a:t>Blätter</a:t>
            </a:r>
            <a:r>
              <a:rPr lang="en-GB" dirty="0"/>
              <a:t>!</a:t>
            </a:r>
          </a:p>
        </p:txBody>
      </p:sp>
      <p:pic>
        <p:nvPicPr>
          <p:cNvPr id="8" name="Picture 7">
            <a:hlinkClick r:id="" action="ppaction://noaction">
              <a:snd r:embed="rId6" name="O_T.wav"/>
            </a:hlinkClick>
            <a:extLst>
              <a:ext uri="{FF2B5EF4-FFF2-40B4-BE49-F238E27FC236}">
                <a16:creationId xmlns:a16="http://schemas.microsoft.com/office/drawing/2014/main" id="{D79C0F59-2289-2A47-B527-9A85BD51007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47452" y="672976"/>
            <a:ext cx="1044548" cy="1166566"/>
          </a:xfrm>
          <a:prstGeom prst="rect">
            <a:avLst/>
          </a:prstGeom>
        </p:spPr>
      </p:pic>
      <p:sp>
        <p:nvSpPr>
          <p:cNvPr id="2" name="Title 1"/>
          <p:cNvSpPr>
            <a:spLocks noGrp="1"/>
          </p:cNvSpPr>
          <p:nvPr>
            <p:ph type="title"/>
          </p:nvPr>
        </p:nvSpPr>
        <p:spPr>
          <a:xfrm>
            <a:off x="79952" y="345269"/>
            <a:ext cx="10515600" cy="1325563"/>
          </a:xfrm>
        </p:spPr>
        <p:txBody>
          <a:bodyPr/>
          <a:lstStyle/>
          <a:p>
            <a:r>
              <a:rPr lang="en-GB" b="1">
                <a:solidFill>
                  <a:prstClr val="white"/>
                </a:solidFill>
              </a:rPr>
              <a:t>‘U’ oder ‘Ü’?</a:t>
            </a:r>
            <a:br>
              <a:rPr lang="en-US"/>
            </a:br>
            <a:endParaRPr lang="en-GB"/>
          </a:p>
        </p:txBody>
      </p:sp>
      <p:sp>
        <p:nvSpPr>
          <p:cNvPr id="9" name="Rounded Rectangle 8">
            <a:extLst>
              <a:ext uri="{FF2B5EF4-FFF2-40B4-BE49-F238E27FC236}">
                <a16:creationId xmlns:a16="http://schemas.microsoft.com/office/drawing/2014/main" id="{FF9D5FC3-2828-4A20-AB45-539B08625342}"/>
              </a:ext>
            </a:extLst>
          </p:cNvPr>
          <p:cNvSpPr/>
          <p:nvPr/>
        </p:nvSpPr>
        <p:spPr>
          <a:xfrm>
            <a:off x="9924437" y="104619"/>
            <a:ext cx="209919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400" b="1">
                <a:solidFill>
                  <a:prstClr val="white"/>
                </a:solidFill>
                <a:latin typeface="Century Gothic" panose="020B0502020202020204" pitchFamily="34" charset="0"/>
              </a:rPr>
              <a:t>hören</a:t>
            </a:r>
            <a:endParaRPr lang="en-GB" sz="24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8711908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a:extLst>
              <a:ext uri="{FF2B5EF4-FFF2-40B4-BE49-F238E27FC236}">
                <a16:creationId xmlns:a16="http://schemas.microsoft.com/office/drawing/2014/main" id="{FF9D5FC3-2828-4A20-AB45-539B08625342}"/>
              </a:ext>
            </a:extLst>
          </p:cNvPr>
          <p:cNvSpPr/>
          <p:nvPr/>
        </p:nvSpPr>
        <p:spPr>
          <a:xfrm>
            <a:off x="9885102" y="173374"/>
            <a:ext cx="209919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400" b="1">
                <a:solidFill>
                  <a:prstClr val="white"/>
                </a:solidFill>
                <a:latin typeface="Century Gothic" panose="020B0502020202020204" pitchFamily="34" charset="0"/>
              </a:rPr>
              <a:t>Antworten</a:t>
            </a:r>
            <a:endParaRPr lang="en-GB" sz="2400" b="1" dirty="0">
              <a:solidFill>
                <a:prstClr val="white"/>
              </a:solidFill>
              <a:latin typeface="Century Gothic" panose="020B0502020202020204" pitchFamily="34" charset="0"/>
            </a:endParaRPr>
          </a:p>
        </p:txBody>
      </p:sp>
      <p:pic>
        <p:nvPicPr>
          <p:cNvPr id="3" name="Picture 2">
            <a:extLst>
              <a:ext uri="{FF2B5EF4-FFF2-40B4-BE49-F238E27FC236}">
                <a16:creationId xmlns:a16="http://schemas.microsoft.com/office/drawing/2014/main" id="{9E802B8A-4200-0E4E-B7B5-D8558D816A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pic>
        <p:nvPicPr>
          <p:cNvPr id="4" name="Picture 3">
            <a:extLst>
              <a:ext uri="{FF2B5EF4-FFF2-40B4-BE49-F238E27FC236}">
                <a16:creationId xmlns:a16="http://schemas.microsoft.com/office/drawing/2014/main" id="{FBF37A46-35AE-4B40-BCA7-53B0BAF0993F}"/>
              </a:ext>
            </a:extLst>
          </p:cNvPr>
          <p:cNvPicPr>
            <a:picLocks noChangeAspect="1"/>
          </p:cNvPicPr>
          <p:nvPr/>
        </p:nvPicPr>
        <p:blipFill>
          <a:blip r:embed="rId4"/>
          <a:stretch>
            <a:fillRect/>
          </a:stretch>
        </p:blipFill>
        <p:spPr>
          <a:xfrm>
            <a:off x="7714226" y="603766"/>
            <a:ext cx="3639574" cy="2284844"/>
          </a:xfrm>
          <a:prstGeom prst="rect">
            <a:avLst/>
          </a:prstGeom>
        </p:spPr>
      </p:pic>
      <p:pic>
        <p:nvPicPr>
          <p:cNvPr id="5" name="Picture 4">
            <a:extLst>
              <a:ext uri="{FF2B5EF4-FFF2-40B4-BE49-F238E27FC236}">
                <a16:creationId xmlns:a16="http://schemas.microsoft.com/office/drawing/2014/main" id="{16FCD53C-7F23-C442-BD86-3D7C6D427D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14226" y="3429000"/>
            <a:ext cx="3319130" cy="2605870"/>
          </a:xfrm>
          <a:prstGeom prst="rect">
            <a:avLst/>
          </a:prstGeom>
        </p:spPr>
      </p:pic>
      <p:sp>
        <p:nvSpPr>
          <p:cNvPr id="6" name="Title 1">
            <a:extLst>
              <a:ext uri="{FF2B5EF4-FFF2-40B4-BE49-F238E27FC236}">
                <a16:creationId xmlns:a16="http://schemas.microsoft.com/office/drawing/2014/main" id="{C24CB03A-E950-114E-BE5B-F2B760CF983F}"/>
              </a:ext>
            </a:extLst>
          </p:cNvPr>
          <p:cNvSpPr txBox="1">
            <a:spLocks/>
          </p:cNvSpPr>
          <p:nvPr/>
        </p:nvSpPr>
        <p:spPr>
          <a:xfrm>
            <a:off x="303392" y="20157"/>
            <a:ext cx="375602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US" sz="3000" dirty="0"/>
          </a:p>
        </p:txBody>
      </p:sp>
      <p:sp>
        <p:nvSpPr>
          <p:cNvPr id="7" name="Content Placeholder 2">
            <a:extLst>
              <a:ext uri="{FF2B5EF4-FFF2-40B4-BE49-F238E27FC236}">
                <a16:creationId xmlns:a16="http://schemas.microsoft.com/office/drawing/2014/main" id="{A0BFD377-E303-C74A-9E23-FD81473FDE2A}"/>
              </a:ext>
            </a:extLst>
          </p:cNvPr>
          <p:cNvSpPr txBox="1">
            <a:spLocks/>
          </p:cNvSpPr>
          <p:nvPr/>
        </p:nvSpPr>
        <p:spPr>
          <a:xfrm>
            <a:off x="237234" y="1831248"/>
            <a:ext cx="725963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O Tannenbaum, o Tannenbaum,</a:t>
            </a:r>
          </a:p>
          <a:p>
            <a:pPr marL="0" indent="0">
              <a:buFont typeface="Arial" panose="020B0604020202020204" pitchFamily="34" charset="0"/>
              <a:buNone/>
            </a:pPr>
            <a:r>
              <a:rPr lang="en-GB" dirty="0" err="1"/>
              <a:t>wie</a:t>
            </a:r>
            <a:r>
              <a:rPr lang="en-GB" dirty="0"/>
              <a:t> </a:t>
            </a:r>
            <a:r>
              <a:rPr lang="en-GB" dirty="0" err="1"/>
              <a:t>gr</a:t>
            </a:r>
            <a:r>
              <a:rPr lang="en-GB" dirty="0" err="1">
                <a:solidFill>
                  <a:srgbClr val="E87D1E"/>
                </a:solidFill>
              </a:rPr>
              <a:t>_</a:t>
            </a:r>
            <a:r>
              <a:rPr lang="en-GB" dirty="0" err="1"/>
              <a:t>n</a:t>
            </a:r>
            <a:r>
              <a:rPr lang="en-GB" dirty="0"/>
              <a:t> </a:t>
            </a:r>
            <a:r>
              <a:rPr lang="en-GB" dirty="0" err="1"/>
              <a:t>sind</a:t>
            </a:r>
            <a:r>
              <a:rPr lang="en-GB" dirty="0"/>
              <a:t> </a:t>
            </a:r>
            <a:r>
              <a:rPr lang="en-GB" dirty="0" err="1"/>
              <a:t>deine</a:t>
            </a:r>
            <a:r>
              <a:rPr lang="en-GB" dirty="0"/>
              <a:t> </a:t>
            </a:r>
            <a:r>
              <a:rPr lang="en-GB" dirty="0" err="1"/>
              <a:t>Blätter</a:t>
            </a:r>
            <a:r>
              <a:rPr lang="en-GB" dirty="0"/>
              <a:t>!</a:t>
            </a:r>
          </a:p>
          <a:p>
            <a:pPr marL="0" indent="0">
              <a:buFont typeface="Arial" panose="020B0604020202020204" pitchFamily="34" charset="0"/>
              <a:buNone/>
            </a:pPr>
            <a:r>
              <a:rPr lang="en-GB" dirty="0"/>
              <a:t>D</a:t>
            </a:r>
            <a:r>
              <a:rPr lang="en-GB" dirty="0">
                <a:solidFill>
                  <a:srgbClr val="E87D1E"/>
                </a:solidFill>
              </a:rPr>
              <a:t>_</a:t>
            </a:r>
            <a:r>
              <a:rPr lang="en-GB" dirty="0"/>
              <a:t> </a:t>
            </a:r>
            <a:r>
              <a:rPr lang="en-GB" dirty="0" err="1"/>
              <a:t>gr</a:t>
            </a:r>
            <a:r>
              <a:rPr lang="en-GB" dirty="0" err="1">
                <a:solidFill>
                  <a:srgbClr val="E87D1E"/>
                </a:solidFill>
              </a:rPr>
              <a:t>_</a:t>
            </a:r>
            <a:r>
              <a:rPr lang="en-GB" dirty="0" err="1"/>
              <a:t>nst</a:t>
            </a:r>
            <a:r>
              <a:rPr lang="en-GB" dirty="0"/>
              <a:t> </a:t>
            </a:r>
            <a:r>
              <a:rPr lang="en-GB" dirty="0" err="1"/>
              <a:t>nicht</a:t>
            </a:r>
            <a:r>
              <a:rPr lang="en-GB" dirty="0"/>
              <a:t> </a:t>
            </a:r>
            <a:r>
              <a:rPr lang="en-GB" dirty="0" err="1"/>
              <a:t>n</a:t>
            </a:r>
            <a:r>
              <a:rPr lang="en-GB" dirty="0" err="1">
                <a:solidFill>
                  <a:srgbClr val="E87D1E"/>
                </a:solidFill>
              </a:rPr>
              <a:t>_</a:t>
            </a:r>
            <a:r>
              <a:rPr lang="en-GB" dirty="0" err="1"/>
              <a:t>r</a:t>
            </a:r>
            <a:r>
              <a:rPr lang="en-GB" dirty="0"/>
              <a:t> </a:t>
            </a:r>
            <a:r>
              <a:rPr lang="en-GB" dirty="0" err="1"/>
              <a:t>z</a:t>
            </a:r>
            <a:r>
              <a:rPr lang="en-GB" dirty="0" err="1">
                <a:solidFill>
                  <a:srgbClr val="E87D1E"/>
                </a:solidFill>
              </a:rPr>
              <a:t>_</a:t>
            </a:r>
            <a:r>
              <a:rPr lang="en-GB" dirty="0" err="1"/>
              <a:t>r</a:t>
            </a:r>
            <a:r>
              <a:rPr lang="en-GB" dirty="0"/>
              <a:t> </a:t>
            </a:r>
            <a:r>
              <a:rPr lang="en-GB" dirty="0" err="1"/>
              <a:t>Sommerzeit</a:t>
            </a:r>
            <a:r>
              <a:rPr lang="en-GB" dirty="0"/>
              <a:t>,</a:t>
            </a:r>
          </a:p>
          <a:p>
            <a:pPr marL="0" indent="0">
              <a:buFont typeface="Arial" panose="020B0604020202020204" pitchFamily="34" charset="0"/>
              <a:buNone/>
            </a:pPr>
            <a:r>
              <a:rPr lang="en-GB" dirty="0" err="1"/>
              <a:t>Nein</a:t>
            </a:r>
            <a:r>
              <a:rPr lang="en-GB" dirty="0"/>
              <a:t> </a:t>
            </a:r>
            <a:r>
              <a:rPr lang="en-GB" dirty="0" err="1"/>
              <a:t>auch</a:t>
            </a:r>
            <a:r>
              <a:rPr lang="en-GB" dirty="0"/>
              <a:t> </a:t>
            </a:r>
            <a:r>
              <a:rPr lang="en-GB" dirty="0" err="1"/>
              <a:t>im</a:t>
            </a:r>
            <a:r>
              <a:rPr lang="en-GB" dirty="0"/>
              <a:t> Winter, </a:t>
            </a:r>
            <a:r>
              <a:rPr lang="en-GB" dirty="0" err="1"/>
              <a:t>wenn</a:t>
            </a:r>
            <a:r>
              <a:rPr lang="en-GB" dirty="0"/>
              <a:t> es </a:t>
            </a:r>
            <a:r>
              <a:rPr lang="en-GB" dirty="0" err="1"/>
              <a:t>schneit</a:t>
            </a:r>
            <a:r>
              <a:rPr lang="en-GB" dirty="0"/>
              <a:t>.</a:t>
            </a:r>
          </a:p>
          <a:p>
            <a:pPr marL="0" indent="0">
              <a:buFont typeface="Arial" panose="020B0604020202020204" pitchFamily="34" charset="0"/>
              <a:buNone/>
            </a:pPr>
            <a:r>
              <a:rPr lang="en-GB" dirty="0"/>
              <a:t>O Tannenbaum, o Tannenbaum,</a:t>
            </a:r>
          </a:p>
          <a:p>
            <a:pPr marL="0" indent="0">
              <a:buFont typeface="Arial" panose="020B0604020202020204" pitchFamily="34" charset="0"/>
              <a:buNone/>
            </a:pPr>
            <a:r>
              <a:rPr lang="en-GB" dirty="0" err="1"/>
              <a:t>wie</a:t>
            </a:r>
            <a:r>
              <a:rPr lang="en-GB" dirty="0"/>
              <a:t> </a:t>
            </a:r>
            <a:r>
              <a:rPr lang="en-GB" dirty="0" err="1"/>
              <a:t>gr</a:t>
            </a:r>
            <a:r>
              <a:rPr lang="en-GB" dirty="0" err="1">
                <a:solidFill>
                  <a:srgbClr val="E87D1E"/>
                </a:solidFill>
              </a:rPr>
              <a:t>_</a:t>
            </a:r>
            <a:r>
              <a:rPr lang="en-GB" dirty="0" err="1"/>
              <a:t>n</a:t>
            </a:r>
            <a:r>
              <a:rPr lang="en-GB" dirty="0"/>
              <a:t> </a:t>
            </a:r>
            <a:r>
              <a:rPr lang="en-GB" dirty="0" err="1"/>
              <a:t>sind</a:t>
            </a:r>
            <a:r>
              <a:rPr lang="en-GB" dirty="0"/>
              <a:t> </a:t>
            </a:r>
            <a:r>
              <a:rPr lang="en-GB" dirty="0" err="1"/>
              <a:t>deine</a:t>
            </a:r>
            <a:r>
              <a:rPr lang="en-GB" dirty="0"/>
              <a:t> </a:t>
            </a:r>
            <a:r>
              <a:rPr lang="en-GB" dirty="0" err="1"/>
              <a:t>Blätter</a:t>
            </a:r>
            <a:r>
              <a:rPr lang="en-GB" dirty="0"/>
              <a:t>!</a:t>
            </a:r>
          </a:p>
        </p:txBody>
      </p:sp>
      <p:sp>
        <p:nvSpPr>
          <p:cNvPr id="8" name="Rectangle 7">
            <a:extLst>
              <a:ext uri="{FF2B5EF4-FFF2-40B4-BE49-F238E27FC236}">
                <a16:creationId xmlns:a16="http://schemas.microsoft.com/office/drawing/2014/main" id="{EDEB51FF-8421-594D-9A48-36F80C1616D9}"/>
              </a:ext>
            </a:extLst>
          </p:cNvPr>
          <p:cNvSpPr/>
          <p:nvPr/>
        </p:nvSpPr>
        <p:spPr>
          <a:xfrm>
            <a:off x="1006997" y="2419109"/>
            <a:ext cx="821803" cy="3703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Box 8">
            <a:extLst>
              <a:ext uri="{FF2B5EF4-FFF2-40B4-BE49-F238E27FC236}">
                <a16:creationId xmlns:a16="http://schemas.microsoft.com/office/drawing/2014/main" id="{8E411520-6792-B440-9095-B008FFEE65DC}"/>
              </a:ext>
            </a:extLst>
          </p:cNvPr>
          <p:cNvSpPr txBox="1"/>
          <p:nvPr/>
        </p:nvSpPr>
        <p:spPr>
          <a:xfrm>
            <a:off x="921926" y="2291096"/>
            <a:ext cx="1036393" cy="523220"/>
          </a:xfrm>
          <a:prstGeom prst="rect">
            <a:avLst/>
          </a:prstGeom>
          <a:noFill/>
        </p:spPr>
        <p:txBody>
          <a:bodyPr wrap="square" rtlCol="0">
            <a:spAutoFit/>
          </a:bodyPr>
          <a:lstStyle/>
          <a:p>
            <a:r>
              <a:rPr lang="en-US" sz="2800" dirty="0" err="1">
                <a:solidFill>
                  <a:srgbClr val="115076"/>
                </a:solidFill>
                <a:latin typeface="Century Gothic" panose="020B0502020202020204" pitchFamily="34" charset="0"/>
              </a:rPr>
              <a:t>gr</a:t>
            </a:r>
            <a:r>
              <a:rPr lang="en-US" sz="2800" b="1" dirty="0" err="1">
                <a:solidFill>
                  <a:srgbClr val="E87D1E"/>
                </a:solidFill>
                <a:latin typeface="Century Gothic" panose="020B0502020202020204" pitchFamily="34" charset="0"/>
              </a:rPr>
              <a:t>ü</a:t>
            </a:r>
            <a:r>
              <a:rPr lang="en-US" sz="2800" dirty="0" err="1">
                <a:solidFill>
                  <a:srgbClr val="115076"/>
                </a:solidFill>
                <a:latin typeface="Century Gothic" panose="020B0502020202020204" pitchFamily="34" charset="0"/>
              </a:rPr>
              <a:t>n</a:t>
            </a:r>
            <a:endParaRPr lang="en-US" sz="2800" dirty="0">
              <a:solidFill>
                <a:srgbClr val="115076"/>
              </a:solidFill>
              <a:latin typeface="Century Gothic" panose="020B0502020202020204" pitchFamily="34" charset="0"/>
            </a:endParaRPr>
          </a:p>
        </p:txBody>
      </p:sp>
      <p:sp>
        <p:nvSpPr>
          <p:cNvPr id="10" name="Rectangle 9">
            <a:extLst>
              <a:ext uri="{FF2B5EF4-FFF2-40B4-BE49-F238E27FC236}">
                <a16:creationId xmlns:a16="http://schemas.microsoft.com/office/drawing/2014/main" id="{C121938D-EE57-2340-BCD8-60B73A63AF75}"/>
              </a:ext>
            </a:extLst>
          </p:cNvPr>
          <p:cNvSpPr/>
          <p:nvPr/>
        </p:nvSpPr>
        <p:spPr>
          <a:xfrm>
            <a:off x="300039" y="2888610"/>
            <a:ext cx="538162" cy="4118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a:extLst>
              <a:ext uri="{FF2B5EF4-FFF2-40B4-BE49-F238E27FC236}">
                <a16:creationId xmlns:a16="http://schemas.microsoft.com/office/drawing/2014/main" id="{02652AFC-2794-0E4B-9432-474DA5181546}"/>
              </a:ext>
            </a:extLst>
          </p:cNvPr>
          <p:cNvSpPr/>
          <p:nvPr/>
        </p:nvSpPr>
        <p:spPr>
          <a:xfrm>
            <a:off x="237234" y="2832901"/>
            <a:ext cx="769763" cy="523220"/>
          </a:xfrm>
          <a:prstGeom prst="rect">
            <a:avLst/>
          </a:prstGeom>
        </p:spPr>
        <p:txBody>
          <a:bodyPr wrap="none">
            <a:spAutoFit/>
          </a:bodyPr>
          <a:lstStyle/>
          <a:p>
            <a:r>
              <a:rPr lang="en-GB" sz="2800" dirty="0">
                <a:solidFill>
                  <a:srgbClr val="4472C4">
                    <a:lumMod val="50000"/>
                  </a:srgbClr>
                </a:solidFill>
                <a:latin typeface="Century Gothic" panose="020B0502020202020204" pitchFamily="34" charset="0"/>
              </a:rPr>
              <a:t>D</a:t>
            </a:r>
            <a:r>
              <a:rPr lang="en-GB" sz="2800" b="1" dirty="0">
                <a:solidFill>
                  <a:srgbClr val="E87D1E"/>
                </a:solidFill>
                <a:latin typeface="Century Gothic" panose="020B0502020202020204" pitchFamily="34" charset="0"/>
              </a:rPr>
              <a:t>u</a:t>
            </a:r>
            <a:r>
              <a:rPr lang="en-GB" sz="2800" dirty="0">
                <a:solidFill>
                  <a:srgbClr val="4472C4">
                    <a:lumMod val="50000"/>
                  </a:srgbClr>
                </a:solidFill>
                <a:latin typeface="Century Gothic" panose="020B0502020202020204" pitchFamily="34" charset="0"/>
              </a:rPr>
              <a:t> </a:t>
            </a:r>
            <a:endParaRPr lang="en-US" dirty="0">
              <a:solidFill>
                <a:prstClr val="black"/>
              </a:solidFill>
            </a:endParaRPr>
          </a:p>
        </p:txBody>
      </p:sp>
      <p:sp>
        <p:nvSpPr>
          <p:cNvPr id="12" name="Rectangle 11">
            <a:extLst>
              <a:ext uri="{FF2B5EF4-FFF2-40B4-BE49-F238E27FC236}">
                <a16:creationId xmlns:a16="http://schemas.microsoft.com/office/drawing/2014/main" id="{B88FB476-136D-2641-893F-AC8BF5DAE8D8}"/>
              </a:ext>
            </a:extLst>
          </p:cNvPr>
          <p:cNvSpPr/>
          <p:nvPr/>
        </p:nvSpPr>
        <p:spPr>
          <a:xfrm>
            <a:off x="899701" y="2888610"/>
            <a:ext cx="1036393" cy="4118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extBox 12">
            <a:extLst>
              <a:ext uri="{FF2B5EF4-FFF2-40B4-BE49-F238E27FC236}">
                <a16:creationId xmlns:a16="http://schemas.microsoft.com/office/drawing/2014/main" id="{52D7AF07-DDE4-AF4A-A37D-5B9D416D92B5}"/>
              </a:ext>
            </a:extLst>
          </p:cNvPr>
          <p:cNvSpPr txBox="1"/>
          <p:nvPr/>
        </p:nvSpPr>
        <p:spPr>
          <a:xfrm>
            <a:off x="800841" y="2814316"/>
            <a:ext cx="1233030" cy="523220"/>
          </a:xfrm>
          <a:prstGeom prst="rect">
            <a:avLst/>
          </a:prstGeom>
          <a:noFill/>
        </p:spPr>
        <p:txBody>
          <a:bodyPr wrap="none" rtlCol="0">
            <a:spAutoFit/>
          </a:bodyPr>
          <a:lstStyle/>
          <a:p>
            <a:r>
              <a:rPr lang="en-GB" sz="2800" dirty="0" err="1">
                <a:solidFill>
                  <a:srgbClr val="4472C4">
                    <a:lumMod val="50000"/>
                  </a:srgbClr>
                </a:solidFill>
                <a:latin typeface="Century Gothic" panose="020B0502020202020204" pitchFamily="34" charset="0"/>
              </a:rPr>
              <a:t>gr</a:t>
            </a:r>
            <a:r>
              <a:rPr lang="en-GB" sz="2800" b="1" dirty="0" err="1">
                <a:solidFill>
                  <a:srgbClr val="E87D1E"/>
                </a:solidFill>
                <a:latin typeface="Century Gothic" panose="020B0502020202020204" pitchFamily="34" charset="0"/>
              </a:rPr>
              <a:t>ü</a:t>
            </a:r>
            <a:r>
              <a:rPr lang="en-GB" sz="2800" dirty="0" err="1">
                <a:solidFill>
                  <a:srgbClr val="4472C4">
                    <a:lumMod val="50000"/>
                  </a:srgbClr>
                </a:solidFill>
                <a:latin typeface="Century Gothic" panose="020B0502020202020204" pitchFamily="34" charset="0"/>
              </a:rPr>
              <a:t>nst</a:t>
            </a:r>
            <a:endParaRPr lang="en-US" dirty="0">
              <a:solidFill>
                <a:prstClr val="black"/>
              </a:solidFill>
            </a:endParaRPr>
          </a:p>
        </p:txBody>
      </p:sp>
      <p:sp>
        <p:nvSpPr>
          <p:cNvPr id="14" name="Rectangle 13">
            <a:extLst>
              <a:ext uri="{FF2B5EF4-FFF2-40B4-BE49-F238E27FC236}">
                <a16:creationId xmlns:a16="http://schemas.microsoft.com/office/drawing/2014/main" id="{C084A9FB-0C41-8046-8827-4C943A1A8804}"/>
              </a:ext>
            </a:extLst>
          </p:cNvPr>
          <p:cNvSpPr/>
          <p:nvPr/>
        </p:nvSpPr>
        <p:spPr>
          <a:xfrm>
            <a:off x="2949228" y="2942329"/>
            <a:ext cx="579785" cy="3547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a:extLst>
              <a:ext uri="{FF2B5EF4-FFF2-40B4-BE49-F238E27FC236}">
                <a16:creationId xmlns:a16="http://schemas.microsoft.com/office/drawing/2014/main" id="{4369AE47-CEAC-DC4E-88C8-650AC3ADEC7A}"/>
              </a:ext>
            </a:extLst>
          </p:cNvPr>
          <p:cNvSpPr/>
          <p:nvPr/>
        </p:nvSpPr>
        <p:spPr>
          <a:xfrm>
            <a:off x="3479630" y="2898576"/>
            <a:ext cx="579785" cy="3547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a:extLst>
              <a:ext uri="{FF2B5EF4-FFF2-40B4-BE49-F238E27FC236}">
                <a16:creationId xmlns:a16="http://schemas.microsoft.com/office/drawing/2014/main" id="{EF735AE8-67F4-594A-903A-E49567402C89}"/>
              </a:ext>
            </a:extLst>
          </p:cNvPr>
          <p:cNvSpPr/>
          <p:nvPr/>
        </p:nvSpPr>
        <p:spPr>
          <a:xfrm>
            <a:off x="1005913" y="4472696"/>
            <a:ext cx="822887" cy="3547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TextBox 16">
            <a:extLst>
              <a:ext uri="{FF2B5EF4-FFF2-40B4-BE49-F238E27FC236}">
                <a16:creationId xmlns:a16="http://schemas.microsoft.com/office/drawing/2014/main" id="{A6984115-5BFD-E148-B167-B782E3425E16}"/>
              </a:ext>
            </a:extLst>
          </p:cNvPr>
          <p:cNvSpPr txBox="1"/>
          <p:nvPr/>
        </p:nvSpPr>
        <p:spPr>
          <a:xfrm>
            <a:off x="3417151" y="2815550"/>
            <a:ext cx="662361" cy="523220"/>
          </a:xfrm>
          <a:prstGeom prst="rect">
            <a:avLst/>
          </a:prstGeom>
          <a:noFill/>
        </p:spPr>
        <p:txBody>
          <a:bodyPr wrap="none" rtlCol="0">
            <a:spAutoFit/>
          </a:bodyPr>
          <a:lstStyle/>
          <a:p>
            <a:r>
              <a:rPr lang="en-GB" sz="2800" dirty="0" err="1">
                <a:solidFill>
                  <a:srgbClr val="4472C4">
                    <a:lumMod val="50000"/>
                  </a:srgbClr>
                </a:solidFill>
                <a:latin typeface="Century Gothic" panose="020B0502020202020204" pitchFamily="34" charset="0"/>
              </a:rPr>
              <a:t>z</a:t>
            </a:r>
            <a:r>
              <a:rPr lang="en-GB" sz="2800" b="1" dirty="0" err="1">
                <a:solidFill>
                  <a:srgbClr val="E87D1E"/>
                </a:solidFill>
                <a:latin typeface="Century Gothic" panose="020B0502020202020204" pitchFamily="34" charset="0"/>
              </a:rPr>
              <a:t>u</a:t>
            </a:r>
            <a:r>
              <a:rPr lang="en-GB" sz="2800" dirty="0" err="1">
                <a:solidFill>
                  <a:srgbClr val="4472C4">
                    <a:lumMod val="50000"/>
                  </a:srgbClr>
                </a:solidFill>
                <a:latin typeface="Century Gothic" panose="020B0502020202020204" pitchFamily="34" charset="0"/>
              </a:rPr>
              <a:t>r</a:t>
            </a:r>
            <a:endParaRPr lang="en-US" dirty="0">
              <a:solidFill>
                <a:prstClr val="black"/>
              </a:solidFill>
            </a:endParaRPr>
          </a:p>
        </p:txBody>
      </p:sp>
      <p:sp>
        <p:nvSpPr>
          <p:cNvPr id="18" name="TextBox 17">
            <a:extLst>
              <a:ext uri="{FF2B5EF4-FFF2-40B4-BE49-F238E27FC236}">
                <a16:creationId xmlns:a16="http://schemas.microsoft.com/office/drawing/2014/main" id="{5FA69ED0-4004-DD4E-94F9-9615E32BACA5}"/>
              </a:ext>
            </a:extLst>
          </p:cNvPr>
          <p:cNvSpPr txBox="1"/>
          <p:nvPr/>
        </p:nvSpPr>
        <p:spPr>
          <a:xfrm>
            <a:off x="2812297" y="2811125"/>
            <a:ext cx="729687" cy="523220"/>
          </a:xfrm>
          <a:prstGeom prst="rect">
            <a:avLst/>
          </a:prstGeom>
          <a:noFill/>
        </p:spPr>
        <p:txBody>
          <a:bodyPr wrap="none" rtlCol="0">
            <a:spAutoFit/>
          </a:bodyPr>
          <a:lstStyle/>
          <a:p>
            <a:r>
              <a:rPr lang="en-GB" sz="2800" dirty="0" err="1">
                <a:solidFill>
                  <a:srgbClr val="4472C4">
                    <a:lumMod val="50000"/>
                  </a:srgbClr>
                </a:solidFill>
                <a:latin typeface="Century Gothic" panose="020B0502020202020204" pitchFamily="34" charset="0"/>
              </a:rPr>
              <a:t>n</a:t>
            </a:r>
            <a:r>
              <a:rPr lang="en-GB" sz="2800" b="1" dirty="0" err="1">
                <a:solidFill>
                  <a:srgbClr val="E87D1E"/>
                </a:solidFill>
                <a:latin typeface="Century Gothic" panose="020B0502020202020204" pitchFamily="34" charset="0"/>
              </a:rPr>
              <a:t>u</a:t>
            </a:r>
            <a:r>
              <a:rPr lang="en-GB" sz="2800" dirty="0" err="1">
                <a:solidFill>
                  <a:srgbClr val="4472C4">
                    <a:lumMod val="50000"/>
                  </a:srgbClr>
                </a:solidFill>
                <a:latin typeface="Century Gothic" panose="020B0502020202020204" pitchFamily="34" charset="0"/>
              </a:rPr>
              <a:t>r</a:t>
            </a:r>
            <a:endParaRPr lang="en-US" dirty="0">
              <a:solidFill>
                <a:prstClr val="black"/>
              </a:solidFill>
            </a:endParaRPr>
          </a:p>
        </p:txBody>
      </p:sp>
      <p:sp>
        <p:nvSpPr>
          <p:cNvPr id="19" name="TextBox 18">
            <a:extLst>
              <a:ext uri="{FF2B5EF4-FFF2-40B4-BE49-F238E27FC236}">
                <a16:creationId xmlns:a16="http://schemas.microsoft.com/office/drawing/2014/main" id="{6CBF95BE-55CE-ED48-9184-F695E1993F64}"/>
              </a:ext>
            </a:extLst>
          </p:cNvPr>
          <p:cNvSpPr txBox="1"/>
          <p:nvPr/>
        </p:nvSpPr>
        <p:spPr>
          <a:xfrm>
            <a:off x="899701" y="4342433"/>
            <a:ext cx="971741" cy="523220"/>
          </a:xfrm>
          <a:prstGeom prst="rect">
            <a:avLst/>
          </a:prstGeom>
          <a:noFill/>
        </p:spPr>
        <p:txBody>
          <a:bodyPr wrap="none" rtlCol="0">
            <a:spAutoFit/>
          </a:bodyPr>
          <a:lstStyle/>
          <a:p>
            <a:r>
              <a:rPr lang="en-GB" sz="2800" dirty="0" err="1">
                <a:solidFill>
                  <a:srgbClr val="4472C4">
                    <a:lumMod val="50000"/>
                  </a:srgbClr>
                </a:solidFill>
                <a:latin typeface="Century Gothic" panose="020B0502020202020204" pitchFamily="34" charset="0"/>
              </a:rPr>
              <a:t>gr</a:t>
            </a:r>
            <a:r>
              <a:rPr lang="en-GB" sz="2800" b="1" dirty="0" err="1">
                <a:solidFill>
                  <a:srgbClr val="E87D1E"/>
                </a:solidFill>
                <a:latin typeface="Century Gothic" panose="020B0502020202020204" pitchFamily="34" charset="0"/>
              </a:rPr>
              <a:t>ü</a:t>
            </a:r>
            <a:r>
              <a:rPr lang="en-GB" sz="2800" dirty="0" err="1">
                <a:solidFill>
                  <a:srgbClr val="4472C4">
                    <a:lumMod val="50000"/>
                  </a:srgbClr>
                </a:solidFill>
                <a:latin typeface="Century Gothic" panose="020B0502020202020204" pitchFamily="34" charset="0"/>
              </a:rPr>
              <a:t>n</a:t>
            </a:r>
            <a:endParaRPr lang="en-US" dirty="0">
              <a:solidFill>
                <a:prstClr val="black"/>
              </a:solidFill>
            </a:endParaRPr>
          </a:p>
        </p:txBody>
      </p:sp>
      <p:sp>
        <p:nvSpPr>
          <p:cNvPr id="2" name="Title 1"/>
          <p:cNvSpPr>
            <a:spLocks noGrp="1"/>
          </p:cNvSpPr>
          <p:nvPr>
            <p:ph type="title"/>
          </p:nvPr>
        </p:nvSpPr>
        <p:spPr>
          <a:xfrm>
            <a:off x="0" y="310596"/>
            <a:ext cx="10515600" cy="1325563"/>
          </a:xfrm>
        </p:spPr>
        <p:txBody>
          <a:bodyPr/>
          <a:lstStyle/>
          <a:p>
            <a:r>
              <a:rPr lang="en-GB" b="1">
                <a:solidFill>
                  <a:prstClr val="white"/>
                </a:solidFill>
              </a:rPr>
              <a:t>Antworten – u vs ü</a:t>
            </a:r>
            <a:br>
              <a:rPr lang="en-US"/>
            </a:br>
            <a:endParaRPr lang="en-GB"/>
          </a:p>
        </p:txBody>
      </p:sp>
    </p:spTree>
    <p:extLst>
      <p:ext uri="{BB962C8B-B14F-4D97-AF65-F5344CB8AC3E}">
        <p14:creationId xmlns:p14="http://schemas.microsoft.com/office/powerpoint/2010/main" val="333609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11" grpId="0"/>
      <p:bldP spid="12" grpId="0" animBg="1"/>
      <p:bldP spid="13" grpId="0"/>
      <p:bldP spid="14" grpId="0" animBg="1"/>
      <p:bldP spid="15" grpId="0" animBg="1"/>
      <p:bldP spid="16" grpId="0" animBg="1"/>
      <p:bldP spid="17" grpId="0"/>
      <p:bldP spid="18" grpId="0"/>
      <p:bldP spid="19"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802B8A-4200-0E4E-B7B5-D8558D816A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a:extLst>
              <a:ext uri="{FF2B5EF4-FFF2-40B4-BE49-F238E27FC236}">
                <a16:creationId xmlns:a16="http://schemas.microsoft.com/office/drawing/2014/main" id="{977E6C5F-E528-6B4B-9E86-AFB0AE3F483E}"/>
              </a:ext>
            </a:extLst>
          </p:cNvPr>
          <p:cNvSpPr txBox="1">
            <a:spLocks/>
          </p:cNvSpPr>
          <p:nvPr/>
        </p:nvSpPr>
        <p:spPr>
          <a:xfrm>
            <a:off x="278705" y="21114"/>
            <a:ext cx="284726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US" sz="3500" dirty="0"/>
          </a:p>
        </p:txBody>
      </p:sp>
      <p:pic>
        <p:nvPicPr>
          <p:cNvPr id="5" name="Picture 4">
            <a:extLst>
              <a:ext uri="{FF2B5EF4-FFF2-40B4-BE49-F238E27FC236}">
                <a16:creationId xmlns:a16="http://schemas.microsoft.com/office/drawing/2014/main" id="{421EBD5C-F3C4-9145-AA68-D0F431AEAA35}"/>
              </a:ext>
            </a:extLst>
          </p:cNvPr>
          <p:cNvPicPr>
            <a:picLocks noChangeAspect="1"/>
          </p:cNvPicPr>
          <p:nvPr/>
        </p:nvPicPr>
        <p:blipFill>
          <a:blip r:embed="rId4"/>
          <a:stretch>
            <a:fillRect/>
          </a:stretch>
        </p:blipFill>
        <p:spPr>
          <a:xfrm>
            <a:off x="7513495" y="3477513"/>
            <a:ext cx="4073462" cy="2876882"/>
          </a:xfrm>
          <a:prstGeom prst="rect">
            <a:avLst/>
          </a:prstGeom>
        </p:spPr>
      </p:pic>
      <p:pic>
        <p:nvPicPr>
          <p:cNvPr id="6" name="Picture 5">
            <a:extLst>
              <a:ext uri="{FF2B5EF4-FFF2-40B4-BE49-F238E27FC236}">
                <a16:creationId xmlns:a16="http://schemas.microsoft.com/office/drawing/2014/main" id="{447FADBA-A893-9B4C-98F2-784E08061302}"/>
              </a:ext>
            </a:extLst>
          </p:cNvPr>
          <p:cNvPicPr>
            <a:picLocks noChangeAspect="1"/>
          </p:cNvPicPr>
          <p:nvPr/>
        </p:nvPicPr>
        <p:blipFill>
          <a:blip r:embed="rId5"/>
          <a:stretch>
            <a:fillRect/>
          </a:stretch>
        </p:blipFill>
        <p:spPr>
          <a:xfrm>
            <a:off x="7505701" y="563176"/>
            <a:ext cx="3980632" cy="2876882"/>
          </a:xfrm>
          <a:prstGeom prst="rect">
            <a:avLst/>
          </a:prstGeom>
        </p:spPr>
      </p:pic>
      <p:sp>
        <p:nvSpPr>
          <p:cNvPr id="7" name="Content Placeholder 2">
            <a:extLst>
              <a:ext uri="{FF2B5EF4-FFF2-40B4-BE49-F238E27FC236}">
                <a16:creationId xmlns:a16="http://schemas.microsoft.com/office/drawing/2014/main" id="{1A2AD4A5-05D9-DC43-A870-FBE609E74DF3}"/>
              </a:ext>
            </a:extLst>
          </p:cNvPr>
          <p:cNvSpPr txBox="1">
            <a:spLocks/>
          </p:cNvSpPr>
          <p:nvPr/>
        </p:nvSpPr>
        <p:spPr>
          <a:xfrm>
            <a:off x="406476" y="1619604"/>
            <a:ext cx="7105650" cy="31321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O Tannenbaum, o Tannenbaum,</a:t>
            </a:r>
          </a:p>
          <a:p>
            <a:pPr marL="0" indent="0">
              <a:buFont typeface="Arial" panose="020B0604020202020204" pitchFamily="34" charset="0"/>
              <a:buNone/>
            </a:pPr>
            <a:r>
              <a:rPr lang="en-GB" dirty="0"/>
              <a:t>w</a:t>
            </a:r>
            <a:r>
              <a:rPr lang="en-GB" dirty="0">
                <a:solidFill>
                  <a:srgbClr val="E87D1E"/>
                </a:solidFill>
              </a:rPr>
              <a:t>__</a:t>
            </a:r>
            <a:r>
              <a:rPr lang="en-GB" dirty="0"/>
              <a:t> </a:t>
            </a:r>
            <a:r>
              <a:rPr lang="en-GB" dirty="0" err="1"/>
              <a:t>grün</a:t>
            </a:r>
            <a:r>
              <a:rPr lang="en-GB" dirty="0"/>
              <a:t> </a:t>
            </a:r>
            <a:r>
              <a:rPr lang="en-GB" dirty="0" err="1"/>
              <a:t>sind</a:t>
            </a:r>
            <a:r>
              <a:rPr lang="en-GB" dirty="0"/>
              <a:t> </a:t>
            </a:r>
            <a:r>
              <a:rPr lang="en-GB" dirty="0" err="1"/>
              <a:t>d</a:t>
            </a:r>
            <a:r>
              <a:rPr lang="en-GB" dirty="0" err="1">
                <a:solidFill>
                  <a:srgbClr val="E87D1E"/>
                </a:solidFill>
              </a:rPr>
              <a:t>__</a:t>
            </a:r>
            <a:r>
              <a:rPr lang="en-GB" dirty="0" err="1"/>
              <a:t>ne</a:t>
            </a:r>
            <a:r>
              <a:rPr lang="en-GB" dirty="0"/>
              <a:t> </a:t>
            </a:r>
            <a:r>
              <a:rPr lang="en-GB" dirty="0" err="1"/>
              <a:t>Blätter</a:t>
            </a:r>
            <a:r>
              <a:rPr lang="en-GB" dirty="0"/>
              <a:t>!</a:t>
            </a:r>
          </a:p>
          <a:p>
            <a:pPr marL="0" indent="0">
              <a:buFont typeface="Arial" panose="020B0604020202020204" pitchFamily="34" charset="0"/>
              <a:buNone/>
            </a:pPr>
            <a:r>
              <a:rPr lang="en-GB" dirty="0"/>
              <a:t>Du </a:t>
            </a:r>
            <a:r>
              <a:rPr lang="en-GB" dirty="0" err="1"/>
              <a:t>grünst</a:t>
            </a:r>
            <a:r>
              <a:rPr lang="en-GB" dirty="0"/>
              <a:t> </a:t>
            </a:r>
            <a:r>
              <a:rPr lang="en-GB" dirty="0" err="1"/>
              <a:t>nicht</a:t>
            </a:r>
            <a:r>
              <a:rPr lang="en-GB" dirty="0"/>
              <a:t> </a:t>
            </a:r>
            <a:r>
              <a:rPr lang="en-GB" dirty="0" err="1"/>
              <a:t>nur</a:t>
            </a:r>
            <a:r>
              <a:rPr lang="en-GB" dirty="0"/>
              <a:t> </a:t>
            </a:r>
            <a:r>
              <a:rPr lang="en-GB" dirty="0" err="1"/>
              <a:t>zur</a:t>
            </a:r>
            <a:r>
              <a:rPr lang="en-GB" dirty="0"/>
              <a:t> </a:t>
            </a:r>
            <a:r>
              <a:rPr lang="en-GB" dirty="0" err="1"/>
              <a:t>Sommerz</a:t>
            </a:r>
            <a:r>
              <a:rPr lang="en-GB" dirty="0">
                <a:solidFill>
                  <a:srgbClr val="E87D1E"/>
                </a:solidFill>
              </a:rPr>
              <a:t>__</a:t>
            </a:r>
            <a:r>
              <a:rPr lang="en-GB" dirty="0"/>
              <a:t>t,</a:t>
            </a:r>
          </a:p>
          <a:p>
            <a:pPr marL="0" indent="0">
              <a:buFont typeface="Arial" panose="020B0604020202020204" pitchFamily="34" charset="0"/>
              <a:buNone/>
            </a:pPr>
            <a:r>
              <a:rPr lang="en-GB" dirty="0" err="1"/>
              <a:t>N</a:t>
            </a:r>
            <a:r>
              <a:rPr lang="en-GB" dirty="0" err="1">
                <a:solidFill>
                  <a:srgbClr val="E87D1E"/>
                </a:solidFill>
              </a:rPr>
              <a:t>__</a:t>
            </a:r>
            <a:r>
              <a:rPr lang="en-GB" dirty="0" err="1"/>
              <a:t>n</a:t>
            </a:r>
            <a:r>
              <a:rPr lang="en-GB" dirty="0"/>
              <a:t> </a:t>
            </a:r>
            <a:r>
              <a:rPr lang="en-GB" dirty="0" err="1"/>
              <a:t>auch</a:t>
            </a:r>
            <a:r>
              <a:rPr lang="en-GB" dirty="0"/>
              <a:t> </a:t>
            </a:r>
            <a:r>
              <a:rPr lang="en-GB" dirty="0" err="1"/>
              <a:t>im</a:t>
            </a:r>
            <a:r>
              <a:rPr lang="en-GB" dirty="0"/>
              <a:t> Winter, </a:t>
            </a:r>
            <a:r>
              <a:rPr lang="en-GB" dirty="0" err="1"/>
              <a:t>wenn</a:t>
            </a:r>
            <a:r>
              <a:rPr lang="en-GB" dirty="0"/>
              <a:t> es </a:t>
            </a:r>
            <a:r>
              <a:rPr lang="en-GB" dirty="0" err="1"/>
              <a:t>schn</a:t>
            </a:r>
            <a:r>
              <a:rPr lang="en-GB" dirty="0">
                <a:solidFill>
                  <a:srgbClr val="E87D1E"/>
                </a:solidFill>
              </a:rPr>
              <a:t>__</a:t>
            </a:r>
            <a:r>
              <a:rPr lang="en-GB" dirty="0"/>
              <a:t>t.</a:t>
            </a:r>
          </a:p>
          <a:p>
            <a:pPr marL="0" indent="0">
              <a:buFont typeface="Arial" panose="020B0604020202020204" pitchFamily="34" charset="0"/>
              <a:buNone/>
            </a:pPr>
            <a:r>
              <a:rPr lang="en-GB" dirty="0"/>
              <a:t>O Tannenbaum, o Tannenbaum,</a:t>
            </a:r>
          </a:p>
          <a:p>
            <a:pPr marL="0" indent="0">
              <a:buFont typeface="Arial" panose="020B0604020202020204" pitchFamily="34" charset="0"/>
              <a:buNone/>
            </a:pPr>
            <a:r>
              <a:rPr lang="en-GB" dirty="0"/>
              <a:t>w</a:t>
            </a:r>
            <a:r>
              <a:rPr lang="en-GB" dirty="0">
                <a:solidFill>
                  <a:srgbClr val="E87D1E"/>
                </a:solidFill>
              </a:rPr>
              <a:t>__</a:t>
            </a:r>
            <a:r>
              <a:rPr lang="en-GB" dirty="0"/>
              <a:t> </a:t>
            </a:r>
            <a:r>
              <a:rPr lang="en-GB" dirty="0" err="1"/>
              <a:t>grün</a:t>
            </a:r>
            <a:r>
              <a:rPr lang="en-GB" dirty="0"/>
              <a:t> </a:t>
            </a:r>
            <a:r>
              <a:rPr lang="en-GB" dirty="0" err="1"/>
              <a:t>sind</a:t>
            </a:r>
            <a:r>
              <a:rPr lang="en-GB" dirty="0"/>
              <a:t> </a:t>
            </a:r>
            <a:r>
              <a:rPr lang="en-GB" dirty="0" err="1"/>
              <a:t>d</a:t>
            </a:r>
            <a:r>
              <a:rPr lang="en-GB" dirty="0" err="1">
                <a:solidFill>
                  <a:srgbClr val="E87D1E"/>
                </a:solidFill>
              </a:rPr>
              <a:t>__</a:t>
            </a:r>
            <a:r>
              <a:rPr lang="en-GB" dirty="0" err="1"/>
              <a:t>ne</a:t>
            </a:r>
            <a:r>
              <a:rPr lang="en-GB" dirty="0"/>
              <a:t> </a:t>
            </a:r>
            <a:r>
              <a:rPr lang="en-GB" dirty="0" err="1"/>
              <a:t>Blätter</a:t>
            </a:r>
            <a:r>
              <a:rPr lang="en-GB" dirty="0"/>
              <a:t>!</a:t>
            </a:r>
          </a:p>
          <a:p>
            <a:pPr marL="0" indent="0">
              <a:buFont typeface="Arial" panose="020B0604020202020204" pitchFamily="34" charset="0"/>
              <a:buNone/>
            </a:pPr>
            <a:endParaRPr lang="en-GB" dirty="0"/>
          </a:p>
        </p:txBody>
      </p:sp>
      <p:pic>
        <p:nvPicPr>
          <p:cNvPr id="8" name="Picture 7">
            <a:hlinkClick r:id="" action="ppaction://noaction">
              <a:snd r:embed="rId6" name="O_T.wav"/>
            </a:hlinkClick>
            <a:extLst>
              <a:ext uri="{FF2B5EF4-FFF2-40B4-BE49-F238E27FC236}">
                <a16:creationId xmlns:a16="http://schemas.microsoft.com/office/drawing/2014/main" id="{D79C0F59-2289-2A47-B527-9A85BD51007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71252" y="939676"/>
            <a:ext cx="1044548" cy="1166566"/>
          </a:xfrm>
          <a:prstGeom prst="rect">
            <a:avLst/>
          </a:prstGeom>
        </p:spPr>
      </p:pic>
      <p:sp>
        <p:nvSpPr>
          <p:cNvPr id="2" name="Title 1"/>
          <p:cNvSpPr>
            <a:spLocks noGrp="1"/>
          </p:cNvSpPr>
          <p:nvPr>
            <p:ph type="title"/>
          </p:nvPr>
        </p:nvSpPr>
        <p:spPr>
          <a:xfrm>
            <a:off x="61934" y="294041"/>
            <a:ext cx="10515600" cy="1325563"/>
          </a:xfrm>
        </p:spPr>
        <p:txBody>
          <a:bodyPr/>
          <a:lstStyle/>
          <a:p>
            <a:r>
              <a:rPr lang="en-GB" b="1">
                <a:solidFill>
                  <a:prstClr val="white"/>
                </a:solidFill>
              </a:rPr>
              <a:t>‘IE’ oder ‘EI’</a:t>
            </a:r>
            <a:br>
              <a:rPr lang="en-US"/>
            </a:br>
            <a:endParaRPr lang="en-GB"/>
          </a:p>
        </p:txBody>
      </p:sp>
      <p:sp>
        <p:nvSpPr>
          <p:cNvPr id="9" name="Rounded Rectangle 8">
            <a:extLst>
              <a:ext uri="{FF2B5EF4-FFF2-40B4-BE49-F238E27FC236}">
                <a16:creationId xmlns:a16="http://schemas.microsoft.com/office/drawing/2014/main" id="{FF9D5FC3-2828-4A20-AB45-539B08625342}"/>
              </a:ext>
            </a:extLst>
          </p:cNvPr>
          <p:cNvSpPr/>
          <p:nvPr/>
        </p:nvSpPr>
        <p:spPr>
          <a:xfrm>
            <a:off x="9924437" y="104619"/>
            <a:ext cx="209919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400" b="1">
                <a:solidFill>
                  <a:prstClr val="white"/>
                </a:solidFill>
                <a:latin typeface="Century Gothic" panose="020B0502020202020204" pitchFamily="34" charset="0"/>
              </a:rPr>
              <a:t>hören</a:t>
            </a:r>
            <a:endParaRPr lang="en-GB" sz="24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7384468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802B8A-4200-0E4E-B7B5-D8558D816A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pic>
        <p:nvPicPr>
          <p:cNvPr id="4" name="Picture 3">
            <a:extLst>
              <a:ext uri="{FF2B5EF4-FFF2-40B4-BE49-F238E27FC236}">
                <a16:creationId xmlns:a16="http://schemas.microsoft.com/office/drawing/2014/main" id="{8C34A839-023D-FC44-8241-12F8340B1F04}"/>
              </a:ext>
            </a:extLst>
          </p:cNvPr>
          <p:cNvPicPr>
            <a:picLocks noChangeAspect="1"/>
          </p:cNvPicPr>
          <p:nvPr/>
        </p:nvPicPr>
        <p:blipFill>
          <a:blip r:embed="rId4"/>
          <a:stretch>
            <a:fillRect/>
          </a:stretch>
        </p:blipFill>
        <p:spPr>
          <a:xfrm>
            <a:off x="7513495" y="3477513"/>
            <a:ext cx="4073462" cy="2876882"/>
          </a:xfrm>
          <a:prstGeom prst="rect">
            <a:avLst/>
          </a:prstGeom>
        </p:spPr>
      </p:pic>
      <p:pic>
        <p:nvPicPr>
          <p:cNvPr id="5" name="Picture 4">
            <a:extLst>
              <a:ext uri="{FF2B5EF4-FFF2-40B4-BE49-F238E27FC236}">
                <a16:creationId xmlns:a16="http://schemas.microsoft.com/office/drawing/2014/main" id="{1B50A8C6-C4ED-3247-9EAC-46CCFA286F46}"/>
              </a:ext>
            </a:extLst>
          </p:cNvPr>
          <p:cNvPicPr>
            <a:picLocks noChangeAspect="1"/>
          </p:cNvPicPr>
          <p:nvPr/>
        </p:nvPicPr>
        <p:blipFill>
          <a:blip r:embed="rId5"/>
          <a:stretch>
            <a:fillRect/>
          </a:stretch>
        </p:blipFill>
        <p:spPr>
          <a:xfrm>
            <a:off x="7513495" y="658426"/>
            <a:ext cx="3972837" cy="2876882"/>
          </a:xfrm>
          <a:prstGeom prst="rect">
            <a:avLst/>
          </a:prstGeom>
        </p:spPr>
      </p:pic>
      <p:sp>
        <p:nvSpPr>
          <p:cNvPr id="6" name="Title 1">
            <a:extLst>
              <a:ext uri="{FF2B5EF4-FFF2-40B4-BE49-F238E27FC236}">
                <a16:creationId xmlns:a16="http://schemas.microsoft.com/office/drawing/2014/main" id="{9BA7F2C4-50A5-4644-B026-E00BD6B6BE06}"/>
              </a:ext>
            </a:extLst>
          </p:cNvPr>
          <p:cNvSpPr txBox="1">
            <a:spLocks/>
          </p:cNvSpPr>
          <p:nvPr/>
        </p:nvSpPr>
        <p:spPr>
          <a:xfrm>
            <a:off x="281729" y="1922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US" sz="3000" dirty="0"/>
          </a:p>
        </p:txBody>
      </p:sp>
      <p:sp>
        <p:nvSpPr>
          <p:cNvPr id="7" name="Content Placeholder 2">
            <a:extLst>
              <a:ext uri="{FF2B5EF4-FFF2-40B4-BE49-F238E27FC236}">
                <a16:creationId xmlns:a16="http://schemas.microsoft.com/office/drawing/2014/main" id="{9889F542-F49B-F341-83BB-D4032C95EB57}"/>
              </a:ext>
            </a:extLst>
          </p:cNvPr>
          <p:cNvSpPr txBox="1">
            <a:spLocks/>
          </p:cNvSpPr>
          <p:nvPr/>
        </p:nvSpPr>
        <p:spPr>
          <a:xfrm>
            <a:off x="300038" y="1525367"/>
            <a:ext cx="7105650" cy="43513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a:t>O Tannenbaum, o Tannenbaum,</a:t>
            </a:r>
          </a:p>
          <a:p>
            <a:pPr marL="0" indent="0">
              <a:buFont typeface="Arial" panose="020B0604020202020204" pitchFamily="34" charset="0"/>
              <a:buNone/>
            </a:pPr>
            <a:r>
              <a:rPr lang="en-GB"/>
              <a:t>w</a:t>
            </a:r>
            <a:r>
              <a:rPr lang="en-GB">
                <a:solidFill>
                  <a:srgbClr val="E87D1E"/>
                </a:solidFill>
              </a:rPr>
              <a:t>__</a:t>
            </a:r>
            <a:r>
              <a:rPr lang="en-GB"/>
              <a:t> grün sind d</a:t>
            </a:r>
            <a:r>
              <a:rPr lang="en-GB">
                <a:solidFill>
                  <a:srgbClr val="E87D1E"/>
                </a:solidFill>
              </a:rPr>
              <a:t>__</a:t>
            </a:r>
            <a:r>
              <a:rPr lang="en-GB"/>
              <a:t>ne Blätter!</a:t>
            </a:r>
          </a:p>
          <a:p>
            <a:pPr marL="0" indent="0">
              <a:buFont typeface="Arial" panose="020B0604020202020204" pitchFamily="34" charset="0"/>
              <a:buNone/>
            </a:pPr>
            <a:r>
              <a:rPr lang="en-GB"/>
              <a:t>Du grünst nicht nur zur Sommersz</a:t>
            </a:r>
            <a:r>
              <a:rPr lang="en-GB">
                <a:solidFill>
                  <a:srgbClr val="E87D1E"/>
                </a:solidFill>
              </a:rPr>
              <a:t>__</a:t>
            </a:r>
            <a:r>
              <a:rPr lang="en-GB"/>
              <a:t>t,</a:t>
            </a:r>
          </a:p>
          <a:p>
            <a:pPr marL="0" indent="0">
              <a:buFont typeface="Arial" panose="020B0604020202020204" pitchFamily="34" charset="0"/>
              <a:buNone/>
            </a:pPr>
            <a:r>
              <a:rPr lang="en-GB"/>
              <a:t>N</a:t>
            </a:r>
            <a:r>
              <a:rPr lang="en-GB">
                <a:solidFill>
                  <a:srgbClr val="E87D1E"/>
                </a:solidFill>
              </a:rPr>
              <a:t>__</a:t>
            </a:r>
            <a:r>
              <a:rPr lang="en-GB"/>
              <a:t>n auch im Winter, wenn es schn</a:t>
            </a:r>
            <a:r>
              <a:rPr lang="en-GB">
                <a:solidFill>
                  <a:srgbClr val="E87D1E"/>
                </a:solidFill>
              </a:rPr>
              <a:t>__</a:t>
            </a:r>
            <a:r>
              <a:rPr lang="en-GB"/>
              <a:t>t.</a:t>
            </a:r>
          </a:p>
          <a:p>
            <a:pPr marL="0" indent="0">
              <a:buFont typeface="Arial" panose="020B0604020202020204" pitchFamily="34" charset="0"/>
              <a:buNone/>
            </a:pPr>
            <a:r>
              <a:rPr lang="en-GB"/>
              <a:t>O Tannenbaum, o Tannenbaum,</a:t>
            </a:r>
          </a:p>
          <a:p>
            <a:pPr marL="0" indent="0">
              <a:buFont typeface="Arial" panose="020B0604020202020204" pitchFamily="34" charset="0"/>
              <a:buNone/>
            </a:pPr>
            <a:r>
              <a:rPr lang="en-GB"/>
              <a:t>w</a:t>
            </a:r>
            <a:r>
              <a:rPr lang="en-GB">
                <a:solidFill>
                  <a:srgbClr val="E87D1E"/>
                </a:solidFill>
              </a:rPr>
              <a:t>__</a:t>
            </a:r>
            <a:r>
              <a:rPr lang="en-GB"/>
              <a:t> grün sind d</a:t>
            </a:r>
            <a:r>
              <a:rPr lang="en-GB">
                <a:solidFill>
                  <a:srgbClr val="E87D1E"/>
                </a:solidFill>
              </a:rPr>
              <a:t>__</a:t>
            </a:r>
            <a:r>
              <a:rPr lang="en-GB"/>
              <a:t>ne Blätter!</a:t>
            </a:r>
          </a:p>
          <a:p>
            <a:pPr marL="0" indent="0">
              <a:buFont typeface="Arial" panose="020B0604020202020204" pitchFamily="34" charset="0"/>
              <a:buNone/>
            </a:pPr>
            <a:endParaRPr lang="en-GB" dirty="0"/>
          </a:p>
        </p:txBody>
      </p:sp>
      <p:sp>
        <p:nvSpPr>
          <p:cNvPr id="8" name="Rectangle 7">
            <a:extLst>
              <a:ext uri="{FF2B5EF4-FFF2-40B4-BE49-F238E27FC236}">
                <a16:creationId xmlns:a16="http://schemas.microsoft.com/office/drawing/2014/main" id="{A695E93B-BEE1-4742-8882-17084F3B5B40}"/>
              </a:ext>
            </a:extLst>
          </p:cNvPr>
          <p:cNvSpPr/>
          <p:nvPr/>
        </p:nvSpPr>
        <p:spPr>
          <a:xfrm>
            <a:off x="300038" y="2071688"/>
            <a:ext cx="842962" cy="41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a:extLst>
              <a:ext uri="{FF2B5EF4-FFF2-40B4-BE49-F238E27FC236}">
                <a16:creationId xmlns:a16="http://schemas.microsoft.com/office/drawing/2014/main" id="{41DD6D0A-0973-BC4E-9695-34A75F880FC4}"/>
              </a:ext>
            </a:extLst>
          </p:cNvPr>
          <p:cNvSpPr/>
          <p:nvPr/>
        </p:nvSpPr>
        <p:spPr>
          <a:xfrm>
            <a:off x="2781301" y="2068595"/>
            <a:ext cx="1090612" cy="41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a:extLst>
              <a:ext uri="{FF2B5EF4-FFF2-40B4-BE49-F238E27FC236}">
                <a16:creationId xmlns:a16="http://schemas.microsoft.com/office/drawing/2014/main" id="{E2CA0005-8C0E-AF4E-912E-E13919B71BCE}"/>
              </a:ext>
            </a:extLst>
          </p:cNvPr>
          <p:cNvSpPr/>
          <p:nvPr/>
        </p:nvSpPr>
        <p:spPr>
          <a:xfrm>
            <a:off x="361951" y="3083895"/>
            <a:ext cx="842962" cy="41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a:extLst>
              <a:ext uri="{FF2B5EF4-FFF2-40B4-BE49-F238E27FC236}">
                <a16:creationId xmlns:a16="http://schemas.microsoft.com/office/drawing/2014/main" id="{17FD313B-0343-5D43-8A74-A3FCDEDB6A09}"/>
              </a:ext>
            </a:extLst>
          </p:cNvPr>
          <p:cNvSpPr/>
          <p:nvPr/>
        </p:nvSpPr>
        <p:spPr>
          <a:xfrm>
            <a:off x="4251192" y="2571830"/>
            <a:ext cx="2334292" cy="41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a:extLst>
              <a:ext uri="{FF2B5EF4-FFF2-40B4-BE49-F238E27FC236}">
                <a16:creationId xmlns:a16="http://schemas.microsoft.com/office/drawing/2014/main" id="{4CB07E6A-3F3C-A243-AC33-8A238CAB83B2}"/>
              </a:ext>
            </a:extLst>
          </p:cNvPr>
          <p:cNvSpPr/>
          <p:nvPr/>
        </p:nvSpPr>
        <p:spPr>
          <a:xfrm>
            <a:off x="5582816" y="3060083"/>
            <a:ext cx="1503783" cy="41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a:extLst>
              <a:ext uri="{FF2B5EF4-FFF2-40B4-BE49-F238E27FC236}">
                <a16:creationId xmlns:a16="http://schemas.microsoft.com/office/drawing/2014/main" id="{263A961E-221D-184A-9AFB-F4059DD35612}"/>
              </a:ext>
            </a:extLst>
          </p:cNvPr>
          <p:cNvSpPr/>
          <p:nvPr/>
        </p:nvSpPr>
        <p:spPr>
          <a:xfrm>
            <a:off x="97381" y="4096102"/>
            <a:ext cx="1019174" cy="41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a:extLst>
              <a:ext uri="{FF2B5EF4-FFF2-40B4-BE49-F238E27FC236}">
                <a16:creationId xmlns:a16="http://schemas.microsoft.com/office/drawing/2014/main" id="{F9A84CDE-35C8-BE41-8651-64E3D28A53F1}"/>
              </a:ext>
            </a:extLst>
          </p:cNvPr>
          <p:cNvSpPr/>
          <p:nvPr/>
        </p:nvSpPr>
        <p:spPr>
          <a:xfrm>
            <a:off x="2762252" y="4136060"/>
            <a:ext cx="1090611" cy="41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TextBox 14">
            <a:extLst>
              <a:ext uri="{FF2B5EF4-FFF2-40B4-BE49-F238E27FC236}">
                <a16:creationId xmlns:a16="http://schemas.microsoft.com/office/drawing/2014/main" id="{A97C1370-7BE2-4845-B143-C3639F838807}"/>
              </a:ext>
            </a:extLst>
          </p:cNvPr>
          <p:cNvSpPr txBox="1"/>
          <p:nvPr/>
        </p:nvSpPr>
        <p:spPr>
          <a:xfrm>
            <a:off x="342744" y="2000130"/>
            <a:ext cx="798617" cy="523220"/>
          </a:xfrm>
          <a:prstGeom prst="rect">
            <a:avLst/>
          </a:prstGeom>
          <a:noFill/>
        </p:spPr>
        <p:txBody>
          <a:bodyPr wrap="none" rtlCol="0">
            <a:spAutoFit/>
          </a:bodyPr>
          <a:lstStyle/>
          <a:p>
            <a:r>
              <a:rPr lang="en-GB" sz="2800" dirty="0" err="1">
                <a:solidFill>
                  <a:srgbClr val="4472C4">
                    <a:lumMod val="50000"/>
                  </a:srgbClr>
                </a:solidFill>
                <a:latin typeface="Century Gothic" panose="020B0502020202020204" pitchFamily="34" charset="0"/>
              </a:rPr>
              <a:t>w</a:t>
            </a:r>
            <a:r>
              <a:rPr lang="en-GB" sz="2800" b="1" dirty="0" err="1">
                <a:solidFill>
                  <a:srgbClr val="E87D1E"/>
                </a:solidFill>
                <a:latin typeface="Century Gothic" panose="020B0502020202020204" pitchFamily="34" charset="0"/>
              </a:rPr>
              <a:t>ie</a:t>
            </a:r>
            <a:endParaRPr lang="en-US" b="1" dirty="0">
              <a:solidFill>
                <a:prstClr val="black"/>
              </a:solidFill>
            </a:endParaRPr>
          </a:p>
        </p:txBody>
      </p:sp>
      <p:sp>
        <p:nvSpPr>
          <p:cNvPr id="16" name="TextBox 15">
            <a:extLst>
              <a:ext uri="{FF2B5EF4-FFF2-40B4-BE49-F238E27FC236}">
                <a16:creationId xmlns:a16="http://schemas.microsoft.com/office/drawing/2014/main" id="{39EF802C-5911-534E-A188-A6850574CCC6}"/>
              </a:ext>
            </a:extLst>
          </p:cNvPr>
          <p:cNvSpPr txBox="1"/>
          <p:nvPr/>
        </p:nvSpPr>
        <p:spPr>
          <a:xfrm>
            <a:off x="2707873" y="1994820"/>
            <a:ext cx="1199367" cy="523220"/>
          </a:xfrm>
          <a:prstGeom prst="rect">
            <a:avLst/>
          </a:prstGeom>
          <a:noFill/>
        </p:spPr>
        <p:txBody>
          <a:bodyPr wrap="none" rtlCol="0">
            <a:spAutoFit/>
          </a:bodyPr>
          <a:lstStyle/>
          <a:p>
            <a:r>
              <a:rPr lang="en-GB" sz="2800" dirty="0" err="1">
                <a:solidFill>
                  <a:srgbClr val="4472C4">
                    <a:lumMod val="50000"/>
                  </a:srgbClr>
                </a:solidFill>
                <a:latin typeface="Century Gothic" panose="020B0502020202020204" pitchFamily="34" charset="0"/>
              </a:rPr>
              <a:t>d</a:t>
            </a:r>
            <a:r>
              <a:rPr lang="en-GB" sz="2800" b="1" dirty="0" err="1">
                <a:solidFill>
                  <a:srgbClr val="E87D1E"/>
                </a:solidFill>
                <a:latin typeface="Century Gothic" panose="020B0502020202020204" pitchFamily="34" charset="0"/>
              </a:rPr>
              <a:t>ei</a:t>
            </a:r>
            <a:r>
              <a:rPr lang="en-GB" sz="2800" dirty="0" err="1">
                <a:solidFill>
                  <a:srgbClr val="4472C4">
                    <a:lumMod val="50000"/>
                  </a:srgbClr>
                </a:solidFill>
                <a:latin typeface="Century Gothic" panose="020B0502020202020204" pitchFamily="34" charset="0"/>
              </a:rPr>
              <a:t>ne</a:t>
            </a:r>
            <a:endParaRPr lang="en-US" dirty="0">
              <a:solidFill>
                <a:prstClr val="black"/>
              </a:solidFill>
            </a:endParaRPr>
          </a:p>
        </p:txBody>
      </p:sp>
      <p:sp>
        <p:nvSpPr>
          <p:cNvPr id="17" name="TextBox 16">
            <a:extLst>
              <a:ext uri="{FF2B5EF4-FFF2-40B4-BE49-F238E27FC236}">
                <a16:creationId xmlns:a16="http://schemas.microsoft.com/office/drawing/2014/main" id="{B08DBFE3-7E18-F441-ABB2-BD72347BC211}"/>
              </a:ext>
            </a:extLst>
          </p:cNvPr>
          <p:cNvSpPr txBox="1"/>
          <p:nvPr/>
        </p:nvSpPr>
        <p:spPr>
          <a:xfrm>
            <a:off x="4193600" y="2502978"/>
            <a:ext cx="2204450" cy="523220"/>
          </a:xfrm>
          <a:prstGeom prst="rect">
            <a:avLst/>
          </a:prstGeom>
          <a:noFill/>
        </p:spPr>
        <p:txBody>
          <a:bodyPr wrap="none" rtlCol="0">
            <a:spAutoFit/>
          </a:bodyPr>
          <a:lstStyle/>
          <a:p>
            <a:r>
              <a:rPr lang="en-GB" sz="2800" dirty="0" err="1">
                <a:solidFill>
                  <a:srgbClr val="4472C4">
                    <a:lumMod val="50000"/>
                  </a:srgbClr>
                </a:solidFill>
                <a:latin typeface="Century Gothic" panose="020B0502020202020204" pitchFamily="34" charset="0"/>
              </a:rPr>
              <a:t>Sommerz</a:t>
            </a:r>
            <a:r>
              <a:rPr lang="en-GB" sz="2800" b="1" dirty="0" err="1">
                <a:solidFill>
                  <a:srgbClr val="E87D1E"/>
                </a:solidFill>
                <a:latin typeface="Century Gothic" panose="020B0502020202020204" pitchFamily="34" charset="0"/>
              </a:rPr>
              <a:t>ei</a:t>
            </a:r>
            <a:r>
              <a:rPr lang="en-GB" sz="2800" dirty="0" err="1">
                <a:solidFill>
                  <a:srgbClr val="4472C4">
                    <a:lumMod val="50000"/>
                  </a:srgbClr>
                </a:solidFill>
                <a:latin typeface="Century Gothic" panose="020B0502020202020204" pitchFamily="34" charset="0"/>
              </a:rPr>
              <a:t>t</a:t>
            </a:r>
            <a:endParaRPr lang="en-US" dirty="0">
              <a:solidFill>
                <a:prstClr val="black"/>
              </a:solidFill>
            </a:endParaRPr>
          </a:p>
        </p:txBody>
      </p:sp>
      <p:sp>
        <p:nvSpPr>
          <p:cNvPr id="18" name="TextBox 17">
            <a:extLst>
              <a:ext uri="{FF2B5EF4-FFF2-40B4-BE49-F238E27FC236}">
                <a16:creationId xmlns:a16="http://schemas.microsoft.com/office/drawing/2014/main" id="{DD0093CD-AAE7-0440-B2DB-AD388E5400DB}"/>
              </a:ext>
            </a:extLst>
          </p:cNvPr>
          <p:cNvSpPr txBox="1"/>
          <p:nvPr/>
        </p:nvSpPr>
        <p:spPr>
          <a:xfrm>
            <a:off x="335600" y="3026198"/>
            <a:ext cx="986167" cy="523220"/>
          </a:xfrm>
          <a:prstGeom prst="rect">
            <a:avLst/>
          </a:prstGeom>
          <a:noFill/>
        </p:spPr>
        <p:txBody>
          <a:bodyPr wrap="none" rtlCol="0">
            <a:spAutoFit/>
          </a:bodyPr>
          <a:lstStyle/>
          <a:p>
            <a:r>
              <a:rPr lang="en-GB" sz="2800" dirty="0" err="1">
                <a:solidFill>
                  <a:srgbClr val="4472C4">
                    <a:lumMod val="50000"/>
                  </a:srgbClr>
                </a:solidFill>
                <a:latin typeface="Century Gothic" panose="020B0502020202020204" pitchFamily="34" charset="0"/>
              </a:rPr>
              <a:t>N</a:t>
            </a:r>
            <a:r>
              <a:rPr lang="en-GB" sz="2800" b="1" dirty="0" err="1">
                <a:solidFill>
                  <a:srgbClr val="E87D1E"/>
                </a:solidFill>
                <a:latin typeface="Century Gothic" panose="020B0502020202020204" pitchFamily="34" charset="0"/>
              </a:rPr>
              <a:t>ei</a:t>
            </a:r>
            <a:r>
              <a:rPr lang="en-GB" sz="2800" dirty="0" err="1">
                <a:solidFill>
                  <a:srgbClr val="4472C4">
                    <a:lumMod val="50000"/>
                  </a:srgbClr>
                </a:solidFill>
                <a:latin typeface="Century Gothic" panose="020B0502020202020204" pitchFamily="34" charset="0"/>
              </a:rPr>
              <a:t>n</a:t>
            </a:r>
            <a:endParaRPr lang="en-US" dirty="0">
              <a:solidFill>
                <a:prstClr val="black"/>
              </a:solidFill>
            </a:endParaRPr>
          </a:p>
        </p:txBody>
      </p:sp>
      <p:sp>
        <p:nvSpPr>
          <p:cNvPr id="19" name="TextBox 18">
            <a:extLst>
              <a:ext uri="{FF2B5EF4-FFF2-40B4-BE49-F238E27FC236}">
                <a16:creationId xmlns:a16="http://schemas.microsoft.com/office/drawing/2014/main" id="{52916D4E-4689-D34C-9C82-1C013A0D175F}"/>
              </a:ext>
            </a:extLst>
          </p:cNvPr>
          <p:cNvSpPr txBox="1"/>
          <p:nvPr/>
        </p:nvSpPr>
        <p:spPr>
          <a:xfrm>
            <a:off x="5539529" y="3026198"/>
            <a:ext cx="1423788" cy="523220"/>
          </a:xfrm>
          <a:prstGeom prst="rect">
            <a:avLst/>
          </a:prstGeom>
          <a:noFill/>
        </p:spPr>
        <p:txBody>
          <a:bodyPr wrap="none" rtlCol="0">
            <a:spAutoFit/>
          </a:bodyPr>
          <a:lstStyle/>
          <a:p>
            <a:r>
              <a:rPr lang="en-GB" sz="2800" dirty="0" err="1">
                <a:solidFill>
                  <a:srgbClr val="4472C4">
                    <a:lumMod val="50000"/>
                  </a:srgbClr>
                </a:solidFill>
                <a:latin typeface="Century Gothic" panose="020B0502020202020204" pitchFamily="34" charset="0"/>
              </a:rPr>
              <a:t>schn</a:t>
            </a:r>
            <a:r>
              <a:rPr lang="en-GB" sz="2800" b="1" dirty="0" err="1">
                <a:solidFill>
                  <a:srgbClr val="E87D1E"/>
                </a:solidFill>
                <a:latin typeface="Century Gothic" panose="020B0502020202020204" pitchFamily="34" charset="0"/>
              </a:rPr>
              <a:t>ei</a:t>
            </a:r>
            <a:r>
              <a:rPr lang="en-GB" sz="2800" dirty="0" err="1">
                <a:solidFill>
                  <a:srgbClr val="4472C4">
                    <a:lumMod val="50000"/>
                  </a:srgbClr>
                </a:solidFill>
                <a:latin typeface="Century Gothic" panose="020B0502020202020204" pitchFamily="34" charset="0"/>
              </a:rPr>
              <a:t>t</a:t>
            </a:r>
            <a:endParaRPr lang="en-US" dirty="0">
              <a:solidFill>
                <a:prstClr val="black"/>
              </a:solidFill>
            </a:endParaRPr>
          </a:p>
        </p:txBody>
      </p:sp>
      <p:sp>
        <p:nvSpPr>
          <p:cNvPr id="20" name="TextBox 19">
            <a:extLst>
              <a:ext uri="{FF2B5EF4-FFF2-40B4-BE49-F238E27FC236}">
                <a16:creationId xmlns:a16="http://schemas.microsoft.com/office/drawing/2014/main" id="{FA56154F-A7AE-A44D-BF71-686F34CC95E8}"/>
              </a:ext>
            </a:extLst>
          </p:cNvPr>
          <p:cNvSpPr txBox="1"/>
          <p:nvPr/>
        </p:nvSpPr>
        <p:spPr>
          <a:xfrm>
            <a:off x="300038" y="4027177"/>
            <a:ext cx="798617" cy="523220"/>
          </a:xfrm>
          <a:prstGeom prst="rect">
            <a:avLst/>
          </a:prstGeom>
          <a:noFill/>
        </p:spPr>
        <p:txBody>
          <a:bodyPr wrap="none" rtlCol="0">
            <a:spAutoFit/>
          </a:bodyPr>
          <a:lstStyle/>
          <a:p>
            <a:r>
              <a:rPr lang="en-GB" sz="2800" dirty="0" err="1">
                <a:solidFill>
                  <a:srgbClr val="4472C4">
                    <a:lumMod val="50000"/>
                  </a:srgbClr>
                </a:solidFill>
                <a:latin typeface="Century Gothic" panose="020B0502020202020204" pitchFamily="34" charset="0"/>
              </a:rPr>
              <a:t>w</a:t>
            </a:r>
            <a:r>
              <a:rPr lang="en-GB" sz="2800" b="1" dirty="0" err="1">
                <a:solidFill>
                  <a:srgbClr val="E87D1E"/>
                </a:solidFill>
                <a:latin typeface="Century Gothic" panose="020B0502020202020204" pitchFamily="34" charset="0"/>
              </a:rPr>
              <a:t>ie</a:t>
            </a:r>
            <a:endParaRPr lang="en-US" b="1" dirty="0">
              <a:solidFill>
                <a:prstClr val="black"/>
              </a:solidFill>
            </a:endParaRPr>
          </a:p>
        </p:txBody>
      </p:sp>
      <p:sp>
        <p:nvSpPr>
          <p:cNvPr id="21" name="TextBox 20">
            <a:extLst>
              <a:ext uri="{FF2B5EF4-FFF2-40B4-BE49-F238E27FC236}">
                <a16:creationId xmlns:a16="http://schemas.microsoft.com/office/drawing/2014/main" id="{C1FBC186-E6F2-F345-B53B-2876451292E4}"/>
              </a:ext>
            </a:extLst>
          </p:cNvPr>
          <p:cNvSpPr txBox="1"/>
          <p:nvPr/>
        </p:nvSpPr>
        <p:spPr>
          <a:xfrm>
            <a:off x="2726923" y="4041660"/>
            <a:ext cx="1199367" cy="523220"/>
          </a:xfrm>
          <a:prstGeom prst="rect">
            <a:avLst/>
          </a:prstGeom>
          <a:noFill/>
        </p:spPr>
        <p:txBody>
          <a:bodyPr wrap="none" rtlCol="0">
            <a:spAutoFit/>
          </a:bodyPr>
          <a:lstStyle/>
          <a:p>
            <a:r>
              <a:rPr lang="en-GB" sz="2800" dirty="0" err="1">
                <a:solidFill>
                  <a:srgbClr val="4472C4">
                    <a:lumMod val="50000"/>
                  </a:srgbClr>
                </a:solidFill>
                <a:latin typeface="Century Gothic" panose="020B0502020202020204" pitchFamily="34" charset="0"/>
              </a:rPr>
              <a:t>d</a:t>
            </a:r>
            <a:r>
              <a:rPr lang="en-GB" sz="2800" b="1" dirty="0" err="1">
                <a:solidFill>
                  <a:srgbClr val="E87D1E"/>
                </a:solidFill>
                <a:latin typeface="Century Gothic" panose="020B0502020202020204" pitchFamily="34" charset="0"/>
              </a:rPr>
              <a:t>ei</a:t>
            </a:r>
            <a:r>
              <a:rPr lang="en-GB" sz="2800" dirty="0" err="1">
                <a:solidFill>
                  <a:srgbClr val="4472C4">
                    <a:lumMod val="50000"/>
                  </a:srgbClr>
                </a:solidFill>
                <a:latin typeface="Century Gothic" panose="020B0502020202020204" pitchFamily="34" charset="0"/>
              </a:rPr>
              <a:t>ne</a:t>
            </a:r>
            <a:endParaRPr lang="en-US" dirty="0">
              <a:solidFill>
                <a:prstClr val="black"/>
              </a:solidFill>
            </a:endParaRPr>
          </a:p>
        </p:txBody>
      </p:sp>
      <p:sp>
        <p:nvSpPr>
          <p:cNvPr id="2" name="Title 1"/>
          <p:cNvSpPr>
            <a:spLocks noGrp="1"/>
          </p:cNvSpPr>
          <p:nvPr>
            <p:ph type="title"/>
          </p:nvPr>
        </p:nvSpPr>
        <p:spPr>
          <a:xfrm>
            <a:off x="0" y="294041"/>
            <a:ext cx="10515600" cy="1325563"/>
          </a:xfrm>
        </p:spPr>
        <p:txBody>
          <a:bodyPr/>
          <a:lstStyle/>
          <a:p>
            <a:r>
              <a:rPr lang="en-GB" b="1">
                <a:solidFill>
                  <a:prstClr val="white"/>
                </a:solidFill>
              </a:rPr>
              <a:t>Antworten – ie vs ei</a:t>
            </a:r>
            <a:br>
              <a:rPr lang="en-US"/>
            </a:br>
            <a:endParaRPr lang="en-GB"/>
          </a:p>
        </p:txBody>
      </p:sp>
      <p:sp>
        <p:nvSpPr>
          <p:cNvPr id="22" name="Rounded Rectangle 21">
            <a:extLst>
              <a:ext uri="{FF2B5EF4-FFF2-40B4-BE49-F238E27FC236}">
                <a16:creationId xmlns:a16="http://schemas.microsoft.com/office/drawing/2014/main" id="{FF9D5FC3-2828-4A20-AB45-539B08625342}"/>
              </a:ext>
            </a:extLst>
          </p:cNvPr>
          <p:cNvSpPr/>
          <p:nvPr/>
        </p:nvSpPr>
        <p:spPr>
          <a:xfrm>
            <a:off x="9885102" y="173374"/>
            <a:ext cx="209919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400" b="1">
                <a:solidFill>
                  <a:prstClr val="white"/>
                </a:solidFill>
                <a:latin typeface="Century Gothic" panose="020B0502020202020204" pitchFamily="34" charset="0"/>
              </a:rPr>
              <a:t>Antworten</a:t>
            </a:r>
            <a:endParaRPr lang="en-GB" sz="24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239701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p:bldP spid="16" grpId="0"/>
      <p:bldP spid="17" grpId="0"/>
      <p:bldP spid="18" grpId="0"/>
      <p:bldP spid="19" grpId="0"/>
      <p:bldP spid="20"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7A54B9E-633C-1D4D-A477-810D6F066171}"/>
              </a:ext>
            </a:extLst>
          </p:cNvPr>
          <p:cNvSpPr>
            <a:spLocks noGrp="1"/>
          </p:cNvSpPr>
          <p:nvPr>
            <p:ph type="title"/>
          </p:nvPr>
        </p:nvSpPr>
        <p:spPr>
          <a:xfrm>
            <a:off x="4231334" y="141225"/>
            <a:ext cx="3694790" cy="1546780"/>
          </a:xfrm>
        </p:spPr>
        <p:txBody>
          <a:bodyPr>
            <a:noAutofit/>
          </a:bodyPr>
          <a:lstStyle/>
          <a:p>
            <a:pPr algn="ctr"/>
            <a:r>
              <a:rPr lang="en-GB" sz="9600" b="1" dirty="0" err="1">
                <a:solidFill>
                  <a:srgbClr val="002060"/>
                </a:solidFill>
              </a:rPr>
              <a:t>ü</a:t>
            </a:r>
            <a:endParaRPr lang="en-US" sz="9600" dirty="0"/>
          </a:p>
        </p:txBody>
      </p:sp>
      <p:sp>
        <p:nvSpPr>
          <p:cNvPr id="4" name="Rounded Rectangle 3"/>
          <p:cNvSpPr/>
          <p:nvPr/>
        </p:nvSpPr>
        <p:spPr>
          <a:xfrm>
            <a:off x="4271110" y="1751463"/>
            <a:ext cx="3802879" cy="2726532"/>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002060"/>
                </a:solidFill>
                <a:latin typeface="Century Gothic" panose="020B0502020202020204" pitchFamily="34" charset="0"/>
              </a:rPr>
              <a:t>T</a:t>
            </a:r>
            <a:r>
              <a:rPr lang="en-GB" sz="6600" dirty="0" err="1">
                <a:solidFill>
                  <a:srgbClr val="FFCC00"/>
                </a:solidFill>
                <a:latin typeface="Century Gothic" panose="020B0502020202020204" pitchFamily="34" charset="0"/>
              </a:rPr>
              <a:t>ü</a:t>
            </a:r>
            <a:r>
              <a:rPr lang="en-GB" sz="6600" dirty="0" err="1">
                <a:solidFill>
                  <a:srgbClr val="002060"/>
                </a:solidFill>
                <a:latin typeface="Century Gothic" panose="020B0502020202020204" pitchFamily="34" charset="0"/>
              </a:rPr>
              <a:t>r</a:t>
            </a:r>
            <a:endParaRPr lang="en-GB" sz="6600" dirty="0">
              <a:solidFill>
                <a:srgbClr val="002060"/>
              </a:solidFill>
              <a:latin typeface="Century Gothic" panose="020B0502020202020204" pitchFamily="34" charset="0"/>
            </a:endParaRPr>
          </a:p>
        </p:txBody>
      </p:sp>
      <p:sp>
        <p:nvSpPr>
          <p:cNvPr id="5" name="Rectangle 4"/>
          <p:cNvSpPr/>
          <p:nvPr/>
        </p:nvSpPr>
        <p:spPr>
          <a:xfrm>
            <a:off x="950631" y="515236"/>
            <a:ext cx="2255746"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f</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hlen</a:t>
            </a:r>
            <a:endParaRPr lang="en-GB" sz="5400" dirty="0">
              <a:solidFill>
                <a:srgbClr val="FFCC00"/>
              </a:solidFill>
              <a:latin typeface="Century Gothic" panose="020B0502020202020204" pitchFamily="34" charset="0"/>
            </a:endParaRPr>
          </a:p>
        </p:txBody>
      </p:sp>
      <p:sp>
        <p:nvSpPr>
          <p:cNvPr id="6" name="Rectangle 5"/>
          <p:cNvSpPr/>
          <p:nvPr/>
        </p:nvSpPr>
        <p:spPr>
          <a:xfrm>
            <a:off x="8443950" y="3233669"/>
            <a:ext cx="3345562"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ber</a:t>
            </a:r>
            <a:endParaRPr lang="en-GB" sz="5400" dirty="0">
              <a:solidFill>
                <a:srgbClr val="002060"/>
              </a:solidFill>
              <a:latin typeface="Century Gothic" panose="020B0502020202020204" pitchFamily="34" charset="0"/>
            </a:endParaRPr>
          </a:p>
        </p:txBody>
      </p:sp>
      <p:sp>
        <p:nvSpPr>
          <p:cNvPr id="7" name="Rectangle 6"/>
          <p:cNvSpPr/>
          <p:nvPr/>
        </p:nvSpPr>
        <p:spPr>
          <a:xfrm>
            <a:off x="8920578" y="500440"/>
            <a:ext cx="2392307"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gr</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n</a:t>
            </a:r>
            <a:endParaRPr lang="en-GB" sz="5400" i="1" dirty="0">
              <a:solidFill>
                <a:srgbClr val="002060"/>
              </a:solidFill>
              <a:latin typeface="Century Gothic" panose="020B0502020202020204" pitchFamily="34" charset="0"/>
            </a:endParaRPr>
          </a:p>
        </p:txBody>
      </p:sp>
      <p:sp>
        <p:nvSpPr>
          <p:cNvPr id="8" name="Rectangle 7"/>
          <p:cNvSpPr/>
          <p:nvPr/>
        </p:nvSpPr>
        <p:spPr>
          <a:xfrm>
            <a:off x="284497" y="3233669"/>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K</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che</a:t>
            </a:r>
            <a:endParaRPr lang="en-GB" sz="5400" dirty="0">
              <a:solidFill>
                <a:srgbClr val="002060"/>
              </a:solidFill>
              <a:latin typeface="Century Gothic" panose="020B0502020202020204" pitchFamily="34" charset="0"/>
            </a:endParaRPr>
          </a:p>
        </p:txBody>
      </p:sp>
      <p:sp>
        <p:nvSpPr>
          <p:cNvPr id="9" name="Rectangle 8"/>
          <p:cNvSpPr/>
          <p:nvPr/>
        </p:nvSpPr>
        <p:spPr>
          <a:xfrm>
            <a:off x="5355317" y="4564485"/>
            <a:ext cx="1454245"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fr</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h</a:t>
            </a:r>
            <a:endParaRPr lang="en-GB" sz="5400" dirty="0">
              <a:solidFill>
                <a:srgbClr val="002060"/>
              </a:solidFill>
              <a:latin typeface="Century Gothic" panose="020B0502020202020204" pitchFamily="34" charset="0"/>
            </a:endParaRPr>
          </a:p>
        </p:txBody>
      </p:sp>
      <p:pic>
        <p:nvPicPr>
          <p:cNvPr id="10" name="Picture 9" descr="doo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811612" y="2129219"/>
            <a:ext cx="720461" cy="1173730"/>
          </a:xfrm>
          <a:prstGeom prst="rect">
            <a:avLst/>
          </a:prstGeom>
        </p:spPr>
      </p:pic>
      <p:pic>
        <p:nvPicPr>
          <p:cNvPr id="2" name="Picture 1" descr="lots of emojis with different expressions"/>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47578" y="1565483"/>
            <a:ext cx="1890489" cy="1124840"/>
          </a:xfrm>
          <a:prstGeom prst="rect">
            <a:avLst/>
          </a:prstGeom>
        </p:spPr>
      </p:pic>
      <p:pic>
        <p:nvPicPr>
          <p:cNvPr id="3" name="Picture 2" descr="green splat"/>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366172" y="1355829"/>
            <a:ext cx="1633923" cy="1546780"/>
          </a:xfrm>
          <a:prstGeom prst="rect">
            <a:avLst/>
          </a:prstGeom>
        </p:spPr>
      </p:pic>
      <p:pic>
        <p:nvPicPr>
          <p:cNvPr id="11" name="Picture 10" descr="kitchen"/>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56257" y="4201815"/>
            <a:ext cx="2019915" cy="1417307"/>
          </a:xfrm>
          <a:prstGeom prst="rect">
            <a:avLst/>
          </a:prstGeom>
        </p:spPr>
      </p:pic>
      <p:pic>
        <p:nvPicPr>
          <p:cNvPr id="12" name="Picture 11" descr="dog jumping over fence"/>
          <p:cNvPicPr>
            <a:picLocks noChangeAspect="1"/>
          </p:cNvPicPr>
          <p:nvPr/>
        </p:nvPicPr>
        <p:blipFill>
          <a:blip r:embed="rId14"/>
          <a:stretch>
            <a:fillRect/>
          </a:stretch>
        </p:blipFill>
        <p:spPr>
          <a:xfrm>
            <a:off x="9106642" y="4222714"/>
            <a:ext cx="2042838" cy="1375510"/>
          </a:xfrm>
          <a:prstGeom prst="rect">
            <a:avLst/>
          </a:prstGeom>
        </p:spPr>
      </p:pic>
      <p:sp>
        <p:nvSpPr>
          <p:cNvPr id="13" name="TextBox 12"/>
          <p:cNvSpPr txBox="1"/>
          <p:nvPr/>
        </p:nvSpPr>
        <p:spPr>
          <a:xfrm>
            <a:off x="4689631" y="5547009"/>
            <a:ext cx="1693930" cy="584775"/>
          </a:xfrm>
          <a:prstGeom prst="rect">
            <a:avLst/>
          </a:prstGeom>
          <a:solidFill>
            <a:srgbClr val="FFCC00"/>
          </a:solidFill>
        </p:spPr>
        <p:txBody>
          <a:bodyPr wrap="square" rtlCol="0">
            <a:spAutoFit/>
          </a:bodyPr>
          <a:lstStyle/>
          <a:p>
            <a:pPr algn="ctr"/>
            <a:r>
              <a:rPr lang="en-GB" sz="3200" dirty="0">
                <a:solidFill>
                  <a:srgbClr val="002060"/>
                </a:solidFill>
                <a:latin typeface="Century Gothic" panose="020B0502020202020204" pitchFamily="34" charset="0"/>
              </a:rPr>
              <a:t>05:30!!!</a:t>
            </a:r>
          </a:p>
        </p:txBody>
      </p:sp>
      <p:pic>
        <p:nvPicPr>
          <p:cNvPr id="14" name="Picture 13" descr="clock "/>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532073" y="5520444"/>
            <a:ext cx="640752" cy="637904"/>
          </a:xfrm>
          <a:prstGeom prst="rect">
            <a:avLst/>
          </a:prstGeom>
        </p:spPr>
      </p:pic>
    </p:spTree>
    <p:extLst>
      <p:ext uri="{BB962C8B-B14F-4D97-AF65-F5344CB8AC3E}">
        <p14:creationId xmlns:p14="http://schemas.microsoft.com/office/powerpoint/2010/main" val="1190242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3" name="ü lon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subTnLst>
                                    <p:audio>
                                      <p:cMediaNode>
                                        <p:cTn display="0" masterRel="sameClick">
                                          <p:stCondLst>
                                            <p:cond evt="begin" delay="0">
                                              <p:tn val="13"/>
                                            </p:cond>
                                          </p:stCondLst>
                                          <p:endCondLst>
                                            <p:cond evt="onStopAudio" delay="0">
                                              <p:tgtEl>
                                                <p:sldTgt/>
                                              </p:tgtEl>
                                            </p:cond>
                                          </p:endCondLst>
                                        </p:cTn>
                                        <p:tgtEl>
                                          <p:sndTgt r:embed="rId4" name="Tür new.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fühlen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subTnLst>
                                    <p:audio>
                                      <p:cMediaNode>
                                        <p:cTn display="0" masterRel="sameClick">
                                          <p:stCondLst>
                                            <p:cond evt="begin" delay="0">
                                              <p:tn val="23"/>
                                            </p:cond>
                                          </p:stCondLst>
                                          <p:endCondLst>
                                            <p:cond evt="onStopAudio" delay="0">
                                              <p:tgtEl>
                                                <p:sldTgt/>
                                              </p:tgtEl>
                                            </p:cond>
                                          </p:endCondLst>
                                        </p:cTn>
                                        <p:tgtEl>
                                          <p:sndTgt r:embed="rId5" name="fühlen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subTnLst>
                                    <p:audio>
                                      <p:cMediaNode>
                                        <p:cTn display="0" masterRel="sameClick">
                                          <p:stCondLst>
                                            <p:cond evt="begin" delay="0">
                                              <p:tn val="28"/>
                                            </p:cond>
                                          </p:stCondLst>
                                          <p:endCondLst>
                                            <p:cond evt="onStopAudio" delay="0">
                                              <p:tgtEl>
                                                <p:sldTgt/>
                                              </p:tgtEl>
                                            </p:cond>
                                          </p:endCondLst>
                                        </p:cTn>
                                        <p:tgtEl>
                                          <p:sndTgt r:embed="rId6" name="grün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subTnLst>
                                    <p:audio>
                                      <p:cMediaNode>
                                        <p:cTn display="0" masterRel="sameClick">
                                          <p:stCondLst>
                                            <p:cond evt="begin" delay="0">
                                              <p:tn val="33"/>
                                            </p:cond>
                                          </p:stCondLst>
                                          <p:endCondLst>
                                            <p:cond evt="onStopAudio" delay="0">
                                              <p:tgtEl>
                                                <p:sldTgt/>
                                              </p:tgtEl>
                                            </p:cond>
                                          </p:endCondLst>
                                        </p:cTn>
                                        <p:tgtEl>
                                          <p:sndTgt r:embed="rId6" name="grün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7" name="Küche new.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subTnLst>
                                    <p:audio>
                                      <p:cMediaNode>
                                        <p:cTn display="0" masterRel="sameClick">
                                          <p:stCondLst>
                                            <p:cond evt="begin" delay="0">
                                              <p:tn val="43"/>
                                            </p:cond>
                                          </p:stCondLst>
                                          <p:endCondLst>
                                            <p:cond evt="onStopAudio" delay="0">
                                              <p:tgtEl>
                                                <p:sldTgt/>
                                              </p:tgtEl>
                                            </p:cond>
                                          </p:endCondLst>
                                        </p:cTn>
                                        <p:tgtEl>
                                          <p:sndTgt r:embed="rId7" name="Küche new.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childTnLst>
                                  <p:subTnLst>
                                    <p:audio>
                                      <p:cMediaNode>
                                        <p:cTn display="0" masterRel="sameClick">
                                          <p:stCondLst>
                                            <p:cond evt="begin" delay="0">
                                              <p:tn val="48"/>
                                            </p:cond>
                                          </p:stCondLst>
                                          <p:endCondLst>
                                            <p:cond evt="onStopAudio" delay="0">
                                              <p:tgtEl>
                                                <p:sldTgt/>
                                              </p:tgtEl>
                                            </p:cond>
                                          </p:endCondLst>
                                        </p:cTn>
                                        <p:tgtEl>
                                          <p:sndTgt r:embed="rId8" name="früh new.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subTnLst>
                                    <p:audio>
                                      <p:cMediaNode>
                                        <p:cTn display="0" masterRel="sameClick">
                                          <p:stCondLst>
                                            <p:cond evt="begin" delay="0">
                                              <p:tn val="53"/>
                                            </p:cond>
                                          </p:stCondLst>
                                          <p:endCondLst>
                                            <p:cond evt="onStopAudio" delay="0">
                                              <p:tgtEl>
                                                <p:sldTgt/>
                                              </p:tgtEl>
                                            </p:cond>
                                          </p:endCondLst>
                                        </p:cTn>
                                        <p:tgtEl>
                                          <p:sndTgt r:embed="rId8" name="früh new.wav"/>
                                        </p:tgtEl>
                                      </p:cMediaNode>
                                    </p:audio>
                                  </p:subTnLst>
                                </p:cTn>
                              </p:par>
                              <p:par>
                                <p:cTn id="56" presetID="10" presetClass="entr" presetSubtype="0" fill="hold"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childTnLst>
                                  <p:subTnLst>
                                    <p:audio>
                                      <p:cMediaNode>
                                        <p:cTn display="0" masterRel="sameClick">
                                          <p:stCondLst>
                                            <p:cond evt="begin" delay="0">
                                              <p:tn val="61"/>
                                            </p:cond>
                                          </p:stCondLst>
                                          <p:endCondLst>
                                            <p:cond evt="onStopAudio" delay="0">
                                              <p:tgtEl>
                                                <p:sldTgt/>
                                              </p:tgtEl>
                                            </p:cond>
                                          </p:endCondLst>
                                        </p:cTn>
                                        <p:tgtEl>
                                          <p:sndTgt r:embed="rId9" name="über new.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fade">
                                      <p:cBhvr>
                                        <p:cTn id="68" dur="500"/>
                                        <p:tgtEl>
                                          <p:spTgt spid="12"/>
                                        </p:tgtEl>
                                      </p:cBhvr>
                                    </p:animEffect>
                                  </p:childTnLst>
                                  <p:subTnLst>
                                    <p:audio>
                                      <p:cMediaNode>
                                        <p:cTn display="0" masterRel="sameClick">
                                          <p:stCondLst>
                                            <p:cond evt="begin" delay="0">
                                              <p:tn val="66"/>
                                            </p:cond>
                                          </p:stCondLst>
                                          <p:endCondLst>
                                            <p:cond evt="onStopAudio" delay="0">
                                              <p:tgtEl>
                                                <p:sldTgt/>
                                              </p:tgtEl>
                                            </p:cond>
                                          </p:endCondLst>
                                        </p:cTn>
                                        <p:tgtEl>
                                          <p:sndTgt r:embed="rId9" name="über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animBg="1"/>
      <p:bldP spid="5" grpId="0"/>
      <p:bldP spid="6" grpId="0"/>
      <p:bldP spid="7" grpId="0"/>
      <p:bldP spid="8" grpId="0"/>
      <p:bldP spid="9" grpId="0"/>
      <p:bldP spid="13"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644970-E8D1-D842-8086-45C0C7EADC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Content Placeholder 2">
            <a:extLst>
              <a:ext uri="{FF2B5EF4-FFF2-40B4-BE49-F238E27FC236}">
                <a16:creationId xmlns:a16="http://schemas.microsoft.com/office/drawing/2014/main" id="{3ECD9CD3-6431-B848-9015-CAF2B7C23751}"/>
              </a:ext>
            </a:extLst>
          </p:cNvPr>
          <p:cNvSpPr txBox="1">
            <a:spLocks/>
          </p:cNvSpPr>
          <p:nvPr/>
        </p:nvSpPr>
        <p:spPr>
          <a:xfrm>
            <a:off x="509587" y="1481049"/>
            <a:ext cx="68072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solidFill>
                  <a:srgbClr val="115076"/>
                </a:solidFill>
              </a:rPr>
              <a:t>O Tannenbaum, o Tannenbaum,</a:t>
            </a:r>
          </a:p>
          <a:p>
            <a:pPr marL="0" indent="0">
              <a:buFont typeface="Arial" panose="020B0604020202020204" pitchFamily="34" charset="0"/>
              <a:buNone/>
            </a:pPr>
            <a:r>
              <a:rPr lang="en-GB" dirty="0">
                <a:solidFill>
                  <a:srgbClr val="115076"/>
                </a:solidFill>
              </a:rPr>
              <a:t>wie grün sind deine Blätter!</a:t>
            </a:r>
          </a:p>
          <a:p>
            <a:pPr marL="0" indent="0">
              <a:buFont typeface="Arial" panose="020B0604020202020204" pitchFamily="34" charset="0"/>
              <a:buNone/>
            </a:pPr>
            <a:r>
              <a:rPr lang="en-GB" dirty="0">
                <a:solidFill>
                  <a:srgbClr val="115076"/>
                </a:solidFill>
              </a:rPr>
              <a:t>Du grünst </a:t>
            </a:r>
            <a:r>
              <a:rPr lang="en-GB" dirty="0" err="1">
                <a:solidFill>
                  <a:srgbClr val="115076"/>
                </a:solidFill>
              </a:rPr>
              <a:t>nicht</a:t>
            </a:r>
            <a:r>
              <a:rPr lang="en-GB" dirty="0">
                <a:solidFill>
                  <a:srgbClr val="115076"/>
                </a:solidFill>
              </a:rPr>
              <a:t> </a:t>
            </a:r>
            <a:r>
              <a:rPr lang="en-GB" dirty="0" err="1">
                <a:solidFill>
                  <a:srgbClr val="115076"/>
                </a:solidFill>
              </a:rPr>
              <a:t>nur</a:t>
            </a:r>
            <a:r>
              <a:rPr lang="en-GB" dirty="0">
                <a:solidFill>
                  <a:srgbClr val="115076"/>
                </a:solidFill>
              </a:rPr>
              <a:t> </a:t>
            </a:r>
            <a:r>
              <a:rPr lang="en-GB" dirty="0" err="1">
                <a:solidFill>
                  <a:srgbClr val="115076"/>
                </a:solidFill>
              </a:rPr>
              <a:t>zur</a:t>
            </a:r>
            <a:r>
              <a:rPr lang="en-GB" dirty="0">
                <a:solidFill>
                  <a:srgbClr val="115076"/>
                </a:solidFill>
              </a:rPr>
              <a:t> </a:t>
            </a:r>
            <a:r>
              <a:rPr lang="en-GB" dirty="0" err="1">
                <a:solidFill>
                  <a:srgbClr val="115076"/>
                </a:solidFill>
              </a:rPr>
              <a:t>Sommerzeit</a:t>
            </a:r>
            <a:r>
              <a:rPr lang="en-GB" dirty="0">
                <a:solidFill>
                  <a:srgbClr val="115076"/>
                </a:solidFill>
              </a:rPr>
              <a:t>,</a:t>
            </a:r>
          </a:p>
          <a:p>
            <a:pPr marL="0" indent="0">
              <a:buFont typeface="Arial" panose="020B0604020202020204" pitchFamily="34" charset="0"/>
              <a:buNone/>
            </a:pPr>
            <a:r>
              <a:rPr lang="en-GB" dirty="0">
                <a:solidFill>
                  <a:srgbClr val="115076"/>
                </a:solidFill>
              </a:rPr>
              <a:t>Nein auch im Winter, wenn es </a:t>
            </a:r>
            <a:r>
              <a:rPr lang="en-GB" b="1" dirty="0">
                <a:solidFill>
                  <a:srgbClr val="E87D1E"/>
                </a:solidFill>
              </a:rPr>
              <a:t>sch</a:t>
            </a:r>
            <a:r>
              <a:rPr lang="en-GB" dirty="0">
                <a:solidFill>
                  <a:srgbClr val="115076"/>
                </a:solidFill>
              </a:rPr>
              <a:t>neit.</a:t>
            </a:r>
          </a:p>
          <a:p>
            <a:pPr marL="0" indent="0">
              <a:buFont typeface="Arial" panose="020B0604020202020204" pitchFamily="34" charset="0"/>
              <a:buNone/>
            </a:pPr>
            <a:r>
              <a:rPr lang="en-GB" dirty="0">
                <a:solidFill>
                  <a:srgbClr val="115076"/>
                </a:solidFill>
              </a:rPr>
              <a:t>O Tannenbaum, o Tannenbaum,</a:t>
            </a:r>
          </a:p>
          <a:p>
            <a:pPr marL="0" indent="0">
              <a:buFont typeface="Arial" panose="020B0604020202020204" pitchFamily="34" charset="0"/>
              <a:buNone/>
            </a:pPr>
            <a:r>
              <a:rPr lang="en-GB" dirty="0">
                <a:solidFill>
                  <a:srgbClr val="115076"/>
                </a:solidFill>
              </a:rPr>
              <a:t>wie grün sind deine Blätter!</a:t>
            </a:r>
          </a:p>
          <a:p>
            <a:pPr marL="0" indent="0">
              <a:buFont typeface="Arial" panose="020B0604020202020204" pitchFamily="34" charset="0"/>
              <a:buNone/>
            </a:pPr>
            <a:endParaRPr lang="en-GB" dirty="0">
              <a:solidFill>
                <a:srgbClr val="4472C4">
                  <a:lumMod val="50000"/>
                </a:srgbClr>
              </a:solidFill>
            </a:endParaRPr>
          </a:p>
        </p:txBody>
      </p:sp>
      <p:sp>
        <p:nvSpPr>
          <p:cNvPr id="5" name="Title 1">
            <a:extLst>
              <a:ext uri="{FF2B5EF4-FFF2-40B4-BE49-F238E27FC236}">
                <a16:creationId xmlns:a16="http://schemas.microsoft.com/office/drawing/2014/main" id="{E02F6C4B-15EE-2E46-84FD-03A99E8059A4}"/>
              </a:ext>
            </a:extLst>
          </p:cNvPr>
          <p:cNvSpPr txBox="1">
            <a:spLocks/>
          </p:cNvSpPr>
          <p:nvPr/>
        </p:nvSpPr>
        <p:spPr>
          <a:xfrm>
            <a:off x="300038" y="6623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US" sz="3500" dirty="0"/>
          </a:p>
        </p:txBody>
      </p:sp>
      <p:sp>
        <p:nvSpPr>
          <p:cNvPr id="6" name="Content Placeholder 2">
            <a:extLst>
              <a:ext uri="{FF2B5EF4-FFF2-40B4-BE49-F238E27FC236}">
                <a16:creationId xmlns:a16="http://schemas.microsoft.com/office/drawing/2014/main" id="{97EE9626-BCEF-9946-BA31-02FDDBA61157}"/>
              </a:ext>
            </a:extLst>
          </p:cNvPr>
          <p:cNvSpPr txBox="1">
            <a:spLocks/>
          </p:cNvSpPr>
          <p:nvPr/>
        </p:nvSpPr>
        <p:spPr>
          <a:xfrm>
            <a:off x="509587" y="1481050"/>
            <a:ext cx="6807200" cy="43513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solidFill>
                  <a:srgbClr val="115076"/>
                </a:solidFill>
              </a:rPr>
              <a:t>O Tannenb</a:t>
            </a:r>
            <a:r>
              <a:rPr lang="en-GB" b="1" dirty="0">
                <a:solidFill>
                  <a:srgbClr val="E87D1E"/>
                </a:solidFill>
              </a:rPr>
              <a:t>au</a:t>
            </a:r>
            <a:r>
              <a:rPr lang="en-GB" dirty="0">
                <a:solidFill>
                  <a:srgbClr val="115076"/>
                </a:solidFill>
              </a:rPr>
              <a:t>m, o Tannenb</a:t>
            </a:r>
            <a:r>
              <a:rPr lang="en-GB" b="1" dirty="0">
                <a:solidFill>
                  <a:srgbClr val="E87D1E"/>
                </a:solidFill>
              </a:rPr>
              <a:t>au</a:t>
            </a:r>
            <a:r>
              <a:rPr lang="en-GB" dirty="0">
                <a:solidFill>
                  <a:srgbClr val="115076"/>
                </a:solidFill>
              </a:rPr>
              <a:t>m,</a:t>
            </a:r>
          </a:p>
          <a:p>
            <a:pPr marL="0" indent="0">
              <a:buFont typeface="Arial" panose="020B0604020202020204" pitchFamily="34" charset="0"/>
              <a:buNone/>
            </a:pPr>
            <a:r>
              <a:rPr lang="en-GB" dirty="0" err="1">
                <a:solidFill>
                  <a:srgbClr val="115076"/>
                </a:solidFill>
              </a:rPr>
              <a:t>wie</a:t>
            </a:r>
            <a:r>
              <a:rPr lang="en-GB" dirty="0">
                <a:solidFill>
                  <a:srgbClr val="115076"/>
                </a:solidFill>
              </a:rPr>
              <a:t> </a:t>
            </a:r>
            <a:r>
              <a:rPr lang="en-GB" dirty="0" err="1">
                <a:solidFill>
                  <a:srgbClr val="115076"/>
                </a:solidFill>
              </a:rPr>
              <a:t>grün</a:t>
            </a:r>
            <a:r>
              <a:rPr lang="en-GB" dirty="0">
                <a:solidFill>
                  <a:srgbClr val="115076"/>
                </a:solidFill>
              </a:rPr>
              <a:t> </a:t>
            </a:r>
            <a:r>
              <a:rPr lang="en-GB" dirty="0" err="1">
                <a:solidFill>
                  <a:srgbClr val="115076"/>
                </a:solidFill>
              </a:rPr>
              <a:t>sind</a:t>
            </a:r>
            <a:r>
              <a:rPr lang="en-GB" dirty="0">
                <a:solidFill>
                  <a:srgbClr val="115076"/>
                </a:solidFill>
              </a:rPr>
              <a:t> </a:t>
            </a:r>
            <a:r>
              <a:rPr lang="en-GB" dirty="0" err="1">
                <a:solidFill>
                  <a:srgbClr val="115076"/>
                </a:solidFill>
              </a:rPr>
              <a:t>deine</a:t>
            </a:r>
            <a:r>
              <a:rPr lang="en-GB" dirty="0">
                <a:solidFill>
                  <a:srgbClr val="115076"/>
                </a:solidFill>
              </a:rPr>
              <a:t> </a:t>
            </a:r>
            <a:r>
              <a:rPr lang="en-GB" dirty="0" err="1">
                <a:solidFill>
                  <a:srgbClr val="115076"/>
                </a:solidFill>
              </a:rPr>
              <a:t>Blätter</a:t>
            </a:r>
            <a:r>
              <a:rPr lang="en-GB" dirty="0">
                <a:solidFill>
                  <a:srgbClr val="115076"/>
                </a:solidFill>
              </a:rPr>
              <a:t>!</a:t>
            </a:r>
          </a:p>
          <a:p>
            <a:pPr marL="0" indent="0">
              <a:buFont typeface="Arial" panose="020B0604020202020204" pitchFamily="34" charset="0"/>
              <a:buNone/>
            </a:pPr>
            <a:r>
              <a:rPr lang="en-GB" dirty="0">
                <a:solidFill>
                  <a:srgbClr val="115076"/>
                </a:solidFill>
              </a:rPr>
              <a:t>Du </a:t>
            </a:r>
            <a:r>
              <a:rPr lang="en-GB" dirty="0" err="1">
                <a:solidFill>
                  <a:srgbClr val="115076"/>
                </a:solidFill>
              </a:rPr>
              <a:t>grünst</a:t>
            </a:r>
            <a:r>
              <a:rPr lang="en-GB" dirty="0">
                <a:solidFill>
                  <a:srgbClr val="115076"/>
                </a:solidFill>
              </a:rPr>
              <a:t> </a:t>
            </a:r>
            <a:r>
              <a:rPr lang="en-GB" dirty="0" err="1">
                <a:solidFill>
                  <a:srgbClr val="115076"/>
                </a:solidFill>
              </a:rPr>
              <a:t>nicht</a:t>
            </a:r>
            <a:r>
              <a:rPr lang="en-GB" dirty="0">
                <a:solidFill>
                  <a:srgbClr val="115076"/>
                </a:solidFill>
              </a:rPr>
              <a:t> </a:t>
            </a:r>
            <a:r>
              <a:rPr lang="en-GB" dirty="0" err="1">
                <a:solidFill>
                  <a:srgbClr val="115076"/>
                </a:solidFill>
              </a:rPr>
              <a:t>nur</a:t>
            </a:r>
            <a:r>
              <a:rPr lang="en-GB" dirty="0">
                <a:solidFill>
                  <a:srgbClr val="115076"/>
                </a:solidFill>
              </a:rPr>
              <a:t> </a:t>
            </a:r>
            <a:r>
              <a:rPr lang="en-GB" dirty="0" err="1">
                <a:solidFill>
                  <a:srgbClr val="115076"/>
                </a:solidFill>
              </a:rPr>
              <a:t>zur</a:t>
            </a:r>
            <a:r>
              <a:rPr lang="en-GB" dirty="0">
                <a:solidFill>
                  <a:srgbClr val="115076"/>
                </a:solidFill>
              </a:rPr>
              <a:t> </a:t>
            </a:r>
            <a:r>
              <a:rPr lang="en-GB" dirty="0" err="1">
                <a:solidFill>
                  <a:srgbClr val="115076"/>
                </a:solidFill>
              </a:rPr>
              <a:t>Sommerzeit</a:t>
            </a:r>
            <a:r>
              <a:rPr lang="en-GB" dirty="0">
                <a:solidFill>
                  <a:srgbClr val="115076"/>
                </a:solidFill>
              </a:rPr>
              <a:t>,</a:t>
            </a:r>
          </a:p>
          <a:p>
            <a:pPr marL="0" indent="0">
              <a:buFont typeface="Arial" panose="020B0604020202020204" pitchFamily="34" charset="0"/>
              <a:buNone/>
            </a:pPr>
            <a:r>
              <a:rPr lang="en-GB" dirty="0" err="1">
                <a:solidFill>
                  <a:srgbClr val="115076"/>
                </a:solidFill>
              </a:rPr>
              <a:t>Nein</a:t>
            </a:r>
            <a:r>
              <a:rPr lang="en-GB" dirty="0">
                <a:solidFill>
                  <a:srgbClr val="115076"/>
                </a:solidFill>
              </a:rPr>
              <a:t> </a:t>
            </a:r>
            <a:r>
              <a:rPr lang="en-GB" b="1" dirty="0" err="1">
                <a:solidFill>
                  <a:srgbClr val="E87D1E"/>
                </a:solidFill>
              </a:rPr>
              <a:t>au</a:t>
            </a:r>
            <a:r>
              <a:rPr lang="en-GB" dirty="0" err="1">
                <a:solidFill>
                  <a:srgbClr val="115076"/>
                </a:solidFill>
              </a:rPr>
              <a:t>ch</a:t>
            </a:r>
            <a:r>
              <a:rPr lang="en-GB" dirty="0">
                <a:solidFill>
                  <a:srgbClr val="115076"/>
                </a:solidFill>
              </a:rPr>
              <a:t> </a:t>
            </a:r>
            <a:r>
              <a:rPr lang="en-GB" dirty="0" err="1">
                <a:solidFill>
                  <a:srgbClr val="115076"/>
                </a:solidFill>
              </a:rPr>
              <a:t>im</a:t>
            </a:r>
            <a:r>
              <a:rPr lang="en-GB" dirty="0">
                <a:solidFill>
                  <a:srgbClr val="115076"/>
                </a:solidFill>
              </a:rPr>
              <a:t> Winter, </a:t>
            </a:r>
            <a:r>
              <a:rPr lang="en-GB" dirty="0" err="1">
                <a:solidFill>
                  <a:srgbClr val="115076"/>
                </a:solidFill>
              </a:rPr>
              <a:t>wenn</a:t>
            </a:r>
            <a:r>
              <a:rPr lang="en-GB" dirty="0">
                <a:solidFill>
                  <a:srgbClr val="115076"/>
                </a:solidFill>
              </a:rPr>
              <a:t> es </a:t>
            </a:r>
            <a:r>
              <a:rPr lang="en-GB" dirty="0" err="1">
                <a:solidFill>
                  <a:srgbClr val="115076"/>
                </a:solidFill>
              </a:rPr>
              <a:t>schneit</a:t>
            </a:r>
            <a:r>
              <a:rPr lang="en-GB" dirty="0">
                <a:solidFill>
                  <a:srgbClr val="115076"/>
                </a:solidFill>
              </a:rPr>
              <a:t>.</a:t>
            </a:r>
          </a:p>
          <a:p>
            <a:pPr marL="0" indent="0">
              <a:buFont typeface="Arial" panose="020B0604020202020204" pitchFamily="34" charset="0"/>
              <a:buNone/>
            </a:pPr>
            <a:r>
              <a:rPr lang="en-GB" dirty="0">
                <a:solidFill>
                  <a:srgbClr val="115076"/>
                </a:solidFill>
              </a:rPr>
              <a:t>O Tannenb</a:t>
            </a:r>
            <a:r>
              <a:rPr lang="en-GB" b="1" dirty="0">
                <a:solidFill>
                  <a:srgbClr val="E87D1E"/>
                </a:solidFill>
              </a:rPr>
              <a:t>au</a:t>
            </a:r>
            <a:r>
              <a:rPr lang="en-GB" dirty="0">
                <a:solidFill>
                  <a:srgbClr val="115076"/>
                </a:solidFill>
              </a:rPr>
              <a:t>m, o Tannenb</a:t>
            </a:r>
            <a:r>
              <a:rPr lang="en-GB" b="1" dirty="0">
                <a:solidFill>
                  <a:srgbClr val="E87D1E"/>
                </a:solidFill>
              </a:rPr>
              <a:t>au</a:t>
            </a:r>
            <a:r>
              <a:rPr lang="en-GB" dirty="0">
                <a:solidFill>
                  <a:srgbClr val="115076"/>
                </a:solidFill>
              </a:rPr>
              <a:t>m,</a:t>
            </a:r>
          </a:p>
          <a:p>
            <a:pPr marL="0" indent="0">
              <a:buFont typeface="Arial" panose="020B0604020202020204" pitchFamily="34" charset="0"/>
              <a:buNone/>
            </a:pPr>
            <a:r>
              <a:rPr lang="en-GB" dirty="0" err="1">
                <a:solidFill>
                  <a:srgbClr val="115076"/>
                </a:solidFill>
              </a:rPr>
              <a:t>wie</a:t>
            </a:r>
            <a:r>
              <a:rPr lang="en-GB" dirty="0">
                <a:solidFill>
                  <a:srgbClr val="115076"/>
                </a:solidFill>
              </a:rPr>
              <a:t> </a:t>
            </a:r>
            <a:r>
              <a:rPr lang="en-GB" dirty="0" err="1">
                <a:solidFill>
                  <a:srgbClr val="115076"/>
                </a:solidFill>
              </a:rPr>
              <a:t>grün</a:t>
            </a:r>
            <a:r>
              <a:rPr lang="en-GB" dirty="0">
                <a:solidFill>
                  <a:srgbClr val="115076"/>
                </a:solidFill>
              </a:rPr>
              <a:t> </a:t>
            </a:r>
            <a:r>
              <a:rPr lang="en-GB" dirty="0" err="1">
                <a:solidFill>
                  <a:srgbClr val="115076"/>
                </a:solidFill>
              </a:rPr>
              <a:t>sind</a:t>
            </a:r>
            <a:r>
              <a:rPr lang="en-GB" dirty="0">
                <a:solidFill>
                  <a:srgbClr val="115076"/>
                </a:solidFill>
              </a:rPr>
              <a:t> </a:t>
            </a:r>
            <a:r>
              <a:rPr lang="en-GB" dirty="0" err="1">
                <a:solidFill>
                  <a:srgbClr val="115076"/>
                </a:solidFill>
              </a:rPr>
              <a:t>deine</a:t>
            </a:r>
            <a:r>
              <a:rPr lang="en-GB" dirty="0">
                <a:solidFill>
                  <a:srgbClr val="115076"/>
                </a:solidFill>
              </a:rPr>
              <a:t> </a:t>
            </a:r>
            <a:r>
              <a:rPr lang="en-GB" dirty="0" err="1">
                <a:solidFill>
                  <a:srgbClr val="115076"/>
                </a:solidFill>
              </a:rPr>
              <a:t>Blätter</a:t>
            </a:r>
            <a:r>
              <a:rPr lang="en-GB" dirty="0">
                <a:solidFill>
                  <a:srgbClr val="115076"/>
                </a:solidFill>
              </a:rPr>
              <a:t>!</a:t>
            </a:r>
          </a:p>
          <a:p>
            <a:pPr marL="0" indent="0">
              <a:buFont typeface="Arial" panose="020B0604020202020204" pitchFamily="34" charset="0"/>
              <a:buNone/>
            </a:pPr>
            <a:endParaRPr lang="en-GB" dirty="0"/>
          </a:p>
        </p:txBody>
      </p:sp>
      <p:sp>
        <p:nvSpPr>
          <p:cNvPr id="7" name="TextBox 6">
            <a:extLst>
              <a:ext uri="{FF2B5EF4-FFF2-40B4-BE49-F238E27FC236}">
                <a16:creationId xmlns:a16="http://schemas.microsoft.com/office/drawing/2014/main" id="{BA091B6A-CFDB-1F40-8DFE-B226223F668E}"/>
              </a:ext>
            </a:extLst>
          </p:cNvPr>
          <p:cNvSpPr txBox="1"/>
          <p:nvPr/>
        </p:nvSpPr>
        <p:spPr>
          <a:xfrm>
            <a:off x="8700556" y="1077813"/>
            <a:ext cx="1762021" cy="2246769"/>
          </a:xfrm>
          <a:prstGeom prst="rect">
            <a:avLst/>
          </a:prstGeom>
          <a:noFill/>
        </p:spPr>
        <p:txBody>
          <a:bodyPr wrap="none" rtlCol="0">
            <a:spAutoFit/>
          </a:bodyPr>
          <a:lstStyle/>
          <a:p>
            <a:r>
              <a:rPr lang="en-US" sz="2800" b="1" dirty="0">
                <a:solidFill>
                  <a:srgbClr val="E87D1E"/>
                </a:solidFill>
                <a:latin typeface="Century Gothic" panose="020B0502020202020204" pitchFamily="34" charset="0"/>
              </a:rPr>
              <a:t>AU</a:t>
            </a:r>
          </a:p>
          <a:p>
            <a:r>
              <a:rPr lang="en-US" sz="2800" dirty="0" err="1">
                <a:solidFill>
                  <a:srgbClr val="115076"/>
                </a:solidFill>
                <a:latin typeface="Century Gothic" panose="020B0502020202020204" pitchFamily="34" charset="0"/>
              </a:rPr>
              <a:t>bl</a:t>
            </a:r>
            <a:r>
              <a:rPr lang="en-US" sz="2800" dirty="0" err="1">
                <a:solidFill>
                  <a:srgbClr val="E87D1E"/>
                </a:solidFill>
                <a:latin typeface="Century Gothic" panose="020B0502020202020204" pitchFamily="34" charset="0"/>
              </a:rPr>
              <a:t>au</a:t>
            </a:r>
            <a:endParaRPr lang="en-US" sz="2800" dirty="0">
              <a:solidFill>
                <a:srgbClr val="E87D1E"/>
              </a:solidFill>
              <a:latin typeface="Century Gothic" panose="020B0502020202020204" pitchFamily="34" charset="0"/>
            </a:endParaRPr>
          </a:p>
          <a:p>
            <a:r>
              <a:rPr lang="en-US" sz="2800" dirty="0">
                <a:solidFill>
                  <a:srgbClr val="115076"/>
                </a:solidFill>
                <a:latin typeface="Century Gothic" panose="020B0502020202020204" pitchFamily="34" charset="0"/>
              </a:rPr>
              <a:t>das H</a:t>
            </a:r>
            <a:r>
              <a:rPr lang="en-US" sz="2800" dirty="0">
                <a:solidFill>
                  <a:srgbClr val="E87D1E"/>
                </a:solidFill>
                <a:latin typeface="Century Gothic" panose="020B0502020202020204" pitchFamily="34" charset="0"/>
              </a:rPr>
              <a:t>au</a:t>
            </a:r>
            <a:r>
              <a:rPr lang="en-US" sz="2800" dirty="0">
                <a:solidFill>
                  <a:srgbClr val="115076"/>
                </a:solidFill>
                <a:latin typeface="Century Gothic" panose="020B0502020202020204" pitchFamily="34" charset="0"/>
              </a:rPr>
              <a:t>s</a:t>
            </a:r>
          </a:p>
          <a:p>
            <a:r>
              <a:rPr lang="en-US" sz="2800" dirty="0" err="1">
                <a:solidFill>
                  <a:srgbClr val="115076"/>
                </a:solidFill>
                <a:latin typeface="Century Gothic" panose="020B0502020202020204" pitchFamily="34" charset="0"/>
              </a:rPr>
              <a:t>k</a:t>
            </a:r>
            <a:r>
              <a:rPr lang="en-US" sz="2800" dirty="0" err="1">
                <a:solidFill>
                  <a:srgbClr val="E87D1E"/>
                </a:solidFill>
                <a:latin typeface="Century Gothic" panose="020B0502020202020204" pitchFamily="34" charset="0"/>
              </a:rPr>
              <a:t>au</a:t>
            </a:r>
            <a:r>
              <a:rPr lang="en-US" sz="2800" dirty="0" err="1">
                <a:solidFill>
                  <a:srgbClr val="115076"/>
                </a:solidFill>
                <a:latin typeface="Century Gothic" panose="020B0502020202020204" pitchFamily="34" charset="0"/>
              </a:rPr>
              <a:t>m</a:t>
            </a:r>
            <a:endParaRPr lang="en-US" sz="2800" dirty="0">
              <a:solidFill>
                <a:srgbClr val="115076"/>
              </a:solidFill>
              <a:latin typeface="Century Gothic" panose="020B0502020202020204" pitchFamily="34" charset="0"/>
            </a:endParaRPr>
          </a:p>
          <a:p>
            <a:endParaRPr lang="en-US" sz="2800" dirty="0">
              <a:solidFill>
                <a:srgbClr val="115076"/>
              </a:solidFill>
              <a:latin typeface="Century Gothic" panose="020B0502020202020204" pitchFamily="34" charset="0"/>
            </a:endParaRPr>
          </a:p>
        </p:txBody>
      </p:sp>
      <p:sp>
        <p:nvSpPr>
          <p:cNvPr id="8" name="TextBox 7">
            <a:extLst>
              <a:ext uri="{FF2B5EF4-FFF2-40B4-BE49-F238E27FC236}">
                <a16:creationId xmlns:a16="http://schemas.microsoft.com/office/drawing/2014/main" id="{234530A3-6503-F341-B6F6-096C04F38D03}"/>
              </a:ext>
            </a:extLst>
          </p:cNvPr>
          <p:cNvSpPr txBox="1"/>
          <p:nvPr/>
        </p:nvSpPr>
        <p:spPr>
          <a:xfrm>
            <a:off x="8700556" y="3471863"/>
            <a:ext cx="2417650" cy="2677656"/>
          </a:xfrm>
          <a:prstGeom prst="rect">
            <a:avLst/>
          </a:prstGeom>
          <a:noFill/>
        </p:spPr>
        <p:txBody>
          <a:bodyPr wrap="none" rtlCol="0">
            <a:spAutoFit/>
          </a:bodyPr>
          <a:lstStyle/>
          <a:p>
            <a:r>
              <a:rPr lang="en-US" sz="2800" b="1" dirty="0">
                <a:solidFill>
                  <a:srgbClr val="E87D1E"/>
                </a:solidFill>
                <a:latin typeface="Century Gothic" panose="020B0502020202020204" pitchFamily="34" charset="0"/>
              </a:rPr>
              <a:t>SCH</a:t>
            </a:r>
          </a:p>
          <a:p>
            <a:r>
              <a:rPr lang="en-US" sz="2800" dirty="0">
                <a:solidFill>
                  <a:srgbClr val="115076"/>
                </a:solidFill>
                <a:latin typeface="Century Gothic" panose="020B0502020202020204" pitchFamily="34" charset="0"/>
              </a:rPr>
              <a:t>der Ti</a:t>
            </a:r>
            <a:r>
              <a:rPr lang="en-US" sz="2800" dirty="0">
                <a:solidFill>
                  <a:srgbClr val="E87D1E"/>
                </a:solidFill>
                <a:latin typeface="Century Gothic" panose="020B0502020202020204" pitchFamily="34" charset="0"/>
              </a:rPr>
              <a:t>sch</a:t>
            </a:r>
          </a:p>
          <a:p>
            <a:r>
              <a:rPr lang="en-US" sz="2800" dirty="0">
                <a:solidFill>
                  <a:srgbClr val="115076"/>
                </a:solidFill>
                <a:latin typeface="Century Gothic" panose="020B0502020202020204" pitchFamily="34" charset="0"/>
              </a:rPr>
              <a:t>die </a:t>
            </a:r>
            <a:r>
              <a:rPr lang="en-US" sz="2800" dirty="0" err="1">
                <a:solidFill>
                  <a:srgbClr val="115076"/>
                </a:solidFill>
                <a:latin typeface="Century Gothic" panose="020B0502020202020204" pitchFamily="34" charset="0"/>
              </a:rPr>
              <a:t>Fla</a:t>
            </a:r>
            <a:r>
              <a:rPr lang="en-US" sz="2800" dirty="0" err="1">
                <a:solidFill>
                  <a:srgbClr val="E87D1E"/>
                </a:solidFill>
                <a:latin typeface="Century Gothic" panose="020B0502020202020204" pitchFamily="34" charset="0"/>
              </a:rPr>
              <a:t>sch</a:t>
            </a:r>
            <a:r>
              <a:rPr lang="en-US" sz="2800" dirty="0" err="1">
                <a:solidFill>
                  <a:srgbClr val="115076"/>
                </a:solidFill>
                <a:latin typeface="Century Gothic" panose="020B0502020202020204" pitchFamily="34" charset="0"/>
              </a:rPr>
              <a:t>e</a:t>
            </a:r>
            <a:endParaRPr lang="en-US" sz="2800" dirty="0">
              <a:solidFill>
                <a:srgbClr val="115076"/>
              </a:solidFill>
              <a:latin typeface="Century Gothic" panose="020B0502020202020204" pitchFamily="34" charset="0"/>
            </a:endParaRPr>
          </a:p>
          <a:p>
            <a:r>
              <a:rPr lang="en-US" sz="2800" dirty="0" err="1">
                <a:solidFill>
                  <a:srgbClr val="115076"/>
                </a:solidFill>
                <a:latin typeface="Century Gothic" panose="020B0502020202020204" pitchFamily="34" charset="0"/>
              </a:rPr>
              <a:t>fal</a:t>
            </a:r>
            <a:r>
              <a:rPr lang="en-US" sz="2800" dirty="0" err="1">
                <a:solidFill>
                  <a:srgbClr val="E87D1E"/>
                </a:solidFill>
                <a:latin typeface="Century Gothic" panose="020B0502020202020204" pitchFamily="34" charset="0"/>
              </a:rPr>
              <a:t>sch</a:t>
            </a:r>
            <a:endParaRPr lang="en-US" sz="2800" dirty="0">
              <a:solidFill>
                <a:srgbClr val="E87D1E"/>
              </a:solidFill>
              <a:latin typeface="Century Gothic" panose="020B0502020202020204" pitchFamily="34" charset="0"/>
            </a:endParaRPr>
          </a:p>
          <a:p>
            <a:r>
              <a:rPr lang="en-US" sz="2800" dirty="0" err="1">
                <a:solidFill>
                  <a:srgbClr val="E87D1E"/>
                </a:solidFill>
                <a:latin typeface="Century Gothic" panose="020B0502020202020204" pitchFamily="34" charset="0"/>
              </a:rPr>
              <a:t>sch</a:t>
            </a:r>
            <a:r>
              <a:rPr lang="en-US" sz="2800" dirty="0" err="1">
                <a:solidFill>
                  <a:srgbClr val="115076"/>
                </a:solidFill>
                <a:latin typeface="Century Gothic" panose="020B0502020202020204" pitchFamily="34" charset="0"/>
              </a:rPr>
              <a:t>reiben</a:t>
            </a:r>
            <a:endParaRPr lang="en-US" sz="2800" dirty="0">
              <a:solidFill>
                <a:srgbClr val="115076"/>
              </a:solidFill>
              <a:latin typeface="Century Gothic" panose="020B0502020202020204" pitchFamily="34" charset="0"/>
            </a:endParaRPr>
          </a:p>
          <a:p>
            <a:r>
              <a:rPr lang="en-US" sz="2800" dirty="0">
                <a:solidFill>
                  <a:srgbClr val="115076"/>
                </a:solidFill>
                <a:latin typeface="Century Gothic" panose="020B0502020202020204" pitchFamily="34" charset="0"/>
              </a:rPr>
              <a:t>in der </a:t>
            </a:r>
            <a:r>
              <a:rPr lang="en-US" sz="2800" dirty="0">
                <a:solidFill>
                  <a:srgbClr val="E87D1E"/>
                </a:solidFill>
                <a:latin typeface="Century Gothic" panose="020B0502020202020204" pitchFamily="34" charset="0"/>
              </a:rPr>
              <a:t>Sch</a:t>
            </a:r>
            <a:r>
              <a:rPr lang="en-US" sz="2800" dirty="0">
                <a:solidFill>
                  <a:srgbClr val="115076"/>
                </a:solidFill>
                <a:latin typeface="Century Gothic" panose="020B0502020202020204" pitchFamily="34" charset="0"/>
              </a:rPr>
              <a:t>ule</a:t>
            </a:r>
          </a:p>
        </p:txBody>
      </p:sp>
      <p:sp>
        <p:nvSpPr>
          <p:cNvPr id="2" name="Title 1"/>
          <p:cNvSpPr>
            <a:spLocks noGrp="1"/>
          </p:cNvSpPr>
          <p:nvPr>
            <p:ph type="title"/>
          </p:nvPr>
        </p:nvSpPr>
        <p:spPr>
          <a:xfrm>
            <a:off x="0" y="341391"/>
            <a:ext cx="10515600" cy="1325563"/>
          </a:xfrm>
        </p:spPr>
        <p:txBody>
          <a:bodyPr/>
          <a:lstStyle/>
          <a:p>
            <a:r>
              <a:rPr lang="en-GB" b="1">
                <a:solidFill>
                  <a:prstClr val="white"/>
                </a:solidFill>
              </a:rPr>
              <a:t>‘AU’ und ‘SCH</a:t>
            </a:r>
            <a:br>
              <a:rPr lang="en-US"/>
            </a:br>
            <a:endParaRPr lang="en-GB"/>
          </a:p>
        </p:txBody>
      </p:sp>
      <p:sp>
        <p:nvSpPr>
          <p:cNvPr id="9" name="Rounded Rectangle 8">
            <a:extLst>
              <a:ext uri="{FF2B5EF4-FFF2-40B4-BE49-F238E27FC236}">
                <a16:creationId xmlns:a16="http://schemas.microsoft.com/office/drawing/2014/main" id="{FF9D5FC3-2828-4A20-AB45-539B08625342}"/>
              </a:ext>
            </a:extLst>
          </p:cNvPr>
          <p:cNvSpPr/>
          <p:nvPr/>
        </p:nvSpPr>
        <p:spPr>
          <a:xfrm>
            <a:off x="9885102" y="173374"/>
            <a:ext cx="209919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400" b="1">
                <a:solidFill>
                  <a:prstClr val="white"/>
                </a:solidFill>
                <a:latin typeface="Century Gothic" panose="020B0502020202020204" pitchFamily="34" charset="0"/>
              </a:rPr>
              <a:t>sprechen</a:t>
            </a:r>
            <a:endParaRPr lang="en-GB" sz="24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02245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6">
                                            <p:txEl>
                                              <p:pRg st="1" end="1"/>
                                            </p:txEl>
                                          </p:spTgt>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6">
                                            <p:txEl>
                                              <p:pRg st="2" end="2"/>
                                            </p:txEl>
                                          </p:spTgt>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6">
                                            <p:txEl>
                                              <p:pRg st="3" end="3"/>
                                            </p:txEl>
                                          </p:spTgt>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6">
                                            <p:txEl>
                                              <p:pRg st="4" end="4"/>
                                            </p:txEl>
                                          </p:spTgt>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6">
                                            <p:txEl>
                                              <p:pRg st="5" end="5"/>
                                            </p:txEl>
                                          </p:spTgt>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P spid="6" grpId="1" build="p"/>
      <p:bldP spid="7" grpId="0"/>
      <p:bldP spid="8"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802B8A-4200-0E4E-B7B5-D8558D816A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2" name="Title 1"/>
          <p:cNvSpPr>
            <a:spLocks noGrp="1"/>
          </p:cNvSpPr>
          <p:nvPr>
            <p:ph type="title"/>
          </p:nvPr>
        </p:nvSpPr>
        <p:spPr>
          <a:xfrm>
            <a:off x="0" y="191171"/>
            <a:ext cx="11353800" cy="1325563"/>
          </a:xfrm>
        </p:spPr>
        <p:txBody>
          <a:bodyPr>
            <a:normAutofit/>
          </a:bodyPr>
          <a:lstStyle/>
          <a:p>
            <a:r>
              <a:rPr lang="en-GB" sz="3200" b="1">
                <a:solidFill>
                  <a:prstClr val="white"/>
                </a:solidFill>
              </a:rPr>
              <a:t>Sprich es aus oder sing mit!</a:t>
            </a:r>
            <a:br>
              <a:rPr lang="en-US" sz="3200"/>
            </a:br>
            <a:endParaRPr lang="en-GB" sz="3200"/>
          </a:p>
        </p:txBody>
      </p:sp>
      <p:sp>
        <p:nvSpPr>
          <p:cNvPr id="4" name="Title 1">
            <a:extLst>
              <a:ext uri="{FF2B5EF4-FFF2-40B4-BE49-F238E27FC236}">
                <a16:creationId xmlns:a16="http://schemas.microsoft.com/office/drawing/2014/main" id="{337D5346-9F1A-9345-B801-04B40021D5DA}"/>
              </a:ext>
            </a:extLst>
          </p:cNvPr>
          <p:cNvSpPr txBox="1">
            <a:spLocks/>
          </p:cNvSpPr>
          <p:nvPr/>
        </p:nvSpPr>
        <p:spPr>
          <a:xfrm>
            <a:off x="0" y="2830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US" sz="3200" dirty="0"/>
          </a:p>
        </p:txBody>
      </p:sp>
      <p:sp>
        <p:nvSpPr>
          <p:cNvPr id="5" name="Content Placeholder 2">
            <a:extLst>
              <a:ext uri="{FF2B5EF4-FFF2-40B4-BE49-F238E27FC236}">
                <a16:creationId xmlns:a16="http://schemas.microsoft.com/office/drawing/2014/main" id="{AAC5AF95-96B2-BA45-B724-954E7962733A}"/>
              </a:ext>
            </a:extLst>
          </p:cNvPr>
          <p:cNvSpPr txBox="1">
            <a:spLocks/>
          </p:cNvSpPr>
          <p:nvPr/>
        </p:nvSpPr>
        <p:spPr>
          <a:xfrm>
            <a:off x="467833" y="1516734"/>
            <a:ext cx="6807200" cy="43513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O Tannenbaum, o Tannenbaum,</a:t>
            </a:r>
          </a:p>
          <a:p>
            <a:pPr marL="0" indent="0">
              <a:buFont typeface="Arial" panose="020B0604020202020204" pitchFamily="34" charset="0"/>
              <a:buNone/>
            </a:pPr>
            <a:r>
              <a:rPr lang="en-GB" dirty="0" err="1"/>
              <a:t>wie</a:t>
            </a:r>
            <a:r>
              <a:rPr lang="en-GB" dirty="0"/>
              <a:t> </a:t>
            </a:r>
            <a:r>
              <a:rPr lang="en-GB" dirty="0" err="1"/>
              <a:t>grün</a:t>
            </a:r>
            <a:r>
              <a:rPr lang="en-GB" dirty="0"/>
              <a:t> </a:t>
            </a:r>
            <a:r>
              <a:rPr lang="en-GB" dirty="0" err="1"/>
              <a:t>sind</a:t>
            </a:r>
            <a:r>
              <a:rPr lang="en-GB" dirty="0"/>
              <a:t> </a:t>
            </a:r>
            <a:r>
              <a:rPr lang="en-GB" dirty="0" err="1"/>
              <a:t>deine</a:t>
            </a:r>
            <a:r>
              <a:rPr lang="en-GB" dirty="0"/>
              <a:t> </a:t>
            </a:r>
            <a:r>
              <a:rPr lang="en-GB" dirty="0" err="1"/>
              <a:t>Blätter</a:t>
            </a:r>
            <a:r>
              <a:rPr lang="en-GB" dirty="0"/>
              <a:t>!</a:t>
            </a:r>
          </a:p>
          <a:p>
            <a:pPr marL="0" indent="0">
              <a:buFont typeface="Arial" panose="020B0604020202020204" pitchFamily="34" charset="0"/>
              <a:buNone/>
            </a:pPr>
            <a:r>
              <a:rPr lang="en-GB" dirty="0"/>
              <a:t>Du </a:t>
            </a:r>
            <a:r>
              <a:rPr lang="en-GB" dirty="0" err="1"/>
              <a:t>grünst</a:t>
            </a:r>
            <a:r>
              <a:rPr lang="en-GB" dirty="0"/>
              <a:t> </a:t>
            </a:r>
            <a:r>
              <a:rPr lang="en-GB" dirty="0" err="1"/>
              <a:t>nicht</a:t>
            </a:r>
            <a:r>
              <a:rPr lang="en-GB" dirty="0"/>
              <a:t> </a:t>
            </a:r>
            <a:r>
              <a:rPr lang="en-GB" dirty="0" err="1"/>
              <a:t>nur</a:t>
            </a:r>
            <a:r>
              <a:rPr lang="en-GB" dirty="0"/>
              <a:t> </a:t>
            </a:r>
            <a:r>
              <a:rPr lang="en-GB" dirty="0" err="1"/>
              <a:t>zur</a:t>
            </a:r>
            <a:r>
              <a:rPr lang="en-GB" dirty="0"/>
              <a:t> </a:t>
            </a:r>
            <a:r>
              <a:rPr lang="en-GB" dirty="0" err="1"/>
              <a:t>Sommerzeit</a:t>
            </a:r>
            <a:r>
              <a:rPr lang="en-GB" dirty="0"/>
              <a:t>,</a:t>
            </a:r>
          </a:p>
          <a:p>
            <a:pPr marL="0" indent="0">
              <a:buFont typeface="Arial" panose="020B0604020202020204" pitchFamily="34" charset="0"/>
              <a:buNone/>
            </a:pPr>
            <a:r>
              <a:rPr lang="en-GB" dirty="0" err="1"/>
              <a:t>Nein</a:t>
            </a:r>
            <a:r>
              <a:rPr lang="en-GB" dirty="0"/>
              <a:t> </a:t>
            </a:r>
            <a:r>
              <a:rPr lang="en-GB" dirty="0" err="1"/>
              <a:t>auch</a:t>
            </a:r>
            <a:r>
              <a:rPr lang="en-GB" dirty="0"/>
              <a:t> </a:t>
            </a:r>
            <a:r>
              <a:rPr lang="en-GB" dirty="0" err="1"/>
              <a:t>im</a:t>
            </a:r>
            <a:r>
              <a:rPr lang="en-GB" dirty="0"/>
              <a:t> Winter, </a:t>
            </a:r>
            <a:r>
              <a:rPr lang="en-GB" dirty="0" err="1"/>
              <a:t>wenn</a:t>
            </a:r>
            <a:r>
              <a:rPr lang="en-GB" dirty="0"/>
              <a:t> es </a:t>
            </a:r>
            <a:r>
              <a:rPr lang="en-GB" dirty="0" err="1"/>
              <a:t>schneit</a:t>
            </a:r>
            <a:r>
              <a:rPr lang="en-GB" dirty="0"/>
              <a:t>.</a:t>
            </a:r>
          </a:p>
          <a:p>
            <a:pPr marL="0" indent="0">
              <a:buFont typeface="Arial" panose="020B0604020202020204" pitchFamily="34" charset="0"/>
              <a:buNone/>
            </a:pPr>
            <a:r>
              <a:rPr lang="en-GB" dirty="0"/>
              <a:t>O Tannenbaum, o Tannenbaum,</a:t>
            </a:r>
          </a:p>
          <a:p>
            <a:pPr marL="0" indent="0">
              <a:buFont typeface="Arial" panose="020B0604020202020204" pitchFamily="34" charset="0"/>
              <a:buNone/>
            </a:pPr>
            <a:r>
              <a:rPr lang="en-GB" dirty="0" err="1"/>
              <a:t>wie</a:t>
            </a:r>
            <a:r>
              <a:rPr lang="en-GB" dirty="0"/>
              <a:t> </a:t>
            </a:r>
            <a:r>
              <a:rPr lang="en-GB" dirty="0" err="1"/>
              <a:t>grün</a:t>
            </a:r>
            <a:r>
              <a:rPr lang="en-GB" dirty="0"/>
              <a:t> </a:t>
            </a:r>
            <a:r>
              <a:rPr lang="en-GB" dirty="0" err="1"/>
              <a:t>sind</a:t>
            </a:r>
            <a:r>
              <a:rPr lang="en-GB" dirty="0"/>
              <a:t> </a:t>
            </a:r>
            <a:r>
              <a:rPr lang="en-GB" dirty="0" err="1"/>
              <a:t>deine</a:t>
            </a:r>
            <a:r>
              <a:rPr lang="en-GB" dirty="0"/>
              <a:t> </a:t>
            </a:r>
            <a:r>
              <a:rPr lang="en-GB" dirty="0" err="1"/>
              <a:t>Blätter</a:t>
            </a:r>
            <a:r>
              <a:rPr lang="en-GB" dirty="0"/>
              <a:t>!</a:t>
            </a:r>
          </a:p>
        </p:txBody>
      </p:sp>
      <p:pic>
        <p:nvPicPr>
          <p:cNvPr id="6" name="Picture 5">
            <a:hlinkClick r:id="" action="ppaction://noaction">
              <a:snd r:embed="rId4" name="O Tannenbaum inst slower.wav"/>
            </a:hlinkClick>
            <a:extLst>
              <a:ext uri="{FF2B5EF4-FFF2-40B4-BE49-F238E27FC236}">
                <a16:creationId xmlns:a16="http://schemas.microsoft.com/office/drawing/2014/main" id="{D79C0F59-2289-2A47-B527-9A85BD5100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85685" y="813716"/>
            <a:ext cx="1044548" cy="1166566"/>
          </a:xfrm>
          <a:prstGeom prst="rect">
            <a:avLst/>
          </a:prstGeom>
        </p:spPr>
      </p:pic>
      <p:pic>
        <p:nvPicPr>
          <p:cNvPr id="7" name="Picture 6">
            <a:hlinkClick r:id="" action="ppaction://noaction">
              <a:snd r:embed="rId6" name="O Tannenbaum piano version faster.wav"/>
            </a:hlinkClick>
            <a:extLst>
              <a:ext uri="{FF2B5EF4-FFF2-40B4-BE49-F238E27FC236}">
                <a16:creationId xmlns:a16="http://schemas.microsoft.com/office/drawing/2014/main" id="{D79C0F59-2289-2A47-B527-9A85BD5100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95052" y="812653"/>
            <a:ext cx="1044548" cy="1166566"/>
          </a:xfrm>
          <a:prstGeom prst="rect">
            <a:avLst/>
          </a:prstGeom>
        </p:spPr>
      </p:pic>
      <p:sp>
        <p:nvSpPr>
          <p:cNvPr id="8" name="Rounded Rectangle 7">
            <a:extLst>
              <a:ext uri="{FF2B5EF4-FFF2-40B4-BE49-F238E27FC236}">
                <a16:creationId xmlns:a16="http://schemas.microsoft.com/office/drawing/2014/main" id="{FF9D5FC3-2828-4A20-AB45-539B08625342}"/>
              </a:ext>
            </a:extLst>
          </p:cNvPr>
          <p:cNvSpPr/>
          <p:nvPr/>
        </p:nvSpPr>
        <p:spPr>
          <a:xfrm>
            <a:off x="9885102" y="173374"/>
            <a:ext cx="209919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400" b="1">
                <a:solidFill>
                  <a:prstClr val="white"/>
                </a:solidFill>
                <a:latin typeface="Century Gothic" panose="020B0502020202020204" pitchFamily="34" charset="0"/>
              </a:rPr>
              <a:t>sprechen</a:t>
            </a:r>
            <a:endParaRPr lang="en-GB" sz="24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46064115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802B8A-4200-0E4E-B7B5-D8558D816A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1">
            <a:extLst>
              <a:ext uri="{FF2B5EF4-FFF2-40B4-BE49-F238E27FC236}">
                <a16:creationId xmlns:a16="http://schemas.microsoft.com/office/drawing/2014/main" id="{9DD7C9BB-FFF8-504B-9815-1A6BFE117169}"/>
              </a:ext>
            </a:extLst>
          </p:cNvPr>
          <p:cNvSpPr txBox="1">
            <a:spLocks/>
          </p:cNvSpPr>
          <p:nvPr/>
        </p:nvSpPr>
        <p:spPr>
          <a:xfrm>
            <a:off x="288797" y="1128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US" sz="3500" dirty="0"/>
          </a:p>
        </p:txBody>
      </p:sp>
      <p:sp>
        <p:nvSpPr>
          <p:cNvPr id="5" name="Content Placeholder 2"/>
          <p:cNvSpPr txBox="1">
            <a:spLocks/>
          </p:cNvSpPr>
          <p:nvPr/>
        </p:nvSpPr>
        <p:spPr>
          <a:xfrm>
            <a:off x="0" y="1509713"/>
            <a:ext cx="10515600" cy="43529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a:t>Du </a:t>
            </a:r>
            <a:r>
              <a:rPr lang="en-GB" b="1">
                <a:solidFill>
                  <a:srgbClr val="E87D1E"/>
                </a:solidFill>
              </a:rPr>
              <a:t>grünst</a:t>
            </a:r>
            <a:r>
              <a:rPr lang="en-GB"/>
              <a:t> nicht nur zur Sommerzeit</a:t>
            </a:r>
            <a:endParaRPr lang="en-GB" dirty="0"/>
          </a:p>
        </p:txBody>
      </p:sp>
      <p:sp>
        <p:nvSpPr>
          <p:cNvPr id="6" name="Rectangle 5">
            <a:extLst>
              <a:ext uri="{FF2B5EF4-FFF2-40B4-BE49-F238E27FC236}">
                <a16:creationId xmlns:a16="http://schemas.microsoft.com/office/drawing/2014/main" id="{682DC489-8264-EA40-B301-E35E2ADD9D80}"/>
              </a:ext>
            </a:extLst>
          </p:cNvPr>
          <p:cNvSpPr/>
          <p:nvPr/>
        </p:nvSpPr>
        <p:spPr>
          <a:xfrm>
            <a:off x="5324168" y="5735382"/>
            <a:ext cx="7660558" cy="369332"/>
          </a:xfrm>
          <a:prstGeom prst="rect">
            <a:avLst/>
          </a:prstGeom>
        </p:spPr>
        <p:txBody>
          <a:bodyPr wrap="square">
            <a:spAutoFit/>
          </a:bodyPr>
          <a:lstStyle/>
          <a:p>
            <a:r>
              <a:rPr lang="en-US" dirty="0">
                <a:solidFill>
                  <a:srgbClr val="115076"/>
                </a:solidFill>
                <a:latin typeface="Century Gothic" panose="020B0502020202020204" pitchFamily="34" charset="0"/>
                <a:hlinkClick r:id="rId4"/>
              </a:rPr>
              <a:t>https://</a:t>
            </a:r>
            <a:r>
              <a:rPr lang="en-US" dirty="0" err="1">
                <a:solidFill>
                  <a:srgbClr val="115076"/>
                </a:solidFill>
                <a:latin typeface="Century Gothic" panose="020B0502020202020204" pitchFamily="34" charset="0"/>
                <a:hlinkClick r:id="rId4"/>
              </a:rPr>
              <a:t>www.gocomics.com</a:t>
            </a:r>
            <a:r>
              <a:rPr lang="en-US" dirty="0">
                <a:solidFill>
                  <a:srgbClr val="115076"/>
                </a:solidFill>
                <a:latin typeface="Century Gothic" panose="020B0502020202020204" pitchFamily="34" charset="0"/>
                <a:hlinkClick r:id="rId4"/>
              </a:rPr>
              <a:t>/</a:t>
            </a:r>
            <a:r>
              <a:rPr lang="en-US" dirty="0" err="1">
                <a:solidFill>
                  <a:srgbClr val="115076"/>
                </a:solidFill>
                <a:latin typeface="Century Gothic" panose="020B0502020202020204" pitchFamily="34" charset="0"/>
                <a:hlinkClick r:id="rId4"/>
              </a:rPr>
              <a:t>calvinandhobbes</a:t>
            </a:r>
            <a:r>
              <a:rPr lang="en-US" dirty="0">
                <a:solidFill>
                  <a:srgbClr val="115076"/>
                </a:solidFill>
                <a:latin typeface="Century Gothic" panose="020B0502020202020204" pitchFamily="34" charset="0"/>
                <a:hlinkClick r:id="rId4"/>
              </a:rPr>
              <a:t>/1993/01/25</a:t>
            </a:r>
            <a:endParaRPr lang="en-US" dirty="0">
              <a:solidFill>
                <a:srgbClr val="115076"/>
              </a:solidFill>
              <a:latin typeface="Century Gothic" panose="020B0502020202020204" pitchFamily="34" charset="0"/>
            </a:endParaRPr>
          </a:p>
        </p:txBody>
      </p:sp>
      <p:sp>
        <p:nvSpPr>
          <p:cNvPr id="2" name="Title 1"/>
          <p:cNvSpPr>
            <a:spLocks noGrp="1"/>
          </p:cNvSpPr>
          <p:nvPr>
            <p:ph type="title"/>
          </p:nvPr>
        </p:nvSpPr>
        <p:spPr>
          <a:xfrm>
            <a:off x="66368" y="294041"/>
            <a:ext cx="10515600" cy="1325563"/>
          </a:xfrm>
        </p:spPr>
        <p:txBody>
          <a:bodyPr/>
          <a:lstStyle/>
          <a:p>
            <a:r>
              <a:rPr lang="en-GB" b="1">
                <a:solidFill>
                  <a:prstClr val="white"/>
                </a:solidFill>
              </a:rPr>
              <a:t>Verbing nouns</a:t>
            </a:r>
            <a:br>
              <a:rPr lang="en-US"/>
            </a:br>
            <a:endParaRPr lang="en-GB"/>
          </a:p>
        </p:txBody>
      </p:sp>
      <p:sp>
        <p:nvSpPr>
          <p:cNvPr id="7" name="Rounded Rectangle 6">
            <a:extLst>
              <a:ext uri="{FF2B5EF4-FFF2-40B4-BE49-F238E27FC236}">
                <a16:creationId xmlns:a16="http://schemas.microsoft.com/office/drawing/2014/main" id="{FF9D5FC3-2828-4A20-AB45-539B08625342}"/>
              </a:ext>
            </a:extLst>
          </p:cNvPr>
          <p:cNvSpPr/>
          <p:nvPr/>
        </p:nvSpPr>
        <p:spPr>
          <a:xfrm>
            <a:off x="9885102" y="173374"/>
            <a:ext cx="209919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400" b="1">
                <a:solidFill>
                  <a:prstClr val="white"/>
                </a:solidFill>
                <a:latin typeface="Century Gothic" panose="020B0502020202020204" pitchFamily="34" charset="0"/>
              </a:rPr>
              <a:t>Grammatik</a:t>
            </a:r>
            <a:endParaRPr lang="en-GB" sz="24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57160853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802B8A-4200-0E4E-B7B5-D8558D816A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graphicFrame>
        <p:nvGraphicFramePr>
          <p:cNvPr id="4" name="Table 3">
            <a:extLst>
              <a:ext uri="{FF2B5EF4-FFF2-40B4-BE49-F238E27FC236}">
                <a16:creationId xmlns:a16="http://schemas.microsoft.com/office/drawing/2014/main" id="{2321F9CF-8BA7-F047-950C-9AA9E9F7A503}"/>
              </a:ext>
            </a:extLst>
          </p:cNvPr>
          <p:cNvGraphicFramePr>
            <a:graphicFrameLocks noGrp="1"/>
          </p:cNvGraphicFramePr>
          <p:nvPr/>
        </p:nvGraphicFramePr>
        <p:xfrm>
          <a:off x="300038" y="1726343"/>
          <a:ext cx="11675086" cy="3764413"/>
        </p:xfrm>
        <a:graphic>
          <a:graphicData uri="http://schemas.openxmlformats.org/drawingml/2006/table">
            <a:tbl>
              <a:tblPr firstRow="1" bandRow="1">
                <a:tableStyleId>{2D5ABB26-0587-4C30-8999-92F81FD0307C}</a:tableStyleId>
              </a:tblPr>
              <a:tblGrid>
                <a:gridCol w="5837543">
                  <a:extLst>
                    <a:ext uri="{9D8B030D-6E8A-4147-A177-3AD203B41FA5}">
                      <a16:colId xmlns:a16="http://schemas.microsoft.com/office/drawing/2014/main" val="564234393"/>
                    </a:ext>
                  </a:extLst>
                </a:gridCol>
                <a:gridCol w="5837543">
                  <a:extLst>
                    <a:ext uri="{9D8B030D-6E8A-4147-A177-3AD203B41FA5}">
                      <a16:colId xmlns:a16="http://schemas.microsoft.com/office/drawing/2014/main" val="1317246006"/>
                    </a:ext>
                  </a:extLst>
                </a:gridCol>
              </a:tblGrid>
              <a:tr h="547984">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 Tannenbaum, o Tannenbaum,</a:t>
                      </a:r>
                    </a:p>
                  </a:txBody>
                  <a:tcP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mn-cs"/>
                        </a:rPr>
                        <a:t>O fir tree, o fir tree</a:t>
                      </a:r>
                    </a:p>
                  </a:txBody>
                  <a:tcPr>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29768320"/>
                  </a:ext>
                </a:extLst>
              </a:tr>
              <a:tr h="59563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wie grün sind deine Blätter</a:t>
                      </a:r>
                      <a:endParaRPr lang="en-US" dirty="0">
                        <a:latin typeface="Century Gothic" panose="020B0502020202020204" pitchFamily="34" charset="0"/>
                      </a:endParaRPr>
                    </a:p>
                  </a:txBody>
                  <a:tcP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mn-cs"/>
                        </a:rPr>
                        <a:t>how green are your leaves!</a:t>
                      </a:r>
                    </a:p>
                  </a:txBody>
                  <a:tcP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1335021"/>
                  </a:ext>
                </a:extLst>
              </a:tr>
              <a:tr h="976842">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Du grünst nicht nur zur Sommerzeit,</a:t>
                      </a:r>
                    </a:p>
                  </a:txBody>
                  <a:tcP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mn-cs"/>
                        </a:rPr>
                        <a:t>You are not just green in summer(time),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txBody>
                  <a:tcP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2500247"/>
                  </a:ext>
                </a:extLst>
              </a:tr>
              <a:tr h="547984">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Nein auch im Winter, wenn es schneit.</a:t>
                      </a:r>
                    </a:p>
                  </a:txBody>
                  <a:tcP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mn-cs"/>
                        </a:rPr>
                        <a:t>No, also in the winter, when it snows.</a:t>
                      </a:r>
                    </a:p>
                  </a:txBody>
                  <a:tcP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9447368"/>
                  </a:ext>
                </a:extLst>
              </a:tr>
              <a:tr h="547984">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 Tannenbaum, o Tannenbaum,</a:t>
                      </a:r>
                    </a:p>
                  </a:txBody>
                  <a:tcP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mn-cs"/>
                        </a:rPr>
                        <a:t>O fir tree, o fir tree</a:t>
                      </a:r>
                    </a:p>
                  </a:txBody>
                  <a:tcP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78591568"/>
                  </a:ext>
                </a:extLst>
              </a:tr>
              <a:tr h="54798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wie</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grün</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sind</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deine</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Blätter</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endParaRPr lang="en-US" sz="2400" dirty="0">
                        <a:latin typeface="Century Gothic" panose="020B0502020202020204" pitchFamily="34" charset="0"/>
                      </a:endParaRPr>
                    </a:p>
                  </a:txBody>
                  <a:tcP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mn-cs"/>
                        </a:rPr>
                        <a:t>How green are your leaves!</a:t>
                      </a:r>
                    </a:p>
                  </a:txBody>
                  <a:tcP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488653305"/>
                  </a:ext>
                </a:extLst>
              </a:tr>
            </a:tbl>
          </a:graphicData>
        </a:graphic>
      </p:graphicFrame>
      <p:sp>
        <p:nvSpPr>
          <p:cNvPr id="5" name="Rectangle 4">
            <a:extLst>
              <a:ext uri="{FF2B5EF4-FFF2-40B4-BE49-F238E27FC236}">
                <a16:creationId xmlns:a16="http://schemas.microsoft.com/office/drawing/2014/main" id="{E484EE99-C522-614F-A4E2-8EFED89E9BD8}"/>
              </a:ext>
            </a:extLst>
          </p:cNvPr>
          <p:cNvSpPr/>
          <p:nvPr/>
        </p:nvSpPr>
        <p:spPr>
          <a:xfrm>
            <a:off x="5982648" y="1585479"/>
            <a:ext cx="5879124" cy="5818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a:extLst>
              <a:ext uri="{FF2B5EF4-FFF2-40B4-BE49-F238E27FC236}">
                <a16:creationId xmlns:a16="http://schemas.microsoft.com/office/drawing/2014/main" id="{E484EE99-C522-614F-A4E2-8EFED89E9BD8}"/>
              </a:ext>
            </a:extLst>
          </p:cNvPr>
          <p:cNvSpPr/>
          <p:nvPr/>
        </p:nvSpPr>
        <p:spPr>
          <a:xfrm>
            <a:off x="6039324" y="2147831"/>
            <a:ext cx="5879124" cy="5818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a:extLst>
              <a:ext uri="{FF2B5EF4-FFF2-40B4-BE49-F238E27FC236}">
                <a16:creationId xmlns:a16="http://schemas.microsoft.com/office/drawing/2014/main" id="{E484EE99-C522-614F-A4E2-8EFED89E9BD8}"/>
              </a:ext>
            </a:extLst>
          </p:cNvPr>
          <p:cNvSpPr/>
          <p:nvPr/>
        </p:nvSpPr>
        <p:spPr>
          <a:xfrm>
            <a:off x="6039324" y="2943723"/>
            <a:ext cx="5879124" cy="744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a:extLst>
              <a:ext uri="{FF2B5EF4-FFF2-40B4-BE49-F238E27FC236}">
                <a16:creationId xmlns:a16="http://schemas.microsoft.com/office/drawing/2014/main" id="{E484EE99-C522-614F-A4E2-8EFED89E9BD8}"/>
              </a:ext>
            </a:extLst>
          </p:cNvPr>
          <p:cNvSpPr/>
          <p:nvPr/>
        </p:nvSpPr>
        <p:spPr>
          <a:xfrm>
            <a:off x="6039324" y="3688720"/>
            <a:ext cx="5879124" cy="5818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a:extLst>
              <a:ext uri="{FF2B5EF4-FFF2-40B4-BE49-F238E27FC236}">
                <a16:creationId xmlns:a16="http://schemas.microsoft.com/office/drawing/2014/main" id="{E484EE99-C522-614F-A4E2-8EFED89E9BD8}"/>
              </a:ext>
            </a:extLst>
          </p:cNvPr>
          <p:cNvSpPr/>
          <p:nvPr/>
        </p:nvSpPr>
        <p:spPr>
          <a:xfrm>
            <a:off x="6039324" y="4251072"/>
            <a:ext cx="5879124" cy="5818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a:extLst>
              <a:ext uri="{FF2B5EF4-FFF2-40B4-BE49-F238E27FC236}">
                <a16:creationId xmlns:a16="http://schemas.microsoft.com/office/drawing/2014/main" id="{E484EE99-C522-614F-A4E2-8EFED89E9BD8}"/>
              </a:ext>
            </a:extLst>
          </p:cNvPr>
          <p:cNvSpPr/>
          <p:nvPr/>
        </p:nvSpPr>
        <p:spPr>
          <a:xfrm>
            <a:off x="6067662" y="4832903"/>
            <a:ext cx="5879124" cy="5818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Title 1">
            <a:extLst>
              <a:ext uri="{FF2B5EF4-FFF2-40B4-BE49-F238E27FC236}">
                <a16:creationId xmlns:a16="http://schemas.microsoft.com/office/drawing/2014/main" id="{BE0A1EF3-EA57-F246-AA34-5B6E1FF417DD}"/>
              </a:ext>
            </a:extLst>
          </p:cNvPr>
          <p:cNvSpPr txBox="1">
            <a:spLocks/>
          </p:cNvSpPr>
          <p:nvPr/>
        </p:nvSpPr>
        <p:spPr>
          <a:xfrm>
            <a:off x="300038" y="294040"/>
            <a:ext cx="2783404" cy="8699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US" sz="3500" dirty="0"/>
          </a:p>
        </p:txBody>
      </p:sp>
      <p:sp>
        <p:nvSpPr>
          <p:cNvPr id="2" name="Title 1"/>
          <p:cNvSpPr>
            <a:spLocks noGrp="1"/>
          </p:cNvSpPr>
          <p:nvPr>
            <p:ph type="title"/>
          </p:nvPr>
        </p:nvSpPr>
        <p:spPr>
          <a:xfrm>
            <a:off x="0" y="341938"/>
            <a:ext cx="10515600" cy="1325563"/>
          </a:xfrm>
        </p:spPr>
        <p:txBody>
          <a:bodyPr/>
          <a:lstStyle/>
          <a:p>
            <a:r>
              <a:rPr lang="en-GB" b="1">
                <a:solidFill>
                  <a:prstClr val="white"/>
                </a:solidFill>
              </a:rPr>
              <a:t>Übersetzen</a:t>
            </a:r>
            <a:br>
              <a:rPr lang="en-US"/>
            </a:br>
            <a:endParaRPr lang="en-GB"/>
          </a:p>
        </p:txBody>
      </p:sp>
      <p:sp>
        <p:nvSpPr>
          <p:cNvPr id="12" name="Rounded Rectangle 11">
            <a:extLst>
              <a:ext uri="{FF2B5EF4-FFF2-40B4-BE49-F238E27FC236}">
                <a16:creationId xmlns:a16="http://schemas.microsoft.com/office/drawing/2014/main" id="{FF9D5FC3-2828-4A20-AB45-539B08625342}"/>
              </a:ext>
            </a:extLst>
          </p:cNvPr>
          <p:cNvSpPr/>
          <p:nvPr/>
        </p:nvSpPr>
        <p:spPr>
          <a:xfrm>
            <a:off x="9885102" y="173374"/>
            <a:ext cx="209919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400" b="1">
                <a:solidFill>
                  <a:prstClr val="white"/>
                </a:solidFill>
                <a:latin typeface="Century Gothic" panose="020B0502020202020204" pitchFamily="34" charset="0"/>
              </a:rPr>
              <a:t>lesen</a:t>
            </a:r>
            <a:endParaRPr lang="en-GB" sz="24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410845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924550" cy="869950"/>
          </a:xfrm>
          <a:prstGeom prst="rect">
            <a:avLst/>
          </a:prstGeom>
        </p:spPr>
      </p:pic>
      <p:sp>
        <p:nvSpPr>
          <p:cNvPr id="4" name="Title 3"/>
          <p:cNvSpPr>
            <a:spLocks noGrp="1"/>
          </p:cNvSpPr>
          <p:nvPr>
            <p:ph type="title"/>
          </p:nvPr>
        </p:nvSpPr>
        <p:spPr>
          <a:xfrm>
            <a:off x="0" y="294041"/>
            <a:ext cx="4410075" cy="707849"/>
          </a:xfrm>
        </p:spPr>
        <p:txBody>
          <a:bodyPr>
            <a:normAutofit/>
          </a:bodyPr>
          <a:lstStyle/>
          <a:p>
            <a:r>
              <a:rPr lang="en-GB" sz="3600" b="1" dirty="0">
                <a:solidFill>
                  <a:schemeClr val="bg1"/>
                </a:solidFill>
              </a:rPr>
              <a:t>Gaming Grammar</a:t>
            </a:r>
          </a:p>
        </p:txBody>
      </p:sp>
      <p:sp>
        <p:nvSpPr>
          <p:cNvPr id="12" name="TextBox 11">
            <a:extLst>
              <a:ext uri="{FF2B5EF4-FFF2-40B4-BE49-F238E27FC236}">
                <a16:creationId xmlns:a16="http://schemas.microsoft.com/office/drawing/2014/main" id="{BD3177A0-4242-4C61-991E-CAD3E8E7BAB5}"/>
              </a:ext>
            </a:extLst>
          </p:cNvPr>
          <p:cNvSpPr txBox="1"/>
          <p:nvPr/>
        </p:nvSpPr>
        <p:spPr>
          <a:xfrm>
            <a:off x="790575" y="1638300"/>
            <a:ext cx="85860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Try the following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hlinkClick r:id="rId5"/>
              </a:rPr>
              <a:t>Gaming Grammar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missions to practise: </a:t>
            </a:r>
          </a:p>
        </p:txBody>
      </p:sp>
      <p:pic>
        <p:nvPicPr>
          <p:cNvPr id="16" name="Picture 15" descr="A screenshot of a video game&#10;&#10;Description automatically generated">
            <a:extLst>
              <a:ext uri="{FF2B5EF4-FFF2-40B4-BE49-F238E27FC236}">
                <a16:creationId xmlns:a16="http://schemas.microsoft.com/office/drawing/2014/main" id="{9331F41B-8061-46CB-8466-C289AD9FD3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53475" y="95731"/>
            <a:ext cx="2937670" cy="1589727"/>
          </a:xfrm>
          <a:prstGeom prst="rect">
            <a:avLst/>
          </a:prstGeom>
        </p:spPr>
      </p:pic>
      <p:pic>
        <p:nvPicPr>
          <p:cNvPr id="6" name="Picture 5" descr="Text&#10;&#10;Description automatically generated with medium confidence">
            <a:extLst>
              <a:ext uri="{FF2B5EF4-FFF2-40B4-BE49-F238E27FC236}">
                <a16:creationId xmlns:a16="http://schemas.microsoft.com/office/drawing/2014/main" id="{D69315E2-AE7E-4E49-9A0C-30D5E68BEBD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0575" y="4222764"/>
            <a:ext cx="2716923" cy="1993871"/>
          </a:xfrm>
          <a:prstGeom prst="rect">
            <a:avLst/>
          </a:prstGeom>
        </p:spPr>
      </p:pic>
      <p:pic>
        <p:nvPicPr>
          <p:cNvPr id="7" name="Picture 6" descr="A picture containing text, sign&#10;&#10;Description automatically generated">
            <a:extLst>
              <a:ext uri="{FF2B5EF4-FFF2-40B4-BE49-F238E27FC236}">
                <a16:creationId xmlns:a16="http://schemas.microsoft.com/office/drawing/2014/main" id="{A56C126A-201E-4D23-BBB5-6F335E087FD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08901" y="2292609"/>
            <a:ext cx="1280271" cy="1737511"/>
          </a:xfrm>
          <a:prstGeom prst="rect">
            <a:avLst/>
          </a:prstGeom>
        </p:spPr>
      </p:pic>
    </p:spTree>
    <p:extLst>
      <p:ext uri="{BB962C8B-B14F-4D97-AF65-F5344CB8AC3E}">
        <p14:creationId xmlns:p14="http://schemas.microsoft.com/office/powerpoint/2010/main" val="178303010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75149" y="2913755"/>
            <a:ext cx="3075375" cy="461665"/>
          </a:xfrm>
          <a:prstGeom prst="rect">
            <a:avLst/>
          </a:prstGeom>
          <a:noFill/>
        </p:spPr>
        <p:txBody>
          <a:bodyPr wrap="square" rtlCol="0">
            <a:spAutoFit/>
          </a:bodyPr>
          <a:lstStyle/>
          <a:p>
            <a:r>
              <a:rPr lang="en-GB" sz="2400" dirty="0">
                <a:solidFill>
                  <a:srgbClr val="115076"/>
                </a:solidFill>
              </a:rPr>
              <a:t>Audio file QR code:</a:t>
            </a:r>
          </a:p>
        </p:txBody>
      </p:sp>
      <p:sp>
        <p:nvSpPr>
          <p:cNvPr id="6" name="TextBox 5"/>
          <p:cNvSpPr txBox="1"/>
          <p:nvPr/>
        </p:nvSpPr>
        <p:spPr>
          <a:xfrm>
            <a:off x="175149" y="1971779"/>
            <a:ext cx="9978012" cy="830997"/>
          </a:xfrm>
          <a:prstGeom prst="rect">
            <a:avLst/>
          </a:prstGeom>
          <a:noFill/>
        </p:spPr>
        <p:txBody>
          <a:bodyPr wrap="square" rtlCol="0">
            <a:spAutoFit/>
          </a:bodyPr>
          <a:lstStyle/>
          <a:p>
            <a:r>
              <a:rPr lang="en-GB" sz="2400" dirty="0">
                <a:solidFill>
                  <a:srgbClr val="115076"/>
                </a:solidFill>
                <a:hlinkClick r:id="rId4"/>
              </a:rPr>
              <a:t>Audio file</a:t>
            </a:r>
            <a:br>
              <a:rPr lang="en-GB" sz="2400" dirty="0">
                <a:solidFill>
                  <a:srgbClr val="115076"/>
                </a:solidFill>
                <a:hlinkClick r:id="rId4"/>
              </a:rPr>
            </a:br>
            <a:endParaRPr lang="en-GB" sz="2400" dirty="0">
              <a:solidFill>
                <a:srgbClr val="115076"/>
              </a:solidFill>
            </a:endParaRPr>
          </a:p>
        </p:txBody>
      </p:sp>
      <p:pic>
        <p:nvPicPr>
          <p:cNvPr id="7" name="Picture 6">
            <a:extLst>
              <a:ext uri="{FF2B5EF4-FFF2-40B4-BE49-F238E27FC236}">
                <a16:creationId xmlns:a16="http://schemas.microsoft.com/office/drawing/2014/main" id="{4F604CAE-A433-4E80-B877-FC4297A94B96}"/>
              </a:ext>
            </a:extLst>
          </p:cNvPr>
          <p:cNvPicPr>
            <a:picLocks noChangeAspect="1"/>
          </p:cNvPicPr>
          <p:nvPr/>
        </p:nvPicPr>
        <p:blipFill>
          <a:blip r:embed="rId5"/>
          <a:stretch>
            <a:fillRect/>
          </a:stretch>
        </p:blipFill>
        <p:spPr>
          <a:xfrm>
            <a:off x="10641925" y="4800601"/>
            <a:ext cx="1300638" cy="1300638"/>
          </a:xfrm>
          <a:prstGeom prst="rect">
            <a:avLst/>
          </a:prstGeom>
        </p:spPr>
      </p:pic>
      <p:sp>
        <p:nvSpPr>
          <p:cNvPr id="8" name="Rectangle 7"/>
          <p:cNvSpPr/>
          <p:nvPr/>
        </p:nvSpPr>
        <p:spPr>
          <a:xfrm>
            <a:off x="175149" y="5373936"/>
            <a:ext cx="11066804" cy="707886"/>
          </a:xfrm>
          <a:prstGeom prst="rect">
            <a:avLst/>
          </a:prstGeom>
        </p:spPr>
        <p:txBody>
          <a:bodyPr wrap="square">
            <a:spAutoFit/>
          </a:bodyPr>
          <a:lstStyle/>
          <a:p>
            <a:pPr>
              <a:defRPr/>
            </a:pPr>
            <a:r>
              <a:rPr lang="en-GB" sz="2000" b="1" dirty="0">
                <a:solidFill>
                  <a:srgbClr val="5B9BD5">
                    <a:lumMod val="50000"/>
                  </a:srgbClr>
                </a:solidFill>
              </a:rPr>
              <a:t>In addition, revisit:	</a:t>
            </a:r>
            <a:r>
              <a:rPr lang="en-GB" sz="2000" dirty="0">
                <a:solidFill>
                  <a:srgbClr val="5B9BD5">
                    <a:lumMod val="50000"/>
                  </a:srgbClr>
                </a:solidFill>
                <a:hlinkClick r:id="rId6"/>
              </a:rPr>
              <a:t>Term 1.2 Week 4</a:t>
            </a:r>
            <a:endParaRPr lang="en-GB" dirty="0"/>
          </a:p>
          <a:p>
            <a:pPr>
              <a:defRPr/>
            </a:pPr>
            <a:r>
              <a:rPr lang="en-GB" sz="2000" dirty="0">
                <a:solidFill>
                  <a:srgbClr val="5B9BD5">
                    <a:lumMod val="50000"/>
                  </a:srgbClr>
                </a:solidFill>
              </a:rPr>
              <a:t>			</a:t>
            </a:r>
            <a:r>
              <a:rPr lang="en-GB" sz="2000" dirty="0">
                <a:solidFill>
                  <a:srgbClr val="5B9BD5">
                    <a:lumMod val="50000"/>
                  </a:srgbClr>
                </a:solidFill>
                <a:hlinkClick r:id="rId7"/>
              </a:rPr>
              <a:t>Term 1.1 Week 5</a:t>
            </a:r>
            <a:endParaRPr lang="en-GB" dirty="0">
              <a:solidFill>
                <a:prstClr val="black"/>
              </a:solidFill>
            </a:endParaRPr>
          </a:p>
        </p:txBody>
      </p:sp>
      <p:sp>
        <p:nvSpPr>
          <p:cNvPr id="9" name="TextBox 8">
            <a:extLst>
              <a:ext uri="{FF2B5EF4-FFF2-40B4-BE49-F238E27FC236}">
                <a16:creationId xmlns:a16="http://schemas.microsoft.com/office/drawing/2014/main" id="{99D3DB3D-063A-44FB-9C93-A65627A6E32C}"/>
              </a:ext>
            </a:extLst>
          </p:cNvPr>
          <p:cNvSpPr txBox="1"/>
          <p:nvPr/>
        </p:nvSpPr>
        <p:spPr>
          <a:xfrm>
            <a:off x="175149" y="4555407"/>
            <a:ext cx="10338404" cy="830997"/>
          </a:xfrm>
          <a:prstGeom prst="rect">
            <a:avLst/>
          </a:prstGeom>
          <a:noFill/>
        </p:spPr>
        <p:txBody>
          <a:bodyPr wrap="square" rtlCol="0">
            <a:spAutoFit/>
          </a:bodyPr>
          <a:lstStyle/>
          <a:p>
            <a:r>
              <a:rPr lang="en-GB" sz="2400" dirty="0">
                <a:solidFill>
                  <a:srgbClr val="115076"/>
                </a:solidFill>
                <a:hlinkClick r:id="rId8"/>
              </a:rPr>
              <a:t>Quizlet link</a:t>
            </a:r>
            <a:br>
              <a:rPr lang="en-GB" sz="2400" dirty="0">
                <a:solidFill>
                  <a:prstClr val="black"/>
                </a:solidFill>
              </a:rPr>
            </a:br>
            <a:endParaRPr lang="en-GB" sz="2400" dirty="0">
              <a:solidFill>
                <a:srgbClr val="115076"/>
              </a:solidFill>
            </a:endParaRPr>
          </a:p>
        </p:txBody>
      </p:sp>
      <p:pic>
        <p:nvPicPr>
          <p:cNvPr id="10" name="Picture 9">
            <a:extLst>
              <a:ext uri="{FF2B5EF4-FFF2-40B4-BE49-F238E27FC236}">
                <a16:creationId xmlns:a16="http://schemas.microsoft.com/office/drawing/2014/main" id="{6542F5EF-5D1E-4A1A-9FFF-51CF58E1821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11" name="Title 3">
            <a:extLst>
              <a:ext uri="{FF2B5EF4-FFF2-40B4-BE49-F238E27FC236}">
                <a16:creationId xmlns:a16="http://schemas.microsoft.com/office/drawing/2014/main" id="{D7054004-D91F-44A0-BC5F-8D0E834972A3}"/>
              </a:ext>
            </a:extLst>
          </p:cNvPr>
          <p:cNvSpPr txBox="1">
            <a:spLocks/>
          </p:cNvSpPr>
          <p:nvPr/>
        </p:nvSpPr>
        <p:spPr>
          <a:xfrm>
            <a:off x="92597" y="201397"/>
            <a:ext cx="570631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12" name="TextBox 11"/>
          <p:cNvSpPr txBox="1"/>
          <p:nvPr/>
        </p:nvSpPr>
        <p:spPr>
          <a:xfrm>
            <a:off x="-186636" y="1204646"/>
            <a:ext cx="9750706" cy="523220"/>
          </a:xfrm>
          <a:prstGeom prst="rect">
            <a:avLst/>
          </a:prstGeom>
          <a:noFill/>
        </p:spPr>
        <p:txBody>
          <a:bodyPr wrap="square" rtlCol="0">
            <a:spAutoFit/>
          </a:bodyPr>
          <a:lstStyle/>
          <a:p>
            <a:pPr algn="ctr">
              <a:tabLst>
                <a:tab pos="2865755" algn="ctr"/>
                <a:tab pos="5731510" algn="r"/>
              </a:tabLst>
            </a:pPr>
            <a:r>
              <a:rPr lang="en-GB" sz="2800" b="1" dirty="0">
                <a:solidFill>
                  <a:srgbClr val="115076"/>
                </a:solidFill>
                <a:ea typeface="Calibri" panose="020F0502020204030204" pitchFamily="34" charset="0"/>
                <a:cs typeface="Calibri" panose="020F0502020204030204" pitchFamily="34" charset="0"/>
              </a:rPr>
              <a:t>Vocabulary Learning Homework</a:t>
            </a:r>
            <a:r>
              <a:rPr lang="en-GB" sz="2800" b="1" dirty="0">
                <a:solidFill>
                  <a:srgbClr val="115076"/>
                </a:solidFill>
                <a:ea typeface="Calibri" panose="020F0502020204030204" pitchFamily="34" charset="0"/>
                <a:cs typeface="Times New Roman" panose="02020603050405020304" pitchFamily="18" charset="0"/>
              </a:rPr>
              <a:t> (</a:t>
            </a:r>
            <a:r>
              <a:rPr lang="en-GB" sz="2800" b="1" dirty="0">
                <a:solidFill>
                  <a:srgbClr val="115076"/>
                </a:solidFill>
                <a:ea typeface="Calibri" panose="020F0502020204030204" pitchFamily="34" charset="0"/>
                <a:cs typeface="Calibri" panose="020F0502020204030204" pitchFamily="34" charset="0"/>
              </a:rPr>
              <a:t>Term 1.2, Week 7)</a:t>
            </a:r>
            <a:endParaRPr lang="en-GB" sz="2800" dirty="0">
              <a:solidFill>
                <a:srgbClr val="115076"/>
              </a:solidFill>
              <a:ea typeface="Calibri" panose="020F0502020204030204" pitchFamily="34" charset="0"/>
              <a:cs typeface="Times New Roman" panose="02020603050405020304" pitchFamily="18" charset="0"/>
            </a:endParaRPr>
          </a:p>
        </p:txBody>
      </p:sp>
      <p:sp>
        <p:nvSpPr>
          <p:cNvPr id="13" name="TextBox 12"/>
          <p:cNvSpPr txBox="1"/>
          <p:nvPr/>
        </p:nvSpPr>
        <p:spPr>
          <a:xfrm>
            <a:off x="175148" y="3849829"/>
            <a:ext cx="12016851" cy="461665"/>
          </a:xfrm>
          <a:prstGeom prst="rect">
            <a:avLst/>
          </a:prstGeom>
          <a:noFill/>
        </p:spPr>
        <p:txBody>
          <a:bodyPr wrap="square" rtlCol="0">
            <a:spAutoFit/>
          </a:bodyPr>
          <a:lstStyle/>
          <a:p>
            <a:r>
              <a:rPr lang="en-GB" sz="2400" dirty="0">
                <a:solidFill>
                  <a:srgbClr val="115076"/>
                </a:solidFill>
                <a:hlinkClick r:id="rId10"/>
              </a:rPr>
              <a:t>Student worksheet</a:t>
            </a:r>
            <a:endParaRPr lang="en-GB" sz="2400" dirty="0">
              <a:solidFill>
                <a:srgbClr val="115076"/>
              </a:solidFill>
            </a:endParaRPr>
          </a:p>
        </p:txBody>
      </p:sp>
      <p:pic>
        <p:nvPicPr>
          <p:cNvPr id="14" name="Picture 13"/>
          <p:cNvPicPr/>
          <p:nvPr/>
        </p:nvPicPr>
        <p:blipFill>
          <a:blip r:embed="rId11" cstate="print">
            <a:extLst>
              <a:ext uri="{28A0092B-C50C-407E-A947-70E740481C1C}">
                <a14:useLocalDpi xmlns:a14="http://schemas.microsoft.com/office/drawing/2010/main" val="0"/>
              </a:ext>
            </a:extLst>
          </a:blip>
          <a:stretch>
            <a:fillRect/>
          </a:stretch>
        </p:blipFill>
        <p:spPr>
          <a:xfrm>
            <a:off x="3403600" y="2705939"/>
            <a:ext cx="1244600" cy="1143890"/>
          </a:xfrm>
          <a:prstGeom prst="rect">
            <a:avLst/>
          </a:prstGeom>
        </p:spPr>
      </p:pic>
      <p:sp>
        <p:nvSpPr>
          <p:cNvPr id="2" name="Title 1"/>
          <p:cNvSpPr>
            <a:spLocks noGrp="1"/>
          </p:cNvSpPr>
          <p:nvPr>
            <p:ph type="title"/>
          </p:nvPr>
        </p:nvSpPr>
        <p:spPr>
          <a:xfrm>
            <a:off x="-2047" y="223026"/>
            <a:ext cx="10515600" cy="1325563"/>
          </a:xfrm>
        </p:spPr>
        <p:txBody>
          <a:bodyPr/>
          <a:lstStyle/>
          <a:p>
            <a:r>
              <a:rPr lang="en-GB" b="1">
                <a:solidFill>
                  <a:schemeClr val="bg1"/>
                </a:solidFill>
              </a:rPr>
              <a:t>Hausaufgaben</a:t>
            </a:r>
            <a:br>
              <a:rPr lang="en-GB" b="1">
                <a:solidFill>
                  <a:schemeClr val="bg1"/>
                </a:solidFill>
              </a:rPr>
            </a:br>
            <a:endParaRPr lang="en-GB"/>
          </a:p>
        </p:txBody>
      </p:sp>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227678" y="4883913"/>
            <a:ext cx="1285875" cy="1285875"/>
          </a:xfrm>
          <a:prstGeom prst="rect">
            <a:avLst/>
          </a:prstGeom>
        </p:spPr>
      </p:pic>
    </p:spTree>
    <p:extLst>
      <p:ext uri="{BB962C8B-B14F-4D97-AF65-F5344CB8AC3E}">
        <p14:creationId xmlns:p14="http://schemas.microsoft.com/office/powerpoint/2010/main" val="3436327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CF082-3629-D143-BEF3-9DA05546F038}"/>
              </a:ext>
            </a:extLst>
          </p:cNvPr>
          <p:cNvSpPr>
            <a:spLocks noGrp="1"/>
          </p:cNvSpPr>
          <p:nvPr>
            <p:ph type="title"/>
          </p:nvPr>
        </p:nvSpPr>
        <p:spPr>
          <a:xfrm>
            <a:off x="4456170" y="254197"/>
            <a:ext cx="3252537" cy="1308388"/>
          </a:xfrm>
        </p:spPr>
        <p:txBody>
          <a:bodyPr>
            <a:noAutofit/>
          </a:bodyPr>
          <a:lstStyle/>
          <a:p>
            <a:pPr algn="ctr"/>
            <a:r>
              <a:rPr lang="en-GB" sz="9600" b="1" dirty="0" err="1">
                <a:solidFill>
                  <a:srgbClr val="002060"/>
                </a:solidFill>
              </a:rPr>
              <a:t>ü</a:t>
            </a:r>
            <a:endParaRPr lang="en-US" sz="9600" dirty="0"/>
          </a:p>
        </p:txBody>
      </p:sp>
      <p:sp>
        <p:nvSpPr>
          <p:cNvPr id="4" name="Rounded Rectangle 3"/>
          <p:cNvSpPr/>
          <p:nvPr/>
        </p:nvSpPr>
        <p:spPr>
          <a:xfrm>
            <a:off x="4271110" y="1751463"/>
            <a:ext cx="3802879" cy="2726532"/>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002060"/>
                </a:solidFill>
                <a:latin typeface="Century Gothic" panose="020B0502020202020204" pitchFamily="34" charset="0"/>
              </a:rPr>
              <a:t>T</a:t>
            </a:r>
            <a:r>
              <a:rPr lang="en-GB" sz="6600" dirty="0" err="1">
                <a:solidFill>
                  <a:srgbClr val="FFCC00"/>
                </a:solidFill>
                <a:latin typeface="Century Gothic" panose="020B0502020202020204" pitchFamily="34" charset="0"/>
              </a:rPr>
              <a:t>ü</a:t>
            </a:r>
            <a:r>
              <a:rPr lang="en-GB" sz="6600" dirty="0" err="1">
                <a:solidFill>
                  <a:srgbClr val="002060"/>
                </a:solidFill>
                <a:latin typeface="Century Gothic" panose="020B0502020202020204" pitchFamily="34" charset="0"/>
              </a:rPr>
              <a:t>r</a:t>
            </a:r>
            <a:endParaRPr lang="en-GB" sz="6600" dirty="0">
              <a:solidFill>
                <a:srgbClr val="002060"/>
              </a:solidFill>
              <a:latin typeface="Century Gothic" panose="020B0502020202020204" pitchFamily="34" charset="0"/>
            </a:endParaRPr>
          </a:p>
        </p:txBody>
      </p:sp>
      <p:sp>
        <p:nvSpPr>
          <p:cNvPr id="5" name="Rectangle 4"/>
          <p:cNvSpPr/>
          <p:nvPr/>
        </p:nvSpPr>
        <p:spPr>
          <a:xfrm>
            <a:off x="950631" y="515236"/>
            <a:ext cx="2255746"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f</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hlen</a:t>
            </a:r>
            <a:endParaRPr lang="en-GB" sz="5400" dirty="0">
              <a:solidFill>
                <a:srgbClr val="FFCC00"/>
              </a:solidFill>
              <a:latin typeface="Century Gothic" panose="020B0502020202020204" pitchFamily="34" charset="0"/>
            </a:endParaRPr>
          </a:p>
        </p:txBody>
      </p:sp>
      <p:sp>
        <p:nvSpPr>
          <p:cNvPr id="6" name="Rectangle 5"/>
          <p:cNvSpPr/>
          <p:nvPr/>
        </p:nvSpPr>
        <p:spPr>
          <a:xfrm>
            <a:off x="8443950" y="3233669"/>
            <a:ext cx="3345562"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ber</a:t>
            </a:r>
            <a:endParaRPr lang="en-GB" sz="5400" dirty="0">
              <a:solidFill>
                <a:srgbClr val="002060"/>
              </a:solidFill>
              <a:latin typeface="Century Gothic" panose="020B0502020202020204" pitchFamily="34" charset="0"/>
            </a:endParaRPr>
          </a:p>
        </p:txBody>
      </p:sp>
      <p:sp>
        <p:nvSpPr>
          <p:cNvPr id="7" name="Rectangle 6"/>
          <p:cNvSpPr/>
          <p:nvPr/>
        </p:nvSpPr>
        <p:spPr>
          <a:xfrm>
            <a:off x="8920578" y="500440"/>
            <a:ext cx="2392307"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gr</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n</a:t>
            </a:r>
            <a:endParaRPr lang="en-GB" sz="5400" i="1" dirty="0">
              <a:solidFill>
                <a:srgbClr val="002060"/>
              </a:solidFill>
              <a:latin typeface="Century Gothic" panose="020B0502020202020204" pitchFamily="34" charset="0"/>
            </a:endParaRPr>
          </a:p>
        </p:txBody>
      </p:sp>
      <p:sp>
        <p:nvSpPr>
          <p:cNvPr id="8" name="Rectangle 7"/>
          <p:cNvSpPr/>
          <p:nvPr/>
        </p:nvSpPr>
        <p:spPr>
          <a:xfrm>
            <a:off x="284497" y="3233669"/>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K</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che</a:t>
            </a:r>
            <a:endParaRPr lang="en-GB" sz="5400" dirty="0">
              <a:solidFill>
                <a:srgbClr val="002060"/>
              </a:solidFill>
              <a:latin typeface="Century Gothic" panose="020B0502020202020204" pitchFamily="34" charset="0"/>
            </a:endParaRPr>
          </a:p>
        </p:txBody>
      </p:sp>
      <p:sp>
        <p:nvSpPr>
          <p:cNvPr id="9" name="Rectangle 8"/>
          <p:cNvSpPr/>
          <p:nvPr/>
        </p:nvSpPr>
        <p:spPr>
          <a:xfrm>
            <a:off x="5355317" y="4564485"/>
            <a:ext cx="1454245"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fr</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h</a:t>
            </a:r>
            <a:endParaRPr lang="en-GB" sz="5400" dirty="0">
              <a:solidFill>
                <a:srgbClr val="002060"/>
              </a:solidFill>
              <a:latin typeface="Century Gothic" panose="020B0502020202020204" pitchFamily="34" charset="0"/>
            </a:endParaRPr>
          </a:p>
        </p:txBody>
      </p:sp>
      <p:pic>
        <p:nvPicPr>
          <p:cNvPr id="10" name="Picture 9" descr="doo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811612" y="2129219"/>
            <a:ext cx="720461" cy="1173730"/>
          </a:xfrm>
          <a:prstGeom prst="rect">
            <a:avLst/>
          </a:prstGeom>
        </p:spPr>
      </p:pic>
    </p:spTree>
    <p:extLst>
      <p:ext uri="{BB962C8B-B14F-4D97-AF65-F5344CB8AC3E}">
        <p14:creationId xmlns:p14="http://schemas.microsoft.com/office/powerpoint/2010/main" val="234426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ü lon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subTnLst>
                                    <p:audio>
                                      <p:cMediaNode>
                                        <p:cTn display="0" masterRel="sameClick">
                                          <p:stCondLst>
                                            <p:cond evt="begin" delay="0">
                                              <p:tn val="13"/>
                                            </p:cond>
                                          </p:stCondLst>
                                          <p:endCondLst>
                                            <p:cond evt="onStopAudio" delay="0">
                                              <p:tgtEl>
                                                <p:sldTgt/>
                                              </p:tgtEl>
                                            </p:cond>
                                          </p:endCondLst>
                                        </p:cTn>
                                        <p:tgtEl>
                                          <p:sndTgt r:embed="rId4" name="Tür new.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fühlen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6" name="grün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7" name="Küche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subTnLst>
                                    <p:audio>
                                      <p:cMediaNode>
                                        <p:cTn display="0" masterRel="sameClick">
                                          <p:stCondLst>
                                            <p:cond evt="begin" delay="0">
                                              <p:tn val="33"/>
                                            </p:cond>
                                          </p:stCondLst>
                                          <p:endCondLst>
                                            <p:cond evt="onStopAudio" delay="0">
                                              <p:tgtEl>
                                                <p:sldTgt/>
                                              </p:tgtEl>
                                            </p:cond>
                                          </p:endCondLst>
                                        </p:cTn>
                                        <p:tgtEl>
                                          <p:sndTgt r:embed="rId8" name="früh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subTnLst>
                                    <p:audio>
                                      <p:cMediaNode>
                                        <p:cTn display="0" masterRel="sameClick">
                                          <p:stCondLst>
                                            <p:cond evt="begin" delay="0">
                                              <p:tn val="38"/>
                                            </p:cond>
                                          </p:stCondLst>
                                          <p:endCondLst>
                                            <p:cond evt="onStopAudio" delay="0">
                                              <p:tgtEl>
                                                <p:sldTgt/>
                                              </p:tgtEl>
                                            </p:cond>
                                          </p:endCondLst>
                                        </p:cTn>
                                        <p:tgtEl>
                                          <p:sndTgt r:embed="rId9" name="über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0857C-C3A9-4C46-BD69-0AC31F2C7DF3}"/>
              </a:ext>
            </a:extLst>
          </p:cNvPr>
          <p:cNvSpPr>
            <a:spLocks noGrp="1"/>
          </p:cNvSpPr>
          <p:nvPr>
            <p:ph type="title"/>
          </p:nvPr>
        </p:nvSpPr>
        <p:spPr>
          <a:xfrm>
            <a:off x="4736907" y="326153"/>
            <a:ext cx="2691063" cy="1164920"/>
          </a:xfrm>
        </p:spPr>
        <p:txBody>
          <a:bodyPr>
            <a:noAutofit/>
          </a:bodyPr>
          <a:lstStyle/>
          <a:p>
            <a:pPr algn="ctr"/>
            <a:r>
              <a:rPr lang="en-GB" sz="9600" b="1" dirty="0" err="1">
                <a:solidFill>
                  <a:srgbClr val="002060"/>
                </a:solidFill>
              </a:rPr>
              <a:t>ü</a:t>
            </a:r>
            <a:endParaRPr lang="en-US" sz="9600" dirty="0"/>
          </a:p>
        </p:txBody>
      </p:sp>
      <p:sp>
        <p:nvSpPr>
          <p:cNvPr id="4" name="Rounded Rectangle 3"/>
          <p:cNvSpPr/>
          <p:nvPr/>
        </p:nvSpPr>
        <p:spPr>
          <a:xfrm>
            <a:off x="4271110" y="1751463"/>
            <a:ext cx="3802879" cy="2726532"/>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002060"/>
                </a:solidFill>
                <a:latin typeface="Century Gothic" panose="020B0502020202020204" pitchFamily="34" charset="0"/>
              </a:rPr>
              <a:t>T</a:t>
            </a:r>
            <a:r>
              <a:rPr lang="en-GB" sz="6600" dirty="0" err="1">
                <a:solidFill>
                  <a:srgbClr val="FFCC00"/>
                </a:solidFill>
                <a:latin typeface="Century Gothic" panose="020B0502020202020204" pitchFamily="34" charset="0"/>
              </a:rPr>
              <a:t>ü</a:t>
            </a:r>
            <a:r>
              <a:rPr lang="en-GB" sz="6600" dirty="0" err="1">
                <a:solidFill>
                  <a:srgbClr val="002060"/>
                </a:solidFill>
                <a:latin typeface="Century Gothic" panose="020B0502020202020204" pitchFamily="34" charset="0"/>
              </a:rPr>
              <a:t>r</a:t>
            </a:r>
            <a:endParaRPr lang="en-GB" sz="6600" dirty="0">
              <a:solidFill>
                <a:srgbClr val="002060"/>
              </a:solidFill>
              <a:latin typeface="Century Gothic" panose="020B0502020202020204" pitchFamily="34" charset="0"/>
            </a:endParaRPr>
          </a:p>
        </p:txBody>
      </p:sp>
      <p:sp>
        <p:nvSpPr>
          <p:cNvPr id="5" name="Rectangle 4"/>
          <p:cNvSpPr/>
          <p:nvPr/>
        </p:nvSpPr>
        <p:spPr>
          <a:xfrm>
            <a:off x="950631" y="515236"/>
            <a:ext cx="2255746"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f</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hlen</a:t>
            </a:r>
            <a:endParaRPr lang="en-GB" sz="5400" dirty="0">
              <a:solidFill>
                <a:srgbClr val="FFCC00"/>
              </a:solidFill>
              <a:latin typeface="Century Gothic" panose="020B0502020202020204" pitchFamily="34" charset="0"/>
            </a:endParaRPr>
          </a:p>
        </p:txBody>
      </p:sp>
      <p:sp>
        <p:nvSpPr>
          <p:cNvPr id="6" name="Rectangle 5"/>
          <p:cNvSpPr/>
          <p:nvPr/>
        </p:nvSpPr>
        <p:spPr>
          <a:xfrm>
            <a:off x="8443950" y="3233669"/>
            <a:ext cx="3345562"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ber</a:t>
            </a:r>
            <a:endParaRPr lang="en-GB" sz="5400" dirty="0">
              <a:solidFill>
                <a:srgbClr val="002060"/>
              </a:solidFill>
              <a:latin typeface="Century Gothic" panose="020B0502020202020204" pitchFamily="34" charset="0"/>
            </a:endParaRPr>
          </a:p>
        </p:txBody>
      </p:sp>
      <p:sp>
        <p:nvSpPr>
          <p:cNvPr id="7" name="Rectangle 6"/>
          <p:cNvSpPr/>
          <p:nvPr/>
        </p:nvSpPr>
        <p:spPr>
          <a:xfrm>
            <a:off x="8920578" y="500440"/>
            <a:ext cx="2392307"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gr</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n</a:t>
            </a:r>
            <a:endParaRPr lang="en-GB" sz="5400" i="1" dirty="0">
              <a:solidFill>
                <a:srgbClr val="002060"/>
              </a:solidFill>
              <a:latin typeface="Century Gothic" panose="020B0502020202020204" pitchFamily="34" charset="0"/>
            </a:endParaRPr>
          </a:p>
        </p:txBody>
      </p:sp>
      <p:sp>
        <p:nvSpPr>
          <p:cNvPr id="8" name="Rectangle 7"/>
          <p:cNvSpPr/>
          <p:nvPr/>
        </p:nvSpPr>
        <p:spPr>
          <a:xfrm>
            <a:off x="284497" y="3233669"/>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K</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che</a:t>
            </a:r>
            <a:endParaRPr lang="en-GB" sz="5400" dirty="0">
              <a:solidFill>
                <a:srgbClr val="002060"/>
              </a:solidFill>
              <a:latin typeface="Century Gothic" panose="020B0502020202020204" pitchFamily="34" charset="0"/>
            </a:endParaRPr>
          </a:p>
        </p:txBody>
      </p:sp>
      <p:sp>
        <p:nvSpPr>
          <p:cNvPr id="9" name="Rectangle 8"/>
          <p:cNvSpPr/>
          <p:nvPr/>
        </p:nvSpPr>
        <p:spPr>
          <a:xfrm>
            <a:off x="5355317" y="4564485"/>
            <a:ext cx="1454245"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fr</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h</a:t>
            </a:r>
            <a:endParaRPr lang="en-GB" sz="5400" dirty="0">
              <a:solidFill>
                <a:srgbClr val="002060"/>
              </a:solidFill>
              <a:latin typeface="Century Gothic" panose="020B0502020202020204" pitchFamily="34" charset="0"/>
            </a:endParaRPr>
          </a:p>
        </p:txBody>
      </p:sp>
      <p:pic>
        <p:nvPicPr>
          <p:cNvPr id="10" name="Picture 9" descr="doo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11612" y="2129219"/>
            <a:ext cx="720461" cy="1173730"/>
          </a:xfrm>
          <a:prstGeom prst="rect">
            <a:avLst/>
          </a:prstGeom>
        </p:spPr>
      </p:pic>
    </p:spTree>
    <p:extLst>
      <p:ext uri="{BB962C8B-B14F-4D97-AF65-F5344CB8AC3E}">
        <p14:creationId xmlns:p14="http://schemas.microsoft.com/office/powerpoint/2010/main" val="4227314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p:bldP spid="8" grpId="0"/>
      <p:bldP spid="9"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3" id="{ED67C606-AF9C-7242-AF89-7E0EA20FADA6}" vid="{57BDA786-453C-1140-BFAB-14CE2D2BCFCB}"/>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German_template (1)</Template>
  <TotalTime>3503</TotalTime>
  <Words>8435</Words>
  <Application>Microsoft Macintosh PowerPoint</Application>
  <PresentationFormat>Widescreen</PresentationFormat>
  <Paragraphs>1128</Paragraphs>
  <Slides>75</Slides>
  <Notes>75</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75</vt:i4>
      </vt:variant>
    </vt:vector>
  </HeadingPairs>
  <TitlesOfParts>
    <vt:vector size="80" baseType="lpstr">
      <vt:lpstr>arial</vt:lpstr>
      <vt:lpstr>Calibri</vt:lpstr>
      <vt:lpstr>Century Gothic</vt:lpstr>
      <vt:lpstr>1_Office Theme</vt:lpstr>
      <vt:lpstr>2_Office Theme</vt:lpstr>
      <vt:lpstr>Number Is there one or are there many? Describing Christmas</vt:lpstr>
      <vt:lpstr>Vokabeln</vt:lpstr>
      <vt:lpstr>Vokabeln </vt:lpstr>
      <vt:lpstr>ü</vt:lpstr>
      <vt:lpstr>ü</vt:lpstr>
      <vt:lpstr>ü</vt:lpstr>
      <vt:lpstr>ü</vt:lpstr>
      <vt:lpstr>ü</vt:lpstr>
      <vt:lpstr>ü</vt:lpstr>
      <vt:lpstr>ü </vt:lpstr>
      <vt:lpstr>ü </vt:lpstr>
      <vt:lpstr>ü </vt:lpstr>
      <vt:lpstr>ü</vt:lpstr>
      <vt:lpstr>ü</vt:lpstr>
      <vt:lpstr>ü</vt:lpstr>
      <vt:lpstr>U oder Ü? </vt:lpstr>
      <vt:lpstr>der Zug </vt:lpstr>
      <vt:lpstr>der Arzt </vt:lpstr>
      <vt:lpstr>grün</vt:lpstr>
      <vt:lpstr>das Spiel </vt:lpstr>
      <vt:lpstr>auch </vt:lpstr>
      <vt:lpstr>das Stück </vt:lpstr>
      <vt:lpstr>wünschen </vt:lpstr>
      <vt:lpstr>der Grund</vt:lpstr>
      <vt:lpstr>der Platz </vt:lpstr>
      <vt:lpstr>es gibt </vt:lpstr>
      <vt:lpstr>Vokabeln </vt:lpstr>
      <vt:lpstr>Antworten </vt:lpstr>
      <vt:lpstr>More than one – rule 1  </vt:lpstr>
      <vt:lpstr>Hör zu.  Wie viele? Schreib einen/ein oder viele</vt:lpstr>
      <vt:lpstr>Antworten</vt:lpstr>
      <vt:lpstr>Hör noch einmal zu.  Ist die Pluralform ‚+e‘ oder ‚+umlaut+e‘? </vt:lpstr>
      <vt:lpstr>More than one – rule 2  </vt:lpstr>
      <vt:lpstr>Hör zu.  Schreib / für Singular und //+ für Plural</vt:lpstr>
      <vt:lpstr>Schmückt den Saal mit grünen Zweigen! Fa-la-la-la-la-la-la-la-la!</vt:lpstr>
      <vt:lpstr>Schmückt den Saal mit grünen Zweigen! Fa-la-la-la-la-la-la-la-la! </vt:lpstr>
      <vt:lpstr>Number Is there one or are there many? Describing Christmas</vt:lpstr>
      <vt:lpstr>Vokabeln </vt:lpstr>
      <vt:lpstr>Vokabeln </vt:lpstr>
      <vt:lpstr>der Engel</vt:lpstr>
      <vt:lpstr>der Stern</vt:lpstr>
      <vt:lpstr>der Stiefel</vt:lpstr>
      <vt:lpstr>der Baum</vt:lpstr>
      <vt:lpstr>der Marktplatz</vt:lpstr>
      <vt:lpstr>der Weihnachtsmarkt </vt:lpstr>
      <vt:lpstr>der Weihnachtsmann </vt:lpstr>
      <vt:lpstr>Vokabeln </vt:lpstr>
      <vt:lpstr>Pluralformen </vt:lpstr>
      <vt:lpstr>Pluralformen </vt:lpstr>
      <vt:lpstr>Pluralformen</vt:lpstr>
      <vt:lpstr>Pluralformen </vt:lpstr>
      <vt:lpstr>Pluralformen </vt:lpstr>
      <vt:lpstr>Pluralformen </vt:lpstr>
      <vt:lpstr>Pluralformen </vt:lpstr>
      <vt:lpstr>Pluralformen</vt:lpstr>
      <vt:lpstr>Pluralformen</vt:lpstr>
      <vt:lpstr>Pluralformen</vt:lpstr>
      <vt:lpstr>Pluralformen</vt:lpstr>
      <vt:lpstr>Pluralformen</vt:lpstr>
      <vt:lpstr>Pluralformen</vt:lpstr>
      <vt:lpstr>Pluralformen</vt:lpstr>
      <vt:lpstr>Authentic text</vt:lpstr>
      <vt:lpstr>O Tannenbaum</vt:lpstr>
      <vt:lpstr>O Tannenbaum</vt:lpstr>
      <vt:lpstr>Geistesblitz - Vokabeln</vt:lpstr>
      <vt:lpstr>‘U’ oder ‘Ü’? </vt:lpstr>
      <vt:lpstr>Antworten – u vs ü </vt:lpstr>
      <vt:lpstr>‘IE’ oder ‘EI’ </vt:lpstr>
      <vt:lpstr>Antworten – ie vs ei </vt:lpstr>
      <vt:lpstr>‘AU’ und ‘SCH </vt:lpstr>
      <vt:lpstr>Sprich es aus oder sing mit! </vt:lpstr>
      <vt:lpstr>Verbing nouns </vt:lpstr>
      <vt:lpstr>Übersetzen </vt:lpstr>
      <vt:lpstr>Gaming Grammar</vt:lpstr>
      <vt:lpstr>Hausaufgaben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Mary Richardson</cp:lastModifiedBy>
  <cp:revision>943</cp:revision>
  <dcterms:created xsi:type="dcterms:W3CDTF">2020-06-03T16:44:05Z</dcterms:created>
  <dcterms:modified xsi:type="dcterms:W3CDTF">2021-12-15T13:23:16Z</dcterms:modified>
</cp:coreProperties>
</file>