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8" r:id="rId2"/>
    <p:sldId id="261" r:id="rId3"/>
    <p:sldId id="274" r:id="rId4"/>
    <p:sldId id="273" r:id="rId5"/>
    <p:sldId id="271" r:id="rId6"/>
    <p:sldId id="275" r:id="rId7"/>
    <p:sldId id="276" r:id="rId8"/>
    <p:sldId id="262" r:id="rId9"/>
    <p:sldId id="272" r:id="rId10"/>
    <p:sldId id="259" r:id="rId11"/>
    <p:sldId id="260" r:id="rId12"/>
    <p:sldId id="279" r:id="rId13"/>
    <p:sldId id="277" r:id="rId14"/>
    <p:sldId id="278" r:id="rId15"/>
    <p:sldId id="280" r:id="rId16"/>
    <p:sldId id="282"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0"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9933"/>
    <a:srgbClr val="FBF0D5"/>
    <a:srgbClr val="DAA520"/>
    <a:srgbClr val="115076"/>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64416" autoAdjust="0"/>
  </p:normalViewPr>
  <p:slideViewPr>
    <p:cSldViewPr snapToGrid="0">
      <p:cViewPr varScale="1">
        <p:scale>
          <a:sx n="71" d="100"/>
          <a:sy n="71" d="100"/>
        </p:scale>
        <p:origin x="23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13/06/2019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itt.edu/~perfetti/PDF/de%20Jong%20Language%20Learning.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sequence of meaningful practice activities is intended to build on two grammar learning sequences you have already used: </a:t>
            </a:r>
          </a:p>
          <a:p>
            <a:r>
              <a:rPr lang="en-GB" baseline="0" dirty="0" smtClean="0"/>
              <a:t>Questions vs Statements PPT sg-</a:t>
            </a:r>
            <a:r>
              <a:rPr lang="en-GB" baseline="0" dirty="0" err="1" smtClean="0"/>
              <a:t>pl</a:t>
            </a:r>
            <a:endParaRPr lang="en-GB" baseline="0" dirty="0" smtClean="0"/>
          </a:p>
          <a:p>
            <a:r>
              <a:rPr lang="en-GB" baseline="0" dirty="0" smtClean="0"/>
              <a:t>Question words PPT1/PPT2</a:t>
            </a:r>
          </a:p>
          <a:p>
            <a:endParaRPr lang="en-GB" baseline="0" dirty="0" smtClean="0"/>
          </a:p>
          <a:p>
            <a:r>
              <a:rPr lang="en-GB" baseline="0" dirty="0" smtClean="0"/>
              <a:t>This sequence begins with a speeded practice activity with the first set of images spinning for 5 seconds and the second set spinning for 3 seconds. Simply repeating has been shown to have some positive effects on fluency e.g. the 4-3-2 (decreasing minutes for doing an oral narrative) task (De Jong and </a:t>
            </a:r>
            <a:r>
              <a:rPr lang="en-GB" baseline="0" dirty="0" err="1" smtClean="0"/>
              <a:t>Pefetti</a:t>
            </a:r>
            <a:r>
              <a:rPr lang="en-GB" baseline="0" dirty="0" smtClean="0"/>
              <a:t>, 2011)</a:t>
            </a:r>
            <a:br>
              <a:rPr lang="en-GB" baseline="0" dirty="0" smtClean="0"/>
            </a:br>
            <a:r>
              <a:rPr lang="en-GB" dirty="0" smtClean="0"/>
              <a:t>Fluency Training in the ESL Classroom: An Experimental Study of Fluency Development and </a:t>
            </a:r>
            <a:r>
              <a:rPr lang="en-GB" dirty="0" err="1" smtClean="0"/>
              <a:t>Proceduralization</a:t>
            </a:r>
            <a:r>
              <a:rPr lang="en-GB" dirty="0" smtClean="0"/>
              <a:t/>
            </a:r>
            <a:br>
              <a:rPr lang="en-GB" dirty="0" smtClean="0"/>
            </a:br>
            <a:r>
              <a:rPr lang="en-GB" i="1" dirty="0" smtClean="0"/>
              <a:t>Language Learning </a:t>
            </a:r>
            <a:r>
              <a:rPr lang="en-GB" dirty="0" smtClean="0"/>
              <a:t>61:2, June 2011, pp. 533–568</a:t>
            </a:r>
            <a:endParaRPr lang="en-GB" baseline="0" dirty="0" smtClean="0"/>
          </a:p>
          <a:p>
            <a:r>
              <a:rPr lang="en-GB" dirty="0" smtClean="0">
                <a:hlinkClick r:id="rId3"/>
              </a:rPr>
              <a:t>http://www.pitt.edu/~perfetti/PDF/de%20Jong%20Language%20Learning.pdf</a:t>
            </a:r>
            <a:endParaRPr lang="en-GB" baseline="0" dirty="0" smtClean="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a:t>
            </a:r>
            <a:r>
              <a:rPr lang="en-GB" baseline="0" dirty="0" smtClean="0"/>
              <a:t> student</a:t>
            </a:r>
            <a:r>
              <a:rPr lang="en-GB" dirty="0" smtClean="0"/>
              <a:t>s to see if they can read these words out loud - phonics practice!! these will be new words for them... take every opportunity to ask them to sound out words and give lots of praise when they sound out new words. Then make sure to</a:t>
            </a:r>
            <a:r>
              <a:rPr lang="en-GB" baseline="0" dirty="0" smtClean="0"/>
              <a:t> clarify the meaning in </a:t>
            </a:r>
            <a:r>
              <a:rPr lang="en-GB" dirty="0" smtClean="0"/>
              <a:t>English.</a:t>
            </a:r>
            <a:r>
              <a:rPr lang="en-GB" baseline="0" dirty="0" smtClean="0"/>
              <a:t>  D</a:t>
            </a:r>
            <a:r>
              <a:rPr lang="en-GB" dirty="0" smtClean="0"/>
              <a:t>on't dwell on the grammar of the title - just say this is 'Would I lie to you?' (we'll get to preverbal object pronouns later!)</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2996632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question picture appears on one click,</a:t>
            </a:r>
            <a:r>
              <a:rPr lang="en-GB" baseline="0" dirty="0" smtClean="0"/>
              <a:t> </a:t>
            </a:r>
            <a:r>
              <a:rPr lang="en-GB" dirty="0" smtClean="0"/>
              <a:t>check with the whole class that they all know the question word  - NB some of these have not been revised in the previous slides, so they may need a quick check to ensure all the class can actually recall them.</a:t>
            </a:r>
            <a:r>
              <a:rPr lang="en-GB" baseline="0" dirty="0" smtClean="0"/>
              <a:t>  </a:t>
            </a:r>
          </a:p>
          <a:p>
            <a:r>
              <a:rPr lang="en-GB" dirty="0" smtClean="0"/>
              <a:t>Oral recall like this is quite difficult, so make sure that students</a:t>
            </a:r>
            <a:r>
              <a:rPr lang="en-GB" baseline="0" dirty="0" smtClean="0"/>
              <a:t> are secure with the question words in the first instance, before launching into the activity.</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54639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 answer</a:t>
            </a:r>
            <a:r>
              <a:rPr lang="en-GB" baseline="0" dirty="0" smtClean="0"/>
              <a:t> grid.  </a:t>
            </a:r>
          </a:p>
          <a:p>
            <a:r>
              <a:rPr lang="en-GB" baseline="0" dirty="0" smtClean="0"/>
              <a:t>Ask students to jot down their responses to the picture prompts.  They can either tell the truth or make up a lie.  Doing this beforehand will facilitate the flow of the activity.   Print out and laminate, so that the sheets can be used again in the pair work.</a:t>
            </a:r>
          </a:p>
          <a:p>
            <a:endParaRPr lang="en-GB" baseline="0" dirty="0" smtClean="0"/>
          </a:p>
          <a:p>
            <a:r>
              <a:rPr lang="en-GB" dirty="0" smtClean="0"/>
              <a:t>Picture prompts appear on the</a:t>
            </a:r>
            <a:r>
              <a:rPr lang="en-GB" baseline="0" dirty="0" smtClean="0"/>
              <a:t> mouse click to elicit questions from the teacher to ask the students, along the lines of: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Où</a:t>
            </a:r>
            <a:r>
              <a:rPr lang="en-GB" baseline="0" dirty="0" smtClean="0"/>
              <a:t> vas-</a:t>
            </a:r>
            <a:r>
              <a:rPr lang="en-GB" baseline="0" dirty="0" err="1" smtClean="0"/>
              <a:t>tu</a:t>
            </a:r>
            <a:r>
              <a:rPr lang="en-GB" baseline="0" dirty="0" smtClean="0"/>
              <a:t> </a:t>
            </a:r>
            <a:r>
              <a:rPr lang="en-GB" baseline="0" dirty="0" err="1" smtClean="0"/>
              <a:t>en</a:t>
            </a:r>
            <a:r>
              <a:rPr lang="en-GB" baseline="0" dirty="0" smtClean="0"/>
              <a:t> </a:t>
            </a:r>
            <a:r>
              <a:rPr lang="en-GB" baseline="0" dirty="0" err="1" smtClean="0"/>
              <a:t>vacances</a:t>
            </a:r>
            <a:r>
              <a:rPr lang="en-GB" baseline="0" dirty="0" smtClean="0"/>
              <a:t>?</a:t>
            </a:r>
            <a:br>
              <a:rPr lang="en-GB" baseline="0" dirty="0" smtClean="0"/>
            </a:br>
            <a:r>
              <a:rPr lang="en-GB" baseline="0" dirty="0" err="1" smtClean="0"/>
              <a:t>Combien</a:t>
            </a:r>
            <a:r>
              <a:rPr lang="en-GB" baseline="0" dirty="0" smtClean="0"/>
              <a:t> de frères et </a:t>
            </a:r>
            <a:r>
              <a:rPr lang="en-GB" baseline="0" dirty="0" err="1" smtClean="0"/>
              <a:t>soeurs</a:t>
            </a:r>
            <a:r>
              <a:rPr lang="en-GB" baseline="0" dirty="0" smtClean="0"/>
              <a:t> as-</a:t>
            </a:r>
            <a:r>
              <a:rPr lang="en-GB" baseline="0" dirty="0" err="1" smtClean="0"/>
              <a:t>tu</a:t>
            </a:r>
            <a:r>
              <a:rPr lang="en-GB" baseline="0" dirty="0" smtClean="0"/>
              <a:t>?</a:t>
            </a:r>
          </a:p>
          <a:p>
            <a:r>
              <a:rPr lang="en-GB" baseline="0" dirty="0" err="1" smtClean="0"/>
              <a:t>Quel</a:t>
            </a:r>
            <a:r>
              <a:rPr lang="en-GB" baseline="0" dirty="0" smtClean="0"/>
              <a:t> animal as-</a:t>
            </a:r>
            <a:r>
              <a:rPr lang="en-GB" baseline="0" dirty="0" err="1" smtClean="0"/>
              <a:t>tu</a:t>
            </a:r>
            <a:r>
              <a:rPr lang="en-GB" baseline="0" dirty="0" smtClean="0"/>
              <a:t>?</a:t>
            </a:r>
          </a:p>
          <a:p>
            <a:r>
              <a:rPr lang="en-GB" baseline="0" dirty="0" smtClean="0"/>
              <a:t>Que </a:t>
            </a:r>
            <a:r>
              <a:rPr lang="en-GB" baseline="0" dirty="0" err="1" smtClean="0"/>
              <a:t>fais-tu</a:t>
            </a:r>
            <a:r>
              <a:rPr lang="en-GB" baseline="0" dirty="0" smtClean="0"/>
              <a:t> le weekend?</a:t>
            </a:r>
          </a:p>
          <a:p>
            <a:r>
              <a:rPr lang="en-GB" baseline="0" dirty="0" err="1" smtClean="0"/>
              <a:t>Pourquoi</a:t>
            </a:r>
            <a:r>
              <a:rPr lang="en-GB" baseline="0" dirty="0" smtClean="0"/>
              <a:t> </a:t>
            </a:r>
            <a:r>
              <a:rPr lang="en-GB" baseline="0" dirty="0" err="1" smtClean="0"/>
              <a:t>fais-tu</a:t>
            </a:r>
            <a:r>
              <a:rPr lang="en-GB" baseline="0" dirty="0" smtClean="0"/>
              <a:t> les devoirs?</a:t>
            </a:r>
          </a:p>
          <a:p>
            <a:r>
              <a:rPr lang="en-GB" baseline="0" dirty="0" smtClean="0"/>
              <a:t>Qui </a:t>
            </a:r>
            <a:r>
              <a:rPr lang="en-GB" baseline="0" dirty="0" err="1" smtClean="0"/>
              <a:t>détestes-tu</a:t>
            </a:r>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558752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Teacher </a:t>
            </a:r>
            <a:r>
              <a:rPr lang="en-GB" baseline="0" dirty="0" smtClean="0">
                <a:sym typeface="Wingdings" panose="05000000000000000000" pitchFamily="2" charset="2"/>
              </a:rPr>
              <a:t> student questions</a:t>
            </a:r>
            <a:endParaRPr lang="en-GB" baseline="0" dirty="0" smtClean="0"/>
          </a:p>
          <a:p>
            <a:r>
              <a:rPr lang="en-GB" baseline="0" dirty="0" smtClean="0"/>
              <a:t>Before the students formulate the questions:</a:t>
            </a:r>
            <a:endParaRPr lang="en-GB" baseline="0" dirty="0"/>
          </a:p>
          <a:p>
            <a:r>
              <a:rPr lang="en-GB" dirty="0" smtClean="0"/>
              <a:t>To</a:t>
            </a:r>
            <a:r>
              <a:rPr lang="en-GB" baseline="0" dirty="0" smtClean="0"/>
              <a:t> model the questions and therefore ease the students into this activity, the teacher could model the question as the pictures appear, to ask to students.  </a:t>
            </a:r>
          </a:p>
          <a:p>
            <a:r>
              <a:rPr lang="en-GB" baseline="0" dirty="0" smtClean="0"/>
              <a:t>The rest of the class can decide </a:t>
            </a:r>
            <a:r>
              <a:rPr lang="en-GB" baseline="0" dirty="0" err="1" smtClean="0"/>
              <a:t>vérité</a:t>
            </a:r>
            <a:r>
              <a:rPr lang="en-GB" baseline="0" dirty="0" smtClean="0"/>
              <a:t>! or </a:t>
            </a:r>
            <a:r>
              <a:rPr lang="en-GB" baseline="0" dirty="0" err="1" smtClean="0"/>
              <a:t>mensonge</a:t>
            </a:r>
            <a:r>
              <a:rPr lang="en-GB" baseline="0" dirty="0" smtClean="0"/>
              <a:t>!  Students could keep a tally for every time they correctly identify whether the person giving an answer is telling the truth or lying.  This could be done on a mini whiteboard.   By having the answers written out already, debate is eliminated amongst the class about whether the answer is true or not, since students have ticked a box.</a:t>
            </a:r>
          </a:p>
          <a:p>
            <a:endParaRPr lang="en-GB" baseline="0" dirty="0" smtClean="0"/>
          </a:p>
          <a:p>
            <a:r>
              <a:rPr lang="en-GB" dirty="0" smtClean="0"/>
              <a:t>Picture prompts appear on the</a:t>
            </a:r>
            <a:r>
              <a:rPr lang="en-GB" baseline="0" dirty="0" smtClean="0"/>
              <a:t> mouse click to elicit questions from the teacher to ask the students, along the lines of:</a:t>
            </a:r>
          </a:p>
          <a:p>
            <a:r>
              <a:rPr lang="en-GB" baseline="0" dirty="0" err="1" smtClean="0"/>
              <a:t>Où</a:t>
            </a:r>
            <a:r>
              <a:rPr lang="en-GB" baseline="0" dirty="0" smtClean="0"/>
              <a:t> vas-</a:t>
            </a:r>
            <a:r>
              <a:rPr lang="en-GB" baseline="0" dirty="0" err="1" smtClean="0"/>
              <a:t>tu</a:t>
            </a:r>
            <a:r>
              <a:rPr lang="en-GB" baseline="0" dirty="0" smtClean="0"/>
              <a:t> </a:t>
            </a:r>
            <a:r>
              <a:rPr lang="en-GB" baseline="0" dirty="0" err="1" smtClean="0"/>
              <a:t>en</a:t>
            </a:r>
            <a:r>
              <a:rPr lang="en-GB" baseline="0" dirty="0" smtClean="0"/>
              <a:t> </a:t>
            </a:r>
            <a:r>
              <a:rPr lang="en-GB" baseline="0" dirty="0" err="1" smtClean="0"/>
              <a:t>vacances</a:t>
            </a:r>
            <a:r>
              <a:rPr lang="en-GB" baseline="0" dirty="0" smtClean="0"/>
              <a:t>?</a:t>
            </a:r>
          </a:p>
          <a:p>
            <a:r>
              <a:rPr lang="en-GB" baseline="0" dirty="0" err="1" smtClean="0"/>
              <a:t>Quel</a:t>
            </a:r>
            <a:r>
              <a:rPr lang="en-GB" baseline="0" dirty="0" smtClean="0"/>
              <a:t> animal as-</a:t>
            </a:r>
            <a:r>
              <a:rPr lang="en-GB" baseline="0" dirty="0" err="1" smtClean="0"/>
              <a:t>tu</a:t>
            </a:r>
            <a:r>
              <a:rPr lang="en-GB" baseline="0" dirty="0" smtClean="0"/>
              <a:t>?</a:t>
            </a:r>
          </a:p>
          <a:p>
            <a:r>
              <a:rPr lang="en-GB" baseline="0" dirty="0" err="1" smtClean="0"/>
              <a:t>Combien</a:t>
            </a:r>
            <a:r>
              <a:rPr lang="en-GB" baseline="0" dirty="0" smtClean="0"/>
              <a:t> de frères et </a:t>
            </a:r>
            <a:r>
              <a:rPr lang="en-GB" baseline="0" dirty="0" err="1" smtClean="0"/>
              <a:t>soeurs</a:t>
            </a:r>
            <a:r>
              <a:rPr lang="en-GB" baseline="0" dirty="0" smtClean="0"/>
              <a:t> as-</a:t>
            </a:r>
            <a:r>
              <a:rPr lang="en-GB" baseline="0" dirty="0" err="1" smtClean="0"/>
              <a:t>tu</a:t>
            </a:r>
            <a:r>
              <a:rPr lang="en-GB" baseline="0" dirty="0" smtClean="0"/>
              <a:t>?</a:t>
            </a:r>
          </a:p>
          <a:p>
            <a:r>
              <a:rPr lang="en-GB" baseline="0" dirty="0" smtClean="0"/>
              <a:t>Que </a:t>
            </a:r>
            <a:r>
              <a:rPr lang="en-GB" baseline="0" dirty="0" err="1" smtClean="0"/>
              <a:t>fais-tu</a:t>
            </a:r>
            <a:r>
              <a:rPr lang="en-GB" baseline="0" dirty="0" smtClean="0"/>
              <a:t> le weekend?</a:t>
            </a:r>
          </a:p>
          <a:p>
            <a:r>
              <a:rPr lang="en-GB" baseline="0" dirty="0" err="1" smtClean="0"/>
              <a:t>Porquoi</a:t>
            </a:r>
            <a:r>
              <a:rPr lang="en-GB" baseline="0" dirty="0" smtClean="0"/>
              <a:t> </a:t>
            </a:r>
            <a:r>
              <a:rPr lang="en-GB" baseline="0" dirty="0" err="1" smtClean="0"/>
              <a:t>fais-tu</a:t>
            </a:r>
            <a:r>
              <a:rPr lang="en-GB" baseline="0" dirty="0" smtClean="0"/>
              <a:t> les devoirs?</a:t>
            </a:r>
          </a:p>
          <a:p>
            <a:r>
              <a:rPr lang="en-GB" baseline="0" dirty="0" smtClean="0"/>
              <a:t>Qui </a:t>
            </a:r>
            <a:r>
              <a:rPr lang="en-GB" baseline="0" dirty="0" err="1" smtClean="0"/>
              <a:t>détestes-tu</a:t>
            </a:r>
            <a:r>
              <a:rPr lang="en-GB" baseline="0" dirty="0" smtClean="0"/>
              <a:t>?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1609740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baseline="0" dirty="0" smtClean="0"/>
              <a:t>Student </a:t>
            </a:r>
            <a:r>
              <a:rPr lang="en-GB" u="sng" baseline="0" dirty="0" smtClean="0">
                <a:sym typeface="Wingdings" panose="05000000000000000000" pitchFamily="2" charset="2"/>
              </a:rPr>
              <a:t> teacher questions</a:t>
            </a:r>
            <a:endParaRPr lang="en-GB" u="sng" baseline="0" dirty="0" smtClean="0"/>
          </a:p>
          <a:p>
            <a:r>
              <a:rPr lang="en-GB" baseline="0" dirty="0" smtClean="0"/>
              <a:t>Then the class can play against the teacher.  Students have to decide on whether it is the truth or a lie before the teacher gives the answer.  They can tally their scores.</a:t>
            </a:r>
            <a:br>
              <a:rPr lang="en-GB" baseline="0" dirty="0" smtClean="0"/>
            </a:br>
            <a:r>
              <a:rPr lang="en-GB" baseline="0" dirty="0" smtClean="0"/>
              <a:t>NB: These questions are similar but different from those the teacher asked of the students.  They re-use the same question words and the same syntax but vary </a:t>
            </a:r>
            <a:r>
              <a:rPr lang="en-GB" baseline="0" smtClean="0"/>
              <a:t>the lexicon</a:t>
            </a:r>
            <a:r>
              <a:rPr lang="en-GB" baseline="0" dirty="0" smtClean="0"/>
              <a:t>.  This is another research-informed principle for practice.</a:t>
            </a:r>
          </a:p>
          <a:p>
            <a:endParaRPr lang="en-GB" baseline="0" dirty="0" smtClean="0"/>
          </a:p>
          <a:p>
            <a:r>
              <a:rPr lang="en-GB" dirty="0" smtClean="0"/>
              <a:t>Picture prompts appear on the</a:t>
            </a:r>
            <a:r>
              <a:rPr lang="en-GB" baseline="0" dirty="0" smtClean="0"/>
              <a:t> mouse click to elicit questions from the students to ask the teacher, along the lines of:</a:t>
            </a:r>
          </a:p>
          <a:p>
            <a:r>
              <a:rPr lang="en-GB" baseline="0" dirty="0" err="1" smtClean="0"/>
              <a:t>Où</a:t>
            </a:r>
            <a:r>
              <a:rPr lang="en-GB" baseline="0" dirty="0" smtClean="0"/>
              <a:t> </a:t>
            </a:r>
            <a:r>
              <a:rPr lang="en-GB" baseline="0" dirty="0" err="1" smtClean="0"/>
              <a:t>habites-tu</a:t>
            </a:r>
            <a:r>
              <a:rPr lang="en-GB" baseline="0" dirty="0" smtClean="0"/>
              <a:t>?</a:t>
            </a:r>
          </a:p>
          <a:p>
            <a:r>
              <a:rPr lang="en-GB" baseline="0" dirty="0" err="1" smtClean="0"/>
              <a:t>Quel</a:t>
            </a:r>
            <a:r>
              <a:rPr lang="en-GB" baseline="0" dirty="0" smtClean="0"/>
              <a:t> sport </a:t>
            </a:r>
            <a:r>
              <a:rPr lang="en-GB" baseline="0" dirty="0" err="1" smtClean="0"/>
              <a:t>fais-tu</a:t>
            </a:r>
            <a:r>
              <a:rPr lang="en-GB" baseline="0" dirty="0" smtClean="0"/>
              <a:t>/</a:t>
            </a:r>
            <a:r>
              <a:rPr lang="en-GB" baseline="0" dirty="0" err="1" smtClean="0"/>
              <a:t>aime-tu</a:t>
            </a:r>
            <a:r>
              <a:rPr lang="en-GB" baseline="0" dirty="0" smtClean="0"/>
              <a:t>?</a:t>
            </a:r>
          </a:p>
          <a:p>
            <a:r>
              <a:rPr lang="en-GB" baseline="0" dirty="0" err="1" smtClean="0"/>
              <a:t>Combien</a:t>
            </a:r>
            <a:r>
              <a:rPr lang="en-GB" baseline="0" dirty="0" smtClean="0"/>
              <a:t> </a:t>
            </a:r>
            <a:r>
              <a:rPr lang="en-GB" baseline="0" dirty="0" err="1" smtClean="0"/>
              <a:t>d’enfants</a:t>
            </a:r>
            <a:r>
              <a:rPr lang="en-GB" baseline="0" dirty="0" smtClean="0"/>
              <a:t> as-</a:t>
            </a:r>
            <a:r>
              <a:rPr lang="en-GB" baseline="0" dirty="0" err="1" smtClean="0"/>
              <a:t>tu</a:t>
            </a:r>
            <a:r>
              <a:rPr lang="en-GB" baseline="0" dirty="0" smtClean="0"/>
              <a:t>?</a:t>
            </a:r>
          </a:p>
          <a:p>
            <a:r>
              <a:rPr lang="en-GB" baseline="0" dirty="0" smtClean="0"/>
              <a:t>Que </a:t>
            </a:r>
            <a:r>
              <a:rPr lang="en-GB" baseline="0" dirty="0" err="1" smtClean="0"/>
              <a:t>fais-tu</a:t>
            </a:r>
            <a:r>
              <a:rPr lang="en-GB" baseline="0" dirty="0" smtClean="0"/>
              <a:t> </a:t>
            </a:r>
            <a:r>
              <a:rPr lang="en-GB" baseline="0" dirty="0" err="1" smtClean="0"/>
              <a:t>en</a:t>
            </a:r>
            <a:r>
              <a:rPr lang="en-GB" baseline="0" dirty="0" smtClean="0"/>
              <a:t> </a:t>
            </a:r>
            <a:r>
              <a:rPr lang="en-GB" baseline="0" dirty="0" err="1" smtClean="0"/>
              <a:t>vacances</a:t>
            </a:r>
            <a:r>
              <a:rPr lang="en-GB" baseline="0" dirty="0" smtClean="0"/>
              <a:t>?</a:t>
            </a:r>
          </a:p>
          <a:p>
            <a:r>
              <a:rPr lang="en-GB" baseline="0" dirty="0" err="1" smtClean="0"/>
              <a:t>Porquoi</a:t>
            </a:r>
            <a:r>
              <a:rPr lang="en-GB" baseline="0" dirty="0" smtClean="0"/>
              <a:t> </a:t>
            </a:r>
            <a:r>
              <a:rPr lang="en-GB" baseline="0" dirty="0" err="1" smtClean="0"/>
              <a:t>es-tu</a:t>
            </a:r>
            <a:r>
              <a:rPr lang="en-GB" baseline="0" dirty="0" smtClean="0"/>
              <a:t> prof?</a:t>
            </a:r>
          </a:p>
          <a:p>
            <a:r>
              <a:rPr lang="en-GB" baseline="0" dirty="0" smtClean="0"/>
              <a:t>Qui </a:t>
            </a:r>
            <a:r>
              <a:rPr lang="en-GB" baseline="0" dirty="0" err="1" smtClean="0"/>
              <a:t>aimes-tu</a:t>
            </a:r>
            <a:r>
              <a:rPr lang="en-GB" baseline="0" dirty="0" smtClean="0"/>
              <a:t>? </a:t>
            </a:r>
          </a:p>
          <a:p>
            <a:endParaRPr lang="en-GB" baseline="0" dirty="0" smtClean="0"/>
          </a:p>
          <a:p>
            <a:endParaRPr lang="en-GB" baseline="0" dirty="0" smtClean="0"/>
          </a:p>
          <a:p>
            <a:endParaRPr lang="en-GB" baseline="0" dirty="0" smtClean="0"/>
          </a:p>
          <a:p>
            <a:endParaRPr lang="en-GB" baseline="0" dirty="0" smtClean="0"/>
          </a:p>
          <a:p>
            <a:r>
              <a:rPr lang="en-GB" u="sng" baseline="0" dirty="0" smtClean="0"/>
              <a:t>Pair Work</a:t>
            </a:r>
          </a:p>
          <a:p>
            <a:r>
              <a:rPr lang="en-GB" baseline="0" dirty="0" smtClean="0"/>
              <a:t>Students can then return to their answer grids (reworking their answers if they wish) and play this in pairs, tallying their scores for a correct guess as to whether the answer is the truth or a lie.  Students could swap partners and play again against someone else if time allows.</a:t>
            </a:r>
          </a:p>
        </p:txBody>
      </p:sp>
      <p:sp>
        <p:nvSpPr>
          <p:cNvPr id="4" name="Slide Number Placeholder 3"/>
          <p:cNvSpPr>
            <a:spLocks noGrp="1"/>
          </p:cNvSpPr>
          <p:nvPr>
            <p:ph type="sldNum" sz="quarter" idx="10"/>
          </p:nvPr>
        </p:nvSpPr>
        <p:spPr/>
        <p:txBody>
          <a:bodyPr/>
          <a:lstStyle/>
          <a:p>
            <a:fld id="{051212F4-EB5A-464B-92EC-DACFCB1CC2CD}" type="slidenum">
              <a:rPr lang="en-GB" smtClean="0"/>
              <a:t>14</a:t>
            </a:fld>
            <a:endParaRPr lang="en-GB"/>
          </a:p>
        </p:txBody>
      </p:sp>
    </p:spTree>
    <p:extLst>
      <p:ext uri="{BB962C8B-B14F-4D97-AF65-F5344CB8AC3E}">
        <p14:creationId xmlns:p14="http://schemas.microsoft.com/office/powerpoint/2010/main" val="87545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Partner</a:t>
            </a:r>
            <a:r>
              <a:rPr lang="en-GB" baseline="0" dirty="0" smtClean="0"/>
              <a:t> A grid for printing. (A5 size, chose 2 slides to a page – slides 15&amp;17)</a:t>
            </a:r>
          </a:p>
          <a:p>
            <a:r>
              <a:rPr lang="en-GB" baseline="0" dirty="0" smtClean="0"/>
              <a:t>Students choose which answers they are going to turn into a lie, writing in the space underneath.  They get a point if their partner incorrectly guesses truth/lie.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15</a:t>
            </a:fld>
            <a:endParaRPr lang="en-GB"/>
          </a:p>
        </p:txBody>
      </p:sp>
    </p:spTree>
    <p:extLst>
      <p:ext uri="{BB962C8B-B14F-4D97-AF65-F5344CB8AC3E}">
        <p14:creationId xmlns:p14="http://schemas.microsoft.com/office/powerpoint/2010/main" val="4183610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Partner</a:t>
            </a:r>
            <a:r>
              <a:rPr lang="en-GB" baseline="0" dirty="0" smtClean="0"/>
              <a:t> B grid for printing. (A5 size, chose 2 slides to a page – slides 15&amp;17)</a:t>
            </a:r>
          </a:p>
          <a:p>
            <a:r>
              <a:rPr lang="en-GB" baseline="0" dirty="0" smtClean="0"/>
              <a:t>Students choose which answers they are going to turn into a lie, writing in the space underneath.  They get a point if their partner incorrectly guesses truth/lie.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402615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 prompt/response grid.</a:t>
            </a:r>
          </a:p>
          <a:p>
            <a:r>
              <a:rPr lang="en-GB" dirty="0" smtClean="0"/>
              <a:t>Note:</a:t>
            </a:r>
            <a:r>
              <a:rPr lang="en-GB" baseline="0" dirty="0" smtClean="0"/>
              <a:t> On </a:t>
            </a:r>
            <a:r>
              <a:rPr lang="en-GB" baseline="0" smtClean="0"/>
              <a:t>another occasion, this </a:t>
            </a:r>
            <a:r>
              <a:rPr lang="en-GB" baseline="0" dirty="0" smtClean="0"/>
              <a:t>task could easily be adapted, with different famous people, and completed in the 3</a:t>
            </a:r>
            <a:r>
              <a:rPr lang="en-GB" baseline="30000" dirty="0" smtClean="0"/>
              <a:t>rd</a:t>
            </a:r>
            <a:r>
              <a:rPr lang="en-GB" baseline="0" dirty="0" smtClean="0"/>
              <a:t> person singular.</a:t>
            </a:r>
            <a:endParaRPr lang="en-GB" dirty="0" smtClean="0"/>
          </a:p>
          <a:p>
            <a:endParaRPr lang="en-GB" dirty="0" smtClean="0"/>
          </a:p>
          <a:p>
            <a:r>
              <a:rPr lang="en-GB" dirty="0" smtClean="0"/>
              <a:t>Students use the picture prompts to formulate the questions, then on</a:t>
            </a:r>
            <a:r>
              <a:rPr lang="en-GB" baseline="0" dirty="0" smtClean="0"/>
              <a:t> listening to the answer write down whether they think the answer given by their partner is the truth or a lie.</a:t>
            </a:r>
          </a:p>
          <a:p>
            <a:r>
              <a:rPr lang="en-GB" baseline="0" dirty="0" smtClean="0"/>
              <a:t>E.g.</a:t>
            </a:r>
          </a:p>
          <a:p>
            <a:r>
              <a:rPr lang="en-GB" baseline="0" dirty="0" smtClean="0"/>
              <a:t>Qu.1 Partner B </a:t>
            </a:r>
            <a:r>
              <a:rPr lang="en-GB" baseline="0" dirty="0" smtClean="0">
                <a:sym typeface="Wingdings" panose="05000000000000000000" pitchFamily="2" charset="2"/>
              </a:rPr>
              <a:t> Partner A  </a:t>
            </a:r>
            <a:r>
              <a:rPr lang="en-GB" baseline="0" dirty="0" err="1" smtClean="0">
                <a:sym typeface="Wingdings" panose="05000000000000000000" pitchFamily="2" charset="2"/>
              </a:rPr>
              <a:t>Combien</a:t>
            </a:r>
            <a:r>
              <a:rPr lang="en-GB" baseline="0" dirty="0" smtClean="0">
                <a:sym typeface="Wingdings" panose="05000000000000000000" pitchFamily="2" charset="2"/>
              </a:rPr>
              <a:t> </a:t>
            </a:r>
            <a:r>
              <a:rPr lang="en-GB" baseline="0" dirty="0" err="1" smtClean="0">
                <a:sym typeface="Wingdings" panose="05000000000000000000" pitchFamily="2" charset="2"/>
              </a:rPr>
              <a:t>d’enfants</a:t>
            </a:r>
            <a:r>
              <a:rPr lang="en-GB" baseline="0" dirty="0" smtClean="0">
                <a:sym typeface="Wingdings" panose="05000000000000000000" pitchFamily="2" charset="2"/>
              </a:rPr>
              <a:t> as-</a:t>
            </a:r>
            <a:r>
              <a:rPr lang="en-GB" baseline="0" dirty="0" err="1" smtClean="0">
                <a:sym typeface="Wingdings" panose="05000000000000000000" pitchFamily="2" charset="2"/>
              </a:rPr>
              <a:t>tu</a:t>
            </a:r>
            <a:r>
              <a:rPr lang="en-GB" baseline="0" dirty="0" smtClean="0">
                <a:sym typeface="Wingdings" panose="05000000000000000000" pitchFamily="2" charset="2"/>
              </a:rPr>
              <a:t>?</a:t>
            </a:r>
          </a:p>
          <a:p>
            <a:endParaRPr lang="en-GB" baseline="0" dirty="0" smtClean="0">
              <a:sym typeface="Wingdings" panose="05000000000000000000" pitchFamily="2" charset="2"/>
            </a:endParaRPr>
          </a:p>
          <a:p>
            <a:r>
              <a:rPr lang="en-GB" baseline="0" dirty="0" smtClean="0">
                <a:sym typeface="Wingdings" panose="05000000000000000000" pitchFamily="2" charset="2"/>
              </a:rPr>
              <a:t>Students can then compare answers to see how many they identified correctly.</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17</a:t>
            </a:fld>
            <a:endParaRPr lang="en-GB"/>
          </a:p>
        </p:txBody>
      </p:sp>
    </p:spTree>
    <p:extLst>
      <p:ext uri="{BB962C8B-B14F-4D97-AF65-F5344CB8AC3E}">
        <p14:creationId xmlns:p14="http://schemas.microsoft.com/office/powerpoint/2010/main" val="183066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Ahead of the question practice, students</a:t>
            </a:r>
            <a:r>
              <a:rPr lang="en-GB" baseline="0" dirty="0" smtClean="0"/>
              <a:t> may need a two minute revision of the verbs needed for the MP question activities.  Some classes may not need this step; however, it may be worth checking that all students can recall key verbs. </a:t>
            </a:r>
          </a:p>
          <a:p>
            <a:r>
              <a:rPr lang="en-GB" baseline="0" dirty="0" smtClean="0"/>
              <a:t>This set of verbs is suitable for use with </a:t>
            </a:r>
            <a:r>
              <a:rPr lang="en-GB" baseline="0" dirty="0" err="1" smtClean="0"/>
              <a:t>Quel</a:t>
            </a:r>
            <a:r>
              <a:rPr lang="en-GB" baseline="0" dirty="0" smtClean="0"/>
              <a:t>…?</a:t>
            </a:r>
          </a:p>
          <a:p>
            <a:r>
              <a:rPr lang="en-GB" baseline="0" dirty="0" smtClean="0"/>
              <a:t>Consider a think/pair/share activity here.  (</a:t>
            </a:r>
            <a:r>
              <a:rPr lang="en-GB" baseline="0" dirty="0" err="1" smtClean="0"/>
              <a:t>Fr</a:t>
            </a:r>
            <a:r>
              <a:rPr lang="en-GB" baseline="0" dirty="0" err="1" smtClean="0">
                <a:sym typeface="Wingdings" panose="05000000000000000000" pitchFamily="2" charset="2"/>
              </a:rPr>
              <a:t>Eng</a:t>
            </a:r>
            <a:r>
              <a:rPr lang="en-GB" baseline="0" dirty="0" smtClean="0">
                <a:sym typeface="Wingdings" panose="05000000000000000000" pitchFamily="2" charset="2"/>
              </a:rPr>
              <a:t>)</a:t>
            </a:r>
            <a:r>
              <a:rPr lang="en-GB" baseline="0" dirty="0" smtClean="0"/>
              <a:t> Students benefit from others’ knowledge and share their own.  The teacher can then do a final check in whole class feedback.  Then repeat </a:t>
            </a:r>
            <a:r>
              <a:rPr lang="en-GB" baseline="0" dirty="0" err="1" smtClean="0"/>
              <a:t>Eng</a:t>
            </a:r>
            <a:r>
              <a:rPr lang="en-GB" baseline="0" dirty="0" smtClean="0"/>
              <a:t> </a:t>
            </a:r>
            <a:r>
              <a:rPr lang="en-GB" baseline="0" dirty="0" smtClean="0">
                <a:sym typeface="Wingdings" panose="05000000000000000000" pitchFamily="2" charset="2"/>
              </a:rPr>
              <a:t>Fr.  </a:t>
            </a:r>
          </a:p>
          <a:p>
            <a:r>
              <a:rPr lang="en-GB" baseline="0" dirty="0" smtClean="0">
                <a:sym typeface="Wingdings" panose="05000000000000000000" pitchFamily="2" charset="2"/>
              </a:rPr>
              <a:t>Students will probably already know the majority of these verbs so it is just a quick revision.</a:t>
            </a:r>
            <a:endParaRPr lang="en-GB" baseline="0"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Frequency: </a:t>
            </a:r>
            <a:r>
              <a:rPr lang="en-GB" dirty="0" smtClean="0"/>
              <a:t>aimer [242]; faire</a:t>
            </a:r>
            <a:r>
              <a:rPr lang="en-GB" baseline="0" dirty="0" smtClean="0"/>
              <a:t> [25]; lire [278]; manger [1338]; </a:t>
            </a:r>
            <a:r>
              <a:rPr lang="en-GB" baseline="0" dirty="0" err="1" smtClean="0"/>
              <a:t>jouer</a:t>
            </a:r>
            <a:r>
              <a:rPr lang="en-GB" baseline="0" dirty="0" smtClean="0"/>
              <a:t> [219]; </a:t>
            </a:r>
            <a:r>
              <a:rPr lang="en-GB" baseline="0" dirty="0" err="1" smtClean="0"/>
              <a:t>écouter</a:t>
            </a:r>
            <a:r>
              <a:rPr lang="en-GB" baseline="0" dirty="0" smtClean="0"/>
              <a:t> [429]; </a:t>
            </a:r>
            <a:r>
              <a:rPr lang="en-GB" baseline="0" dirty="0" err="1" smtClean="0"/>
              <a:t>regarder</a:t>
            </a:r>
            <a:r>
              <a:rPr lang="en-GB" baseline="0" dirty="0" smtClean="0"/>
              <a:t> [425]; </a:t>
            </a:r>
            <a:r>
              <a:rPr lang="en-GB" baseline="0" dirty="0" err="1" smtClean="0"/>
              <a:t>avoir</a:t>
            </a:r>
            <a:r>
              <a:rPr lang="en-GB" baseline="0" dirty="0" smtClean="0"/>
              <a:t> [8]; </a:t>
            </a:r>
            <a:r>
              <a:rPr lang="en-GB" baseline="0" dirty="0" err="1" smtClean="0"/>
              <a:t>télécharger</a:t>
            </a:r>
            <a:r>
              <a:rPr lang="en-GB" baseline="0" dirty="0" smtClean="0"/>
              <a:t> [&lt;5000]</a:t>
            </a:r>
            <a:r>
              <a:rPr lang="en-GB" dirty="0" smtClean="0"/>
              <a:t> </a:t>
            </a:r>
            <a:br>
              <a:rPr lang="en-GB" dirty="0" smtClean="0"/>
            </a:b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212204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Then repeat </a:t>
            </a:r>
            <a:r>
              <a:rPr lang="en-GB" baseline="0" dirty="0" err="1" smtClean="0"/>
              <a:t>Eng</a:t>
            </a:r>
            <a:r>
              <a:rPr lang="en-GB" baseline="0" dirty="0" smtClean="0"/>
              <a:t> </a:t>
            </a:r>
            <a:r>
              <a:rPr lang="en-GB" baseline="0" dirty="0" smtClean="0">
                <a:sym typeface="Wingdings" panose="05000000000000000000" pitchFamily="2" charset="2"/>
              </a:rPr>
              <a:t>Fr.   (Two levels of difficulty depending on the needs of the class). </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151940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Question </a:t>
            </a:r>
            <a:r>
              <a:rPr lang="en-GB" b="1" dirty="0" smtClean="0"/>
              <a:t>practice </a:t>
            </a:r>
            <a:br>
              <a:rPr lang="en-GB" b="1" dirty="0" smtClean="0"/>
            </a:br>
            <a:r>
              <a:rPr lang="en-GB" b="1" dirty="0" smtClean="0"/>
              <a:t>Note: Remind teachers that the picture in the middle is the question word ‘</a:t>
            </a:r>
            <a:r>
              <a:rPr lang="en-GB" b="1" dirty="0" err="1" smtClean="0"/>
              <a:t>Quel</a:t>
            </a:r>
            <a:r>
              <a:rPr lang="en-GB" b="1" dirty="0" smtClean="0"/>
              <a:t>?’ which is part of a previous resource sequence.</a:t>
            </a:r>
            <a:endParaRPr lang="en-GB" b="1" dirty="0"/>
          </a:p>
          <a:p>
            <a:r>
              <a:rPr lang="en-GB" dirty="0"/>
              <a:t>Quick</a:t>
            </a:r>
            <a:r>
              <a:rPr lang="en-GB" baseline="0" dirty="0"/>
              <a:t> w</a:t>
            </a:r>
            <a:r>
              <a:rPr lang="en-GB" dirty="0"/>
              <a:t>hole</a:t>
            </a:r>
            <a:r>
              <a:rPr lang="en-GB" baseline="0" dirty="0"/>
              <a:t> class practice.  Can students formulate the question before the picture stops spinning?  </a:t>
            </a:r>
            <a:endParaRPr lang="en-GB" baseline="0" dirty="0" smtClean="0"/>
          </a:p>
          <a:p>
            <a:r>
              <a:rPr lang="en-GB" baseline="0" dirty="0" smtClean="0"/>
              <a:t>Qu word pic appears first – ask students What is the question word that goes with this picture? &amp; Check meaning in English.  Tell students they then need to ask a question that goes with each picture.</a:t>
            </a:r>
          </a:p>
          <a:p>
            <a:r>
              <a:rPr lang="en-GB" baseline="0" dirty="0" smtClean="0"/>
              <a:t>Questions </a:t>
            </a:r>
            <a:r>
              <a:rPr lang="en-GB" baseline="0" dirty="0"/>
              <a:t>along the lines of: </a:t>
            </a:r>
          </a:p>
          <a:p>
            <a:r>
              <a:rPr lang="en-GB" baseline="0" dirty="0" err="1"/>
              <a:t>Quel</a:t>
            </a:r>
            <a:r>
              <a:rPr lang="en-GB" baseline="0" dirty="0"/>
              <a:t> animal as-</a:t>
            </a:r>
            <a:r>
              <a:rPr lang="en-GB" baseline="0" dirty="0" err="1"/>
              <a:t>tu</a:t>
            </a:r>
            <a:r>
              <a:rPr lang="en-GB" baseline="0" dirty="0"/>
              <a:t>?</a:t>
            </a:r>
          </a:p>
          <a:p>
            <a:r>
              <a:rPr lang="en-GB" baseline="0" dirty="0" err="1"/>
              <a:t>Quelle</a:t>
            </a:r>
            <a:r>
              <a:rPr lang="en-GB" baseline="0" dirty="0"/>
              <a:t> </a:t>
            </a:r>
            <a:r>
              <a:rPr lang="en-GB" baseline="0" dirty="0" err="1"/>
              <a:t>musique</a:t>
            </a:r>
            <a:r>
              <a:rPr lang="en-GB" baseline="0" dirty="0"/>
              <a:t> </a:t>
            </a:r>
            <a:r>
              <a:rPr lang="en-GB" baseline="0" dirty="0" err="1"/>
              <a:t>écoutes-tu</a:t>
            </a:r>
            <a:r>
              <a:rPr lang="en-GB" baseline="0" dirty="0"/>
              <a:t>?</a:t>
            </a:r>
          </a:p>
          <a:p>
            <a:r>
              <a:rPr lang="en-GB" baseline="0" dirty="0" err="1"/>
              <a:t>Quels</a:t>
            </a:r>
            <a:r>
              <a:rPr lang="en-GB" baseline="0" dirty="0"/>
              <a:t> fruits </a:t>
            </a:r>
            <a:r>
              <a:rPr lang="en-GB" baseline="0" dirty="0" err="1" smtClean="0"/>
              <a:t>manges-tu</a:t>
            </a:r>
            <a:r>
              <a:rPr lang="en-GB" baseline="0" dirty="0" smtClean="0"/>
              <a:t> / </a:t>
            </a:r>
            <a:r>
              <a:rPr lang="en-GB" baseline="0" dirty="0" err="1" smtClean="0"/>
              <a:t>aimes-tu</a:t>
            </a:r>
            <a:r>
              <a:rPr lang="en-GB" baseline="0" dirty="0" smtClean="0"/>
              <a:t>?</a:t>
            </a:r>
            <a:endParaRPr lang="en-GB" baseline="0" dirty="0"/>
          </a:p>
          <a:p>
            <a:r>
              <a:rPr lang="en-GB" baseline="0" dirty="0" err="1"/>
              <a:t>Quels</a:t>
            </a:r>
            <a:r>
              <a:rPr lang="en-GB" baseline="0" dirty="0"/>
              <a:t> livres </a:t>
            </a:r>
            <a:r>
              <a:rPr lang="en-GB" baseline="0" dirty="0" err="1"/>
              <a:t>lis-tu</a:t>
            </a:r>
            <a:r>
              <a:rPr lang="en-GB" baseline="0" dirty="0"/>
              <a:t>?</a:t>
            </a:r>
          </a:p>
          <a:p>
            <a:r>
              <a:rPr lang="en-GB" baseline="0" dirty="0" err="1"/>
              <a:t>Quels</a:t>
            </a:r>
            <a:r>
              <a:rPr lang="en-GB" baseline="0" dirty="0"/>
              <a:t> </a:t>
            </a:r>
            <a:r>
              <a:rPr lang="en-GB" baseline="0" dirty="0" err="1" smtClean="0"/>
              <a:t>coffrets</a:t>
            </a:r>
            <a:r>
              <a:rPr lang="en-GB" baseline="0" dirty="0" smtClean="0"/>
              <a:t>/films </a:t>
            </a:r>
            <a:r>
              <a:rPr lang="en-GB" baseline="0" dirty="0" err="1" smtClean="0"/>
              <a:t>Quelles</a:t>
            </a:r>
            <a:r>
              <a:rPr lang="en-GB" baseline="0" dirty="0" smtClean="0"/>
              <a:t> </a:t>
            </a:r>
            <a:r>
              <a:rPr lang="en-GB" baseline="0" dirty="0" err="1" smtClean="0"/>
              <a:t>émissions</a:t>
            </a:r>
            <a:r>
              <a:rPr lang="en-GB" baseline="0" dirty="0" smtClean="0"/>
              <a:t>/applications </a:t>
            </a:r>
            <a:r>
              <a:rPr lang="en-GB" baseline="0" dirty="0" err="1"/>
              <a:t>télécharges-tu</a:t>
            </a:r>
            <a:r>
              <a:rPr lang="en-GB" baseline="0" dirty="0"/>
              <a:t>?</a:t>
            </a:r>
          </a:p>
          <a:p>
            <a:r>
              <a:rPr lang="en-GB" baseline="0" dirty="0" err="1"/>
              <a:t>Quelles</a:t>
            </a:r>
            <a:r>
              <a:rPr lang="en-GB" baseline="0" dirty="0"/>
              <a:t> </a:t>
            </a:r>
            <a:r>
              <a:rPr lang="en-GB" baseline="0" dirty="0" err="1" smtClean="0"/>
              <a:t>émissions</a:t>
            </a:r>
            <a:r>
              <a:rPr lang="en-GB" baseline="0" dirty="0" smtClean="0"/>
              <a:t>/</a:t>
            </a:r>
            <a:r>
              <a:rPr lang="en-GB" baseline="0" dirty="0" err="1" smtClean="0"/>
              <a:t>Quels</a:t>
            </a:r>
            <a:r>
              <a:rPr lang="en-GB" baseline="0" dirty="0" smtClean="0"/>
              <a:t> films </a:t>
            </a:r>
            <a:r>
              <a:rPr lang="en-GB" baseline="0" dirty="0" err="1"/>
              <a:t>regardes-tu</a:t>
            </a:r>
            <a:r>
              <a:rPr lang="en-GB" baseline="0" dirty="0"/>
              <a:t>?</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activity leads into the more difficult truth/lie game and acts as a bridge between prior work and the new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a:r>
            <a:br>
              <a:rPr lang="en-GB" dirty="0" smtClean="0"/>
            </a:br>
            <a:r>
              <a:rPr lang="en-GB" dirty="0" smtClean="0"/>
              <a:t>Word</a:t>
            </a:r>
            <a:r>
              <a:rPr lang="en-GB" baseline="0" dirty="0" smtClean="0"/>
              <a:t> frequencies: </a:t>
            </a:r>
            <a:r>
              <a:rPr lang="en-GB" dirty="0" smtClean="0"/>
              <a:t>animal [1002]; </a:t>
            </a:r>
            <a:r>
              <a:rPr lang="en-GB" dirty="0" err="1" smtClean="0"/>
              <a:t>musique</a:t>
            </a:r>
            <a:r>
              <a:rPr lang="en-GB" dirty="0" smtClean="0"/>
              <a:t> [1139]; fruit [896]; livre [358]; </a:t>
            </a:r>
            <a:r>
              <a:rPr lang="en-GB" dirty="0" err="1" smtClean="0"/>
              <a:t>émission</a:t>
            </a:r>
            <a:r>
              <a:rPr lang="en-GB" baseline="0" dirty="0" smtClean="0"/>
              <a:t> [1074]; film [848]; application [1030]; </a:t>
            </a:r>
            <a:r>
              <a:rPr lang="en-GB" baseline="0" dirty="0" err="1" smtClean="0"/>
              <a:t>coffret</a:t>
            </a:r>
            <a:r>
              <a:rPr lang="en-GB" baseline="0" dirty="0" smtClean="0"/>
              <a:t> (&gt;5000) (box set)</a:t>
            </a:r>
            <a:br>
              <a:rPr lang="en-GB" baseline="0" dirty="0" smtClean="0"/>
            </a:b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182826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Increased</a:t>
            </a:r>
            <a:r>
              <a:rPr lang="en-GB" baseline="0" dirty="0" smtClean="0"/>
              <a:t> speed of image rotation.  A chance for students to have another go at this activity with the purpose of increasing their fluency.</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149122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Ahead of the question practice, students</a:t>
            </a:r>
            <a:r>
              <a:rPr lang="en-GB" baseline="0" dirty="0" smtClean="0"/>
              <a:t> may need a two minute revision of the verbs needed for the MP question activities.  Some classes may not need this step; however, it my be worth checking that all students can recall key verbs. </a:t>
            </a:r>
          </a:p>
          <a:p>
            <a:r>
              <a:rPr lang="en-GB" baseline="0" dirty="0" smtClean="0"/>
              <a:t>This set of verbs are suitable for use with </a:t>
            </a:r>
            <a:r>
              <a:rPr lang="en-GB" baseline="0" dirty="0" err="1" smtClean="0"/>
              <a:t>Où</a:t>
            </a:r>
            <a:r>
              <a:rPr lang="en-GB" baseline="0" smtClean="0"/>
              <a:t>…?</a:t>
            </a:r>
            <a:r>
              <a:rPr lang="en-GB" baseline="0" dirty="0" smtClean="0"/>
              <a:t/>
            </a:r>
            <a:br>
              <a:rPr lang="en-GB" baseline="0" dirty="0" smtClean="0"/>
            </a:b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Verb frequencies: </a:t>
            </a:r>
            <a:r>
              <a:rPr lang="en-GB" dirty="0" err="1" smtClean="0"/>
              <a:t>aller</a:t>
            </a:r>
            <a:r>
              <a:rPr lang="en-GB" dirty="0" smtClean="0"/>
              <a:t> [53]; </a:t>
            </a:r>
            <a:r>
              <a:rPr lang="en-GB" dirty="0" err="1" smtClean="0"/>
              <a:t>acheter</a:t>
            </a:r>
            <a:r>
              <a:rPr lang="en-GB" dirty="0" smtClean="0"/>
              <a:t> [636]; </a:t>
            </a:r>
            <a:r>
              <a:rPr lang="en-GB" dirty="0" err="1" smtClean="0"/>
              <a:t>être</a:t>
            </a:r>
            <a:r>
              <a:rPr lang="en-GB" dirty="0" smtClean="0"/>
              <a:t> [5]; </a:t>
            </a:r>
            <a:r>
              <a:rPr lang="en-GB" dirty="0" err="1" smtClean="0"/>
              <a:t>habiter</a:t>
            </a:r>
            <a:r>
              <a:rPr lang="en-GB" dirty="0" smtClean="0"/>
              <a:t> [1186]; </a:t>
            </a:r>
            <a:r>
              <a:rPr lang="en-GB" dirty="0" err="1" smtClean="0"/>
              <a:t>travailler</a:t>
            </a:r>
            <a:r>
              <a:rPr lang="en-GB" baseline="0" dirty="0" smtClean="0"/>
              <a:t> [290].</a:t>
            </a:r>
            <a:br>
              <a:rPr lang="en-GB" baseline="0" dirty="0" smtClean="0"/>
            </a:b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374773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Then repeat </a:t>
            </a:r>
            <a:r>
              <a:rPr lang="en-GB" baseline="0" dirty="0" err="1" smtClean="0"/>
              <a:t>Eng</a:t>
            </a:r>
            <a:r>
              <a:rPr lang="en-GB" baseline="0" dirty="0" smtClean="0"/>
              <a:t> </a:t>
            </a:r>
            <a:r>
              <a:rPr lang="en-GB" baseline="0" dirty="0" smtClean="0">
                <a:sym typeface="Wingdings" panose="05000000000000000000" pitchFamily="2" charset="2"/>
              </a:rPr>
              <a:t>Fr.  </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206930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practice this time</a:t>
            </a:r>
            <a:r>
              <a:rPr lang="en-GB" baseline="0" dirty="0"/>
              <a:t> with </a:t>
            </a:r>
            <a:r>
              <a:rPr lang="en-GB" baseline="0" dirty="0" err="1"/>
              <a:t>Où</a:t>
            </a:r>
            <a:r>
              <a:rPr lang="en-GB" baseline="0" dirty="0"/>
              <a:t>?</a:t>
            </a:r>
            <a:endParaRPr lang="en-GB" dirty="0"/>
          </a:p>
          <a:p>
            <a:r>
              <a:rPr lang="en-GB" dirty="0" err="1"/>
              <a:t>Où</a:t>
            </a:r>
            <a:r>
              <a:rPr lang="en-GB" dirty="0"/>
              <a:t> vas-</a:t>
            </a:r>
            <a:r>
              <a:rPr lang="en-GB" dirty="0" err="1"/>
              <a:t>tu</a:t>
            </a:r>
            <a:r>
              <a:rPr lang="en-GB" dirty="0"/>
              <a:t> </a:t>
            </a:r>
            <a:r>
              <a:rPr lang="en-GB" dirty="0" err="1"/>
              <a:t>en</a:t>
            </a:r>
            <a:r>
              <a:rPr lang="en-GB" dirty="0"/>
              <a:t> </a:t>
            </a:r>
            <a:r>
              <a:rPr lang="en-GB" dirty="0" err="1"/>
              <a:t>vacances</a:t>
            </a:r>
            <a:r>
              <a:rPr lang="en-GB" dirty="0"/>
              <a:t>?</a:t>
            </a:r>
          </a:p>
          <a:p>
            <a:r>
              <a:rPr lang="en-GB" dirty="0" err="1"/>
              <a:t>Où</a:t>
            </a:r>
            <a:r>
              <a:rPr lang="en-GB" dirty="0"/>
              <a:t> </a:t>
            </a:r>
            <a:r>
              <a:rPr lang="en-GB" dirty="0" err="1"/>
              <a:t>fais-tu</a:t>
            </a:r>
            <a:r>
              <a:rPr lang="en-GB" dirty="0"/>
              <a:t> </a:t>
            </a:r>
            <a:r>
              <a:rPr lang="en-GB" dirty="0" smtClean="0"/>
              <a:t>les</a:t>
            </a:r>
            <a:r>
              <a:rPr lang="en-GB" baseline="0" dirty="0" smtClean="0"/>
              <a:t> </a:t>
            </a:r>
            <a:r>
              <a:rPr lang="en-GB" baseline="0" dirty="0"/>
              <a:t>courses?</a:t>
            </a:r>
          </a:p>
          <a:p>
            <a:r>
              <a:rPr lang="en-GB" dirty="0" err="1"/>
              <a:t>Où</a:t>
            </a:r>
            <a:r>
              <a:rPr lang="en-GB" dirty="0"/>
              <a:t> </a:t>
            </a:r>
            <a:r>
              <a:rPr lang="en-GB" dirty="0" err="1"/>
              <a:t>travailles-tu</a:t>
            </a:r>
            <a:r>
              <a:rPr lang="en-GB" dirty="0"/>
              <a:t>?</a:t>
            </a:r>
          </a:p>
          <a:p>
            <a:r>
              <a:rPr lang="en-GB" dirty="0" err="1"/>
              <a:t>Où</a:t>
            </a:r>
            <a:r>
              <a:rPr lang="en-GB" dirty="0"/>
              <a:t> </a:t>
            </a:r>
            <a:r>
              <a:rPr lang="en-GB" dirty="0" err="1" smtClean="0"/>
              <a:t>achètes-tu</a:t>
            </a:r>
            <a:r>
              <a:rPr lang="en-GB" dirty="0" smtClean="0"/>
              <a:t> </a:t>
            </a:r>
            <a:r>
              <a:rPr lang="en-GB" dirty="0"/>
              <a:t>les </a:t>
            </a:r>
            <a:r>
              <a:rPr lang="en-GB" dirty="0" err="1"/>
              <a:t>vêtements</a:t>
            </a:r>
            <a:r>
              <a:rPr lang="en-GB" dirty="0" smtClean="0"/>
              <a:t>?</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word frequencies: </a:t>
            </a:r>
            <a:r>
              <a:rPr lang="en-GB" dirty="0" err="1" smtClean="0"/>
              <a:t>vacances</a:t>
            </a:r>
            <a:r>
              <a:rPr lang="en-GB" dirty="0" smtClean="0"/>
              <a:t> [1726], course</a:t>
            </a:r>
            <a:r>
              <a:rPr lang="en-GB" baseline="0" dirty="0" smtClean="0"/>
              <a:t> [1289], </a:t>
            </a:r>
            <a:r>
              <a:rPr lang="en-GB" dirty="0" err="1" smtClean="0"/>
              <a:t>vêtement</a:t>
            </a:r>
            <a:r>
              <a:rPr lang="en-GB" dirty="0" smtClean="0"/>
              <a:t> [2383]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smtClean="0">
                <a:solidFill>
                  <a:schemeClr val="tx1"/>
                </a:solidFill>
                <a:effectLst/>
                <a:latin typeface="+mn-lt"/>
                <a:ea typeface="+mn-ea"/>
                <a:cs typeface="+mn-cs"/>
              </a:rPr>
              <a:t>Source: </a:t>
            </a:r>
            <a:r>
              <a:rPr lang="en-GB" sz="1200" kern="1200" dirty="0" err="1" smtClean="0">
                <a:solidFill>
                  <a:schemeClr val="tx1"/>
                </a:solidFill>
                <a:effectLst/>
                <a:latin typeface="+mn-lt"/>
                <a:ea typeface="+mn-ea"/>
                <a:cs typeface="+mn-cs"/>
              </a:rPr>
              <a:t>Londsale</a:t>
            </a:r>
            <a:r>
              <a:rPr lang="en-GB" sz="1200" kern="1200" dirty="0" smtClean="0">
                <a:solidFill>
                  <a:schemeClr val="tx1"/>
                </a:solidFill>
                <a:effectLst/>
                <a:latin typeface="+mn-lt"/>
                <a:ea typeface="+mn-ea"/>
                <a:cs typeface="+mn-cs"/>
              </a:rPr>
              <a:t>, D., &amp; Le Bras, Y.  (2009). </a:t>
            </a:r>
            <a:r>
              <a:rPr lang="en-GB" sz="1200" i="1" kern="1200" dirty="0" smtClean="0">
                <a:solidFill>
                  <a:schemeClr val="tx1"/>
                </a:solidFill>
                <a:effectLst/>
                <a:latin typeface="+mn-lt"/>
                <a:ea typeface="+mn-ea"/>
                <a:cs typeface="+mn-cs"/>
              </a:rPr>
              <a:t>A Frequency Dictionary of French: Core vocabulary for learners </a:t>
            </a:r>
            <a:r>
              <a:rPr lang="en-GB" sz="1200" kern="1200" dirty="0" smtClean="0">
                <a:solidFill>
                  <a:schemeClr val="tx1"/>
                </a:solidFill>
                <a:effectLst/>
                <a:latin typeface="+mn-lt"/>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37603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Increased</a:t>
            </a:r>
            <a:r>
              <a:rPr lang="en-GB" baseline="0" dirty="0" smtClean="0"/>
              <a:t> speed of image rotation.  A chance for students to have another go at this activity with the purpose of increasing their fluency.</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74965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18.png"/><Relationship Id="rId7"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1.png"/><Relationship Id="rId3" Type="http://schemas.openxmlformats.org/officeDocument/2006/relationships/image" Target="../media/image18.png"/><Relationship Id="rId7" Type="http://schemas.openxmlformats.org/officeDocument/2006/relationships/image" Target="../media/image28.png"/><Relationship Id="rId12" Type="http://schemas.openxmlformats.org/officeDocument/2006/relationships/image" Target="../media/image24.gif"/><Relationship Id="rId2" Type="http://schemas.openxmlformats.org/officeDocument/2006/relationships/notesSlide" Target="../notesSlides/notesSlide12.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30.png"/><Relationship Id="rId5" Type="http://schemas.openxmlformats.org/officeDocument/2006/relationships/image" Target="../media/image25.gif"/><Relationship Id="rId15" Type="http://schemas.openxmlformats.org/officeDocument/2006/relationships/image" Target="../media/image32.png"/><Relationship Id="rId10" Type="http://schemas.openxmlformats.org/officeDocument/2006/relationships/image" Target="../media/image17.png"/><Relationship Id="rId4" Type="http://schemas.openxmlformats.org/officeDocument/2006/relationships/image" Target="../media/image6.gif"/><Relationship Id="rId9" Type="http://schemas.openxmlformats.org/officeDocument/2006/relationships/image" Target="../media/image16.png"/><Relationship Id="rId14" Type="http://schemas.openxmlformats.org/officeDocument/2006/relationships/image" Target="../media/image27.gif"/></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4.gif"/><Relationship Id="rId3" Type="http://schemas.openxmlformats.org/officeDocument/2006/relationships/image" Target="../media/image18.png"/><Relationship Id="rId7" Type="http://schemas.openxmlformats.org/officeDocument/2006/relationships/image" Target="../media/image26.gif"/><Relationship Id="rId12" Type="http://schemas.openxmlformats.org/officeDocument/2006/relationships/image" Target="../media/image17.png"/><Relationship Id="rId2" Type="http://schemas.openxmlformats.org/officeDocument/2006/relationships/notesSlide" Target="../notesSlides/notesSlide13.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16.png"/><Relationship Id="rId5" Type="http://schemas.openxmlformats.org/officeDocument/2006/relationships/image" Target="../media/image25.gif"/><Relationship Id="rId15" Type="http://schemas.openxmlformats.org/officeDocument/2006/relationships/image" Target="../media/image27.gif"/><Relationship Id="rId10" Type="http://schemas.openxmlformats.org/officeDocument/2006/relationships/image" Target="../media/image19.png"/><Relationship Id="rId4" Type="http://schemas.openxmlformats.org/officeDocument/2006/relationships/image" Target="../media/image6.gif"/><Relationship Id="rId9" Type="http://schemas.openxmlformats.org/officeDocument/2006/relationships/image" Target="../media/image29.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37.png"/><Relationship Id="rId18" Type="http://schemas.openxmlformats.org/officeDocument/2006/relationships/image" Target="../media/image40.png"/><Relationship Id="rId3" Type="http://schemas.openxmlformats.org/officeDocument/2006/relationships/image" Target="../media/image18.png"/><Relationship Id="rId7" Type="http://schemas.openxmlformats.org/officeDocument/2006/relationships/image" Target="../media/image35.png"/><Relationship Id="rId12" Type="http://schemas.openxmlformats.org/officeDocument/2006/relationships/image" Target="../media/image36.png"/><Relationship Id="rId17" Type="http://schemas.openxmlformats.org/officeDocument/2006/relationships/image" Target="../media/image27.gif"/><Relationship Id="rId2" Type="http://schemas.openxmlformats.org/officeDocument/2006/relationships/notesSlide" Target="../notesSlides/notesSlide14.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gif"/><Relationship Id="rId11" Type="http://schemas.openxmlformats.org/officeDocument/2006/relationships/image" Target="../media/image29.png"/><Relationship Id="rId5" Type="http://schemas.openxmlformats.org/officeDocument/2006/relationships/image" Target="../media/image6.gif"/><Relationship Id="rId15" Type="http://schemas.openxmlformats.org/officeDocument/2006/relationships/image" Target="../media/image39.png"/><Relationship Id="rId10" Type="http://schemas.openxmlformats.org/officeDocument/2006/relationships/image" Target="../media/image28.png"/><Relationship Id="rId4" Type="http://schemas.openxmlformats.org/officeDocument/2006/relationships/image" Target="../media/image34.png"/><Relationship Id="rId9" Type="http://schemas.openxmlformats.org/officeDocument/2006/relationships/image" Target="../media/image26.gif"/><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1.png"/><Relationship Id="rId3" Type="http://schemas.openxmlformats.org/officeDocument/2006/relationships/image" Target="../media/image25.gif"/><Relationship Id="rId7" Type="http://schemas.openxmlformats.org/officeDocument/2006/relationships/image" Target="../media/image29.png"/><Relationship Id="rId12" Type="http://schemas.openxmlformats.org/officeDocument/2006/relationships/image" Target="../media/image24.gif"/><Relationship Id="rId2" Type="http://schemas.openxmlformats.org/officeDocument/2006/relationships/notesSlide" Target="../notesSlides/notesSlide15.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26.gif"/><Relationship Id="rId5" Type="http://schemas.openxmlformats.org/officeDocument/2006/relationships/image" Target="../media/image6.gif"/><Relationship Id="rId15" Type="http://schemas.openxmlformats.org/officeDocument/2006/relationships/image" Target="../media/image27.gif"/><Relationship Id="rId10"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16.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3.png"/><Relationship Id="rId3" Type="http://schemas.openxmlformats.org/officeDocument/2006/relationships/image" Target="../media/image25.gif"/><Relationship Id="rId7" Type="http://schemas.openxmlformats.org/officeDocument/2006/relationships/image" Target="../media/image29.png"/><Relationship Id="rId12" Type="http://schemas.openxmlformats.org/officeDocument/2006/relationships/image" Target="../media/image8.png"/><Relationship Id="rId17" Type="http://schemas.openxmlformats.org/officeDocument/2006/relationships/image" Target="../media/image40.png"/><Relationship Id="rId2" Type="http://schemas.openxmlformats.org/officeDocument/2006/relationships/notesSlide" Target="../notesSlides/notesSlide16.xml"/><Relationship Id="rId16"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42.png"/><Relationship Id="rId5" Type="http://schemas.openxmlformats.org/officeDocument/2006/relationships/image" Target="../media/image6.gif"/><Relationship Id="rId15" Type="http://schemas.openxmlformats.org/officeDocument/2006/relationships/image" Target="../media/image20.png"/><Relationship Id="rId10" Type="http://schemas.openxmlformats.org/officeDocument/2006/relationships/image" Target="../media/image24.gif"/><Relationship Id="rId4" Type="http://schemas.openxmlformats.org/officeDocument/2006/relationships/image" Target="../media/image18.png"/><Relationship Id="rId9" Type="http://schemas.openxmlformats.org/officeDocument/2006/relationships/image" Target="../media/image26.gif"/><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25.gif"/><Relationship Id="rId21" Type="http://schemas.openxmlformats.org/officeDocument/2006/relationships/image" Target="../media/image57.png"/><Relationship Id="rId7" Type="http://schemas.openxmlformats.org/officeDocument/2006/relationships/image" Target="../media/image24.gif"/><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17.xml"/><Relationship Id="rId16" Type="http://schemas.openxmlformats.org/officeDocument/2006/relationships/image" Target="../media/image53.png"/><Relationship Id="rId20"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48.png"/><Relationship Id="rId5" Type="http://schemas.openxmlformats.org/officeDocument/2006/relationships/image" Target="../media/image6.gif"/><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4.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Practising </a:t>
            </a:r>
            <a:r>
              <a:rPr lang="en-GB" sz="4000" b="1" dirty="0" smtClean="0">
                <a:solidFill>
                  <a:prstClr val="white"/>
                </a:solidFill>
                <a:latin typeface="Century Gothic" panose="020B0502020202020204" pitchFamily="34" charset="0"/>
              </a:rPr>
              <a:t>questions with question </a:t>
            </a:r>
            <a:r>
              <a:rPr lang="en-GB" sz="4000" b="1" dirty="0">
                <a:solidFill>
                  <a:prstClr val="white"/>
                </a:solidFill>
                <a:latin typeface="Century Gothic" panose="020B0502020202020204" pitchFamily="34" charset="0"/>
              </a:rPr>
              <a:t>words</a:t>
            </a:r>
          </a:p>
        </p:txBody>
      </p:sp>
      <p:sp>
        <p:nvSpPr>
          <p:cNvPr id="14" name="Title 3"/>
          <p:cNvSpPr txBox="1">
            <a:spLocks/>
          </p:cNvSpPr>
          <p:nvPr/>
        </p:nvSpPr>
        <p:spPr>
          <a:xfrm>
            <a:off x="395111" y="3301204"/>
            <a:ext cx="5320595"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dirty="0">
                <a:solidFill>
                  <a:prstClr val="white"/>
                </a:solidFill>
                <a:latin typeface="Century Gothic" panose="020B0502020202020204" pitchFamily="34" charset="0"/>
              </a:rPr>
              <a:t>On va </a:t>
            </a:r>
            <a:r>
              <a:rPr lang="en-GB" sz="3200" dirty="0" err="1">
                <a:solidFill>
                  <a:prstClr val="white"/>
                </a:solidFill>
                <a:latin typeface="Century Gothic" panose="020B0502020202020204" pitchFamily="34" charset="0"/>
              </a:rPr>
              <a:t>jouer</a:t>
            </a:r>
            <a:r>
              <a:rPr lang="en-GB" sz="3200" dirty="0">
                <a:solidFill>
                  <a:prstClr val="white"/>
                </a:solidFill>
                <a:latin typeface="Century Gothic" panose="020B0502020202020204" pitchFamily="34" charset="0"/>
              </a:rPr>
              <a:t>!</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1643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300038" y="338225"/>
            <a:ext cx="5265384" cy="707849"/>
          </a:xfrm>
        </p:spPr>
        <p:txBody>
          <a:bodyPr>
            <a:normAutofit/>
          </a:bodyPr>
          <a:lstStyle/>
          <a:p>
            <a:r>
              <a:rPr lang="en-GB" sz="3600" b="1" dirty="0">
                <a:solidFill>
                  <a:schemeClr val="bg1"/>
                </a:solidFill>
              </a:rPr>
              <a:t>Je </a:t>
            </a:r>
            <a:r>
              <a:rPr lang="en-GB" sz="3600" b="1" dirty="0" err="1">
                <a:solidFill>
                  <a:schemeClr val="bg1"/>
                </a:solidFill>
              </a:rPr>
              <a:t>vous</a:t>
            </a:r>
            <a:r>
              <a:rPr lang="en-GB" sz="3600" b="1" dirty="0">
                <a:solidFill>
                  <a:schemeClr val="bg1"/>
                </a:solidFill>
              </a:rPr>
              <a:t> </a:t>
            </a:r>
            <a:r>
              <a:rPr lang="en-GB" sz="3600" b="1" dirty="0" err="1">
                <a:solidFill>
                  <a:schemeClr val="bg1"/>
                </a:solidFill>
              </a:rPr>
              <a:t>mentirais</a:t>
            </a:r>
            <a:r>
              <a:rPr lang="en-GB" sz="3600" b="1" dirty="0">
                <a:solidFill>
                  <a:schemeClr val="bg1"/>
                </a:solidFill>
              </a:rPr>
              <a:t>?</a:t>
            </a:r>
          </a:p>
        </p:txBody>
      </p:sp>
      <p:sp>
        <p:nvSpPr>
          <p:cNvPr id="7" name="Rectangle 6"/>
          <p:cNvSpPr/>
          <p:nvPr/>
        </p:nvSpPr>
        <p:spPr>
          <a:xfrm>
            <a:off x="1577611" y="1505400"/>
            <a:ext cx="6506909"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C’est</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 la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verité</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a:t>
            </a:r>
          </a:p>
        </p:txBody>
      </p:sp>
      <p:sp>
        <p:nvSpPr>
          <p:cNvPr id="9" name="Rectangle 8"/>
          <p:cNvSpPr/>
          <p:nvPr/>
        </p:nvSpPr>
        <p:spPr>
          <a:xfrm>
            <a:off x="1577611" y="3721183"/>
            <a:ext cx="8220520"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C’est</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 un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mensonge</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rPr>
              <a:t>????</a:t>
            </a:r>
          </a:p>
        </p:txBody>
      </p:sp>
      <p:sp>
        <p:nvSpPr>
          <p:cNvPr id="10" name="TextBox 9"/>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881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318" y="205909"/>
            <a:ext cx="2272585" cy="23814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519" y="3110409"/>
            <a:ext cx="2007880" cy="184433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0653" y="593953"/>
            <a:ext cx="1930911" cy="1662912"/>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6405" y="3286993"/>
            <a:ext cx="1750876" cy="1808266"/>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4789" y="3286993"/>
            <a:ext cx="2401226" cy="1786023"/>
          </a:xfrm>
          <a:prstGeom prst="rect">
            <a:avLst/>
          </a:prstGeom>
        </p:spPr>
      </p:pic>
      <p:sp>
        <p:nvSpPr>
          <p:cNvPr id="27" name="TextBox 26"/>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61485" y="582576"/>
            <a:ext cx="1314529" cy="1628078"/>
          </a:xfrm>
          <a:prstGeom prst="rect">
            <a:avLst/>
          </a:prstGeom>
        </p:spPr>
      </p:pic>
    </p:spTree>
    <p:extLst>
      <p:ext uri="{BB962C8B-B14F-4D97-AF65-F5344CB8AC3E}">
        <p14:creationId xmlns:p14="http://schemas.microsoft.com/office/powerpoint/2010/main" val="75267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11045139"/>
              </p:ext>
            </p:extLst>
          </p:nvPr>
        </p:nvGraphicFramePr>
        <p:xfrm>
          <a:off x="419100" y="300566"/>
          <a:ext cx="11480804" cy="5486400"/>
        </p:xfrm>
        <a:graphic>
          <a:graphicData uri="http://schemas.openxmlformats.org/drawingml/2006/table">
            <a:tbl>
              <a:tblPr firstRow="1" bandRow="1">
                <a:tableStyleId>{5C22544A-7EE6-4342-B048-85BDC9FD1C3A}</a:tableStyleId>
              </a:tblPr>
              <a:tblGrid>
                <a:gridCol w="1913467">
                  <a:extLst>
                    <a:ext uri="{9D8B030D-6E8A-4147-A177-3AD203B41FA5}">
                      <a16:colId xmlns:a16="http://schemas.microsoft.com/office/drawing/2014/main" xmlns="" val="3108076334"/>
                    </a:ext>
                  </a:extLst>
                </a:gridCol>
                <a:gridCol w="1913467">
                  <a:extLst>
                    <a:ext uri="{9D8B030D-6E8A-4147-A177-3AD203B41FA5}">
                      <a16:colId xmlns:a16="http://schemas.microsoft.com/office/drawing/2014/main" xmlns="" val="2182162466"/>
                    </a:ext>
                  </a:extLst>
                </a:gridCol>
                <a:gridCol w="1443566">
                  <a:extLst>
                    <a:ext uri="{9D8B030D-6E8A-4147-A177-3AD203B41FA5}">
                      <a16:colId xmlns:a16="http://schemas.microsoft.com/office/drawing/2014/main" xmlns="" val="491597308"/>
                    </a:ext>
                  </a:extLst>
                </a:gridCol>
                <a:gridCol w="469902">
                  <a:extLst>
                    <a:ext uri="{9D8B030D-6E8A-4147-A177-3AD203B41FA5}">
                      <a16:colId xmlns:a16="http://schemas.microsoft.com/office/drawing/2014/main" xmlns="" val="2187964909"/>
                    </a:ext>
                  </a:extLst>
                </a:gridCol>
                <a:gridCol w="1913467">
                  <a:extLst>
                    <a:ext uri="{9D8B030D-6E8A-4147-A177-3AD203B41FA5}">
                      <a16:colId xmlns:a16="http://schemas.microsoft.com/office/drawing/2014/main" xmlns="" val="2499835453"/>
                    </a:ext>
                  </a:extLst>
                </a:gridCol>
                <a:gridCol w="1913467">
                  <a:extLst>
                    <a:ext uri="{9D8B030D-6E8A-4147-A177-3AD203B41FA5}">
                      <a16:colId xmlns:a16="http://schemas.microsoft.com/office/drawing/2014/main" xmlns="" val="2085615060"/>
                    </a:ext>
                  </a:extLst>
                </a:gridCol>
                <a:gridCol w="1456264">
                  <a:extLst>
                    <a:ext uri="{9D8B030D-6E8A-4147-A177-3AD203B41FA5}">
                      <a16:colId xmlns:a16="http://schemas.microsoft.com/office/drawing/2014/main" xmlns="" val="2063983974"/>
                    </a:ext>
                  </a:extLst>
                </a:gridCol>
                <a:gridCol w="457204">
                  <a:extLst>
                    <a:ext uri="{9D8B030D-6E8A-4147-A177-3AD203B41FA5}">
                      <a16:colId xmlns:a16="http://schemas.microsoft.com/office/drawing/2014/main" xmlns="" val="2266042566"/>
                    </a:ext>
                  </a:extLst>
                </a:gridCol>
              </a:tblGrid>
              <a:tr h="1005840">
                <a:tc rowSpan="3">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rowSpan="3">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2407587350"/>
                  </a:ext>
                </a:extLst>
              </a:tr>
              <a:tr h="502920">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Vérité</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Vérité</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4201238"/>
                  </a:ext>
                </a:extLst>
              </a:tr>
              <a:tr h="502920">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Mensonge</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Mensonge</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05327300"/>
                  </a:ext>
                </a:extLst>
              </a:tr>
              <a:tr h="868680">
                <a:tc rowSpan="3">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rowSpan="3">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sz="1200" dirty="0" err="1" smtClean="0">
                          <a:latin typeface="Century Gothic" panose="020B0502020202020204" pitchFamily="34" charset="0"/>
                        </a:rPr>
                        <a:t>C’est</a:t>
                      </a:r>
                      <a:r>
                        <a:rPr lang="en-GB" sz="1200" dirty="0" smtClean="0">
                          <a:latin typeface="Century Gothic" panose="020B0502020202020204" pitchFamily="34" charset="0"/>
                        </a:rPr>
                        <a:t>.. </a:t>
                      </a:r>
                      <a:r>
                        <a:rPr lang="en-GB" sz="1200" dirty="0" err="1" smtClean="0">
                          <a:latin typeface="Century Gothic" panose="020B0502020202020204" pitchFamily="34" charset="0"/>
                        </a:rPr>
                        <a:t>intéressant</a:t>
                      </a:r>
                      <a:r>
                        <a:rPr lang="en-GB" sz="1200" dirty="0" smtClean="0">
                          <a:latin typeface="Century Gothic" panose="020B0502020202020204" pitchFamily="34" charset="0"/>
                        </a:rPr>
                        <a:t>/ utile/</a:t>
                      </a:r>
                      <a:r>
                        <a:rPr lang="en-GB" sz="1200" baseline="0" dirty="0" smtClean="0">
                          <a:latin typeface="Century Gothic" panose="020B0502020202020204" pitchFamily="34" charset="0"/>
                        </a:rPr>
                        <a:t> </a:t>
                      </a:r>
                      <a:r>
                        <a:rPr lang="en-GB" sz="1200" dirty="0" err="1" smtClean="0">
                          <a:latin typeface="Century Gothic" panose="020B0502020202020204" pitchFamily="34" charset="0"/>
                        </a:rPr>
                        <a:t>amusant</a:t>
                      </a:r>
                      <a:r>
                        <a:rPr lang="en-GB" sz="1200" baseline="0" dirty="0" smtClean="0">
                          <a:latin typeface="Century Gothic" panose="020B0502020202020204" pitchFamily="34" charset="0"/>
                        </a:rPr>
                        <a:t> / </a:t>
                      </a:r>
                      <a:r>
                        <a:rPr lang="en-GB" sz="1200" dirty="0" smtClean="0">
                          <a:latin typeface="Century Gothic" panose="020B0502020202020204" pitchFamily="34" charset="0"/>
                        </a:rPr>
                        <a:t>necessaire</a:t>
                      </a:r>
                      <a:endParaRPr lang="en-GB" sz="12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242388072"/>
                  </a:ext>
                </a:extLst>
              </a:tr>
              <a:tr h="434340">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Vérité</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Vérité</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55241210"/>
                  </a:ext>
                </a:extLst>
              </a:tr>
              <a:tr h="434340">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Mensonge</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Mensonge</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66790775"/>
                  </a:ext>
                </a:extLst>
              </a:tr>
              <a:tr h="868680">
                <a:tc rowSpan="3">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rowSpan="3">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2259463339"/>
                  </a:ext>
                </a:extLst>
              </a:tr>
              <a:tr h="434340">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Vérité</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Vérité</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4662015"/>
                  </a:ext>
                </a:extLst>
              </a:tr>
              <a:tr h="434340">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Mensonge</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r>
                        <a:rPr lang="en-GB" dirty="0" err="1" smtClean="0">
                          <a:latin typeface="Century Gothic" panose="020B0502020202020204" pitchFamily="34" charset="0"/>
                        </a:rPr>
                        <a:t>Mensonge</a:t>
                      </a:r>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52349054"/>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74" y="300566"/>
            <a:ext cx="2272585" cy="238141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279" y="3984800"/>
            <a:ext cx="2007880" cy="184433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9501" y="387280"/>
            <a:ext cx="1750876" cy="180826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607" y="2259494"/>
            <a:ext cx="2401226" cy="178602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2330" y="2835269"/>
            <a:ext cx="1183709" cy="1268563"/>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1987" y="2340088"/>
            <a:ext cx="1294453" cy="1268563"/>
          </a:xfrm>
          <a:prstGeom prst="rect">
            <a:avLst/>
          </a:prstGeom>
        </p:spPr>
      </p:pic>
      <p:sp>
        <p:nvSpPr>
          <p:cNvPr id="16" name="Rectangle 15"/>
          <p:cNvSpPr/>
          <p:nvPr/>
        </p:nvSpPr>
        <p:spPr>
          <a:xfrm>
            <a:off x="2278963" y="3524753"/>
            <a:ext cx="2031325" cy="400110"/>
          </a:xfrm>
          <a:prstGeom prst="rect">
            <a:avLst/>
          </a:prstGeom>
          <a:noFill/>
        </p:spPr>
        <p:txBody>
          <a:bodyPr wrap="none" lIns="91440" tIns="45720" rIns="91440" bIns="45720">
            <a:spAutoFit/>
          </a:bodyPr>
          <a:lstStyle/>
          <a:p>
            <a:pPr algn="ctr"/>
            <a:r>
              <a:rPr lang="en-US" sz="2000" b="1" dirty="0"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frères et </a:t>
            </a:r>
            <a:r>
              <a:rPr lang="en-US" sz="2000" b="1" dirty="0" err="1"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soeurs</a:t>
            </a:r>
            <a:endParaRPr lang="en-US" sz="20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2044" y="4577431"/>
            <a:ext cx="1478244" cy="1108683"/>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7463" y="4142171"/>
            <a:ext cx="703007" cy="1507900"/>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20028" y="373054"/>
            <a:ext cx="1537188" cy="1547539"/>
          </a:xfrm>
          <a:prstGeom prst="rect">
            <a:avLst/>
          </a:prstGeom>
        </p:spPr>
      </p:pic>
      <p:sp>
        <p:nvSpPr>
          <p:cNvPr id="24" name="Rectangle 23"/>
          <p:cNvSpPr/>
          <p:nvPr/>
        </p:nvSpPr>
        <p:spPr>
          <a:xfrm rot="20730380">
            <a:off x="8664653" y="712605"/>
            <a:ext cx="1138664" cy="400110"/>
          </a:xfrm>
          <a:prstGeom prst="rect">
            <a:avLst/>
          </a:prstGeom>
          <a:noFill/>
        </p:spPr>
        <p:txBody>
          <a:bodyPr wrap="square" lIns="91440" tIns="45720" rIns="91440" bIns="45720">
            <a:spAutoFit/>
          </a:bodyPr>
          <a:lstStyle/>
          <a:p>
            <a:pPr algn="ctr"/>
            <a:r>
              <a:rPr lang="en-US" sz="2000" b="1" cap="none" spc="0"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rPr>
              <a:t>samedi</a:t>
            </a:r>
            <a:endParaRPr lang="en-US" sz="2000" b="1" cap="none" spc="0"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25" name="Rectangle 24"/>
          <p:cNvSpPr/>
          <p:nvPr/>
        </p:nvSpPr>
        <p:spPr>
          <a:xfrm rot="20730380">
            <a:off x="8374051" y="1051368"/>
            <a:ext cx="1479673" cy="400110"/>
          </a:xfrm>
          <a:prstGeom prst="rect">
            <a:avLst/>
          </a:prstGeom>
          <a:noFill/>
        </p:spPr>
        <p:txBody>
          <a:bodyPr wrap="square" lIns="91440" tIns="45720" rIns="91440" bIns="45720">
            <a:spAutoFit/>
          </a:bodyPr>
          <a:lstStyle/>
          <a:p>
            <a:pPr algn="ctr"/>
            <a:r>
              <a:rPr lang="en-US" sz="2000" b="1"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rPr>
              <a:t>dimanche</a:t>
            </a:r>
            <a:endParaRPr lang="en-US" sz="2000" b="1"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26" name="Oval 25"/>
          <p:cNvSpPr/>
          <p:nvPr/>
        </p:nvSpPr>
        <p:spPr>
          <a:xfrm>
            <a:off x="8176849" y="815057"/>
            <a:ext cx="587076" cy="3364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59501" y="2382605"/>
            <a:ext cx="1930911" cy="1662912"/>
          </a:xfrm>
          <a:prstGeom prst="rect">
            <a:avLst/>
          </a:prstGeom>
        </p:spPr>
      </p:pic>
      <p:pic>
        <p:nvPicPr>
          <p:cNvPr id="28" name="Picture 2" descr="Spiral Notebook Clip 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82028" y="2293098"/>
            <a:ext cx="1375188" cy="171898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8471206" y="2681979"/>
            <a:ext cx="1291680" cy="461665"/>
          </a:xfrm>
          <a:prstGeom prst="rect">
            <a:avLst/>
          </a:prstGeom>
          <a:noFill/>
        </p:spPr>
        <p:txBody>
          <a:bodyPr wrap="square" lIns="91440" tIns="45720" rIns="91440" bIns="45720">
            <a:spAutoFit/>
          </a:bodyPr>
          <a:lstStyle/>
          <a:p>
            <a:pPr algn="ctr"/>
            <a:r>
              <a:rPr lang="en-US" sz="2400" b="1" dirty="0" smtClean="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rPr>
              <a:t>devoirs</a:t>
            </a:r>
            <a:endParaRPr lang="en-US" sz="2400" b="1" cap="none" spc="0"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76439" y="4053510"/>
            <a:ext cx="1378185" cy="1706918"/>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60639" y="4288388"/>
            <a:ext cx="1455965" cy="1397726"/>
          </a:xfrm>
          <a:prstGeom prst="rect">
            <a:avLst/>
          </a:prstGeom>
        </p:spPr>
      </p:pic>
      <p:pic>
        <p:nvPicPr>
          <p:cNvPr id="31" name="Picture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69608" y="657444"/>
            <a:ext cx="1796832" cy="1329655"/>
          </a:xfrm>
          <a:prstGeom prst="rect">
            <a:avLst/>
          </a:prstGeom>
        </p:spPr>
      </p:pic>
    </p:spTree>
    <p:extLst>
      <p:ext uri="{BB962C8B-B14F-4D97-AF65-F5344CB8AC3E}">
        <p14:creationId xmlns:p14="http://schemas.microsoft.com/office/powerpoint/2010/main" val="4003806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74" y="-100899"/>
            <a:ext cx="2272585" cy="238141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 y="4575572"/>
            <a:ext cx="2007880" cy="1844338"/>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9898" y="4440381"/>
            <a:ext cx="1750876" cy="180826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4202" y="3622051"/>
            <a:ext cx="1846839" cy="1859275"/>
          </a:xfrm>
          <a:prstGeom prst="rect">
            <a:avLst/>
          </a:prstGeom>
        </p:spPr>
      </p:pic>
      <p:sp>
        <p:nvSpPr>
          <p:cNvPr id="20" name="Rectangle 19"/>
          <p:cNvSpPr/>
          <p:nvPr/>
        </p:nvSpPr>
        <p:spPr>
          <a:xfrm rot="20730380">
            <a:off x="10516667" y="3925393"/>
            <a:ext cx="1285929" cy="461665"/>
          </a:xfrm>
          <a:prstGeom prst="rect">
            <a:avLst/>
          </a:prstGeom>
          <a:noFill/>
        </p:spPr>
        <p:txBody>
          <a:bodyPr wrap="none" lIns="91440" tIns="45720" rIns="91440" bIns="45720">
            <a:spAutoFit/>
          </a:bodyPr>
          <a:lstStyle/>
          <a:p>
            <a:pPr algn="ctr"/>
            <a:r>
              <a:rPr lang="en-US" sz="2400" b="1" cap="none" spc="0"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rPr>
              <a:t>samedi</a:t>
            </a:r>
            <a:endParaRPr lang="en-US" sz="2400" b="1" cap="none" spc="0"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22" name="Rectangle 21"/>
          <p:cNvSpPr/>
          <p:nvPr/>
        </p:nvSpPr>
        <p:spPr>
          <a:xfrm rot="20730380">
            <a:off x="10184622" y="4260771"/>
            <a:ext cx="1717137" cy="461665"/>
          </a:xfrm>
          <a:prstGeom prst="rect">
            <a:avLst/>
          </a:prstGeom>
          <a:noFill/>
        </p:spPr>
        <p:txBody>
          <a:bodyPr wrap="none" lIns="91440" tIns="45720" rIns="91440" bIns="45720">
            <a:spAutoFit/>
          </a:bodyPr>
          <a:lstStyle/>
          <a:p>
            <a:pPr algn="ctr"/>
            <a:r>
              <a:rPr lang="en-US" sz="2400" b="1"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rPr>
              <a:t>dimanche</a:t>
            </a:r>
            <a:endParaRPr lang="en-US" sz="2400" b="1"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23" name="Oval 22"/>
          <p:cNvSpPr/>
          <p:nvPr/>
        </p:nvSpPr>
        <p:spPr>
          <a:xfrm>
            <a:off x="9543670" y="4064054"/>
            <a:ext cx="734080" cy="404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4179" y="1311915"/>
            <a:ext cx="2401226" cy="1786023"/>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9305" y="2962728"/>
            <a:ext cx="1183709" cy="1268563"/>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5571" y="2962727"/>
            <a:ext cx="1294453" cy="1268563"/>
          </a:xfrm>
          <a:prstGeom prst="rect">
            <a:avLst/>
          </a:prstGeom>
        </p:spPr>
      </p:pic>
      <p:sp>
        <p:nvSpPr>
          <p:cNvPr id="27" name="TextBox 26"/>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
        <p:nvSpPr>
          <p:cNvPr id="38" name="Rectangle 37"/>
          <p:cNvSpPr/>
          <p:nvPr/>
        </p:nvSpPr>
        <p:spPr>
          <a:xfrm>
            <a:off x="4388078" y="2663241"/>
            <a:ext cx="3153427" cy="584775"/>
          </a:xfrm>
          <a:prstGeom prst="rect">
            <a:avLst/>
          </a:prstGeom>
          <a:noFill/>
        </p:spPr>
        <p:txBody>
          <a:bodyPr wrap="none" lIns="91440" tIns="45720" rIns="91440" bIns="45720">
            <a:spAutoFit/>
          </a:bodyPr>
          <a:lstStyle/>
          <a:p>
            <a:pPr algn="ct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frères et </a:t>
            </a:r>
            <a:r>
              <a:rPr lang="en-US" sz="3200" b="1" dirty="0" err="1"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soeurs</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70256" y="192138"/>
            <a:ext cx="2056314" cy="1521672"/>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51009" y="3437484"/>
            <a:ext cx="1523691" cy="1142768"/>
          </a:xfrm>
          <a:prstGeom prst="rect">
            <a:avLst/>
          </a:prstGeom>
        </p:spPr>
      </p:pic>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3673" y="3013903"/>
            <a:ext cx="766238" cy="1643526"/>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26015" y="224742"/>
            <a:ext cx="1930911" cy="1662912"/>
          </a:xfrm>
          <a:prstGeom prst="rect">
            <a:avLst/>
          </a:prstGeom>
        </p:spPr>
      </p:pic>
      <p:pic>
        <p:nvPicPr>
          <p:cNvPr id="1026" name="Picture 2" descr="Spiral Notebook Clip Ar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17536" y="192138"/>
            <a:ext cx="1585002" cy="198125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9379094" y="682416"/>
            <a:ext cx="1261885" cy="461665"/>
          </a:xfrm>
          <a:prstGeom prst="rect">
            <a:avLst/>
          </a:prstGeom>
          <a:noFill/>
        </p:spPr>
        <p:txBody>
          <a:bodyPr wrap="none" lIns="91440" tIns="45720" rIns="91440" bIns="45720">
            <a:spAutoFit/>
          </a:bodyPr>
          <a:lstStyle/>
          <a:p>
            <a:pPr algn="ctr"/>
            <a:r>
              <a:rPr lang="en-US" sz="2400" b="1" dirty="0" smtClean="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rPr>
              <a:t>devoirs</a:t>
            </a:r>
            <a:endParaRPr lang="en-US" sz="2400" b="1" cap="none" spc="0"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52869" y="4648752"/>
            <a:ext cx="1314529" cy="1628078"/>
          </a:xfrm>
          <a:prstGeom prst="rect">
            <a:avLst/>
          </a:prstGeom>
        </p:spPr>
      </p:pic>
      <p:pic>
        <p:nvPicPr>
          <p:cNvPr id="34" name="Picture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20158" y="4657429"/>
            <a:ext cx="1085101" cy="1041697"/>
          </a:xfrm>
          <a:prstGeom prst="rect">
            <a:avLst/>
          </a:prstGeom>
        </p:spPr>
      </p:pic>
    </p:spTree>
    <p:extLst>
      <p:ext uri="{BB962C8B-B14F-4D97-AF65-F5344CB8AC3E}">
        <p14:creationId xmlns:p14="http://schemas.microsoft.com/office/powerpoint/2010/main" val="212589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5"/>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2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3" nodeType="clickEffect">
                                  <p:stCondLst>
                                    <p:cond delay="0"/>
                                  </p:stCondLst>
                                  <p:childTnLst>
                                    <p:set>
                                      <p:cBhvr>
                                        <p:cTn id="88" dur="1" fill="hold">
                                          <p:stCondLst>
                                            <p:cond delay="0"/>
                                          </p:stCondLst>
                                        </p:cTn>
                                        <p:tgtEl>
                                          <p:spTgt spid="2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026"/>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2" grpId="0"/>
      <p:bldP spid="22" grpId="1"/>
      <p:bldP spid="23" grpId="0" animBg="1"/>
      <p:bldP spid="23" grpId="1" animBg="1"/>
      <p:bldP spid="38" grpId="0"/>
      <p:bldP spid="38" grpId="1"/>
      <p:bldP spid="29" grpId="0"/>
      <p:bldP spid="29" grpId="2"/>
      <p:bldP spid="29" grpId="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20" y="-78646"/>
            <a:ext cx="2272585" cy="23814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7393" y="332531"/>
            <a:ext cx="1793432" cy="161408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41" y="4553595"/>
            <a:ext cx="2007880" cy="184433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6625" y="182690"/>
            <a:ext cx="1930911" cy="1662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17536" y="60744"/>
            <a:ext cx="2318300" cy="1943625"/>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3296" y="4533083"/>
            <a:ext cx="1750876" cy="1808266"/>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7062" y="1426768"/>
            <a:ext cx="2401226" cy="1786023"/>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84771" y="3078901"/>
            <a:ext cx="1183709" cy="1268563"/>
          </a:xfrm>
          <a:prstGeom prst="rect">
            <a:avLst/>
          </a:prstGeom>
        </p:spPr>
      </p:pic>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97649" y="3059863"/>
            <a:ext cx="1294453" cy="1268563"/>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794357" y="3180833"/>
            <a:ext cx="1322098" cy="2745524"/>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66457" y="5194438"/>
            <a:ext cx="1042538" cy="1039438"/>
          </a:xfrm>
          <a:prstGeom prst="rect">
            <a:avLst/>
          </a:prstGeom>
        </p:spPr>
      </p:pic>
      <p:pic>
        <p:nvPicPr>
          <p:cNvPr id="36" name="Picture 3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1400523">
            <a:off x="2609544" y="4392820"/>
            <a:ext cx="1815560" cy="1226782"/>
          </a:xfrm>
          <a:prstGeom prst="rect">
            <a:avLst/>
          </a:prstGeom>
        </p:spPr>
      </p:pic>
      <p:pic>
        <p:nvPicPr>
          <p:cNvPr id="37" name="Picture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16409" y="3721125"/>
            <a:ext cx="1754416" cy="1152892"/>
          </a:xfrm>
          <a:prstGeom prst="rect">
            <a:avLst/>
          </a:prstGeom>
        </p:spPr>
      </p:pic>
      <p:sp>
        <p:nvSpPr>
          <p:cNvPr id="27" name="TextBox 26"/>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
        <p:nvSpPr>
          <p:cNvPr id="29" name="Rectangle 28"/>
          <p:cNvSpPr/>
          <p:nvPr/>
        </p:nvSpPr>
        <p:spPr>
          <a:xfrm>
            <a:off x="9167969" y="1361845"/>
            <a:ext cx="965329" cy="584775"/>
          </a:xfrm>
          <a:prstGeom prst="rect">
            <a:avLst/>
          </a:prstGeom>
          <a:noFill/>
        </p:spPr>
        <p:txBody>
          <a:bodyPr wrap="square" lIns="91440" tIns="45720" rIns="91440" bIns="45720">
            <a:spAutoFit/>
          </a:bodyPr>
          <a:lstStyle/>
          <a:p>
            <a:pPr algn="ctr"/>
            <a:r>
              <a:rPr lang="en-US" sz="3200" b="1" dirty="0"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prof</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sp>
        <p:nvSpPr>
          <p:cNvPr id="38" name="Rectangle 37"/>
          <p:cNvSpPr/>
          <p:nvPr/>
        </p:nvSpPr>
        <p:spPr>
          <a:xfrm>
            <a:off x="5148703" y="2594170"/>
            <a:ext cx="1632178" cy="584775"/>
          </a:xfrm>
          <a:prstGeom prst="rect">
            <a:avLst/>
          </a:prstGeom>
          <a:noFill/>
        </p:spPr>
        <p:txBody>
          <a:bodyPr wrap="none" lIns="91440" tIns="45720" rIns="91440" bIns="45720">
            <a:spAutoFit/>
          </a:bodyPr>
          <a:lstStyle/>
          <a:p>
            <a:pPr algn="ctr"/>
            <a:r>
              <a:rPr lang="en-US" sz="3200" b="1" dirty="0" err="1"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enfants</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pic>
        <p:nvPicPr>
          <p:cNvPr id="24" name="Picture 2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50633" y="4665699"/>
            <a:ext cx="2056314" cy="1521672"/>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91470" y="2364906"/>
            <a:ext cx="1314529" cy="1628078"/>
          </a:xfrm>
          <a:prstGeom prst="rect">
            <a:avLst/>
          </a:prstGeom>
        </p:spPr>
      </p:pic>
      <p:pic>
        <p:nvPicPr>
          <p:cNvPr id="2" name="Pictur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457815" y="2409234"/>
            <a:ext cx="1350965" cy="1514101"/>
          </a:xfrm>
          <a:prstGeom prst="rect">
            <a:avLst/>
          </a:prstGeom>
        </p:spPr>
      </p:pic>
    </p:spTree>
    <p:extLst>
      <p:ext uri="{BB962C8B-B14F-4D97-AF65-F5344CB8AC3E}">
        <p14:creationId xmlns:p14="http://schemas.microsoft.com/office/powerpoint/2010/main" val="75183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4"/>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9"/>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18"/>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8" grpId="0"/>
      <p:bldP spid="3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08072682"/>
              </p:ext>
            </p:extLst>
          </p:nvPr>
        </p:nvGraphicFramePr>
        <p:xfrm>
          <a:off x="443884" y="721007"/>
          <a:ext cx="11097506" cy="5537201"/>
        </p:xfrm>
        <a:graphic>
          <a:graphicData uri="http://schemas.openxmlformats.org/drawingml/2006/table">
            <a:tbl>
              <a:tblPr firstRow="1" bandRow="1">
                <a:tableStyleId>{5C22544A-7EE6-4342-B048-85BDC9FD1C3A}</a:tableStyleId>
              </a:tblPr>
              <a:tblGrid>
                <a:gridCol w="1849584">
                  <a:extLst>
                    <a:ext uri="{9D8B030D-6E8A-4147-A177-3AD203B41FA5}">
                      <a16:colId xmlns:a16="http://schemas.microsoft.com/office/drawing/2014/main" xmlns="" val="3108076334"/>
                    </a:ext>
                  </a:extLst>
                </a:gridCol>
                <a:gridCol w="1849584">
                  <a:extLst>
                    <a:ext uri="{9D8B030D-6E8A-4147-A177-3AD203B41FA5}">
                      <a16:colId xmlns:a16="http://schemas.microsoft.com/office/drawing/2014/main" xmlns="" val="2182162466"/>
                    </a:ext>
                  </a:extLst>
                </a:gridCol>
                <a:gridCol w="1849585">
                  <a:extLst>
                    <a:ext uri="{9D8B030D-6E8A-4147-A177-3AD203B41FA5}">
                      <a16:colId xmlns:a16="http://schemas.microsoft.com/office/drawing/2014/main" xmlns="" val="491597308"/>
                    </a:ext>
                  </a:extLst>
                </a:gridCol>
                <a:gridCol w="1849584">
                  <a:extLst>
                    <a:ext uri="{9D8B030D-6E8A-4147-A177-3AD203B41FA5}">
                      <a16:colId xmlns:a16="http://schemas.microsoft.com/office/drawing/2014/main" xmlns="" val="2499835453"/>
                    </a:ext>
                  </a:extLst>
                </a:gridCol>
                <a:gridCol w="1849584">
                  <a:extLst>
                    <a:ext uri="{9D8B030D-6E8A-4147-A177-3AD203B41FA5}">
                      <a16:colId xmlns:a16="http://schemas.microsoft.com/office/drawing/2014/main" xmlns="" val="2085615060"/>
                    </a:ext>
                  </a:extLst>
                </a:gridCol>
                <a:gridCol w="1849585">
                  <a:extLst>
                    <a:ext uri="{9D8B030D-6E8A-4147-A177-3AD203B41FA5}">
                      <a16:colId xmlns:a16="http://schemas.microsoft.com/office/drawing/2014/main" xmlns="" val="2063983974"/>
                    </a:ext>
                  </a:extLst>
                </a:gridCol>
              </a:tblGrid>
              <a:tr h="973667">
                <a:tc rowSpan="3">
                  <a:txBody>
                    <a:bodyPr/>
                    <a:lstStyle/>
                    <a:p>
                      <a:endParaRPr lang="en-GB" sz="3600" dirty="0" smtClean="0"/>
                    </a:p>
                    <a:p>
                      <a:r>
                        <a:rPr lang="en-GB" sz="3600" dirty="0" smtClean="0">
                          <a:solidFill>
                            <a:schemeClr val="accent5">
                              <a:lumMod val="50000"/>
                            </a:schemeClr>
                          </a:solidFill>
                          <a:latin typeface="Century Gothic" panose="020B0502020202020204" pitchFamily="34" charset="0"/>
                        </a:rPr>
                        <a:t>  </a:t>
                      </a:r>
                      <a:endParaRPr lang="en-GB" sz="1400" dirty="0" smtClean="0">
                        <a:solidFill>
                          <a:schemeClr val="accent5">
                            <a:lumMod val="50000"/>
                          </a:schemeClr>
                        </a:solidFill>
                        <a:latin typeface="Century Gothic" panose="020B0502020202020204" pitchFamily="34" charset="0"/>
                      </a:endParaRPr>
                    </a:p>
                    <a:p>
                      <a:endParaRPr lang="en-GB" sz="1400" dirty="0" smtClean="0"/>
                    </a:p>
                    <a:p>
                      <a:endParaRPr lang="en-GB" sz="1400" dirty="0" smtClean="0"/>
                    </a:p>
                    <a:p>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accent5">
                              <a:lumMod val="50000"/>
                            </a:schemeClr>
                          </a:solidFill>
                          <a:latin typeface="Century Gothic" panose="020B0502020202020204" pitchFamily="34" charset="0"/>
                        </a:rPr>
                        <a:t>Gordon Ramsey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400" b="0" dirty="0" err="1" smtClean="0">
                          <a:solidFill>
                            <a:schemeClr val="accent5">
                              <a:lumMod val="50000"/>
                            </a:schemeClr>
                          </a:solidFill>
                          <a:latin typeface="Century Gothic" panose="020B0502020202020204" pitchFamily="34" charset="0"/>
                        </a:rPr>
                        <a:t>Parce</a:t>
                      </a:r>
                      <a:r>
                        <a:rPr lang="en-GB" sz="1400" b="0" dirty="0" smtClean="0">
                          <a:solidFill>
                            <a:schemeClr val="accent5">
                              <a:lumMod val="50000"/>
                            </a:schemeClr>
                          </a:solidFill>
                          <a:latin typeface="Century Gothic" panose="020B0502020202020204" pitchFamily="34" charset="0"/>
                        </a:rPr>
                        <a:t> que </a:t>
                      </a:r>
                      <a:r>
                        <a:rPr lang="en-GB" sz="1400" b="0" dirty="0" err="1" smtClean="0">
                          <a:solidFill>
                            <a:schemeClr val="accent5">
                              <a:lumMod val="50000"/>
                            </a:schemeClr>
                          </a:solidFill>
                          <a:latin typeface="Century Gothic" panose="020B0502020202020204" pitchFamily="34" charset="0"/>
                        </a:rPr>
                        <a:t>mes</a:t>
                      </a:r>
                      <a:r>
                        <a:rPr lang="en-GB" sz="1400" b="0" dirty="0" smtClean="0">
                          <a:solidFill>
                            <a:schemeClr val="accent5">
                              <a:lumMod val="50000"/>
                            </a:schemeClr>
                          </a:solidFill>
                          <a:latin typeface="Century Gothic" panose="020B0502020202020204" pitchFamily="34" charset="0"/>
                        </a:rPr>
                        <a:t> parents </a:t>
                      </a:r>
                      <a:r>
                        <a:rPr lang="en-GB" sz="1400" b="0" dirty="0" err="1" smtClean="0">
                          <a:solidFill>
                            <a:schemeClr val="accent5">
                              <a:lumMod val="50000"/>
                            </a:schemeClr>
                          </a:solidFill>
                          <a:latin typeface="Century Gothic" panose="020B0502020202020204" pitchFamily="34" charset="0"/>
                        </a:rPr>
                        <a:t>travaillent</a:t>
                      </a:r>
                      <a:r>
                        <a:rPr lang="en-GB" sz="1400" b="0" baseline="0" dirty="0" smtClean="0">
                          <a:solidFill>
                            <a:schemeClr val="accent5">
                              <a:lumMod val="50000"/>
                            </a:schemeClr>
                          </a:solidFill>
                          <a:latin typeface="Century Gothic" panose="020B0502020202020204" pitchFamily="34" charset="0"/>
                        </a:rPr>
                        <a:t> </a:t>
                      </a:r>
                      <a:r>
                        <a:rPr lang="en-GB" sz="1400" b="0" baseline="0" dirty="0" err="1" smtClean="0">
                          <a:solidFill>
                            <a:schemeClr val="accent5">
                              <a:lumMod val="50000"/>
                            </a:schemeClr>
                          </a:solidFill>
                          <a:latin typeface="Century Gothic" panose="020B0502020202020204" pitchFamily="34" charset="0"/>
                        </a:rPr>
                        <a:t>dans</a:t>
                      </a:r>
                      <a:r>
                        <a:rPr lang="en-GB" sz="1400" b="0" baseline="0" dirty="0" smtClean="0">
                          <a:solidFill>
                            <a:schemeClr val="accent5">
                              <a:lumMod val="50000"/>
                            </a:schemeClr>
                          </a:solidFill>
                          <a:latin typeface="Century Gothic" panose="020B0502020202020204" pitchFamily="34" charset="0"/>
                        </a:rPr>
                        <a:t> un restaurant.</a:t>
                      </a:r>
                      <a:endParaRPr lang="en-GB" sz="1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07587350"/>
                  </a:ext>
                </a:extLst>
              </a:tr>
              <a:tr h="0">
                <a:tc vMerge="1">
                  <a:txBody>
                    <a:bodyPr/>
                    <a:lstStyle/>
                    <a:p>
                      <a:endParaRPr lang="en-GB"/>
                    </a:p>
                  </a:txBody>
                  <a:tcPr/>
                </a:tc>
                <a:tc vMerge="1">
                  <a:txBody>
                    <a:bodyPr/>
                    <a:lstStyle/>
                    <a:p>
                      <a:endParaRPr lang="en-GB"/>
                    </a:p>
                  </a:txBody>
                  <a:tcPr/>
                </a:tc>
                <a:tc rowSpan="2">
                  <a:txBody>
                    <a:bodyPr/>
                    <a:lstStyle/>
                    <a:p>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4262958337"/>
                  </a:ext>
                </a:extLst>
              </a:tr>
              <a:tr h="941494">
                <a:tc vMerge="1">
                  <a:txBody>
                    <a:bodyPr/>
                    <a:lstStyle/>
                    <a:p>
                      <a:endParaRPr lang="en-GB"/>
                    </a:p>
                  </a:txBody>
                  <a:tcPr/>
                </a:tc>
                <a:tc vMerge="1">
                  <a:txBody>
                    <a:bodyPr/>
                    <a:lstStyle/>
                    <a:p>
                      <a:endParaRPr lang="en-GB"/>
                    </a:p>
                  </a:txBody>
                  <a:tcPr/>
                </a:tc>
                <a:tc vMerge="1">
                  <a:txBody>
                    <a:bodyPr/>
                    <a:lstStyle/>
                    <a:p>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endParaRPr lang="en-GB"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4201238"/>
                  </a:ext>
                </a:extLst>
              </a:tr>
              <a:tr h="868680">
                <a:tc rowSpan="2">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accent5">
                              <a:lumMod val="50000"/>
                            </a:schemeClr>
                          </a:solidFill>
                          <a:latin typeface="Century Gothic" panose="020B0502020202020204" pitchFamily="34" charset="0"/>
                        </a:rPr>
                        <a:t>5,</a:t>
                      </a:r>
                      <a:r>
                        <a:rPr lang="en-GB" sz="1400" baseline="0" dirty="0" smtClean="0">
                          <a:solidFill>
                            <a:schemeClr val="accent5">
                              <a:lumMod val="50000"/>
                            </a:schemeClr>
                          </a:solidFill>
                          <a:latin typeface="Century Gothic" panose="020B0502020202020204" pitchFamily="34" charset="0"/>
                        </a:rPr>
                        <a:t> </a:t>
                      </a:r>
                      <a:r>
                        <a:rPr lang="en-GB" sz="1400" baseline="0" dirty="0" err="1" smtClean="0">
                          <a:solidFill>
                            <a:schemeClr val="accent5">
                              <a:lumMod val="50000"/>
                            </a:schemeClr>
                          </a:solidFill>
                          <a:latin typeface="Century Gothic" panose="020B0502020202020204" pitchFamily="34" charset="0"/>
                        </a:rPr>
                        <a:t>ils</a:t>
                      </a:r>
                      <a:r>
                        <a:rPr lang="en-GB" sz="1400" baseline="0" dirty="0" smtClean="0">
                          <a:solidFill>
                            <a:schemeClr val="accent5">
                              <a:lumMod val="50000"/>
                            </a:schemeClr>
                          </a:solidFill>
                          <a:latin typeface="Century Gothic" panose="020B0502020202020204" pitchFamily="34" charset="0"/>
                        </a:rPr>
                        <a:t> </a:t>
                      </a:r>
                      <a:r>
                        <a:rPr lang="en-GB" sz="1400" baseline="0" dirty="0" err="1" smtClean="0">
                          <a:solidFill>
                            <a:schemeClr val="accent5">
                              <a:lumMod val="50000"/>
                            </a:schemeClr>
                          </a:solidFill>
                          <a:latin typeface="Century Gothic" panose="020B0502020202020204" pitchFamily="34" charset="0"/>
                        </a:rPr>
                        <a:t>s’appellent</a:t>
                      </a:r>
                      <a:r>
                        <a:rPr lang="en-GB" sz="1400" baseline="0" dirty="0" smtClean="0">
                          <a:solidFill>
                            <a:schemeClr val="accent5">
                              <a:lumMod val="50000"/>
                            </a:schemeClr>
                          </a:solidFill>
                          <a:latin typeface="Century Gothic" panose="020B0502020202020204" pitchFamily="34" charset="0"/>
                        </a:rPr>
                        <a:t>:</a:t>
                      </a:r>
                    </a:p>
                    <a:p>
                      <a:r>
                        <a:rPr lang="en-GB" sz="1400" baseline="0" dirty="0" smtClean="0">
                          <a:solidFill>
                            <a:schemeClr val="accent5">
                              <a:lumMod val="50000"/>
                            </a:schemeClr>
                          </a:solidFill>
                          <a:latin typeface="Century Gothic" panose="020B0502020202020204" pitchFamily="34" charset="0"/>
                        </a:rPr>
                        <a:t>Poppy, Daisy, Petal, River et Buddy.</a:t>
                      </a:r>
                      <a:endParaRPr lang="en-GB" sz="1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accent5">
                              <a:lumMod val="50000"/>
                            </a:schemeClr>
                          </a:solidFill>
                          <a:latin typeface="Century Gothic" panose="020B0502020202020204" pitchFamily="34" charset="0"/>
                        </a:rPr>
                        <a:t>Je </a:t>
                      </a:r>
                      <a:r>
                        <a:rPr lang="en-GB" sz="1400" dirty="0" err="1" smtClean="0">
                          <a:solidFill>
                            <a:schemeClr val="accent5">
                              <a:lumMod val="50000"/>
                            </a:schemeClr>
                          </a:solidFill>
                          <a:latin typeface="Century Gothic" panose="020B0502020202020204" pitchFamily="34" charset="0"/>
                        </a:rPr>
                        <a:t>joue</a:t>
                      </a:r>
                      <a:r>
                        <a:rPr lang="en-GB" sz="1400" baseline="0" dirty="0" smtClean="0">
                          <a:solidFill>
                            <a:schemeClr val="accent5">
                              <a:lumMod val="50000"/>
                            </a:schemeClr>
                          </a:solidFill>
                          <a:latin typeface="Century Gothic" panose="020B0502020202020204" pitchFamily="34" charset="0"/>
                        </a:rPr>
                        <a:t> au foot.</a:t>
                      </a:r>
                      <a:endParaRPr lang="en-GB" sz="1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42388072"/>
                  </a:ext>
                </a:extLst>
              </a:tr>
              <a:tr h="868680">
                <a:tc vMerge="1">
                  <a:txBody>
                    <a:bodyPr/>
                    <a:lstStyle/>
                    <a:p>
                      <a:endParaRPr lang="en-GB"/>
                    </a:p>
                  </a:txBody>
                  <a:tcPr/>
                </a:tc>
                <a:tc vMerge="1">
                  <a:txBody>
                    <a:bodyPr/>
                    <a:lstStyle/>
                    <a:p>
                      <a:endParaRPr lang="en-GB"/>
                    </a:p>
                  </a:txBody>
                  <a:tcPr/>
                </a:tc>
                <a:tc>
                  <a:txBody>
                    <a:bodyPr/>
                    <a:lstStyle/>
                    <a:p>
                      <a:endParaRPr lang="en-GB"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endParaRPr lang="en-GB"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55241210"/>
                  </a:ext>
                </a:extLst>
              </a:tr>
              <a:tr h="868680">
                <a:tc rowSpan="2">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accent5">
                              <a:lumMod val="50000"/>
                            </a:schemeClr>
                          </a:solidFill>
                          <a:latin typeface="Century Gothic" panose="020B0502020202020204" pitchFamily="34" charset="0"/>
                        </a:rPr>
                        <a:t>Un </a:t>
                      </a:r>
                      <a:r>
                        <a:rPr lang="en-GB" sz="1400" dirty="0" err="1" smtClean="0">
                          <a:solidFill>
                            <a:schemeClr val="accent5">
                              <a:lumMod val="50000"/>
                            </a:schemeClr>
                          </a:solidFill>
                          <a:latin typeface="Century Gothic" panose="020B0502020202020204" pitchFamily="34" charset="0"/>
                        </a:rPr>
                        <a:t>chien</a:t>
                      </a:r>
                      <a:r>
                        <a:rPr lang="en-GB" sz="1400" dirty="0" smtClean="0">
                          <a:solidFill>
                            <a:schemeClr val="accent5">
                              <a:lumMod val="50000"/>
                            </a:schemeClr>
                          </a:solidFill>
                          <a:latin typeface="Century Gothic" panose="020B0502020202020204" pitchFamily="34" charset="0"/>
                        </a:rPr>
                        <a:t> qui </a:t>
                      </a:r>
                      <a:r>
                        <a:rPr lang="en-GB" sz="1400" dirty="0" err="1" smtClean="0">
                          <a:solidFill>
                            <a:schemeClr val="accent5">
                              <a:lumMod val="50000"/>
                            </a:schemeClr>
                          </a:solidFill>
                          <a:latin typeface="Century Gothic" panose="020B0502020202020204" pitchFamily="34" charset="0"/>
                        </a:rPr>
                        <a:t>s’appelle</a:t>
                      </a:r>
                      <a:r>
                        <a:rPr lang="en-GB" sz="1400" dirty="0" smtClean="0">
                          <a:solidFill>
                            <a:schemeClr val="accent5">
                              <a:lumMod val="50000"/>
                            </a:schemeClr>
                          </a:solidFill>
                          <a:latin typeface="Century Gothic" panose="020B0502020202020204" pitchFamily="34" charset="0"/>
                        </a:rPr>
                        <a:t> Turtle</a:t>
                      </a:r>
                      <a:endParaRPr lang="en-GB" sz="1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err="1" smtClean="0">
                          <a:solidFill>
                            <a:schemeClr val="accent5">
                              <a:lumMod val="50000"/>
                            </a:schemeClr>
                          </a:solidFill>
                          <a:latin typeface="Century Gothic" panose="020B0502020202020204" pitchFamily="34" charset="0"/>
                        </a:rPr>
                        <a:t>J’aime</a:t>
                      </a:r>
                      <a:r>
                        <a:rPr lang="en-GB" sz="1400" baseline="0" dirty="0" smtClean="0">
                          <a:solidFill>
                            <a:schemeClr val="accent5">
                              <a:lumMod val="50000"/>
                            </a:schemeClr>
                          </a:solidFill>
                          <a:latin typeface="Century Gothic" panose="020B0502020202020204" pitchFamily="34" charset="0"/>
                        </a:rPr>
                        <a:t> </a:t>
                      </a:r>
                      <a:r>
                        <a:rPr lang="en-GB" sz="1400" baseline="0" dirty="0" err="1" smtClean="0">
                          <a:solidFill>
                            <a:schemeClr val="accent5">
                              <a:lumMod val="50000"/>
                            </a:schemeClr>
                          </a:solidFill>
                          <a:latin typeface="Century Gothic" panose="020B0502020202020204" pitchFamily="34" charset="0"/>
                        </a:rPr>
                        <a:t>aller</a:t>
                      </a:r>
                      <a:r>
                        <a:rPr lang="en-GB" sz="1400" baseline="0" dirty="0" smtClean="0">
                          <a:solidFill>
                            <a:schemeClr val="accent5">
                              <a:lumMod val="50000"/>
                            </a:schemeClr>
                          </a:solidFill>
                          <a:latin typeface="Century Gothic" panose="020B0502020202020204" pitchFamily="34" charset="0"/>
                        </a:rPr>
                        <a:t> </a:t>
                      </a:r>
                      <a:r>
                        <a:rPr lang="en-GB" sz="1400" baseline="0" dirty="0" err="1" smtClean="0">
                          <a:solidFill>
                            <a:schemeClr val="accent5">
                              <a:lumMod val="50000"/>
                            </a:schemeClr>
                          </a:solidFill>
                          <a:latin typeface="Century Gothic" panose="020B0502020202020204" pitchFamily="34" charset="0"/>
                        </a:rPr>
                        <a:t>en</a:t>
                      </a:r>
                      <a:r>
                        <a:rPr lang="en-GB" sz="1400" baseline="0" dirty="0" smtClean="0">
                          <a:solidFill>
                            <a:schemeClr val="accent5">
                              <a:lumMod val="50000"/>
                            </a:schemeClr>
                          </a:solidFill>
                          <a:latin typeface="Century Gothic" panose="020B0502020202020204" pitchFamily="34" charset="0"/>
                        </a:rPr>
                        <a:t> </a:t>
                      </a:r>
                      <a:r>
                        <a:rPr lang="en-GB" sz="1400" baseline="0" dirty="0" err="1" smtClean="0">
                          <a:solidFill>
                            <a:schemeClr val="accent5">
                              <a:lumMod val="50000"/>
                            </a:schemeClr>
                          </a:solidFill>
                          <a:latin typeface="Century Gothic" panose="020B0502020202020204" pitchFamily="34" charset="0"/>
                        </a:rPr>
                        <a:t>Italie</a:t>
                      </a:r>
                      <a:r>
                        <a:rPr lang="en-GB" sz="1400" baseline="0" dirty="0" smtClean="0">
                          <a:solidFill>
                            <a:schemeClr val="accent5">
                              <a:lumMod val="50000"/>
                            </a:schemeClr>
                          </a:solidFill>
                          <a:latin typeface="Century Gothic" panose="020B0502020202020204" pitchFamily="34" charset="0"/>
                        </a:rPr>
                        <a:t>.</a:t>
                      </a:r>
                      <a:endParaRPr lang="en-GB" sz="1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9463339"/>
                  </a:ext>
                </a:extLst>
              </a:tr>
              <a:tr h="868680">
                <a:tc vMerge="1">
                  <a:txBody>
                    <a:bodyPr/>
                    <a:lstStyle/>
                    <a:p>
                      <a:endParaRPr lang="en-GB"/>
                    </a:p>
                  </a:txBody>
                  <a:tcPr/>
                </a:tc>
                <a:tc vMerge="1">
                  <a:txBody>
                    <a:bodyPr/>
                    <a:lstStyle/>
                    <a:p>
                      <a:endParaRPr lang="en-GB"/>
                    </a:p>
                  </a:txBody>
                  <a:tcPr/>
                </a:tc>
                <a:tc>
                  <a:txBody>
                    <a:bodyPr/>
                    <a:lstStyle/>
                    <a:p>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4662015"/>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6521" y="2877805"/>
            <a:ext cx="1540465" cy="15909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812" y="4473202"/>
            <a:ext cx="2074880" cy="217424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168" y="4823816"/>
            <a:ext cx="1559724" cy="143268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5339" y="3009974"/>
            <a:ext cx="1378348" cy="147715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4543" y="2814257"/>
            <a:ext cx="1323003" cy="1296542"/>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4377" y="4823816"/>
            <a:ext cx="1821828" cy="1348152"/>
          </a:xfrm>
          <a:prstGeom prst="rect">
            <a:avLst/>
          </a:prstGeom>
        </p:spPr>
      </p:pic>
      <p:sp>
        <p:nvSpPr>
          <p:cNvPr id="16" name="Rectangle 15"/>
          <p:cNvSpPr/>
          <p:nvPr/>
        </p:nvSpPr>
        <p:spPr>
          <a:xfrm>
            <a:off x="2881103" y="3193037"/>
            <a:ext cx="1344691" cy="400110"/>
          </a:xfrm>
          <a:prstGeom prst="rect">
            <a:avLst/>
          </a:prstGeom>
          <a:noFill/>
        </p:spPr>
        <p:txBody>
          <a:bodyPr wrap="square" lIns="91440" tIns="45720" rIns="91440" bIns="45720">
            <a:spAutoFit/>
          </a:bodyPr>
          <a:lstStyle/>
          <a:p>
            <a:pPr algn="ctr"/>
            <a:r>
              <a:rPr lang="en-US" sz="2000" b="1" dirty="0" err="1"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enfants</a:t>
            </a:r>
            <a:endParaRPr lang="en-US" sz="20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34336" y="4601773"/>
            <a:ext cx="1880288" cy="141021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05316" y="4559893"/>
            <a:ext cx="751574" cy="1612075"/>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635" y="3032203"/>
            <a:ext cx="1914560" cy="1424043"/>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28692" y="1030323"/>
            <a:ext cx="1930911" cy="1662912"/>
          </a:xfrm>
          <a:prstGeom prst="rect">
            <a:avLst/>
          </a:prstGeom>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6972" y="836366"/>
            <a:ext cx="1490206" cy="1729808"/>
          </a:xfrm>
          <a:prstGeom prst="rect">
            <a:avLst/>
          </a:prstGeom>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4377" y="2994179"/>
            <a:ext cx="1632235" cy="1447595"/>
          </a:xfrm>
          <a:prstGeom prst="rect">
            <a:avLst/>
          </a:prstGeom>
        </p:spPr>
      </p:pic>
      <p:sp>
        <p:nvSpPr>
          <p:cNvPr id="31" name="Rectangle 30"/>
          <p:cNvSpPr/>
          <p:nvPr/>
        </p:nvSpPr>
        <p:spPr>
          <a:xfrm rot="20730380">
            <a:off x="7837247" y="2952917"/>
            <a:ext cx="2009776" cy="584775"/>
          </a:xfrm>
          <a:prstGeom prst="rect">
            <a:avLst/>
          </a:prstGeom>
          <a:noFill/>
        </p:spPr>
        <p:txBody>
          <a:bodyPr wrap="square" lIns="91440" tIns="45720" rIns="91440" bIns="45720">
            <a:spAutoFit/>
          </a:bodyPr>
          <a:lstStyle/>
          <a:p>
            <a:pPr algn="ctr"/>
            <a:r>
              <a:rPr lang="en-US" sz="3200" b="1"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rPr>
              <a:t>dimanche</a:t>
            </a:r>
            <a:endParaRPr lang="en-US" sz="3200" b="1"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endParaRPr>
          </a:p>
        </p:txBody>
      </p:sp>
      <p:sp>
        <p:nvSpPr>
          <p:cNvPr id="32" name="Oval 31"/>
          <p:cNvSpPr/>
          <p:nvPr/>
        </p:nvSpPr>
        <p:spPr>
          <a:xfrm>
            <a:off x="7926456" y="3592487"/>
            <a:ext cx="614226" cy="2921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rot="20730380">
            <a:off x="7836960" y="2683650"/>
            <a:ext cx="1664684" cy="584775"/>
          </a:xfrm>
          <a:prstGeom prst="rect">
            <a:avLst/>
          </a:prstGeom>
          <a:noFill/>
        </p:spPr>
        <p:txBody>
          <a:bodyPr wrap="square" lIns="91440" tIns="45720" rIns="91440" bIns="45720">
            <a:spAutoFit/>
          </a:bodyPr>
          <a:lstStyle/>
          <a:p>
            <a:pPr algn="ctr"/>
            <a:r>
              <a:rPr lang="en-US" sz="3200" b="1" cap="none" spc="0" dirty="0" err="1" smtClean="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rPr>
              <a:t>samedi</a:t>
            </a:r>
            <a:endParaRPr lang="en-US" sz="3200" b="1" cap="none" spc="0"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endParaRPr>
          </a:p>
        </p:txBody>
      </p:sp>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5346" y="1084993"/>
            <a:ext cx="1314529" cy="1628078"/>
          </a:xfrm>
          <a:prstGeom prst="rect">
            <a:avLst/>
          </a:prstGeom>
        </p:spPr>
      </p:pic>
      <p:sp>
        <p:nvSpPr>
          <p:cNvPr id="4" name="Rectangle 3"/>
          <p:cNvSpPr/>
          <p:nvPr/>
        </p:nvSpPr>
        <p:spPr>
          <a:xfrm>
            <a:off x="443884" y="-20062"/>
            <a:ext cx="3927677" cy="830997"/>
          </a:xfrm>
          <a:prstGeom prst="rect">
            <a:avLst/>
          </a:prstGeom>
          <a:noFill/>
        </p:spPr>
        <p:txBody>
          <a:bodyPr wrap="none" lIns="91440" tIns="45720" rIns="91440" bIns="45720">
            <a:spAutoFit/>
          </a:bodyPr>
          <a:lstStyle/>
          <a:p>
            <a:pPr algn="ctr"/>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rPr>
              <a:t>Jamie Oliver</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87388" y="1200169"/>
            <a:ext cx="1455965" cy="1397726"/>
          </a:xfrm>
          <a:prstGeom prst="rect">
            <a:avLst/>
          </a:prstGeom>
        </p:spPr>
      </p:pic>
    </p:spTree>
    <p:extLst>
      <p:ext uri="{BB962C8B-B14F-4D97-AF65-F5344CB8AC3E}">
        <p14:creationId xmlns:p14="http://schemas.microsoft.com/office/powerpoint/2010/main" val="2887615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14728405"/>
              </p:ext>
            </p:extLst>
          </p:nvPr>
        </p:nvGraphicFramePr>
        <p:xfrm>
          <a:off x="439146" y="758246"/>
          <a:ext cx="11480804" cy="5537201"/>
        </p:xfrm>
        <a:graphic>
          <a:graphicData uri="http://schemas.openxmlformats.org/drawingml/2006/table">
            <a:tbl>
              <a:tblPr firstRow="1" bandRow="1">
                <a:tableStyleId>{5C22544A-7EE6-4342-B048-85BDC9FD1C3A}</a:tableStyleId>
              </a:tblPr>
              <a:tblGrid>
                <a:gridCol w="1913467">
                  <a:extLst>
                    <a:ext uri="{9D8B030D-6E8A-4147-A177-3AD203B41FA5}">
                      <a16:colId xmlns:a16="http://schemas.microsoft.com/office/drawing/2014/main" xmlns="" val="3108076334"/>
                    </a:ext>
                  </a:extLst>
                </a:gridCol>
                <a:gridCol w="1913467">
                  <a:extLst>
                    <a:ext uri="{9D8B030D-6E8A-4147-A177-3AD203B41FA5}">
                      <a16:colId xmlns:a16="http://schemas.microsoft.com/office/drawing/2014/main" xmlns="" val="2182162466"/>
                    </a:ext>
                  </a:extLst>
                </a:gridCol>
                <a:gridCol w="1913468">
                  <a:extLst>
                    <a:ext uri="{9D8B030D-6E8A-4147-A177-3AD203B41FA5}">
                      <a16:colId xmlns:a16="http://schemas.microsoft.com/office/drawing/2014/main" xmlns="" val="491597308"/>
                    </a:ext>
                  </a:extLst>
                </a:gridCol>
                <a:gridCol w="1913467">
                  <a:extLst>
                    <a:ext uri="{9D8B030D-6E8A-4147-A177-3AD203B41FA5}">
                      <a16:colId xmlns:a16="http://schemas.microsoft.com/office/drawing/2014/main" xmlns="" val="2499835453"/>
                    </a:ext>
                  </a:extLst>
                </a:gridCol>
                <a:gridCol w="1913467">
                  <a:extLst>
                    <a:ext uri="{9D8B030D-6E8A-4147-A177-3AD203B41FA5}">
                      <a16:colId xmlns:a16="http://schemas.microsoft.com/office/drawing/2014/main" xmlns="" val="2085615060"/>
                    </a:ext>
                  </a:extLst>
                </a:gridCol>
                <a:gridCol w="1913468">
                  <a:extLst>
                    <a:ext uri="{9D8B030D-6E8A-4147-A177-3AD203B41FA5}">
                      <a16:colId xmlns:a16="http://schemas.microsoft.com/office/drawing/2014/main" xmlns="" val="2063983974"/>
                    </a:ext>
                  </a:extLst>
                </a:gridCol>
              </a:tblGrid>
              <a:tr h="973667">
                <a:tc rowSpan="3">
                  <a:txBody>
                    <a:bodyPr/>
                    <a:lstStyle/>
                    <a:p>
                      <a:endParaRPr lang="en-GB" sz="3600" dirty="0" smtClean="0"/>
                    </a:p>
                    <a:p>
                      <a:r>
                        <a:rPr lang="en-GB" sz="3600" dirty="0" smtClean="0">
                          <a:solidFill>
                            <a:schemeClr val="accent5">
                              <a:lumMod val="50000"/>
                            </a:schemeClr>
                          </a:solidFill>
                          <a:latin typeface="Century Gothic" panose="020B0502020202020204" pitchFamily="34" charset="0"/>
                        </a:rPr>
                        <a:t>  </a:t>
                      </a:r>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0" dirty="0" smtClean="0">
                          <a:solidFill>
                            <a:schemeClr val="accent5">
                              <a:lumMod val="50000"/>
                            </a:schemeClr>
                          </a:solidFill>
                          <a:latin typeface="Century Gothic" panose="020B0502020202020204" pitchFamily="34" charset="0"/>
                        </a:rPr>
                        <a:t>Rafael</a:t>
                      </a:r>
                      <a:r>
                        <a:rPr lang="en-GB" sz="1400" b="0" baseline="0" dirty="0" smtClean="0">
                          <a:solidFill>
                            <a:schemeClr val="accent5">
                              <a:lumMod val="50000"/>
                            </a:schemeClr>
                          </a:solidFill>
                          <a:latin typeface="Century Gothic" panose="020B0502020202020204" pitchFamily="34" charset="0"/>
                        </a:rPr>
                        <a:t> Nadal</a:t>
                      </a:r>
                      <a:endParaRPr lang="en-GB" sz="1400" b="0" dirty="0" smtClean="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1400" b="0" dirty="0" err="1" smtClean="0">
                          <a:solidFill>
                            <a:schemeClr val="accent5">
                              <a:lumMod val="50000"/>
                            </a:schemeClr>
                          </a:solidFill>
                          <a:latin typeface="Century Gothic" panose="020B0502020202020204" pitchFamily="34" charset="0"/>
                        </a:rPr>
                        <a:t>Parce</a:t>
                      </a:r>
                      <a:r>
                        <a:rPr lang="en-GB" sz="1400" b="0" dirty="0" smtClean="0">
                          <a:solidFill>
                            <a:schemeClr val="accent5">
                              <a:lumMod val="50000"/>
                            </a:schemeClr>
                          </a:solidFill>
                          <a:latin typeface="Century Gothic" panose="020B0502020202020204" pitchFamily="34" charset="0"/>
                        </a:rPr>
                        <a:t> que</a:t>
                      </a:r>
                      <a:r>
                        <a:rPr lang="en-GB" sz="1400" b="0" baseline="0" dirty="0" smtClean="0">
                          <a:solidFill>
                            <a:schemeClr val="accent5">
                              <a:lumMod val="50000"/>
                            </a:schemeClr>
                          </a:solidFill>
                          <a:latin typeface="Century Gothic" panose="020B0502020202020204" pitchFamily="34" charset="0"/>
                        </a:rPr>
                        <a:t> ma </a:t>
                      </a:r>
                      <a:r>
                        <a:rPr lang="en-GB" sz="1400" b="0" baseline="0" dirty="0" err="1" smtClean="0">
                          <a:solidFill>
                            <a:schemeClr val="accent5">
                              <a:lumMod val="50000"/>
                            </a:schemeClr>
                          </a:solidFill>
                          <a:latin typeface="Century Gothic" panose="020B0502020202020204" pitchFamily="34" charset="0"/>
                        </a:rPr>
                        <a:t>mère</a:t>
                      </a:r>
                      <a:r>
                        <a:rPr lang="en-GB" sz="1400" b="0" baseline="0" dirty="0" smtClean="0">
                          <a:solidFill>
                            <a:schemeClr val="accent5">
                              <a:lumMod val="50000"/>
                            </a:schemeClr>
                          </a:solidFill>
                          <a:latin typeface="Century Gothic" panose="020B0502020202020204" pitchFamily="34" charset="0"/>
                        </a:rPr>
                        <a:t> </a:t>
                      </a:r>
                      <a:r>
                        <a:rPr lang="en-GB" sz="1400" b="0" baseline="0" dirty="0" err="1" smtClean="0">
                          <a:solidFill>
                            <a:schemeClr val="accent5">
                              <a:lumMod val="50000"/>
                            </a:schemeClr>
                          </a:solidFill>
                          <a:latin typeface="Century Gothic" panose="020B0502020202020204" pitchFamily="34" charset="0"/>
                        </a:rPr>
                        <a:t>joue</a:t>
                      </a:r>
                      <a:r>
                        <a:rPr lang="en-GB" sz="1400" b="0" baseline="0" dirty="0" smtClean="0">
                          <a:solidFill>
                            <a:schemeClr val="accent5">
                              <a:lumMod val="50000"/>
                            </a:schemeClr>
                          </a:solidFill>
                          <a:latin typeface="Century Gothic" panose="020B0502020202020204" pitchFamily="34" charset="0"/>
                        </a:rPr>
                        <a:t> au tennis.</a:t>
                      </a:r>
                      <a:endParaRPr lang="en-GB" sz="14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07587350"/>
                  </a:ext>
                </a:extLst>
              </a:tr>
              <a:tr h="0">
                <a:tc vMerge="1">
                  <a:txBody>
                    <a:bodyPr/>
                    <a:lstStyle/>
                    <a:p>
                      <a:endParaRPr lang="en-GB"/>
                    </a:p>
                  </a:txBody>
                  <a:tcPr/>
                </a:tc>
                <a:tc vMerge="1">
                  <a:txBody>
                    <a:bodyPr/>
                    <a:lstStyle/>
                    <a:p>
                      <a:endParaRPr lang="en-GB"/>
                    </a:p>
                  </a:txBody>
                  <a:tcPr/>
                </a:tc>
                <a:tc rowSpan="2">
                  <a:txBody>
                    <a:bodyPr/>
                    <a:lstStyle/>
                    <a:p>
                      <a:endParaRPr lang="en-GB"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xmlns="" val="2485014099"/>
                  </a:ext>
                </a:extLst>
              </a:tr>
              <a:tr h="941494">
                <a:tc vMerge="1">
                  <a:txBody>
                    <a:bodyPr/>
                    <a:lstStyle/>
                    <a:p>
                      <a:endParaRPr lang="en-GB"/>
                    </a:p>
                  </a:txBody>
                  <a:tcPr/>
                </a:tc>
                <a:tc vMerge="1">
                  <a:txBody>
                    <a:bodyPr/>
                    <a:lstStyle/>
                    <a:p>
                      <a:endParaRPr lang="en-GB"/>
                    </a:p>
                  </a:txBody>
                  <a:tcPr/>
                </a:tc>
                <a:tc vMerge="1">
                  <a:txBody>
                    <a:bodyPr/>
                    <a:lstStyle/>
                    <a:p>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endParaRPr lang="en-GB"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4201238"/>
                  </a:ext>
                </a:extLst>
              </a:tr>
              <a:tr h="868680">
                <a:tc rowSpan="2">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aseline="0" dirty="0" err="1" smtClean="0">
                          <a:solidFill>
                            <a:schemeClr val="accent5">
                              <a:lumMod val="50000"/>
                            </a:schemeClr>
                          </a:solidFill>
                          <a:latin typeface="Century Gothic" panose="020B0502020202020204" pitchFamily="34" charset="0"/>
                        </a:rPr>
                        <a:t>J’ai</a:t>
                      </a:r>
                      <a:r>
                        <a:rPr lang="en-GB" sz="1400" baseline="0" dirty="0" smtClean="0">
                          <a:solidFill>
                            <a:schemeClr val="accent5">
                              <a:lumMod val="50000"/>
                            </a:schemeClr>
                          </a:solidFill>
                          <a:latin typeface="Century Gothic" panose="020B0502020202020204" pitchFamily="34" charset="0"/>
                        </a:rPr>
                        <a:t> un frère qui </a:t>
                      </a:r>
                      <a:r>
                        <a:rPr lang="en-GB" sz="1400" baseline="0" dirty="0" err="1" smtClean="0">
                          <a:solidFill>
                            <a:schemeClr val="accent5">
                              <a:lumMod val="50000"/>
                            </a:schemeClr>
                          </a:solidFill>
                          <a:latin typeface="Century Gothic" panose="020B0502020202020204" pitchFamily="34" charset="0"/>
                        </a:rPr>
                        <a:t>s’appelle</a:t>
                      </a:r>
                      <a:r>
                        <a:rPr lang="en-GB" sz="1400" baseline="0" dirty="0" smtClean="0">
                          <a:solidFill>
                            <a:schemeClr val="accent5">
                              <a:lumMod val="50000"/>
                            </a:schemeClr>
                          </a:solidFill>
                          <a:latin typeface="Century Gothic" panose="020B0502020202020204" pitchFamily="34" charset="0"/>
                        </a:rPr>
                        <a:t> Jamie.</a:t>
                      </a:r>
                      <a:endParaRPr lang="en-GB" sz="1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err="1" smtClean="0">
                          <a:solidFill>
                            <a:schemeClr val="accent5">
                              <a:lumMod val="50000"/>
                            </a:schemeClr>
                          </a:solidFill>
                          <a:latin typeface="Century Gothic" panose="020B0502020202020204" pitchFamily="34" charset="0"/>
                        </a:rPr>
                        <a:t>J’écoute</a:t>
                      </a:r>
                      <a:r>
                        <a:rPr lang="en-GB" sz="1400" baseline="0" dirty="0" smtClean="0">
                          <a:solidFill>
                            <a:schemeClr val="accent5">
                              <a:lumMod val="50000"/>
                            </a:schemeClr>
                          </a:solidFill>
                          <a:latin typeface="Century Gothic" panose="020B0502020202020204" pitchFamily="34" charset="0"/>
                        </a:rPr>
                        <a:t> de la </a:t>
                      </a:r>
                      <a:r>
                        <a:rPr lang="en-GB" sz="1400" baseline="0" dirty="0" err="1" smtClean="0">
                          <a:solidFill>
                            <a:schemeClr val="accent5">
                              <a:lumMod val="50000"/>
                            </a:schemeClr>
                          </a:solidFill>
                          <a:latin typeface="Century Gothic" panose="020B0502020202020204" pitchFamily="34" charset="0"/>
                        </a:rPr>
                        <a:t>musique</a:t>
                      </a:r>
                      <a:r>
                        <a:rPr lang="en-GB" sz="1400" baseline="0" dirty="0" smtClean="0">
                          <a:solidFill>
                            <a:schemeClr val="accent5">
                              <a:lumMod val="50000"/>
                            </a:schemeClr>
                          </a:solidFill>
                          <a:latin typeface="Century Gothic" panose="020B0502020202020204" pitchFamily="34" charset="0"/>
                        </a:rPr>
                        <a:t>.</a:t>
                      </a:r>
                      <a:endParaRPr lang="en-GB" sz="1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42388072"/>
                  </a:ext>
                </a:extLst>
              </a:tr>
              <a:tr h="868680">
                <a:tc vMerge="1">
                  <a:txBody>
                    <a:bodyPr/>
                    <a:lstStyle/>
                    <a:p>
                      <a:endParaRPr lang="en-GB"/>
                    </a:p>
                  </a:txBody>
                  <a:tcPr/>
                </a:tc>
                <a:tc vMerge="1">
                  <a:txBody>
                    <a:bodyPr/>
                    <a:lstStyle/>
                    <a:p>
                      <a:endParaRPr lang="en-GB"/>
                    </a:p>
                  </a:txBody>
                  <a:tcPr/>
                </a:tc>
                <a:tc>
                  <a:txBody>
                    <a:bodyPr/>
                    <a:lstStyle/>
                    <a:p>
                      <a:endParaRPr lang="en-GB"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endParaRPr lang="en-GB" sz="1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55241210"/>
                  </a:ext>
                </a:extLst>
              </a:tr>
              <a:tr h="868680">
                <a:tc rowSpan="2">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dirty="0" smtClean="0"/>
                    </a:p>
                    <a:p>
                      <a:endParaRPr lang="en-GB" sz="1400" dirty="0" smtClean="0"/>
                    </a:p>
                    <a:p>
                      <a:endParaRPr lang="en-GB" sz="1400" dirty="0" smtClean="0"/>
                    </a:p>
                    <a:p>
                      <a:endParaRPr lang="en-GB" sz="1400" dirty="0" smtClean="0"/>
                    </a:p>
                    <a:p>
                      <a:endParaRPr lang="en-GB" sz="1400" dirty="0" smtClean="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err="1" smtClean="0">
                          <a:solidFill>
                            <a:schemeClr val="accent5">
                              <a:lumMod val="50000"/>
                            </a:schemeClr>
                          </a:solidFill>
                          <a:latin typeface="Century Gothic" panose="020B0502020202020204" pitchFamily="34" charset="0"/>
                        </a:rPr>
                        <a:t>J’aime</a:t>
                      </a:r>
                      <a:r>
                        <a:rPr lang="en-GB" sz="1400" baseline="0" dirty="0" smtClean="0">
                          <a:solidFill>
                            <a:schemeClr val="accent5">
                              <a:lumMod val="50000"/>
                            </a:schemeClr>
                          </a:solidFill>
                          <a:latin typeface="Century Gothic" panose="020B0502020202020204" pitchFamily="34" charset="0"/>
                        </a:rPr>
                        <a:t> les </a:t>
                      </a:r>
                      <a:r>
                        <a:rPr lang="en-GB" sz="1400" baseline="0" dirty="0" err="1" smtClean="0">
                          <a:solidFill>
                            <a:schemeClr val="accent5">
                              <a:lumMod val="50000"/>
                            </a:schemeClr>
                          </a:solidFill>
                          <a:latin typeface="Century Gothic" panose="020B0502020202020204" pitchFamily="34" charset="0"/>
                        </a:rPr>
                        <a:t>bananes</a:t>
                      </a:r>
                      <a:r>
                        <a:rPr lang="en-GB" sz="1400" baseline="0" dirty="0" smtClean="0">
                          <a:solidFill>
                            <a:schemeClr val="accent5">
                              <a:lumMod val="50000"/>
                            </a:schemeClr>
                          </a:solidFill>
                          <a:latin typeface="Century Gothic" panose="020B0502020202020204" pitchFamily="34" charset="0"/>
                        </a:rPr>
                        <a:t>.</a:t>
                      </a:r>
                      <a:endParaRPr lang="en-GB" sz="1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baseline="0" dirty="0" smtClean="0">
                          <a:solidFill>
                            <a:schemeClr val="accent5">
                              <a:lumMod val="50000"/>
                            </a:schemeClr>
                          </a:solidFill>
                          <a:latin typeface="Century Gothic" panose="020B0502020202020204" pitchFamily="34" charset="0"/>
                        </a:rPr>
                        <a:t>Chez JD sports.  </a:t>
                      </a:r>
                      <a:r>
                        <a:rPr lang="en-GB" sz="1400" baseline="0" dirty="0" err="1" smtClean="0">
                          <a:solidFill>
                            <a:schemeClr val="accent5">
                              <a:lumMod val="50000"/>
                            </a:schemeClr>
                          </a:solidFill>
                          <a:latin typeface="Century Gothic" panose="020B0502020202020204" pitchFamily="34" charset="0"/>
                        </a:rPr>
                        <a:t>J’adore</a:t>
                      </a:r>
                      <a:r>
                        <a:rPr lang="en-GB" sz="1400" baseline="0" dirty="0" smtClean="0">
                          <a:solidFill>
                            <a:schemeClr val="accent5">
                              <a:lumMod val="50000"/>
                            </a:schemeClr>
                          </a:solidFill>
                          <a:latin typeface="Century Gothic" panose="020B0502020202020204" pitchFamily="34" charset="0"/>
                        </a:rPr>
                        <a:t> les </a:t>
                      </a:r>
                      <a:r>
                        <a:rPr lang="en-GB" sz="1400" baseline="0" dirty="0" err="1" smtClean="0">
                          <a:solidFill>
                            <a:schemeClr val="accent5">
                              <a:lumMod val="50000"/>
                            </a:schemeClr>
                          </a:solidFill>
                          <a:latin typeface="Century Gothic" panose="020B0502020202020204" pitchFamily="34" charset="0"/>
                        </a:rPr>
                        <a:t>vêtements</a:t>
                      </a:r>
                      <a:r>
                        <a:rPr lang="en-GB" sz="1400" baseline="0" dirty="0" smtClean="0">
                          <a:solidFill>
                            <a:schemeClr val="accent5">
                              <a:lumMod val="50000"/>
                            </a:schemeClr>
                          </a:solidFill>
                          <a:latin typeface="Century Gothic" panose="020B0502020202020204" pitchFamily="34" charset="0"/>
                        </a:rPr>
                        <a:t> d’ Adidas.</a:t>
                      </a:r>
                      <a:endParaRPr lang="en-GB" sz="140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59463339"/>
                  </a:ext>
                </a:extLst>
              </a:tr>
              <a:tr h="868680">
                <a:tc vMerge="1">
                  <a:txBody>
                    <a:bodyPr/>
                    <a:lstStyle/>
                    <a:p>
                      <a:endParaRPr lang="en-GB"/>
                    </a:p>
                  </a:txBody>
                  <a:tcPr/>
                </a:tc>
                <a:tc vMerge="1">
                  <a:txBody>
                    <a:bodyPr/>
                    <a:lstStyle/>
                    <a:p>
                      <a:endParaRPr lang="en-GB"/>
                    </a:p>
                  </a:txBody>
                  <a:tcPr/>
                </a:tc>
                <a:tc>
                  <a:txBody>
                    <a:bodyPr/>
                    <a:lstStyle/>
                    <a:p>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tc>
                  <a:txBody>
                    <a:bodyPr/>
                    <a:lstStyle/>
                    <a:p>
                      <a:endParaRPr lang="en-GB"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74662015"/>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725" y="2873439"/>
            <a:ext cx="1540465" cy="159095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051" y="4353990"/>
            <a:ext cx="2074880" cy="217424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234" y="4573742"/>
            <a:ext cx="1559724" cy="143268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9070" y="3088640"/>
            <a:ext cx="1336405" cy="143220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4751" y="2747656"/>
            <a:ext cx="1258603" cy="123343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0459" y="2886707"/>
            <a:ext cx="1982815" cy="1467283"/>
          </a:xfrm>
          <a:prstGeom prst="rect">
            <a:avLst/>
          </a:prstGeom>
        </p:spPr>
      </p:pic>
      <p:sp>
        <p:nvSpPr>
          <p:cNvPr id="16" name="Rectangle 15"/>
          <p:cNvSpPr/>
          <p:nvPr/>
        </p:nvSpPr>
        <p:spPr>
          <a:xfrm>
            <a:off x="1987713" y="3133280"/>
            <a:ext cx="2521642" cy="400110"/>
          </a:xfrm>
          <a:prstGeom prst="rect">
            <a:avLst/>
          </a:prstGeom>
          <a:noFill/>
        </p:spPr>
        <p:txBody>
          <a:bodyPr wrap="square" lIns="91440" tIns="45720" rIns="91440" bIns="45720">
            <a:spAutoFit/>
          </a:bodyPr>
          <a:lstStyle/>
          <a:p>
            <a:pPr algn="ctr"/>
            <a:r>
              <a:rPr lang="en-US" sz="2000" b="1" dirty="0"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frères et </a:t>
            </a:r>
            <a:r>
              <a:rPr lang="en-US" sz="2000" b="1" dirty="0" err="1"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soeurs</a:t>
            </a:r>
            <a:endParaRPr lang="en-US" sz="20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422" y="3040354"/>
            <a:ext cx="1914560" cy="1424043"/>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79548" y="970929"/>
            <a:ext cx="1930911" cy="1662912"/>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31184" y="5049798"/>
            <a:ext cx="662796" cy="733986"/>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75451" y="4724665"/>
            <a:ext cx="1245892" cy="1436854"/>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554877">
            <a:off x="2902503" y="5496223"/>
            <a:ext cx="441474" cy="478264"/>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37218" y="4930814"/>
            <a:ext cx="328970" cy="356384"/>
          </a:xfrm>
          <a:prstGeom prst="rect">
            <a:avLst/>
          </a:prstGeom>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206822" y="1312412"/>
            <a:ext cx="1552384" cy="1020130"/>
          </a:xfrm>
          <a:prstGeom prst="rect">
            <a:avLst/>
          </a:prstGeom>
        </p:spPr>
      </p:pic>
      <p:pic>
        <p:nvPicPr>
          <p:cNvPr id="27" name="Picture 2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20929" y="4683253"/>
            <a:ext cx="1221745" cy="1467076"/>
          </a:xfrm>
          <a:prstGeom prst="rect">
            <a:avLst/>
          </a:prstGeom>
        </p:spPr>
      </p:pic>
      <p:sp>
        <p:nvSpPr>
          <p:cNvPr id="19" name="Rectangle 18"/>
          <p:cNvSpPr/>
          <p:nvPr/>
        </p:nvSpPr>
        <p:spPr>
          <a:xfrm>
            <a:off x="335538" y="-10481"/>
            <a:ext cx="4027063" cy="830997"/>
          </a:xfrm>
          <a:prstGeom prst="rect">
            <a:avLst/>
          </a:prstGeom>
          <a:noFill/>
        </p:spPr>
        <p:txBody>
          <a:bodyPr wrap="none" lIns="91440" tIns="45720" rIns="91440" bIns="45720">
            <a:spAutoFit/>
          </a:bodyPr>
          <a:lstStyle/>
          <a:p>
            <a:pPr algn="ctr"/>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rPr>
              <a:t>Andy Murray</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5346" y="1084993"/>
            <a:ext cx="1314529" cy="1628078"/>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63124" y="1208992"/>
            <a:ext cx="1170819" cy="1312201"/>
          </a:xfrm>
          <a:prstGeom prst="rect">
            <a:avLst/>
          </a:prstGeom>
        </p:spPr>
      </p:pic>
    </p:spTree>
    <p:extLst>
      <p:ext uri="{BB962C8B-B14F-4D97-AF65-F5344CB8AC3E}">
        <p14:creationId xmlns:p14="http://schemas.microsoft.com/office/powerpoint/2010/main" val="72956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1909247"/>
              </p:ext>
            </p:extLst>
          </p:nvPr>
        </p:nvGraphicFramePr>
        <p:xfrm>
          <a:off x="342901" y="300566"/>
          <a:ext cx="5473698" cy="5452531"/>
        </p:xfrm>
        <a:graphic>
          <a:graphicData uri="http://schemas.openxmlformats.org/drawingml/2006/table">
            <a:tbl>
              <a:tblPr firstRow="1" bandRow="1">
                <a:tableStyleId>{5C22544A-7EE6-4342-B048-85BDC9FD1C3A}</a:tableStyleId>
              </a:tblPr>
              <a:tblGrid>
                <a:gridCol w="1824566">
                  <a:extLst>
                    <a:ext uri="{9D8B030D-6E8A-4147-A177-3AD203B41FA5}">
                      <a16:colId xmlns:a16="http://schemas.microsoft.com/office/drawing/2014/main" xmlns="" val="2074354417"/>
                    </a:ext>
                  </a:extLst>
                </a:gridCol>
                <a:gridCol w="1824566">
                  <a:extLst>
                    <a:ext uri="{9D8B030D-6E8A-4147-A177-3AD203B41FA5}">
                      <a16:colId xmlns:a16="http://schemas.microsoft.com/office/drawing/2014/main" xmlns="" val="2088611223"/>
                    </a:ext>
                  </a:extLst>
                </a:gridCol>
                <a:gridCol w="1824566">
                  <a:extLst>
                    <a:ext uri="{9D8B030D-6E8A-4147-A177-3AD203B41FA5}">
                      <a16:colId xmlns:a16="http://schemas.microsoft.com/office/drawing/2014/main" xmlns="" val="2239882710"/>
                    </a:ext>
                  </a:extLst>
                </a:gridCol>
              </a:tblGrid>
              <a:tr h="778933">
                <a:tc gridSpan="2">
                  <a:txBody>
                    <a:bodyPr/>
                    <a:lstStyle/>
                    <a:p>
                      <a:r>
                        <a:rPr lang="en-GB" dirty="0" smtClean="0">
                          <a:solidFill>
                            <a:schemeClr val="accent5">
                              <a:lumMod val="50000"/>
                            </a:schemeClr>
                          </a:solidFill>
                          <a:latin typeface="Century Gothic" panose="020B0502020202020204" pitchFamily="34" charset="0"/>
                        </a:rPr>
                        <a:t>Partner B questions</a:t>
                      </a:r>
                      <a:endParaRPr lang="en-GB"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err="1" smtClean="0">
                          <a:solidFill>
                            <a:schemeClr val="accent5">
                              <a:lumMod val="50000"/>
                            </a:schemeClr>
                          </a:solidFill>
                          <a:latin typeface="Century Gothic" panose="020B0502020202020204" pitchFamily="34" charset="0"/>
                        </a:rPr>
                        <a:t>Vérité</a:t>
                      </a:r>
                      <a:r>
                        <a:rPr lang="en-GB" dirty="0" smtClean="0">
                          <a:solidFill>
                            <a:schemeClr val="accent5">
                              <a:lumMod val="50000"/>
                            </a:schemeClr>
                          </a:solidFill>
                          <a:latin typeface="Century Gothic" panose="020B0502020202020204" pitchFamily="34" charset="0"/>
                        </a:rPr>
                        <a:t> </a:t>
                      </a:r>
                      <a:r>
                        <a:rPr lang="en-GB" dirty="0" err="1" smtClean="0">
                          <a:solidFill>
                            <a:schemeClr val="accent5">
                              <a:lumMod val="50000"/>
                            </a:schemeClr>
                          </a:solidFill>
                          <a:latin typeface="Century Gothic" panose="020B0502020202020204" pitchFamily="34" charset="0"/>
                        </a:rPr>
                        <a:t>ou</a:t>
                      </a:r>
                      <a:r>
                        <a:rPr lang="en-GB" dirty="0" smtClean="0">
                          <a:solidFill>
                            <a:schemeClr val="accent5">
                              <a:lumMod val="50000"/>
                            </a:schemeClr>
                          </a:solidFill>
                          <a:latin typeface="Century Gothic" panose="020B0502020202020204" pitchFamily="34" charset="0"/>
                        </a:rPr>
                        <a:t> </a:t>
                      </a:r>
                      <a:r>
                        <a:rPr lang="en-GB" dirty="0" err="1" smtClean="0">
                          <a:solidFill>
                            <a:schemeClr val="accent5">
                              <a:lumMod val="50000"/>
                            </a:schemeClr>
                          </a:solidFill>
                          <a:latin typeface="Century Gothic" panose="020B0502020202020204" pitchFamily="34" charset="0"/>
                        </a:rPr>
                        <a:t>mensonge</a:t>
                      </a:r>
                      <a:r>
                        <a:rPr lang="en-GB" dirty="0" smtClean="0">
                          <a:solidFill>
                            <a:schemeClr val="accent5">
                              <a:lumMod val="50000"/>
                            </a:schemeClr>
                          </a:solidFill>
                          <a:latin typeface="Century Gothic" panose="020B0502020202020204" pitchFamily="34" charset="0"/>
                        </a:rPr>
                        <a:t>?</a:t>
                      </a:r>
                      <a:endParaRPr lang="en-GB"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4375387"/>
                  </a:ext>
                </a:extLst>
              </a:tr>
              <a:tr h="77893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44732819"/>
                  </a:ext>
                </a:extLst>
              </a:tr>
              <a:tr h="77893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9221560"/>
                  </a:ext>
                </a:extLst>
              </a:tr>
              <a:tr h="77893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23254174"/>
                  </a:ext>
                </a:extLst>
              </a:tr>
              <a:tr h="77893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53422953"/>
                  </a:ext>
                </a:extLst>
              </a:tr>
              <a:tr h="77893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60469003"/>
                  </a:ext>
                </a:extLst>
              </a:tr>
              <a:tr h="77893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74883081"/>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486" y="3434497"/>
            <a:ext cx="763421" cy="78844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06" y="4082809"/>
            <a:ext cx="1048578" cy="1098791"/>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711" y="1837333"/>
            <a:ext cx="870973" cy="80003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639" y="1078350"/>
            <a:ext cx="1069119" cy="79520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4737" y="2613938"/>
            <a:ext cx="980005" cy="843986"/>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4600" y="1070949"/>
            <a:ext cx="755827" cy="810008"/>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1654" y="1156435"/>
            <a:ext cx="720340" cy="70593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42561" y="4222941"/>
            <a:ext cx="925779" cy="685076"/>
          </a:xfrm>
          <a:prstGeom prst="rect">
            <a:avLst/>
          </a:prstGeom>
        </p:spPr>
      </p:pic>
      <p:sp>
        <p:nvSpPr>
          <p:cNvPr id="19" name="Rectangle 18"/>
          <p:cNvSpPr/>
          <p:nvPr/>
        </p:nvSpPr>
        <p:spPr>
          <a:xfrm>
            <a:off x="2245308" y="1365921"/>
            <a:ext cx="1645132" cy="400110"/>
          </a:xfrm>
          <a:prstGeom prst="rect">
            <a:avLst/>
          </a:prstGeom>
          <a:noFill/>
        </p:spPr>
        <p:txBody>
          <a:bodyPr wrap="square" lIns="91440" tIns="45720" rIns="91440" bIns="45720">
            <a:spAutoFit/>
          </a:bodyPr>
          <a:lstStyle/>
          <a:p>
            <a:pPr algn="ctr"/>
            <a:r>
              <a:rPr lang="en-US" sz="2000" b="1" dirty="0" err="1"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enfants</a:t>
            </a:r>
            <a:endParaRPr lang="en-US" sz="20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24957" y="1872624"/>
            <a:ext cx="943895" cy="707920"/>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70443" y="1837333"/>
            <a:ext cx="372987" cy="800032"/>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60077" y="2635668"/>
            <a:ext cx="688181" cy="798830"/>
          </a:xfrm>
          <a:prstGeom prst="rect">
            <a:avLst/>
          </a:prstGeom>
        </p:spPr>
      </p:pic>
      <p:pic>
        <p:nvPicPr>
          <p:cNvPr id="32" name="Picture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64206" y="3390050"/>
            <a:ext cx="765688" cy="770844"/>
          </a:xfrm>
          <a:prstGeom prst="rect">
            <a:avLst/>
          </a:prstGeom>
        </p:spPr>
      </p:pic>
      <p:sp>
        <p:nvSpPr>
          <p:cNvPr id="33" name="Rectangle 32"/>
          <p:cNvSpPr/>
          <p:nvPr/>
        </p:nvSpPr>
        <p:spPr>
          <a:xfrm rot="20730380">
            <a:off x="2569973" y="3339944"/>
            <a:ext cx="1423787" cy="400110"/>
          </a:xfrm>
          <a:prstGeom prst="rect">
            <a:avLst/>
          </a:prstGeom>
          <a:noFill/>
        </p:spPr>
        <p:txBody>
          <a:bodyPr wrap="square" lIns="91440" tIns="45720" rIns="91440" bIns="45720">
            <a:spAutoFit/>
          </a:bodyPr>
          <a:lstStyle/>
          <a:p>
            <a:pPr algn="ctr"/>
            <a:r>
              <a:rPr lang="en-US" sz="2000" b="1" cap="none" spc="0"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rPr>
              <a:t>samedi</a:t>
            </a:r>
            <a:endParaRPr lang="en-US" sz="2000" b="1" cap="none" spc="0"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endParaRPr>
          </a:p>
        </p:txBody>
      </p:sp>
      <p:sp>
        <p:nvSpPr>
          <p:cNvPr id="34" name="Rectangle 33"/>
          <p:cNvSpPr/>
          <p:nvPr/>
        </p:nvSpPr>
        <p:spPr>
          <a:xfrm rot="20730380">
            <a:off x="2855507" y="3581625"/>
            <a:ext cx="1226618" cy="400110"/>
          </a:xfrm>
          <a:prstGeom prst="rect">
            <a:avLst/>
          </a:prstGeom>
          <a:noFill/>
        </p:spPr>
        <p:txBody>
          <a:bodyPr wrap="none" lIns="91440" tIns="45720" rIns="91440" bIns="45720">
            <a:spAutoFit/>
          </a:bodyPr>
          <a:lstStyle/>
          <a:p>
            <a:pPr algn="ctr"/>
            <a:r>
              <a:rPr lang="en-US" sz="2000" b="1" dirty="0" err="1">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rPr>
              <a:t>dimanche</a:t>
            </a:r>
            <a:endParaRPr lang="en-US" sz="2000" b="1" dirty="0">
              <a:ln w="9525">
                <a:solidFill>
                  <a:schemeClr val="bg1"/>
                </a:solidFill>
                <a:prstDash val="solid"/>
              </a:ln>
              <a:solidFill>
                <a:srgbClr val="FF9933"/>
              </a:solidFill>
              <a:effectLst>
                <a:outerShdw blurRad="12700" dist="38100" dir="2700000" algn="tl" rotWithShape="0">
                  <a:schemeClr val="accent5">
                    <a:lumMod val="60000"/>
                    <a:lumOff val="40000"/>
                  </a:schemeClr>
                </a:outerShdw>
              </a:effectLst>
            </a:endParaRPr>
          </a:p>
        </p:txBody>
      </p:sp>
      <p:sp>
        <p:nvSpPr>
          <p:cNvPr id="35" name="Oval 34"/>
          <p:cNvSpPr/>
          <p:nvPr/>
        </p:nvSpPr>
        <p:spPr>
          <a:xfrm>
            <a:off x="2464206" y="3723740"/>
            <a:ext cx="626221" cy="2917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Table 35"/>
          <p:cNvGraphicFramePr>
            <a:graphicFrameLocks noGrp="1"/>
          </p:cNvGraphicFramePr>
          <p:nvPr>
            <p:extLst>
              <p:ext uri="{D42A27DB-BD31-4B8C-83A1-F6EECF244321}">
                <p14:modId xmlns:p14="http://schemas.microsoft.com/office/powerpoint/2010/main" val="718530300"/>
              </p:ext>
            </p:extLst>
          </p:nvPr>
        </p:nvGraphicFramePr>
        <p:xfrm>
          <a:off x="6210252" y="300566"/>
          <a:ext cx="5473698" cy="5452531"/>
        </p:xfrm>
        <a:graphic>
          <a:graphicData uri="http://schemas.openxmlformats.org/drawingml/2006/table">
            <a:tbl>
              <a:tblPr firstRow="1" bandRow="1">
                <a:tableStyleId>{5C22544A-7EE6-4342-B048-85BDC9FD1C3A}</a:tableStyleId>
              </a:tblPr>
              <a:tblGrid>
                <a:gridCol w="1824566">
                  <a:extLst>
                    <a:ext uri="{9D8B030D-6E8A-4147-A177-3AD203B41FA5}">
                      <a16:colId xmlns:a16="http://schemas.microsoft.com/office/drawing/2014/main" xmlns="" val="2074354417"/>
                    </a:ext>
                  </a:extLst>
                </a:gridCol>
                <a:gridCol w="1824566">
                  <a:extLst>
                    <a:ext uri="{9D8B030D-6E8A-4147-A177-3AD203B41FA5}">
                      <a16:colId xmlns:a16="http://schemas.microsoft.com/office/drawing/2014/main" xmlns="" val="2088611223"/>
                    </a:ext>
                  </a:extLst>
                </a:gridCol>
                <a:gridCol w="1824566">
                  <a:extLst>
                    <a:ext uri="{9D8B030D-6E8A-4147-A177-3AD203B41FA5}">
                      <a16:colId xmlns:a16="http://schemas.microsoft.com/office/drawing/2014/main" xmlns="" val="2239882710"/>
                    </a:ext>
                  </a:extLst>
                </a:gridCol>
              </a:tblGrid>
              <a:tr h="778933">
                <a:tc gridSpan="2">
                  <a:txBody>
                    <a:bodyPr/>
                    <a:lstStyle/>
                    <a:p>
                      <a:r>
                        <a:rPr lang="en-GB" dirty="0" smtClean="0">
                          <a:solidFill>
                            <a:schemeClr val="accent5">
                              <a:lumMod val="50000"/>
                            </a:schemeClr>
                          </a:solidFill>
                          <a:latin typeface="Century Gothic" panose="020B0502020202020204" pitchFamily="34" charset="0"/>
                        </a:rPr>
                        <a:t>Partner A questions</a:t>
                      </a:r>
                      <a:endParaRPr lang="en-GB"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err="1" smtClean="0">
                          <a:solidFill>
                            <a:schemeClr val="accent5">
                              <a:lumMod val="50000"/>
                            </a:schemeClr>
                          </a:solidFill>
                          <a:latin typeface="Century Gothic" panose="020B0502020202020204" pitchFamily="34" charset="0"/>
                        </a:rPr>
                        <a:t>Vérité</a:t>
                      </a:r>
                      <a:r>
                        <a:rPr lang="en-GB" dirty="0" smtClean="0">
                          <a:solidFill>
                            <a:schemeClr val="accent5">
                              <a:lumMod val="50000"/>
                            </a:schemeClr>
                          </a:solidFill>
                          <a:latin typeface="Century Gothic" panose="020B0502020202020204" pitchFamily="34" charset="0"/>
                        </a:rPr>
                        <a:t> </a:t>
                      </a:r>
                      <a:r>
                        <a:rPr lang="en-GB" dirty="0" err="1" smtClean="0">
                          <a:solidFill>
                            <a:schemeClr val="accent5">
                              <a:lumMod val="50000"/>
                            </a:schemeClr>
                          </a:solidFill>
                          <a:latin typeface="Century Gothic" panose="020B0502020202020204" pitchFamily="34" charset="0"/>
                        </a:rPr>
                        <a:t>ou</a:t>
                      </a:r>
                      <a:r>
                        <a:rPr lang="en-GB" dirty="0" smtClean="0">
                          <a:solidFill>
                            <a:schemeClr val="accent5">
                              <a:lumMod val="50000"/>
                            </a:schemeClr>
                          </a:solidFill>
                          <a:latin typeface="Century Gothic" panose="020B0502020202020204" pitchFamily="34" charset="0"/>
                        </a:rPr>
                        <a:t> </a:t>
                      </a:r>
                      <a:r>
                        <a:rPr lang="en-GB" dirty="0" err="1" smtClean="0">
                          <a:solidFill>
                            <a:schemeClr val="accent5">
                              <a:lumMod val="50000"/>
                            </a:schemeClr>
                          </a:solidFill>
                          <a:latin typeface="Century Gothic" panose="020B0502020202020204" pitchFamily="34" charset="0"/>
                        </a:rPr>
                        <a:t>mensonge</a:t>
                      </a:r>
                      <a:r>
                        <a:rPr lang="en-GB" dirty="0" smtClean="0">
                          <a:solidFill>
                            <a:schemeClr val="accent5">
                              <a:lumMod val="50000"/>
                            </a:schemeClr>
                          </a:solidFill>
                          <a:latin typeface="Century Gothic" panose="020B0502020202020204" pitchFamily="34" charset="0"/>
                        </a:rPr>
                        <a:t>?</a:t>
                      </a:r>
                      <a:endParaRPr lang="en-GB"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94375387"/>
                  </a:ext>
                </a:extLst>
              </a:tr>
              <a:tr h="77893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44732819"/>
                  </a:ext>
                </a:extLst>
              </a:tr>
              <a:tr h="77893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49221560"/>
                  </a:ext>
                </a:extLst>
              </a:tr>
              <a:tr h="77893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23254174"/>
                  </a:ext>
                </a:extLst>
              </a:tr>
              <a:tr h="77893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53422953"/>
                  </a:ext>
                </a:extLst>
              </a:tr>
              <a:tr h="77893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60469003"/>
                  </a:ext>
                </a:extLst>
              </a:tr>
              <a:tr h="77893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3364653"/>
                  </a:ext>
                </a:extLst>
              </a:tr>
            </a:tbl>
          </a:graphicData>
        </a:graphic>
      </p:graphicFrame>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9056" y="1042126"/>
            <a:ext cx="1069119" cy="795207"/>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8251" y="3434497"/>
            <a:ext cx="763421" cy="788444"/>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871" y="4082809"/>
            <a:ext cx="1048578" cy="1098791"/>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4476" y="1837333"/>
            <a:ext cx="870973" cy="800032"/>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5502" y="2613938"/>
            <a:ext cx="980005" cy="843986"/>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5714" y="1063902"/>
            <a:ext cx="755827" cy="810008"/>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22768" y="1149388"/>
            <a:ext cx="720340" cy="705933"/>
          </a:xfrm>
          <a:prstGeom prst="rect">
            <a:avLst/>
          </a:prstGeom>
        </p:spPr>
      </p:pic>
      <p:sp>
        <p:nvSpPr>
          <p:cNvPr id="44" name="Rectangle 43"/>
          <p:cNvSpPr/>
          <p:nvPr/>
        </p:nvSpPr>
        <p:spPr>
          <a:xfrm>
            <a:off x="7910392" y="1358874"/>
            <a:ext cx="2073418" cy="400110"/>
          </a:xfrm>
          <a:prstGeom prst="rect">
            <a:avLst/>
          </a:prstGeom>
          <a:noFill/>
        </p:spPr>
        <p:txBody>
          <a:bodyPr wrap="square" lIns="91440" tIns="45720" rIns="91440" bIns="45720">
            <a:spAutoFit/>
          </a:bodyPr>
          <a:lstStyle/>
          <a:p>
            <a:pPr algn="ctr"/>
            <a:r>
              <a:rPr lang="en-US" sz="2000" b="1" dirty="0"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frères et </a:t>
            </a:r>
            <a:r>
              <a:rPr lang="en-US" sz="2000" b="1" dirty="0" err="1" smtClean="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rPr>
              <a:t>soeurs</a:t>
            </a:r>
            <a:endParaRPr lang="en-US" sz="2000" b="1" cap="none" spc="0" dirty="0">
              <a:ln w="6600">
                <a:solidFill>
                  <a:schemeClr val="accent2"/>
                </a:solidFill>
                <a:prstDash val="solid"/>
              </a:ln>
              <a:solidFill>
                <a:srgbClr val="FFFFFF"/>
              </a:solidFill>
              <a:effectLst>
                <a:outerShdw dist="38100" dir="2700000" algn="tl" rotWithShape="0">
                  <a:schemeClr val="accent2"/>
                </a:outerShdw>
              </a:effectLst>
              <a:latin typeface="Century Gothic" panose="020B0502020202020204" pitchFamily="34" charset="0"/>
            </a:endParaRPr>
          </a:p>
        </p:txBody>
      </p:sp>
      <p:pic>
        <p:nvPicPr>
          <p:cNvPr id="45" name="Picture 4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10403" y="1855321"/>
            <a:ext cx="572806" cy="634330"/>
          </a:xfrm>
          <a:prstGeom prst="rect">
            <a:avLst/>
          </a:prstGeom>
        </p:spPr>
      </p:pic>
      <p:pic>
        <p:nvPicPr>
          <p:cNvPr id="46" name="Picture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13420" y="1758984"/>
            <a:ext cx="802341" cy="925319"/>
          </a:xfrm>
          <a:prstGeom prst="rect">
            <a:avLst/>
          </a:prstGeom>
        </p:spPr>
      </p:pic>
      <p:pic>
        <p:nvPicPr>
          <p:cNvPr id="47" name="Picture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0554877">
            <a:off x="8746240" y="2316992"/>
            <a:ext cx="284305" cy="307997"/>
          </a:xfrm>
          <a:prstGeom prst="rect">
            <a:avLst/>
          </a:prstGeom>
        </p:spPr>
      </p:pic>
      <p:pic>
        <p:nvPicPr>
          <p:cNvPr id="48" name="Picture 4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903218" y="2088429"/>
            <a:ext cx="284305" cy="307997"/>
          </a:xfrm>
          <a:prstGeom prst="rect">
            <a:avLst/>
          </a:prstGeom>
        </p:spPr>
      </p:pic>
      <p:pic>
        <p:nvPicPr>
          <p:cNvPr id="49" name="Picture 4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328479" y="2660481"/>
            <a:ext cx="1186123" cy="779446"/>
          </a:xfrm>
          <a:prstGeom prst="rect">
            <a:avLst/>
          </a:prstGeom>
        </p:spPr>
      </p:pic>
      <p:pic>
        <p:nvPicPr>
          <p:cNvPr id="50" name="Picture 4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58650" y="3493237"/>
            <a:ext cx="925779" cy="685076"/>
          </a:xfrm>
          <a:prstGeom prst="rect">
            <a:avLst/>
          </a:prstGeom>
        </p:spPr>
      </p:pic>
      <p:pic>
        <p:nvPicPr>
          <p:cNvPr id="51" name="Picture 5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623785" y="4215609"/>
            <a:ext cx="631706" cy="758555"/>
          </a:xfrm>
          <a:prstGeom prst="rect">
            <a:avLst/>
          </a:prstGeom>
        </p:spPr>
      </p:pic>
      <p:pic>
        <p:nvPicPr>
          <p:cNvPr id="52" name="Picture 5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5907" y="4941262"/>
            <a:ext cx="695000" cy="860776"/>
          </a:xfrm>
          <a:prstGeom prst="rect">
            <a:avLst/>
          </a:prstGeom>
        </p:spPr>
      </p:pic>
      <p:pic>
        <p:nvPicPr>
          <p:cNvPr id="53" name="Picture 5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86363" y="4908017"/>
            <a:ext cx="695000" cy="860776"/>
          </a:xfrm>
          <a:prstGeom prst="rect">
            <a:avLst/>
          </a:prstGeom>
        </p:spPr>
      </p:pic>
      <p:pic>
        <p:nvPicPr>
          <p:cNvPr id="55" name="Picture 5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615043" y="5025314"/>
            <a:ext cx="645362" cy="723292"/>
          </a:xfrm>
          <a:prstGeom prst="rect">
            <a:avLst/>
          </a:prstGeom>
        </p:spPr>
      </p:pic>
      <p:pic>
        <p:nvPicPr>
          <p:cNvPr id="56" name="Picture 5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19864" y="4999188"/>
            <a:ext cx="781973" cy="750694"/>
          </a:xfrm>
          <a:prstGeom prst="rect">
            <a:avLst/>
          </a:prstGeom>
        </p:spPr>
      </p:pic>
    </p:spTree>
    <p:extLst>
      <p:ext uri="{BB962C8B-B14F-4D97-AF65-F5344CB8AC3E}">
        <p14:creationId xmlns:p14="http://schemas.microsoft.com/office/powerpoint/2010/main" val="2239052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
        <p:nvSpPr>
          <p:cNvPr id="2" name="Rectangle 1"/>
          <p:cNvSpPr/>
          <p:nvPr/>
        </p:nvSpPr>
        <p:spPr>
          <a:xfrm>
            <a:off x="234274" y="334740"/>
            <a:ext cx="2124300"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aimer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5" name="Rectangle 24"/>
          <p:cNvSpPr/>
          <p:nvPr/>
        </p:nvSpPr>
        <p:spPr>
          <a:xfrm>
            <a:off x="270166" y="3689542"/>
            <a:ext cx="166744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faire</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6" name="Rectangle 25"/>
          <p:cNvSpPr/>
          <p:nvPr/>
        </p:nvSpPr>
        <p:spPr>
          <a:xfrm>
            <a:off x="234274" y="1458267"/>
            <a:ext cx="1861408"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avoir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9" name="Rectangle 28"/>
          <p:cNvSpPr/>
          <p:nvPr/>
        </p:nvSpPr>
        <p:spPr>
          <a:xfrm>
            <a:off x="234274" y="2581794"/>
            <a:ext cx="2805576"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écout</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0" name="Rectangle 29"/>
          <p:cNvSpPr/>
          <p:nvPr/>
        </p:nvSpPr>
        <p:spPr>
          <a:xfrm>
            <a:off x="270166" y="4790920"/>
            <a:ext cx="1888659"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jou</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1" name="Rectangle 30"/>
          <p:cNvSpPr/>
          <p:nvPr/>
        </p:nvSpPr>
        <p:spPr>
          <a:xfrm>
            <a:off x="6411038" y="315267"/>
            <a:ext cx="1183337"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li</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re</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2" name="Rectangle 31"/>
          <p:cNvSpPr/>
          <p:nvPr/>
        </p:nvSpPr>
        <p:spPr>
          <a:xfrm>
            <a:off x="6411038" y="1388570"/>
            <a:ext cx="282962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mang</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3" name="Rectangle 32"/>
          <p:cNvSpPr/>
          <p:nvPr/>
        </p:nvSpPr>
        <p:spPr>
          <a:xfrm>
            <a:off x="6411038" y="2527664"/>
            <a:ext cx="3106941"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regard</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4" name="Rectangle 33"/>
          <p:cNvSpPr/>
          <p:nvPr/>
        </p:nvSpPr>
        <p:spPr>
          <a:xfrm>
            <a:off x="6411038" y="3666758"/>
            <a:ext cx="4107215"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télécharg</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 name="TextBox 2"/>
          <p:cNvSpPr txBox="1"/>
          <p:nvPr/>
        </p:nvSpPr>
        <p:spPr>
          <a:xfrm>
            <a:off x="3039850" y="550184"/>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like</a:t>
            </a:r>
            <a:endParaRPr lang="en-GB" sz="4000" dirty="0">
              <a:solidFill>
                <a:srgbClr val="1F4E79"/>
              </a:solidFill>
              <a:latin typeface="Century Gothic" panose="020B0502020202020204" pitchFamily="34" charset="0"/>
            </a:endParaRPr>
          </a:p>
        </p:txBody>
      </p:sp>
      <p:sp>
        <p:nvSpPr>
          <p:cNvPr id="35" name="TextBox 34"/>
          <p:cNvSpPr txBox="1"/>
          <p:nvPr/>
        </p:nvSpPr>
        <p:spPr>
          <a:xfrm>
            <a:off x="3039850" y="1623487"/>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have</a:t>
            </a:r>
            <a:endParaRPr lang="en-GB" sz="4000" dirty="0">
              <a:solidFill>
                <a:srgbClr val="1F4E79"/>
              </a:solidFill>
              <a:latin typeface="Century Gothic" panose="020B0502020202020204" pitchFamily="34" charset="0"/>
            </a:endParaRPr>
          </a:p>
        </p:txBody>
      </p:sp>
      <p:sp>
        <p:nvSpPr>
          <p:cNvPr id="36" name="TextBox 35"/>
          <p:cNvSpPr txBox="1"/>
          <p:nvPr/>
        </p:nvSpPr>
        <p:spPr>
          <a:xfrm>
            <a:off x="3084134" y="2797238"/>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listen to</a:t>
            </a:r>
            <a:endParaRPr lang="en-GB" sz="4000" dirty="0">
              <a:solidFill>
                <a:srgbClr val="1F4E79"/>
              </a:solidFill>
              <a:latin typeface="Century Gothic" panose="020B0502020202020204" pitchFamily="34" charset="0"/>
            </a:endParaRPr>
          </a:p>
        </p:txBody>
      </p:sp>
      <p:sp>
        <p:nvSpPr>
          <p:cNvPr id="37" name="TextBox 36"/>
          <p:cNvSpPr txBox="1"/>
          <p:nvPr/>
        </p:nvSpPr>
        <p:spPr>
          <a:xfrm>
            <a:off x="3084134" y="3870541"/>
            <a:ext cx="3442769"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do / make</a:t>
            </a:r>
            <a:endParaRPr lang="en-GB" sz="4000" dirty="0">
              <a:solidFill>
                <a:srgbClr val="1F4E79"/>
              </a:solidFill>
              <a:latin typeface="Century Gothic" panose="020B0502020202020204" pitchFamily="34" charset="0"/>
            </a:endParaRPr>
          </a:p>
        </p:txBody>
      </p:sp>
      <p:sp>
        <p:nvSpPr>
          <p:cNvPr id="38" name="TextBox 37"/>
          <p:cNvSpPr txBox="1"/>
          <p:nvPr/>
        </p:nvSpPr>
        <p:spPr>
          <a:xfrm>
            <a:off x="3084134" y="5006364"/>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play</a:t>
            </a:r>
            <a:endParaRPr lang="en-GB" sz="4000" dirty="0">
              <a:solidFill>
                <a:srgbClr val="1F4E79"/>
              </a:solidFill>
              <a:latin typeface="Century Gothic" panose="020B0502020202020204" pitchFamily="34" charset="0"/>
            </a:endParaRPr>
          </a:p>
        </p:txBody>
      </p:sp>
      <p:sp>
        <p:nvSpPr>
          <p:cNvPr id="39" name="TextBox 38"/>
          <p:cNvSpPr txBox="1"/>
          <p:nvPr/>
        </p:nvSpPr>
        <p:spPr>
          <a:xfrm>
            <a:off x="9574085" y="530711"/>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read</a:t>
            </a:r>
            <a:endParaRPr lang="en-GB" sz="4000" dirty="0">
              <a:solidFill>
                <a:srgbClr val="1F4E79"/>
              </a:solidFill>
              <a:latin typeface="Century Gothic" panose="020B0502020202020204" pitchFamily="34" charset="0"/>
            </a:endParaRPr>
          </a:p>
        </p:txBody>
      </p:sp>
      <p:sp>
        <p:nvSpPr>
          <p:cNvPr id="40" name="TextBox 39"/>
          <p:cNvSpPr txBox="1"/>
          <p:nvPr/>
        </p:nvSpPr>
        <p:spPr>
          <a:xfrm>
            <a:off x="9574085" y="1550170"/>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eat</a:t>
            </a:r>
            <a:endParaRPr lang="en-GB" sz="4000" dirty="0">
              <a:solidFill>
                <a:srgbClr val="1F4E79"/>
              </a:solidFill>
              <a:latin typeface="Century Gothic" panose="020B0502020202020204" pitchFamily="34" charset="0"/>
            </a:endParaRPr>
          </a:p>
        </p:txBody>
      </p:sp>
      <p:sp>
        <p:nvSpPr>
          <p:cNvPr id="41" name="TextBox 40"/>
          <p:cNvSpPr txBox="1"/>
          <p:nvPr/>
        </p:nvSpPr>
        <p:spPr>
          <a:xfrm>
            <a:off x="9574085" y="2743108"/>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watch</a:t>
            </a:r>
            <a:endParaRPr lang="en-GB" sz="4000" dirty="0">
              <a:solidFill>
                <a:srgbClr val="1F4E79"/>
              </a:solidFill>
              <a:latin typeface="Century Gothic" panose="020B0502020202020204" pitchFamily="34" charset="0"/>
            </a:endParaRPr>
          </a:p>
        </p:txBody>
      </p:sp>
      <p:sp>
        <p:nvSpPr>
          <p:cNvPr id="42" name="TextBox 41"/>
          <p:cNvSpPr txBox="1"/>
          <p:nvPr/>
        </p:nvSpPr>
        <p:spPr>
          <a:xfrm>
            <a:off x="6411038" y="4557979"/>
            <a:ext cx="3579017"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download</a:t>
            </a:r>
            <a:endParaRPr lang="en-GB" sz="4000" dirty="0">
              <a:solidFill>
                <a:srgbClr val="1F4E79"/>
              </a:solidFill>
              <a:latin typeface="Century Gothic" panose="020B0502020202020204" pitchFamily="34" charset="0"/>
            </a:endParaRPr>
          </a:p>
        </p:txBody>
      </p:sp>
    </p:spTree>
    <p:extLst>
      <p:ext uri="{BB962C8B-B14F-4D97-AF65-F5344CB8AC3E}">
        <p14:creationId xmlns:p14="http://schemas.microsoft.com/office/powerpoint/2010/main" val="15046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36" grpId="0"/>
      <p:bldP spid="37" grpId="0"/>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
        <p:nvSpPr>
          <p:cNvPr id="2" name="Rectangle 1"/>
          <p:cNvSpPr/>
          <p:nvPr/>
        </p:nvSpPr>
        <p:spPr>
          <a:xfrm>
            <a:off x="71736" y="405104"/>
            <a:ext cx="228940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a_ _ _r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5" name="Rectangle 24"/>
          <p:cNvSpPr/>
          <p:nvPr/>
        </p:nvSpPr>
        <p:spPr>
          <a:xfrm>
            <a:off x="71736" y="3755786"/>
            <a:ext cx="224933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f_ _ _e</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6" name="Rectangle 25"/>
          <p:cNvSpPr/>
          <p:nvPr/>
        </p:nvSpPr>
        <p:spPr>
          <a:xfrm>
            <a:off x="72705" y="1512852"/>
            <a:ext cx="228940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a_ _ _r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9" name="Rectangle 28"/>
          <p:cNvSpPr/>
          <p:nvPr/>
        </p:nvSpPr>
        <p:spPr>
          <a:xfrm>
            <a:off x="4245" y="2633730"/>
            <a:ext cx="3357009"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é_ _ _ _ _</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0" name="Rectangle 29"/>
          <p:cNvSpPr/>
          <p:nvPr/>
        </p:nvSpPr>
        <p:spPr>
          <a:xfrm>
            <a:off x="71736" y="4863534"/>
            <a:ext cx="2012090"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j_ _ _</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1" name="Rectangle 30"/>
          <p:cNvSpPr/>
          <p:nvPr/>
        </p:nvSpPr>
        <p:spPr>
          <a:xfrm>
            <a:off x="6421827" y="351001"/>
            <a:ext cx="168187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l_ _</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e</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2" name="Rectangle 31"/>
          <p:cNvSpPr/>
          <p:nvPr/>
        </p:nvSpPr>
        <p:spPr>
          <a:xfrm>
            <a:off x="6414709" y="1408043"/>
            <a:ext cx="3023585"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m_ _ _ _</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3" name="Rectangle 32"/>
          <p:cNvSpPr/>
          <p:nvPr/>
        </p:nvSpPr>
        <p:spPr>
          <a:xfrm>
            <a:off x="6421827" y="2598797"/>
            <a:ext cx="367440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r_ _ _ _ _ _</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4" name="Rectangle 33"/>
          <p:cNvSpPr/>
          <p:nvPr/>
        </p:nvSpPr>
        <p:spPr>
          <a:xfrm>
            <a:off x="6421827" y="3817126"/>
            <a:ext cx="5282216"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t_ _ _ _ _ _ _ _ _</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 name="TextBox 2"/>
          <p:cNvSpPr txBox="1"/>
          <p:nvPr/>
        </p:nvSpPr>
        <p:spPr>
          <a:xfrm>
            <a:off x="3075685" y="620548"/>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like</a:t>
            </a:r>
            <a:endParaRPr lang="en-GB" sz="4000" dirty="0">
              <a:solidFill>
                <a:srgbClr val="1F4E79"/>
              </a:solidFill>
              <a:latin typeface="Century Gothic" panose="020B0502020202020204" pitchFamily="34" charset="0"/>
            </a:endParaRPr>
          </a:p>
        </p:txBody>
      </p:sp>
      <p:sp>
        <p:nvSpPr>
          <p:cNvPr id="35" name="TextBox 34"/>
          <p:cNvSpPr txBox="1"/>
          <p:nvPr/>
        </p:nvSpPr>
        <p:spPr>
          <a:xfrm>
            <a:off x="3123050" y="1759043"/>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have</a:t>
            </a:r>
            <a:endParaRPr lang="en-GB" sz="4000" dirty="0">
              <a:solidFill>
                <a:srgbClr val="1F4E79"/>
              </a:solidFill>
              <a:latin typeface="Century Gothic" panose="020B0502020202020204" pitchFamily="34" charset="0"/>
            </a:endParaRPr>
          </a:p>
        </p:txBody>
      </p:sp>
      <p:sp>
        <p:nvSpPr>
          <p:cNvPr id="36" name="TextBox 35"/>
          <p:cNvSpPr txBox="1"/>
          <p:nvPr/>
        </p:nvSpPr>
        <p:spPr>
          <a:xfrm>
            <a:off x="3158949" y="2863482"/>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listen to</a:t>
            </a:r>
            <a:endParaRPr lang="en-GB" sz="4000" dirty="0">
              <a:solidFill>
                <a:srgbClr val="1F4E79"/>
              </a:solidFill>
              <a:latin typeface="Century Gothic" panose="020B0502020202020204" pitchFamily="34" charset="0"/>
            </a:endParaRPr>
          </a:p>
        </p:txBody>
      </p:sp>
      <p:sp>
        <p:nvSpPr>
          <p:cNvPr id="37" name="TextBox 36"/>
          <p:cNvSpPr txBox="1"/>
          <p:nvPr/>
        </p:nvSpPr>
        <p:spPr>
          <a:xfrm>
            <a:off x="3041672" y="3967921"/>
            <a:ext cx="3442769"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do / make</a:t>
            </a:r>
            <a:endParaRPr lang="en-GB" sz="4000" dirty="0">
              <a:solidFill>
                <a:srgbClr val="1F4E79"/>
              </a:solidFill>
              <a:latin typeface="Century Gothic" panose="020B0502020202020204" pitchFamily="34" charset="0"/>
            </a:endParaRPr>
          </a:p>
        </p:txBody>
      </p:sp>
      <p:sp>
        <p:nvSpPr>
          <p:cNvPr id="38" name="TextBox 37"/>
          <p:cNvSpPr txBox="1"/>
          <p:nvPr/>
        </p:nvSpPr>
        <p:spPr>
          <a:xfrm>
            <a:off x="3075685" y="5078978"/>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play</a:t>
            </a:r>
            <a:endParaRPr lang="en-GB" sz="4000" dirty="0">
              <a:solidFill>
                <a:srgbClr val="1F4E79"/>
              </a:solidFill>
              <a:latin typeface="Century Gothic" panose="020B0502020202020204" pitchFamily="34" charset="0"/>
            </a:endParaRPr>
          </a:p>
        </p:txBody>
      </p:sp>
      <p:sp>
        <p:nvSpPr>
          <p:cNvPr id="39" name="TextBox 38"/>
          <p:cNvSpPr txBox="1"/>
          <p:nvPr/>
        </p:nvSpPr>
        <p:spPr>
          <a:xfrm>
            <a:off x="10203325" y="550184"/>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read</a:t>
            </a:r>
            <a:endParaRPr lang="en-GB" sz="4000" dirty="0">
              <a:solidFill>
                <a:srgbClr val="1F4E79"/>
              </a:solidFill>
              <a:latin typeface="Century Gothic" panose="020B0502020202020204" pitchFamily="34" charset="0"/>
            </a:endParaRPr>
          </a:p>
        </p:txBody>
      </p:sp>
      <p:sp>
        <p:nvSpPr>
          <p:cNvPr id="40" name="TextBox 39"/>
          <p:cNvSpPr txBox="1"/>
          <p:nvPr/>
        </p:nvSpPr>
        <p:spPr>
          <a:xfrm>
            <a:off x="10203325" y="1527539"/>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eat</a:t>
            </a:r>
            <a:endParaRPr lang="en-GB" sz="4000" dirty="0">
              <a:solidFill>
                <a:srgbClr val="1F4E79"/>
              </a:solidFill>
              <a:latin typeface="Century Gothic" panose="020B0502020202020204" pitchFamily="34" charset="0"/>
            </a:endParaRPr>
          </a:p>
        </p:txBody>
      </p:sp>
      <p:sp>
        <p:nvSpPr>
          <p:cNvPr id="41" name="TextBox 40"/>
          <p:cNvSpPr txBox="1"/>
          <p:nvPr/>
        </p:nvSpPr>
        <p:spPr>
          <a:xfrm>
            <a:off x="9900289" y="2816637"/>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watch</a:t>
            </a:r>
            <a:endParaRPr lang="en-GB" sz="4000" dirty="0">
              <a:solidFill>
                <a:srgbClr val="1F4E79"/>
              </a:solidFill>
              <a:latin typeface="Century Gothic" panose="020B0502020202020204" pitchFamily="34" charset="0"/>
            </a:endParaRPr>
          </a:p>
        </p:txBody>
      </p:sp>
      <p:sp>
        <p:nvSpPr>
          <p:cNvPr id="42" name="TextBox 41"/>
          <p:cNvSpPr txBox="1"/>
          <p:nvPr/>
        </p:nvSpPr>
        <p:spPr>
          <a:xfrm>
            <a:off x="6421827" y="4679116"/>
            <a:ext cx="3579017"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download</a:t>
            </a:r>
            <a:endParaRPr lang="en-GB" sz="4000" dirty="0">
              <a:solidFill>
                <a:srgbClr val="1F4E79"/>
              </a:solidFill>
              <a:latin typeface="Century Gothic" panose="020B0502020202020204" pitchFamily="34" charset="0"/>
            </a:endParaRPr>
          </a:p>
        </p:txBody>
      </p:sp>
      <p:sp>
        <p:nvSpPr>
          <p:cNvPr id="21" name="Rectangle 20"/>
          <p:cNvSpPr/>
          <p:nvPr/>
        </p:nvSpPr>
        <p:spPr>
          <a:xfrm>
            <a:off x="71736" y="405104"/>
            <a:ext cx="2124300"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aimer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2" name="Rectangle 21"/>
          <p:cNvSpPr/>
          <p:nvPr/>
        </p:nvSpPr>
        <p:spPr>
          <a:xfrm>
            <a:off x="87160" y="3755786"/>
            <a:ext cx="166744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faire</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3" name="Rectangle 22"/>
          <p:cNvSpPr/>
          <p:nvPr/>
        </p:nvSpPr>
        <p:spPr>
          <a:xfrm>
            <a:off x="72705" y="1501583"/>
            <a:ext cx="1861408"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avoir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4" name="Rectangle 23"/>
          <p:cNvSpPr/>
          <p:nvPr/>
        </p:nvSpPr>
        <p:spPr>
          <a:xfrm>
            <a:off x="4245" y="2648038"/>
            <a:ext cx="2805576"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écout</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7" name="Rectangle 26"/>
          <p:cNvSpPr/>
          <p:nvPr/>
        </p:nvSpPr>
        <p:spPr>
          <a:xfrm>
            <a:off x="76229" y="4863534"/>
            <a:ext cx="1888659"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jou</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8" name="Rectangle 27"/>
          <p:cNvSpPr/>
          <p:nvPr/>
        </p:nvSpPr>
        <p:spPr>
          <a:xfrm>
            <a:off x="6421827" y="334740"/>
            <a:ext cx="1183337"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li</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re</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43" name="Rectangle 42"/>
          <p:cNvSpPr/>
          <p:nvPr/>
        </p:nvSpPr>
        <p:spPr>
          <a:xfrm>
            <a:off x="6421827" y="1408043"/>
            <a:ext cx="282962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mang</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44" name="Rectangle 43"/>
          <p:cNvSpPr/>
          <p:nvPr/>
        </p:nvSpPr>
        <p:spPr>
          <a:xfrm>
            <a:off x="6421827" y="2598797"/>
            <a:ext cx="3106941"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regard</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45" name="Rectangle 44"/>
          <p:cNvSpPr/>
          <p:nvPr/>
        </p:nvSpPr>
        <p:spPr>
          <a:xfrm>
            <a:off x="6421827" y="3817126"/>
            <a:ext cx="4107215"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télécharg</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Tree>
    <p:extLst>
      <p:ext uri="{BB962C8B-B14F-4D97-AF65-F5344CB8AC3E}">
        <p14:creationId xmlns:p14="http://schemas.microsoft.com/office/powerpoint/2010/main" val="331595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9" grpId="0"/>
      <p:bldP spid="30" grpId="0"/>
      <p:bldP spid="31" grpId="0"/>
      <p:bldP spid="32" grpId="0"/>
      <p:bldP spid="33" grpId="0"/>
      <p:bldP spid="34" grpId="0"/>
      <p:bldP spid="21" grpId="0"/>
      <p:bldP spid="22" grpId="0"/>
      <p:bldP spid="23" grpId="0"/>
      <p:bldP spid="24" grpId="0"/>
      <p:bldP spid="27" grpId="0"/>
      <p:bldP spid="28"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2473"/>
          <a:stretch/>
        </p:blipFill>
        <p:spPr>
          <a:xfrm>
            <a:off x="2958897" y="3951309"/>
            <a:ext cx="2450131" cy="23409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3859" y="318268"/>
            <a:ext cx="3207691" cy="294642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847" y="4258501"/>
            <a:ext cx="1262092" cy="139765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2046" y="3157490"/>
            <a:ext cx="1767840" cy="203880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54877">
            <a:off x="1352496" y="3655793"/>
            <a:ext cx="626423" cy="67862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597" y="3537912"/>
            <a:ext cx="626423" cy="67862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4574" y="3731733"/>
            <a:ext cx="1696976" cy="245118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5389" y="85554"/>
            <a:ext cx="2006757" cy="260617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396227">
            <a:off x="8879861" y="258864"/>
            <a:ext cx="1564857" cy="2083116"/>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97789" y="133703"/>
            <a:ext cx="511132" cy="723548"/>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97789" y="672423"/>
            <a:ext cx="511132" cy="534447"/>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25517" y="3264692"/>
            <a:ext cx="3200400" cy="3104388"/>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593" y="755617"/>
            <a:ext cx="2068600" cy="1551450"/>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75135" y="263717"/>
            <a:ext cx="983762" cy="2110099"/>
          </a:xfrm>
          <a:prstGeom prst="rect">
            <a:avLst/>
          </a:prstGeom>
        </p:spPr>
      </p:pic>
      <p:sp>
        <p:nvSpPr>
          <p:cNvPr id="18" name="TextBox 17"/>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779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autoRev="1" fill="hold" nodeType="clickEffect">
                                  <p:stCondLst>
                                    <p:cond delay="0"/>
                                  </p:stCondLst>
                                  <p:childTnLst>
                                    <p:animRot by="21600000">
                                      <p:cBhvr>
                                        <p:cTn id="16" dur="2000" fill="hold"/>
                                        <p:tgtEl>
                                          <p:spTgt spid="27"/>
                                        </p:tgtEl>
                                        <p:attrNameLst>
                                          <p:attrName>r</p:attrName>
                                        </p:attrNameLst>
                                      </p:cBhvr>
                                    </p:animRot>
                                  </p:childTnLst>
                                </p:cTn>
                              </p:par>
                              <p:par>
                                <p:cTn id="17" presetID="8" presetClass="emph" presetSubtype="0" autoRev="1" fill="hold" nodeType="withEffect">
                                  <p:stCondLst>
                                    <p:cond delay="0"/>
                                  </p:stCondLst>
                                  <p:childTnLst>
                                    <p:animRot by="21600000">
                                      <p:cBhvr>
                                        <p:cTn id="18" dur="2000" fill="hold"/>
                                        <p:tgtEl>
                                          <p:spTgt spid="2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8" presetClass="emph" presetSubtype="0" autoRev="1" fill="hold" nodeType="clickEffect">
                                  <p:stCondLst>
                                    <p:cond delay="0"/>
                                  </p:stCondLst>
                                  <p:childTnLst>
                                    <p:animRot by="21600000">
                                      <p:cBhvr>
                                        <p:cTn id="32" dur="2000" fill="hold"/>
                                        <p:tgtEl>
                                          <p:spTgt spid="1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autoRev="1" fill="hold" nodeType="clickEffect">
                                  <p:stCondLst>
                                    <p:cond delay="0"/>
                                  </p:stCondLst>
                                  <p:childTnLst>
                                    <p:animRot by="21600000">
                                      <p:cBhvr>
                                        <p:cTn id="50" dur="2000" fill="hold"/>
                                        <p:tgtEl>
                                          <p:spTgt spid="11"/>
                                        </p:tgtEl>
                                        <p:attrNameLst>
                                          <p:attrName>r</p:attrName>
                                        </p:attrNameLst>
                                      </p:cBhvr>
                                    </p:animRot>
                                  </p:childTnLst>
                                </p:cTn>
                              </p:par>
                              <p:par>
                                <p:cTn id="51" presetID="8" presetClass="emph" presetSubtype="0" autoRev="1" fill="hold" nodeType="withEffect">
                                  <p:stCondLst>
                                    <p:cond delay="0"/>
                                  </p:stCondLst>
                                  <p:childTnLst>
                                    <p:animRot by="21600000">
                                      <p:cBhvr>
                                        <p:cTn id="52" dur="2000" fill="hold"/>
                                        <p:tgtEl>
                                          <p:spTgt spid="12"/>
                                        </p:tgtEl>
                                        <p:attrNameLst>
                                          <p:attrName>r</p:attrName>
                                        </p:attrNameLst>
                                      </p:cBhvr>
                                    </p:animRot>
                                  </p:childTnLst>
                                </p:cTn>
                              </p:par>
                              <p:par>
                                <p:cTn id="53" presetID="8" presetClass="emph" presetSubtype="0" autoRev="1" fill="hold" nodeType="withEffect">
                                  <p:stCondLst>
                                    <p:cond delay="0"/>
                                  </p:stCondLst>
                                  <p:childTnLst>
                                    <p:animRot by="21600000">
                                      <p:cBhvr>
                                        <p:cTn id="54" dur="2000" fill="hold"/>
                                        <p:tgtEl>
                                          <p:spTgt spid="14"/>
                                        </p:tgtEl>
                                        <p:attrNameLst>
                                          <p:attrName>r</p:attrName>
                                        </p:attrNameLst>
                                      </p:cBhvr>
                                    </p:animRot>
                                  </p:childTnLst>
                                </p:cTn>
                              </p:par>
                              <p:par>
                                <p:cTn id="55" presetID="8" presetClass="emph" presetSubtype="0" autoRev="1" fill="hold" nodeType="withEffect">
                                  <p:stCondLst>
                                    <p:cond delay="300"/>
                                  </p:stCondLst>
                                  <p:childTnLst>
                                    <p:animRot by="21600000">
                                      <p:cBhvr>
                                        <p:cTn id="56" dur="2000" fill="hold"/>
                                        <p:tgtEl>
                                          <p:spTgt spid="13"/>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1"/>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8" presetClass="emph" presetSubtype="0" autoRev="1" fill="hold" nodeType="clickEffect">
                                  <p:stCondLst>
                                    <p:cond delay="0"/>
                                  </p:stCondLst>
                                  <p:childTnLst>
                                    <p:animRot by="21600000">
                                      <p:cBhvr>
                                        <p:cTn id="74" dur="2000" fill="hold"/>
                                        <p:tgtEl>
                                          <p:spTgt spid="16"/>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8" presetClass="emph" presetSubtype="0" autoRev="1" fill="hold" nodeType="clickEffect">
                                  <p:stCondLst>
                                    <p:cond delay="0"/>
                                  </p:stCondLst>
                                  <p:childTnLst>
                                    <p:animRot by="21600000">
                                      <p:cBhvr>
                                        <p:cTn id="92" dur="2000" fill="hold"/>
                                        <p:tgtEl>
                                          <p:spTgt spid="15"/>
                                        </p:tgtEl>
                                        <p:attrNameLst>
                                          <p:attrName>r</p:attrName>
                                        </p:attrNameLst>
                                      </p:cBhvr>
                                    </p:animRot>
                                  </p:childTnLst>
                                </p:cTn>
                              </p:par>
                              <p:par>
                                <p:cTn id="93" presetID="8" presetClass="emph" presetSubtype="0" autoRev="1" fill="hold" nodeType="withEffect">
                                  <p:stCondLst>
                                    <p:cond delay="0"/>
                                  </p:stCondLst>
                                  <p:childTnLst>
                                    <p:animRot by="21600000">
                                      <p:cBhvr>
                                        <p:cTn id="94" dur="2000" fill="hold"/>
                                        <p:tgtEl>
                                          <p:spTgt spid="19"/>
                                        </p:tgtEl>
                                        <p:attrNameLst>
                                          <p:attrName>r</p:attrName>
                                        </p:attrNameLst>
                                      </p:cBhvr>
                                    </p:animRot>
                                  </p:childTnLst>
                                </p:cTn>
                              </p:par>
                              <p:par>
                                <p:cTn id="95" presetID="8" presetClass="emph" presetSubtype="0" autoRev="1" fill="hold" nodeType="withEffect">
                                  <p:stCondLst>
                                    <p:cond delay="0"/>
                                  </p:stCondLst>
                                  <p:childTnLst>
                                    <p:animRot by="21600000">
                                      <p:cBhvr>
                                        <p:cTn id="96" dur="2000" fill="hold"/>
                                        <p:tgtEl>
                                          <p:spTgt spid="17"/>
                                        </p:tgtEl>
                                        <p:attrNameLst>
                                          <p:attrName>r</p:attrName>
                                        </p:attrNameLst>
                                      </p:cBhvr>
                                    </p:animRot>
                                  </p:childTnLst>
                                </p:cTn>
                              </p:par>
                              <p:par>
                                <p:cTn id="97" presetID="8" presetClass="emph" presetSubtype="0" autoRev="1" fill="hold" nodeType="withEffect">
                                  <p:stCondLst>
                                    <p:cond delay="0"/>
                                  </p:stCondLst>
                                  <p:childTnLst>
                                    <p:animRot by="21600000">
                                      <p:cBhvr>
                                        <p:cTn id="98" dur="2000" fill="hold"/>
                                        <p:tgtEl>
                                          <p:spTgt spid="20"/>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7"/>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5"/>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8" presetClass="emph" presetSubtype="0" autoRev="1" fill="hold" nodeType="clickEffect">
                                  <p:stCondLst>
                                    <p:cond delay="0"/>
                                  </p:stCondLst>
                                  <p:childTnLst>
                                    <p:animRot by="21600000">
                                      <p:cBhvr>
                                        <p:cTn id="116" dur="2000" fill="hold"/>
                                        <p:tgtEl>
                                          <p:spTgt spid="22"/>
                                        </p:tgtEl>
                                        <p:attrNameLst>
                                          <p:attrName>r</p:attrName>
                                        </p:attrNameLst>
                                      </p:cBhvr>
                                    </p:animRo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nodeType="click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2473"/>
          <a:stretch/>
        </p:blipFill>
        <p:spPr>
          <a:xfrm>
            <a:off x="2958897" y="3951309"/>
            <a:ext cx="2450131" cy="23409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3859" y="318268"/>
            <a:ext cx="3207691" cy="294642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847" y="4258501"/>
            <a:ext cx="1262092" cy="139765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9100" y="3157490"/>
            <a:ext cx="1733732" cy="203880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54877">
            <a:off x="1352496" y="3655793"/>
            <a:ext cx="626423" cy="67862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597" y="3537912"/>
            <a:ext cx="626423" cy="67862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4574" y="3731733"/>
            <a:ext cx="1696976" cy="245118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5389" y="85554"/>
            <a:ext cx="2006757" cy="260617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396227">
            <a:off x="8879861" y="258864"/>
            <a:ext cx="1564857" cy="2083116"/>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97789" y="133703"/>
            <a:ext cx="511132" cy="723548"/>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97789" y="672423"/>
            <a:ext cx="511132" cy="534447"/>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25517" y="3264692"/>
            <a:ext cx="3200400" cy="3104388"/>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593" y="755617"/>
            <a:ext cx="2068600" cy="1551450"/>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75135" y="263717"/>
            <a:ext cx="983762" cy="2110099"/>
          </a:xfrm>
          <a:prstGeom prst="rect">
            <a:avLst/>
          </a:prstGeom>
        </p:spPr>
      </p:pic>
      <p:sp>
        <p:nvSpPr>
          <p:cNvPr id="18" name="TextBox 17"/>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984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autoRev="1" fill="hold" nodeType="clickEffect">
                                  <p:stCondLst>
                                    <p:cond delay="0"/>
                                  </p:stCondLst>
                                  <p:childTnLst>
                                    <p:animRot by="21600000">
                                      <p:cBhvr>
                                        <p:cTn id="16" dur="1000" fill="hold"/>
                                        <p:tgtEl>
                                          <p:spTgt spid="27"/>
                                        </p:tgtEl>
                                        <p:attrNameLst>
                                          <p:attrName>r</p:attrName>
                                        </p:attrNameLst>
                                      </p:cBhvr>
                                    </p:animRot>
                                  </p:childTnLst>
                                </p:cTn>
                              </p:par>
                              <p:par>
                                <p:cTn id="17" presetID="8" presetClass="emph" presetSubtype="0" autoRev="1" fill="hold" nodeType="withEffect">
                                  <p:stCondLst>
                                    <p:cond delay="0"/>
                                  </p:stCondLst>
                                  <p:childTnLst>
                                    <p:animRot by="21600000">
                                      <p:cBhvr>
                                        <p:cTn id="18" dur="1000" fill="hold"/>
                                        <p:tgtEl>
                                          <p:spTgt spid="2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8" presetClass="emph" presetSubtype="0" autoRev="1" fill="hold" nodeType="clickEffect">
                                  <p:stCondLst>
                                    <p:cond delay="0"/>
                                  </p:stCondLst>
                                  <p:childTnLst>
                                    <p:animRot by="21600000">
                                      <p:cBhvr>
                                        <p:cTn id="32" dur="1000" fill="hold"/>
                                        <p:tgtEl>
                                          <p:spTgt spid="10"/>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autoRev="1" fill="hold" nodeType="clickEffect">
                                  <p:stCondLst>
                                    <p:cond delay="0"/>
                                  </p:stCondLst>
                                  <p:childTnLst>
                                    <p:animRot by="21600000">
                                      <p:cBhvr>
                                        <p:cTn id="50" dur="1000" fill="hold"/>
                                        <p:tgtEl>
                                          <p:spTgt spid="11"/>
                                        </p:tgtEl>
                                        <p:attrNameLst>
                                          <p:attrName>r</p:attrName>
                                        </p:attrNameLst>
                                      </p:cBhvr>
                                    </p:animRot>
                                  </p:childTnLst>
                                </p:cTn>
                              </p:par>
                              <p:par>
                                <p:cTn id="51" presetID="8" presetClass="emph" presetSubtype="0" autoRev="1" fill="hold" nodeType="withEffect">
                                  <p:stCondLst>
                                    <p:cond delay="0"/>
                                  </p:stCondLst>
                                  <p:childTnLst>
                                    <p:animRot by="21600000">
                                      <p:cBhvr>
                                        <p:cTn id="52" dur="1000" fill="hold"/>
                                        <p:tgtEl>
                                          <p:spTgt spid="12"/>
                                        </p:tgtEl>
                                        <p:attrNameLst>
                                          <p:attrName>r</p:attrName>
                                        </p:attrNameLst>
                                      </p:cBhvr>
                                    </p:animRot>
                                  </p:childTnLst>
                                </p:cTn>
                              </p:par>
                              <p:par>
                                <p:cTn id="53" presetID="8" presetClass="emph" presetSubtype="0" autoRev="1" fill="hold" nodeType="withEffect">
                                  <p:stCondLst>
                                    <p:cond delay="0"/>
                                  </p:stCondLst>
                                  <p:childTnLst>
                                    <p:animRot by="21600000">
                                      <p:cBhvr>
                                        <p:cTn id="54" dur="1000" fill="hold"/>
                                        <p:tgtEl>
                                          <p:spTgt spid="14"/>
                                        </p:tgtEl>
                                        <p:attrNameLst>
                                          <p:attrName>r</p:attrName>
                                        </p:attrNameLst>
                                      </p:cBhvr>
                                    </p:animRot>
                                  </p:childTnLst>
                                </p:cTn>
                              </p:par>
                              <p:par>
                                <p:cTn id="55" presetID="8" presetClass="emph" presetSubtype="0" autoRev="1" fill="hold" nodeType="withEffect">
                                  <p:stCondLst>
                                    <p:cond delay="300"/>
                                  </p:stCondLst>
                                  <p:childTnLst>
                                    <p:animRot by="21600000">
                                      <p:cBhvr>
                                        <p:cTn id="56" dur="1000" fill="hold"/>
                                        <p:tgtEl>
                                          <p:spTgt spid="13"/>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1"/>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8" presetClass="emph" presetSubtype="0" autoRev="1" fill="hold" nodeType="clickEffect">
                                  <p:stCondLst>
                                    <p:cond delay="0"/>
                                  </p:stCondLst>
                                  <p:childTnLst>
                                    <p:animRot by="21600000">
                                      <p:cBhvr>
                                        <p:cTn id="74" dur="1000" fill="hold"/>
                                        <p:tgtEl>
                                          <p:spTgt spid="16"/>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8" presetClass="emph" presetSubtype="0" autoRev="1" fill="hold" nodeType="clickEffect">
                                  <p:stCondLst>
                                    <p:cond delay="0"/>
                                  </p:stCondLst>
                                  <p:childTnLst>
                                    <p:animRot by="21600000">
                                      <p:cBhvr>
                                        <p:cTn id="92" dur="1000" fill="hold"/>
                                        <p:tgtEl>
                                          <p:spTgt spid="15"/>
                                        </p:tgtEl>
                                        <p:attrNameLst>
                                          <p:attrName>r</p:attrName>
                                        </p:attrNameLst>
                                      </p:cBhvr>
                                    </p:animRot>
                                  </p:childTnLst>
                                </p:cTn>
                              </p:par>
                              <p:par>
                                <p:cTn id="93" presetID="8" presetClass="emph" presetSubtype="0" autoRev="1" fill="hold" nodeType="withEffect">
                                  <p:stCondLst>
                                    <p:cond delay="0"/>
                                  </p:stCondLst>
                                  <p:childTnLst>
                                    <p:animRot by="21600000">
                                      <p:cBhvr>
                                        <p:cTn id="94" dur="1000" fill="hold"/>
                                        <p:tgtEl>
                                          <p:spTgt spid="19"/>
                                        </p:tgtEl>
                                        <p:attrNameLst>
                                          <p:attrName>r</p:attrName>
                                        </p:attrNameLst>
                                      </p:cBhvr>
                                    </p:animRot>
                                  </p:childTnLst>
                                </p:cTn>
                              </p:par>
                              <p:par>
                                <p:cTn id="95" presetID="8" presetClass="emph" presetSubtype="0" autoRev="1" fill="hold" nodeType="withEffect">
                                  <p:stCondLst>
                                    <p:cond delay="0"/>
                                  </p:stCondLst>
                                  <p:childTnLst>
                                    <p:animRot by="21600000">
                                      <p:cBhvr>
                                        <p:cTn id="96" dur="1000" fill="hold"/>
                                        <p:tgtEl>
                                          <p:spTgt spid="17"/>
                                        </p:tgtEl>
                                        <p:attrNameLst>
                                          <p:attrName>r</p:attrName>
                                        </p:attrNameLst>
                                      </p:cBhvr>
                                    </p:animRot>
                                  </p:childTnLst>
                                </p:cTn>
                              </p:par>
                              <p:par>
                                <p:cTn id="97" presetID="8" presetClass="emph" presetSubtype="0" autoRev="1" fill="hold" nodeType="withEffect">
                                  <p:stCondLst>
                                    <p:cond delay="0"/>
                                  </p:stCondLst>
                                  <p:childTnLst>
                                    <p:animRot by="21600000">
                                      <p:cBhvr>
                                        <p:cTn id="98" dur="1000" fill="hold"/>
                                        <p:tgtEl>
                                          <p:spTgt spid="20"/>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17"/>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5"/>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8" presetClass="emph" presetSubtype="0" autoRev="1" fill="hold" nodeType="clickEffect">
                                  <p:stCondLst>
                                    <p:cond delay="0"/>
                                  </p:stCondLst>
                                  <p:childTnLst>
                                    <p:animRot by="21600000">
                                      <p:cBhvr>
                                        <p:cTn id="116" dur="1000" fill="hold"/>
                                        <p:tgtEl>
                                          <p:spTgt spid="22"/>
                                        </p:tgtEl>
                                        <p:attrNameLst>
                                          <p:attrName>r</p:attrName>
                                        </p:attrNameLst>
                                      </p:cBhvr>
                                    </p:animRo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nodeType="click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
        <p:nvSpPr>
          <p:cNvPr id="2" name="Rectangle 1"/>
          <p:cNvSpPr/>
          <p:nvPr/>
        </p:nvSpPr>
        <p:spPr>
          <a:xfrm>
            <a:off x="430994" y="334816"/>
            <a:ext cx="1640193"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aller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5" name="Rectangle 24"/>
          <p:cNvSpPr/>
          <p:nvPr/>
        </p:nvSpPr>
        <p:spPr>
          <a:xfrm>
            <a:off x="6409833" y="442462"/>
            <a:ext cx="2553904"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habiter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6" name="Rectangle 25"/>
          <p:cNvSpPr/>
          <p:nvPr/>
        </p:nvSpPr>
        <p:spPr>
          <a:xfrm>
            <a:off x="407654" y="1856119"/>
            <a:ext cx="2818400"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acheter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9" name="Rectangle 28"/>
          <p:cNvSpPr/>
          <p:nvPr/>
        </p:nvSpPr>
        <p:spPr>
          <a:xfrm>
            <a:off x="407654" y="3377422"/>
            <a:ext cx="1502335"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êt</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re</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0" name="Rectangle 29"/>
          <p:cNvSpPr/>
          <p:nvPr/>
        </p:nvSpPr>
        <p:spPr>
          <a:xfrm>
            <a:off x="6379495" y="2016288"/>
            <a:ext cx="3081292"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travaill</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 name="TextBox 2"/>
          <p:cNvSpPr txBox="1"/>
          <p:nvPr/>
        </p:nvSpPr>
        <p:spPr>
          <a:xfrm>
            <a:off x="3392018" y="533706"/>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go</a:t>
            </a:r>
            <a:endParaRPr lang="en-GB" sz="4000" dirty="0">
              <a:solidFill>
                <a:srgbClr val="1F4E79"/>
              </a:solidFill>
              <a:latin typeface="Century Gothic" panose="020B0502020202020204" pitchFamily="34" charset="0"/>
            </a:endParaRPr>
          </a:p>
        </p:txBody>
      </p:sp>
      <p:sp>
        <p:nvSpPr>
          <p:cNvPr id="35" name="TextBox 34"/>
          <p:cNvSpPr txBox="1"/>
          <p:nvPr/>
        </p:nvSpPr>
        <p:spPr>
          <a:xfrm>
            <a:off x="3392490" y="2020423"/>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buy</a:t>
            </a:r>
            <a:endParaRPr lang="en-GB" sz="4000" dirty="0">
              <a:solidFill>
                <a:srgbClr val="1F4E79"/>
              </a:solidFill>
              <a:latin typeface="Century Gothic" panose="020B0502020202020204" pitchFamily="34" charset="0"/>
            </a:endParaRPr>
          </a:p>
        </p:txBody>
      </p:sp>
      <p:sp>
        <p:nvSpPr>
          <p:cNvPr id="36" name="TextBox 35"/>
          <p:cNvSpPr txBox="1"/>
          <p:nvPr/>
        </p:nvSpPr>
        <p:spPr>
          <a:xfrm>
            <a:off x="3392018" y="3592866"/>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be</a:t>
            </a:r>
            <a:endParaRPr lang="en-GB" sz="4000" dirty="0">
              <a:solidFill>
                <a:srgbClr val="1F4E79"/>
              </a:solidFill>
              <a:latin typeface="Century Gothic" panose="020B0502020202020204" pitchFamily="34" charset="0"/>
            </a:endParaRPr>
          </a:p>
        </p:txBody>
      </p:sp>
      <p:sp>
        <p:nvSpPr>
          <p:cNvPr id="37" name="TextBox 36"/>
          <p:cNvSpPr txBox="1"/>
          <p:nvPr/>
        </p:nvSpPr>
        <p:spPr>
          <a:xfrm>
            <a:off x="9675764" y="657906"/>
            <a:ext cx="3442769"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live</a:t>
            </a:r>
            <a:endParaRPr lang="en-GB" sz="4000" dirty="0">
              <a:solidFill>
                <a:srgbClr val="1F4E79"/>
              </a:solidFill>
              <a:latin typeface="Century Gothic" panose="020B0502020202020204" pitchFamily="34" charset="0"/>
            </a:endParaRPr>
          </a:p>
        </p:txBody>
      </p:sp>
      <p:sp>
        <p:nvSpPr>
          <p:cNvPr id="38" name="TextBox 37"/>
          <p:cNvSpPr txBox="1"/>
          <p:nvPr/>
        </p:nvSpPr>
        <p:spPr>
          <a:xfrm>
            <a:off x="9675764" y="2231732"/>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work</a:t>
            </a:r>
            <a:endParaRPr lang="en-GB" sz="4000" dirty="0">
              <a:solidFill>
                <a:srgbClr val="1F4E79"/>
              </a:solidFill>
              <a:latin typeface="Century Gothic" panose="020B0502020202020204" pitchFamily="34" charset="0"/>
            </a:endParaRPr>
          </a:p>
        </p:txBody>
      </p:sp>
    </p:spTree>
    <p:extLst>
      <p:ext uri="{BB962C8B-B14F-4D97-AF65-F5344CB8AC3E}">
        <p14:creationId xmlns:p14="http://schemas.microsoft.com/office/powerpoint/2010/main" val="429223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
        <p:nvSpPr>
          <p:cNvPr id="2" name="Rectangle 1"/>
          <p:cNvSpPr/>
          <p:nvPr/>
        </p:nvSpPr>
        <p:spPr>
          <a:xfrm>
            <a:off x="133043" y="361437"/>
            <a:ext cx="2514514"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a_ _ _ 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5" name="Rectangle 24"/>
          <p:cNvSpPr/>
          <p:nvPr/>
        </p:nvSpPr>
        <p:spPr>
          <a:xfrm>
            <a:off x="5359327" y="568236"/>
            <a:ext cx="278794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h_ _ _ _r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6" name="Rectangle 25"/>
          <p:cNvSpPr/>
          <p:nvPr/>
        </p:nvSpPr>
        <p:spPr>
          <a:xfrm>
            <a:off x="166943" y="1892841"/>
            <a:ext cx="3412092"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a_ _ _ _ _r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9" name="Rectangle 28"/>
          <p:cNvSpPr/>
          <p:nvPr/>
        </p:nvSpPr>
        <p:spPr>
          <a:xfrm>
            <a:off x="166943" y="3485144"/>
            <a:ext cx="1983760" cy="923330"/>
          </a:xfrm>
          <a:prstGeom prst="rect">
            <a:avLst/>
          </a:prstGeom>
          <a:noFill/>
        </p:spPr>
        <p:txBody>
          <a:bodyPr wrap="squar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ê_ _</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e</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0" name="Rectangle 29"/>
          <p:cNvSpPr/>
          <p:nvPr/>
        </p:nvSpPr>
        <p:spPr>
          <a:xfrm>
            <a:off x="5359327" y="3426210"/>
            <a:ext cx="4742004"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latin typeface="Century Gothic" panose="020B0502020202020204" pitchFamily="34" charset="0"/>
              </a:rPr>
              <a:t>t_ _ _ _ _ _ _ _</a:t>
            </a:r>
            <a:r>
              <a:rPr lang="en-US" sz="5400" b="1" cap="none" spc="0" dirty="0" smtClean="0">
                <a:ln w="22225">
                  <a:solidFill>
                    <a:schemeClr val="accent2"/>
                  </a:solidFill>
                  <a:prstDash val="solid"/>
                </a:ln>
                <a:solidFill>
                  <a:schemeClr val="accent2">
                    <a:lumMod val="40000"/>
                    <a:lumOff val="60000"/>
                  </a:schemeClr>
                </a:solidFill>
                <a:effectLst/>
                <a:latin typeface="Century Gothic" panose="020B0502020202020204" pitchFamily="34" charset="0"/>
              </a:rPr>
              <a:t>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3" name="TextBox 2"/>
          <p:cNvSpPr txBox="1"/>
          <p:nvPr/>
        </p:nvSpPr>
        <p:spPr>
          <a:xfrm>
            <a:off x="3579035" y="643925"/>
            <a:ext cx="2806790"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go</a:t>
            </a:r>
            <a:endParaRPr lang="en-GB" sz="4000" dirty="0">
              <a:solidFill>
                <a:srgbClr val="1F4E79"/>
              </a:solidFill>
              <a:latin typeface="Century Gothic" panose="020B0502020202020204" pitchFamily="34" charset="0"/>
            </a:endParaRPr>
          </a:p>
        </p:txBody>
      </p:sp>
      <p:sp>
        <p:nvSpPr>
          <p:cNvPr id="35" name="TextBox 34"/>
          <p:cNvSpPr txBox="1"/>
          <p:nvPr/>
        </p:nvSpPr>
        <p:spPr>
          <a:xfrm>
            <a:off x="3579035" y="2077650"/>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buy</a:t>
            </a:r>
            <a:endParaRPr lang="en-GB" sz="4000" dirty="0">
              <a:solidFill>
                <a:srgbClr val="1F4E79"/>
              </a:solidFill>
              <a:latin typeface="Century Gothic" panose="020B0502020202020204" pitchFamily="34" charset="0"/>
            </a:endParaRPr>
          </a:p>
        </p:txBody>
      </p:sp>
      <p:sp>
        <p:nvSpPr>
          <p:cNvPr id="36" name="TextBox 35"/>
          <p:cNvSpPr txBox="1"/>
          <p:nvPr/>
        </p:nvSpPr>
        <p:spPr>
          <a:xfrm>
            <a:off x="3579035" y="3707038"/>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be</a:t>
            </a:r>
            <a:endParaRPr lang="en-GB" sz="4000" dirty="0">
              <a:solidFill>
                <a:srgbClr val="1F4E79"/>
              </a:solidFill>
              <a:latin typeface="Century Gothic" panose="020B0502020202020204" pitchFamily="34" charset="0"/>
            </a:endParaRPr>
          </a:p>
        </p:txBody>
      </p:sp>
      <p:sp>
        <p:nvSpPr>
          <p:cNvPr id="37" name="TextBox 36"/>
          <p:cNvSpPr txBox="1"/>
          <p:nvPr/>
        </p:nvSpPr>
        <p:spPr>
          <a:xfrm>
            <a:off x="10101331" y="665498"/>
            <a:ext cx="3442769"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live</a:t>
            </a:r>
            <a:endParaRPr lang="en-GB" sz="4000" dirty="0">
              <a:solidFill>
                <a:srgbClr val="1F4E79"/>
              </a:solidFill>
              <a:latin typeface="Century Gothic" panose="020B0502020202020204" pitchFamily="34" charset="0"/>
            </a:endParaRPr>
          </a:p>
        </p:txBody>
      </p:sp>
      <p:sp>
        <p:nvSpPr>
          <p:cNvPr id="38" name="TextBox 37"/>
          <p:cNvSpPr txBox="1"/>
          <p:nvPr/>
        </p:nvSpPr>
        <p:spPr>
          <a:xfrm>
            <a:off x="10101331" y="3700588"/>
            <a:ext cx="2772028" cy="707886"/>
          </a:xfrm>
          <a:prstGeom prst="rect">
            <a:avLst/>
          </a:prstGeom>
          <a:noFill/>
        </p:spPr>
        <p:txBody>
          <a:bodyPr wrap="square" rtlCol="0">
            <a:spAutoFit/>
          </a:bodyPr>
          <a:lstStyle/>
          <a:p>
            <a:r>
              <a:rPr lang="en-GB" sz="4000" dirty="0" smtClean="0">
                <a:solidFill>
                  <a:srgbClr val="1F4E79"/>
                </a:solidFill>
                <a:latin typeface="Century Gothic" panose="020B0502020202020204" pitchFamily="34" charset="0"/>
              </a:rPr>
              <a:t>to work</a:t>
            </a:r>
            <a:endParaRPr lang="en-GB" sz="4000" dirty="0">
              <a:solidFill>
                <a:srgbClr val="1F4E79"/>
              </a:solidFill>
              <a:latin typeface="Century Gothic" panose="020B0502020202020204" pitchFamily="34" charset="0"/>
            </a:endParaRPr>
          </a:p>
        </p:txBody>
      </p:sp>
      <p:sp>
        <p:nvSpPr>
          <p:cNvPr id="19" name="Rectangle 18"/>
          <p:cNvSpPr/>
          <p:nvPr/>
        </p:nvSpPr>
        <p:spPr>
          <a:xfrm>
            <a:off x="129112" y="352791"/>
            <a:ext cx="1640193"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aller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0" name="Rectangle 19"/>
          <p:cNvSpPr/>
          <p:nvPr/>
        </p:nvSpPr>
        <p:spPr>
          <a:xfrm>
            <a:off x="5359327" y="557776"/>
            <a:ext cx="2553904"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habiter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1" name="Rectangle 20"/>
          <p:cNvSpPr/>
          <p:nvPr/>
        </p:nvSpPr>
        <p:spPr>
          <a:xfrm>
            <a:off x="166942" y="1882922"/>
            <a:ext cx="2818400" cy="923330"/>
          </a:xfrm>
          <a:prstGeom prst="rect">
            <a:avLst/>
          </a:prstGeom>
          <a:noFill/>
        </p:spPr>
        <p:txBody>
          <a:bodyPr wrap="none" lIns="91440" tIns="45720" rIns="91440" bIns="45720">
            <a:spAutoFit/>
          </a:bodyPr>
          <a:lstStyle/>
          <a:p>
            <a:pPr algn="ct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acheter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2" name="Rectangle 21"/>
          <p:cNvSpPr/>
          <p:nvPr/>
        </p:nvSpPr>
        <p:spPr>
          <a:xfrm>
            <a:off x="166942" y="3485144"/>
            <a:ext cx="1502335"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êt</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re</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
        <p:nvSpPr>
          <p:cNvPr id="23" name="Rectangle 22"/>
          <p:cNvSpPr/>
          <p:nvPr/>
        </p:nvSpPr>
        <p:spPr>
          <a:xfrm>
            <a:off x="5359327" y="3426210"/>
            <a:ext cx="3081292" cy="923330"/>
          </a:xfrm>
          <a:prstGeom prst="rect">
            <a:avLst/>
          </a:prstGeom>
          <a:noFill/>
        </p:spPr>
        <p:txBody>
          <a:bodyPr wrap="none" lIns="91440" tIns="45720" rIns="91440" bIns="45720">
            <a:spAutoFit/>
          </a:bodyPr>
          <a:lstStyle/>
          <a:p>
            <a:pPr algn="ctr"/>
            <a:r>
              <a:rPr lang="en-US" sz="5400" b="1" dirty="0" err="1" smtClean="0">
                <a:ln w="22225">
                  <a:solidFill>
                    <a:schemeClr val="accent2"/>
                  </a:solidFill>
                  <a:prstDash val="solid"/>
                </a:ln>
                <a:solidFill>
                  <a:schemeClr val="accent2">
                    <a:lumMod val="40000"/>
                    <a:lumOff val="60000"/>
                  </a:schemeClr>
                </a:solidFill>
                <a:latin typeface="Century Gothic" panose="020B0502020202020204" pitchFamily="34" charset="0"/>
              </a:rPr>
              <a:t>travaill</a:t>
            </a:r>
            <a:r>
              <a:rPr lang="en-US" sz="5400" b="1" cap="none" spc="0" dirty="0" err="1" smtClean="0">
                <a:ln w="22225">
                  <a:solidFill>
                    <a:schemeClr val="accent2"/>
                  </a:solidFill>
                  <a:prstDash val="solid"/>
                </a:ln>
                <a:solidFill>
                  <a:schemeClr val="accent2">
                    <a:lumMod val="40000"/>
                    <a:lumOff val="60000"/>
                  </a:schemeClr>
                </a:solidFill>
                <a:effectLst/>
                <a:latin typeface="Century Gothic" panose="020B0502020202020204" pitchFamily="34" charset="0"/>
              </a:rPr>
              <a:t>er</a:t>
            </a:r>
            <a:endParaRPr lang="en-US" sz="5400" b="1" cap="none" spc="0" dirty="0">
              <a:ln w="22225">
                <a:solidFill>
                  <a:schemeClr val="accent2"/>
                </a:solidFill>
                <a:prstDash val="solid"/>
              </a:ln>
              <a:solidFill>
                <a:schemeClr val="accent2">
                  <a:lumMod val="40000"/>
                  <a:lumOff val="60000"/>
                </a:schemeClr>
              </a:solidFill>
              <a:effectLst/>
              <a:latin typeface="Century Gothic" panose="020B0502020202020204" pitchFamily="34" charset="0"/>
            </a:endParaRPr>
          </a:p>
        </p:txBody>
      </p:sp>
    </p:spTree>
    <p:extLst>
      <p:ext uri="{BB962C8B-B14F-4D97-AF65-F5344CB8AC3E}">
        <p14:creationId xmlns:p14="http://schemas.microsoft.com/office/powerpoint/2010/main" val="41392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9" grpId="0"/>
      <p:bldP spid="30"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860" y="-19757"/>
            <a:ext cx="4329238" cy="45365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336" y="3202728"/>
            <a:ext cx="4038816" cy="29887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2804" y="3367320"/>
            <a:ext cx="2564773" cy="30797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9216" y="66660"/>
            <a:ext cx="2897484" cy="277108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787" y="270877"/>
            <a:ext cx="2362648" cy="2362648"/>
          </a:xfrm>
          <a:prstGeom prst="rect">
            <a:avLst/>
          </a:prstGeom>
        </p:spPr>
      </p:pic>
      <p:sp>
        <p:nvSpPr>
          <p:cNvPr id="10" name="TextBox 9"/>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4256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autoRev="1" fill="hold" nodeType="clickEffect">
                                  <p:stCondLst>
                                    <p:cond delay="0"/>
                                  </p:stCondLst>
                                  <p:childTnLst>
                                    <p:animRot by="21600000">
                                      <p:cBhvr>
                                        <p:cTn id="14" dur="2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autoRev="1" fill="hold" nodeType="clickEffect">
                                  <p:stCondLst>
                                    <p:cond delay="0"/>
                                  </p:stCondLst>
                                  <p:childTnLst>
                                    <p:animRot by="21600000">
                                      <p:cBhvr>
                                        <p:cTn id="26" dur="2000" fill="hold"/>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autoRev="1" fill="hold" nodeType="clickEffect">
                                  <p:stCondLst>
                                    <p:cond delay="0"/>
                                  </p:stCondLst>
                                  <p:childTnLst>
                                    <p:animRot by="21600000">
                                      <p:cBhvr>
                                        <p:cTn id="38" dur="2000" fill="hold"/>
                                        <p:tgtEl>
                                          <p:spTgt spid="9"/>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autoRev="1" fill="hold" nodeType="clickEffect">
                                  <p:stCondLst>
                                    <p:cond delay="0"/>
                                  </p:stCondLst>
                                  <p:childTnLst>
                                    <p:animRot by="21600000">
                                      <p:cBhvr>
                                        <p:cTn id="50" dur="2000" fill="hold"/>
                                        <p:tgtEl>
                                          <p:spTgt spid="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860" y="-19757"/>
            <a:ext cx="4329238" cy="45365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336" y="3202728"/>
            <a:ext cx="4038816" cy="298872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2804" y="3367320"/>
            <a:ext cx="2564773" cy="307978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9216" y="66660"/>
            <a:ext cx="2897484" cy="277108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787" y="270877"/>
            <a:ext cx="2362648" cy="2362648"/>
          </a:xfrm>
          <a:prstGeom prst="rect">
            <a:avLst/>
          </a:prstGeom>
        </p:spPr>
      </p:pic>
      <p:sp>
        <p:nvSpPr>
          <p:cNvPr id="10" name="TextBox 9"/>
          <p:cNvSpPr txBox="1"/>
          <p:nvPr/>
        </p:nvSpPr>
        <p:spPr>
          <a:xfrm>
            <a:off x="6853062" y="6495327"/>
            <a:ext cx="3048781" cy="461665"/>
          </a:xfrm>
          <a:prstGeom prst="rect">
            <a:avLst/>
          </a:prstGeom>
          <a:noFill/>
        </p:spPr>
        <p:txBody>
          <a:bodyPr wrap="square" rtlCol="0">
            <a:spAutoFit/>
          </a:bodyPr>
          <a:lstStyle/>
          <a:p>
            <a:r>
              <a:rPr lang="en-GB" sz="1200" dirty="0" smtClean="0">
                <a:solidFill>
                  <a:schemeClr val="bg1"/>
                </a:solidFill>
                <a:latin typeface="Century Gothic" panose="020B0502020202020204" pitchFamily="34" charset="0"/>
              </a:rPr>
              <a:t>Emma Marsden / Victoria Hobson</a:t>
            </a:r>
            <a:endParaRPr lang="en-GB" sz="1200" dirty="0">
              <a:solidFill>
                <a:schemeClr val="bg1"/>
              </a:solidFill>
              <a:latin typeface="Century Gothic" panose="020B0502020202020204" pitchFamily="34" charset="0"/>
            </a:endParaRPr>
          </a:p>
          <a:p>
            <a:endParaRPr lang="en-GB" sz="1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1390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autoRev="1" fill="hold" nodeType="clickEffect">
                                  <p:stCondLst>
                                    <p:cond delay="0"/>
                                  </p:stCondLst>
                                  <p:childTnLst>
                                    <p:animRot by="21600000">
                                      <p:cBhvr>
                                        <p:cTn id="14" dur="1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autoRev="1" fill="hold" nodeType="clickEffect">
                                  <p:stCondLst>
                                    <p:cond delay="0"/>
                                  </p:stCondLst>
                                  <p:childTnLst>
                                    <p:animRot by="21600000">
                                      <p:cBhvr>
                                        <p:cTn id="26" dur="1000" fill="hold"/>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autoRev="1" fill="hold" nodeType="clickEffect">
                                  <p:stCondLst>
                                    <p:cond delay="0"/>
                                  </p:stCondLst>
                                  <p:childTnLst>
                                    <p:animRot by="21600000">
                                      <p:cBhvr>
                                        <p:cTn id="38" dur="1000" fill="hold"/>
                                        <p:tgtEl>
                                          <p:spTgt spid="9"/>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8" presetClass="emph" presetSubtype="0" autoRev="1" fill="hold" nodeType="clickEffect">
                                  <p:stCondLst>
                                    <p:cond delay="0"/>
                                  </p:stCondLst>
                                  <p:childTnLst>
                                    <p:animRot by="21600000">
                                      <p:cBhvr>
                                        <p:cTn id="50" dur="1000" fill="hold"/>
                                        <p:tgtEl>
                                          <p:spTgt spid="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1513</Words>
  <Application>Microsoft Office PowerPoint</Application>
  <PresentationFormat>Widescreen</PresentationFormat>
  <Paragraphs>280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Tw Cen MT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 vous mentirais?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Study</cp:lastModifiedBy>
  <cp:revision>113</cp:revision>
  <dcterms:created xsi:type="dcterms:W3CDTF">2019-03-27T07:30:03Z</dcterms:created>
  <dcterms:modified xsi:type="dcterms:W3CDTF">2019-06-13T05:14:45Z</dcterms:modified>
</cp:coreProperties>
</file>