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8" r:id="rId3"/>
  </p:sldMasterIdLst>
  <p:notesMasterIdLst>
    <p:notesMasterId r:id="rId49"/>
  </p:notesMasterIdLst>
  <p:sldIdLst>
    <p:sldId id="256" r:id="rId4"/>
    <p:sldId id="308" r:id="rId5"/>
    <p:sldId id="447" r:id="rId6"/>
    <p:sldId id="331" r:id="rId7"/>
    <p:sldId id="448" r:id="rId8"/>
    <p:sldId id="449" r:id="rId9"/>
    <p:sldId id="450" r:id="rId10"/>
    <p:sldId id="317" r:id="rId11"/>
    <p:sldId id="309" r:id="rId12"/>
    <p:sldId id="310" r:id="rId13"/>
    <p:sldId id="311" r:id="rId14"/>
    <p:sldId id="312" r:id="rId15"/>
    <p:sldId id="313" r:id="rId16"/>
    <p:sldId id="314" r:id="rId17"/>
    <p:sldId id="315" r:id="rId18"/>
    <p:sldId id="316" r:id="rId19"/>
    <p:sldId id="451" r:id="rId20"/>
    <p:sldId id="452" r:id="rId21"/>
    <p:sldId id="453" r:id="rId22"/>
    <p:sldId id="454" r:id="rId23"/>
    <p:sldId id="455" r:id="rId24"/>
    <p:sldId id="422" r:id="rId25"/>
    <p:sldId id="495" r:id="rId26"/>
    <p:sldId id="496" r:id="rId27"/>
    <p:sldId id="497" r:id="rId28"/>
    <p:sldId id="498" r:id="rId29"/>
    <p:sldId id="499" r:id="rId30"/>
    <p:sldId id="423" r:id="rId31"/>
    <p:sldId id="424" r:id="rId32"/>
    <p:sldId id="425" r:id="rId33"/>
    <p:sldId id="426" r:id="rId34"/>
    <p:sldId id="427" r:id="rId35"/>
    <p:sldId id="428" r:id="rId36"/>
    <p:sldId id="429" r:id="rId37"/>
    <p:sldId id="430" r:id="rId38"/>
    <p:sldId id="431" r:id="rId39"/>
    <p:sldId id="432" r:id="rId40"/>
    <p:sldId id="433" r:id="rId41"/>
    <p:sldId id="437" r:id="rId42"/>
    <p:sldId id="438" r:id="rId43"/>
    <p:sldId id="439" r:id="rId44"/>
    <p:sldId id="440" r:id="rId45"/>
    <p:sldId id="441" r:id="rId46"/>
    <p:sldId id="443" r:id="rId47"/>
    <p:sldId id="444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talie Finlayson" initials="NF" lastIdx="1" clrIdx="0">
    <p:extLst>
      <p:ext uri="{19B8F6BF-5375-455C-9EA6-DF929625EA0E}">
        <p15:presenceInfo xmlns:p15="http://schemas.microsoft.com/office/powerpoint/2012/main" userId="Natalie Finlayson" providerId="None"/>
      </p:ext>
    </p:extLst>
  </p:cmAuthor>
  <p:cmAuthor id="2" name="falafalie@gmail.com" initials="f" lastIdx="1" clrIdx="1">
    <p:extLst>
      <p:ext uri="{19B8F6BF-5375-455C-9EA6-DF929625EA0E}">
        <p15:presenceInfo xmlns:p15="http://schemas.microsoft.com/office/powerpoint/2012/main" userId="1dbfc56e662127c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6000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353" autoAdjust="0"/>
    <p:restoredTop sz="80664" autoAdjust="0"/>
  </p:normalViewPr>
  <p:slideViewPr>
    <p:cSldViewPr snapToGrid="0">
      <p:cViewPr varScale="1">
        <p:scale>
          <a:sx n="50" d="100"/>
          <a:sy n="50" d="100"/>
        </p:scale>
        <p:origin x="808" y="40"/>
      </p:cViewPr>
      <p:guideLst/>
    </p:cSldViewPr>
  </p:slideViewPr>
  <p:outlineViewPr>
    <p:cViewPr>
      <p:scale>
        <a:sx n="33" d="100"/>
        <a:sy n="33" d="100"/>
      </p:scale>
      <p:origin x="0" y="-372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commentAuthors" Target="commentAuthor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678B66-3BDD-4805-96A4-AC8DE3BE1427}" type="datetimeFigureOut">
              <a:rPr lang="en-GB" smtClean="0"/>
              <a:t>30/03/2020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EFE505-30B2-4019-9366-FF558DA651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417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Learning outcomes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aseline="0" dirty="0"/>
            </a:br>
            <a:r>
              <a:rPr lang="en-GB" baseline="0" dirty="0"/>
              <a:t>- </a:t>
            </a:r>
            <a:r>
              <a:rPr lang="en-GB" sz="1200" b="0" baseline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1200" b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ntroducing 'à’ to mean ‘in’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contrasting ‘à’ (in) with ‘</a:t>
            </a:r>
            <a:r>
              <a:rPr lang="en-GB" sz="1200" b="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GB" sz="1200" b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 (in)</a:t>
            </a:r>
            <a:endParaRPr lang="en-GB" sz="1200" b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contrasting ‘à’/‘</a:t>
            </a:r>
            <a:r>
              <a:rPr lang="en-GB" sz="1200" b="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GB" sz="1200" b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 (in) with  ‘à’/</a:t>
            </a:r>
            <a:r>
              <a:rPr lang="en-GB" sz="1200" b="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GB" sz="1200" b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 (to)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126" name="Google Shape;126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63372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/>
              <a:t>This series</a:t>
            </a:r>
            <a:r>
              <a:rPr lang="en-GB" b="0" baseline="0"/>
              <a:t> of slides provides input practice (listening) in distinguishing between the first person singular and first person plural forms of ‘</a:t>
            </a:r>
            <a:r>
              <a:rPr lang="en-GB" sz="1200" b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aller</a:t>
            </a:r>
            <a:r>
              <a:rPr lang="en-GB" sz="1200" b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’. </a:t>
            </a:r>
          </a:p>
          <a:p>
            <a:endParaRPr lang="en-GB" sz="1200" b="0" baseline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r>
              <a:rPr lang="en-GB" sz="1200" b="0" baseline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Students should note </a:t>
            </a:r>
          </a:p>
          <a:p>
            <a:pPr marL="228600" indent="-228600">
              <a:buAutoNum type="arabicParenR"/>
            </a:pPr>
            <a:r>
              <a:rPr lang="en-GB" sz="1200" b="0" baseline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whether ‘je’ or ‘nous’ would have been the first word of each sentence; </a:t>
            </a:r>
          </a:p>
          <a:p>
            <a:pPr marL="228600" indent="-228600">
              <a:buAutoNum type="arabicParenR"/>
            </a:pPr>
            <a:r>
              <a:rPr lang="en-GB" sz="1200" b="0" baseline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they then write the English meaning of the place mentioned in each sentence (to force vocabulary recall).</a:t>
            </a:r>
          </a:p>
          <a:p>
            <a:pPr marL="228600" indent="-228600">
              <a:buAutoNum type="arabicParenR"/>
            </a:pPr>
            <a:endParaRPr lang="en-GB" b="0"/>
          </a:p>
          <a:p>
            <a:r>
              <a:rPr lang="en-GB" b="0"/>
              <a:t>Click the button to play the audio. The answers (with audio for complete sentence) appear</a:t>
            </a:r>
            <a:r>
              <a:rPr lang="en-GB" b="0" baseline="0"/>
              <a:t> </a:t>
            </a:r>
            <a:r>
              <a:rPr lang="en-GB" b="0"/>
              <a:t>upon clicking the mouse</a:t>
            </a:r>
            <a:r>
              <a:rPr lang="en-GB" b="0" baseline="0"/>
              <a:t>.</a:t>
            </a:r>
            <a:endParaRPr lang="en-GB" b="0"/>
          </a:p>
          <a:p>
            <a:endParaRPr lang="en-GB" b="1"/>
          </a:p>
          <a:p>
            <a:r>
              <a:rPr lang="en-GB" b="1"/>
              <a:t>Transcript</a:t>
            </a:r>
          </a:p>
          <a:p>
            <a:r>
              <a:rPr lang="en-GB"/>
              <a:t>[Nous] </a:t>
            </a:r>
            <a:r>
              <a:rPr lang="en-GB" err="1"/>
              <a:t>allons</a:t>
            </a:r>
            <a:r>
              <a:rPr lang="en-GB" baseline="0"/>
              <a:t> au </a:t>
            </a:r>
            <a:r>
              <a:rPr lang="en-GB" baseline="0" err="1"/>
              <a:t>parc</a:t>
            </a:r>
            <a:r>
              <a:rPr lang="en-GB" baseline="0"/>
              <a:t>.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82225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dirty="0"/>
              <a:t>This series</a:t>
            </a:r>
            <a:r>
              <a:rPr lang="en-GB" b="0" baseline="0" dirty="0"/>
              <a:t> of slides provides input practice (listening) in distinguishing between the first person singular and first person plural forms of ‘</a:t>
            </a:r>
            <a:r>
              <a:rPr lang="en-GB" sz="1200" b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aller</a:t>
            </a:r>
            <a:r>
              <a:rPr lang="en-GB" sz="1200" b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’. </a:t>
            </a:r>
          </a:p>
          <a:p>
            <a:endParaRPr lang="en-GB" sz="1200" b="0" baseline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r>
              <a:rPr lang="en-GB" sz="1200" b="0" baseline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Students should note </a:t>
            </a:r>
          </a:p>
          <a:p>
            <a:pPr marL="228600" indent="-228600">
              <a:buAutoNum type="arabicParenR"/>
            </a:pPr>
            <a:r>
              <a:rPr lang="en-GB" sz="1200" b="0" baseline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whether ‘je’ or ‘nous’ would have been the first word of each sentence; </a:t>
            </a:r>
          </a:p>
          <a:p>
            <a:pPr marL="228600" indent="-228600">
              <a:buAutoNum type="arabicParenR"/>
            </a:pPr>
            <a:r>
              <a:rPr lang="en-GB" sz="1200" b="0" baseline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they then write the English meaning of the place mentioned in each sentence (to force vocabulary recall).</a:t>
            </a:r>
          </a:p>
          <a:p>
            <a:pPr marL="228600" indent="-228600">
              <a:buAutoNum type="arabicParenR"/>
            </a:pPr>
            <a:endParaRPr lang="en-GB" b="0" dirty="0"/>
          </a:p>
          <a:p>
            <a:r>
              <a:rPr lang="en-GB" b="0" dirty="0"/>
              <a:t>Click the button to play the audio. The answers appear</a:t>
            </a:r>
            <a:r>
              <a:rPr lang="en-GB" b="0" baseline="0" dirty="0"/>
              <a:t> </a:t>
            </a:r>
            <a:r>
              <a:rPr lang="en-GB" b="0" dirty="0"/>
              <a:t>(with audio for complete sentence) upon clicking the mouse</a:t>
            </a:r>
            <a:r>
              <a:rPr lang="en-GB" b="0" baseline="0" dirty="0"/>
              <a:t>.</a:t>
            </a:r>
            <a:endParaRPr lang="en-GB" b="0" dirty="0"/>
          </a:p>
          <a:p>
            <a:endParaRPr lang="en-GB" b="1" dirty="0"/>
          </a:p>
          <a:p>
            <a:r>
              <a:rPr lang="en-GB" b="1" dirty="0"/>
              <a:t>Transcript</a:t>
            </a:r>
          </a:p>
          <a:p>
            <a:r>
              <a:rPr lang="en-GB" dirty="0"/>
              <a:t>[Je]</a:t>
            </a:r>
            <a:r>
              <a:rPr lang="en-GB" baseline="0" dirty="0"/>
              <a:t> </a:t>
            </a:r>
            <a:r>
              <a:rPr lang="en-GB" baseline="0" dirty="0" err="1"/>
              <a:t>vais</a:t>
            </a:r>
            <a:r>
              <a:rPr lang="en-GB" baseline="0" dirty="0"/>
              <a:t> à la poste.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87592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/>
              <a:t>This series</a:t>
            </a:r>
            <a:r>
              <a:rPr lang="en-GB" b="0" baseline="0"/>
              <a:t> of slides provides input practice (listening) in distinguishing between the first person singular and first person plural forms of ‘</a:t>
            </a:r>
            <a:r>
              <a:rPr lang="en-GB" sz="1200" b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aller</a:t>
            </a:r>
            <a:r>
              <a:rPr lang="en-GB" sz="1200" b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’. </a:t>
            </a:r>
          </a:p>
          <a:p>
            <a:endParaRPr lang="en-GB" sz="1200" b="0" baseline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r>
              <a:rPr lang="en-GB" sz="1200" b="0" baseline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Students should note </a:t>
            </a:r>
          </a:p>
          <a:p>
            <a:pPr marL="228600" indent="-228600">
              <a:buAutoNum type="arabicParenR"/>
            </a:pPr>
            <a:r>
              <a:rPr lang="en-GB" sz="1200" b="0" baseline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whether ‘je’ or ‘nous’ would have been the first word of each sentence; </a:t>
            </a:r>
          </a:p>
          <a:p>
            <a:pPr marL="228600" indent="-228600">
              <a:buAutoNum type="arabicParenR"/>
            </a:pPr>
            <a:r>
              <a:rPr lang="en-GB" sz="1200" b="0" baseline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they then write the English meaning of the place mentioned in each sentence (to force vocabulary recall).</a:t>
            </a:r>
          </a:p>
          <a:p>
            <a:pPr marL="228600" indent="-228600">
              <a:buAutoNum type="arabicParenR"/>
            </a:pPr>
            <a:endParaRPr lang="en-GB" b="0"/>
          </a:p>
          <a:p>
            <a:r>
              <a:rPr lang="en-GB" b="0"/>
              <a:t>Click the button to play the audio. The answers appear</a:t>
            </a:r>
            <a:r>
              <a:rPr lang="en-GB" b="0" baseline="0"/>
              <a:t> </a:t>
            </a:r>
            <a:r>
              <a:rPr lang="en-GB" b="0"/>
              <a:t>(with audio for complete sentence) upon clicking the mouse</a:t>
            </a:r>
            <a:r>
              <a:rPr lang="en-GB" b="0" baseline="0"/>
              <a:t>.</a:t>
            </a:r>
            <a:endParaRPr lang="en-GB" b="0"/>
          </a:p>
          <a:p>
            <a:endParaRPr lang="en-GB" b="1"/>
          </a:p>
          <a:p>
            <a:r>
              <a:rPr lang="en-GB" b="1"/>
              <a:t>Transcript</a:t>
            </a:r>
          </a:p>
          <a:p>
            <a:r>
              <a:rPr lang="en-GB" baseline="0"/>
              <a:t>[Nous] </a:t>
            </a:r>
            <a:r>
              <a:rPr lang="en-GB" baseline="0" err="1"/>
              <a:t>allons</a:t>
            </a:r>
            <a:r>
              <a:rPr lang="en-GB" baseline="0"/>
              <a:t> à la </a:t>
            </a:r>
            <a:r>
              <a:rPr lang="en-GB" baseline="0" err="1"/>
              <a:t>caisse</a:t>
            </a:r>
            <a:r>
              <a:rPr lang="en-GB" baseline="0"/>
              <a:t>.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63981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/>
              <a:t>This series</a:t>
            </a:r>
            <a:r>
              <a:rPr lang="en-GB" b="0" baseline="0"/>
              <a:t> of slides provides input practice (listening) in distinguishing between the first person singular and first person plural forms of ‘</a:t>
            </a:r>
            <a:r>
              <a:rPr lang="en-GB" sz="1200" b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aller</a:t>
            </a:r>
            <a:r>
              <a:rPr lang="en-GB" sz="1200" b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’. </a:t>
            </a:r>
          </a:p>
          <a:p>
            <a:endParaRPr lang="en-GB" sz="1200" b="0" baseline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r>
              <a:rPr lang="en-GB" sz="1200" b="0" baseline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Students should note </a:t>
            </a:r>
          </a:p>
          <a:p>
            <a:pPr marL="228600" indent="-228600">
              <a:buAutoNum type="arabicParenR"/>
            </a:pPr>
            <a:r>
              <a:rPr lang="en-GB" sz="1200" b="0" baseline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whether ‘je’ or ‘nous’ would have been the first word of each sentence; </a:t>
            </a:r>
          </a:p>
          <a:p>
            <a:pPr marL="228600" indent="-228600">
              <a:buAutoNum type="arabicParenR"/>
            </a:pPr>
            <a:r>
              <a:rPr lang="en-GB" sz="1200" b="0" baseline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they then write the English meaning of the place mentioned in each sentence (to force vocabulary recall).</a:t>
            </a:r>
          </a:p>
          <a:p>
            <a:pPr marL="228600" indent="-228600">
              <a:buAutoNum type="arabicParenR"/>
            </a:pPr>
            <a:endParaRPr lang="en-GB" b="0"/>
          </a:p>
          <a:p>
            <a:r>
              <a:rPr lang="en-GB" b="0"/>
              <a:t>Click the button to play the audio. The answers appear</a:t>
            </a:r>
            <a:r>
              <a:rPr lang="en-GB" b="0" baseline="0"/>
              <a:t> </a:t>
            </a:r>
            <a:r>
              <a:rPr lang="en-GB" b="0"/>
              <a:t>(with audio for complete sentence) upon clicking the mouse</a:t>
            </a:r>
            <a:r>
              <a:rPr lang="en-GB" b="0" baseline="0"/>
              <a:t>.</a:t>
            </a:r>
            <a:endParaRPr lang="en-GB" b="0"/>
          </a:p>
          <a:p>
            <a:endParaRPr lang="en-GB" b="1"/>
          </a:p>
          <a:p>
            <a:r>
              <a:rPr lang="en-GB" b="1"/>
              <a:t>Transcript</a:t>
            </a:r>
          </a:p>
          <a:p>
            <a:r>
              <a:rPr lang="en-GB" sz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[Je] </a:t>
            </a:r>
            <a:r>
              <a:rPr lang="en-GB" sz="120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vais</a:t>
            </a:r>
            <a:r>
              <a:rPr lang="en-GB" sz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à </a:t>
            </a:r>
            <a:r>
              <a:rPr lang="en-GB" sz="120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l’aéroport</a:t>
            </a:r>
            <a:r>
              <a:rPr lang="en-GB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07023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/>
              <a:t>This series</a:t>
            </a:r>
            <a:r>
              <a:rPr lang="en-GB" b="0" baseline="0"/>
              <a:t> of slides provides input practice (listening) in distinguishing between the first person singular and first person plural forms of ‘</a:t>
            </a:r>
            <a:r>
              <a:rPr lang="en-GB" sz="1200" b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aller</a:t>
            </a:r>
            <a:r>
              <a:rPr lang="en-GB" sz="1200" b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’. </a:t>
            </a:r>
          </a:p>
          <a:p>
            <a:endParaRPr lang="en-GB" sz="1200" b="0" baseline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r>
              <a:rPr lang="en-GB" sz="1200" b="0" baseline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Students should note </a:t>
            </a:r>
          </a:p>
          <a:p>
            <a:pPr marL="228600" indent="-228600">
              <a:buAutoNum type="arabicParenR"/>
            </a:pPr>
            <a:r>
              <a:rPr lang="en-GB" sz="1200" b="0" baseline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whether ‘je’ or ‘nous’ would have been the first word of each sentence; </a:t>
            </a:r>
          </a:p>
          <a:p>
            <a:pPr marL="228600" indent="-228600">
              <a:buAutoNum type="arabicParenR"/>
            </a:pPr>
            <a:r>
              <a:rPr lang="en-GB" sz="1200" b="0" baseline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they then write the English meaning of the place mentioned in each sentence (to force vocabulary recall).</a:t>
            </a:r>
          </a:p>
          <a:p>
            <a:pPr marL="228600" indent="-228600">
              <a:buAutoNum type="arabicParenR"/>
            </a:pPr>
            <a:endParaRPr lang="en-GB" b="0"/>
          </a:p>
          <a:p>
            <a:r>
              <a:rPr lang="en-GB" b="0"/>
              <a:t>Click the button to play the audio. The answers appear (with audio for complete sentence)</a:t>
            </a:r>
            <a:r>
              <a:rPr lang="en-GB" b="0" baseline="0"/>
              <a:t> </a:t>
            </a:r>
            <a:r>
              <a:rPr lang="en-GB" b="0"/>
              <a:t>upon clicking the mouse</a:t>
            </a:r>
            <a:r>
              <a:rPr lang="en-GB" b="0" baseline="0"/>
              <a:t>.</a:t>
            </a:r>
            <a:endParaRPr lang="en-GB" b="0"/>
          </a:p>
          <a:p>
            <a:endParaRPr lang="en-GB" b="1"/>
          </a:p>
          <a:p>
            <a:r>
              <a:rPr lang="en-GB" b="1"/>
              <a:t>Transcript</a:t>
            </a:r>
          </a:p>
          <a:p>
            <a:r>
              <a:rPr lang="en-GB" sz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[Je] </a:t>
            </a:r>
            <a:r>
              <a:rPr lang="en-GB" sz="120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vais</a:t>
            </a:r>
            <a:r>
              <a:rPr lang="en-GB" sz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à </a:t>
            </a:r>
            <a:r>
              <a:rPr lang="en-GB" sz="120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l’hotel</a:t>
            </a:r>
            <a:r>
              <a:rPr lang="en-GB" sz="1200">
                <a:solidFill>
                  <a:schemeClr val="tx1"/>
                </a:solidFill>
                <a:latin typeface="+mn-lt"/>
              </a:rPr>
              <a:t>.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2939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/>
              <a:t>This series</a:t>
            </a:r>
            <a:r>
              <a:rPr lang="en-GB" b="0" baseline="0"/>
              <a:t> of slides provides input practice (listening) in distinguishing between the first person singular and first person plural forms of ‘</a:t>
            </a:r>
            <a:r>
              <a:rPr lang="en-GB" sz="1200" b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aller</a:t>
            </a:r>
            <a:r>
              <a:rPr lang="en-GB" sz="1200" b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’. </a:t>
            </a:r>
          </a:p>
          <a:p>
            <a:endParaRPr lang="en-GB" sz="1200" b="0" baseline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r>
              <a:rPr lang="en-GB" sz="1200" b="0" baseline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Students should note </a:t>
            </a:r>
          </a:p>
          <a:p>
            <a:pPr marL="228600" indent="-228600">
              <a:buAutoNum type="arabicParenR"/>
            </a:pPr>
            <a:r>
              <a:rPr lang="en-GB" sz="1200" b="0" baseline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whether ‘je’ or ‘nous’ would have been the first word of each sentence; </a:t>
            </a:r>
          </a:p>
          <a:p>
            <a:pPr marL="228600" indent="-228600">
              <a:buAutoNum type="arabicParenR"/>
            </a:pPr>
            <a:r>
              <a:rPr lang="en-GB" sz="1200" b="0" baseline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they then write the English meaning of the place mentioned in each sentence (to force vocabulary recall).</a:t>
            </a:r>
          </a:p>
          <a:p>
            <a:pPr marL="228600" indent="-228600">
              <a:buAutoNum type="arabicParenR"/>
            </a:pPr>
            <a:endParaRPr lang="en-GB" b="0"/>
          </a:p>
          <a:p>
            <a:r>
              <a:rPr lang="en-GB" b="0"/>
              <a:t>Click the button to play the audio. The answers appear</a:t>
            </a:r>
            <a:r>
              <a:rPr lang="en-GB" b="0" baseline="0"/>
              <a:t> </a:t>
            </a:r>
            <a:r>
              <a:rPr lang="en-GB" b="0"/>
              <a:t>(with audio for complete sentence) upon clicking the mouse</a:t>
            </a:r>
            <a:r>
              <a:rPr lang="en-GB" b="0" baseline="0"/>
              <a:t>.</a:t>
            </a:r>
            <a:endParaRPr lang="en-GB" b="0"/>
          </a:p>
          <a:p>
            <a:endParaRPr lang="en-GB" b="1"/>
          </a:p>
          <a:p>
            <a:r>
              <a:rPr lang="en-GB" b="1"/>
              <a:t>Transcript</a:t>
            </a:r>
          </a:p>
          <a:p>
            <a:r>
              <a:rPr lang="en-GB" sz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[Nous] </a:t>
            </a:r>
            <a:r>
              <a:rPr lang="en-GB" sz="120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allons</a:t>
            </a:r>
            <a:r>
              <a:rPr lang="en-GB" sz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aux </a:t>
            </a:r>
            <a:r>
              <a:rPr lang="en-GB" sz="120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universités</a:t>
            </a:r>
            <a:r>
              <a:rPr lang="en-GB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56166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/>
              <a:t>This series</a:t>
            </a:r>
            <a:r>
              <a:rPr lang="en-GB" b="0" baseline="0"/>
              <a:t> of slides provides input practice (listening) in distinguishing between the first person singular and first person plural forms of ‘</a:t>
            </a:r>
            <a:r>
              <a:rPr lang="en-GB" sz="1200" b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aller</a:t>
            </a:r>
            <a:r>
              <a:rPr lang="en-GB" sz="1200" b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’. </a:t>
            </a:r>
          </a:p>
          <a:p>
            <a:endParaRPr lang="en-GB" sz="1200" b="0" baseline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r>
              <a:rPr lang="en-GB" sz="1200" b="0" baseline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Students should note </a:t>
            </a:r>
          </a:p>
          <a:p>
            <a:pPr marL="228600" indent="-228600">
              <a:buAutoNum type="arabicParenR"/>
            </a:pPr>
            <a:r>
              <a:rPr lang="en-GB" sz="1200" b="0" baseline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whether ‘je’ or ‘nous’ would have been the first word of each sentence; </a:t>
            </a:r>
          </a:p>
          <a:p>
            <a:pPr marL="228600" indent="-228600">
              <a:buAutoNum type="arabicParenR"/>
            </a:pPr>
            <a:r>
              <a:rPr lang="en-GB" sz="1200" b="0" baseline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they then write the English meaning of the place mentioned in each sentence (to force vocabulary recall).</a:t>
            </a:r>
          </a:p>
          <a:p>
            <a:pPr marL="228600" indent="-228600">
              <a:buAutoNum type="arabicParenR"/>
            </a:pPr>
            <a:endParaRPr lang="en-GB" b="0"/>
          </a:p>
          <a:p>
            <a:r>
              <a:rPr lang="en-GB" b="0"/>
              <a:t>Click the button to play the audio. The answers appear</a:t>
            </a:r>
            <a:r>
              <a:rPr lang="en-GB" b="0" baseline="0"/>
              <a:t> </a:t>
            </a:r>
            <a:r>
              <a:rPr lang="en-GB" b="0"/>
              <a:t>(with audio for complete sentence) upon clicking the mouse</a:t>
            </a:r>
            <a:r>
              <a:rPr lang="en-GB" b="0" baseline="0"/>
              <a:t>.</a:t>
            </a:r>
            <a:endParaRPr lang="en-GB" b="0"/>
          </a:p>
          <a:p>
            <a:endParaRPr lang="en-GB" b="1"/>
          </a:p>
          <a:p>
            <a:r>
              <a:rPr lang="en-GB" b="1"/>
              <a:t>Transcript</a:t>
            </a:r>
          </a:p>
          <a:p>
            <a:r>
              <a:rPr lang="en-GB" sz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[Nous] </a:t>
            </a:r>
            <a:r>
              <a:rPr lang="en-GB" sz="120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allons</a:t>
            </a:r>
            <a:r>
              <a:rPr lang="en-GB" sz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aux </a:t>
            </a:r>
            <a:r>
              <a:rPr lang="en-GB" sz="120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îles</a:t>
            </a:r>
            <a:r>
              <a:rPr lang="en-GB" sz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48419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This</a:t>
            </a:r>
            <a:r>
              <a:rPr lang="en-US" b="0" baseline="0"/>
              <a:t> paired speaking activity requires production, and recognition, of the ‘je’ and ‘nous’ forms of </a:t>
            </a:r>
            <a:r>
              <a:rPr lang="en-US" b="0" i="1" baseline="0"/>
              <a:t>aller</a:t>
            </a:r>
            <a:r>
              <a:rPr lang="en-US" b="0" i="0" baseline="0"/>
              <a:t>, together with the correct use of the preposition ‘à’ plus destination vocabulary as previously presented. It may be necessary to recap the vocabulary items with the class orally first – or provide individual help to students as you walk round and monitor the activity.</a:t>
            </a:r>
          </a:p>
          <a:p>
            <a:endParaRPr lang="en-US" b="0" i="0" baseline="0"/>
          </a:p>
          <a:p>
            <a:r>
              <a:rPr lang="en-US" b="0" i="0" baseline="0"/>
              <a:t>In this first round, Partner A must make up sentences according to the picture cues, the main details of which Partner B then notes in English (to check comprehension).</a:t>
            </a:r>
          </a:p>
          <a:p>
            <a:r>
              <a:rPr lang="en-US" b="0" i="0" baseline="0"/>
              <a:t>To avoid giving away the answers, Partner B should be made to face away from the board as this slide is displayed; alternatively, a version of this task for printing is downloadable from the NCELP Portal as a Word document.</a:t>
            </a:r>
            <a:endParaRPr lang="en-US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57946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baseline="0"/>
              <a:t>Partner B notes the main details of Partner A’s sentences  in English (to check comprehension).</a:t>
            </a:r>
          </a:p>
          <a:p>
            <a:r>
              <a:rPr lang="en-US" b="0" i="0" baseline="0"/>
              <a:t>The answers are animated and appear upon successive mouse clicks.</a:t>
            </a:r>
            <a:endParaRPr lang="en-US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6597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In this second round of the task, the partners swap roles.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baseline="0"/>
              <a:t>To avoid giving away the answers, Partner A should be made to face away from the board as this slide is displayed; alternatively, a version of this task for printing is downloadable from the NCELP Portal as a Word document.</a:t>
            </a:r>
            <a:endParaRPr lang="en-US" b="0"/>
          </a:p>
          <a:p>
            <a:endParaRPr lang="en-US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5410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0" i="0"/>
              <a:t>First, teachers elicit the French for the parts of </a:t>
            </a:r>
            <a:r>
              <a:rPr lang="en-GB" b="0" i="1" err="1"/>
              <a:t>aller</a:t>
            </a:r>
            <a:r>
              <a:rPr lang="en-GB" b="0" i="0"/>
              <a:t> that were taught and practised previously.</a:t>
            </a:r>
            <a:br>
              <a:rPr lang="en-GB" b="0" i="0"/>
            </a:br>
            <a:r>
              <a:rPr lang="en-GB" b="0" i="0"/>
              <a:t>Then the ‘nous’ form of </a:t>
            </a:r>
            <a:r>
              <a:rPr lang="en-GB" b="0" i="1"/>
              <a:t>aller</a:t>
            </a:r>
            <a:r>
              <a:rPr lang="en-GB" b="0" i="0"/>
              <a:t> is introduced.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 b="0" i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61415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As for the first</a:t>
            </a:r>
            <a:r>
              <a:rPr lang="en-US" b="0" baseline="0"/>
              <a:t> round of the task.</a:t>
            </a:r>
            <a:endParaRPr lang="en-US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76578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r>
              <a:rPr lang="en-GB" sz="1200" b="0" baseline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Students translate the six sentences, which incorporate all of the recently-taught grammar, into French.</a:t>
            </a:r>
          </a:p>
          <a:p>
            <a:r>
              <a:rPr lang="en-US" b="0" i="0" baseline="0"/>
              <a:t>The answers are animated and appear upon successive mouse clicks.</a:t>
            </a:r>
          </a:p>
          <a:p>
            <a:r>
              <a:rPr lang="en-US" b="0" i="0" baseline="0"/>
              <a:t>N.B. A note about word order: point out to students that the adverb (e.g. often, rarely) goes directly after the verb in French – not before it, as in the English. Longer adverbial phrases, such as ‘every day’, go at the end of the sentence.</a:t>
            </a:r>
            <a:endParaRPr lang="en-US" b="0"/>
          </a:p>
          <a:p>
            <a:pPr marL="0" indent="0"/>
            <a:r>
              <a:rPr lang="en-GB" sz="1200" b="0" baseline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Remind students also that, in French, there is a space before the question mark (and also with exclamation marks), whereas there is no such space in English!</a:t>
            </a:r>
            <a:endParaRPr lang="en-GB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3597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0" i="0"/>
              <a:t>First, teachers can elicit the French for the parts of ALLER that were taught and practised in the previous lesson, one by one.</a:t>
            </a:r>
            <a:br>
              <a:rPr lang="en-GB" b="0" i="0"/>
            </a:br>
            <a:r>
              <a:rPr lang="en-GB" b="0" i="0"/>
              <a:t>Then the ‘</a:t>
            </a:r>
            <a:r>
              <a:rPr lang="en-GB" b="0" i="0" err="1"/>
              <a:t>vous</a:t>
            </a:r>
            <a:r>
              <a:rPr lang="en-GB" b="0" i="0"/>
              <a:t>’ form of the verb (meaning ‘you’ plural</a:t>
            </a:r>
            <a:r>
              <a:rPr lang="en-GB" b="0" i="0" baseline="0"/>
              <a:t>) </a:t>
            </a:r>
            <a:r>
              <a:rPr lang="en-GB" b="0" i="0"/>
              <a:t>is introduced. This will be juxtaposed with the ‘tu’ form in</a:t>
            </a:r>
            <a:r>
              <a:rPr lang="en-GB" b="0" i="0" baseline="0"/>
              <a:t> the activities which follow.</a:t>
            </a:r>
            <a:endParaRPr lang="en-GB" b="0" i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28613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dirty="0"/>
              <a:t>Listen</a:t>
            </a:r>
            <a:r>
              <a:rPr lang="en-GB" i="0" baseline="0" dirty="0"/>
              <a:t> and repeat.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i="0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Highlight </a:t>
            </a:r>
            <a:r>
              <a:rPr lang="en-GB" i="0" baseline="0"/>
              <a:t>that </a:t>
            </a:r>
            <a:r>
              <a:rPr lang="en-GB" i="1" baseline="0"/>
              <a:t>nous allons </a:t>
            </a:r>
            <a:r>
              <a:rPr lang="en-GB" i="0" baseline="0"/>
              <a:t>sounds </a:t>
            </a:r>
            <a:r>
              <a:rPr lang="en-GB" i="0" baseline="0" dirty="0"/>
              <a:t>like one word, rather than two.</a:t>
            </a:r>
            <a:endParaRPr lang="en-GB" i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32447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i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dirty="0"/>
              <a:t>1/ Listen</a:t>
            </a:r>
            <a:r>
              <a:rPr lang="en-GB" i="0" baseline="0" dirty="0"/>
              <a:t> and repeat.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2/ Ask students to translate the sentence.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3/ Reveal picture on a click, ask students to check their translations.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4/ Reveal English translation on click.</a:t>
            </a:r>
            <a:endParaRPr lang="en-GB" i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54282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i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dirty="0"/>
              <a:t>1/ Listen</a:t>
            </a:r>
            <a:r>
              <a:rPr lang="en-GB" i="0" baseline="0" dirty="0"/>
              <a:t> and repeat.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2/ Ask students to translate the sentence.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3/ Reveal picture on a click, ask students to check their translations.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4/ Reveal English translation on click.</a:t>
            </a:r>
            <a:endParaRPr lang="en-GB" i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18877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i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dirty="0"/>
              <a:t>1/ Listen</a:t>
            </a:r>
            <a:r>
              <a:rPr lang="en-GB" i="0" baseline="0" dirty="0"/>
              <a:t> and repeat.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2/ Ask students to translate the sentence.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3/ Reveal picture on a click, ask students to check their translations.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4/ Reveal English translation on click.</a:t>
            </a:r>
            <a:endParaRPr lang="en-GB" i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95491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i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dirty="0"/>
              <a:t>1/ Listen</a:t>
            </a:r>
            <a:r>
              <a:rPr lang="en-GB" i="0" baseline="0" dirty="0"/>
              <a:t> and repeat.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2/ Ask students to translate the sentence.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3/ Reveal picture on a click, ask students to check their translations.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4/ Reveal English translation on click.</a:t>
            </a:r>
            <a:endParaRPr lang="en-GB" i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26085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/>
              <a:t>This series</a:t>
            </a:r>
            <a:r>
              <a:rPr lang="en-GB" b="0" baseline="0"/>
              <a:t> of slides provides input practice (listening) in distinguishing between the second person singular and second person plural forms of ‘</a:t>
            </a:r>
            <a:r>
              <a:rPr lang="en-GB" sz="1200" b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aller</a:t>
            </a:r>
            <a:r>
              <a:rPr lang="en-GB" sz="1200" b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’. </a:t>
            </a:r>
          </a:p>
          <a:p>
            <a:endParaRPr lang="en-GB" sz="1200" b="0" baseline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r>
              <a:rPr lang="en-GB" sz="1200" b="0" baseline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Students should note </a:t>
            </a:r>
          </a:p>
          <a:p>
            <a:pPr marL="228600" indent="-228600">
              <a:buAutoNum type="arabicParenR"/>
            </a:pPr>
            <a:r>
              <a:rPr lang="en-GB" sz="1200" b="0" baseline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whether ‘to’ or ‘</a:t>
            </a:r>
            <a:r>
              <a:rPr lang="en-GB" sz="1200" b="0" baseline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vous</a:t>
            </a:r>
            <a:r>
              <a:rPr lang="en-GB" sz="1200" b="0" baseline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’ would have been the first word of each sentence; </a:t>
            </a:r>
          </a:p>
          <a:p>
            <a:pPr marL="228600" indent="-228600">
              <a:buAutoNum type="arabicParenR"/>
            </a:pPr>
            <a:r>
              <a:rPr lang="en-GB" sz="1200" b="0" baseline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they then write the English meaning of the place mentioned in each sentence (to force vocabulary recall).</a:t>
            </a:r>
          </a:p>
          <a:p>
            <a:pPr marL="228600" indent="-228600">
              <a:buAutoNum type="arabicParenR"/>
            </a:pPr>
            <a:endParaRPr lang="en-GB" b="0"/>
          </a:p>
          <a:p>
            <a:r>
              <a:rPr lang="en-GB" b="0"/>
              <a:t>Click the button to play the audio. The answers appear</a:t>
            </a:r>
            <a:r>
              <a:rPr lang="en-GB" b="0" baseline="0"/>
              <a:t> </a:t>
            </a:r>
            <a:r>
              <a:rPr lang="en-GB" b="0"/>
              <a:t>upon clicking the mouse</a:t>
            </a:r>
            <a:r>
              <a:rPr lang="en-GB" b="0" baseline="0"/>
              <a:t>.</a:t>
            </a:r>
            <a:endParaRPr lang="en-GB" b="0"/>
          </a:p>
          <a:p>
            <a:endParaRPr lang="en-GB" b="1"/>
          </a:p>
          <a:p>
            <a:r>
              <a:rPr lang="en-GB" b="1"/>
              <a:t>Transcript</a:t>
            </a:r>
          </a:p>
          <a:p>
            <a:r>
              <a:rPr lang="en-GB"/>
              <a:t>[</a:t>
            </a:r>
            <a:r>
              <a:rPr lang="en-GB" err="1"/>
              <a:t>Tu</a:t>
            </a:r>
            <a:r>
              <a:rPr lang="en-GB"/>
              <a:t>] vas</a:t>
            </a:r>
            <a:r>
              <a:rPr lang="en-GB" baseline="0"/>
              <a:t> au </a:t>
            </a:r>
            <a:r>
              <a:rPr lang="en-GB" baseline="0" err="1"/>
              <a:t>parc</a:t>
            </a:r>
            <a:r>
              <a:rPr lang="en-GB" baseline="0"/>
              <a:t>.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26391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dirty="0"/>
              <a:t>This series</a:t>
            </a:r>
            <a:r>
              <a:rPr lang="en-GB" b="0" baseline="0" dirty="0"/>
              <a:t> of slides provides input practice (listening) in distinguishing between the second person singular and second person plural forms of ‘</a:t>
            </a:r>
            <a:r>
              <a:rPr lang="en-GB" sz="1200" b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aller</a:t>
            </a:r>
            <a:r>
              <a:rPr lang="en-GB" sz="1200" b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’. </a:t>
            </a:r>
          </a:p>
          <a:p>
            <a:endParaRPr lang="en-GB" sz="1200" b="0" baseline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r>
              <a:rPr lang="en-GB" sz="1200" b="0" baseline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Students should note </a:t>
            </a:r>
          </a:p>
          <a:p>
            <a:pPr marL="228600" indent="-228600">
              <a:buAutoNum type="arabicParenR"/>
            </a:pPr>
            <a:r>
              <a:rPr lang="en-GB" sz="1200" b="0" baseline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whether ‘to’ or ‘</a:t>
            </a:r>
            <a:r>
              <a:rPr lang="en-GB" sz="1200" b="0" baseline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vous</a:t>
            </a:r>
            <a:r>
              <a:rPr lang="en-GB" sz="1200" b="0" baseline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’ would have been the first word of each sentence; </a:t>
            </a:r>
          </a:p>
          <a:p>
            <a:pPr marL="228600" indent="-228600">
              <a:buAutoNum type="arabicParenR"/>
            </a:pPr>
            <a:r>
              <a:rPr lang="en-GB" sz="1200" b="0" baseline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they then write the English meaning of the place mentioned in each sentence (to force vocabulary recall).</a:t>
            </a:r>
          </a:p>
          <a:p>
            <a:pPr marL="228600" indent="-228600">
              <a:buAutoNum type="arabicParenR"/>
            </a:pPr>
            <a:endParaRPr lang="en-GB" b="0" dirty="0"/>
          </a:p>
          <a:p>
            <a:r>
              <a:rPr lang="en-GB" b="0" dirty="0"/>
              <a:t>Click the button to play the audio. The answers appear</a:t>
            </a:r>
            <a:r>
              <a:rPr lang="en-GB" b="0" baseline="0" dirty="0"/>
              <a:t> </a:t>
            </a:r>
            <a:r>
              <a:rPr lang="en-GB" b="0" dirty="0"/>
              <a:t>upon clicking the mouse</a:t>
            </a:r>
            <a:r>
              <a:rPr lang="en-GB" b="0" baseline="0" dirty="0"/>
              <a:t>.</a:t>
            </a:r>
            <a:endParaRPr lang="en-GB" b="0" dirty="0"/>
          </a:p>
          <a:p>
            <a:endParaRPr lang="en-GB" b="1" dirty="0"/>
          </a:p>
          <a:p>
            <a:r>
              <a:rPr lang="en-GB" b="1" dirty="0"/>
              <a:t>Transcript</a:t>
            </a:r>
          </a:p>
          <a:p>
            <a:r>
              <a:rPr lang="en-GB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[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Vous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]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allez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ville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34723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dirty="0"/>
              <a:t>Listen</a:t>
            </a:r>
            <a:r>
              <a:rPr lang="en-GB" i="0" baseline="0" dirty="0"/>
              <a:t> and repeat.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i="0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Highlight </a:t>
            </a:r>
            <a:r>
              <a:rPr lang="en-GB" i="0" baseline="0"/>
              <a:t>that </a:t>
            </a:r>
            <a:r>
              <a:rPr lang="en-GB" i="1" baseline="0"/>
              <a:t>nous allons </a:t>
            </a:r>
            <a:r>
              <a:rPr lang="en-GB" i="0" baseline="0"/>
              <a:t>sounds </a:t>
            </a:r>
            <a:r>
              <a:rPr lang="en-GB" i="0" baseline="0" dirty="0"/>
              <a:t>like one word, rather than two.</a:t>
            </a:r>
            <a:endParaRPr lang="en-GB" i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43847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dirty="0"/>
              <a:t>This series</a:t>
            </a:r>
            <a:r>
              <a:rPr lang="en-GB" b="0" baseline="0" dirty="0"/>
              <a:t> of slides provides input practice (listening) in distinguishing between the second person singular and second person plural forms of ‘</a:t>
            </a:r>
            <a:r>
              <a:rPr lang="en-GB" sz="1200" b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aller</a:t>
            </a:r>
            <a:r>
              <a:rPr lang="en-GB" sz="1200" b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’. </a:t>
            </a:r>
          </a:p>
          <a:p>
            <a:endParaRPr lang="en-GB" sz="1200" b="0" baseline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r>
              <a:rPr lang="en-GB" sz="1200" b="0" baseline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Students should note </a:t>
            </a:r>
          </a:p>
          <a:p>
            <a:pPr marL="228600" indent="-228600">
              <a:buAutoNum type="arabicParenR"/>
            </a:pPr>
            <a:r>
              <a:rPr lang="en-GB" sz="1200" b="0" baseline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whether ‘to’ or ‘</a:t>
            </a:r>
            <a:r>
              <a:rPr lang="en-GB" sz="1200" b="0" baseline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vous</a:t>
            </a:r>
            <a:r>
              <a:rPr lang="en-GB" sz="1200" b="0" baseline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’ would have been the first word of each sentence; </a:t>
            </a:r>
          </a:p>
          <a:p>
            <a:pPr marL="228600" indent="-228600">
              <a:buAutoNum type="arabicParenR"/>
            </a:pPr>
            <a:r>
              <a:rPr lang="en-GB" sz="1200" b="0" baseline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they then write the English meaning of the place mentioned in each sentence (to force vocabulary recall).</a:t>
            </a:r>
          </a:p>
          <a:p>
            <a:pPr marL="228600" indent="-228600">
              <a:buAutoNum type="arabicParenR"/>
            </a:pPr>
            <a:endParaRPr lang="en-GB" b="0" dirty="0"/>
          </a:p>
          <a:p>
            <a:r>
              <a:rPr lang="en-GB" b="0" dirty="0"/>
              <a:t>Click the button to play the audio. The answers appear</a:t>
            </a:r>
            <a:r>
              <a:rPr lang="en-GB" b="0" baseline="0" dirty="0"/>
              <a:t> </a:t>
            </a:r>
            <a:r>
              <a:rPr lang="en-GB" b="0" dirty="0"/>
              <a:t>upon clicking the mouse</a:t>
            </a:r>
            <a:r>
              <a:rPr lang="en-GB" b="0" baseline="0" dirty="0"/>
              <a:t>.</a:t>
            </a:r>
            <a:endParaRPr lang="en-GB" b="0" dirty="0"/>
          </a:p>
          <a:p>
            <a:endParaRPr lang="en-GB" b="1" dirty="0"/>
          </a:p>
          <a:p>
            <a:r>
              <a:rPr lang="en-GB" b="1" dirty="0"/>
              <a:t>Transcript</a:t>
            </a:r>
          </a:p>
          <a:p>
            <a:r>
              <a:rPr lang="en-GB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[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Vous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]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allez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chez le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médecin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85140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/>
              <a:t>This series</a:t>
            </a:r>
            <a:r>
              <a:rPr lang="en-GB" b="0" baseline="0"/>
              <a:t> of slides provides input practice (listening) in distinguishing between the second person singular and second person plural forms of ‘</a:t>
            </a:r>
            <a:r>
              <a:rPr lang="en-GB" sz="1200" b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aller</a:t>
            </a:r>
            <a:r>
              <a:rPr lang="en-GB" sz="1200" b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’. </a:t>
            </a:r>
          </a:p>
          <a:p>
            <a:endParaRPr lang="en-GB" sz="1200" b="0" baseline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r>
              <a:rPr lang="en-GB" sz="1200" b="0" baseline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Students should note </a:t>
            </a:r>
          </a:p>
          <a:p>
            <a:pPr marL="228600" indent="-228600">
              <a:buAutoNum type="arabicParenR"/>
            </a:pPr>
            <a:r>
              <a:rPr lang="en-GB" sz="1200" b="0" baseline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whether ‘to’ or ‘</a:t>
            </a:r>
            <a:r>
              <a:rPr lang="en-GB" sz="1200" b="0" baseline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vous</a:t>
            </a:r>
            <a:r>
              <a:rPr lang="en-GB" sz="1200" b="0" baseline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’ would have been the first word of each sentence; </a:t>
            </a:r>
          </a:p>
          <a:p>
            <a:pPr marL="228600" indent="-228600">
              <a:buAutoNum type="arabicParenR"/>
            </a:pPr>
            <a:r>
              <a:rPr lang="en-GB" sz="1200" b="0" baseline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they then write the English meaning of the place mentioned in each sentence (to force vocabulary recall).</a:t>
            </a:r>
          </a:p>
          <a:p>
            <a:pPr marL="228600" indent="-228600">
              <a:buAutoNum type="arabicParenR"/>
            </a:pPr>
            <a:endParaRPr lang="en-GB" b="0"/>
          </a:p>
          <a:p>
            <a:r>
              <a:rPr lang="en-GB" b="0"/>
              <a:t>Click the button to play the audio. The answers appear</a:t>
            </a:r>
            <a:r>
              <a:rPr lang="en-GB" b="0" baseline="0"/>
              <a:t> </a:t>
            </a:r>
            <a:r>
              <a:rPr lang="en-GB" b="0"/>
              <a:t>upon clicking the mouse</a:t>
            </a:r>
            <a:r>
              <a:rPr lang="en-GB" b="0" baseline="0"/>
              <a:t>.</a:t>
            </a:r>
            <a:endParaRPr lang="en-GB" b="0"/>
          </a:p>
          <a:p>
            <a:endParaRPr lang="en-GB" b="1"/>
          </a:p>
          <a:p>
            <a:r>
              <a:rPr lang="en-GB" b="1"/>
              <a:t>Transcript</a:t>
            </a:r>
          </a:p>
          <a:p>
            <a:r>
              <a:rPr lang="en-GB"/>
              <a:t>[</a:t>
            </a:r>
            <a:r>
              <a:rPr lang="en-GB" err="1"/>
              <a:t>Tu</a:t>
            </a:r>
            <a:r>
              <a:rPr lang="en-GB"/>
              <a:t>] vas</a:t>
            </a:r>
            <a:r>
              <a:rPr lang="en-GB" baseline="0"/>
              <a:t> </a:t>
            </a:r>
            <a:r>
              <a:rPr lang="en-GB" baseline="0" err="1"/>
              <a:t>en</a:t>
            </a:r>
            <a:r>
              <a:rPr lang="en-GB" baseline="0"/>
              <a:t> </a:t>
            </a:r>
            <a:r>
              <a:rPr lang="en-GB" baseline="0" err="1"/>
              <a:t>vacances</a:t>
            </a:r>
            <a:r>
              <a:rPr lang="en-GB" baseline="0"/>
              <a:t>.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78651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/>
              <a:t>This series</a:t>
            </a:r>
            <a:r>
              <a:rPr lang="en-GB" b="0" baseline="0"/>
              <a:t> of slides provides input practice (listening) in distinguishing between the second person singular and second person plural forms of ‘</a:t>
            </a:r>
            <a:r>
              <a:rPr lang="en-GB" sz="1200" b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aller</a:t>
            </a:r>
            <a:r>
              <a:rPr lang="en-GB" sz="1200" b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’. </a:t>
            </a:r>
          </a:p>
          <a:p>
            <a:endParaRPr lang="en-GB" sz="1200" b="0" baseline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r>
              <a:rPr lang="en-GB" sz="1200" b="0" baseline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Students should note </a:t>
            </a:r>
          </a:p>
          <a:p>
            <a:pPr marL="228600" indent="-228600">
              <a:buAutoNum type="arabicParenR"/>
            </a:pPr>
            <a:r>
              <a:rPr lang="en-GB" sz="1200" b="0" baseline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whether ‘to’ or ‘</a:t>
            </a:r>
            <a:r>
              <a:rPr lang="en-GB" sz="1200" b="0" baseline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vous</a:t>
            </a:r>
            <a:r>
              <a:rPr lang="en-GB" sz="1200" b="0" baseline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’ would have been the first word of each sentence; </a:t>
            </a:r>
          </a:p>
          <a:p>
            <a:pPr marL="228600" indent="-228600">
              <a:buAutoNum type="arabicParenR"/>
            </a:pPr>
            <a:r>
              <a:rPr lang="en-GB" sz="1200" b="0" baseline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they then write the English meaning of the place mentioned in each sentence (to force vocabulary recall).</a:t>
            </a:r>
          </a:p>
          <a:p>
            <a:pPr marL="228600" indent="-228600">
              <a:buAutoNum type="arabicParenR"/>
            </a:pPr>
            <a:endParaRPr lang="en-GB" b="0"/>
          </a:p>
          <a:p>
            <a:r>
              <a:rPr lang="en-GB" b="0"/>
              <a:t>Click the button to play the audio. The answers appear</a:t>
            </a:r>
            <a:r>
              <a:rPr lang="en-GB" b="0" baseline="0"/>
              <a:t> </a:t>
            </a:r>
            <a:r>
              <a:rPr lang="en-GB" b="0"/>
              <a:t>upon clicking the mouse</a:t>
            </a:r>
            <a:r>
              <a:rPr lang="en-GB" b="0" baseline="0"/>
              <a:t>.</a:t>
            </a:r>
            <a:endParaRPr lang="en-GB" b="0"/>
          </a:p>
          <a:p>
            <a:endParaRPr lang="en-GB" b="1"/>
          </a:p>
          <a:p>
            <a:r>
              <a:rPr lang="en-GB" b="1"/>
              <a:t>Transcript</a:t>
            </a:r>
          </a:p>
          <a:p>
            <a:r>
              <a:rPr lang="en-GB"/>
              <a:t>[</a:t>
            </a:r>
            <a:r>
              <a:rPr lang="en-GB" err="1"/>
              <a:t>Tu</a:t>
            </a:r>
            <a:r>
              <a:rPr lang="en-GB"/>
              <a:t>] vas</a:t>
            </a:r>
            <a:r>
              <a:rPr lang="en-GB" baseline="0"/>
              <a:t> chez </a:t>
            </a:r>
            <a:r>
              <a:rPr lang="en-GB" baseline="0" err="1"/>
              <a:t>Léa</a:t>
            </a:r>
            <a:r>
              <a:rPr lang="en-GB" baseline="0"/>
              <a:t>.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732385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/>
              <a:t>This series</a:t>
            </a:r>
            <a:r>
              <a:rPr lang="en-GB" b="0" baseline="0"/>
              <a:t> of slides provides input practice (listening) in distinguishing between the second person singular and second person plural forms of ‘</a:t>
            </a:r>
            <a:r>
              <a:rPr lang="en-GB" sz="1200" b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aller</a:t>
            </a:r>
            <a:r>
              <a:rPr lang="en-GB" sz="1200" b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’. </a:t>
            </a:r>
          </a:p>
          <a:p>
            <a:endParaRPr lang="en-GB" sz="1200" b="0" baseline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r>
              <a:rPr lang="en-GB" sz="1200" b="0" baseline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Students should note </a:t>
            </a:r>
          </a:p>
          <a:p>
            <a:pPr marL="228600" indent="-228600">
              <a:buAutoNum type="arabicParenR"/>
            </a:pPr>
            <a:r>
              <a:rPr lang="en-GB" sz="1200" b="0" baseline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whether ‘to’ or ‘</a:t>
            </a:r>
            <a:r>
              <a:rPr lang="en-GB" sz="1200" b="0" baseline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vous</a:t>
            </a:r>
            <a:r>
              <a:rPr lang="en-GB" sz="1200" b="0" baseline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’ would have been the first word of each sentence; </a:t>
            </a:r>
          </a:p>
          <a:p>
            <a:pPr marL="228600" indent="-228600">
              <a:buAutoNum type="arabicParenR"/>
            </a:pPr>
            <a:r>
              <a:rPr lang="en-GB" sz="1200" b="0" baseline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they then write the English meaning of the place mentioned in each sentence (to force vocabulary recall).</a:t>
            </a:r>
          </a:p>
          <a:p>
            <a:pPr marL="228600" indent="-228600">
              <a:buAutoNum type="arabicParenR"/>
            </a:pPr>
            <a:endParaRPr lang="en-GB" b="0"/>
          </a:p>
          <a:p>
            <a:r>
              <a:rPr lang="en-GB" b="0"/>
              <a:t>Click the button to play the audio. The answers appear</a:t>
            </a:r>
            <a:r>
              <a:rPr lang="en-GB" b="0" baseline="0"/>
              <a:t> </a:t>
            </a:r>
            <a:r>
              <a:rPr lang="en-GB" b="0"/>
              <a:t>upon clicking the mouse</a:t>
            </a:r>
            <a:r>
              <a:rPr lang="en-GB" b="0" baseline="0"/>
              <a:t>.</a:t>
            </a:r>
            <a:endParaRPr lang="en-GB" b="0"/>
          </a:p>
          <a:p>
            <a:endParaRPr lang="en-GB" b="1"/>
          </a:p>
          <a:p>
            <a:r>
              <a:rPr lang="en-GB" b="1"/>
              <a:t>Transcript</a:t>
            </a:r>
          </a:p>
          <a:p>
            <a:r>
              <a:rPr lang="en-GB"/>
              <a:t>[</a:t>
            </a:r>
            <a:r>
              <a:rPr lang="en-GB" err="1"/>
              <a:t>Vous</a:t>
            </a:r>
            <a:r>
              <a:rPr lang="en-GB"/>
              <a:t>] </a:t>
            </a:r>
            <a:r>
              <a:rPr lang="en-GB" err="1"/>
              <a:t>allez</a:t>
            </a:r>
            <a:r>
              <a:rPr lang="en-GB"/>
              <a:t> à</a:t>
            </a:r>
            <a:r>
              <a:rPr lang="en-GB" baseline="0"/>
              <a:t> Paris.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18075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/>
              <a:t>This series</a:t>
            </a:r>
            <a:r>
              <a:rPr lang="en-GB" b="0" baseline="0"/>
              <a:t> of slides provides input practice (listening) in distinguishing between the second person singular and second person plural forms of ‘</a:t>
            </a:r>
            <a:r>
              <a:rPr lang="en-GB" sz="1200" b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aller</a:t>
            </a:r>
            <a:r>
              <a:rPr lang="en-GB" sz="1200" b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’. </a:t>
            </a:r>
          </a:p>
          <a:p>
            <a:endParaRPr lang="en-GB" sz="1200" b="0" baseline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r>
              <a:rPr lang="en-GB" sz="1200" b="0" baseline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Students should note </a:t>
            </a:r>
          </a:p>
          <a:p>
            <a:pPr marL="228600" indent="-228600">
              <a:buAutoNum type="arabicParenR"/>
            </a:pPr>
            <a:r>
              <a:rPr lang="en-GB" sz="1200" b="0" baseline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whether ‘to’ or ‘</a:t>
            </a:r>
            <a:r>
              <a:rPr lang="en-GB" sz="1200" b="0" baseline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vous</a:t>
            </a:r>
            <a:r>
              <a:rPr lang="en-GB" sz="1200" b="0" baseline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’ would have been the first word of each sentence; </a:t>
            </a:r>
          </a:p>
          <a:p>
            <a:pPr marL="228600" indent="-228600">
              <a:buAutoNum type="arabicParenR"/>
            </a:pPr>
            <a:r>
              <a:rPr lang="en-GB" sz="1200" b="0" baseline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they then write the English meaning of the place mentioned in each sentence (to force vocabulary recall).</a:t>
            </a:r>
          </a:p>
          <a:p>
            <a:pPr marL="228600" indent="-228600">
              <a:buAutoNum type="arabicParenR"/>
            </a:pPr>
            <a:endParaRPr lang="en-GB" b="0"/>
          </a:p>
          <a:p>
            <a:r>
              <a:rPr lang="en-GB" b="0"/>
              <a:t>Click the button to play the audio. The answers appear</a:t>
            </a:r>
            <a:r>
              <a:rPr lang="en-GB" b="0" baseline="0"/>
              <a:t> </a:t>
            </a:r>
            <a:r>
              <a:rPr lang="en-GB" b="0"/>
              <a:t>upon clicking the mouse</a:t>
            </a:r>
            <a:r>
              <a:rPr lang="en-GB" b="0" baseline="0"/>
              <a:t>.</a:t>
            </a:r>
            <a:endParaRPr lang="en-GB" b="0"/>
          </a:p>
          <a:p>
            <a:endParaRPr lang="en-GB" b="1"/>
          </a:p>
          <a:p>
            <a:r>
              <a:rPr lang="en-GB" b="1"/>
              <a:t>Transcript</a:t>
            </a:r>
          </a:p>
          <a:p>
            <a:r>
              <a:rPr lang="en-GB"/>
              <a:t>[</a:t>
            </a:r>
            <a:r>
              <a:rPr lang="en-GB" err="1"/>
              <a:t>Tu</a:t>
            </a:r>
            <a:r>
              <a:rPr lang="en-GB"/>
              <a:t>]</a:t>
            </a:r>
            <a:r>
              <a:rPr lang="en-GB" baseline="0"/>
              <a:t> vas </a:t>
            </a:r>
            <a:r>
              <a:rPr lang="en-GB"/>
              <a:t>à</a:t>
            </a:r>
            <a:r>
              <a:rPr lang="en-GB" baseline="0"/>
              <a:t> </a:t>
            </a:r>
            <a:r>
              <a:rPr lang="en-GB" baseline="0" err="1"/>
              <a:t>Londres</a:t>
            </a:r>
            <a:r>
              <a:rPr lang="en-GB" baseline="0"/>
              <a:t>.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02294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/>
              <a:t>This series</a:t>
            </a:r>
            <a:r>
              <a:rPr lang="en-GB" b="0" baseline="0"/>
              <a:t> of slides provides input practice (listening) in distinguishing between the second person singular and second person plural forms of ‘</a:t>
            </a:r>
            <a:r>
              <a:rPr lang="en-GB" sz="1200" b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aller</a:t>
            </a:r>
            <a:r>
              <a:rPr lang="en-GB" sz="1200" b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’. </a:t>
            </a:r>
          </a:p>
          <a:p>
            <a:endParaRPr lang="en-GB" sz="1200" b="0" baseline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r>
              <a:rPr lang="en-GB" sz="1200" b="0" baseline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Students should note </a:t>
            </a:r>
          </a:p>
          <a:p>
            <a:pPr marL="228600" indent="-228600">
              <a:buAutoNum type="arabicParenR"/>
            </a:pPr>
            <a:r>
              <a:rPr lang="en-GB" sz="1200" b="0" baseline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whether ‘to’ or ‘</a:t>
            </a:r>
            <a:r>
              <a:rPr lang="en-GB" sz="1200" b="0" baseline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vous</a:t>
            </a:r>
            <a:r>
              <a:rPr lang="en-GB" sz="1200" b="0" baseline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’ would have been the first word of each sentence; </a:t>
            </a:r>
          </a:p>
          <a:p>
            <a:pPr marL="228600" indent="-228600">
              <a:buAutoNum type="arabicParenR"/>
            </a:pPr>
            <a:r>
              <a:rPr lang="en-GB" sz="1200" b="0" baseline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they then write the English meaning of the place mentioned in each sentence (to force vocabulary recall).</a:t>
            </a:r>
          </a:p>
          <a:p>
            <a:pPr marL="228600" indent="-228600">
              <a:buAutoNum type="arabicParenR"/>
            </a:pPr>
            <a:endParaRPr lang="en-GB" b="0"/>
          </a:p>
          <a:p>
            <a:r>
              <a:rPr lang="en-GB" b="0"/>
              <a:t>Click the button to play the audio. The answers appear</a:t>
            </a:r>
            <a:r>
              <a:rPr lang="en-GB" b="0" baseline="0"/>
              <a:t> </a:t>
            </a:r>
            <a:r>
              <a:rPr lang="en-GB" b="0"/>
              <a:t>upon clicking the mouse</a:t>
            </a:r>
            <a:r>
              <a:rPr lang="en-GB" b="0" baseline="0"/>
              <a:t>.</a:t>
            </a:r>
            <a:endParaRPr lang="en-GB" b="0"/>
          </a:p>
          <a:p>
            <a:endParaRPr lang="en-GB" b="1"/>
          </a:p>
          <a:p>
            <a:r>
              <a:rPr lang="en-GB" b="1"/>
              <a:t>Transcript</a:t>
            </a:r>
          </a:p>
          <a:p>
            <a:r>
              <a:rPr lang="en-GB"/>
              <a:t>[</a:t>
            </a:r>
            <a:r>
              <a:rPr lang="en-GB" err="1"/>
              <a:t>Vous</a:t>
            </a:r>
            <a:r>
              <a:rPr lang="en-GB"/>
              <a:t>]</a:t>
            </a:r>
            <a:r>
              <a:rPr lang="en-GB" baseline="0"/>
              <a:t> </a:t>
            </a:r>
            <a:r>
              <a:rPr lang="en-GB" baseline="0" err="1"/>
              <a:t>allez</a:t>
            </a:r>
            <a:r>
              <a:rPr lang="en-GB" baseline="0"/>
              <a:t> </a:t>
            </a:r>
            <a:r>
              <a:rPr lang="en-GB"/>
              <a:t>à</a:t>
            </a:r>
            <a:r>
              <a:rPr lang="en-GB" baseline="0"/>
              <a:t> la poste.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251474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In this reading</a:t>
            </a:r>
            <a:r>
              <a:rPr lang="en-US" baseline="0"/>
              <a:t> task, students use the form of </a:t>
            </a:r>
            <a:r>
              <a:rPr kumimoji="0" lang="en-GB" sz="1200" b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the verb </a:t>
            </a:r>
            <a:r>
              <a:rPr kumimoji="0" lang="en-GB" sz="1200" b="1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aller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in each sentence to work out the subject pronoun in each case –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tu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or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vous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- ticking the appropriate column. The answers are animated upon successive mouse clicks.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448103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This</a:t>
            </a:r>
            <a:r>
              <a:rPr lang="en-US" b="0" baseline="0"/>
              <a:t> paired speaking activity requires production, and recognition, of the ‘tu’ and ‘vous’ forms of </a:t>
            </a:r>
            <a:r>
              <a:rPr lang="en-US" b="0" i="1" baseline="0"/>
              <a:t>aller</a:t>
            </a:r>
            <a:r>
              <a:rPr lang="en-US" b="0" i="0" baseline="0"/>
              <a:t>, together with the correct use of the prepositions ‘à’, ‘en’ and ‘chez’, plus destination vocabulary as appropriate.</a:t>
            </a:r>
          </a:p>
          <a:p>
            <a:endParaRPr lang="en-US" b="0" i="0" baseline="0"/>
          </a:p>
          <a:p>
            <a:r>
              <a:rPr lang="en-US" b="0" i="0" baseline="0"/>
              <a:t>In this first round, Partner A must make up sentences according to the picture cues, the main details of which Partner B then notes in English (to check comprehension).</a:t>
            </a:r>
            <a:endParaRPr lang="en-US" b="0"/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16083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baseline="0" dirty="0"/>
              <a:t>Partner B notes the main details of Partner A’s sentences  in English (to check comprehension).</a:t>
            </a:r>
          </a:p>
          <a:p>
            <a:r>
              <a:rPr lang="en-US" b="0" i="0" baseline="0" dirty="0"/>
              <a:t>The answers are animated and appear upon successive mouse clicks.</a:t>
            </a:r>
            <a:endParaRPr lang="en-US" b="0" dirty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096719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In this second round of the</a:t>
            </a:r>
            <a:r>
              <a:rPr lang="en-US" b="0" baseline="0"/>
              <a:t> task, the partners swap roles.</a:t>
            </a:r>
            <a:endParaRPr lang="en-US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32202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i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dirty="0"/>
              <a:t>1/ Listen</a:t>
            </a:r>
            <a:r>
              <a:rPr lang="en-GB" i="0" baseline="0" dirty="0"/>
              <a:t> and repeat.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2/ Ask students to translate the sentence.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3/ Reveal picture on a click, ask students to check their translations.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4/ Reveal English translation on click.</a:t>
            </a:r>
            <a:endParaRPr lang="en-GB" i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784101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As for the first round of the task.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416762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0" i="0"/>
              <a:t>The recently-practised</a:t>
            </a:r>
            <a:r>
              <a:rPr lang="en-GB" b="0" i="0" baseline="0"/>
              <a:t> ‘nous’ and ‘vous’ forms of aller are first revised. </a:t>
            </a:r>
            <a:r>
              <a:rPr lang="en-GB" b="0" i="0"/>
              <a:t>Then the ‘ils/elles’ form of the verb is introduced,</a:t>
            </a:r>
            <a:r>
              <a:rPr lang="en-GB" b="0" i="0" baseline="0"/>
              <a:t> with a note to the effect that the masculine pronoun is used by default when speaking about mixed-gender groups.</a:t>
            </a:r>
            <a:endParaRPr lang="en-GB" b="0" i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 b="0" i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899785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/>
              <a:t>In this reading</a:t>
            </a:r>
            <a:r>
              <a:rPr lang="en-US" baseline="0"/>
              <a:t> task, students use the form of </a:t>
            </a:r>
            <a:r>
              <a:rPr kumimoji="0" lang="en-GB" sz="1200" b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the verb </a:t>
            </a:r>
            <a:r>
              <a:rPr kumimoji="0" lang="en-GB" sz="1200" b="1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aller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in each sentence to work out the person of the verb in each case –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il/elle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or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ils/elles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- ticking the appropriate column. The answers are animated upon successive mouse clicks.</a:t>
            </a: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 b="0" i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398304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/>
              <a:t>In this listening</a:t>
            </a:r>
            <a:r>
              <a:rPr lang="en-US" baseline="0"/>
              <a:t> task, students use the form of </a:t>
            </a:r>
            <a:r>
              <a:rPr kumimoji="0" lang="en-GB" sz="1200" b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the verb </a:t>
            </a:r>
            <a:r>
              <a:rPr kumimoji="0" lang="en-GB" sz="1200" b="1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aller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heard in each sentence to work out the person of the verb in each case –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il/elle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or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ils/elles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- ticking the appropriate column. The answers, together with the words spoken on the recordings, are animated upon successive mouse clicks.</a:t>
            </a:r>
            <a:endParaRPr lang="en-GB" b="0" i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 b="0" i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1" i="0"/>
              <a:t>Transcript</a:t>
            </a:r>
          </a:p>
          <a:p>
            <a:r>
              <a:rPr lang="fr-F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1) [Ils/Elles] vont à Paris.</a:t>
            </a:r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2) [Ils/Elles] vont à Bordeaux.</a:t>
            </a:r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3) [Il/Elle] va à Blois.</a:t>
            </a:r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4) [Il/Elle] va à Deauville.</a:t>
            </a:r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5) [Ils/Elles] vont à Poitiers.</a:t>
            </a:r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6) [Il/Elle] va à Rouen.</a:t>
            </a:r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7) [Il/Elle] va à Lyon.</a:t>
            </a:r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8) [Ils/Elles] vont à Calais.</a:t>
            </a:r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 b="0" i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860447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This speaking activity requires students to work in pairs,</a:t>
            </a:r>
            <a:r>
              <a:rPr lang="en-US" b="0" baseline="0"/>
              <a:t> one generating a French sentence using the pictures for inspiration, which the other will translate into English. Partners alternate roles each time, each producing and translating a total of five sentences.</a:t>
            </a:r>
            <a:endParaRPr lang="en-US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77224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This writing task requires students to create </a:t>
            </a:r>
            <a:r>
              <a:rPr lang="en-US" b="0"/>
              <a:t>six</a:t>
            </a:r>
            <a:r>
              <a:rPr lang="en-US" b="0" baseline="0"/>
              <a:t> sentences </a:t>
            </a:r>
            <a:r>
              <a:rPr lang="en-US" b="0" baseline="0" dirty="0"/>
              <a:t>in French, using the pictures for inspiration. Two sentences should use the subject pronoun ‘</a:t>
            </a:r>
            <a:r>
              <a:rPr lang="en-US" b="0" baseline="0" dirty="0" err="1"/>
              <a:t>il</a:t>
            </a:r>
            <a:r>
              <a:rPr lang="en-US" b="0" baseline="0" dirty="0"/>
              <a:t>’, two more should use the subject pronoun ‘</a:t>
            </a:r>
            <a:r>
              <a:rPr lang="en-US" b="0" baseline="0" dirty="0" err="1"/>
              <a:t>elle</a:t>
            </a:r>
            <a:r>
              <a:rPr lang="en-US" b="0" baseline="0" dirty="0"/>
              <a:t>’, and the remaining two should use ‘</a:t>
            </a:r>
            <a:r>
              <a:rPr lang="en-US" b="0" baseline="0" dirty="0" err="1"/>
              <a:t>ils</a:t>
            </a:r>
            <a:r>
              <a:rPr lang="en-US" b="0" baseline="0" dirty="0"/>
              <a:t>’ or ‘</a:t>
            </a:r>
            <a:r>
              <a:rPr lang="en-US" b="0" baseline="0" dirty="0" err="1"/>
              <a:t>elles</a:t>
            </a:r>
            <a:r>
              <a:rPr lang="en-US" b="0" baseline="0" dirty="0"/>
              <a:t>’. Students should have their French sentences to their partner, who will then write a translation of each sentence in English. This is reciprocated.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88466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i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dirty="0"/>
              <a:t>1/ Listen</a:t>
            </a:r>
            <a:r>
              <a:rPr lang="en-GB" i="0" baseline="0" dirty="0"/>
              <a:t> and repeat.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2/ Ask students to translate the sentence.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3/ Reveal picture on a click, ask students to check their translations.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4/ Reveal English translation on click.</a:t>
            </a:r>
            <a:endParaRPr lang="en-GB" i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21143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i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dirty="0"/>
              <a:t>1/ Listen</a:t>
            </a:r>
            <a:r>
              <a:rPr lang="en-GB" i="0" baseline="0" dirty="0"/>
              <a:t> and repeat.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2/ Ask students to translate the sentence.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3/ Reveal picture on a click, ask students to check their translations.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4/ Reveal English translation on click.</a:t>
            </a:r>
            <a:endParaRPr lang="en-GB" i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26529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i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dirty="0"/>
              <a:t>1/ Listen</a:t>
            </a:r>
            <a:r>
              <a:rPr lang="en-GB" i="0" baseline="0" dirty="0"/>
              <a:t> and repeat.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2/ Ask students to translate the sentence.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3/ Reveal picture on a click, ask students to check their translations.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4/ Reveal English translation on click.</a:t>
            </a:r>
            <a:endParaRPr lang="en-GB" i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58157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/>
              <a:t>In this reading</a:t>
            </a:r>
            <a:r>
              <a:rPr lang="en-US" baseline="0"/>
              <a:t> task, students use the form of </a:t>
            </a:r>
            <a:r>
              <a:rPr kumimoji="0" lang="en-GB" sz="1200" b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the verb </a:t>
            </a:r>
            <a:r>
              <a:rPr kumimoji="0" lang="en-GB" sz="1200" b="1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aller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in each sentence to work out the subject pronoun in each case –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je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or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nous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- ticking the appropriate column. The answers are animated upon successive mouse clicks.</a:t>
            </a:r>
            <a:endParaRPr lang="en-US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39355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dirty="0"/>
              <a:t>This series</a:t>
            </a:r>
            <a:r>
              <a:rPr lang="en-GB" b="0" baseline="0" dirty="0"/>
              <a:t> of slides provides input practice (listening) in distinguishing between the first person singular and first person plural forms of ‘</a:t>
            </a:r>
            <a:r>
              <a:rPr lang="en-GB" sz="1200" b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aller</a:t>
            </a:r>
            <a:r>
              <a:rPr lang="en-GB" sz="1200" b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’. </a:t>
            </a:r>
          </a:p>
          <a:p>
            <a:endParaRPr lang="en-GB" sz="1200" b="0" baseline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r>
              <a:rPr lang="en-GB" sz="1200" b="0" baseline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Students should note </a:t>
            </a:r>
          </a:p>
          <a:p>
            <a:pPr marL="228600" indent="-228600">
              <a:buAutoNum type="arabicParenR"/>
            </a:pPr>
            <a:r>
              <a:rPr lang="en-GB" sz="1200" b="0" baseline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whether ‘je’ or ‘nous’ would have been the first word of each sentence; </a:t>
            </a:r>
          </a:p>
          <a:p>
            <a:pPr marL="228600" indent="-228600">
              <a:buAutoNum type="arabicParenR"/>
            </a:pPr>
            <a:r>
              <a:rPr lang="en-GB" sz="1200" b="0" baseline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they then write the English meaning of the place mentioned in each sentence (to force vocabulary recall).</a:t>
            </a:r>
          </a:p>
          <a:p>
            <a:pPr marL="228600" indent="-228600">
              <a:buAutoNum type="arabicParenR"/>
            </a:pPr>
            <a:endParaRPr lang="en-GB" b="0" dirty="0"/>
          </a:p>
          <a:p>
            <a:r>
              <a:rPr lang="en-GB" b="0" dirty="0"/>
              <a:t>Click the button to play the audio. The answers (with audio for complete sentence) appear</a:t>
            </a:r>
            <a:r>
              <a:rPr lang="en-GB" b="0" baseline="0" dirty="0"/>
              <a:t> </a:t>
            </a:r>
            <a:r>
              <a:rPr lang="en-GB" b="0" dirty="0"/>
              <a:t>upon clicking the mouse</a:t>
            </a:r>
            <a:r>
              <a:rPr lang="en-GB" b="0" baseline="0" dirty="0"/>
              <a:t>.</a:t>
            </a:r>
            <a:endParaRPr lang="en-GB" b="0" dirty="0"/>
          </a:p>
          <a:p>
            <a:endParaRPr lang="en-GB" b="1" dirty="0"/>
          </a:p>
          <a:p>
            <a:r>
              <a:rPr lang="en-GB" b="1" dirty="0"/>
              <a:t>Transcript</a:t>
            </a:r>
          </a:p>
          <a:p>
            <a:r>
              <a:rPr lang="en-GB" dirty="0"/>
              <a:t>[Nous] </a:t>
            </a:r>
            <a:r>
              <a:rPr lang="en-GB" dirty="0" err="1"/>
              <a:t>allons</a:t>
            </a:r>
            <a:r>
              <a:rPr lang="en-GB" baseline="0" dirty="0"/>
              <a:t> au </a:t>
            </a:r>
            <a:r>
              <a:rPr lang="en-GB" baseline="0" dirty="0" err="1"/>
              <a:t>collège</a:t>
            </a:r>
            <a:r>
              <a:rPr lang="en-GB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0483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type="obj">
  <p:cSld name="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5"/>
          <p:cNvSpPr txBox="1"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600"/>
              <a:buChar char="•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54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 Title and 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7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9568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73353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311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8516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85940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920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6996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9872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43077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2692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6"/>
          <p:cNvSpPr txBox="1"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11298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8025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6958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0378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>
                <a:solidFill>
                  <a:prstClr val="black"/>
                </a:solidFill>
              </a:rPr>
              <a:pPr/>
              <a:t>30/03/2020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7559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14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6000"/>
              <a:buFont typeface="Century Gothic"/>
              <a:buNone/>
              <a:defRPr sz="600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2400"/>
              <a:buNone/>
              <a:defRPr sz="240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86501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>
  <p:cSld name="Section 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1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6000"/>
              <a:buFont typeface="Century Gothic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1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2400"/>
              <a:buNone/>
              <a:defRPr sz="2400">
                <a:solidFill>
                  <a:srgbClr val="1F3864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00190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 type="twoObj">
  <p:cSld name="Two Conten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2"/>
          <p:cNvSpPr txBox="1"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2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13596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>
  <p:cSld name="Comparison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3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3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1" name="Google Shape;31;p23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23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3" name="Google Shape;33;p23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61492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Content with 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3200"/>
              <a:buFont typeface="Century Gothic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4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7" name="Google Shape;37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92365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 with Ca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3200"/>
              <a:buFont typeface="Century Gothic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5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1" name="Google Shape;41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0937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Blank">
  <p:cSld name="2_Blank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56448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Vertical Text" type="vertTx">
  <p:cSld name="Title and Vertical 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6"/>
          <p:cNvSpPr txBox="1"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02513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 Title and 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7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3659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>
  <p:cSld name="Section 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1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6000"/>
              <a:buFont typeface="Century Gothic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1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2400"/>
              <a:buNone/>
              <a:defRPr sz="2400">
                <a:solidFill>
                  <a:srgbClr val="1F3864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4455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 type="twoObj">
  <p:cSld name="Two Conten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2"/>
          <p:cNvSpPr txBox="1"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2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0930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>
  <p:cSld name="Comparison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3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3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1" name="Google Shape;31;p23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23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3" name="Google Shape;33;p23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5751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Content with 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3200"/>
              <a:buFont typeface="Century Gothic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4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7" name="Google Shape;37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2191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 with Ca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3200"/>
              <a:buFont typeface="Century Gothic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5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1" name="Google Shape;41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0488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Vertical Text" type="vertTx">
  <p:cSld name="Title and Vertical 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6"/>
          <p:cNvSpPr txBox="1"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7337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10" Type="http://schemas.openxmlformats.org/officeDocument/2006/relationships/image" Target="NULL"/><Relationship Id="rId4" Type="http://schemas.openxmlformats.org/officeDocument/2006/relationships/slideLayout" Target="../slideLayouts/slideLayout27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400"/>
              <a:buFont typeface="Century Gothic"/>
              <a:buNone/>
              <a:defRPr sz="4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70506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8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227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400"/>
              <a:buFont typeface="Century Gothic"/>
              <a:buNone/>
              <a:defRPr sz="4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33527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audio" Target="../media/audio7.wav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5" Type="http://schemas.openxmlformats.org/officeDocument/2006/relationships/audio" Target="../media/audio8.wav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5" Type="http://schemas.openxmlformats.org/officeDocument/2006/relationships/audio" Target="../media/audio9.wav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5" Type="http://schemas.openxmlformats.org/officeDocument/2006/relationships/audio" Target="../media/audio10.wav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5" Type="http://schemas.openxmlformats.org/officeDocument/2006/relationships/audio" Target="../media/audio11.wav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5" Type="http://schemas.openxmlformats.org/officeDocument/2006/relationships/audio" Target="../media/audio12.wav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5" Type="http://schemas.openxmlformats.org/officeDocument/2006/relationships/audio" Target="../media/audio13.wav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audio" Target="../media/audio14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audio" Target="../media/audio15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audio" Target="../media/audio16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audio" Target="../media/audio17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audio" Target="../media/audio18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.wav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.wav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2.wav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3.wav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4.wav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5.wav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6.wav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1.png"/><Relationship Id="rId9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png"/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2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1.png"/><Relationship Id="rId9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audio" Target="../media/audio2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9.wav"/><Relationship Id="rId13" Type="http://schemas.openxmlformats.org/officeDocument/2006/relationships/audio" Target="../media/audio34.wav"/><Relationship Id="rId3" Type="http://schemas.openxmlformats.org/officeDocument/2006/relationships/image" Target="../media/image7.png"/><Relationship Id="rId7" Type="http://schemas.openxmlformats.org/officeDocument/2006/relationships/audio" Target="../media/audio28.wav"/><Relationship Id="rId12" Type="http://schemas.openxmlformats.org/officeDocument/2006/relationships/audio" Target="../media/audio33.wav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27.wav"/><Relationship Id="rId11" Type="http://schemas.openxmlformats.org/officeDocument/2006/relationships/audio" Target="../media/audio32.wav"/><Relationship Id="rId5" Type="http://schemas.openxmlformats.org/officeDocument/2006/relationships/image" Target="../media/image2.png"/><Relationship Id="rId10" Type="http://schemas.openxmlformats.org/officeDocument/2006/relationships/audio" Target="../media/audio31.wav"/><Relationship Id="rId4" Type="http://schemas.openxmlformats.org/officeDocument/2006/relationships/image" Target="../media/image8.png"/><Relationship Id="rId9" Type="http://schemas.openxmlformats.org/officeDocument/2006/relationships/audio" Target="../media/audio30.wav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4.png"/><Relationship Id="rId10" Type="http://schemas.openxmlformats.org/officeDocument/2006/relationships/image" Target="../media/image30.png"/><Relationship Id="rId4" Type="http://schemas.openxmlformats.org/officeDocument/2006/relationships/image" Target="../media/image21.png"/><Relationship Id="rId9" Type="http://schemas.openxmlformats.org/officeDocument/2006/relationships/image" Target="../media/image29.png"/><Relationship Id="rId14" Type="http://schemas.openxmlformats.org/officeDocument/2006/relationships/image" Target="../media/image3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4.png"/><Relationship Id="rId10" Type="http://schemas.openxmlformats.org/officeDocument/2006/relationships/image" Target="../media/image30.png"/><Relationship Id="rId4" Type="http://schemas.openxmlformats.org/officeDocument/2006/relationships/image" Target="../media/image21.png"/><Relationship Id="rId9" Type="http://schemas.openxmlformats.org/officeDocument/2006/relationships/image" Target="../media/image29.png"/><Relationship Id="rId1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audio" Target="../media/audio4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audio" Target="../media/audio5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audio" Target="../media/audio6.wav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oogle Shape;128;p1"/>
          <p:cNvGrpSpPr/>
          <p:nvPr/>
        </p:nvGrpSpPr>
        <p:grpSpPr>
          <a:xfrm>
            <a:off x="0" y="0"/>
            <a:ext cx="12192000" cy="6858000"/>
            <a:chOff x="-56445" y="0"/>
            <a:chExt cx="12192000" cy="6858000"/>
          </a:xfrm>
        </p:grpSpPr>
        <p:grpSp>
          <p:nvGrpSpPr>
            <p:cNvPr id="129" name="Google Shape;129;p1"/>
            <p:cNvGrpSpPr/>
            <p:nvPr/>
          </p:nvGrpSpPr>
          <p:grpSpPr>
            <a:xfrm>
              <a:off x="-56445" y="0"/>
              <a:ext cx="12192000" cy="6858000"/>
              <a:chOff x="0" y="0"/>
              <a:chExt cx="12192000" cy="6858000"/>
            </a:xfrm>
          </p:grpSpPr>
          <p:sp>
            <p:nvSpPr>
              <p:cNvPr id="130" name="Google Shape;130;p1"/>
              <p:cNvSpPr/>
              <p:nvPr/>
            </p:nvSpPr>
            <p:spPr>
              <a:xfrm rot="5400000">
                <a:off x="4992512" y="-341488"/>
                <a:ext cx="6857998" cy="7540978"/>
              </a:xfrm>
              <a:prstGeom prst="triangle">
                <a:avLst>
                  <a:gd name="adj" fmla="val 0"/>
                </a:avLst>
              </a:prstGeom>
              <a:solidFill>
                <a:srgbClr val="E3EAF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131" name="Google Shape;131;p1"/>
              <p:cNvSpPr/>
              <p:nvPr/>
            </p:nvSpPr>
            <p:spPr>
              <a:xfrm>
                <a:off x="0" y="0"/>
                <a:ext cx="4651022" cy="6858000"/>
              </a:xfrm>
              <a:prstGeom prst="rect">
                <a:avLst/>
              </a:prstGeom>
              <a:solidFill>
                <a:srgbClr val="E3EAF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</p:grpSp>
        <p:sp>
          <p:nvSpPr>
            <p:cNvPr id="132" name="Google Shape;132;p1"/>
            <p:cNvSpPr/>
            <p:nvPr/>
          </p:nvSpPr>
          <p:spPr>
            <a:xfrm rot="5400000">
              <a:off x="4636029" y="-341488"/>
              <a:ext cx="6857998" cy="7540978"/>
            </a:xfrm>
            <a:prstGeom prst="triangle">
              <a:avLst>
                <a:gd name="adj" fmla="val 0"/>
              </a:avLst>
            </a:prstGeom>
            <a:solidFill>
              <a:srgbClr val="11507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33" name="Google Shape;133;p1"/>
            <p:cNvSpPr/>
            <p:nvPr/>
          </p:nvSpPr>
          <p:spPr>
            <a:xfrm>
              <a:off x="-56445" y="0"/>
              <a:ext cx="4350984" cy="6858000"/>
            </a:xfrm>
            <a:prstGeom prst="rect">
              <a:avLst/>
            </a:prstGeom>
            <a:solidFill>
              <a:srgbClr val="11507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134" name="Google Shape;134;p1"/>
          <p:cNvSpPr txBox="1">
            <a:spLocks noGrp="1"/>
          </p:cNvSpPr>
          <p:nvPr>
            <p:ph type="ctrTitle"/>
          </p:nvPr>
        </p:nvSpPr>
        <p:spPr>
          <a:xfrm>
            <a:off x="232431" y="1883962"/>
            <a:ext cx="7308549" cy="1062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entury Gothic"/>
              <a:buNone/>
            </a:pPr>
            <a:r>
              <a:rPr lang="en-GB" sz="4400" b="1" dirty="0">
                <a:solidFill>
                  <a:srgbClr val="FFFFFF"/>
                </a:solidFill>
              </a:rPr>
              <a:t>Grammar</a:t>
            </a:r>
            <a:br>
              <a:rPr lang="en-GB" sz="3600" b="1" dirty="0">
                <a:solidFill>
                  <a:srgbClr val="FFFFFF"/>
                </a:solidFill>
              </a:rPr>
            </a:br>
            <a:endParaRPr sz="3600" dirty="0"/>
          </a:p>
        </p:txBody>
      </p:sp>
      <p:sp>
        <p:nvSpPr>
          <p:cNvPr id="135" name="Google Shape;135;p1"/>
          <p:cNvSpPr txBox="1">
            <a:spLocks noGrp="1"/>
          </p:cNvSpPr>
          <p:nvPr>
            <p:ph type="subTitle" idx="1"/>
          </p:nvPr>
        </p:nvSpPr>
        <p:spPr>
          <a:xfrm>
            <a:off x="266770" y="2605971"/>
            <a:ext cx="5441266" cy="1258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algn="l"/>
            <a:r>
              <a:rPr lang="en-GB" dirty="0">
                <a:solidFill>
                  <a:prstClr val="white"/>
                </a:solidFill>
              </a:rPr>
              <a:t>ALLER (nous, </a:t>
            </a:r>
            <a:r>
              <a:rPr lang="en-GB" dirty="0" err="1">
                <a:solidFill>
                  <a:prstClr val="white"/>
                </a:solidFill>
              </a:rPr>
              <a:t>vous</a:t>
            </a:r>
            <a:r>
              <a:rPr lang="en-GB" dirty="0">
                <a:solidFill>
                  <a:prstClr val="white"/>
                </a:solidFill>
              </a:rPr>
              <a:t>, </a:t>
            </a:r>
            <a:r>
              <a:rPr lang="en-GB" dirty="0" err="1">
                <a:solidFill>
                  <a:prstClr val="white"/>
                </a:solidFill>
              </a:rPr>
              <a:t>ils</a:t>
            </a:r>
            <a:r>
              <a:rPr lang="en-GB" dirty="0">
                <a:solidFill>
                  <a:prstClr val="white"/>
                </a:solidFill>
              </a:rPr>
              <a:t>/</a:t>
            </a:r>
            <a:r>
              <a:rPr lang="en-GB" dirty="0" err="1">
                <a:solidFill>
                  <a:prstClr val="white"/>
                </a:solidFill>
              </a:rPr>
              <a:t>elles</a:t>
            </a:r>
            <a:r>
              <a:rPr lang="en-GB" dirty="0">
                <a:solidFill>
                  <a:prstClr val="white"/>
                </a:solidFill>
              </a:rPr>
              <a:t>)</a:t>
            </a:r>
          </a:p>
        </p:txBody>
      </p:sp>
      <p:sp>
        <p:nvSpPr>
          <p:cNvPr id="136" name="Google Shape;136;p1"/>
          <p:cNvSpPr txBox="1"/>
          <p:nvPr/>
        </p:nvSpPr>
        <p:spPr>
          <a:xfrm>
            <a:off x="266807" y="4946214"/>
            <a:ext cx="5784900" cy="9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Y7 French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Term 2.2 - Week 4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" name="Google Shape;137;p1"/>
          <p:cNvSpPr txBox="1"/>
          <p:nvPr/>
        </p:nvSpPr>
        <p:spPr>
          <a:xfrm>
            <a:off x="266770" y="5801705"/>
            <a:ext cx="57849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entury Gothic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Stephen Owen / Natalie Finlayson</a:t>
            </a:r>
            <a:b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</a:b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9" name="Google Shape;139;p1"/>
          <p:cNvSpPr txBox="1"/>
          <p:nvPr/>
        </p:nvSpPr>
        <p:spPr>
          <a:xfrm>
            <a:off x="266770" y="6152230"/>
            <a:ext cx="57849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entury Gothic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Date updated: 30/03/20</a:t>
            </a:r>
            <a:b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</a:b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191453" y="299441"/>
            <a:ext cx="1701479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9600">
                <a:solidFill>
                  <a:schemeClr val="accent5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󠇯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6624" y="2774665"/>
            <a:ext cx="824860" cy="19246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6525" y="2605181"/>
            <a:ext cx="2587976" cy="2094158"/>
          </a:xfrm>
          <a:prstGeom prst="rect">
            <a:avLst/>
          </a:prstGeom>
        </p:spPr>
      </p:pic>
      <p:sp>
        <p:nvSpPr>
          <p:cNvPr id="12" name="Rounded Rectangle 46">
            <a:extLst>
              <a:ext uri="{FF2B5EF4-FFF2-40B4-BE49-F238E27FC236}">
                <a16:creationId xmlns:a16="http://schemas.microsoft.com/office/drawing/2014/main" id="{CB238838-6A9D-47A3-BE4F-676D1EC3BD53}"/>
              </a:ext>
            </a:extLst>
          </p:cNvPr>
          <p:cNvSpPr/>
          <p:nvPr/>
        </p:nvSpPr>
        <p:spPr>
          <a:xfrm>
            <a:off x="10836067" y="104993"/>
            <a:ext cx="1161402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écouter</a:t>
            </a: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Action Button: Custom 3">
            <a:hlinkClick r:id="" action="ppaction://noaction" highlightClick="1">
              <a:snd r:embed="rId5" name="Slide 31_item 1.wav"/>
            </a:hlinkClick>
          </p:cNvPr>
          <p:cNvSpPr/>
          <p:nvPr/>
        </p:nvSpPr>
        <p:spPr>
          <a:xfrm>
            <a:off x="613765" y="505912"/>
            <a:ext cx="705584" cy="617494"/>
          </a:xfrm>
          <a:prstGeom prst="actionButtonBlank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4290058" y="64508"/>
            <a:ext cx="3611880" cy="882807"/>
          </a:xfrm>
        </p:spPr>
        <p:txBody>
          <a:bodyPr/>
          <a:lstStyle/>
          <a:p>
            <a:r>
              <a:rPr lang="en-GB" b="1"/>
              <a:t>Je</a:t>
            </a:r>
            <a:r>
              <a:rPr lang="en-GB" b="1" baseline="0"/>
              <a:t> </a:t>
            </a:r>
            <a:r>
              <a:rPr lang="en-GB" b="1" baseline="0" err="1"/>
              <a:t>ou</a:t>
            </a:r>
            <a:r>
              <a:rPr lang="en-GB" b="1" baseline="0"/>
              <a:t> nous ?</a:t>
            </a:r>
            <a:endParaRPr lang="en-GB" b="1"/>
          </a:p>
        </p:txBody>
      </p:sp>
      <p:sp>
        <p:nvSpPr>
          <p:cNvPr id="8" name="TextBox 7"/>
          <p:cNvSpPr txBox="1"/>
          <p:nvPr/>
        </p:nvSpPr>
        <p:spPr>
          <a:xfrm>
            <a:off x="6381750" y="4985657"/>
            <a:ext cx="5810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Nous </a:t>
            </a:r>
            <a:r>
              <a:rPr lang="en-GB" sz="36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allons</a:t>
            </a:r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au </a:t>
            </a:r>
            <a:r>
              <a:rPr lang="en-GB" sz="36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parc</a:t>
            </a:r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331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191453" y="299441"/>
            <a:ext cx="1701479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9600">
                <a:solidFill>
                  <a:schemeClr val="accent5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󠇯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6624" y="2774665"/>
            <a:ext cx="824860" cy="19246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6525" y="2605181"/>
            <a:ext cx="2587976" cy="2094158"/>
          </a:xfrm>
          <a:prstGeom prst="rect">
            <a:avLst/>
          </a:prstGeom>
        </p:spPr>
      </p:pic>
      <p:sp>
        <p:nvSpPr>
          <p:cNvPr id="12" name="Rounded Rectangle 46">
            <a:extLst>
              <a:ext uri="{FF2B5EF4-FFF2-40B4-BE49-F238E27FC236}">
                <a16:creationId xmlns:a16="http://schemas.microsoft.com/office/drawing/2014/main" id="{CB238838-6A9D-47A3-BE4F-676D1EC3BD53}"/>
              </a:ext>
            </a:extLst>
          </p:cNvPr>
          <p:cNvSpPr/>
          <p:nvPr/>
        </p:nvSpPr>
        <p:spPr>
          <a:xfrm>
            <a:off x="10836067" y="104993"/>
            <a:ext cx="1161402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écouter</a:t>
            </a: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Action Button: Custom 3">
            <a:hlinkClick r:id="" action="ppaction://noaction" highlightClick="1">
              <a:snd r:embed="rId5" name="Slide 32_item 1.wav"/>
            </a:hlinkClick>
          </p:cNvPr>
          <p:cNvSpPr/>
          <p:nvPr/>
        </p:nvSpPr>
        <p:spPr>
          <a:xfrm>
            <a:off x="613765" y="505912"/>
            <a:ext cx="705584" cy="617494"/>
          </a:xfrm>
          <a:prstGeom prst="actionButtonBlank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4290058" y="64508"/>
            <a:ext cx="3611880" cy="882807"/>
          </a:xfrm>
        </p:spPr>
        <p:txBody>
          <a:bodyPr/>
          <a:lstStyle/>
          <a:p>
            <a:r>
              <a:rPr lang="en-GB" b="1"/>
              <a:t>Je</a:t>
            </a:r>
            <a:r>
              <a:rPr lang="en-GB" b="1" baseline="0"/>
              <a:t> </a:t>
            </a:r>
            <a:r>
              <a:rPr lang="en-GB" b="1" baseline="0" err="1"/>
              <a:t>ou</a:t>
            </a:r>
            <a:r>
              <a:rPr lang="en-GB" b="1" baseline="0"/>
              <a:t> nous ?</a:t>
            </a:r>
            <a:endParaRPr lang="en-GB" b="1"/>
          </a:p>
        </p:txBody>
      </p:sp>
      <p:sp>
        <p:nvSpPr>
          <p:cNvPr id="8" name="TextBox 7"/>
          <p:cNvSpPr txBox="1"/>
          <p:nvPr/>
        </p:nvSpPr>
        <p:spPr>
          <a:xfrm>
            <a:off x="613765" y="4934272"/>
            <a:ext cx="5810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Je </a:t>
            </a:r>
            <a:r>
              <a:rPr lang="en-GB" sz="36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vais</a:t>
            </a:r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à la poste.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3853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191453" y="299441"/>
            <a:ext cx="1701479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9600">
                <a:solidFill>
                  <a:schemeClr val="accent5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󠇯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6624" y="2774665"/>
            <a:ext cx="824860" cy="19246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6525" y="2605181"/>
            <a:ext cx="2587976" cy="2094158"/>
          </a:xfrm>
          <a:prstGeom prst="rect">
            <a:avLst/>
          </a:prstGeom>
        </p:spPr>
      </p:pic>
      <p:sp>
        <p:nvSpPr>
          <p:cNvPr id="12" name="Rounded Rectangle 46">
            <a:extLst>
              <a:ext uri="{FF2B5EF4-FFF2-40B4-BE49-F238E27FC236}">
                <a16:creationId xmlns:a16="http://schemas.microsoft.com/office/drawing/2014/main" id="{CB238838-6A9D-47A3-BE4F-676D1EC3BD53}"/>
              </a:ext>
            </a:extLst>
          </p:cNvPr>
          <p:cNvSpPr/>
          <p:nvPr/>
        </p:nvSpPr>
        <p:spPr>
          <a:xfrm>
            <a:off x="10836067" y="104993"/>
            <a:ext cx="1161402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écouter</a:t>
            </a: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Action Button: Custom 3">
            <a:hlinkClick r:id="" action="ppaction://noaction" highlightClick="1">
              <a:snd r:embed="rId5" name="Slide 33_item 1.wav"/>
            </a:hlinkClick>
          </p:cNvPr>
          <p:cNvSpPr/>
          <p:nvPr/>
        </p:nvSpPr>
        <p:spPr>
          <a:xfrm>
            <a:off x="613765" y="505912"/>
            <a:ext cx="705584" cy="617494"/>
          </a:xfrm>
          <a:prstGeom prst="actionButtonBlank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4290058" y="64508"/>
            <a:ext cx="3611880" cy="882807"/>
          </a:xfrm>
        </p:spPr>
        <p:txBody>
          <a:bodyPr/>
          <a:lstStyle/>
          <a:p>
            <a:r>
              <a:rPr lang="en-GB" b="1"/>
              <a:t>Je</a:t>
            </a:r>
            <a:r>
              <a:rPr lang="en-GB" b="1" baseline="0"/>
              <a:t> </a:t>
            </a:r>
            <a:r>
              <a:rPr lang="en-GB" b="1" baseline="0" err="1"/>
              <a:t>ou</a:t>
            </a:r>
            <a:r>
              <a:rPr lang="en-GB" b="1" baseline="0"/>
              <a:t> nous ?</a:t>
            </a:r>
            <a:endParaRPr lang="en-GB" b="1"/>
          </a:p>
        </p:txBody>
      </p:sp>
      <p:sp>
        <p:nvSpPr>
          <p:cNvPr id="8" name="TextBox 7"/>
          <p:cNvSpPr txBox="1"/>
          <p:nvPr/>
        </p:nvSpPr>
        <p:spPr>
          <a:xfrm>
            <a:off x="6576415" y="4934272"/>
            <a:ext cx="5810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Nous </a:t>
            </a:r>
            <a:r>
              <a:rPr lang="en-GB" sz="36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allons</a:t>
            </a:r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à la </a:t>
            </a:r>
            <a:r>
              <a:rPr lang="en-GB" sz="36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caisse</a:t>
            </a:r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7799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191453" y="299441"/>
            <a:ext cx="1701479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9600">
                <a:solidFill>
                  <a:schemeClr val="accent5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󠇯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6624" y="2774665"/>
            <a:ext cx="824860" cy="19246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6525" y="2605181"/>
            <a:ext cx="2587976" cy="2094158"/>
          </a:xfrm>
          <a:prstGeom prst="rect">
            <a:avLst/>
          </a:prstGeom>
        </p:spPr>
      </p:pic>
      <p:sp>
        <p:nvSpPr>
          <p:cNvPr id="12" name="Rounded Rectangle 46">
            <a:extLst>
              <a:ext uri="{FF2B5EF4-FFF2-40B4-BE49-F238E27FC236}">
                <a16:creationId xmlns:a16="http://schemas.microsoft.com/office/drawing/2014/main" id="{CB238838-6A9D-47A3-BE4F-676D1EC3BD53}"/>
              </a:ext>
            </a:extLst>
          </p:cNvPr>
          <p:cNvSpPr/>
          <p:nvPr/>
        </p:nvSpPr>
        <p:spPr>
          <a:xfrm>
            <a:off x="10836067" y="104993"/>
            <a:ext cx="1161402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écouter</a:t>
            </a: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Action Button: Custom 3">
            <a:hlinkClick r:id="" action="ppaction://noaction" highlightClick="1">
              <a:snd r:embed="rId5" name="Slide 34_item 1.wav"/>
            </a:hlinkClick>
          </p:cNvPr>
          <p:cNvSpPr/>
          <p:nvPr/>
        </p:nvSpPr>
        <p:spPr>
          <a:xfrm>
            <a:off x="613765" y="505912"/>
            <a:ext cx="705584" cy="617494"/>
          </a:xfrm>
          <a:prstGeom prst="actionButtonBlank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4290058" y="64508"/>
            <a:ext cx="3611880" cy="882807"/>
          </a:xfrm>
        </p:spPr>
        <p:txBody>
          <a:bodyPr/>
          <a:lstStyle/>
          <a:p>
            <a:r>
              <a:rPr lang="en-GB" b="1"/>
              <a:t>Je</a:t>
            </a:r>
            <a:r>
              <a:rPr lang="en-GB" b="1" baseline="0"/>
              <a:t> </a:t>
            </a:r>
            <a:r>
              <a:rPr lang="en-GB" b="1" baseline="0" err="1"/>
              <a:t>ou</a:t>
            </a:r>
            <a:r>
              <a:rPr lang="en-GB" b="1" baseline="0"/>
              <a:t> nous ?</a:t>
            </a:r>
            <a:endParaRPr lang="en-GB" b="1"/>
          </a:p>
        </p:txBody>
      </p:sp>
      <p:sp>
        <p:nvSpPr>
          <p:cNvPr id="8" name="TextBox 7"/>
          <p:cNvSpPr txBox="1"/>
          <p:nvPr/>
        </p:nvSpPr>
        <p:spPr>
          <a:xfrm>
            <a:off x="613765" y="4934272"/>
            <a:ext cx="5810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Je </a:t>
            </a:r>
            <a:r>
              <a:rPr lang="en-GB" sz="36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vais</a:t>
            </a:r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à </a:t>
            </a:r>
            <a:r>
              <a:rPr lang="en-GB" sz="36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l’aéroport</a:t>
            </a:r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9982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191453" y="299441"/>
            <a:ext cx="1701479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9600">
                <a:solidFill>
                  <a:schemeClr val="accent5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󠇯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6624" y="2774665"/>
            <a:ext cx="824860" cy="19246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6525" y="2605181"/>
            <a:ext cx="2587976" cy="2094158"/>
          </a:xfrm>
          <a:prstGeom prst="rect">
            <a:avLst/>
          </a:prstGeom>
        </p:spPr>
      </p:pic>
      <p:sp>
        <p:nvSpPr>
          <p:cNvPr id="12" name="Rounded Rectangle 46">
            <a:extLst>
              <a:ext uri="{FF2B5EF4-FFF2-40B4-BE49-F238E27FC236}">
                <a16:creationId xmlns:a16="http://schemas.microsoft.com/office/drawing/2014/main" id="{CB238838-6A9D-47A3-BE4F-676D1EC3BD53}"/>
              </a:ext>
            </a:extLst>
          </p:cNvPr>
          <p:cNvSpPr/>
          <p:nvPr/>
        </p:nvSpPr>
        <p:spPr>
          <a:xfrm>
            <a:off x="10836067" y="104993"/>
            <a:ext cx="1161402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écouter</a:t>
            </a: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Action Button: Custom 3">
            <a:hlinkClick r:id="" action="ppaction://noaction" highlightClick="1">
              <a:snd r:embed="rId5" name="Slide 35_item 1.wav"/>
            </a:hlinkClick>
          </p:cNvPr>
          <p:cNvSpPr/>
          <p:nvPr/>
        </p:nvSpPr>
        <p:spPr>
          <a:xfrm>
            <a:off x="613765" y="505912"/>
            <a:ext cx="705584" cy="617494"/>
          </a:xfrm>
          <a:prstGeom prst="actionButtonBlank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4290058" y="64508"/>
            <a:ext cx="3611880" cy="882807"/>
          </a:xfrm>
        </p:spPr>
        <p:txBody>
          <a:bodyPr/>
          <a:lstStyle/>
          <a:p>
            <a:r>
              <a:rPr lang="en-GB" b="1"/>
              <a:t>Je</a:t>
            </a:r>
            <a:r>
              <a:rPr lang="en-GB" b="1" baseline="0"/>
              <a:t> </a:t>
            </a:r>
            <a:r>
              <a:rPr lang="en-GB" b="1" baseline="0" err="1"/>
              <a:t>ou</a:t>
            </a:r>
            <a:r>
              <a:rPr lang="en-GB" b="1" baseline="0"/>
              <a:t> nous ?</a:t>
            </a:r>
            <a:endParaRPr lang="en-GB" b="1"/>
          </a:p>
        </p:txBody>
      </p:sp>
      <p:sp>
        <p:nvSpPr>
          <p:cNvPr id="8" name="TextBox 7"/>
          <p:cNvSpPr txBox="1"/>
          <p:nvPr/>
        </p:nvSpPr>
        <p:spPr>
          <a:xfrm>
            <a:off x="613765" y="4934272"/>
            <a:ext cx="5810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Je </a:t>
            </a:r>
            <a:r>
              <a:rPr lang="en-GB" sz="36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vais</a:t>
            </a:r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à </a:t>
            </a:r>
            <a:r>
              <a:rPr lang="en-GB" sz="36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l’hôtel</a:t>
            </a:r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0196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191453" y="299441"/>
            <a:ext cx="1701479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9600">
                <a:solidFill>
                  <a:schemeClr val="accent5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󠇯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6624" y="2774665"/>
            <a:ext cx="824860" cy="19246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6525" y="2605181"/>
            <a:ext cx="2587976" cy="2094158"/>
          </a:xfrm>
          <a:prstGeom prst="rect">
            <a:avLst/>
          </a:prstGeom>
        </p:spPr>
      </p:pic>
      <p:sp>
        <p:nvSpPr>
          <p:cNvPr id="12" name="Rounded Rectangle 46">
            <a:extLst>
              <a:ext uri="{FF2B5EF4-FFF2-40B4-BE49-F238E27FC236}">
                <a16:creationId xmlns:a16="http://schemas.microsoft.com/office/drawing/2014/main" id="{CB238838-6A9D-47A3-BE4F-676D1EC3BD53}"/>
              </a:ext>
            </a:extLst>
          </p:cNvPr>
          <p:cNvSpPr/>
          <p:nvPr/>
        </p:nvSpPr>
        <p:spPr>
          <a:xfrm>
            <a:off x="10836067" y="104993"/>
            <a:ext cx="1161402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écouter</a:t>
            </a: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Action Button: Custom 3">
            <a:hlinkClick r:id="" action="ppaction://noaction" highlightClick="1">
              <a:snd r:embed="rId5" name="Slide 36_item 1.wav"/>
            </a:hlinkClick>
          </p:cNvPr>
          <p:cNvSpPr/>
          <p:nvPr/>
        </p:nvSpPr>
        <p:spPr>
          <a:xfrm>
            <a:off x="613765" y="505912"/>
            <a:ext cx="705584" cy="617494"/>
          </a:xfrm>
          <a:prstGeom prst="actionButtonBlank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Century Gothic" panose="020B0502020202020204" pitchFamily="34" charset="0"/>
              </a:rPr>
              <a:t>7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4290058" y="64508"/>
            <a:ext cx="3611880" cy="882807"/>
          </a:xfrm>
        </p:spPr>
        <p:txBody>
          <a:bodyPr/>
          <a:lstStyle/>
          <a:p>
            <a:r>
              <a:rPr lang="en-GB" b="1"/>
              <a:t>Je</a:t>
            </a:r>
            <a:r>
              <a:rPr lang="en-GB" b="1" baseline="0"/>
              <a:t> </a:t>
            </a:r>
            <a:r>
              <a:rPr lang="en-GB" b="1" baseline="0" err="1"/>
              <a:t>ou</a:t>
            </a:r>
            <a:r>
              <a:rPr lang="en-GB" b="1" baseline="0"/>
              <a:t> nous ?</a:t>
            </a:r>
            <a:endParaRPr lang="en-GB" b="1"/>
          </a:p>
        </p:txBody>
      </p:sp>
      <p:sp>
        <p:nvSpPr>
          <p:cNvPr id="8" name="TextBox 7"/>
          <p:cNvSpPr txBox="1"/>
          <p:nvPr/>
        </p:nvSpPr>
        <p:spPr>
          <a:xfrm>
            <a:off x="6042192" y="4934272"/>
            <a:ext cx="6938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Nous </a:t>
            </a:r>
            <a:r>
              <a:rPr lang="en-GB" sz="360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allons</a:t>
            </a:r>
            <a:r>
              <a:rPr lang="en-GB" sz="36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aux </a:t>
            </a:r>
            <a:r>
              <a:rPr lang="en-GB" sz="360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universités</a:t>
            </a:r>
            <a:r>
              <a:rPr lang="en-GB" sz="36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689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191453" y="299441"/>
            <a:ext cx="1701479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9600">
                <a:solidFill>
                  <a:schemeClr val="accent5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󠇯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6624" y="2774665"/>
            <a:ext cx="824860" cy="19246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6525" y="2605181"/>
            <a:ext cx="2587976" cy="2094158"/>
          </a:xfrm>
          <a:prstGeom prst="rect">
            <a:avLst/>
          </a:prstGeom>
        </p:spPr>
      </p:pic>
      <p:sp>
        <p:nvSpPr>
          <p:cNvPr id="12" name="Rounded Rectangle 46">
            <a:extLst>
              <a:ext uri="{FF2B5EF4-FFF2-40B4-BE49-F238E27FC236}">
                <a16:creationId xmlns:a16="http://schemas.microsoft.com/office/drawing/2014/main" id="{CB238838-6A9D-47A3-BE4F-676D1EC3BD53}"/>
              </a:ext>
            </a:extLst>
          </p:cNvPr>
          <p:cNvSpPr/>
          <p:nvPr/>
        </p:nvSpPr>
        <p:spPr>
          <a:xfrm>
            <a:off x="10836067" y="104993"/>
            <a:ext cx="1161402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écouter</a:t>
            </a: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Action Button: Custom 3">
            <a:hlinkClick r:id="" action="ppaction://noaction" highlightClick="1">
              <a:snd r:embed="rId5" name="Slide 37_item 1.wav"/>
            </a:hlinkClick>
          </p:cNvPr>
          <p:cNvSpPr/>
          <p:nvPr/>
        </p:nvSpPr>
        <p:spPr>
          <a:xfrm>
            <a:off x="613765" y="505912"/>
            <a:ext cx="705584" cy="617494"/>
          </a:xfrm>
          <a:prstGeom prst="actionButtonBlank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Century Gothic" panose="020B0502020202020204" pitchFamily="34" charset="0"/>
              </a:rPr>
              <a:t>8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4290058" y="64508"/>
            <a:ext cx="3611880" cy="882807"/>
          </a:xfrm>
        </p:spPr>
        <p:txBody>
          <a:bodyPr/>
          <a:lstStyle/>
          <a:p>
            <a:r>
              <a:rPr lang="en-GB" b="1"/>
              <a:t>Je</a:t>
            </a:r>
            <a:r>
              <a:rPr lang="en-GB" b="1" baseline="0"/>
              <a:t> </a:t>
            </a:r>
            <a:r>
              <a:rPr lang="en-GB" b="1" baseline="0" err="1"/>
              <a:t>ou</a:t>
            </a:r>
            <a:r>
              <a:rPr lang="en-GB" b="1" baseline="0"/>
              <a:t> nous ?</a:t>
            </a:r>
            <a:endParaRPr lang="en-GB" b="1"/>
          </a:p>
        </p:txBody>
      </p:sp>
      <p:sp>
        <p:nvSpPr>
          <p:cNvPr id="8" name="TextBox 7"/>
          <p:cNvSpPr txBox="1"/>
          <p:nvPr/>
        </p:nvSpPr>
        <p:spPr>
          <a:xfrm>
            <a:off x="6945318" y="4934272"/>
            <a:ext cx="6938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Nous </a:t>
            </a:r>
            <a:r>
              <a:rPr lang="en-GB" sz="360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allons</a:t>
            </a:r>
            <a:r>
              <a:rPr lang="en-GB" sz="36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aux </a:t>
            </a:r>
            <a:r>
              <a:rPr lang="en-GB" sz="360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îles</a:t>
            </a:r>
            <a:r>
              <a:rPr lang="en-GB" sz="36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8738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09779" y="1321869"/>
            <a:ext cx="1137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Say where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you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are going</a:t>
            </a:r>
            <a:r>
              <a:rPr kumimoji="0" lang="en-GB" sz="200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(‘je’) and where you and your 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friends</a:t>
            </a:r>
            <a:r>
              <a:rPr kumimoji="0" lang="en-GB" sz="200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are going (‘nous’)</a:t>
            </a:r>
            <a:r>
              <a:rPr lang="en-GB" sz="2000" kern="0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" name="Rounded Rectangle 46" descr="background rectangle">
            <a:extLst>
              <a:ext uri="{FF2B5EF4-FFF2-40B4-BE49-F238E27FC236}">
                <a16:creationId xmlns:a16="http://schemas.microsoft.com/office/drawing/2014/main" id="{CB238838-6A9D-47A3-BE4F-676D1EC3BD53}"/>
              </a:ext>
            </a:extLst>
          </p:cNvPr>
          <p:cNvSpPr/>
          <p:nvPr/>
        </p:nvSpPr>
        <p:spPr>
          <a:xfrm>
            <a:off x="10771416" y="250828"/>
            <a:ext cx="1161402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0F86C4-99FC-7443-A605-C9F1CE104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71573" y="270713"/>
            <a:ext cx="1062928" cy="344718"/>
          </a:xfrm>
        </p:spPr>
        <p:txBody>
          <a:bodyPr>
            <a:normAutofit fontScale="90000"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1800" b="1" err="1">
                <a:solidFill>
                  <a:prstClr val="white"/>
                </a:solidFill>
                <a:ea typeface="+mn-ea"/>
                <a:cs typeface="+mn-cs"/>
              </a:rPr>
              <a:t>parler</a:t>
            </a:r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924669" y="2068673"/>
          <a:ext cx="4876800" cy="36880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06484">
                  <a:extLst>
                    <a:ext uri="{9D8B030D-6E8A-4147-A177-3AD203B41FA5}">
                      <a16:colId xmlns:a16="http://schemas.microsoft.com/office/drawing/2014/main" val="2767204857"/>
                    </a:ext>
                  </a:extLst>
                </a:gridCol>
                <a:gridCol w="2115403">
                  <a:extLst>
                    <a:ext uri="{9D8B030D-6E8A-4147-A177-3AD203B41FA5}">
                      <a16:colId xmlns:a16="http://schemas.microsoft.com/office/drawing/2014/main" val="3780212547"/>
                    </a:ext>
                  </a:extLst>
                </a:gridCol>
                <a:gridCol w="2254913">
                  <a:extLst>
                    <a:ext uri="{9D8B030D-6E8A-4147-A177-3AD203B41FA5}">
                      <a16:colId xmlns:a16="http://schemas.microsoft.com/office/drawing/2014/main" val="2043353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200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je </a:t>
                      </a:r>
                      <a:r>
                        <a:rPr lang="en-GB" sz="200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ou</a:t>
                      </a:r>
                      <a:r>
                        <a:rPr lang="en-GB" sz="200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nous ?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ker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où ?</a:t>
                      </a:r>
                      <a:endParaRPr lang="en-GB" sz="20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36884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82047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93873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b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01272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782328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475317" y="2053103"/>
          <a:ext cx="4876800" cy="36880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06484">
                  <a:extLst>
                    <a:ext uri="{9D8B030D-6E8A-4147-A177-3AD203B41FA5}">
                      <a16:colId xmlns:a16="http://schemas.microsoft.com/office/drawing/2014/main" val="2767204857"/>
                    </a:ext>
                  </a:extLst>
                </a:gridCol>
                <a:gridCol w="2115403">
                  <a:extLst>
                    <a:ext uri="{9D8B030D-6E8A-4147-A177-3AD203B41FA5}">
                      <a16:colId xmlns:a16="http://schemas.microsoft.com/office/drawing/2014/main" val="3780212547"/>
                    </a:ext>
                  </a:extLst>
                </a:gridCol>
                <a:gridCol w="2254913">
                  <a:extLst>
                    <a:ext uri="{9D8B030D-6E8A-4147-A177-3AD203B41FA5}">
                      <a16:colId xmlns:a16="http://schemas.microsoft.com/office/drawing/2014/main" val="2043353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200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00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je </a:t>
                      </a:r>
                      <a:r>
                        <a:rPr lang="en-GB" sz="200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ou</a:t>
                      </a:r>
                      <a:r>
                        <a:rPr lang="en-GB" sz="200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nous ?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ker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où ?</a:t>
                      </a:r>
                      <a:endParaRPr lang="en-GB" sz="20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36884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82047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93873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fr-FR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fr-FR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01272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782328"/>
                  </a:ext>
                </a:extLst>
              </a:tr>
            </a:tbl>
          </a:graphicData>
        </a:graphic>
      </p:graphicFrame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296864"/>
            <a:ext cx="6853733" cy="867128"/>
          </a:xfrm>
          <a:prstGeom prst="rect">
            <a:avLst/>
          </a:prstGeom>
        </p:spPr>
      </p:pic>
      <p:sp>
        <p:nvSpPr>
          <p:cNvPr id="17" name="Title 3"/>
          <p:cNvSpPr txBox="1">
            <a:spLocks/>
          </p:cNvSpPr>
          <p:nvPr/>
        </p:nvSpPr>
        <p:spPr>
          <a:xfrm>
            <a:off x="59643" y="296864"/>
            <a:ext cx="5265384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Century Gothic"/>
              <a:buNone/>
              <a:defRPr sz="4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800" b="1" kern="0">
                <a:solidFill>
                  <a:schemeClr val="bg1"/>
                </a:solidFill>
              </a:rPr>
              <a:t>Qui </a:t>
            </a:r>
            <a:r>
              <a:rPr lang="en-GB" sz="2800" b="1" kern="0" err="1">
                <a:solidFill>
                  <a:schemeClr val="bg1"/>
                </a:solidFill>
              </a:rPr>
              <a:t>va</a:t>
            </a:r>
            <a:r>
              <a:rPr lang="en-GB" sz="2800" b="1" kern="0">
                <a:solidFill>
                  <a:schemeClr val="bg1"/>
                </a:solidFill>
              </a:rPr>
              <a:t> </a:t>
            </a:r>
            <a:r>
              <a:rPr lang="en-GB" sz="2800" b="1" kern="0" err="1">
                <a:solidFill>
                  <a:schemeClr val="bg1"/>
                </a:solidFill>
              </a:rPr>
              <a:t>où</a:t>
            </a:r>
            <a:r>
              <a:rPr lang="en-GB" sz="2800" b="1" kern="0">
                <a:solidFill>
                  <a:schemeClr val="bg1"/>
                </a:solidFill>
              </a:rPr>
              <a:t> ? </a:t>
            </a:r>
            <a:r>
              <a:rPr lang="en-GB" sz="2800" b="1" kern="0" err="1">
                <a:solidFill>
                  <a:schemeClr val="bg1"/>
                </a:solidFill>
              </a:rPr>
              <a:t>Partenaire</a:t>
            </a:r>
            <a:r>
              <a:rPr lang="en-GB" sz="2800" b="1" kern="0">
                <a:solidFill>
                  <a:schemeClr val="bg1"/>
                </a:solidFill>
              </a:rPr>
              <a:t> A (1) 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1146" y="2553939"/>
            <a:ext cx="287093" cy="66988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4191" y="3265328"/>
            <a:ext cx="921005" cy="74526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8126" y="4151729"/>
            <a:ext cx="833137" cy="67416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7952" y="4113750"/>
            <a:ext cx="862659" cy="69805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7951" y="2486317"/>
            <a:ext cx="862659" cy="69805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908" y="2481566"/>
            <a:ext cx="515809" cy="66988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00EDB29-ECAB-4E9F-9633-9F824B9445C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432" y="3326783"/>
            <a:ext cx="975316" cy="7314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CC97C51-9D10-49C8-A467-3BD9093ACB1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845" y="5024165"/>
            <a:ext cx="867821" cy="66397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F2678531-D559-48B6-9EA4-5C1FA5AFA0E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717" y="5257783"/>
            <a:ext cx="232615" cy="41677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CC0593E-19A8-486A-AAE1-A183757E1F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508" y="2535194"/>
            <a:ext cx="924380" cy="61625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6693D1D-19E3-42DC-ABDA-012F1BE71AD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2539" y="3326783"/>
            <a:ext cx="938858" cy="70414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719" y="4151729"/>
            <a:ext cx="684498" cy="650273"/>
          </a:xfrm>
          <a:prstGeom prst="rect">
            <a:avLst/>
          </a:prstGeom>
        </p:spPr>
      </p:pic>
      <p:grpSp>
        <p:nvGrpSpPr>
          <p:cNvPr id="42" name="Group 41"/>
          <p:cNvGrpSpPr>
            <a:grpSpLocks noChangeAspect="1"/>
          </p:cNvGrpSpPr>
          <p:nvPr/>
        </p:nvGrpSpPr>
        <p:grpSpPr>
          <a:xfrm>
            <a:off x="9527852" y="4950519"/>
            <a:ext cx="1141242" cy="737616"/>
            <a:chOff x="188942" y="1203654"/>
            <a:chExt cx="4284680" cy="2648975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942" y="1203654"/>
              <a:ext cx="4284680" cy="2648975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8452" y="1784236"/>
              <a:ext cx="1930295" cy="1016622"/>
            </a:xfrm>
            <a:prstGeom prst="rect">
              <a:avLst/>
            </a:prstGeom>
          </p:spPr>
        </p:pic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442" y="4044622"/>
            <a:ext cx="784759" cy="95102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AE52D3D-C0F6-4750-B949-BC84338003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1145" y="4984386"/>
            <a:ext cx="287093" cy="66988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8B6600C-8DAE-4634-A3BA-732517A12A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5732" y="3373770"/>
            <a:ext cx="287093" cy="66988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261F539E-293D-4A5F-BB00-D334D1CC2D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7837" y="5011094"/>
            <a:ext cx="287093" cy="66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3532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475317" y="2053103"/>
          <a:ext cx="4876800" cy="36880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06484">
                  <a:extLst>
                    <a:ext uri="{9D8B030D-6E8A-4147-A177-3AD203B41FA5}">
                      <a16:colId xmlns:a16="http://schemas.microsoft.com/office/drawing/2014/main" val="2767204857"/>
                    </a:ext>
                  </a:extLst>
                </a:gridCol>
                <a:gridCol w="2115403">
                  <a:extLst>
                    <a:ext uri="{9D8B030D-6E8A-4147-A177-3AD203B41FA5}">
                      <a16:colId xmlns:a16="http://schemas.microsoft.com/office/drawing/2014/main" val="3780212547"/>
                    </a:ext>
                  </a:extLst>
                </a:gridCol>
                <a:gridCol w="2254913">
                  <a:extLst>
                    <a:ext uri="{9D8B030D-6E8A-4147-A177-3AD203B41FA5}">
                      <a16:colId xmlns:a16="http://schemas.microsoft.com/office/drawing/2014/main" val="2043353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200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00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I or we?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ker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where?</a:t>
                      </a:r>
                      <a:endParaRPr lang="en-GB" sz="20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36884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82047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93873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fr-FR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fr-FR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01272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782328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924669" y="2068673"/>
          <a:ext cx="4876800" cy="36880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06484">
                  <a:extLst>
                    <a:ext uri="{9D8B030D-6E8A-4147-A177-3AD203B41FA5}">
                      <a16:colId xmlns:a16="http://schemas.microsoft.com/office/drawing/2014/main" val="2767204857"/>
                    </a:ext>
                  </a:extLst>
                </a:gridCol>
                <a:gridCol w="2115403">
                  <a:extLst>
                    <a:ext uri="{9D8B030D-6E8A-4147-A177-3AD203B41FA5}">
                      <a16:colId xmlns:a16="http://schemas.microsoft.com/office/drawing/2014/main" val="3780212547"/>
                    </a:ext>
                  </a:extLst>
                </a:gridCol>
                <a:gridCol w="2254913">
                  <a:extLst>
                    <a:ext uri="{9D8B030D-6E8A-4147-A177-3AD203B41FA5}">
                      <a16:colId xmlns:a16="http://schemas.microsoft.com/office/drawing/2014/main" val="2043353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200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I or we?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ker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where?</a:t>
                      </a:r>
                      <a:endParaRPr lang="en-GB" sz="20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36884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82047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93873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b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01272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782328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051323" y="2646568"/>
            <a:ext cx="862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I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069081" y="3491657"/>
            <a:ext cx="862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we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090953" y="4271167"/>
            <a:ext cx="862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we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090000" y="5099307"/>
            <a:ext cx="862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I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869" y="1406618"/>
            <a:ext cx="1137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Write where your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partner is going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alone</a:t>
            </a:r>
            <a:r>
              <a:rPr kumimoji="0" lang="en-GB" sz="2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(‘I’) and 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with friends </a:t>
            </a:r>
            <a:r>
              <a:rPr kumimoji="0" lang="en-GB" sz="2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(‘we’)</a:t>
            </a:r>
            <a:r>
              <a:rPr lang="en-GB" sz="2000" kern="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 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" name="Rounded Rectangle 46" descr="background rectangle">
            <a:extLst>
              <a:ext uri="{FF2B5EF4-FFF2-40B4-BE49-F238E27FC236}">
                <a16:creationId xmlns:a16="http://schemas.microsoft.com/office/drawing/2014/main" id="{CB238838-6A9D-47A3-BE4F-676D1EC3BD53}"/>
              </a:ext>
            </a:extLst>
          </p:cNvPr>
          <p:cNvSpPr/>
          <p:nvPr/>
        </p:nvSpPr>
        <p:spPr>
          <a:xfrm>
            <a:off x="10771416" y="250828"/>
            <a:ext cx="1161402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0F86C4-99FC-7443-A605-C9F1CE104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71573" y="270713"/>
            <a:ext cx="1062928" cy="344718"/>
          </a:xfrm>
        </p:spPr>
        <p:txBody>
          <a:bodyPr>
            <a:normAutofit fontScale="90000"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1800" b="1" err="1">
                <a:solidFill>
                  <a:prstClr val="white"/>
                </a:solidFill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  <a:endParaRPr lang="en-US">
              <a:latin typeface="Century Gothic" panose="020B0502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296864"/>
            <a:ext cx="6853733" cy="867128"/>
          </a:xfrm>
          <a:prstGeom prst="rect">
            <a:avLst/>
          </a:prstGeom>
        </p:spPr>
      </p:pic>
      <p:sp>
        <p:nvSpPr>
          <p:cNvPr id="17" name="Title 3"/>
          <p:cNvSpPr txBox="1">
            <a:spLocks/>
          </p:cNvSpPr>
          <p:nvPr/>
        </p:nvSpPr>
        <p:spPr>
          <a:xfrm>
            <a:off x="59643" y="296864"/>
            <a:ext cx="5265384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Century Gothic"/>
              <a:buNone/>
              <a:defRPr sz="4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800" b="1" kern="0">
                <a:solidFill>
                  <a:schemeClr val="bg1"/>
                </a:solidFill>
                <a:latin typeface="Century Gothic" panose="020B0502020202020204" pitchFamily="34" charset="0"/>
              </a:rPr>
              <a:t>Qui </a:t>
            </a:r>
            <a:r>
              <a:rPr lang="en-GB" sz="2800" b="1" kern="0" err="1">
                <a:solidFill>
                  <a:schemeClr val="bg1"/>
                </a:solidFill>
                <a:latin typeface="Century Gothic" panose="020B0502020202020204" pitchFamily="34" charset="0"/>
              </a:rPr>
              <a:t>va</a:t>
            </a:r>
            <a:r>
              <a:rPr lang="en-GB" sz="2800" b="1" ker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kern="0" err="1">
                <a:solidFill>
                  <a:schemeClr val="bg1"/>
                </a:solidFill>
                <a:latin typeface="Century Gothic" panose="020B0502020202020204" pitchFamily="34" charset="0"/>
              </a:rPr>
              <a:t>où</a:t>
            </a:r>
            <a:r>
              <a:rPr lang="en-GB" sz="2800" b="1" kern="0">
                <a:solidFill>
                  <a:schemeClr val="bg1"/>
                </a:solidFill>
                <a:latin typeface="Century Gothic" panose="020B0502020202020204" pitchFamily="34" charset="0"/>
              </a:rPr>
              <a:t> ? </a:t>
            </a:r>
            <a:r>
              <a:rPr lang="en-GB" sz="2800" b="1" kern="0" err="1">
                <a:solidFill>
                  <a:schemeClr val="bg1"/>
                </a:solidFill>
                <a:latin typeface="Century Gothic" panose="020B0502020202020204" pitchFamily="34" charset="0"/>
              </a:rPr>
              <a:t>Partenaire</a:t>
            </a:r>
            <a:r>
              <a:rPr lang="en-GB" sz="2800" b="1" kern="0">
                <a:solidFill>
                  <a:schemeClr val="bg1"/>
                </a:solidFill>
                <a:latin typeface="Century Gothic" panose="020B0502020202020204" pitchFamily="34" charset="0"/>
              </a:rPr>
              <a:t> B (1)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66614" y="2687922"/>
            <a:ext cx="1321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London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293261" y="3491657"/>
            <a:ext cx="7999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park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230548" y="4367602"/>
            <a:ext cx="862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hotel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849904" y="5099307"/>
            <a:ext cx="1607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post office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627949" y="2689378"/>
            <a:ext cx="862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we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9770416" y="2652912"/>
            <a:ext cx="100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school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627949" y="3480389"/>
            <a:ext cx="862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I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9586956" y="3492897"/>
            <a:ext cx="1434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checkout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627949" y="4312426"/>
            <a:ext cx="862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we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9872718" y="4307866"/>
            <a:ext cx="862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shop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7635427" y="5099307"/>
            <a:ext cx="862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I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0008914" y="5127431"/>
            <a:ext cx="862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USA</a:t>
            </a:r>
          </a:p>
        </p:txBody>
      </p:sp>
    </p:spTree>
    <p:extLst>
      <p:ext uri="{BB962C8B-B14F-4D97-AF65-F5344CB8AC3E}">
        <p14:creationId xmlns:p14="http://schemas.microsoft.com/office/powerpoint/2010/main" val="16082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/>
      <p:bldP spid="46" grpId="0"/>
      <p:bldP spid="48" grpId="0"/>
      <p:bldP spid="7" grpId="0"/>
      <p:bldP spid="36" grpId="0"/>
      <p:bldP spid="47" grpId="0"/>
      <p:bldP spid="49" grpId="0"/>
      <p:bldP spid="50" grpId="0"/>
      <p:bldP spid="51" grpId="0"/>
      <p:bldP spid="52" grpId="0"/>
      <p:bldP spid="54" grpId="0"/>
      <p:bldP spid="55" grpId="0"/>
      <p:bldP spid="56" grpId="0"/>
      <p:bldP spid="57" grpId="0"/>
      <p:bldP spid="5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46" descr="background rectangle">
            <a:extLst>
              <a:ext uri="{FF2B5EF4-FFF2-40B4-BE49-F238E27FC236}">
                <a16:creationId xmlns:a16="http://schemas.microsoft.com/office/drawing/2014/main" id="{CB238838-6A9D-47A3-BE4F-676D1EC3BD53}"/>
              </a:ext>
            </a:extLst>
          </p:cNvPr>
          <p:cNvSpPr/>
          <p:nvPr/>
        </p:nvSpPr>
        <p:spPr>
          <a:xfrm>
            <a:off x="10771416" y="250828"/>
            <a:ext cx="1161402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0F86C4-99FC-7443-A605-C9F1CE104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71573" y="270713"/>
            <a:ext cx="1062928" cy="344718"/>
          </a:xfrm>
        </p:spPr>
        <p:txBody>
          <a:bodyPr>
            <a:normAutofit fontScale="90000"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1800" b="1" err="1">
                <a:solidFill>
                  <a:prstClr val="white"/>
                </a:solidFill>
                <a:ea typeface="+mn-ea"/>
                <a:cs typeface="+mn-cs"/>
              </a:rPr>
              <a:t>parler</a:t>
            </a:r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924669" y="2068673"/>
          <a:ext cx="4876800" cy="36880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06484">
                  <a:extLst>
                    <a:ext uri="{9D8B030D-6E8A-4147-A177-3AD203B41FA5}">
                      <a16:colId xmlns:a16="http://schemas.microsoft.com/office/drawing/2014/main" val="2767204857"/>
                    </a:ext>
                  </a:extLst>
                </a:gridCol>
                <a:gridCol w="2115403">
                  <a:extLst>
                    <a:ext uri="{9D8B030D-6E8A-4147-A177-3AD203B41FA5}">
                      <a16:colId xmlns:a16="http://schemas.microsoft.com/office/drawing/2014/main" val="3780212547"/>
                    </a:ext>
                  </a:extLst>
                </a:gridCol>
                <a:gridCol w="2254913">
                  <a:extLst>
                    <a:ext uri="{9D8B030D-6E8A-4147-A177-3AD203B41FA5}">
                      <a16:colId xmlns:a16="http://schemas.microsoft.com/office/drawing/2014/main" val="2043353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200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je </a:t>
                      </a:r>
                      <a:r>
                        <a:rPr lang="en-GB" sz="200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ou</a:t>
                      </a:r>
                      <a:r>
                        <a:rPr lang="en-GB" sz="200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nous ?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ker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où ?</a:t>
                      </a:r>
                      <a:endParaRPr lang="en-GB" sz="20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36884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82047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93873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b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01272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782328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475317" y="2053103"/>
          <a:ext cx="4876800" cy="36880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06484">
                  <a:extLst>
                    <a:ext uri="{9D8B030D-6E8A-4147-A177-3AD203B41FA5}">
                      <a16:colId xmlns:a16="http://schemas.microsoft.com/office/drawing/2014/main" val="2767204857"/>
                    </a:ext>
                  </a:extLst>
                </a:gridCol>
                <a:gridCol w="2115403">
                  <a:extLst>
                    <a:ext uri="{9D8B030D-6E8A-4147-A177-3AD203B41FA5}">
                      <a16:colId xmlns:a16="http://schemas.microsoft.com/office/drawing/2014/main" val="3780212547"/>
                    </a:ext>
                  </a:extLst>
                </a:gridCol>
                <a:gridCol w="2254913">
                  <a:extLst>
                    <a:ext uri="{9D8B030D-6E8A-4147-A177-3AD203B41FA5}">
                      <a16:colId xmlns:a16="http://schemas.microsoft.com/office/drawing/2014/main" val="2043353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200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00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je </a:t>
                      </a:r>
                      <a:r>
                        <a:rPr lang="en-GB" sz="200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ou</a:t>
                      </a:r>
                      <a:r>
                        <a:rPr lang="en-GB" sz="200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nous ?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ker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où ?</a:t>
                      </a:r>
                      <a:endParaRPr lang="en-GB" sz="20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36884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82047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93873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fr-FR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fr-FR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01272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782328"/>
                  </a:ext>
                </a:extLst>
              </a:tr>
            </a:tbl>
          </a:graphicData>
        </a:graphic>
      </p:graphicFrame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296864"/>
            <a:ext cx="6853733" cy="867128"/>
          </a:xfrm>
          <a:prstGeom prst="rect">
            <a:avLst/>
          </a:prstGeom>
        </p:spPr>
      </p:pic>
      <p:sp>
        <p:nvSpPr>
          <p:cNvPr id="17" name="Title 3"/>
          <p:cNvSpPr txBox="1">
            <a:spLocks/>
          </p:cNvSpPr>
          <p:nvPr/>
        </p:nvSpPr>
        <p:spPr>
          <a:xfrm>
            <a:off x="59643" y="296864"/>
            <a:ext cx="5265384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Century Gothic"/>
              <a:buNone/>
              <a:defRPr sz="4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800" b="1" kern="0">
                <a:solidFill>
                  <a:schemeClr val="bg1"/>
                </a:solidFill>
              </a:rPr>
              <a:t>Qui </a:t>
            </a:r>
            <a:r>
              <a:rPr lang="en-GB" sz="2800" b="1" kern="0" err="1">
                <a:solidFill>
                  <a:schemeClr val="bg1"/>
                </a:solidFill>
              </a:rPr>
              <a:t>va</a:t>
            </a:r>
            <a:r>
              <a:rPr lang="en-GB" sz="2800" b="1" kern="0">
                <a:solidFill>
                  <a:schemeClr val="bg1"/>
                </a:solidFill>
              </a:rPr>
              <a:t> </a:t>
            </a:r>
            <a:r>
              <a:rPr lang="en-GB" sz="2800" b="1" kern="0" err="1">
                <a:solidFill>
                  <a:schemeClr val="bg1"/>
                </a:solidFill>
              </a:rPr>
              <a:t>où</a:t>
            </a:r>
            <a:r>
              <a:rPr lang="en-GB" sz="2800" b="1" kern="0">
                <a:solidFill>
                  <a:schemeClr val="bg1"/>
                </a:solidFill>
              </a:rPr>
              <a:t> ? </a:t>
            </a:r>
            <a:r>
              <a:rPr lang="en-GB" sz="2800" b="1" kern="0" err="1">
                <a:solidFill>
                  <a:schemeClr val="bg1"/>
                </a:solidFill>
              </a:rPr>
              <a:t>Partenaire</a:t>
            </a:r>
            <a:r>
              <a:rPr lang="en-GB" sz="2800" b="1" kern="0">
                <a:solidFill>
                  <a:schemeClr val="bg1"/>
                </a:solidFill>
              </a:rPr>
              <a:t> B (2) 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7654" y="4206985"/>
            <a:ext cx="257525" cy="60089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6991" y="2582872"/>
            <a:ext cx="738852" cy="59787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125" y="4882374"/>
            <a:ext cx="620443" cy="80577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00EDB29-ECAB-4E9F-9633-9F824B9445C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5678" y="3321294"/>
            <a:ext cx="975316" cy="7314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CC97C51-9D10-49C8-A467-3BD9093ACB1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416" y="2565954"/>
            <a:ext cx="867821" cy="66397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F2678531-D559-48B6-9EA4-5C1FA5AFA0E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501" y="2809388"/>
            <a:ext cx="232615" cy="41677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CC0593E-19A8-486A-AAE1-A183757E1F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736" y="5038207"/>
            <a:ext cx="924380" cy="61625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6693D1D-19E3-42DC-ABDA-012F1BE71AD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394" y="2520099"/>
            <a:ext cx="938858" cy="70414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269" y="4251347"/>
            <a:ext cx="684498" cy="650273"/>
          </a:xfrm>
          <a:prstGeom prst="rect">
            <a:avLst/>
          </a:prstGeom>
        </p:spPr>
      </p:pic>
      <p:grpSp>
        <p:nvGrpSpPr>
          <p:cNvPr id="42" name="Group 41"/>
          <p:cNvGrpSpPr>
            <a:grpSpLocks noChangeAspect="1"/>
          </p:cNvGrpSpPr>
          <p:nvPr/>
        </p:nvGrpSpPr>
        <p:grpSpPr>
          <a:xfrm>
            <a:off x="9695678" y="4119346"/>
            <a:ext cx="1141242" cy="737616"/>
            <a:chOff x="188942" y="1203654"/>
            <a:chExt cx="4284680" cy="2648975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942" y="1203654"/>
              <a:ext cx="4284680" cy="2648975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8452" y="1784236"/>
              <a:ext cx="1930295" cy="1016622"/>
            </a:xfrm>
            <a:prstGeom prst="rect">
              <a:avLst/>
            </a:prstGeom>
          </p:spPr>
        </p:pic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807" y="3224628"/>
            <a:ext cx="784759" cy="95102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1110F71E-B203-4587-90D8-DC3F5C3BBEB0}"/>
              </a:ext>
            </a:extLst>
          </p:cNvPr>
          <p:cNvSpPr txBox="1"/>
          <p:nvPr/>
        </p:nvSpPr>
        <p:spPr>
          <a:xfrm>
            <a:off x="209779" y="1321869"/>
            <a:ext cx="1137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Say where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you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are going</a:t>
            </a:r>
            <a:r>
              <a:rPr kumimoji="0" lang="en-GB" sz="2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(‘je’) and where you and your 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friends</a:t>
            </a:r>
            <a:r>
              <a:rPr kumimoji="0" lang="en-GB" sz="2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are going (‘nous’)</a:t>
            </a:r>
            <a:r>
              <a:rPr lang="en-GB" sz="2000" kern="0" dirty="0">
                <a:solidFill>
                  <a:schemeClr val="accent5">
                    <a:lumMod val="50000"/>
                  </a:schemeClr>
                </a:solidFill>
              </a:rPr>
              <a:t>. 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A1374407-EA85-46D6-96E5-8D54B0C7E9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6991" y="3378324"/>
            <a:ext cx="738852" cy="59787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2F92225-D049-411C-BAC1-3B5AE8B82A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7654" y="5055189"/>
            <a:ext cx="257525" cy="60089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DAB36D60-5925-41A8-AC1F-F528147D2F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4162" y="2544793"/>
            <a:ext cx="738852" cy="59787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3A138C1-D312-4DE8-AE5D-A7B93F3D3F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8583" y="5010774"/>
            <a:ext cx="738852" cy="59787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059A126-C8B0-4F94-ACF6-F7942DD2EE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6768" y="3399694"/>
            <a:ext cx="257525" cy="60089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6C9423D7-1FA7-4230-BECD-6F56162D58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330" y="4206985"/>
            <a:ext cx="257525" cy="60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4907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rectangle ">
            <a:extLst>
              <a:ext uri="{FF2B5EF4-FFF2-40B4-BE49-F238E27FC236}">
                <a16:creationId xmlns:a16="http://schemas.microsoft.com/office/drawing/2014/main" id="{30C7BAD3-E64C-4DA2-A293-193FDB2EF9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132F48A-915B-4E31-8C93-5D8BB29C529D}"/>
              </a:ext>
            </a:extLst>
          </p:cNvPr>
          <p:cNvSpPr/>
          <p:nvPr/>
        </p:nvSpPr>
        <p:spPr>
          <a:xfrm>
            <a:off x="122492" y="1212856"/>
            <a:ext cx="114040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Remember,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French we use the verb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aller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say </a:t>
            </a:r>
            <a:r>
              <a:rPr kumimoji="0" lang="en-GB" sz="3200" b="1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go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9ABE20-583E-4FFA-A34C-A512B8D2D5E2}"/>
              </a:ext>
            </a:extLst>
          </p:cNvPr>
          <p:cNvSpPr txBox="1"/>
          <p:nvPr/>
        </p:nvSpPr>
        <p:spPr>
          <a:xfrm>
            <a:off x="460843" y="1923175"/>
            <a:ext cx="334665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vais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0B19B6-3AF3-4C6B-BF9A-BFD1157B71F1}"/>
              </a:ext>
            </a:extLst>
          </p:cNvPr>
          <p:cNvSpPr txBox="1"/>
          <p:nvPr/>
        </p:nvSpPr>
        <p:spPr>
          <a:xfrm>
            <a:off x="5066882" y="1899472"/>
            <a:ext cx="644280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go / I am going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D7264A-35DF-4C40-9411-9E88464091E4}"/>
              </a:ext>
            </a:extLst>
          </p:cNvPr>
          <p:cNvSpPr txBox="1"/>
          <p:nvPr/>
        </p:nvSpPr>
        <p:spPr>
          <a:xfrm>
            <a:off x="460843" y="3317451"/>
            <a:ext cx="368867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45B3FD-5539-4D9F-AF5F-438E11F004DA}"/>
              </a:ext>
            </a:extLst>
          </p:cNvPr>
          <p:cNvSpPr txBox="1"/>
          <p:nvPr/>
        </p:nvSpPr>
        <p:spPr>
          <a:xfrm>
            <a:off x="5044442" y="4014589"/>
            <a:ext cx="708872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 goes / she is going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7AE412-E859-4B58-9311-A8F4A4DC56FC}"/>
              </a:ext>
            </a:extLst>
          </p:cNvPr>
          <p:cNvSpPr txBox="1"/>
          <p:nvPr/>
        </p:nvSpPr>
        <p:spPr>
          <a:xfrm>
            <a:off x="5066882" y="3300339"/>
            <a:ext cx="696996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goes / he is going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8442BA-8AE7-4F81-8308-5BDF92A8A587}"/>
              </a:ext>
            </a:extLst>
          </p:cNvPr>
          <p:cNvSpPr/>
          <p:nvPr/>
        </p:nvSpPr>
        <p:spPr>
          <a:xfrm>
            <a:off x="460843" y="4014590"/>
            <a:ext cx="15215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785505-E840-45D2-8EFC-A07818020BB4}"/>
              </a:ext>
            </a:extLst>
          </p:cNvPr>
          <p:cNvSpPr txBox="1"/>
          <p:nvPr/>
        </p:nvSpPr>
        <p:spPr>
          <a:xfrm>
            <a:off x="460843" y="2620313"/>
            <a:ext cx="2946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tu vas</a:t>
            </a:r>
            <a:endParaRPr lang="en-GB" sz="32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2CD311-430F-47DC-AB63-9F70C17F3870}"/>
              </a:ext>
            </a:extLst>
          </p:cNvPr>
          <p:cNvSpPr txBox="1"/>
          <p:nvPr/>
        </p:nvSpPr>
        <p:spPr>
          <a:xfrm>
            <a:off x="5044442" y="2586089"/>
            <a:ext cx="673061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kern="1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rPr>
              <a:t>you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 / </a:t>
            </a:r>
            <a:r>
              <a:rPr lang="en-GB" sz="3200" kern="1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rPr>
              <a:t>y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are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going</a:t>
            </a:r>
          </a:p>
        </p:txBody>
      </p:sp>
      <p:sp>
        <p:nvSpPr>
          <p:cNvPr id="13" name="Rounded Rectangle 46">
            <a:extLst>
              <a:ext uri="{FF2B5EF4-FFF2-40B4-BE49-F238E27FC236}">
                <a16:creationId xmlns:a16="http://schemas.microsoft.com/office/drawing/2014/main" id="{CBE14D19-A974-4F42-B0C5-30CC11627200}"/>
              </a:ext>
            </a:extLst>
          </p:cNvPr>
          <p:cNvSpPr/>
          <p:nvPr/>
        </p:nvSpPr>
        <p:spPr>
          <a:xfrm>
            <a:off x="9076766" y="177535"/>
            <a:ext cx="2864692" cy="4612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grammaire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132F48A-915B-4E31-8C93-5D8BB29C529D}"/>
              </a:ext>
            </a:extLst>
          </p:cNvPr>
          <p:cNvSpPr/>
          <p:nvPr/>
        </p:nvSpPr>
        <p:spPr>
          <a:xfrm>
            <a:off x="161485" y="4763712"/>
            <a:ext cx="69317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say </a:t>
            </a:r>
            <a:r>
              <a:rPr kumimoji="0" lang="en-GB" sz="32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go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use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</a:t>
            </a:r>
            <a:r>
              <a:rPr kumimoji="0" lang="en-GB" sz="32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noProof="0" dirty="0" err="1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allons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9ABE20-583E-4FFA-A34C-A512B8D2D5E2}"/>
              </a:ext>
            </a:extLst>
          </p:cNvPr>
          <p:cNvSpPr txBox="1"/>
          <p:nvPr/>
        </p:nvSpPr>
        <p:spPr>
          <a:xfrm>
            <a:off x="460843" y="5512834"/>
            <a:ext cx="384923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allons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EE6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C2CD311-430F-47DC-AB63-9F70C17F3870}"/>
              </a:ext>
            </a:extLst>
          </p:cNvPr>
          <p:cNvSpPr txBox="1"/>
          <p:nvPr/>
        </p:nvSpPr>
        <p:spPr>
          <a:xfrm>
            <a:off x="5044441" y="5512834"/>
            <a:ext cx="673061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kern="1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rPr>
              <a:t>we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 / </a:t>
            </a:r>
            <a:r>
              <a:rPr lang="en-GB" sz="3200" kern="1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rPr>
              <a:t>we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are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going</a:t>
            </a: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161485" y="23491"/>
            <a:ext cx="5167184" cy="1325563"/>
          </a:xfrm>
        </p:spPr>
        <p:txBody>
          <a:bodyPr/>
          <a:lstStyle/>
          <a:p>
            <a:pPr rtl="0" eaLnBrk="1" fontAlgn="auto" latinLnBrk="0" hangingPunct="1"/>
            <a:r>
              <a:rPr lang="en-GB" sz="3600" b="1" i="0" spc="0" baseline="0">
                <a:ln>
                  <a:noFill/>
                </a:ln>
                <a:solidFill>
                  <a:srgbClr val="FFFFFF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The verb ‘</a:t>
            </a:r>
            <a:r>
              <a:rPr lang="en-GB" sz="3600" b="1" i="0" spc="0" baseline="0" err="1">
                <a:ln>
                  <a:noFill/>
                </a:ln>
                <a:solidFill>
                  <a:srgbClr val="FFFFFF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aller</a:t>
            </a:r>
            <a:r>
              <a:rPr lang="en-GB" sz="3600" b="1" i="0" spc="0" baseline="0">
                <a:ln>
                  <a:noFill/>
                </a:ln>
                <a:solidFill>
                  <a:srgbClr val="FFFFFF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’ – to go</a:t>
            </a:r>
            <a:endParaRPr lang="en-GB">
              <a:effectLst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7FEEC3-0AC2-470B-B8ED-6CA3ED8CF64A}"/>
              </a:ext>
            </a:extLst>
          </p:cNvPr>
          <p:cNvSpPr txBox="1"/>
          <p:nvPr/>
        </p:nvSpPr>
        <p:spPr>
          <a:xfrm>
            <a:off x="496974" y="2001025"/>
            <a:ext cx="163719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1">
                    <a:lumMod val="50000"/>
                  </a:schemeClr>
                </a:solidFill>
              </a:rPr>
              <a:t>______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A64E064-3261-43D2-A959-E6357F767CC5}"/>
              </a:ext>
            </a:extLst>
          </p:cNvPr>
          <p:cNvSpPr txBox="1"/>
          <p:nvPr/>
        </p:nvSpPr>
        <p:spPr>
          <a:xfrm>
            <a:off x="460843" y="3249003"/>
            <a:ext cx="175825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1">
                    <a:lumMod val="50000"/>
                  </a:schemeClr>
                </a:solidFill>
              </a:rPr>
              <a:t>______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4DD78C-5664-41B8-A61E-AB1F184A21EB}"/>
              </a:ext>
            </a:extLst>
          </p:cNvPr>
          <p:cNvSpPr txBox="1"/>
          <p:nvPr/>
        </p:nvSpPr>
        <p:spPr>
          <a:xfrm>
            <a:off x="458339" y="3946141"/>
            <a:ext cx="175825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1">
                    <a:lumMod val="50000"/>
                  </a:schemeClr>
                </a:solidFill>
              </a:rPr>
              <a:t>______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A7FEEC3-0AC2-470B-B8ED-6CA3ED8CF64A}"/>
              </a:ext>
            </a:extLst>
          </p:cNvPr>
          <p:cNvSpPr txBox="1"/>
          <p:nvPr/>
        </p:nvSpPr>
        <p:spPr>
          <a:xfrm>
            <a:off x="458339" y="2594321"/>
            <a:ext cx="163719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1">
                    <a:lumMod val="50000"/>
                  </a:schemeClr>
                </a:solidFill>
              </a:rPr>
              <a:t>______</a:t>
            </a:r>
          </a:p>
        </p:txBody>
      </p:sp>
    </p:spTree>
    <p:extLst>
      <p:ext uri="{BB962C8B-B14F-4D97-AF65-F5344CB8AC3E}">
        <p14:creationId xmlns:p14="http://schemas.microsoft.com/office/powerpoint/2010/main" val="369078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7" grpId="0" animBg="1"/>
      <p:bldP spid="3" grpId="0" animBg="1"/>
      <p:bldP spid="19" grpId="0" animBg="1"/>
      <p:bldP spid="20" grpId="0" animBg="1"/>
      <p:bldP spid="2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475317" y="2053103"/>
          <a:ext cx="4876800" cy="36880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06484">
                  <a:extLst>
                    <a:ext uri="{9D8B030D-6E8A-4147-A177-3AD203B41FA5}">
                      <a16:colId xmlns:a16="http://schemas.microsoft.com/office/drawing/2014/main" val="2767204857"/>
                    </a:ext>
                  </a:extLst>
                </a:gridCol>
                <a:gridCol w="2115403">
                  <a:extLst>
                    <a:ext uri="{9D8B030D-6E8A-4147-A177-3AD203B41FA5}">
                      <a16:colId xmlns:a16="http://schemas.microsoft.com/office/drawing/2014/main" val="3780212547"/>
                    </a:ext>
                  </a:extLst>
                </a:gridCol>
                <a:gridCol w="2254913">
                  <a:extLst>
                    <a:ext uri="{9D8B030D-6E8A-4147-A177-3AD203B41FA5}">
                      <a16:colId xmlns:a16="http://schemas.microsoft.com/office/drawing/2014/main" val="2043353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200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00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I or we?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ker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where?</a:t>
                      </a:r>
                      <a:endParaRPr lang="en-GB" sz="20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36884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82047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93873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fr-FR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fr-FR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01272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782328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924669" y="2068673"/>
          <a:ext cx="4876800" cy="36880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06484">
                  <a:extLst>
                    <a:ext uri="{9D8B030D-6E8A-4147-A177-3AD203B41FA5}">
                      <a16:colId xmlns:a16="http://schemas.microsoft.com/office/drawing/2014/main" val="2767204857"/>
                    </a:ext>
                  </a:extLst>
                </a:gridCol>
                <a:gridCol w="2115403">
                  <a:extLst>
                    <a:ext uri="{9D8B030D-6E8A-4147-A177-3AD203B41FA5}">
                      <a16:colId xmlns:a16="http://schemas.microsoft.com/office/drawing/2014/main" val="3780212547"/>
                    </a:ext>
                  </a:extLst>
                </a:gridCol>
                <a:gridCol w="2254913">
                  <a:extLst>
                    <a:ext uri="{9D8B030D-6E8A-4147-A177-3AD203B41FA5}">
                      <a16:colId xmlns:a16="http://schemas.microsoft.com/office/drawing/2014/main" val="2043353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200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I or we?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ker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where?</a:t>
                      </a:r>
                      <a:endParaRPr lang="en-GB" sz="20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36884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82047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93873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b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01272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782328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051323" y="2646568"/>
            <a:ext cx="862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we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069081" y="3491657"/>
            <a:ext cx="862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we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090953" y="4271167"/>
            <a:ext cx="862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I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090000" y="5099307"/>
            <a:ext cx="862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I</a:t>
            </a:r>
          </a:p>
        </p:txBody>
      </p:sp>
      <p:sp>
        <p:nvSpPr>
          <p:cNvPr id="4" name="Rounded Rectangle 46" descr="background rectangle">
            <a:extLst>
              <a:ext uri="{FF2B5EF4-FFF2-40B4-BE49-F238E27FC236}">
                <a16:creationId xmlns:a16="http://schemas.microsoft.com/office/drawing/2014/main" id="{CB238838-6A9D-47A3-BE4F-676D1EC3BD53}"/>
              </a:ext>
            </a:extLst>
          </p:cNvPr>
          <p:cNvSpPr/>
          <p:nvPr/>
        </p:nvSpPr>
        <p:spPr>
          <a:xfrm>
            <a:off x="10771416" y="250828"/>
            <a:ext cx="1161402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0F86C4-99FC-7443-A605-C9F1CE104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71573" y="270713"/>
            <a:ext cx="1062928" cy="344718"/>
          </a:xfrm>
        </p:spPr>
        <p:txBody>
          <a:bodyPr>
            <a:normAutofit fontScale="90000"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1800" b="1" err="1">
                <a:solidFill>
                  <a:prstClr val="white"/>
                </a:solidFill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  <a:endParaRPr lang="en-US">
              <a:latin typeface="Century Gothic" panose="020B0502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296864"/>
            <a:ext cx="6853733" cy="867128"/>
          </a:xfrm>
          <a:prstGeom prst="rect">
            <a:avLst/>
          </a:prstGeom>
        </p:spPr>
      </p:pic>
      <p:sp>
        <p:nvSpPr>
          <p:cNvPr id="17" name="Title 3"/>
          <p:cNvSpPr txBox="1">
            <a:spLocks/>
          </p:cNvSpPr>
          <p:nvPr/>
        </p:nvSpPr>
        <p:spPr>
          <a:xfrm>
            <a:off x="59643" y="296864"/>
            <a:ext cx="5265384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Century Gothic"/>
              <a:buNone/>
              <a:defRPr sz="4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800" b="1" kern="0">
                <a:solidFill>
                  <a:schemeClr val="bg1"/>
                </a:solidFill>
                <a:latin typeface="Century Gothic" panose="020B0502020202020204" pitchFamily="34" charset="0"/>
              </a:rPr>
              <a:t>Qui </a:t>
            </a:r>
            <a:r>
              <a:rPr lang="en-GB" sz="2800" b="1" kern="0" err="1">
                <a:solidFill>
                  <a:schemeClr val="bg1"/>
                </a:solidFill>
                <a:latin typeface="Century Gothic" panose="020B0502020202020204" pitchFamily="34" charset="0"/>
              </a:rPr>
              <a:t>va</a:t>
            </a:r>
            <a:r>
              <a:rPr lang="en-GB" sz="2800" b="1" ker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kern="0" err="1">
                <a:solidFill>
                  <a:schemeClr val="bg1"/>
                </a:solidFill>
                <a:latin typeface="Century Gothic" panose="020B0502020202020204" pitchFamily="34" charset="0"/>
              </a:rPr>
              <a:t>où</a:t>
            </a:r>
            <a:r>
              <a:rPr lang="en-GB" sz="2800" b="1" kern="0">
                <a:solidFill>
                  <a:schemeClr val="bg1"/>
                </a:solidFill>
                <a:latin typeface="Century Gothic" panose="020B0502020202020204" pitchFamily="34" charset="0"/>
              </a:rPr>
              <a:t> ? </a:t>
            </a:r>
            <a:r>
              <a:rPr lang="en-GB" sz="2800" b="1" kern="0" err="1">
                <a:solidFill>
                  <a:schemeClr val="bg1"/>
                </a:solidFill>
                <a:latin typeface="Century Gothic" panose="020B0502020202020204" pitchFamily="34" charset="0"/>
              </a:rPr>
              <a:t>Partenaire</a:t>
            </a:r>
            <a:r>
              <a:rPr lang="en-GB" sz="2800" b="1" kern="0">
                <a:solidFill>
                  <a:schemeClr val="bg1"/>
                </a:solidFill>
                <a:latin typeface="Century Gothic" panose="020B0502020202020204" pitchFamily="34" charset="0"/>
              </a:rPr>
              <a:t> A (2)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99647" y="2687922"/>
            <a:ext cx="14881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post office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208345" y="3520349"/>
            <a:ext cx="958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hotel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270591" y="4301059"/>
            <a:ext cx="862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shop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159420" y="5112324"/>
            <a:ext cx="1084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school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627949" y="2689378"/>
            <a:ext cx="862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we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9547413" y="2652568"/>
            <a:ext cx="1479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checkout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627949" y="3480389"/>
            <a:ext cx="862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I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9694335" y="3480389"/>
            <a:ext cx="1139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park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627949" y="4312426"/>
            <a:ext cx="862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I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9832675" y="4345561"/>
            <a:ext cx="862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USA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7635427" y="5099307"/>
            <a:ext cx="862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we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9680312" y="5099307"/>
            <a:ext cx="12133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London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2FB47CE-593D-4DC0-B94F-C343C8284050}"/>
              </a:ext>
            </a:extLst>
          </p:cNvPr>
          <p:cNvSpPr txBox="1"/>
          <p:nvPr/>
        </p:nvSpPr>
        <p:spPr>
          <a:xfrm>
            <a:off x="111869" y="1406618"/>
            <a:ext cx="1137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Write where your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partner is going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alone</a:t>
            </a:r>
            <a:r>
              <a:rPr kumimoji="0" lang="en-GB" sz="2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(‘I’) and 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with friends </a:t>
            </a:r>
            <a:r>
              <a:rPr kumimoji="0" lang="en-GB" sz="2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(‘we’)</a:t>
            </a:r>
            <a:r>
              <a:rPr lang="en-GB" sz="2000" kern="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 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9345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/>
      <p:bldP spid="46" grpId="0"/>
      <p:bldP spid="48" grpId="0"/>
      <p:bldP spid="7" grpId="0"/>
      <p:bldP spid="36" grpId="0"/>
      <p:bldP spid="47" grpId="0"/>
      <p:bldP spid="49" grpId="0"/>
      <p:bldP spid="50" grpId="0"/>
      <p:bldP spid="51" grpId="0"/>
      <p:bldP spid="52" grpId="0"/>
      <p:bldP spid="54" grpId="0"/>
      <p:bldP spid="55" grpId="0"/>
      <p:bldP spid="56" grpId="0"/>
      <p:bldP spid="57" grpId="0"/>
      <p:bldP spid="5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46">
            <a:extLst>
              <a:ext uri="{FF2B5EF4-FFF2-40B4-BE49-F238E27FC236}">
                <a16:creationId xmlns:a16="http://schemas.microsoft.com/office/drawing/2014/main" id="{CB238838-6A9D-47A3-BE4F-676D1EC3BD53}"/>
              </a:ext>
            </a:extLst>
          </p:cNvPr>
          <p:cNvSpPr/>
          <p:nvPr/>
        </p:nvSpPr>
        <p:spPr>
          <a:xfrm>
            <a:off x="9336506" y="104993"/>
            <a:ext cx="2660964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écrire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3852" y="1531423"/>
            <a:ext cx="625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1.</a:t>
            </a:r>
          </a:p>
        </p:txBody>
      </p:sp>
      <p:pic>
        <p:nvPicPr>
          <p:cNvPr id="12" name="Picture 11" descr="background rectangle ">
            <a:extLst>
              <a:ext uri="{FF2B5EF4-FFF2-40B4-BE49-F238E27FC236}">
                <a16:creationId xmlns:a16="http://schemas.microsoft.com/office/drawing/2014/main" id="{774264CD-D3E6-43C6-96F5-94494D0D8A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81307" y="1966828"/>
            <a:ext cx="625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2.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4711" y="2402233"/>
            <a:ext cx="778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3.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81307" y="2837638"/>
            <a:ext cx="625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4.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81307" y="3273043"/>
            <a:ext cx="625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5.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88762" y="3708448"/>
            <a:ext cx="625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6.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90034" y="4498816"/>
            <a:ext cx="53997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Here are some words you may find useful:</a:t>
            </a:r>
            <a:endParaRPr lang="en-GB" sz="20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0034" y="5043322"/>
            <a:ext cx="6068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souvent – rarement – chaque jour – aujourd’hui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42776" y="1559374"/>
            <a:ext cx="47130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chemeClr val="accent5">
                    <a:lumMod val="50000"/>
                  </a:schemeClr>
                </a:solidFill>
              </a:rPr>
              <a:t>I am going to the park today.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42776" y="1989599"/>
            <a:ext cx="47130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chemeClr val="accent5">
                    <a:lumMod val="50000"/>
                  </a:schemeClr>
                </a:solidFill>
              </a:rPr>
              <a:t>We often go to the post office.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42776" y="2850049"/>
            <a:ext cx="47130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chemeClr val="accent5">
                    <a:lumMod val="50000"/>
                  </a:schemeClr>
                </a:solidFill>
              </a:rPr>
              <a:t>We go to school every day.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42776" y="2419824"/>
            <a:ext cx="47130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chemeClr val="accent5">
                    <a:lumMod val="50000"/>
                  </a:schemeClr>
                </a:solidFill>
              </a:rPr>
              <a:t>He rarely goes to the USA.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42776" y="3280274"/>
            <a:ext cx="47130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chemeClr val="accent5">
                    <a:lumMod val="50000"/>
                  </a:schemeClr>
                </a:solidFill>
              </a:rPr>
              <a:t>Do you go to the shops often?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42776" y="3710501"/>
            <a:ext cx="47130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chemeClr val="accent5">
                    <a:lumMod val="50000"/>
                  </a:schemeClr>
                </a:solidFill>
              </a:rPr>
              <a:t>We are going to London today.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323564" y="1531423"/>
            <a:ext cx="47130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accent5">
                    <a:lumMod val="50000"/>
                  </a:schemeClr>
                </a:solidFill>
              </a:rPr>
              <a:t>Je vais au parc aujourd’hui.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366772" y="1965196"/>
            <a:ext cx="47130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accent5">
                    <a:lumMod val="50000"/>
                  </a:schemeClr>
                </a:solidFill>
              </a:rPr>
              <a:t>Nous allons souvent à la poste.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366772" y="2395423"/>
            <a:ext cx="47130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accent5">
                    <a:lumMod val="50000"/>
                  </a:schemeClr>
                </a:solidFill>
              </a:rPr>
              <a:t>Il va rarement aux États-Unis.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358621" y="2822665"/>
            <a:ext cx="53659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solidFill>
                  <a:schemeClr val="accent5">
                    <a:lumMod val="50000"/>
                  </a:schemeClr>
                </a:solidFill>
              </a:rPr>
              <a:t>Nous allons au collège chaque jour.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366772" y="3251269"/>
            <a:ext cx="47130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solidFill>
                  <a:schemeClr val="accent5">
                    <a:lumMod val="50000"/>
                  </a:schemeClr>
                </a:solidFill>
              </a:rPr>
              <a:t>Tu vas souvent aux magasins ?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366772" y="3709082"/>
            <a:ext cx="47130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solidFill>
                  <a:schemeClr val="accent5">
                    <a:lumMod val="50000"/>
                  </a:schemeClr>
                </a:solidFill>
              </a:rPr>
              <a:t>Nous allons à Londres aujourd’hui.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1388" y="326720"/>
            <a:ext cx="10515600" cy="1325563"/>
          </a:xfrm>
        </p:spPr>
        <p:txBody>
          <a:bodyPr/>
          <a:lstStyle/>
          <a:p>
            <a:pPr rtl="0" eaLnBrk="1" latinLnBrk="0" hangingPunct="1"/>
            <a:r>
              <a:rPr lang="en-GB" sz="3600" b="1" i="0" spc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Écris</a:t>
            </a:r>
            <a:r>
              <a:rPr lang="en-GB" sz="3600" b="1" i="0" spc="0" baseline="0" dirty="0">
                <a:ln>
                  <a:noFill/>
                </a:ln>
                <a:solidFill>
                  <a:srgbClr val="FFFFFF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3600" b="1" i="0" spc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lang="en-GB" sz="3600" b="1" i="0" spc="0" baseline="0" dirty="0">
                <a:ln>
                  <a:noFill/>
                </a:ln>
                <a:solidFill>
                  <a:srgbClr val="FFFFFF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3600" b="1" i="0" spc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fran</a:t>
            </a:r>
            <a:r>
              <a:rPr lang="en-GB" sz="3600" b="1" i="0" spc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çais</a:t>
            </a:r>
            <a:r>
              <a:rPr lang="en-GB" sz="3600" b="1" i="0" spc="0" baseline="0" dirty="0">
                <a:ln>
                  <a:noFill/>
                </a:ln>
                <a:solidFill>
                  <a:srgbClr val="FFFFFF"/>
                </a:solidFill>
                <a:effectLst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!</a:t>
            </a:r>
            <a:endParaRPr lang="en-GB" dirty="0">
              <a:effectLst/>
            </a:endParaRPr>
          </a:p>
          <a:p>
            <a:endParaRPr lang="en-GB" dirty="0"/>
          </a:p>
        </p:txBody>
      </p:sp>
      <p:sp>
        <p:nvSpPr>
          <p:cNvPr id="3" name="Oval Callout 2"/>
          <p:cNvSpPr/>
          <p:nvPr/>
        </p:nvSpPr>
        <p:spPr>
          <a:xfrm>
            <a:off x="7169436" y="4061544"/>
            <a:ext cx="4944489" cy="2717578"/>
          </a:xfrm>
          <a:prstGeom prst="wedgeEllipseCallout">
            <a:avLst>
              <a:gd name="adj1" fmla="val -62382"/>
              <a:gd name="adj2" fmla="val -69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8056031" y="4224577"/>
            <a:ext cx="317129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>
                <a:solidFill>
                  <a:schemeClr val="bg1"/>
                </a:solidFill>
              </a:rPr>
              <a:t>Remember: adverbs like </a:t>
            </a:r>
            <a:r>
              <a:rPr lang="en-GB" sz="2000" b="1" i="1">
                <a:solidFill>
                  <a:schemeClr val="bg1"/>
                </a:solidFill>
              </a:rPr>
              <a:t>souvent</a:t>
            </a:r>
            <a:r>
              <a:rPr lang="en-GB" sz="2000" b="1">
                <a:solidFill>
                  <a:schemeClr val="bg1"/>
                </a:solidFill>
              </a:rPr>
              <a:t> go straight after the verb in French: ‘I go </a:t>
            </a:r>
            <a:r>
              <a:rPr lang="en-GB" sz="2000" b="1" i="1">
                <a:solidFill>
                  <a:schemeClr val="bg1"/>
                </a:solidFill>
              </a:rPr>
              <a:t>often</a:t>
            </a:r>
            <a:r>
              <a:rPr lang="en-GB" sz="2000" b="1">
                <a:solidFill>
                  <a:schemeClr val="bg1"/>
                </a:solidFill>
              </a:rPr>
              <a:t>’, not ‘I often go’. Adverbs specifying times, like </a:t>
            </a:r>
            <a:r>
              <a:rPr lang="en-GB" sz="2000" b="1" i="1">
                <a:solidFill>
                  <a:schemeClr val="bg1"/>
                </a:solidFill>
              </a:rPr>
              <a:t>chaque jour</a:t>
            </a:r>
            <a:r>
              <a:rPr lang="en-GB" sz="2000" b="1">
                <a:solidFill>
                  <a:schemeClr val="bg1"/>
                </a:solidFill>
              </a:rPr>
              <a:t>, usually go to the end of the sentence.</a:t>
            </a:r>
          </a:p>
        </p:txBody>
      </p:sp>
    </p:spTree>
    <p:extLst>
      <p:ext uri="{BB962C8B-B14F-4D97-AF65-F5344CB8AC3E}">
        <p14:creationId xmlns:p14="http://schemas.microsoft.com/office/powerpoint/2010/main" val="3364917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5" grpId="0"/>
      <p:bldP spid="36" grpId="0"/>
      <p:bldP spid="37" grpId="0"/>
      <p:bldP spid="38" grpId="0"/>
      <p:bldP spid="39" grpId="0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829ABE20-583E-4FFA-A34C-A512B8D2D5E2}"/>
              </a:ext>
            </a:extLst>
          </p:cNvPr>
          <p:cNvSpPr txBox="1"/>
          <p:nvPr/>
        </p:nvSpPr>
        <p:spPr>
          <a:xfrm>
            <a:off x="1329898" y="5533707"/>
            <a:ext cx="367878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vous</a:t>
            </a: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allez</a:t>
            </a:r>
            <a:endParaRPr kumimoji="0" lang="en-GB" sz="40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 descr="background rectangle ">
            <a:extLst>
              <a:ext uri="{FF2B5EF4-FFF2-40B4-BE49-F238E27FC236}">
                <a16:creationId xmlns:a16="http://schemas.microsoft.com/office/drawing/2014/main" id="{30C7BAD3-E64C-4DA2-A293-193FDB2EF9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132F48A-915B-4E31-8C93-5D8BB29C529D}"/>
              </a:ext>
            </a:extLst>
          </p:cNvPr>
          <p:cNvSpPr/>
          <p:nvPr/>
        </p:nvSpPr>
        <p:spPr>
          <a:xfrm>
            <a:off x="574556" y="1223821"/>
            <a:ext cx="85795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Remember,</a:t>
            </a:r>
            <a:r>
              <a:rPr kumimoji="0" lang="en-GB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French we use the verb </a:t>
            </a:r>
            <a:r>
              <a:rPr kumimoji="0" lang="en-GB" sz="24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aller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say </a:t>
            </a:r>
            <a:r>
              <a:rPr kumimoji="0" lang="en-GB" sz="2400" b="1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go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9ABE20-583E-4FFA-A34C-A512B8D2D5E2}"/>
              </a:ext>
            </a:extLst>
          </p:cNvPr>
          <p:cNvSpPr txBox="1"/>
          <p:nvPr/>
        </p:nvSpPr>
        <p:spPr>
          <a:xfrm>
            <a:off x="1662022" y="1696711"/>
            <a:ext cx="334665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vais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0B19B6-3AF3-4C6B-BF9A-BFD1157B71F1}"/>
              </a:ext>
            </a:extLst>
          </p:cNvPr>
          <p:cNvSpPr txBox="1"/>
          <p:nvPr/>
        </p:nvSpPr>
        <p:spPr>
          <a:xfrm>
            <a:off x="5083774" y="1871839"/>
            <a:ext cx="644280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go / I am going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D7264A-35DF-4C40-9411-9E88464091E4}"/>
              </a:ext>
            </a:extLst>
          </p:cNvPr>
          <p:cNvSpPr txBox="1"/>
          <p:nvPr/>
        </p:nvSpPr>
        <p:spPr>
          <a:xfrm>
            <a:off x="574556" y="3035391"/>
            <a:ext cx="368867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</a:t>
            </a: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</a:t>
            </a: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45B3FD-5539-4D9F-AF5F-438E11F004DA}"/>
              </a:ext>
            </a:extLst>
          </p:cNvPr>
          <p:cNvSpPr txBox="1"/>
          <p:nvPr/>
        </p:nvSpPr>
        <p:spPr>
          <a:xfrm>
            <a:off x="5044442" y="3901170"/>
            <a:ext cx="708872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 goes / she is going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7AE412-E859-4B58-9311-A8F4A4DC56FC}"/>
              </a:ext>
            </a:extLst>
          </p:cNvPr>
          <p:cNvSpPr txBox="1"/>
          <p:nvPr/>
        </p:nvSpPr>
        <p:spPr>
          <a:xfrm>
            <a:off x="5066882" y="3208649"/>
            <a:ext cx="696996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goes / he is going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8442BA-8AE7-4F81-8308-5BDF92A8A587}"/>
              </a:ext>
            </a:extLst>
          </p:cNvPr>
          <p:cNvSpPr/>
          <p:nvPr/>
        </p:nvSpPr>
        <p:spPr>
          <a:xfrm>
            <a:off x="2466234" y="3743805"/>
            <a:ext cx="18582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</a:t>
            </a: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</a:t>
            </a:r>
            <a:endParaRPr kumimoji="0" lang="en-GB" sz="40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785505-E840-45D2-8EFC-A07818020BB4}"/>
              </a:ext>
            </a:extLst>
          </p:cNvPr>
          <p:cNvSpPr txBox="1"/>
          <p:nvPr/>
        </p:nvSpPr>
        <p:spPr>
          <a:xfrm>
            <a:off x="2615354" y="2378398"/>
            <a:ext cx="2946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tu</a:t>
            </a:r>
            <a:r>
              <a:rPr lang="en-GB" sz="40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vas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2CD311-430F-47DC-AB63-9F70C17F3870}"/>
              </a:ext>
            </a:extLst>
          </p:cNvPr>
          <p:cNvSpPr txBox="1"/>
          <p:nvPr/>
        </p:nvSpPr>
        <p:spPr>
          <a:xfrm>
            <a:off x="5044442" y="2540244"/>
            <a:ext cx="673061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rPr>
              <a:t>you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 / </a:t>
            </a:r>
            <a:r>
              <a:rPr lang="en-GB"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rPr>
              <a:t>y</a:t>
            </a:r>
            <a:r>
              <a:rPr kumimoji="0" lang="en-GB" sz="2400" b="0" i="0" u="none" strike="noStrike" kern="1200" cap="none" spc="0" normalizeH="0" baseline="0" noProof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en-GB" sz="2400" b="0" i="0" u="none" strike="noStrike" kern="1200" cap="none" spc="0" normalizeH="0" noProof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are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going</a:t>
            </a:r>
          </a:p>
        </p:txBody>
      </p:sp>
      <p:sp>
        <p:nvSpPr>
          <p:cNvPr id="13" name="Rounded Rectangle 46">
            <a:extLst>
              <a:ext uri="{FF2B5EF4-FFF2-40B4-BE49-F238E27FC236}">
                <a16:creationId xmlns:a16="http://schemas.microsoft.com/office/drawing/2014/main" id="{CBE14D19-A974-4F42-B0C5-30CC11627200}"/>
              </a:ext>
            </a:extLst>
          </p:cNvPr>
          <p:cNvSpPr/>
          <p:nvPr/>
        </p:nvSpPr>
        <p:spPr>
          <a:xfrm>
            <a:off x="9076766" y="177535"/>
            <a:ext cx="2864692" cy="4612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grammaire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132F48A-915B-4E31-8C93-5D8BB29C529D}"/>
              </a:ext>
            </a:extLst>
          </p:cNvPr>
          <p:cNvSpPr/>
          <p:nvPr/>
        </p:nvSpPr>
        <p:spPr>
          <a:xfrm>
            <a:off x="574556" y="5132191"/>
            <a:ext cx="63273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</a:t>
            </a:r>
            <a:r>
              <a:rPr kumimoji="0" lang="en-GB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say </a:t>
            </a:r>
            <a:r>
              <a:rPr kumimoji="0" lang="en-GB" sz="2400" b="1" i="0" u="none" strike="noStrike" kern="1200" cap="none" spc="0" normalizeH="0" noProof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(plural) go</a:t>
            </a:r>
            <a:r>
              <a:rPr kumimoji="0" lang="en-GB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use </a:t>
            </a:r>
            <a:r>
              <a:rPr kumimoji="0" lang="en-GB" sz="24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vous</a:t>
            </a:r>
            <a:r>
              <a:rPr kumimoji="0" lang="en-GB" sz="24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allez</a:t>
            </a:r>
            <a:r>
              <a:rPr kumimoji="0" lang="en-GB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9ABE20-583E-4FFA-A34C-A512B8D2D5E2}"/>
              </a:ext>
            </a:extLst>
          </p:cNvPr>
          <p:cNvSpPr txBox="1"/>
          <p:nvPr/>
        </p:nvSpPr>
        <p:spPr>
          <a:xfrm>
            <a:off x="1015113" y="4413495"/>
            <a:ext cx="384923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 </a:t>
            </a:r>
            <a:r>
              <a:rPr kumimoji="0" lang="en-GB" sz="4000" b="1" i="0" u="none" strike="noStrike" kern="1200" cap="none" spc="0" normalizeH="0" baseline="0" noProof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allons</a:t>
            </a:r>
            <a:endParaRPr kumimoji="0" lang="en-GB" sz="40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C2CD311-430F-47DC-AB63-9F70C17F3870}"/>
              </a:ext>
            </a:extLst>
          </p:cNvPr>
          <p:cNvSpPr txBox="1"/>
          <p:nvPr/>
        </p:nvSpPr>
        <p:spPr>
          <a:xfrm>
            <a:off x="5083774" y="4548161"/>
            <a:ext cx="673061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rPr>
              <a:t>we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 / </a:t>
            </a:r>
            <a:r>
              <a:rPr lang="en-GB"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rPr>
              <a:t>we</a:t>
            </a:r>
            <a:r>
              <a:rPr kumimoji="0" lang="en-GB" sz="2400" b="0" i="0" u="none" strike="noStrike" kern="1200" cap="none" spc="0" normalizeH="0" noProof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are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going</a:t>
            </a: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161485" y="23491"/>
            <a:ext cx="5167184" cy="1325563"/>
          </a:xfrm>
        </p:spPr>
        <p:txBody>
          <a:bodyPr/>
          <a:lstStyle/>
          <a:p>
            <a:pPr rtl="0" eaLnBrk="1" fontAlgn="auto" latinLnBrk="0" hangingPunct="1"/>
            <a:r>
              <a:rPr lang="en-GB" sz="3600" b="1" i="0" spc="0" baseline="0">
                <a:ln>
                  <a:noFill/>
                </a:ln>
                <a:solidFill>
                  <a:srgbClr val="FFFFFF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The verb ‘</a:t>
            </a:r>
            <a:r>
              <a:rPr lang="en-GB" sz="3600" b="1" i="0" spc="0" baseline="0" err="1">
                <a:ln>
                  <a:noFill/>
                </a:ln>
                <a:solidFill>
                  <a:srgbClr val="FFFFFF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aller</a:t>
            </a:r>
            <a:r>
              <a:rPr lang="en-GB" sz="3600" b="1" i="0" spc="0" baseline="0">
                <a:ln>
                  <a:noFill/>
                </a:ln>
                <a:solidFill>
                  <a:srgbClr val="FFFFFF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’ – to go</a:t>
            </a:r>
            <a:endParaRPr lang="en-GB">
              <a:effectLst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2CD311-430F-47DC-AB63-9F70C17F3870}"/>
              </a:ext>
            </a:extLst>
          </p:cNvPr>
          <p:cNvSpPr txBox="1"/>
          <p:nvPr/>
        </p:nvSpPr>
        <p:spPr>
          <a:xfrm>
            <a:off x="5186555" y="5656818"/>
            <a:ext cx="700544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rPr>
              <a:t>you (plural)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 / </a:t>
            </a:r>
            <a:r>
              <a:rPr lang="en-GB"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rPr>
              <a:t>you</a:t>
            </a:r>
            <a:r>
              <a:rPr kumimoji="0" lang="en-GB" sz="2400" b="0" i="0" u="none" strike="noStrike" kern="1200" cap="none" spc="0" normalizeH="0" noProof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(plural) are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going</a:t>
            </a:r>
          </a:p>
        </p:txBody>
      </p:sp>
    </p:spTree>
    <p:extLst>
      <p:ext uri="{BB962C8B-B14F-4D97-AF65-F5344CB8AC3E}">
        <p14:creationId xmlns:p14="http://schemas.microsoft.com/office/powerpoint/2010/main" val="1944457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 animBg="1"/>
      <p:bldP spid="14" grpId="0"/>
      <p:bldP spid="15" grpId="0" animBg="1"/>
      <p:bldP spid="17" grpId="0" animBg="1"/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14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96864"/>
            <a:ext cx="7902055" cy="867128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"/>
          <p:cNvSpPr txBox="1">
            <a:spLocks noGrp="1"/>
          </p:cNvSpPr>
          <p:nvPr>
            <p:ph type="title"/>
          </p:nvPr>
        </p:nvSpPr>
        <p:spPr>
          <a:xfrm>
            <a:off x="188942" y="296864"/>
            <a:ext cx="6840508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GB" sz="3200" b="1">
                <a:solidFill>
                  <a:schemeClr val="lt1"/>
                </a:solidFill>
              </a:rPr>
              <a:t>Saying where you go / are going</a:t>
            </a:r>
            <a:endParaRPr sz="3200" b="1">
              <a:solidFill>
                <a:schemeClr val="lt1"/>
              </a:solidFill>
            </a:endParaRPr>
          </a:p>
        </p:txBody>
      </p:sp>
      <p:sp>
        <p:nvSpPr>
          <p:cNvPr id="8" name="Google Shape;147;p2"/>
          <p:cNvSpPr/>
          <p:nvPr/>
        </p:nvSpPr>
        <p:spPr>
          <a:xfrm>
            <a:off x="9936479" y="268608"/>
            <a:ext cx="1973441" cy="401952"/>
          </a:xfrm>
          <a:prstGeom prst="roundRect">
            <a:avLst>
              <a:gd name="adj" fmla="val 16667"/>
            </a:avLst>
          </a:prstGeom>
          <a:solidFill>
            <a:srgbClr val="105076"/>
          </a:solidFill>
          <a:ln w="12700" cap="flat" cmpd="sng">
            <a:solidFill>
              <a:srgbClr val="10507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FFFFFF"/>
              </a:buClr>
              <a:buSzPts val="1800"/>
            </a:pPr>
            <a:r>
              <a:rPr lang="en-GB" sz="1800" b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prononcer</a:t>
            </a:r>
            <a:endParaRPr sz="1800" b="1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93464" y="1624209"/>
            <a:ext cx="10854519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4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vou</a:t>
            </a:r>
            <a:r>
              <a:rPr lang="en-GB" sz="13400" b="1">
                <a:solidFill>
                  <a:srgbClr val="EE6000"/>
                </a:solidFill>
                <a:latin typeface="Century Gothic" panose="020B0502020202020204" pitchFamily="34" charset="0"/>
              </a:rPr>
              <a:t>s</a:t>
            </a:r>
            <a:r>
              <a:rPr lang="en-GB" sz="134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3400" b="1">
                <a:solidFill>
                  <a:srgbClr val="EE6000"/>
                </a:solidFill>
                <a:latin typeface="Century Gothic" panose="020B0502020202020204" pitchFamily="34" charset="0"/>
              </a:rPr>
              <a:t>a</a:t>
            </a:r>
            <a:r>
              <a:rPr lang="en-GB" sz="134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llez</a:t>
            </a:r>
            <a:endParaRPr lang="en-GB" sz="134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Arc 9"/>
          <p:cNvSpPr/>
          <p:nvPr/>
        </p:nvSpPr>
        <p:spPr>
          <a:xfrm rot="7925323">
            <a:off x="5147729" y="1821162"/>
            <a:ext cx="1896542" cy="2038688"/>
          </a:xfrm>
          <a:prstGeom prst="arc">
            <a:avLst/>
          </a:prstGeom>
          <a:ln w="57150">
            <a:solidFill>
              <a:srgbClr val="EE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ction Button: Forward or Next 10">
            <a:hlinkClick r:id="" action="ppaction://noaction" highlightClick="1">
              <a:snd r:embed="rId4" name="Slide 75_item 1.wav"/>
            </a:hlinkClick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9130C5-3C21-4947-9DB2-3D833CEEA4F9}"/>
              </a:ext>
            </a:extLst>
          </p:cNvPr>
          <p:cNvSpPr txBox="1"/>
          <p:nvPr/>
        </p:nvSpPr>
        <p:spPr>
          <a:xfrm>
            <a:off x="2524800" y="4227472"/>
            <a:ext cx="714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you (pl) go / are going</a:t>
            </a:r>
            <a:endParaRPr lang="en-GB" sz="36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96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4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96864"/>
            <a:ext cx="7902055" cy="867128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"/>
          <p:cNvSpPr txBox="1">
            <a:spLocks noGrp="1"/>
          </p:cNvSpPr>
          <p:nvPr>
            <p:ph type="title"/>
          </p:nvPr>
        </p:nvSpPr>
        <p:spPr>
          <a:xfrm>
            <a:off x="188942" y="296864"/>
            <a:ext cx="6935758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GB" sz="3200" b="1">
                <a:solidFill>
                  <a:schemeClr val="lt1"/>
                </a:solidFill>
              </a:rPr>
              <a:t>Saying</a:t>
            </a:r>
            <a:r>
              <a:rPr lang="en-GB" sz="3200" b="1" baseline="0">
                <a:solidFill>
                  <a:schemeClr val="lt1"/>
                </a:solidFill>
              </a:rPr>
              <a:t> where you go / are going</a:t>
            </a:r>
            <a:endParaRPr sz="3200" b="1">
              <a:solidFill>
                <a:schemeClr val="lt1"/>
              </a:solidFill>
            </a:endParaRPr>
          </a:p>
        </p:txBody>
      </p:sp>
      <p:sp>
        <p:nvSpPr>
          <p:cNvPr id="5" name="Google Shape;147;p2"/>
          <p:cNvSpPr/>
          <p:nvPr/>
        </p:nvSpPr>
        <p:spPr>
          <a:xfrm>
            <a:off x="9324001" y="268608"/>
            <a:ext cx="2585920" cy="387993"/>
          </a:xfrm>
          <a:prstGeom prst="roundRect">
            <a:avLst>
              <a:gd name="adj" fmla="val 16667"/>
            </a:avLst>
          </a:prstGeom>
          <a:solidFill>
            <a:srgbClr val="105076"/>
          </a:solidFill>
          <a:ln w="12700" cap="flat" cmpd="sng">
            <a:solidFill>
              <a:srgbClr val="10507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FFFFFF"/>
              </a:buClr>
              <a:buSzPts val="1800"/>
            </a:pPr>
            <a:r>
              <a:rPr lang="en-GB" sz="1800" b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prononcer</a:t>
            </a:r>
            <a:r>
              <a:rPr lang="en-GB" sz="18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et </a:t>
            </a:r>
            <a:r>
              <a:rPr lang="en-GB" sz="1800" b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traduire</a:t>
            </a:r>
            <a:endParaRPr lang="en-GB" sz="1800" b="1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9165" y="1756065"/>
            <a:ext cx="960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Vou</a:t>
            </a:r>
            <a:r>
              <a:rPr lang="en-GB" sz="7200" b="1">
                <a:solidFill>
                  <a:srgbClr val="EE6000"/>
                </a:solidFill>
                <a:latin typeface="Century Gothic" panose="020B0502020202020204" pitchFamily="34" charset="0"/>
              </a:rPr>
              <a:t>s</a:t>
            </a:r>
            <a:r>
              <a:rPr lang="en-GB" sz="72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7200" b="1">
                <a:solidFill>
                  <a:srgbClr val="EE6000"/>
                </a:solidFill>
                <a:latin typeface="Century Gothic" panose="020B0502020202020204" pitchFamily="34" charset="0"/>
              </a:rPr>
              <a:t>a</a:t>
            </a:r>
            <a:r>
              <a:rPr lang="en-GB" sz="72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llez </a:t>
            </a:r>
            <a:r>
              <a:rPr lang="en-GB" sz="7200" b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à Londres</a:t>
            </a:r>
            <a:r>
              <a:rPr lang="en-GB" sz="72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72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Action Button: Forward or Next 6">
            <a:hlinkClick r:id="" action="ppaction://noaction" highlightClick="1">
              <a:snd r:embed="rId4" name="Slide 76_item 1.wav"/>
            </a:hlinkClick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c 7"/>
          <p:cNvSpPr/>
          <p:nvPr/>
        </p:nvSpPr>
        <p:spPr>
          <a:xfrm rot="7615317">
            <a:off x="3727052" y="1908405"/>
            <a:ext cx="931851" cy="1102730"/>
          </a:xfrm>
          <a:prstGeom prst="arc">
            <a:avLst/>
          </a:prstGeom>
          <a:ln w="57150">
            <a:solidFill>
              <a:srgbClr val="EE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2DCB1B-0351-4A62-86B4-A5D8AD159979}"/>
              </a:ext>
            </a:extLst>
          </p:cNvPr>
          <p:cNvSpPr txBox="1"/>
          <p:nvPr/>
        </p:nvSpPr>
        <p:spPr>
          <a:xfrm>
            <a:off x="2524800" y="3235147"/>
            <a:ext cx="714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You are going to London.</a:t>
            </a:r>
            <a:endParaRPr lang="en-GB" sz="36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7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4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96864"/>
            <a:ext cx="7902055" cy="867128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"/>
          <p:cNvSpPr txBox="1">
            <a:spLocks noGrp="1"/>
          </p:cNvSpPr>
          <p:nvPr>
            <p:ph type="title"/>
          </p:nvPr>
        </p:nvSpPr>
        <p:spPr>
          <a:xfrm>
            <a:off x="188942" y="296864"/>
            <a:ext cx="6916708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GB" sz="3200" b="1">
                <a:solidFill>
                  <a:schemeClr val="lt1"/>
                </a:solidFill>
              </a:rPr>
              <a:t>Saying</a:t>
            </a:r>
            <a:r>
              <a:rPr lang="en-GB" sz="3200" b="1" baseline="0">
                <a:solidFill>
                  <a:schemeClr val="lt1"/>
                </a:solidFill>
              </a:rPr>
              <a:t> where you go / are going</a:t>
            </a:r>
            <a:endParaRPr sz="3200" b="1">
              <a:solidFill>
                <a:schemeClr val="lt1"/>
              </a:solidFill>
            </a:endParaRPr>
          </a:p>
        </p:txBody>
      </p:sp>
      <p:sp>
        <p:nvSpPr>
          <p:cNvPr id="5" name="Google Shape;147;p2"/>
          <p:cNvSpPr/>
          <p:nvPr/>
        </p:nvSpPr>
        <p:spPr>
          <a:xfrm>
            <a:off x="9324001" y="268608"/>
            <a:ext cx="2585920" cy="387993"/>
          </a:xfrm>
          <a:prstGeom prst="roundRect">
            <a:avLst>
              <a:gd name="adj" fmla="val 16667"/>
            </a:avLst>
          </a:prstGeom>
          <a:solidFill>
            <a:srgbClr val="105076"/>
          </a:solidFill>
          <a:ln w="12700" cap="flat" cmpd="sng">
            <a:solidFill>
              <a:srgbClr val="10507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FFFFFF"/>
              </a:buClr>
              <a:buSzPts val="1800"/>
            </a:pPr>
            <a:r>
              <a:rPr lang="en-GB" sz="1800" b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prononcer</a:t>
            </a:r>
            <a:r>
              <a:rPr lang="en-GB" sz="18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et </a:t>
            </a:r>
            <a:r>
              <a:rPr lang="en-GB" sz="1800" b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traduire</a:t>
            </a:r>
            <a:endParaRPr lang="en-GB" sz="1800" b="1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56578" y="1743110"/>
            <a:ext cx="100354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Vou</a:t>
            </a:r>
            <a:r>
              <a:rPr lang="en-GB" sz="7200" b="1">
                <a:solidFill>
                  <a:srgbClr val="EE6000"/>
                </a:solidFill>
                <a:latin typeface="Century Gothic" panose="020B0502020202020204" pitchFamily="34" charset="0"/>
              </a:rPr>
              <a:t>s</a:t>
            </a:r>
            <a:r>
              <a:rPr lang="en-GB" sz="72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7200" b="1">
                <a:solidFill>
                  <a:srgbClr val="EE6000"/>
                </a:solidFill>
                <a:latin typeface="Century Gothic" panose="020B0502020202020204" pitchFamily="34" charset="0"/>
              </a:rPr>
              <a:t>a</a:t>
            </a:r>
            <a:r>
              <a:rPr lang="en-GB" sz="72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llez </a:t>
            </a:r>
            <a:r>
              <a:rPr lang="en-GB" sz="7200" b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à Paris</a:t>
            </a:r>
            <a:r>
              <a:rPr lang="en-GB" sz="72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72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Action Button: Forward or Next 6">
            <a:hlinkClick r:id="" action="ppaction://noaction" highlightClick="1">
              <a:snd r:embed="rId4" name="Slide 77_item 1.wav"/>
            </a:hlinkClick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c 7"/>
          <p:cNvSpPr/>
          <p:nvPr/>
        </p:nvSpPr>
        <p:spPr>
          <a:xfrm rot="7615317">
            <a:off x="4049367" y="1895450"/>
            <a:ext cx="931851" cy="1102730"/>
          </a:xfrm>
          <a:prstGeom prst="arc">
            <a:avLst/>
          </a:prstGeom>
          <a:ln w="57150">
            <a:solidFill>
              <a:srgbClr val="EE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2DCB1B-0351-4A62-86B4-A5D8AD159979}"/>
              </a:ext>
            </a:extLst>
          </p:cNvPr>
          <p:cNvSpPr txBox="1"/>
          <p:nvPr/>
        </p:nvSpPr>
        <p:spPr>
          <a:xfrm>
            <a:off x="2524800" y="3235147"/>
            <a:ext cx="714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You are going to Paris.</a:t>
            </a:r>
            <a:endParaRPr lang="en-GB" sz="36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326" y="4231901"/>
            <a:ext cx="1215051" cy="1625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546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4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96864"/>
            <a:ext cx="7902055" cy="867128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"/>
          <p:cNvSpPr txBox="1">
            <a:spLocks noGrp="1"/>
          </p:cNvSpPr>
          <p:nvPr>
            <p:ph type="title"/>
          </p:nvPr>
        </p:nvSpPr>
        <p:spPr>
          <a:xfrm>
            <a:off x="188942" y="296864"/>
            <a:ext cx="6992908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GB" sz="3200" b="1">
                <a:solidFill>
                  <a:schemeClr val="lt1"/>
                </a:solidFill>
              </a:rPr>
              <a:t>Saying where you go / are going</a:t>
            </a:r>
            <a:endParaRPr sz="3200" b="1">
              <a:solidFill>
                <a:schemeClr val="lt1"/>
              </a:solidFill>
            </a:endParaRPr>
          </a:p>
        </p:txBody>
      </p:sp>
      <p:sp>
        <p:nvSpPr>
          <p:cNvPr id="5" name="Google Shape;147;p2"/>
          <p:cNvSpPr/>
          <p:nvPr/>
        </p:nvSpPr>
        <p:spPr>
          <a:xfrm>
            <a:off x="9324001" y="268608"/>
            <a:ext cx="2585920" cy="387993"/>
          </a:xfrm>
          <a:prstGeom prst="roundRect">
            <a:avLst>
              <a:gd name="adj" fmla="val 16667"/>
            </a:avLst>
          </a:prstGeom>
          <a:solidFill>
            <a:srgbClr val="105076"/>
          </a:solidFill>
          <a:ln w="12700" cap="flat" cmpd="sng">
            <a:solidFill>
              <a:srgbClr val="10507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FFFFFF"/>
              </a:buClr>
              <a:buSzPts val="1800"/>
            </a:pPr>
            <a:r>
              <a:rPr lang="en-GB" sz="1800" b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prononcer</a:t>
            </a:r>
            <a:r>
              <a:rPr lang="en-GB" sz="18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et </a:t>
            </a:r>
            <a:r>
              <a:rPr lang="en-GB" sz="1800" b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traduire</a:t>
            </a:r>
            <a:endParaRPr lang="en-GB" sz="1800" b="1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8288" y="1753827"/>
            <a:ext cx="111137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Vou</a:t>
            </a:r>
            <a:r>
              <a:rPr lang="en-GB" sz="7200" b="1">
                <a:solidFill>
                  <a:srgbClr val="EE6000"/>
                </a:solidFill>
                <a:latin typeface="Century Gothic" panose="020B0502020202020204" pitchFamily="34" charset="0"/>
              </a:rPr>
              <a:t>s</a:t>
            </a:r>
            <a:r>
              <a:rPr lang="en-GB" sz="72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7200" b="1">
                <a:solidFill>
                  <a:srgbClr val="EE6000"/>
                </a:solidFill>
                <a:latin typeface="Century Gothic" panose="020B0502020202020204" pitchFamily="34" charset="0"/>
              </a:rPr>
              <a:t>a</a:t>
            </a:r>
            <a:r>
              <a:rPr lang="en-GB" sz="72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llez </a:t>
            </a:r>
            <a:r>
              <a:rPr lang="en-GB" sz="7200" b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au magasin</a:t>
            </a:r>
            <a:r>
              <a:rPr lang="en-GB" sz="72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72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Action Button: Forward or Next 6">
            <a:hlinkClick r:id="" action="ppaction://noaction" highlightClick="1">
              <a:snd r:embed="rId4" name="Slide 78_item 1.wav"/>
            </a:hlinkClick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c 7"/>
          <p:cNvSpPr/>
          <p:nvPr/>
        </p:nvSpPr>
        <p:spPr>
          <a:xfrm rot="7615317">
            <a:off x="3000421" y="1895451"/>
            <a:ext cx="931851" cy="1102730"/>
          </a:xfrm>
          <a:prstGeom prst="arc">
            <a:avLst/>
          </a:prstGeom>
          <a:ln w="57150">
            <a:solidFill>
              <a:srgbClr val="EE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2DCB1B-0351-4A62-86B4-A5D8AD159979}"/>
              </a:ext>
            </a:extLst>
          </p:cNvPr>
          <p:cNvSpPr txBox="1"/>
          <p:nvPr/>
        </p:nvSpPr>
        <p:spPr>
          <a:xfrm>
            <a:off x="2524800" y="3235147"/>
            <a:ext cx="714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You are going to the shop.</a:t>
            </a:r>
            <a:endParaRPr lang="en-GB" sz="36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366" y="4162469"/>
            <a:ext cx="3081268" cy="205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4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4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96864"/>
            <a:ext cx="7902055" cy="867128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"/>
          <p:cNvSpPr txBox="1">
            <a:spLocks noGrp="1"/>
          </p:cNvSpPr>
          <p:nvPr>
            <p:ph type="title"/>
          </p:nvPr>
        </p:nvSpPr>
        <p:spPr>
          <a:xfrm>
            <a:off x="188942" y="296864"/>
            <a:ext cx="6992908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GB" sz="3200" b="1">
                <a:solidFill>
                  <a:schemeClr val="lt1"/>
                </a:solidFill>
              </a:rPr>
              <a:t>Saying</a:t>
            </a:r>
            <a:r>
              <a:rPr lang="en-GB" sz="3200" b="1" baseline="0">
                <a:solidFill>
                  <a:schemeClr val="lt1"/>
                </a:solidFill>
              </a:rPr>
              <a:t> where you go / are going</a:t>
            </a:r>
            <a:endParaRPr sz="3200" b="1">
              <a:solidFill>
                <a:schemeClr val="lt1"/>
              </a:solidFill>
            </a:endParaRPr>
          </a:p>
        </p:txBody>
      </p:sp>
      <p:sp>
        <p:nvSpPr>
          <p:cNvPr id="5" name="Google Shape;147;p2"/>
          <p:cNvSpPr/>
          <p:nvPr/>
        </p:nvSpPr>
        <p:spPr>
          <a:xfrm>
            <a:off x="9324001" y="268608"/>
            <a:ext cx="2585920" cy="387993"/>
          </a:xfrm>
          <a:prstGeom prst="roundRect">
            <a:avLst>
              <a:gd name="adj" fmla="val 16667"/>
            </a:avLst>
          </a:prstGeom>
          <a:solidFill>
            <a:srgbClr val="105076"/>
          </a:solidFill>
          <a:ln w="12700" cap="flat" cmpd="sng">
            <a:solidFill>
              <a:srgbClr val="10507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FFFFFF"/>
              </a:buClr>
              <a:buSzPts val="1800"/>
            </a:pPr>
            <a:r>
              <a:rPr lang="en-GB" sz="1800" b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prononcer</a:t>
            </a:r>
            <a:r>
              <a:rPr lang="en-GB" sz="18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et </a:t>
            </a:r>
            <a:r>
              <a:rPr lang="en-GB" sz="1800" b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traduire</a:t>
            </a:r>
            <a:endParaRPr lang="en-GB" sz="1800" b="1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06915" y="1684396"/>
            <a:ext cx="110850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Vou</a:t>
            </a:r>
            <a:r>
              <a:rPr lang="en-GB" sz="7200" b="1">
                <a:solidFill>
                  <a:srgbClr val="EE6000"/>
                </a:solidFill>
                <a:latin typeface="Century Gothic" panose="020B0502020202020204" pitchFamily="34" charset="0"/>
              </a:rPr>
              <a:t>s</a:t>
            </a:r>
            <a:r>
              <a:rPr lang="en-GB" sz="72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7200" b="1">
                <a:solidFill>
                  <a:srgbClr val="EE6000"/>
                </a:solidFill>
                <a:latin typeface="Century Gothic" panose="020B0502020202020204" pitchFamily="34" charset="0"/>
              </a:rPr>
              <a:t>a</a:t>
            </a:r>
            <a:r>
              <a:rPr lang="en-GB" sz="72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llez </a:t>
            </a:r>
            <a:r>
              <a:rPr lang="en-GB" sz="7200" b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à la poste</a:t>
            </a:r>
            <a:r>
              <a:rPr lang="en-GB" sz="72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72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Action Button: Forward or Next 6">
            <a:hlinkClick r:id="" action="ppaction://noaction" highlightClick="1">
              <a:snd r:embed="rId4" name="Slide 79_item 1.wav"/>
            </a:hlinkClick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c 7"/>
          <p:cNvSpPr/>
          <p:nvPr/>
        </p:nvSpPr>
        <p:spPr>
          <a:xfrm rot="7615317">
            <a:off x="3076393" y="1804865"/>
            <a:ext cx="931851" cy="1102730"/>
          </a:xfrm>
          <a:prstGeom prst="arc">
            <a:avLst/>
          </a:prstGeom>
          <a:ln w="57150">
            <a:solidFill>
              <a:srgbClr val="EE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2DCB1B-0351-4A62-86B4-A5D8AD159979}"/>
              </a:ext>
            </a:extLst>
          </p:cNvPr>
          <p:cNvSpPr txBox="1"/>
          <p:nvPr/>
        </p:nvSpPr>
        <p:spPr>
          <a:xfrm>
            <a:off x="2524799" y="3235147"/>
            <a:ext cx="7712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You are going to the post office.</a:t>
            </a:r>
            <a:endParaRPr lang="en-GB" sz="36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441" y="3994405"/>
            <a:ext cx="2839117" cy="228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358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191453" y="299441"/>
            <a:ext cx="1701479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9600">
                <a:solidFill>
                  <a:schemeClr val="accent5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󠇯</a:t>
            </a:r>
          </a:p>
        </p:txBody>
      </p:sp>
      <p:sp>
        <p:nvSpPr>
          <p:cNvPr id="12" name="Rounded Rectangle 46">
            <a:extLst>
              <a:ext uri="{FF2B5EF4-FFF2-40B4-BE49-F238E27FC236}">
                <a16:creationId xmlns:a16="http://schemas.microsoft.com/office/drawing/2014/main" id="{CB238838-6A9D-47A3-BE4F-676D1EC3BD53}"/>
              </a:ext>
            </a:extLst>
          </p:cNvPr>
          <p:cNvSpPr/>
          <p:nvPr/>
        </p:nvSpPr>
        <p:spPr>
          <a:xfrm>
            <a:off x="10836067" y="104993"/>
            <a:ext cx="1161402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écouter</a:t>
            </a: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Action Button: Custom 3">
            <a:hlinkClick r:id="" action="ppaction://noaction" highlightClick="1">
              <a:snd r:embed="rId3" name="Slide 80_item 1.wav"/>
            </a:hlinkClick>
          </p:cNvPr>
          <p:cNvSpPr/>
          <p:nvPr/>
        </p:nvSpPr>
        <p:spPr>
          <a:xfrm>
            <a:off x="613765" y="505912"/>
            <a:ext cx="705584" cy="617494"/>
          </a:xfrm>
          <a:prstGeom prst="actionButtonBlank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4290058" y="64508"/>
            <a:ext cx="3611880" cy="882807"/>
          </a:xfrm>
        </p:spPr>
        <p:txBody>
          <a:bodyPr/>
          <a:lstStyle/>
          <a:p>
            <a:r>
              <a:rPr lang="en-GB" b="1" err="1"/>
              <a:t>Tu</a:t>
            </a:r>
            <a:r>
              <a:rPr lang="en-GB" b="1"/>
              <a:t> </a:t>
            </a:r>
            <a:r>
              <a:rPr lang="en-GB" b="1" err="1"/>
              <a:t>ou</a:t>
            </a:r>
            <a:r>
              <a:rPr lang="en-GB" b="1"/>
              <a:t> </a:t>
            </a:r>
            <a:r>
              <a:rPr lang="en-GB" b="1" err="1"/>
              <a:t>vous</a:t>
            </a:r>
            <a:r>
              <a:rPr lang="en-GB" b="1"/>
              <a:t> </a:t>
            </a:r>
            <a:r>
              <a:rPr lang="en-GB" b="1" baseline="0"/>
              <a:t>?</a:t>
            </a:r>
            <a:endParaRPr lang="en-GB" b="1"/>
          </a:p>
        </p:txBody>
      </p:sp>
      <p:sp>
        <p:nvSpPr>
          <p:cNvPr id="8" name="TextBox 7"/>
          <p:cNvSpPr txBox="1"/>
          <p:nvPr/>
        </p:nvSpPr>
        <p:spPr>
          <a:xfrm>
            <a:off x="966557" y="4934272"/>
            <a:ext cx="5810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Tu</a:t>
            </a:r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vas au </a:t>
            </a:r>
            <a:r>
              <a:rPr lang="en-GB" sz="36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parc</a:t>
            </a:r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dirty="0"/>
          </a:p>
        </p:txBody>
      </p:sp>
      <p:pic>
        <p:nvPicPr>
          <p:cNvPr id="9" name="Picture 2" descr="C:\Users\wdj\Google Drive\Primary\Y5 SoW\From Tracy\Pronouns\yo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133" y="2632790"/>
            <a:ext cx="2347727" cy="2066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C:\Users\wdj\Google Drive\Primary\Y5 SoW\From Tracy\Pronouns\you-plura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577" y="2660222"/>
            <a:ext cx="2434595" cy="2039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9526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191453" y="299441"/>
            <a:ext cx="1701479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9600">
                <a:solidFill>
                  <a:schemeClr val="accent5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󠇯</a:t>
            </a:r>
          </a:p>
        </p:txBody>
      </p:sp>
      <p:sp>
        <p:nvSpPr>
          <p:cNvPr id="12" name="Rounded Rectangle 46">
            <a:extLst>
              <a:ext uri="{FF2B5EF4-FFF2-40B4-BE49-F238E27FC236}">
                <a16:creationId xmlns:a16="http://schemas.microsoft.com/office/drawing/2014/main" id="{CB238838-6A9D-47A3-BE4F-676D1EC3BD53}"/>
              </a:ext>
            </a:extLst>
          </p:cNvPr>
          <p:cNvSpPr/>
          <p:nvPr/>
        </p:nvSpPr>
        <p:spPr>
          <a:xfrm>
            <a:off x="10836067" y="104993"/>
            <a:ext cx="1161402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écouter</a:t>
            </a: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Action Button: Custom 3">
            <a:hlinkClick r:id="" action="ppaction://noaction" highlightClick="1">
              <a:snd r:embed="rId3" name="Slide 81_item 1.wav"/>
            </a:hlinkClick>
          </p:cNvPr>
          <p:cNvSpPr/>
          <p:nvPr/>
        </p:nvSpPr>
        <p:spPr>
          <a:xfrm>
            <a:off x="613765" y="505912"/>
            <a:ext cx="705584" cy="617494"/>
          </a:xfrm>
          <a:prstGeom prst="actionButtonBlank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4290058" y="64508"/>
            <a:ext cx="3611880" cy="882807"/>
          </a:xfrm>
        </p:spPr>
        <p:txBody>
          <a:bodyPr/>
          <a:lstStyle/>
          <a:p>
            <a:r>
              <a:rPr lang="en-GB" b="1" err="1"/>
              <a:t>Tu</a:t>
            </a:r>
            <a:r>
              <a:rPr lang="en-GB" b="1"/>
              <a:t> </a:t>
            </a:r>
            <a:r>
              <a:rPr lang="en-GB" b="1" err="1"/>
              <a:t>ou</a:t>
            </a:r>
            <a:r>
              <a:rPr lang="en-GB" b="1"/>
              <a:t> </a:t>
            </a:r>
            <a:r>
              <a:rPr lang="en-GB" b="1" err="1"/>
              <a:t>vous</a:t>
            </a:r>
            <a:r>
              <a:rPr lang="en-GB" b="1"/>
              <a:t> </a:t>
            </a:r>
            <a:r>
              <a:rPr lang="en-GB" b="1" baseline="0"/>
              <a:t>?</a:t>
            </a:r>
            <a:endParaRPr lang="en-GB" b="1"/>
          </a:p>
        </p:txBody>
      </p:sp>
      <p:sp>
        <p:nvSpPr>
          <p:cNvPr id="8" name="TextBox 7"/>
          <p:cNvSpPr txBox="1"/>
          <p:nvPr/>
        </p:nvSpPr>
        <p:spPr>
          <a:xfrm>
            <a:off x="7253057" y="5150172"/>
            <a:ext cx="5810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Vous</a:t>
            </a:r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36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allez</a:t>
            </a:r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36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36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ville</a:t>
            </a:r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dirty="0"/>
          </a:p>
        </p:txBody>
      </p:sp>
      <p:pic>
        <p:nvPicPr>
          <p:cNvPr id="9" name="Picture 2" descr="C:\Users\wdj\Google Drive\Primary\Y5 SoW\From Tracy\Pronouns\yo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133" y="2632790"/>
            <a:ext cx="2347727" cy="2066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C:\Users\wdj\Google Drive\Primary\Y5 SoW\From Tracy\Pronouns\you-plura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577" y="2660222"/>
            <a:ext cx="2434595" cy="2039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5634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14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96864"/>
            <a:ext cx="7902055" cy="867128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"/>
          <p:cNvSpPr txBox="1">
            <a:spLocks noGrp="1"/>
          </p:cNvSpPr>
          <p:nvPr>
            <p:ph type="title"/>
          </p:nvPr>
        </p:nvSpPr>
        <p:spPr>
          <a:xfrm>
            <a:off x="188941" y="296864"/>
            <a:ext cx="7713113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GB" sz="3200" b="1">
                <a:solidFill>
                  <a:schemeClr val="bg1"/>
                </a:solidFill>
              </a:rPr>
              <a:t>Saying where we go / are going</a:t>
            </a:r>
            <a:endParaRPr sz="3200" b="1">
              <a:solidFill>
                <a:schemeClr val="bg1"/>
              </a:solidFill>
            </a:endParaRPr>
          </a:p>
        </p:txBody>
      </p:sp>
      <p:sp>
        <p:nvSpPr>
          <p:cNvPr id="8" name="Google Shape;147;p2"/>
          <p:cNvSpPr/>
          <p:nvPr/>
        </p:nvSpPr>
        <p:spPr>
          <a:xfrm>
            <a:off x="9936479" y="268608"/>
            <a:ext cx="1973441" cy="401952"/>
          </a:xfrm>
          <a:prstGeom prst="roundRect">
            <a:avLst>
              <a:gd name="adj" fmla="val 16667"/>
            </a:avLst>
          </a:prstGeom>
          <a:solidFill>
            <a:srgbClr val="105076"/>
          </a:solidFill>
          <a:ln w="12700" cap="flat" cmpd="sng">
            <a:solidFill>
              <a:srgbClr val="10507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FFFFFF"/>
              </a:buClr>
              <a:buSzPts val="1800"/>
            </a:pPr>
            <a:r>
              <a:rPr lang="en-GB" sz="1800" b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prononcer</a:t>
            </a:r>
            <a:endParaRPr sz="1800" b="1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37481" y="1646330"/>
            <a:ext cx="10854519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4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nou</a:t>
            </a:r>
            <a:r>
              <a:rPr lang="en-GB" sz="13400" b="1">
                <a:solidFill>
                  <a:srgbClr val="EE6000"/>
                </a:solidFill>
                <a:latin typeface="Century Gothic" panose="020B0502020202020204" pitchFamily="34" charset="0"/>
              </a:rPr>
              <a:t>s</a:t>
            </a:r>
            <a:r>
              <a:rPr lang="en-GB" sz="134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3400" b="1">
                <a:solidFill>
                  <a:srgbClr val="EE6000"/>
                </a:solidFill>
                <a:latin typeface="Century Gothic" panose="020B0502020202020204" pitchFamily="34" charset="0"/>
              </a:rPr>
              <a:t>a</a:t>
            </a:r>
            <a:r>
              <a:rPr lang="en-GB" sz="134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llons</a:t>
            </a:r>
            <a:endParaRPr lang="en-GB" sz="134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Arc 9"/>
          <p:cNvSpPr/>
          <p:nvPr/>
        </p:nvSpPr>
        <p:spPr>
          <a:xfrm rot="7925323">
            <a:off x="4551777" y="1821162"/>
            <a:ext cx="1896542" cy="2038688"/>
          </a:xfrm>
          <a:prstGeom prst="arc">
            <a:avLst/>
          </a:prstGeom>
          <a:ln w="57150">
            <a:solidFill>
              <a:srgbClr val="EE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ction Button: Forward or Next 10">
            <a:hlinkClick r:id="" action="ppaction://noaction" highlightClick="1">
              <a:snd r:embed="rId4" name="Slide 24_item 1.wav"/>
            </a:hlinkClick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9130C5-3C21-4947-9DB2-3D833CEEA4F9}"/>
              </a:ext>
            </a:extLst>
          </p:cNvPr>
          <p:cNvSpPr txBox="1"/>
          <p:nvPr/>
        </p:nvSpPr>
        <p:spPr>
          <a:xfrm>
            <a:off x="2524800" y="4227472"/>
            <a:ext cx="714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we</a:t>
            </a:r>
            <a:r>
              <a:rPr lang="en-GB" sz="360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go / are going</a:t>
            </a:r>
            <a:endParaRPr lang="en-GB" sz="36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140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191453" y="299441"/>
            <a:ext cx="1701479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9600">
                <a:solidFill>
                  <a:schemeClr val="accent5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󠇯</a:t>
            </a:r>
          </a:p>
        </p:txBody>
      </p:sp>
      <p:sp>
        <p:nvSpPr>
          <p:cNvPr id="12" name="Rounded Rectangle 46">
            <a:extLst>
              <a:ext uri="{FF2B5EF4-FFF2-40B4-BE49-F238E27FC236}">
                <a16:creationId xmlns:a16="http://schemas.microsoft.com/office/drawing/2014/main" id="{CB238838-6A9D-47A3-BE4F-676D1EC3BD53}"/>
              </a:ext>
            </a:extLst>
          </p:cNvPr>
          <p:cNvSpPr/>
          <p:nvPr/>
        </p:nvSpPr>
        <p:spPr>
          <a:xfrm>
            <a:off x="10836067" y="104993"/>
            <a:ext cx="1161402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écouter</a:t>
            </a: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Action Button: Custom 3">
            <a:hlinkClick r:id="" action="ppaction://noaction" highlightClick="1">
              <a:snd r:embed="rId3" name="Slide 82_item 1.wav"/>
            </a:hlinkClick>
          </p:cNvPr>
          <p:cNvSpPr/>
          <p:nvPr/>
        </p:nvSpPr>
        <p:spPr>
          <a:xfrm>
            <a:off x="613765" y="505912"/>
            <a:ext cx="705584" cy="617494"/>
          </a:xfrm>
          <a:prstGeom prst="actionButtonBlank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4290058" y="64508"/>
            <a:ext cx="3611880" cy="882807"/>
          </a:xfrm>
        </p:spPr>
        <p:txBody>
          <a:bodyPr/>
          <a:lstStyle/>
          <a:p>
            <a:r>
              <a:rPr lang="en-GB" b="1" err="1"/>
              <a:t>Tu</a:t>
            </a:r>
            <a:r>
              <a:rPr lang="en-GB" b="1"/>
              <a:t> </a:t>
            </a:r>
            <a:r>
              <a:rPr lang="en-GB" b="1" err="1"/>
              <a:t>ou</a:t>
            </a:r>
            <a:r>
              <a:rPr lang="en-GB" b="1"/>
              <a:t> </a:t>
            </a:r>
            <a:r>
              <a:rPr lang="en-GB" b="1" err="1"/>
              <a:t>vous</a:t>
            </a:r>
            <a:r>
              <a:rPr lang="en-GB" b="1"/>
              <a:t> </a:t>
            </a:r>
            <a:r>
              <a:rPr lang="en-GB" b="1" baseline="0"/>
              <a:t>?</a:t>
            </a:r>
            <a:endParaRPr lang="en-GB" b="1"/>
          </a:p>
        </p:txBody>
      </p:sp>
      <p:sp>
        <p:nvSpPr>
          <p:cNvPr id="8" name="TextBox 7"/>
          <p:cNvSpPr txBox="1"/>
          <p:nvPr/>
        </p:nvSpPr>
        <p:spPr>
          <a:xfrm>
            <a:off x="5854700" y="5150172"/>
            <a:ext cx="7208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Vous</a:t>
            </a:r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36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allez</a:t>
            </a:r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chez le </a:t>
            </a:r>
            <a:r>
              <a:rPr lang="en-GB" sz="36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médecin</a:t>
            </a:r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dirty="0"/>
          </a:p>
        </p:txBody>
      </p:sp>
      <p:pic>
        <p:nvPicPr>
          <p:cNvPr id="9" name="Picture 2" descr="C:\Users\wdj\Google Drive\Primary\Y5 SoW\From Tracy\Pronouns\yo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133" y="2632790"/>
            <a:ext cx="2347727" cy="2066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C:\Users\wdj\Google Drive\Primary\Y5 SoW\From Tracy\Pronouns\you-plura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577" y="2660222"/>
            <a:ext cx="2434595" cy="2039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1969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191453" y="299441"/>
            <a:ext cx="1701479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9600">
                <a:solidFill>
                  <a:schemeClr val="accent5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󠇯</a:t>
            </a:r>
          </a:p>
        </p:txBody>
      </p:sp>
      <p:sp>
        <p:nvSpPr>
          <p:cNvPr id="12" name="Rounded Rectangle 46">
            <a:extLst>
              <a:ext uri="{FF2B5EF4-FFF2-40B4-BE49-F238E27FC236}">
                <a16:creationId xmlns:a16="http://schemas.microsoft.com/office/drawing/2014/main" id="{CB238838-6A9D-47A3-BE4F-676D1EC3BD53}"/>
              </a:ext>
            </a:extLst>
          </p:cNvPr>
          <p:cNvSpPr/>
          <p:nvPr/>
        </p:nvSpPr>
        <p:spPr>
          <a:xfrm>
            <a:off x="10836067" y="104993"/>
            <a:ext cx="1161402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écouter</a:t>
            </a: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Action Button: Custom 3">
            <a:hlinkClick r:id="" action="ppaction://noaction" highlightClick="1">
              <a:snd r:embed="rId3" name="Slide 83_item 1.wav"/>
            </a:hlinkClick>
          </p:cNvPr>
          <p:cNvSpPr/>
          <p:nvPr/>
        </p:nvSpPr>
        <p:spPr>
          <a:xfrm>
            <a:off x="613765" y="505912"/>
            <a:ext cx="705584" cy="617494"/>
          </a:xfrm>
          <a:prstGeom prst="actionButtonBlank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4290058" y="64508"/>
            <a:ext cx="3611880" cy="882807"/>
          </a:xfrm>
        </p:spPr>
        <p:txBody>
          <a:bodyPr/>
          <a:lstStyle/>
          <a:p>
            <a:r>
              <a:rPr lang="en-GB" b="1" err="1"/>
              <a:t>Tu</a:t>
            </a:r>
            <a:r>
              <a:rPr lang="en-GB" b="1"/>
              <a:t> </a:t>
            </a:r>
            <a:r>
              <a:rPr lang="en-GB" b="1" err="1"/>
              <a:t>ou</a:t>
            </a:r>
            <a:r>
              <a:rPr lang="en-GB" b="1"/>
              <a:t> </a:t>
            </a:r>
            <a:r>
              <a:rPr lang="en-GB" b="1" err="1"/>
              <a:t>vous</a:t>
            </a:r>
            <a:r>
              <a:rPr lang="en-GB" b="1"/>
              <a:t> </a:t>
            </a:r>
            <a:r>
              <a:rPr lang="en-GB" b="1" baseline="0"/>
              <a:t>?</a:t>
            </a:r>
            <a:endParaRPr lang="en-GB" b="1"/>
          </a:p>
        </p:txBody>
      </p:sp>
      <p:sp>
        <p:nvSpPr>
          <p:cNvPr id="8" name="TextBox 7"/>
          <p:cNvSpPr txBox="1"/>
          <p:nvPr/>
        </p:nvSpPr>
        <p:spPr>
          <a:xfrm>
            <a:off x="444500" y="5073972"/>
            <a:ext cx="7208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Tu</a:t>
            </a:r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vas </a:t>
            </a:r>
            <a:r>
              <a:rPr lang="en-GB" sz="36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36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vacances</a:t>
            </a:r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dirty="0"/>
          </a:p>
        </p:txBody>
      </p:sp>
      <p:pic>
        <p:nvPicPr>
          <p:cNvPr id="9" name="Picture 2" descr="C:\Users\wdj\Google Drive\Primary\Y5 SoW\From Tracy\Pronouns\yo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133" y="2632790"/>
            <a:ext cx="2347727" cy="2066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C:\Users\wdj\Google Drive\Primary\Y5 SoW\From Tracy\Pronouns\you-plura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577" y="2660222"/>
            <a:ext cx="2434595" cy="2039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0796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191453" y="299441"/>
            <a:ext cx="1701479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9600">
                <a:solidFill>
                  <a:schemeClr val="accent5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󠇯</a:t>
            </a:r>
          </a:p>
        </p:txBody>
      </p:sp>
      <p:sp>
        <p:nvSpPr>
          <p:cNvPr id="12" name="Rounded Rectangle 46">
            <a:extLst>
              <a:ext uri="{FF2B5EF4-FFF2-40B4-BE49-F238E27FC236}">
                <a16:creationId xmlns:a16="http://schemas.microsoft.com/office/drawing/2014/main" id="{CB238838-6A9D-47A3-BE4F-676D1EC3BD53}"/>
              </a:ext>
            </a:extLst>
          </p:cNvPr>
          <p:cNvSpPr/>
          <p:nvPr/>
        </p:nvSpPr>
        <p:spPr>
          <a:xfrm>
            <a:off x="10836067" y="104993"/>
            <a:ext cx="1161402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écouter</a:t>
            </a: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Action Button: Custom 3">
            <a:hlinkClick r:id="" action="ppaction://noaction" highlightClick="1">
              <a:snd r:embed="rId3" name="Slide 84_item 1.wav"/>
            </a:hlinkClick>
          </p:cNvPr>
          <p:cNvSpPr/>
          <p:nvPr/>
        </p:nvSpPr>
        <p:spPr>
          <a:xfrm>
            <a:off x="613765" y="505912"/>
            <a:ext cx="705584" cy="617494"/>
          </a:xfrm>
          <a:prstGeom prst="actionButtonBlank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4290058" y="64508"/>
            <a:ext cx="3611880" cy="882807"/>
          </a:xfrm>
        </p:spPr>
        <p:txBody>
          <a:bodyPr/>
          <a:lstStyle/>
          <a:p>
            <a:r>
              <a:rPr lang="en-GB" b="1" err="1"/>
              <a:t>Tu</a:t>
            </a:r>
            <a:r>
              <a:rPr lang="en-GB" b="1"/>
              <a:t> </a:t>
            </a:r>
            <a:r>
              <a:rPr lang="en-GB" b="1" err="1"/>
              <a:t>ou</a:t>
            </a:r>
            <a:r>
              <a:rPr lang="en-GB" b="1"/>
              <a:t> </a:t>
            </a:r>
            <a:r>
              <a:rPr lang="en-GB" b="1" err="1"/>
              <a:t>vous</a:t>
            </a:r>
            <a:r>
              <a:rPr lang="en-GB" b="1"/>
              <a:t> </a:t>
            </a:r>
            <a:r>
              <a:rPr lang="en-GB" b="1" baseline="0"/>
              <a:t>?</a:t>
            </a:r>
            <a:endParaRPr lang="en-GB" b="1"/>
          </a:p>
        </p:txBody>
      </p:sp>
      <p:sp>
        <p:nvSpPr>
          <p:cNvPr id="8" name="TextBox 7"/>
          <p:cNvSpPr txBox="1"/>
          <p:nvPr/>
        </p:nvSpPr>
        <p:spPr>
          <a:xfrm>
            <a:off x="444500" y="5073972"/>
            <a:ext cx="7208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Tu</a:t>
            </a:r>
            <a:r>
              <a:rPr lang="en-GB" sz="36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vas chez </a:t>
            </a:r>
            <a:r>
              <a:rPr lang="en-GB" sz="360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Léa</a:t>
            </a:r>
            <a:r>
              <a:rPr lang="en-GB"/>
              <a:t>.</a:t>
            </a:r>
          </a:p>
        </p:txBody>
      </p:sp>
      <p:pic>
        <p:nvPicPr>
          <p:cNvPr id="9" name="Picture 2" descr="C:\Users\wdj\Google Drive\Primary\Y5 SoW\From Tracy\Pronouns\yo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133" y="2632790"/>
            <a:ext cx="2347727" cy="2066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C:\Users\wdj\Google Drive\Primary\Y5 SoW\From Tracy\Pronouns\you-plura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577" y="2660222"/>
            <a:ext cx="2434595" cy="2039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3711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191453" y="299441"/>
            <a:ext cx="1701479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9600">
                <a:solidFill>
                  <a:schemeClr val="accent5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󠇯</a:t>
            </a:r>
          </a:p>
        </p:txBody>
      </p:sp>
      <p:sp>
        <p:nvSpPr>
          <p:cNvPr id="12" name="Rounded Rectangle 46">
            <a:extLst>
              <a:ext uri="{FF2B5EF4-FFF2-40B4-BE49-F238E27FC236}">
                <a16:creationId xmlns:a16="http://schemas.microsoft.com/office/drawing/2014/main" id="{CB238838-6A9D-47A3-BE4F-676D1EC3BD53}"/>
              </a:ext>
            </a:extLst>
          </p:cNvPr>
          <p:cNvSpPr/>
          <p:nvPr/>
        </p:nvSpPr>
        <p:spPr>
          <a:xfrm>
            <a:off x="10836067" y="104993"/>
            <a:ext cx="1161402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écouter</a:t>
            </a: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Action Button: Custom 3">
            <a:hlinkClick r:id="" action="ppaction://noaction" highlightClick="1">
              <a:snd r:embed="rId3" name="Slide 85_item 1.wav"/>
            </a:hlinkClick>
          </p:cNvPr>
          <p:cNvSpPr/>
          <p:nvPr/>
        </p:nvSpPr>
        <p:spPr>
          <a:xfrm>
            <a:off x="613765" y="505912"/>
            <a:ext cx="705584" cy="617494"/>
          </a:xfrm>
          <a:prstGeom prst="actionButtonBlank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4290058" y="64508"/>
            <a:ext cx="3611880" cy="882807"/>
          </a:xfrm>
        </p:spPr>
        <p:txBody>
          <a:bodyPr/>
          <a:lstStyle/>
          <a:p>
            <a:r>
              <a:rPr lang="en-GB" b="1" err="1"/>
              <a:t>Tu</a:t>
            </a:r>
            <a:r>
              <a:rPr lang="en-GB" b="1"/>
              <a:t> </a:t>
            </a:r>
            <a:r>
              <a:rPr lang="en-GB" b="1" err="1"/>
              <a:t>ou</a:t>
            </a:r>
            <a:r>
              <a:rPr lang="en-GB" b="1"/>
              <a:t> </a:t>
            </a:r>
            <a:r>
              <a:rPr lang="en-GB" b="1" err="1"/>
              <a:t>vous</a:t>
            </a:r>
            <a:r>
              <a:rPr lang="en-GB" b="1"/>
              <a:t> </a:t>
            </a:r>
            <a:r>
              <a:rPr lang="en-GB" b="1" baseline="0"/>
              <a:t>?</a:t>
            </a:r>
            <a:endParaRPr lang="en-GB" b="1"/>
          </a:p>
        </p:txBody>
      </p:sp>
      <p:sp>
        <p:nvSpPr>
          <p:cNvPr id="8" name="TextBox 7"/>
          <p:cNvSpPr txBox="1"/>
          <p:nvPr/>
        </p:nvSpPr>
        <p:spPr>
          <a:xfrm>
            <a:off x="7416800" y="5099372"/>
            <a:ext cx="7208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err="1">
                <a:solidFill>
                  <a:schemeClr val="accent5">
                    <a:lumMod val="50000"/>
                  </a:schemeClr>
                </a:solidFill>
              </a:rPr>
              <a:t>Vous</a:t>
            </a:r>
            <a:r>
              <a:rPr lang="en-GB" sz="360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3600" err="1">
                <a:solidFill>
                  <a:schemeClr val="accent5">
                    <a:lumMod val="50000"/>
                  </a:schemeClr>
                </a:solidFill>
              </a:rPr>
              <a:t>allez</a:t>
            </a:r>
            <a:r>
              <a:rPr lang="en-GB" sz="3600">
                <a:solidFill>
                  <a:schemeClr val="accent5">
                    <a:lumMod val="50000"/>
                  </a:schemeClr>
                </a:solidFill>
              </a:rPr>
              <a:t> à Paris</a:t>
            </a:r>
            <a:r>
              <a:rPr lang="en-GB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9" name="Picture 2" descr="C:\Users\wdj\Google Drive\Primary\Y5 SoW\From Tracy\Pronouns\yo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133" y="2632790"/>
            <a:ext cx="2347727" cy="2066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C:\Users\wdj\Google Drive\Primary\Y5 SoW\From Tracy\Pronouns\you-plura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577" y="2660222"/>
            <a:ext cx="2434595" cy="2039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4061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191453" y="299441"/>
            <a:ext cx="1701479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9600">
                <a:solidFill>
                  <a:schemeClr val="accent5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󠇯</a:t>
            </a:r>
          </a:p>
        </p:txBody>
      </p:sp>
      <p:sp>
        <p:nvSpPr>
          <p:cNvPr id="12" name="Rounded Rectangle 46">
            <a:extLst>
              <a:ext uri="{FF2B5EF4-FFF2-40B4-BE49-F238E27FC236}">
                <a16:creationId xmlns:a16="http://schemas.microsoft.com/office/drawing/2014/main" id="{CB238838-6A9D-47A3-BE4F-676D1EC3BD53}"/>
              </a:ext>
            </a:extLst>
          </p:cNvPr>
          <p:cNvSpPr/>
          <p:nvPr/>
        </p:nvSpPr>
        <p:spPr>
          <a:xfrm>
            <a:off x="10836067" y="104993"/>
            <a:ext cx="1161402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écouter</a:t>
            </a: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Action Button: Custom 3">
            <a:hlinkClick r:id="" action="ppaction://noaction" highlightClick="1">
              <a:snd r:embed="rId3" name="Slide 86_item 1.wav"/>
            </a:hlinkClick>
          </p:cNvPr>
          <p:cNvSpPr/>
          <p:nvPr/>
        </p:nvSpPr>
        <p:spPr>
          <a:xfrm>
            <a:off x="613765" y="505912"/>
            <a:ext cx="705584" cy="617494"/>
          </a:xfrm>
          <a:prstGeom prst="actionButtonBlank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Century Gothic" panose="020B0502020202020204" pitchFamily="34" charset="0"/>
              </a:rPr>
              <a:t>7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4290058" y="64508"/>
            <a:ext cx="3611880" cy="882807"/>
          </a:xfrm>
        </p:spPr>
        <p:txBody>
          <a:bodyPr/>
          <a:lstStyle/>
          <a:p>
            <a:r>
              <a:rPr lang="en-GB" b="1" err="1"/>
              <a:t>Tu</a:t>
            </a:r>
            <a:r>
              <a:rPr lang="en-GB" b="1"/>
              <a:t> </a:t>
            </a:r>
            <a:r>
              <a:rPr lang="en-GB" b="1" err="1"/>
              <a:t>ou</a:t>
            </a:r>
            <a:r>
              <a:rPr lang="en-GB" b="1"/>
              <a:t> </a:t>
            </a:r>
            <a:r>
              <a:rPr lang="en-GB" b="1" err="1"/>
              <a:t>vous</a:t>
            </a:r>
            <a:r>
              <a:rPr lang="en-GB" b="1"/>
              <a:t> </a:t>
            </a:r>
            <a:r>
              <a:rPr lang="en-GB" b="1" baseline="0"/>
              <a:t>?</a:t>
            </a:r>
            <a:endParaRPr lang="en-GB" b="1"/>
          </a:p>
        </p:txBody>
      </p:sp>
      <p:sp>
        <p:nvSpPr>
          <p:cNvPr id="8" name="TextBox 7"/>
          <p:cNvSpPr txBox="1"/>
          <p:nvPr/>
        </p:nvSpPr>
        <p:spPr>
          <a:xfrm>
            <a:off x="613765" y="5124772"/>
            <a:ext cx="7208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err="1">
                <a:solidFill>
                  <a:schemeClr val="accent5">
                    <a:lumMod val="50000"/>
                  </a:schemeClr>
                </a:solidFill>
              </a:rPr>
              <a:t>Tu</a:t>
            </a:r>
            <a:r>
              <a:rPr lang="en-GB" sz="3600">
                <a:solidFill>
                  <a:schemeClr val="accent5">
                    <a:lumMod val="50000"/>
                  </a:schemeClr>
                </a:solidFill>
              </a:rPr>
              <a:t> vas à </a:t>
            </a:r>
            <a:r>
              <a:rPr lang="en-GB" sz="3600" err="1">
                <a:solidFill>
                  <a:schemeClr val="accent5">
                    <a:lumMod val="50000"/>
                  </a:schemeClr>
                </a:solidFill>
              </a:rPr>
              <a:t>Londres</a:t>
            </a:r>
            <a:r>
              <a:rPr lang="en-GB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9" name="Picture 2" descr="C:\Users\wdj\Google Drive\Primary\Y5 SoW\From Tracy\Pronouns\yo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133" y="2632790"/>
            <a:ext cx="2347727" cy="2066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C:\Users\wdj\Google Drive\Primary\Y5 SoW\From Tracy\Pronouns\you-plura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577" y="2660222"/>
            <a:ext cx="2434595" cy="2039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3528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191453" y="299441"/>
            <a:ext cx="1701479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9600">
                <a:solidFill>
                  <a:schemeClr val="accent5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󠇯</a:t>
            </a:r>
          </a:p>
        </p:txBody>
      </p:sp>
      <p:sp>
        <p:nvSpPr>
          <p:cNvPr id="12" name="Rounded Rectangle 46">
            <a:extLst>
              <a:ext uri="{FF2B5EF4-FFF2-40B4-BE49-F238E27FC236}">
                <a16:creationId xmlns:a16="http://schemas.microsoft.com/office/drawing/2014/main" id="{CB238838-6A9D-47A3-BE4F-676D1EC3BD53}"/>
              </a:ext>
            </a:extLst>
          </p:cNvPr>
          <p:cNvSpPr/>
          <p:nvPr/>
        </p:nvSpPr>
        <p:spPr>
          <a:xfrm>
            <a:off x="10836067" y="104993"/>
            <a:ext cx="1161402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écouter</a:t>
            </a: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Action Button: Custom 3">
            <a:hlinkClick r:id="" action="ppaction://noaction" highlightClick="1">
              <a:snd r:embed="rId3" name="Slide 87_item 1.wav"/>
            </a:hlinkClick>
          </p:cNvPr>
          <p:cNvSpPr/>
          <p:nvPr/>
        </p:nvSpPr>
        <p:spPr>
          <a:xfrm>
            <a:off x="613765" y="505912"/>
            <a:ext cx="705584" cy="617494"/>
          </a:xfrm>
          <a:prstGeom prst="actionButtonBlank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Century Gothic" panose="020B0502020202020204" pitchFamily="34" charset="0"/>
              </a:rPr>
              <a:t>8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4290058" y="64508"/>
            <a:ext cx="3611880" cy="882807"/>
          </a:xfrm>
        </p:spPr>
        <p:txBody>
          <a:bodyPr/>
          <a:lstStyle/>
          <a:p>
            <a:r>
              <a:rPr lang="en-GB" b="1" err="1"/>
              <a:t>Tu</a:t>
            </a:r>
            <a:r>
              <a:rPr lang="en-GB" b="1"/>
              <a:t> </a:t>
            </a:r>
            <a:r>
              <a:rPr lang="en-GB" b="1" err="1"/>
              <a:t>ou</a:t>
            </a:r>
            <a:r>
              <a:rPr lang="en-GB" b="1"/>
              <a:t> </a:t>
            </a:r>
            <a:r>
              <a:rPr lang="en-GB" b="1" err="1"/>
              <a:t>vous</a:t>
            </a:r>
            <a:r>
              <a:rPr lang="en-GB" b="1"/>
              <a:t> </a:t>
            </a:r>
            <a:r>
              <a:rPr lang="en-GB" b="1" baseline="0"/>
              <a:t>?</a:t>
            </a:r>
            <a:endParaRPr lang="en-GB" b="1"/>
          </a:p>
        </p:txBody>
      </p:sp>
      <p:sp>
        <p:nvSpPr>
          <p:cNvPr id="8" name="TextBox 7"/>
          <p:cNvSpPr txBox="1"/>
          <p:nvPr/>
        </p:nvSpPr>
        <p:spPr>
          <a:xfrm>
            <a:off x="6892932" y="5112072"/>
            <a:ext cx="7208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err="1">
                <a:solidFill>
                  <a:schemeClr val="accent5">
                    <a:lumMod val="50000"/>
                  </a:schemeClr>
                </a:solidFill>
              </a:rPr>
              <a:t>Vous</a:t>
            </a:r>
            <a:r>
              <a:rPr lang="en-GB" sz="360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3600" err="1">
                <a:solidFill>
                  <a:schemeClr val="accent5">
                    <a:lumMod val="50000"/>
                  </a:schemeClr>
                </a:solidFill>
              </a:rPr>
              <a:t>allez</a:t>
            </a:r>
            <a:r>
              <a:rPr lang="en-GB" sz="3600">
                <a:solidFill>
                  <a:schemeClr val="accent5">
                    <a:lumMod val="50000"/>
                  </a:schemeClr>
                </a:solidFill>
              </a:rPr>
              <a:t> à la poste.</a:t>
            </a:r>
            <a:endParaRPr lang="en-GB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9" name="Picture 2" descr="C:\Users\wdj\Google Drive\Primary\Y5 SoW\From Tracy\Pronouns\yo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133" y="2632790"/>
            <a:ext cx="2347727" cy="2066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C:\Users\wdj\Google Drive\Primary\Y5 SoW\From Tracy\Pronouns\you-plura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577" y="2660222"/>
            <a:ext cx="2434595" cy="2039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2483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09609" y="1294000"/>
            <a:ext cx="1137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Lis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les phrases.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Coche </a:t>
            </a:r>
            <a:r>
              <a:rPr lang="en-GB" sz="2400" b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la réponse correcte.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" name="Rounded Rectangle 46" descr="background rectangle">
            <a:extLst>
              <a:ext uri="{FF2B5EF4-FFF2-40B4-BE49-F238E27FC236}">
                <a16:creationId xmlns:a16="http://schemas.microsoft.com/office/drawing/2014/main" id="{CB238838-6A9D-47A3-BE4F-676D1EC3BD53}"/>
              </a:ext>
            </a:extLst>
          </p:cNvPr>
          <p:cNvSpPr/>
          <p:nvPr/>
        </p:nvSpPr>
        <p:spPr>
          <a:xfrm>
            <a:off x="10773099" y="242613"/>
            <a:ext cx="1161402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0F86C4-99FC-7443-A605-C9F1CE104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71573" y="270713"/>
            <a:ext cx="1062928" cy="344718"/>
          </a:xfrm>
        </p:spPr>
        <p:txBody>
          <a:bodyPr>
            <a:normAutofit fontScale="90000"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1800" b="1">
                <a:solidFill>
                  <a:prstClr val="white"/>
                </a:solidFill>
                <a:ea typeface="+mn-ea"/>
                <a:cs typeface="+mn-cs"/>
              </a:rPr>
              <a:t>lire</a:t>
            </a:r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4964684"/>
              </p:ext>
            </p:extLst>
          </p:nvPr>
        </p:nvGraphicFramePr>
        <p:xfrm>
          <a:off x="939529" y="2053103"/>
          <a:ext cx="5324151" cy="32004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52944">
                  <a:extLst>
                    <a:ext uri="{9D8B030D-6E8A-4147-A177-3AD203B41FA5}">
                      <a16:colId xmlns:a16="http://schemas.microsoft.com/office/drawing/2014/main" val="2767204857"/>
                    </a:ext>
                  </a:extLst>
                </a:gridCol>
                <a:gridCol w="2901727">
                  <a:extLst>
                    <a:ext uri="{9D8B030D-6E8A-4147-A177-3AD203B41FA5}">
                      <a16:colId xmlns:a16="http://schemas.microsoft.com/office/drawing/2014/main" val="3780212547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val="204335300"/>
                    </a:ext>
                  </a:extLst>
                </a:gridCol>
                <a:gridCol w="916980">
                  <a:extLst>
                    <a:ext uri="{9D8B030D-6E8A-4147-A177-3AD203B41FA5}">
                      <a16:colId xmlns:a16="http://schemas.microsoft.com/office/drawing/2014/main" val="10173315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200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endParaRPr lang="en-GB" sz="20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vous</a:t>
                      </a:r>
                      <a:endParaRPr lang="en-GB" sz="20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36884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00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... vas à Paris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0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82047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... vas au </a:t>
                      </a:r>
                      <a:r>
                        <a:rPr lang="en-GB" sz="200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magasin</a:t>
                      </a:r>
                      <a:endParaRPr lang="en-GB" sz="20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0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93873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... </a:t>
                      </a:r>
                      <a:r>
                        <a:rPr lang="en-GB" sz="2000" b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allez</a:t>
                      </a:r>
                      <a:r>
                        <a:rPr lang="en-GB" sz="2000" b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à la poste ?</a:t>
                      </a:r>
                      <a:endParaRPr lang="en-GB" sz="2000" b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fr-FR" sz="20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fr-FR" sz="20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fr-FR" sz="20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01272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... allez au </a:t>
                      </a:r>
                      <a:r>
                        <a:rPr lang="en-GB" sz="200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parc</a:t>
                      </a:r>
                      <a:r>
                        <a:rPr lang="en-GB" sz="200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0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782328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1644547"/>
              </p:ext>
            </p:extLst>
          </p:nvPr>
        </p:nvGraphicFramePr>
        <p:xfrm>
          <a:off x="6475317" y="2053103"/>
          <a:ext cx="4876801" cy="32004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06484">
                  <a:extLst>
                    <a:ext uri="{9D8B030D-6E8A-4147-A177-3AD203B41FA5}">
                      <a16:colId xmlns:a16="http://schemas.microsoft.com/office/drawing/2014/main" val="2767204857"/>
                    </a:ext>
                  </a:extLst>
                </a:gridCol>
                <a:gridCol w="2517799">
                  <a:extLst>
                    <a:ext uri="{9D8B030D-6E8A-4147-A177-3AD203B41FA5}">
                      <a16:colId xmlns:a16="http://schemas.microsoft.com/office/drawing/2014/main" val="3780212547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val="204335300"/>
                    </a:ext>
                  </a:extLst>
                </a:gridCol>
                <a:gridCol w="900018">
                  <a:extLst>
                    <a:ext uri="{9D8B030D-6E8A-4147-A177-3AD203B41FA5}">
                      <a16:colId xmlns:a16="http://schemas.microsoft.com/office/drawing/2014/main" val="27247026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200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endParaRPr lang="en-GB" sz="20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vous</a:t>
                      </a:r>
                      <a:endParaRPr lang="en-GB" sz="20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36884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00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... vas à</a:t>
                      </a:r>
                      <a:r>
                        <a:rPr lang="en-GB" sz="2000" baseline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aseline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l’hôtel</a:t>
                      </a:r>
                      <a:r>
                        <a:rPr lang="en-GB" sz="2000" baseline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?</a:t>
                      </a:r>
                      <a:endParaRPr lang="en-GB" sz="20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GB" sz="20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GB" sz="20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GB" sz="20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82047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00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... allez à</a:t>
                      </a:r>
                    </a:p>
                    <a:p>
                      <a:r>
                        <a:rPr lang="en-GB" sz="200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Bordeaux ?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0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93873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... allez</a:t>
                      </a:r>
                      <a:r>
                        <a:rPr lang="en-GB" sz="2000" baseline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="0" baseline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à la </a:t>
                      </a:r>
                      <a:r>
                        <a:rPr lang="en-GB" sz="2000" b="0" baseline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caisse</a:t>
                      </a:r>
                      <a:r>
                        <a:rPr lang="en-GB" sz="2000" b="0" baseline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  <a:endParaRPr lang="en-GB" sz="20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GB" sz="20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GB" sz="20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GB" sz="20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01272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00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... vas au</a:t>
                      </a:r>
                      <a:r>
                        <a:rPr lang="en-GB" sz="2000" baseline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collège.</a:t>
                      </a:r>
                      <a:endParaRPr lang="en-GB" sz="20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0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GB" sz="20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GB" sz="20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GB" sz="20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782328"/>
                  </a:ext>
                </a:extLst>
              </a:tr>
            </a:tbl>
          </a:graphicData>
        </a:graphic>
      </p:graphicFrame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296864"/>
            <a:ext cx="6853733" cy="867128"/>
          </a:xfrm>
          <a:prstGeom prst="rect">
            <a:avLst/>
          </a:prstGeom>
        </p:spPr>
      </p:pic>
      <p:sp>
        <p:nvSpPr>
          <p:cNvPr id="17" name="Title 3"/>
          <p:cNvSpPr txBox="1">
            <a:spLocks/>
          </p:cNvSpPr>
          <p:nvPr/>
        </p:nvSpPr>
        <p:spPr>
          <a:xfrm>
            <a:off x="59643" y="296864"/>
            <a:ext cx="5265384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Century Gothic"/>
              <a:buNone/>
              <a:defRPr sz="4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800" b="1" kern="0">
                <a:solidFill>
                  <a:schemeClr val="bg1"/>
                </a:solidFill>
              </a:rPr>
              <a:t>Qui </a:t>
            </a:r>
            <a:r>
              <a:rPr lang="en-GB" sz="2800" b="1" kern="0" err="1">
                <a:solidFill>
                  <a:schemeClr val="bg1"/>
                </a:solidFill>
              </a:rPr>
              <a:t>va</a:t>
            </a:r>
            <a:r>
              <a:rPr lang="en-GB" sz="2800" b="1" kern="0">
                <a:solidFill>
                  <a:schemeClr val="bg1"/>
                </a:solidFill>
              </a:rPr>
              <a:t> </a:t>
            </a:r>
            <a:r>
              <a:rPr lang="en-GB" sz="2800" b="1" kern="0" err="1">
                <a:solidFill>
                  <a:schemeClr val="bg1"/>
                </a:solidFill>
              </a:rPr>
              <a:t>où</a:t>
            </a:r>
            <a:r>
              <a:rPr lang="en-GB" sz="2800" b="1" kern="0">
                <a:solidFill>
                  <a:schemeClr val="bg1"/>
                </a:solidFill>
              </a:rPr>
              <a:t> ?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1F3C9E-5782-4BE3-82DF-E6C265ED81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381" y="2505232"/>
            <a:ext cx="498794" cy="5195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1F3C9E-5782-4BE3-82DF-E6C265ED81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970" y="3220830"/>
            <a:ext cx="498794" cy="5195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1F3C9E-5782-4BE3-82DF-E6C265ED81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212" y="3982830"/>
            <a:ext cx="498794" cy="5195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61F3C9E-5782-4BE3-82DF-E6C265ED81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692" y="4618406"/>
            <a:ext cx="498794" cy="5195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61F3C9E-5782-4BE3-82DF-E6C265ED81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135" y="2505232"/>
            <a:ext cx="498794" cy="5195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61F3C9E-5782-4BE3-82DF-E6C265ED81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176" y="3220830"/>
            <a:ext cx="498794" cy="5195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61F3C9E-5782-4BE3-82DF-E6C265ED81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966" y="3977378"/>
            <a:ext cx="498794" cy="5195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61F3C9E-5782-4BE3-82DF-E6C265ED81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135" y="4638288"/>
            <a:ext cx="498794" cy="51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568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924669" y="1228448"/>
            <a:ext cx="1137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Say where your partner is going</a:t>
            </a:r>
            <a:r>
              <a:rPr kumimoji="0" lang="en-GB" sz="20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(‘</a:t>
            </a:r>
            <a:r>
              <a:rPr lang="en-GB" sz="2000" b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tu</a:t>
            </a:r>
            <a:r>
              <a:rPr kumimoji="0" lang="en-GB" sz="20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’) and where your partner and friends are going (‘vous’)</a:t>
            </a:r>
            <a:r>
              <a:rPr lang="en-GB" sz="2000" b="1" kern="0">
                <a:solidFill>
                  <a:schemeClr val="accent5">
                    <a:lumMod val="50000"/>
                  </a:schemeClr>
                </a:solidFill>
              </a:rPr>
              <a:t>. 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" name="Rounded Rectangle 46" descr="background rectangle">
            <a:extLst>
              <a:ext uri="{FF2B5EF4-FFF2-40B4-BE49-F238E27FC236}">
                <a16:creationId xmlns:a16="http://schemas.microsoft.com/office/drawing/2014/main" id="{CB238838-6A9D-47A3-BE4F-676D1EC3BD53}"/>
              </a:ext>
            </a:extLst>
          </p:cNvPr>
          <p:cNvSpPr/>
          <p:nvPr/>
        </p:nvSpPr>
        <p:spPr>
          <a:xfrm>
            <a:off x="10771416" y="250828"/>
            <a:ext cx="1161402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0F86C4-99FC-7443-A605-C9F1CE104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71573" y="270713"/>
            <a:ext cx="1062928" cy="344718"/>
          </a:xfrm>
        </p:spPr>
        <p:txBody>
          <a:bodyPr>
            <a:normAutofit fontScale="90000"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1800" b="1">
                <a:solidFill>
                  <a:prstClr val="white"/>
                </a:solidFill>
                <a:ea typeface="+mn-ea"/>
                <a:cs typeface="+mn-cs"/>
              </a:rPr>
              <a:t>parler</a:t>
            </a:r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9682835"/>
              </p:ext>
            </p:extLst>
          </p:nvPr>
        </p:nvGraphicFramePr>
        <p:xfrm>
          <a:off x="924669" y="2068673"/>
          <a:ext cx="4876800" cy="36880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06484">
                  <a:extLst>
                    <a:ext uri="{9D8B030D-6E8A-4147-A177-3AD203B41FA5}">
                      <a16:colId xmlns:a16="http://schemas.microsoft.com/office/drawing/2014/main" val="2767204857"/>
                    </a:ext>
                  </a:extLst>
                </a:gridCol>
                <a:gridCol w="2115403">
                  <a:extLst>
                    <a:ext uri="{9D8B030D-6E8A-4147-A177-3AD203B41FA5}">
                      <a16:colId xmlns:a16="http://schemas.microsoft.com/office/drawing/2014/main" val="3780212547"/>
                    </a:ext>
                  </a:extLst>
                </a:gridCol>
                <a:gridCol w="2254913">
                  <a:extLst>
                    <a:ext uri="{9D8B030D-6E8A-4147-A177-3AD203B41FA5}">
                      <a16:colId xmlns:a16="http://schemas.microsoft.com/office/drawing/2014/main" val="2043353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200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tu </a:t>
                      </a:r>
                      <a:r>
                        <a:rPr lang="en-GB" sz="200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ou</a:t>
                      </a:r>
                      <a:r>
                        <a:rPr lang="en-GB" sz="200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vous ?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ker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où ?</a:t>
                      </a:r>
                      <a:endParaRPr lang="en-GB" sz="20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36884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82047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93873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b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01272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782328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1491743"/>
              </p:ext>
            </p:extLst>
          </p:nvPr>
        </p:nvGraphicFramePr>
        <p:xfrm>
          <a:off x="6475317" y="2053103"/>
          <a:ext cx="4876800" cy="36880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06484">
                  <a:extLst>
                    <a:ext uri="{9D8B030D-6E8A-4147-A177-3AD203B41FA5}">
                      <a16:colId xmlns:a16="http://schemas.microsoft.com/office/drawing/2014/main" val="2767204857"/>
                    </a:ext>
                  </a:extLst>
                </a:gridCol>
                <a:gridCol w="2115403">
                  <a:extLst>
                    <a:ext uri="{9D8B030D-6E8A-4147-A177-3AD203B41FA5}">
                      <a16:colId xmlns:a16="http://schemas.microsoft.com/office/drawing/2014/main" val="3780212547"/>
                    </a:ext>
                  </a:extLst>
                </a:gridCol>
                <a:gridCol w="2254913">
                  <a:extLst>
                    <a:ext uri="{9D8B030D-6E8A-4147-A177-3AD203B41FA5}">
                      <a16:colId xmlns:a16="http://schemas.microsoft.com/office/drawing/2014/main" val="2043353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200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00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tu </a:t>
                      </a:r>
                      <a:r>
                        <a:rPr lang="en-GB" sz="200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ou</a:t>
                      </a:r>
                      <a:r>
                        <a:rPr lang="en-GB" sz="200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vous ?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ker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où ?</a:t>
                      </a:r>
                      <a:endParaRPr lang="en-GB" sz="20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36884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82047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93873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fr-FR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fr-FR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01272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782328"/>
                  </a:ext>
                </a:extLst>
              </a:tr>
            </a:tbl>
          </a:graphicData>
        </a:graphic>
      </p:graphicFrame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296864"/>
            <a:ext cx="6853733" cy="867128"/>
          </a:xfrm>
          <a:prstGeom prst="rect">
            <a:avLst/>
          </a:prstGeom>
        </p:spPr>
      </p:pic>
      <p:sp>
        <p:nvSpPr>
          <p:cNvPr id="17" name="Title 3"/>
          <p:cNvSpPr txBox="1">
            <a:spLocks/>
          </p:cNvSpPr>
          <p:nvPr/>
        </p:nvSpPr>
        <p:spPr>
          <a:xfrm>
            <a:off x="59643" y="296864"/>
            <a:ext cx="5265384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Century Gothic"/>
              <a:buNone/>
              <a:defRPr sz="4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800" b="1" kern="0">
                <a:solidFill>
                  <a:schemeClr val="bg1"/>
                </a:solidFill>
              </a:rPr>
              <a:t>Qui </a:t>
            </a:r>
            <a:r>
              <a:rPr lang="en-GB" sz="2800" b="1" kern="0" err="1">
                <a:solidFill>
                  <a:schemeClr val="bg1"/>
                </a:solidFill>
              </a:rPr>
              <a:t>va</a:t>
            </a:r>
            <a:r>
              <a:rPr lang="en-GB" sz="2800" b="1" kern="0">
                <a:solidFill>
                  <a:schemeClr val="bg1"/>
                </a:solidFill>
              </a:rPr>
              <a:t> </a:t>
            </a:r>
            <a:r>
              <a:rPr lang="en-GB" sz="2800" b="1" kern="0" err="1">
                <a:solidFill>
                  <a:schemeClr val="bg1"/>
                </a:solidFill>
              </a:rPr>
              <a:t>où</a:t>
            </a:r>
            <a:r>
              <a:rPr lang="en-GB" sz="2800" b="1" kern="0">
                <a:solidFill>
                  <a:schemeClr val="bg1"/>
                </a:solidFill>
              </a:rPr>
              <a:t> ? </a:t>
            </a:r>
            <a:r>
              <a:rPr lang="en-GB" sz="2800" b="1" kern="0" err="1">
                <a:solidFill>
                  <a:schemeClr val="bg1"/>
                </a:solidFill>
              </a:rPr>
              <a:t>Partenaire</a:t>
            </a:r>
            <a:r>
              <a:rPr lang="en-GB" sz="2800" b="1" kern="0">
                <a:solidFill>
                  <a:schemeClr val="bg1"/>
                </a:solidFill>
              </a:rPr>
              <a:t> A (1) 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215" y="2439108"/>
            <a:ext cx="620443" cy="805770"/>
          </a:xfrm>
          <a:prstGeom prst="rect">
            <a:avLst/>
          </a:prstGeom>
        </p:spPr>
      </p:pic>
      <p:pic>
        <p:nvPicPr>
          <p:cNvPr id="34" name="Picture 2" descr="C:\Users\wdj\Google Drive\Primary\Y5 SoW\From Tracy\Pronouns\you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157" y="2428831"/>
            <a:ext cx="939384" cy="82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" descr="C:\Users\wdj\Google Drive\Primary\Y5 SoW\From Tracy\Pronouns\you-plural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277" y="3281431"/>
            <a:ext cx="974299" cy="816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2" descr="C:\Users\wdj\Google Drive\Primary\Y5 SoW\From Tracy\Pronouns\you-plural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426" y="4097780"/>
            <a:ext cx="974299" cy="816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2" descr="C:\Users\wdj\Google Drive\Primary\Y5 SoW\From Tracy\Pronouns\you-plural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077" y="4920514"/>
            <a:ext cx="974299" cy="816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2" descr="C:\Users\wdj\Google Drive\Primary\Y5 SoW\From Tracy\Pronouns\you-plural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076" y="3281431"/>
            <a:ext cx="974299" cy="816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2" descr="C:\Users\wdj\Google Drive\Primary\Y5 SoW\From Tracy\Pronouns\you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991" y="4067612"/>
            <a:ext cx="939384" cy="82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2" descr="C:\Users\wdj\Google Drive\Primary\Y5 SoW\From Tracy\Pronouns\you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991" y="2418553"/>
            <a:ext cx="939384" cy="82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2" descr="C:\Users\wdj\Google Drive\Primary\Y5 SoW\From Tracy\Pronouns\you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157" y="4897375"/>
            <a:ext cx="939384" cy="82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017" y="4134331"/>
            <a:ext cx="607526" cy="812771"/>
          </a:xfrm>
          <a:prstGeom prst="rect">
            <a:avLst/>
          </a:prstGeom>
        </p:spPr>
      </p:pic>
      <p:pic>
        <p:nvPicPr>
          <p:cNvPr id="9" name="Picture 8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6963" y="3229910"/>
            <a:ext cx="299273" cy="83962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023" y="3337239"/>
            <a:ext cx="939641" cy="704731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938" y="4956163"/>
            <a:ext cx="1527581" cy="766337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6963" y="2457601"/>
            <a:ext cx="763757" cy="787624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816" y="4934876"/>
            <a:ext cx="763757" cy="7876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139737" y="2667000"/>
            <a:ext cx="968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Amir’s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9229391" y="5150312"/>
            <a:ext cx="968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Léa’s</a:t>
            </a: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163" y="4262121"/>
            <a:ext cx="673527" cy="50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034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5158787"/>
              </p:ext>
            </p:extLst>
          </p:nvPr>
        </p:nvGraphicFramePr>
        <p:xfrm>
          <a:off x="6475317" y="2053103"/>
          <a:ext cx="4876800" cy="39928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06484">
                  <a:extLst>
                    <a:ext uri="{9D8B030D-6E8A-4147-A177-3AD203B41FA5}">
                      <a16:colId xmlns:a16="http://schemas.microsoft.com/office/drawing/2014/main" val="2767204857"/>
                    </a:ext>
                  </a:extLst>
                </a:gridCol>
                <a:gridCol w="2115403">
                  <a:extLst>
                    <a:ext uri="{9D8B030D-6E8A-4147-A177-3AD203B41FA5}">
                      <a16:colId xmlns:a16="http://schemas.microsoft.com/office/drawing/2014/main" val="3780212547"/>
                    </a:ext>
                  </a:extLst>
                </a:gridCol>
                <a:gridCol w="2254913">
                  <a:extLst>
                    <a:ext uri="{9D8B030D-6E8A-4147-A177-3AD203B41FA5}">
                      <a16:colId xmlns:a16="http://schemas.microsoft.com/office/drawing/2014/main" val="2043353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200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you (singular) or you (plural)?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ker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where?</a:t>
                      </a:r>
                      <a:endParaRPr lang="en-GB" sz="20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36884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82047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93873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fr-FR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fr-FR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01272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782328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4997723"/>
              </p:ext>
            </p:extLst>
          </p:nvPr>
        </p:nvGraphicFramePr>
        <p:xfrm>
          <a:off x="924669" y="2068673"/>
          <a:ext cx="4876800" cy="39928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06484">
                  <a:extLst>
                    <a:ext uri="{9D8B030D-6E8A-4147-A177-3AD203B41FA5}">
                      <a16:colId xmlns:a16="http://schemas.microsoft.com/office/drawing/2014/main" val="2767204857"/>
                    </a:ext>
                  </a:extLst>
                </a:gridCol>
                <a:gridCol w="2115403">
                  <a:extLst>
                    <a:ext uri="{9D8B030D-6E8A-4147-A177-3AD203B41FA5}">
                      <a16:colId xmlns:a16="http://schemas.microsoft.com/office/drawing/2014/main" val="3780212547"/>
                    </a:ext>
                  </a:extLst>
                </a:gridCol>
                <a:gridCol w="2254913">
                  <a:extLst>
                    <a:ext uri="{9D8B030D-6E8A-4147-A177-3AD203B41FA5}">
                      <a16:colId xmlns:a16="http://schemas.microsoft.com/office/drawing/2014/main" val="2043353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200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you (singular) or you (plural)?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ker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where?</a:t>
                      </a:r>
                      <a:endParaRPr lang="en-GB" sz="20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36884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82047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93873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b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01272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782328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468561" y="3003669"/>
            <a:ext cx="2054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you (singular)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682643" y="3829493"/>
            <a:ext cx="16773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you (plural)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2800" y="1269125"/>
            <a:ext cx="1137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Write where you are going</a:t>
            </a:r>
            <a:r>
              <a:rPr kumimoji="0" lang="en-GB" sz="20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(‘you - singular’) and where you are going with your friends (‘you - plural’)</a:t>
            </a:r>
            <a:r>
              <a:rPr lang="en-GB" sz="2000" b="1" ker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 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" name="Rounded Rectangle 46" descr="background rectangle">
            <a:extLst>
              <a:ext uri="{FF2B5EF4-FFF2-40B4-BE49-F238E27FC236}">
                <a16:creationId xmlns:a16="http://schemas.microsoft.com/office/drawing/2014/main" id="{CB238838-6A9D-47A3-BE4F-676D1EC3BD53}"/>
              </a:ext>
            </a:extLst>
          </p:cNvPr>
          <p:cNvSpPr/>
          <p:nvPr/>
        </p:nvSpPr>
        <p:spPr>
          <a:xfrm>
            <a:off x="10771416" y="250828"/>
            <a:ext cx="1161402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0F86C4-99FC-7443-A605-C9F1CE104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71573" y="270713"/>
            <a:ext cx="1062928" cy="344718"/>
          </a:xfrm>
        </p:spPr>
        <p:txBody>
          <a:bodyPr>
            <a:normAutofit fontScale="90000"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1800" b="1" err="1">
                <a:solidFill>
                  <a:prstClr val="white"/>
                </a:solidFill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  <a:endParaRPr lang="en-US">
              <a:latin typeface="Century Gothic" panose="020B0502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296864"/>
            <a:ext cx="6853733" cy="867128"/>
          </a:xfrm>
          <a:prstGeom prst="rect">
            <a:avLst/>
          </a:prstGeom>
        </p:spPr>
      </p:pic>
      <p:sp>
        <p:nvSpPr>
          <p:cNvPr id="17" name="Title 3"/>
          <p:cNvSpPr txBox="1">
            <a:spLocks/>
          </p:cNvSpPr>
          <p:nvPr/>
        </p:nvSpPr>
        <p:spPr>
          <a:xfrm>
            <a:off x="59643" y="296864"/>
            <a:ext cx="5265384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Century Gothic"/>
              <a:buNone/>
              <a:defRPr sz="4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800" b="1" kern="0">
                <a:solidFill>
                  <a:schemeClr val="bg1"/>
                </a:solidFill>
                <a:latin typeface="Century Gothic" panose="020B0502020202020204" pitchFamily="34" charset="0"/>
              </a:rPr>
              <a:t>Qui </a:t>
            </a:r>
            <a:r>
              <a:rPr lang="en-GB" sz="2800" b="1" kern="0" err="1">
                <a:solidFill>
                  <a:schemeClr val="bg1"/>
                </a:solidFill>
                <a:latin typeface="Century Gothic" panose="020B0502020202020204" pitchFamily="34" charset="0"/>
              </a:rPr>
              <a:t>va</a:t>
            </a:r>
            <a:r>
              <a:rPr lang="en-GB" sz="2800" b="1" ker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kern="0" err="1">
                <a:solidFill>
                  <a:schemeClr val="bg1"/>
                </a:solidFill>
                <a:latin typeface="Century Gothic" panose="020B0502020202020204" pitchFamily="34" charset="0"/>
              </a:rPr>
              <a:t>où</a:t>
            </a:r>
            <a:r>
              <a:rPr lang="en-GB" sz="2800" b="1" kern="0">
                <a:solidFill>
                  <a:schemeClr val="bg1"/>
                </a:solidFill>
                <a:latin typeface="Century Gothic" panose="020B0502020202020204" pitchFamily="34" charset="0"/>
              </a:rPr>
              <a:t> ? </a:t>
            </a:r>
            <a:r>
              <a:rPr lang="en-GB" sz="2800" b="1" kern="0" err="1">
                <a:solidFill>
                  <a:schemeClr val="bg1"/>
                </a:solidFill>
                <a:latin typeface="Century Gothic" panose="020B0502020202020204" pitchFamily="34" charset="0"/>
              </a:rPr>
              <a:t>Partenaire</a:t>
            </a:r>
            <a:r>
              <a:rPr lang="en-GB" sz="2800" b="1" kern="0">
                <a:solidFill>
                  <a:schemeClr val="bg1"/>
                </a:solidFill>
                <a:latin typeface="Century Gothic" panose="020B0502020202020204" pitchFamily="34" charset="0"/>
              </a:rPr>
              <a:t> B (1)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60863" y="2955275"/>
            <a:ext cx="1321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London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659361" y="3824584"/>
            <a:ext cx="21163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on holiday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182837" y="4565467"/>
            <a:ext cx="862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Paris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868941" y="5473612"/>
            <a:ext cx="1607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into town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9348053" y="2939426"/>
            <a:ext cx="20546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Amir’s house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9547238" y="3802131"/>
            <a:ext cx="1434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New York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9447645" y="4592382"/>
            <a:ext cx="16333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Scotland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9447645" y="5446402"/>
            <a:ext cx="1732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Léa’s house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452018" y="5466313"/>
            <a:ext cx="2054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you (singular)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970221" y="2917655"/>
            <a:ext cx="2054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you (singular)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053187" y="4581850"/>
            <a:ext cx="2054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you (singular)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749493" y="4592382"/>
            <a:ext cx="16773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you (plural)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192451" y="3782207"/>
            <a:ext cx="16773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you (plural)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207142" y="5446402"/>
            <a:ext cx="16773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you (plural)</a:t>
            </a:r>
          </a:p>
        </p:txBody>
      </p:sp>
    </p:spTree>
    <p:extLst>
      <p:ext uri="{BB962C8B-B14F-4D97-AF65-F5344CB8AC3E}">
        <p14:creationId xmlns:p14="http://schemas.microsoft.com/office/powerpoint/2010/main" val="3187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/>
      <p:bldP spid="7" grpId="0"/>
      <p:bldP spid="36" grpId="0"/>
      <p:bldP spid="47" grpId="0"/>
      <p:bldP spid="49" grpId="0"/>
      <p:bldP spid="51" grpId="0"/>
      <p:bldP spid="54" grpId="0"/>
      <p:bldP spid="56" grpId="0"/>
      <p:bldP spid="58" grpId="0"/>
      <p:bldP spid="25" grpId="0"/>
      <p:bldP spid="26" grpId="0"/>
      <p:bldP spid="27" grpId="0"/>
      <p:bldP spid="32" grpId="0"/>
      <p:bldP spid="33" grpId="0"/>
      <p:bldP spid="3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924669" y="1228448"/>
            <a:ext cx="1137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Say where your partner is going</a:t>
            </a:r>
            <a:r>
              <a:rPr kumimoji="0" lang="en-GB" sz="20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(‘</a:t>
            </a:r>
            <a:r>
              <a:rPr lang="en-GB" sz="2000" b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tu</a:t>
            </a:r>
            <a:r>
              <a:rPr kumimoji="0" lang="en-GB" sz="20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’) and where your partner and friends are going (‘vous’)</a:t>
            </a:r>
            <a:r>
              <a:rPr lang="en-GB" sz="2000" b="1" kern="0">
                <a:solidFill>
                  <a:schemeClr val="accent5">
                    <a:lumMod val="50000"/>
                  </a:schemeClr>
                </a:solidFill>
              </a:rPr>
              <a:t>. 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" name="Rounded Rectangle 46" descr="background rectangle">
            <a:extLst>
              <a:ext uri="{FF2B5EF4-FFF2-40B4-BE49-F238E27FC236}">
                <a16:creationId xmlns:a16="http://schemas.microsoft.com/office/drawing/2014/main" id="{CB238838-6A9D-47A3-BE4F-676D1EC3BD53}"/>
              </a:ext>
            </a:extLst>
          </p:cNvPr>
          <p:cNvSpPr/>
          <p:nvPr/>
        </p:nvSpPr>
        <p:spPr>
          <a:xfrm>
            <a:off x="10771416" y="250828"/>
            <a:ext cx="1161402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0F86C4-99FC-7443-A605-C9F1CE104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71573" y="270713"/>
            <a:ext cx="1062928" cy="344718"/>
          </a:xfrm>
        </p:spPr>
        <p:txBody>
          <a:bodyPr>
            <a:normAutofit fontScale="90000"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1800" b="1" err="1">
                <a:solidFill>
                  <a:prstClr val="white"/>
                </a:solidFill>
                <a:ea typeface="+mn-ea"/>
                <a:cs typeface="+mn-cs"/>
              </a:rPr>
              <a:t>parler</a:t>
            </a:r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9682835"/>
              </p:ext>
            </p:extLst>
          </p:nvPr>
        </p:nvGraphicFramePr>
        <p:xfrm>
          <a:off x="924669" y="2068673"/>
          <a:ext cx="4876800" cy="36880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06484">
                  <a:extLst>
                    <a:ext uri="{9D8B030D-6E8A-4147-A177-3AD203B41FA5}">
                      <a16:colId xmlns:a16="http://schemas.microsoft.com/office/drawing/2014/main" val="2767204857"/>
                    </a:ext>
                  </a:extLst>
                </a:gridCol>
                <a:gridCol w="2115403">
                  <a:extLst>
                    <a:ext uri="{9D8B030D-6E8A-4147-A177-3AD203B41FA5}">
                      <a16:colId xmlns:a16="http://schemas.microsoft.com/office/drawing/2014/main" val="3780212547"/>
                    </a:ext>
                  </a:extLst>
                </a:gridCol>
                <a:gridCol w="2254913">
                  <a:extLst>
                    <a:ext uri="{9D8B030D-6E8A-4147-A177-3AD203B41FA5}">
                      <a16:colId xmlns:a16="http://schemas.microsoft.com/office/drawing/2014/main" val="2043353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200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tu </a:t>
                      </a:r>
                      <a:r>
                        <a:rPr lang="en-GB" sz="200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ou</a:t>
                      </a:r>
                      <a:r>
                        <a:rPr lang="en-GB" sz="200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vous ?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ker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où ?</a:t>
                      </a:r>
                      <a:endParaRPr lang="en-GB" sz="20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36884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82047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93873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b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01272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782328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6598016"/>
              </p:ext>
            </p:extLst>
          </p:nvPr>
        </p:nvGraphicFramePr>
        <p:xfrm>
          <a:off x="6475317" y="2053103"/>
          <a:ext cx="4876800" cy="36880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06484">
                  <a:extLst>
                    <a:ext uri="{9D8B030D-6E8A-4147-A177-3AD203B41FA5}">
                      <a16:colId xmlns:a16="http://schemas.microsoft.com/office/drawing/2014/main" val="2767204857"/>
                    </a:ext>
                  </a:extLst>
                </a:gridCol>
                <a:gridCol w="2115403">
                  <a:extLst>
                    <a:ext uri="{9D8B030D-6E8A-4147-A177-3AD203B41FA5}">
                      <a16:colId xmlns:a16="http://schemas.microsoft.com/office/drawing/2014/main" val="3780212547"/>
                    </a:ext>
                  </a:extLst>
                </a:gridCol>
                <a:gridCol w="2254913">
                  <a:extLst>
                    <a:ext uri="{9D8B030D-6E8A-4147-A177-3AD203B41FA5}">
                      <a16:colId xmlns:a16="http://schemas.microsoft.com/office/drawing/2014/main" val="204335300"/>
                    </a:ext>
                  </a:extLst>
                </a:gridCol>
              </a:tblGrid>
              <a:tr h="358801">
                <a:tc>
                  <a:txBody>
                    <a:bodyPr/>
                    <a:lstStyle/>
                    <a:p>
                      <a:endParaRPr lang="en-GB" sz="200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00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tu </a:t>
                      </a:r>
                      <a:r>
                        <a:rPr lang="en-GB" sz="200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ou</a:t>
                      </a:r>
                      <a:r>
                        <a:rPr lang="en-GB" sz="200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vous ?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ker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où ?</a:t>
                      </a:r>
                      <a:endParaRPr lang="en-GB" sz="20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3688447"/>
                  </a:ext>
                </a:extLst>
              </a:tr>
              <a:tr h="745202">
                <a:tc>
                  <a:txBody>
                    <a:bodyPr/>
                    <a:lstStyle/>
                    <a:p>
                      <a:r>
                        <a:rPr lang="en-GB" sz="24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8204727"/>
                  </a:ext>
                </a:extLst>
              </a:tr>
              <a:tr h="745202">
                <a:tc>
                  <a:txBody>
                    <a:bodyPr/>
                    <a:lstStyle/>
                    <a:p>
                      <a:r>
                        <a:rPr lang="en-GB" sz="24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9387329"/>
                  </a:ext>
                </a:extLst>
              </a:tr>
              <a:tr h="745202">
                <a:tc>
                  <a:txBody>
                    <a:bodyPr/>
                    <a:lstStyle/>
                    <a:p>
                      <a:r>
                        <a:rPr lang="en-GB" sz="24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fr-FR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fr-FR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0127263"/>
                  </a:ext>
                </a:extLst>
              </a:tr>
              <a:tr h="745202">
                <a:tc>
                  <a:txBody>
                    <a:bodyPr/>
                    <a:lstStyle/>
                    <a:p>
                      <a:r>
                        <a:rPr lang="en-GB" sz="24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782328"/>
                  </a:ext>
                </a:extLst>
              </a:tr>
            </a:tbl>
          </a:graphicData>
        </a:graphic>
      </p:graphicFrame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296864"/>
            <a:ext cx="6853733" cy="867128"/>
          </a:xfrm>
          <a:prstGeom prst="rect">
            <a:avLst/>
          </a:prstGeom>
        </p:spPr>
      </p:pic>
      <p:sp>
        <p:nvSpPr>
          <p:cNvPr id="17" name="Title 3"/>
          <p:cNvSpPr txBox="1">
            <a:spLocks/>
          </p:cNvSpPr>
          <p:nvPr/>
        </p:nvSpPr>
        <p:spPr>
          <a:xfrm>
            <a:off x="59643" y="296864"/>
            <a:ext cx="5265384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Century Gothic"/>
              <a:buNone/>
              <a:defRPr sz="4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800" b="1" kern="0">
                <a:solidFill>
                  <a:schemeClr val="bg1"/>
                </a:solidFill>
              </a:rPr>
              <a:t>Qui </a:t>
            </a:r>
            <a:r>
              <a:rPr lang="en-GB" sz="2800" b="1" kern="0" err="1">
                <a:solidFill>
                  <a:schemeClr val="bg1"/>
                </a:solidFill>
              </a:rPr>
              <a:t>va</a:t>
            </a:r>
            <a:r>
              <a:rPr lang="en-GB" sz="2800" b="1" kern="0">
                <a:solidFill>
                  <a:schemeClr val="bg1"/>
                </a:solidFill>
              </a:rPr>
              <a:t> </a:t>
            </a:r>
            <a:r>
              <a:rPr lang="en-GB" sz="2800" b="1" kern="0" err="1">
                <a:solidFill>
                  <a:schemeClr val="bg1"/>
                </a:solidFill>
              </a:rPr>
              <a:t>où</a:t>
            </a:r>
            <a:r>
              <a:rPr lang="en-GB" sz="2800" b="1" kern="0">
                <a:solidFill>
                  <a:schemeClr val="bg1"/>
                </a:solidFill>
              </a:rPr>
              <a:t> ? </a:t>
            </a:r>
            <a:r>
              <a:rPr lang="en-GB" sz="2800" b="1" kern="0" err="1">
                <a:solidFill>
                  <a:schemeClr val="bg1"/>
                </a:solidFill>
              </a:rPr>
              <a:t>Partenaire</a:t>
            </a:r>
            <a:r>
              <a:rPr lang="en-GB" sz="2800" b="1" kern="0">
                <a:solidFill>
                  <a:schemeClr val="bg1"/>
                </a:solidFill>
              </a:rPr>
              <a:t> B (2) 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392" y="4888173"/>
            <a:ext cx="620443" cy="805770"/>
          </a:xfrm>
          <a:prstGeom prst="rect">
            <a:avLst/>
          </a:prstGeom>
        </p:spPr>
      </p:pic>
      <p:pic>
        <p:nvPicPr>
          <p:cNvPr id="34" name="Picture 2" descr="C:\Users\wdj\Google Drive\Primary\Y5 SoW\From Tracy\Pronouns\you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610" y="3337239"/>
            <a:ext cx="939384" cy="82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" descr="C:\Users\wdj\Google Drive\Primary\Y5 SoW\From Tracy\Pronouns\you-plural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265" y="2474403"/>
            <a:ext cx="974299" cy="816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2" descr="C:\Users\wdj\Google Drive\Primary\Y5 SoW\From Tracy\Pronouns\you-plural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426" y="4097780"/>
            <a:ext cx="974299" cy="816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2" descr="C:\Users\wdj\Google Drive\Primary\Y5 SoW\From Tracy\Pronouns\you-plural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077" y="4920514"/>
            <a:ext cx="974299" cy="816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2" descr="C:\Users\wdj\Google Drive\Primary\Y5 SoW\From Tracy\Pronouns\you-plural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005" y="2428529"/>
            <a:ext cx="974299" cy="816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2" descr="C:\Users\wdj\Google Drive\Primary\Y5 SoW\From Tracy\Pronouns\you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991" y="4067612"/>
            <a:ext cx="939384" cy="82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2" descr="C:\Users\wdj\Google Drive\Primary\Y5 SoW\From Tracy\Pronouns\you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512" y="3232774"/>
            <a:ext cx="939384" cy="82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2" descr="C:\Users\wdj\Google Drive\Primary\Y5 SoW\From Tracy\Pronouns\you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157" y="4897375"/>
            <a:ext cx="939384" cy="82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675" y="4107743"/>
            <a:ext cx="607526" cy="812771"/>
          </a:xfrm>
          <a:prstGeom prst="rect">
            <a:avLst/>
          </a:prstGeom>
        </p:spPr>
      </p:pic>
      <p:pic>
        <p:nvPicPr>
          <p:cNvPr id="9" name="Picture 8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435" y="2419288"/>
            <a:ext cx="299273" cy="83962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674" y="2549351"/>
            <a:ext cx="939641" cy="704731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386" y="4152949"/>
            <a:ext cx="1527581" cy="766337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072" y="3326139"/>
            <a:ext cx="763757" cy="71320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750" y="3300394"/>
            <a:ext cx="763757" cy="7876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209846" y="3535538"/>
            <a:ext cx="968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Amir’s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3766325" y="3515830"/>
            <a:ext cx="968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Léa’s</a:t>
            </a: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101" y="5066605"/>
            <a:ext cx="673527" cy="50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5709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4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96864"/>
            <a:ext cx="7902055" cy="867128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"/>
          <p:cNvSpPr txBox="1">
            <a:spLocks noGrp="1"/>
          </p:cNvSpPr>
          <p:nvPr>
            <p:ph type="title"/>
          </p:nvPr>
        </p:nvSpPr>
        <p:spPr>
          <a:xfrm>
            <a:off x="188942" y="296864"/>
            <a:ext cx="6897658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GB" sz="3200" b="1" i="0" u="none" strike="noStrike" cap="none">
                <a:solidFill>
                  <a:schemeClr val="bg1"/>
                </a:solidFill>
                <a:effectLst/>
                <a:sym typeface="Century Gothic"/>
              </a:rPr>
              <a:t>Saying where we go / are going</a:t>
            </a:r>
            <a:endParaRPr sz="2400" b="1">
              <a:solidFill>
                <a:schemeClr val="bg1"/>
              </a:solidFill>
            </a:endParaRPr>
          </a:p>
        </p:txBody>
      </p:sp>
      <p:sp>
        <p:nvSpPr>
          <p:cNvPr id="5" name="Google Shape;147;p2"/>
          <p:cNvSpPr/>
          <p:nvPr/>
        </p:nvSpPr>
        <p:spPr>
          <a:xfrm>
            <a:off x="9324001" y="268608"/>
            <a:ext cx="2585920" cy="387993"/>
          </a:xfrm>
          <a:prstGeom prst="roundRect">
            <a:avLst>
              <a:gd name="adj" fmla="val 16667"/>
            </a:avLst>
          </a:prstGeom>
          <a:solidFill>
            <a:srgbClr val="105076"/>
          </a:solidFill>
          <a:ln w="12700" cap="flat" cmpd="sng">
            <a:solidFill>
              <a:srgbClr val="10507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FFFFFF"/>
              </a:buClr>
              <a:buSzPts val="1800"/>
            </a:pPr>
            <a:r>
              <a:rPr lang="en-GB" sz="1800" b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prononcer</a:t>
            </a:r>
            <a:r>
              <a:rPr lang="en-GB" sz="18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et </a:t>
            </a:r>
            <a:r>
              <a:rPr lang="en-GB" sz="1800" b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traduire</a:t>
            </a:r>
            <a:endParaRPr lang="en-GB" sz="1800" b="1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82770" y="1756065"/>
            <a:ext cx="90573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Nou</a:t>
            </a:r>
            <a:r>
              <a:rPr lang="en-GB" sz="7200" b="1">
                <a:solidFill>
                  <a:srgbClr val="EE6000"/>
                </a:solidFill>
                <a:latin typeface="Century Gothic" panose="020B0502020202020204" pitchFamily="34" charset="0"/>
              </a:rPr>
              <a:t>s</a:t>
            </a:r>
            <a:r>
              <a:rPr lang="en-GB" sz="72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7200" b="1">
                <a:solidFill>
                  <a:srgbClr val="EE6000"/>
                </a:solidFill>
                <a:latin typeface="Century Gothic" panose="020B0502020202020204" pitchFamily="34" charset="0"/>
              </a:rPr>
              <a:t>a</a:t>
            </a:r>
            <a:r>
              <a:rPr lang="en-GB" sz="72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llons </a:t>
            </a:r>
            <a:r>
              <a:rPr lang="en-GB" sz="7200" b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à Paris</a:t>
            </a:r>
            <a:r>
              <a:rPr lang="en-GB" sz="72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72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Action Button: Forward or Next 6">
            <a:hlinkClick r:id="" action="ppaction://noaction" highlightClick="1">
              <a:snd r:embed="rId4" name="Slide 25_item 1.wav"/>
            </a:hlinkClick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c 7"/>
          <p:cNvSpPr/>
          <p:nvPr/>
        </p:nvSpPr>
        <p:spPr>
          <a:xfrm rot="7615317">
            <a:off x="3836138" y="1954119"/>
            <a:ext cx="931851" cy="1102730"/>
          </a:xfrm>
          <a:prstGeom prst="arc">
            <a:avLst/>
          </a:prstGeom>
          <a:ln w="57150">
            <a:solidFill>
              <a:srgbClr val="EE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2DCB1B-0351-4A62-86B4-A5D8AD159979}"/>
              </a:ext>
            </a:extLst>
          </p:cNvPr>
          <p:cNvSpPr txBox="1"/>
          <p:nvPr/>
        </p:nvSpPr>
        <p:spPr>
          <a:xfrm>
            <a:off x="2524800" y="3235147"/>
            <a:ext cx="714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We are going to Paris.</a:t>
            </a:r>
            <a:endParaRPr lang="en-GB" sz="36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326" y="4231901"/>
            <a:ext cx="1215051" cy="1625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236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5158787"/>
              </p:ext>
            </p:extLst>
          </p:nvPr>
        </p:nvGraphicFramePr>
        <p:xfrm>
          <a:off x="6475317" y="2053103"/>
          <a:ext cx="4876800" cy="39928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06484">
                  <a:extLst>
                    <a:ext uri="{9D8B030D-6E8A-4147-A177-3AD203B41FA5}">
                      <a16:colId xmlns:a16="http://schemas.microsoft.com/office/drawing/2014/main" val="2767204857"/>
                    </a:ext>
                  </a:extLst>
                </a:gridCol>
                <a:gridCol w="2115403">
                  <a:extLst>
                    <a:ext uri="{9D8B030D-6E8A-4147-A177-3AD203B41FA5}">
                      <a16:colId xmlns:a16="http://schemas.microsoft.com/office/drawing/2014/main" val="3780212547"/>
                    </a:ext>
                  </a:extLst>
                </a:gridCol>
                <a:gridCol w="2254913">
                  <a:extLst>
                    <a:ext uri="{9D8B030D-6E8A-4147-A177-3AD203B41FA5}">
                      <a16:colId xmlns:a16="http://schemas.microsoft.com/office/drawing/2014/main" val="2043353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200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you (singular) or you (plural)?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ker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where?</a:t>
                      </a:r>
                      <a:endParaRPr lang="en-GB" sz="20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36884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82047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93873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fr-FR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fr-FR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01272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782328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4997723"/>
              </p:ext>
            </p:extLst>
          </p:nvPr>
        </p:nvGraphicFramePr>
        <p:xfrm>
          <a:off x="924669" y="2068673"/>
          <a:ext cx="4876800" cy="39928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06484">
                  <a:extLst>
                    <a:ext uri="{9D8B030D-6E8A-4147-A177-3AD203B41FA5}">
                      <a16:colId xmlns:a16="http://schemas.microsoft.com/office/drawing/2014/main" val="2767204857"/>
                    </a:ext>
                  </a:extLst>
                </a:gridCol>
                <a:gridCol w="2115403">
                  <a:extLst>
                    <a:ext uri="{9D8B030D-6E8A-4147-A177-3AD203B41FA5}">
                      <a16:colId xmlns:a16="http://schemas.microsoft.com/office/drawing/2014/main" val="3780212547"/>
                    </a:ext>
                  </a:extLst>
                </a:gridCol>
                <a:gridCol w="2254913">
                  <a:extLst>
                    <a:ext uri="{9D8B030D-6E8A-4147-A177-3AD203B41FA5}">
                      <a16:colId xmlns:a16="http://schemas.microsoft.com/office/drawing/2014/main" val="2043353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200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you (singular) or you (plural)?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ker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where?</a:t>
                      </a:r>
                      <a:endParaRPr lang="en-GB" sz="20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36884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82047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93873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b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01272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782328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468561" y="3003669"/>
            <a:ext cx="2054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you (plural)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682643" y="3829493"/>
            <a:ext cx="1840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you (singular)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2800" y="1269125"/>
            <a:ext cx="1137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Write where you are going</a:t>
            </a:r>
            <a:r>
              <a:rPr kumimoji="0" lang="en-GB" sz="20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(‘you - singular’) and where you are going with your friends (‘you - plural’)</a:t>
            </a:r>
            <a:r>
              <a:rPr lang="en-GB" sz="2000" b="1" ker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 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" name="Rounded Rectangle 46" descr="background rectangle">
            <a:extLst>
              <a:ext uri="{FF2B5EF4-FFF2-40B4-BE49-F238E27FC236}">
                <a16:creationId xmlns:a16="http://schemas.microsoft.com/office/drawing/2014/main" id="{CB238838-6A9D-47A3-BE4F-676D1EC3BD53}"/>
              </a:ext>
            </a:extLst>
          </p:cNvPr>
          <p:cNvSpPr/>
          <p:nvPr/>
        </p:nvSpPr>
        <p:spPr>
          <a:xfrm>
            <a:off x="10771416" y="250828"/>
            <a:ext cx="1161402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0F86C4-99FC-7443-A605-C9F1CE104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71573" y="270713"/>
            <a:ext cx="1062928" cy="344718"/>
          </a:xfrm>
        </p:spPr>
        <p:txBody>
          <a:bodyPr>
            <a:normAutofit fontScale="90000"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1800" b="1" err="1">
                <a:solidFill>
                  <a:prstClr val="white"/>
                </a:solidFill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  <a:endParaRPr lang="en-US">
              <a:latin typeface="Century Gothic" panose="020B0502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296864"/>
            <a:ext cx="6853733" cy="867128"/>
          </a:xfrm>
          <a:prstGeom prst="rect">
            <a:avLst/>
          </a:prstGeom>
        </p:spPr>
      </p:pic>
      <p:sp>
        <p:nvSpPr>
          <p:cNvPr id="17" name="Title 3"/>
          <p:cNvSpPr txBox="1">
            <a:spLocks/>
          </p:cNvSpPr>
          <p:nvPr/>
        </p:nvSpPr>
        <p:spPr>
          <a:xfrm>
            <a:off x="59643" y="296864"/>
            <a:ext cx="5265384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Century Gothic"/>
              <a:buNone/>
              <a:defRPr sz="4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800" b="1" kern="0">
                <a:solidFill>
                  <a:schemeClr val="bg1"/>
                </a:solidFill>
                <a:latin typeface="Century Gothic" panose="020B0502020202020204" pitchFamily="34" charset="0"/>
              </a:rPr>
              <a:t>Qui </a:t>
            </a:r>
            <a:r>
              <a:rPr lang="en-GB" sz="2800" b="1" kern="0" err="1">
                <a:solidFill>
                  <a:schemeClr val="bg1"/>
                </a:solidFill>
                <a:latin typeface="Century Gothic" panose="020B0502020202020204" pitchFamily="34" charset="0"/>
              </a:rPr>
              <a:t>va</a:t>
            </a:r>
            <a:r>
              <a:rPr lang="en-GB" sz="2800" b="1" ker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kern="0" err="1">
                <a:solidFill>
                  <a:schemeClr val="bg1"/>
                </a:solidFill>
                <a:latin typeface="Century Gothic" panose="020B0502020202020204" pitchFamily="34" charset="0"/>
              </a:rPr>
              <a:t>où</a:t>
            </a:r>
            <a:r>
              <a:rPr lang="en-GB" sz="2800" b="1" kern="0">
                <a:solidFill>
                  <a:schemeClr val="bg1"/>
                </a:solidFill>
                <a:latin typeface="Century Gothic" panose="020B0502020202020204" pitchFamily="34" charset="0"/>
              </a:rPr>
              <a:t> ? </a:t>
            </a:r>
            <a:r>
              <a:rPr lang="en-GB" sz="2800" b="1" kern="0" err="1">
                <a:solidFill>
                  <a:schemeClr val="bg1"/>
                </a:solidFill>
                <a:latin typeface="Century Gothic" panose="020B0502020202020204" pitchFamily="34" charset="0"/>
              </a:rPr>
              <a:t>Partenaire</a:t>
            </a:r>
            <a:r>
              <a:rPr lang="en-GB" sz="2800" b="1" kern="0">
                <a:solidFill>
                  <a:schemeClr val="bg1"/>
                </a:solidFill>
                <a:latin typeface="Century Gothic" panose="020B0502020202020204" pitchFamily="34" charset="0"/>
              </a:rPr>
              <a:t> A (2)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603752" y="5446402"/>
            <a:ext cx="1321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London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614686" y="2978616"/>
            <a:ext cx="21163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on holiday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9781196" y="4592382"/>
            <a:ext cx="862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Paris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847923" y="4592382"/>
            <a:ext cx="1607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into town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9348399" y="3766870"/>
            <a:ext cx="20546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Amir’s house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9547238" y="2978616"/>
            <a:ext cx="1434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New York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3835160" y="5461388"/>
            <a:ext cx="16333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Scotland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820110" y="3825105"/>
            <a:ext cx="1732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Léa’s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house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452018" y="5466313"/>
            <a:ext cx="2054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you (singular)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970221" y="2917655"/>
            <a:ext cx="2054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you (plural)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053187" y="4581850"/>
            <a:ext cx="2054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you (singular)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749493" y="4592382"/>
            <a:ext cx="16773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you (plural)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192451" y="3782207"/>
            <a:ext cx="18319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you (singular)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207142" y="5446402"/>
            <a:ext cx="16773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you (plural)</a:t>
            </a:r>
          </a:p>
        </p:txBody>
      </p:sp>
    </p:spTree>
    <p:extLst>
      <p:ext uri="{BB962C8B-B14F-4D97-AF65-F5344CB8AC3E}">
        <p14:creationId xmlns:p14="http://schemas.microsoft.com/office/powerpoint/2010/main" val="367460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/>
      <p:bldP spid="7" grpId="0"/>
      <p:bldP spid="36" grpId="0"/>
      <p:bldP spid="47" grpId="0"/>
      <p:bldP spid="49" grpId="0"/>
      <p:bldP spid="51" grpId="0"/>
      <p:bldP spid="54" grpId="0"/>
      <p:bldP spid="56" grpId="0"/>
      <p:bldP spid="58" grpId="0"/>
      <p:bldP spid="25" grpId="0"/>
      <p:bldP spid="26" grpId="0"/>
      <p:bldP spid="27" grpId="0"/>
      <p:bldP spid="32" grpId="0"/>
      <p:bldP spid="33" grpId="0"/>
      <p:bldP spid="3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829ABE20-583E-4FFA-A34C-A512B8D2D5E2}"/>
              </a:ext>
            </a:extLst>
          </p:cNvPr>
          <p:cNvSpPr txBox="1"/>
          <p:nvPr/>
        </p:nvSpPr>
        <p:spPr>
          <a:xfrm>
            <a:off x="1008993" y="2858976"/>
            <a:ext cx="367878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vous</a:t>
            </a: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allez</a:t>
            </a:r>
            <a:endParaRPr kumimoji="0" lang="en-GB" sz="40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 descr="background rectangle ">
            <a:extLst>
              <a:ext uri="{FF2B5EF4-FFF2-40B4-BE49-F238E27FC236}">
                <a16:creationId xmlns:a16="http://schemas.microsoft.com/office/drawing/2014/main" id="{30C7BAD3-E64C-4DA2-A293-193FDB2EF9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132F48A-915B-4E31-8C93-5D8BB29C529D}"/>
              </a:ext>
            </a:extLst>
          </p:cNvPr>
          <p:cNvSpPr/>
          <p:nvPr/>
        </p:nvSpPr>
        <p:spPr>
          <a:xfrm>
            <a:off x="504193" y="1574210"/>
            <a:ext cx="109648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have met the following plural forms of</a:t>
            </a:r>
            <a:r>
              <a:rPr kumimoji="0" lang="en-GB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verb </a:t>
            </a:r>
            <a:r>
              <a:rPr kumimoji="0" lang="en-GB" sz="24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aller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 far this week: </a:t>
            </a:r>
          </a:p>
        </p:txBody>
      </p:sp>
      <p:sp>
        <p:nvSpPr>
          <p:cNvPr id="13" name="Rounded Rectangle 46">
            <a:extLst>
              <a:ext uri="{FF2B5EF4-FFF2-40B4-BE49-F238E27FC236}">
                <a16:creationId xmlns:a16="http://schemas.microsoft.com/office/drawing/2014/main" id="{CBE14D19-A974-4F42-B0C5-30CC11627200}"/>
              </a:ext>
            </a:extLst>
          </p:cNvPr>
          <p:cNvSpPr/>
          <p:nvPr/>
        </p:nvSpPr>
        <p:spPr>
          <a:xfrm>
            <a:off x="9076766" y="177535"/>
            <a:ext cx="2864692" cy="4612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grammaire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132F48A-915B-4E31-8C93-5D8BB29C529D}"/>
              </a:ext>
            </a:extLst>
          </p:cNvPr>
          <p:cNvSpPr/>
          <p:nvPr/>
        </p:nvSpPr>
        <p:spPr>
          <a:xfrm>
            <a:off x="161485" y="3787056"/>
            <a:ext cx="118417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</a:t>
            </a:r>
            <a:r>
              <a:rPr kumimoji="0" lang="en-GB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say </a:t>
            </a:r>
            <a:r>
              <a:rPr kumimoji="0" lang="en-GB" sz="2400" b="1" i="0" u="none" strike="noStrike" kern="1200" cap="none" spc="0" normalizeH="0" noProof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they go</a:t>
            </a:r>
            <a:r>
              <a:rPr kumimoji="0" lang="en-GB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use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ils vont</a:t>
            </a:r>
            <a:r>
              <a:rPr kumimoji="0" lang="en-GB" sz="240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(masculine plural) or </a:t>
            </a:r>
            <a:r>
              <a:rPr kumimoji="0" lang="en-GB" sz="2400" b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elles vont</a:t>
            </a:r>
            <a:r>
              <a:rPr kumimoji="0" lang="en-GB" sz="240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(feminine plural)</a:t>
            </a:r>
            <a:r>
              <a:rPr kumimoji="0" lang="en-GB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9ABE20-583E-4FFA-A34C-A512B8D2D5E2}"/>
              </a:ext>
            </a:extLst>
          </p:cNvPr>
          <p:cNvSpPr txBox="1"/>
          <p:nvPr/>
        </p:nvSpPr>
        <p:spPr>
          <a:xfrm>
            <a:off x="1008993" y="2210608"/>
            <a:ext cx="384923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 </a:t>
            </a:r>
            <a:r>
              <a:rPr kumimoji="0" lang="en-GB" sz="4000" b="1" i="0" u="none" strike="noStrike" kern="1200" cap="none" spc="0" normalizeH="0" baseline="0" noProof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allons</a:t>
            </a:r>
            <a:endParaRPr kumimoji="0" lang="en-GB" sz="40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C2CD311-430F-47DC-AB63-9F70C17F3870}"/>
              </a:ext>
            </a:extLst>
          </p:cNvPr>
          <p:cNvSpPr txBox="1"/>
          <p:nvPr/>
        </p:nvSpPr>
        <p:spPr>
          <a:xfrm>
            <a:off x="5140482" y="2333719"/>
            <a:ext cx="673061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rPr>
              <a:t>we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 / </a:t>
            </a:r>
            <a:r>
              <a:rPr kumimoji="0" lang="en-GB" sz="2400" b="0" i="0" u="none" strike="noStrike" kern="1200" cap="none" spc="0" normalizeH="0" noProof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are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going</a:t>
            </a: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161485" y="23491"/>
            <a:ext cx="5167184" cy="1325563"/>
          </a:xfrm>
        </p:spPr>
        <p:txBody>
          <a:bodyPr/>
          <a:lstStyle/>
          <a:p>
            <a:pPr rtl="0" eaLnBrk="1" fontAlgn="auto" latinLnBrk="0" hangingPunct="1"/>
            <a:r>
              <a:rPr lang="en-GB" sz="3600" b="1" i="0" spc="0" baseline="0">
                <a:ln>
                  <a:noFill/>
                </a:ln>
                <a:solidFill>
                  <a:srgbClr val="FFFFFF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The verb ‘</a:t>
            </a:r>
            <a:r>
              <a:rPr lang="en-GB" sz="3600" b="1" i="0" spc="0" baseline="0" err="1">
                <a:ln>
                  <a:noFill/>
                </a:ln>
                <a:solidFill>
                  <a:srgbClr val="FFFFFF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aller</a:t>
            </a:r>
            <a:r>
              <a:rPr lang="en-GB" sz="3600" b="1" i="0" spc="0" baseline="0">
                <a:ln>
                  <a:noFill/>
                </a:ln>
                <a:solidFill>
                  <a:srgbClr val="FFFFFF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’ – to go</a:t>
            </a:r>
            <a:endParaRPr lang="en-GB">
              <a:effectLst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2CD311-430F-47DC-AB63-9F70C17F3870}"/>
              </a:ext>
            </a:extLst>
          </p:cNvPr>
          <p:cNvSpPr txBox="1"/>
          <p:nvPr/>
        </p:nvSpPr>
        <p:spPr>
          <a:xfrm>
            <a:off x="5140482" y="3038788"/>
            <a:ext cx="700544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rPr>
              <a:t>you (plural)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 /</a:t>
            </a:r>
            <a:r>
              <a:rPr kumimoji="0" lang="en-GB" sz="2400" b="0" i="0" u="none" strike="noStrike" kern="1200" cap="none" spc="0" normalizeH="0" noProof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are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29ABE20-583E-4FFA-A34C-A512B8D2D5E2}"/>
              </a:ext>
            </a:extLst>
          </p:cNvPr>
          <p:cNvSpPr txBox="1"/>
          <p:nvPr/>
        </p:nvSpPr>
        <p:spPr>
          <a:xfrm>
            <a:off x="838535" y="4416061"/>
            <a:ext cx="384923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ils vont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29ABE20-583E-4FFA-A34C-A512B8D2D5E2}"/>
              </a:ext>
            </a:extLst>
          </p:cNvPr>
          <p:cNvSpPr txBox="1"/>
          <p:nvPr/>
        </p:nvSpPr>
        <p:spPr>
          <a:xfrm>
            <a:off x="838535" y="5048608"/>
            <a:ext cx="384923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elles vont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C2CD311-430F-47DC-AB63-9F70C17F3870}"/>
              </a:ext>
            </a:extLst>
          </p:cNvPr>
          <p:cNvSpPr txBox="1"/>
          <p:nvPr/>
        </p:nvSpPr>
        <p:spPr>
          <a:xfrm>
            <a:off x="5292882" y="5194055"/>
            <a:ext cx="700544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rPr>
              <a:t>they (feminine plural)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 / </a:t>
            </a:r>
            <a:r>
              <a:rPr kumimoji="0" lang="en-GB" sz="2400" b="0" i="0" u="none" strike="noStrike" kern="1200" cap="none" spc="0" normalizeH="0" noProof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are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going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C2CD311-430F-47DC-AB63-9F70C17F3870}"/>
              </a:ext>
            </a:extLst>
          </p:cNvPr>
          <p:cNvSpPr txBox="1"/>
          <p:nvPr/>
        </p:nvSpPr>
        <p:spPr>
          <a:xfrm>
            <a:off x="5258306" y="4598187"/>
            <a:ext cx="700544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rPr>
              <a:t>they (masculine plural)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 / </a:t>
            </a:r>
            <a:r>
              <a:rPr kumimoji="0" lang="en-GB" sz="2400" b="0" i="0" u="none" strike="noStrike" kern="1200" cap="none" spc="0" normalizeH="0" noProof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are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going</a:t>
            </a:r>
          </a:p>
        </p:txBody>
      </p:sp>
      <p:sp>
        <p:nvSpPr>
          <p:cNvPr id="3" name="Oval Callout 2"/>
          <p:cNvSpPr/>
          <p:nvPr/>
        </p:nvSpPr>
        <p:spPr>
          <a:xfrm>
            <a:off x="4380530" y="1516394"/>
            <a:ext cx="7490565" cy="1921196"/>
          </a:xfrm>
          <a:prstGeom prst="wedgeEllipseCallout">
            <a:avLst>
              <a:gd name="adj1" fmla="val -59462"/>
              <a:gd name="adj2" fmla="val 1183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5358639" y="1736469"/>
            <a:ext cx="54013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>
                <a:solidFill>
                  <a:schemeClr val="bg1"/>
                </a:solidFill>
              </a:rPr>
              <a:t>When referring to a group of people containing both males and females, we use ‘</a:t>
            </a:r>
            <a:r>
              <a:rPr lang="en-GB" sz="2400" b="1">
                <a:solidFill>
                  <a:schemeClr val="bg1"/>
                </a:solidFill>
              </a:rPr>
              <a:t>il’</a:t>
            </a:r>
            <a:r>
              <a:rPr lang="en-GB" sz="2400">
                <a:solidFill>
                  <a:schemeClr val="bg1"/>
                </a:solidFill>
              </a:rPr>
              <a:t> (the masculine form) for ‘they’</a:t>
            </a:r>
          </a:p>
        </p:txBody>
      </p:sp>
    </p:spTree>
    <p:extLst>
      <p:ext uri="{BB962C8B-B14F-4D97-AF65-F5344CB8AC3E}">
        <p14:creationId xmlns:p14="http://schemas.microsoft.com/office/powerpoint/2010/main" val="89240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4" grpId="0"/>
      <p:bldP spid="15" grpId="0" animBg="1"/>
      <p:bldP spid="17" grpId="0" animBg="1"/>
      <p:bldP spid="22" grpId="0" animBg="1"/>
      <p:bldP spid="24" grpId="0" animBg="1"/>
      <p:bldP spid="25" grpId="0" animBg="1"/>
      <p:bldP spid="27" grpId="0" animBg="1"/>
      <p:bldP spid="28" grpId="0" animBg="1"/>
      <p:bldP spid="3" grpId="0" animBg="1"/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46">
            <a:extLst>
              <a:ext uri="{FF2B5EF4-FFF2-40B4-BE49-F238E27FC236}">
                <a16:creationId xmlns:a16="http://schemas.microsoft.com/office/drawing/2014/main" id="{01F03E95-CC49-4EA3-ADA4-970425A076B5}"/>
              </a:ext>
            </a:extLst>
          </p:cNvPr>
          <p:cNvSpPr/>
          <p:nvPr/>
        </p:nvSpPr>
        <p:spPr>
          <a:xfrm>
            <a:off x="10836067" y="104993"/>
            <a:ext cx="1161402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lire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8157123-3466-44C7-93E7-072D17C9197F}"/>
              </a:ext>
            </a:extLst>
          </p:cNvPr>
          <p:cNvSpPr txBox="1"/>
          <p:nvPr/>
        </p:nvSpPr>
        <p:spPr>
          <a:xfrm>
            <a:off x="67247" y="1346308"/>
            <a:ext cx="117853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Tx/>
              <a:defRPr/>
            </a:pPr>
            <a:r>
              <a:rPr lang="en-GB" sz="2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Lis les phrases. C’est qui ? Il/elle ou ils/elles ?</a:t>
            </a:r>
          </a:p>
        </p:txBody>
      </p:sp>
      <p:graphicFrame>
        <p:nvGraphicFramePr>
          <p:cNvPr id="43" name="Table 42">
            <a:extLst>
              <a:ext uri="{FF2B5EF4-FFF2-40B4-BE49-F238E27FC236}">
                <a16:creationId xmlns:a16="http://schemas.microsoft.com/office/drawing/2014/main" id="{4346B565-3E54-4499-9A38-988B18DD33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6894839"/>
              </p:ext>
            </p:extLst>
          </p:nvPr>
        </p:nvGraphicFramePr>
        <p:xfrm>
          <a:off x="329184" y="2029953"/>
          <a:ext cx="5726070" cy="4070479"/>
        </p:xfrm>
        <a:graphic>
          <a:graphicData uri="http://schemas.openxmlformats.org/drawingml/2006/table">
            <a:tbl>
              <a:tblPr firstRow="1" bandRow="1"/>
              <a:tblGrid>
                <a:gridCol w="624655">
                  <a:extLst>
                    <a:ext uri="{9D8B030D-6E8A-4147-A177-3AD203B41FA5}">
                      <a16:colId xmlns:a16="http://schemas.microsoft.com/office/drawing/2014/main" val="1977934646"/>
                    </a:ext>
                  </a:extLst>
                </a:gridCol>
                <a:gridCol w="3449549">
                  <a:extLst>
                    <a:ext uri="{9D8B030D-6E8A-4147-A177-3AD203B41FA5}">
                      <a16:colId xmlns:a16="http://schemas.microsoft.com/office/drawing/2014/main" val="2869389137"/>
                    </a:ext>
                  </a:extLst>
                </a:gridCol>
                <a:gridCol w="825933">
                  <a:extLst>
                    <a:ext uri="{9D8B030D-6E8A-4147-A177-3AD203B41FA5}">
                      <a16:colId xmlns:a16="http://schemas.microsoft.com/office/drawing/2014/main" val="2602992058"/>
                    </a:ext>
                  </a:extLst>
                </a:gridCol>
                <a:gridCol w="825933">
                  <a:extLst>
                    <a:ext uri="{9D8B030D-6E8A-4147-A177-3AD203B41FA5}">
                      <a16:colId xmlns:a16="http://schemas.microsoft.com/office/drawing/2014/main" val="815285107"/>
                    </a:ext>
                  </a:extLst>
                </a:gridCol>
              </a:tblGrid>
              <a:tr h="948163">
                <a:tc gridSpan="2"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il/</a:t>
                      </a:r>
                    </a:p>
                    <a:p>
                      <a:pPr algn="ctr"/>
                      <a:r>
                        <a:rPr lang="en-GB" sz="20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elle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ils/</a:t>
                      </a:r>
                    </a:p>
                    <a:p>
                      <a:pPr algn="ctr"/>
                      <a:r>
                        <a:rPr lang="en-GB" sz="20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elles</a:t>
                      </a:r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36948471"/>
                  </a:ext>
                </a:extLst>
              </a:tr>
              <a:tr h="780579">
                <a:tc>
                  <a:txBody>
                    <a:bodyPr/>
                    <a:lstStyle/>
                    <a:p>
                      <a:pPr algn="ctr"/>
                      <a:r>
                        <a:rPr lang="en-GB" sz="28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7601140"/>
                  </a:ext>
                </a:extLst>
              </a:tr>
              <a:tr h="780579">
                <a:tc>
                  <a:txBody>
                    <a:bodyPr/>
                    <a:lstStyle/>
                    <a:p>
                      <a:pPr algn="ctr"/>
                      <a:r>
                        <a:rPr lang="en-GB" sz="28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5414137"/>
                  </a:ext>
                </a:extLst>
              </a:tr>
              <a:tr h="780579">
                <a:tc>
                  <a:txBody>
                    <a:bodyPr/>
                    <a:lstStyle/>
                    <a:p>
                      <a:pPr algn="ctr"/>
                      <a:r>
                        <a:rPr lang="en-GB" sz="28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6029213"/>
                  </a:ext>
                </a:extLst>
              </a:tr>
              <a:tr h="780579">
                <a:tc>
                  <a:txBody>
                    <a:bodyPr/>
                    <a:lstStyle/>
                    <a:p>
                      <a:pPr algn="ctr"/>
                      <a:r>
                        <a:rPr lang="en-GB" sz="28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0429551"/>
                  </a:ext>
                </a:extLst>
              </a:tr>
            </a:tbl>
          </a:graphicData>
        </a:graphic>
      </p:graphicFrame>
      <p:graphicFrame>
        <p:nvGraphicFramePr>
          <p:cNvPr id="93" name="Table 92">
            <a:extLst>
              <a:ext uri="{FF2B5EF4-FFF2-40B4-BE49-F238E27FC236}">
                <a16:creationId xmlns:a16="http://schemas.microsoft.com/office/drawing/2014/main" id="{FF18D2EE-1B26-453A-9F66-BD8D3DEAE7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2506908"/>
              </p:ext>
            </p:extLst>
          </p:nvPr>
        </p:nvGraphicFramePr>
        <p:xfrm>
          <a:off x="6186145" y="2029953"/>
          <a:ext cx="5726070" cy="4070479"/>
        </p:xfrm>
        <a:graphic>
          <a:graphicData uri="http://schemas.openxmlformats.org/drawingml/2006/table">
            <a:tbl>
              <a:tblPr firstRow="1" bandRow="1"/>
              <a:tblGrid>
                <a:gridCol w="624655">
                  <a:extLst>
                    <a:ext uri="{9D8B030D-6E8A-4147-A177-3AD203B41FA5}">
                      <a16:colId xmlns:a16="http://schemas.microsoft.com/office/drawing/2014/main" val="1977934646"/>
                    </a:ext>
                  </a:extLst>
                </a:gridCol>
                <a:gridCol w="3449549">
                  <a:extLst>
                    <a:ext uri="{9D8B030D-6E8A-4147-A177-3AD203B41FA5}">
                      <a16:colId xmlns:a16="http://schemas.microsoft.com/office/drawing/2014/main" val="2869389137"/>
                    </a:ext>
                  </a:extLst>
                </a:gridCol>
                <a:gridCol w="825933">
                  <a:extLst>
                    <a:ext uri="{9D8B030D-6E8A-4147-A177-3AD203B41FA5}">
                      <a16:colId xmlns:a16="http://schemas.microsoft.com/office/drawing/2014/main" val="2602992058"/>
                    </a:ext>
                  </a:extLst>
                </a:gridCol>
                <a:gridCol w="825933">
                  <a:extLst>
                    <a:ext uri="{9D8B030D-6E8A-4147-A177-3AD203B41FA5}">
                      <a16:colId xmlns:a16="http://schemas.microsoft.com/office/drawing/2014/main" val="815285107"/>
                    </a:ext>
                  </a:extLst>
                </a:gridCol>
              </a:tblGrid>
              <a:tr h="948163">
                <a:tc gridSpan="2"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il/</a:t>
                      </a:r>
                    </a:p>
                    <a:p>
                      <a:pPr algn="ctr"/>
                      <a:r>
                        <a:rPr lang="en-GB" sz="20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elle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ils/</a:t>
                      </a:r>
                    </a:p>
                    <a:p>
                      <a:pPr algn="ctr"/>
                      <a:r>
                        <a:rPr lang="en-GB" sz="20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elles</a:t>
                      </a:r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36948471"/>
                  </a:ext>
                </a:extLst>
              </a:tr>
              <a:tr h="780579">
                <a:tc>
                  <a:txBody>
                    <a:bodyPr/>
                    <a:lstStyle/>
                    <a:p>
                      <a:pPr algn="ctr"/>
                      <a:r>
                        <a:rPr lang="en-GB" sz="28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7601140"/>
                  </a:ext>
                </a:extLst>
              </a:tr>
              <a:tr h="780579">
                <a:tc>
                  <a:txBody>
                    <a:bodyPr/>
                    <a:lstStyle/>
                    <a:p>
                      <a:pPr algn="ctr"/>
                      <a:r>
                        <a:rPr lang="en-GB" sz="28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5414137"/>
                  </a:ext>
                </a:extLst>
              </a:tr>
              <a:tr h="780579">
                <a:tc>
                  <a:txBody>
                    <a:bodyPr/>
                    <a:lstStyle/>
                    <a:p>
                      <a:pPr algn="ctr"/>
                      <a:r>
                        <a:rPr lang="en-GB" sz="28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6029213"/>
                  </a:ext>
                </a:extLst>
              </a:tr>
              <a:tr h="780579">
                <a:tc>
                  <a:txBody>
                    <a:bodyPr/>
                    <a:lstStyle/>
                    <a:p>
                      <a:pPr algn="ctr"/>
                      <a:r>
                        <a:rPr lang="en-GB" sz="28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0429551"/>
                  </a:ext>
                </a:extLst>
              </a:tr>
            </a:tbl>
          </a:graphicData>
        </a:graphic>
      </p:graphicFrame>
      <p:sp>
        <p:nvSpPr>
          <p:cNvPr id="98" name="TextBox 97">
            <a:extLst>
              <a:ext uri="{FF2B5EF4-FFF2-40B4-BE49-F238E27FC236}">
                <a16:creationId xmlns:a16="http://schemas.microsoft.com/office/drawing/2014/main" id="{0C9B2F7C-5506-4E0E-A3F9-524F8304854C}"/>
              </a:ext>
            </a:extLst>
          </p:cNvPr>
          <p:cNvSpPr txBox="1"/>
          <p:nvPr/>
        </p:nvSpPr>
        <p:spPr>
          <a:xfrm>
            <a:off x="2058396" y="3156124"/>
            <a:ext cx="21963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 à la poste. 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FFB67F86-03D4-4C5F-AF62-A690FF4AD321}"/>
              </a:ext>
            </a:extLst>
          </p:cNvPr>
          <p:cNvSpPr txBox="1"/>
          <p:nvPr/>
        </p:nvSpPr>
        <p:spPr>
          <a:xfrm>
            <a:off x="1847169" y="5486127"/>
            <a:ext cx="2690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vont</a:t>
            </a:r>
            <a:r>
              <a:rPr kumimoji="0" lang="en-GB" sz="2000" b="0" i="0" u="none" strike="noStrike" kern="1200" cap="none" spc="0" normalizeH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en vacances. 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96B92CD1-FA91-4988-98C5-F5462FD7B5B4}"/>
              </a:ext>
            </a:extLst>
          </p:cNvPr>
          <p:cNvSpPr txBox="1"/>
          <p:nvPr/>
        </p:nvSpPr>
        <p:spPr>
          <a:xfrm>
            <a:off x="2058396" y="4709460"/>
            <a:ext cx="2111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vont en ville.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D9BD8B6B-0CBC-48CA-AC87-BFA5BC174B15}"/>
              </a:ext>
            </a:extLst>
          </p:cNvPr>
          <p:cNvSpPr txBox="1"/>
          <p:nvPr/>
        </p:nvSpPr>
        <p:spPr>
          <a:xfrm>
            <a:off x="2046926" y="3932792"/>
            <a:ext cx="28179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 chez Léa.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4B91BC87-6812-48E0-B0EC-83E5056E8D51}"/>
              </a:ext>
            </a:extLst>
          </p:cNvPr>
          <p:cNvSpPr txBox="1"/>
          <p:nvPr/>
        </p:nvSpPr>
        <p:spPr>
          <a:xfrm>
            <a:off x="7909622" y="3156124"/>
            <a:ext cx="21963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Tx/>
              <a:defRPr/>
            </a:pPr>
            <a:r>
              <a:rPr lang="en-GB" sz="2000" kern="120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va à Paris. </a:t>
            </a:r>
            <a:endParaRPr lang="en-GB" sz="2000" kern="1200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92EE5BD8-9112-4DA0-A109-C8AC9B7B7C69}"/>
              </a:ext>
            </a:extLst>
          </p:cNvPr>
          <p:cNvSpPr txBox="1"/>
          <p:nvPr/>
        </p:nvSpPr>
        <p:spPr>
          <a:xfrm>
            <a:off x="7898152" y="5486127"/>
            <a:ext cx="22071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Tx/>
              <a:defRPr/>
            </a:pPr>
            <a:r>
              <a:rPr lang="en-GB" sz="2000" kern="120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vont à Londres. </a:t>
            </a:r>
            <a:endParaRPr lang="en-GB" sz="2000" kern="1200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D60629A2-52BE-4BAC-9FE6-1709BCC00A14}"/>
              </a:ext>
            </a:extLst>
          </p:cNvPr>
          <p:cNvSpPr txBox="1"/>
          <p:nvPr/>
        </p:nvSpPr>
        <p:spPr>
          <a:xfrm>
            <a:off x="7909622" y="4709460"/>
            <a:ext cx="2111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Tx/>
              <a:defRPr/>
            </a:pPr>
            <a:r>
              <a:rPr lang="en-GB" sz="2000" kern="120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va au magasin. </a:t>
            </a:r>
            <a:endParaRPr lang="en-GB" sz="2000" kern="1200"/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3905228E-A348-4897-BE5F-751710160F04}"/>
              </a:ext>
            </a:extLst>
          </p:cNvPr>
          <p:cNvSpPr txBox="1"/>
          <p:nvPr/>
        </p:nvSpPr>
        <p:spPr>
          <a:xfrm>
            <a:off x="7733116" y="3943954"/>
            <a:ext cx="28179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Tx/>
              <a:defRPr/>
            </a:pPr>
            <a:r>
              <a:rPr lang="en-GB" sz="2000" kern="120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vont en Angleterre. </a:t>
            </a:r>
            <a:endParaRPr lang="en-GB" sz="2000" kern="120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EA13F04-DE09-4000-B0A1-5CC0969622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361" y="3111513"/>
            <a:ext cx="498794" cy="51957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61F3C9E-5782-4BE3-82DF-E6C265ED81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361" y="3862271"/>
            <a:ext cx="498794" cy="51957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B9AD292-0834-47CF-9928-5800E89118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763" y="4643708"/>
            <a:ext cx="498794" cy="51957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F2A1E99-BC61-4561-82EF-6D725F7C07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581" y="5414236"/>
            <a:ext cx="498794" cy="51957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9A46CE3-458E-4199-9C29-4EFAE210BC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0323" y="3118717"/>
            <a:ext cx="498794" cy="51957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BC3C7C1-60E8-4ABA-8099-D0CF63459D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949" y="3862271"/>
            <a:ext cx="498794" cy="51957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2245673-03B2-4101-BD4C-A7FE50B557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721" y="4649726"/>
            <a:ext cx="498794" cy="51957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CBEC483-7C89-4721-A1BE-5286D723BF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251" y="5424848"/>
            <a:ext cx="498794" cy="51957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BF22DAC-D6ED-4B5A-84AF-2432DAA650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507" y="3037633"/>
            <a:ext cx="767356" cy="72615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B36D8AB-10F9-43B4-87C2-7A732FCFCB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507" y="3814262"/>
            <a:ext cx="767356" cy="72615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1FBEA06-2D4D-4000-8DED-C4B0A0BF86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507" y="4590891"/>
            <a:ext cx="767356" cy="72615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D5E6E28-69E6-40EB-9C46-108A9C42DB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400" y="5367520"/>
            <a:ext cx="767356" cy="726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46BA196-547A-4AEA-B590-AAD36952EA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867" y="2987160"/>
            <a:ext cx="767356" cy="72615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9872671-FC8C-4D70-BD6A-824A8A020B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867" y="3763789"/>
            <a:ext cx="767356" cy="72615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5FC22EA-DAFE-4FE2-B318-66E49ED653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867" y="4540418"/>
            <a:ext cx="767356" cy="72615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E0E40F4-F905-401A-BD1A-48BFE9AF31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760" y="5317047"/>
            <a:ext cx="767356" cy="726156"/>
          </a:xfrm>
          <a:prstGeom prst="rect">
            <a:avLst/>
          </a:prstGeom>
        </p:spPr>
      </p:pic>
      <p:pic>
        <p:nvPicPr>
          <p:cNvPr id="45" name="Picture 44" descr="background rectangle ">
            <a:extLst>
              <a:ext uri="{FF2B5EF4-FFF2-40B4-BE49-F238E27FC236}">
                <a16:creationId xmlns:a16="http://schemas.microsoft.com/office/drawing/2014/main" id="{3A7BBB48-58D3-4A00-95A6-12C738F06E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296864"/>
            <a:ext cx="7269805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47" y="16372"/>
            <a:ext cx="7365120" cy="1325563"/>
          </a:xfrm>
        </p:spPr>
        <p:txBody>
          <a:bodyPr>
            <a:normAutofit/>
          </a:bodyPr>
          <a:lstStyle/>
          <a:p>
            <a:pPr rtl="0" eaLnBrk="1" latinLnBrk="0" hangingPunct="1"/>
            <a:r>
              <a:rPr lang="en-GB" sz="2800" b="1" i="0" spc="0" baseline="0">
                <a:ln>
                  <a:noFill/>
                </a:ln>
                <a:solidFill>
                  <a:srgbClr val="FFFFFF"/>
                </a:solidFill>
                <a:effectLst/>
                <a:ea typeface="+mn-ea"/>
                <a:cs typeface="+mn-cs"/>
              </a:rPr>
              <a:t>Qui </a:t>
            </a:r>
            <a:r>
              <a:rPr lang="en-GB" sz="2800" b="1" i="0" spc="0" baseline="0" err="1">
                <a:ln>
                  <a:noFill/>
                </a:ln>
                <a:solidFill>
                  <a:srgbClr val="FFFFFF"/>
                </a:solidFill>
                <a:effectLst/>
                <a:ea typeface="+mn-ea"/>
                <a:cs typeface="+mn-cs"/>
              </a:rPr>
              <a:t>va</a:t>
            </a:r>
            <a:r>
              <a:rPr lang="en-GB" sz="2800" b="1" i="0" spc="0" baseline="0">
                <a:ln>
                  <a:noFill/>
                </a:ln>
                <a:solidFill>
                  <a:srgbClr val="FFFFFF"/>
                </a:solidFill>
                <a:effectLst/>
                <a:ea typeface="+mn-ea"/>
                <a:cs typeface="+mn-cs"/>
              </a:rPr>
              <a:t> </a:t>
            </a:r>
            <a:r>
              <a:rPr lang="en-GB" sz="2800" b="1" i="0" spc="0" baseline="0" err="1">
                <a:ln>
                  <a:noFill/>
                </a:ln>
                <a:solidFill>
                  <a:srgbClr val="FFFFFF"/>
                </a:solidFill>
                <a:effectLst/>
                <a:ea typeface="+mn-ea"/>
                <a:cs typeface="+mn-cs"/>
              </a:rPr>
              <a:t>où</a:t>
            </a:r>
            <a:r>
              <a:rPr lang="en-GB" sz="2800" b="1" i="0" spc="0" baseline="0">
                <a:ln>
                  <a:noFill/>
                </a:ln>
                <a:solidFill>
                  <a:srgbClr val="FFFFFF"/>
                </a:solidFill>
                <a:effectLst/>
                <a:ea typeface="+mn-ea"/>
                <a:cs typeface="+mn-cs"/>
              </a:rPr>
              <a:t> </a:t>
            </a:r>
            <a:r>
              <a:rPr lang="en-GB" sz="2800" b="1" kern="1200">
                <a:solidFill>
                  <a:srgbClr val="FFFFFF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? (il/elle </a:t>
            </a:r>
            <a:r>
              <a:rPr lang="en-GB" sz="2800" kern="1200">
                <a:solidFill>
                  <a:srgbClr val="FFFFFF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versus</a:t>
            </a:r>
            <a:r>
              <a:rPr lang="en-GB" sz="2800" b="1" kern="1200">
                <a:solidFill>
                  <a:srgbClr val="FFFFFF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ils/elles)</a:t>
            </a:r>
            <a:r>
              <a:rPr lang="en-GB" sz="2800" b="1" i="0" spc="0" baseline="0">
                <a:ln>
                  <a:noFill/>
                </a:ln>
                <a:solidFill>
                  <a:srgbClr val="FFFFFF"/>
                </a:solidFill>
                <a:effectLst/>
                <a:ea typeface="+mn-ea"/>
                <a:cs typeface="+mn-cs"/>
              </a:rPr>
              <a:t> </a:t>
            </a:r>
            <a:endParaRPr lang="en-GB" sz="360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32077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46">
            <a:extLst>
              <a:ext uri="{FF2B5EF4-FFF2-40B4-BE49-F238E27FC236}">
                <a16:creationId xmlns:a16="http://schemas.microsoft.com/office/drawing/2014/main" id="{01F03E95-CC49-4EA3-ADA4-970425A076B5}"/>
              </a:ext>
            </a:extLst>
          </p:cNvPr>
          <p:cNvSpPr/>
          <p:nvPr/>
        </p:nvSpPr>
        <p:spPr>
          <a:xfrm>
            <a:off x="10836067" y="104993"/>
            <a:ext cx="1161402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écouter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8157123-3466-44C7-93E7-072D17C9197F}"/>
              </a:ext>
            </a:extLst>
          </p:cNvPr>
          <p:cNvSpPr txBox="1"/>
          <p:nvPr/>
        </p:nvSpPr>
        <p:spPr>
          <a:xfrm>
            <a:off x="212086" y="1265556"/>
            <a:ext cx="117853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Tx/>
              <a:defRPr/>
            </a:pPr>
            <a:r>
              <a:rPr lang="en-GB" sz="2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Écoute les phrases. C’est qui ? Il/elle ou ils/elles ?</a:t>
            </a:r>
          </a:p>
        </p:txBody>
      </p:sp>
      <p:graphicFrame>
        <p:nvGraphicFramePr>
          <p:cNvPr id="43" name="Table 42">
            <a:extLst>
              <a:ext uri="{FF2B5EF4-FFF2-40B4-BE49-F238E27FC236}">
                <a16:creationId xmlns:a16="http://schemas.microsoft.com/office/drawing/2014/main" id="{4346B565-3E54-4499-9A38-988B18DD33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5163916"/>
              </p:ext>
            </p:extLst>
          </p:nvPr>
        </p:nvGraphicFramePr>
        <p:xfrm>
          <a:off x="329184" y="2029953"/>
          <a:ext cx="5726070" cy="4070479"/>
        </p:xfrm>
        <a:graphic>
          <a:graphicData uri="http://schemas.openxmlformats.org/drawingml/2006/table">
            <a:tbl>
              <a:tblPr firstRow="1" bandRow="1"/>
              <a:tblGrid>
                <a:gridCol w="624655">
                  <a:extLst>
                    <a:ext uri="{9D8B030D-6E8A-4147-A177-3AD203B41FA5}">
                      <a16:colId xmlns:a16="http://schemas.microsoft.com/office/drawing/2014/main" val="1977934646"/>
                    </a:ext>
                  </a:extLst>
                </a:gridCol>
                <a:gridCol w="3449549">
                  <a:extLst>
                    <a:ext uri="{9D8B030D-6E8A-4147-A177-3AD203B41FA5}">
                      <a16:colId xmlns:a16="http://schemas.microsoft.com/office/drawing/2014/main" val="2869389137"/>
                    </a:ext>
                  </a:extLst>
                </a:gridCol>
                <a:gridCol w="825933">
                  <a:extLst>
                    <a:ext uri="{9D8B030D-6E8A-4147-A177-3AD203B41FA5}">
                      <a16:colId xmlns:a16="http://schemas.microsoft.com/office/drawing/2014/main" val="2602992058"/>
                    </a:ext>
                  </a:extLst>
                </a:gridCol>
                <a:gridCol w="825933">
                  <a:extLst>
                    <a:ext uri="{9D8B030D-6E8A-4147-A177-3AD203B41FA5}">
                      <a16:colId xmlns:a16="http://schemas.microsoft.com/office/drawing/2014/main" val="815285107"/>
                    </a:ext>
                  </a:extLst>
                </a:gridCol>
              </a:tblGrid>
              <a:tr h="948163">
                <a:tc gridSpan="2"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il/</a:t>
                      </a:r>
                    </a:p>
                    <a:p>
                      <a:pPr algn="ctr"/>
                      <a:r>
                        <a:rPr lang="en-GB" sz="20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elle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ils/</a:t>
                      </a:r>
                    </a:p>
                    <a:p>
                      <a:pPr algn="ctr"/>
                      <a:r>
                        <a:rPr lang="en-GB" sz="20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elles</a:t>
                      </a:r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36948471"/>
                  </a:ext>
                </a:extLst>
              </a:tr>
              <a:tr h="780579">
                <a:tc>
                  <a:txBody>
                    <a:bodyPr/>
                    <a:lstStyle/>
                    <a:p>
                      <a:pPr algn="ctr"/>
                      <a:endParaRPr lang="en-GB" sz="2800" b="1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7601140"/>
                  </a:ext>
                </a:extLst>
              </a:tr>
              <a:tr h="780579">
                <a:tc>
                  <a:txBody>
                    <a:bodyPr/>
                    <a:lstStyle/>
                    <a:p>
                      <a:pPr algn="ctr"/>
                      <a:endParaRPr lang="en-GB" sz="2800" b="1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5414137"/>
                  </a:ext>
                </a:extLst>
              </a:tr>
              <a:tr h="780579">
                <a:tc>
                  <a:txBody>
                    <a:bodyPr/>
                    <a:lstStyle/>
                    <a:p>
                      <a:pPr algn="ctr"/>
                      <a:endParaRPr lang="en-GB" sz="2800" b="1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6029213"/>
                  </a:ext>
                </a:extLst>
              </a:tr>
              <a:tr h="780579">
                <a:tc>
                  <a:txBody>
                    <a:bodyPr/>
                    <a:lstStyle/>
                    <a:p>
                      <a:pPr algn="ctr"/>
                      <a:endParaRPr lang="en-GB" sz="2800" b="1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0429551"/>
                  </a:ext>
                </a:extLst>
              </a:tr>
            </a:tbl>
          </a:graphicData>
        </a:graphic>
      </p:graphicFrame>
      <p:graphicFrame>
        <p:nvGraphicFramePr>
          <p:cNvPr id="93" name="Table 92">
            <a:extLst>
              <a:ext uri="{FF2B5EF4-FFF2-40B4-BE49-F238E27FC236}">
                <a16:creationId xmlns:a16="http://schemas.microsoft.com/office/drawing/2014/main" id="{FF18D2EE-1B26-453A-9F66-BD8D3DEAE7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1162353"/>
              </p:ext>
            </p:extLst>
          </p:nvPr>
        </p:nvGraphicFramePr>
        <p:xfrm>
          <a:off x="6186145" y="2029953"/>
          <a:ext cx="5726070" cy="4070479"/>
        </p:xfrm>
        <a:graphic>
          <a:graphicData uri="http://schemas.openxmlformats.org/drawingml/2006/table">
            <a:tbl>
              <a:tblPr firstRow="1" bandRow="1"/>
              <a:tblGrid>
                <a:gridCol w="624655">
                  <a:extLst>
                    <a:ext uri="{9D8B030D-6E8A-4147-A177-3AD203B41FA5}">
                      <a16:colId xmlns:a16="http://schemas.microsoft.com/office/drawing/2014/main" val="1977934646"/>
                    </a:ext>
                  </a:extLst>
                </a:gridCol>
                <a:gridCol w="3449549">
                  <a:extLst>
                    <a:ext uri="{9D8B030D-6E8A-4147-A177-3AD203B41FA5}">
                      <a16:colId xmlns:a16="http://schemas.microsoft.com/office/drawing/2014/main" val="2869389137"/>
                    </a:ext>
                  </a:extLst>
                </a:gridCol>
                <a:gridCol w="825933">
                  <a:extLst>
                    <a:ext uri="{9D8B030D-6E8A-4147-A177-3AD203B41FA5}">
                      <a16:colId xmlns:a16="http://schemas.microsoft.com/office/drawing/2014/main" val="2602992058"/>
                    </a:ext>
                  </a:extLst>
                </a:gridCol>
                <a:gridCol w="825933">
                  <a:extLst>
                    <a:ext uri="{9D8B030D-6E8A-4147-A177-3AD203B41FA5}">
                      <a16:colId xmlns:a16="http://schemas.microsoft.com/office/drawing/2014/main" val="815285107"/>
                    </a:ext>
                  </a:extLst>
                </a:gridCol>
              </a:tblGrid>
              <a:tr h="948163">
                <a:tc gridSpan="2"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il/</a:t>
                      </a:r>
                    </a:p>
                    <a:p>
                      <a:pPr algn="ctr"/>
                      <a:r>
                        <a:rPr lang="en-GB" sz="20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elle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ils/</a:t>
                      </a:r>
                    </a:p>
                    <a:p>
                      <a:pPr algn="ctr"/>
                      <a:r>
                        <a:rPr lang="en-GB" sz="20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elles</a:t>
                      </a:r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36948471"/>
                  </a:ext>
                </a:extLst>
              </a:tr>
              <a:tr h="780579">
                <a:tc>
                  <a:txBody>
                    <a:bodyPr/>
                    <a:lstStyle/>
                    <a:p>
                      <a:pPr algn="ctr"/>
                      <a:endParaRPr lang="en-GB" sz="2800" b="1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7601140"/>
                  </a:ext>
                </a:extLst>
              </a:tr>
              <a:tr h="780579">
                <a:tc>
                  <a:txBody>
                    <a:bodyPr/>
                    <a:lstStyle/>
                    <a:p>
                      <a:pPr algn="ctr"/>
                      <a:endParaRPr lang="en-GB" sz="2800" b="1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5414137"/>
                  </a:ext>
                </a:extLst>
              </a:tr>
              <a:tr h="780579">
                <a:tc>
                  <a:txBody>
                    <a:bodyPr/>
                    <a:lstStyle/>
                    <a:p>
                      <a:pPr algn="ctr"/>
                      <a:endParaRPr lang="en-GB" sz="2800" b="1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6029213"/>
                  </a:ext>
                </a:extLst>
              </a:tr>
              <a:tr h="780579">
                <a:tc>
                  <a:txBody>
                    <a:bodyPr/>
                    <a:lstStyle/>
                    <a:p>
                      <a:pPr algn="ctr"/>
                      <a:endParaRPr lang="en-GB" sz="2800" b="1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0429551"/>
                  </a:ext>
                </a:extLst>
              </a:tr>
            </a:tbl>
          </a:graphicData>
        </a:graphic>
      </p:graphicFrame>
      <p:sp>
        <p:nvSpPr>
          <p:cNvPr id="98" name="TextBox 97">
            <a:extLst>
              <a:ext uri="{FF2B5EF4-FFF2-40B4-BE49-F238E27FC236}">
                <a16:creationId xmlns:a16="http://schemas.microsoft.com/office/drawing/2014/main" id="{0C9B2F7C-5506-4E0E-A3F9-524F8304854C}"/>
              </a:ext>
            </a:extLst>
          </p:cNvPr>
          <p:cNvSpPr txBox="1"/>
          <p:nvPr/>
        </p:nvSpPr>
        <p:spPr>
          <a:xfrm>
            <a:off x="2058396" y="3156124"/>
            <a:ext cx="21963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vont à Paris. 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FFB67F86-03D4-4C5F-AF62-A690FF4AD321}"/>
              </a:ext>
            </a:extLst>
          </p:cNvPr>
          <p:cNvSpPr txBox="1"/>
          <p:nvPr/>
        </p:nvSpPr>
        <p:spPr>
          <a:xfrm>
            <a:off x="1899149" y="5465308"/>
            <a:ext cx="25250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 à Deauville. 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96B92CD1-FA91-4988-98C5-F5462FD7B5B4}"/>
              </a:ext>
            </a:extLst>
          </p:cNvPr>
          <p:cNvSpPr txBox="1"/>
          <p:nvPr/>
        </p:nvSpPr>
        <p:spPr>
          <a:xfrm>
            <a:off x="2058396" y="4709460"/>
            <a:ext cx="2111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 à Blois.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D9BD8B6B-0CBC-48CA-AC87-BFA5BC174B15}"/>
              </a:ext>
            </a:extLst>
          </p:cNvPr>
          <p:cNvSpPr txBox="1"/>
          <p:nvPr/>
        </p:nvSpPr>
        <p:spPr>
          <a:xfrm>
            <a:off x="2046926" y="3932792"/>
            <a:ext cx="28179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vont à Bordeaux.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4B91BC87-6812-48E0-B0EC-83E5056E8D51}"/>
              </a:ext>
            </a:extLst>
          </p:cNvPr>
          <p:cNvSpPr txBox="1"/>
          <p:nvPr/>
        </p:nvSpPr>
        <p:spPr>
          <a:xfrm>
            <a:off x="7909622" y="3156124"/>
            <a:ext cx="21963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Tx/>
              <a:defRPr/>
            </a:pPr>
            <a:r>
              <a:rPr lang="en-GB" sz="2000" kern="120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vont à Poitiers. </a:t>
            </a:r>
            <a:endParaRPr lang="en-GB" sz="2000" kern="1200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92EE5BD8-9112-4DA0-A109-C8AC9B7B7C69}"/>
              </a:ext>
            </a:extLst>
          </p:cNvPr>
          <p:cNvSpPr txBox="1"/>
          <p:nvPr/>
        </p:nvSpPr>
        <p:spPr>
          <a:xfrm>
            <a:off x="7898152" y="5486127"/>
            <a:ext cx="22071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Tx/>
              <a:defRPr/>
            </a:pPr>
            <a:r>
              <a:rPr lang="en-GB" sz="2000" kern="120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vont à Calais. </a:t>
            </a:r>
            <a:endParaRPr lang="en-GB" sz="2000" kern="1200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D60629A2-52BE-4BAC-9FE6-1709BCC00A14}"/>
              </a:ext>
            </a:extLst>
          </p:cNvPr>
          <p:cNvSpPr txBox="1"/>
          <p:nvPr/>
        </p:nvSpPr>
        <p:spPr>
          <a:xfrm>
            <a:off x="7909622" y="4709460"/>
            <a:ext cx="2111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Tx/>
              <a:defRPr/>
            </a:pPr>
            <a:r>
              <a:rPr lang="en-GB" sz="2000" kern="120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va à Lyon. </a:t>
            </a:r>
            <a:endParaRPr lang="en-GB" sz="2000" kern="1200"/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3905228E-A348-4897-BE5F-751710160F04}"/>
              </a:ext>
            </a:extLst>
          </p:cNvPr>
          <p:cNvSpPr txBox="1"/>
          <p:nvPr/>
        </p:nvSpPr>
        <p:spPr>
          <a:xfrm>
            <a:off x="7898152" y="3932792"/>
            <a:ext cx="28179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Tx/>
              <a:defRPr/>
            </a:pPr>
            <a:r>
              <a:rPr lang="en-GB" sz="2000" kern="120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va à Rouen. </a:t>
            </a:r>
            <a:endParaRPr lang="en-GB" sz="2000" kern="120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EA13F04-DE09-4000-B0A1-5CC0969622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8" y="3089907"/>
            <a:ext cx="498794" cy="51957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61F3C9E-5782-4BE3-82DF-E6C265ED81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990" y="3867079"/>
            <a:ext cx="498794" cy="51957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B9AD292-0834-47CF-9928-5800E89118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678" y="4634605"/>
            <a:ext cx="498794" cy="51957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F2A1E99-BC61-4561-82EF-6D725F7C07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248" y="5420337"/>
            <a:ext cx="498794" cy="51957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9A46CE3-458E-4199-9C29-4EFAE210BC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347" y="3096391"/>
            <a:ext cx="498794" cy="51957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BC3C7C1-60E8-4ABA-8099-D0CF63459D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721" y="3917552"/>
            <a:ext cx="498794" cy="51957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2245673-03B2-4101-BD4C-A7FE50B557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721" y="4649726"/>
            <a:ext cx="498794" cy="51957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CBEC483-7C89-4721-A1BE-5286D723BF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251" y="5424848"/>
            <a:ext cx="498794" cy="51957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BF22DAC-D6ED-4B5A-84AF-2432DAA650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507" y="3037633"/>
            <a:ext cx="767356" cy="72615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B36D8AB-10F9-43B4-87C2-7A732FCFCB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507" y="3814262"/>
            <a:ext cx="767356" cy="72615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1FBEA06-2D4D-4000-8DED-C4B0A0BF86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507" y="4590891"/>
            <a:ext cx="767356" cy="72615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D5E6E28-69E6-40EB-9C46-108A9C42DB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400" y="5367520"/>
            <a:ext cx="767356" cy="726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46BA196-547A-4AEA-B590-AAD36952EA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867" y="2987160"/>
            <a:ext cx="767356" cy="72615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9872671-FC8C-4D70-BD6A-824A8A020B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867" y="3763789"/>
            <a:ext cx="767356" cy="72615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5FC22EA-DAFE-4FE2-B318-66E49ED653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867" y="4540418"/>
            <a:ext cx="767356" cy="72615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E0E40F4-F905-401A-BD1A-48BFE9AF31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760" y="5317047"/>
            <a:ext cx="767356" cy="726156"/>
          </a:xfrm>
          <a:prstGeom prst="rect">
            <a:avLst/>
          </a:prstGeom>
        </p:spPr>
      </p:pic>
      <p:pic>
        <p:nvPicPr>
          <p:cNvPr id="45" name="Picture 44" descr="background rectangle ">
            <a:extLst>
              <a:ext uri="{FF2B5EF4-FFF2-40B4-BE49-F238E27FC236}">
                <a16:creationId xmlns:a16="http://schemas.microsoft.com/office/drawing/2014/main" id="{3A7BBB48-58D3-4A00-95A6-12C738F06E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296864"/>
            <a:ext cx="7269805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47" y="16372"/>
            <a:ext cx="7365120" cy="1325563"/>
          </a:xfrm>
        </p:spPr>
        <p:txBody>
          <a:bodyPr>
            <a:normAutofit/>
          </a:bodyPr>
          <a:lstStyle/>
          <a:p>
            <a:pPr rtl="0" eaLnBrk="1" latinLnBrk="0" hangingPunct="1"/>
            <a:r>
              <a:rPr lang="en-GB" sz="2800" b="1" i="0" spc="0" baseline="0">
                <a:ln>
                  <a:noFill/>
                </a:ln>
                <a:solidFill>
                  <a:srgbClr val="FFFFFF"/>
                </a:solidFill>
                <a:effectLst/>
                <a:ea typeface="+mn-ea"/>
                <a:cs typeface="+mn-cs"/>
              </a:rPr>
              <a:t>Qui </a:t>
            </a:r>
            <a:r>
              <a:rPr lang="en-GB" sz="2800" b="1" i="0" spc="0" baseline="0" err="1">
                <a:ln>
                  <a:noFill/>
                </a:ln>
                <a:solidFill>
                  <a:srgbClr val="FFFFFF"/>
                </a:solidFill>
                <a:effectLst/>
                <a:ea typeface="+mn-ea"/>
                <a:cs typeface="+mn-cs"/>
              </a:rPr>
              <a:t>va</a:t>
            </a:r>
            <a:r>
              <a:rPr lang="en-GB" sz="2800" b="1" i="0" spc="0" baseline="0">
                <a:ln>
                  <a:noFill/>
                </a:ln>
                <a:solidFill>
                  <a:srgbClr val="FFFFFF"/>
                </a:solidFill>
                <a:effectLst/>
                <a:ea typeface="+mn-ea"/>
                <a:cs typeface="+mn-cs"/>
              </a:rPr>
              <a:t> </a:t>
            </a:r>
            <a:r>
              <a:rPr lang="en-GB" sz="2800" b="1" i="0" spc="0" baseline="0" err="1">
                <a:ln>
                  <a:noFill/>
                </a:ln>
                <a:solidFill>
                  <a:srgbClr val="FFFFFF"/>
                </a:solidFill>
                <a:effectLst/>
                <a:ea typeface="+mn-ea"/>
                <a:cs typeface="+mn-cs"/>
              </a:rPr>
              <a:t>où</a:t>
            </a:r>
            <a:r>
              <a:rPr lang="en-GB" sz="2800" b="1" i="0" spc="0" baseline="0">
                <a:ln>
                  <a:noFill/>
                </a:ln>
                <a:solidFill>
                  <a:srgbClr val="FFFFFF"/>
                </a:solidFill>
                <a:effectLst/>
                <a:ea typeface="+mn-ea"/>
                <a:cs typeface="+mn-cs"/>
              </a:rPr>
              <a:t> </a:t>
            </a:r>
            <a:r>
              <a:rPr lang="en-GB" sz="2800" b="1" kern="1200">
                <a:solidFill>
                  <a:srgbClr val="FFFFFF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? (il/elle </a:t>
            </a:r>
            <a:r>
              <a:rPr lang="en-GB" sz="2800" kern="1200">
                <a:solidFill>
                  <a:srgbClr val="FFFFFF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versus</a:t>
            </a:r>
            <a:r>
              <a:rPr lang="en-GB" sz="2800" b="1" kern="1200">
                <a:solidFill>
                  <a:srgbClr val="FFFFFF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ils/elles)</a:t>
            </a:r>
            <a:r>
              <a:rPr lang="en-GB" sz="2800" b="1" i="0" spc="0" baseline="0">
                <a:ln>
                  <a:noFill/>
                </a:ln>
                <a:solidFill>
                  <a:srgbClr val="FFFFFF"/>
                </a:solidFill>
                <a:effectLst/>
                <a:ea typeface="+mn-ea"/>
                <a:cs typeface="+mn-cs"/>
              </a:rPr>
              <a:t> </a:t>
            </a:r>
            <a:endParaRPr lang="en-GB" sz="3600">
              <a:effectLst/>
            </a:endParaRPr>
          </a:p>
        </p:txBody>
      </p:sp>
      <p:sp>
        <p:nvSpPr>
          <p:cNvPr id="40" name="Action Button: Custom 21">
            <a:hlinkClick r:id="" action="ppaction://noaction" highlightClick="1">
              <a:snd r:embed="rId6" name="Slide 95_item 1.wav"/>
            </a:hlinkClick>
            <a:extLst>
              <a:ext uri="{FF2B5EF4-FFF2-40B4-BE49-F238E27FC236}">
                <a16:creationId xmlns:a16="http://schemas.microsoft.com/office/drawing/2014/main" id="{9B8DD0CF-B6B8-460B-B44C-809C55C6AC3E}"/>
              </a:ext>
            </a:extLst>
          </p:cNvPr>
          <p:cNvSpPr/>
          <p:nvPr/>
        </p:nvSpPr>
        <p:spPr>
          <a:xfrm>
            <a:off x="421108" y="3126202"/>
            <a:ext cx="453788" cy="452927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E3EAF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/>
              <a:t>1</a:t>
            </a:r>
          </a:p>
        </p:txBody>
      </p:sp>
      <p:sp>
        <p:nvSpPr>
          <p:cNvPr id="41" name="Action Button: Custom 21">
            <a:hlinkClick r:id="" action="ppaction://noaction" highlightClick="1">
              <a:snd r:embed="rId7" name="Slide 95_item 2.wav"/>
            </a:hlinkClick>
            <a:extLst>
              <a:ext uri="{FF2B5EF4-FFF2-40B4-BE49-F238E27FC236}">
                <a16:creationId xmlns:a16="http://schemas.microsoft.com/office/drawing/2014/main" id="{9B8DD0CF-B6B8-460B-B44C-809C55C6AC3E}"/>
              </a:ext>
            </a:extLst>
          </p:cNvPr>
          <p:cNvSpPr/>
          <p:nvPr/>
        </p:nvSpPr>
        <p:spPr>
          <a:xfrm>
            <a:off x="421108" y="3900403"/>
            <a:ext cx="453788" cy="452927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E3EAF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/>
              <a:t>2</a:t>
            </a:r>
          </a:p>
        </p:txBody>
      </p:sp>
      <p:sp>
        <p:nvSpPr>
          <p:cNvPr id="44" name="Action Button: Custom 21">
            <a:hlinkClick r:id="" action="ppaction://noaction" highlightClick="1">
              <a:snd r:embed="rId8" name="Slide 95_item 3.wav"/>
            </a:hlinkClick>
            <a:extLst>
              <a:ext uri="{FF2B5EF4-FFF2-40B4-BE49-F238E27FC236}">
                <a16:creationId xmlns:a16="http://schemas.microsoft.com/office/drawing/2014/main" id="{9B8DD0CF-B6B8-460B-B44C-809C55C6AC3E}"/>
              </a:ext>
            </a:extLst>
          </p:cNvPr>
          <p:cNvSpPr/>
          <p:nvPr/>
        </p:nvSpPr>
        <p:spPr>
          <a:xfrm>
            <a:off x="423350" y="4657697"/>
            <a:ext cx="453788" cy="452927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E3EAF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/>
              <a:t>3</a:t>
            </a:r>
          </a:p>
        </p:txBody>
      </p:sp>
      <p:sp>
        <p:nvSpPr>
          <p:cNvPr id="46" name="Action Button: Custom 21">
            <a:hlinkClick r:id="" action="ppaction://noaction" highlightClick="1">
              <a:snd r:embed="rId9" name="Slide 95_item 4.wav"/>
            </a:hlinkClick>
            <a:extLst>
              <a:ext uri="{FF2B5EF4-FFF2-40B4-BE49-F238E27FC236}">
                <a16:creationId xmlns:a16="http://schemas.microsoft.com/office/drawing/2014/main" id="{9B8DD0CF-B6B8-460B-B44C-809C55C6AC3E}"/>
              </a:ext>
            </a:extLst>
          </p:cNvPr>
          <p:cNvSpPr/>
          <p:nvPr/>
        </p:nvSpPr>
        <p:spPr>
          <a:xfrm>
            <a:off x="411953" y="5438899"/>
            <a:ext cx="453788" cy="452927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E3EAF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/>
              <a:t>4</a:t>
            </a:r>
          </a:p>
        </p:txBody>
      </p:sp>
      <p:sp>
        <p:nvSpPr>
          <p:cNvPr id="47" name="Action Button: Custom 21">
            <a:hlinkClick r:id="" action="ppaction://noaction" highlightClick="1">
              <a:snd r:embed="rId10" name="Slide 95_item 5.wav"/>
            </a:hlinkClick>
            <a:extLst>
              <a:ext uri="{FF2B5EF4-FFF2-40B4-BE49-F238E27FC236}">
                <a16:creationId xmlns:a16="http://schemas.microsoft.com/office/drawing/2014/main" id="{9B8DD0CF-B6B8-460B-B44C-809C55C6AC3E}"/>
              </a:ext>
            </a:extLst>
          </p:cNvPr>
          <p:cNvSpPr/>
          <p:nvPr/>
        </p:nvSpPr>
        <p:spPr>
          <a:xfrm>
            <a:off x="6287021" y="3137098"/>
            <a:ext cx="453788" cy="452927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E3EAF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/>
              <a:t>5</a:t>
            </a:r>
          </a:p>
        </p:txBody>
      </p:sp>
      <p:sp>
        <p:nvSpPr>
          <p:cNvPr id="48" name="Action Button: Custom 21">
            <a:hlinkClick r:id="" action="ppaction://noaction" highlightClick="1">
              <a:snd r:embed="rId11" name="Slide 95_item 6.wav"/>
            </a:hlinkClick>
            <a:extLst>
              <a:ext uri="{FF2B5EF4-FFF2-40B4-BE49-F238E27FC236}">
                <a16:creationId xmlns:a16="http://schemas.microsoft.com/office/drawing/2014/main" id="{9B8DD0CF-B6B8-460B-B44C-809C55C6AC3E}"/>
              </a:ext>
            </a:extLst>
          </p:cNvPr>
          <p:cNvSpPr/>
          <p:nvPr/>
        </p:nvSpPr>
        <p:spPr>
          <a:xfrm>
            <a:off x="6273311" y="3886076"/>
            <a:ext cx="453788" cy="452927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E3EAF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/>
              <a:t>6</a:t>
            </a:r>
          </a:p>
        </p:txBody>
      </p:sp>
      <p:sp>
        <p:nvSpPr>
          <p:cNvPr id="49" name="Action Button: Custom 21">
            <a:hlinkClick r:id="" action="ppaction://noaction" highlightClick="1">
              <a:snd r:embed="rId12" name="Slide 95_item 7.wav"/>
            </a:hlinkClick>
            <a:extLst>
              <a:ext uri="{FF2B5EF4-FFF2-40B4-BE49-F238E27FC236}">
                <a16:creationId xmlns:a16="http://schemas.microsoft.com/office/drawing/2014/main" id="{9B8DD0CF-B6B8-460B-B44C-809C55C6AC3E}"/>
              </a:ext>
            </a:extLst>
          </p:cNvPr>
          <p:cNvSpPr/>
          <p:nvPr/>
        </p:nvSpPr>
        <p:spPr>
          <a:xfrm>
            <a:off x="6262819" y="4667929"/>
            <a:ext cx="453788" cy="452927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E3EAF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/>
              <a:t>7</a:t>
            </a:r>
          </a:p>
        </p:txBody>
      </p:sp>
      <p:sp>
        <p:nvSpPr>
          <p:cNvPr id="50" name="Action Button: Custom 21">
            <a:hlinkClick r:id="" action="ppaction://noaction" highlightClick="1">
              <a:snd r:embed="rId13" name="Slide 95_item 8.wav"/>
            </a:hlinkClick>
            <a:extLst>
              <a:ext uri="{FF2B5EF4-FFF2-40B4-BE49-F238E27FC236}">
                <a16:creationId xmlns:a16="http://schemas.microsoft.com/office/drawing/2014/main" id="{9B8DD0CF-B6B8-460B-B44C-809C55C6AC3E}"/>
              </a:ext>
            </a:extLst>
          </p:cNvPr>
          <p:cNvSpPr/>
          <p:nvPr/>
        </p:nvSpPr>
        <p:spPr>
          <a:xfrm>
            <a:off x="6303721" y="5465308"/>
            <a:ext cx="453788" cy="452927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E3EAF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77658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  <p:bldP spid="99" grpId="0"/>
      <p:bldP spid="100" grpId="0"/>
      <p:bldP spid="101" grpId="0"/>
      <p:bldP spid="106" grpId="0"/>
      <p:bldP spid="107" grpId="0"/>
      <p:bldP spid="108" grpId="0"/>
      <p:bldP spid="10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40564" y="1217336"/>
            <a:ext cx="11379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20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Use</a:t>
            </a:r>
            <a:r>
              <a:rPr kumimoji="0" lang="en-GB" sz="200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the pictures to make up a sentence about where </a:t>
            </a:r>
            <a:r>
              <a:rPr kumimoji="0" lang="en-GB" sz="20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he</a:t>
            </a:r>
            <a:r>
              <a:rPr kumimoji="0" lang="en-GB" sz="200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(</a:t>
            </a:r>
            <a:r>
              <a:rPr kumimoji="0" lang="en-GB" sz="20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il</a:t>
            </a:r>
            <a:r>
              <a:rPr kumimoji="0" lang="en-GB" sz="200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) or </a:t>
            </a:r>
            <a:r>
              <a:rPr kumimoji="0" lang="en-GB" sz="20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she</a:t>
            </a:r>
            <a:r>
              <a:rPr kumimoji="0" lang="en-GB" sz="200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(</a:t>
            </a:r>
            <a:r>
              <a:rPr kumimoji="0" lang="en-GB" sz="20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elle</a:t>
            </a:r>
            <a:r>
              <a:rPr kumimoji="0" lang="en-GB" sz="200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) is going, or </a:t>
            </a:r>
            <a:r>
              <a:rPr kumimoji="0" lang="en-GB" sz="20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they</a:t>
            </a:r>
            <a:r>
              <a:rPr kumimoji="0" lang="en-GB" sz="200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(</a:t>
            </a:r>
            <a:r>
              <a:rPr kumimoji="0" lang="en-GB" sz="20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il/elle</a:t>
            </a:r>
            <a:r>
              <a:rPr kumimoji="0" lang="en-GB" sz="200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) are going. Say the sentence to your partner, who has to translate it into English. Swap roles. Repeat four times.</a:t>
            </a:r>
            <a:endParaRPr kumimoji="0" lang="en-GB" sz="200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" name="Rounded Rectangle 46" descr="background rectangle">
            <a:extLst>
              <a:ext uri="{FF2B5EF4-FFF2-40B4-BE49-F238E27FC236}">
                <a16:creationId xmlns:a16="http://schemas.microsoft.com/office/drawing/2014/main" id="{CB238838-6A9D-47A3-BE4F-676D1EC3BD53}"/>
              </a:ext>
            </a:extLst>
          </p:cNvPr>
          <p:cNvSpPr/>
          <p:nvPr/>
        </p:nvSpPr>
        <p:spPr>
          <a:xfrm>
            <a:off x="10771416" y="250828"/>
            <a:ext cx="1161402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0F86C4-99FC-7443-A605-C9F1CE104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71573" y="270713"/>
            <a:ext cx="1062928" cy="344718"/>
          </a:xfrm>
        </p:spPr>
        <p:txBody>
          <a:bodyPr>
            <a:normAutofit fontScale="90000"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1800" b="1" err="1">
                <a:solidFill>
                  <a:prstClr val="white"/>
                </a:solidFill>
                <a:ea typeface="+mn-ea"/>
                <a:cs typeface="+mn-cs"/>
              </a:rPr>
              <a:t>parler</a:t>
            </a:r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296864"/>
            <a:ext cx="6853733" cy="867128"/>
          </a:xfrm>
          <a:prstGeom prst="rect">
            <a:avLst/>
          </a:prstGeom>
        </p:spPr>
      </p:pic>
      <p:sp>
        <p:nvSpPr>
          <p:cNvPr id="17" name="Title 3"/>
          <p:cNvSpPr txBox="1">
            <a:spLocks/>
          </p:cNvSpPr>
          <p:nvPr/>
        </p:nvSpPr>
        <p:spPr>
          <a:xfrm>
            <a:off x="59643" y="296864"/>
            <a:ext cx="5265384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Century Gothic"/>
              <a:buNone/>
              <a:defRPr sz="4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800" b="1" kern="0">
                <a:solidFill>
                  <a:schemeClr val="bg1"/>
                </a:solidFill>
              </a:rPr>
              <a:t>Qui </a:t>
            </a:r>
            <a:r>
              <a:rPr lang="en-GB" sz="2800" b="1" kern="0" err="1">
                <a:solidFill>
                  <a:schemeClr val="bg1"/>
                </a:solidFill>
              </a:rPr>
              <a:t>va</a:t>
            </a:r>
            <a:r>
              <a:rPr lang="en-GB" sz="2800" b="1" kern="0">
                <a:solidFill>
                  <a:schemeClr val="bg1"/>
                </a:solidFill>
              </a:rPr>
              <a:t> </a:t>
            </a:r>
            <a:r>
              <a:rPr lang="en-GB" sz="2800" b="1" kern="0" err="1">
                <a:solidFill>
                  <a:schemeClr val="bg1"/>
                </a:solidFill>
              </a:rPr>
              <a:t>où</a:t>
            </a:r>
            <a:r>
              <a:rPr lang="en-GB" sz="2800" b="1" kern="0">
                <a:solidFill>
                  <a:schemeClr val="bg1"/>
                </a:solidFill>
              </a:rPr>
              <a:t> ? </a:t>
            </a:r>
            <a:r>
              <a:rPr lang="en-GB" sz="2800" b="1" kern="0" err="1">
                <a:solidFill>
                  <a:schemeClr val="bg1"/>
                </a:solidFill>
              </a:rPr>
              <a:t>Partenaire</a:t>
            </a:r>
            <a:r>
              <a:rPr lang="en-GB" sz="2800" b="1" kern="0">
                <a:solidFill>
                  <a:schemeClr val="bg1"/>
                </a:solidFill>
              </a:rPr>
              <a:t> A  &amp; B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434" y="5235600"/>
            <a:ext cx="620443" cy="805770"/>
          </a:xfrm>
          <a:prstGeom prst="rect">
            <a:avLst/>
          </a:prstGeom>
        </p:spPr>
      </p:pic>
      <p:pic>
        <p:nvPicPr>
          <p:cNvPr id="50" name="Picture 2" descr="C:\Users\wdj\Google Drive\Primary\Y5 SoW\From Tracy\Pronouns\you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83" y="4453473"/>
            <a:ext cx="939384" cy="82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595" y="2257101"/>
            <a:ext cx="607526" cy="812771"/>
          </a:xfrm>
          <a:prstGeom prst="rect">
            <a:avLst/>
          </a:prstGeom>
        </p:spPr>
      </p:pic>
      <p:pic>
        <p:nvPicPr>
          <p:cNvPr id="9" name="Picture 8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890" y="2441976"/>
            <a:ext cx="299273" cy="83962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871" y="3671993"/>
            <a:ext cx="939641" cy="704731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756" y="4549049"/>
            <a:ext cx="1527581" cy="766337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676" y="3053759"/>
            <a:ext cx="763757" cy="787624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360" y="4903839"/>
            <a:ext cx="763757" cy="7876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95973" y="3744115"/>
            <a:ext cx="968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ils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487350" y="5312077"/>
            <a:ext cx="968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elles</a:t>
            </a: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87" y="2487784"/>
            <a:ext cx="673527" cy="506268"/>
          </a:xfrm>
          <a:prstGeom prst="rect">
            <a:avLst/>
          </a:prstGeom>
        </p:spPr>
      </p:pic>
      <p:pic>
        <p:nvPicPr>
          <p:cNvPr id="27" name="Picture 2" descr="C:\Users\wdj\Google Drive\Primary\Y5 SoW\From Tracy\Pronouns\he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96" y="2560055"/>
            <a:ext cx="1386233" cy="102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C:\Users\wdj\Google Drive\Primary\Y5 SoW\From Tracy\Pronouns\they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567" y="2664906"/>
            <a:ext cx="1276505" cy="920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165" y="4353441"/>
            <a:ext cx="1314450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798706" y="3720703"/>
            <a:ext cx="968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il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36457" y="5312077"/>
            <a:ext cx="968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elle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10348" y="3282450"/>
            <a:ext cx="1030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Léa’s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468820" y="5104201"/>
            <a:ext cx="1125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Amir’s</a:t>
            </a:r>
          </a:p>
        </p:txBody>
      </p:sp>
    </p:spTree>
    <p:extLst>
      <p:ext uri="{BB962C8B-B14F-4D97-AF65-F5344CB8AC3E}">
        <p14:creationId xmlns:p14="http://schemas.microsoft.com/office/powerpoint/2010/main" val="31943584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40564" y="1217336"/>
            <a:ext cx="11379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20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Use</a:t>
            </a:r>
            <a:r>
              <a:rPr kumimoji="0" lang="en-GB" sz="200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the pictures to make up six sentences: two about where </a:t>
            </a:r>
            <a:r>
              <a:rPr kumimoji="0" lang="en-GB" sz="20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he</a:t>
            </a:r>
            <a:r>
              <a:rPr kumimoji="0" lang="en-GB" sz="200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(</a:t>
            </a:r>
            <a:r>
              <a:rPr kumimoji="0" lang="en-GB" sz="20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il</a:t>
            </a:r>
            <a:r>
              <a:rPr lang="en-GB" sz="200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) is going, two about where </a:t>
            </a:r>
            <a:r>
              <a:rPr lang="en-GB" sz="2000" b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she</a:t>
            </a:r>
            <a:r>
              <a:rPr lang="en-GB" sz="200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(</a:t>
            </a:r>
            <a:r>
              <a:rPr lang="en-GB" sz="2000" b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elle</a:t>
            </a:r>
            <a:r>
              <a:rPr lang="en-GB" sz="200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) is going, and two about where </a:t>
            </a:r>
            <a:r>
              <a:rPr kumimoji="0" lang="en-GB" sz="20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they</a:t>
            </a:r>
            <a:r>
              <a:rPr kumimoji="0" lang="en-GB" sz="200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(</a:t>
            </a:r>
            <a:r>
              <a:rPr kumimoji="0" lang="en-GB" sz="20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il/elle</a:t>
            </a:r>
            <a:r>
              <a:rPr kumimoji="0" lang="en-GB" sz="200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) are going. Write the sentences down and give them to your partner, who has to write them in English. </a:t>
            </a:r>
          </a:p>
          <a:p>
            <a:pPr lvl="0">
              <a:defRPr/>
            </a:pPr>
            <a:r>
              <a:rPr kumimoji="0" lang="en-GB" sz="200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Do the same for your partner’s sentences.</a:t>
            </a:r>
            <a:endParaRPr kumimoji="0" lang="en-GB" sz="200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" name="Rounded Rectangle 46" descr="background rectangle">
            <a:extLst>
              <a:ext uri="{FF2B5EF4-FFF2-40B4-BE49-F238E27FC236}">
                <a16:creationId xmlns:a16="http://schemas.microsoft.com/office/drawing/2014/main" id="{CB238838-6A9D-47A3-BE4F-676D1EC3BD53}"/>
              </a:ext>
            </a:extLst>
          </p:cNvPr>
          <p:cNvSpPr/>
          <p:nvPr/>
        </p:nvSpPr>
        <p:spPr>
          <a:xfrm>
            <a:off x="10771416" y="250828"/>
            <a:ext cx="1161402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0F86C4-99FC-7443-A605-C9F1CE104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71573" y="270713"/>
            <a:ext cx="1062928" cy="344718"/>
          </a:xfrm>
        </p:spPr>
        <p:txBody>
          <a:bodyPr>
            <a:normAutofit fontScale="90000"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1800" b="1">
                <a:solidFill>
                  <a:prstClr val="white"/>
                </a:solidFill>
                <a:ea typeface="+mn-ea"/>
                <a:cs typeface="+mn-cs"/>
              </a:rPr>
              <a:t>écrire</a:t>
            </a:r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296864"/>
            <a:ext cx="6853733" cy="867128"/>
          </a:xfrm>
          <a:prstGeom prst="rect">
            <a:avLst/>
          </a:prstGeom>
        </p:spPr>
      </p:pic>
      <p:sp>
        <p:nvSpPr>
          <p:cNvPr id="17" name="Title 3"/>
          <p:cNvSpPr txBox="1">
            <a:spLocks/>
          </p:cNvSpPr>
          <p:nvPr/>
        </p:nvSpPr>
        <p:spPr>
          <a:xfrm>
            <a:off x="59643" y="296864"/>
            <a:ext cx="5265384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Century Gothic"/>
              <a:buNone/>
              <a:defRPr sz="4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800" b="1" kern="0">
                <a:solidFill>
                  <a:schemeClr val="bg1"/>
                </a:solidFill>
              </a:rPr>
              <a:t>Qui </a:t>
            </a:r>
            <a:r>
              <a:rPr lang="en-GB" sz="2800" b="1" kern="0" err="1">
                <a:solidFill>
                  <a:schemeClr val="bg1"/>
                </a:solidFill>
              </a:rPr>
              <a:t>va</a:t>
            </a:r>
            <a:r>
              <a:rPr lang="en-GB" sz="2800" b="1" kern="0">
                <a:solidFill>
                  <a:schemeClr val="bg1"/>
                </a:solidFill>
              </a:rPr>
              <a:t> </a:t>
            </a:r>
            <a:r>
              <a:rPr lang="en-GB" sz="2800" b="1" kern="0" err="1">
                <a:solidFill>
                  <a:schemeClr val="bg1"/>
                </a:solidFill>
              </a:rPr>
              <a:t>où</a:t>
            </a:r>
            <a:r>
              <a:rPr lang="en-GB" sz="2800" b="1" kern="0">
                <a:solidFill>
                  <a:schemeClr val="bg1"/>
                </a:solidFill>
              </a:rPr>
              <a:t> ? 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434" y="5235600"/>
            <a:ext cx="620443" cy="805770"/>
          </a:xfrm>
          <a:prstGeom prst="rect">
            <a:avLst/>
          </a:prstGeom>
        </p:spPr>
      </p:pic>
      <p:pic>
        <p:nvPicPr>
          <p:cNvPr id="50" name="Picture 2" descr="C:\Users\wdj\Google Drive\Primary\Y5 SoW\From Tracy\Pronouns\you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368" y="4739541"/>
            <a:ext cx="939384" cy="82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658" y="2497561"/>
            <a:ext cx="607526" cy="812771"/>
          </a:xfrm>
          <a:prstGeom prst="rect">
            <a:avLst/>
          </a:prstGeom>
        </p:spPr>
      </p:pic>
      <p:pic>
        <p:nvPicPr>
          <p:cNvPr id="9" name="Picture 8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890" y="2441976"/>
            <a:ext cx="299273" cy="83962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871" y="3671993"/>
            <a:ext cx="939641" cy="704731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756" y="4549049"/>
            <a:ext cx="1527581" cy="766337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676" y="3053759"/>
            <a:ext cx="763757" cy="787624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360" y="4903839"/>
            <a:ext cx="763757" cy="7876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14058" y="4030183"/>
            <a:ext cx="968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ils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505435" y="5598145"/>
            <a:ext cx="968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elles</a:t>
            </a: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87" y="2487784"/>
            <a:ext cx="673527" cy="506268"/>
          </a:xfrm>
          <a:prstGeom prst="rect">
            <a:avLst/>
          </a:prstGeom>
        </p:spPr>
      </p:pic>
      <p:pic>
        <p:nvPicPr>
          <p:cNvPr id="27" name="Picture 2" descr="C:\Users\wdj\Google Drive\Primary\Y5 SoW\From Tracy\Pronouns\he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81" y="2846123"/>
            <a:ext cx="1386233" cy="102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C:\Users\wdj\Google Drive\Primary\Y5 SoW\From Tracy\Pronouns\they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652" y="2950974"/>
            <a:ext cx="1276505" cy="920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250" y="4639509"/>
            <a:ext cx="1314450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816791" y="4006771"/>
            <a:ext cx="968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il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54542" y="5598145"/>
            <a:ext cx="968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elle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10348" y="3282450"/>
            <a:ext cx="1030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Léa’s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468820" y="5104201"/>
            <a:ext cx="1125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Amir’s</a:t>
            </a:r>
          </a:p>
        </p:txBody>
      </p:sp>
    </p:spTree>
    <p:extLst>
      <p:ext uri="{BB962C8B-B14F-4D97-AF65-F5344CB8AC3E}">
        <p14:creationId xmlns:p14="http://schemas.microsoft.com/office/powerpoint/2010/main" val="818666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4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96864"/>
            <a:ext cx="7902055" cy="867128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"/>
          <p:cNvSpPr txBox="1">
            <a:spLocks noGrp="1"/>
          </p:cNvSpPr>
          <p:nvPr>
            <p:ph type="title"/>
          </p:nvPr>
        </p:nvSpPr>
        <p:spPr>
          <a:xfrm>
            <a:off x="188942" y="296864"/>
            <a:ext cx="6333778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GB" sz="2800" b="1">
                <a:solidFill>
                  <a:schemeClr val="lt1"/>
                </a:solidFill>
              </a:rPr>
              <a:t>Saying </a:t>
            </a:r>
            <a:r>
              <a:rPr lang="en-GB" sz="2800" b="1">
                <a:solidFill>
                  <a:schemeClr val="bg1"/>
                </a:solidFill>
              </a:rPr>
              <a:t>where</a:t>
            </a:r>
            <a:r>
              <a:rPr lang="en-GB" sz="2800" b="1">
                <a:solidFill>
                  <a:schemeClr val="lt1"/>
                </a:solidFill>
              </a:rPr>
              <a:t> we </a:t>
            </a:r>
            <a:r>
              <a:rPr lang="en-GB" sz="2800" b="1" baseline="0">
                <a:solidFill>
                  <a:schemeClr val="lt1"/>
                </a:solidFill>
              </a:rPr>
              <a:t> go / are going</a:t>
            </a:r>
            <a:endParaRPr sz="2800" b="1">
              <a:solidFill>
                <a:schemeClr val="lt1"/>
              </a:solidFill>
            </a:endParaRPr>
          </a:p>
        </p:txBody>
      </p:sp>
      <p:sp>
        <p:nvSpPr>
          <p:cNvPr id="5" name="Google Shape;147;p2"/>
          <p:cNvSpPr/>
          <p:nvPr/>
        </p:nvSpPr>
        <p:spPr>
          <a:xfrm>
            <a:off x="9324001" y="268608"/>
            <a:ext cx="2585920" cy="387993"/>
          </a:xfrm>
          <a:prstGeom prst="roundRect">
            <a:avLst>
              <a:gd name="adj" fmla="val 16667"/>
            </a:avLst>
          </a:prstGeom>
          <a:solidFill>
            <a:srgbClr val="105076"/>
          </a:solidFill>
          <a:ln w="12700" cap="flat" cmpd="sng">
            <a:solidFill>
              <a:srgbClr val="10507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FFFFFF"/>
              </a:buClr>
              <a:buSzPts val="1800"/>
            </a:pPr>
            <a:r>
              <a:rPr lang="en-GB" sz="1800" b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prononcer</a:t>
            </a:r>
            <a:r>
              <a:rPr lang="en-GB" sz="18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et </a:t>
            </a:r>
            <a:r>
              <a:rPr lang="en-GB" sz="1800" b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traduire</a:t>
            </a:r>
            <a:endParaRPr lang="en-GB" sz="1800" b="1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8289" y="1753827"/>
            <a:ext cx="100354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Nou</a:t>
            </a:r>
            <a:r>
              <a:rPr lang="en-GB" sz="7200" b="1">
                <a:solidFill>
                  <a:srgbClr val="EE6000"/>
                </a:solidFill>
                <a:latin typeface="Century Gothic" panose="020B0502020202020204" pitchFamily="34" charset="0"/>
              </a:rPr>
              <a:t>s</a:t>
            </a:r>
            <a:r>
              <a:rPr lang="en-GB" sz="72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7200" b="1">
                <a:solidFill>
                  <a:srgbClr val="EE6000"/>
                </a:solidFill>
                <a:latin typeface="Century Gothic" panose="020B0502020202020204" pitchFamily="34" charset="0"/>
              </a:rPr>
              <a:t>a</a:t>
            </a:r>
            <a:r>
              <a:rPr lang="en-GB" sz="72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llons </a:t>
            </a:r>
            <a:r>
              <a:rPr lang="en-GB" sz="7200" b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à Londres</a:t>
            </a:r>
            <a:r>
              <a:rPr lang="en-GB" sz="72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72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Action Button: Forward or Next 6">
            <a:hlinkClick r:id="" action="ppaction://noaction" highlightClick="1">
              <a:snd r:embed="rId4" name="Slide 26_item 1.wav"/>
            </a:hlinkClick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c 7"/>
          <p:cNvSpPr/>
          <p:nvPr/>
        </p:nvSpPr>
        <p:spPr>
          <a:xfrm rot="7615317">
            <a:off x="3000421" y="1895451"/>
            <a:ext cx="931851" cy="1102730"/>
          </a:xfrm>
          <a:prstGeom prst="arc">
            <a:avLst/>
          </a:prstGeom>
          <a:ln w="57150">
            <a:solidFill>
              <a:srgbClr val="EE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2DCB1B-0351-4A62-86B4-A5D8AD159979}"/>
              </a:ext>
            </a:extLst>
          </p:cNvPr>
          <p:cNvSpPr txBox="1"/>
          <p:nvPr/>
        </p:nvSpPr>
        <p:spPr>
          <a:xfrm>
            <a:off x="2524800" y="3235147"/>
            <a:ext cx="714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We are going to London.</a:t>
            </a:r>
            <a:endParaRPr lang="en-GB" sz="36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978" y="4097590"/>
            <a:ext cx="1447699" cy="188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007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4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96864"/>
            <a:ext cx="7902055" cy="867128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"/>
          <p:cNvSpPr txBox="1">
            <a:spLocks noGrp="1"/>
          </p:cNvSpPr>
          <p:nvPr>
            <p:ph type="title"/>
          </p:nvPr>
        </p:nvSpPr>
        <p:spPr>
          <a:xfrm>
            <a:off x="188942" y="296864"/>
            <a:ext cx="6288058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GB" sz="2800" b="1">
                <a:solidFill>
                  <a:schemeClr val="lt1"/>
                </a:solidFill>
              </a:rPr>
              <a:t>Saying where we go / are going</a:t>
            </a:r>
            <a:endParaRPr sz="2800" b="1">
              <a:solidFill>
                <a:schemeClr val="lt1"/>
              </a:solidFill>
            </a:endParaRPr>
          </a:p>
        </p:txBody>
      </p:sp>
      <p:sp>
        <p:nvSpPr>
          <p:cNvPr id="5" name="Google Shape;147;p2"/>
          <p:cNvSpPr/>
          <p:nvPr/>
        </p:nvSpPr>
        <p:spPr>
          <a:xfrm>
            <a:off x="9324001" y="268608"/>
            <a:ext cx="2585920" cy="387993"/>
          </a:xfrm>
          <a:prstGeom prst="roundRect">
            <a:avLst>
              <a:gd name="adj" fmla="val 16667"/>
            </a:avLst>
          </a:prstGeom>
          <a:solidFill>
            <a:srgbClr val="105076"/>
          </a:solidFill>
          <a:ln w="12700" cap="flat" cmpd="sng">
            <a:solidFill>
              <a:srgbClr val="10507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FFFFFF"/>
              </a:buClr>
              <a:buSzPts val="1800"/>
            </a:pPr>
            <a:r>
              <a:rPr lang="en-GB" sz="1800" b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prononcer</a:t>
            </a:r>
            <a:r>
              <a:rPr lang="en-GB" sz="18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et </a:t>
            </a:r>
            <a:r>
              <a:rPr lang="en-GB" sz="1800" b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traduire</a:t>
            </a:r>
            <a:endParaRPr lang="en-GB" sz="1800" b="1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8288" y="1753827"/>
            <a:ext cx="111137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Nou</a:t>
            </a:r>
            <a:r>
              <a:rPr lang="en-GB" sz="7200" b="1">
                <a:solidFill>
                  <a:srgbClr val="EE6000"/>
                </a:solidFill>
                <a:latin typeface="Century Gothic" panose="020B0502020202020204" pitchFamily="34" charset="0"/>
              </a:rPr>
              <a:t>s</a:t>
            </a:r>
            <a:r>
              <a:rPr lang="en-GB" sz="72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7200" b="1">
                <a:solidFill>
                  <a:srgbClr val="EE6000"/>
                </a:solidFill>
                <a:latin typeface="Century Gothic" panose="020B0502020202020204" pitchFamily="34" charset="0"/>
              </a:rPr>
              <a:t>a</a:t>
            </a:r>
            <a:r>
              <a:rPr lang="en-GB" sz="72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llons </a:t>
            </a:r>
            <a:r>
              <a:rPr lang="en-GB" sz="7200" b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au collège</a:t>
            </a:r>
            <a:r>
              <a:rPr lang="en-GB" sz="72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72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Action Button: Forward or Next 6">
            <a:hlinkClick r:id="" action="ppaction://noaction" highlightClick="1">
              <a:snd r:embed="rId4" name="Slide 27_item 1.wav"/>
            </a:hlinkClick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c 7"/>
          <p:cNvSpPr/>
          <p:nvPr/>
        </p:nvSpPr>
        <p:spPr>
          <a:xfrm rot="7615317">
            <a:off x="3000421" y="1895451"/>
            <a:ext cx="931851" cy="1102730"/>
          </a:xfrm>
          <a:prstGeom prst="arc">
            <a:avLst/>
          </a:prstGeom>
          <a:ln w="57150">
            <a:solidFill>
              <a:srgbClr val="EE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2DCB1B-0351-4A62-86B4-A5D8AD159979}"/>
              </a:ext>
            </a:extLst>
          </p:cNvPr>
          <p:cNvSpPr txBox="1"/>
          <p:nvPr/>
        </p:nvSpPr>
        <p:spPr>
          <a:xfrm>
            <a:off x="2524800" y="3235147"/>
            <a:ext cx="714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We are going to school.</a:t>
            </a:r>
            <a:endParaRPr lang="en-GB" sz="36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366" y="4162469"/>
            <a:ext cx="3081268" cy="205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22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4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96864"/>
            <a:ext cx="7902055" cy="867128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"/>
          <p:cNvSpPr txBox="1">
            <a:spLocks noGrp="1"/>
          </p:cNvSpPr>
          <p:nvPr>
            <p:ph type="title"/>
          </p:nvPr>
        </p:nvSpPr>
        <p:spPr>
          <a:xfrm>
            <a:off x="188942" y="296864"/>
            <a:ext cx="6973858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GB" sz="3200" b="1">
                <a:solidFill>
                  <a:schemeClr val="bg1"/>
                </a:solidFill>
              </a:rPr>
              <a:t>Saying where we go / are going</a:t>
            </a:r>
            <a:endParaRPr sz="3200" b="1">
              <a:solidFill>
                <a:schemeClr val="bg1"/>
              </a:solidFill>
            </a:endParaRPr>
          </a:p>
        </p:txBody>
      </p:sp>
      <p:sp>
        <p:nvSpPr>
          <p:cNvPr id="5" name="Google Shape;147;p2"/>
          <p:cNvSpPr/>
          <p:nvPr/>
        </p:nvSpPr>
        <p:spPr>
          <a:xfrm>
            <a:off x="9324001" y="268608"/>
            <a:ext cx="2585920" cy="387993"/>
          </a:xfrm>
          <a:prstGeom prst="roundRect">
            <a:avLst>
              <a:gd name="adj" fmla="val 16667"/>
            </a:avLst>
          </a:prstGeom>
          <a:solidFill>
            <a:srgbClr val="105076"/>
          </a:solidFill>
          <a:ln w="12700" cap="flat" cmpd="sng">
            <a:solidFill>
              <a:srgbClr val="10507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FFFFFF"/>
              </a:buClr>
              <a:buSzPts val="1800"/>
            </a:pPr>
            <a:r>
              <a:rPr lang="en-GB" sz="1800" b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prononcer</a:t>
            </a:r>
            <a:r>
              <a:rPr lang="en-GB" sz="18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et </a:t>
            </a:r>
            <a:r>
              <a:rPr lang="en-GB" sz="1800" b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traduire</a:t>
            </a:r>
            <a:endParaRPr lang="en-GB" sz="1800" b="1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4836" y="1684395"/>
            <a:ext cx="110850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Nou</a:t>
            </a:r>
            <a:r>
              <a:rPr lang="en-GB" sz="7200" b="1">
                <a:solidFill>
                  <a:srgbClr val="EE6000"/>
                </a:solidFill>
                <a:latin typeface="Century Gothic" panose="020B0502020202020204" pitchFamily="34" charset="0"/>
              </a:rPr>
              <a:t>s</a:t>
            </a:r>
            <a:r>
              <a:rPr lang="en-GB" sz="72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7200" b="1">
                <a:solidFill>
                  <a:srgbClr val="EE6000"/>
                </a:solidFill>
                <a:latin typeface="Century Gothic" panose="020B0502020202020204" pitchFamily="34" charset="0"/>
              </a:rPr>
              <a:t>a</a:t>
            </a:r>
            <a:r>
              <a:rPr lang="en-GB" sz="72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llons </a:t>
            </a:r>
            <a:r>
              <a:rPr lang="en-GB" sz="7200" b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à la maison</a:t>
            </a:r>
            <a:r>
              <a:rPr lang="en-GB" sz="72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72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Action Button: Forward or Next 6">
            <a:hlinkClick r:id="" action="ppaction://noaction" highlightClick="1">
              <a:snd r:embed="rId4" name="Slide 28_item 1.wav"/>
            </a:hlinkClick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c 7"/>
          <p:cNvSpPr/>
          <p:nvPr/>
        </p:nvSpPr>
        <p:spPr>
          <a:xfrm rot="7615317">
            <a:off x="2753786" y="1836737"/>
            <a:ext cx="931851" cy="1102730"/>
          </a:xfrm>
          <a:prstGeom prst="arc">
            <a:avLst/>
          </a:prstGeom>
          <a:ln w="57150">
            <a:solidFill>
              <a:srgbClr val="EE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2DCB1B-0351-4A62-86B4-A5D8AD159979}"/>
              </a:ext>
            </a:extLst>
          </p:cNvPr>
          <p:cNvSpPr txBox="1"/>
          <p:nvPr/>
        </p:nvSpPr>
        <p:spPr>
          <a:xfrm>
            <a:off x="2524800" y="3235147"/>
            <a:ext cx="714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We are going home.</a:t>
            </a:r>
            <a:endParaRPr lang="en-GB" sz="36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441" y="3994405"/>
            <a:ext cx="2839117" cy="2280757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>
            <a:off x="7376160" y="3881479"/>
            <a:ext cx="4709160" cy="2393684"/>
          </a:xfrm>
          <a:prstGeom prst="wedgeEllipseCallout">
            <a:avLst>
              <a:gd name="adj1" fmla="val -43852"/>
              <a:gd name="adj2" fmla="val -552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7726807" y="4336170"/>
            <a:ext cx="40078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Since we are using </a:t>
            </a:r>
            <a:r>
              <a:rPr lang="en-GB" sz="2000" b="1" i="1">
                <a:solidFill>
                  <a:schemeClr val="bg1"/>
                </a:solidFill>
                <a:latin typeface="Century Gothic" panose="020B0502020202020204" pitchFamily="34" charset="0"/>
              </a:rPr>
              <a:t>aller</a:t>
            </a:r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 to talk about going somewhere, the meaning of ‘à’ must be ‘to’. </a:t>
            </a:r>
          </a:p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In English, we of course say ‘home’ rather than ‘to the house’!</a:t>
            </a:r>
          </a:p>
        </p:txBody>
      </p:sp>
    </p:spTree>
    <p:extLst>
      <p:ext uri="{BB962C8B-B14F-4D97-AF65-F5344CB8AC3E}">
        <p14:creationId xmlns:p14="http://schemas.microsoft.com/office/powerpoint/2010/main" val="1940662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9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46">
            <a:extLst>
              <a:ext uri="{FF2B5EF4-FFF2-40B4-BE49-F238E27FC236}">
                <a16:creationId xmlns:a16="http://schemas.microsoft.com/office/drawing/2014/main" id="{01F03E95-CC49-4EA3-ADA4-970425A076B5}"/>
              </a:ext>
            </a:extLst>
          </p:cNvPr>
          <p:cNvSpPr/>
          <p:nvPr/>
        </p:nvSpPr>
        <p:spPr>
          <a:xfrm>
            <a:off x="10836067" y="104993"/>
            <a:ext cx="1161402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lire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8157123-3466-44C7-93E7-072D17C9197F}"/>
              </a:ext>
            </a:extLst>
          </p:cNvPr>
          <p:cNvSpPr txBox="1"/>
          <p:nvPr/>
        </p:nvSpPr>
        <p:spPr>
          <a:xfrm>
            <a:off x="162562" y="1253248"/>
            <a:ext cx="117853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Tx/>
              <a:defRPr/>
            </a:pPr>
            <a:r>
              <a:rPr lang="en-GB" sz="2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Léa</a:t>
            </a:r>
            <a:r>
              <a:rPr lang="en-GB" sz="2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écrit</a:t>
            </a:r>
            <a:r>
              <a:rPr lang="en-GB" sz="2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à Amir. Qui </a:t>
            </a:r>
            <a:r>
              <a:rPr lang="en-GB" sz="2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va</a:t>
            </a:r>
            <a:r>
              <a:rPr lang="en-GB" sz="2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où</a:t>
            </a:r>
            <a:r>
              <a:rPr lang="en-GB" sz="2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? </a:t>
            </a:r>
            <a:r>
              <a:rPr lang="en-GB" sz="2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Léa</a:t>
            </a:r>
            <a:r>
              <a:rPr lang="en-GB" sz="2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(je) </a:t>
            </a:r>
            <a:r>
              <a:rPr lang="en-GB" sz="2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ou</a:t>
            </a:r>
            <a:r>
              <a:rPr lang="en-GB" sz="2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Léa</a:t>
            </a:r>
            <a:r>
              <a:rPr lang="en-GB" sz="2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et Amir (nous) ?</a:t>
            </a:r>
          </a:p>
        </p:txBody>
      </p:sp>
      <p:graphicFrame>
        <p:nvGraphicFramePr>
          <p:cNvPr id="43" name="Table 42">
            <a:extLst>
              <a:ext uri="{FF2B5EF4-FFF2-40B4-BE49-F238E27FC236}">
                <a16:creationId xmlns:a16="http://schemas.microsoft.com/office/drawing/2014/main" id="{4346B565-3E54-4499-9A38-988B18DD33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2586810"/>
              </p:ext>
            </p:extLst>
          </p:nvPr>
        </p:nvGraphicFramePr>
        <p:xfrm>
          <a:off x="329184" y="2029953"/>
          <a:ext cx="5726070" cy="4070479"/>
        </p:xfrm>
        <a:graphic>
          <a:graphicData uri="http://schemas.openxmlformats.org/drawingml/2006/table">
            <a:tbl>
              <a:tblPr firstRow="1" bandRow="1"/>
              <a:tblGrid>
                <a:gridCol w="624655">
                  <a:extLst>
                    <a:ext uri="{9D8B030D-6E8A-4147-A177-3AD203B41FA5}">
                      <a16:colId xmlns:a16="http://schemas.microsoft.com/office/drawing/2014/main" val="1977934646"/>
                    </a:ext>
                  </a:extLst>
                </a:gridCol>
                <a:gridCol w="3449549">
                  <a:extLst>
                    <a:ext uri="{9D8B030D-6E8A-4147-A177-3AD203B41FA5}">
                      <a16:colId xmlns:a16="http://schemas.microsoft.com/office/drawing/2014/main" val="2869389137"/>
                    </a:ext>
                  </a:extLst>
                </a:gridCol>
                <a:gridCol w="825933">
                  <a:extLst>
                    <a:ext uri="{9D8B030D-6E8A-4147-A177-3AD203B41FA5}">
                      <a16:colId xmlns:a16="http://schemas.microsoft.com/office/drawing/2014/main" val="2602992058"/>
                    </a:ext>
                  </a:extLst>
                </a:gridCol>
                <a:gridCol w="825933">
                  <a:extLst>
                    <a:ext uri="{9D8B030D-6E8A-4147-A177-3AD203B41FA5}">
                      <a16:colId xmlns:a16="http://schemas.microsoft.com/office/drawing/2014/main" val="815285107"/>
                    </a:ext>
                  </a:extLst>
                </a:gridCol>
              </a:tblGrid>
              <a:tr h="948163">
                <a:tc gridSpan="2"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je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nous</a:t>
                      </a:r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36948471"/>
                  </a:ext>
                </a:extLst>
              </a:tr>
              <a:tr h="780579">
                <a:tc>
                  <a:txBody>
                    <a:bodyPr/>
                    <a:lstStyle/>
                    <a:p>
                      <a:pPr algn="ctr"/>
                      <a:r>
                        <a:rPr lang="en-GB" sz="28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7601140"/>
                  </a:ext>
                </a:extLst>
              </a:tr>
              <a:tr h="780579">
                <a:tc>
                  <a:txBody>
                    <a:bodyPr/>
                    <a:lstStyle/>
                    <a:p>
                      <a:pPr algn="ctr"/>
                      <a:r>
                        <a:rPr lang="en-GB" sz="28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5414137"/>
                  </a:ext>
                </a:extLst>
              </a:tr>
              <a:tr h="780579">
                <a:tc>
                  <a:txBody>
                    <a:bodyPr/>
                    <a:lstStyle/>
                    <a:p>
                      <a:pPr algn="ctr"/>
                      <a:r>
                        <a:rPr lang="en-GB" sz="28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6029213"/>
                  </a:ext>
                </a:extLst>
              </a:tr>
              <a:tr h="780579">
                <a:tc>
                  <a:txBody>
                    <a:bodyPr/>
                    <a:lstStyle/>
                    <a:p>
                      <a:pPr algn="ctr"/>
                      <a:r>
                        <a:rPr lang="en-GB" sz="28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0429551"/>
                  </a:ext>
                </a:extLst>
              </a:tr>
            </a:tbl>
          </a:graphicData>
        </a:graphic>
      </p:graphicFrame>
      <p:graphicFrame>
        <p:nvGraphicFramePr>
          <p:cNvPr id="93" name="Table 92">
            <a:extLst>
              <a:ext uri="{FF2B5EF4-FFF2-40B4-BE49-F238E27FC236}">
                <a16:creationId xmlns:a16="http://schemas.microsoft.com/office/drawing/2014/main" id="{FF18D2EE-1B26-453A-9F66-BD8D3DEAE7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8987742"/>
              </p:ext>
            </p:extLst>
          </p:nvPr>
        </p:nvGraphicFramePr>
        <p:xfrm>
          <a:off x="6186145" y="2029953"/>
          <a:ext cx="5726070" cy="4070479"/>
        </p:xfrm>
        <a:graphic>
          <a:graphicData uri="http://schemas.openxmlformats.org/drawingml/2006/table">
            <a:tbl>
              <a:tblPr firstRow="1" bandRow="1"/>
              <a:tblGrid>
                <a:gridCol w="624655">
                  <a:extLst>
                    <a:ext uri="{9D8B030D-6E8A-4147-A177-3AD203B41FA5}">
                      <a16:colId xmlns:a16="http://schemas.microsoft.com/office/drawing/2014/main" val="1977934646"/>
                    </a:ext>
                  </a:extLst>
                </a:gridCol>
                <a:gridCol w="3449549">
                  <a:extLst>
                    <a:ext uri="{9D8B030D-6E8A-4147-A177-3AD203B41FA5}">
                      <a16:colId xmlns:a16="http://schemas.microsoft.com/office/drawing/2014/main" val="2869389137"/>
                    </a:ext>
                  </a:extLst>
                </a:gridCol>
                <a:gridCol w="825933">
                  <a:extLst>
                    <a:ext uri="{9D8B030D-6E8A-4147-A177-3AD203B41FA5}">
                      <a16:colId xmlns:a16="http://schemas.microsoft.com/office/drawing/2014/main" val="2602992058"/>
                    </a:ext>
                  </a:extLst>
                </a:gridCol>
                <a:gridCol w="825933">
                  <a:extLst>
                    <a:ext uri="{9D8B030D-6E8A-4147-A177-3AD203B41FA5}">
                      <a16:colId xmlns:a16="http://schemas.microsoft.com/office/drawing/2014/main" val="815285107"/>
                    </a:ext>
                  </a:extLst>
                </a:gridCol>
              </a:tblGrid>
              <a:tr h="948163">
                <a:tc gridSpan="2"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je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nous</a:t>
                      </a:r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36948471"/>
                  </a:ext>
                </a:extLst>
              </a:tr>
              <a:tr h="780579">
                <a:tc>
                  <a:txBody>
                    <a:bodyPr/>
                    <a:lstStyle/>
                    <a:p>
                      <a:pPr algn="ctr"/>
                      <a:r>
                        <a:rPr lang="en-GB" sz="28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7601140"/>
                  </a:ext>
                </a:extLst>
              </a:tr>
              <a:tr h="780579">
                <a:tc>
                  <a:txBody>
                    <a:bodyPr/>
                    <a:lstStyle/>
                    <a:p>
                      <a:pPr algn="ctr"/>
                      <a:r>
                        <a:rPr lang="en-GB" sz="28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5414137"/>
                  </a:ext>
                </a:extLst>
              </a:tr>
              <a:tr h="780579">
                <a:tc>
                  <a:txBody>
                    <a:bodyPr/>
                    <a:lstStyle/>
                    <a:p>
                      <a:pPr algn="ctr"/>
                      <a:r>
                        <a:rPr lang="en-GB" sz="28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6029213"/>
                  </a:ext>
                </a:extLst>
              </a:tr>
              <a:tr h="780579">
                <a:tc>
                  <a:txBody>
                    <a:bodyPr/>
                    <a:lstStyle/>
                    <a:p>
                      <a:pPr algn="ctr"/>
                      <a:r>
                        <a:rPr lang="en-GB" sz="28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0429551"/>
                  </a:ext>
                </a:extLst>
              </a:tr>
            </a:tbl>
          </a:graphicData>
        </a:graphic>
      </p:graphicFrame>
      <p:sp>
        <p:nvSpPr>
          <p:cNvPr id="98" name="TextBox 97">
            <a:extLst>
              <a:ext uri="{FF2B5EF4-FFF2-40B4-BE49-F238E27FC236}">
                <a16:creationId xmlns:a16="http://schemas.microsoft.com/office/drawing/2014/main" id="{0C9B2F7C-5506-4E0E-A3F9-524F8304854C}"/>
              </a:ext>
            </a:extLst>
          </p:cNvPr>
          <p:cNvSpPr txBox="1"/>
          <p:nvPr/>
        </p:nvSpPr>
        <p:spPr>
          <a:xfrm>
            <a:off x="2058396" y="3156124"/>
            <a:ext cx="21963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allons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à Paris.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FFB67F86-03D4-4C5F-AF62-A690FF4AD321}"/>
              </a:ext>
            </a:extLst>
          </p:cNvPr>
          <p:cNvSpPr txBox="1"/>
          <p:nvPr/>
        </p:nvSpPr>
        <p:spPr>
          <a:xfrm>
            <a:off x="1899149" y="5465308"/>
            <a:ext cx="25250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allons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à Deauville. 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96B92CD1-FA91-4988-98C5-F5462FD7B5B4}"/>
              </a:ext>
            </a:extLst>
          </p:cNvPr>
          <p:cNvSpPr txBox="1"/>
          <p:nvPr/>
        </p:nvSpPr>
        <p:spPr>
          <a:xfrm>
            <a:off x="2058396" y="4709460"/>
            <a:ext cx="2111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vais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à Blois.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D9BD8B6B-0CBC-48CA-AC87-BFA5BC174B15}"/>
              </a:ext>
            </a:extLst>
          </p:cNvPr>
          <p:cNvSpPr txBox="1"/>
          <p:nvPr/>
        </p:nvSpPr>
        <p:spPr>
          <a:xfrm>
            <a:off x="2046926" y="3932792"/>
            <a:ext cx="28179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vais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à Bordeaux.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4B91BC87-6812-48E0-B0EC-83E5056E8D51}"/>
              </a:ext>
            </a:extLst>
          </p:cNvPr>
          <p:cNvSpPr txBox="1"/>
          <p:nvPr/>
        </p:nvSpPr>
        <p:spPr>
          <a:xfrm>
            <a:off x="7909622" y="3156124"/>
            <a:ext cx="21963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Tx/>
              <a:defRPr/>
            </a:pPr>
            <a:r>
              <a:rPr lang="en-GB" sz="2000" kern="120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allons</a:t>
            </a:r>
            <a:r>
              <a:rPr lang="en-GB" sz="2000" kern="120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à Poitiers. </a:t>
            </a:r>
            <a:endParaRPr lang="en-GB" sz="2000" kern="1200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92EE5BD8-9112-4DA0-A109-C8AC9B7B7C69}"/>
              </a:ext>
            </a:extLst>
          </p:cNvPr>
          <p:cNvSpPr txBox="1"/>
          <p:nvPr/>
        </p:nvSpPr>
        <p:spPr>
          <a:xfrm>
            <a:off x="7898152" y="5486127"/>
            <a:ext cx="22071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Tx/>
              <a:defRPr/>
            </a:pPr>
            <a:r>
              <a:rPr lang="en-GB" sz="2000" kern="120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allons</a:t>
            </a:r>
            <a:r>
              <a:rPr lang="en-GB" sz="2000" kern="120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à Calais. </a:t>
            </a:r>
            <a:endParaRPr lang="en-GB" sz="2000" kern="1200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D60629A2-52BE-4BAC-9FE6-1709BCC00A14}"/>
              </a:ext>
            </a:extLst>
          </p:cNvPr>
          <p:cNvSpPr txBox="1"/>
          <p:nvPr/>
        </p:nvSpPr>
        <p:spPr>
          <a:xfrm>
            <a:off x="7909622" y="4709460"/>
            <a:ext cx="2111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Tx/>
              <a:defRPr/>
            </a:pPr>
            <a:r>
              <a:rPr lang="en-GB" sz="2000" kern="120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allons</a:t>
            </a:r>
            <a:r>
              <a:rPr lang="en-GB" sz="2000" kern="120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à Lyon. </a:t>
            </a:r>
            <a:endParaRPr lang="en-GB" sz="2000" kern="1200"/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3905228E-A348-4897-BE5F-751710160F04}"/>
              </a:ext>
            </a:extLst>
          </p:cNvPr>
          <p:cNvSpPr txBox="1"/>
          <p:nvPr/>
        </p:nvSpPr>
        <p:spPr>
          <a:xfrm>
            <a:off x="7898152" y="3932792"/>
            <a:ext cx="28179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Tx/>
              <a:defRPr/>
            </a:pPr>
            <a:r>
              <a:rPr lang="en-GB" sz="2000" kern="120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vais</a:t>
            </a:r>
            <a:r>
              <a:rPr lang="en-GB" sz="2000" kern="120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à Rouen. </a:t>
            </a:r>
            <a:endParaRPr lang="en-GB" sz="2000" kern="120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EA13F04-DE09-4000-B0A1-5CC0969622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8" y="3089907"/>
            <a:ext cx="498794" cy="51957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61F3C9E-5782-4BE3-82DF-E6C265ED81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89" y="3844113"/>
            <a:ext cx="498794" cy="51957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B9AD292-0834-47CF-9928-5800E89118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678" y="4634605"/>
            <a:ext cx="498794" cy="51957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F2A1E99-BC61-4561-82EF-6D725F7C07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891" y="5424848"/>
            <a:ext cx="498794" cy="51957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9A46CE3-458E-4199-9C29-4EFAE210BC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347" y="3096391"/>
            <a:ext cx="498794" cy="51957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BC3C7C1-60E8-4ABA-8099-D0CF63459D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721" y="3917552"/>
            <a:ext cx="498794" cy="51957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2245673-03B2-4101-BD4C-A7FE50B557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100" y="4644522"/>
            <a:ext cx="498794" cy="51957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CBEC483-7C89-4721-A1BE-5286D723BF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251" y="5424848"/>
            <a:ext cx="498794" cy="51957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BF22DAC-D6ED-4B5A-84AF-2432DAA650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507" y="3037633"/>
            <a:ext cx="767356" cy="72615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B36D8AB-10F9-43B4-87C2-7A732FCFCB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507" y="3814262"/>
            <a:ext cx="767356" cy="72615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1FBEA06-2D4D-4000-8DED-C4B0A0BF86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507" y="4590891"/>
            <a:ext cx="767356" cy="72615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D5E6E28-69E6-40EB-9C46-108A9C42DB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400" y="5367520"/>
            <a:ext cx="767356" cy="726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46BA196-547A-4AEA-B590-AAD36952EA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867" y="2987160"/>
            <a:ext cx="767356" cy="72615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9872671-FC8C-4D70-BD6A-824A8A020B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867" y="3763789"/>
            <a:ext cx="767356" cy="72615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5FC22EA-DAFE-4FE2-B318-66E49ED653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867" y="4540418"/>
            <a:ext cx="767356" cy="72615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E0E40F4-F905-401A-BD1A-48BFE9AF31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760" y="5317047"/>
            <a:ext cx="767356" cy="726156"/>
          </a:xfrm>
          <a:prstGeom prst="rect">
            <a:avLst/>
          </a:prstGeom>
        </p:spPr>
      </p:pic>
      <p:pic>
        <p:nvPicPr>
          <p:cNvPr id="45" name="Picture 44" descr="background rectangle ">
            <a:extLst>
              <a:ext uri="{FF2B5EF4-FFF2-40B4-BE49-F238E27FC236}">
                <a16:creationId xmlns:a16="http://schemas.microsoft.com/office/drawing/2014/main" id="{3A7BBB48-58D3-4A00-95A6-12C738F06E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296864"/>
            <a:ext cx="7269805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47" y="16372"/>
            <a:ext cx="4821195" cy="1325563"/>
          </a:xfrm>
        </p:spPr>
        <p:txBody>
          <a:bodyPr/>
          <a:lstStyle/>
          <a:p>
            <a:pPr rtl="0" eaLnBrk="1" latinLnBrk="0" hangingPunct="1"/>
            <a:r>
              <a:rPr lang="en-GB" sz="3400" b="1" i="0" spc="0" baseline="0" dirty="0">
                <a:ln>
                  <a:noFill/>
                </a:ln>
                <a:solidFill>
                  <a:srgbClr val="FFFFFF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Qui </a:t>
            </a:r>
            <a:r>
              <a:rPr lang="en-GB" sz="3400" b="1" i="0" spc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va</a:t>
            </a:r>
            <a:r>
              <a:rPr lang="en-GB" sz="3400" b="1" i="0" spc="0" baseline="0" dirty="0">
                <a:ln>
                  <a:noFill/>
                </a:ln>
                <a:solidFill>
                  <a:srgbClr val="FFFFFF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3400" b="1" i="0" spc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où</a:t>
            </a:r>
            <a:r>
              <a:rPr lang="en-GB" sz="3400" b="1" i="0" spc="0" baseline="0" dirty="0">
                <a:ln>
                  <a:noFill/>
                </a:ln>
                <a:solidFill>
                  <a:srgbClr val="FFFFFF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3400" b="1" kern="12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? (je/nous)</a:t>
            </a:r>
            <a:r>
              <a:rPr lang="en-GB" sz="3400" b="1" i="0" spc="0" baseline="0" dirty="0">
                <a:ln>
                  <a:noFill/>
                </a:ln>
                <a:solidFill>
                  <a:srgbClr val="FFFFFF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endParaRPr lang="en-GB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3476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191453" y="299441"/>
            <a:ext cx="1701479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9600">
                <a:solidFill>
                  <a:schemeClr val="accent5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󠇯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6624" y="2774665"/>
            <a:ext cx="824860" cy="19246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6525" y="2605181"/>
            <a:ext cx="2587976" cy="2094158"/>
          </a:xfrm>
          <a:prstGeom prst="rect">
            <a:avLst/>
          </a:prstGeom>
        </p:spPr>
      </p:pic>
      <p:sp>
        <p:nvSpPr>
          <p:cNvPr id="4" name="Action Button: Custom 3">
            <a:hlinkClick r:id="" action="ppaction://noaction" highlightClick="1">
              <a:snd r:embed="rId5" name="Slide 30_item 1.wav"/>
            </a:hlinkClick>
          </p:cNvPr>
          <p:cNvSpPr/>
          <p:nvPr/>
        </p:nvSpPr>
        <p:spPr>
          <a:xfrm>
            <a:off x="613765" y="505912"/>
            <a:ext cx="705584" cy="617494"/>
          </a:xfrm>
          <a:prstGeom prst="actionButtonBlank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4290058" y="64508"/>
            <a:ext cx="3611880" cy="882807"/>
          </a:xfrm>
        </p:spPr>
        <p:txBody>
          <a:bodyPr/>
          <a:lstStyle/>
          <a:p>
            <a:r>
              <a:rPr lang="en-GB" b="1"/>
              <a:t>Je</a:t>
            </a:r>
            <a:r>
              <a:rPr lang="en-GB" b="1" baseline="0"/>
              <a:t> </a:t>
            </a:r>
            <a:r>
              <a:rPr lang="en-GB" b="1" baseline="0" err="1"/>
              <a:t>ou</a:t>
            </a:r>
            <a:r>
              <a:rPr lang="en-GB" b="1" baseline="0"/>
              <a:t> nous ?</a:t>
            </a:r>
            <a:endParaRPr lang="en-GB" b="1"/>
          </a:p>
        </p:txBody>
      </p:sp>
      <p:sp>
        <p:nvSpPr>
          <p:cNvPr id="8" name="TextBox 7"/>
          <p:cNvSpPr txBox="1"/>
          <p:nvPr/>
        </p:nvSpPr>
        <p:spPr>
          <a:xfrm>
            <a:off x="6381750" y="4985657"/>
            <a:ext cx="5810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Nous </a:t>
            </a:r>
            <a:r>
              <a:rPr lang="en-GB" sz="36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allons</a:t>
            </a:r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au </a:t>
            </a:r>
            <a:r>
              <a:rPr lang="en-GB" sz="36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collège</a:t>
            </a:r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dirty="0"/>
          </a:p>
        </p:txBody>
      </p:sp>
      <p:sp>
        <p:nvSpPr>
          <p:cNvPr id="9" name="Rounded Rectangle 46">
            <a:extLst>
              <a:ext uri="{FF2B5EF4-FFF2-40B4-BE49-F238E27FC236}">
                <a16:creationId xmlns:a16="http://schemas.microsoft.com/office/drawing/2014/main" id="{C70DAED6-2C66-4101-97A5-BF62672D432B}"/>
              </a:ext>
            </a:extLst>
          </p:cNvPr>
          <p:cNvSpPr/>
          <p:nvPr/>
        </p:nvSpPr>
        <p:spPr>
          <a:xfrm>
            <a:off x="10836067" y="104993"/>
            <a:ext cx="1161402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écouter</a:t>
            </a: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062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4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ench_template.pptx" id="{C6FA6223-496B-403D-ACD0-789F32B252B9}" vid="{442AB7D5-C4CF-4067-8A8A-E291E1A5C050}"/>
    </a:ext>
  </a:extLst>
</a:theme>
</file>

<file path=ppt/theme/theme3.xml><?xml version="1.0" encoding="utf-8"?>
<a:theme xmlns:a="http://schemas.openxmlformats.org/drawingml/2006/main" name="5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5623</TotalTime>
  <Words>4782</Words>
  <Application>Microsoft Office PowerPoint</Application>
  <PresentationFormat>Widescreen</PresentationFormat>
  <Paragraphs>801</Paragraphs>
  <Slides>45</Slides>
  <Notes>45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45</vt:i4>
      </vt:variant>
    </vt:vector>
  </HeadingPairs>
  <TitlesOfParts>
    <vt:vector size="52" baseType="lpstr">
      <vt:lpstr>Arial</vt:lpstr>
      <vt:lpstr>Calibri</vt:lpstr>
      <vt:lpstr>Calibri Light</vt:lpstr>
      <vt:lpstr>Century Gothic</vt:lpstr>
      <vt:lpstr>4_Office Theme</vt:lpstr>
      <vt:lpstr>1_Office Theme</vt:lpstr>
      <vt:lpstr>5_Office Theme</vt:lpstr>
      <vt:lpstr>Grammar </vt:lpstr>
      <vt:lpstr>The verb ‘aller’ – to go</vt:lpstr>
      <vt:lpstr>Saying where we go / are going</vt:lpstr>
      <vt:lpstr>Saying where we go / are going</vt:lpstr>
      <vt:lpstr>Saying where we  go / are going</vt:lpstr>
      <vt:lpstr>Saying where we go / are going</vt:lpstr>
      <vt:lpstr>Saying where we go / are going</vt:lpstr>
      <vt:lpstr>Qui va où ? (je/nous) </vt:lpstr>
      <vt:lpstr>Je ou nous ?</vt:lpstr>
      <vt:lpstr>Je ou nous ?</vt:lpstr>
      <vt:lpstr>Je ou nous ?</vt:lpstr>
      <vt:lpstr>Je ou nous ?</vt:lpstr>
      <vt:lpstr>Je ou nous ?</vt:lpstr>
      <vt:lpstr>Je ou nous ?</vt:lpstr>
      <vt:lpstr>Je ou nous ?</vt:lpstr>
      <vt:lpstr>Je ou nous ?</vt:lpstr>
      <vt:lpstr>parler</vt:lpstr>
      <vt:lpstr>parler</vt:lpstr>
      <vt:lpstr>parler</vt:lpstr>
      <vt:lpstr>parler</vt:lpstr>
      <vt:lpstr>Écris en français ! </vt:lpstr>
      <vt:lpstr>The verb ‘aller’ – to go</vt:lpstr>
      <vt:lpstr>Saying where you go / are going</vt:lpstr>
      <vt:lpstr>Saying where you go / are going</vt:lpstr>
      <vt:lpstr>Saying where you go / are going</vt:lpstr>
      <vt:lpstr>Saying where you go / are going</vt:lpstr>
      <vt:lpstr>Saying where you go / are going</vt:lpstr>
      <vt:lpstr>Tu ou vous ?</vt:lpstr>
      <vt:lpstr>Tu ou vous ?</vt:lpstr>
      <vt:lpstr>Tu ou vous ?</vt:lpstr>
      <vt:lpstr>Tu ou vous ?</vt:lpstr>
      <vt:lpstr>Tu ou vous ?</vt:lpstr>
      <vt:lpstr>Tu ou vous ?</vt:lpstr>
      <vt:lpstr>Tu ou vous ?</vt:lpstr>
      <vt:lpstr>Tu ou vous ?</vt:lpstr>
      <vt:lpstr>lire</vt:lpstr>
      <vt:lpstr>parler</vt:lpstr>
      <vt:lpstr>parler</vt:lpstr>
      <vt:lpstr>parler</vt:lpstr>
      <vt:lpstr>parler</vt:lpstr>
      <vt:lpstr>The verb ‘aller’ – to go</vt:lpstr>
      <vt:lpstr>Qui va où ? (il/elle versus ils/elles) </vt:lpstr>
      <vt:lpstr>Qui va où ? (il/elle versus ils/elles) </vt:lpstr>
      <vt:lpstr>parler</vt:lpstr>
      <vt:lpstr>écrire</vt:lpstr>
    </vt:vector>
  </TitlesOfParts>
  <Company>University of York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Saying ‘to (the)..’ in French</dc:title>
  <dc:creator>Victoria Hobson</dc:creator>
  <cp:lastModifiedBy>Natalie Finlayson</cp:lastModifiedBy>
  <cp:revision>624</cp:revision>
  <dcterms:created xsi:type="dcterms:W3CDTF">2020-01-22T12:17:02Z</dcterms:created>
  <dcterms:modified xsi:type="dcterms:W3CDTF">2020-03-30T11:14:02Z</dcterms:modified>
</cp:coreProperties>
</file>