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1" r:id="rId6"/>
    <p:sldMasterId id="2147483733" r:id="rId7"/>
    <p:sldMasterId id="2147483746" r:id="rId8"/>
    <p:sldMasterId id="2147483759" r:id="rId9"/>
    <p:sldMasterId id="2147483771" r:id="rId10"/>
    <p:sldMasterId id="2147483783" r:id="rId11"/>
  </p:sldMasterIdLst>
  <p:notesMasterIdLst>
    <p:notesMasterId r:id="rId33"/>
  </p:notesMasterIdLst>
  <p:sldIdLst>
    <p:sldId id="257" r:id="rId12"/>
    <p:sldId id="259" r:id="rId13"/>
    <p:sldId id="599" r:id="rId14"/>
    <p:sldId id="264" r:id="rId15"/>
    <p:sldId id="466" r:id="rId16"/>
    <p:sldId id="263" r:id="rId17"/>
    <p:sldId id="330" r:id="rId18"/>
    <p:sldId id="548" r:id="rId19"/>
    <p:sldId id="261" r:id="rId20"/>
    <p:sldId id="337" r:id="rId21"/>
    <p:sldId id="624" r:id="rId22"/>
    <p:sldId id="626" r:id="rId23"/>
    <p:sldId id="495" r:id="rId24"/>
    <p:sldId id="352" r:id="rId25"/>
    <p:sldId id="623" r:id="rId26"/>
    <p:sldId id="600" r:id="rId27"/>
    <p:sldId id="622" r:id="rId28"/>
    <p:sldId id="598" r:id="rId29"/>
    <p:sldId id="277" r:id="rId30"/>
    <p:sldId id="278" r:id="rId31"/>
    <p:sldId id="62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40071" autoAdjust="0"/>
  </p:normalViewPr>
  <p:slideViewPr>
    <p:cSldViewPr snapToGrid="0" showGuides="1">
      <p:cViewPr varScale="1">
        <p:scale>
          <a:sx n="42" d="100"/>
          <a:sy n="42" d="100"/>
        </p:scale>
        <p:origin x="2214" y="4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BC2A0-C668-4F0C-B538-D637626A5581}" type="datetimeFigureOut">
              <a:rPr lang="en-GB" smtClean="0"/>
              <a:t>17/09/2020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3FB1C4-C82D-4611-BBC4-88CBCAC7FCC9}" type="slidenum">
              <a:rPr lang="en-GB" smtClean="0"/>
              <a:t>‹#›</a:t>
            </a:fld>
            <a:endParaRPr lang="en-GB"/>
          </a:p>
        </p:txBody>
      </p:sp>
    </p:spTree>
    <p:extLst>
      <p:ext uri="{BB962C8B-B14F-4D97-AF65-F5344CB8AC3E}">
        <p14:creationId xmlns:p14="http://schemas.microsoft.com/office/powerpoint/2010/main" val="2732650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oasis-database.org/concern/summaries/9019s2443?locale=e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resources.ncelp.or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nsplash.com/@petross?utm_source=unsplash&amp;utm_medium=referral&amp;utm_content=creditCopyText"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unsplash.com/s/photos/sheep?utm_source=unsplash&amp;utm_medium=referral&amp;utm_content=creditCopyText" TargetMode="External"/><Relationship Id="rId5" Type="http://schemas.openxmlformats.org/officeDocument/2006/relationships/hyperlink" Target="https://unsplash.com/@samdc?utm_source=unsplash&amp;utm_medium=referral&amp;utm_content=creditCopyText" TargetMode="External"/><Relationship Id="rId4" Type="http://schemas.openxmlformats.org/officeDocument/2006/relationships/hyperlink" Target="https://unsplash.com/s/photos/ship?utm_source=unsplash&amp;utm_medium=referral&amp;utm_content=creditCopyTex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s-ES" b="0" dirty="0"/>
              <a:t>To </a:t>
            </a:r>
            <a:r>
              <a:rPr lang="es-ES" b="0" dirty="0" err="1"/>
              <a:t>further</a:t>
            </a:r>
            <a:r>
              <a:rPr lang="es-ES" b="0" dirty="0"/>
              <a:t> </a:t>
            </a:r>
            <a:r>
              <a:rPr lang="es-ES" b="0" dirty="0" err="1"/>
              <a:t>embed</a:t>
            </a:r>
            <a:r>
              <a:rPr lang="es-ES" b="0" baseline="0" dirty="0"/>
              <a:t> the </a:t>
            </a:r>
            <a:r>
              <a:rPr lang="es-ES" b="0" baseline="0" dirty="0" err="1"/>
              <a:t>meaning</a:t>
            </a:r>
            <a:r>
              <a:rPr lang="es-ES" b="0" baseline="0" dirty="0"/>
              <a:t> of new </a:t>
            </a:r>
            <a:r>
              <a:rPr lang="es-ES" b="0" baseline="0" dirty="0" err="1"/>
              <a:t>vocabulary</a:t>
            </a:r>
            <a:r>
              <a:rPr lang="es-ES" b="0" baseline="0" dirty="0"/>
              <a:t> and </a:t>
            </a:r>
            <a:r>
              <a:rPr lang="es-ES" b="0" baseline="0" dirty="0" err="1"/>
              <a:t>present</a:t>
            </a:r>
            <a:r>
              <a:rPr lang="es-ES" b="0" baseline="0" dirty="0"/>
              <a:t> </a:t>
            </a:r>
            <a:r>
              <a:rPr lang="es-ES" b="0" baseline="0" dirty="0" err="1"/>
              <a:t>three</a:t>
            </a:r>
            <a:r>
              <a:rPr lang="es-ES" b="0" baseline="0" dirty="0"/>
              <a:t> new </a:t>
            </a:r>
            <a:r>
              <a:rPr lang="es-ES" b="0" baseline="0" dirty="0" err="1"/>
              <a:t>words</a:t>
            </a:r>
            <a:r>
              <a:rPr lang="es-ES" b="0" baseline="0" dirty="0"/>
              <a:t> </a:t>
            </a:r>
            <a:r>
              <a:rPr lang="es-ES" b="0" baseline="0" dirty="0" err="1"/>
              <a:t>from</a:t>
            </a:r>
            <a:r>
              <a:rPr lang="es-ES" b="0" baseline="0" dirty="0"/>
              <a:t> </a:t>
            </a:r>
            <a:r>
              <a:rPr lang="es-ES" b="0" baseline="0" dirty="0" err="1"/>
              <a:t>this</a:t>
            </a:r>
            <a:r>
              <a:rPr lang="es-ES" b="0" baseline="0" dirty="0"/>
              <a:t> </a:t>
            </a:r>
            <a:r>
              <a:rPr lang="es-ES" b="0" baseline="0" dirty="0" err="1"/>
              <a:t>week’s</a:t>
            </a:r>
            <a:r>
              <a:rPr lang="es-ES" b="0" baseline="0" dirty="0"/>
              <a:t> set in </a:t>
            </a:r>
            <a:r>
              <a:rPr lang="es-ES" b="0" baseline="0" dirty="0" err="1"/>
              <a:t>context</a:t>
            </a:r>
            <a:r>
              <a:rPr lang="es-ES" b="0" baseline="0" dirty="0"/>
              <a:t>.</a:t>
            </a:r>
          </a:p>
          <a:p>
            <a:endParaRPr lang="en-US" b="1" dirty="0"/>
          </a:p>
          <a:p>
            <a:r>
              <a:rPr lang="en-US" b="1" dirty="0"/>
              <a:t>Procedure:</a:t>
            </a:r>
          </a:p>
          <a:p>
            <a:pPr marL="228600" indent="-228600">
              <a:buAutoNum type="arabicPeriod"/>
            </a:pPr>
            <a:r>
              <a:rPr lang="en-US" b="0" dirty="0"/>
              <a:t>Read the sentences and try to think of the meaning of the words in bold. Most of these have</a:t>
            </a:r>
            <a:r>
              <a:rPr lang="en-US" b="0" baseline="0" dirty="0"/>
              <a:t> been presented and practised already this week. </a:t>
            </a:r>
          </a:p>
          <a:p>
            <a:pPr marL="228600" indent="-228600">
              <a:buAutoNum type="arabicPeriod"/>
            </a:pPr>
            <a:r>
              <a:rPr lang="en-US" b="0" dirty="0"/>
              <a:t>Write the meaning of the bold words in English.</a:t>
            </a:r>
            <a:endParaRPr lang="en-US" b="0" baseline="0" dirty="0"/>
          </a:p>
          <a:p>
            <a:pPr marL="228600" indent="-228600">
              <a:buAutoNum type="arabicPeriod"/>
            </a:pPr>
            <a:r>
              <a:rPr lang="en-US" b="0" baseline="0" dirty="0"/>
              <a:t>Three words (</a:t>
            </a:r>
            <a:r>
              <a:rPr lang="en-US" b="0" baseline="0" dirty="0" err="1"/>
              <a:t>quizás</a:t>
            </a:r>
            <a:r>
              <a:rPr lang="en-US" b="0" baseline="0" dirty="0"/>
              <a:t>, </a:t>
            </a:r>
            <a:r>
              <a:rPr lang="en-US" b="0" baseline="0" dirty="0" err="1"/>
              <a:t>así</a:t>
            </a:r>
            <a:r>
              <a:rPr lang="en-US" b="0" baseline="0" dirty="0"/>
              <a:t>, </a:t>
            </a:r>
            <a:r>
              <a:rPr lang="en-US" b="0" baseline="0" dirty="0" err="1"/>
              <a:t>según</a:t>
            </a:r>
            <a:r>
              <a:rPr lang="en-US" b="0" baseline="0" dirty="0"/>
              <a:t>) are new this week, so their meanings are given upfront.  Teachers should draw students’ attention to these.</a:t>
            </a:r>
          </a:p>
          <a:p>
            <a:pPr marL="228600" indent="-228600">
              <a:buAutoNum type="arabicPeriod"/>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introduced this week: </a:t>
            </a:r>
            <a:r>
              <a:rPr lang="en-GB" b="0" baseline="0" dirty="0" err="1"/>
              <a:t>malo</a:t>
            </a:r>
            <a:r>
              <a:rPr lang="en-GB" b="0" baseline="0" dirty="0"/>
              <a:t> [368]; triste </a:t>
            </a:r>
            <a:r>
              <a:rPr lang="es-GB" sz="1200" b="0" i="0" kern="1200" dirty="0">
                <a:solidFill>
                  <a:schemeClr val="tx1"/>
                </a:solidFill>
                <a:effectLst/>
                <a:latin typeface="+mn-lt"/>
                <a:ea typeface="+mn-ea"/>
                <a:cs typeface="+mn-cs"/>
              </a:rPr>
              <a:t>[1371]</a:t>
            </a:r>
            <a:r>
              <a:rPr lang="en-GB" sz="1200" b="0" i="0" kern="1200" dirty="0">
                <a:solidFill>
                  <a:schemeClr val="tx1"/>
                </a:solidFill>
                <a:effectLst/>
                <a:latin typeface="+mn-lt"/>
                <a:ea typeface="+mn-ea"/>
                <a:cs typeface="+mn-cs"/>
              </a:rPr>
              <a:t>; </a:t>
            </a:r>
            <a:r>
              <a:rPr lang="en-GB" b="0" baseline="0" dirty="0" err="1"/>
              <a:t>quizás</a:t>
            </a:r>
            <a:r>
              <a:rPr lang="en-GB" b="0" baseline="0" dirty="0"/>
              <a:t> [346]; </a:t>
            </a:r>
            <a:r>
              <a:rPr lang="en-GB" baseline="0" dirty="0" err="1"/>
              <a:t>así</a:t>
            </a:r>
            <a:r>
              <a:rPr lang="en-GB" baseline="0" dirty="0"/>
              <a:t> [67]; </a:t>
            </a:r>
            <a:r>
              <a:rPr lang="en-GB" baseline="0" dirty="0" err="1"/>
              <a:t>según</a:t>
            </a:r>
            <a:r>
              <a:rPr lang="en-GB" baseline="0" dirty="0"/>
              <a:t> [237]; gente [137]; </a:t>
            </a:r>
            <a:r>
              <a:rPr lang="en-GB" b="0" baseline="0" dirty="0"/>
              <a:t>sucio </a:t>
            </a:r>
            <a:r>
              <a:rPr lang="es-GB" sz="1200" b="0" i="0" kern="1200" dirty="0">
                <a:solidFill>
                  <a:schemeClr val="tx1"/>
                </a:solidFill>
                <a:effectLst/>
                <a:latin typeface="+mn-lt"/>
                <a:ea typeface="+mn-ea"/>
                <a:cs typeface="+mn-cs"/>
              </a:rPr>
              <a:t>[1855]</a:t>
            </a:r>
            <a:r>
              <a:rPr lang="en-GB" sz="1200" b="0" i="0" kern="1200" dirty="0">
                <a:solidFill>
                  <a:schemeClr val="tx1"/>
                </a:solidFill>
                <a:effectLst/>
                <a:latin typeface="+mn-lt"/>
                <a:ea typeface="+mn-ea"/>
                <a:cs typeface="+mn-cs"/>
              </a:rPr>
              <a:t>; </a:t>
            </a:r>
            <a:r>
              <a:rPr lang="es-GB" sz="1200" b="0" i="0" kern="1200" baseline="0" dirty="0">
                <a:solidFill>
                  <a:schemeClr val="tx1"/>
                </a:solidFill>
                <a:effectLst/>
                <a:latin typeface="+mn-lt"/>
                <a:ea typeface="+mn-ea"/>
                <a:cs typeface="+mn-cs"/>
              </a:rPr>
              <a:t>igual [263]</a:t>
            </a:r>
            <a:r>
              <a:rPr lang="en-GB" sz="1200" b="0" i="0" kern="1200" baseline="0" dirty="0">
                <a:solidFill>
                  <a:schemeClr val="tx1"/>
                </a:solidFill>
                <a:effectLst/>
                <a:latin typeface="+mn-lt"/>
                <a:ea typeface="+mn-ea"/>
                <a:cs typeface="+mn-cs"/>
              </a:rPr>
              <a:t>; </a:t>
            </a:r>
            <a:r>
              <a:rPr lang="es-GB" sz="1200" b="0" i="0" kern="1200" baseline="0" dirty="0">
                <a:solidFill>
                  <a:schemeClr val="tx1"/>
                </a:solidFill>
                <a:effectLst/>
                <a:latin typeface="+mn-lt"/>
                <a:ea typeface="+mn-ea"/>
                <a:cs typeface="+mn-cs"/>
              </a:rPr>
              <a:t>listo [1684]</a:t>
            </a:r>
            <a:r>
              <a:rPr lang="en-GB" sz="1200" b="0" i="0" kern="1200" baseline="0" dirty="0">
                <a:solidFill>
                  <a:schemeClr val="tx1"/>
                </a:solidFill>
                <a:effectLst/>
                <a:latin typeface="+mn-lt"/>
                <a:ea typeface="+mn-ea"/>
                <a:cs typeface="+mn-cs"/>
              </a:rPr>
              <a:t>; </a:t>
            </a:r>
            <a:r>
              <a:rPr lang="es-GB" sz="1200" b="0" i="0" kern="1200" baseline="0" dirty="0">
                <a:solidFill>
                  <a:schemeClr val="tx1"/>
                </a:solidFill>
                <a:effectLst/>
                <a:latin typeface="+mn-lt"/>
                <a:ea typeface="+mn-ea"/>
                <a:cs typeface="+mn-cs"/>
              </a:rPr>
              <a:t>seguro [407]</a:t>
            </a:r>
            <a:r>
              <a:rPr lang="en-GB" sz="1200" b="0" i="0" kern="1200" baseline="0" dirty="0">
                <a:solidFill>
                  <a:schemeClr val="tx1"/>
                </a:solidFill>
                <a:effectLst/>
                <a:latin typeface="+mn-lt"/>
                <a:ea typeface="+mn-ea"/>
                <a:cs typeface="+mn-cs"/>
              </a:rPr>
              <a:t>; </a:t>
            </a:r>
            <a:r>
              <a:rPr lang="en-GB" baseline="0" dirty="0" err="1"/>
              <a:t>precioso</a:t>
            </a:r>
            <a:r>
              <a:rPr lang="en-GB" baseline="0" dirty="0"/>
              <a:t> [1777]; </a:t>
            </a:r>
            <a:r>
              <a:rPr lang="en-GB" b="0" baseline="0" dirty="0" err="1"/>
              <a:t>limpio</a:t>
            </a:r>
            <a:r>
              <a:rPr lang="en-GB" b="0" baseline="0" dirty="0"/>
              <a:t> </a:t>
            </a:r>
            <a:r>
              <a:rPr lang="es-GB" sz="1200" b="0" i="0" kern="1200" dirty="0">
                <a:solidFill>
                  <a:schemeClr val="tx1"/>
                </a:solidFill>
                <a:effectLst/>
                <a:latin typeface="+mn-lt"/>
                <a:ea typeface="+mn-ea"/>
                <a:cs typeface="+mn-cs"/>
              </a:rPr>
              <a:t>[1710]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revisited from 3.2.6 [revisited in SoW this week]: </a:t>
            </a:r>
            <a:r>
              <a:rPr lang="en-GB" b="0" baseline="0" dirty="0" err="1"/>
              <a:t>cenar</a:t>
            </a:r>
            <a:r>
              <a:rPr lang="en-GB" b="0" baseline="0" dirty="0"/>
              <a:t> [3087]; </a:t>
            </a:r>
            <a:r>
              <a:rPr lang="en-GB" sz="1200" b="0" i="0" kern="1200" baseline="0" dirty="0" err="1">
                <a:solidFill>
                  <a:schemeClr val="tx1"/>
                </a:solidFill>
                <a:effectLst/>
                <a:latin typeface="+mn-lt"/>
                <a:ea typeface="+mn-ea"/>
                <a:cs typeface="+mn-cs"/>
              </a:rPr>
              <a:t>dormir</a:t>
            </a:r>
            <a:r>
              <a:rPr lang="en-GB" sz="1200" b="0" i="0" kern="1200" baseline="0" dirty="0">
                <a:solidFill>
                  <a:schemeClr val="tx1"/>
                </a:solidFill>
                <a:effectLst/>
                <a:latin typeface="+mn-lt"/>
                <a:ea typeface="+mn-ea"/>
                <a:cs typeface="+mn-cs"/>
              </a:rPr>
              <a:t> [403]. Other words from the poem are included for further exposure to words that have been previously encountered in the poem: </a:t>
            </a:r>
            <a:r>
              <a:rPr lang="es-GB" sz="1200" b="0" i="0" kern="1200" baseline="0" dirty="0">
                <a:solidFill>
                  <a:schemeClr val="tx1"/>
                </a:solidFill>
                <a:effectLst/>
                <a:latin typeface="+mn-lt"/>
                <a:ea typeface="+mn-ea"/>
                <a:cs typeface="+mn-cs"/>
              </a:rPr>
              <a:t>playa [1475]</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mediodía</a:t>
            </a:r>
            <a:r>
              <a:rPr lang="en-GB" sz="1200" b="0" i="0" kern="1200" baseline="0" dirty="0">
                <a:solidFill>
                  <a:schemeClr val="tx1"/>
                </a:solidFill>
                <a:effectLst/>
                <a:latin typeface="+mn-lt"/>
                <a:ea typeface="+mn-ea"/>
                <a:cs typeface="+mn-cs"/>
              </a:rPr>
              <a:t> [2647]; </a:t>
            </a:r>
            <a:r>
              <a:rPr lang="en-GB" sz="1200" b="0" i="0" kern="1200" baseline="0" dirty="0" err="1">
                <a:solidFill>
                  <a:schemeClr val="tx1"/>
                </a:solidFill>
                <a:effectLst/>
                <a:latin typeface="+mn-lt"/>
                <a:ea typeface="+mn-ea"/>
                <a:cs typeface="+mn-cs"/>
              </a:rPr>
              <a:t>papá</a:t>
            </a:r>
            <a:r>
              <a:rPr lang="en-GB" sz="1200" b="0" i="0" kern="1200" baseline="0" dirty="0">
                <a:solidFill>
                  <a:schemeClr val="tx1"/>
                </a:solidFill>
                <a:effectLst/>
                <a:latin typeface="+mn-lt"/>
                <a:ea typeface="+mn-ea"/>
                <a:cs typeface="+mn-cs"/>
              </a:rPr>
              <a:t> [865]; </a:t>
            </a:r>
            <a:r>
              <a:rPr lang="en-GB" sz="1200" b="0" i="0" kern="1200" baseline="0" dirty="0" err="1">
                <a:solidFill>
                  <a:schemeClr val="tx1"/>
                </a:solidFill>
                <a:effectLst/>
                <a:latin typeface="+mn-lt"/>
                <a:ea typeface="+mn-ea"/>
                <a:cs typeface="+mn-cs"/>
              </a:rPr>
              <a:t>su</a:t>
            </a:r>
            <a:r>
              <a:rPr lang="en-GB" sz="1200" b="0" i="0" kern="1200" baseline="0" dirty="0">
                <a:solidFill>
                  <a:schemeClr val="tx1"/>
                </a:solidFill>
                <a:effectLst/>
                <a:latin typeface="+mn-lt"/>
                <a:ea typeface="+mn-ea"/>
                <a:cs typeface="+mn-cs"/>
              </a:rPr>
              <a:t> [12]</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revisited from 3.1.5 [revisited in SoW this week]: </a:t>
            </a:r>
            <a:r>
              <a:rPr lang="en-GB" baseline="0" dirty="0" err="1"/>
              <a:t>parque</a:t>
            </a:r>
            <a:r>
              <a:rPr lang="en-GB" baseline="0" dirty="0"/>
              <a:t> [1354]; correr [343]; </a:t>
            </a:r>
            <a:r>
              <a:rPr lang="es-419" sz="1200" kern="1200" dirty="0">
                <a:solidFill>
                  <a:schemeClr val="tx1"/>
                </a:solidFill>
                <a:effectLst/>
                <a:latin typeface="+mn-lt"/>
                <a:ea typeface="+mn-ea"/>
                <a:cs typeface="+mn-cs"/>
              </a:rPr>
              <a:t>escribir [198]; carta [627]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From other Y7 weeks: </a:t>
            </a:r>
            <a:r>
              <a:rPr lang="en-GB" b="0" baseline="0" dirty="0" err="1"/>
              <a:t>querer</a:t>
            </a:r>
            <a:r>
              <a:rPr lang="en-GB" b="0" baseline="0" dirty="0"/>
              <a:t> [58]; </a:t>
            </a:r>
            <a:r>
              <a:rPr lang="en-GB" b="0" baseline="0" dirty="0" err="1"/>
              <a:t>porque</a:t>
            </a:r>
            <a:r>
              <a:rPr lang="en-GB" b="0" baseline="0" dirty="0"/>
              <a:t> [40]; </a:t>
            </a:r>
            <a:r>
              <a:rPr lang="en-GB" b="0" baseline="0" dirty="0" err="1"/>
              <a:t>pero</a:t>
            </a:r>
            <a:r>
              <a:rPr lang="en-GB" b="0" baseline="0" dirty="0"/>
              <a:t> [30]; </a:t>
            </a:r>
            <a:r>
              <a:rPr lang="en-GB" baseline="0" dirty="0"/>
              <a:t>ciudad [178]; </a:t>
            </a:r>
            <a:r>
              <a:rPr lang="en-GB" baseline="0" dirty="0" err="1"/>
              <a:t>muy</a:t>
            </a:r>
            <a:r>
              <a:rPr lang="en-GB" baseline="0" dirty="0"/>
              <a:t> [43]; bonito [891]; </a:t>
            </a:r>
            <a:r>
              <a:rPr lang="es-GB" sz="1200" b="0" i="0" kern="1200" baseline="0" dirty="0">
                <a:solidFill>
                  <a:schemeClr val="tx1"/>
                </a:solidFill>
                <a:effectLst/>
                <a:latin typeface="+mn-lt"/>
                <a:ea typeface="+mn-ea"/>
                <a:cs typeface="+mn-cs"/>
              </a:rPr>
              <a:t>calle [269]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345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practise vocabulary in the second revisited set for this week, in the spoken modality.</a:t>
            </a:r>
            <a:br>
              <a:rPr lang="en-GB" dirty="0"/>
            </a:br>
            <a:br>
              <a:rPr lang="en-GB" dirty="0"/>
            </a:br>
            <a:r>
              <a:rPr lang="en-GB" b="1" dirty="0"/>
              <a:t>Procedure:</a:t>
            </a:r>
            <a:br>
              <a:rPr lang="en-GB" dirty="0"/>
            </a:br>
            <a:r>
              <a:rPr lang="en-GB" dirty="0"/>
              <a:t>1. Click for the English word to appear.</a:t>
            </a:r>
          </a:p>
          <a:p>
            <a:r>
              <a:rPr lang="en-GB" dirty="0"/>
              <a:t>2. Click on the number to play the sound.</a:t>
            </a:r>
          </a:p>
          <a:p>
            <a:r>
              <a:rPr lang="en-GB" dirty="0"/>
              <a:t>3. Listen to the German words. Was any of the four words the German for the English word shown?</a:t>
            </a:r>
            <a:br>
              <a:rPr lang="en-GB" dirty="0"/>
            </a:br>
            <a:r>
              <a:rPr lang="en-GB" dirty="0"/>
              <a:t>4. On a click an English word will appear. Was the word included in the German set?</a:t>
            </a:r>
            <a:br>
              <a:rPr lang="en-GB" dirty="0"/>
            </a:br>
            <a:r>
              <a:rPr lang="en-GB" dirty="0"/>
              <a:t>5. Click for answers.</a:t>
            </a:r>
            <a:br>
              <a:rPr lang="en-GB" dirty="0"/>
            </a:br>
            <a:r>
              <a:rPr lang="en-GB" dirty="0"/>
              <a:t>Note: Increase the challenge by listening first, revealing English word after listening to each set of four words.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Später</a:t>
            </a:r>
            <a:r>
              <a:rPr lang="en-GB" dirty="0"/>
              <a:t> – </a:t>
            </a:r>
            <a:r>
              <a:rPr lang="en-GB" dirty="0" err="1"/>
              <a:t>Danach</a:t>
            </a:r>
            <a:r>
              <a:rPr lang="en-GB" dirty="0"/>
              <a:t> – </a:t>
            </a:r>
            <a:r>
              <a:rPr lang="en-GB" dirty="0" err="1"/>
              <a:t>Schließlich</a:t>
            </a:r>
            <a:r>
              <a:rPr lang="en-GB" dirty="0"/>
              <a:t> – </a:t>
            </a:r>
            <a:r>
              <a:rPr lang="en-GB" dirty="0" err="1"/>
              <a:t>jetzt</a:t>
            </a:r>
            <a:r>
              <a:rPr lang="en-GB" dirty="0"/>
              <a:t> </a:t>
            </a:r>
            <a:r>
              <a:rPr lang="en-GB" dirty="0">
                <a:sym typeface="Wingdings" pitchFamily="2" charset="2"/>
              </a:rPr>
              <a:t> First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2. </a:t>
            </a:r>
            <a:r>
              <a:rPr lang="en-GB" dirty="0" err="1">
                <a:sym typeface="Wingdings" pitchFamily="2" charset="2"/>
              </a:rPr>
              <a:t>Lassen</a:t>
            </a:r>
            <a:r>
              <a:rPr lang="en-GB" dirty="0">
                <a:sym typeface="Wingdings" pitchFamily="2" charset="2"/>
              </a:rPr>
              <a:t> – </a:t>
            </a:r>
            <a:r>
              <a:rPr lang="en-GB" dirty="0" err="1">
                <a:sym typeface="Wingdings" pitchFamily="2" charset="2"/>
              </a:rPr>
              <a:t>erhalten</a:t>
            </a:r>
            <a:r>
              <a:rPr lang="en-GB" dirty="0">
                <a:sym typeface="Wingdings" pitchFamily="2" charset="2"/>
              </a:rPr>
              <a:t> – </a:t>
            </a:r>
            <a:r>
              <a:rPr lang="en-GB" dirty="0" err="1">
                <a:sym typeface="Wingdings" pitchFamily="2" charset="2"/>
              </a:rPr>
              <a:t>halten</a:t>
            </a:r>
            <a:r>
              <a:rPr lang="en-GB" dirty="0">
                <a:sym typeface="Wingdings" pitchFamily="2" charset="2"/>
              </a:rPr>
              <a:t> – </a:t>
            </a:r>
            <a:r>
              <a:rPr lang="en-GB" dirty="0" err="1">
                <a:sym typeface="Wingdings" pitchFamily="2" charset="2"/>
              </a:rPr>
              <a:t>beginnen</a:t>
            </a:r>
            <a:r>
              <a:rPr lang="en-GB" dirty="0">
                <a:sym typeface="Wingdings" pitchFamily="2" charset="2"/>
              </a:rPr>
              <a:t>  To receive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3. das </a:t>
            </a:r>
            <a:r>
              <a:rPr lang="en-GB" dirty="0" err="1">
                <a:sym typeface="Wingdings" pitchFamily="2" charset="2"/>
              </a:rPr>
              <a:t>Ziel</a:t>
            </a:r>
            <a:r>
              <a:rPr lang="en-GB" dirty="0">
                <a:sym typeface="Wingdings" pitchFamily="2" charset="2"/>
              </a:rPr>
              <a:t> – die Mitte – der </a:t>
            </a:r>
            <a:r>
              <a:rPr lang="en-GB" dirty="0" err="1">
                <a:sym typeface="Wingdings" pitchFamily="2" charset="2"/>
              </a:rPr>
              <a:t>Punkt</a:t>
            </a:r>
            <a:r>
              <a:rPr lang="en-GB" dirty="0">
                <a:sym typeface="Wingdings" pitchFamily="2" charset="2"/>
              </a:rPr>
              <a:t> – der </a:t>
            </a:r>
            <a:r>
              <a:rPr lang="en-GB" dirty="0" err="1">
                <a:sym typeface="Wingdings" pitchFamily="2" charset="2"/>
              </a:rPr>
              <a:t>Spieler</a:t>
            </a:r>
            <a:r>
              <a:rPr lang="en-GB" dirty="0">
                <a:sym typeface="Wingdings" pitchFamily="2" charset="2"/>
              </a:rPr>
              <a:t>  the goal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4. </a:t>
            </a:r>
            <a:r>
              <a:rPr lang="en-GB" dirty="0" err="1">
                <a:sym typeface="Wingdings" pitchFamily="2" charset="2"/>
              </a:rPr>
              <a:t>Ziehen</a:t>
            </a:r>
            <a:r>
              <a:rPr lang="en-GB" dirty="0">
                <a:sym typeface="Wingdings" pitchFamily="2" charset="2"/>
              </a:rPr>
              <a:t> – </a:t>
            </a:r>
            <a:r>
              <a:rPr lang="en-GB" dirty="0" err="1">
                <a:sym typeface="Wingdings" pitchFamily="2" charset="2"/>
              </a:rPr>
              <a:t>nehmen</a:t>
            </a:r>
            <a:r>
              <a:rPr lang="en-GB" dirty="0">
                <a:sym typeface="Wingdings" pitchFamily="2" charset="2"/>
              </a:rPr>
              <a:t> – </a:t>
            </a:r>
            <a:r>
              <a:rPr lang="en-GB" dirty="0" err="1">
                <a:sym typeface="Wingdings" pitchFamily="2" charset="2"/>
              </a:rPr>
              <a:t>legen</a:t>
            </a:r>
            <a:r>
              <a:rPr lang="en-GB" dirty="0">
                <a:sym typeface="Wingdings" pitchFamily="2" charset="2"/>
              </a:rPr>
              <a:t> – </a:t>
            </a:r>
            <a:r>
              <a:rPr lang="en-GB" dirty="0" err="1">
                <a:sym typeface="Wingdings" pitchFamily="2" charset="2"/>
              </a:rPr>
              <a:t>werfen</a:t>
            </a:r>
            <a:r>
              <a:rPr lang="en-GB" dirty="0">
                <a:sym typeface="Wingdings" pitchFamily="2" charset="2"/>
              </a:rPr>
              <a:t>  to mix</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5. </a:t>
            </a:r>
            <a:r>
              <a:rPr lang="en-GB" dirty="0" err="1">
                <a:sym typeface="Wingdings" pitchFamily="2" charset="2"/>
              </a:rPr>
              <a:t>deshalb</a:t>
            </a:r>
            <a:r>
              <a:rPr lang="en-GB" dirty="0">
                <a:sym typeface="Wingdings" pitchFamily="2" charset="2"/>
              </a:rPr>
              <a:t> – </a:t>
            </a:r>
            <a:r>
              <a:rPr lang="en-GB" dirty="0" err="1">
                <a:sym typeface="Wingdings" pitchFamily="2" charset="2"/>
              </a:rPr>
              <a:t>leider</a:t>
            </a:r>
            <a:r>
              <a:rPr lang="en-GB" dirty="0">
                <a:sym typeface="Wingdings" pitchFamily="2" charset="2"/>
              </a:rPr>
              <a:t> – </a:t>
            </a:r>
            <a:r>
              <a:rPr lang="en-GB" dirty="0" err="1">
                <a:sym typeface="Wingdings" pitchFamily="2" charset="2"/>
              </a:rPr>
              <a:t>aber</a:t>
            </a:r>
            <a:r>
              <a:rPr lang="en-GB" dirty="0">
                <a:sym typeface="Wingdings" pitchFamily="2" charset="2"/>
              </a:rPr>
              <a:t> – </a:t>
            </a:r>
            <a:r>
              <a:rPr lang="en-GB" dirty="0" err="1">
                <a:sym typeface="Wingdings" pitchFamily="2" charset="2"/>
              </a:rPr>
              <a:t>ziemlich</a:t>
            </a:r>
            <a:r>
              <a:rPr lang="en-GB" dirty="0">
                <a:sym typeface="Wingdings" pitchFamily="2" charset="2"/>
              </a:rPr>
              <a:t>  in the end</a:t>
            </a:r>
            <a:br>
              <a:rPr lang="en-GB" dirty="0"/>
            </a:br>
            <a:endParaRPr lang="en-GB" dirty="0"/>
          </a:p>
          <a:p>
            <a:r>
              <a:rPr lang="en-GB" sz="1200" b="1" i="0" u="none" strike="noStrike" kern="1200" cap="none" dirty="0">
                <a:solidFill>
                  <a:schemeClr val="tx1"/>
                </a:solidFill>
                <a:effectLst/>
                <a:latin typeface="+mn-lt"/>
                <a:cs typeface="Calibri"/>
                <a:sym typeface="Calibri"/>
              </a:rPr>
              <a:t>7.3.2.4 </a:t>
            </a:r>
            <a:r>
              <a:rPr lang="en-GB" sz="1200" kern="1200" dirty="0" err="1">
                <a:solidFill>
                  <a:schemeClr val="tx1"/>
                </a:solidFill>
                <a:effectLst/>
                <a:latin typeface="+mn-lt"/>
                <a:ea typeface="+mn-ea"/>
                <a:cs typeface="+mn-cs"/>
              </a:rPr>
              <a:t>beginnen</a:t>
            </a:r>
            <a:r>
              <a:rPr lang="en-GB" sz="1200" kern="1200" dirty="0">
                <a:solidFill>
                  <a:schemeClr val="tx1"/>
                </a:solidFill>
                <a:effectLst/>
                <a:latin typeface="+mn-lt"/>
                <a:ea typeface="+mn-ea"/>
                <a:cs typeface="+mn-cs"/>
              </a:rPr>
              <a:t> [239] </a:t>
            </a:r>
            <a:r>
              <a:rPr lang="en-GB" sz="1200" kern="1200" dirty="0" err="1">
                <a:solidFill>
                  <a:schemeClr val="tx1"/>
                </a:solidFill>
                <a:effectLst/>
                <a:latin typeface="+mn-lt"/>
                <a:ea typeface="+mn-ea"/>
                <a:cs typeface="+mn-cs"/>
              </a:rPr>
              <a:t>erhalten</a:t>
            </a:r>
            <a:r>
              <a:rPr lang="en-GB" sz="1200" kern="1200" dirty="0">
                <a:solidFill>
                  <a:schemeClr val="tx1"/>
                </a:solidFill>
                <a:effectLst/>
                <a:latin typeface="+mn-lt"/>
                <a:ea typeface="+mn-ea"/>
                <a:cs typeface="+mn-cs"/>
              </a:rPr>
              <a:t> [283] </a:t>
            </a:r>
            <a:r>
              <a:rPr lang="en-GB" sz="1200" kern="1200" dirty="0" err="1">
                <a:solidFill>
                  <a:schemeClr val="tx1"/>
                </a:solidFill>
                <a:effectLst/>
                <a:latin typeface="+mn-lt"/>
                <a:ea typeface="+mn-ea"/>
                <a:cs typeface="+mn-cs"/>
              </a:rPr>
              <a:t>gewinnen</a:t>
            </a:r>
            <a:r>
              <a:rPr lang="en-GB" sz="1200" kern="1200" dirty="0">
                <a:solidFill>
                  <a:schemeClr val="tx1"/>
                </a:solidFill>
                <a:effectLst/>
                <a:latin typeface="+mn-lt"/>
                <a:ea typeface="+mn-ea"/>
                <a:cs typeface="+mn-cs"/>
              </a:rPr>
              <a:t> [408]  </a:t>
            </a:r>
            <a:r>
              <a:rPr lang="en-GB" sz="1200" kern="1200" dirty="0" err="1">
                <a:solidFill>
                  <a:schemeClr val="tx1"/>
                </a:solidFill>
                <a:effectLst/>
                <a:latin typeface="+mn-lt"/>
                <a:ea typeface="+mn-ea"/>
                <a:cs typeface="+mn-cs"/>
              </a:rPr>
              <a:t>legen</a:t>
            </a:r>
            <a:r>
              <a:rPr lang="en-GB" sz="1200" kern="1200" dirty="0">
                <a:solidFill>
                  <a:schemeClr val="tx1"/>
                </a:solidFill>
                <a:effectLst/>
                <a:latin typeface="+mn-lt"/>
                <a:ea typeface="+mn-ea"/>
                <a:cs typeface="+mn-cs"/>
              </a:rPr>
              <a:t> [296] </a:t>
            </a:r>
            <a:r>
              <a:rPr lang="en-GB" sz="1200" kern="1200" dirty="0" err="1">
                <a:solidFill>
                  <a:schemeClr val="tx1"/>
                </a:solidFill>
                <a:effectLst/>
                <a:latin typeface="+mn-lt"/>
                <a:ea typeface="+mn-ea"/>
                <a:cs typeface="+mn-cs"/>
              </a:rPr>
              <a:t>mischen</a:t>
            </a:r>
            <a:r>
              <a:rPr lang="en-GB" sz="1200" kern="1200" dirty="0">
                <a:solidFill>
                  <a:schemeClr val="tx1"/>
                </a:solidFill>
                <a:effectLst/>
                <a:latin typeface="+mn-lt"/>
                <a:ea typeface="+mn-ea"/>
                <a:cs typeface="+mn-cs"/>
              </a:rPr>
              <a:t> [2105] </a:t>
            </a:r>
            <a:r>
              <a:rPr lang="en-GB" sz="1200" kern="1200" dirty="0" err="1">
                <a:solidFill>
                  <a:schemeClr val="tx1"/>
                </a:solidFill>
                <a:effectLst/>
                <a:latin typeface="+mn-lt"/>
                <a:ea typeface="+mn-ea"/>
                <a:cs typeface="+mn-cs"/>
              </a:rPr>
              <a:t>werfen</a:t>
            </a:r>
            <a:r>
              <a:rPr lang="en-GB" sz="1200" kern="1200" dirty="0">
                <a:solidFill>
                  <a:schemeClr val="tx1"/>
                </a:solidFill>
                <a:effectLst/>
                <a:latin typeface="+mn-lt"/>
                <a:ea typeface="+mn-ea"/>
                <a:cs typeface="+mn-cs"/>
              </a:rPr>
              <a:t> [672] </a:t>
            </a:r>
            <a:r>
              <a:rPr lang="en-GB" sz="1200" b="0" kern="1200" dirty="0" err="1">
                <a:solidFill>
                  <a:schemeClr val="tx1"/>
                </a:solidFill>
                <a:effectLst/>
                <a:latin typeface="+mn-lt"/>
                <a:ea typeface="+mn-ea"/>
                <a:cs typeface="+mn-cs"/>
              </a:rPr>
              <a:t>ziehen</a:t>
            </a:r>
            <a:r>
              <a:rPr lang="en-GB" sz="1200" b="0" kern="1200" dirty="0">
                <a:solidFill>
                  <a:schemeClr val="tx1"/>
                </a:solidFill>
                <a:effectLst/>
                <a:latin typeface="+mn-lt"/>
                <a:ea typeface="+mn-ea"/>
                <a:cs typeface="+mn-cs"/>
              </a:rPr>
              <a:t> [266] die Mitte [756] der </a:t>
            </a:r>
            <a:r>
              <a:rPr lang="en-GB" sz="1200" b="0" kern="1200" dirty="0" err="1">
                <a:solidFill>
                  <a:schemeClr val="tx1"/>
                </a:solidFill>
                <a:effectLst/>
                <a:latin typeface="+mn-lt"/>
                <a:ea typeface="+mn-ea"/>
                <a:cs typeface="+mn-cs"/>
              </a:rPr>
              <a:t>Punkt</a:t>
            </a:r>
            <a:r>
              <a:rPr lang="en-GB" sz="1200" b="0" kern="1200" dirty="0">
                <a:solidFill>
                  <a:schemeClr val="tx1"/>
                </a:solidFill>
                <a:effectLst/>
                <a:latin typeface="+mn-lt"/>
                <a:ea typeface="+mn-ea"/>
                <a:cs typeface="+mn-cs"/>
              </a:rPr>
              <a:t> [427] das </a:t>
            </a:r>
            <a:r>
              <a:rPr lang="en-GB" sz="1200" b="0" kern="1200" dirty="0" err="1">
                <a:solidFill>
                  <a:schemeClr val="tx1"/>
                </a:solidFill>
                <a:effectLst/>
                <a:latin typeface="+mn-lt"/>
                <a:ea typeface="+mn-ea"/>
                <a:cs typeface="+mn-cs"/>
              </a:rPr>
              <a:t>Ziel</a:t>
            </a:r>
            <a:r>
              <a:rPr lang="en-GB" sz="1200" b="0" kern="1200" dirty="0">
                <a:solidFill>
                  <a:schemeClr val="tx1"/>
                </a:solidFill>
                <a:effectLst/>
                <a:latin typeface="+mn-lt"/>
                <a:ea typeface="+mn-ea"/>
                <a:cs typeface="+mn-cs"/>
              </a:rPr>
              <a:t> [325] </a:t>
            </a:r>
            <a:r>
              <a:rPr lang="en-GB" sz="1200" b="0" kern="1200" dirty="0" err="1">
                <a:solidFill>
                  <a:schemeClr val="tx1"/>
                </a:solidFill>
                <a:effectLst/>
                <a:latin typeface="+mn-lt"/>
                <a:ea typeface="+mn-ea"/>
                <a:cs typeface="+mn-cs"/>
              </a:rPr>
              <a:t>jeder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jede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jedes</a:t>
            </a:r>
            <a:r>
              <a:rPr lang="en-GB" sz="1200" b="0" kern="1200" dirty="0">
                <a:solidFill>
                  <a:schemeClr val="tx1"/>
                </a:solidFill>
                <a:effectLst/>
                <a:latin typeface="+mn-lt"/>
                <a:ea typeface="+mn-ea"/>
                <a:cs typeface="+mn-cs"/>
              </a:rPr>
              <a:t> [88]</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845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 recap vocabulary from this lesson and sets </a:t>
            </a:r>
            <a:r>
              <a:rPr lang="es-419" sz="1200" b="0" kern="1200" dirty="0">
                <a:solidFill>
                  <a:schemeClr val="tx1"/>
                </a:solidFill>
                <a:effectLst/>
                <a:latin typeface="+mn-lt"/>
                <a:ea typeface="+mn-ea"/>
                <a:cs typeface="+mn-cs"/>
              </a:rPr>
              <a:t>Y8 1.1.5</a:t>
            </a:r>
            <a:r>
              <a:rPr lang="en-GB" sz="1200" b="0" kern="1200" baseline="0" dirty="0">
                <a:solidFill>
                  <a:schemeClr val="tx1"/>
                </a:solidFill>
                <a:effectLst/>
                <a:latin typeface="+mn-lt"/>
                <a:ea typeface="+mn-ea"/>
                <a:cs typeface="+mn-cs"/>
              </a:rPr>
              <a:t> and </a:t>
            </a:r>
            <a:r>
              <a:rPr lang="es-419" sz="1200" b="0" kern="1200" dirty="0">
                <a:solidFill>
                  <a:schemeClr val="tx1"/>
                </a:solidFill>
                <a:effectLst/>
                <a:latin typeface="+mn-lt"/>
                <a:ea typeface="+mn-ea"/>
                <a:cs typeface="+mn-cs"/>
              </a:rPr>
              <a:t>Y7 3.2.6 as per the SoW </a:t>
            </a:r>
            <a:r>
              <a:rPr lang="es-419" sz="1200" b="0" kern="1200" dirty="0" err="1">
                <a:solidFill>
                  <a:schemeClr val="tx1"/>
                </a:solidFill>
                <a:effectLst/>
                <a:latin typeface="+mn-lt"/>
                <a:ea typeface="+mn-ea"/>
                <a:cs typeface="+mn-cs"/>
              </a:rPr>
              <a:t>cycle</a:t>
            </a:r>
            <a:r>
              <a:rPr lang="es-419" sz="1200" b="0" kern="1200" dirty="0">
                <a:solidFill>
                  <a:schemeClr val="tx1"/>
                </a:solidFill>
                <a:effectLst/>
                <a:latin typeface="+mn-lt"/>
                <a:ea typeface="+mn-ea"/>
                <a:cs typeface="+mn-cs"/>
              </a:rPr>
              <a:t> of </a:t>
            </a:r>
            <a:r>
              <a:rPr lang="es-419" sz="1200" b="0" kern="1200" dirty="0" err="1">
                <a:solidFill>
                  <a:schemeClr val="tx1"/>
                </a:solidFill>
                <a:effectLst/>
                <a:latin typeface="+mn-lt"/>
                <a:ea typeface="+mn-ea"/>
                <a:cs typeface="+mn-cs"/>
              </a:rPr>
              <a:t>revisiting</a:t>
            </a:r>
            <a:r>
              <a:rPr lang="es-419"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endParaRPr lang="en-US" b="1" dirty="0"/>
          </a:p>
          <a:p>
            <a:r>
              <a:rPr lang="en-US" b="1" dirty="0"/>
              <a:t>Procedure:</a:t>
            </a:r>
          </a:p>
          <a:p>
            <a:r>
              <a:rPr lang="en-US" b="0" dirty="0"/>
              <a:t>1. Give students</a:t>
            </a:r>
            <a:r>
              <a:rPr lang="en-US" b="0" baseline="0" dirty="0"/>
              <a:t> a minute in pairs to try to anticipate the vocabulary items they hear.  This gives the teacher a chance to gauge students’ understanding of the pictures and offer help where necessary.</a:t>
            </a:r>
            <a:endParaRPr lang="en-US" b="0" dirty="0"/>
          </a:p>
          <a:p>
            <a:r>
              <a:rPr lang="en-US" b="0" dirty="0"/>
              <a:t>2. Click</a:t>
            </a:r>
            <a:r>
              <a:rPr lang="en-US" b="0" baseline="0" dirty="0"/>
              <a:t> the number triggers to play the audio.</a:t>
            </a:r>
            <a:endParaRPr lang="en-US" b="0" dirty="0"/>
          </a:p>
          <a:p>
            <a:r>
              <a:rPr lang="en-US" b="0" dirty="0"/>
              <a:t>3. Go through the answers drawing attention to the vocabulary items.</a:t>
            </a:r>
          </a:p>
          <a:p>
            <a:endParaRPr lang="en-US" b="0" dirty="0"/>
          </a:p>
          <a:p>
            <a:r>
              <a:rPr lang="en-US" b="1" dirty="0"/>
              <a:t>Transcript:</a:t>
            </a:r>
          </a:p>
          <a:p>
            <a:pPr marL="228600" indent="-228600">
              <a:buAutoNum type="arabicParenR"/>
            </a:pPr>
            <a:r>
              <a:rPr lang="en-US" b="0" baseline="0" dirty="0" err="1"/>
              <a:t>hacer</a:t>
            </a:r>
            <a:r>
              <a:rPr lang="en-US" b="0" baseline="0" dirty="0"/>
              <a:t> un </a:t>
            </a:r>
            <a:r>
              <a:rPr lang="en-US" b="0" baseline="0" dirty="0" err="1"/>
              <a:t>cambio</a:t>
            </a:r>
            <a:r>
              <a:rPr lang="en-US" b="0" baseline="0" dirty="0"/>
              <a:t> genial</a:t>
            </a:r>
          </a:p>
          <a:p>
            <a:pPr marL="228600" indent="-228600">
              <a:buAutoNum type="arabicParenR"/>
            </a:pPr>
            <a:r>
              <a:rPr lang="en-US" b="0" baseline="0" dirty="0" err="1"/>
              <a:t>cenar</a:t>
            </a:r>
            <a:r>
              <a:rPr lang="en-US" b="0" baseline="0" dirty="0"/>
              <a:t> solo</a:t>
            </a:r>
          </a:p>
          <a:p>
            <a:pPr marL="228600" indent="-228600">
              <a:buAutoNum type="arabicParenR"/>
            </a:pPr>
            <a:r>
              <a:rPr lang="en-US" b="0" baseline="0" dirty="0"/>
              <a:t>el </a:t>
            </a:r>
            <a:r>
              <a:rPr lang="en-US" b="0" baseline="0" dirty="0" err="1"/>
              <a:t>pelo</a:t>
            </a:r>
            <a:r>
              <a:rPr lang="en-US" b="0" baseline="0" dirty="0"/>
              <a:t> largo</a:t>
            </a:r>
          </a:p>
          <a:p>
            <a:pPr marL="228600" indent="-228600">
              <a:buAutoNum type="arabicParenR"/>
            </a:pPr>
            <a:r>
              <a:rPr lang="en-US" b="0" baseline="0" dirty="0" err="1"/>
              <a:t>hacer</a:t>
            </a:r>
            <a:r>
              <a:rPr lang="en-US" b="0" baseline="0" dirty="0"/>
              <a:t> un </a:t>
            </a:r>
            <a:r>
              <a:rPr lang="en-US" b="0" baseline="0" dirty="0" err="1"/>
              <a:t>viaje</a:t>
            </a:r>
            <a:r>
              <a:rPr lang="en-US" b="0" baseline="0" dirty="0"/>
              <a:t> </a:t>
            </a:r>
            <a:r>
              <a:rPr lang="en-US" b="0" baseline="0" dirty="0" err="1"/>
              <a:t>corto</a:t>
            </a:r>
            <a:endParaRPr lang="en-US" b="0" baseline="0" dirty="0"/>
          </a:p>
          <a:p>
            <a:pPr marL="228600" indent="-228600">
              <a:buAutoNum type="arabicParenR"/>
            </a:pPr>
            <a:r>
              <a:rPr lang="en-US" b="0" baseline="0" dirty="0" err="1"/>
              <a:t>hacer</a:t>
            </a:r>
            <a:r>
              <a:rPr lang="en-US" b="0" baseline="0" dirty="0"/>
              <a:t> un </a:t>
            </a:r>
            <a:r>
              <a:rPr lang="en-US" b="0" baseline="0" dirty="0" err="1"/>
              <a:t>gesto</a:t>
            </a:r>
            <a:r>
              <a:rPr lang="en-US" b="0" baseline="0" dirty="0"/>
              <a:t> </a:t>
            </a:r>
            <a:r>
              <a:rPr lang="en-US" b="0" baseline="0" dirty="0" err="1"/>
              <a:t>gracioso</a:t>
            </a:r>
            <a:endParaRPr lang="en-US" b="0" baseline="0" dirty="0"/>
          </a:p>
          <a:p>
            <a:pPr marL="228600" indent="-228600">
              <a:buAutoNum type="arabicParenR"/>
            </a:pPr>
            <a:r>
              <a:rPr lang="en-US" b="0" baseline="0" dirty="0"/>
              <a:t>el </a:t>
            </a:r>
            <a:r>
              <a:rPr lang="en-US" b="0" baseline="0" dirty="0" err="1"/>
              <a:t>pelo</a:t>
            </a:r>
            <a:r>
              <a:rPr lang="en-US" b="0" baseline="0" dirty="0"/>
              <a:t> </a:t>
            </a:r>
            <a:r>
              <a:rPr lang="en-US" b="0" baseline="0" dirty="0" err="1"/>
              <a:t>corto</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dirty="0" err="1"/>
              <a:t>hacer</a:t>
            </a:r>
            <a:r>
              <a:rPr lang="en-US" b="0" baseline="0" dirty="0"/>
              <a:t> un </a:t>
            </a:r>
            <a:r>
              <a:rPr lang="en-US" b="0" baseline="0" dirty="0" err="1"/>
              <a:t>esfuerzo</a:t>
            </a:r>
            <a:endParaRPr lang="en-US" b="0" baseline="0" dirty="0"/>
          </a:p>
          <a:p>
            <a:pPr marL="228600" indent="-228600">
              <a:buAutoNum type="arabicParenR"/>
            </a:pPr>
            <a:r>
              <a:rPr lang="en-US" b="0" baseline="0" dirty="0"/>
              <a:t>un </a:t>
            </a:r>
            <a:r>
              <a:rPr lang="en-US" b="0" baseline="0" dirty="0" err="1"/>
              <a:t>diálogo</a:t>
            </a:r>
            <a:r>
              <a:rPr lang="en-US" b="0" baseline="0" dirty="0"/>
              <a:t> largo</a:t>
            </a:r>
          </a:p>
          <a:p>
            <a:pPr marL="228600" indent="-228600">
              <a:buAutoNum type="arabicParenR"/>
            </a:pPr>
            <a:r>
              <a:rPr lang="en-US" b="0" baseline="0" dirty="0" err="1"/>
              <a:t>hacer</a:t>
            </a:r>
            <a:r>
              <a:rPr lang="en-US" b="0" baseline="0" dirty="0"/>
              <a:t> un </a:t>
            </a:r>
            <a:r>
              <a:rPr lang="en-US" b="0" baseline="0" dirty="0" err="1"/>
              <a:t>viaje</a:t>
            </a:r>
            <a:r>
              <a:rPr lang="en-US" b="0" baseline="0" dirty="0"/>
              <a:t> largo</a:t>
            </a:r>
          </a:p>
          <a:p>
            <a:pPr marL="228600" indent="-228600">
              <a:buAutoNum type="arabicParenR"/>
            </a:pPr>
            <a:r>
              <a:rPr lang="en-US" b="0" baseline="0" dirty="0"/>
              <a:t>el </a:t>
            </a:r>
            <a:r>
              <a:rPr lang="en-US" b="0" baseline="0" dirty="0" err="1"/>
              <a:t>cielo</a:t>
            </a:r>
            <a:r>
              <a:rPr lang="en-US" b="0" baseline="0" dirty="0"/>
              <a:t> </a:t>
            </a:r>
            <a:r>
              <a:rPr lang="en-US" b="0" baseline="0" dirty="0" err="1"/>
              <a:t>azul</a:t>
            </a:r>
            <a:endParaRPr lang="en-US" b="0" baseline="0" dirty="0"/>
          </a:p>
          <a:p>
            <a:pPr marL="0" indent="0">
              <a:buNone/>
            </a:pPr>
            <a:r>
              <a:rPr lang="en-US" b="0" baseline="0" dirty="0"/>
              <a:t>11) </a:t>
            </a:r>
            <a:r>
              <a:rPr lang="en-US" b="0" baseline="0" dirty="0" err="1"/>
              <a:t>hacer</a:t>
            </a:r>
            <a:r>
              <a:rPr lang="en-US" b="0" baseline="0" dirty="0"/>
              <a:t> </a:t>
            </a:r>
            <a:r>
              <a:rPr lang="en-US" b="0" baseline="0" dirty="0" err="1"/>
              <a:t>ruido</a:t>
            </a:r>
            <a:endParaRPr lang="en-US" b="0" baseline="0" dirty="0"/>
          </a:p>
          <a:p>
            <a:pPr marL="0" indent="0">
              <a:buNone/>
            </a:pPr>
            <a:r>
              <a:rPr lang="en-US" b="0" baseline="0" dirty="0"/>
              <a:t>12) </a:t>
            </a:r>
            <a:r>
              <a:rPr lang="en-US" b="0" baseline="0" dirty="0" err="1"/>
              <a:t>dormir</a:t>
            </a:r>
            <a:r>
              <a:rPr lang="en-US" b="0" baseline="0" dirty="0"/>
              <a:t> solo</a:t>
            </a:r>
          </a:p>
          <a:p>
            <a:pPr marL="0" indent="0">
              <a:buNone/>
            </a:pPr>
            <a:endParaRPr lang="en-US" b="0" baseline="0" dirty="0"/>
          </a:p>
          <a:p>
            <a:r>
              <a:rPr lang="es-419" sz="1200" b="1" kern="1200" dirty="0">
                <a:solidFill>
                  <a:schemeClr val="tx1"/>
                </a:solidFill>
                <a:effectLst/>
                <a:latin typeface="+mn-lt"/>
                <a:ea typeface="+mn-ea"/>
                <a:cs typeface="+mn-cs"/>
              </a:rPr>
              <a:t>Vocabulary </a:t>
            </a:r>
            <a:r>
              <a:rPr lang="es-419" sz="1200" b="1" kern="1200" dirty="0" err="1">
                <a:solidFill>
                  <a:schemeClr val="tx1"/>
                </a:solidFill>
                <a:effectLst/>
                <a:latin typeface="+mn-lt"/>
                <a:ea typeface="+mn-ea"/>
                <a:cs typeface="+mn-cs"/>
              </a:rPr>
              <a:t>from</a:t>
            </a:r>
            <a:r>
              <a:rPr lang="es-419" sz="1200" b="1" kern="1200" dirty="0">
                <a:solidFill>
                  <a:schemeClr val="tx1"/>
                </a:solidFill>
                <a:effectLst/>
                <a:latin typeface="+mn-lt"/>
                <a:ea typeface="+mn-ea"/>
                <a:cs typeface="+mn-cs"/>
              </a:rPr>
              <a:t> </a:t>
            </a:r>
            <a:r>
              <a:rPr lang="es-419" sz="1200" b="1" kern="1200" dirty="0" err="1">
                <a:solidFill>
                  <a:schemeClr val="tx1"/>
                </a:solidFill>
                <a:effectLst/>
                <a:latin typeface="+mn-lt"/>
                <a:ea typeface="+mn-ea"/>
                <a:cs typeface="+mn-cs"/>
              </a:rPr>
              <a:t>revisited</a:t>
            </a:r>
            <a:r>
              <a:rPr lang="es-419" sz="1200" b="1" kern="1200" baseline="0" dirty="0">
                <a:solidFill>
                  <a:schemeClr val="tx1"/>
                </a:solidFill>
                <a:effectLst/>
                <a:latin typeface="+mn-lt"/>
                <a:ea typeface="+mn-ea"/>
                <a:cs typeface="+mn-cs"/>
              </a:rPr>
              <a:t> sets</a:t>
            </a:r>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8.1.1.5:</a:t>
            </a:r>
            <a:r>
              <a:rPr lang="es-419" sz="1200" b="1"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cambio [319]; ruido [1034]; esfuerzo [601]; viaje [519]; gesto [928]; gracioso [3874]; genial [2890]; </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dirty="0">
                <a:solidFill>
                  <a:schemeClr val="tx1"/>
                </a:solidFill>
                <a:effectLst/>
                <a:latin typeface="+mn-lt"/>
                <a:ea typeface="+mn-ea"/>
                <a:cs typeface="+mn-cs"/>
              </a:rPr>
              <a:t>7.3.2.6: </a:t>
            </a:r>
            <a:r>
              <a:rPr lang="es-419" sz="1200" kern="1200" dirty="0">
                <a:solidFill>
                  <a:schemeClr val="tx1"/>
                </a:solidFill>
                <a:effectLst/>
                <a:latin typeface="+mn-lt"/>
                <a:ea typeface="+mn-ea"/>
                <a:cs typeface="+mn-cs"/>
              </a:rPr>
              <a:t>cielo [620]; pelo [873]; cenar [3087]; dormir [403]</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905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a:t>
            </a:r>
            <a:r>
              <a:rPr lang="en-GB" b="0" baseline="0" dirty="0"/>
              <a:t> practise comprehension and production of most of this week’s revisited vocabulary in sentences.</a:t>
            </a:r>
            <a:br>
              <a:rPr lang="en-GB" dirty="0"/>
            </a:br>
            <a:br>
              <a:rPr lang="en-GB" dirty="0"/>
            </a:br>
            <a:r>
              <a:rPr lang="en-GB" b="1" dirty="0"/>
              <a:t>Procedure:</a:t>
            </a:r>
            <a:br>
              <a:rPr lang="en-GB" dirty="0"/>
            </a:br>
            <a:r>
              <a:rPr lang="en-GB" dirty="0"/>
              <a:t>1. Encourage students to recall the vocabulary to predict what they will hear.  In number one words that differentiate one sentence from another have been put in bold to facilitate task modelling.  </a:t>
            </a:r>
          </a:p>
          <a:p>
            <a:r>
              <a:rPr lang="en-GB" dirty="0"/>
              <a:t>2. Click</a:t>
            </a:r>
            <a:r>
              <a:rPr lang="en-GB" baseline="0" dirty="0"/>
              <a:t> the action buttons to play each sentence. Students pick which column (A, B or C) is correct.</a:t>
            </a:r>
            <a:endParaRPr lang="en-GB" dirty="0"/>
          </a:p>
          <a:p>
            <a:r>
              <a:rPr lang="en-GB" dirty="0"/>
              <a:t>3. Clicking</a:t>
            </a:r>
            <a:r>
              <a:rPr lang="en-GB" baseline="0" dirty="0"/>
              <a:t> reveals the answers.</a:t>
            </a:r>
            <a:br>
              <a:rPr lang="en-GB" baseline="0" dirty="0"/>
            </a:br>
            <a:r>
              <a:rPr lang="en-GB" baseline="0" dirty="0"/>
              <a:t>4. Elicit the German for the other two answers each time, to practise productive recall of the vocabulary.</a:t>
            </a:r>
          </a:p>
          <a:p>
            <a:endParaRPr lang="en-GB" baseline="0" dirty="0"/>
          </a:p>
          <a:p>
            <a:endParaRPr lang="en-GB" dirty="0"/>
          </a:p>
          <a:p>
            <a:r>
              <a:rPr lang="en-GB" b="1" dirty="0"/>
              <a:t>Transcript:</a:t>
            </a:r>
            <a:br>
              <a:rPr lang="en-GB" dirty="0"/>
            </a:br>
            <a:r>
              <a:rPr lang="en-GB" dirty="0"/>
              <a:t>1. </a:t>
            </a:r>
            <a:r>
              <a:rPr lang="en-GB" dirty="0" err="1"/>
              <a:t>Oben</a:t>
            </a:r>
            <a:r>
              <a:rPr lang="en-GB" dirty="0"/>
              <a:t> </a:t>
            </a:r>
            <a:r>
              <a:rPr lang="en-GB" dirty="0" err="1"/>
              <a:t>i</a:t>
            </a:r>
            <a:r>
              <a:rPr lang="de-DE" sz="1200" kern="1200" dirty="0">
                <a:solidFill>
                  <a:schemeClr val="tx1"/>
                </a:solidFill>
                <a:effectLst/>
                <a:latin typeface="+mn-lt"/>
                <a:ea typeface="+mn-ea"/>
                <a:cs typeface="+mn-cs"/>
              </a:rPr>
              <a:t>n meiner Wohnung findet eine Geburtstagsparty statt.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a:t>
            </a:r>
            <a:r>
              <a:rPr lang="en-GB" sz="1200" dirty="0">
                <a:solidFill>
                  <a:srgbClr val="115076"/>
                </a:solidFill>
              </a:rPr>
              <a:t>Mia </a:t>
            </a:r>
            <a:r>
              <a:rPr lang="en-GB" sz="1200" dirty="0" err="1">
                <a:solidFill>
                  <a:srgbClr val="115076"/>
                </a:solidFill>
              </a:rPr>
              <a:t>ist</a:t>
            </a:r>
            <a:r>
              <a:rPr lang="en-GB" sz="1200" dirty="0">
                <a:solidFill>
                  <a:srgbClr val="115076"/>
                </a:solidFill>
              </a:rPr>
              <a:t> </a:t>
            </a:r>
            <a:r>
              <a:rPr lang="en-GB" sz="1200" dirty="0" err="1">
                <a:solidFill>
                  <a:srgbClr val="115076"/>
                </a:solidFill>
              </a:rPr>
              <a:t>müde</a:t>
            </a:r>
            <a:r>
              <a:rPr lang="en-GB" sz="1200" dirty="0">
                <a:solidFill>
                  <a:srgbClr val="115076"/>
                </a:solidFill>
              </a:rPr>
              <a:t>, und </a:t>
            </a:r>
            <a:r>
              <a:rPr lang="en-GB" sz="1200" dirty="0" err="1">
                <a:solidFill>
                  <a:srgbClr val="115076"/>
                </a:solidFill>
              </a:rPr>
              <a:t>sie</a:t>
            </a:r>
            <a:r>
              <a:rPr lang="en-GB" sz="1200" dirty="0">
                <a:solidFill>
                  <a:srgbClr val="115076"/>
                </a:solidFill>
              </a:rPr>
              <a:t> </a:t>
            </a:r>
            <a:r>
              <a:rPr lang="en-GB" sz="1200" dirty="0" err="1">
                <a:solidFill>
                  <a:srgbClr val="115076"/>
                </a:solidFill>
              </a:rPr>
              <a:t>kommt</a:t>
            </a:r>
            <a:r>
              <a:rPr lang="en-GB" sz="1200" dirty="0">
                <a:solidFill>
                  <a:srgbClr val="115076"/>
                </a:solidFill>
              </a:rPr>
              <a:t> </a:t>
            </a:r>
            <a:r>
              <a:rPr lang="en-GB" sz="1200" dirty="0" err="1">
                <a:solidFill>
                  <a:srgbClr val="115076"/>
                </a:solidFill>
              </a:rPr>
              <a:t>später</a:t>
            </a:r>
            <a:r>
              <a:rPr lang="en-GB" sz="1200" dirty="0">
                <a:solidFill>
                  <a:srgbClr val="115076"/>
                </a:solidFill>
              </a:rPr>
              <a:t>.</a:t>
            </a:r>
          </a:p>
          <a:p>
            <a:r>
              <a:rPr lang="de-DE" sz="1200" kern="1200" dirty="0">
                <a:solidFill>
                  <a:schemeClr val="tx1"/>
                </a:solidFill>
                <a:effectLst/>
                <a:latin typeface="+mn-lt"/>
                <a:ea typeface="+mn-ea"/>
                <a:cs typeface="+mn-cs"/>
              </a:rPr>
              <a:t>3. Mehmet ist mit dem Flugzeug vom Süden aus losgeflogen.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Katjas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und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fliegen</a:t>
            </a:r>
            <a:r>
              <a:rPr lang="en-GB" sz="1200" kern="1200" dirty="0">
                <a:solidFill>
                  <a:schemeClr val="tx1"/>
                </a:solidFill>
                <a:effectLst/>
                <a:latin typeface="+mn-lt"/>
                <a:ea typeface="+mn-ea"/>
                <a:cs typeface="+mn-cs"/>
              </a:rPr>
              <a:t> von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aus</a:t>
            </a:r>
            <a:r>
              <a:rPr lang="en-GB" sz="1200" kern="1200" dirty="0">
                <a:solidFill>
                  <a:schemeClr val="tx1"/>
                </a:solidFill>
                <a:effectLst/>
                <a:latin typeface="+mn-lt"/>
                <a:ea typeface="+mn-ea"/>
                <a:cs typeface="+mn-cs"/>
              </a:rPr>
              <a:t> los und </a:t>
            </a:r>
            <a:r>
              <a:rPr lang="en-GB" sz="1200" kern="1200" dirty="0" err="1">
                <a:solidFill>
                  <a:schemeClr val="tx1"/>
                </a:solidFill>
                <a:effectLst/>
                <a:latin typeface="+mn-lt"/>
                <a:ea typeface="+mn-ea"/>
                <a:cs typeface="+mn-cs"/>
              </a:rPr>
              <a:t>essen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gern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polnisches</a:t>
            </a:r>
            <a:r>
              <a:rPr lang="en-GB" sz="1200" kern="1200" dirty="0">
                <a:solidFill>
                  <a:schemeClr val="tx1"/>
                </a:solidFill>
                <a:effectLst/>
                <a:latin typeface="+mn-lt"/>
                <a:ea typeface="+mn-ea"/>
                <a:cs typeface="+mn-cs"/>
              </a:rPr>
              <a:t> Essen.</a:t>
            </a:r>
          </a:p>
          <a:p>
            <a:r>
              <a:rPr lang="de-DE" sz="1200" kern="1200" dirty="0">
                <a:solidFill>
                  <a:schemeClr val="tx1"/>
                </a:solidFill>
                <a:effectLst/>
                <a:latin typeface="+mn-lt"/>
                <a:ea typeface="+mn-ea"/>
                <a:cs typeface="+mn-cs"/>
              </a:rPr>
              <a:t>5. Katja bereitet das Essen vor, aber sie hat die Küche nicht gefunden.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Wir sind einkaufen gegangen, aber wir haben noch Lust, mit Mia zu tanzen!</a:t>
            </a:r>
            <a:endParaRPr lang="en-GB" sz="1200" kern="1200" dirty="0">
              <a:solidFill>
                <a:schemeClr val="tx1"/>
              </a:solidFill>
              <a:effectLst/>
              <a:latin typeface="+mn-lt"/>
              <a:ea typeface="+mn-ea"/>
              <a:cs typeface="+mn-cs"/>
            </a:endParaRPr>
          </a:p>
          <a:p>
            <a:br>
              <a:rPr lang="en-GB" dirty="0"/>
            </a:br>
            <a:br>
              <a:rPr lang="en-GB" dirty="0"/>
            </a:br>
            <a:r>
              <a:rPr lang="en-GB" b="1" baseline="0" dirty="0"/>
              <a:t>Word frequency (1 is the most frequent word in German): </a:t>
            </a:r>
            <a:endParaRPr lang="en-GB" sz="1200" kern="1200" dirty="0">
              <a:solidFill>
                <a:schemeClr val="tx1"/>
              </a:solidFill>
              <a:effectLst/>
              <a:latin typeface="+mn-lt"/>
              <a:ea typeface="+mn-ea"/>
              <a:cs typeface="+mn-cs"/>
            </a:endParaRPr>
          </a:p>
          <a:p>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einkaufen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[2877]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mitbringen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[1828]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stattfinden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[652]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vorbereiten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[1421]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Geburtstag</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[1766] </a:t>
            </a:r>
            <a:b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b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gegangen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[66]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gefahren</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[215]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fliegen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[824]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geflogen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[824]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Bahn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[1415]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Flugzeug</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[1776]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Geschichte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[262]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Onkel</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[1832]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Polen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[2023]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Süden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[1771]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Tante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[1826]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Schiff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[1176]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polnisch</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[3237]</a:t>
            </a:r>
          </a:p>
          <a:p>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gefunden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[103]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Hunger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[2097]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Kaffee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[1299]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Küche</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[960]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Lust</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[1407]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Schmerz</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[1483]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Wohnung</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[418]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müde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[2000]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noch1</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[33]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oben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[100]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unten</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[590]</a:t>
            </a:r>
            <a:b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br>
            <a:endPar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p>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496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Timing:</a:t>
            </a:r>
            <a:r>
              <a:rPr lang="en-GB" b="1" baseline="0" dirty="0"/>
              <a:t> </a:t>
            </a:r>
            <a:r>
              <a:rPr lang="en-GB" b="0" baseline="0" dirty="0"/>
              <a:t>5 min (slides 15-29)</a:t>
            </a:r>
            <a:endParaRPr lang="en-GB" b="0" dirty="0"/>
          </a:p>
          <a:p>
            <a:endParaRPr lang="en-GB" b="1" dirty="0"/>
          </a:p>
          <a:p>
            <a:r>
              <a:rPr lang="en-GB" b="1" dirty="0"/>
              <a:t>Aim:</a:t>
            </a:r>
            <a:r>
              <a:rPr lang="en-GB" b="1" baseline="0" dirty="0"/>
              <a:t> </a:t>
            </a:r>
            <a:r>
              <a:rPr lang="en-GB" b="0" baseline="0" dirty="0"/>
              <a:t>to practise recall of previously taught vocabulary</a:t>
            </a:r>
          </a:p>
          <a:p>
            <a:endParaRPr lang="en-GB" b="0" baseline="0" dirty="0"/>
          </a:p>
          <a:p>
            <a:r>
              <a:rPr lang="en-GB" b="1" baseline="0" dirty="0"/>
              <a:t>Procedure: </a:t>
            </a:r>
          </a:p>
          <a:p>
            <a:pPr marL="228600" indent="-228600">
              <a:buAutoNum type="arabicPeriod"/>
            </a:pPr>
            <a:r>
              <a:rPr lang="en-GB" b="0" baseline="0" dirty="0"/>
              <a:t>Students read the word in the centre of the screen and recall the Spanish. The first few letters of the word are provided to facilitate retrieval. Teachers may decide to reduce to one letter should they wish increase the level of difficulty.</a:t>
            </a:r>
            <a:endParaRPr lang="en-GB" b="0" dirty="0"/>
          </a:p>
          <a:p>
            <a:endParaRPr lang="en-GB" b="1" dirty="0"/>
          </a:p>
          <a:p>
            <a:r>
              <a:rPr lang="en-GB" b="1" dirty="0"/>
              <a:t>Words</a:t>
            </a:r>
            <a:r>
              <a:rPr lang="en-GB" b="1" baseline="0" dirty="0"/>
              <a:t> from revisited sets:</a:t>
            </a:r>
            <a:endParaRPr lang="en-GB" sz="1200" b="1" i="0" u="none" strike="noStrike" kern="1200" cap="none" dirty="0">
              <a:solidFill>
                <a:schemeClr val="tx1"/>
              </a:solidFill>
              <a:effectLst/>
              <a:latin typeface="+mn-lt"/>
              <a:ea typeface="Calibri"/>
              <a:cs typeface="Calibri"/>
              <a:sym typeface="Calibri"/>
            </a:endParaRPr>
          </a:p>
          <a:p>
            <a:r>
              <a:rPr lang="es-419" sz="1200" b="1" kern="1200" dirty="0">
                <a:solidFill>
                  <a:schemeClr val="tx1"/>
                </a:solidFill>
                <a:effectLst/>
                <a:latin typeface="+mn-lt"/>
                <a:ea typeface="+mn-ea"/>
                <a:cs typeface="+mn-cs"/>
              </a:rPr>
              <a:t>Y8 1.2.1.</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largo [300]; mismo [55]; último [188]</a:t>
            </a:r>
            <a:endParaRPr lang="es-GB" dirty="0">
              <a:effectLst/>
            </a:endParaRPr>
          </a:p>
          <a:p>
            <a:r>
              <a:rPr lang="es-419" sz="1200" b="1" kern="1200" dirty="0">
                <a:solidFill>
                  <a:schemeClr val="tx1"/>
                </a:solidFill>
                <a:effectLst/>
                <a:latin typeface="+mn-lt"/>
                <a:ea typeface="+mn-ea"/>
                <a:cs typeface="+mn-cs"/>
              </a:rPr>
              <a:t>Y8 1.1.3</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malo² [360]; sucio [1855]; limpio [1710]; precioso [1777]; listo² [1684]; contento [1949]; triste [1371]; seguro² [407]; igual [263]; quizás [346]; </a:t>
            </a:r>
          </a:p>
          <a:p>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116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message [792]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128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253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 (2 slides)</a:t>
            </a:r>
            <a:br>
              <a:rPr lang="en-GB" dirty="0"/>
            </a:br>
            <a:br>
              <a:rPr lang="en-GB" b="1" dirty="0"/>
            </a:br>
            <a:r>
              <a:rPr lang="en-GB" b="1" dirty="0"/>
              <a:t>Aim: </a:t>
            </a:r>
            <a:r>
              <a:rPr lang="en-GB" b="0" dirty="0"/>
              <a:t>to practise productive recall of all of this week’s new and revisited vocabulary in the written modality.</a:t>
            </a:r>
            <a:br>
              <a:rPr lang="en-GB" b="0" dirty="0"/>
            </a:br>
            <a:br>
              <a:rPr lang="en-GB" dirty="0"/>
            </a:br>
            <a:r>
              <a:rPr lang="en-GB" b="1" dirty="0"/>
              <a:t>Procedure:</a:t>
            </a:r>
            <a:br>
              <a:rPr lang="en-GB" dirty="0"/>
            </a:br>
            <a:r>
              <a:rPr lang="en-GB" dirty="0"/>
              <a:t>1. Click for the first word to appear and then disappear.  Repeat for 2</a:t>
            </a:r>
            <a:r>
              <a:rPr lang="en-GB" baseline="30000" dirty="0"/>
              <a:t>nd</a:t>
            </a:r>
            <a:r>
              <a:rPr lang="en-GB" dirty="0"/>
              <a:t> and 3</a:t>
            </a:r>
            <a:r>
              <a:rPr lang="en-GB" baseline="30000" dirty="0"/>
              <a:t>rd</a:t>
            </a:r>
            <a:r>
              <a:rPr lang="en-GB" dirty="0"/>
              <a:t> words for number 1.</a:t>
            </a:r>
          </a:p>
          <a:p>
            <a:r>
              <a:rPr lang="en-GB" dirty="0"/>
              <a:t>2. Students write down their answer for number 1.</a:t>
            </a:r>
          </a:p>
          <a:p>
            <a:r>
              <a:rPr lang="en-GB" dirty="0"/>
              <a:t>3. Click again for the answer to number 1.</a:t>
            </a:r>
          </a:p>
          <a:p>
            <a:r>
              <a:rPr lang="en-GB" dirty="0"/>
              <a:t>4. Continue with the remainder of the questions on this slide, providing item-by-item feedback.</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dirty="0">
                <a:solidFill>
                  <a:schemeClr val="tx1"/>
                </a:solidFill>
                <a:effectLst/>
                <a:latin typeface="+mn-lt"/>
                <a:ea typeface="Calibri"/>
                <a:cs typeface="Calibri"/>
                <a:sym typeface="Calibri"/>
              </a:rPr>
              <a:t>kriegen </a:t>
            </a:r>
            <a:r>
              <a:rPr lang="de-DE" sz="1200" b="0" i="0" u="none" strike="noStrike" kern="1200" cap="none" dirty="0">
                <a:solidFill>
                  <a:schemeClr val="tx1"/>
                </a:solidFill>
                <a:effectLst/>
                <a:latin typeface="+mn-lt"/>
                <a:ea typeface="Calibri"/>
                <a:cs typeface="Calibri"/>
                <a:sym typeface="Calibri"/>
              </a:rPr>
              <a:t>[724] </a:t>
            </a:r>
            <a:r>
              <a:rPr lang="de-DE" sz="1200" b="1" i="0" u="none" strike="noStrike" kern="1200" cap="none" dirty="0">
                <a:solidFill>
                  <a:schemeClr val="tx1"/>
                </a:solidFill>
                <a:effectLst/>
                <a:latin typeface="+mn-lt"/>
                <a:ea typeface="Calibri"/>
                <a:cs typeface="Calibri"/>
                <a:sym typeface="Calibri"/>
              </a:rPr>
              <a:t>eigen</a:t>
            </a:r>
            <a:r>
              <a:rPr lang="de-DE" sz="1200" b="0" i="0" u="none" strike="noStrike" kern="1200" cap="none" dirty="0">
                <a:solidFill>
                  <a:schemeClr val="tx1"/>
                </a:solidFill>
                <a:effectLst/>
                <a:latin typeface="+mn-lt"/>
                <a:ea typeface="Calibri"/>
                <a:cs typeface="Calibri"/>
                <a:sym typeface="Calibri"/>
              </a:rPr>
              <a:t> [166] </a:t>
            </a:r>
            <a:r>
              <a:rPr lang="de-DE" sz="1200" b="1" i="0" u="none" strike="noStrike" kern="1200" cap="none" dirty="0">
                <a:solidFill>
                  <a:schemeClr val="tx1"/>
                </a:solidFill>
                <a:effectLst/>
                <a:latin typeface="+mn-lt"/>
                <a:ea typeface="Calibri"/>
                <a:cs typeface="Calibri"/>
                <a:sym typeface="Calibri"/>
              </a:rPr>
              <a:t>für</a:t>
            </a:r>
            <a:r>
              <a:rPr lang="de-DE" sz="1200" b="0" i="0" u="none" strike="noStrike" kern="1200" cap="none" dirty="0">
                <a:solidFill>
                  <a:schemeClr val="tx1"/>
                </a:solidFill>
                <a:effectLst/>
                <a:latin typeface="+mn-lt"/>
                <a:ea typeface="Calibri"/>
                <a:cs typeface="Calibri"/>
                <a:sym typeface="Calibri"/>
              </a:rPr>
              <a:t> [17]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8.1.2.4 (revisit)</a:t>
            </a:r>
            <a:r>
              <a:rPr lang="en-GB" sz="1200" b="1" i="0" u="none" strike="noStrike" kern="1200" cap="none" baseline="0" dirty="0">
                <a:solidFill>
                  <a:schemeClr val="tx1"/>
                </a:solidFill>
                <a:effectLst/>
                <a:latin typeface="+mn-lt"/>
                <a:ea typeface="Calibri"/>
                <a:cs typeface="Calibri"/>
                <a:sym typeface="Calibri"/>
              </a:rPr>
              <a:t> </a:t>
            </a:r>
            <a:r>
              <a:rPr lang="de-DE" sz="1200" b="1" i="0" u="none" strike="noStrike" kern="1200" cap="none" baseline="0" dirty="0">
                <a:solidFill>
                  <a:schemeClr val="tx1"/>
                </a:solidFill>
                <a:effectLst/>
                <a:latin typeface="+mn-lt"/>
                <a:ea typeface="Calibri"/>
                <a:cs typeface="Calibri"/>
                <a:sym typeface="Calibri"/>
              </a:rPr>
              <a:t>erfahren</a:t>
            </a:r>
            <a:r>
              <a:rPr lang="de-DE" sz="1200" b="0" i="0" u="none" strike="noStrike" kern="1200" cap="none" baseline="0" dirty="0">
                <a:solidFill>
                  <a:schemeClr val="tx1"/>
                </a:solidFill>
                <a:effectLst/>
                <a:latin typeface="+mn-lt"/>
                <a:ea typeface="Calibri"/>
                <a:cs typeface="Calibri"/>
                <a:sym typeface="Calibri"/>
              </a:rPr>
              <a:t> [690] </a:t>
            </a:r>
            <a:r>
              <a:rPr lang="de-DE" sz="1200" b="1" i="0" u="none" strike="noStrike" kern="1200" cap="none" baseline="0" dirty="0">
                <a:solidFill>
                  <a:schemeClr val="tx1"/>
                </a:solidFill>
                <a:effectLst/>
                <a:latin typeface="+mn-lt"/>
                <a:ea typeface="Calibri"/>
                <a:cs typeface="Calibri"/>
                <a:sym typeface="Calibri"/>
              </a:rPr>
              <a:t>geblieben</a:t>
            </a:r>
            <a:r>
              <a:rPr lang="de-DE" sz="1200" b="0" i="0" u="none" strike="noStrike" kern="1200" cap="none" baseline="0" dirty="0">
                <a:solidFill>
                  <a:schemeClr val="tx1"/>
                </a:solidFill>
                <a:effectLst/>
                <a:latin typeface="+mn-lt"/>
                <a:ea typeface="Calibri"/>
                <a:cs typeface="Calibri"/>
                <a:sym typeface="Calibri"/>
              </a:rPr>
              <a:t> [113] </a:t>
            </a:r>
            <a:r>
              <a:rPr lang="de-DE" sz="1200" b="1" i="0" u="none" strike="noStrike" kern="1200" cap="none" baseline="0" dirty="0">
                <a:solidFill>
                  <a:schemeClr val="tx1"/>
                </a:solidFill>
                <a:effectLst/>
                <a:latin typeface="+mn-lt"/>
                <a:ea typeface="Calibri"/>
                <a:cs typeface="Calibri"/>
                <a:sym typeface="Calibri"/>
              </a:rPr>
              <a:t>geschwommen</a:t>
            </a:r>
            <a:r>
              <a:rPr lang="de-DE" sz="1200" b="0" i="0" u="none" strike="noStrike" kern="1200" cap="none" baseline="0" dirty="0">
                <a:solidFill>
                  <a:schemeClr val="tx1"/>
                </a:solidFill>
                <a:effectLst/>
                <a:latin typeface="+mn-lt"/>
                <a:ea typeface="Calibri"/>
                <a:cs typeface="Calibri"/>
                <a:sym typeface="Calibri"/>
              </a:rPr>
              <a:t> [1863] </a:t>
            </a:r>
            <a:r>
              <a:rPr lang="de-DE" sz="1200" b="1" i="0" u="none" strike="noStrike" kern="1200" cap="none" baseline="0" dirty="0">
                <a:solidFill>
                  <a:schemeClr val="tx1"/>
                </a:solidFill>
                <a:effectLst/>
                <a:latin typeface="+mn-lt"/>
                <a:ea typeface="Calibri"/>
                <a:cs typeface="Calibri"/>
                <a:sym typeface="Calibri"/>
              </a:rPr>
              <a:t>gestiegen </a:t>
            </a:r>
            <a:r>
              <a:rPr lang="de-DE" sz="1200" b="0" i="0" u="none" strike="noStrike" kern="1200" cap="none" baseline="0" dirty="0">
                <a:solidFill>
                  <a:schemeClr val="tx1"/>
                </a:solidFill>
                <a:effectLst/>
                <a:latin typeface="+mn-lt"/>
                <a:ea typeface="Calibri"/>
                <a:cs typeface="Calibri"/>
                <a:sym typeface="Calibri"/>
              </a:rPr>
              <a:t>[325] </a:t>
            </a:r>
            <a:r>
              <a:rPr lang="de-DE" sz="1200" b="1" i="0" u="none" strike="noStrike" kern="1200" cap="none" baseline="0" dirty="0">
                <a:solidFill>
                  <a:schemeClr val="tx1"/>
                </a:solidFill>
                <a:effectLst/>
                <a:latin typeface="+mn-lt"/>
                <a:ea typeface="Calibri"/>
                <a:cs typeface="Calibri"/>
                <a:sym typeface="Calibri"/>
              </a:rPr>
              <a:t>steigen</a:t>
            </a:r>
            <a:r>
              <a:rPr lang="de-DE" sz="1200" b="0" i="0" u="none" strike="noStrike" kern="1200" cap="none" baseline="0" dirty="0">
                <a:solidFill>
                  <a:schemeClr val="tx1"/>
                </a:solidFill>
                <a:effectLst/>
                <a:latin typeface="+mn-lt"/>
                <a:ea typeface="Calibri"/>
                <a:cs typeface="Calibri"/>
                <a:sym typeface="Calibri"/>
              </a:rPr>
              <a:t> [325] </a:t>
            </a:r>
            <a:r>
              <a:rPr lang="de-DE" sz="1200" b="1" i="0" u="none" strike="noStrike" kern="1200" cap="none" baseline="0" dirty="0">
                <a:solidFill>
                  <a:schemeClr val="tx1"/>
                </a:solidFill>
                <a:effectLst/>
                <a:latin typeface="+mn-lt"/>
                <a:ea typeface="Calibri"/>
                <a:cs typeface="Calibri"/>
                <a:sym typeface="Calibri"/>
              </a:rPr>
              <a:t>Berg</a:t>
            </a:r>
            <a:r>
              <a:rPr lang="de-DE" sz="1200" b="0" i="0" u="none" strike="noStrike" kern="1200" cap="none" baseline="0" dirty="0">
                <a:solidFill>
                  <a:schemeClr val="tx1"/>
                </a:solidFill>
                <a:effectLst/>
                <a:latin typeface="+mn-lt"/>
                <a:ea typeface="Calibri"/>
                <a:cs typeface="Calibri"/>
                <a:sym typeface="Calibri"/>
              </a:rPr>
              <a:t> [934] </a:t>
            </a:r>
            <a:r>
              <a:rPr lang="de-DE" sz="1200" b="1" i="0" u="none" strike="noStrike" kern="1200" cap="none" baseline="0" dirty="0">
                <a:solidFill>
                  <a:schemeClr val="tx1"/>
                </a:solidFill>
                <a:effectLst/>
                <a:latin typeface="+mn-lt"/>
                <a:ea typeface="Calibri"/>
                <a:cs typeface="Calibri"/>
                <a:sym typeface="Calibri"/>
              </a:rPr>
              <a:t>die Erfahrung </a:t>
            </a:r>
            <a:r>
              <a:rPr lang="de-DE" sz="1200" b="0" i="0" u="none" strike="noStrike" kern="1200" cap="none" baseline="0" dirty="0">
                <a:solidFill>
                  <a:schemeClr val="tx1"/>
                </a:solidFill>
                <a:effectLst/>
                <a:latin typeface="+mn-lt"/>
                <a:ea typeface="Calibri"/>
                <a:cs typeface="Calibri"/>
                <a:sym typeface="Calibri"/>
              </a:rPr>
              <a:t>[619] </a:t>
            </a:r>
            <a:r>
              <a:rPr lang="de-DE" sz="1200" b="1" i="0" u="none" strike="noStrike" kern="1200" cap="none" baseline="0" dirty="0">
                <a:solidFill>
                  <a:schemeClr val="tx1"/>
                </a:solidFill>
                <a:effectLst/>
                <a:latin typeface="+mn-lt"/>
                <a:ea typeface="Calibri"/>
                <a:cs typeface="Calibri"/>
                <a:sym typeface="Calibri"/>
              </a:rPr>
              <a:t>Fahrt </a:t>
            </a:r>
            <a:r>
              <a:rPr lang="de-DE" sz="1200" b="0" i="0" u="none" strike="noStrike" kern="1200" cap="none" baseline="0" dirty="0">
                <a:solidFill>
                  <a:schemeClr val="tx1"/>
                </a:solidFill>
                <a:effectLst/>
                <a:latin typeface="+mn-lt"/>
                <a:ea typeface="Calibri"/>
                <a:cs typeface="Calibri"/>
                <a:sym typeface="Calibri"/>
              </a:rPr>
              <a:t>[1569] </a:t>
            </a:r>
            <a:r>
              <a:rPr lang="de-DE" sz="1200" b="1" i="0" u="none" strike="noStrike" kern="1200" cap="none" baseline="0" dirty="0">
                <a:solidFill>
                  <a:schemeClr val="tx1"/>
                </a:solidFill>
                <a:effectLst/>
                <a:latin typeface="+mn-lt"/>
                <a:ea typeface="Calibri"/>
                <a:cs typeface="Calibri"/>
                <a:sym typeface="Calibri"/>
              </a:rPr>
              <a:t>Luft </a:t>
            </a:r>
            <a:r>
              <a:rPr lang="de-DE" sz="1200" b="0" i="0" u="none" strike="noStrike" kern="1200" cap="none" baseline="0" dirty="0">
                <a:solidFill>
                  <a:schemeClr val="tx1"/>
                </a:solidFill>
                <a:effectLst/>
                <a:latin typeface="+mn-lt"/>
                <a:ea typeface="Calibri"/>
                <a:cs typeface="Calibri"/>
                <a:sym typeface="Calibri"/>
              </a:rPr>
              <a:t>[487] </a:t>
            </a:r>
            <a:r>
              <a:rPr lang="de-DE" sz="1200" b="1" i="0" u="none" strike="noStrike" kern="1200" cap="none" baseline="0" dirty="0">
                <a:solidFill>
                  <a:schemeClr val="tx1"/>
                </a:solidFill>
                <a:effectLst/>
                <a:latin typeface="+mn-lt"/>
                <a:ea typeface="Calibri"/>
                <a:cs typeface="Calibri"/>
                <a:sym typeface="Calibri"/>
              </a:rPr>
              <a:t>Wald</a:t>
            </a:r>
            <a:r>
              <a:rPr lang="de-DE" sz="1200" b="0" i="0" u="none" strike="noStrike" kern="1200" cap="none" baseline="0" dirty="0">
                <a:solidFill>
                  <a:schemeClr val="tx1"/>
                </a:solidFill>
                <a:effectLst/>
                <a:latin typeface="+mn-lt"/>
                <a:ea typeface="Calibri"/>
                <a:cs typeface="Calibri"/>
                <a:sym typeface="Calibri"/>
              </a:rPr>
              <a:t> [1028]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8.1.1.5 (revisit)</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baseline="0" dirty="0">
                <a:solidFill>
                  <a:schemeClr val="tx1"/>
                </a:solidFill>
                <a:effectLst/>
                <a:latin typeface="+mn-lt"/>
                <a:ea typeface="Calibri"/>
                <a:cs typeface="Calibri"/>
                <a:sym typeface="Calibri"/>
              </a:rPr>
              <a:t>begreifen</a:t>
            </a:r>
            <a:r>
              <a:rPr lang="de-DE" sz="1200" b="0" i="0" u="none" strike="noStrike" kern="1200" cap="none" baseline="0" dirty="0">
                <a:solidFill>
                  <a:schemeClr val="tx1"/>
                </a:solidFill>
                <a:effectLst/>
                <a:latin typeface="+mn-lt"/>
                <a:ea typeface="Calibri"/>
                <a:cs typeface="Calibri"/>
                <a:sym typeface="Calibri"/>
              </a:rPr>
              <a:t> [1346] </a:t>
            </a:r>
            <a:r>
              <a:rPr lang="de-DE" sz="1200" b="1" i="0" u="none" strike="noStrike" kern="1200" cap="none" baseline="0" dirty="0">
                <a:solidFill>
                  <a:schemeClr val="tx1"/>
                </a:solidFill>
                <a:effectLst/>
                <a:latin typeface="+mn-lt"/>
                <a:ea typeface="Calibri"/>
                <a:cs typeface="Calibri"/>
                <a:sym typeface="Calibri"/>
              </a:rPr>
              <a:t>Dezember </a:t>
            </a:r>
            <a:r>
              <a:rPr lang="de-DE" sz="1200" b="0" i="0" u="none" strike="noStrike" kern="1200" cap="none" baseline="0" dirty="0">
                <a:solidFill>
                  <a:schemeClr val="tx1"/>
                </a:solidFill>
                <a:effectLst/>
                <a:latin typeface="+mn-lt"/>
                <a:ea typeface="Calibri"/>
                <a:cs typeface="Calibri"/>
                <a:sym typeface="Calibri"/>
              </a:rPr>
              <a:t>[1527] </a:t>
            </a:r>
            <a:r>
              <a:rPr lang="de-DE" sz="1200" b="1" i="0" u="none" strike="noStrike" kern="1200" cap="none" baseline="0" dirty="0">
                <a:solidFill>
                  <a:schemeClr val="tx1"/>
                </a:solidFill>
                <a:effectLst/>
                <a:latin typeface="+mn-lt"/>
                <a:ea typeface="Calibri"/>
                <a:cs typeface="Calibri"/>
                <a:sym typeface="Calibri"/>
              </a:rPr>
              <a:t>Jahreszeit </a:t>
            </a:r>
            <a:r>
              <a:rPr lang="de-DE" sz="1200" b="0" i="0" u="none" strike="noStrike" kern="1200" cap="none" baseline="0" dirty="0">
                <a:solidFill>
                  <a:schemeClr val="tx1"/>
                </a:solidFill>
                <a:effectLst/>
                <a:latin typeface="+mn-lt"/>
                <a:ea typeface="Calibri"/>
                <a:cs typeface="Calibri"/>
                <a:sym typeface="Calibri"/>
              </a:rPr>
              <a:t>[4818] </a:t>
            </a:r>
            <a:r>
              <a:rPr lang="de-DE" sz="1200" b="1" i="0" u="none" strike="noStrike" kern="1200" cap="none" baseline="0" dirty="0">
                <a:solidFill>
                  <a:schemeClr val="tx1"/>
                </a:solidFill>
                <a:effectLst/>
                <a:latin typeface="+mn-lt"/>
                <a:ea typeface="Calibri"/>
                <a:cs typeface="Calibri"/>
                <a:sym typeface="Calibri"/>
              </a:rPr>
              <a:t>Mal </a:t>
            </a:r>
            <a:r>
              <a:rPr lang="de-DE" sz="1200" b="0" i="0" u="none" strike="noStrike" kern="1200" cap="none" baseline="0" dirty="0">
                <a:solidFill>
                  <a:schemeClr val="tx1"/>
                </a:solidFill>
                <a:effectLst/>
                <a:latin typeface="+mn-lt"/>
                <a:ea typeface="Calibri"/>
                <a:cs typeface="Calibri"/>
                <a:sym typeface="Calibri"/>
              </a:rPr>
              <a:t>[82] </a:t>
            </a:r>
            <a:r>
              <a:rPr lang="de-DE" sz="1200" b="1" i="0" u="none" strike="noStrike" kern="1200" cap="none" baseline="0" dirty="0">
                <a:solidFill>
                  <a:schemeClr val="tx1"/>
                </a:solidFill>
                <a:effectLst/>
                <a:latin typeface="+mn-lt"/>
                <a:ea typeface="Calibri"/>
                <a:cs typeface="Calibri"/>
                <a:sym typeface="Calibri"/>
              </a:rPr>
              <a:t>März</a:t>
            </a:r>
            <a:r>
              <a:rPr lang="de-DE" sz="1200" b="0" i="0" u="none" strike="noStrike" kern="1200" cap="none" baseline="0" dirty="0">
                <a:solidFill>
                  <a:schemeClr val="tx1"/>
                </a:solidFill>
                <a:effectLst/>
                <a:latin typeface="+mn-lt"/>
                <a:ea typeface="Calibri"/>
                <a:cs typeface="Calibri"/>
                <a:sym typeface="Calibri"/>
              </a:rPr>
              <a:t> [987] </a:t>
            </a:r>
            <a:r>
              <a:rPr lang="de-DE" sz="1200" b="1" i="0" u="none" strike="noStrike" kern="1200" cap="none" baseline="0" dirty="0">
                <a:solidFill>
                  <a:schemeClr val="tx1"/>
                </a:solidFill>
                <a:effectLst/>
                <a:latin typeface="+mn-lt"/>
                <a:ea typeface="Calibri"/>
                <a:cs typeface="Calibri"/>
                <a:sym typeface="Calibri"/>
              </a:rPr>
              <a:t>Pflanze</a:t>
            </a:r>
            <a:r>
              <a:rPr lang="de-DE" sz="1200" b="0" i="0" u="none" strike="noStrike" kern="1200" cap="none" baseline="0" dirty="0">
                <a:solidFill>
                  <a:schemeClr val="tx1"/>
                </a:solidFill>
                <a:effectLst/>
                <a:latin typeface="+mn-lt"/>
                <a:ea typeface="Calibri"/>
                <a:cs typeface="Calibri"/>
                <a:sym typeface="Calibri"/>
              </a:rPr>
              <a:t> [1667] </a:t>
            </a:r>
            <a:r>
              <a:rPr lang="de-DE" sz="1200" b="1" i="0" u="none" strike="noStrike" kern="1200" cap="none" baseline="0" dirty="0">
                <a:solidFill>
                  <a:schemeClr val="tx1"/>
                </a:solidFill>
                <a:effectLst/>
                <a:latin typeface="+mn-lt"/>
                <a:ea typeface="Calibri"/>
                <a:cs typeface="Calibri"/>
                <a:sym typeface="Calibri"/>
              </a:rPr>
              <a:t>Schuh</a:t>
            </a:r>
            <a:r>
              <a:rPr lang="de-DE" sz="1200" b="0" i="0" u="none" strike="noStrike" kern="1200" cap="none" baseline="0" dirty="0">
                <a:solidFill>
                  <a:schemeClr val="tx1"/>
                </a:solidFill>
                <a:effectLst/>
                <a:latin typeface="+mn-lt"/>
                <a:ea typeface="Calibri"/>
                <a:cs typeface="Calibri"/>
                <a:sym typeface="Calibri"/>
              </a:rPr>
              <a:t> [1678]</a:t>
            </a:r>
            <a:r>
              <a:rPr lang="de-DE" sz="1200" b="1" i="0" u="none" strike="noStrike" kern="1200" cap="none" baseline="0" dirty="0">
                <a:solidFill>
                  <a:schemeClr val="tx1"/>
                </a:solidFill>
                <a:effectLst/>
                <a:latin typeface="+mn-lt"/>
                <a:ea typeface="Calibri"/>
                <a:cs typeface="Calibri"/>
                <a:sym typeface="Calibri"/>
              </a:rPr>
              <a:t> Wechsel </a:t>
            </a:r>
            <a:r>
              <a:rPr lang="de-DE" sz="1200" b="0" i="0" u="none" strike="noStrike" kern="1200" cap="none" baseline="0" dirty="0">
                <a:solidFill>
                  <a:schemeClr val="tx1"/>
                </a:solidFill>
                <a:effectLst/>
                <a:latin typeface="+mn-lt"/>
                <a:ea typeface="Calibri"/>
                <a:cs typeface="Calibri"/>
                <a:sym typeface="Calibri"/>
              </a:rPr>
              <a:t>[2525] </a:t>
            </a:r>
            <a:r>
              <a:rPr lang="de-DE" sz="1200" b="1" i="0" u="none" strike="noStrike" kern="1200" cap="none" baseline="0" dirty="0">
                <a:solidFill>
                  <a:schemeClr val="tx1"/>
                </a:solidFill>
                <a:effectLst/>
                <a:latin typeface="+mn-lt"/>
                <a:ea typeface="Calibri"/>
                <a:cs typeface="Calibri"/>
                <a:sym typeface="Calibri"/>
              </a:rPr>
              <a:t>wieder </a:t>
            </a:r>
            <a:r>
              <a:rPr lang="de-DE" sz="1200" b="0" i="0" u="none" strike="noStrike" kern="1200" cap="none" baseline="0" dirty="0">
                <a:solidFill>
                  <a:schemeClr val="tx1"/>
                </a:solidFill>
                <a:effectLst/>
                <a:latin typeface="+mn-lt"/>
                <a:ea typeface="Calibri"/>
                <a:cs typeface="Calibri"/>
                <a:sym typeface="Calibri"/>
              </a:rPr>
              <a:t>[74]</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57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lnSpc>
                <a:spcPct val="80000"/>
              </a:lnSpc>
              <a:spcBef>
                <a:spcPts val="0"/>
              </a:spcBef>
              <a:spcAft>
                <a:spcPts val="0"/>
              </a:spcAft>
              <a:buClr>
                <a:schemeClr val="dk1"/>
              </a:buClr>
              <a:buSzPts val="2000"/>
              <a:buFont typeface="Arial"/>
              <a:buNone/>
            </a:pPr>
            <a:r>
              <a:rPr lang="en-GB" sz="1200" b="0" i="0" kern="1200" dirty="0">
                <a:solidFill>
                  <a:schemeClr val="tx1"/>
                </a:solidFill>
                <a:effectLst/>
                <a:latin typeface="+mn-lt"/>
                <a:ea typeface="+mn-ea"/>
                <a:cs typeface="+mn-cs"/>
              </a:rPr>
              <a:t>This aspect of NCELP’s work owes a lot to the research of Professor Emma Marsden, which has contributed to a now substantial number (50+) of experimental studies (in classrooms as well as laboratories) since the early 1990s,  looking at the teaching of a range of grammar features.</a:t>
            </a:r>
          </a:p>
          <a:p>
            <a:pPr marL="0" marR="0" lvl="0" indent="0" algn="l" rtl="0">
              <a:lnSpc>
                <a:spcPct val="80000"/>
              </a:lnSpc>
              <a:spcBef>
                <a:spcPts val="0"/>
              </a:spcBef>
              <a:spcAft>
                <a:spcPts val="0"/>
              </a:spcAft>
              <a:buClr>
                <a:schemeClr val="dk1"/>
              </a:buClr>
              <a:buSzPts val="2000"/>
              <a:buFont typeface="Arial"/>
              <a:buNone/>
            </a:pPr>
            <a:r>
              <a:rPr lang="en-GB" sz="1200" b="0" i="0" kern="1200" dirty="0">
                <a:solidFill>
                  <a:schemeClr val="tx1"/>
                </a:solidFill>
                <a:effectLst/>
                <a:latin typeface="+mn-lt"/>
                <a:ea typeface="+mn-ea"/>
                <a:cs typeface="+mn-cs"/>
              </a:rPr>
              <a:t>[I want to take a moment to flag OASIS, too, which is an incredible idea and resource for anyone interested in languages teaching and research.  Essentially it’s a searchable repository of one-page summaries of research studies into language acquisition and language learning.]</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Building on the work of Bill VanPatten, (e.g., </a:t>
            </a:r>
            <a:r>
              <a:rPr lang="en-GB" dirty="0">
                <a:hlinkClick r:id="rId3"/>
              </a:rPr>
              <a:t>https://oasis-database.org/concern/summaries/9019s2443?locale=en</a:t>
            </a:r>
            <a:r>
              <a:rPr lang="en-GB" dirty="0"/>
              <a:t>)</a:t>
            </a:r>
            <a:r>
              <a:rPr lang="en-GB" sz="1200" b="0" i="0" kern="1200" dirty="0">
                <a:solidFill>
                  <a:schemeClr val="tx1"/>
                </a:solidFill>
                <a:effectLst/>
                <a:latin typeface="+mn-lt"/>
                <a:ea typeface="+mn-ea"/>
                <a:cs typeface="+mn-cs"/>
              </a:rPr>
              <a:t>, researchers have experimented by practising in the input (L &amp; R) many ‘harder to reach’ grammar features, which learners typically don’t just pick up by being asked to understand the main details of a text containing the target feature.  </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600" b="1" i="1" dirty="0">
                <a:solidFill>
                  <a:srgbClr val="104F75"/>
                </a:solidFill>
                <a:latin typeface="+mn-lt"/>
                <a:ea typeface="Calibri"/>
                <a:cs typeface="Calibri"/>
                <a:sym typeface="Calibri"/>
              </a:rPr>
              <a:t>Evidence suggests benefits for:</a:t>
            </a:r>
            <a:endParaRPr lang="en-GB" dirty="0"/>
          </a:p>
          <a:p>
            <a:pPr marL="228600" marR="0" lvl="0" indent="-228600" algn="l" rtl="0">
              <a:lnSpc>
                <a:spcPct val="80000"/>
              </a:lnSpc>
              <a:spcBef>
                <a:spcPts val="1000"/>
              </a:spcBef>
              <a:spcAft>
                <a:spcPts val="0"/>
              </a:spcAft>
              <a:buClr>
                <a:srgbClr val="E87D1E"/>
              </a:buClr>
              <a:buSzPts val="2000"/>
              <a:buFont typeface="Noto Sans Symbols"/>
              <a:buChar char="▪"/>
            </a:pPr>
            <a:r>
              <a:rPr lang="en-GB" sz="1200" dirty="0">
                <a:solidFill>
                  <a:srgbClr val="104F75"/>
                </a:solidFill>
                <a:latin typeface="+mn-lt"/>
                <a:ea typeface="Calibri"/>
                <a:cs typeface="Calibri"/>
                <a:sym typeface="Calibri"/>
              </a:rPr>
              <a:t>Improving analysis of language</a:t>
            </a:r>
            <a:endParaRPr lang="en-GB" dirty="0"/>
          </a:p>
          <a:p>
            <a:pPr marL="228600" marR="0" lvl="0" indent="-228600" algn="l" rtl="0">
              <a:lnSpc>
                <a:spcPct val="80000"/>
              </a:lnSpc>
              <a:spcBef>
                <a:spcPts val="1000"/>
              </a:spcBef>
              <a:spcAft>
                <a:spcPts val="0"/>
              </a:spcAft>
              <a:buClr>
                <a:srgbClr val="E87D1E"/>
              </a:buClr>
              <a:buSzPts val="2000"/>
              <a:buFont typeface="Noto Sans Symbols"/>
              <a:buChar char="▪"/>
            </a:pPr>
            <a:r>
              <a:rPr lang="en-GB" sz="1200" dirty="0">
                <a:solidFill>
                  <a:srgbClr val="104F75"/>
                </a:solidFill>
                <a:latin typeface="+mn-lt"/>
                <a:ea typeface="Calibri"/>
                <a:cs typeface="Calibri"/>
                <a:sym typeface="Calibri"/>
              </a:rPr>
              <a:t>‘Training the ear’ to notice small phonemic differences (e.g. </a:t>
            </a:r>
            <a:r>
              <a:rPr lang="en-GB" sz="1200" i="1" dirty="0">
                <a:solidFill>
                  <a:srgbClr val="104F75"/>
                </a:solidFill>
                <a:latin typeface="+mn-lt"/>
                <a:ea typeface="Calibri"/>
                <a:cs typeface="Calibri"/>
                <a:sym typeface="Calibri"/>
              </a:rPr>
              <a:t>je</a:t>
            </a:r>
            <a:r>
              <a:rPr lang="en-GB" sz="1200" dirty="0">
                <a:solidFill>
                  <a:srgbClr val="104F75"/>
                </a:solidFill>
                <a:latin typeface="+mn-lt"/>
                <a:ea typeface="Calibri"/>
                <a:cs typeface="Calibri"/>
                <a:sym typeface="Calibri"/>
              </a:rPr>
              <a:t> / </a:t>
            </a:r>
            <a:r>
              <a:rPr lang="en-GB" sz="1200" i="1" dirty="0" err="1">
                <a:solidFill>
                  <a:srgbClr val="104F75"/>
                </a:solidFill>
                <a:latin typeface="+mn-lt"/>
                <a:ea typeface="Calibri"/>
                <a:cs typeface="Calibri"/>
                <a:sym typeface="Calibri"/>
              </a:rPr>
              <a:t>j’ai</a:t>
            </a:r>
            <a:r>
              <a:rPr lang="en-GB" sz="1200" dirty="0">
                <a:solidFill>
                  <a:srgbClr val="104F75"/>
                </a:solidFill>
                <a:latin typeface="+mn-lt"/>
                <a:ea typeface="Calibri"/>
                <a:cs typeface="Calibri"/>
                <a:sym typeface="Calibri"/>
              </a:rPr>
              <a:t>)</a:t>
            </a:r>
            <a:endParaRPr lang="en-GB" dirty="0"/>
          </a:p>
          <a:p>
            <a:pPr marL="228600" marR="0" lvl="0" indent="-228600" algn="l" rtl="0">
              <a:lnSpc>
                <a:spcPct val="80000"/>
              </a:lnSpc>
              <a:spcBef>
                <a:spcPts val="1000"/>
              </a:spcBef>
              <a:spcAft>
                <a:spcPts val="0"/>
              </a:spcAft>
              <a:buClr>
                <a:srgbClr val="E87D1E"/>
              </a:buClr>
              <a:buSzPts val="2000"/>
              <a:buFont typeface="Noto Sans Symbols"/>
              <a:buChar char="▪"/>
            </a:pPr>
            <a:r>
              <a:rPr lang="en-GB" sz="1200" dirty="0">
                <a:solidFill>
                  <a:srgbClr val="104F75"/>
                </a:solidFill>
                <a:latin typeface="+mn-lt"/>
                <a:ea typeface="Calibri"/>
                <a:cs typeface="Calibri"/>
                <a:sym typeface="Calibri"/>
              </a:rPr>
              <a:t>Improving comprehension </a:t>
            </a:r>
            <a:r>
              <a:rPr lang="en-GB" sz="1200" i="1" dirty="0">
                <a:solidFill>
                  <a:srgbClr val="104F75"/>
                </a:solidFill>
                <a:latin typeface="+mn-lt"/>
                <a:ea typeface="Calibri"/>
                <a:cs typeface="Calibri"/>
                <a:sym typeface="Calibri"/>
              </a:rPr>
              <a:t>and</a:t>
            </a:r>
            <a:r>
              <a:rPr lang="en-GB" sz="1200" dirty="0">
                <a:solidFill>
                  <a:srgbClr val="104F75"/>
                </a:solidFill>
                <a:latin typeface="+mn-lt"/>
                <a:ea typeface="Calibri"/>
                <a:cs typeface="Calibri"/>
                <a:sym typeface="Calibri"/>
              </a:rPr>
              <a:t> production</a:t>
            </a:r>
            <a:endParaRPr lang="en-GB" sz="1600" dirty="0">
              <a:solidFill>
                <a:srgbClr val="104F75"/>
              </a:solidFill>
              <a:latin typeface="+mn-lt"/>
              <a:ea typeface="Calibri"/>
              <a:cs typeface="Calibri"/>
              <a:sym typeface="Calibri"/>
            </a:endParaRPr>
          </a:p>
          <a:p>
            <a:pPr marL="228600" marR="0" lvl="0" indent="-228600" algn="l" rtl="0">
              <a:lnSpc>
                <a:spcPct val="80000"/>
              </a:lnSpc>
              <a:spcBef>
                <a:spcPts val="1000"/>
              </a:spcBef>
              <a:spcAft>
                <a:spcPts val="0"/>
              </a:spcAft>
              <a:buClr>
                <a:srgbClr val="E87D1E"/>
              </a:buClr>
              <a:buSzPts val="2000"/>
              <a:buFont typeface="Noto Sans Symbols"/>
              <a:buChar char="▪"/>
            </a:pPr>
            <a:r>
              <a:rPr lang="en-GB" sz="1200" dirty="0">
                <a:solidFill>
                  <a:srgbClr val="104F75"/>
                </a:solidFill>
                <a:latin typeface="+mn-lt"/>
                <a:ea typeface="Calibri"/>
                <a:cs typeface="Calibri"/>
                <a:sym typeface="Calibri"/>
              </a:rPr>
              <a:t>A range of ages, proficiencies, languages, grammar features</a:t>
            </a:r>
            <a:endParaRPr lang="en-GB" sz="1600" dirty="0">
              <a:solidFill>
                <a:srgbClr val="104F75"/>
              </a:solidFill>
              <a:latin typeface="+mn-lt"/>
              <a:ea typeface="Calibri"/>
              <a:cs typeface="Calibri"/>
              <a:sym typeface="Calibri"/>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781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dirty="0"/>
              <a:t>Here is just one quick example from the Y7 resources. This principle is in action in every sequence in which a new grammar feature is introduced and practised.</a:t>
            </a:r>
            <a:br>
              <a:rPr lang="en-GB" b="0" dirty="0"/>
            </a:br>
            <a:r>
              <a:rPr lang="en-GB" b="0" dirty="0"/>
              <a:t>Compelling students to process pairs of forms/meanings isn’t just for verbs, or tenses, there are examples from both morphology (the forms of words) and syntax (order of words within a sentence) with all word classes: with adjectives (masculine vs feminine agreements, pre- vs post-nominal placement), with adverbs (time vs manner, time vs place), word order, with prepositions (e.g., accusative vs dative uses in German). On the next slide, we have one more example, a reading this time, practising</a:t>
            </a:r>
          </a:p>
          <a:p>
            <a:endParaRPr lang="en-GB" b="1" dirty="0"/>
          </a:p>
          <a:p>
            <a:r>
              <a:rPr lang="en-GB" b="1" dirty="0"/>
              <a:t>Timing</a:t>
            </a:r>
            <a:r>
              <a:rPr lang="en-GB" dirty="0"/>
              <a:t>: 2 minutes</a:t>
            </a:r>
            <a:br>
              <a:rPr lang="en-GB" dirty="0"/>
            </a:br>
            <a:r>
              <a:rPr lang="en-GB" b="1" dirty="0"/>
              <a:t>Aim</a:t>
            </a:r>
            <a:r>
              <a:rPr lang="en-GB" dirty="0"/>
              <a:t>: This task aims to</a:t>
            </a:r>
            <a:r>
              <a:rPr lang="en-GB" baseline="0" dirty="0"/>
              <a:t> help learners understand the difference in meaning between the infinitive and the third person singular.  </a:t>
            </a:r>
            <a:r>
              <a:rPr lang="en-GB" dirty="0"/>
              <a:t>Tell students to pay careful attention to the verb that they hear. The vocabulary other</a:t>
            </a:r>
            <a:r>
              <a:rPr lang="en-GB" baseline="0" dirty="0"/>
              <a:t> than the verbs in this activity is either already known to students or is a cognate.  </a:t>
            </a:r>
            <a:br>
              <a:rPr lang="en-GB" baseline="0" dirty="0"/>
            </a:br>
            <a:r>
              <a:rPr lang="en-GB" b="1" baseline="0" dirty="0"/>
              <a:t>Procedure</a:t>
            </a:r>
            <a:r>
              <a:rPr lang="en-GB" baseline="0" dirty="0"/>
              <a:t>:</a:t>
            </a:r>
            <a:br>
              <a:rPr lang="en-GB" baseline="0" dirty="0"/>
            </a:br>
            <a:r>
              <a:rPr lang="en-GB" baseline="0" dirty="0"/>
              <a:t>1. Students write 1-8 in their books.</a:t>
            </a:r>
          </a:p>
          <a:p>
            <a:r>
              <a:rPr lang="en-GB" baseline="0" dirty="0"/>
              <a:t>2. They listen to each phrase to decide if they are hearing the infinitive or the 3</a:t>
            </a:r>
            <a:r>
              <a:rPr lang="en-GB" baseline="30000" dirty="0"/>
              <a:t>rd</a:t>
            </a:r>
            <a:r>
              <a:rPr lang="en-GB" baseline="0" dirty="0"/>
              <a:t> person, and they choose the category ‘action in genera’ or ‘someone does the action’ to connect securely the form and its meaning.</a:t>
            </a:r>
            <a:br>
              <a:rPr lang="en-GB" baseline="0" dirty="0"/>
            </a:br>
            <a:r>
              <a:rPr lang="en-GB" baseline="0" dirty="0"/>
              <a:t>3. Answer ticks are animated to appear.</a:t>
            </a:r>
          </a:p>
          <a:p>
            <a:endParaRPr lang="en-GB" baseline="0" dirty="0"/>
          </a:p>
          <a:p>
            <a:pPr marL="228600" indent="-228600">
              <a:buAutoNum type="arabicPeriod"/>
            </a:pPr>
            <a:r>
              <a:rPr lang="en-GB" baseline="0" dirty="0"/>
              <a:t>[‘</a:t>
            </a:r>
            <a:r>
              <a:rPr lang="en-GB" baseline="0" dirty="0" err="1"/>
              <a:t>pling</a:t>
            </a:r>
            <a:r>
              <a:rPr lang="en-GB" baseline="0" dirty="0"/>
              <a:t>’ sound] Lee </a:t>
            </a:r>
            <a:r>
              <a:rPr lang="en-GB" baseline="0" dirty="0" err="1"/>
              <a:t>frases</a:t>
            </a:r>
            <a:r>
              <a:rPr lang="en-GB" baseline="0" dirty="0"/>
              <a:t> </a:t>
            </a:r>
            <a:r>
              <a:rPr lang="en-GB" baseline="0" dirty="0" err="1"/>
              <a:t>interesantes</a:t>
            </a:r>
            <a:r>
              <a:rPr lang="en-GB" baseline="0" dirty="0"/>
              <a:t>.</a:t>
            </a:r>
          </a:p>
          <a:p>
            <a:pPr marL="228600" indent="-228600">
              <a:buAutoNum type="arabicPeriod"/>
            </a:pPr>
            <a:r>
              <a:rPr lang="en-GB" baseline="0" dirty="0"/>
              <a:t>[‘</a:t>
            </a:r>
            <a:r>
              <a:rPr lang="en-GB" baseline="0" dirty="0" err="1"/>
              <a:t>pling</a:t>
            </a:r>
            <a:r>
              <a:rPr lang="en-GB" baseline="0" dirty="0"/>
              <a:t>’ sound] </a:t>
            </a:r>
            <a:r>
              <a:rPr lang="en-GB" baseline="0" dirty="0" err="1"/>
              <a:t>Vivir</a:t>
            </a:r>
            <a:r>
              <a:rPr lang="en-GB" baseline="0" dirty="0"/>
              <a:t> </a:t>
            </a:r>
            <a:r>
              <a:rPr lang="en-GB" baseline="0" dirty="0" err="1"/>
              <a:t>cerca</a:t>
            </a:r>
            <a:r>
              <a:rPr lang="en-GB" baseline="0" dirty="0"/>
              <a:t> del pueblo.</a:t>
            </a:r>
          </a:p>
          <a:p>
            <a:pPr marL="228600" indent="-228600">
              <a:buAutoNum type="arabicPeriod"/>
            </a:pPr>
            <a:r>
              <a:rPr lang="en-GB" baseline="0" dirty="0"/>
              <a:t>[‘</a:t>
            </a:r>
            <a:r>
              <a:rPr lang="en-GB" baseline="0" dirty="0" err="1"/>
              <a:t>pling</a:t>
            </a:r>
            <a:r>
              <a:rPr lang="en-GB" baseline="0" dirty="0"/>
              <a:t>’ sound] </a:t>
            </a:r>
            <a:r>
              <a:rPr lang="en-GB" baseline="0" dirty="0" err="1"/>
              <a:t>Bebe</a:t>
            </a:r>
            <a:r>
              <a:rPr lang="en-GB" baseline="0" dirty="0"/>
              <a:t> coca cola.</a:t>
            </a:r>
          </a:p>
          <a:p>
            <a:pPr marL="228600" indent="-228600">
              <a:buAutoNum type="arabicPeriod"/>
            </a:pPr>
            <a:r>
              <a:rPr lang="en-GB" baseline="0" dirty="0"/>
              <a:t>[‘</a:t>
            </a:r>
            <a:r>
              <a:rPr lang="en-GB" baseline="0" dirty="0" err="1"/>
              <a:t>pling</a:t>
            </a:r>
            <a:r>
              <a:rPr lang="en-GB" baseline="0" dirty="0"/>
              <a:t>’ sound] Come comida.</a:t>
            </a:r>
          </a:p>
          <a:p>
            <a:pPr marL="228600" indent="-228600">
              <a:buAutoNum type="arabicPeriod"/>
            </a:pPr>
            <a:r>
              <a:rPr lang="en-GB" baseline="0" dirty="0"/>
              <a:t>[‘</a:t>
            </a:r>
            <a:r>
              <a:rPr lang="en-GB" baseline="0" dirty="0" err="1"/>
              <a:t>pling</a:t>
            </a:r>
            <a:r>
              <a:rPr lang="en-GB" baseline="0" dirty="0"/>
              <a:t>’ sound] Leer </a:t>
            </a:r>
            <a:r>
              <a:rPr lang="en-GB" baseline="0" dirty="0" err="1"/>
              <a:t>juntos</a:t>
            </a:r>
            <a:r>
              <a:rPr lang="en-GB" baseline="0" dirty="0"/>
              <a:t>.</a:t>
            </a:r>
          </a:p>
          <a:p>
            <a:pPr marL="228600" indent="-228600">
              <a:buAutoNum type="arabicPeriod"/>
            </a:pPr>
            <a:r>
              <a:rPr lang="en-GB" baseline="0" dirty="0"/>
              <a:t>[‘</a:t>
            </a:r>
            <a:r>
              <a:rPr lang="en-GB" baseline="0" dirty="0" err="1"/>
              <a:t>pling</a:t>
            </a:r>
            <a:r>
              <a:rPr lang="en-GB" baseline="0" dirty="0"/>
              <a:t>’ sound] Vive </a:t>
            </a:r>
            <a:r>
              <a:rPr lang="en-GB" baseline="0" dirty="0" err="1"/>
              <a:t>lejos</a:t>
            </a:r>
            <a:r>
              <a:rPr lang="en-GB" baseline="0" dirty="0"/>
              <a:t> de </a:t>
            </a:r>
            <a:r>
              <a:rPr lang="en-GB" baseline="0" dirty="0" err="1"/>
              <a:t>aquí</a:t>
            </a:r>
            <a:r>
              <a:rPr lang="en-GB" baseline="0" dirty="0"/>
              <a:t>.</a:t>
            </a:r>
          </a:p>
          <a:p>
            <a:pPr marL="228600" indent="-228600">
              <a:buAutoNum type="arabicPeriod"/>
            </a:pPr>
            <a:r>
              <a:rPr lang="en-GB" baseline="0" dirty="0"/>
              <a:t>[‘</a:t>
            </a:r>
            <a:r>
              <a:rPr lang="en-GB" baseline="0" dirty="0" err="1"/>
              <a:t>pling</a:t>
            </a:r>
            <a:r>
              <a:rPr lang="en-GB" baseline="0" dirty="0"/>
              <a:t>’ sound] Comer mucho.</a:t>
            </a:r>
          </a:p>
          <a:p>
            <a:pPr marL="228600" indent="-228600">
              <a:buAutoNum type="arabicPeriod"/>
            </a:pPr>
            <a:r>
              <a:rPr lang="en-GB" baseline="0" dirty="0"/>
              <a:t>[‘</a:t>
            </a:r>
            <a:r>
              <a:rPr lang="en-GB" baseline="0" dirty="0" err="1"/>
              <a:t>pling</a:t>
            </a:r>
            <a:r>
              <a:rPr lang="en-GB" baseline="0" dirty="0"/>
              <a:t>’ sound] </a:t>
            </a:r>
            <a:r>
              <a:rPr lang="en-GB" baseline="0" dirty="0" err="1"/>
              <a:t>Beber</a:t>
            </a:r>
            <a:r>
              <a:rPr lang="en-GB" baseline="0" dirty="0"/>
              <a:t> </a:t>
            </a:r>
            <a:r>
              <a:rPr lang="en-GB" baseline="0" dirty="0" err="1"/>
              <a:t>limonada</a:t>
            </a:r>
            <a:r>
              <a:rPr lang="en-GB" baseline="0" dirty="0"/>
              <a:t>.</a:t>
            </a:r>
          </a:p>
          <a:p>
            <a:endParaRPr lang="en-GB" baseline="0" dirty="0"/>
          </a:p>
          <a:p>
            <a:r>
              <a:rPr lang="en-GB" baseline="0" dirty="0"/>
              <a:t>Ask students to translate the text extracts to ensure comprehension of meaning.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509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Poem - </a:t>
            </a:r>
            <a:r>
              <a:rPr lang="en-GB" b="1" dirty="0" err="1"/>
              <a:t>Immer</a:t>
            </a:r>
            <a:r>
              <a:rPr lang="en-GB" b="1" dirty="0"/>
              <a:t> </a:t>
            </a:r>
            <a:r>
              <a:rPr lang="en-GB" b="1" dirty="0" err="1"/>
              <a:t>höher</a:t>
            </a:r>
            <a:r>
              <a:rPr lang="en-GB" b="1" dirty="0"/>
              <a:t> (Ernst</a:t>
            </a:r>
            <a:r>
              <a:rPr lang="en-GB" b="1" baseline="0" dirty="0"/>
              <a:t> </a:t>
            </a:r>
            <a:r>
              <a:rPr lang="en-GB" b="1" baseline="0" dirty="0" err="1"/>
              <a:t>Jandl</a:t>
            </a:r>
            <a:r>
              <a:rPr lang="en-GB" b="1" baseline="0" dirty="0"/>
              <a:t>)</a:t>
            </a:r>
            <a:br>
              <a:rPr lang="en-GB" baseline="0" dirty="0"/>
            </a:br>
            <a:r>
              <a:rPr lang="en-GB" baseline="0" dirty="0"/>
              <a:t>Time: 7 mins </a:t>
            </a:r>
            <a:r>
              <a:rPr lang="en-GB" baseline="0" dirty="0" err="1"/>
              <a:t>approx</a:t>
            </a:r>
            <a:br>
              <a:rPr lang="en-GB" baseline="0" dirty="0"/>
            </a:br>
            <a:br>
              <a:rPr lang="en-GB" baseline="0" dirty="0"/>
            </a:br>
            <a:r>
              <a:rPr lang="en-GB" baseline="0" dirty="0"/>
              <a:t>Here are nine assorted lines from the poem.  NB: for the whole poem, search for German SOW Y7 Term 3.2 Week 7 on the NCELP Resource Portal. </a:t>
            </a:r>
            <a:r>
              <a:rPr lang="en-GB" dirty="0">
                <a:hlinkClick r:id="rId3"/>
              </a:rPr>
              <a:t>https://resources.ncelp.org/</a:t>
            </a:r>
            <a:br>
              <a:rPr lang="en-GB" baseline="0" dirty="0"/>
            </a:br>
            <a:r>
              <a:rPr lang="en-GB" baseline="0" dirty="0"/>
              <a:t>Students needs to decide which verb ‘</a:t>
            </a:r>
            <a:r>
              <a:rPr lang="en-GB" baseline="0" dirty="0" err="1"/>
              <a:t>steigt</a:t>
            </a:r>
            <a:r>
              <a:rPr lang="en-GB" baseline="0" dirty="0"/>
              <a:t>’ or ‘</a:t>
            </a:r>
            <a:r>
              <a:rPr lang="en-GB" baseline="0" dirty="0" err="1"/>
              <a:t>steht</a:t>
            </a:r>
            <a:r>
              <a:rPr lang="en-GB" baseline="0" dirty="0"/>
              <a:t>’ is the correct option.</a:t>
            </a:r>
            <a:br>
              <a:rPr lang="en-GB" baseline="0" dirty="0"/>
            </a:br>
            <a:r>
              <a:rPr lang="en-GB" baseline="0" dirty="0"/>
              <a:t>Remind as necessary that it is the article after the preposition ‘auf’ that will tell them which verb (movement or location) is correct.</a:t>
            </a:r>
            <a:br>
              <a:rPr lang="en-GB" baseline="0" dirty="0"/>
            </a:br>
            <a:br>
              <a:rPr lang="en-GB" baseline="0" dirty="0"/>
            </a:br>
            <a:r>
              <a:rPr lang="en-GB" baseline="0" dirty="0"/>
              <a:t>1. Students write 1-9 and write either ‘</a:t>
            </a:r>
            <a:r>
              <a:rPr lang="en-GB" baseline="0" dirty="0" err="1"/>
              <a:t>steigt</a:t>
            </a:r>
            <a:r>
              <a:rPr lang="en-GB" baseline="0" dirty="0"/>
              <a:t>’ or ‘</a:t>
            </a:r>
            <a:r>
              <a:rPr lang="en-GB" baseline="0" dirty="0" err="1"/>
              <a:t>steht</a:t>
            </a:r>
            <a:r>
              <a:rPr lang="en-GB" baseline="0" dirty="0"/>
              <a:t>’.</a:t>
            </a:r>
            <a:br>
              <a:rPr lang="en-GB" baseline="0" dirty="0"/>
            </a:br>
            <a:r>
              <a:rPr lang="en-GB" baseline="0" dirty="0"/>
              <a:t>2. Teachers elicit the answers (chorally) by inviting students to say each full line of the poem, and then confirm by clicking for the verbs to appear, one by one.</a:t>
            </a:r>
            <a:br>
              <a:rPr lang="en-GB" baseline="0" dirty="0"/>
            </a:br>
            <a:r>
              <a:rPr lang="en-GB" baseline="0" dirty="0"/>
              <a:t>3. Teachers then elicit the English translation for each line (this might also be done chorally, or individually, as preferred).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0C7748-D062-4C64-B882-FCEF58CBC9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466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054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seems like such an obvious one now, but I realise that I hadn’t systematically differentiated between activities that practise pronunciation / reading aloud of previously-taught language (i.e., with the aim of reactivating the sound-symbol representations of particular words, which is essentially one aspect of vocabulary knowledge) and practising SSC knowledge itself, for which you need unknown words (so that you’re sure that students are apply the knowledge rather than remembering the pronunciation of a previously-taught word)</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dirty="0"/>
              <a:t>Pronouncing and or transcribing parts of or whole unknown words is an effective way to develop SSC (or symbol-sound correspondence) knowledge – in order words, the sound-writing relationship.</a:t>
            </a:r>
            <a:br>
              <a:rPr lang="en-GB" dirty="0"/>
            </a:br>
            <a:r>
              <a:rPr lang="en-GB" dirty="0"/>
              <a:t>It is also a reliable way to test that knowledge – i.e. work out how well students are able to connect the sounds of the language with how they are written.</a:t>
            </a:r>
            <a:br>
              <a:rPr lang="en-GB" dirty="0"/>
            </a:br>
            <a:br>
              <a:rPr lang="en-GB" dirty="0"/>
            </a:br>
            <a:r>
              <a:rPr lang="en-GB" dirty="0"/>
              <a:t>Let’s have a look at a few examples of tasks we might do, either as test or as classroom tasks.</a:t>
            </a: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905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[1]</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recognising and transcribing 10 previously taught SSC, in unknown words.</a:t>
            </a:r>
          </a:p>
          <a:p>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r>
              <a:rPr lang="en-GB" baseline="0" dirty="0"/>
              <a:t>3. Teachers can additionally ask, Wo </a:t>
            </a:r>
            <a:r>
              <a:rPr lang="en-GB" baseline="0" dirty="0" err="1"/>
              <a:t>liegt</a:t>
            </a:r>
            <a:r>
              <a:rPr lang="en-GB" baseline="0" dirty="0"/>
              <a:t> [</a:t>
            </a:r>
            <a:r>
              <a:rPr lang="en-GB" baseline="0" dirty="0" err="1"/>
              <a:t>Hagnau</a:t>
            </a:r>
            <a:r>
              <a:rPr lang="en-GB" baseline="0" dirty="0"/>
              <a:t>]? </a:t>
            </a:r>
            <a:r>
              <a:rPr lang="en-GB" baseline="0" dirty="0" err="1"/>
              <a:t>Es</a:t>
            </a:r>
            <a:r>
              <a:rPr lang="en-GB" baseline="0" dirty="0"/>
              <a:t> </a:t>
            </a:r>
            <a:r>
              <a:rPr lang="en-GB" baseline="0" dirty="0" err="1"/>
              <a:t>liegt</a:t>
            </a:r>
            <a:r>
              <a:rPr lang="en-GB" baseline="0" dirty="0"/>
              <a:t> in [Deutschland]… Students have met the use of ‘in’ with die </a:t>
            </a:r>
            <a:r>
              <a:rPr lang="en-GB" baseline="0" dirty="0" err="1"/>
              <a:t>Schweiz</a:t>
            </a:r>
            <a:r>
              <a:rPr lang="en-GB" baseline="0" dirty="0"/>
              <a:t>.  It will be helpful to focus their attention on the use of ‘in’ + der + </a:t>
            </a:r>
            <a:r>
              <a:rPr lang="en-GB" baseline="0" dirty="0" err="1"/>
              <a:t>Schweiz</a:t>
            </a:r>
            <a:r>
              <a:rPr lang="en-GB" baseline="0" dirty="0"/>
              <a:t> here, reminding them of the ‘in’ + movement (R2-accusative) or location (R3-dative) change.</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a:t>
            </a:r>
            <a:br>
              <a:rPr lang="en-GB" baseline="0" dirty="0"/>
            </a:br>
            <a:br>
              <a:rPr lang="en-GB" baseline="0" dirty="0"/>
            </a:br>
            <a:r>
              <a:rPr lang="en-GB" b="1" baseline="0" dirty="0"/>
              <a:t>Transcript:</a:t>
            </a:r>
            <a:br>
              <a:rPr lang="en-GB" baseline="0" dirty="0"/>
            </a:br>
            <a:r>
              <a:rPr lang="en-GB" baseline="0" dirty="0"/>
              <a:t>1 </a:t>
            </a:r>
            <a:r>
              <a:rPr lang="en-GB" baseline="0" dirty="0" err="1"/>
              <a:t>Kreuzlingen</a:t>
            </a:r>
            <a:br>
              <a:rPr lang="en-GB" baseline="0" dirty="0"/>
            </a:br>
            <a:r>
              <a:rPr lang="en-GB" baseline="0" dirty="0"/>
              <a:t>2 </a:t>
            </a:r>
            <a:r>
              <a:rPr lang="en-GB" baseline="0" dirty="0" err="1"/>
              <a:t>Steckborn</a:t>
            </a:r>
            <a:br>
              <a:rPr lang="en-GB" baseline="0" dirty="0"/>
            </a:br>
            <a:r>
              <a:rPr lang="en-GB" baseline="0" dirty="0"/>
              <a:t>3 </a:t>
            </a:r>
            <a:r>
              <a:rPr lang="en-GB" baseline="0" dirty="0" err="1"/>
              <a:t>Radolfzell</a:t>
            </a:r>
            <a:br>
              <a:rPr lang="en-GB" baseline="0" dirty="0"/>
            </a:br>
            <a:r>
              <a:rPr lang="en-GB" baseline="0" dirty="0"/>
              <a:t>4 </a:t>
            </a:r>
            <a:r>
              <a:rPr lang="en-GB" baseline="0" dirty="0" err="1"/>
              <a:t>Allensbach</a:t>
            </a:r>
            <a:br>
              <a:rPr lang="en-GB" baseline="0" dirty="0"/>
            </a:br>
            <a:r>
              <a:rPr lang="en-GB" baseline="0" dirty="0"/>
              <a:t>5 </a:t>
            </a:r>
            <a:r>
              <a:rPr lang="en-GB" baseline="0" dirty="0" err="1"/>
              <a:t>Wallhausen</a:t>
            </a:r>
            <a:br>
              <a:rPr lang="en-GB" baseline="0" dirty="0"/>
            </a:br>
            <a:r>
              <a:rPr lang="en-GB" baseline="0" dirty="0"/>
              <a:t>6 </a:t>
            </a:r>
            <a:r>
              <a:rPr lang="en-GB" baseline="0" dirty="0" err="1"/>
              <a:t>Hagnau</a:t>
            </a:r>
            <a:br>
              <a:rPr lang="en-GB" baseline="0" dirty="0"/>
            </a:br>
            <a:r>
              <a:rPr lang="en-GB" baseline="0" dirty="0"/>
              <a:t>7 Friedrichshafen</a:t>
            </a:r>
            <a:br>
              <a:rPr lang="en-GB" baseline="0" dirty="0"/>
            </a:br>
            <a:r>
              <a:rPr lang="en-GB" baseline="0" dirty="0"/>
              <a:t>8 </a:t>
            </a:r>
            <a:r>
              <a:rPr lang="en-GB" baseline="0" dirty="0" err="1"/>
              <a:t>Altenrhein</a:t>
            </a:r>
            <a:br>
              <a:rPr lang="en-GB" baseline="0" dirty="0"/>
            </a:br>
            <a:r>
              <a:rPr lang="en-GB" baseline="0" dirty="0"/>
              <a:t>9 </a:t>
            </a:r>
            <a:r>
              <a:rPr lang="en-GB" baseline="0" dirty="0" err="1"/>
              <a:t>Romanshorn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488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raise awareness of </a:t>
            </a:r>
            <a:r>
              <a:rPr lang="en-GB" b="1" baseline="0" dirty="0"/>
              <a:t>[j]/soft [g] </a:t>
            </a:r>
            <a:r>
              <a:rPr lang="en-GB" b="0" baseline="0" dirty="0"/>
              <a:t>and </a:t>
            </a:r>
            <a:r>
              <a:rPr lang="en-GB" b="1" baseline="0" dirty="0"/>
              <a:t>hard [g] </a:t>
            </a:r>
            <a:r>
              <a:rPr lang="en-GB" b="0" baseline="0" dirty="0"/>
              <a:t>by using known spelling rules to pronounce these correctly in unknown vocabulary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r>
              <a:rPr lang="en-US" b="0" dirty="0"/>
              <a:t>1. Explain that these are popular French names that look like names students may </a:t>
            </a:r>
            <a:r>
              <a:rPr lang="en-US" b="0" dirty="0" err="1"/>
              <a:t>recognise</a:t>
            </a:r>
            <a:r>
              <a:rPr lang="en-US" b="0" dirty="0"/>
              <a:t> from English, but are pronounced differently.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Give students four minutes to work with a partner to decide how to pronounce </a:t>
            </a:r>
            <a:r>
              <a:rPr lang="en-US" b="1" dirty="0"/>
              <a:t>[j] </a:t>
            </a:r>
            <a:r>
              <a:rPr lang="en-US" b="0" dirty="0"/>
              <a:t>or </a:t>
            </a:r>
            <a:r>
              <a:rPr lang="en-US" b="1" dirty="0"/>
              <a:t>[g]</a:t>
            </a:r>
            <a:r>
              <a:rPr lang="en-US" b="0" dirty="0"/>
              <a:t>, and to have a go at sounding out the names. All other SSCs in the words are either known or transferable from English, with the exception of the </a:t>
            </a:r>
            <a:r>
              <a:rPr lang="en-US" b="1" dirty="0"/>
              <a:t>[</a:t>
            </a:r>
            <a:r>
              <a:rPr kumimoji="0" lang="en-US" sz="1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ô] </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a:t>
            </a:r>
            <a:r>
              <a:rPr lang="en-US" b="0" dirty="0"/>
              <a:t> </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Jér</a:t>
            </a:r>
            <a:r>
              <a:rPr kumimoji="0" lang="en-US" sz="1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ô</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me.</a:t>
            </a:r>
            <a:endParaRPr lang="en-US" b="0" dirty="0"/>
          </a:p>
          <a:p>
            <a:r>
              <a:rPr lang="en-US" b="0" dirty="0"/>
              <a:t>3. Click on the numbers to hear the names pronounced. The voices indicate whether the name is traditionally a male or female one. Students repeat chorally.</a:t>
            </a:r>
          </a:p>
          <a:p>
            <a:r>
              <a:rPr lang="en-US" b="0" dirty="0"/>
              <a:t>4. Now, teachers encourage students to read the names in increasing speed intervals (30 seconds, 20 seconds, 10 seconds … may vary according to the individual needs of the class) to work on fluency.</a:t>
            </a:r>
          </a:p>
          <a:p>
            <a:endParaRPr lang="en-US" b="0" dirty="0"/>
          </a:p>
          <a:p>
            <a:r>
              <a:rPr lang="en-US" b="1" dirty="0"/>
              <a:t>Transcript</a:t>
            </a:r>
          </a:p>
          <a:p>
            <a:pPr lvl="0"/>
            <a:r>
              <a:rPr lang="en-US" sz="1200" kern="1200" dirty="0">
                <a:solidFill>
                  <a:schemeClr val="tx1"/>
                </a:solidFill>
                <a:effectLst/>
                <a:latin typeface="+mn-lt"/>
                <a:ea typeface="+mn-ea"/>
                <a:cs typeface="+mn-cs"/>
              </a:rPr>
              <a:t>1. Gérard</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Gaelle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Angéline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4. Agathe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5. Gilles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6. Julien</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7. </a:t>
            </a:r>
            <a:r>
              <a:rPr lang="en-US" sz="1200" kern="1200" dirty="0" err="1">
                <a:solidFill>
                  <a:schemeClr val="tx1"/>
                </a:solidFill>
                <a:effectLst/>
                <a:latin typeface="+mn-lt"/>
                <a:ea typeface="+mn-ea"/>
                <a:cs typeface="+mn-cs"/>
              </a:rPr>
              <a:t>Joséphine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8. </a:t>
            </a:r>
            <a:r>
              <a:rPr lang="en-US" sz="1200" kern="1200" dirty="0" err="1">
                <a:solidFill>
                  <a:schemeClr val="tx1"/>
                </a:solidFill>
                <a:effectLst/>
                <a:latin typeface="+mn-lt"/>
                <a:ea typeface="+mn-ea"/>
                <a:cs typeface="+mn-cs"/>
              </a:rPr>
              <a:t>Morgane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9. Jacques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10. Jérôme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11. Margaux</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12. Georges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590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[Ship] Photo by </a:t>
            </a:r>
            <a:r>
              <a:rPr lang="en-GB" sz="1200" b="0" i="0" kern="1200" dirty="0">
                <a:solidFill>
                  <a:schemeClr val="tx1"/>
                </a:solidFill>
                <a:effectLst/>
                <a:latin typeface="+mn-lt"/>
                <a:ea typeface="+mn-ea"/>
                <a:cs typeface="+mn-cs"/>
                <a:hlinkClick r:id="rId3"/>
              </a:rPr>
              <a:t>Peter Hansen</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[Sheep] Photo by </a:t>
            </a:r>
            <a:r>
              <a:rPr lang="en-GB" sz="1200" b="0" i="0" kern="1200" dirty="0">
                <a:solidFill>
                  <a:schemeClr val="tx1"/>
                </a:solidFill>
                <a:effectLst/>
                <a:latin typeface="+mn-lt"/>
                <a:ea typeface="+mn-ea"/>
                <a:cs typeface="+mn-cs"/>
                <a:hlinkClick r:id="rId5"/>
              </a:rPr>
              <a:t>Sam Carter</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6"/>
              </a:rPr>
              <a:t>Unsplash</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It’s not hard to recognise why these are important.  We only need to have heard a colleague who is not a native English speaker instruct a student to pick up a ‘sheet’ or try not to smile when a Y7 student tells us earnestly that he or she ‘</a:t>
            </a:r>
            <a:r>
              <a:rPr lang="en-GB" sz="1200" b="0" i="0" kern="1200" dirty="0" err="1">
                <a:solidFill>
                  <a:schemeClr val="tx1"/>
                </a:solidFill>
                <a:effectLst/>
                <a:latin typeface="+mn-lt"/>
                <a:ea typeface="+mn-ea"/>
                <a:cs typeface="+mn-cs"/>
              </a:rPr>
              <a:t>tiene</a:t>
            </a:r>
            <a:r>
              <a:rPr lang="en-GB" sz="1200" b="0" i="0" kern="1200" dirty="0">
                <a:solidFill>
                  <a:schemeClr val="tx1"/>
                </a:solidFill>
                <a:effectLst/>
                <a:latin typeface="+mn-lt"/>
                <a:ea typeface="+mn-ea"/>
                <a:cs typeface="+mn-cs"/>
              </a:rPr>
              <a:t> once </a:t>
            </a:r>
            <a:r>
              <a:rPr lang="en-GB" sz="1200" b="0" i="0" kern="1200" dirty="0" err="1">
                <a:solidFill>
                  <a:schemeClr val="tx1"/>
                </a:solidFill>
                <a:effectLst/>
                <a:latin typeface="+mn-lt"/>
                <a:ea typeface="+mn-ea"/>
                <a:cs typeface="+mn-cs"/>
              </a:rPr>
              <a:t>anos</a:t>
            </a:r>
            <a:r>
              <a:rPr lang="en-GB" sz="1200" b="0" i="0" kern="1200" dirty="0">
                <a:solidFill>
                  <a:schemeClr val="tx1"/>
                </a:solidFill>
                <a:effectLst/>
                <a:latin typeface="+mn-lt"/>
                <a:ea typeface="+mn-ea"/>
                <a:cs typeface="+mn-cs"/>
              </a:rPr>
              <a: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Focusing on them explicitly, though. If you’d asked me two years ago whether I did that in my teaching, I would have said ‘well, yes, incidentally, when it comes up’.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975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This task, created by Natalie Finlayson, one of NCELP’s resource developers, is one of my </a:t>
            </a:r>
            <a:r>
              <a:rPr lang="en-US" sz="1200" b="1" kern="1200" dirty="0" err="1">
                <a:solidFill>
                  <a:schemeClr val="tx1"/>
                </a:solidFill>
                <a:effectLst/>
                <a:latin typeface="+mn-lt"/>
                <a:ea typeface="+mn-ea"/>
                <a:cs typeface="+mn-cs"/>
              </a:rPr>
              <a:t>favourites</a:t>
            </a:r>
            <a:r>
              <a:rPr lang="en-US" sz="1200" b="1" kern="1200" dirty="0">
                <a:solidFill>
                  <a:schemeClr val="tx1"/>
                </a:solidFill>
                <a:effectLst/>
                <a:latin typeface="+mn-lt"/>
                <a:ea typeface="+mn-ea"/>
                <a:cs typeface="+mn-cs"/>
              </a:rPr>
              <a:t>!</a:t>
            </a:r>
          </a:p>
          <a:p>
            <a:pPr hangingPunct="0"/>
            <a:endParaRPr lang="en-US" sz="1200" b="1"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20-30 seconds per slide</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Aim: </a:t>
            </a:r>
            <a:r>
              <a:rPr lang="en-US" sz="1200" b="0" kern="1200" dirty="0">
                <a:solidFill>
                  <a:schemeClr val="tx1"/>
                </a:solidFill>
                <a:effectLst/>
                <a:latin typeface="+mn-lt"/>
                <a:ea typeface="+mn-ea"/>
                <a:cs typeface="+mn-cs"/>
              </a:rPr>
              <a:t>This activity makes use of </a:t>
            </a:r>
            <a:r>
              <a:rPr lang="en-US" sz="1200" b="1" kern="1200" dirty="0">
                <a:solidFill>
                  <a:schemeClr val="tx1"/>
                </a:solidFill>
                <a:effectLst/>
                <a:latin typeface="+mn-lt"/>
                <a:ea typeface="+mn-ea"/>
                <a:cs typeface="+mn-cs"/>
              </a:rPr>
              <a:t>minimal pairs</a:t>
            </a:r>
            <a:r>
              <a:rPr lang="en-US" sz="1200" b="0" kern="1200" dirty="0">
                <a:solidFill>
                  <a:schemeClr val="tx1"/>
                </a:solidFill>
                <a:effectLst/>
                <a:latin typeface="+mn-lt"/>
                <a:ea typeface="+mn-ea"/>
                <a:cs typeface="+mn-cs"/>
              </a:rPr>
              <a:t> of unknown words to compel students to focus on a pair of SSC (sound-symbol correspondence) that often cause difficulty, both in pronunciation, reading aloud of written text, and also in spelling.</a:t>
            </a:r>
            <a:r>
              <a:rPr lang="en-US" sz="1200" b="0" kern="1200" baseline="0" dirty="0">
                <a:solidFill>
                  <a:schemeClr val="tx1"/>
                </a:solidFill>
                <a:effectLst/>
                <a:latin typeface="+mn-lt"/>
                <a:ea typeface="+mn-ea"/>
                <a:cs typeface="+mn-cs"/>
              </a:rPr>
              <a:t> (Unknown words are used so that pupils focus closely on the sound. Definitions are given on a later slide).</a:t>
            </a:r>
          </a:p>
          <a:p>
            <a:pPr hangingPunct="0"/>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Procedure:</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Starting</a:t>
            </a:r>
            <a:r>
              <a:rPr lang="en-US" sz="1200" b="0" kern="1200" baseline="0" dirty="0">
                <a:solidFill>
                  <a:schemeClr val="tx1"/>
                </a:solidFill>
                <a:effectLst/>
                <a:latin typeface="+mn-lt"/>
                <a:ea typeface="+mn-ea"/>
                <a:cs typeface="+mn-cs"/>
              </a:rPr>
              <a:t> on the red square, pupils listen to the words and decide whether they hear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They follow the arrows indicated by their choice to finish at one of the chests.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There is only one correct route per slide, so pupils must correctly identify all words to find the treasure.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 order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and /</a:t>
            </a:r>
            <a:r>
              <a:rPr lang="en-US" sz="1200" b="0" kern="1200" baseline="0" dirty="0" err="1">
                <a:solidFill>
                  <a:schemeClr val="tx1"/>
                </a:solidFill>
                <a:effectLst/>
                <a:latin typeface="+mn-lt"/>
                <a:ea typeface="+mn-ea"/>
                <a:cs typeface="+mn-cs"/>
              </a:rPr>
              <a:t>ie</a:t>
            </a:r>
            <a:r>
              <a:rPr lang="en-US" sz="1200" b="0" kern="1200" baseline="0" dirty="0">
                <a:solidFill>
                  <a:schemeClr val="tx1"/>
                </a:solidFill>
                <a:effectLst/>
                <a:latin typeface="+mn-lt"/>
                <a:ea typeface="+mn-ea"/>
                <a:cs typeface="+mn-cs"/>
              </a:rPr>
              <a:t>/ changes (i.e. sometimes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Pupils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Teacher asks ‘Wo </a:t>
            </a:r>
            <a:r>
              <a:rPr lang="en-US" sz="1200" b="0" kern="1200" baseline="0" dirty="0" err="1">
                <a:solidFill>
                  <a:schemeClr val="tx1"/>
                </a:solidFill>
                <a:effectLst/>
                <a:latin typeface="+mn-lt"/>
                <a:ea typeface="+mn-ea"/>
                <a:cs typeface="+mn-cs"/>
              </a:rPr>
              <a:t>bist</a:t>
            </a:r>
            <a:r>
              <a:rPr lang="en-US" sz="1200" b="0" kern="1200" baseline="0" dirty="0">
                <a:solidFill>
                  <a:schemeClr val="tx1"/>
                </a:solidFill>
                <a:effectLst/>
                <a:latin typeface="+mn-lt"/>
                <a:ea typeface="+mn-ea"/>
                <a:cs typeface="+mn-cs"/>
              </a:rPr>
              <a:t> du?’ Pupils respond ‘Z, W’ etc. to </a:t>
            </a:r>
            <a:r>
              <a:rPr lang="en-US" sz="1200" b="0" kern="1200" baseline="0" dirty="0" err="1">
                <a:solidFill>
                  <a:schemeClr val="tx1"/>
                </a:solidFill>
                <a:effectLst/>
                <a:latin typeface="+mn-lt"/>
                <a:ea typeface="+mn-ea"/>
                <a:cs typeface="+mn-cs"/>
              </a:rPr>
              <a:t>practise</a:t>
            </a:r>
            <a:r>
              <a:rPr lang="en-US" sz="1200" b="0" kern="1200" baseline="0" dirty="0">
                <a:solidFill>
                  <a:schemeClr val="tx1"/>
                </a:solidFill>
                <a:effectLst/>
                <a:latin typeface="+mn-lt"/>
                <a:ea typeface="+mn-ea"/>
                <a:cs typeface="+mn-cs"/>
              </a:rPr>
              <a:t> the alphabet. Teacher clicks on the chests they say to reveal treasure (or not!)</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Audio plays on clicking play. Pupils will probably need to hear the audio at least three times.</a:t>
            </a:r>
          </a:p>
          <a:p>
            <a:pPr hangingPunct="0"/>
            <a:r>
              <a:rPr lang="en-US" sz="1200" b="1" kern="1200" baseline="0" dirty="0">
                <a:solidFill>
                  <a:schemeClr val="tx1"/>
                </a:solidFill>
                <a:effectLst/>
                <a:latin typeface="+mn-lt"/>
                <a:ea typeface="+mn-ea"/>
                <a:cs typeface="+mn-cs"/>
              </a:rPr>
              <a:t>Note: Each treasure chest is triggered to reveal what is underneath. You see a hand icon appear when you mouse over it – click and the chest disappears. Each slide only has one treasure chest – the rest reveal skulls.</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hangingPunct="0"/>
            <a:endParaRPr lang="en-US" sz="1200" b="1"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Wein, </a:t>
            </a:r>
            <a:r>
              <a:rPr lang="en-US" sz="1200" b="0" kern="1200" dirty="0" err="1">
                <a:solidFill>
                  <a:schemeClr val="tx1"/>
                </a:solidFill>
                <a:effectLst/>
                <a:latin typeface="+mn-lt"/>
                <a:ea typeface="+mn-ea"/>
                <a:cs typeface="+mn-cs"/>
              </a:rPr>
              <a:t>Biene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Feile</a:t>
            </a:r>
            <a:r>
              <a:rPr lang="en-US" sz="1200" b="0" kern="1200" dirty="0">
                <a:solidFill>
                  <a:schemeClr val="tx1"/>
                </a:solidFill>
                <a:effectLst/>
                <a:latin typeface="+mn-lt"/>
                <a:ea typeface="+mn-ea"/>
                <a:cs typeface="+mn-cs"/>
              </a:rPr>
              <a:t>, Lieder, </a:t>
            </a:r>
            <a:r>
              <a:rPr lang="en-US" sz="1200" b="0" kern="1200" dirty="0" err="1">
                <a:solidFill>
                  <a:schemeClr val="tx1"/>
                </a:solidFill>
                <a:effectLst/>
                <a:latin typeface="+mn-lt"/>
                <a:ea typeface="+mn-ea"/>
                <a:cs typeface="+mn-cs"/>
              </a:rPr>
              <a:t>Riese</a:t>
            </a:r>
            <a:endParaRPr lang="en-US" sz="1200" b="0" kern="1200" dirty="0">
              <a:solidFill>
                <a:schemeClr val="tx1"/>
              </a:solidFill>
              <a:effectLst/>
              <a:latin typeface="+mn-lt"/>
              <a:ea typeface="+mn-ea"/>
              <a:cs typeface="+mn-cs"/>
            </a:endParaRP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Treasure is located in chest r</a:t>
            </a:r>
          </a:p>
          <a:p>
            <a:pPr hangingPunct="0"/>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756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is a slightly different angle, but I’ve included it to show the breadth and depth of NCELP’s phonics work as it’s developed through Y7. Here English has two pronunciations for ‘</a:t>
            </a:r>
            <a:r>
              <a:rPr lang="en-GB" b="0" dirty="0" err="1"/>
              <a:t>ch</a:t>
            </a:r>
            <a:r>
              <a:rPr lang="en-GB" b="0" dirty="0"/>
              <a:t>’ where French has one (there’s a reason for that, as where the English and French pronunciations overlap, those are words ‘borrowed’ form French).</a:t>
            </a:r>
            <a:br>
              <a:rPr lang="en-GB" b="1"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2 minutes</a:t>
            </a:r>
            <a:br>
              <a:rPr lang="en-GB" dirty="0"/>
            </a:br>
            <a:r>
              <a:rPr lang="en-GB" b="1" dirty="0"/>
              <a:t>Aim: </a:t>
            </a:r>
            <a:r>
              <a:rPr lang="en-GB" dirty="0"/>
              <a:t>This activity highlights similarities and differences in the English and French pronunciation of the SSC [</a:t>
            </a:r>
            <a:r>
              <a:rPr lang="en-GB" dirty="0" err="1"/>
              <a:t>ch</a:t>
            </a:r>
            <a:r>
              <a:rPr lang="en-GB" dirty="0"/>
              <a:t>], using near-cognates which have not been previously taught. Images are provided to aid recognition. The activity aims to show that while the pronunciation of this SSC changes in English, it is consistent in French. Teachers to highlight that, where the sound is ‘</a:t>
            </a:r>
            <a:r>
              <a:rPr lang="en-GB" dirty="0" err="1"/>
              <a:t>sh</a:t>
            </a:r>
            <a:r>
              <a:rPr lang="en-GB" dirty="0"/>
              <a:t>’ in English, these words are “borrowed” from French (chef, brochure, champagne, moustache).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Students write 1-10 in their exercise books and decide if the [</a:t>
            </a:r>
            <a:r>
              <a:rPr lang="en-GB" dirty="0" err="1"/>
              <a:t>ch</a:t>
            </a:r>
            <a:r>
              <a:rPr lang="en-GB" dirty="0"/>
              <a:t>] in the French word sounds the same as in English, or different from the English. </a:t>
            </a:r>
            <a:br>
              <a:rPr lang="en-GB" dirty="0"/>
            </a:br>
            <a:r>
              <a:rPr lang="en-GB" dirty="0"/>
              <a:t>They then listen to the words and check their answers.</a:t>
            </a:r>
          </a:p>
          <a:p>
            <a:endParaRPr lang="en-GB" dirty="0"/>
          </a:p>
          <a:p>
            <a:r>
              <a:rPr lang="en-GB" b="1" dirty="0"/>
              <a:t>TRANSCRIPT:</a:t>
            </a:r>
          </a:p>
          <a:p>
            <a:pPr marL="228600" indent="-228600">
              <a:buAutoNum type="arabicPeriod"/>
            </a:pPr>
            <a:r>
              <a:rPr lang="en-GB" dirty="0"/>
              <a:t>chef</a:t>
            </a:r>
          </a:p>
          <a:p>
            <a:pPr marL="228600" indent="-228600">
              <a:buAutoNum type="arabicPeriod"/>
            </a:pPr>
            <a:r>
              <a:rPr lang="en-GB" dirty="0"/>
              <a:t>avalanche</a:t>
            </a:r>
          </a:p>
          <a:p>
            <a:pPr marL="228600" indent="-228600">
              <a:buAutoNum type="arabicPeriod"/>
            </a:pPr>
            <a:r>
              <a:rPr lang="en-GB" dirty="0" err="1"/>
              <a:t>touche</a:t>
            </a:r>
            <a:endParaRPr lang="en-GB" dirty="0"/>
          </a:p>
          <a:p>
            <a:pPr marL="228600" indent="-228600">
              <a:buAutoNum type="arabicPeriod"/>
            </a:pPr>
            <a:r>
              <a:rPr lang="en-GB" dirty="0"/>
              <a:t>brochure</a:t>
            </a:r>
          </a:p>
          <a:p>
            <a:pPr marL="228600" indent="-228600">
              <a:buAutoNum type="arabicPeriod"/>
            </a:pPr>
            <a:r>
              <a:rPr lang="en-GB" dirty="0"/>
              <a:t>charge</a:t>
            </a:r>
          </a:p>
          <a:p>
            <a:pPr marL="228600" indent="-228600">
              <a:buAutoNum type="arabicPeriod"/>
            </a:pPr>
            <a:r>
              <a:rPr lang="en-GB" dirty="0"/>
              <a:t>champagne</a:t>
            </a:r>
          </a:p>
          <a:p>
            <a:pPr marL="228600" indent="-228600">
              <a:buAutoNum type="arabicPeriod"/>
            </a:pPr>
            <a:r>
              <a:rPr lang="en-GB" dirty="0" err="1"/>
              <a:t>chocolat</a:t>
            </a:r>
            <a:endParaRPr lang="en-GB" dirty="0"/>
          </a:p>
          <a:p>
            <a:pPr marL="228600" indent="-228600">
              <a:buAutoNum type="arabicPeriod"/>
            </a:pPr>
            <a:r>
              <a:rPr lang="en-GB" dirty="0"/>
              <a:t>champion</a:t>
            </a:r>
          </a:p>
          <a:p>
            <a:pPr marL="228600" indent="-228600">
              <a:buAutoNum type="arabicPeriod"/>
            </a:pPr>
            <a:r>
              <a:rPr lang="en-GB" dirty="0"/>
              <a:t>moustache</a:t>
            </a:r>
          </a:p>
          <a:p>
            <a:pPr marL="228600" indent="-228600">
              <a:buAutoNum type="arabicPeriod"/>
            </a:pPr>
            <a:r>
              <a:rPr lang="en-GB" dirty="0"/>
              <a:t>riche</a:t>
            </a:r>
          </a:p>
          <a:p>
            <a:endParaRPr lang="en-GB" dirty="0"/>
          </a:p>
          <a:p>
            <a:r>
              <a:rPr lang="en-GB" sz="1200" b="1" kern="1200" dirty="0">
                <a:solidFill>
                  <a:schemeClr val="tx1"/>
                </a:solidFill>
                <a:effectLst/>
                <a:latin typeface="+mn-lt"/>
                <a:ea typeface="+mn-ea"/>
                <a:cs typeface="+mn-cs"/>
              </a:rPr>
              <a:t>Frequency rankings of </a:t>
            </a:r>
            <a:r>
              <a:rPr lang="en-GB" sz="1200" b="1" u="none" kern="1200" dirty="0">
                <a:solidFill>
                  <a:schemeClr val="tx1"/>
                </a:solidFill>
                <a:effectLst/>
                <a:latin typeface="+mn-lt"/>
                <a:ea typeface="+mn-ea"/>
                <a:cs typeface="+mn-cs"/>
              </a:rPr>
              <a:t>non-SOW (near-)cognates</a:t>
            </a:r>
            <a:r>
              <a:rPr lang="en-GB" sz="1200" b="1" kern="1200" dirty="0">
                <a:solidFill>
                  <a:schemeClr val="tx1"/>
                </a:solidFill>
                <a:effectLst/>
                <a:latin typeface="+mn-lt"/>
                <a:ea typeface="+mn-ea"/>
                <a:cs typeface="+mn-cs"/>
              </a:rPr>
              <a:t> (1 is the most common word in French):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avalanche [4426], brochure [&gt;5000], champagne [&gt;5000], champion [2443], charge [849], chef [386], chocolat [4556], moustache [&gt;5000], riche [599], touche [3775]</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Source: </a:t>
            </a:r>
            <a:r>
              <a:rPr lang="fr-FR" sz="1200" kern="1200" dirty="0" err="1">
                <a:solidFill>
                  <a:schemeClr val="tx1"/>
                </a:solidFill>
                <a:effectLst/>
                <a:latin typeface="+mn-lt"/>
                <a:ea typeface="+mn-ea"/>
                <a:cs typeface="+mn-cs"/>
              </a:rPr>
              <a:t>Londsale</a:t>
            </a:r>
            <a:r>
              <a:rPr lang="fr-FR" sz="1200" kern="1200" dirty="0">
                <a:solidFill>
                  <a:schemeClr val="tx1"/>
                </a:solidFill>
                <a:effectLst/>
                <a:latin typeface="+mn-lt"/>
                <a:ea typeface="+mn-ea"/>
                <a:cs typeface="+mn-cs"/>
              </a:rPr>
              <a:t>, D., &amp; Le Bras, Y.  </a:t>
            </a:r>
            <a:r>
              <a:rPr lang="en-GB" sz="1200" kern="1200" dirty="0">
                <a:solidFill>
                  <a:schemeClr val="tx1"/>
                </a:solidFill>
                <a:effectLst/>
                <a:latin typeface="+mn-lt"/>
                <a:ea typeface="+mn-ea"/>
                <a:cs typeface="+mn-cs"/>
              </a:rPr>
              <a:t>(2009).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414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Systematically revisiting high-frequency vocabulary is perhaps the key way to strengthen the reach and impact of any SOW in any department.</a:t>
            </a:r>
            <a:br>
              <a:rPr lang="en-GB" dirty="0"/>
            </a:br>
            <a:r>
              <a:rPr lang="en-GB" dirty="0"/>
              <a:t>It’s tricky to do this in a planned way starting from scratch – time-consuming above all else.</a:t>
            </a:r>
            <a:br>
              <a:rPr lang="en-GB" dirty="0"/>
            </a:br>
            <a:r>
              <a:rPr lang="en-GB" dirty="0"/>
              <a:t>However, what any </a:t>
            </a:r>
            <a:r>
              <a:rPr lang="en-GB" dirty="0" err="1"/>
              <a:t>HoD</a:t>
            </a:r>
            <a:r>
              <a:rPr lang="en-GB" dirty="0"/>
              <a:t> could say to his/her dept is – every week should include at least one activity that revisits the most useful (high-frequency) vocabulary from 3 x weeks again, and one from 9 x weeks ago.</a:t>
            </a:r>
            <a:br>
              <a:rPr lang="en-GB" dirty="0"/>
            </a:br>
            <a:r>
              <a:rPr lang="en-GB" dirty="0"/>
              <a:t>Depts who wanted to be  joined up about this could divide up the creation work such that one person did all of Term 1 Y7 Spanish for example, and so on.</a:t>
            </a:r>
            <a:br>
              <a:rPr lang="en-GB" dirty="0"/>
            </a:br>
            <a:r>
              <a:rPr lang="en-GB" dirty="0"/>
              <a:t>Those resources would then be shared.</a:t>
            </a:r>
            <a:br>
              <a:rPr lang="en-GB" dirty="0"/>
            </a:br>
            <a:r>
              <a:rPr lang="en-GB" dirty="0"/>
              <a:t>This would not attempt to integrate the words into the new lesson material, not try to weave them in, but it would ensure that students were given regular opportunities to recall meanings and forms of the most high-frequency language.</a:t>
            </a:r>
            <a:br>
              <a:rPr lang="en-GB" dirty="0"/>
            </a:br>
            <a:r>
              <a:rPr lang="en-GB" dirty="0"/>
              <a:t>These task types do not need to try to be ‘all singing / all dancing’ – simple templates can be used.</a:t>
            </a:r>
            <a:br>
              <a:rPr lang="en-GB" dirty="0"/>
            </a:br>
            <a:r>
              <a:rPr lang="en-GB" dirty="0"/>
              <a:t>Let’s look at a few examples of task types…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879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73137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17/09/2020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938294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455317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71206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08233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455846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43050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28065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09733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4184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283034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183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17/09/2020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829957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610755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900687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92403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08723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2313380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115734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1545993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0873226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2505011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851976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758528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9744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5964416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0098688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15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248311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398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2581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70645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5538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4196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40884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17/09/2020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34582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17/09/2020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15336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4357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17/09/2020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48546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17/09/2020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69124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17/09/2020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59437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259369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4301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26783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0041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9481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45313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493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541450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62444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6902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20334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4810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42411467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52263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4820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38241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9029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42775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0020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396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797013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9805276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25670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07387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1036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95623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82754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570258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7096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15112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15541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151509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7853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25442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637304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22917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6217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553347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36438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7259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681026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0991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03853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405632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0337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7226418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399698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4550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71829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40334990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1823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17/09/2020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077602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939396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94427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88921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255709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3676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8060113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8141174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69086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70002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711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17/09/2020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071563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6329827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83501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98395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37064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78346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476783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8551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2584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7576120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9559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17/09/2020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596491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99148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9094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048186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44345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078688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70959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74463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6367661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6567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44320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5.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4.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4.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4.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368933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932726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75053852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0247312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851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129564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590518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466332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912070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738160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281181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gif"/><Relationship Id="rId4" Type="http://schemas.openxmlformats.org/officeDocument/2006/relationships/hyperlink" Target="https://ncelp.org/ncelp-teacher-cpd/"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3.xml"/></Relationships>
</file>

<file path=ppt/slides/_rels/slide11.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image" Target="../media/image10.png"/><Relationship Id="rId7" Type="http://schemas.openxmlformats.org/officeDocument/2006/relationships/audio" Target="../media/audio36.wav"/><Relationship Id="rId2" Type="http://schemas.openxmlformats.org/officeDocument/2006/relationships/notesSlide" Target="../notesSlides/notesSlide11.xml"/><Relationship Id="rId1" Type="http://schemas.openxmlformats.org/officeDocument/2006/relationships/slideLayout" Target="../slideLayouts/slideLayout115.xml"/><Relationship Id="rId6" Type="http://schemas.openxmlformats.org/officeDocument/2006/relationships/audio" Target="../media/audio35.wav"/><Relationship Id="rId5" Type="http://schemas.openxmlformats.org/officeDocument/2006/relationships/audio" Target="../media/audio34.wav"/><Relationship Id="rId10" Type="http://schemas.openxmlformats.org/officeDocument/2006/relationships/image" Target="../media/image34.gif"/><Relationship Id="rId4" Type="http://schemas.openxmlformats.org/officeDocument/2006/relationships/audio" Target="../media/audio33.wav"/><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audio" Target="../media/audio40.wav"/><Relationship Id="rId26" Type="http://schemas.openxmlformats.org/officeDocument/2006/relationships/audio" Target="../media/audio48.wav"/><Relationship Id="rId3" Type="http://schemas.openxmlformats.org/officeDocument/2006/relationships/image" Target="../media/image35.png"/><Relationship Id="rId21" Type="http://schemas.openxmlformats.org/officeDocument/2006/relationships/audio" Target="../media/audio43.wav"/><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audio" Target="../media/audio39.wav"/><Relationship Id="rId25" Type="http://schemas.openxmlformats.org/officeDocument/2006/relationships/audio" Target="../media/audio47.wav"/><Relationship Id="rId2" Type="http://schemas.openxmlformats.org/officeDocument/2006/relationships/notesSlide" Target="../notesSlides/notesSlide12.xml"/><Relationship Id="rId16" Type="http://schemas.openxmlformats.org/officeDocument/2006/relationships/audio" Target="../media/audio38.wav"/><Relationship Id="rId20" Type="http://schemas.openxmlformats.org/officeDocument/2006/relationships/audio" Target="../media/audio42.wav"/><Relationship Id="rId29" Type="http://schemas.openxmlformats.org/officeDocument/2006/relationships/audio" Target="../media/audio49.wav"/><Relationship Id="rId1" Type="http://schemas.openxmlformats.org/officeDocument/2006/relationships/slideLayout" Target="../slideLayouts/slideLayout93.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audio" Target="../media/audio46.wav"/><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audio" Target="../media/audio45.wav"/><Relationship Id="rId28" Type="http://schemas.openxmlformats.org/officeDocument/2006/relationships/image" Target="../media/image49.jpeg"/><Relationship Id="rId10" Type="http://schemas.openxmlformats.org/officeDocument/2006/relationships/image" Target="../media/image42.png"/><Relationship Id="rId19" Type="http://schemas.openxmlformats.org/officeDocument/2006/relationships/audio" Target="../media/audio41.wav"/><Relationship Id="rId31" Type="http://schemas.openxmlformats.org/officeDocument/2006/relationships/image" Target="../media/image51.jpe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audio" Target="../media/audio44.wav"/><Relationship Id="rId27" Type="http://schemas.openxmlformats.org/officeDocument/2006/relationships/image" Target="../media/image48.png"/><Relationship Id="rId30"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audio" Target="../media/audio54.wav"/><Relationship Id="rId3" Type="http://schemas.openxmlformats.org/officeDocument/2006/relationships/image" Target="../media/image10.png"/><Relationship Id="rId7" Type="http://schemas.openxmlformats.org/officeDocument/2006/relationships/audio" Target="../media/audio53.wav"/><Relationship Id="rId2" Type="http://schemas.openxmlformats.org/officeDocument/2006/relationships/notesSlide" Target="../notesSlides/notesSlide13.xml"/><Relationship Id="rId1" Type="http://schemas.openxmlformats.org/officeDocument/2006/relationships/slideLayout" Target="../slideLayouts/slideLayout81.xml"/><Relationship Id="rId6" Type="http://schemas.openxmlformats.org/officeDocument/2006/relationships/audio" Target="../media/audio52.wav"/><Relationship Id="rId5" Type="http://schemas.openxmlformats.org/officeDocument/2006/relationships/audio" Target="../media/audio51.wav"/><Relationship Id="rId10" Type="http://schemas.openxmlformats.org/officeDocument/2006/relationships/image" Target="../media/image33.png"/><Relationship Id="rId4" Type="http://schemas.openxmlformats.org/officeDocument/2006/relationships/audio" Target="../media/audio50.wav"/><Relationship Id="rId9" Type="http://schemas.openxmlformats.org/officeDocument/2006/relationships/audio" Target="../media/audio55.wav"/></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0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04.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81.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hyperlink" Target="https://oasis-database.org/concern/summaries/m039k4882?locale=en" TargetMode="External"/><Relationship Id="rId4" Type="http://schemas.openxmlformats.org/officeDocument/2006/relationships/hyperlink" Target="https://oasis-database.org/concern/summaries/z029p472x?locale=en" TargetMode="External"/></Relationships>
</file>

<file path=ppt/slides/_rels/slide19.xml.rels><?xml version="1.0" encoding="UTF-8" standalone="yes"?>
<Relationships xmlns="http://schemas.openxmlformats.org/package/2006/relationships"><Relationship Id="rId8" Type="http://schemas.openxmlformats.org/officeDocument/2006/relationships/audio" Target="../media/audio59.wav"/><Relationship Id="rId3" Type="http://schemas.openxmlformats.org/officeDocument/2006/relationships/image" Target="../media/image8.png"/><Relationship Id="rId7" Type="http://schemas.openxmlformats.org/officeDocument/2006/relationships/audio" Target="../media/audio58.wav"/><Relationship Id="rId12" Type="http://schemas.openxmlformats.org/officeDocument/2006/relationships/audio" Target="../media/audio63.wav"/><Relationship Id="rId2" Type="http://schemas.openxmlformats.org/officeDocument/2006/relationships/notesSlide" Target="../notesSlides/notesSlide19.xml"/><Relationship Id="rId1" Type="http://schemas.openxmlformats.org/officeDocument/2006/relationships/slideLayout" Target="../slideLayouts/slideLayout58.xml"/><Relationship Id="rId6" Type="http://schemas.openxmlformats.org/officeDocument/2006/relationships/audio" Target="../media/audio57.wav"/><Relationship Id="rId11" Type="http://schemas.openxmlformats.org/officeDocument/2006/relationships/audio" Target="../media/audio62.wav"/><Relationship Id="rId5" Type="http://schemas.openxmlformats.org/officeDocument/2006/relationships/audio" Target="../media/audio56.wav"/><Relationship Id="rId10" Type="http://schemas.openxmlformats.org/officeDocument/2006/relationships/audio" Target="../media/audio61.wav"/><Relationship Id="rId4" Type="http://schemas.openxmlformats.org/officeDocument/2006/relationships/image" Target="../media/image53.png"/><Relationship Id="rId9" Type="http://schemas.openxmlformats.org/officeDocument/2006/relationships/audio" Target="../media/audio60.wav"/></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s://ncelp.org/ncelp-teacher-cpd/"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0.png"/><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73.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7.gif"/><Relationship Id="rId4" Type="http://schemas.openxmlformats.org/officeDocument/2006/relationships/hyperlink" Target="https://ncelp.org/ncelp-teacher-cp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3" Type="http://schemas.openxmlformats.org/officeDocument/2006/relationships/image" Target="../media/image10.pn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0" Type="http://schemas.openxmlformats.org/officeDocument/2006/relationships/audio" Target="../media/audio6.wav"/><Relationship Id="rId4" Type="http://schemas.openxmlformats.org/officeDocument/2006/relationships/image" Target="../media/image11.jpeg"/><Relationship Id="rId9" Type="http://schemas.openxmlformats.org/officeDocument/2006/relationships/audio" Target="../media/audio5.wav"/></Relationships>
</file>

<file path=ppt/slides/_rels/slide5.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3" Type="http://schemas.openxmlformats.org/officeDocument/2006/relationships/image" Target="../media/image12.png"/><Relationship Id="rId7" Type="http://schemas.openxmlformats.org/officeDocument/2006/relationships/audio" Target="../media/audio13.wav"/><Relationship Id="rId12" Type="http://schemas.openxmlformats.org/officeDocument/2006/relationships/audio" Target="../media/audio18.wav"/><Relationship Id="rId2" Type="http://schemas.openxmlformats.org/officeDocument/2006/relationships/notesSlide" Target="../notesSlides/notesSlide5.xml"/><Relationship Id="rId16" Type="http://schemas.openxmlformats.org/officeDocument/2006/relationships/image" Target="../media/image13.png"/><Relationship Id="rId1" Type="http://schemas.openxmlformats.org/officeDocument/2006/relationships/slideLayout" Target="../slideLayouts/slideLayout47.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5" Type="http://schemas.openxmlformats.org/officeDocument/2006/relationships/audio" Target="../media/audio2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audio" Target="../media/audio20.wav"/></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audio" Target="../media/audio22.wav"/><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22.jpeg"/><Relationship Id="rId18" Type="http://schemas.openxmlformats.org/officeDocument/2006/relationships/image" Target="../media/image27.png"/><Relationship Id="rId3" Type="http://schemas.openxmlformats.org/officeDocument/2006/relationships/audio" Target="../media/audio23.wav"/><Relationship Id="rId21" Type="http://schemas.openxmlformats.org/officeDocument/2006/relationships/image" Target="../media/image30.png"/><Relationship Id="rId7" Type="http://schemas.openxmlformats.org/officeDocument/2006/relationships/audio" Target="../media/audio27.wav"/><Relationship Id="rId12" Type="http://schemas.openxmlformats.org/officeDocument/2006/relationships/audio" Target="../media/audio32.wav"/><Relationship Id="rId17" Type="http://schemas.openxmlformats.org/officeDocument/2006/relationships/image" Target="../media/image26.jpeg"/><Relationship Id="rId2" Type="http://schemas.openxmlformats.org/officeDocument/2006/relationships/notesSlide" Target="../notesSlides/notesSlide8.xml"/><Relationship Id="rId16" Type="http://schemas.openxmlformats.org/officeDocument/2006/relationships/image" Target="../media/image25.jpeg"/><Relationship Id="rId20" Type="http://schemas.openxmlformats.org/officeDocument/2006/relationships/image" Target="../media/image29.png"/><Relationship Id="rId1" Type="http://schemas.openxmlformats.org/officeDocument/2006/relationships/slideLayout" Target="../slideLayouts/slideLayout24.xml"/><Relationship Id="rId6" Type="http://schemas.openxmlformats.org/officeDocument/2006/relationships/audio" Target="../media/audio26.wav"/><Relationship Id="rId11" Type="http://schemas.openxmlformats.org/officeDocument/2006/relationships/audio" Target="../media/audio31.wav"/><Relationship Id="rId24" Type="http://schemas.openxmlformats.org/officeDocument/2006/relationships/image" Target="../media/image32.png"/><Relationship Id="rId5" Type="http://schemas.openxmlformats.org/officeDocument/2006/relationships/audio" Target="../media/audio25.wav"/><Relationship Id="rId15" Type="http://schemas.openxmlformats.org/officeDocument/2006/relationships/image" Target="../media/image24.jpeg"/><Relationship Id="rId23" Type="http://schemas.openxmlformats.org/officeDocument/2006/relationships/image" Target="../media/image12.png"/><Relationship Id="rId10" Type="http://schemas.openxmlformats.org/officeDocument/2006/relationships/audio" Target="../media/audio30.wav"/><Relationship Id="rId19" Type="http://schemas.openxmlformats.org/officeDocument/2006/relationships/image" Target="../media/image28.jpeg"/><Relationship Id="rId4" Type="http://schemas.openxmlformats.org/officeDocument/2006/relationships/audio" Target="../media/audio24.wav"/><Relationship Id="rId9" Type="http://schemas.openxmlformats.org/officeDocument/2006/relationships/audio" Target="../media/audio29.wav"/><Relationship Id="rId14" Type="http://schemas.openxmlformats.org/officeDocument/2006/relationships/image" Target="../media/image23.jpeg"/><Relationship Id="rId22"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7740825" cy="2247138"/>
          </a:xfrm>
        </p:spPr>
        <p:txBody>
          <a:bodyPr>
            <a:normAutofit/>
          </a:bodyPr>
          <a:lstStyle/>
          <a:p>
            <a:pPr algn="l"/>
            <a:r>
              <a:rPr lang="en-GB" sz="4000" b="1" dirty="0">
                <a:solidFill>
                  <a:prstClr val="white"/>
                </a:solidFill>
              </a:rPr>
              <a:t>Three ideas today… </a:t>
            </a:r>
            <a:br>
              <a:rPr lang="en-GB" b="1" dirty="0">
                <a:solidFill>
                  <a:prstClr val="white"/>
                </a:solidFill>
              </a:rPr>
            </a:br>
            <a:endParaRPr lang="en-GB" dirty="0"/>
          </a:p>
        </p:txBody>
      </p:sp>
      <p:sp>
        <p:nvSpPr>
          <p:cNvPr id="3" name="Subtitle 2"/>
          <p:cNvSpPr>
            <a:spLocks noGrp="1"/>
          </p:cNvSpPr>
          <p:nvPr>
            <p:ph type="subTitle" idx="1"/>
          </p:nvPr>
        </p:nvSpPr>
        <p:spPr>
          <a:xfrm>
            <a:off x="95073" y="3429000"/>
            <a:ext cx="6818489" cy="1655762"/>
          </a:xfrm>
        </p:spPr>
        <p:txBody>
          <a:bodyPr/>
          <a:lstStyle/>
          <a:p>
            <a:pPr algn="l"/>
            <a:r>
              <a:rPr lang="en-GB" sz="3200" dirty="0">
                <a:solidFill>
                  <a:prstClr val="white"/>
                </a:solidFill>
              </a:rPr>
              <a:t>that you can use tomorrow</a:t>
            </a:r>
          </a:p>
          <a:p>
            <a:endParaRPr lang="en-GB" dirty="0"/>
          </a:p>
        </p:txBody>
      </p:sp>
      <p:sp>
        <p:nvSpPr>
          <p:cNvPr id="11" name="Title 3">
            <a:extLst>
              <a:ext uri="{FF2B5EF4-FFF2-40B4-BE49-F238E27FC236}">
                <a16:creationId xmlns:a16="http://schemas.microsoft.com/office/drawing/2014/main" id="{C0508B9B-5891-4D3C-9F6E-ECDA43B43AC2}"/>
              </a:ext>
            </a:extLst>
          </p:cNvPr>
          <p:cNvSpPr txBox="1">
            <a:spLocks/>
          </p:cNvSpPr>
          <p:nvPr/>
        </p:nvSpPr>
        <p:spPr>
          <a:xfrm>
            <a:off x="56445" y="6161349"/>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 Rachel Hawkes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14 / 06 / 20</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TextBox 15">
            <a:extLst>
              <a:ext uri="{FF2B5EF4-FFF2-40B4-BE49-F238E27FC236}">
                <a16:creationId xmlns:a16="http://schemas.microsoft.com/office/drawing/2014/main" id="{ECF67D5B-28E3-483E-A736-DB342C7E92DE}"/>
              </a:ext>
            </a:extLst>
          </p:cNvPr>
          <p:cNvSpPr txBox="1"/>
          <p:nvPr/>
        </p:nvSpPr>
        <p:spPr>
          <a:xfrm>
            <a:off x="28737" y="102462"/>
            <a:ext cx="85316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presentation: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https://ncelp.org/ncelp-teacher-cpd/</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13" descr="A picture containing text, book&#10;&#10;Description automatically generated">
            <a:extLst>
              <a:ext uri="{FF2B5EF4-FFF2-40B4-BE49-F238E27FC236}">
                <a16:creationId xmlns:a16="http://schemas.microsoft.com/office/drawing/2014/main" id="{CECA98E0-DEDB-4CDD-9E5D-B5D158D828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7478" y="5939813"/>
            <a:ext cx="693678" cy="886654"/>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11" descr="background rectangle&#10;">
            <a:extLst>
              <a:ext uri="{FF2B5EF4-FFF2-40B4-BE49-F238E27FC236}">
                <a16:creationId xmlns:a16="http://schemas.microsoft.com/office/drawing/2014/main" id="{ECA3FCD3-0625-BD49-85D6-65C0B6BFE75A}"/>
              </a:ext>
            </a:extLst>
          </p:cNvPr>
          <p:cNvSpPr/>
          <p:nvPr/>
        </p:nvSpPr>
        <p:spPr>
          <a:xfrm>
            <a:off x="10315575" y="117244"/>
            <a:ext cx="176361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321256" y="145067"/>
            <a:ext cx="1757932" cy="400919"/>
          </a:xfrm>
        </p:spPr>
        <p:txBody>
          <a:bodyPr>
            <a:normAutofit/>
          </a:bodyPr>
          <a:lstStyle/>
          <a:p>
            <a:r>
              <a:rPr lang="en-GB" sz="2000" b="1" dirty="0" err="1">
                <a:solidFill>
                  <a:schemeClr val="bg1"/>
                </a:solidFill>
              </a:rPr>
              <a:t>vocabulario</a:t>
            </a:r>
            <a:endParaRPr lang="en-GB" sz="2000" b="1" dirty="0">
              <a:solidFill>
                <a:schemeClr val="bg1"/>
              </a:solidFill>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471615" y="164733"/>
            <a:ext cx="7293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 las frases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¿Qué significan las palabras?</a:t>
            </a:r>
          </a:p>
        </p:txBody>
      </p:sp>
      <p:graphicFrame>
        <p:nvGraphicFramePr>
          <p:cNvPr id="4" name="Tabla 3">
            <a:extLst>
              <a:ext uri="{FF2B5EF4-FFF2-40B4-BE49-F238E27FC236}">
                <a16:creationId xmlns:a16="http://schemas.microsoft.com/office/drawing/2014/main" id="{11F6876C-8C7D-8449-8C77-38DE5B8B8DA8}"/>
              </a:ext>
            </a:extLst>
          </p:cNvPr>
          <p:cNvGraphicFramePr>
            <a:graphicFrameLocks noGrp="1"/>
          </p:cNvGraphicFramePr>
          <p:nvPr/>
        </p:nvGraphicFramePr>
        <p:xfrm>
          <a:off x="140802" y="1098189"/>
          <a:ext cx="11893207" cy="5133413"/>
        </p:xfrm>
        <a:graphic>
          <a:graphicData uri="http://schemas.openxmlformats.org/drawingml/2006/table">
            <a:tbl>
              <a:tblPr firstRow="1" bandRow="1">
                <a:tableStyleId>{5DA37D80-6434-44D0-A028-1B22A696006F}</a:tableStyleId>
              </a:tblPr>
              <a:tblGrid>
                <a:gridCol w="6886835">
                  <a:extLst>
                    <a:ext uri="{9D8B030D-6E8A-4147-A177-3AD203B41FA5}">
                      <a16:colId xmlns:a16="http://schemas.microsoft.com/office/drawing/2014/main" val="1481478855"/>
                    </a:ext>
                  </a:extLst>
                </a:gridCol>
                <a:gridCol w="5006372">
                  <a:extLst>
                    <a:ext uri="{9D8B030D-6E8A-4147-A177-3AD203B41FA5}">
                      <a16:colId xmlns:a16="http://schemas.microsoft.com/office/drawing/2014/main" val="17679407"/>
                    </a:ext>
                  </a:extLst>
                </a:gridCol>
              </a:tblGrid>
              <a:tr h="667926">
                <a:tc>
                  <a:txBody>
                    <a:bodyPr/>
                    <a:lstStyle/>
                    <a:p>
                      <a:endParaRPr lang="es-GB" sz="2400" dirty="0">
                        <a:solidFill>
                          <a:srgbClr val="203864"/>
                        </a:solidFill>
                      </a:endParaRPr>
                    </a:p>
                  </a:txBody>
                  <a:tcPr/>
                </a:tc>
                <a:tc>
                  <a:txBody>
                    <a:bodyPr/>
                    <a:lstStyle/>
                    <a:p>
                      <a:pPr algn="ctr"/>
                      <a:r>
                        <a:rPr lang="es-GB" sz="2400" dirty="0">
                          <a:solidFill>
                            <a:srgbClr val="203864"/>
                          </a:solidFill>
                        </a:rPr>
                        <a:t>¿Qué significan las palabras?</a:t>
                      </a:r>
                    </a:p>
                  </a:txBody>
                  <a:tcPr/>
                </a:tc>
                <a:extLst>
                  <a:ext uri="{0D108BD9-81ED-4DB2-BD59-A6C34878D82A}">
                    <a16:rowId xmlns:a16="http://schemas.microsoft.com/office/drawing/2014/main" val="3998798577"/>
                  </a:ext>
                </a:extLst>
              </a:tr>
              <a:tr h="909352">
                <a:tc>
                  <a:txBody>
                    <a:bodyPr/>
                    <a:lstStyle/>
                    <a:p>
                      <a:r>
                        <a:rPr lang="es-GB" sz="2400" dirty="0">
                          <a:solidFill>
                            <a:srgbClr val="203864"/>
                          </a:solidFill>
                        </a:rPr>
                        <a:t>1. Bianca no quiere cenar porque está </a:t>
                      </a:r>
                      <a:r>
                        <a:rPr lang="es-GB" sz="2400" b="1" dirty="0">
                          <a:solidFill>
                            <a:srgbClr val="203864"/>
                          </a:solidFill>
                        </a:rPr>
                        <a:t>mala</a:t>
                      </a:r>
                      <a:r>
                        <a:rPr lang="es-GB" sz="2400" dirty="0">
                          <a:solidFill>
                            <a:srgbClr val="203864"/>
                          </a:solidFill>
                        </a:rPr>
                        <a:t>.</a:t>
                      </a:r>
                      <a:r>
                        <a:rPr lang="en-GB" sz="2400" dirty="0">
                          <a:solidFill>
                            <a:srgbClr val="203864"/>
                          </a:solidFill>
                        </a:rPr>
                        <a:t> Solo quiere dormir.</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3364388296"/>
                  </a:ext>
                </a:extLst>
              </a:tr>
              <a:tr h="909352">
                <a:tc>
                  <a:txBody>
                    <a:bodyPr/>
                    <a:lstStyle/>
                    <a:p>
                      <a:r>
                        <a:rPr lang="es-GB" sz="2400" dirty="0">
                          <a:solidFill>
                            <a:srgbClr val="203864"/>
                          </a:solidFill>
                        </a:rPr>
                        <a:t>2. </a:t>
                      </a:r>
                      <a:r>
                        <a:rPr lang="en-GB" sz="2400" dirty="0">
                          <a:solidFill>
                            <a:srgbClr val="203864"/>
                          </a:solidFill>
                        </a:rPr>
                        <a:t>Papá</a:t>
                      </a:r>
                      <a:r>
                        <a:rPr lang="es-GB" sz="2400" dirty="0">
                          <a:solidFill>
                            <a:srgbClr val="203864"/>
                          </a:solidFill>
                        </a:rPr>
                        <a:t> está </a:t>
                      </a:r>
                      <a:r>
                        <a:rPr lang="es-GB" sz="2400" b="1" dirty="0">
                          <a:solidFill>
                            <a:srgbClr val="203864"/>
                          </a:solidFill>
                        </a:rPr>
                        <a:t>triste</a:t>
                      </a:r>
                      <a:r>
                        <a:rPr lang="es-GB" sz="2400" dirty="0">
                          <a:solidFill>
                            <a:srgbClr val="203864"/>
                          </a:solidFill>
                        </a:rPr>
                        <a:t>, pero </a:t>
                      </a:r>
                      <a:r>
                        <a:rPr lang="es-GB" sz="2400" b="0" dirty="0">
                          <a:solidFill>
                            <a:srgbClr val="203864"/>
                          </a:solidFill>
                        </a:rPr>
                        <a:t>quizás</a:t>
                      </a:r>
                      <a:r>
                        <a:rPr lang="es-GB" sz="2400" dirty="0">
                          <a:solidFill>
                            <a:srgbClr val="203864"/>
                          </a:solidFill>
                        </a:rPr>
                        <a:t> </a:t>
                      </a:r>
                      <a:r>
                        <a:rPr lang="en-GB" sz="2400" dirty="0">
                          <a:solidFill>
                            <a:srgbClr val="203864"/>
                          </a:solidFill>
                        </a:rPr>
                        <a:t>su amigo</a:t>
                      </a:r>
                      <a:r>
                        <a:rPr lang="es-GB" sz="2400" dirty="0">
                          <a:solidFill>
                            <a:srgbClr val="203864"/>
                          </a:solidFill>
                        </a:rPr>
                        <a:t> no está </a:t>
                      </a:r>
                      <a:r>
                        <a:rPr lang="es-GB" sz="2400" b="0" dirty="0">
                          <a:solidFill>
                            <a:srgbClr val="203864"/>
                          </a:solidFill>
                        </a:rPr>
                        <a:t>así</a:t>
                      </a:r>
                      <a:r>
                        <a:rPr lang="es-GB" sz="2400" dirty="0">
                          <a:solidFill>
                            <a:srgbClr val="203864"/>
                          </a:solidFill>
                        </a:rPr>
                        <a:t>.</a:t>
                      </a: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1131220993"/>
                  </a:ext>
                </a:extLst>
              </a:tr>
              <a:tr h="607941">
                <a:tc>
                  <a:txBody>
                    <a:bodyPr/>
                    <a:lstStyle/>
                    <a:p>
                      <a:r>
                        <a:rPr lang="es-GB" sz="2400" dirty="0">
                          <a:solidFill>
                            <a:srgbClr val="203864"/>
                          </a:solidFill>
                        </a:rPr>
                        <a:t>3. </a:t>
                      </a:r>
                      <a:r>
                        <a:rPr lang="es-GB" sz="2400" b="0" dirty="0">
                          <a:solidFill>
                            <a:srgbClr val="203864"/>
                          </a:solidFill>
                        </a:rPr>
                        <a:t>Según</a:t>
                      </a:r>
                      <a:r>
                        <a:rPr lang="es-GB" sz="2400" dirty="0">
                          <a:solidFill>
                            <a:srgbClr val="203864"/>
                          </a:solidFill>
                        </a:rPr>
                        <a:t> la </a:t>
                      </a:r>
                      <a:r>
                        <a:rPr lang="es-GB" sz="2400" b="1" dirty="0">
                          <a:solidFill>
                            <a:srgbClr val="203864"/>
                          </a:solidFill>
                        </a:rPr>
                        <a:t>gente</a:t>
                      </a:r>
                      <a:r>
                        <a:rPr lang="es-GB" sz="2400" dirty="0">
                          <a:solidFill>
                            <a:srgbClr val="203864"/>
                          </a:solidFill>
                        </a:rPr>
                        <a:t> la ciudad es muy bonita.</a:t>
                      </a:r>
                      <a:r>
                        <a:rPr lang="en-GB" sz="2400" dirty="0">
                          <a:solidFill>
                            <a:srgbClr val="203864"/>
                          </a:solidFill>
                        </a:rPr>
                        <a:t> Voy a ir</a:t>
                      </a:r>
                      <a:r>
                        <a:rPr lang="en-GB" sz="2400" baseline="0" dirty="0">
                          <a:solidFill>
                            <a:srgbClr val="203864"/>
                          </a:solidFill>
                        </a:rPr>
                        <a:t> a mediodía.</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2824358541"/>
                  </a:ext>
                </a:extLst>
              </a:tr>
              <a:tr h="607941">
                <a:tc>
                  <a:txBody>
                    <a:bodyPr/>
                    <a:lstStyle/>
                    <a:p>
                      <a:r>
                        <a:rPr lang="es-GB" sz="2400" dirty="0">
                          <a:solidFill>
                            <a:srgbClr val="203864"/>
                          </a:solidFill>
                        </a:rPr>
                        <a:t>4. El parque está </a:t>
                      </a:r>
                      <a:r>
                        <a:rPr lang="es-GB" sz="2400" b="1" dirty="0">
                          <a:solidFill>
                            <a:srgbClr val="203864"/>
                          </a:solidFill>
                        </a:rPr>
                        <a:t>sucio</a:t>
                      </a:r>
                      <a:r>
                        <a:rPr lang="es-GB" sz="2400" dirty="0">
                          <a:solidFill>
                            <a:srgbClr val="203864"/>
                          </a:solidFill>
                        </a:rPr>
                        <a:t> y la calle está </a:t>
                      </a:r>
                      <a:r>
                        <a:rPr lang="es-GB" sz="2400" b="1" dirty="0">
                          <a:solidFill>
                            <a:srgbClr val="203864"/>
                          </a:solidFill>
                        </a:rPr>
                        <a:t>igual</a:t>
                      </a:r>
                      <a:r>
                        <a:rPr lang="es-GB" sz="2400" dirty="0">
                          <a:solidFill>
                            <a:srgbClr val="203864"/>
                          </a:solidFill>
                        </a:rPr>
                        <a:t>.</a:t>
                      </a: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2330219871"/>
                  </a:ext>
                </a:extLst>
              </a:tr>
              <a:tr h="607941">
                <a:tc>
                  <a:txBody>
                    <a:bodyPr/>
                    <a:lstStyle/>
                    <a:p>
                      <a:r>
                        <a:rPr lang="es-GB" sz="2400" dirty="0">
                          <a:solidFill>
                            <a:srgbClr val="203864"/>
                          </a:solidFill>
                        </a:rPr>
                        <a:t>5. No está </a:t>
                      </a:r>
                      <a:r>
                        <a:rPr lang="es-GB" sz="2400" b="1" dirty="0">
                          <a:solidFill>
                            <a:srgbClr val="203864"/>
                          </a:solidFill>
                        </a:rPr>
                        <a:t>lista</a:t>
                      </a:r>
                      <a:r>
                        <a:rPr lang="en-GB" sz="2400" b="0" dirty="0">
                          <a:solidFill>
                            <a:srgbClr val="203864"/>
                          </a:solidFill>
                        </a:rPr>
                        <a:t> para escribir</a:t>
                      </a:r>
                      <a:r>
                        <a:rPr lang="en-GB" sz="2400" b="0" baseline="0" dirty="0">
                          <a:solidFill>
                            <a:srgbClr val="203864"/>
                          </a:solidFill>
                        </a:rPr>
                        <a:t> una carta</a:t>
                      </a:r>
                      <a:r>
                        <a:rPr lang="es-GB" sz="2400" dirty="0">
                          <a:solidFill>
                            <a:srgbClr val="203864"/>
                          </a:solidFill>
                        </a:rPr>
                        <a:t>.</a:t>
                      </a:r>
                      <a:r>
                        <a:rPr lang="en-GB" sz="2400" dirty="0">
                          <a:solidFill>
                            <a:srgbClr val="203864"/>
                          </a:solidFill>
                        </a:rPr>
                        <a:t> </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3526490231"/>
                  </a:ext>
                </a:extLst>
              </a:tr>
              <a:tr h="607941">
                <a:tc>
                  <a:txBody>
                    <a:bodyPr/>
                    <a:lstStyle/>
                    <a:p>
                      <a:r>
                        <a:rPr lang="es-GB" sz="2400" dirty="0">
                          <a:solidFill>
                            <a:srgbClr val="203864"/>
                          </a:solidFill>
                        </a:rPr>
                        <a:t>6. La playa es </a:t>
                      </a:r>
                      <a:r>
                        <a:rPr lang="es-GB" sz="2400" b="1" dirty="0">
                          <a:solidFill>
                            <a:srgbClr val="203864"/>
                          </a:solidFill>
                        </a:rPr>
                        <a:t>preciosa</a:t>
                      </a:r>
                      <a:r>
                        <a:rPr lang="es-GB" sz="2400" dirty="0">
                          <a:solidFill>
                            <a:srgbClr val="203864"/>
                          </a:solidFill>
                        </a:rPr>
                        <a:t>, pero no está </a:t>
                      </a:r>
                      <a:r>
                        <a:rPr lang="es-GB" sz="2400" b="1" dirty="0">
                          <a:solidFill>
                            <a:srgbClr val="203864"/>
                          </a:solidFill>
                        </a:rPr>
                        <a:t>limpia</a:t>
                      </a:r>
                      <a:r>
                        <a:rPr lang="es-GB" sz="2400" dirty="0">
                          <a:solidFill>
                            <a:srgbClr val="203864"/>
                          </a:solidFill>
                        </a:rPr>
                        <a:t>.</a:t>
                      </a:r>
                      <a:r>
                        <a:rPr lang="en-GB" sz="2400" dirty="0">
                          <a:solidFill>
                            <a:srgbClr val="203864"/>
                          </a:solidFill>
                        </a:rPr>
                        <a:t> </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232994816"/>
                  </a:ext>
                </a:extLst>
              </a:tr>
            </a:tbl>
          </a:graphicData>
        </a:graphic>
      </p:graphicFrame>
      <p:sp>
        <p:nvSpPr>
          <p:cNvPr id="17" name="TextBox 5">
            <a:extLst>
              <a:ext uri="{FF2B5EF4-FFF2-40B4-BE49-F238E27FC236}">
                <a16:creationId xmlns:a16="http://schemas.microsoft.com/office/drawing/2014/main" id="{05E3C8A6-008B-A54B-B2E3-EBBAF2023B56}"/>
              </a:ext>
            </a:extLst>
          </p:cNvPr>
          <p:cNvSpPr txBox="1"/>
          <p:nvPr/>
        </p:nvSpPr>
        <p:spPr>
          <a:xfrm>
            <a:off x="471614" y="626398"/>
            <a:ext cx="9653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Write the meaning of the bold words.</a:t>
            </a:r>
          </a:p>
        </p:txBody>
      </p:sp>
      <p:sp>
        <p:nvSpPr>
          <p:cNvPr id="5" name="CuadroTexto 4">
            <a:extLst>
              <a:ext uri="{FF2B5EF4-FFF2-40B4-BE49-F238E27FC236}">
                <a16:creationId xmlns:a16="http://schemas.microsoft.com/office/drawing/2014/main" id="{6193B883-A2A0-2046-8FC8-BAEAB60FD9AC}"/>
              </a:ext>
            </a:extLst>
          </p:cNvPr>
          <p:cNvSpPr txBox="1"/>
          <p:nvPr/>
        </p:nvSpPr>
        <p:spPr>
          <a:xfrm>
            <a:off x="7109331" y="1893217"/>
            <a:ext cx="114005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mala =</a:t>
            </a:r>
          </a:p>
        </p:txBody>
      </p:sp>
      <p:sp>
        <p:nvSpPr>
          <p:cNvPr id="19" name="CuadroTexto 18">
            <a:extLst>
              <a:ext uri="{FF2B5EF4-FFF2-40B4-BE49-F238E27FC236}">
                <a16:creationId xmlns:a16="http://schemas.microsoft.com/office/drawing/2014/main" id="{D2D91EDC-8090-764F-A6E4-ACBDAC3C00FA}"/>
              </a:ext>
            </a:extLst>
          </p:cNvPr>
          <p:cNvSpPr txBox="1"/>
          <p:nvPr/>
        </p:nvSpPr>
        <p:spPr>
          <a:xfrm>
            <a:off x="7083531" y="2660993"/>
            <a:ext cx="105990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triste =</a:t>
            </a:r>
          </a:p>
        </p:txBody>
      </p:sp>
      <p:sp>
        <p:nvSpPr>
          <p:cNvPr id="20" name="CuadroTexto 19">
            <a:extLst>
              <a:ext uri="{FF2B5EF4-FFF2-40B4-BE49-F238E27FC236}">
                <a16:creationId xmlns:a16="http://schemas.microsoft.com/office/drawing/2014/main" id="{CEBCABA4-5839-2C4D-9DBD-CDEDD82B7181}"/>
              </a:ext>
            </a:extLst>
          </p:cNvPr>
          <p:cNvSpPr txBox="1"/>
          <p:nvPr/>
        </p:nvSpPr>
        <p:spPr>
          <a:xfrm>
            <a:off x="7094857" y="3052406"/>
            <a:ext cx="127631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quizás =</a:t>
            </a:r>
          </a:p>
        </p:txBody>
      </p:sp>
      <p:sp>
        <p:nvSpPr>
          <p:cNvPr id="21" name="CuadroTexto 20">
            <a:extLst>
              <a:ext uri="{FF2B5EF4-FFF2-40B4-BE49-F238E27FC236}">
                <a16:creationId xmlns:a16="http://schemas.microsoft.com/office/drawing/2014/main" id="{353033FC-2FB1-5043-A07E-492D8EA39EFF}"/>
              </a:ext>
            </a:extLst>
          </p:cNvPr>
          <p:cNvSpPr txBox="1"/>
          <p:nvPr/>
        </p:nvSpPr>
        <p:spPr>
          <a:xfrm>
            <a:off x="9820465" y="2715608"/>
            <a:ext cx="79220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así =</a:t>
            </a:r>
          </a:p>
        </p:txBody>
      </p:sp>
      <p:sp>
        <p:nvSpPr>
          <p:cNvPr id="22" name="CuadroTexto 21">
            <a:extLst>
              <a:ext uri="{FF2B5EF4-FFF2-40B4-BE49-F238E27FC236}">
                <a16:creationId xmlns:a16="http://schemas.microsoft.com/office/drawing/2014/main" id="{D55800B6-2D3C-E149-975C-53C833BCAA72}"/>
              </a:ext>
            </a:extLst>
          </p:cNvPr>
          <p:cNvSpPr txBox="1"/>
          <p:nvPr/>
        </p:nvSpPr>
        <p:spPr>
          <a:xfrm>
            <a:off x="7037140" y="3546469"/>
            <a:ext cx="125867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según =</a:t>
            </a:r>
          </a:p>
        </p:txBody>
      </p:sp>
      <p:sp>
        <p:nvSpPr>
          <p:cNvPr id="23" name="CuadroTexto 22">
            <a:extLst>
              <a:ext uri="{FF2B5EF4-FFF2-40B4-BE49-F238E27FC236}">
                <a16:creationId xmlns:a16="http://schemas.microsoft.com/office/drawing/2014/main" id="{F0F45424-0F78-F143-871E-E06FD43A9A28}"/>
              </a:ext>
            </a:extLst>
          </p:cNvPr>
          <p:cNvSpPr txBox="1"/>
          <p:nvPr/>
        </p:nvSpPr>
        <p:spPr>
          <a:xfrm>
            <a:off x="7030909" y="3930125"/>
            <a:ext cx="125707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gente =</a:t>
            </a:r>
          </a:p>
        </p:txBody>
      </p:sp>
      <p:sp>
        <p:nvSpPr>
          <p:cNvPr id="24" name="CuadroTexto 23">
            <a:extLst>
              <a:ext uri="{FF2B5EF4-FFF2-40B4-BE49-F238E27FC236}">
                <a16:creationId xmlns:a16="http://schemas.microsoft.com/office/drawing/2014/main" id="{0796082C-0002-2347-8A8B-17C8B5AB4BD7}"/>
              </a:ext>
            </a:extLst>
          </p:cNvPr>
          <p:cNvSpPr txBox="1"/>
          <p:nvPr/>
        </p:nvSpPr>
        <p:spPr>
          <a:xfrm>
            <a:off x="7004984" y="4477152"/>
            <a:ext cx="113845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sucio =</a:t>
            </a:r>
          </a:p>
        </p:txBody>
      </p:sp>
      <p:sp>
        <p:nvSpPr>
          <p:cNvPr id="25" name="CuadroTexto 24">
            <a:extLst>
              <a:ext uri="{FF2B5EF4-FFF2-40B4-BE49-F238E27FC236}">
                <a16:creationId xmlns:a16="http://schemas.microsoft.com/office/drawing/2014/main" id="{2C1ADB34-F8A4-BF45-98D1-9B5AC48E2F8B}"/>
              </a:ext>
            </a:extLst>
          </p:cNvPr>
          <p:cNvSpPr txBox="1"/>
          <p:nvPr/>
        </p:nvSpPr>
        <p:spPr>
          <a:xfrm>
            <a:off x="9439446" y="4482099"/>
            <a:ext cx="109998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igual =</a:t>
            </a:r>
          </a:p>
        </p:txBody>
      </p:sp>
      <p:sp>
        <p:nvSpPr>
          <p:cNvPr id="26" name="CuadroTexto 25">
            <a:extLst>
              <a:ext uri="{FF2B5EF4-FFF2-40B4-BE49-F238E27FC236}">
                <a16:creationId xmlns:a16="http://schemas.microsoft.com/office/drawing/2014/main" id="{7EF4FC89-E93A-A744-9597-6DD054CF01B2}"/>
              </a:ext>
            </a:extLst>
          </p:cNvPr>
          <p:cNvSpPr txBox="1"/>
          <p:nvPr/>
        </p:nvSpPr>
        <p:spPr>
          <a:xfrm>
            <a:off x="7064724" y="5103058"/>
            <a:ext cx="94448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lista =</a:t>
            </a:r>
          </a:p>
        </p:txBody>
      </p:sp>
      <p:sp>
        <p:nvSpPr>
          <p:cNvPr id="28" name="CuadroTexto 27">
            <a:extLst>
              <a:ext uri="{FF2B5EF4-FFF2-40B4-BE49-F238E27FC236}">
                <a16:creationId xmlns:a16="http://schemas.microsoft.com/office/drawing/2014/main" id="{D8817887-2EC8-0B47-AE19-98974B631263}"/>
              </a:ext>
            </a:extLst>
          </p:cNvPr>
          <p:cNvSpPr txBox="1"/>
          <p:nvPr/>
        </p:nvSpPr>
        <p:spPr>
          <a:xfrm>
            <a:off x="7004984" y="5681625"/>
            <a:ext cx="161935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preciosa =</a:t>
            </a:r>
          </a:p>
        </p:txBody>
      </p:sp>
      <p:sp>
        <p:nvSpPr>
          <p:cNvPr id="29" name="CuadroTexto 28">
            <a:extLst>
              <a:ext uri="{FF2B5EF4-FFF2-40B4-BE49-F238E27FC236}">
                <a16:creationId xmlns:a16="http://schemas.microsoft.com/office/drawing/2014/main" id="{3A757014-1F2C-1945-B601-3F78BD303890}"/>
              </a:ext>
            </a:extLst>
          </p:cNvPr>
          <p:cNvSpPr txBox="1"/>
          <p:nvPr/>
        </p:nvSpPr>
        <p:spPr>
          <a:xfrm>
            <a:off x="9860822" y="5690863"/>
            <a:ext cx="125226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limpia =</a:t>
            </a:r>
          </a:p>
        </p:txBody>
      </p:sp>
      <p:sp>
        <p:nvSpPr>
          <p:cNvPr id="30" name="CuadroTexto 29">
            <a:extLst>
              <a:ext uri="{FF2B5EF4-FFF2-40B4-BE49-F238E27FC236}">
                <a16:creationId xmlns:a16="http://schemas.microsoft.com/office/drawing/2014/main" id="{8CC638B5-C1FF-6E4C-A9BB-1A2462D92924}"/>
              </a:ext>
            </a:extLst>
          </p:cNvPr>
          <p:cNvSpPr txBox="1"/>
          <p:nvPr/>
        </p:nvSpPr>
        <p:spPr>
          <a:xfrm>
            <a:off x="8202597" y="1878478"/>
            <a:ext cx="11464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ill, sick</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CuadroTexto 30">
            <a:extLst>
              <a:ext uri="{FF2B5EF4-FFF2-40B4-BE49-F238E27FC236}">
                <a16:creationId xmlns:a16="http://schemas.microsoft.com/office/drawing/2014/main" id="{A3C7E513-DCAB-3443-9280-1C2D9EF8C56F}"/>
              </a:ext>
            </a:extLst>
          </p:cNvPr>
          <p:cNvSpPr txBox="1"/>
          <p:nvPr/>
        </p:nvSpPr>
        <p:spPr>
          <a:xfrm>
            <a:off x="8095832" y="2653508"/>
            <a:ext cx="67999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sad</a:t>
            </a:r>
          </a:p>
        </p:txBody>
      </p:sp>
      <p:sp>
        <p:nvSpPr>
          <p:cNvPr id="33" name="CuadroTexto 32">
            <a:extLst>
              <a:ext uri="{FF2B5EF4-FFF2-40B4-BE49-F238E27FC236}">
                <a16:creationId xmlns:a16="http://schemas.microsoft.com/office/drawing/2014/main" id="{26F4ED7B-3F07-E843-BD5D-430EA791DF4A}"/>
              </a:ext>
            </a:extLst>
          </p:cNvPr>
          <p:cNvSpPr txBox="1"/>
          <p:nvPr/>
        </p:nvSpPr>
        <p:spPr>
          <a:xfrm>
            <a:off x="8283027" y="3037667"/>
            <a:ext cx="116730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maybe</a:t>
            </a:r>
          </a:p>
        </p:txBody>
      </p:sp>
      <p:sp>
        <p:nvSpPr>
          <p:cNvPr id="34" name="CuadroTexto 33">
            <a:extLst>
              <a:ext uri="{FF2B5EF4-FFF2-40B4-BE49-F238E27FC236}">
                <a16:creationId xmlns:a16="http://schemas.microsoft.com/office/drawing/2014/main" id="{D6FC5988-873B-7340-8C58-6114E1CB427C}"/>
              </a:ext>
            </a:extLst>
          </p:cNvPr>
          <p:cNvSpPr txBox="1"/>
          <p:nvPr/>
        </p:nvSpPr>
        <p:spPr>
          <a:xfrm>
            <a:off x="10516973" y="2715607"/>
            <a:ext cx="126829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like that</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CuadroTexto 35">
            <a:extLst>
              <a:ext uri="{FF2B5EF4-FFF2-40B4-BE49-F238E27FC236}">
                <a16:creationId xmlns:a16="http://schemas.microsoft.com/office/drawing/2014/main" id="{F304A025-992E-754F-83AB-87D1F060713C}"/>
              </a:ext>
            </a:extLst>
          </p:cNvPr>
          <p:cNvSpPr txBox="1"/>
          <p:nvPr/>
        </p:nvSpPr>
        <p:spPr>
          <a:xfrm>
            <a:off x="8143437" y="3533994"/>
            <a:ext cx="198163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according to</a:t>
            </a:r>
          </a:p>
        </p:txBody>
      </p:sp>
      <p:sp>
        <p:nvSpPr>
          <p:cNvPr id="37" name="CuadroTexto 36">
            <a:extLst>
              <a:ext uri="{FF2B5EF4-FFF2-40B4-BE49-F238E27FC236}">
                <a16:creationId xmlns:a16="http://schemas.microsoft.com/office/drawing/2014/main" id="{ABC6A1FA-0403-7148-99A4-94C4A365F30D}"/>
              </a:ext>
            </a:extLst>
          </p:cNvPr>
          <p:cNvSpPr txBox="1"/>
          <p:nvPr/>
        </p:nvSpPr>
        <p:spPr>
          <a:xfrm>
            <a:off x="8247113" y="3907676"/>
            <a:ext cx="117532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people</a:t>
            </a:r>
          </a:p>
        </p:txBody>
      </p:sp>
      <p:sp>
        <p:nvSpPr>
          <p:cNvPr id="38" name="CuadroTexto 37">
            <a:extLst>
              <a:ext uri="{FF2B5EF4-FFF2-40B4-BE49-F238E27FC236}">
                <a16:creationId xmlns:a16="http://schemas.microsoft.com/office/drawing/2014/main" id="{AF55F5B1-90B7-F047-963B-62807DF544AB}"/>
              </a:ext>
            </a:extLst>
          </p:cNvPr>
          <p:cNvSpPr txBox="1"/>
          <p:nvPr/>
        </p:nvSpPr>
        <p:spPr>
          <a:xfrm>
            <a:off x="8049693" y="4464677"/>
            <a:ext cx="77617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dirty</a:t>
            </a:r>
          </a:p>
        </p:txBody>
      </p:sp>
      <p:sp>
        <p:nvSpPr>
          <p:cNvPr id="41" name="CuadroTexto 40">
            <a:extLst>
              <a:ext uri="{FF2B5EF4-FFF2-40B4-BE49-F238E27FC236}">
                <a16:creationId xmlns:a16="http://schemas.microsoft.com/office/drawing/2014/main" id="{33D94738-4C68-0E47-9A43-B9E499A276BA}"/>
              </a:ext>
            </a:extLst>
          </p:cNvPr>
          <p:cNvSpPr txBox="1"/>
          <p:nvPr/>
        </p:nvSpPr>
        <p:spPr>
          <a:xfrm>
            <a:off x="10419991" y="4472292"/>
            <a:ext cx="146226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same</a:t>
            </a:r>
          </a:p>
        </p:txBody>
      </p:sp>
      <p:sp>
        <p:nvSpPr>
          <p:cNvPr id="43" name="CuadroTexto 42">
            <a:extLst>
              <a:ext uri="{FF2B5EF4-FFF2-40B4-BE49-F238E27FC236}">
                <a16:creationId xmlns:a16="http://schemas.microsoft.com/office/drawing/2014/main" id="{0BF162A4-D5E0-D64E-B864-E90CC165110B}"/>
              </a:ext>
            </a:extLst>
          </p:cNvPr>
          <p:cNvSpPr txBox="1"/>
          <p:nvPr/>
        </p:nvSpPr>
        <p:spPr>
          <a:xfrm>
            <a:off x="7941142" y="5092358"/>
            <a:ext cx="98937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ready</a:t>
            </a:r>
          </a:p>
        </p:txBody>
      </p:sp>
      <p:sp>
        <p:nvSpPr>
          <p:cNvPr id="50" name="CuadroTexto 49">
            <a:extLst>
              <a:ext uri="{FF2B5EF4-FFF2-40B4-BE49-F238E27FC236}">
                <a16:creationId xmlns:a16="http://schemas.microsoft.com/office/drawing/2014/main" id="{E3E83CEA-7190-D641-9063-F7DDF2E7203D}"/>
              </a:ext>
            </a:extLst>
          </p:cNvPr>
          <p:cNvSpPr txBox="1"/>
          <p:nvPr/>
        </p:nvSpPr>
        <p:spPr>
          <a:xfrm>
            <a:off x="8469094" y="5686572"/>
            <a:ext cx="139172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beautiful</a:t>
            </a:r>
          </a:p>
        </p:txBody>
      </p:sp>
      <p:sp>
        <p:nvSpPr>
          <p:cNvPr id="51" name="CuadroTexto 50">
            <a:extLst>
              <a:ext uri="{FF2B5EF4-FFF2-40B4-BE49-F238E27FC236}">
                <a16:creationId xmlns:a16="http://schemas.microsoft.com/office/drawing/2014/main" id="{A2596690-E9C2-7847-8B09-054AC50DD6D1}"/>
              </a:ext>
            </a:extLst>
          </p:cNvPr>
          <p:cNvSpPr txBox="1"/>
          <p:nvPr/>
        </p:nvSpPr>
        <p:spPr>
          <a:xfrm>
            <a:off x="10994801" y="5690862"/>
            <a:ext cx="97013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clean</a:t>
            </a:r>
          </a:p>
        </p:txBody>
      </p:sp>
      <p:sp>
        <p:nvSpPr>
          <p:cNvPr id="3" name="Rectangle 2">
            <a:extLst>
              <a:ext uri="{FF2B5EF4-FFF2-40B4-BE49-F238E27FC236}">
                <a16:creationId xmlns:a16="http://schemas.microsoft.com/office/drawing/2014/main" id="{730A2617-6B31-4104-A647-D0B0D3F9AE0F}"/>
              </a:ext>
            </a:extLst>
          </p:cNvPr>
          <p:cNvSpPr/>
          <p:nvPr/>
        </p:nvSpPr>
        <p:spPr>
          <a:xfrm>
            <a:off x="5967841" y="6377659"/>
            <a:ext cx="3693640" cy="369332"/>
          </a:xfrm>
          <a:prstGeom prst="rect">
            <a:avLst/>
          </a:prstGeom>
        </p:spPr>
        <p:txBody>
          <a:bodyPr wrap="none">
            <a:spAutoFit/>
          </a:bodyPr>
          <a:lstStyle/>
          <a:p>
            <a:r>
              <a:rPr lang="en-GB" dirty="0">
                <a:solidFill>
                  <a:prstClr val="white"/>
                </a:solidFill>
                <a:latin typeface="Century Gothic" panose="020B0502020202020204" pitchFamily="34" charset="0"/>
              </a:rPr>
              <a:t>Amanda Izquierdo / Nick Avery</a:t>
            </a:r>
            <a:endParaRPr lang="en-GB" dirty="0"/>
          </a:p>
        </p:txBody>
      </p:sp>
    </p:spTree>
    <p:extLst>
      <p:ext uri="{BB962C8B-B14F-4D97-AF65-F5344CB8AC3E}">
        <p14:creationId xmlns:p14="http://schemas.microsoft.com/office/powerpoint/2010/main" val="264896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7" grpId="0"/>
      <p:bldP spid="38" grpId="0"/>
      <p:bldP spid="41" grpId="0"/>
      <p:bldP spid="43" grpId="0"/>
      <p:bldP spid="50" grpId="0"/>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498758" y="1424831"/>
            <a:ext cx="10645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Hast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gehört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Action Button: Custom 16">
            <a:hlinkClick r:id="" action="ppaction://noaction" highlightClick="1">
              <a:snd r:embed="rId4" name="1.wav"/>
            </a:hlinkClick>
            <a:extLst>
              <a:ext uri="{FF2B5EF4-FFF2-40B4-BE49-F238E27FC236}">
                <a16:creationId xmlns:a16="http://schemas.microsoft.com/office/drawing/2014/main" id="{9535DEA7-EBD7-624E-9AE7-779A47B8D98F}"/>
              </a:ext>
            </a:extLst>
          </p:cNvPr>
          <p:cNvSpPr/>
          <p:nvPr/>
        </p:nvSpPr>
        <p:spPr>
          <a:xfrm>
            <a:off x="1629288" y="23433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5" name="2.wav"/>
            </a:hlinkClick>
            <a:extLst>
              <a:ext uri="{FF2B5EF4-FFF2-40B4-BE49-F238E27FC236}">
                <a16:creationId xmlns:a16="http://schemas.microsoft.com/office/drawing/2014/main" id="{41B1055E-7F99-0349-84F0-6AC2F52F9B7A}"/>
              </a:ext>
            </a:extLst>
          </p:cNvPr>
          <p:cNvSpPr/>
          <p:nvPr/>
        </p:nvSpPr>
        <p:spPr>
          <a:xfrm>
            <a:off x="1629288" y="281593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6" name="3.wav"/>
            </a:hlinkClick>
            <a:extLst>
              <a:ext uri="{FF2B5EF4-FFF2-40B4-BE49-F238E27FC236}">
                <a16:creationId xmlns:a16="http://schemas.microsoft.com/office/drawing/2014/main" id="{99F82ABA-EB0F-4242-9F74-24DC5DC6D369}"/>
              </a:ext>
            </a:extLst>
          </p:cNvPr>
          <p:cNvSpPr/>
          <p:nvPr/>
        </p:nvSpPr>
        <p:spPr>
          <a:xfrm>
            <a:off x="1627210" y="332662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9">
            <a:hlinkClick r:id="" action="ppaction://noaction" highlightClick="1">
              <a:snd r:embed="rId7" name="4.wav"/>
            </a:hlinkClick>
            <a:extLst>
              <a:ext uri="{FF2B5EF4-FFF2-40B4-BE49-F238E27FC236}">
                <a16:creationId xmlns:a16="http://schemas.microsoft.com/office/drawing/2014/main" id="{94871108-BE10-7E44-84B9-2823762B272E}"/>
              </a:ext>
            </a:extLst>
          </p:cNvPr>
          <p:cNvSpPr/>
          <p:nvPr/>
        </p:nvSpPr>
        <p:spPr>
          <a:xfrm>
            <a:off x="1627210" y="380879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8" name="5.wav"/>
            </a:hlinkClick>
            <a:extLst>
              <a:ext uri="{FF2B5EF4-FFF2-40B4-BE49-F238E27FC236}">
                <a16:creationId xmlns:a16="http://schemas.microsoft.com/office/drawing/2014/main" id="{D9F2E140-021B-DB49-A9DF-E14CFDC848F0}"/>
              </a:ext>
            </a:extLst>
          </p:cNvPr>
          <p:cNvSpPr/>
          <p:nvPr/>
        </p:nvSpPr>
        <p:spPr>
          <a:xfrm>
            <a:off x="1627210" y="432633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 name="TextBox 1">
            <a:extLst>
              <a:ext uri="{FF2B5EF4-FFF2-40B4-BE49-F238E27FC236}">
                <a16:creationId xmlns:a16="http://schemas.microsoft.com/office/drawing/2014/main" id="{EF8EA5CD-E3A2-E144-BE3F-A5D5CE776369}"/>
              </a:ext>
            </a:extLst>
          </p:cNvPr>
          <p:cNvSpPr txBox="1"/>
          <p:nvPr/>
        </p:nvSpPr>
        <p:spPr>
          <a:xfrm>
            <a:off x="2182090" y="2291436"/>
            <a:ext cx="6591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first</a:t>
            </a:r>
          </a:p>
        </p:txBody>
      </p:sp>
      <p:sp>
        <p:nvSpPr>
          <p:cNvPr id="13" name="TextBox 12">
            <a:extLst>
              <a:ext uri="{FF2B5EF4-FFF2-40B4-BE49-F238E27FC236}">
                <a16:creationId xmlns:a16="http://schemas.microsoft.com/office/drawing/2014/main" id="{73B36FA6-9E17-724B-ADFE-7F80343A076F}"/>
              </a:ext>
            </a:extLst>
          </p:cNvPr>
          <p:cNvSpPr txBox="1"/>
          <p:nvPr/>
        </p:nvSpPr>
        <p:spPr>
          <a:xfrm>
            <a:off x="2182090" y="2789926"/>
            <a:ext cx="33826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receive / receiving</a:t>
            </a:r>
          </a:p>
        </p:txBody>
      </p:sp>
      <p:sp>
        <p:nvSpPr>
          <p:cNvPr id="14" name="TextBox 13">
            <a:extLst>
              <a:ext uri="{FF2B5EF4-FFF2-40B4-BE49-F238E27FC236}">
                <a16:creationId xmlns:a16="http://schemas.microsoft.com/office/drawing/2014/main" id="{D32A6183-54CB-FF4D-BB14-8D66CB017F6C}"/>
              </a:ext>
            </a:extLst>
          </p:cNvPr>
          <p:cNvSpPr txBox="1"/>
          <p:nvPr/>
        </p:nvSpPr>
        <p:spPr>
          <a:xfrm>
            <a:off x="2182090" y="3288416"/>
            <a:ext cx="8643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goal</a:t>
            </a:r>
          </a:p>
        </p:txBody>
      </p:sp>
      <p:sp>
        <p:nvSpPr>
          <p:cNvPr id="15" name="TextBox 14">
            <a:extLst>
              <a:ext uri="{FF2B5EF4-FFF2-40B4-BE49-F238E27FC236}">
                <a16:creationId xmlns:a16="http://schemas.microsoft.com/office/drawing/2014/main" id="{B475179B-EFA6-3649-97AA-F27A5A2659C2}"/>
              </a:ext>
            </a:extLst>
          </p:cNvPr>
          <p:cNvSpPr txBox="1"/>
          <p:nvPr/>
        </p:nvSpPr>
        <p:spPr>
          <a:xfrm>
            <a:off x="2204646" y="3775959"/>
            <a:ext cx="23294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mix / mixing</a:t>
            </a:r>
          </a:p>
        </p:txBody>
      </p:sp>
      <p:sp>
        <p:nvSpPr>
          <p:cNvPr id="16" name="TextBox 15">
            <a:extLst>
              <a:ext uri="{FF2B5EF4-FFF2-40B4-BE49-F238E27FC236}">
                <a16:creationId xmlns:a16="http://schemas.microsoft.com/office/drawing/2014/main" id="{9A047DF8-48B9-894F-9CD8-C5DFE9055FB6}"/>
              </a:ext>
            </a:extLst>
          </p:cNvPr>
          <p:cNvSpPr txBox="1"/>
          <p:nvPr/>
        </p:nvSpPr>
        <p:spPr>
          <a:xfrm>
            <a:off x="2204646" y="4293497"/>
            <a:ext cx="16946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end</a:t>
            </a:r>
          </a:p>
        </p:txBody>
      </p:sp>
      <p:pic>
        <p:nvPicPr>
          <p:cNvPr id="17" name="Picture 16" descr="green checkmark">
            <a:extLst>
              <a:ext uri="{FF2B5EF4-FFF2-40B4-BE49-F238E27FC236}">
                <a16:creationId xmlns:a16="http://schemas.microsoft.com/office/drawing/2014/main" id="{BBC891A0-9AAE-9248-A038-EA7967DA91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3472" y="2883190"/>
            <a:ext cx="282522" cy="294294"/>
          </a:xfrm>
          <a:prstGeom prst="rect">
            <a:avLst/>
          </a:prstGeom>
        </p:spPr>
      </p:pic>
      <p:pic>
        <p:nvPicPr>
          <p:cNvPr id="18" name="Picture 17" descr="green checkmark">
            <a:extLst>
              <a:ext uri="{FF2B5EF4-FFF2-40B4-BE49-F238E27FC236}">
                <a16:creationId xmlns:a16="http://schemas.microsoft.com/office/drawing/2014/main" id="{0E9D2A61-F601-B544-BBF6-F1CA51A63D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3472" y="3400485"/>
            <a:ext cx="282522" cy="294294"/>
          </a:xfrm>
          <a:prstGeom prst="rect">
            <a:avLst/>
          </a:prstGeom>
        </p:spPr>
      </p:pic>
      <p:sp>
        <p:nvSpPr>
          <p:cNvPr id="20" name="TextBox 19">
            <a:extLst>
              <a:ext uri="{FF2B5EF4-FFF2-40B4-BE49-F238E27FC236}">
                <a16:creationId xmlns:a16="http://schemas.microsoft.com/office/drawing/2014/main" id="{C62B5268-2826-A14E-9AB9-B012505700EF}"/>
              </a:ext>
            </a:extLst>
          </p:cNvPr>
          <p:cNvSpPr txBox="1"/>
          <p:nvPr/>
        </p:nvSpPr>
        <p:spPr>
          <a:xfrm>
            <a:off x="5788969" y="2111087"/>
            <a:ext cx="47160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entury Gothic" panose="020F0302020204030204"/>
                <a:ea typeface="+mn-ea"/>
                <a:cs typeface="+mn-cs"/>
              </a:rPr>
              <a:t>x</a:t>
            </a:r>
          </a:p>
        </p:txBody>
      </p:sp>
      <p:sp>
        <p:nvSpPr>
          <p:cNvPr id="21" name="TextBox 20">
            <a:extLst>
              <a:ext uri="{FF2B5EF4-FFF2-40B4-BE49-F238E27FC236}">
                <a16:creationId xmlns:a16="http://schemas.microsoft.com/office/drawing/2014/main" id="{2338790F-3AA4-4547-85E2-A6DA0E00B07F}"/>
              </a:ext>
            </a:extLst>
          </p:cNvPr>
          <p:cNvSpPr txBox="1"/>
          <p:nvPr/>
        </p:nvSpPr>
        <p:spPr>
          <a:xfrm>
            <a:off x="5788969" y="3585611"/>
            <a:ext cx="47160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entury Gothic" panose="020F0302020204030204"/>
                <a:ea typeface="+mn-ea"/>
                <a:cs typeface="+mn-cs"/>
              </a:rPr>
              <a:t>x</a:t>
            </a:r>
          </a:p>
        </p:txBody>
      </p:sp>
      <p:sp>
        <p:nvSpPr>
          <p:cNvPr id="22" name="TextBox 21">
            <a:extLst>
              <a:ext uri="{FF2B5EF4-FFF2-40B4-BE49-F238E27FC236}">
                <a16:creationId xmlns:a16="http://schemas.microsoft.com/office/drawing/2014/main" id="{E8A8249F-7E3B-FB48-91F5-6989B7EB1073}"/>
              </a:ext>
            </a:extLst>
          </p:cNvPr>
          <p:cNvSpPr txBox="1"/>
          <p:nvPr/>
        </p:nvSpPr>
        <p:spPr>
          <a:xfrm>
            <a:off x="5788969" y="4072631"/>
            <a:ext cx="47160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entury Gothic" panose="020F0302020204030204"/>
                <a:ea typeface="+mn-ea"/>
                <a:cs typeface="+mn-cs"/>
              </a:rPr>
              <a:t>x</a:t>
            </a:r>
          </a:p>
        </p:txBody>
      </p:sp>
      <p:pic>
        <p:nvPicPr>
          <p:cNvPr id="23" name="Picture 22">
            <a:extLst>
              <a:ext uri="{FF2B5EF4-FFF2-40B4-BE49-F238E27FC236}">
                <a16:creationId xmlns:a16="http://schemas.microsoft.com/office/drawing/2014/main" id="{46B5A4D1-8C4F-A04D-95FD-3442DDC8E3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56793" y="2122238"/>
            <a:ext cx="2325855" cy="2402092"/>
          </a:xfrm>
          <a:prstGeom prst="rect">
            <a:avLst/>
          </a:prstGeom>
        </p:spPr>
      </p:pic>
      <p:sp>
        <p:nvSpPr>
          <p:cNvPr id="24" name="TextBox 23">
            <a:extLst>
              <a:ext uri="{FF2B5EF4-FFF2-40B4-BE49-F238E27FC236}">
                <a16:creationId xmlns:a16="http://schemas.microsoft.com/office/drawing/2014/main" id="{7EA0B655-9FDF-6447-8BBA-D2C13977E67C}"/>
              </a:ext>
            </a:extLst>
          </p:cNvPr>
          <p:cNvSpPr txBox="1"/>
          <p:nvPr/>
        </p:nvSpPr>
        <p:spPr>
          <a:xfrm>
            <a:off x="6982504" y="2291436"/>
            <a:ext cx="10214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zuerst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14AF7374-CBAC-664A-A1E2-A0C7DEDF94DB}"/>
              </a:ext>
            </a:extLst>
          </p:cNvPr>
          <p:cNvSpPr txBox="1"/>
          <p:nvPr/>
        </p:nvSpPr>
        <p:spPr>
          <a:xfrm>
            <a:off x="6979169" y="2783101"/>
            <a:ext cx="1428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erhalten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42279777-78D8-0644-A371-ADB7101B7024}"/>
              </a:ext>
            </a:extLst>
          </p:cNvPr>
          <p:cNvSpPr txBox="1"/>
          <p:nvPr/>
        </p:nvSpPr>
        <p:spPr>
          <a:xfrm>
            <a:off x="6979169" y="3274766"/>
            <a:ext cx="12811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4B6BBBCA-DA5C-7547-8BDD-3A090BC6F5CE}"/>
              </a:ext>
            </a:extLst>
          </p:cNvPr>
          <p:cNvSpPr txBox="1"/>
          <p:nvPr/>
        </p:nvSpPr>
        <p:spPr>
          <a:xfrm>
            <a:off x="6990797" y="3775959"/>
            <a:ext cx="1428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mischen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55A2BE12-39DC-7D40-AD4A-2578CA1868AD}"/>
              </a:ext>
            </a:extLst>
          </p:cNvPr>
          <p:cNvSpPr txBox="1"/>
          <p:nvPr/>
        </p:nvSpPr>
        <p:spPr>
          <a:xfrm>
            <a:off x="6990797" y="4293497"/>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schließlich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683E452E-44F7-46E7-A9E2-0F5D88B89A67}"/>
              </a:ext>
            </a:extLst>
          </p:cNvPr>
          <p:cNvSpPr txBox="1"/>
          <p:nvPr/>
        </p:nvSpPr>
        <p:spPr>
          <a:xfrm>
            <a:off x="6807200" y="6400800"/>
            <a:ext cx="2679700" cy="400110"/>
          </a:xfrm>
          <a:prstGeom prst="rect">
            <a:avLst/>
          </a:prstGeom>
          <a:noFill/>
        </p:spPr>
        <p:txBody>
          <a:bodyPr wrap="square" rtlCol="0">
            <a:spAutoFit/>
          </a:bodyPr>
          <a:lstStyle/>
          <a:p>
            <a:pPr algn="r"/>
            <a:r>
              <a:rPr lang="en-GB" sz="2000" dirty="0">
                <a:solidFill>
                  <a:schemeClr val="bg1"/>
                </a:solidFill>
              </a:rPr>
              <a:t>Rachel Hawkes</a:t>
            </a:r>
          </a:p>
        </p:txBody>
      </p:sp>
    </p:spTree>
    <p:extLst>
      <p:ext uri="{BB962C8B-B14F-4D97-AF65-F5344CB8AC3E}">
        <p14:creationId xmlns:p14="http://schemas.microsoft.com/office/powerpoint/2010/main" val="232757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20" grpId="0"/>
      <p:bldP spid="21" grpId="0"/>
      <p:bldP spid="22" grpId="0"/>
      <p:bldP spid="24" grpId="0"/>
      <p:bldP spid="25" grpId="0"/>
      <p:bldP spid="26"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Table 41"/>
          <p:cNvGraphicFramePr>
            <a:graphicFrameLocks noGrp="1"/>
          </p:cNvGraphicFramePr>
          <p:nvPr/>
        </p:nvGraphicFramePr>
        <p:xfrm>
          <a:off x="264139" y="2409987"/>
          <a:ext cx="11763264" cy="3493728"/>
        </p:xfrm>
        <a:graphic>
          <a:graphicData uri="http://schemas.openxmlformats.org/drawingml/2006/table">
            <a:tbl>
              <a:tblPr firstRow="1" bandRow="1">
                <a:tableStyleId>{5940675A-B579-460E-94D1-54222C63F5DA}</a:tableStyleId>
              </a:tblPr>
              <a:tblGrid>
                <a:gridCol w="1868704">
                  <a:extLst>
                    <a:ext uri="{9D8B030D-6E8A-4147-A177-3AD203B41FA5}">
                      <a16:colId xmlns:a16="http://schemas.microsoft.com/office/drawing/2014/main" val="1209762548"/>
                    </a:ext>
                  </a:extLst>
                </a:gridCol>
                <a:gridCol w="2120900">
                  <a:extLst>
                    <a:ext uri="{9D8B030D-6E8A-4147-A177-3AD203B41FA5}">
                      <a16:colId xmlns:a16="http://schemas.microsoft.com/office/drawing/2014/main" val="3621663382"/>
                    </a:ext>
                  </a:extLst>
                </a:gridCol>
                <a:gridCol w="1892028">
                  <a:extLst>
                    <a:ext uri="{9D8B030D-6E8A-4147-A177-3AD203B41FA5}">
                      <a16:colId xmlns:a16="http://schemas.microsoft.com/office/drawing/2014/main" val="1683103535"/>
                    </a:ext>
                  </a:extLst>
                </a:gridCol>
                <a:gridCol w="1960544">
                  <a:extLst>
                    <a:ext uri="{9D8B030D-6E8A-4147-A177-3AD203B41FA5}">
                      <a16:colId xmlns:a16="http://schemas.microsoft.com/office/drawing/2014/main" val="1221148315"/>
                    </a:ext>
                  </a:extLst>
                </a:gridCol>
                <a:gridCol w="1821456">
                  <a:extLst>
                    <a:ext uri="{9D8B030D-6E8A-4147-A177-3AD203B41FA5}">
                      <a16:colId xmlns:a16="http://schemas.microsoft.com/office/drawing/2014/main" val="578866118"/>
                    </a:ext>
                  </a:extLst>
                </a:gridCol>
                <a:gridCol w="2099632">
                  <a:extLst>
                    <a:ext uri="{9D8B030D-6E8A-4147-A177-3AD203B41FA5}">
                      <a16:colId xmlns:a16="http://schemas.microsoft.com/office/drawing/2014/main" val="4196938053"/>
                    </a:ext>
                  </a:extLst>
                </a:gridCol>
              </a:tblGrid>
              <a:tr h="1746864">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47018523"/>
                  </a:ext>
                </a:extLst>
              </a:tr>
              <a:tr h="1746864">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75534509"/>
                  </a:ext>
                </a:extLst>
              </a:tr>
            </a:tbl>
          </a:graphicData>
        </a:graphic>
      </p:graphicFrame>
      <p:graphicFrame>
        <p:nvGraphicFramePr>
          <p:cNvPr id="44" name="Table 43"/>
          <p:cNvGraphicFramePr>
            <a:graphicFrameLocks noGrp="1"/>
          </p:cNvGraphicFramePr>
          <p:nvPr/>
        </p:nvGraphicFramePr>
        <p:xfrm>
          <a:off x="361019" y="1228482"/>
          <a:ext cx="7920828" cy="741680"/>
        </p:xfrm>
        <a:graphic>
          <a:graphicData uri="http://schemas.openxmlformats.org/drawingml/2006/table">
            <a:tbl>
              <a:tblPr firstRow="1" bandRow="1">
                <a:tableStyleId>{8A107856-5554-42FB-B03E-39F5DBC370BA}</a:tableStyleId>
              </a:tblPr>
              <a:tblGrid>
                <a:gridCol w="660069">
                  <a:extLst>
                    <a:ext uri="{9D8B030D-6E8A-4147-A177-3AD203B41FA5}">
                      <a16:colId xmlns:a16="http://schemas.microsoft.com/office/drawing/2014/main" val="3905892975"/>
                    </a:ext>
                  </a:extLst>
                </a:gridCol>
                <a:gridCol w="660069">
                  <a:extLst>
                    <a:ext uri="{9D8B030D-6E8A-4147-A177-3AD203B41FA5}">
                      <a16:colId xmlns:a16="http://schemas.microsoft.com/office/drawing/2014/main" val="2635420475"/>
                    </a:ext>
                  </a:extLst>
                </a:gridCol>
                <a:gridCol w="660069">
                  <a:extLst>
                    <a:ext uri="{9D8B030D-6E8A-4147-A177-3AD203B41FA5}">
                      <a16:colId xmlns:a16="http://schemas.microsoft.com/office/drawing/2014/main" val="227784924"/>
                    </a:ext>
                  </a:extLst>
                </a:gridCol>
                <a:gridCol w="660069">
                  <a:extLst>
                    <a:ext uri="{9D8B030D-6E8A-4147-A177-3AD203B41FA5}">
                      <a16:colId xmlns:a16="http://schemas.microsoft.com/office/drawing/2014/main" val="4143523289"/>
                    </a:ext>
                  </a:extLst>
                </a:gridCol>
                <a:gridCol w="660069">
                  <a:extLst>
                    <a:ext uri="{9D8B030D-6E8A-4147-A177-3AD203B41FA5}">
                      <a16:colId xmlns:a16="http://schemas.microsoft.com/office/drawing/2014/main" val="3767196912"/>
                    </a:ext>
                  </a:extLst>
                </a:gridCol>
                <a:gridCol w="660069">
                  <a:extLst>
                    <a:ext uri="{9D8B030D-6E8A-4147-A177-3AD203B41FA5}">
                      <a16:colId xmlns:a16="http://schemas.microsoft.com/office/drawing/2014/main" val="3959647626"/>
                    </a:ext>
                  </a:extLst>
                </a:gridCol>
                <a:gridCol w="660069">
                  <a:extLst>
                    <a:ext uri="{9D8B030D-6E8A-4147-A177-3AD203B41FA5}">
                      <a16:colId xmlns:a16="http://schemas.microsoft.com/office/drawing/2014/main" val="1690770967"/>
                    </a:ext>
                  </a:extLst>
                </a:gridCol>
                <a:gridCol w="660069">
                  <a:extLst>
                    <a:ext uri="{9D8B030D-6E8A-4147-A177-3AD203B41FA5}">
                      <a16:colId xmlns:a16="http://schemas.microsoft.com/office/drawing/2014/main" val="3124010768"/>
                    </a:ext>
                  </a:extLst>
                </a:gridCol>
                <a:gridCol w="660069">
                  <a:extLst>
                    <a:ext uri="{9D8B030D-6E8A-4147-A177-3AD203B41FA5}">
                      <a16:colId xmlns:a16="http://schemas.microsoft.com/office/drawing/2014/main" val="1415686900"/>
                    </a:ext>
                  </a:extLst>
                </a:gridCol>
                <a:gridCol w="660069">
                  <a:extLst>
                    <a:ext uri="{9D8B030D-6E8A-4147-A177-3AD203B41FA5}">
                      <a16:colId xmlns:a16="http://schemas.microsoft.com/office/drawing/2014/main" val="1766152659"/>
                    </a:ext>
                  </a:extLst>
                </a:gridCol>
                <a:gridCol w="660069">
                  <a:extLst>
                    <a:ext uri="{9D8B030D-6E8A-4147-A177-3AD203B41FA5}">
                      <a16:colId xmlns:a16="http://schemas.microsoft.com/office/drawing/2014/main" val="1195669314"/>
                    </a:ext>
                  </a:extLst>
                </a:gridCol>
                <a:gridCol w="660069">
                  <a:extLst>
                    <a:ext uri="{9D8B030D-6E8A-4147-A177-3AD203B41FA5}">
                      <a16:colId xmlns:a16="http://schemas.microsoft.com/office/drawing/2014/main" val="2261923046"/>
                    </a:ext>
                  </a:extLst>
                </a:gridCol>
              </a:tblGrid>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78679556"/>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340537903"/>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414184" y="258166"/>
            <a:ext cx="151396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45870F6-12BD-4248-9DBE-4BA0D8C7552E}"/>
              </a:ext>
            </a:extLst>
          </p:cNvPr>
          <p:cNvSpPr txBox="1"/>
          <p:nvPr/>
        </p:nvSpPr>
        <p:spPr>
          <a:xfrm>
            <a:off x="261355" y="363626"/>
            <a:ext cx="88957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Identifica la imagen correcta y escribe su letra.</a:t>
            </a:r>
          </a:p>
        </p:txBody>
      </p:sp>
      <p:grpSp>
        <p:nvGrpSpPr>
          <p:cNvPr id="11" name="Group 10"/>
          <p:cNvGrpSpPr/>
          <p:nvPr/>
        </p:nvGrpSpPr>
        <p:grpSpPr>
          <a:xfrm>
            <a:off x="5275680" y="4219050"/>
            <a:ext cx="795138" cy="1066096"/>
            <a:chOff x="1473868" y="1671851"/>
            <a:chExt cx="1678405" cy="2557391"/>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058" t="9548" r="10038" b="9548"/>
            <a:stretch/>
          </p:blipFill>
          <p:spPr>
            <a:xfrm>
              <a:off x="1503947" y="2580916"/>
              <a:ext cx="1648326" cy="1648326"/>
            </a:xfrm>
            <a:prstGeom prst="rect">
              <a:avLst/>
            </a:prstGeom>
          </p:spPr>
        </p:pic>
        <p:sp>
          <p:nvSpPr>
            <p:cNvPr id="6" name="Oval Callout 5"/>
            <p:cNvSpPr/>
            <p:nvPr/>
          </p:nvSpPr>
          <p:spPr>
            <a:xfrm>
              <a:off x="2328110" y="1671851"/>
              <a:ext cx="691816" cy="461665"/>
            </a:xfrm>
            <a:prstGeom prst="wedgeEllipse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9058" t="9548" r="48512" b="60728"/>
            <a:stretch/>
          </p:blipFill>
          <p:spPr>
            <a:xfrm flipH="1">
              <a:off x="1473868" y="1996318"/>
              <a:ext cx="854242" cy="605589"/>
            </a:xfrm>
            <a:prstGeom prst="rect">
              <a:avLst/>
            </a:prstGeom>
          </p:spPr>
        </p:pic>
        <p:sp>
          <p:nvSpPr>
            <p:cNvPr id="10" name="Oval Callout 9"/>
            <p:cNvSpPr/>
            <p:nvPr/>
          </p:nvSpPr>
          <p:spPr>
            <a:xfrm>
              <a:off x="2358189" y="2234628"/>
              <a:ext cx="691816" cy="461665"/>
            </a:xfrm>
            <a:prstGeom prst="wedgeEllipse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1619" y="4396771"/>
            <a:ext cx="1138259" cy="913653"/>
          </a:xfrm>
          <a:prstGeom prst="rect">
            <a:avLst/>
          </a:prstGeom>
        </p:spPr>
      </p:pic>
      <p:sp>
        <p:nvSpPr>
          <p:cNvPr id="18" name="TextBox 17"/>
          <p:cNvSpPr txBox="1"/>
          <p:nvPr/>
        </p:nvSpPr>
        <p:spPr>
          <a:xfrm>
            <a:off x="216071" y="5209935"/>
            <a:ext cx="19927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go on a short trip]</a:t>
            </a:r>
          </a:p>
        </p:txBody>
      </p:sp>
      <p:grpSp>
        <p:nvGrpSpPr>
          <p:cNvPr id="20" name="Group 19"/>
          <p:cNvGrpSpPr/>
          <p:nvPr/>
        </p:nvGrpSpPr>
        <p:grpSpPr>
          <a:xfrm>
            <a:off x="6162988" y="2821480"/>
            <a:ext cx="2002567" cy="767745"/>
            <a:chOff x="2647869" y="4003009"/>
            <a:chExt cx="3149567" cy="957231"/>
          </a:xfrm>
        </p:grpSpPr>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56677" y="4003009"/>
              <a:ext cx="1048729" cy="867470"/>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7869" y="4083946"/>
              <a:ext cx="1374538" cy="705596"/>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5912" y="4083946"/>
              <a:ext cx="1261524" cy="876294"/>
            </a:xfrm>
            <a:prstGeom prst="rect">
              <a:avLst/>
            </a:prstGeom>
          </p:spPr>
        </p:pic>
      </p:grpSp>
      <p:grpSp>
        <p:nvGrpSpPr>
          <p:cNvPr id="35" name="Group 34"/>
          <p:cNvGrpSpPr/>
          <p:nvPr/>
        </p:nvGrpSpPr>
        <p:grpSpPr>
          <a:xfrm>
            <a:off x="2818829" y="2468785"/>
            <a:ext cx="1211046" cy="898978"/>
            <a:chOff x="9998032" y="860658"/>
            <a:chExt cx="2026266" cy="1662736"/>
          </a:xfrm>
        </p:grpSpPr>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97774" y="860658"/>
              <a:ext cx="1026524" cy="841750"/>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62585" y="1585493"/>
              <a:ext cx="941038" cy="937901"/>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998032" y="983662"/>
              <a:ext cx="987597" cy="841750"/>
            </a:xfrm>
            <a:prstGeom prst="rect">
              <a:avLst/>
            </a:prstGeom>
          </p:spPr>
        </p:pic>
      </p:grpSp>
      <p:pic>
        <p:nvPicPr>
          <p:cNvPr id="36" name="Pictur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24269" y="4382202"/>
            <a:ext cx="927677" cy="924585"/>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1855" y="2533019"/>
            <a:ext cx="900807" cy="1013409"/>
          </a:xfrm>
          <a:prstGeom prst="rect">
            <a:avLst/>
          </a:prstGeom>
        </p:spPr>
      </p:pic>
      <p:pic>
        <p:nvPicPr>
          <p:cNvPr id="38" name="Picture 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78192" y="2458989"/>
            <a:ext cx="706216" cy="908774"/>
          </a:xfrm>
          <a:prstGeom prst="rect">
            <a:avLst/>
          </a:prstGeom>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328964" y="2457353"/>
            <a:ext cx="652677" cy="839879"/>
          </a:xfrm>
          <a:prstGeom prst="rect">
            <a:avLst/>
          </a:prstGeom>
        </p:spPr>
      </p:pic>
      <p:sp>
        <p:nvSpPr>
          <p:cNvPr id="40" name="Right Arrow 39"/>
          <p:cNvSpPr/>
          <p:nvPr/>
        </p:nvSpPr>
        <p:spPr>
          <a:xfrm>
            <a:off x="11070185" y="2582849"/>
            <a:ext cx="213017" cy="2119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Action Button: Custom 16">
            <a:hlinkClick r:id="" action="ppaction://noaction" highlightClick="1">
              <a:snd r:embed="rId16" name="1)_hacer un cambio genial.wav"/>
            </a:hlinkClick>
            <a:extLst>
              <a:ext uri="{FF2B5EF4-FFF2-40B4-BE49-F238E27FC236}">
                <a16:creationId xmlns:a16="http://schemas.microsoft.com/office/drawing/2014/main" id="{30030AF8-564D-734B-84B9-DB4C7A3A6A53}"/>
              </a:ext>
            </a:extLst>
          </p:cNvPr>
          <p:cNvSpPr/>
          <p:nvPr/>
        </p:nvSpPr>
        <p:spPr>
          <a:xfrm>
            <a:off x="525915" y="109091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5" name="Action Button: Custom 16">
            <a:hlinkClick r:id="" action="ppaction://noaction" highlightClick="1">
              <a:snd r:embed="rId17" name="cenar solo.wav"/>
            </a:hlinkClick>
            <a:extLst>
              <a:ext uri="{FF2B5EF4-FFF2-40B4-BE49-F238E27FC236}">
                <a16:creationId xmlns:a16="http://schemas.microsoft.com/office/drawing/2014/main" id="{30030AF8-564D-734B-84B9-DB4C7A3A6A53}"/>
              </a:ext>
            </a:extLst>
          </p:cNvPr>
          <p:cNvSpPr/>
          <p:nvPr/>
        </p:nvSpPr>
        <p:spPr>
          <a:xfrm>
            <a:off x="1167370" y="108758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6" name="Action Button: Custom 16">
            <a:hlinkClick r:id="" action="ppaction://noaction" highlightClick="1">
              <a:snd r:embed="rId18" name="el pelo largo.wav"/>
            </a:hlinkClick>
            <a:extLst>
              <a:ext uri="{FF2B5EF4-FFF2-40B4-BE49-F238E27FC236}">
                <a16:creationId xmlns:a16="http://schemas.microsoft.com/office/drawing/2014/main" id="{30030AF8-564D-734B-84B9-DB4C7A3A6A53}"/>
              </a:ext>
            </a:extLst>
          </p:cNvPr>
          <p:cNvSpPr/>
          <p:nvPr/>
        </p:nvSpPr>
        <p:spPr>
          <a:xfrm>
            <a:off x="1802917" y="108467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7" name="Action Button: Custom 16">
            <a:hlinkClick r:id="" action="ppaction://noaction" highlightClick="1">
              <a:snd r:embed="rId19" name="hacer un viaje corto.wav"/>
            </a:hlinkClick>
            <a:extLst>
              <a:ext uri="{FF2B5EF4-FFF2-40B4-BE49-F238E27FC236}">
                <a16:creationId xmlns:a16="http://schemas.microsoft.com/office/drawing/2014/main" id="{30030AF8-564D-734B-84B9-DB4C7A3A6A53}"/>
              </a:ext>
            </a:extLst>
          </p:cNvPr>
          <p:cNvSpPr/>
          <p:nvPr/>
        </p:nvSpPr>
        <p:spPr>
          <a:xfrm>
            <a:off x="2497321" y="108534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8" name="Action Button: Custom 16">
            <a:hlinkClick r:id="" action="ppaction://noaction" highlightClick="1">
              <a:snd r:embed="rId20" name="hacer un gesto gracioso.wav"/>
            </a:hlinkClick>
            <a:extLst>
              <a:ext uri="{FF2B5EF4-FFF2-40B4-BE49-F238E27FC236}">
                <a16:creationId xmlns:a16="http://schemas.microsoft.com/office/drawing/2014/main" id="{30030AF8-564D-734B-84B9-DB4C7A3A6A53}"/>
              </a:ext>
            </a:extLst>
          </p:cNvPr>
          <p:cNvSpPr/>
          <p:nvPr/>
        </p:nvSpPr>
        <p:spPr>
          <a:xfrm>
            <a:off x="3156768" y="108525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9" name="Action Button: Custom 16">
            <a:hlinkClick r:id="" action="ppaction://noaction" highlightClick="1">
              <a:snd r:embed="rId21" name="el pelo corto.wav"/>
            </a:hlinkClick>
            <a:extLst>
              <a:ext uri="{FF2B5EF4-FFF2-40B4-BE49-F238E27FC236}">
                <a16:creationId xmlns:a16="http://schemas.microsoft.com/office/drawing/2014/main" id="{30030AF8-564D-734B-84B9-DB4C7A3A6A53}"/>
              </a:ext>
            </a:extLst>
          </p:cNvPr>
          <p:cNvSpPr/>
          <p:nvPr/>
        </p:nvSpPr>
        <p:spPr>
          <a:xfrm>
            <a:off x="3807301" y="108428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0" name="Action Button: Custom 16">
            <a:hlinkClick r:id="" action="ppaction://noaction" highlightClick="1">
              <a:snd r:embed="rId22" name="hacer un esfuerzo.wav"/>
            </a:hlinkClick>
            <a:extLst>
              <a:ext uri="{FF2B5EF4-FFF2-40B4-BE49-F238E27FC236}">
                <a16:creationId xmlns:a16="http://schemas.microsoft.com/office/drawing/2014/main" id="{30030AF8-564D-734B-84B9-DB4C7A3A6A53}"/>
              </a:ext>
            </a:extLst>
          </p:cNvPr>
          <p:cNvSpPr/>
          <p:nvPr/>
        </p:nvSpPr>
        <p:spPr>
          <a:xfrm>
            <a:off x="4446962" y="108467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1" name="Action Button: Custom 16">
            <a:hlinkClick r:id="" action="ppaction://noaction" highlightClick="1">
              <a:snd r:embed="rId23" name="un diálogo largo.wav"/>
            </a:hlinkClick>
            <a:extLst>
              <a:ext uri="{FF2B5EF4-FFF2-40B4-BE49-F238E27FC236}">
                <a16:creationId xmlns:a16="http://schemas.microsoft.com/office/drawing/2014/main" id="{30030AF8-564D-734B-84B9-DB4C7A3A6A53}"/>
              </a:ext>
            </a:extLst>
          </p:cNvPr>
          <p:cNvSpPr/>
          <p:nvPr/>
        </p:nvSpPr>
        <p:spPr>
          <a:xfrm>
            <a:off x="5117281" y="108467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2" name="Action Button: Custom 16">
            <a:hlinkClick r:id="" action="ppaction://noaction" highlightClick="1">
              <a:snd r:embed="rId24" name="hacer un viaje largo.wav"/>
            </a:hlinkClick>
            <a:extLst>
              <a:ext uri="{FF2B5EF4-FFF2-40B4-BE49-F238E27FC236}">
                <a16:creationId xmlns:a16="http://schemas.microsoft.com/office/drawing/2014/main" id="{30030AF8-564D-734B-84B9-DB4C7A3A6A53}"/>
              </a:ext>
            </a:extLst>
          </p:cNvPr>
          <p:cNvSpPr/>
          <p:nvPr/>
        </p:nvSpPr>
        <p:spPr>
          <a:xfrm>
            <a:off x="5802344" y="108510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3" name="Action Button: Custom 16">
            <a:hlinkClick r:id="" action="ppaction://noaction" highlightClick="1">
              <a:snd r:embed="rId25" name="el cielo azul.wav"/>
            </a:hlinkClick>
            <a:extLst>
              <a:ext uri="{FF2B5EF4-FFF2-40B4-BE49-F238E27FC236}">
                <a16:creationId xmlns:a16="http://schemas.microsoft.com/office/drawing/2014/main" id="{30030AF8-564D-734B-84B9-DB4C7A3A6A53}"/>
              </a:ext>
            </a:extLst>
          </p:cNvPr>
          <p:cNvSpPr/>
          <p:nvPr/>
        </p:nvSpPr>
        <p:spPr>
          <a:xfrm>
            <a:off x="6448616" y="108525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54" name="Action Button: Custom 16">
            <a:hlinkClick r:id="" action="ppaction://noaction" highlightClick="1">
              <a:snd r:embed="rId26" name="hacer ruido.wav"/>
            </a:hlinkClick>
            <a:extLst>
              <a:ext uri="{FF2B5EF4-FFF2-40B4-BE49-F238E27FC236}">
                <a16:creationId xmlns:a16="http://schemas.microsoft.com/office/drawing/2014/main" id="{30030AF8-564D-734B-84B9-DB4C7A3A6A53}"/>
              </a:ext>
            </a:extLst>
          </p:cNvPr>
          <p:cNvSpPr/>
          <p:nvPr/>
        </p:nvSpPr>
        <p:spPr>
          <a:xfrm>
            <a:off x="7112324" y="108476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55" name="TextBox 54"/>
          <p:cNvSpPr txBox="1"/>
          <p:nvPr/>
        </p:nvSpPr>
        <p:spPr>
          <a:xfrm>
            <a:off x="261355" y="2408273"/>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56" name="TextBox 55"/>
          <p:cNvSpPr txBox="1"/>
          <p:nvPr/>
        </p:nvSpPr>
        <p:spPr>
          <a:xfrm>
            <a:off x="261355" y="415200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57" name="TextBox 56"/>
          <p:cNvSpPr txBox="1"/>
          <p:nvPr/>
        </p:nvSpPr>
        <p:spPr>
          <a:xfrm>
            <a:off x="2135351" y="241249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58" name="TextBox 57"/>
          <p:cNvSpPr txBox="1"/>
          <p:nvPr/>
        </p:nvSpPr>
        <p:spPr>
          <a:xfrm>
            <a:off x="4248962" y="415200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59" name="TextBox 58"/>
          <p:cNvSpPr txBox="1"/>
          <p:nvPr/>
        </p:nvSpPr>
        <p:spPr>
          <a:xfrm>
            <a:off x="4247386" y="2408273"/>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61" name="TextBox 60"/>
          <p:cNvSpPr txBox="1"/>
          <p:nvPr/>
        </p:nvSpPr>
        <p:spPr>
          <a:xfrm>
            <a:off x="8104793" y="2414218"/>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62" name="TextBox 61"/>
          <p:cNvSpPr txBox="1"/>
          <p:nvPr/>
        </p:nvSpPr>
        <p:spPr>
          <a:xfrm>
            <a:off x="6143007" y="415200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63" name="TextBox 62"/>
          <p:cNvSpPr txBox="1"/>
          <p:nvPr/>
        </p:nvSpPr>
        <p:spPr>
          <a:xfrm>
            <a:off x="9930069" y="241562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64" name="TextBox 63"/>
          <p:cNvSpPr txBox="1"/>
          <p:nvPr/>
        </p:nvSpPr>
        <p:spPr>
          <a:xfrm>
            <a:off x="2135351" y="415874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66" name="TextBox 65"/>
          <p:cNvSpPr txBox="1"/>
          <p:nvPr/>
        </p:nvSpPr>
        <p:spPr>
          <a:xfrm>
            <a:off x="8104793" y="4155156"/>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68" name="TextBox 67"/>
          <p:cNvSpPr txBox="1"/>
          <p:nvPr/>
        </p:nvSpPr>
        <p:spPr>
          <a:xfrm>
            <a:off x="6145771" y="2414289"/>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69" name="TextBox 68"/>
          <p:cNvSpPr txBox="1"/>
          <p:nvPr/>
        </p:nvSpPr>
        <p:spPr>
          <a:xfrm>
            <a:off x="499826" y="1656106"/>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70" name="TextBox 69"/>
          <p:cNvSpPr txBox="1"/>
          <p:nvPr/>
        </p:nvSpPr>
        <p:spPr>
          <a:xfrm>
            <a:off x="1174079" y="1655935"/>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71" name="TextBox 70"/>
          <p:cNvSpPr txBox="1"/>
          <p:nvPr/>
        </p:nvSpPr>
        <p:spPr>
          <a:xfrm>
            <a:off x="1830395" y="1655934"/>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72" name="TextBox 71"/>
          <p:cNvSpPr txBox="1"/>
          <p:nvPr/>
        </p:nvSpPr>
        <p:spPr>
          <a:xfrm>
            <a:off x="2512943" y="1652301"/>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73" name="TextBox 72"/>
          <p:cNvSpPr txBox="1"/>
          <p:nvPr/>
        </p:nvSpPr>
        <p:spPr>
          <a:xfrm>
            <a:off x="3152092" y="1653520"/>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74" name="TextBox 73"/>
          <p:cNvSpPr txBox="1"/>
          <p:nvPr/>
        </p:nvSpPr>
        <p:spPr>
          <a:xfrm>
            <a:off x="3796777" y="1658959"/>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75" name="TextBox 74"/>
          <p:cNvSpPr txBox="1"/>
          <p:nvPr/>
        </p:nvSpPr>
        <p:spPr>
          <a:xfrm>
            <a:off x="4446962" y="1658959"/>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76" name="TextBox 75"/>
          <p:cNvSpPr txBox="1"/>
          <p:nvPr/>
        </p:nvSpPr>
        <p:spPr>
          <a:xfrm>
            <a:off x="5137608" y="1653082"/>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77" name="TextBox 76"/>
          <p:cNvSpPr txBox="1"/>
          <p:nvPr/>
        </p:nvSpPr>
        <p:spPr>
          <a:xfrm>
            <a:off x="5772624" y="1657733"/>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78" name="TextBox 77"/>
          <p:cNvSpPr txBox="1"/>
          <p:nvPr/>
        </p:nvSpPr>
        <p:spPr>
          <a:xfrm>
            <a:off x="6437258" y="1668307"/>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79" name="TextBox 78"/>
          <p:cNvSpPr txBox="1"/>
          <p:nvPr/>
        </p:nvSpPr>
        <p:spPr>
          <a:xfrm>
            <a:off x="7084682" y="1668307"/>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8" name="TextBox 7"/>
          <p:cNvSpPr txBox="1"/>
          <p:nvPr/>
        </p:nvSpPr>
        <p:spPr>
          <a:xfrm>
            <a:off x="355505" y="3565396"/>
            <a:ext cx="1843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[long hair]</a:t>
            </a:r>
          </a:p>
        </p:txBody>
      </p:sp>
      <p:sp>
        <p:nvSpPr>
          <p:cNvPr id="81" name="TextBox 80"/>
          <p:cNvSpPr txBox="1"/>
          <p:nvPr/>
        </p:nvSpPr>
        <p:spPr>
          <a:xfrm>
            <a:off x="10034916" y="3393492"/>
            <a:ext cx="20902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make a great change]</a:t>
            </a:r>
          </a:p>
        </p:txBody>
      </p:sp>
      <p:sp>
        <p:nvSpPr>
          <p:cNvPr id="82" name="TextBox 81"/>
          <p:cNvSpPr txBox="1"/>
          <p:nvPr/>
        </p:nvSpPr>
        <p:spPr>
          <a:xfrm>
            <a:off x="4519158" y="3288174"/>
            <a:ext cx="23561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make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noise]</a:t>
            </a:r>
          </a:p>
        </p:txBody>
      </p:sp>
      <p:sp>
        <p:nvSpPr>
          <p:cNvPr id="83" name="TextBox 82"/>
          <p:cNvSpPr txBox="1"/>
          <p:nvPr/>
        </p:nvSpPr>
        <p:spPr>
          <a:xfrm>
            <a:off x="2407479" y="5385914"/>
            <a:ext cx="1843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[short hair]</a:t>
            </a:r>
          </a:p>
        </p:txBody>
      </p:sp>
      <p:sp>
        <p:nvSpPr>
          <p:cNvPr id="84" name="TextBox 83"/>
          <p:cNvSpPr txBox="1"/>
          <p:nvPr/>
        </p:nvSpPr>
        <p:spPr>
          <a:xfrm>
            <a:off x="10190074" y="5342830"/>
            <a:ext cx="21862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[blue sky]</a:t>
            </a:r>
          </a:p>
        </p:txBody>
      </p:sp>
      <p:sp>
        <p:nvSpPr>
          <p:cNvPr id="85" name="TextBox 84"/>
          <p:cNvSpPr txBox="1"/>
          <p:nvPr/>
        </p:nvSpPr>
        <p:spPr>
          <a:xfrm>
            <a:off x="4204370" y="5093793"/>
            <a:ext cx="16228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long dialogue]</a:t>
            </a:r>
          </a:p>
        </p:txBody>
      </p:sp>
      <p:sp>
        <p:nvSpPr>
          <p:cNvPr id="88" name="TextBox 87"/>
          <p:cNvSpPr txBox="1"/>
          <p:nvPr/>
        </p:nvSpPr>
        <p:spPr>
          <a:xfrm>
            <a:off x="2106060" y="3345514"/>
            <a:ext cx="29295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make an effort]</a:t>
            </a:r>
          </a:p>
        </p:txBody>
      </p:sp>
      <p:pic>
        <p:nvPicPr>
          <p:cNvPr id="1026" name="Picture 2" descr="A Perfect World "/>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709595" y="2412005"/>
            <a:ext cx="771364" cy="1010487"/>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p:cNvSpPr txBox="1"/>
          <p:nvPr/>
        </p:nvSpPr>
        <p:spPr>
          <a:xfrm>
            <a:off x="8054766" y="3411285"/>
            <a:ext cx="24179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make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funny gesture]</a:t>
            </a:r>
          </a:p>
        </p:txBody>
      </p:sp>
      <p:pic>
        <p:nvPicPr>
          <p:cNvPr id="1028" name="Picture 4" descr="sound clip art"/>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835130" y="2441537"/>
            <a:ext cx="939705" cy="933510"/>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6092822" y="3449393"/>
            <a:ext cx="19300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go on a long trip]</a:t>
            </a:r>
          </a:p>
        </p:txBody>
      </p:sp>
      <p:grpSp>
        <p:nvGrpSpPr>
          <p:cNvPr id="94" name="Group 93"/>
          <p:cNvGrpSpPr/>
          <p:nvPr/>
        </p:nvGrpSpPr>
        <p:grpSpPr>
          <a:xfrm>
            <a:off x="275089" y="4579852"/>
            <a:ext cx="2002567" cy="767745"/>
            <a:chOff x="2647869" y="4003009"/>
            <a:chExt cx="3149567" cy="957231"/>
          </a:xfrm>
        </p:grpSpPr>
        <p:pic>
          <p:nvPicPr>
            <p:cNvPr id="95" name="Picture 9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56677" y="4003009"/>
              <a:ext cx="1048729" cy="867470"/>
            </a:xfrm>
            <a:prstGeom prst="rect">
              <a:avLst/>
            </a:prstGeom>
          </p:spPr>
        </p:pic>
        <p:pic>
          <p:nvPicPr>
            <p:cNvPr id="96" name="Picture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7869" y="4083946"/>
              <a:ext cx="1374538" cy="705596"/>
            </a:xfrm>
            <a:prstGeom prst="rect">
              <a:avLst/>
            </a:prstGeom>
          </p:spPr>
        </p:pic>
        <p:pic>
          <p:nvPicPr>
            <p:cNvPr id="97" name="Picture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5912" y="4083946"/>
              <a:ext cx="1261524" cy="876294"/>
            </a:xfrm>
            <a:prstGeom prst="rect">
              <a:avLst/>
            </a:prstGeom>
          </p:spPr>
        </p:pic>
      </p:grpSp>
      <p:sp>
        <p:nvSpPr>
          <p:cNvPr id="98" name="TextBox 97"/>
          <p:cNvSpPr txBox="1"/>
          <p:nvPr/>
        </p:nvSpPr>
        <p:spPr>
          <a:xfrm>
            <a:off x="6098301" y="5194212"/>
            <a:ext cx="214316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have dinner alone]</a:t>
            </a:r>
          </a:p>
        </p:txBody>
      </p:sp>
      <p:sp>
        <p:nvSpPr>
          <p:cNvPr id="101" name="TextBox 100"/>
          <p:cNvSpPr txBox="1"/>
          <p:nvPr/>
        </p:nvSpPr>
        <p:spPr>
          <a:xfrm>
            <a:off x="9930069" y="4160534"/>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2" name="Title 1"/>
          <p:cNvSpPr>
            <a:spLocks noGrp="1"/>
          </p:cNvSpPr>
          <p:nvPr>
            <p:ph type="title"/>
          </p:nvPr>
        </p:nvSpPr>
        <p:spPr>
          <a:xfrm>
            <a:off x="10519813" y="-198156"/>
            <a:ext cx="2062078" cy="1325563"/>
          </a:xfrm>
        </p:spPr>
        <p:txBody>
          <a:bodyPr>
            <a:normAutofit/>
          </a:bodyPr>
          <a:lstStyle/>
          <a:p>
            <a:r>
              <a:rPr lang="en-GB" sz="2000" b="1" dirty="0" err="1">
                <a:solidFill>
                  <a:schemeClr val="bg1"/>
                </a:solidFill>
              </a:rPr>
              <a:t>escuchar</a:t>
            </a:r>
            <a:endParaRPr lang="en-GB" sz="2000" b="1" dirty="0">
              <a:solidFill>
                <a:schemeClr val="bg1"/>
              </a:solidFill>
            </a:endParaRPr>
          </a:p>
        </p:txBody>
      </p:sp>
      <p:sp>
        <p:nvSpPr>
          <p:cNvPr id="109" name="TextBox 108"/>
          <p:cNvSpPr txBox="1"/>
          <p:nvPr/>
        </p:nvSpPr>
        <p:spPr>
          <a:xfrm>
            <a:off x="8364157" y="5160003"/>
            <a:ext cx="20500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sleep alone]</a:t>
            </a:r>
          </a:p>
        </p:txBody>
      </p:sp>
      <p:sp>
        <p:nvSpPr>
          <p:cNvPr id="113" name="Action Button: Custom 16">
            <a:hlinkClick r:id="" action="ppaction://noaction" highlightClick="1">
              <a:snd r:embed="rId29" name="dormir solo.wav"/>
            </a:hlinkClick>
            <a:extLst>
              <a:ext uri="{FF2B5EF4-FFF2-40B4-BE49-F238E27FC236}">
                <a16:creationId xmlns:a16="http://schemas.microsoft.com/office/drawing/2014/main" id="{30030AF8-564D-734B-84B9-DB4C7A3A6A53}"/>
              </a:ext>
            </a:extLst>
          </p:cNvPr>
          <p:cNvSpPr/>
          <p:nvPr/>
        </p:nvSpPr>
        <p:spPr>
          <a:xfrm>
            <a:off x="7716495" y="1083896"/>
            <a:ext cx="396000" cy="39093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pic>
        <p:nvPicPr>
          <p:cNvPr id="1030" name="Picture 6" descr="Zzz Clipart "/>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753643" y="4286102"/>
            <a:ext cx="789134" cy="9014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ip Art "/>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134716" y="4184983"/>
            <a:ext cx="926774" cy="1146525"/>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p:cNvSpPr txBox="1"/>
          <p:nvPr/>
        </p:nvSpPr>
        <p:spPr>
          <a:xfrm>
            <a:off x="7750788" y="1675995"/>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5" name="Rectangle 4">
            <a:extLst>
              <a:ext uri="{FF2B5EF4-FFF2-40B4-BE49-F238E27FC236}">
                <a16:creationId xmlns:a16="http://schemas.microsoft.com/office/drawing/2014/main" id="{A2796D69-C3F9-4094-BFF7-801AF81D88D7}"/>
              </a:ext>
            </a:extLst>
          </p:cNvPr>
          <p:cNvSpPr/>
          <p:nvPr/>
        </p:nvSpPr>
        <p:spPr>
          <a:xfrm>
            <a:off x="5982294" y="6426655"/>
            <a:ext cx="3373039" cy="369332"/>
          </a:xfrm>
          <a:prstGeom prst="rect">
            <a:avLst/>
          </a:prstGeom>
        </p:spPr>
        <p:txBody>
          <a:bodyPr wrap="none">
            <a:spAutoFit/>
          </a:bodyPr>
          <a:lstStyle/>
          <a:p>
            <a:r>
              <a:rPr lang="en-GB" dirty="0">
                <a:solidFill>
                  <a:prstClr val="white"/>
                </a:solidFill>
                <a:latin typeface="Century Gothic" panose="020B0502020202020204" pitchFamily="34" charset="0"/>
              </a:rPr>
              <a:t>Victoria Hobson / Nick Avery</a:t>
            </a:r>
            <a:endParaRPr lang="en-GB" dirty="0"/>
          </a:p>
        </p:txBody>
      </p:sp>
    </p:spTree>
    <p:extLst>
      <p:ext uri="{BB962C8B-B14F-4D97-AF65-F5344CB8AC3E}">
        <p14:creationId xmlns:p14="http://schemas.microsoft.com/office/powerpoint/2010/main" val="1685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1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90547"/>
            <a:ext cx="4871803" cy="732504"/>
          </a:xfrm>
          <a:prstGeom prst="rect">
            <a:avLst/>
          </a:prstGeom>
        </p:spPr>
      </p:pic>
      <p:sp>
        <p:nvSpPr>
          <p:cNvPr id="4" name="Title 3"/>
          <p:cNvSpPr>
            <a:spLocks noGrp="1"/>
          </p:cNvSpPr>
          <p:nvPr>
            <p:ph type="title"/>
          </p:nvPr>
        </p:nvSpPr>
        <p:spPr>
          <a:xfrm>
            <a:off x="0" y="209832"/>
            <a:ext cx="4257207" cy="596014"/>
          </a:xfrm>
        </p:spPr>
        <p:txBody>
          <a:bodyPr>
            <a:normAutofit/>
          </a:bodyPr>
          <a:lstStyle/>
          <a:p>
            <a:r>
              <a:rPr lang="en-GB" sz="3600" b="1" dirty="0" err="1">
                <a:solidFill>
                  <a:schemeClr val="bg1"/>
                </a:solidFill>
              </a:rPr>
              <a:t>eine</a:t>
            </a:r>
            <a:r>
              <a:rPr lang="en-GB" sz="3600" b="1" dirty="0">
                <a:solidFill>
                  <a:schemeClr val="bg1"/>
                </a:solidFill>
              </a:rPr>
              <a:t> </a:t>
            </a:r>
            <a:r>
              <a:rPr lang="en-GB" sz="3600" b="1" dirty="0" err="1">
                <a:solidFill>
                  <a:schemeClr val="bg1"/>
                </a:solidFill>
              </a:rPr>
              <a:t>Geschichte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08695" y="247046"/>
            <a:ext cx="234863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5" name="Table 24">
            <a:extLst>
              <a:ext uri="{FF2B5EF4-FFF2-40B4-BE49-F238E27FC236}">
                <a16:creationId xmlns:a16="http://schemas.microsoft.com/office/drawing/2014/main" id="{F8C50E69-CF20-0448-B212-064565527774}"/>
              </a:ext>
            </a:extLst>
          </p:cNvPr>
          <p:cNvGraphicFramePr>
            <a:graphicFrameLocks noGrp="1"/>
          </p:cNvGraphicFramePr>
          <p:nvPr/>
        </p:nvGraphicFramePr>
        <p:xfrm>
          <a:off x="0" y="1180458"/>
          <a:ext cx="12168000" cy="5019832"/>
        </p:xfrm>
        <a:graphic>
          <a:graphicData uri="http://schemas.openxmlformats.org/drawingml/2006/table">
            <a:tbl>
              <a:tblPr firstRow="1" bandRow="1">
                <a:tableStyleId>{5940675A-B579-460E-94D1-54222C63F5DA}</a:tableStyleId>
              </a:tblPr>
              <a:tblGrid>
                <a:gridCol w="341194">
                  <a:extLst>
                    <a:ext uri="{9D8B030D-6E8A-4147-A177-3AD203B41FA5}">
                      <a16:colId xmlns:a16="http://schemas.microsoft.com/office/drawing/2014/main" val="20000"/>
                    </a:ext>
                  </a:extLst>
                </a:gridCol>
                <a:gridCol w="4005954">
                  <a:extLst>
                    <a:ext uri="{9D8B030D-6E8A-4147-A177-3AD203B41FA5}">
                      <a16:colId xmlns:a16="http://schemas.microsoft.com/office/drawing/2014/main" val="20001"/>
                    </a:ext>
                  </a:extLst>
                </a:gridCol>
                <a:gridCol w="3927422">
                  <a:extLst>
                    <a:ext uri="{9D8B030D-6E8A-4147-A177-3AD203B41FA5}">
                      <a16:colId xmlns:a16="http://schemas.microsoft.com/office/drawing/2014/main" val="20002"/>
                    </a:ext>
                  </a:extLst>
                </a:gridCol>
                <a:gridCol w="3893430">
                  <a:extLst>
                    <a:ext uri="{9D8B030D-6E8A-4147-A177-3AD203B41FA5}">
                      <a16:colId xmlns:a16="http://schemas.microsoft.com/office/drawing/2014/main" val="20003"/>
                    </a:ext>
                  </a:extLst>
                </a:gridCol>
              </a:tblGrid>
              <a:tr h="673726">
                <a:tc>
                  <a:txBody>
                    <a:bodyPr/>
                    <a:lstStyle/>
                    <a:p>
                      <a:endParaRPr lang="en-GB" sz="2000" dirty="0">
                        <a:solidFill>
                          <a:srgbClr val="115076"/>
                        </a:solidFill>
                      </a:endParaRPr>
                    </a:p>
                  </a:txBody>
                  <a:tcPr/>
                </a:tc>
                <a:tc>
                  <a:txBody>
                    <a:bodyPr/>
                    <a:lstStyle/>
                    <a:p>
                      <a:r>
                        <a:rPr lang="en-GB" sz="2000" dirty="0">
                          <a:solidFill>
                            <a:srgbClr val="115076"/>
                          </a:solidFill>
                        </a:rPr>
                        <a:t>A party</a:t>
                      </a:r>
                      <a:r>
                        <a:rPr lang="en-GB" sz="2000" baseline="0" dirty="0">
                          <a:solidFill>
                            <a:srgbClr val="115076"/>
                          </a:solidFill>
                        </a:rPr>
                        <a:t> is taking place </a:t>
                      </a:r>
                      <a:r>
                        <a:rPr lang="en-GB" sz="2000" b="1" baseline="0" dirty="0">
                          <a:solidFill>
                            <a:srgbClr val="115076"/>
                          </a:solidFill>
                        </a:rPr>
                        <a:t>upstairs</a:t>
                      </a:r>
                      <a:r>
                        <a:rPr lang="en-GB" sz="2000" baseline="0" dirty="0">
                          <a:solidFill>
                            <a:srgbClr val="115076"/>
                          </a:solidFill>
                        </a:rPr>
                        <a:t> in </a:t>
                      </a:r>
                      <a:r>
                        <a:rPr lang="en-GB" sz="2000" b="1" baseline="0" dirty="0">
                          <a:solidFill>
                            <a:srgbClr val="115076"/>
                          </a:solidFill>
                        </a:rPr>
                        <a:t>my flat</a:t>
                      </a:r>
                      <a:r>
                        <a:rPr lang="en-GB" sz="2000" baseline="0" dirty="0">
                          <a:solidFill>
                            <a:srgbClr val="115076"/>
                          </a:solidFill>
                        </a:rPr>
                        <a:t>.</a:t>
                      </a:r>
                      <a:endParaRPr lang="en-GB" sz="2000" dirty="0">
                        <a:solidFill>
                          <a:srgbClr val="115076"/>
                        </a:solidFill>
                      </a:endParaRPr>
                    </a:p>
                  </a:txBody>
                  <a:tcPr anchor="ctr"/>
                </a:tc>
                <a:tc>
                  <a:txBody>
                    <a:bodyPr/>
                    <a:lstStyle/>
                    <a:p>
                      <a:r>
                        <a:rPr lang="en-GB" sz="2000" dirty="0">
                          <a:solidFill>
                            <a:srgbClr val="115076"/>
                          </a:solidFill>
                        </a:rPr>
                        <a:t>A </a:t>
                      </a:r>
                      <a:r>
                        <a:rPr lang="en-GB" sz="2000" b="1" dirty="0">
                          <a:solidFill>
                            <a:srgbClr val="115076"/>
                          </a:solidFill>
                        </a:rPr>
                        <a:t>birthday</a:t>
                      </a:r>
                      <a:r>
                        <a:rPr lang="en-GB" sz="2000" dirty="0">
                          <a:solidFill>
                            <a:srgbClr val="115076"/>
                          </a:solidFill>
                        </a:rPr>
                        <a:t> party is taking place </a:t>
                      </a:r>
                      <a:r>
                        <a:rPr lang="en-GB" sz="2000" b="1" dirty="0">
                          <a:solidFill>
                            <a:srgbClr val="115076"/>
                          </a:solidFill>
                        </a:rPr>
                        <a:t>downstairs</a:t>
                      </a:r>
                      <a:r>
                        <a:rPr lang="en-GB" sz="2000" dirty="0">
                          <a:solidFill>
                            <a:srgbClr val="115076"/>
                          </a:solidFill>
                        </a:rPr>
                        <a:t> in </a:t>
                      </a:r>
                      <a:r>
                        <a:rPr lang="en-GB" sz="2000" b="1" dirty="0">
                          <a:solidFill>
                            <a:srgbClr val="115076"/>
                          </a:solidFill>
                        </a:rPr>
                        <a:t>my house</a:t>
                      </a:r>
                      <a:r>
                        <a:rPr lang="en-GB" sz="2000" dirty="0">
                          <a:solidFill>
                            <a:srgbClr val="115076"/>
                          </a:solidFill>
                        </a:rPr>
                        <a:t>.</a:t>
                      </a:r>
                    </a:p>
                  </a:txBody>
                  <a:tcPr anchor="ctr"/>
                </a:tc>
                <a:tc>
                  <a:txBody>
                    <a:bodyPr/>
                    <a:lstStyle/>
                    <a:p>
                      <a:r>
                        <a:rPr lang="en-GB" sz="2000" dirty="0">
                          <a:solidFill>
                            <a:srgbClr val="115076"/>
                          </a:solidFill>
                        </a:rPr>
                        <a:t>A </a:t>
                      </a:r>
                      <a:r>
                        <a:rPr lang="en-GB" sz="2000" b="1" dirty="0">
                          <a:solidFill>
                            <a:srgbClr val="115076"/>
                          </a:solidFill>
                        </a:rPr>
                        <a:t>birthday </a:t>
                      </a:r>
                      <a:r>
                        <a:rPr lang="en-GB" sz="2000" dirty="0">
                          <a:solidFill>
                            <a:srgbClr val="115076"/>
                          </a:solidFill>
                        </a:rPr>
                        <a:t>party is taking place </a:t>
                      </a:r>
                      <a:r>
                        <a:rPr lang="en-GB" sz="2000" b="1" dirty="0">
                          <a:solidFill>
                            <a:srgbClr val="115076"/>
                          </a:solidFill>
                        </a:rPr>
                        <a:t>upstairs</a:t>
                      </a:r>
                      <a:r>
                        <a:rPr lang="en-GB" sz="2000" dirty="0">
                          <a:solidFill>
                            <a:srgbClr val="115076"/>
                          </a:solidFill>
                        </a:rPr>
                        <a:t> in </a:t>
                      </a:r>
                      <a:r>
                        <a:rPr lang="en-GB" sz="2000" b="1" dirty="0">
                          <a:solidFill>
                            <a:srgbClr val="115076"/>
                          </a:solidFill>
                        </a:rPr>
                        <a:t>my flat</a:t>
                      </a:r>
                      <a:r>
                        <a:rPr lang="en-GB" sz="2000" dirty="0">
                          <a:solidFill>
                            <a:srgbClr val="115076"/>
                          </a:solidFill>
                        </a:rPr>
                        <a:t>.</a:t>
                      </a:r>
                    </a:p>
                  </a:txBody>
                  <a:tcPr anchor="ctr"/>
                </a:tc>
                <a:extLst>
                  <a:ext uri="{0D108BD9-81ED-4DB2-BD59-A6C34878D82A}">
                    <a16:rowId xmlns:a16="http://schemas.microsoft.com/office/drawing/2014/main" val="10000"/>
                  </a:ext>
                </a:extLst>
              </a:tr>
              <a:tr h="711849">
                <a:tc>
                  <a:txBody>
                    <a:bodyPr/>
                    <a:lstStyle/>
                    <a:p>
                      <a:endParaRPr lang="en-GB" sz="2000">
                        <a:solidFill>
                          <a:srgbClr val="115076"/>
                        </a:solidFill>
                      </a:endParaRPr>
                    </a:p>
                  </a:txBody>
                  <a:tcPr/>
                </a:tc>
                <a:tc>
                  <a:txBody>
                    <a:bodyPr/>
                    <a:lstStyle/>
                    <a:p>
                      <a:r>
                        <a:rPr lang="en-GB" sz="2000" dirty="0">
                          <a:solidFill>
                            <a:srgbClr val="115076"/>
                          </a:solidFill>
                        </a:rPr>
                        <a:t>Mia is hungry and she is coming later.</a:t>
                      </a:r>
                    </a:p>
                  </a:txBody>
                  <a:tcPr anchor="ctr"/>
                </a:tc>
                <a:tc>
                  <a:txBody>
                    <a:bodyPr/>
                    <a:lstStyle/>
                    <a:p>
                      <a:r>
                        <a:rPr lang="en-GB" sz="2000" dirty="0">
                          <a:solidFill>
                            <a:srgbClr val="115076"/>
                          </a:solidFill>
                        </a:rPr>
                        <a:t>Mia is tired and she is coming later.</a:t>
                      </a:r>
                    </a:p>
                  </a:txBody>
                  <a:tcPr anchor="ctr"/>
                </a:tc>
                <a:tc>
                  <a:txBody>
                    <a:bodyPr/>
                    <a:lstStyle/>
                    <a:p>
                      <a:r>
                        <a:rPr lang="en-GB" sz="2000" dirty="0">
                          <a:solidFill>
                            <a:srgbClr val="115076"/>
                          </a:solidFill>
                        </a:rPr>
                        <a:t>Mia hat a headache and she is coming later.</a:t>
                      </a:r>
                    </a:p>
                  </a:txBody>
                  <a:tcPr anchor="ctr"/>
                </a:tc>
                <a:extLst>
                  <a:ext uri="{0D108BD9-81ED-4DB2-BD59-A6C34878D82A}">
                    <a16:rowId xmlns:a16="http://schemas.microsoft.com/office/drawing/2014/main" val="10001"/>
                  </a:ext>
                </a:extLst>
              </a:tr>
              <a:tr h="673726">
                <a:tc>
                  <a:txBody>
                    <a:bodyPr/>
                    <a:lstStyle/>
                    <a:p>
                      <a:endParaRPr lang="en-GB" sz="2000">
                        <a:solidFill>
                          <a:srgbClr val="115076"/>
                        </a:solidFill>
                      </a:endParaRPr>
                    </a:p>
                  </a:txBody>
                  <a:tcPr/>
                </a:tc>
                <a:tc>
                  <a:txBody>
                    <a:bodyPr/>
                    <a:lstStyle/>
                    <a:p>
                      <a:r>
                        <a:rPr lang="en-GB" sz="2000" dirty="0">
                          <a:solidFill>
                            <a:srgbClr val="115076"/>
                          </a:solidFill>
                        </a:rPr>
                        <a:t>Mehmet</a:t>
                      </a:r>
                      <a:r>
                        <a:rPr lang="en-GB" sz="2000" baseline="0" dirty="0">
                          <a:solidFill>
                            <a:srgbClr val="115076"/>
                          </a:solidFill>
                        </a:rPr>
                        <a:t> flew by plane from Poland.</a:t>
                      </a:r>
                      <a:endParaRPr lang="en-GB" sz="2000" dirty="0">
                        <a:solidFill>
                          <a:srgbClr val="115076"/>
                        </a:solidFill>
                      </a:endParaRPr>
                    </a:p>
                  </a:txBody>
                  <a:tcPr anchor="ctr"/>
                </a:tc>
                <a:tc>
                  <a:txBody>
                    <a:bodyPr/>
                    <a:lstStyle/>
                    <a:p>
                      <a:r>
                        <a:rPr lang="en-GB" sz="2000" dirty="0">
                          <a:solidFill>
                            <a:srgbClr val="115076"/>
                          </a:solidFill>
                        </a:rPr>
                        <a:t>Mehmet</a:t>
                      </a:r>
                      <a:r>
                        <a:rPr lang="en-GB" sz="2000" baseline="0" dirty="0">
                          <a:solidFill>
                            <a:srgbClr val="115076"/>
                          </a:solidFill>
                        </a:rPr>
                        <a:t> travelled by train from Switzerland.</a:t>
                      </a:r>
                      <a:endParaRPr lang="en-GB" sz="2000" dirty="0">
                        <a:solidFill>
                          <a:srgbClr val="115076"/>
                        </a:solidFill>
                      </a:endParaRPr>
                    </a:p>
                  </a:txBody>
                  <a:tcPr anchor="ctr"/>
                </a:tc>
                <a:tc>
                  <a:txBody>
                    <a:bodyPr/>
                    <a:lstStyle/>
                    <a:p>
                      <a:r>
                        <a:rPr lang="en-GB" sz="2000" dirty="0">
                          <a:solidFill>
                            <a:srgbClr val="115076"/>
                          </a:solidFill>
                        </a:rPr>
                        <a:t>Mehmet</a:t>
                      </a:r>
                      <a:r>
                        <a:rPr lang="en-GB" sz="2000" baseline="0" dirty="0">
                          <a:solidFill>
                            <a:srgbClr val="115076"/>
                          </a:solidFill>
                        </a:rPr>
                        <a:t> flew by plane from the south.</a:t>
                      </a:r>
                      <a:endParaRPr lang="en-GB" sz="2000" dirty="0">
                        <a:solidFill>
                          <a:srgbClr val="115076"/>
                        </a:solidFill>
                      </a:endParaRPr>
                    </a:p>
                  </a:txBody>
                  <a:tcPr anchor="ctr"/>
                </a:tc>
                <a:extLst>
                  <a:ext uri="{0D108BD9-81ED-4DB2-BD59-A6C34878D82A}">
                    <a16:rowId xmlns:a16="http://schemas.microsoft.com/office/drawing/2014/main" val="10002"/>
                  </a:ext>
                </a:extLst>
              </a:tr>
              <a:tr h="966650">
                <a:tc>
                  <a:txBody>
                    <a:bodyPr/>
                    <a:lstStyle/>
                    <a:p>
                      <a:endParaRPr lang="en-GB" sz="2000">
                        <a:solidFill>
                          <a:srgbClr val="115076"/>
                        </a:solidFill>
                      </a:endParaRPr>
                    </a:p>
                  </a:txBody>
                  <a:tcPr/>
                </a:tc>
                <a:tc>
                  <a:txBody>
                    <a:bodyPr/>
                    <a:lstStyle/>
                    <a:p>
                      <a:r>
                        <a:rPr lang="en-GB" sz="2000" dirty="0">
                          <a:solidFill>
                            <a:srgbClr val="115076"/>
                          </a:solidFill>
                        </a:rPr>
                        <a:t>Katja’s aunt and uncle live in Poland and are bringing Polish food.</a:t>
                      </a:r>
                    </a:p>
                  </a:txBody>
                  <a:tcPr anchor="ctr"/>
                </a:tc>
                <a:tc>
                  <a:txBody>
                    <a:bodyPr/>
                    <a:lstStyle/>
                    <a:p>
                      <a:r>
                        <a:rPr lang="en-GB" sz="2000" dirty="0">
                          <a:solidFill>
                            <a:srgbClr val="115076"/>
                          </a:solidFill>
                        </a:rPr>
                        <a:t>Katja’s aunt and uncle are flying from Poland and like eating Polish food.</a:t>
                      </a:r>
                    </a:p>
                  </a:txBody>
                  <a:tcPr anchor="ctr"/>
                </a:tc>
                <a:tc>
                  <a:txBody>
                    <a:bodyPr/>
                    <a:lstStyle/>
                    <a:p>
                      <a:r>
                        <a:rPr lang="en-GB" sz="2000" dirty="0">
                          <a:solidFill>
                            <a:srgbClr val="115076"/>
                          </a:solidFill>
                        </a:rPr>
                        <a:t>Katja’s aunt and uncle are coming from Poland and can’t travel by boat.</a:t>
                      </a:r>
                    </a:p>
                  </a:txBody>
                  <a:tcPr anchor="ctr"/>
                </a:tc>
                <a:extLst>
                  <a:ext uri="{0D108BD9-81ED-4DB2-BD59-A6C34878D82A}">
                    <a16:rowId xmlns:a16="http://schemas.microsoft.com/office/drawing/2014/main" val="10003"/>
                  </a:ext>
                </a:extLst>
              </a:tr>
              <a:tr h="966650">
                <a:tc>
                  <a:txBody>
                    <a:bodyPr/>
                    <a:lstStyle/>
                    <a:p>
                      <a:endParaRPr lang="en-GB" sz="2000">
                        <a:solidFill>
                          <a:srgbClr val="115076"/>
                        </a:solidFill>
                      </a:endParaRPr>
                    </a:p>
                  </a:txBody>
                  <a:tcPr/>
                </a:tc>
                <a:tc>
                  <a:txBody>
                    <a:bodyPr/>
                    <a:lstStyle/>
                    <a:p>
                      <a:r>
                        <a:rPr lang="en-GB" sz="2000" dirty="0">
                          <a:solidFill>
                            <a:srgbClr val="115076"/>
                          </a:solidFill>
                        </a:rPr>
                        <a:t>Katja is preparing the food,</a:t>
                      </a:r>
                      <a:r>
                        <a:rPr lang="en-GB" sz="2000" baseline="0" dirty="0">
                          <a:solidFill>
                            <a:srgbClr val="115076"/>
                          </a:solidFill>
                        </a:rPr>
                        <a:t> but she hasn’t found the </a:t>
                      </a:r>
                      <a:r>
                        <a:rPr lang="en-GB" sz="2000" baseline="0" dirty="0" err="1">
                          <a:solidFill>
                            <a:srgbClr val="115076"/>
                          </a:solidFill>
                        </a:rPr>
                        <a:t>Küche</a:t>
                      </a:r>
                      <a:r>
                        <a:rPr lang="en-GB" sz="2000" baseline="0" dirty="0">
                          <a:solidFill>
                            <a:srgbClr val="115076"/>
                          </a:solidFill>
                        </a:rPr>
                        <a:t>.</a:t>
                      </a:r>
                      <a:endParaRPr lang="en-GB" sz="2000" dirty="0">
                        <a:solidFill>
                          <a:srgbClr val="115076"/>
                        </a:solidFill>
                      </a:endParaRPr>
                    </a:p>
                  </a:txBody>
                  <a:tcPr anchor="ctr"/>
                </a:tc>
                <a:tc>
                  <a:txBody>
                    <a:bodyPr/>
                    <a:lstStyle/>
                    <a:p>
                      <a:r>
                        <a:rPr lang="en-GB" sz="2000" dirty="0">
                          <a:solidFill>
                            <a:srgbClr val="115076"/>
                          </a:solidFill>
                        </a:rPr>
                        <a:t>Katja is preparing the food,</a:t>
                      </a:r>
                      <a:r>
                        <a:rPr lang="en-GB" sz="2000" baseline="0" dirty="0">
                          <a:solidFill>
                            <a:srgbClr val="115076"/>
                          </a:solidFill>
                        </a:rPr>
                        <a:t> but she hasn’t found the coffee.</a:t>
                      </a:r>
                      <a:endParaRPr lang="en-GB" sz="2000" dirty="0">
                        <a:solidFill>
                          <a:srgbClr val="115076"/>
                        </a:solidFill>
                      </a:endParaRPr>
                    </a:p>
                  </a:txBody>
                  <a:tcPr anchor="ctr"/>
                </a:tc>
                <a:tc>
                  <a:txBody>
                    <a:bodyPr/>
                    <a:lstStyle/>
                    <a:p>
                      <a:r>
                        <a:rPr lang="en-GB" sz="2000" dirty="0">
                          <a:solidFill>
                            <a:srgbClr val="115076"/>
                          </a:solidFill>
                        </a:rPr>
                        <a:t>Katja is preparing the party,</a:t>
                      </a:r>
                      <a:r>
                        <a:rPr lang="en-GB" sz="2000" baseline="0" dirty="0">
                          <a:solidFill>
                            <a:srgbClr val="115076"/>
                          </a:solidFill>
                        </a:rPr>
                        <a:t> but she hasn’t found the food.</a:t>
                      </a:r>
                      <a:endParaRPr lang="en-GB" sz="2000" dirty="0">
                        <a:solidFill>
                          <a:srgbClr val="115076"/>
                        </a:solidFill>
                      </a:endParaRPr>
                    </a:p>
                  </a:txBody>
                  <a:tcPr anchor="ctr"/>
                </a:tc>
                <a:extLst>
                  <a:ext uri="{0D108BD9-81ED-4DB2-BD59-A6C34878D82A}">
                    <a16:rowId xmlns:a16="http://schemas.microsoft.com/office/drawing/2014/main" val="10004"/>
                  </a:ext>
                </a:extLst>
              </a:tr>
              <a:tr h="894223">
                <a:tc>
                  <a:txBody>
                    <a:bodyPr/>
                    <a:lstStyle/>
                    <a:p>
                      <a:endParaRPr lang="en-GB" sz="2000">
                        <a:solidFill>
                          <a:srgbClr val="115076"/>
                        </a:solidFill>
                      </a:endParaRPr>
                    </a:p>
                  </a:txBody>
                  <a:tcPr/>
                </a:tc>
                <a:tc>
                  <a:txBody>
                    <a:bodyPr/>
                    <a:lstStyle/>
                    <a:p>
                      <a:r>
                        <a:rPr lang="en-GB" sz="2000" dirty="0">
                          <a:solidFill>
                            <a:srgbClr val="115076"/>
                          </a:solidFill>
                        </a:rPr>
                        <a:t>We walke</a:t>
                      </a:r>
                      <a:r>
                        <a:rPr lang="en-GB" sz="2000" baseline="0" dirty="0">
                          <a:solidFill>
                            <a:srgbClr val="115076"/>
                          </a:solidFill>
                        </a:rPr>
                        <a:t>d to town, but we still want to dance with Mia!</a:t>
                      </a:r>
                      <a:endParaRPr lang="en-GB" sz="2000" dirty="0">
                        <a:solidFill>
                          <a:srgbClr val="115076"/>
                        </a:solidFill>
                      </a:endParaRPr>
                    </a:p>
                  </a:txBody>
                  <a:tcPr anchor="ctr"/>
                </a:tc>
                <a:tc>
                  <a:txBody>
                    <a:bodyPr/>
                    <a:lstStyle/>
                    <a:p>
                      <a:r>
                        <a:rPr lang="en-GB" sz="2000" dirty="0">
                          <a:solidFill>
                            <a:srgbClr val="115076"/>
                          </a:solidFill>
                        </a:rPr>
                        <a:t>We went shopping,</a:t>
                      </a:r>
                      <a:r>
                        <a:rPr lang="en-GB" sz="2000" baseline="0" dirty="0">
                          <a:solidFill>
                            <a:srgbClr val="115076"/>
                          </a:solidFill>
                        </a:rPr>
                        <a:t> but now we want to dance with Mia!</a:t>
                      </a:r>
                      <a:endParaRPr lang="en-GB" sz="2000" dirty="0">
                        <a:solidFill>
                          <a:srgbClr val="115076"/>
                        </a:solidFill>
                      </a:endParaRPr>
                    </a:p>
                  </a:txBody>
                  <a:tcPr anchor="ctr"/>
                </a:tc>
                <a:tc>
                  <a:txBody>
                    <a:bodyPr/>
                    <a:lstStyle/>
                    <a:p>
                      <a:r>
                        <a:rPr lang="en-GB" sz="2000" dirty="0">
                          <a:solidFill>
                            <a:srgbClr val="115076"/>
                          </a:solidFill>
                        </a:rPr>
                        <a:t>We went shopping, but we still want to dance with Mia.</a:t>
                      </a:r>
                    </a:p>
                  </a:txBody>
                  <a:tcPr anchor="ctr"/>
                </a:tc>
                <a:extLst>
                  <a:ext uri="{0D108BD9-81ED-4DB2-BD59-A6C34878D82A}">
                    <a16:rowId xmlns:a16="http://schemas.microsoft.com/office/drawing/2014/main" val="10005"/>
                  </a:ext>
                </a:extLst>
              </a:tr>
            </a:tbl>
          </a:graphicData>
        </a:graphic>
      </p:graphicFrame>
      <p:sp>
        <p:nvSpPr>
          <p:cNvPr id="26" name="TextBox 25">
            <a:extLst>
              <a:ext uri="{FF2B5EF4-FFF2-40B4-BE49-F238E27FC236}">
                <a16:creationId xmlns:a16="http://schemas.microsoft.com/office/drawing/2014/main" id="{3933EC8A-A80F-B845-A3E0-5E098C9FD6D1}"/>
              </a:ext>
            </a:extLst>
          </p:cNvPr>
          <p:cNvSpPr txBox="1"/>
          <p:nvPr/>
        </p:nvSpPr>
        <p:spPr>
          <a:xfrm>
            <a:off x="4631628" y="354932"/>
            <a:ext cx="43205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Rectangle 26">
            <a:hlinkClick r:id="" action="ppaction://noaction">
              <a:snd r:embed="rId4" name="10. 1. Oben.wav"/>
            </a:hlinkClick>
            <a:extLst>
              <a:ext uri="{FF2B5EF4-FFF2-40B4-BE49-F238E27FC236}">
                <a16:creationId xmlns:a16="http://schemas.microsoft.com/office/drawing/2014/main" id="{168E5AD5-FD98-ED41-ABC7-9683CB559CB8}"/>
              </a:ext>
            </a:extLst>
          </p:cNvPr>
          <p:cNvSpPr/>
          <p:nvPr/>
        </p:nvSpPr>
        <p:spPr>
          <a:xfrm>
            <a:off x="0" y="1325185"/>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8" name="Rectangle 27">
            <a:hlinkClick r:id="" action="ppaction://noaction">
              <a:snd r:embed="rId5" name="10. 2. Mia.wav"/>
            </a:hlinkClick>
            <a:extLst>
              <a:ext uri="{FF2B5EF4-FFF2-40B4-BE49-F238E27FC236}">
                <a16:creationId xmlns:a16="http://schemas.microsoft.com/office/drawing/2014/main" id="{827C196A-36DC-C04A-94B6-41FE806E30F4}"/>
              </a:ext>
            </a:extLst>
          </p:cNvPr>
          <p:cNvSpPr/>
          <p:nvPr/>
        </p:nvSpPr>
        <p:spPr>
          <a:xfrm>
            <a:off x="0" y="2005460"/>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9" name="Rectangle 28">
            <a:hlinkClick r:id="" action="ppaction://noaction">
              <a:snd r:embed="rId6" name="10. 3. Mehmet.wav"/>
            </a:hlinkClick>
            <a:extLst>
              <a:ext uri="{FF2B5EF4-FFF2-40B4-BE49-F238E27FC236}">
                <a16:creationId xmlns:a16="http://schemas.microsoft.com/office/drawing/2014/main" id="{18FA223D-DDFA-1644-8396-5F0E7A4F1BA9}"/>
              </a:ext>
            </a:extLst>
          </p:cNvPr>
          <p:cNvSpPr/>
          <p:nvPr/>
        </p:nvSpPr>
        <p:spPr>
          <a:xfrm>
            <a:off x="0" y="2756156"/>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0" name="Rectangle 29">
            <a:hlinkClick r:id="" action="ppaction://noaction">
              <a:snd r:embed="rId7" name="10. 4. Katja.wav"/>
            </a:hlinkClick>
            <a:extLst>
              <a:ext uri="{FF2B5EF4-FFF2-40B4-BE49-F238E27FC236}">
                <a16:creationId xmlns:a16="http://schemas.microsoft.com/office/drawing/2014/main" id="{C43D7BDD-B7DE-0446-A119-B2D584C177E9}"/>
              </a:ext>
            </a:extLst>
          </p:cNvPr>
          <p:cNvSpPr/>
          <p:nvPr/>
        </p:nvSpPr>
        <p:spPr>
          <a:xfrm>
            <a:off x="0" y="3555394"/>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1" name="Rectangle 30">
            <a:hlinkClick r:id="" action="ppaction://noaction">
              <a:snd r:embed="rId8" name="10. 5. Katja bereitet.wav"/>
            </a:hlinkClick>
            <a:extLst>
              <a:ext uri="{FF2B5EF4-FFF2-40B4-BE49-F238E27FC236}">
                <a16:creationId xmlns:a16="http://schemas.microsoft.com/office/drawing/2014/main" id="{18A26402-D9E5-6648-8517-A054F452F126}"/>
              </a:ext>
            </a:extLst>
          </p:cNvPr>
          <p:cNvSpPr/>
          <p:nvPr/>
        </p:nvSpPr>
        <p:spPr>
          <a:xfrm>
            <a:off x="-1" y="4619976"/>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2" name="Rectangle 31">
            <a:hlinkClick r:id="" action="ppaction://noaction">
              <a:snd r:embed="rId9" name="10. 6.wav"/>
            </a:hlinkClick>
            <a:extLst>
              <a:ext uri="{FF2B5EF4-FFF2-40B4-BE49-F238E27FC236}">
                <a16:creationId xmlns:a16="http://schemas.microsoft.com/office/drawing/2014/main" id="{8D6B492D-98B3-B149-9584-E3E6BF88D2EE}"/>
              </a:ext>
            </a:extLst>
          </p:cNvPr>
          <p:cNvSpPr/>
          <p:nvPr/>
        </p:nvSpPr>
        <p:spPr>
          <a:xfrm>
            <a:off x="0" y="5506487"/>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pic>
        <p:nvPicPr>
          <p:cNvPr id="21" name="Picture 20" descr="green checkmark">
            <a:extLst>
              <a:ext uri="{FF2B5EF4-FFF2-40B4-BE49-F238E27FC236}">
                <a16:creationId xmlns:a16="http://schemas.microsoft.com/office/drawing/2014/main" id="{8964A022-C428-4B6C-B8FB-C71E1659E7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91774" y="1336496"/>
            <a:ext cx="422500" cy="440105"/>
          </a:xfrm>
          <a:prstGeom prst="rect">
            <a:avLst/>
          </a:prstGeom>
        </p:spPr>
      </p:pic>
      <p:pic>
        <p:nvPicPr>
          <p:cNvPr id="22" name="Picture 21" descr="green checkmark">
            <a:extLst>
              <a:ext uri="{FF2B5EF4-FFF2-40B4-BE49-F238E27FC236}">
                <a16:creationId xmlns:a16="http://schemas.microsoft.com/office/drawing/2014/main" id="{7D8EBF60-2F7C-4764-98B9-CC876DFD14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11820" y="2076263"/>
            <a:ext cx="422500" cy="440105"/>
          </a:xfrm>
          <a:prstGeom prst="rect">
            <a:avLst/>
          </a:prstGeom>
        </p:spPr>
      </p:pic>
      <p:pic>
        <p:nvPicPr>
          <p:cNvPr id="39" name="Picture 38" descr="green checkmark">
            <a:extLst>
              <a:ext uri="{FF2B5EF4-FFF2-40B4-BE49-F238E27FC236}">
                <a16:creationId xmlns:a16="http://schemas.microsoft.com/office/drawing/2014/main" id="{3F52A067-3C0A-4213-A53B-4714716937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91774" y="2768367"/>
            <a:ext cx="422500" cy="440105"/>
          </a:xfrm>
          <a:prstGeom prst="rect">
            <a:avLst/>
          </a:prstGeom>
        </p:spPr>
      </p:pic>
      <p:pic>
        <p:nvPicPr>
          <p:cNvPr id="40" name="Picture 39" descr="green checkmark">
            <a:extLst>
              <a:ext uri="{FF2B5EF4-FFF2-40B4-BE49-F238E27FC236}">
                <a16:creationId xmlns:a16="http://schemas.microsoft.com/office/drawing/2014/main" id="{48B0E237-5C40-467E-A3CF-2530141A39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14042" y="3776098"/>
            <a:ext cx="422500" cy="440105"/>
          </a:xfrm>
          <a:prstGeom prst="rect">
            <a:avLst/>
          </a:prstGeom>
        </p:spPr>
      </p:pic>
      <p:pic>
        <p:nvPicPr>
          <p:cNvPr id="41" name="Picture 40" descr="green checkmark">
            <a:extLst>
              <a:ext uri="{FF2B5EF4-FFF2-40B4-BE49-F238E27FC236}">
                <a16:creationId xmlns:a16="http://schemas.microsoft.com/office/drawing/2014/main" id="{9D7C0249-AD64-430E-8060-87E1312F02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34707" y="4765847"/>
            <a:ext cx="422500" cy="440105"/>
          </a:xfrm>
          <a:prstGeom prst="rect">
            <a:avLst/>
          </a:prstGeom>
        </p:spPr>
      </p:pic>
      <p:pic>
        <p:nvPicPr>
          <p:cNvPr id="42" name="Picture 41" descr="green checkmark">
            <a:extLst>
              <a:ext uri="{FF2B5EF4-FFF2-40B4-BE49-F238E27FC236}">
                <a16:creationId xmlns:a16="http://schemas.microsoft.com/office/drawing/2014/main" id="{D64D58A6-B4B5-4FEA-B586-25AE0FD453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769500" y="5432306"/>
            <a:ext cx="422500" cy="440105"/>
          </a:xfrm>
          <a:prstGeom prst="rect">
            <a:avLst/>
          </a:prstGeom>
        </p:spPr>
      </p:pic>
      <p:sp>
        <p:nvSpPr>
          <p:cNvPr id="19" name="TextBox 18">
            <a:extLst>
              <a:ext uri="{FF2B5EF4-FFF2-40B4-BE49-F238E27FC236}">
                <a16:creationId xmlns:a16="http://schemas.microsoft.com/office/drawing/2014/main" id="{4A7A23F6-8A38-4765-ABBD-BEC02B668247}"/>
              </a:ext>
            </a:extLst>
          </p:cNvPr>
          <p:cNvSpPr txBox="1"/>
          <p:nvPr/>
        </p:nvSpPr>
        <p:spPr>
          <a:xfrm>
            <a:off x="6807200" y="6400800"/>
            <a:ext cx="2679700" cy="400110"/>
          </a:xfrm>
          <a:prstGeom prst="rect">
            <a:avLst/>
          </a:prstGeom>
          <a:noFill/>
        </p:spPr>
        <p:txBody>
          <a:bodyPr wrap="square" rtlCol="0">
            <a:spAutoFit/>
          </a:bodyPr>
          <a:lstStyle/>
          <a:p>
            <a:pPr algn="r"/>
            <a:r>
              <a:rPr lang="en-GB" sz="2000" dirty="0">
                <a:solidFill>
                  <a:schemeClr val="bg1"/>
                </a:solidFill>
              </a:rPr>
              <a:t>Rachel Hawkes</a:t>
            </a:r>
          </a:p>
        </p:txBody>
      </p:sp>
    </p:spTree>
    <p:extLst>
      <p:ext uri="{BB962C8B-B14F-4D97-AF65-F5344CB8AC3E}">
        <p14:creationId xmlns:p14="http://schemas.microsoft.com/office/powerpoint/2010/main" val="50156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ma...</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pre...</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mis...</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i...</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lim...</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su...</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lis...</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se...</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4107180" y="632301"/>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úl...</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con...</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lar...</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tri...</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qui...</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last</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2" name="Rectángulo redondeado 14">
            <a:extLst>
              <a:ext uri="{FF2B5EF4-FFF2-40B4-BE49-F238E27FC236}">
                <a16:creationId xmlns:a16="http://schemas.microsoft.com/office/drawing/2014/main" id="{4FB3293C-76C7-0B4C-8693-EFAE0F2BB578}"/>
              </a:ext>
            </a:extLst>
          </p:cNvPr>
          <p:cNvSpPr/>
          <p:nvPr/>
        </p:nvSpPr>
        <p:spPr>
          <a:xfrm>
            <a:off x="4107180" y="632301"/>
            <a:ext cx="2407920" cy="7467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úl</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timo</a:t>
            </a:r>
            <a:endPar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050FADA7-9E63-48C6-B588-45CF7139F4E6}"/>
              </a:ext>
            </a:extLst>
          </p:cNvPr>
          <p:cNvSpPr/>
          <p:nvPr/>
        </p:nvSpPr>
        <p:spPr>
          <a:xfrm>
            <a:off x="8103870" y="6382147"/>
            <a:ext cx="1374094" cy="369332"/>
          </a:xfrm>
          <a:prstGeom prst="rect">
            <a:avLst/>
          </a:prstGeom>
        </p:spPr>
        <p:txBody>
          <a:bodyPr wrap="none">
            <a:spAutoFit/>
          </a:bodyPr>
          <a:lstStyle/>
          <a:p>
            <a:r>
              <a:rPr lang="en-GB" dirty="0">
                <a:solidFill>
                  <a:prstClr val="white"/>
                </a:solidFill>
                <a:latin typeface="Century Gothic" panose="020B0502020202020204" pitchFamily="34" charset="0"/>
              </a:rPr>
              <a:t>Nick Avery</a:t>
            </a:r>
            <a:endParaRPr lang="en-GB" dirty="0"/>
          </a:p>
        </p:txBody>
      </p:sp>
    </p:spTree>
    <p:extLst>
      <p:ext uri="{BB962C8B-B14F-4D97-AF65-F5344CB8AC3E}">
        <p14:creationId xmlns:p14="http://schemas.microsoft.com/office/powerpoint/2010/main" val="1580789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2774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9" name="TextBox 8">
            <a:extLst>
              <a:ext uri="{FF2B5EF4-FFF2-40B4-BE49-F238E27FC236}">
                <a16:creationId xmlns:a16="http://schemas.microsoft.com/office/drawing/2014/main" id="{28084BE4-A4AF-364C-B8E5-ED6D583A6685}"/>
              </a:ext>
            </a:extLst>
          </p:cNvPr>
          <p:cNvSpPr txBox="1"/>
          <p:nvPr/>
        </p:nvSpPr>
        <p:spPr>
          <a:xfrm>
            <a:off x="180000" y="3024349"/>
            <a:ext cx="2774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2" name="TextBox 1"/>
          <p:cNvSpPr txBox="1"/>
          <p:nvPr/>
        </p:nvSpPr>
        <p:spPr>
          <a:xfrm>
            <a:off x="180000" y="2029607"/>
            <a:ext cx="11291564"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 lycée je/j’ …</a:t>
            </a:r>
          </a:p>
        </p:txBody>
      </p:sp>
      <p:sp>
        <p:nvSpPr>
          <p:cNvPr id="10" name="TextBox 9"/>
          <p:cNvSpPr txBox="1"/>
          <p:nvPr/>
        </p:nvSpPr>
        <p:spPr>
          <a:xfrm>
            <a:off x="116809" y="3594410"/>
            <a:ext cx="431869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 natation</a:t>
            </a:r>
          </a:p>
        </p:txBody>
      </p:sp>
      <p:sp>
        <p:nvSpPr>
          <p:cNvPr id="21" name="TextBox 20"/>
          <p:cNvSpPr txBox="1"/>
          <p:nvPr/>
        </p:nvSpPr>
        <p:spPr>
          <a:xfrm>
            <a:off x="8697351" y="3594410"/>
            <a:ext cx="2786795"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sport</a:t>
            </a:r>
          </a:p>
        </p:txBody>
      </p:sp>
      <p:sp>
        <p:nvSpPr>
          <p:cNvPr id="22" name="TextBox 21"/>
          <p:cNvSpPr txBox="1"/>
          <p:nvPr/>
        </p:nvSpPr>
        <p:spPr>
          <a:xfrm>
            <a:off x="3796780" y="4292128"/>
            <a:ext cx="379500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exercice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4544685" y="3594410"/>
            <a:ext cx="404348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ach</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è</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poisson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7662725" y="4292128"/>
            <a:ext cx="442642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definis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vocabulaire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5" name="TextBox 24"/>
          <p:cNvSpPr txBox="1"/>
          <p:nvPr/>
        </p:nvSpPr>
        <p:spPr>
          <a:xfrm>
            <a:off x="116809" y="4292128"/>
            <a:ext cx="3609030"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èse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fromage</a:t>
            </a:r>
          </a:p>
        </p:txBody>
      </p:sp>
      <p:sp>
        <p:nvSpPr>
          <p:cNvPr id="26" name="TextBox 25"/>
          <p:cNvSpPr txBox="1"/>
          <p:nvPr/>
        </p:nvSpPr>
        <p:spPr>
          <a:xfrm>
            <a:off x="256786" y="4989966"/>
            <a:ext cx="6676277"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envoie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messages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classe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7" name="TextBox 26"/>
          <p:cNvSpPr txBox="1"/>
          <p:nvPr/>
        </p:nvSpPr>
        <p:spPr>
          <a:xfrm>
            <a:off x="5151044" y="5657434"/>
            <a:ext cx="6938105"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apporte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cahiers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chaque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jour</a:t>
            </a:r>
          </a:p>
        </p:txBody>
      </p:sp>
      <p:sp>
        <p:nvSpPr>
          <p:cNvPr id="28" name="TextBox 27"/>
          <p:cNvSpPr txBox="1"/>
          <p:nvPr/>
        </p:nvSpPr>
        <p:spPr>
          <a:xfrm>
            <a:off x="7028578" y="4989966"/>
            <a:ext cx="4640486"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utlilise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ordinateur</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9" name="TextBox 28"/>
          <p:cNvSpPr txBox="1"/>
          <p:nvPr/>
        </p:nvSpPr>
        <p:spPr>
          <a:xfrm>
            <a:off x="650715" y="5652230"/>
            <a:ext cx="438530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travail</a:t>
            </a:r>
          </a:p>
        </p:txBody>
      </p:sp>
      <p:sp>
        <p:nvSpPr>
          <p:cNvPr id="3" name="TextBox 2">
            <a:extLst>
              <a:ext uri="{FF2B5EF4-FFF2-40B4-BE49-F238E27FC236}">
                <a16:creationId xmlns:a16="http://schemas.microsoft.com/office/drawing/2014/main" id="{0455C7FC-140D-4671-AC21-80272DB89E3A}"/>
              </a:ext>
            </a:extLst>
          </p:cNvPr>
          <p:cNvSpPr txBox="1"/>
          <p:nvPr/>
        </p:nvSpPr>
        <p:spPr>
          <a:xfrm>
            <a:off x="4168013" y="6395986"/>
            <a:ext cx="5530100" cy="400110"/>
          </a:xfrm>
          <a:prstGeom prst="rect">
            <a:avLst/>
          </a:prstGeom>
          <a:noFill/>
        </p:spPr>
        <p:txBody>
          <a:bodyPr wrap="square" rtlCol="0">
            <a:spAutoFit/>
          </a:bodyPr>
          <a:lstStyle/>
          <a:p>
            <a:pPr algn="r"/>
            <a:r>
              <a:rPr lang="en-GB" sz="2000" dirty="0">
                <a:solidFill>
                  <a:schemeClr val="bg1"/>
                </a:solidFill>
              </a:rPr>
              <a:t>Victoria Hobson / Natalie Finlayson </a:t>
            </a:r>
          </a:p>
        </p:txBody>
      </p:sp>
    </p:spTree>
    <p:extLst>
      <p:ext uri="{BB962C8B-B14F-4D97-AF65-F5344CB8AC3E}">
        <p14:creationId xmlns:p14="http://schemas.microsoft.com/office/powerpoint/2010/main" val="369212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mph" presetSubtype="2" fill="hold" grpId="1" nodeType="clickEffect">
                                  <p:stCondLst>
                                    <p:cond delay="0"/>
                                  </p:stCondLst>
                                  <p:childTnLst>
                                    <p:animClr clrSpc="rgb" dir="cw">
                                      <p:cBhvr override="childStyle">
                                        <p:cTn id="43" dur="2000" fill="hold"/>
                                        <p:tgtEl>
                                          <p:spTgt spid="10"/>
                                        </p:tgtEl>
                                        <p:attrNameLst>
                                          <p:attrName>style.color</p:attrName>
                                        </p:attrNameLst>
                                      </p:cBhvr>
                                      <p:to>
                                        <a:schemeClr val="accent2"/>
                                      </p:to>
                                    </p:animClr>
                                  </p:childTnLst>
                                </p:cTn>
                              </p:par>
                              <p:par>
                                <p:cTn id="44" presetID="3" presetClass="emph" presetSubtype="2" fill="hold" grpId="1" nodeType="withEffect">
                                  <p:stCondLst>
                                    <p:cond delay="0"/>
                                  </p:stCondLst>
                                  <p:childTnLst>
                                    <p:animClr clrSpc="rgb" dir="cw">
                                      <p:cBhvr override="childStyle">
                                        <p:cTn id="45" dur="2000" fill="hold"/>
                                        <p:tgtEl>
                                          <p:spTgt spid="21"/>
                                        </p:tgtEl>
                                        <p:attrNameLst>
                                          <p:attrName>style.color</p:attrName>
                                        </p:attrNameLst>
                                      </p:cBhvr>
                                      <p:to>
                                        <a:schemeClr val="accent2"/>
                                      </p:to>
                                    </p:animClr>
                                  </p:childTnLst>
                                </p:cTn>
                              </p:par>
                              <p:par>
                                <p:cTn id="46" presetID="3" presetClass="emph" presetSubtype="2" fill="hold" grpId="1" nodeType="withEffect">
                                  <p:stCondLst>
                                    <p:cond delay="0"/>
                                  </p:stCondLst>
                                  <p:childTnLst>
                                    <p:animClr clrSpc="rgb" dir="cw">
                                      <p:cBhvr override="childStyle">
                                        <p:cTn id="47" dur="2000" fill="hold"/>
                                        <p:tgtEl>
                                          <p:spTgt spid="22"/>
                                        </p:tgtEl>
                                        <p:attrNameLst>
                                          <p:attrName>style.color</p:attrName>
                                        </p:attrNameLst>
                                      </p:cBhvr>
                                      <p:to>
                                        <a:schemeClr val="accent2"/>
                                      </p:to>
                                    </p:animClr>
                                  </p:childTnLst>
                                </p:cTn>
                              </p:par>
                              <p:par>
                                <p:cTn id="48" presetID="3" presetClass="emph" presetSubtype="2" fill="hold" grpId="1" nodeType="withEffect">
                                  <p:stCondLst>
                                    <p:cond delay="0"/>
                                  </p:stCondLst>
                                  <p:childTnLst>
                                    <p:animClr clrSpc="rgb" dir="cw">
                                      <p:cBhvr override="childStyle">
                                        <p:cTn id="49" dur="2000" fill="hold"/>
                                        <p:tgtEl>
                                          <p:spTgt spid="24"/>
                                        </p:tgtEl>
                                        <p:attrNameLst>
                                          <p:attrName>style.color</p:attrName>
                                        </p:attrNameLst>
                                      </p:cBhvr>
                                      <p:to>
                                        <a:schemeClr val="accent2"/>
                                      </p:to>
                                    </p:animClr>
                                  </p:childTnLst>
                                </p:cTn>
                              </p:par>
                              <p:par>
                                <p:cTn id="50" presetID="3" presetClass="emph" presetSubtype="2" fill="hold" grpId="1" nodeType="withEffect">
                                  <p:stCondLst>
                                    <p:cond delay="0"/>
                                  </p:stCondLst>
                                  <p:childTnLst>
                                    <p:animClr clrSpc="rgb" dir="cw">
                                      <p:cBhvr override="childStyle">
                                        <p:cTn id="51" dur="2000" fill="hold"/>
                                        <p:tgtEl>
                                          <p:spTgt spid="26"/>
                                        </p:tgtEl>
                                        <p:attrNameLst>
                                          <p:attrName>style.color</p:attrName>
                                        </p:attrNameLst>
                                      </p:cBhvr>
                                      <p:to>
                                        <a:schemeClr val="accent2"/>
                                      </p:to>
                                    </p:animClr>
                                  </p:childTnLst>
                                </p:cTn>
                              </p:par>
                              <p:par>
                                <p:cTn id="52" presetID="3" presetClass="emph" presetSubtype="2" fill="hold" grpId="1" nodeType="withEffect">
                                  <p:stCondLst>
                                    <p:cond delay="0"/>
                                  </p:stCondLst>
                                  <p:childTnLst>
                                    <p:animClr clrSpc="rgb" dir="cw">
                                      <p:cBhvr override="childStyle">
                                        <p:cTn id="53" dur="2000" fill="hold"/>
                                        <p:tgtEl>
                                          <p:spTgt spid="27"/>
                                        </p:tgtEl>
                                        <p:attrNameLst>
                                          <p:attrName>style.color</p:attrName>
                                        </p:attrNameLst>
                                      </p:cBhvr>
                                      <p:to>
                                        <a:schemeClr val="accent2"/>
                                      </p:to>
                                    </p:animClr>
                                  </p:childTnLst>
                                </p:cTn>
                              </p:par>
                              <p:par>
                                <p:cTn id="54" presetID="3" presetClass="emph" presetSubtype="2" fill="hold" grpId="1" nodeType="withEffect">
                                  <p:stCondLst>
                                    <p:cond delay="0"/>
                                  </p:stCondLst>
                                  <p:childTnLst>
                                    <p:animClr clrSpc="rgb" dir="cw">
                                      <p:cBhvr override="childStyle">
                                        <p:cTn id="55" dur="2000" fill="hold"/>
                                        <p:tgtEl>
                                          <p:spTgt spid="28"/>
                                        </p:tgtEl>
                                        <p:attrNameLst>
                                          <p:attrName>style.color</p:attrName>
                                        </p:attrNameLst>
                                      </p:cBhvr>
                                      <p:to>
                                        <a:schemeClr val="accent2"/>
                                      </p:to>
                                    </p:animClr>
                                  </p:childTnLst>
                                </p:cTn>
                              </p:par>
                              <p:par>
                                <p:cTn id="56" presetID="3" presetClass="emph" presetSubtype="2" fill="hold" grpId="1" nodeType="withEffect">
                                  <p:stCondLst>
                                    <p:cond delay="0"/>
                                  </p:stCondLst>
                                  <p:childTnLst>
                                    <p:animClr clrSpc="rgb" dir="cw">
                                      <p:cBhvr override="childStyle">
                                        <p:cTn id="57" dur="2000" fill="hold"/>
                                        <p:tgtEl>
                                          <p:spTgt spid="29"/>
                                        </p:tgtEl>
                                        <p:attrNameLst>
                                          <p:attrName>style.color</p:attrName>
                                        </p:attrNameLst>
                                      </p:cBhvr>
                                      <p:to>
                                        <a:schemeClr val="accent2"/>
                                      </p:to>
                                    </p:animClr>
                                  </p:childTnLst>
                                </p:cTn>
                              </p:par>
                              <p:par>
                                <p:cTn id="58" presetID="3" presetClass="emph" presetSubtype="2" fill="hold" grpId="1" nodeType="withEffect">
                                  <p:stCondLst>
                                    <p:cond delay="0"/>
                                  </p:stCondLst>
                                  <p:childTnLst>
                                    <p:animClr clrSpc="rgb" dir="cw">
                                      <p:cBhvr override="childStyle">
                                        <p:cTn id="59" dur="2000" fill="hold"/>
                                        <p:tgtEl>
                                          <p:spTgt spid="25"/>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0" grpId="1" animBg="1"/>
      <p:bldP spid="21" grpId="0" animBg="1"/>
      <p:bldP spid="21" grpId="1" animBg="1"/>
      <p:bldP spid="22" grpId="0" animBg="1"/>
      <p:bldP spid="22" grpId="1" animBg="1"/>
      <p:bldP spid="23" grpId="0"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2774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9" name="TextBox 8">
            <a:extLst>
              <a:ext uri="{FF2B5EF4-FFF2-40B4-BE49-F238E27FC236}">
                <a16:creationId xmlns:a16="http://schemas.microsoft.com/office/drawing/2014/main" id="{28084BE4-A4AF-364C-B8E5-ED6D583A6685}"/>
              </a:ext>
            </a:extLst>
          </p:cNvPr>
          <p:cNvSpPr txBox="1"/>
          <p:nvPr/>
        </p:nvSpPr>
        <p:spPr>
          <a:xfrm>
            <a:off x="180000" y="3024349"/>
            <a:ext cx="2774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2" name="TextBox 1"/>
          <p:cNvSpPr txBox="1"/>
          <p:nvPr/>
        </p:nvSpPr>
        <p:spPr>
          <a:xfrm>
            <a:off x="180000" y="2029607"/>
            <a:ext cx="11291564"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marché</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TextBox 13"/>
          <p:cNvSpPr txBox="1"/>
          <p:nvPr/>
        </p:nvSpPr>
        <p:spPr>
          <a:xfrm>
            <a:off x="3918760" y="4202925"/>
            <a:ext cx="4051533"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utilisé</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ordinateur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p:nvPr/>
        </p:nvSpPr>
        <p:spPr>
          <a:xfrm>
            <a:off x="199734" y="4179185"/>
            <a:ext cx="357313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pesé</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fromage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8116185" y="4178543"/>
            <a:ext cx="3907493"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acheté</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l’eau</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1567107" y="4881212"/>
            <a:ext cx="3907493"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mangé</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glace</a:t>
            </a:r>
          </a:p>
        </p:txBody>
      </p:sp>
      <p:sp>
        <p:nvSpPr>
          <p:cNvPr id="21" name="TextBox 20"/>
          <p:cNvSpPr txBox="1"/>
          <p:nvPr/>
        </p:nvSpPr>
        <p:spPr>
          <a:xfrm>
            <a:off x="5593624" y="4881212"/>
            <a:ext cx="643005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envoyé</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vingt</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euros à ma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mère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109109" y="5568179"/>
            <a:ext cx="3809651"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fait de la natation</a:t>
            </a:r>
          </a:p>
        </p:txBody>
      </p:sp>
      <p:sp>
        <p:nvSpPr>
          <p:cNvPr id="23" name="TextBox 22"/>
          <p:cNvSpPr txBox="1"/>
          <p:nvPr/>
        </p:nvSpPr>
        <p:spPr>
          <a:xfrm>
            <a:off x="4026052" y="5568178"/>
            <a:ext cx="584127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dit</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Ça</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coûte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combien</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4" name="TextBox 23"/>
          <p:cNvSpPr txBox="1"/>
          <p:nvPr/>
        </p:nvSpPr>
        <p:spPr>
          <a:xfrm>
            <a:off x="1323797" y="3516727"/>
            <a:ext cx="300254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fait du sport</a:t>
            </a:r>
          </a:p>
        </p:txBody>
      </p:sp>
      <p:sp>
        <p:nvSpPr>
          <p:cNvPr id="25" name="TextBox 24"/>
          <p:cNvSpPr txBox="1"/>
          <p:nvPr/>
        </p:nvSpPr>
        <p:spPr>
          <a:xfrm>
            <a:off x="4443254" y="3516727"/>
            <a:ext cx="300254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joué</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foot</a:t>
            </a:r>
          </a:p>
        </p:txBody>
      </p:sp>
      <p:sp>
        <p:nvSpPr>
          <p:cNvPr id="26" name="TextBox 25"/>
          <p:cNvSpPr txBox="1"/>
          <p:nvPr/>
        </p:nvSpPr>
        <p:spPr>
          <a:xfrm>
            <a:off x="7595660" y="3516727"/>
            <a:ext cx="3875903"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fait de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l’exercice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882D79E9-F913-40C2-80CD-3546C6BB70BB}"/>
              </a:ext>
            </a:extLst>
          </p:cNvPr>
          <p:cNvSpPr txBox="1"/>
          <p:nvPr/>
        </p:nvSpPr>
        <p:spPr>
          <a:xfrm>
            <a:off x="4168013" y="6395986"/>
            <a:ext cx="5530100" cy="400110"/>
          </a:xfrm>
          <a:prstGeom prst="rect">
            <a:avLst/>
          </a:prstGeom>
          <a:noFill/>
        </p:spPr>
        <p:txBody>
          <a:bodyPr wrap="square" rtlCol="0">
            <a:spAutoFit/>
          </a:bodyPr>
          <a:lstStyle/>
          <a:p>
            <a:pPr algn="r"/>
            <a:r>
              <a:rPr lang="en-GB" sz="2000" dirty="0">
                <a:solidFill>
                  <a:schemeClr val="bg1"/>
                </a:solidFill>
              </a:rPr>
              <a:t>Victoria Hobson / Natalie Finlayson </a:t>
            </a:r>
          </a:p>
        </p:txBody>
      </p:sp>
    </p:spTree>
    <p:extLst>
      <p:ext uri="{BB962C8B-B14F-4D97-AF65-F5344CB8AC3E}">
        <p14:creationId xmlns:p14="http://schemas.microsoft.com/office/powerpoint/2010/main" val="250344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mph" presetSubtype="2" fill="hold" grpId="1" nodeType="clickEffect">
                                  <p:stCondLst>
                                    <p:cond delay="0"/>
                                  </p:stCondLst>
                                  <p:childTnLst>
                                    <p:animClr clrSpc="rgb" dir="cw">
                                      <p:cBhvr override="childStyle">
                                        <p:cTn id="43" dur="2000" fill="hold"/>
                                        <p:tgtEl>
                                          <p:spTgt spid="16"/>
                                        </p:tgtEl>
                                        <p:attrNameLst>
                                          <p:attrName>style.color</p:attrName>
                                        </p:attrNameLst>
                                      </p:cBhvr>
                                      <p:to>
                                        <a:schemeClr val="accent2"/>
                                      </p:to>
                                    </p:animClr>
                                  </p:childTnLst>
                                </p:cTn>
                              </p:par>
                              <p:par>
                                <p:cTn id="44" presetID="3" presetClass="emph" presetSubtype="2" fill="hold" grpId="1" nodeType="withEffect">
                                  <p:stCondLst>
                                    <p:cond delay="0"/>
                                  </p:stCondLst>
                                  <p:childTnLst>
                                    <p:animClr clrSpc="rgb" dir="cw">
                                      <p:cBhvr override="childStyle">
                                        <p:cTn id="45" dur="2000" fill="hold"/>
                                        <p:tgtEl>
                                          <p:spTgt spid="19"/>
                                        </p:tgtEl>
                                        <p:attrNameLst>
                                          <p:attrName>style.color</p:attrName>
                                        </p:attrNameLst>
                                      </p:cBhvr>
                                      <p:to>
                                        <a:schemeClr val="accent2"/>
                                      </p:to>
                                    </p:animClr>
                                  </p:childTnLst>
                                </p:cTn>
                              </p:par>
                              <p:par>
                                <p:cTn id="46" presetID="3" presetClass="emph" presetSubtype="2" fill="hold" grpId="1" nodeType="withEffect">
                                  <p:stCondLst>
                                    <p:cond delay="0"/>
                                  </p:stCondLst>
                                  <p:childTnLst>
                                    <p:animClr clrSpc="rgb" dir="cw">
                                      <p:cBhvr override="childStyle">
                                        <p:cTn id="47" dur="2000" fill="hold"/>
                                        <p:tgtEl>
                                          <p:spTgt spid="20"/>
                                        </p:tgtEl>
                                        <p:attrNameLst>
                                          <p:attrName>style.color</p:attrName>
                                        </p:attrNameLst>
                                      </p:cBhvr>
                                      <p:to>
                                        <a:schemeClr val="accent2"/>
                                      </p:to>
                                    </p:animClr>
                                  </p:childTnLst>
                                </p:cTn>
                              </p:par>
                              <p:par>
                                <p:cTn id="48" presetID="3" presetClass="emph" presetSubtype="2" fill="hold" grpId="1" nodeType="withEffect">
                                  <p:stCondLst>
                                    <p:cond delay="0"/>
                                  </p:stCondLst>
                                  <p:childTnLst>
                                    <p:animClr clrSpc="rgb" dir="cw">
                                      <p:cBhvr override="childStyle">
                                        <p:cTn id="49" dur="2000" fill="hold"/>
                                        <p:tgtEl>
                                          <p:spTgt spid="2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16" grpId="1" animBg="1"/>
      <p:bldP spid="19" grpId="0" animBg="1"/>
      <p:bldP spid="19" grpId="1" animBg="1"/>
      <p:bldP spid="20" grpId="0" animBg="1"/>
      <p:bldP spid="20" grpId="1" animBg="1"/>
      <p:bldP spid="21" grpId="0" animBg="1"/>
      <p:bldP spid="22" grpId="0" animBg="1"/>
      <p:bldP spid="23" grpId="0" animBg="1"/>
      <p:bldP spid="23" grpId="1" animBg="1"/>
      <p:bldP spid="24"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Vokabeln</a:t>
            </a:r>
            <a:r>
              <a:rPr lang="en-GB" sz="3600" b="1" dirty="0">
                <a:solidFill>
                  <a:schemeClr val="bg1"/>
                </a:solidFill>
              </a:rPr>
              <a:t> 2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456821" y="247046"/>
            <a:ext cx="250050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405BF09-F1E6-4659-BD71-5A27AD8D1F2A}"/>
              </a:ext>
            </a:extLst>
          </p:cNvPr>
          <p:cNvSpPr txBox="1"/>
          <p:nvPr/>
        </p:nvSpPr>
        <p:spPr>
          <a:xfrm>
            <a:off x="5320213" y="130204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erfahren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433802DE-D546-408B-8C1D-08F6055A44BD}"/>
              </a:ext>
            </a:extLst>
          </p:cNvPr>
          <p:cNvSpPr txBox="1"/>
          <p:nvPr/>
        </p:nvSpPr>
        <p:spPr>
          <a:xfrm>
            <a:off x="7629577" y="130204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kriegen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AFE522BF-BDE9-438D-9D55-C92BE0AEC2E6}"/>
              </a:ext>
            </a:extLst>
          </p:cNvPr>
          <p:cNvSpPr txBox="1"/>
          <p:nvPr/>
        </p:nvSpPr>
        <p:spPr>
          <a:xfrm>
            <a:off x="9916271" y="130204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werden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2" name="Table 9">
            <a:extLst>
              <a:ext uri="{FF2B5EF4-FFF2-40B4-BE49-F238E27FC236}">
                <a16:creationId xmlns:a16="http://schemas.microsoft.com/office/drawing/2014/main" id="{DB946129-81CB-487A-B937-6FEB844AF1A2}"/>
              </a:ext>
            </a:extLst>
          </p:cNvPr>
          <p:cNvGraphicFramePr>
            <a:graphicFrameLocks noGrp="1"/>
          </p:cNvGraphicFramePr>
          <p:nvPr/>
        </p:nvGraphicFramePr>
        <p:xfrm>
          <a:off x="234673" y="1295999"/>
          <a:ext cx="4925156" cy="4448433"/>
        </p:xfrm>
        <a:graphic>
          <a:graphicData uri="http://schemas.openxmlformats.org/drawingml/2006/table">
            <a:tbl>
              <a:tblPr firstRow="1" bandRow="1">
                <a:tableStyleId>{5940675A-B579-460E-94D1-54222C63F5DA}</a:tableStyleId>
              </a:tblPr>
              <a:tblGrid>
                <a:gridCol w="4925156">
                  <a:extLst>
                    <a:ext uri="{9D8B030D-6E8A-4147-A177-3AD203B41FA5}">
                      <a16:colId xmlns:a16="http://schemas.microsoft.com/office/drawing/2014/main" val="194634991"/>
                    </a:ext>
                  </a:extLst>
                </a:gridCol>
              </a:tblGrid>
              <a:tr h="600671">
                <a:tc>
                  <a:txBody>
                    <a:bodyPr/>
                    <a:lstStyle/>
                    <a:p>
                      <a:r>
                        <a:rPr lang="en-GB" sz="2400" dirty="0">
                          <a:solidFill>
                            <a:srgbClr val="115076"/>
                          </a:solidFill>
                        </a:rPr>
                        <a:t>1. Ein Synonym </a:t>
                      </a:r>
                      <a:r>
                        <a:rPr lang="en-GB" sz="2400" dirty="0" err="1">
                          <a:solidFill>
                            <a:srgbClr val="115076"/>
                          </a:solidFill>
                        </a:rPr>
                        <a:t>für</a:t>
                      </a:r>
                      <a:r>
                        <a:rPr lang="en-GB" sz="2400" dirty="0">
                          <a:solidFill>
                            <a:srgbClr val="115076"/>
                          </a:solidFill>
                        </a:rPr>
                        <a:t> </a:t>
                      </a:r>
                      <a:r>
                        <a:rPr lang="en-GB" sz="2400" b="1" i="1" dirty="0" err="1">
                          <a:solidFill>
                            <a:srgbClr val="115076"/>
                          </a:solidFill>
                        </a:rPr>
                        <a:t>bekommen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209462"/>
                  </a:ext>
                </a:extLst>
              </a:tr>
              <a:tr h="600671">
                <a:tc>
                  <a:txBody>
                    <a:bodyPr/>
                    <a:lstStyle/>
                    <a:p>
                      <a:r>
                        <a:rPr lang="en-GB" sz="2400" dirty="0">
                          <a:solidFill>
                            <a:srgbClr val="115076"/>
                          </a:solidFill>
                        </a:rPr>
                        <a:t>2. </a:t>
                      </a:r>
                      <a:r>
                        <a:rPr lang="en-GB" sz="2400" b="0" dirty="0">
                          <a:solidFill>
                            <a:srgbClr val="115076"/>
                          </a:solidFill>
                        </a:rPr>
                        <a:t>Der </a:t>
                      </a:r>
                      <a:r>
                        <a:rPr lang="en-GB" sz="2400" b="0" dirty="0" err="1">
                          <a:solidFill>
                            <a:srgbClr val="115076"/>
                          </a:solidFill>
                        </a:rPr>
                        <a:t>letzte</a:t>
                      </a:r>
                      <a:r>
                        <a:rPr lang="en-GB" sz="2400" b="0" dirty="0">
                          <a:solidFill>
                            <a:srgbClr val="115076"/>
                          </a:solidFill>
                        </a:rPr>
                        <a:t> Monat </a:t>
                      </a:r>
                      <a:r>
                        <a:rPr lang="en-GB" sz="2400" dirty="0" err="1">
                          <a:solidFill>
                            <a:srgbClr val="115076"/>
                          </a:solidFill>
                        </a:rPr>
                        <a:t>im</a:t>
                      </a:r>
                      <a:r>
                        <a:rPr lang="en-GB" sz="2400" dirty="0">
                          <a:solidFill>
                            <a:srgbClr val="115076"/>
                          </a:solidFill>
                        </a:rPr>
                        <a:t> </a:t>
                      </a:r>
                      <a:r>
                        <a:rPr lang="en-GB" sz="2400" dirty="0" err="1">
                          <a:solidFill>
                            <a:srgbClr val="115076"/>
                          </a:solidFill>
                        </a:rPr>
                        <a:t>Jahr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696394709"/>
                  </a:ext>
                </a:extLst>
              </a:tr>
              <a:tr h="600671">
                <a:tc>
                  <a:txBody>
                    <a:bodyPr/>
                    <a:lstStyle/>
                    <a:p>
                      <a:r>
                        <a:rPr lang="en-GB" sz="2400" dirty="0">
                          <a:solidFill>
                            <a:srgbClr val="115076"/>
                          </a:solidFill>
                        </a:rPr>
                        <a:t>3. Ich bin </a:t>
                      </a:r>
                      <a:r>
                        <a:rPr lang="en-GB" sz="2400" dirty="0" err="1">
                          <a:solidFill>
                            <a:srgbClr val="115076"/>
                          </a:solidFill>
                        </a:rPr>
                        <a:t>zu</a:t>
                      </a:r>
                      <a:r>
                        <a:rPr lang="en-GB" sz="2400" dirty="0">
                          <a:solidFill>
                            <a:srgbClr val="115076"/>
                          </a:solidFill>
                        </a:rPr>
                        <a:t> </a:t>
                      </a:r>
                      <a:r>
                        <a:rPr lang="en-GB" sz="2400" dirty="0" err="1">
                          <a:solidFill>
                            <a:srgbClr val="115076"/>
                          </a:solidFill>
                        </a:rPr>
                        <a:t>Hause</a:t>
                      </a:r>
                      <a:r>
                        <a:rPr lang="en-GB" sz="2400" dirty="0">
                          <a:solidFill>
                            <a:srgbClr val="115076"/>
                          </a:solidFill>
                        </a:rPr>
                        <a:t> </a:t>
                      </a:r>
                      <a:r>
                        <a:rPr lang="en-GB" sz="24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0865470"/>
                  </a:ext>
                </a:extLst>
              </a:tr>
              <a:tr h="844407">
                <a:tc>
                  <a:txBody>
                    <a:bodyPr/>
                    <a:lstStyle/>
                    <a:p>
                      <a:r>
                        <a:rPr lang="en-GB" sz="2400" dirty="0">
                          <a:solidFill>
                            <a:srgbClr val="115076"/>
                          </a:solidFill>
                        </a:rPr>
                        <a:t>4. Ein </a:t>
                      </a:r>
                      <a:r>
                        <a:rPr lang="en-GB" sz="2400" dirty="0" err="1">
                          <a:solidFill>
                            <a:srgbClr val="115076"/>
                          </a:solidFill>
                        </a:rPr>
                        <a:t>anderes</a:t>
                      </a:r>
                      <a:r>
                        <a:rPr lang="en-GB" sz="2400" dirty="0">
                          <a:solidFill>
                            <a:srgbClr val="115076"/>
                          </a:solidFill>
                        </a:rPr>
                        <a:t> Wort </a:t>
                      </a:r>
                      <a:r>
                        <a:rPr lang="en-GB" sz="2400" dirty="0" err="1">
                          <a:solidFill>
                            <a:srgbClr val="115076"/>
                          </a:solidFill>
                        </a:rPr>
                        <a:t>für</a:t>
                      </a:r>
                      <a:r>
                        <a:rPr lang="en-GB" sz="2400" dirty="0">
                          <a:solidFill>
                            <a:srgbClr val="115076"/>
                          </a:solidFill>
                        </a:rPr>
                        <a:t> </a:t>
                      </a:r>
                      <a:r>
                        <a:rPr lang="en-GB" sz="2400" b="1" i="1" dirty="0">
                          <a:solidFill>
                            <a:srgbClr val="115076"/>
                          </a:solidFill>
                        </a:rPr>
                        <a:t>verstehen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33042273"/>
                  </a:ext>
                </a:extLst>
              </a:tr>
              <a:tr h="600671">
                <a:tc>
                  <a:txBody>
                    <a:bodyPr/>
                    <a:lstStyle/>
                    <a:p>
                      <a:r>
                        <a:rPr lang="en-GB" sz="2400" dirty="0">
                          <a:solidFill>
                            <a:srgbClr val="115076"/>
                          </a:solidFill>
                        </a:rPr>
                        <a:t>5. Ein Synonym </a:t>
                      </a:r>
                      <a:r>
                        <a:rPr lang="en-GB" sz="2400" dirty="0" err="1">
                          <a:solidFill>
                            <a:srgbClr val="115076"/>
                          </a:solidFill>
                        </a:rPr>
                        <a:t>für</a:t>
                      </a:r>
                      <a:r>
                        <a:rPr lang="en-GB" sz="2400" dirty="0">
                          <a:solidFill>
                            <a:srgbClr val="115076"/>
                          </a:solidFill>
                        </a:rPr>
                        <a:t> </a:t>
                      </a:r>
                      <a:r>
                        <a:rPr lang="en-GB" sz="2400" b="1" i="1" dirty="0" err="1">
                          <a:solidFill>
                            <a:srgbClr val="115076"/>
                          </a:solidFill>
                        </a:rPr>
                        <a:t>nochmal</a:t>
                      </a:r>
                      <a:endParaRPr lang="en-GB" sz="2400" b="1" i="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8252231"/>
                  </a:ext>
                </a:extLst>
              </a:tr>
              <a:tr h="600671">
                <a:tc>
                  <a:txBody>
                    <a:bodyPr/>
                    <a:lstStyle/>
                    <a:p>
                      <a:r>
                        <a:rPr lang="en-GB" sz="2400" dirty="0">
                          <a:solidFill>
                            <a:srgbClr val="115076"/>
                          </a:solidFill>
                        </a:rPr>
                        <a:t>6. Das </a:t>
                      </a:r>
                      <a:r>
                        <a:rPr lang="en-GB" sz="2400" dirty="0" err="1">
                          <a:solidFill>
                            <a:srgbClr val="115076"/>
                          </a:solidFill>
                        </a:rPr>
                        <a:t>ist</a:t>
                      </a:r>
                      <a:r>
                        <a:rPr lang="en-GB" sz="2400" dirty="0">
                          <a:solidFill>
                            <a:srgbClr val="115076"/>
                          </a:solidFill>
                        </a:rPr>
                        <a:t> </a:t>
                      </a:r>
                      <a:r>
                        <a:rPr lang="en-GB" sz="2400" dirty="0" err="1">
                          <a:solidFill>
                            <a:srgbClr val="115076"/>
                          </a:solidFill>
                        </a:rPr>
                        <a:t>nicht</a:t>
                      </a:r>
                      <a:r>
                        <a:rPr lang="en-GB" sz="2400" dirty="0">
                          <a:solidFill>
                            <a:srgbClr val="115076"/>
                          </a:solidFill>
                        </a:rPr>
                        <a:t> </a:t>
                      </a:r>
                      <a:r>
                        <a:rPr lang="en-GB" sz="2400" dirty="0" err="1">
                          <a:solidFill>
                            <a:srgbClr val="115076"/>
                          </a:solidFill>
                        </a:rPr>
                        <a:t>grün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24804195"/>
                  </a:ext>
                </a:extLst>
              </a:tr>
              <a:tr h="600671">
                <a:tc>
                  <a:txBody>
                    <a:bodyPr/>
                    <a:lstStyle/>
                    <a:p>
                      <a:r>
                        <a:rPr lang="en-GB" sz="2400" dirty="0">
                          <a:solidFill>
                            <a:srgbClr val="115076"/>
                          </a:solidFill>
                        </a:rPr>
                        <a:t>7. Das </a:t>
                      </a:r>
                      <a:r>
                        <a:rPr lang="en-GB" sz="2400" dirty="0" err="1">
                          <a:solidFill>
                            <a:srgbClr val="115076"/>
                          </a:solidFill>
                        </a:rPr>
                        <a:t>ist</a:t>
                      </a:r>
                      <a:r>
                        <a:rPr lang="en-GB" sz="2400" dirty="0">
                          <a:solidFill>
                            <a:srgbClr val="115076"/>
                          </a:solidFill>
                        </a:rPr>
                        <a:t> </a:t>
                      </a:r>
                      <a:r>
                        <a:rPr lang="en-GB" sz="2400" dirty="0" err="1">
                          <a:solidFill>
                            <a:srgbClr val="115076"/>
                          </a:solidFill>
                        </a:rPr>
                        <a:t>eine</a:t>
                      </a:r>
                      <a:r>
                        <a:rPr lang="en-GB" sz="2400" dirty="0">
                          <a:solidFill>
                            <a:srgbClr val="115076"/>
                          </a:solidFill>
                        </a:rPr>
                        <a:t> </a:t>
                      </a:r>
                      <a:r>
                        <a:rPr lang="en-GB" sz="2400" dirty="0" err="1">
                          <a:solidFill>
                            <a:srgbClr val="115076"/>
                          </a:solidFill>
                        </a:rPr>
                        <a:t>Erfahrung</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0078619"/>
                  </a:ext>
                </a:extLst>
              </a:tr>
            </a:tbl>
          </a:graphicData>
        </a:graphic>
      </p:graphicFrame>
      <p:sp>
        <p:nvSpPr>
          <p:cNvPr id="11" name="TextBox 10">
            <a:extLst>
              <a:ext uri="{FF2B5EF4-FFF2-40B4-BE49-F238E27FC236}">
                <a16:creationId xmlns:a16="http://schemas.microsoft.com/office/drawing/2014/main" id="{EABDCD01-01D7-42FD-A7F7-D366BE92345F}"/>
              </a:ext>
            </a:extLst>
          </p:cNvPr>
          <p:cNvSpPr txBox="1"/>
          <p:nvPr/>
        </p:nvSpPr>
        <p:spPr>
          <a:xfrm>
            <a:off x="5320213" y="196331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Dezember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5DAA3A11-F8C0-4E2F-9AD6-11FC879B699B}"/>
              </a:ext>
            </a:extLst>
          </p:cNvPr>
          <p:cNvSpPr txBox="1"/>
          <p:nvPr/>
        </p:nvSpPr>
        <p:spPr>
          <a:xfrm>
            <a:off x="7629577" y="196331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März</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723E051C-1BF8-4025-BF5A-A24DCDF7F549}"/>
              </a:ext>
            </a:extLst>
          </p:cNvPr>
          <p:cNvSpPr txBox="1"/>
          <p:nvPr/>
        </p:nvSpPr>
        <p:spPr>
          <a:xfrm>
            <a:off x="9916271" y="196331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Januar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E87F8086-DF1F-434C-98E8-37A1D431F659}"/>
              </a:ext>
            </a:extLst>
          </p:cNvPr>
          <p:cNvSpPr txBox="1"/>
          <p:nvPr/>
        </p:nvSpPr>
        <p:spPr>
          <a:xfrm>
            <a:off x="5320213" y="2581544"/>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gestiegen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C7641EF4-0D0F-4000-BC88-97BF0C183AB4}"/>
              </a:ext>
            </a:extLst>
          </p:cNvPr>
          <p:cNvSpPr txBox="1"/>
          <p:nvPr/>
        </p:nvSpPr>
        <p:spPr>
          <a:xfrm>
            <a:off x="9916271" y="2581544"/>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geblieben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nvGrpSpPr>
          <p:cNvPr id="19" name="Group 18">
            <a:extLst>
              <a:ext uri="{FF2B5EF4-FFF2-40B4-BE49-F238E27FC236}">
                <a16:creationId xmlns:a16="http://schemas.microsoft.com/office/drawing/2014/main" id="{70FCC182-9BAB-4FAC-99D1-3FB400998140}"/>
              </a:ext>
            </a:extLst>
          </p:cNvPr>
          <p:cNvGrpSpPr/>
          <p:nvPr/>
        </p:nvGrpSpPr>
        <p:grpSpPr>
          <a:xfrm>
            <a:off x="7629577" y="2603665"/>
            <a:ext cx="2217040" cy="523220"/>
            <a:chOff x="7629577" y="2603665"/>
            <a:chExt cx="2217040" cy="523220"/>
          </a:xfrm>
        </p:grpSpPr>
        <p:sp>
          <p:nvSpPr>
            <p:cNvPr id="17" name="Rectangle 16">
              <a:extLst>
                <a:ext uri="{FF2B5EF4-FFF2-40B4-BE49-F238E27FC236}">
                  <a16:creationId xmlns:a16="http://schemas.microsoft.com/office/drawing/2014/main" id="{DE2C0935-5441-4CD0-8981-1CB4F06B5394}"/>
                </a:ext>
              </a:extLst>
            </p:cNvPr>
            <p:cNvSpPr/>
            <p:nvPr/>
          </p:nvSpPr>
          <p:spPr>
            <a:xfrm>
              <a:off x="7629577" y="2603665"/>
              <a:ext cx="2217040" cy="523220"/>
            </a:xfrm>
            <a:prstGeom prst="rect">
              <a:avLst/>
            </a:prstGeom>
            <a:solidFill>
              <a:schemeClr val="accent4">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6BB91FD0-3F0F-4B74-ADDA-1FF1526CBF63}"/>
                </a:ext>
              </a:extLst>
            </p:cNvPr>
            <p:cNvSpPr txBox="1"/>
            <p:nvPr/>
          </p:nvSpPr>
          <p:spPr>
            <a:xfrm>
              <a:off x="7629577" y="2657526"/>
              <a:ext cx="2217040" cy="415498"/>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geschwommen</a:t>
              </a:r>
              <a:endParaRPr kumimoji="0" lang="en-GB" sz="2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sp>
        <p:nvSpPr>
          <p:cNvPr id="20" name="TextBox 19">
            <a:extLst>
              <a:ext uri="{FF2B5EF4-FFF2-40B4-BE49-F238E27FC236}">
                <a16:creationId xmlns:a16="http://schemas.microsoft.com/office/drawing/2014/main" id="{276ED1E8-CB5A-477D-8E96-86F0EE147087}"/>
              </a:ext>
            </a:extLst>
          </p:cNvPr>
          <p:cNvSpPr txBox="1"/>
          <p:nvPr/>
        </p:nvSpPr>
        <p:spPr>
          <a:xfrm>
            <a:off x="5320213" y="3261757"/>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begreifen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A4533B3C-72A8-465D-8094-EBC28160D1B4}"/>
              </a:ext>
            </a:extLst>
          </p:cNvPr>
          <p:cNvSpPr txBox="1"/>
          <p:nvPr/>
        </p:nvSpPr>
        <p:spPr>
          <a:xfrm>
            <a:off x="7629577" y="3261757"/>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steigen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256DFCB1-3146-4C23-9A33-7A0752518D36}"/>
              </a:ext>
            </a:extLst>
          </p:cNvPr>
          <p:cNvSpPr txBox="1"/>
          <p:nvPr/>
        </p:nvSpPr>
        <p:spPr>
          <a:xfrm>
            <a:off x="9916271" y="3261757"/>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eigen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B9D8C5A2-A159-4FDB-8A0C-3E63247BC4C1}"/>
              </a:ext>
            </a:extLst>
          </p:cNvPr>
          <p:cNvSpPr txBox="1"/>
          <p:nvPr/>
        </p:nvSpPr>
        <p:spPr>
          <a:xfrm>
            <a:off x="5320213" y="400728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Mal</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A3B621A9-B921-431F-A0AC-0E1CACA53B32}"/>
              </a:ext>
            </a:extLst>
          </p:cNvPr>
          <p:cNvSpPr txBox="1"/>
          <p:nvPr/>
        </p:nvSpPr>
        <p:spPr>
          <a:xfrm>
            <a:off x="7629577" y="400728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wieder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014AB5AC-D82C-4761-A3EA-AAB0DAB0E2D1}"/>
              </a:ext>
            </a:extLst>
          </p:cNvPr>
          <p:cNvSpPr txBox="1"/>
          <p:nvPr/>
        </p:nvSpPr>
        <p:spPr>
          <a:xfrm>
            <a:off x="9916271" y="400728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für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24EECCE8-332F-4DAC-B366-FC84BF40AC19}"/>
              </a:ext>
            </a:extLst>
          </p:cNvPr>
          <p:cNvSpPr txBox="1"/>
          <p:nvPr/>
        </p:nvSpPr>
        <p:spPr>
          <a:xfrm>
            <a:off x="5320213" y="461215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Pflanze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997EA1AB-CE7C-4E5D-8695-42468BF90BDA}"/>
              </a:ext>
            </a:extLst>
          </p:cNvPr>
          <p:cNvSpPr txBox="1"/>
          <p:nvPr/>
        </p:nvSpPr>
        <p:spPr>
          <a:xfrm>
            <a:off x="7629577" y="461215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Wald</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540065A6-B656-4B09-B90B-41C7283F1873}"/>
              </a:ext>
            </a:extLst>
          </p:cNvPr>
          <p:cNvSpPr txBox="1"/>
          <p:nvPr/>
        </p:nvSpPr>
        <p:spPr>
          <a:xfrm>
            <a:off x="9916271" y="461215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Luft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8A711783-EC3E-4AD7-9186-CA3900E6A465}"/>
              </a:ext>
            </a:extLst>
          </p:cNvPr>
          <p:cNvSpPr txBox="1"/>
          <p:nvPr/>
        </p:nvSpPr>
        <p:spPr>
          <a:xfrm>
            <a:off x="5320213" y="521701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Berg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B34F452D-CF1D-4267-A220-B2CC06FF26CB}"/>
              </a:ext>
            </a:extLst>
          </p:cNvPr>
          <p:cNvSpPr txBox="1"/>
          <p:nvPr/>
        </p:nvSpPr>
        <p:spPr>
          <a:xfrm>
            <a:off x="7629577" y="521701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Fahrt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EAC2636F-ED3A-44D8-8347-361096E1E626}"/>
              </a:ext>
            </a:extLst>
          </p:cNvPr>
          <p:cNvSpPr txBox="1"/>
          <p:nvPr/>
        </p:nvSpPr>
        <p:spPr>
          <a:xfrm>
            <a:off x="9916271" y="521701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Schuh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5D4166D3-9C39-4C88-96DD-D1740E89758A}"/>
              </a:ext>
            </a:extLst>
          </p:cNvPr>
          <p:cNvSpPr txBox="1"/>
          <p:nvPr/>
        </p:nvSpPr>
        <p:spPr>
          <a:xfrm>
            <a:off x="4168013" y="6395986"/>
            <a:ext cx="5530100" cy="400110"/>
          </a:xfrm>
          <a:prstGeom prst="rect">
            <a:avLst/>
          </a:prstGeom>
          <a:noFill/>
        </p:spPr>
        <p:txBody>
          <a:bodyPr wrap="square" rtlCol="0">
            <a:spAutoFit/>
          </a:bodyPr>
          <a:lstStyle/>
          <a:p>
            <a:pPr algn="r"/>
            <a:r>
              <a:rPr lang="en-GB" sz="2000" dirty="0">
                <a:solidFill>
                  <a:schemeClr val="bg1"/>
                </a:solidFill>
              </a:rPr>
              <a:t>Rachel Hawkes</a:t>
            </a:r>
          </a:p>
        </p:txBody>
      </p:sp>
    </p:spTree>
    <p:extLst>
      <p:ext uri="{BB962C8B-B14F-4D97-AF65-F5344CB8AC3E}">
        <p14:creationId xmlns:p14="http://schemas.microsoft.com/office/powerpoint/2010/main" val="140281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3000"/>
                                        <p:tgtEl>
                                          <p:spTgt spid="6"/>
                                        </p:tgtEl>
                                      </p:cBhvr>
                                    </p:animEffect>
                                    <p:set>
                                      <p:cBhvr>
                                        <p:cTn id="11" dur="1" fill="hold">
                                          <p:stCondLst>
                                            <p:cond delay="29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0" presetClass="exit" presetSubtype="0" fill="hold" grpId="1" nodeType="afterEffect">
                                  <p:stCondLst>
                                    <p:cond delay="0"/>
                                  </p:stCondLst>
                                  <p:childTnLst>
                                    <p:animEffect transition="out" filter="fade">
                                      <p:cBhvr>
                                        <p:cTn id="19" dur="3000"/>
                                        <p:tgtEl>
                                          <p:spTgt spid="8"/>
                                        </p:tgtEl>
                                      </p:cBhvr>
                                    </p:animEffect>
                                    <p:set>
                                      <p:cBhvr>
                                        <p:cTn id="20" dur="1" fill="hold">
                                          <p:stCondLst>
                                            <p:cond delay="29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500"/>
                            </p:stCondLst>
                            <p:childTnLst>
                              <p:par>
                                <p:cTn id="27" presetID="10" presetClass="exit" presetSubtype="0" fill="hold" grpId="1" nodeType="afterEffect">
                                  <p:stCondLst>
                                    <p:cond delay="0"/>
                                  </p:stCondLst>
                                  <p:childTnLst>
                                    <p:animEffect transition="out" filter="fade">
                                      <p:cBhvr>
                                        <p:cTn id="28" dur="3000"/>
                                        <p:tgtEl>
                                          <p:spTgt spid="9"/>
                                        </p:tgtEl>
                                      </p:cBhvr>
                                    </p:animEffect>
                                    <p:set>
                                      <p:cBhvr>
                                        <p:cTn id="29" dur="1" fill="hold">
                                          <p:stCondLst>
                                            <p:cond delay="29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2"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500"/>
                            </p:stCondLst>
                            <p:childTnLst>
                              <p:par>
                                <p:cTn id="40" presetID="10" presetClass="exit" presetSubtype="0" fill="hold" grpId="1" nodeType="afterEffect">
                                  <p:stCondLst>
                                    <p:cond delay="0"/>
                                  </p:stCondLst>
                                  <p:childTnLst>
                                    <p:animEffect transition="out" filter="fade">
                                      <p:cBhvr>
                                        <p:cTn id="41" dur="3000"/>
                                        <p:tgtEl>
                                          <p:spTgt spid="11"/>
                                        </p:tgtEl>
                                      </p:cBhvr>
                                    </p:animEffect>
                                    <p:set>
                                      <p:cBhvr>
                                        <p:cTn id="42" dur="1" fill="hold">
                                          <p:stCondLst>
                                            <p:cond delay="29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00"/>
                            </p:stCondLst>
                            <p:childTnLst>
                              <p:par>
                                <p:cTn id="49" presetID="10" presetClass="exit" presetSubtype="0" fill="hold" grpId="1" nodeType="afterEffect">
                                  <p:stCondLst>
                                    <p:cond delay="0"/>
                                  </p:stCondLst>
                                  <p:childTnLst>
                                    <p:animEffect transition="out" filter="fade">
                                      <p:cBhvr>
                                        <p:cTn id="50" dur="3000"/>
                                        <p:tgtEl>
                                          <p:spTgt spid="12"/>
                                        </p:tgtEl>
                                      </p:cBhvr>
                                    </p:animEffect>
                                    <p:set>
                                      <p:cBhvr>
                                        <p:cTn id="51" dur="1" fill="hold">
                                          <p:stCondLst>
                                            <p:cond delay="2999"/>
                                          </p:stCondLst>
                                        </p:cTn>
                                        <p:tgtEl>
                                          <p:spTgt spid="1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3000"/>
                                        <p:tgtEl>
                                          <p:spTgt spid="13"/>
                                        </p:tgtEl>
                                      </p:cBhvr>
                                    </p:animEffect>
                                    <p:set>
                                      <p:cBhvr>
                                        <p:cTn id="60" dur="1" fill="hold">
                                          <p:stCondLst>
                                            <p:cond delay="2999"/>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2"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par>
                          <p:cTn id="70" fill="hold">
                            <p:stCondLst>
                              <p:cond delay="500"/>
                            </p:stCondLst>
                            <p:childTnLst>
                              <p:par>
                                <p:cTn id="71" presetID="10" presetClass="exit" presetSubtype="0" fill="hold" grpId="1" nodeType="afterEffect">
                                  <p:stCondLst>
                                    <p:cond delay="0"/>
                                  </p:stCondLst>
                                  <p:childTnLst>
                                    <p:animEffect transition="out" filter="fade">
                                      <p:cBhvr>
                                        <p:cTn id="72" dur="3000"/>
                                        <p:tgtEl>
                                          <p:spTgt spid="14"/>
                                        </p:tgtEl>
                                      </p:cBhvr>
                                    </p:animEffect>
                                    <p:set>
                                      <p:cBhvr>
                                        <p:cTn id="73" dur="1" fill="hold">
                                          <p:stCondLst>
                                            <p:cond delay="2999"/>
                                          </p:stCondLst>
                                        </p:cTn>
                                        <p:tgtEl>
                                          <p:spTgt spid="1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3000"/>
                                        <p:tgtEl>
                                          <p:spTgt spid="19"/>
                                        </p:tgtEl>
                                      </p:cBhvr>
                                    </p:animEffect>
                                    <p:set>
                                      <p:cBhvr>
                                        <p:cTn id="82" dur="1" fill="hold">
                                          <p:stCondLst>
                                            <p:cond delay="2999"/>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childTnLst>
                          </p:cTn>
                        </p:par>
                        <p:par>
                          <p:cTn id="88" fill="hold">
                            <p:stCondLst>
                              <p:cond delay="500"/>
                            </p:stCondLst>
                            <p:childTnLst>
                              <p:par>
                                <p:cTn id="89" presetID="10" presetClass="exit" presetSubtype="0" fill="hold" grpId="1" nodeType="afterEffect">
                                  <p:stCondLst>
                                    <p:cond delay="0"/>
                                  </p:stCondLst>
                                  <p:childTnLst>
                                    <p:animEffect transition="out" filter="fade">
                                      <p:cBhvr>
                                        <p:cTn id="90" dur="3000"/>
                                        <p:tgtEl>
                                          <p:spTgt spid="16"/>
                                        </p:tgtEl>
                                      </p:cBhvr>
                                    </p:animEffect>
                                    <p:set>
                                      <p:cBhvr>
                                        <p:cTn id="91" dur="1" fill="hold">
                                          <p:stCondLst>
                                            <p:cond delay="2999"/>
                                          </p:stCondLst>
                                        </p:cTn>
                                        <p:tgtEl>
                                          <p:spTgt spid="16"/>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2" nodeType="clickEffect">
                                  <p:stCondLst>
                                    <p:cond delay="0"/>
                                  </p:stCondLst>
                                  <p:childTnLst>
                                    <p:set>
                                      <p:cBhvr>
                                        <p:cTn id="95" dur="1" fill="hold">
                                          <p:stCondLst>
                                            <p:cond delay="0"/>
                                          </p:stCondLst>
                                        </p:cTn>
                                        <p:tgtEl>
                                          <p:spTgt spid="16"/>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fade">
                                      <p:cBhvr>
                                        <p:cTn id="100" dur="500"/>
                                        <p:tgtEl>
                                          <p:spTgt spid="20"/>
                                        </p:tgtEl>
                                      </p:cBhvr>
                                    </p:animEffect>
                                  </p:childTnLst>
                                </p:cTn>
                              </p:par>
                            </p:childTnLst>
                          </p:cTn>
                        </p:par>
                        <p:par>
                          <p:cTn id="101" fill="hold">
                            <p:stCondLst>
                              <p:cond delay="500"/>
                            </p:stCondLst>
                            <p:childTnLst>
                              <p:par>
                                <p:cTn id="102" presetID="10" presetClass="exit" presetSubtype="0" fill="hold" grpId="1" nodeType="afterEffect">
                                  <p:stCondLst>
                                    <p:cond delay="0"/>
                                  </p:stCondLst>
                                  <p:childTnLst>
                                    <p:animEffect transition="out" filter="fade">
                                      <p:cBhvr>
                                        <p:cTn id="103" dur="3000"/>
                                        <p:tgtEl>
                                          <p:spTgt spid="20"/>
                                        </p:tgtEl>
                                      </p:cBhvr>
                                    </p:animEffect>
                                    <p:set>
                                      <p:cBhvr>
                                        <p:cTn id="104" dur="1" fill="hold">
                                          <p:stCondLst>
                                            <p:cond delay="2999"/>
                                          </p:stCondLst>
                                        </p:cTn>
                                        <p:tgtEl>
                                          <p:spTgt spid="2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fade">
                                      <p:cBhvr>
                                        <p:cTn id="109" dur="500"/>
                                        <p:tgtEl>
                                          <p:spTgt spid="21"/>
                                        </p:tgtEl>
                                      </p:cBhvr>
                                    </p:animEffect>
                                  </p:childTnLst>
                                </p:cTn>
                              </p:par>
                            </p:childTnLst>
                          </p:cTn>
                        </p:par>
                        <p:par>
                          <p:cTn id="110" fill="hold">
                            <p:stCondLst>
                              <p:cond delay="500"/>
                            </p:stCondLst>
                            <p:childTnLst>
                              <p:par>
                                <p:cTn id="111" presetID="10" presetClass="exit" presetSubtype="0" fill="hold" grpId="1" nodeType="afterEffect">
                                  <p:stCondLst>
                                    <p:cond delay="0"/>
                                  </p:stCondLst>
                                  <p:childTnLst>
                                    <p:animEffect transition="out" filter="fade">
                                      <p:cBhvr>
                                        <p:cTn id="112" dur="3000"/>
                                        <p:tgtEl>
                                          <p:spTgt spid="21"/>
                                        </p:tgtEl>
                                      </p:cBhvr>
                                    </p:animEffect>
                                    <p:set>
                                      <p:cBhvr>
                                        <p:cTn id="113" dur="1" fill="hold">
                                          <p:stCondLst>
                                            <p:cond delay="2999"/>
                                          </p:stCondLst>
                                        </p:cTn>
                                        <p:tgtEl>
                                          <p:spTgt spid="21"/>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fade">
                                      <p:cBhvr>
                                        <p:cTn id="118" dur="500"/>
                                        <p:tgtEl>
                                          <p:spTgt spid="22"/>
                                        </p:tgtEl>
                                      </p:cBhvr>
                                    </p:animEffect>
                                  </p:childTnLst>
                                </p:cTn>
                              </p:par>
                            </p:childTnLst>
                          </p:cTn>
                        </p:par>
                        <p:par>
                          <p:cTn id="119" fill="hold">
                            <p:stCondLst>
                              <p:cond delay="500"/>
                            </p:stCondLst>
                            <p:childTnLst>
                              <p:par>
                                <p:cTn id="120" presetID="10" presetClass="exit" presetSubtype="0" fill="hold" grpId="1" nodeType="afterEffect">
                                  <p:stCondLst>
                                    <p:cond delay="0"/>
                                  </p:stCondLst>
                                  <p:childTnLst>
                                    <p:animEffect transition="out" filter="fade">
                                      <p:cBhvr>
                                        <p:cTn id="121" dur="3000"/>
                                        <p:tgtEl>
                                          <p:spTgt spid="22"/>
                                        </p:tgtEl>
                                      </p:cBhvr>
                                    </p:animEffect>
                                    <p:set>
                                      <p:cBhvr>
                                        <p:cTn id="122" dur="1" fill="hold">
                                          <p:stCondLst>
                                            <p:cond delay="2999"/>
                                          </p:stCondLst>
                                        </p:cTn>
                                        <p:tgtEl>
                                          <p:spTgt spid="2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2" nodeType="clickEffect">
                                  <p:stCondLst>
                                    <p:cond delay="0"/>
                                  </p:stCondLst>
                                  <p:childTnLst>
                                    <p:set>
                                      <p:cBhvr>
                                        <p:cTn id="126" dur="1" fill="hold">
                                          <p:stCondLst>
                                            <p:cond delay="0"/>
                                          </p:stCondLst>
                                        </p:cTn>
                                        <p:tgtEl>
                                          <p:spTgt spid="2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fade">
                                      <p:cBhvr>
                                        <p:cTn id="131" dur="500"/>
                                        <p:tgtEl>
                                          <p:spTgt spid="23"/>
                                        </p:tgtEl>
                                      </p:cBhvr>
                                    </p:animEffect>
                                  </p:childTnLst>
                                </p:cTn>
                              </p:par>
                            </p:childTnLst>
                          </p:cTn>
                        </p:par>
                        <p:par>
                          <p:cTn id="132" fill="hold">
                            <p:stCondLst>
                              <p:cond delay="500"/>
                            </p:stCondLst>
                            <p:childTnLst>
                              <p:par>
                                <p:cTn id="133" presetID="10" presetClass="exit" presetSubtype="0" fill="hold" grpId="1" nodeType="afterEffect">
                                  <p:stCondLst>
                                    <p:cond delay="0"/>
                                  </p:stCondLst>
                                  <p:childTnLst>
                                    <p:animEffect transition="out" filter="fade">
                                      <p:cBhvr>
                                        <p:cTn id="134" dur="3000"/>
                                        <p:tgtEl>
                                          <p:spTgt spid="23"/>
                                        </p:tgtEl>
                                      </p:cBhvr>
                                    </p:animEffect>
                                    <p:set>
                                      <p:cBhvr>
                                        <p:cTn id="135" dur="1" fill="hold">
                                          <p:stCondLst>
                                            <p:cond delay="2999"/>
                                          </p:stCondLst>
                                        </p:cTn>
                                        <p:tgtEl>
                                          <p:spTgt spid="23"/>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24"/>
                                        </p:tgtEl>
                                        <p:attrNameLst>
                                          <p:attrName>style.visibility</p:attrName>
                                        </p:attrNameLst>
                                      </p:cBhvr>
                                      <p:to>
                                        <p:strVal val="visible"/>
                                      </p:to>
                                    </p:set>
                                    <p:animEffect transition="in" filter="fade">
                                      <p:cBhvr>
                                        <p:cTn id="140" dur="500"/>
                                        <p:tgtEl>
                                          <p:spTgt spid="24"/>
                                        </p:tgtEl>
                                      </p:cBhvr>
                                    </p:animEffect>
                                  </p:childTnLst>
                                </p:cTn>
                              </p:par>
                            </p:childTnLst>
                          </p:cTn>
                        </p:par>
                        <p:par>
                          <p:cTn id="141" fill="hold">
                            <p:stCondLst>
                              <p:cond delay="500"/>
                            </p:stCondLst>
                            <p:childTnLst>
                              <p:par>
                                <p:cTn id="142" presetID="10" presetClass="exit" presetSubtype="0" fill="hold" grpId="1" nodeType="afterEffect">
                                  <p:stCondLst>
                                    <p:cond delay="0"/>
                                  </p:stCondLst>
                                  <p:childTnLst>
                                    <p:animEffect transition="out" filter="fade">
                                      <p:cBhvr>
                                        <p:cTn id="143" dur="3000"/>
                                        <p:tgtEl>
                                          <p:spTgt spid="24"/>
                                        </p:tgtEl>
                                      </p:cBhvr>
                                    </p:animEffect>
                                    <p:set>
                                      <p:cBhvr>
                                        <p:cTn id="144" dur="1" fill="hold">
                                          <p:stCondLst>
                                            <p:cond delay="2999"/>
                                          </p:stCondLst>
                                        </p:cTn>
                                        <p:tgtEl>
                                          <p:spTgt spid="24"/>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25"/>
                                        </p:tgtEl>
                                        <p:attrNameLst>
                                          <p:attrName>style.visibility</p:attrName>
                                        </p:attrNameLst>
                                      </p:cBhvr>
                                      <p:to>
                                        <p:strVal val="visible"/>
                                      </p:to>
                                    </p:set>
                                    <p:animEffect transition="in" filter="fade">
                                      <p:cBhvr>
                                        <p:cTn id="149" dur="500"/>
                                        <p:tgtEl>
                                          <p:spTgt spid="25"/>
                                        </p:tgtEl>
                                      </p:cBhvr>
                                    </p:animEffect>
                                  </p:childTnLst>
                                </p:cTn>
                              </p:par>
                            </p:childTnLst>
                          </p:cTn>
                        </p:par>
                        <p:par>
                          <p:cTn id="150" fill="hold">
                            <p:stCondLst>
                              <p:cond delay="500"/>
                            </p:stCondLst>
                            <p:childTnLst>
                              <p:par>
                                <p:cTn id="151" presetID="10" presetClass="exit" presetSubtype="0" fill="hold" grpId="1" nodeType="afterEffect">
                                  <p:stCondLst>
                                    <p:cond delay="0"/>
                                  </p:stCondLst>
                                  <p:childTnLst>
                                    <p:animEffect transition="out" filter="fade">
                                      <p:cBhvr>
                                        <p:cTn id="152" dur="3000"/>
                                        <p:tgtEl>
                                          <p:spTgt spid="25"/>
                                        </p:tgtEl>
                                      </p:cBhvr>
                                    </p:animEffect>
                                    <p:set>
                                      <p:cBhvr>
                                        <p:cTn id="153" dur="1" fill="hold">
                                          <p:stCondLst>
                                            <p:cond delay="2999"/>
                                          </p:stCondLst>
                                        </p:cTn>
                                        <p:tgtEl>
                                          <p:spTgt spid="25"/>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2" nodeType="clickEffect">
                                  <p:stCondLst>
                                    <p:cond delay="0"/>
                                  </p:stCondLst>
                                  <p:childTnLst>
                                    <p:set>
                                      <p:cBhvr>
                                        <p:cTn id="157" dur="1" fill="hold">
                                          <p:stCondLst>
                                            <p:cond delay="0"/>
                                          </p:stCondLst>
                                        </p:cTn>
                                        <p:tgtEl>
                                          <p:spTgt spid="24"/>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26"/>
                                        </p:tgtEl>
                                        <p:attrNameLst>
                                          <p:attrName>style.visibility</p:attrName>
                                        </p:attrNameLst>
                                      </p:cBhvr>
                                      <p:to>
                                        <p:strVal val="visible"/>
                                      </p:to>
                                    </p:set>
                                    <p:animEffect transition="in" filter="fade">
                                      <p:cBhvr>
                                        <p:cTn id="162" dur="500"/>
                                        <p:tgtEl>
                                          <p:spTgt spid="26"/>
                                        </p:tgtEl>
                                      </p:cBhvr>
                                    </p:animEffect>
                                  </p:childTnLst>
                                </p:cTn>
                              </p:par>
                            </p:childTnLst>
                          </p:cTn>
                        </p:par>
                        <p:par>
                          <p:cTn id="163" fill="hold">
                            <p:stCondLst>
                              <p:cond delay="500"/>
                            </p:stCondLst>
                            <p:childTnLst>
                              <p:par>
                                <p:cTn id="164" presetID="10" presetClass="exit" presetSubtype="0" fill="hold" grpId="1" nodeType="afterEffect">
                                  <p:stCondLst>
                                    <p:cond delay="0"/>
                                  </p:stCondLst>
                                  <p:childTnLst>
                                    <p:animEffect transition="out" filter="fade">
                                      <p:cBhvr>
                                        <p:cTn id="165" dur="3000"/>
                                        <p:tgtEl>
                                          <p:spTgt spid="26"/>
                                        </p:tgtEl>
                                      </p:cBhvr>
                                    </p:animEffect>
                                    <p:set>
                                      <p:cBhvr>
                                        <p:cTn id="166" dur="1" fill="hold">
                                          <p:stCondLst>
                                            <p:cond delay="2999"/>
                                          </p:stCondLst>
                                        </p:cTn>
                                        <p:tgtEl>
                                          <p:spTgt spid="26"/>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27"/>
                                        </p:tgtEl>
                                        <p:attrNameLst>
                                          <p:attrName>style.visibility</p:attrName>
                                        </p:attrNameLst>
                                      </p:cBhvr>
                                      <p:to>
                                        <p:strVal val="visible"/>
                                      </p:to>
                                    </p:set>
                                    <p:animEffect transition="in" filter="fade">
                                      <p:cBhvr>
                                        <p:cTn id="171" dur="500"/>
                                        <p:tgtEl>
                                          <p:spTgt spid="27"/>
                                        </p:tgtEl>
                                      </p:cBhvr>
                                    </p:animEffect>
                                  </p:childTnLst>
                                </p:cTn>
                              </p:par>
                            </p:childTnLst>
                          </p:cTn>
                        </p:par>
                        <p:par>
                          <p:cTn id="172" fill="hold">
                            <p:stCondLst>
                              <p:cond delay="500"/>
                            </p:stCondLst>
                            <p:childTnLst>
                              <p:par>
                                <p:cTn id="173" presetID="10" presetClass="exit" presetSubtype="0" fill="hold" grpId="1" nodeType="afterEffect">
                                  <p:stCondLst>
                                    <p:cond delay="0"/>
                                  </p:stCondLst>
                                  <p:childTnLst>
                                    <p:animEffect transition="out" filter="fade">
                                      <p:cBhvr>
                                        <p:cTn id="174" dur="3000"/>
                                        <p:tgtEl>
                                          <p:spTgt spid="27"/>
                                        </p:tgtEl>
                                      </p:cBhvr>
                                    </p:animEffect>
                                    <p:set>
                                      <p:cBhvr>
                                        <p:cTn id="175" dur="1" fill="hold">
                                          <p:stCondLst>
                                            <p:cond delay="2999"/>
                                          </p:stCondLst>
                                        </p:cTn>
                                        <p:tgtEl>
                                          <p:spTgt spid="27"/>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28"/>
                                        </p:tgtEl>
                                        <p:attrNameLst>
                                          <p:attrName>style.visibility</p:attrName>
                                        </p:attrNameLst>
                                      </p:cBhvr>
                                      <p:to>
                                        <p:strVal val="visible"/>
                                      </p:to>
                                    </p:set>
                                    <p:animEffect transition="in" filter="fade">
                                      <p:cBhvr>
                                        <p:cTn id="180" dur="500"/>
                                        <p:tgtEl>
                                          <p:spTgt spid="28"/>
                                        </p:tgtEl>
                                      </p:cBhvr>
                                    </p:animEffect>
                                  </p:childTnLst>
                                </p:cTn>
                              </p:par>
                            </p:childTnLst>
                          </p:cTn>
                        </p:par>
                        <p:par>
                          <p:cTn id="181" fill="hold">
                            <p:stCondLst>
                              <p:cond delay="500"/>
                            </p:stCondLst>
                            <p:childTnLst>
                              <p:par>
                                <p:cTn id="182" presetID="10" presetClass="exit" presetSubtype="0" fill="hold" grpId="1" nodeType="afterEffect">
                                  <p:stCondLst>
                                    <p:cond delay="0"/>
                                  </p:stCondLst>
                                  <p:childTnLst>
                                    <p:animEffect transition="out" filter="fade">
                                      <p:cBhvr>
                                        <p:cTn id="183" dur="3000"/>
                                        <p:tgtEl>
                                          <p:spTgt spid="28"/>
                                        </p:tgtEl>
                                      </p:cBhvr>
                                    </p:animEffect>
                                    <p:set>
                                      <p:cBhvr>
                                        <p:cTn id="184" dur="1" fill="hold">
                                          <p:stCondLst>
                                            <p:cond delay="2999"/>
                                          </p:stCondLst>
                                        </p:cTn>
                                        <p:tgtEl>
                                          <p:spTgt spid="28"/>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2" nodeType="clickEffect">
                                  <p:stCondLst>
                                    <p:cond delay="0"/>
                                  </p:stCondLst>
                                  <p:childTnLst>
                                    <p:set>
                                      <p:cBhvr>
                                        <p:cTn id="188" dur="1" fill="hold">
                                          <p:stCondLst>
                                            <p:cond delay="0"/>
                                          </p:stCondLst>
                                        </p:cTn>
                                        <p:tgtEl>
                                          <p:spTgt spid="28"/>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grpId="0" nodeType="clickEffect">
                                  <p:stCondLst>
                                    <p:cond delay="0"/>
                                  </p:stCondLst>
                                  <p:childTnLst>
                                    <p:set>
                                      <p:cBhvr>
                                        <p:cTn id="192" dur="1" fill="hold">
                                          <p:stCondLst>
                                            <p:cond delay="0"/>
                                          </p:stCondLst>
                                        </p:cTn>
                                        <p:tgtEl>
                                          <p:spTgt spid="29"/>
                                        </p:tgtEl>
                                        <p:attrNameLst>
                                          <p:attrName>style.visibility</p:attrName>
                                        </p:attrNameLst>
                                      </p:cBhvr>
                                      <p:to>
                                        <p:strVal val="visible"/>
                                      </p:to>
                                    </p:set>
                                    <p:animEffect transition="in" filter="fade">
                                      <p:cBhvr>
                                        <p:cTn id="193" dur="500"/>
                                        <p:tgtEl>
                                          <p:spTgt spid="29"/>
                                        </p:tgtEl>
                                      </p:cBhvr>
                                    </p:animEffect>
                                  </p:childTnLst>
                                </p:cTn>
                              </p:par>
                            </p:childTnLst>
                          </p:cTn>
                        </p:par>
                        <p:par>
                          <p:cTn id="194" fill="hold">
                            <p:stCondLst>
                              <p:cond delay="500"/>
                            </p:stCondLst>
                            <p:childTnLst>
                              <p:par>
                                <p:cTn id="195" presetID="10" presetClass="exit" presetSubtype="0" fill="hold" grpId="1" nodeType="afterEffect">
                                  <p:stCondLst>
                                    <p:cond delay="0"/>
                                  </p:stCondLst>
                                  <p:childTnLst>
                                    <p:animEffect transition="out" filter="fade">
                                      <p:cBhvr>
                                        <p:cTn id="196" dur="3000"/>
                                        <p:tgtEl>
                                          <p:spTgt spid="29"/>
                                        </p:tgtEl>
                                      </p:cBhvr>
                                    </p:animEffect>
                                    <p:set>
                                      <p:cBhvr>
                                        <p:cTn id="197" dur="1" fill="hold">
                                          <p:stCondLst>
                                            <p:cond delay="2999"/>
                                          </p:stCondLst>
                                        </p:cTn>
                                        <p:tgtEl>
                                          <p:spTgt spid="29"/>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30"/>
                                        </p:tgtEl>
                                        <p:attrNameLst>
                                          <p:attrName>style.visibility</p:attrName>
                                        </p:attrNameLst>
                                      </p:cBhvr>
                                      <p:to>
                                        <p:strVal val="visible"/>
                                      </p:to>
                                    </p:set>
                                    <p:animEffect transition="in" filter="fade">
                                      <p:cBhvr>
                                        <p:cTn id="202" dur="500"/>
                                        <p:tgtEl>
                                          <p:spTgt spid="30"/>
                                        </p:tgtEl>
                                      </p:cBhvr>
                                    </p:animEffect>
                                  </p:childTnLst>
                                </p:cTn>
                              </p:par>
                            </p:childTnLst>
                          </p:cTn>
                        </p:par>
                        <p:par>
                          <p:cTn id="203" fill="hold">
                            <p:stCondLst>
                              <p:cond delay="500"/>
                            </p:stCondLst>
                            <p:childTnLst>
                              <p:par>
                                <p:cTn id="204" presetID="10" presetClass="exit" presetSubtype="0" fill="hold" grpId="1" nodeType="afterEffect">
                                  <p:stCondLst>
                                    <p:cond delay="0"/>
                                  </p:stCondLst>
                                  <p:childTnLst>
                                    <p:animEffect transition="out" filter="fade">
                                      <p:cBhvr>
                                        <p:cTn id="205" dur="3000"/>
                                        <p:tgtEl>
                                          <p:spTgt spid="30"/>
                                        </p:tgtEl>
                                      </p:cBhvr>
                                    </p:animEffect>
                                    <p:set>
                                      <p:cBhvr>
                                        <p:cTn id="206" dur="1" fill="hold">
                                          <p:stCondLst>
                                            <p:cond delay="2999"/>
                                          </p:stCondLst>
                                        </p:cTn>
                                        <p:tgtEl>
                                          <p:spTgt spid="30"/>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grpId="0" nodeType="clickEffect">
                                  <p:stCondLst>
                                    <p:cond delay="0"/>
                                  </p:stCondLst>
                                  <p:childTnLst>
                                    <p:set>
                                      <p:cBhvr>
                                        <p:cTn id="210" dur="1" fill="hold">
                                          <p:stCondLst>
                                            <p:cond delay="0"/>
                                          </p:stCondLst>
                                        </p:cTn>
                                        <p:tgtEl>
                                          <p:spTgt spid="31"/>
                                        </p:tgtEl>
                                        <p:attrNameLst>
                                          <p:attrName>style.visibility</p:attrName>
                                        </p:attrNameLst>
                                      </p:cBhvr>
                                      <p:to>
                                        <p:strVal val="visible"/>
                                      </p:to>
                                    </p:set>
                                    <p:animEffect transition="in" filter="fade">
                                      <p:cBhvr>
                                        <p:cTn id="211" dur="500"/>
                                        <p:tgtEl>
                                          <p:spTgt spid="31"/>
                                        </p:tgtEl>
                                      </p:cBhvr>
                                    </p:animEffect>
                                  </p:childTnLst>
                                </p:cTn>
                              </p:par>
                            </p:childTnLst>
                          </p:cTn>
                        </p:par>
                        <p:par>
                          <p:cTn id="212" fill="hold">
                            <p:stCondLst>
                              <p:cond delay="500"/>
                            </p:stCondLst>
                            <p:childTnLst>
                              <p:par>
                                <p:cTn id="213" presetID="10" presetClass="exit" presetSubtype="0" fill="hold" grpId="1" nodeType="afterEffect">
                                  <p:stCondLst>
                                    <p:cond delay="0"/>
                                  </p:stCondLst>
                                  <p:childTnLst>
                                    <p:animEffect transition="out" filter="fade">
                                      <p:cBhvr>
                                        <p:cTn id="214" dur="3000"/>
                                        <p:tgtEl>
                                          <p:spTgt spid="31"/>
                                        </p:tgtEl>
                                      </p:cBhvr>
                                    </p:animEffect>
                                    <p:set>
                                      <p:cBhvr>
                                        <p:cTn id="215" dur="1" fill="hold">
                                          <p:stCondLst>
                                            <p:cond delay="2999"/>
                                          </p:stCondLst>
                                        </p:cTn>
                                        <p:tgtEl>
                                          <p:spTgt spid="31"/>
                                        </p:tgtEl>
                                        <p:attrNameLst>
                                          <p:attrName>style.visibility</p:attrName>
                                        </p:attrNameLst>
                                      </p:cBhvr>
                                      <p:to>
                                        <p:strVal val="hidden"/>
                                      </p:to>
                                    </p:set>
                                  </p:childTnLst>
                                </p:cTn>
                              </p:par>
                            </p:childTnLst>
                          </p:cTn>
                        </p:par>
                      </p:childTnLst>
                    </p:cTn>
                  </p:par>
                  <p:par>
                    <p:cTn id="216" fill="hold">
                      <p:stCondLst>
                        <p:cond delay="indefinite"/>
                      </p:stCondLst>
                      <p:childTnLst>
                        <p:par>
                          <p:cTn id="217" fill="hold">
                            <p:stCondLst>
                              <p:cond delay="0"/>
                            </p:stCondLst>
                            <p:childTnLst>
                              <p:par>
                                <p:cTn id="218" presetID="1" presetClass="entr" presetSubtype="0" fill="hold" grpId="2" nodeType="clickEffect">
                                  <p:stCondLst>
                                    <p:cond delay="0"/>
                                  </p:stCondLst>
                                  <p:childTnLst>
                                    <p:set>
                                      <p:cBhvr>
                                        <p:cTn id="21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8" grpId="2" animBg="1"/>
      <p:bldP spid="9" grpId="0" animBg="1"/>
      <p:bldP spid="9" grpId="1" animBg="1"/>
      <p:bldP spid="11" grpId="0" animBg="1"/>
      <p:bldP spid="11" grpId="1" animBg="1"/>
      <p:bldP spid="11" grpId="2" animBg="1"/>
      <p:bldP spid="12" grpId="0" animBg="1"/>
      <p:bldP spid="12" grpId="1" animBg="1"/>
      <p:bldP spid="13" grpId="0" animBg="1"/>
      <p:bldP spid="13" grpId="1" animBg="1"/>
      <p:bldP spid="14" grpId="0" animBg="1"/>
      <p:bldP spid="14" grpId="1" animBg="1"/>
      <p:bldP spid="16" grpId="0" animBg="1"/>
      <p:bldP spid="16" grpId="1" animBg="1"/>
      <p:bldP spid="16" grpId="2" animBg="1"/>
      <p:bldP spid="20" grpId="0" animBg="1"/>
      <p:bldP spid="20" grpId="1" animBg="1"/>
      <p:bldP spid="20" grpId="2" animBg="1"/>
      <p:bldP spid="21" grpId="0" animBg="1"/>
      <p:bldP spid="21" grpId="1" animBg="1"/>
      <p:bldP spid="22" grpId="0" animBg="1"/>
      <p:bldP spid="22" grpId="1" animBg="1"/>
      <p:bldP spid="23" grpId="0" animBg="1"/>
      <p:bldP spid="23" grpId="1" animBg="1"/>
      <p:bldP spid="24" grpId="0" animBg="1"/>
      <p:bldP spid="24" grpId="1" animBg="1"/>
      <p:bldP spid="24" grpId="2" animBg="1"/>
      <p:bldP spid="25" grpId="0" animBg="1"/>
      <p:bldP spid="25" grpId="1" animBg="1"/>
      <p:bldP spid="26" grpId="0" animBg="1"/>
      <p:bldP spid="26" grpId="1" animBg="1"/>
      <p:bldP spid="27" grpId="0" animBg="1"/>
      <p:bldP spid="27" grpId="1" animBg="1"/>
      <p:bldP spid="28" grpId="0" animBg="1"/>
      <p:bldP spid="28" grpId="1" animBg="1"/>
      <p:bldP spid="28" grpId="2" animBg="1"/>
      <p:bldP spid="29" grpId="0" animBg="1"/>
      <p:bldP spid="29" grpId="1" animBg="1"/>
      <p:bldP spid="30" grpId="0" animBg="1"/>
      <p:bldP spid="30" grpId="1" animBg="1"/>
      <p:bldP spid="30" grpId="2" animBg="1"/>
      <p:bldP spid="31" grpId="0" animBg="1"/>
      <p:bldP spid="3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3600" b="1" dirty="0">
                <a:solidFill>
                  <a:schemeClr val="bg1"/>
                </a:solidFill>
              </a:rPr>
              <a:t>Grammar</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155896" y="1691502"/>
            <a:ext cx="11996854" cy="4570150"/>
          </a:xfrm>
        </p:spPr>
        <p:txBody>
          <a:bodyPr anchor="ctr">
            <a:normAutofit fontScale="92500"/>
          </a:bodyPr>
          <a:lstStyle/>
          <a:p>
            <a:pPr>
              <a:spcBef>
                <a:spcPts val="0"/>
              </a:spcBef>
              <a:buClr>
                <a:schemeClr val="accent5">
                  <a:lumMod val="50000"/>
                </a:schemeClr>
              </a:buClr>
              <a:buSzPts val="2400"/>
              <a:buFont typeface="Noto Sans Symbols"/>
              <a:buChar char="▪"/>
            </a:pPr>
            <a:r>
              <a:rPr lang="en-GB" dirty="0">
                <a:solidFill>
                  <a:schemeClr val="accent1">
                    <a:lumMod val="50000"/>
                  </a:schemeClr>
                </a:solidFill>
              </a:rPr>
              <a:t>Avoid working with whole paradigms</a:t>
            </a:r>
            <a:br>
              <a:rPr lang="en-GB" dirty="0">
                <a:solidFill>
                  <a:schemeClr val="accent1">
                    <a:lumMod val="50000"/>
                  </a:schemeClr>
                </a:solidFill>
              </a:rPr>
            </a:br>
            <a:r>
              <a:rPr lang="en-GB" dirty="0">
                <a:solidFill>
                  <a:schemeClr val="accent1">
                    <a:lumMod val="50000"/>
                  </a:schemeClr>
                </a:solidFill>
              </a:rPr>
              <a:t> at one time, particularly in the first stages of language learning</a:t>
            </a:r>
          </a:p>
          <a:p>
            <a:pPr>
              <a:buClr>
                <a:schemeClr val="accent5">
                  <a:lumMod val="50000"/>
                </a:schemeClr>
              </a:buClr>
              <a:buSzPts val="2400"/>
              <a:buFont typeface="Noto Sans Symbols"/>
              <a:buChar char="▪"/>
            </a:pPr>
            <a:r>
              <a:rPr lang="en-GB" dirty="0">
                <a:solidFill>
                  <a:schemeClr val="accent1">
                    <a:lumMod val="50000"/>
                  </a:schemeClr>
                </a:solidFill>
              </a:rPr>
              <a:t>Attention is a limited resource; learners can only pay attention to so much at any one time </a:t>
            </a:r>
            <a:br>
              <a:rPr lang="en-GB" dirty="0">
                <a:solidFill>
                  <a:schemeClr val="accent1">
                    <a:lumMod val="50000"/>
                  </a:schemeClr>
                </a:solidFill>
              </a:rPr>
            </a:br>
            <a:r>
              <a:rPr lang="en-GB" sz="1600" dirty="0">
                <a:solidFill>
                  <a:schemeClr val="accent1">
                    <a:lumMod val="50000"/>
                  </a:schemeClr>
                </a:solidFill>
              </a:rPr>
              <a:t>(Lee &amp; VanPatten, 1995; VanPatten, 2002; Wong, 2004)</a:t>
            </a:r>
            <a:endParaRPr lang="en-GB" dirty="0">
              <a:solidFill>
                <a:schemeClr val="accent1">
                  <a:lumMod val="50000"/>
                </a:schemeClr>
              </a:solidFill>
            </a:endParaRPr>
          </a:p>
          <a:p>
            <a:pPr>
              <a:buClr>
                <a:schemeClr val="accent5">
                  <a:lumMod val="50000"/>
                </a:schemeClr>
              </a:buClr>
              <a:buSzPts val="2400"/>
              <a:buFont typeface="Noto Sans Symbols"/>
              <a:buChar char="▪"/>
            </a:pPr>
            <a:r>
              <a:rPr lang="en-GB" dirty="0">
                <a:solidFill>
                  <a:schemeClr val="accent1">
                    <a:lumMod val="50000"/>
                  </a:schemeClr>
                </a:solidFill>
              </a:rPr>
              <a:t>Focus on accurate and reliable knowledge of one form juxtaposed with another (e.g. </a:t>
            </a:r>
            <a:r>
              <a:rPr lang="en-GB" i="1" dirty="0">
                <a:solidFill>
                  <a:schemeClr val="accent1">
                    <a:lumMod val="50000"/>
                  </a:schemeClr>
                </a:solidFill>
              </a:rPr>
              <a:t>je </a:t>
            </a:r>
            <a:r>
              <a:rPr lang="en-GB" i="1" dirty="0" err="1">
                <a:solidFill>
                  <a:schemeClr val="accent1">
                    <a:lumMod val="50000"/>
                  </a:schemeClr>
                </a:solidFill>
              </a:rPr>
              <a:t>jou</a:t>
            </a:r>
            <a:r>
              <a:rPr lang="en-GB" b="1" i="1" u="sng" dirty="0" err="1">
                <a:solidFill>
                  <a:schemeClr val="accent1">
                    <a:lumMod val="50000"/>
                  </a:schemeClr>
                </a:solidFill>
              </a:rPr>
              <a:t>e</a:t>
            </a:r>
            <a:r>
              <a:rPr lang="en-GB" dirty="0">
                <a:solidFill>
                  <a:schemeClr val="accent1">
                    <a:lumMod val="50000"/>
                  </a:schemeClr>
                </a:solidFill>
              </a:rPr>
              <a:t> vs. </a:t>
            </a:r>
            <a:r>
              <a:rPr lang="en-GB" i="1" dirty="0">
                <a:solidFill>
                  <a:schemeClr val="accent1">
                    <a:lumMod val="50000"/>
                  </a:schemeClr>
                </a:solidFill>
              </a:rPr>
              <a:t>nous </a:t>
            </a:r>
            <a:r>
              <a:rPr lang="en-GB" i="1" dirty="0" err="1">
                <a:solidFill>
                  <a:schemeClr val="accent1">
                    <a:lumMod val="50000"/>
                  </a:schemeClr>
                </a:solidFill>
              </a:rPr>
              <a:t>jou</a:t>
            </a:r>
            <a:r>
              <a:rPr lang="en-GB" b="1" i="1" u="sng" dirty="0" err="1">
                <a:solidFill>
                  <a:schemeClr val="accent1">
                    <a:lumMod val="50000"/>
                  </a:schemeClr>
                </a:solidFill>
              </a:rPr>
              <a:t>ons</a:t>
            </a:r>
            <a:r>
              <a:rPr lang="en-GB" dirty="0">
                <a:solidFill>
                  <a:schemeClr val="accent1">
                    <a:lumMod val="50000"/>
                  </a:schemeClr>
                </a:solidFill>
              </a:rPr>
              <a:t>) </a:t>
            </a:r>
          </a:p>
          <a:p>
            <a:pPr>
              <a:buClr>
                <a:schemeClr val="accent5">
                  <a:lumMod val="50000"/>
                </a:schemeClr>
              </a:buClr>
              <a:buSzPts val="2400"/>
              <a:buFont typeface="Noto Sans Symbols"/>
              <a:buChar char="▪"/>
            </a:pPr>
            <a:r>
              <a:rPr lang="en-GB" dirty="0">
                <a:solidFill>
                  <a:schemeClr val="accent1">
                    <a:lumMod val="50000"/>
                  </a:schemeClr>
                </a:solidFill>
              </a:rPr>
              <a:t>Provide plenty of practice for each pair of grammatical forms/meanings</a:t>
            </a:r>
          </a:p>
          <a:p>
            <a:pPr>
              <a:buClr>
                <a:schemeClr val="accent5">
                  <a:lumMod val="50000"/>
                </a:schemeClr>
              </a:buClr>
              <a:buSzPts val="2400"/>
              <a:buFont typeface="Noto Sans Symbols"/>
              <a:buChar char="▪"/>
            </a:pPr>
            <a:r>
              <a:rPr lang="en-GB" dirty="0">
                <a:solidFill>
                  <a:schemeClr val="accent1">
                    <a:lumMod val="50000"/>
                  </a:schemeClr>
                </a:solidFill>
              </a:rPr>
              <a:t>Remove other ‘cues’ so that learners focus on the target feature: </a:t>
            </a:r>
            <a:br>
              <a:rPr lang="en-GB" dirty="0">
                <a:solidFill>
                  <a:schemeClr val="accent1">
                    <a:lumMod val="50000"/>
                  </a:schemeClr>
                </a:solidFill>
              </a:rPr>
            </a:br>
            <a:r>
              <a:rPr lang="en-GB" dirty="0">
                <a:solidFill>
                  <a:schemeClr val="accent1">
                    <a:lumMod val="50000"/>
                  </a:schemeClr>
                </a:solidFill>
              </a:rPr>
              <a:t>e.g., </a:t>
            </a:r>
            <a:r>
              <a:rPr lang="en-GB" strike="sngStrike" dirty="0">
                <a:solidFill>
                  <a:schemeClr val="accent1">
                    <a:lumMod val="50000"/>
                  </a:schemeClr>
                </a:solidFill>
              </a:rPr>
              <a:t>le weekend dernier, </a:t>
            </a:r>
            <a:r>
              <a:rPr lang="en-GB" dirty="0" err="1">
                <a:solidFill>
                  <a:schemeClr val="accent1">
                    <a:lumMod val="50000"/>
                  </a:schemeClr>
                </a:solidFill>
              </a:rPr>
              <a:t>j’ai</a:t>
            </a:r>
            <a:r>
              <a:rPr lang="en-GB" dirty="0">
                <a:solidFill>
                  <a:schemeClr val="accent1">
                    <a:lumMod val="50000"/>
                  </a:schemeClr>
                </a:solidFill>
              </a:rPr>
              <a:t> </a:t>
            </a:r>
            <a:r>
              <a:rPr lang="en-GB" dirty="0" err="1">
                <a:solidFill>
                  <a:schemeClr val="accent1">
                    <a:lumMod val="50000"/>
                  </a:schemeClr>
                </a:solidFill>
              </a:rPr>
              <a:t>mangé</a:t>
            </a:r>
            <a:endParaRPr lang="en-GB" dirty="0">
              <a:solidFill>
                <a:schemeClr val="accent1">
                  <a:lumMod val="50000"/>
                </a:schemeClr>
              </a:solidFill>
            </a:endParaRPr>
          </a:p>
          <a:p>
            <a:pPr>
              <a:buClr>
                <a:schemeClr val="accent5">
                  <a:lumMod val="50000"/>
                </a:schemeClr>
              </a:buClr>
              <a:buSzPts val="2400"/>
              <a:buFont typeface="Noto Sans Symbols"/>
              <a:buChar char="▪"/>
            </a:pPr>
            <a:r>
              <a:rPr lang="en-GB" dirty="0">
                <a:solidFill>
                  <a:schemeClr val="accent1">
                    <a:lumMod val="50000"/>
                  </a:schemeClr>
                </a:solidFill>
              </a:rPr>
              <a:t>Gradually build up wider system</a:t>
            </a:r>
          </a:p>
          <a:p>
            <a:pPr>
              <a:buClr>
                <a:schemeClr val="accent5">
                  <a:lumMod val="50000"/>
                </a:schemeClr>
              </a:buClr>
            </a:pPr>
            <a:endParaRPr lang="en-GB" dirty="0">
              <a:solidFill>
                <a:schemeClr val="accent1">
                  <a:lumMod val="50000"/>
                </a:schemeClr>
              </a:solidFill>
            </a:endParaRPr>
          </a:p>
        </p:txBody>
      </p:sp>
      <p:sp>
        <p:nvSpPr>
          <p:cNvPr id="25" name="Rounded Rectangular Callout 4">
            <a:extLst>
              <a:ext uri="{FF2B5EF4-FFF2-40B4-BE49-F238E27FC236}">
                <a16:creationId xmlns:a16="http://schemas.microsoft.com/office/drawing/2014/main" id="{2CE44CB8-E6A9-4C0B-A014-E556479D30BF}"/>
              </a:ext>
            </a:extLst>
          </p:cNvPr>
          <p:cNvSpPr/>
          <p:nvPr/>
        </p:nvSpPr>
        <p:spPr>
          <a:xfrm>
            <a:off x="6460941" y="98575"/>
            <a:ext cx="5691809" cy="1725258"/>
          </a:xfrm>
          <a:prstGeom prst="wedgeRoundRectCallout">
            <a:avLst>
              <a:gd name="adj1" fmla="val -20833"/>
              <a:gd name="adj2" fmla="val 48674"/>
              <a:gd name="adj3" fmla="val 16667"/>
            </a:avLst>
          </a:prstGeom>
          <a:solidFill>
            <a:srgbClr val="104F75"/>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prstClr val="black"/>
              </a:buClr>
              <a:buSzPts val="2000"/>
              <a:buFontTx/>
              <a:buNone/>
              <a:tabLst/>
              <a:defRPr/>
            </a:pPr>
            <a:r>
              <a:rPr kumimoji="0" lang="en-GB" sz="2000" b="1" i="0" u="none" strike="noStrike" kern="1200" cap="none" spc="0" normalizeH="0" baseline="0" noProof="0" dirty="0">
                <a:ln>
                  <a:noFill/>
                </a:ln>
                <a:solidFill>
                  <a:prstClr val="white"/>
                </a:solidFill>
                <a:effectLst/>
                <a:uLnTx/>
                <a:uFillTx/>
                <a:latin typeface="Tw Cen MT" panose="020B0602020104020603"/>
                <a:ea typeface="+mn-ea"/>
                <a:cs typeface="+mn-cs"/>
              </a:rPr>
              <a:t>50</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experimental studies, including:</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E87D1E"/>
              </a:buClr>
              <a:buSzPts val="2000"/>
              <a:buFont typeface="Noto Sans Symbols"/>
              <a:buChar char="▪"/>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French verb inflections with 11 to 14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yr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olds (</a:t>
            </a:r>
            <a:r>
              <a:rPr kumimoji="0" lang="en-GB" sz="20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Marsden, 2006</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
                <a:srgbClr val="E87D1E"/>
              </a:buClr>
              <a:buSzPts val="2000"/>
              <a:buFont typeface="Noto Sans Symbols"/>
              <a:buChar char="▪"/>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German case marking with 9 to 11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yr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olds (</a:t>
            </a:r>
            <a:r>
              <a:rPr kumimoji="0" lang="en-GB" sz="20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hlinkClick r:id="rId5">
                  <a:extLst>
                    <a:ext uri="{A12FA001-AC4F-418D-AE19-62706E023703}">
                      <ahyp:hlinkClr xmlns:ahyp="http://schemas.microsoft.com/office/drawing/2018/hyperlinkcolor" val="tx"/>
                    </a:ext>
                  </a:extLst>
                </a:hlinkClick>
              </a:rPr>
              <a:t>Kasprowicz &amp; Marsden, 2017</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3" name="Picture 2">
            <a:extLst>
              <a:ext uri="{FF2B5EF4-FFF2-40B4-BE49-F238E27FC236}">
                <a16:creationId xmlns:a16="http://schemas.microsoft.com/office/drawing/2014/main" id="{91B826EB-9621-4A71-A5D6-F4EE13CAB63C}"/>
              </a:ext>
            </a:extLst>
          </p:cNvPr>
          <p:cNvPicPr>
            <a:picLocks noChangeAspect="1"/>
          </p:cNvPicPr>
          <p:nvPr/>
        </p:nvPicPr>
        <p:blipFill rotWithShape="1">
          <a:blip r:embed="rId6"/>
          <a:srcRect/>
          <a:stretch/>
        </p:blipFill>
        <p:spPr>
          <a:xfrm>
            <a:off x="9004852" y="5442180"/>
            <a:ext cx="3031252" cy="819471"/>
          </a:xfrm>
          <a:prstGeom prst="rect">
            <a:avLst/>
          </a:prstGeom>
        </p:spPr>
      </p:pic>
      <p:sp>
        <p:nvSpPr>
          <p:cNvPr id="26" name="Rectangle 25">
            <a:extLst>
              <a:ext uri="{FF2B5EF4-FFF2-40B4-BE49-F238E27FC236}">
                <a16:creationId xmlns:a16="http://schemas.microsoft.com/office/drawing/2014/main" id="{FD464D56-3380-4DD4-9485-E0AF495570F4}"/>
              </a:ext>
            </a:extLst>
          </p:cNvPr>
          <p:cNvSpPr/>
          <p:nvPr/>
        </p:nvSpPr>
        <p:spPr>
          <a:xfrm>
            <a:off x="5257800" y="6456775"/>
            <a:ext cx="4410182" cy="341632"/>
          </a:xfrm>
          <a:prstGeom prst="rect">
            <a:avLst/>
          </a:prstGeom>
        </p:spPr>
        <p:txBody>
          <a:bodyPr wrap="non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Rowena Kasprowicz / Emma Marsden</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7598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2">
            <a:extLst>
              <a:ext uri="{FF2B5EF4-FFF2-40B4-BE49-F238E27FC236}">
                <a16:creationId xmlns:a16="http://schemas.microsoft.com/office/drawing/2014/main" id="{7A6DE30B-325F-49D8-9696-030E4F14245E}"/>
              </a:ext>
            </a:extLst>
          </p:cNvPr>
          <p:cNvSpPr/>
          <p:nvPr/>
        </p:nvSpPr>
        <p:spPr>
          <a:xfrm>
            <a:off x="4056130" y="2103340"/>
            <a:ext cx="3195779" cy="4081178"/>
          </a:xfrm>
          <a:prstGeom prst="roundRect">
            <a:avLst/>
          </a:prstGeom>
          <a:solidFill>
            <a:schemeClr val="tx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Problemas con </a:t>
            </a:r>
            <a:r>
              <a:rPr lang="en-GB" sz="3600" b="1" i="1" dirty="0">
                <a:solidFill>
                  <a:schemeClr val="bg1"/>
                </a:solidFill>
              </a:rPr>
              <a:t>Siri</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p:cNvGraphicFramePr>
            <a:graphicFrameLocks noGrp="1"/>
          </p:cNvGraphicFramePr>
          <p:nvPr/>
        </p:nvGraphicFramePr>
        <p:xfrm>
          <a:off x="7251909" y="813952"/>
          <a:ext cx="4740646" cy="5261992"/>
        </p:xfrm>
        <a:graphic>
          <a:graphicData uri="http://schemas.openxmlformats.org/drawingml/2006/table">
            <a:tbl>
              <a:tblPr firstRow="1" bandRow="1">
                <a:tableStyleId>{8A107856-5554-42FB-B03E-39F5DBC370BA}</a:tableStyleId>
              </a:tblPr>
              <a:tblGrid>
                <a:gridCol w="825291">
                  <a:extLst>
                    <a:ext uri="{9D8B030D-6E8A-4147-A177-3AD203B41FA5}">
                      <a16:colId xmlns:a16="http://schemas.microsoft.com/office/drawing/2014/main" val="776145775"/>
                    </a:ext>
                  </a:extLst>
                </a:gridCol>
                <a:gridCol w="1955800">
                  <a:extLst>
                    <a:ext uri="{9D8B030D-6E8A-4147-A177-3AD203B41FA5}">
                      <a16:colId xmlns:a16="http://schemas.microsoft.com/office/drawing/2014/main" val="2928869905"/>
                    </a:ext>
                  </a:extLst>
                </a:gridCol>
                <a:gridCol w="1959555">
                  <a:extLst>
                    <a:ext uri="{9D8B030D-6E8A-4147-A177-3AD203B41FA5}">
                      <a16:colId xmlns:a16="http://schemas.microsoft.com/office/drawing/2014/main" val="2415405571"/>
                    </a:ext>
                  </a:extLst>
                </a:gridCol>
              </a:tblGrid>
              <a:tr h="736662">
                <a:tc>
                  <a:txBody>
                    <a:bodyPr/>
                    <a:lstStyle/>
                    <a:p>
                      <a:pPr algn="ctr"/>
                      <a:endParaRPr lang="en-GB" sz="2000" b="1" i="1" dirty="0">
                        <a:solidFill>
                          <a:schemeClr val="accent5">
                            <a:lumMod val="75000"/>
                          </a:schemeClr>
                        </a:solidFill>
                        <a:latin typeface="Century Gothic" panose="020B0502020202020204" pitchFamily="34" charset="0"/>
                      </a:endParaRPr>
                    </a:p>
                  </a:txBody>
                  <a:tcPr anchor="ctr"/>
                </a:tc>
                <a:tc>
                  <a:txBody>
                    <a:bodyPr/>
                    <a:lstStyle/>
                    <a:p>
                      <a:pPr algn="ctr"/>
                      <a:r>
                        <a:rPr lang="en-GB" sz="2000" b="1" baseline="0" dirty="0">
                          <a:solidFill>
                            <a:schemeClr val="accent5">
                              <a:lumMod val="75000"/>
                            </a:schemeClr>
                          </a:solidFill>
                          <a:latin typeface="Century Gothic" panose="020B0502020202020204" pitchFamily="34" charset="0"/>
                        </a:rPr>
                        <a:t>the action </a:t>
                      </a:r>
                      <a:r>
                        <a:rPr lang="en-GB" sz="2000" b="1" i="1" baseline="0" dirty="0">
                          <a:solidFill>
                            <a:schemeClr val="accent5">
                              <a:lumMod val="75000"/>
                            </a:schemeClr>
                          </a:solidFill>
                          <a:latin typeface="Century Gothic" panose="020B0502020202020204" pitchFamily="34" charset="0"/>
                        </a:rPr>
                        <a:t>in general</a:t>
                      </a:r>
                      <a:endParaRPr lang="en-GB" sz="2000" b="1" i="1" dirty="0">
                        <a:solidFill>
                          <a:schemeClr val="accent5">
                            <a:lumMod val="75000"/>
                          </a:schemeClr>
                        </a:solidFill>
                        <a:latin typeface="Century Gothic" panose="020B0502020202020204" pitchFamily="34" charset="0"/>
                      </a:endParaRPr>
                    </a:p>
                  </a:txBody>
                  <a:tcPr anchor="ctr"/>
                </a:tc>
                <a:tc>
                  <a:txBody>
                    <a:bodyPr/>
                    <a:lstStyle/>
                    <a:p>
                      <a:pPr algn="ctr"/>
                      <a:r>
                        <a:rPr lang="en-GB" sz="2000" b="1" baseline="0" dirty="0">
                          <a:solidFill>
                            <a:schemeClr val="accent5">
                              <a:lumMod val="75000"/>
                            </a:schemeClr>
                          </a:solidFill>
                          <a:latin typeface="Century Gothic" panose="020B0502020202020204" pitchFamily="34" charset="0"/>
                        </a:rPr>
                        <a:t>someone does the action</a:t>
                      </a:r>
                      <a:endParaRPr lang="en-GB" sz="2000" b="1" dirty="0">
                        <a:solidFill>
                          <a:schemeClr val="accent5">
                            <a:lumMod val="75000"/>
                          </a:schemeClr>
                        </a:solidFill>
                        <a:latin typeface="Century Gothic" panose="020B0502020202020204" pitchFamily="34" charset="0"/>
                      </a:endParaRPr>
                    </a:p>
                  </a:txBody>
                  <a:tcPr anchor="ctr"/>
                </a:tc>
                <a:extLst>
                  <a:ext uri="{0D108BD9-81ED-4DB2-BD59-A6C34878D82A}">
                    <a16:rowId xmlns:a16="http://schemas.microsoft.com/office/drawing/2014/main" val="924415809"/>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100476975"/>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848763795"/>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extLst>
                  <a:ext uri="{0D108BD9-81ED-4DB2-BD59-A6C34878D82A}">
                    <a16:rowId xmlns:a16="http://schemas.microsoft.com/office/drawing/2014/main" val="4107030061"/>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067270774"/>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4255301201"/>
                  </a:ext>
                </a:extLst>
              </a:tr>
              <a:tr h="532019">
                <a:tc>
                  <a:txBody>
                    <a:bodyPr/>
                    <a:lstStyle/>
                    <a:p>
                      <a:endParaRPr lang="en-GB" sz="160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623565507"/>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164601267"/>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961647291"/>
                  </a:ext>
                </a:extLst>
              </a:tr>
            </a:tbl>
          </a:graphicData>
        </a:graphic>
      </p:graphicFrame>
      <p:sp>
        <p:nvSpPr>
          <p:cNvPr id="9" name="Oval 8">
            <a:extLst>
              <a:ext uri="{FF2B5EF4-FFF2-40B4-BE49-F238E27FC236}">
                <a16:creationId xmlns:a16="http://schemas.microsoft.com/office/drawing/2014/main" id="{6E697A13-5ADB-480F-88A1-2A663F75E103}"/>
              </a:ext>
            </a:extLst>
          </p:cNvPr>
          <p:cNvSpPr/>
          <p:nvPr/>
        </p:nvSpPr>
        <p:spPr>
          <a:xfrm>
            <a:off x="5383945" y="1239120"/>
            <a:ext cx="130629" cy="13529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 name="Rectangle 2"/>
          <p:cNvSpPr/>
          <p:nvPr/>
        </p:nvSpPr>
        <p:spPr>
          <a:xfrm>
            <a:off x="4320662" y="2519459"/>
            <a:ext cx="2628363" cy="32206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7"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5773" y="186111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1199" y="238138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5773" y="293533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5773" y="348483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5118" y="400612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5773" y="451763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5080" y="505396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5118" y="5559675"/>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extLst>
              <a:ext uri="{FF2B5EF4-FFF2-40B4-BE49-F238E27FC236}">
                <a16:creationId xmlns:a16="http://schemas.microsoft.com/office/drawing/2014/main" id="{6E697A13-5ADB-480F-88A1-2A663F75E103}"/>
              </a:ext>
            </a:extLst>
          </p:cNvPr>
          <p:cNvSpPr/>
          <p:nvPr/>
        </p:nvSpPr>
        <p:spPr>
          <a:xfrm>
            <a:off x="5478972" y="5741104"/>
            <a:ext cx="462011" cy="44240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p:cNvSpPr txBox="1"/>
          <p:nvPr/>
        </p:nvSpPr>
        <p:spPr>
          <a:xfrm>
            <a:off x="1" y="1222165"/>
            <a:ext cx="771688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Siri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funciona</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móvil</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hoy! </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is it talking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los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mensajes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Marca</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opción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correcta</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6" name="Action Button: Custom 35">
            <a:hlinkClick r:id="" action="ppaction://noaction" highlightClick="1">
              <a:snd r:embed="rId5" name="lee frases interesantes.wav"/>
            </a:hlinkClick>
          </p:cNvPr>
          <p:cNvSpPr/>
          <p:nvPr/>
        </p:nvSpPr>
        <p:spPr>
          <a:xfrm>
            <a:off x="7479999" y="193495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7" name="Action Button: Custom 36">
            <a:hlinkClick r:id="" action="ppaction://noaction" highlightClick="1">
              <a:snd r:embed="rId6" name="vivir cerca del pueblo.wav"/>
            </a:hlinkClick>
          </p:cNvPr>
          <p:cNvSpPr/>
          <p:nvPr/>
        </p:nvSpPr>
        <p:spPr>
          <a:xfrm>
            <a:off x="7479999" y="245523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Action Button: Custom 37">
            <a:hlinkClick r:id="" action="ppaction://noaction" highlightClick="1">
              <a:snd r:embed="rId7" name="bebe coca cola.wav"/>
            </a:hlinkClick>
          </p:cNvPr>
          <p:cNvSpPr/>
          <p:nvPr/>
        </p:nvSpPr>
        <p:spPr>
          <a:xfrm>
            <a:off x="7466100" y="297174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38">
            <a:hlinkClick r:id="" action="ppaction://noaction" highlightClick="1">
              <a:snd r:embed="rId8" name="come comida.wav"/>
            </a:hlinkClick>
          </p:cNvPr>
          <p:cNvSpPr/>
          <p:nvPr/>
        </p:nvSpPr>
        <p:spPr>
          <a:xfrm>
            <a:off x="7479999" y="349878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0" name="Action Button: Custom 39">
            <a:hlinkClick r:id="" action="ppaction://noaction" highlightClick="1">
              <a:snd r:embed="rId9" name="leer juntos.wav"/>
            </a:hlinkClick>
          </p:cNvPr>
          <p:cNvSpPr/>
          <p:nvPr/>
        </p:nvSpPr>
        <p:spPr>
          <a:xfrm>
            <a:off x="7479998" y="401810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1" name="Action Button: Custom 40">
            <a:hlinkClick r:id="" action="ppaction://noaction" highlightClick="1">
              <a:snd r:embed="rId10" name="vive lejos de aquí.wav"/>
            </a:hlinkClick>
          </p:cNvPr>
          <p:cNvSpPr/>
          <p:nvPr/>
        </p:nvSpPr>
        <p:spPr>
          <a:xfrm>
            <a:off x="7466099" y="458590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2" name="Action Button: Custom 41">
            <a:hlinkClick r:id="" action="ppaction://noaction" highlightClick="1">
              <a:snd r:embed="rId11" name="comer mucho.wav"/>
            </a:hlinkClick>
          </p:cNvPr>
          <p:cNvSpPr/>
          <p:nvPr/>
        </p:nvSpPr>
        <p:spPr>
          <a:xfrm>
            <a:off x="7466098" y="515075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3" name="Action Button: Custom 42">
            <a:hlinkClick r:id="" action="ppaction://noaction" highlightClick="1">
              <a:snd r:embed="rId12" name="beber limonada.wav"/>
            </a:hlinkClick>
          </p:cNvPr>
          <p:cNvSpPr/>
          <p:nvPr/>
        </p:nvSpPr>
        <p:spPr>
          <a:xfrm>
            <a:off x="7466098" y="565437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8" name="Rectangle 7">
            <a:extLst>
              <a:ext uri="{FF2B5EF4-FFF2-40B4-BE49-F238E27FC236}">
                <a16:creationId xmlns:a16="http://schemas.microsoft.com/office/drawing/2014/main" id="{9BFDB628-B9EE-411A-85A2-327A92130B02}"/>
              </a:ext>
            </a:extLst>
          </p:cNvPr>
          <p:cNvSpPr/>
          <p:nvPr/>
        </p:nvSpPr>
        <p:spPr>
          <a:xfrm>
            <a:off x="3253846" y="6453878"/>
            <a:ext cx="8452304" cy="341632"/>
          </a:xfrm>
          <a:prstGeom prst="rect">
            <a:avLst/>
          </a:prstGeom>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 James’ Hub Teachers / Victoria Hobson / Nick Avery</a:t>
            </a:r>
          </a:p>
        </p:txBody>
      </p:sp>
    </p:spTree>
    <p:extLst>
      <p:ext uri="{BB962C8B-B14F-4D97-AF65-F5344CB8AC3E}">
        <p14:creationId xmlns:p14="http://schemas.microsoft.com/office/powerpoint/2010/main" val="137728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67645"/>
            <a:ext cx="10515600" cy="1325563"/>
          </a:xfrm>
        </p:spPr>
        <p:txBody>
          <a:bodyPr>
            <a:normAutofit/>
          </a:bodyPr>
          <a:lstStyle/>
          <a:p>
            <a:r>
              <a:rPr lang="en-GB" sz="3600" b="1" dirty="0">
                <a:solidFill>
                  <a:schemeClr val="bg1"/>
                </a:solidFill>
              </a:rPr>
              <a:t>In this short session...</a:t>
            </a:r>
          </a:p>
        </p:txBody>
      </p:sp>
      <p:sp>
        <p:nvSpPr>
          <p:cNvPr id="8" name="TextBox 7">
            <a:extLst>
              <a:ext uri="{FF2B5EF4-FFF2-40B4-BE49-F238E27FC236}">
                <a16:creationId xmlns:a16="http://schemas.microsoft.com/office/drawing/2014/main" id="{FEAE1058-89D6-4FEB-8A45-76EF3589CFDA}"/>
              </a:ext>
            </a:extLst>
          </p:cNvPr>
          <p:cNvSpPr txBox="1"/>
          <p:nvPr/>
        </p:nvSpPr>
        <p:spPr>
          <a:xfrm>
            <a:off x="153355" y="5882591"/>
            <a:ext cx="85316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Other sessions: </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4"/>
              </a:rPr>
              <a:t>https://ncelp.org/ncelp-teacher-cpd/</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548268" y="1474801"/>
            <a:ext cx="10515600" cy="4351338"/>
          </a:xfrm>
        </p:spPr>
        <p:txBody>
          <a:bodyPr/>
          <a:lstStyle/>
          <a:p>
            <a:pPr>
              <a:lnSpc>
                <a:spcPct val="100000"/>
              </a:lnSpc>
            </a:pPr>
            <a:r>
              <a:rPr lang="en-GB" b="1" dirty="0">
                <a:solidFill>
                  <a:schemeClr val="accent1">
                    <a:lumMod val="50000"/>
                  </a:schemeClr>
                </a:solidFill>
              </a:rPr>
              <a:t>P</a:t>
            </a:r>
            <a:r>
              <a:rPr lang="en-GB" dirty="0">
                <a:solidFill>
                  <a:schemeClr val="accent1">
                    <a:lumMod val="50000"/>
                  </a:schemeClr>
                </a:solidFill>
              </a:rPr>
              <a:t>honics </a:t>
            </a:r>
            <a:br>
              <a:rPr lang="en-GB" dirty="0">
                <a:solidFill>
                  <a:schemeClr val="accent1">
                    <a:lumMod val="50000"/>
                  </a:schemeClr>
                </a:solidFill>
              </a:rPr>
            </a:br>
            <a:r>
              <a:rPr lang="en-GB" dirty="0">
                <a:solidFill>
                  <a:schemeClr val="accent1">
                    <a:lumMod val="50000"/>
                  </a:schemeClr>
                </a:solidFill>
              </a:rPr>
              <a:t>- </a:t>
            </a:r>
            <a:r>
              <a:rPr lang="en-GB" i="1" dirty="0">
                <a:solidFill>
                  <a:schemeClr val="accent1">
                    <a:lumMod val="50000"/>
                  </a:schemeClr>
                </a:solidFill>
              </a:rPr>
              <a:t>working with unknown words</a:t>
            </a:r>
            <a:br>
              <a:rPr lang="en-GB" i="1" dirty="0">
                <a:solidFill>
                  <a:schemeClr val="accent1">
                    <a:lumMod val="50000"/>
                  </a:schemeClr>
                </a:solidFill>
              </a:rPr>
            </a:br>
            <a:endParaRPr lang="en-GB" i="1" dirty="0">
              <a:solidFill>
                <a:schemeClr val="accent1">
                  <a:lumMod val="50000"/>
                </a:schemeClr>
              </a:solidFill>
            </a:endParaRPr>
          </a:p>
          <a:p>
            <a:pPr>
              <a:lnSpc>
                <a:spcPct val="100000"/>
              </a:lnSpc>
            </a:pPr>
            <a:r>
              <a:rPr lang="en-GB" b="1" dirty="0">
                <a:solidFill>
                  <a:schemeClr val="accent1">
                    <a:lumMod val="50000"/>
                  </a:schemeClr>
                </a:solidFill>
              </a:rPr>
              <a:t>V</a:t>
            </a:r>
            <a:r>
              <a:rPr lang="en-GB" dirty="0">
                <a:solidFill>
                  <a:schemeClr val="accent1">
                    <a:lumMod val="50000"/>
                  </a:schemeClr>
                </a:solidFill>
              </a:rPr>
              <a:t>ocabulary </a:t>
            </a:r>
            <a:br>
              <a:rPr lang="en-GB" dirty="0">
                <a:solidFill>
                  <a:schemeClr val="accent1">
                    <a:lumMod val="50000"/>
                  </a:schemeClr>
                </a:solidFill>
              </a:rPr>
            </a:br>
            <a:r>
              <a:rPr lang="en-GB" dirty="0">
                <a:solidFill>
                  <a:schemeClr val="accent1">
                    <a:lumMod val="50000"/>
                  </a:schemeClr>
                </a:solidFill>
              </a:rPr>
              <a:t>- </a:t>
            </a:r>
            <a:r>
              <a:rPr lang="en-GB" i="1" dirty="0">
                <a:solidFill>
                  <a:schemeClr val="accent1">
                    <a:lumMod val="50000"/>
                  </a:schemeClr>
                </a:solidFill>
              </a:rPr>
              <a:t>shortcut to systematic revisiting</a:t>
            </a:r>
            <a:br>
              <a:rPr lang="en-GB" dirty="0">
                <a:solidFill>
                  <a:schemeClr val="accent1">
                    <a:lumMod val="50000"/>
                  </a:schemeClr>
                </a:solidFill>
              </a:rPr>
            </a:br>
            <a:endParaRPr lang="en-GB" dirty="0">
              <a:solidFill>
                <a:schemeClr val="accent1">
                  <a:lumMod val="50000"/>
                </a:schemeClr>
              </a:solidFill>
            </a:endParaRPr>
          </a:p>
          <a:p>
            <a:pPr>
              <a:lnSpc>
                <a:spcPct val="100000"/>
              </a:lnSpc>
            </a:pPr>
            <a:r>
              <a:rPr lang="en-GB" b="1" dirty="0">
                <a:solidFill>
                  <a:schemeClr val="accent1">
                    <a:lumMod val="50000"/>
                  </a:schemeClr>
                </a:solidFill>
              </a:rPr>
              <a:t>G</a:t>
            </a:r>
            <a:r>
              <a:rPr lang="en-GB" dirty="0">
                <a:solidFill>
                  <a:schemeClr val="accent1">
                    <a:lumMod val="50000"/>
                  </a:schemeClr>
                </a:solidFill>
              </a:rPr>
              <a:t>rammar</a:t>
            </a:r>
            <a:br>
              <a:rPr lang="en-GB" dirty="0">
                <a:solidFill>
                  <a:schemeClr val="accent1">
                    <a:lumMod val="50000"/>
                  </a:schemeClr>
                </a:solidFill>
              </a:rPr>
            </a:br>
            <a:r>
              <a:rPr lang="en-GB" dirty="0">
                <a:solidFill>
                  <a:schemeClr val="accent1">
                    <a:lumMod val="50000"/>
                  </a:schemeClr>
                </a:solidFill>
              </a:rPr>
              <a:t> - </a:t>
            </a:r>
            <a:r>
              <a:rPr lang="en-GB" i="1" dirty="0">
                <a:solidFill>
                  <a:schemeClr val="accent1">
                    <a:lumMod val="50000"/>
                  </a:schemeClr>
                </a:solidFill>
              </a:rPr>
              <a:t>input practice before production</a:t>
            </a:r>
          </a:p>
        </p:txBody>
      </p:sp>
      <p:pic>
        <p:nvPicPr>
          <p:cNvPr id="17" name="Picture 16" descr="A picture containing drawing&#10;&#10;Description automatically generated">
            <a:extLst>
              <a:ext uri="{FF2B5EF4-FFF2-40B4-BE49-F238E27FC236}">
                <a16:creationId xmlns:a16="http://schemas.microsoft.com/office/drawing/2014/main" id="{C4C18D30-2907-4904-83CB-E2C52D88EE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229248" y="732407"/>
            <a:ext cx="5368744" cy="3909060"/>
          </a:xfrm>
          <a:prstGeom prst="rect">
            <a:avLst/>
          </a:prstGeom>
        </p:spPr>
      </p:pic>
    </p:spTree>
    <p:extLst>
      <p:ext uri="{BB962C8B-B14F-4D97-AF65-F5344CB8AC3E}">
        <p14:creationId xmlns:p14="http://schemas.microsoft.com/office/powerpoint/2010/main" val="3024088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6828594" cy="869950"/>
          </a:xfrm>
          <a:prstGeom prst="rect">
            <a:avLst/>
          </a:prstGeom>
        </p:spPr>
      </p:pic>
      <p:sp>
        <p:nvSpPr>
          <p:cNvPr id="4" name="Title 3"/>
          <p:cNvSpPr>
            <a:spLocks noGrp="1"/>
          </p:cNvSpPr>
          <p:nvPr>
            <p:ph type="title"/>
          </p:nvPr>
        </p:nvSpPr>
        <p:spPr>
          <a:xfrm>
            <a:off x="0" y="-219012"/>
            <a:ext cx="10515600" cy="1325563"/>
          </a:xfrm>
        </p:spPr>
        <p:txBody>
          <a:bodyPr>
            <a:normAutofit/>
          </a:bodyPr>
          <a:lstStyle/>
          <a:p>
            <a:r>
              <a:rPr lang="en-GB" sz="4000" b="1" dirty="0" err="1">
                <a:solidFill>
                  <a:schemeClr val="bg1"/>
                </a:solidFill>
              </a:rPr>
              <a:t>Steigt</a:t>
            </a:r>
            <a:r>
              <a:rPr lang="en-GB" sz="4000" b="1" dirty="0">
                <a:solidFill>
                  <a:schemeClr val="bg1"/>
                </a:solidFill>
              </a:rPr>
              <a:t> </a:t>
            </a:r>
            <a:r>
              <a:rPr lang="en-GB" sz="4000" b="1" dirty="0" err="1">
                <a:solidFill>
                  <a:schemeClr val="bg1"/>
                </a:solidFill>
              </a:rPr>
              <a:t>oder</a:t>
            </a:r>
            <a:r>
              <a:rPr lang="en-GB" sz="4000" b="1" dirty="0">
                <a:solidFill>
                  <a:schemeClr val="bg1"/>
                </a:solidFill>
              </a:rPr>
              <a:t> </a:t>
            </a:r>
            <a:r>
              <a:rPr lang="en-GB" sz="4000" b="1" dirty="0" err="1">
                <a:solidFill>
                  <a:schemeClr val="bg1"/>
                </a:solidFill>
              </a:rPr>
              <a:t>steht</a:t>
            </a:r>
            <a:r>
              <a:rPr lang="en-GB" sz="4000" b="1" dirty="0">
                <a:solidFill>
                  <a:schemeClr val="bg1"/>
                </a:solidFill>
              </a:rPr>
              <a:t>?</a:t>
            </a:r>
          </a:p>
        </p:txBody>
      </p:sp>
      <p:graphicFrame>
        <p:nvGraphicFramePr>
          <p:cNvPr id="6" name="Table 5"/>
          <p:cNvGraphicFramePr>
            <a:graphicFrameLocks noGrp="1"/>
          </p:cNvGraphicFramePr>
          <p:nvPr/>
        </p:nvGraphicFramePr>
        <p:xfrm>
          <a:off x="230241" y="1106549"/>
          <a:ext cx="6239139" cy="4997070"/>
        </p:xfrm>
        <a:graphic>
          <a:graphicData uri="http://schemas.openxmlformats.org/drawingml/2006/table">
            <a:tbl>
              <a:tblPr firstRow="1" bandRow="1">
                <a:tableStyleId>{5940675A-B579-460E-94D1-54222C63F5DA}</a:tableStyleId>
              </a:tblPr>
              <a:tblGrid>
                <a:gridCol w="6239139">
                  <a:extLst>
                    <a:ext uri="{9D8B030D-6E8A-4147-A177-3AD203B41FA5}">
                      <a16:colId xmlns:a16="http://schemas.microsoft.com/office/drawing/2014/main" val="20000"/>
                    </a:ext>
                  </a:extLst>
                </a:gridCol>
              </a:tblGrid>
              <a:tr h="555230">
                <a:tc>
                  <a:txBody>
                    <a:bodyPr/>
                    <a:lstStyle/>
                    <a:p>
                      <a:r>
                        <a:rPr lang="en-GB" sz="2400" dirty="0">
                          <a:solidFill>
                            <a:schemeClr val="accent5">
                              <a:lumMod val="50000"/>
                            </a:schemeClr>
                          </a:solidFill>
                          <a:latin typeface="Century Gothic" panose="020B0502020202020204" pitchFamily="34" charset="0"/>
                        </a:rPr>
                        <a:t>1 Der </a:t>
                      </a:r>
                      <a:r>
                        <a:rPr lang="en-GB" sz="2400" dirty="0" err="1">
                          <a:solidFill>
                            <a:schemeClr val="accent5">
                              <a:lumMod val="50000"/>
                            </a:schemeClr>
                          </a:solidFill>
                          <a:latin typeface="Century Gothic" panose="020B0502020202020204" pitchFamily="34" charset="0"/>
                        </a:rPr>
                        <a:t>Tisch</a:t>
                      </a:r>
                      <a:r>
                        <a:rPr lang="en-GB" sz="2400" baseline="0" dirty="0">
                          <a:solidFill>
                            <a:schemeClr val="accent5">
                              <a:lumMod val="50000"/>
                            </a:schemeClr>
                          </a:solidFill>
                          <a:latin typeface="Century Gothic" panose="020B0502020202020204" pitchFamily="34" charset="0"/>
                        </a:rPr>
                        <a:t> _________ auf </a:t>
                      </a:r>
                      <a:r>
                        <a:rPr lang="en-GB" sz="2400" baseline="0" dirty="0" err="1">
                          <a:solidFill>
                            <a:schemeClr val="accent5">
                              <a:lumMod val="50000"/>
                            </a:schemeClr>
                          </a:solidFill>
                          <a:latin typeface="Century Gothic" panose="020B0502020202020204" pitchFamily="34" charset="0"/>
                        </a:rPr>
                        <a:t>dem</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Haus</a:t>
                      </a:r>
                      <a:r>
                        <a:rPr lang="en-GB" sz="2400" baseline="0" dirty="0">
                          <a:solidFill>
                            <a:schemeClr val="accent5">
                              <a:lumMod val="50000"/>
                            </a:scheme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55230">
                <a:tc>
                  <a:txBody>
                    <a:bodyPr/>
                    <a:lstStyle/>
                    <a:p>
                      <a:r>
                        <a:rPr lang="en-GB" sz="2400" dirty="0">
                          <a:solidFill>
                            <a:schemeClr val="accent5">
                              <a:lumMod val="50000"/>
                            </a:schemeClr>
                          </a:solidFill>
                          <a:latin typeface="Century Gothic" panose="020B0502020202020204" pitchFamily="34" charset="0"/>
                        </a:rPr>
                        <a:t>2 Der Mann _________ auf den </a:t>
                      </a:r>
                      <a:r>
                        <a:rPr lang="en-GB" sz="2400" dirty="0" err="1">
                          <a:solidFill>
                            <a:schemeClr val="accent5">
                              <a:lumMod val="50000"/>
                            </a:schemeClr>
                          </a:solidFill>
                          <a:latin typeface="Century Gothic" panose="020B0502020202020204" pitchFamily="34" charset="0"/>
                        </a:rPr>
                        <a:t>Tisch</a:t>
                      </a:r>
                      <a:r>
                        <a:rPr lang="en-GB" sz="2400" dirty="0">
                          <a:solidFill>
                            <a:schemeClr val="accent5">
                              <a:lumMod val="50000"/>
                            </a:schemeClr>
                          </a:solidFill>
                          <a:latin typeface="Century Gothic" panose="020B0502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55230">
                <a:tc>
                  <a:txBody>
                    <a:bodyPr/>
                    <a:lstStyle/>
                    <a:p>
                      <a:r>
                        <a:rPr lang="en-GB" sz="2400" dirty="0">
                          <a:solidFill>
                            <a:schemeClr val="accent5">
                              <a:lumMod val="50000"/>
                            </a:schemeClr>
                          </a:solidFill>
                          <a:latin typeface="Century Gothic" panose="020B0502020202020204" pitchFamily="34" charset="0"/>
                        </a:rPr>
                        <a:t>3 Der </a:t>
                      </a:r>
                      <a:r>
                        <a:rPr lang="en-GB" sz="2400" dirty="0" err="1">
                          <a:solidFill>
                            <a:schemeClr val="accent5">
                              <a:lumMod val="50000"/>
                            </a:schemeClr>
                          </a:solidFill>
                          <a:latin typeface="Century Gothic" panose="020B0502020202020204" pitchFamily="34" charset="0"/>
                        </a:rPr>
                        <a:t>Mond</a:t>
                      </a:r>
                      <a:r>
                        <a:rPr lang="en-GB" sz="2400" dirty="0">
                          <a:solidFill>
                            <a:schemeClr val="accent5">
                              <a:lumMod val="50000"/>
                            </a:schemeClr>
                          </a:solidFill>
                          <a:latin typeface="Century Gothic" panose="020B0502020202020204" pitchFamily="34" charset="0"/>
                        </a:rPr>
                        <a:t> __________ auf die </a:t>
                      </a:r>
                      <a:r>
                        <a:rPr lang="en-GB" sz="2400" dirty="0" err="1">
                          <a:solidFill>
                            <a:schemeClr val="accent5">
                              <a:lumMod val="50000"/>
                            </a:schemeClr>
                          </a:solidFill>
                          <a:latin typeface="Century Gothic" panose="020B0502020202020204" pitchFamily="34" charset="0"/>
                        </a:rPr>
                        <a:t>Nacht</a:t>
                      </a:r>
                      <a:r>
                        <a:rPr lang="en-GB" sz="2400" dirty="0">
                          <a:solidFill>
                            <a:schemeClr val="accent5">
                              <a:lumMod val="50000"/>
                            </a:schemeClr>
                          </a:solidFill>
                          <a:latin typeface="Century Gothic" panose="020B0502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55230">
                <a:tc>
                  <a:txBody>
                    <a:bodyPr/>
                    <a:lstStyle/>
                    <a:p>
                      <a:r>
                        <a:rPr lang="en-GB" sz="2400" dirty="0">
                          <a:solidFill>
                            <a:schemeClr val="accent5">
                              <a:lumMod val="50000"/>
                            </a:schemeClr>
                          </a:solidFill>
                          <a:latin typeface="Century Gothic" panose="020B0502020202020204" pitchFamily="34" charset="0"/>
                        </a:rPr>
                        <a:t>4 Der </a:t>
                      </a:r>
                      <a:r>
                        <a:rPr lang="en-GB" sz="2400" dirty="0" err="1">
                          <a:solidFill>
                            <a:schemeClr val="accent5">
                              <a:lumMod val="50000"/>
                            </a:schemeClr>
                          </a:solidFill>
                          <a:latin typeface="Century Gothic" panose="020B0502020202020204" pitchFamily="34" charset="0"/>
                        </a:rPr>
                        <a:t>Sessel</a:t>
                      </a:r>
                      <a:r>
                        <a:rPr lang="en-GB" sz="2400" dirty="0">
                          <a:solidFill>
                            <a:schemeClr val="accent5">
                              <a:lumMod val="50000"/>
                            </a:schemeClr>
                          </a:solidFill>
                          <a:latin typeface="Century Gothic" panose="020B0502020202020204" pitchFamily="34" charset="0"/>
                        </a:rPr>
                        <a:t> __________ auf </a:t>
                      </a:r>
                      <a:r>
                        <a:rPr lang="en-GB" sz="2400" dirty="0" err="1">
                          <a:solidFill>
                            <a:schemeClr val="accent5">
                              <a:lumMod val="50000"/>
                            </a:schemeClr>
                          </a:solidFill>
                          <a:latin typeface="Century Gothic" panose="020B0502020202020204" pitchFamily="34" charset="0"/>
                        </a:rPr>
                        <a:t>dem</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Tisch</a:t>
                      </a:r>
                      <a:r>
                        <a:rPr lang="en-GB" sz="2400" dirty="0">
                          <a:solidFill>
                            <a:schemeClr val="accent5">
                              <a:lumMod val="50000"/>
                            </a:schemeClr>
                          </a:solidFill>
                          <a:latin typeface="Century Gothic" panose="020B0502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55230">
                <a:tc>
                  <a:txBody>
                    <a:bodyPr/>
                    <a:lstStyle/>
                    <a:p>
                      <a:r>
                        <a:rPr lang="en-GB" sz="2400" dirty="0">
                          <a:solidFill>
                            <a:schemeClr val="accent5">
                              <a:lumMod val="50000"/>
                            </a:schemeClr>
                          </a:solidFill>
                          <a:latin typeface="Century Gothic" panose="020B0502020202020204" pitchFamily="34" charset="0"/>
                        </a:rPr>
                        <a:t>5 Der </a:t>
                      </a:r>
                      <a:r>
                        <a:rPr lang="en-GB" sz="2400" dirty="0" err="1">
                          <a:solidFill>
                            <a:schemeClr val="accent5">
                              <a:lumMod val="50000"/>
                            </a:schemeClr>
                          </a:solidFill>
                          <a:latin typeface="Century Gothic" panose="020B0502020202020204" pitchFamily="34" charset="0"/>
                        </a:rPr>
                        <a:t>Tisch</a:t>
                      </a:r>
                      <a:r>
                        <a:rPr lang="en-GB" sz="2400" dirty="0">
                          <a:solidFill>
                            <a:schemeClr val="accent5">
                              <a:lumMod val="50000"/>
                            </a:schemeClr>
                          </a:solidFill>
                          <a:latin typeface="Century Gothic" panose="020B0502020202020204" pitchFamily="34" charset="0"/>
                        </a:rPr>
                        <a:t> ___________ auf das </a:t>
                      </a:r>
                      <a:r>
                        <a:rPr lang="en-GB" sz="2400" dirty="0" err="1">
                          <a:solidFill>
                            <a:schemeClr val="accent5">
                              <a:lumMod val="50000"/>
                            </a:schemeClr>
                          </a:solidFill>
                          <a:latin typeface="Century Gothic" panose="020B0502020202020204" pitchFamily="34" charset="0"/>
                        </a:rPr>
                        <a:t>Haus</a:t>
                      </a:r>
                      <a:r>
                        <a:rPr lang="en-GB" sz="2400" dirty="0">
                          <a:solidFill>
                            <a:schemeClr val="accent5">
                              <a:lumMod val="50000"/>
                            </a:schemeClr>
                          </a:solidFill>
                          <a:latin typeface="Century Gothic" panose="020B0502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55230">
                <a:tc>
                  <a:txBody>
                    <a:bodyPr/>
                    <a:lstStyle/>
                    <a:p>
                      <a:r>
                        <a:rPr lang="en-GB" sz="2400" dirty="0">
                          <a:solidFill>
                            <a:schemeClr val="accent5">
                              <a:lumMod val="50000"/>
                            </a:schemeClr>
                          </a:solidFill>
                          <a:latin typeface="Century Gothic" panose="020B0502020202020204" pitchFamily="34" charset="0"/>
                        </a:rPr>
                        <a:t>6 Das</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Haus</a:t>
                      </a:r>
                      <a:r>
                        <a:rPr lang="en-GB" sz="2400" baseline="0" dirty="0">
                          <a:solidFill>
                            <a:schemeClr val="accent5">
                              <a:lumMod val="50000"/>
                            </a:schemeClr>
                          </a:solidFill>
                          <a:latin typeface="Century Gothic" panose="020B0502020202020204" pitchFamily="34" charset="0"/>
                        </a:rPr>
                        <a:t> ___________ auf den Berg.</a:t>
                      </a:r>
                      <a:endParaRPr lang="en-GB" sz="2400" dirty="0">
                        <a:solidFill>
                          <a:schemeClr val="accent5">
                            <a:lumMod val="50000"/>
                          </a:schemeClr>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55230">
                <a:tc>
                  <a:txBody>
                    <a:bodyPr/>
                    <a:lstStyle/>
                    <a:p>
                      <a:r>
                        <a:rPr lang="en-GB" sz="2400" dirty="0">
                          <a:solidFill>
                            <a:schemeClr val="accent5">
                              <a:lumMod val="50000"/>
                            </a:schemeClr>
                          </a:solidFill>
                          <a:latin typeface="Century Gothic" panose="020B0502020202020204" pitchFamily="34" charset="0"/>
                        </a:rPr>
                        <a:t>7 Der Berg ___________</a:t>
                      </a:r>
                      <a:r>
                        <a:rPr lang="en-GB" sz="2400" baseline="0" dirty="0">
                          <a:solidFill>
                            <a:schemeClr val="accent5">
                              <a:lumMod val="50000"/>
                            </a:schemeClr>
                          </a:solidFill>
                          <a:latin typeface="Century Gothic" panose="020B0502020202020204" pitchFamily="34" charset="0"/>
                        </a:rPr>
                        <a:t> auf </a:t>
                      </a:r>
                      <a:r>
                        <a:rPr lang="en-GB" sz="2400" baseline="0" dirty="0" err="1">
                          <a:solidFill>
                            <a:schemeClr val="accent5">
                              <a:lumMod val="50000"/>
                            </a:schemeClr>
                          </a:solidFill>
                          <a:latin typeface="Century Gothic" panose="020B0502020202020204" pitchFamily="34" charset="0"/>
                        </a:rPr>
                        <a:t>dem</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Mond</a:t>
                      </a:r>
                      <a:r>
                        <a:rPr lang="en-GB" sz="2400" baseline="0" dirty="0">
                          <a:solidFill>
                            <a:schemeClr val="accent5">
                              <a:lumMod val="50000"/>
                            </a:scheme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55230">
                <a:tc>
                  <a:txBody>
                    <a:bodyPr/>
                    <a:lstStyle/>
                    <a:p>
                      <a:r>
                        <a:rPr lang="en-GB" sz="2400" dirty="0">
                          <a:solidFill>
                            <a:schemeClr val="accent5">
                              <a:lumMod val="50000"/>
                            </a:schemeClr>
                          </a:solidFill>
                          <a:latin typeface="Century Gothic" panose="020B0502020202020204" pitchFamily="34" charset="0"/>
                        </a:rPr>
                        <a:t>8 Der Mann ___________ auf </a:t>
                      </a:r>
                      <a:r>
                        <a:rPr lang="en-GB" sz="2400" dirty="0" err="1">
                          <a:solidFill>
                            <a:schemeClr val="accent5">
                              <a:lumMod val="50000"/>
                            </a:schemeClr>
                          </a:solidFill>
                          <a:latin typeface="Century Gothic" panose="020B0502020202020204" pitchFamily="34" charset="0"/>
                        </a:rPr>
                        <a:t>dem</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Sessel</a:t>
                      </a:r>
                      <a:r>
                        <a:rPr lang="en-GB" sz="2400" dirty="0">
                          <a:solidFill>
                            <a:schemeClr val="accent5">
                              <a:lumMod val="50000"/>
                            </a:schemeClr>
                          </a:solidFill>
                          <a:latin typeface="Century Gothic" panose="020B0502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555230">
                <a:tc>
                  <a:txBody>
                    <a:bodyPr/>
                    <a:lstStyle/>
                    <a:p>
                      <a:r>
                        <a:rPr lang="en-GB" sz="2400" dirty="0">
                          <a:solidFill>
                            <a:schemeClr val="accent5">
                              <a:lumMod val="50000"/>
                            </a:schemeClr>
                          </a:solidFill>
                          <a:latin typeface="Century Gothic" panose="020B0502020202020204" pitchFamily="34" charset="0"/>
                        </a:rPr>
                        <a:t>9 Der </a:t>
                      </a:r>
                      <a:r>
                        <a:rPr lang="en-GB" sz="2400" dirty="0" err="1">
                          <a:solidFill>
                            <a:schemeClr val="accent5">
                              <a:lumMod val="50000"/>
                            </a:schemeClr>
                          </a:solidFill>
                          <a:latin typeface="Century Gothic" panose="020B0502020202020204" pitchFamily="34" charset="0"/>
                        </a:rPr>
                        <a:t>Mond</a:t>
                      </a:r>
                      <a:r>
                        <a:rPr lang="en-GB" sz="2400" dirty="0">
                          <a:solidFill>
                            <a:schemeClr val="accent5">
                              <a:lumMod val="50000"/>
                            </a:schemeClr>
                          </a:solidFill>
                          <a:latin typeface="Century Gothic" panose="020B0502020202020204" pitchFamily="34" charset="0"/>
                        </a:rPr>
                        <a:t> ___________ auf der </a:t>
                      </a:r>
                      <a:r>
                        <a:rPr lang="en-GB" sz="2400" dirty="0" err="1">
                          <a:solidFill>
                            <a:schemeClr val="accent5">
                              <a:lumMod val="50000"/>
                            </a:schemeClr>
                          </a:solidFill>
                          <a:latin typeface="Century Gothic" panose="020B0502020202020204" pitchFamily="34" charset="0"/>
                        </a:rPr>
                        <a:t>Nacht</a:t>
                      </a:r>
                      <a:r>
                        <a:rPr lang="en-GB" sz="2400" dirty="0">
                          <a:solidFill>
                            <a:schemeClr val="accent5">
                              <a:lumMod val="50000"/>
                            </a:schemeClr>
                          </a:solidFill>
                          <a:latin typeface="Century Gothic" panose="020B0502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1489" y="4909575"/>
            <a:ext cx="804076" cy="52097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350103" y="4438390"/>
            <a:ext cx="527003" cy="460716"/>
          </a:xfrm>
          <a:prstGeom prst="rect">
            <a:avLst/>
          </a:prstGeom>
        </p:spPr>
      </p:pic>
      <p:pic>
        <p:nvPicPr>
          <p:cNvPr id="9" name="Picture 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71644" y="3735917"/>
            <a:ext cx="883920" cy="883920"/>
          </a:xfrm>
          <a:prstGeom prst="rect">
            <a:avLst/>
          </a:prstGeom>
        </p:spPr>
      </p:pic>
      <p:sp>
        <p:nvSpPr>
          <p:cNvPr id="2" name="TextBox 1"/>
          <p:cNvSpPr txBox="1"/>
          <p:nvPr/>
        </p:nvSpPr>
        <p:spPr>
          <a:xfrm>
            <a:off x="8989016" y="3988439"/>
            <a:ext cx="21077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p:cNvSpPr txBox="1"/>
          <p:nvPr/>
        </p:nvSpPr>
        <p:spPr>
          <a:xfrm>
            <a:off x="8989016" y="4488527"/>
            <a:ext cx="21077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Sessel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9113003" y="4967677"/>
            <a:ext cx="21077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Berg</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69522" y="2050821"/>
            <a:ext cx="519494" cy="963485"/>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75335" y="3013012"/>
            <a:ext cx="389695" cy="761541"/>
          </a:xfrm>
          <a:prstGeom prst="rect">
            <a:avLst/>
          </a:prstGeom>
        </p:spPr>
      </p:pic>
      <p:sp>
        <p:nvSpPr>
          <p:cNvPr id="14" name="TextBox 13"/>
          <p:cNvSpPr txBox="1"/>
          <p:nvPr/>
        </p:nvSpPr>
        <p:spPr>
          <a:xfrm>
            <a:off x="8989016" y="3269925"/>
            <a:ext cx="21077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p:cNvSpPr txBox="1"/>
          <p:nvPr/>
        </p:nvSpPr>
        <p:spPr>
          <a:xfrm>
            <a:off x="8989016" y="2453661"/>
            <a:ext cx="21077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steigen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p:nvPr/>
        </p:nvSpPr>
        <p:spPr>
          <a:xfrm>
            <a:off x="3361316" y="6356141"/>
            <a:ext cx="66815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extracts from </a:t>
            </a:r>
            <a:r>
              <a:rPr kumimoji="0" lang="en-GB" sz="2400" b="1" i="1" u="none" strike="noStrike" kern="1200" cap="none" spc="0" normalizeH="0" baseline="0" noProof="0" dirty="0" err="1">
                <a:ln>
                  <a:noFill/>
                </a:ln>
                <a:solidFill>
                  <a:prstClr val="white"/>
                </a:solidFill>
                <a:effectLst/>
                <a:uLnTx/>
                <a:uFillTx/>
                <a:latin typeface="Century Gothic" panose="020F0302020204030204"/>
                <a:ea typeface="+mn-ea"/>
                <a:cs typeface="+mn-cs"/>
              </a:rPr>
              <a:t>Immer</a:t>
            </a:r>
            <a:r>
              <a:rPr kumimoji="0" lang="en-GB" sz="24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1" u="none" strike="noStrike" kern="1200" cap="none" spc="0" normalizeH="0" baseline="0" noProof="0" dirty="0" err="1">
                <a:ln>
                  <a:noFill/>
                </a:ln>
                <a:solidFill>
                  <a:prstClr val="white"/>
                </a:solidFill>
                <a:effectLst/>
                <a:uLnTx/>
                <a:uFillTx/>
                <a:latin typeface="Century Gothic" panose="020F0302020204030204"/>
                <a:ea typeface="+mn-ea"/>
                <a:cs typeface="+mn-cs"/>
              </a:rPr>
              <a:t>höher</a:t>
            </a:r>
            <a:r>
              <a:rPr kumimoji="0" lang="en-GB" sz="24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Ernst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Jandl</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TextBox 16"/>
          <p:cNvSpPr txBox="1"/>
          <p:nvPr/>
        </p:nvSpPr>
        <p:spPr>
          <a:xfrm>
            <a:off x="1968285" y="1106549"/>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steht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18" name="TextBox 17"/>
          <p:cNvSpPr txBox="1"/>
          <p:nvPr/>
        </p:nvSpPr>
        <p:spPr>
          <a:xfrm>
            <a:off x="2167179" y="1692152"/>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steigt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19" name="TextBox 18"/>
          <p:cNvSpPr txBox="1"/>
          <p:nvPr/>
        </p:nvSpPr>
        <p:spPr>
          <a:xfrm>
            <a:off x="2167179" y="2271159"/>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steigt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20" name="TextBox 19"/>
          <p:cNvSpPr txBox="1"/>
          <p:nvPr/>
        </p:nvSpPr>
        <p:spPr>
          <a:xfrm>
            <a:off x="2151681" y="2808260"/>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steht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21" name="TextBox 20"/>
          <p:cNvSpPr txBox="1"/>
          <p:nvPr/>
        </p:nvSpPr>
        <p:spPr>
          <a:xfrm>
            <a:off x="2167179" y="3379805"/>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steigt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22" name="TextBox 21"/>
          <p:cNvSpPr txBox="1"/>
          <p:nvPr/>
        </p:nvSpPr>
        <p:spPr>
          <a:xfrm>
            <a:off x="2167179" y="3916906"/>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steigt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23" name="TextBox 22"/>
          <p:cNvSpPr txBox="1"/>
          <p:nvPr/>
        </p:nvSpPr>
        <p:spPr>
          <a:xfrm>
            <a:off x="2151681" y="4473161"/>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steht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24" name="TextBox 23"/>
          <p:cNvSpPr txBox="1"/>
          <p:nvPr/>
        </p:nvSpPr>
        <p:spPr>
          <a:xfrm>
            <a:off x="2226589" y="5029416"/>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steht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25" name="TextBox 24"/>
          <p:cNvSpPr txBox="1"/>
          <p:nvPr/>
        </p:nvSpPr>
        <p:spPr>
          <a:xfrm>
            <a:off x="2226589" y="5566517"/>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steht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26" name="Rounded Rectangle 11">
            <a:extLst>
              <a:ext uri="{FF2B5EF4-FFF2-40B4-BE49-F238E27FC236}">
                <a16:creationId xmlns:a16="http://schemas.microsoft.com/office/drawing/2014/main" id="{483D7EB9-C2AA-4190-98DE-925F861600E9}"/>
              </a:ext>
            </a:extLst>
          </p:cNvPr>
          <p:cNvSpPr/>
          <p:nvPr/>
        </p:nvSpPr>
        <p:spPr>
          <a:xfrm>
            <a:off x="10913164" y="158883"/>
            <a:ext cx="1049147" cy="40011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lesen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1420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7740825" cy="2247138"/>
          </a:xfrm>
        </p:spPr>
        <p:txBody>
          <a:bodyPr>
            <a:normAutofit/>
          </a:bodyPr>
          <a:lstStyle/>
          <a:p>
            <a:pPr algn="l"/>
            <a:r>
              <a:rPr lang="en-GB" sz="4000" b="1" dirty="0">
                <a:solidFill>
                  <a:prstClr val="white"/>
                </a:solidFill>
              </a:rPr>
              <a:t>Three ideas today… </a:t>
            </a:r>
            <a:br>
              <a:rPr lang="en-GB" b="1" dirty="0">
                <a:solidFill>
                  <a:prstClr val="white"/>
                </a:solidFill>
              </a:rPr>
            </a:br>
            <a:endParaRPr lang="en-GB" dirty="0"/>
          </a:p>
        </p:txBody>
      </p:sp>
      <p:sp>
        <p:nvSpPr>
          <p:cNvPr id="3" name="Subtitle 2"/>
          <p:cNvSpPr>
            <a:spLocks noGrp="1"/>
          </p:cNvSpPr>
          <p:nvPr>
            <p:ph type="subTitle" idx="1"/>
          </p:nvPr>
        </p:nvSpPr>
        <p:spPr>
          <a:xfrm>
            <a:off x="95073" y="3429000"/>
            <a:ext cx="6818489" cy="1655762"/>
          </a:xfrm>
        </p:spPr>
        <p:txBody>
          <a:bodyPr/>
          <a:lstStyle/>
          <a:p>
            <a:pPr algn="l"/>
            <a:r>
              <a:rPr lang="en-GB" sz="3200" dirty="0">
                <a:solidFill>
                  <a:prstClr val="white"/>
                </a:solidFill>
              </a:rPr>
              <a:t>that you can use tomorrow</a:t>
            </a:r>
          </a:p>
          <a:p>
            <a:endParaRPr lang="en-GB" dirty="0"/>
          </a:p>
        </p:txBody>
      </p:sp>
      <p:sp>
        <p:nvSpPr>
          <p:cNvPr id="11" name="Title 3">
            <a:extLst>
              <a:ext uri="{FF2B5EF4-FFF2-40B4-BE49-F238E27FC236}">
                <a16:creationId xmlns:a16="http://schemas.microsoft.com/office/drawing/2014/main" id="{C0508B9B-5891-4D3C-9F6E-ECDA43B43AC2}"/>
              </a:ext>
            </a:extLst>
          </p:cNvPr>
          <p:cNvSpPr txBox="1">
            <a:spLocks/>
          </p:cNvSpPr>
          <p:nvPr/>
        </p:nvSpPr>
        <p:spPr>
          <a:xfrm>
            <a:off x="56445" y="6161349"/>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 Rachel Hawkes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14 / 06 / 20</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TextBox 15">
            <a:extLst>
              <a:ext uri="{FF2B5EF4-FFF2-40B4-BE49-F238E27FC236}">
                <a16:creationId xmlns:a16="http://schemas.microsoft.com/office/drawing/2014/main" id="{ECF67D5B-28E3-483E-A736-DB342C7E92DE}"/>
              </a:ext>
            </a:extLst>
          </p:cNvPr>
          <p:cNvSpPr txBox="1"/>
          <p:nvPr/>
        </p:nvSpPr>
        <p:spPr>
          <a:xfrm>
            <a:off x="28737" y="102462"/>
            <a:ext cx="85316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presentation: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https://ncelp.org/ncelp-teacher-cpd/</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13" descr="A picture containing text, book&#10;&#10;Description automatically generated">
            <a:extLst>
              <a:ext uri="{FF2B5EF4-FFF2-40B4-BE49-F238E27FC236}">
                <a16:creationId xmlns:a16="http://schemas.microsoft.com/office/drawing/2014/main" id="{CECA98E0-DEDB-4CDD-9E5D-B5D158D828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7478" y="5939813"/>
            <a:ext cx="693678" cy="886654"/>
          </a:xfrm>
          <a:prstGeom prst="rect">
            <a:avLst/>
          </a:prstGeom>
        </p:spPr>
      </p:pic>
    </p:spTree>
    <p:extLst>
      <p:ext uri="{BB962C8B-B14F-4D97-AF65-F5344CB8AC3E}">
        <p14:creationId xmlns:p14="http://schemas.microsoft.com/office/powerpoint/2010/main" val="3726577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8766313" cy="867128"/>
          </a:xfrm>
          <a:prstGeom prst="rect">
            <a:avLst/>
          </a:prstGeom>
        </p:spPr>
      </p:pic>
      <p:sp>
        <p:nvSpPr>
          <p:cNvPr id="2" name="Title 1"/>
          <p:cNvSpPr>
            <a:spLocks noGrp="1"/>
          </p:cNvSpPr>
          <p:nvPr>
            <p:ph type="title"/>
          </p:nvPr>
        </p:nvSpPr>
        <p:spPr>
          <a:xfrm>
            <a:off x="0" y="67645"/>
            <a:ext cx="10515600" cy="1325563"/>
          </a:xfrm>
        </p:spPr>
        <p:txBody>
          <a:bodyPr>
            <a:normAutofit/>
          </a:bodyPr>
          <a:lstStyle/>
          <a:p>
            <a:r>
              <a:rPr lang="en-GB" sz="3600" b="1" dirty="0">
                <a:solidFill>
                  <a:schemeClr val="bg1"/>
                </a:solidFill>
              </a:rPr>
              <a:t>Using unknown words [1]</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289729" y="1293817"/>
            <a:ext cx="11612541" cy="4172705"/>
          </a:xfrm>
        </p:spPr>
        <p:txBody>
          <a:bodyPr anchor="t">
            <a:normAutofit lnSpcReduction="10000"/>
          </a:bodyPr>
          <a:lstStyle/>
          <a:p>
            <a:pPr marL="0" indent="0">
              <a:buNone/>
            </a:pPr>
            <a:r>
              <a:rPr lang="en-GB" dirty="0">
                <a:solidFill>
                  <a:schemeClr val="accent1">
                    <a:lumMod val="50000"/>
                  </a:schemeClr>
                </a:solidFill>
              </a:rPr>
              <a:t>To practise applying SSC (symbol-sound correspondence) knowledge, we need to use </a:t>
            </a:r>
            <a:r>
              <a:rPr lang="en-GB" b="1" dirty="0">
                <a:solidFill>
                  <a:schemeClr val="accent1">
                    <a:lumMod val="50000"/>
                  </a:schemeClr>
                </a:solidFill>
              </a:rPr>
              <a:t>unknown</a:t>
            </a:r>
            <a:r>
              <a:rPr lang="en-GB" dirty="0">
                <a:solidFill>
                  <a:schemeClr val="accent1">
                    <a:lumMod val="50000"/>
                  </a:schemeClr>
                </a:solidFill>
              </a:rPr>
              <a:t> words. For example:</a:t>
            </a:r>
          </a:p>
          <a:p>
            <a:pPr lvl="1">
              <a:lnSpc>
                <a:spcPct val="200000"/>
              </a:lnSpc>
              <a:buFont typeface="Wingdings" panose="05000000000000000000" pitchFamily="2" charset="2"/>
              <a:buChar char="§"/>
            </a:pPr>
            <a:r>
              <a:rPr lang="en-GB" sz="2600" dirty="0">
                <a:solidFill>
                  <a:schemeClr val="accent1">
                    <a:lumMod val="50000"/>
                  </a:schemeClr>
                </a:solidFill>
              </a:rPr>
              <a:t>Place names</a:t>
            </a:r>
          </a:p>
          <a:p>
            <a:pPr lvl="1">
              <a:lnSpc>
                <a:spcPct val="200000"/>
              </a:lnSpc>
              <a:buFont typeface="Wingdings" panose="05000000000000000000" pitchFamily="2" charset="2"/>
              <a:buChar char="§"/>
            </a:pPr>
            <a:r>
              <a:rPr lang="en-GB" sz="2600" dirty="0">
                <a:solidFill>
                  <a:schemeClr val="accent1">
                    <a:lumMod val="50000"/>
                  </a:schemeClr>
                </a:solidFill>
              </a:rPr>
              <a:t>People’s names</a:t>
            </a:r>
          </a:p>
          <a:p>
            <a:pPr lvl="1">
              <a:lnSpc>
                <a:spcPct val="200000"/>
              </a:lnSpc>
              <a:buFont typeface="Wingdings" panose="05000000000000000000" pitchFamily="2" charset="2"/>
              <a:buChar char="§"/>
            </a:pPr>
            <a:r>
              <a:rPr lang="en-GB" sz="2600" dirty="0">
                <a:solidFill>
                  <a:schemeClr val="accent1">
                    <a:lumMod val="50000"/>
                  </a:schemeClr>
                </a:solidFill>
              </a:rPr>
              <a:t>Names of other things (e.g. games, bands)</a:t>
            </a:r>
          </a:p>
          <a:p>
            <a:pPr lvl="1">
              <a:lnSpc>
                <a:spcPct val="200000"/>
              </a:lnSpc>
              <a:buFont typeface="Wingdings" panose="05000000000000000000" pitchFamily="2" charset="2"/>
              <a:buChar char="§"/>
            </a:pPr>
            <a:r>
              <a:rPr lang="en-GB" sz="2600" dirty="0">
                <a:solidFill>
                  <a:schemeClr val="accent1">
                    <a:lumMod val="50000"/>
                  </a:schemeClr>
                </a:solidFill>
              </a:rPr>
              <a:t>Cognates (not previously-taught)</a:t>
            </a:r>
          </a:p>
          <a:p>
            <a:pPr marL="0" indent="0">
              <a:buNone/>
            </a:pPr>
            <a:endParaRPr lang="en-GB" dirty="0">
              <a:solidFill>
                <a:schemeClr val="accent1">
                  <a:lumMod val="50000"/>
                </a:schemeClr>
              </a:solidFill>
            </a:endParaRPr>
          </a:p>
        </p:txBody>
      </p:sp>
    </p:spTree>
    <p:extLst>
      <p:ext uri="{BB962C8B-B14F-4D97-AF65-F5344CB8AC3E}">
        <p14:creationId xmlns:p14="http://schemas.microsoft.com/office/powerpoint/2010/main" val="258150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6905628" cy="869950"/>
          </a:xfrm>
          <a:prstGeom prst="rect">
            <a:avLst/>
          </a:prstGeom>
        </p:spPr>
      </p:pic>
      <p:sp>
        <p:nvSpPr>
          <p:cNvPr id="2" name="Title 1"/>
          <p:cNvSpPr>
            <a:spLocks noGrp="1"/>
          </p:cNvSpPr>
          <p:nvPr>
            <p:ph type="title"/>
          </p:nvPr>
        </p:nvSpPr>
        <p:spPr>
          <a:xfrm>
            <a:off x="-22576" y="-18470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32932" y="100235"/>
            <a:ext cx="2230980"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4682861" y="362334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3670829" y="3677401"/>
            <a:ext cx="25429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Kr_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zlingen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p:cNvSpPr/>
          <p:nvPr/>
        </p:nvSpPr>
        <p:spPr>
          <a:xfrm>
            <a:off x="5845418" y="315252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7648594" y="533602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p:cNvSpPr/>
          <p:nvPr/>
        </p:nvSpPr>
        <p:spPr>
          <a:xfrm>
            <a:off x="4274214" y="246335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p:cNvSpPr/>
          <p:nvPr/>
        </p:nvSpPr>
        <p:spPr>
          <a:xfrm>
            <a:off x="3197973" y="347554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p:cNvSpPr/>
          <p:nvPr/>
        </p:nvSpPr>
        <p:spPr>
          <a:xfrm>
            <a:off x="6208211" y="445399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p:cNvSpPr/>
          <p:nvPr/>
        </p:nvSpPr>
        <p:spPr>
          <a:xfrm>
            <a:off x="3128535" y="251560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Oval 15"/>
          <p:cNvSpPr/>
          <p:nvPr/>
        </p:nvSpPr>
        <p:spPr>
          <a:xfrm>
            <a:off x="3958626" y="274517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p:cNvSpPr txBox="1"/>
          <p:nvPr/>
        </p:nvSpPr>
        <p:spPr>
          <a:xfrm>
            <a:off x="7074898" y="3004718"/>
            <a:ext cx="3440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Fr_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dri</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shafen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5498425" y="2604608"/>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Hagn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a:t>
            </a:r>
          </a:p>
        </p:txBody>
      </p:sp>
      <p:sp>
        <p:nvSpPr>
          <p:cNvPr id="19" name="TextBox 18"/>
          <p:cNvSpPr txBox="1"/>
          <p:nvPr/>
        </p:nvSpPr>
        <p:spPr>
          <a:xfrm>
            <a:off x="5932822" y="5481454"/>
            <a:ext cx="22841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Altenrh</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_n</a:t>
            </a:r>
          </a:p>
        </p:txBody>
      </p:sp>
      <p:sp>
        <p:nvSpPr>
          <p:cNvPr id="20" name="TextBox 19"/>
          <p:cNvSpPr txBox="1"/>
          <p:nvPr/>
        </p:nvSpPr>
        <p:spPr>
          <a:xfrm>
            <a:off x="4519288" y="179113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allhausen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1344203" y="362176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eckborn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4176947" y="4322413"/>
            <a:ext cx="23006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omanshorn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1188994" y="221999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Radolf_ell</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1639824" y="1716271"/>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Allensba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a:t>
            </a:r>
          </a:p>
        </p:txBody>
      </p:sp>
      <p:sp>
        <p:nvSpPr>
          <p:cNvPr id="25" name="Action Button: Custom 24">
            <a:hlinkClick r:id="" action="ppaction://noaction" highlightClick="1">
              <a:snd r:embed="rId5" name="2. 1. Kreuzlingen.wav"/>
            </a:hlinkClick>
          </p:cNvPr>
          <p:cNvSpPr/>
          <p:nvPr/>
        </p:nvSpPr>
        <p:spPr>
          <a:xfrm>
            <a:off x="3381655" y="3758892"/>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7" name="Action Button: Custom 26">
            <a:hlinkClick r:id="" action="ppaction://noaction" highlightClick="1">
              <a:snd r:embed="rId6" name="2. 3. Radolfzell.wav"/>
            </a:hlinkClick>
          </p:cNvPr>
          <p:cNvSpPr/>
          <p:nvPr/>
        </p:nvSpPr>
        <p:spPr>
          <a:xfrm>
            <a:off x="1270360" y="2304870"/>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Action Button: Custom 27">
            <a:hlinkClick r:id="" action="ppaction://noaction" highlightClick="1">
              <a:snd r:embed="rId7" name="2. 4. Allensbach.wav"/>
            </a:hlinkClick>
          </p:cNvPr>
          <p:cNvSpPr/>
          <p:nvPr/>
        </p:nvSpPr>
        <p:spPr>
          <a:xfrm>
            <a:off x="1746295" y="1807851"/>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9" name="Action Button: Custom 28">
            <a:hlinkClick r:id="" action="ppaction://noaction" highlightClick="1"/>
          </p:cNvPr>
          <p:cNvSpPr/>
          <p:nvPr/>
        </p:nvSpPr>
        <p:spPr>
          <a:xfrm>
            <a:off x="4589295" y="1870063"/>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0" name="Action Button: Custom 29">
            <a:hlinkClick r:id="" action="ppaction://noaction" highlightClick="1">
              <a:snd r:embed="rId8" name="2. 6. Hagnau.wav"/>
            </a:hlinkClick>
          </p:cNvPr>
          <p:cNvSpPr/>
          <p:nvPr/>
        </p:nvSpPr>
        <p:spPr>
          <a:xfrm>
            <a:off x="5610684" y="2719792"/>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1" name="Action Button: Custom 30">
            <a:hlinkClick r:id="" action="ppaction://noaction" highlightClick="1">
              <a:snd r:embed="rId9" name="2. 7. Friedrichshafen.wav"/>
            </a:hlinkClick>
          </p:cNvPr>
          <p:cNvSpPr/>
          <p:nvPr/>
        </p:nvSpPr>
        <p:spPr>
          <a:xfrm>
            <a:off x="7174773" y="3104788"/>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2" name="Action Button: Custom 31">
            <a:hlinkClick r:id="" action="ppaction://noaction" highlightClick="1">
              <a:snd r:embed="rId10" name="2. 8. Altenrhein.wav"/>
            </a:hlinkClick>
          </p:cNvPr>
          <p:cNvSpPr/>
          <p:nvPr/>
        </p:nvSpPr>
        <p:spPr>
          <a:xfrm>
            <a:off x="6024615" y="5563668"/>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3" name="Action Button: Custom 32">
            <a:hlinkClick r:id="" action="ppaction://noaction" highlightClick="1"/>
          </p:cNvPr>
          <p:cNvSpPr/>
          <p:nvPr/>
        </p:nvSpPr>
        <p:spPr>
          <a:xfrm>
            <a:off x="4264732" y="4426944"/>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34" name="TextBox 33"/>
          <p:cNvSpPr txBox="1"/>
          <p:nvPr/>
        </p:nvSpPr>
        <p:spPr>
          <a:xfrm>
            <a:off x="3879173" y="3657585"/>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eu</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5" name="TextBox 34"/>
          <p:cNvSpPr txBox="1"/>
          <p:nvPr/>
        </p:nvSpPr>
        <p:spPr>
          <a:xfrm>
            <a:off x="7612321" y="3004718"/>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ie</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6" name="TextBox 35"/>
          <p:cNvSpPr txBox="1"/>
          <p:nvPr/>
        </p:nvSpPr>
        <p:spPr>
          <a:xfrm>
            <a:off x="8238826" y="3004278"/>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ch</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7" name="TextBox 36"/>
          <p:cNvSpPr txBox="1"/>
          <p:nvPr/>
        </p:nvSpPr>
        <p:spPr>
          <a:xfrm>
            <a:off x="2213214" y="221786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z</a:t>
            </a:r>
          </a:p>
        </p:txBody>
      </p:sp>
      <p:sp>
        <p:nvSpPr>
          <p:cNvPr id="38" name="TextBox 37"/>
          <p:cNvSpPr txBox="1"/>
          <p:nvPr/>
        </p:nvSpPr>
        <p:spPr>
          <a:xfrm>
            <a:off x="3035181" y="1716271"/>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ch</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9" name="TextBox 38">
            <a:hlinkClick r:id="" action="ppaction://noaction">
              <a:snd r:embed="rId11" name="2. 5. Wallhausen.wav"/>
            </a:hlinkClick>
          </p:cNvPr>
          <p:cNvSpPr txBox="1"/>
          <p:nvPr/>
        </p:nvSpPr>
        <p:spPr>
          <a:xfrm>
            <a:off x="4720818" y="1791322"/>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W</a:t>
            </a:r>
          </a:p>
        </p:txBody>
      </p:sp>
      <p:sp>
        <p:nvSpPr>
          <p:cNvPr id="40" name="TextBox 39"/>
          <p:cNvSpPr txBox="1"/>
          <p:nvPr/>
        </p:nvSpPr>
        <p:spPr>
          <a:xfrm>
            <a:off x="1649077" y="361963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S t</a:t>
            </a:r>
          </a:p>
        </p:txBody>
      </p:sp>
      <p:sp>
        <p:nvSpPr>
          <p:cNvPr id="41" name="TextBox 40"/>
          <p:cNvSpPr txBox="1"/>
          <p:nvPr/>
        </p:nvSpPr>
        <p:spPr>
          <a:xfrm>
            <a:off x="6498549" y="261797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au</a:t>
            </a:r>
          </a:p>
        </p:txBody>
      </p:sp>
      <p:sp>
        <p:nvSpPr>
          <p:cNvPr id="42" name="TextBox 41"/>
          <p:cNvSpPr txBox="1"/>
          <p:nvPr/>
        </p:nvSpPr>
        <p:spPr>
          <a:xfrm>
            <a:off x="7108463" y="5464698"/>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ei</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43" name="TextBox 42">
            <a:hlinkClick r:id="" action="ppaction://noaction">
              <a:snd r:embed="rId12" name="2. 9. Romanshorn.wav"/>
            </a:hlinkClick>
          </p:cNvPr>
          <p:cNvSpPr txBox="1"/>
          <p:nvPr/>
        </p:nvSpPr>
        <p:spPr>
          <a:xfrm>
            <a:off x="4403869" y="432241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R</a:t>
            </a:r>
          </a:p>
        </p:txBody>
      </p:sp>
      <p:sp>
        <p:nvSpPr>
          <p:cNvPr id="44" name="Action Button: Custom 24">
            <a:hlinkClick r:id="" action="ppaction://noaction" highlightClick="1">
              <a:snd r:embed="rId13" name="2. 2. Steckborn.wav"/>
            </a:hlinkClick>
            <a:extLst>
              <a:ext uri="{FF2B5EF4-FFF2-40B4-BE49-F238E27FC236}">
                <a16:creationId xmlns:a16="http://schemas.microsoft.com/office/drawing/2014/main" id="{E56C3004-E6FA-49F3-B12D-655F2D168FF0}"/>
              </a:ext>
            </a:extLst>
          </p:cNvPr>
          <p:cNvSpPr/>
          <p:nvPr/>
        </p:nvSpPr>
        <p:spPr>
          <a:xfrm>
            <a:off x="1419838" y="3699239"/>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5" name="TextBox 44">
            <a:extLst>
              <a:ext uri="{FF2B5EF4-FFF2-40B4-BE49-F238E27FC236}">
                <a16:creationId xmlns:a16="http://schemas.microsoft.com/office/drawing/2014/main" id="{112E31A9-14B6-4D8B-B9D0-33FBFFD128D6}"/>
              </a:ext>
            </a:extLst>
          </p:cNvPr>
          <p:cNvSpPr txBox="1"/>
          <p:nvPr/>
        </p:nvSpPr>
        <p:spPr>
          <a:xfrm>
            <a:off x="3182131" y="6364656"/>
            <a:ext cx="47282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Artwork: Steve Clarke</a:t>
            </a:r>
          </a:p>
        </p:txBody>
      </p:sp>
    </p:spTree>
    <p:extLst>
      <p:ext uri="{BB962C8B-B14F-4D97-AF65-F5344CB8AC3E}">
        <p14:creationId xmlns:p14="http://schemas.microsoft.com/office/powerpoint/2010/main" val="178516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2"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3844"/>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69875"/>
            <a:ext cx="5631472" cy="713163"/>
          </a:xfrm>
        </p:spPr>
        <p:txBody>
          <a:bodyPr>
            <a:noAutofit/>
          </a:bodyPr>
          <a:lstStyle/>
          <a:p>
            <a:r>
              <a:rPr lang="fr-FR" sz="3600" b="1" dirty="0">
                <a:solidFill>
                  <a:schemeClr val="bg1"/>
                </a:solidFill>
                <a:latin typeface="Century Gothic" panose="020B0502020202020204" pitchFamily="34" charset="0"/>
              </a:rPr>
              <a:t>Phonétique</a:t>
            </a: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9" name="Rounded Rectangle 46" descr="background rectangle">
            <a:extLst>
              <a:ext uri="{FF2B5EF4-FFF2-40B4-BE49-F238E27FC236}">
                <a16:creationId xmlns:a16="http://schemas.microsoft.com/office/drawing/2014/main" id="{9BABDC12-8E89-4F17-BAD5-0DBE8EF2AD34}"/>
              </a:ext>
            </a:extLst>
          </p:cNvPr>
          <p:cNvSpPr/>
          <p:nvPr/>
        </p:nvSpPr>
        <p:spPr>
          <a:xfrm>
            <a:off x="9677400" y="253844"/>
            <a:ext cx="2129323" cy="432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lire / parler </a:t>
            </a:r>
          </a:p>
        </p:txBody>
      </p:sp>
      <p:sp>
        <p:nvSpPr>
          <p:cNvPr id="38" name="TextBox 37">
            <a:extLst>
              <a:ext uri="{FF2B5EF4-FFF2-40B4-BE49-F238E27FC236}">
                <a16:creationId xmlns:a16="http://schemas.microsoft.com/office/drawing/2014/main" id="{69FBBC52-E1DE-4D49-A020-1C119A8245E0}"/>
              </a:ext>
            </a:extLst>
          </p:cNvPr>
          <p:cNvSpPr txBox="1"/>
          <p:nvPr/>
        </p:nvSpPr>
        <p:spPr>
          <a:xfrm>
            <a:off x="208063" y="1387306"/>
            <a:ext cx="1159866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Dis les noms.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Attention! C’est </a:t>
            </a: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hard [g] </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ou </a:t>
            </a: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[j]/soft [g] </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grpSp>
        <p:nvGrpSpPr>
          <p:cNvPr id="50" name="Group 49">
            <a:extLst>
              <a:ext uri="{FF2B5EF4-FFF2-40B4-BE49-F238E27FC236}">
                <a16:creationId xmlns:a16="http://schemas.microsoft.com/office/drawing/2014/main" id="{8FD43676-23AF-4E7C-9151-D5172F5653EB}"/>
              </a:ext>
            </a:extLst>
          </p:cNvPr>
          <p:cNvGrpSpPr/>
          <p:nvPr/>
        </p:nvGrpSpPr>
        <p:grpSpPr>
          <a:xfrm>
            <a:off x="369610" y="3763350"/>
            <a:ext cx="2756079" cy="432000"/>
            <a:chOff x="418636" y="2395799"/>
            <a:chExt cx="2756079" cy="432000"/>
          </a:xfrm>
        </p:grpSpPr>
        <p:sp>
          <p:nvSpPr>
            <p:cNvPr id="51" name="Action Button: Custom 16">
              <a:hlinkClick r:id="" action="ppaction://noaction" highlightClick="1">
                <a:snd r:embed="rId4" name="gaelle.wav"/>
              </a:hlinkClick>
              <a:extLst>
                <a:ext uri="{FF2B5EF4-FFF2-40B4-BE49-F238E27FC236}">
                  <a16:creationId xmlns:a16="http://schemas.microsoft.com/office/drawing/2014/main" id="{FCE69012-D98A-4088-A558-A1381ED6C829}"/>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2" name="TextBox 51">
              <a:extLst>
                <a:ext uri="{FF2B5EF4-FFF2-40B4-BE49-F238E27FC236}">
                  <a16:creationId xmlns:a16="http://schemas.microsoft.com/office/drawing/2014/main" id="{1F8B95B5-2245-4835-BF10-BDFB3F627043}"/>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53" name="Group 52">
            <a:extLst>
              <a:ext uri="{FF2B5EF4-FFF2-40B4-BE49-F238E27FC236}">
                <a16:creationId xmlns:a16="http://schemas.microsoft.com/office/drawing/2014/main" id="{D53D8FE7-E95E-4F70-A704-3A0B4EE01517}"/>
              </a:ext>
            </a:extLst>
          </p:cNvPr>
          <p:cNvGrpSpPr/>
          <p:nvPr/>
        </p:nvGrpSpPr>
        <p:grpSpPr>
          <a:xfrm>
            <a:off x="369610" y="4529700"/>
            <a:ext cx="2756079" cy="432000"/>
            <a:chOff x="418636" y="2395799"/>
            <a:chExt cx="2756079" cy="432000"/>
          </a:xfrm>
        </p:grpSpPr>
        <p:sp>
          <p:nvSpPr>
            <p:cNvPr id="54" name="Action Button: Custom 16">
              <a:hlinkClick r:id="" action="ppaction://noaction" highlightClick="1">
                <a:snd r:embed="rId5" name="angeline.wav"/>
              </a:hlinkClick>
              <a:extLst>
                <a:ext uri="{FF2B5EF4-FFF2-40B4-BE49-F238E27FC236}">
                  <a16:creationId xmlns:a16="http://schemas.microsoft.com/office/drawing/2014/main" id="{C1224A1A-0C17-406D-8740-635F806AE9F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5" name="TextBox 54">
              <a:extLst>
                <a:ext uri="{FF2B5EF4-FFF2-40B4-BE49-F238E27FC236}">
                  <a16:creationId xmlns:a16="http://schemas.microsoft.com/office/drawing/2014/main" id="{27B222A6-CD41-4E4D-ABF9-48FF9B33B0C0}"/>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line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56" name="Group 55">
            <a:extLst>
              <a:ext uri="{FF2B5EF4-FFF2-40B4-BE49-F238E27FC236}">
                <a16:creationId xmlns:a16="http://schemas.microsoft.com/office/drawing/2014/main" id="{989F25CF-8677-418C-BD4B-85DB0DF00FD3}"/>
              </a:ext>
            </a:extLst>
          </p:cNvPr>
          <p:cNvGrpSpPr/>
          <p:nvPr/>
        </p:nvGrpSpPr>
        <p:grpSpPr>
          <a:xfrm>
            <a:off x="369610" y="5296049"/>
            <a:ext cx="2756079" cy="432000"/>
            <a:chOff x="418636" y="2395799"/>
            <a:chExt cx="2756079" cy="432000"/>
          </a:xfrm>
        </p:grpSpPr>
        <p:sp>
          <p:nvSpPr>
            <p:cNvPr id="57" name="Action Button: Custom 16">
              <a:hlinkClick r:id="" action="ppaction://noaction" highlightClick="1">
                <a:snd r:embed="rId6" name="agathe.wav"/>
              </a:hlinkClick>
              <a:extLst>
                <a:ext uri="{FF2B5EF4-FFF2-40B4-BE49-F238E27FC236}">
                  <a16:creationId xmlns:a16="http://schemas.microsoft.com/office/drawing/2014/main" id="{654E1F49-4CB0-44B3-858B-5E514CF3643B}"/>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8" name="TextBox 57">
              <a:extLst>
                <a:ext uri="{FF2B5EF4-FFF2-40B4-BE49-F238E27FC236}">
                  <a16:creationId xmlns:a16="http://schemas.microsoft.com/office/drawing/2014/main" id="{4D6F95FD-84C1-4536-A047-CCCF549A9D3D}"/>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a:t>
              </a:r>
            </a:p>
          </p:txBody>
        </p:sp>
      </p:grpSp>
      <p:grpSp>
        <p:nvGrpSpPr>
          <p:cNvPr id="62" name="Group 61">
            <a:extLst>
              <a:ext uri="{FF2B5EF4-FFF2-40B4-BE49-F238E27FC236}">
                <a16:creationId xmlns:a16="http://schemas.microsoft.com/office/drawing/2014/main" id="{841A07CE-C00F-462D-B0DD-FD91479B79D1}"/>
              </a:ext>
            </a:extLst>
          </p:cNvPr>
          <p:cNvGrpSpPr/>
          <p:nvPr/>
        </p:nvGrpSpPr>
        <p:grpSpPr>
          <a:xfrm>
            <a:off x="369610" y="2997000"/>
            <a:ext cx="2756079" cy="432000"/>
            <a:chOff x="418636" y="2395799"/>
            <a:chExt cx="2756079" cy="432000"/>
          </a:xfrm>
        </p:grpSpPr>
        <p:sp>
          <p:nvSpPr>
            <p:cNvPr id="63" name="Action Button: Custom 16">
              <a:hlinkClick r:id="" action="ppaction://noaction" highlightClick="1">
                <a:snd r:embed="rId7" name="gerald.wav"/>
              </a:hlinkClick>
              <a:extLst>
                <a:ext uri="{FF2B5EF4-FFF2-40B4-BE49-F238E27FC236}">
                  <a16:creationId xmlns:a16="http://schemas.microsoft.com/office/drawing/2014/main" id="{0375B0B4-8A0D-465F-919E-EF7A5CD4012C}"/>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4" name="TextBox 63">
              <a:extLst>
                <a:ext uri="{FF2B5EF4-FFF2-40B4-BE49-F238E27FC236}">
                  <a16:creationId xmlns:a16="http://schemas.microsoft.com/office/drawing/2014/main" id="{D2B3F702-61DE-4AE2-944E-4DA1C9C9A561}"/>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Gé</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rard</a:t>
              </a:r>
            </a:p>
          </p:txBody>
        </p:sp>
      </p:grpSp>
      <p:grpSp>
        <p:nvGrpSpPr>
          <p:cNvPr id="125" name="Group 124">
            <a:extLst>
              <a:ext uri="{FF2B5EF4-FFF2-40B4-BE49-F238E27FC236}">
                <a16:creationId xmlns:a16="http://schemas.microsoft.com/office/drawing/2014/main" id="{7488FC20-650E-425B-964A-3D444935974C}"/>
              </a:ext>
            </a:extLst>
          </p:cNvPr>
          <p:cNvGrpSpPr/>
          <p:nvPr/>
        </p:nvGrpSpPr>
        <p:grpSpPr>
          <a:xfrm>
            <a:off x="4107690" y="3763350"/>
            <a:ext cx="2756079" cy="432000"/>
            <a:chOff x="418636" y="2395799"/>
            <a:chExt cx="2756079" cy="432000"/>
          </a:xfrm>
        </p:grpSpPr>
        <p:sp>
          <p:nvSpPr>
            <p:cNvPr id="126" name="Action Button: Custom 16">
              <a:hlinkClick r:id="" action="ppaction://noaction" highlightClick="1">
                <a:snd r:embed="rId8" name="julien.wav"/>
              </a:hlinkClick>
              <a:extLst>
                <a:ext uri="{FF2B5EF4-FFF2-40B4-BE49-F238E27FC236}">
                  <a16:creationId xmlns:a16="http://schemas.microsoft.com/office/drawing/2014/main" id="{A94E2842-246D-4207-8FCD-62594BC2E7E4}"/>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27" name="TextBox 126">
              <a:extLst>
                <a:ext uri="{FF2B5EF4-FFF2-40B4-BE49-F238E27FC236}">
                  <a16:creationId xmlns:a16="http://schemas.microsoft.com/office/drawing/2014/main" id="{9653485C-B722-49A8-BF43-C7613251D77B}"/>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ulien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28" name="Group 127">
            <a:extLst>
              <a:ext uri="{FF2B5EF4-FFF2-40B4-BE49-F238E27FC236}">
                <a16:creationId xmlns:a16="http://schemas.microsoft.com/office/drawing/2014/main" id="{94D66223-81C1-4EDA-B3E4-536E2B48E0E7}"/>
              </a:ext>
            </a:extLst>
          </p:cNvPr>
          <p:cNvGrpSpPr/>
          <p:nvPr/>
        </p:nvGrpSpPr>
        <p:grpSpPr>
          <a:xfrm>
            <a:off x="4107690" y="4529700"/>
            <a:ext cx="2756079" cy="432000"/>
            <a:chOff x="418636" y="2395799"/>
            <a:chExt cx="2756079" cy="432000"/>
          </a:xfrm>
        </p:grpSpPr>
        <p:sp>
          <p:nvSpPr>
            <p:cNvPr id="129" name="Action Button: Custom 16">
              <a:hlinkClick r:id="" action="ppaction://noaction" highlightClick="1">
                <a:snd r:embed="rId9" name="josephine.wav"/>
              </a:hlinkClick>
              <a:extLst>
                <a:ext uri="{FF2B5EF4-FFF2-40B4-BE49-F238E27FC236}">
                  <a16:creationId xmlns:a16="http://schemas.microsoft.com/office/drawing/2014/main" id="{74640730-4986-42F4-B7A9-5CDBCFCE07A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30" name="TextBox 129">
              <a:extLst>
                <a:ext uri="{FF2B5EF4-FFF2-40B4-BE49-F238E27FC236}">
                  <a16:creationId xmlns:a16="http://schemas.microsoft.com/office/drawing/2014/main" id="{38D1DFB2-46C4-4FA5-BE47-D12E05B152A3}"/>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oséphine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31" name="Group 130">
            <a:extLst>
              <a:ext uri="{FF2B5EF4-FFF2-40B4-BE49-F238E27FC236}">
                <a16:creationId xmlns:a16="http://schemas.microsoft.com/office/drawing/2014/main" id="{654516A4-AB17-496D-ACD6-359712EB1267}"/>
              </a:ext>
            </a:extLst>
          </p:cNvPr>
          <p:cNvGrpSpPr/>
          <p:nvPr/>
        </p:nvGrpSpPr>
        <p:grpSpPr>
          <a:xfrm>
            <a:off x="4107690" y="5296049"/>
            <a:ext cx="2756079" cy="432000"/>
            <a:chOff x="418636" y="2395799"/>
            <a:chExt cx="2756079" cy="432000"/>
          </a:xfrm>
        </p:grpSpPr>
        <p:sp>
          <p:nvSpPr>
            <p:cNvPr id="132" name="Action Button: Custom 16">
              <a:hlinkClick r:id="" action="ppaction://noaction" highlightClick="1">
                <a:snd r:embed="rId10" name="morgane.wav"/>
              </a:hlinkClick>
              <a:extLst>
                <a:ext uri="{FF2B5EF4-FFF2-40B4-BE49-F238E27FC236}">
                  <a16:creationId xmlns:a16="http://schemas.microsoft.com/office/drawing/2014/main" id="{CF20B5E5-5322-49CF-893F-849EE5E7F225}"/>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33" name="TextBox 132">
              <a:extLst>
                <a:ext uri="{FF2B5EF4-FFF2-40B4-BE49-F238E27FC236}">
                  <a16:creationId xmlns:a16="http://schemas.microsoft.com/office/drawing/2014/main" id="{DA404FFC-EDF0-48DB-9A98-AEE384EA4A62}"/>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Mor</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ga</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134" name="Group 133">
            <a:extLst>
              <a:ext uri="{FF2B5EF4-FFF2-40B4-BE49-F238E27FC236}">
                <a16:creationId xmlns:a16="http://schemas.microsoft.com/office/drawing/2014/main" id="{4904C1E8-6B7B-4625-AC39-95CC65A8CFB9}"/>
              </a:ext>
            </a:extLst>
          </p:cNvPr>
          <p:cNvGrpSpPr/>
          <p:nvPr/>
        </p:nvGrpSpPr>
        <p:grpSpPr>
          <a:xfrm>
            <a:off x="4107690" y="2997000"/>
            <a:ext cx="2756079" cy="432000"/>
            <a:chOff x="418636" y="2395799"/>
            <a:chExt cx="2756079" cy="432000"/>
          </a:xfrm>
        </p:grpSpPr>
        <p:sp>
          <p:nvSpPr>
            <p:cNvPr id="135" name="Action Button: Custom 16">
              <a:hlinkClick r:id="" action="ppaction://noaction" highlightClick="1">
                <a:snd r:embed="rId11" name="gille.wav"/>
              </a:hlinkClick>
              <a:extLst>
                <a:ext uri="{FF2B5EF4-FFF2-40B4-BE49-F238E27FC236}">
                  <a16:creationId xmlns:a16="http://schemas.microsoft.com/office/drawing/2014/main" id="{B5098B93-DA8D-4C59-B593-CE799366A459}"/>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6" name="TextBox 135">
              <a:extLst>
                <a:ext uri="{FF2B5EF4-FFF2-40B4-BE49-F238E27FC236}">
                  <a16:creationId xmlns:a16="http://schemas.microsoft.com/office/drawing/2014/main" id="{7CB89691-01C9-4AA0-BF65-7559CB8FD6CC}"/>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lles</a:t>
              </a:r>
            </a:p>
          </p:txBody>
        </p:sp>
      </p:grpSp>
      <p:grpSp>
        <p:nvGrpSpPr>
          <p:cNvPr id="137" name="Group 136">
            <a:extLst>
              <a:ext uri="{FF2B5EF4-FFF2-40B4-BE49-F238E27FC236}">
                <a16:creationId xmlns:a16="http://schemas.microsoft.com/office/drawing/2014/main" id="{8CBC4617-2D03-417A-B7DD-97F5FEAD2A6F}"/>
              </a:ext>
            </a:extLst>
          </p:cNvPr>
          <p:cNvGrpSpPr/>
          <p:nvPr/>
        </p:nvGrpSpPr>
        <p:grpSpPr>
          <a:xfrm>
            <a:off x="7845770" y="3763350"/>
            <a:ext cx="2756079" cy="432000"/>
            <a:chOff x="418636" y="2395799"/>
            <a:chExt cx="2756079" cy="432000"/>
          </a:xfrm>
        </p:grpSpPr>
        <p:sp>
          <p:nvSpPr>
            <p:cNvPr id="138" name="Action Button: Custom 16">
              <a:hlinkClick r:id="" action="ppaction://noaction" highlightClick="1">
                <a:snd r:embed="rId12" name="jerome.wav"/>
              </a:hlinkClick>
              <a:extLst>
                <a:ext uri="{FF2B5EF4-FFF2-40B4-BE49-F238E27FC236}">
                  <a16:creationId xmlns:a16="http://schemas.microsoft.com/office/drawing/2014/main" id="{4C508EFA-9394-4D44-BA4F-A39D7BD89124}"/>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39" name="TextBox 138">
              <a:extLst>
                <a:ext uri="{FF2B5EF4-FFF2-40B4-BE49-F238E27FC236}">
                  <a16:creationId xmlns:a16="http://schemas.microsoft.com/office/drawing/2014/main" id="{2CAEFC8C-B8C7-4906-A6D4-7E606DF6D954}"/>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érôme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140" name="Group 139">
            <a:extLst>
              <a:ext uri="{FF2B5EF4-FFF2-40B4-BE49-F238E27FC236}">
                <a16:creationId xmlns:a16="http://schemas.microsoft.com/office/drawing/2014/main" id="{EE1FF8E9-A5E9-43B6-AF3E-B42EA999F128}"/>
              </a:ext>
            </a:extLst>
          </p:cNvPr>
          <p:cNvGrpSpPr/>
          <p:nvPr/>
        </p:nvGrpSpPr>
        <p:grpSpPr>
          <a:xfrm>
            <a:off x="7845770" y="4529700"/>
            <a:ext cx="2756079" cy="432000"/>
            <a:chOff x="418636" y="2395799"/>
            <a:chExt cx="2756079" cy="432000"/>
          </a:xfrm>
        </p:grpSpPr>
        <p:sp>
          <p:nvSpPr>
            <p:cNvPr id="141" name="Action Button: Custom 16">
              <a:hlinkClick r:id="" action="ppaction://noaction" highlightClick="1">
                <a:snd r:embed="rId13" name="margaux.wav"/>
              </a:hlinkClick>
              <a:extLst>
                <a:ext uri="{FF2B5EF4-FFF2-40B4-BE49-F238E27FC236}">
                  <a16:creationId xmlns:a16="http://schemas.microsoft.com/office/drawing/2014/main" id="{2C63039D-7CA3-4B1F-8F36-9E9CC160CC70}"/>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142" name="TextBox 141">
              <a:extLst>
                <a:ext uri="{FF2B5EF4-FFF2-40B4-BE49-F238E27FC236}">
                  <a16:creationId xmlns:a16="http://schemas.microsoft.com/office/drawing/2014/main" id="{542224AF-D89D-4334-BAF8-EB2583840B98}"/>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Mar</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ga</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ux</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143" name="Group 142">
            <a:extLst>
              <a:ext uri="{FF2B5EF4-FFF2-40B4-BE49-F238E27FC236}">
                <a16:creationId xmlns:a16="http://schemas.microsoft.com/office/drawing/2014/main" id="{CD13FAAD-B405-491A-9947-EF2037A11F4C}"/>
              </a:ext>
            </a:extLst>
          </p:cNvPr>
          <p:cNvGrpSpPr/>
          <p:nvPr/>
        </p:nvGrpSpPr>
        <p:grpSpPr>
          <a:xfrm>
            <a:off x="7845770" y="5296049"/>
            <a:ext cx="2756079" cy="432000"/>
            <a:chOff x="418636" y="2395799"/>
            <a:chExt cx="2756079" cy="432000"/>
          </a:xfrm>
        </p:grpSpPr>
        <p:sp>
          <p:nvSpPr>
            <p:cNvPr id="144" name="Action Button: Custom 16">
              <a:hlinkClick r:id="" action="ppaction://noaction" highlightClick="1">
                <a:snd r:embed="rId14" name="georges.wav"/>
              </a:hlinkClick>
              <a:extLst>
                <a:ext uri="{FF2B5EF4-FFF2-40B4-BE49-F238E27FC236}">
                  <a16:creationId xmlns:a16="http://schemas.microsoft.com/office/drawing/2014/main" id="{EF333FA2-7374-4A38-8BB5-2FCE2E06B88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145" name="TextBox 144">
              <a:extLst>
                <a:ext uri="{FF2B5EF4-FFF2-40B4-BE49-F238E27FC236}">
                  <a16:creationId xmlns:a16="http://schemas.microsoft.com/office/drawing/2014/main" id="{3C298F1F-7177-4125-9794-5B7B1EEC01A0}"/>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orges</a:t>
              </a:r>
            </a:p>
          </p:txBody>
        </p:sp>
      </p:grpSp>
      <p:grpSp>
        <p:nvGrpSpPr>
          <p:cNvPr id="146" name="Group 145">
            <a:extLst>
              <a:ext uri="{FF2B5EF4-FFF2-40B4-BE49-F238E27FC236}">
                <a16:creationId xmlns:a16="http://schemas.microsoft.com/office/drawing/2014/main" id="{D103989B-7E37-4399-B4B2-162723E6E397}"/>
              </a:ext>
            </a:extLst>
          </p:cNvPr>
          <p:cNvGrpSpPr/>
          <p:nvPr/>
        </p:nvGrpSpPr>
        <p:grpSpPr>
          <a:xfrm>
            <a:off x="7845770" y="2997000"/>
            <a:ext cx="2756079" cy="432000"/>
            <a:chOff x="418636" y="2395799"/>
            <a:chExt cx="2756079" cy="432000"/>
          </a:xfrm>
        </p:grpSpPr>
        <p:sp>
          <p:nvSpPr>
            <p:cNvPr id="147" name="Action Button: Custom 16">
              <a:hlinkClick r:id="" action="ppaction://noaction" highlightClick="1">
                <a:snd r:embed="rId15" name="jacques.wav"/>
              </a:hlinkClick>
              <a:extLst>
                <a:ext uri="{FF2B5EF4-FFF2-40B4-BE49-F238E27FC236}">
                  <a16:creationId xmlns:a16="http://schemas.microsoft.com/office/drawing/2014/main" id="{A30781EF-79DA-4C20-914A-EBDC5511CF03}"/>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48" name="TextBox 147">
              <a:extLst>
                <a:ext uri="{FF2B5EF4-FFF2-40B4-BE49-F238E27FC236}">
                  <a16:creationId xmlns:a16="http://schemas.microsoft.com/office/drawing/2014/main" id="{28ABFC8D-AFD1-40D0-8B62-9D194EEBE336}"/>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acques</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pic>
        <p:nvPicPr>
          <p:cNvPr id="16" name="Picture 15">
            <a:extLst>
              <a:ext uri="{FF2B5EF4-FFF2-40B4-BE49-F238E27FC236}">
                <a16:creationId xmlns:a16="http://schemas.microsoft.com/office/drawing/2014/main" id="{424D1C95-AB2B-4B10-9E20-E13AC7F9BCA1}"/>
              </a:ext>
            </a:extLst>
          </p:cNvPr>
          <p:cNvPicPr>
            <a:picLocks noChangeAspect="1"/>
          </p:cNvPicPr>
          <p:nvPr/>
        </p:nvPicPr>
        <p:blipFill>
          <a:blip r:embed="rId16"/>
          <a:stretch>
            <a:fillRect/>
          </a:stretch>
        </p:blipFill>
        <p:spPr>
          <a:xfrm>
            <a:off x="10513260" y="1043645"/>
            <a:ext cx="1457325" cy="2933700"/>
          </a:xfrm>
          <a:prstGeom prst="rect">
            <a:avLst/>
          </a:prstGeom>
        </p:spPr>
      </p:pic>
      <p:sp>
        <p:nvSpPr>
          <p:cNvPr id="17" name="Speech Bubble: Rectangle with Corners Rounded 16">
            <a:extLst>
              <a:ext uri="{FF2B5EF4-FFF2-40B4-BE49-F238E27FC236}">
                <a16:creationId xmlns:a16="http://schemas.microsoft.com/office/drawing/2014/main" id="{6F08F0F3-9D3E-4BAE-B548-B12E5A141EE1}"/>
              </a:ext>
            </a:extLst>
          </p:cNvPr>
          <p:cNvSpPr/>
          <p:nvPr/>
        </p:nvSpPr>
        <p:spPr>
          <a:xfrm>
            <a:off x="8061770" y="1545749"/>
            <a:ext cx="2168229" cy="587852"/>
          </a:xfrm>
          <a:prstGeom prst="wedgeRoundRectCallout">
            <a:avLst>
              <a:gd name="adj1" fmla="val 59722"/>
              <a:gd name="adj2" fmla="val 24038"/>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Mon nom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est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45" name="TextBox 44">
            <a:extLst>
              <a:ext uri="{FF2B5EF4-FFF2-40B4-BE49-F238E27FC236}">
                <a16:creationId xmlns:a16="http://schemas.microsoft.com/office/drawing/2014/main" id="{E55B12A3-2EE8-4EC8-9FFC-CCF9490CB87F}"/>
              </a:ext>
            </a:extLst>
          </p:cNvPr>
          <p:cNvSpPr txBox="1"/>
          <p:nvPr/>
        </p:nvSpPr>
        <p:spPr>
          <a:xfrm>
            <a:off x="4789672" y="6388070"/>
            <a:ext cx="472825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Adeline Charlton / Natalie Finlayson</a:t>
            </a:r>
          </a:p>
        </p:txBody>
      </p:sp>
    </p:spTree>
    <p:extLst>
      <p:ext uri="{BB962C8B-B14F-4D97-AF65-F5344CB8AC3E}">
        <p14:creationId xmlns:p14="http://schemas.microsoft.com/office/powerpoint/2010/main" val="1910142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67645"/>
            <a:ext cx="10515600" cy="1325563"/>
          </a:xfrm>
        </p:spPr>
        <p:txBody>
          <a:bodyPr>
            <a:normAutofit/>
          </a:bodyPr>
          <a:lstStyle/>
          <a:p>
            <a:r>
              <a:rPr lang="en-GB" sz="3600" b="1" dirty="0">
                <a:solidFill>
                  <a:schemeClr val="bg1"/>
                </a:solidFill>
              </a:rPr>
              <a:t>Using unknown words [2]</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548268" y="1474801"/>
            <a:ext cx="10515600" cy="4351338"/>
          </a:xfrm>
        </p:spPr>
        <p:txBody>
          <a:bodyPr/>
          <a:lstStyle/>
          <a:p>
            <a:pPr marL="0" indent="0">
              <a:buNone/>
            </a:pPr>
            <a:r>
              <a:rPr lang="en-GB" b="1" dirty="0">
                <a:solidFill>
                  <a:schemeClr val="accent1">
                    <a:lumMod val="50000"/>
                  </a:schemeClr>
                </a:solidFill>
              </a:rPr>
              <a:t>Minimal pairs </a:t>
            </a:r>
            <a:r>
              <a:rPr lang="en-GB" dirty="0">
                <a:solidFill>
                  <a:schemeClr val="accent1">
                    <a:lumMod val="50000"/>
                  </a:schemeClr>
                </a:solidFill>
              </a:rPr>
              <a:t>are two similar sounding words that differ in only one phoneme and have distinct meanings. </a:t>
            </a:r>
            <a:br>
              <a:rPr lang="en-GB" dirty="0">
                <a:solidFill>
                  <a:schemeClr val="accent1">
                    <a:lumMod val="50000"/>
                  </a:schemeClr>
                </a:solidFill>
              </a:rPr>
            </a:br>
            <a:endParaRPr lang="en-GB" dirty="0">
              <a:solidFill>
                <a:schemeClr val="accent1">
                  <a:lumMod val="50000"/>
                </a:schemeClr>
              </a:solidFill>
            </a:endParaRPr>
          </a:p>
        </p:txBody>
      </p:sp>
      <p:pic>
        <p:nvPicPr>
          <p:cNvPr id="7" name="Picture 6" descr="A herd of sheep standing on top of a lush green field&#10;&#10;Description automatically generated">
            <a:extLst>
              <a:ext uri="{FF2B5EF4-FFF2-40B4-BE49-F238E27FC236}">
                <a16:creationId xmlns:a16="http://schemas.microsoft.com/office/drawing/2014/main" id="{DDB093AF-289D-44EA-BC88-4C59358DC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8159" y="2727005"/>
            <a:ext cx="4237909" cy="3180727"/>
          </a:xfrm>
          <a:prstGeom prst="rect">
            <a:avLst/>
          </a:prstGeom>
        </p:spPr>
      </p:pic>
      <p:pic>
        <p:nvPicPr>
          <p:cNvPr id="11" name="Picture 10" descr="A large ship in a body of water&#10;&#10;Description automatically generated">
            <a:extLst>
              <a:ext uri="{FF2B5EF4-FFF2-40B4-BE49-F238E27FC236}">
                <a16:creationId xmlns:a16="http://schemas.microsoft.com/office/drawing/2014/main" id="{8826027C-E50A-4121-B2E7-CC3716986C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6068" y="2727005"/>
            <a:ext cx="4762106" cy="3180727"/>
          </a:xfrm>
          <a:prstGeom prst="rect">
            <a:avLst/>
          </a:prstGeom>
        </p:spPr>
      </p:pic>
      <p:sp>
        <p:nvSpPr>
          <p:cNvPr id="12" name="Rectangle 11">
            <a:extLst>
              <a:ext uri="{FF2B5EF4-FFF2-40B4-BE49-F238E27FC236}">
                <a16:creationId xmlns:a16="http://schemas.microsoft.com/office/drawing/2014/main" id="{FFB2F1FA-88EA-4E02-8A5D-6D0036CE1F6C}"/>
              </a:ext>
            </a:extLst>
          </p:cNvPr>
          <p:cNvSpPr/>
          <p:nvPr/>
        </p:nvSpPr>
        <p:spPr>
          <a:xfrm>
            <a:off x="1568159" y="2724467"/>
            <a:ext cx="143821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Tw Cen MT" panose="020B0602020104020603"/>
                <a:ea typeface="+mn-ea"/>
                <a:cs typeface="+mn-cs"/>
              </a:rPr>
              <a:t>sheep </a:t>
            </a:r>
          </a:p>
        </p:txBody>
      </p:sp>
      <p:sp>
        <p:nvSpPr>
          <p:cNvPr id="14" name="Rectangle 13">
            <a:extLst>
              <a:ext uri="{FF2B5EF4-FFF2-40B4-BE49-F238E27FC236}">
                <a16:creationId xmlns:a16="http://schemas.microsoft.com/office/drawing/2014/main" id="{8BBD0D27-8281-4A86-9336-ECFE72240019}"/>
              </a:ext>
            </a:extLst>
          </p:cNvPr>
          <p:cNvSpPr/>
          <p:nvPr/>
        </p:nvSpPr>
        <p:spPr>
          <a:xfrm>
            <a:off x="5930049" y="2724467"/>
            <a:ext cx="99257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Tw Cen MT" panose="020B0602020104020603"/>
                <a:ea typeface="+mn-ea"/>
                <a:cs typeface="+mn-cs"/>
              </a:rPr>
              <a:t>ship</a:t>
            </a:r>
          </a:p>
        </p:txBody>
      </p:sp>
    </p:spTree>
    <p:extLst>
      <p:ext uri="{BB962C8B-B14F-4D97-AF65-F5344CB8AC3E}">
        <p14:creationId xmlns:p14="http://schemas.microsoft.com/office/powerpoint/2010/main" val="304950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2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31" name="Title 3"/>
          <p:cNvSpPr>
            <a:spLocks noGrp="1"/>
          </p:cNvSpPr>
          <p:nvPr>
            <p:ph type="title"/>
          </p:nvPr>
        </p:nvSpPr>
        <p:spPr>
          <a:xfrm>
            <a:off x="300038" y="338225"/>
            <a:ext cx="5368070" cy="707849"/>
          </a:xfrm>
        </p:spPr>
        <p:txBody>
          <a:bodyPr>
            <a:normAutofit/>
          </a:bodyPr>
          <a:lstStyle/>
          <a:p>
            <a:r>
              <a:rPr lang="en-GB" sz="3600" b="1" dirty="0">
                <a:solidFill>
                  <a:schemeClr val="bg1"/>
                </a:solidFill>
              </a:rPr>
              <a:t>Pirates!</a:t>
            </a:r>
          </a:p>
        </p:txBody>
      </p:sp>
      <p:grpSp>
        <p:nvGrpSpPr>
          <p:cNvPr id="19" name="Group 18"/>
          <p:cNvGrpSpPr/>
          <p:nvPr/>
        </p:nvGrpSpPr>
        <p:grpSpPr>
          <a:xfrm>
            <a:off x="4244443" y="126803"/>
            <a:ext cx="7783689" cy="6119674"/>
            <a:chOff x="4244443" y="126803"/>
            <a:chExt cx="7783689" cy="6119674"/>
          </a:xfrm>
        </p:grpSpPr>
        <p:pic>
          <p:nvPicPr>
            <p:cNvPr id="191"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0090" y="125916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Coins Money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08318" y="4503167"/>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p:cNvGrpSpPr/>
            <p:nvPr/>
          </p:nvGrpSpPr>
          <p:grpSpPr>
            <a:xfrm>
              <a:off x="4397441" y="839366"/>
              <a:ext cx="7498344" cy="5407111"/>
              <a:chOff x="3744601" y="369525"/>
              <a:chExt cx="8137106" cy="5867727"/>
            </a:xfrm>
          </p:grpSpPr>
          <p:grpSp>
            <p:nvGrpSpPr>
              <p:cNvPr id="165" name="Group 164"/>
              <p:cNvGrpSpPr/>
              <p:nvPr/>
            </p:nvGrpSpPr>
            <p:grpSpPr>
              <a:xfrm>
                <a:off x="3744601" y="369525"/>
                <a:ext cx="7532550" cy="5867727"/>
                <a:chOff x="1353398" y="449681"/>
                <a:chExt cx="7492861" cy="5950533"/>
              </a:xfrm>
            </p:grpSpPr>
            <p:grpSp>
              <p:nvGrpSpPr>
                <p:cNvPr id="56" name="Group 55"/>
                <p:cNvGrpSpPr/>
                <p:nvPr/>
              </p:nvGrpSpPr>
              <p:grpSpPr>
                <a:xfrm>
                  <a:off x="2580254" y="4142015"/>
                  <a:ext cx="1171396" cy="1016826"/>
                  <a:chOff x="4896319" y="1831217"/>
                  <a:chExt cx="1171396" cy="1016826"/>
                </a:xfrm>
              </p:grpSpPr>
              <p:grpSp>
                <p:nvGrpSpPr>
                  <p:cNvPr id="57" name="Group 56"/>
                  <p:cNvGrpSpPr/>
                  <p:nvPr/>
                </p:nvGrpSpPr>
                <p:grpSpPr>
                  <a:xfrm>
                    <a:off x="4896319" y="1831217"/>
                    <a:ext cx="1171396" cy="1016826"/>
                    <a:chOff x="4892832" y="1814762"/>
                    <a:chExt cx="1209517" cy="1028404"/>
                  </a:xfrm>
                </p:grpSpPr>
                <p:sp>
                  <p:nvSpPr>
                    <p:cNvPr id="63" name="Right Triangle 6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4" name="TextBox 63"/>
                    <p:cNvSpPr txBox="1"/>
                    <p:nvPr/>
                  </p:nvSpPr>
                  <p:spPr>
                    <a:xfrm>
                      <a:off x="4892832" y="2497348"/>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65" name="TextBox 64"/>
                    <p:cNvSpPr txBox="1"/>
                    <p:nvPr/>
                  </p:nvSpPr>
                  <p:spPr>
                    <a:xfrm>
                      <a:off x="5186552" y="1814762"/>
                      <a:ext cx="915797"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58" name="Rectangle 5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156" name="Group 155"/>
                <p:cNvGrpSpPr/>
                <p:nvPr/>
              </p:nvGrpSpPr>
              <p:grpSpPr>
                <a:xfrm>
                  <a:off x="3616738" y="449681"/>
                  <a:ext cx="5229521" cy="4964526"/>
                  <a:chOff x="3245263" y="930992"/>
                  <a:chExt cx="5229521" cy="4964526"/>
                </a:xfrm>
              </p:grpSpPr>
              <p:grpSp>
                <p:nvGrpSpPr>
                  <p:cNvPr id="6" name="Group 5"/>
                  <p:cNvGrpSpPr/>
                  <p:nvPr/>
                </p:nvGrpSpPr>
                <p:grpSpPr>
                  <a:xfrm>
                    <a:off x="3479672" y="2190064"/>
                    <a:ext cx="1244405" cy="1237376"/>
                    <a:chOff x="4947142" y="1858996"/>
                    <a:chExt cx="1244405" cy="1237376"/>
                  </a:xfrm>
                </p:grpSpPr>
                <p:grpSp>
                  <p:nvGrpSpPr>
                    <p:cNvPr id="7" name="Group 6"/>
                    <p:cNvGrpSpPr/>
                    <p:nvPr/>
                  </p:nvGrpSpPr>
                  <p:grpSpPr>
                    <a:xfrm>
                      <a:off x="4947142" y="1865242"/>
                      <a:ext cx="985351" cy="982800"/>
                      <a:chOff x="4945306" y="1849175"/>
                      <a:chExt cx="1017417" cy="993991"/>
                    </a:xfrm>
                  </p:grpSpPr>
                  <p:sp>
                    <p:nvSpPr>
                      <p:cNvPr id="13" name="Right Triangle 12"/>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TextBox 13"/>
                      <p:cNvSpPr txBox="1"/>
                      <p:nvPr/>
                    </p:nvSpPr>
                    <p:spPr>
                      <a:xfrm>
                        <a:off x="4945306" y="2497349"/>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Wein</a:t>
                        </a:r>
                      </a:p>
                    </p:txBody>
                  </p:sp>
                  <p:sp>
                    <p:nvSpPr>
                      <p:cNvPr id="15" name="TextBox 14"/>
                      <p:cNvSpPr txBox="1"/>
                      <p:nvPr/>
                    </p:nvSpPr>
                    <p:spPr>
                      <a:xfrm>
                        <a:off x="5187787" y="1849175"/>
                        <a:ext cx="77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Wien</a:t>
                        </a:r>
                      </a:p>
                    </p:txBody>
                  </p:sp>
                </p:grpSp>
                <p:sp>
                  <p:nvSpPr>
                    <p:cNvPr id="8" name="Rectangle 7"/>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1" name="Straight Arrow Connector 10"/>
                    <p:cNvCxnSpPr>
                      <a:stCxn id="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728711" y="2188134"/>
                    <a:ext cx="1244405" cy="1237376"/>
                    <a:chOff x="4947142" y="1858996"/>
                    <a:chExt cx="1244405" cy="1237376"/>
                  </a:xfrm>
                </p:grpSpPr>
                <p:grpSp>
                  <p:nvGrpSpPr>
                    <p:cNvPr id="17" name="Group 16"/>
                    <p:cNvGrpSpPr/>
                    <p:nvPr/>
                  </p:nvGrpSpPr>
                  <p:grpSpPr>
                    <a:xfrm>
                      <a:off x="4947142" y="1864242"/>
                      <a:ext cx="1062667" cy="983801"/>
                      <a:chOff x="4945306" y="1848163"/>
                      <a:chExt cx="1097249" cy="995003"/>
                    </a:xfrm>
                  </p:grpSpPr>
                  <p:sp>
                    <p:nvSpPr>
                      <p:cNvPr id="23" name="Right Triangle 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TextBox 23"/>
                      <p:cNvSpPr txBox="1"/>
                      <p:nvPr/>
                    </p:nvSpPr>
                    <p:spPr>
                      <a:xfrm>
                        <a:off x="4945306" y="2497349"/>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Beine</a:t>
                        </a:r>
                      </a:p>
                    </p:txBody>
                  </p:sp>
                  <p:sp>
                    <p:nvSpPr>
                      <p:cNvPr id="25" name="TextBox 24"/>
                      <p:cNvSpPr txBox="1"/>
                      <p:nvPr/>
                    </p:nvSpPr>
                    <p:spPr>
                      <a:xfrm>
                        <a:off x="5221946" y="1848163"/>
                        <a:ext cx="820609"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Biene</a:t>
                        </a:r>
                      </a:p>
                    </p:txBody>
                  </p:sp>
                </p:grpSp>
                <p:sp>
                  <p:nvSpPr>
                    <p:cNvPr id="18" name="Rectangle 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1" name="Straight Arrow Connector 20"/>
                    <p:cNvCxnSpPr>
                      <a:stCxn id="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10489" y="953664"/>
                    <a:ext cx="1286285" cy="1001783"/>
                    <a:chOff x="4712733" y="1846260"/>
                    <a:chExt cx="1286285" cy="1001783"/>
                  </a:xfrm>
                </p:grpSpPr>
                <p:grpSp>
                  <p:nvGrpSpPr>
                    <p:cNvPr id="27" name="Group 26"/>
                    <p:cNvGrpSpPr/>
                    <p:nvPr/>
                  </p:nvGrpSpPr>
                  <p:grpSpPr>
                    <a:xfrm>
                      <a:off x="4925237" y="1846260"/>
                      <a:ext cx="1073781" cy="1001783"/>
                      <a:chOff x="4922691" y="1829976"/>
                      <a:chExt cx="1108725" cy="1013190"/>
                    </a:xfrm>
                  </p:grpSpPr>
                  <p:sp>
                    <p:nvSpPr>
                      <p:cNvPr id="33" name="Right Triangle 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 name="TextBox 33"/>
                      <p:cNvSpPr txBox="1"/>
                      <p:nvPr/>
                    </p:nvSpPr>
                    <p:spPr>
                      <a:xfrm>
                        <a:off x="4922691" y="2474344"/>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TextBox 34"/>
                      <p:cNvSpPr txBox="1"/>
                      <p:nvPr/>
                    </p:nvSpPr>
                    <p:spPr>
                      <a:xfrm>
                        <a:off x="5211680" y="1829976"/>
                        <a:ext cx="819736" cy="347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8" name="Rectangle 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0" name="Straight Arrow Connector 2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961567" y="1948406"/>
                    <a:ext cx="1013671" cy="1482554"/>
                    <a:chOff x="4925876" y="1613818"/>
                    <a:chExt cx="1013671" cy="1482554"/>
                  </a:xfrm>
                </p:grpSpPr>
                <p:grpSp>
                  <p:nvGrpSpPr>
                    <p:cNvPr id="37" name="Group 36"/>
                    <p:cNvGrpSpPr/>
                    <p:nvPr/>
                  </p:nvGrpSpPr>
                  <p:grpSpPr>
                    <a:xfrm>
                      <a:off x="4925876" y="1865242"/>
                      <a:ext cx="1006617" cy="982800"/>
                      <a:chOff x="4923348" y="1849175"/>
                      <a:chExt cx="1039375" cy="993991"/>
                    </a:xfrm>
                  </p:grpSpPr>
                  <p:sp>
                    <p:nvSpPr>
                      <p:cNvPr id="43" name="Right Triangle 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4" name="TextBox 43"/>
                      <p:cNvSpPr txBox="1"/>
                      <p:nvPr/>
                    </p:nvSpPr>
                    <p:spPr>
                      <a:xfrm>
                        <a:off x="4923348" y="2494888"/>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TextBox 44"/>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38" name="Rectangle 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9" name="Straight Arrow Connector 38"/>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738642" y="930992"/>
                    <a:ext cx="1478814" cy="1006552"/>
                    <a:chOff x="4712733" y="1841491"/>
                    <a:chExt cx="1478814" cy="1006552"/>
                  </a:xfrm>
                </p:grpSpPr>
                <p:grpSp>
                  <p:nvGrpSpPr>
                    <p:cNvPr id="47" name="Group 46"/>
                    <p:cNvGrpSpPr/>
                    <p:nvPr/>
                  </p:nvGrpSpPr>
                  <p:grpSpPr>
                    <a:xfrm>
                      <a:off x="4892568" y="1841491"/>
                      <a:ext cx="1196959" cy="1006552"/>
                      <a:chOff x="4888951" y="1825153"/>
                      <a:chExt cx="1235910" cy="1018013"/>
                    </a:xfrm>
                  </p:grpSpPr>
                  <p:sp>
                    <p:nvSpPr>
                      <p:cNvPr id="53" name="Right Triangle 5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4" name="TextBox 53"/>
                      <p:cNvSpPr txBox="1"/>
                      <p:nvPr/>
                    </p:nvSpPr>
                    <p:spPr>
                      <a:xfrm>
                        <a:off x="4888951" y="2497282"/>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55" name="TextBox 54"/>
                      <p:cNvSpPr txBox="1"/>
                      <p:nvPr/>
                    </p:nvSpPr>
                    <p:spPr>
                      <a:xfrm>
                        <a:off x="5197885" y="1825153"/>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48" name="Rectangle 4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50" name="Straight Arrow Connector 4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7188224" y="947246"/>
                    <a:ext cx="1286560" cy="1249064"/>
                    <a:chOff x="4904987" y="1847308"/>
                    <a:chExt cx="1286560" cy="1249064"/>
                  </a:xfrm>
                </p:grpSpPr>
                <p:grpSp>
                  <p:nvGrpSpPr>
                    <p:cNvPr id="67" name="Group 66"/>
                    <p:cNvGrpSpPr/>
                    <p:nvPr/>
                  </p:nvGrpSpPr>
                  <p:grpSpPr>
                    <a:xfrm>
                      <a:off x="4904987" y="1847308"/>
                      <a:ext cx="1104348" cy="1000733"/>
                      <a:chOff x="4901785" y="1831037"/>
                      <a:chExt cx="1140288" cy="1012129"/>
                    </a:xfrm>
                  </p:grpSpPr>
                  <p:sp>
                    <p:nvSpPr>
                      <p:cNvPr id="73" name="Right Triangle 7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4" name="TextBox 73"/>
                      <p:cNvSpPr txBox="1"/>
                      <p:nvPr/>
                    </p:nvSpPr>
                    <p:spPr>
                      <a:xfrm>
                        <a:off x="4901785" y="2478219"/>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5" name="TextBox 74"/>
                      <p:cNvSpPr txBox="1"/>
                      <p:nvPr/>
                    </p:nvSpPr>
                    <p:spPr>
                      <a:xfrm>
                        <a:off x="5239055" y="1831037"/>
                        <a:ext cx="803018"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68" name="Rectangle 6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71" name="Straight Arrow Connector 70"/>
                    <p:cNvCxnSpPr>
                      <a:stCxn id="6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479673" y="3427441"/>
                    <a:ext cx="1244404" cy="1237376"/>
                    <a:chOff x="4947143" y="1858996"/>
                    <a:chExt cx="1244404" cy="1237376"/>
                  </a:xfrm>
                </p:grpSpPr>
                <p:grpSp>
                  <p:nvGrpSpPr>
                    <p:cNvPr id="77" name="Group 76"/>
                    <p:cNvGrpSpPr/>
                    <p:nvPr/>
                  </p:nvGrpSpPr>
                  <p:grpSpPr>
                    <a:xfrm>
                      <a:off x="4947143" y="1865242"/>
                      <a:ext cx="1111867" cy="982800"/>
                      <a:chOff x="4945306" y="1849175"/>
                      <a:chExt cx="1148050" cy="993991"/>
                    </a:xfrm>
                  </p:grpSpPr>
                  <p:sp>
                    <p:nvSpPr>
                      <p:cNvPr id="83" name="Right Triangle 8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4" name="TextBox 83"/>
                      <p:cNvSpPr txBox="1"/>
                      <p:nvPr/>
                    </p:nvSpPr>
                    <p:spPr>
                      <a:xfrm>
                        <a:off x="4945306" y="248537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Beine</a:t>
                        </a:r>
                      </a:p>
                    </p:txBody>
                  </p:sp>
                  <p:sp>
                    <p:nvSpPr>
                      <p:cNvPr id="85" name="TextBox 84"/>
                      <p:cNvSpPr txBox="1"/>
                      <p:nvPr/>
                    </p:nvSpPr>
                    <p:spPr>
                      <a:xfrm>
                        <a:off x="5187787" y="1849175"/>
                        <a:ext cx="905569"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Biene</a:t>
                        </a:r>
                      </a:p>
                    </p:txBody>
                  </p:sp>
                </p:grpSp>
                <p:sp>
                  <p:nvSpPr>
                    <p:cNvPr id="78" name="Rectangle 7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81" name="Straight Arrow Connector 80"/>
                    <p:cNvCxnSpPr>
                      <a:stCxn id="7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4725401" y="3425511"/>
                    <a:ext cx="1242000" cy="1237376"/>
                    <a:chOff x="4949547" y="1858996"/>
                    <a:chExt cx="1242000" cy="1237376"/>
                  </a:xfrm>
                </p:grpSpPr>
                <p:grpSp>
                  <p:nvGrpSpPr>
                    <p:cNvPr id="87" name="Group 86"/>
                    <p:cNvGrpSpPr/>
                    <p:nvPr/>
                  </p:nvGrpSpPr>
                  <p:grpSpPr>
                    <a:xfrm>
                      <a:off x="4952225" y="1865242"/>
                      <a:ext cx="999766" cy="982800"/>
                      <a:chOff x="4950554" y="1849175"/>
                      <a:chExt cx="1032301" cy="993991"/>
                    </a:xfrm>
                  </p:grpSpPr>
                  <p:sp>
                    <p:nvSpPr>
                      <p:cNvPr id="93" name="Right Triangle 9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4" name="TextBox 93"/>
                      <p:cNvSpPr txBox="1"/>
                      <p:nvPr/>
                    </p:nvSpPr>
                    <p:spPr>
                      <a:xfrm>
                        <a:off x="4967920" y="248676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5" name="TextBox 94"/>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88" name="Rectangle 8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91" name="Straight Arrow Connector 90"/>
                    <p:cNvCxnSpPr>
                      <a:stCxn id="8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5942339" y="3409477"/>
                    <a:ext cx="1280200" cy="1253410"/>
                    <a:chOff x="4911347" y="1842962"/>
                    <a:chExt cx="1280200" cy="1253410"/>
                  </a:xfrm>
                </p:grpSpPr>
                <p:grpSp>
                  <p:nvGrpSpPr>
                    <p:cNvPr id="97" name="Group 96"/>
                    <p:cNvGrpSpPr/>
                    <p:nvPr/>
                  </p:nvGrpSpPr>
                  <p:grpSpPr>
                    <a:xfrm>
                      <a:off x="4911347" y="1842962"/>
                      <a:ext cx="1125161" cy="1022993"/>
                      <a:chOff x="4908342" y="1826642"/>
                      <a:chExt cx="1161776" cy="1034642"/>
                    </a:xfrm>
                  </p:grpSpPr>
                  <p:sp>
                    <p:nvSpPr>
                      <p:cNvPr id="103" name="Right Triangle 10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4" name="TextBox 103"/>
                      <p:cNvSpPr txBox="1"/>
                      <p:nvPr/>
                    </p:nvSpPr>
                    <p:spPr>
                      <a:xfrm>
                        <a:off x="4908342" y="2518875"/>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105" name="TextBox 104"/>
                      <p:cNvSpPr txBox="1"/>
                      <p:nvPr/>
                    </p:nvSpPr>
                    <p:spPr>
                      <a:xfrm>
                        <a:off x="5148392" y="1826642"/>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98" name="Rectangle 9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01" name="Straight Arrow Connector 100"/>
                    <p:cNvCxnSpPr>
                      <a:stCxn id="9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212725" y="3397731"/>
                    <a:ext cx="1079847" cy="1263226"/>
                    <a:chOff x="4933344" y="1833146"/>
                    <a:chExt cx="1079847" cy="1263226"/>
                  </a:xfrm>
                </p:grpSpPr>
                <p:grpSp>
                  <p:nvGrpSpPr>
                    <p:cNvPr id="107" name="Group 106"/>
                    <p:cNvGrpSpPr/>
                    <p:nvPr/>
                  </p:nvGrpSpPr>
                  <p:grpSpPr>
                    <a:xfrm>
                      <a:off x="4933344" y="1833146"/>
                      <a:ext cx="1079847" cy="1014895"/>
                      <a:chOff x="4931059" y="1816714"/>
                      <a:chExt cx="1114988" cy="1026452"/>
                    </a:xfrm>
                  </p:grpSpPr>
                  <p:sp>
                    <p:nvSpPr>
                      <p:cNvPr id="113" name="Right Triangle 11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4" name="TextBox 113"/>
                      <p:cNvSpPr txBox="1"/>
                      <p:nvPr/>
                    </p:nvSpPr>
                    <p:spPr>
                      <a:xfrm>
                        <a:off x="4931059" y="2467701"/>
                        <a:ext cx="1014936"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5" name="TextBox 114"/>
                      <p:cNvSpPr txBox="1"/>
                      <p:nvPr/>
                    </p:nvSpPr>
                    <p:spPr>
                      <a:xfrm>
                        <a:off x="5194696" y="1816714"/>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08" name="Rectangle 10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12" name="Straight Arrow Connector 11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928752" y="4657078"/>
                    <a:ext cx="1267763" cy="1237382"/>
                    <a:chOff x="4923784" y="1858990"/>
                    <a:chExt cx="1267763" cy="1237382"/>
                  </a:xfrm>
                </p:grpSpPr>
                <p:grpSp>
                  <p:nvGrpSpPr>
                    <p:cNvPr id="117" name="Group 116"/>
                    <p:cNvGrpSpPr/>
                    <p:nvPr/>
                  </p:nvGrpSpPr>
                  <p:grpSpPr>
                    <a:xfrm>
                      <a:off x="4923784" y="1858990"/>
                      <a:ext cx="1081936" cy="989054"/>
                      <a:chOff x="4921193" y="1842850"/>
                      <a:chExt cx="1117146" cy="1000316"/>
                    </a:xfrm>
                  </p:grpSpPr>
                  <p:sp>
                    <p:nvSpPr>
                      <p:cNvPr id="123" name="Right Triangle 1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4" name="TextBox 123"/>
                      <p:cNvSpPr txBox="1"/>
                      <p:nvPr/>
                    </p:nvSpPr>
                    <p:spPr>
                      <a:xfrm>
                        <a:off x="4921193" y="2440115"/>
                        <a:ext cx="1014935" cy="347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5" name="TextBox 124"/>
                      <p:cNvSpPr txBox="1"/>
                      <p:nvPr/>
                    </p:nvSpPr>
                    <p:spPr>
                      <a:xfrm>
                        <a:off x="5239179" y="1842850"/>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18" name="Rectangle 1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1" name="Straight Arrow Connector 120"/>
                    <p:cNvCxnSpPr>
                      <a:stCxn id="1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652626" y="4655562"/>
                    <a:ext cx="1170280" cy="1239956"/>
                    <a:chOff x="4883375" y="1856416"/>
                    <a:chExt cx="1170280" cy="1239956"/>
                  </a:xfrm>
                </p:grpSpPr>
                <p:grpSp>
                  <p:nvGrpSpPr>
                    <p:cNvPr id="127" name="Group 126"/>
                    <p:cNvGrpSpPr/>
                    <p:nvPr/>
                  </p:nvGrpSpPr>
                  <p:grpSpPr>
                    <a:xfrm>
                      <a:off x="4883375" y="1856416"/>
                      <a:ext cx="1170280" cy="991627"/>
                      <a:chOff x="4879463" y="1840248"/>
                      <a:chExt cx="1208364" cy="1002918"/>
                    </a:xfrm>
                  </p:grpSpPr>
                  <p:sp>
                    <p:nvSpPr>
                      <p:cNvPr id="133" name="Right Triangle 1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4" name="TextBox 133"/>
                      <p:cNvSpPr txBox="1"/>
                      <p:nvPr/>
                    </p:nvSpPr>
                    <p:spPr>
                      <a:xfrm>
                        <a:off x="4879463" y="2462992"/>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135" name="TextBox 134"/>
                      <p:cNvSpPr txBox="1"/>
                      <p:nvPr/>
                    </p:nvSpPr>
                    <p:spPr>
                      <a:xfrm>
                        <a:off x="5187386" y="1840248"/>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28" name="Rectangle 1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2" name="Straight Arrow Connector 13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3245263" y="4651105"/>
                    <a:ext cx="1226814" cy="989046"/>
                    <a:chOff x="4712733" y="1858996"/>
                    <a:chExt cx="1226814" cy="989046"/>
                  </a:xfrm>
                </p:grpSpPr>
                <p:grpSp>
                  <p:nvGrpSpPr>
                    <p:cNvPr id="137" name="Group 136"/>
                    <p:cNvGrpSpPr/>
                    <p:nvPr/>
                  </p:nvGrpSpPr>
                  <p:grpSpPr>
                    <a:xfrm>
                      <a:off x="4928791" y="1865242"/>
                      <a:ext cx="1003703" cy="982800"/>
                      <a:chOff x="4926357" y="1849175"/>
                      <a:chExt cx="1036366" cy="993991"/>
                    </a:xfrm>
                  </p:grpSpPr>
                  <p:sp>
                    <p:nvSpPr>
                      <p:cNvPr id="143" name="Right Triangle 1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4" name="TextBox 143"/>
                      <p:cNvSpPr txBox="1"/>
                      <p:nvPr/>
                    </p:nvSpPr>
                    <p:spPr>
                      <a:xfrm>
                        <a:off x="4926357" y="247166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5" name="TextBox 144"/>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8" name="Rectangle 1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0" name="Straight Arrow Connector 13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1353398" y="4159027"/>
                  <a:ext cx="1271652" cy="994713"/>
                  <a:chOff x="2462918" y="617883"/>
                  <a:chExt cx="1271652" cy="994713"/>
                </a:xfrm>
              </p:grpSpPr>
              <p:grpSp>
                <p:nvGrpSpPr>
                  <p:cNvPr id="147" name="Group 146"/>
                  <p:cNvGrpSpPr/>
                  <p:nvPr/>
                </p:nvGrpSpPr>
                <p:grpSpPr>
                  <a:xfrm>
                    <a:off x="2462918" y="617883"/>
                    <a:ext cx="1064343" cy="994713"/>
                    <a:chOff x="2380239" y="587613"/>
                    <a:chExt cx="1098980" cy="1006040"/>
                  </a:xfrm>
                </p:grpSpPr>
                <p:sp>
                  <p:nvSpPr>
                    <p:cNvPr id="153" name="Right Triangle 152"/>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4" name="TextBox 153"/>
                    <p:cNvSpPr txBox="1"/>
                    <p:nvPr/>
                  </p:nvSpPr>
                  <p:spPr>
                    <a:xfrm>
                      <a:off x="2380239" y="1212356"/>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5" name="TextBox 154"/>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48" name="Rectangle 147"/>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0" name="Straight Arrow Connector 149"/>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4843552" y="5403739"/>
                  <a:ext cx="1478814" cy="996475"/>
                  <a:chOff x="3467109" y="1862595"/>
                  <a:chExt cx="1478814" cy="996475"/>
                </a:xfrm>
              </p:grpSpPr>
              <p:grpSp>
                <p:nvGrpSpPr>
                  <p:cNvPr id="158" name="Group 157"/>
                  <p:cNvGrpSpPr/>
                  <p:nvPr/>
                </p:nvGrpSpPr>
                <p:grpSpPr>
                  <a:xfrm>
                    <a:off x="3690543" y="1862595"/>
                    <a:ext cx="1038336" cy="996474"/>
                    <a:chOff x="3647813" y="1846500"/>
                    <a:chExt cx="1072126" cy="1007821"/>
                  </a:xfrm>
                </p:grpSpPr>
                <p:sp>
                  <p:nvSpPr>
                    <p:cNvPr id="162" name="Right Triangle 161"/>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3" name="TextBox 162"/>
                    <p:cNvSpPr txBox="1"/>
                    <p:nvPr/>
                  </p:nvSpPr>
                  <p:spPr>
                    <a:xfrm>
                      <a:off x="3647813" y="2456636"/>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4" name="TextBox 163"/>
                    <p:cNvSpPr txBox="1"/>
                    <p:nvPr/>
                  </p:nvSpPr>
                  <p:spPr>
                    <a:xfrm>
                      <a:off x="3934133" y="1846500"/>
                      <a:ext cx="785806" cy="3768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59" name="Rectangle 158"/>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60" name="Straight Arrow Connector 159"/>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59"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9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7" name="Straight Arrow Connector 166"/>
            <p:cNvCxnSpPr/>
            <p:nvPr/>
          </p:nvCxnSpPr>
          <p:spPr>
            <a:xfrm flipV="1">
              <a:off x="11120663" y="3562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70" name="Straight Arrow Connector 169"/>
            <p:cNvCxnSpPr/>
            <p:nvPr/>
          </p:nvCxnSpPr>
          <p:spPr>
            <a:xfrm flipV="1">
              <a:off x="8770509" y="468943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2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28" name="Right Triangle 227"/>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9" name="TextBox 228"/>
            <p:cNvSpPr txBox="1"/>
            <p:nvPr/>
          </p:nvSpPr>
          <p:spPr>
            <a:xfrm>
              <a:off x="5586982" y="3667660"/>
              <a:ext cx="910584" cy="311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3" name="TextBox 232"/>
            <p:cNvSpPr txBox="1"/>
            <p:nvPr/>
          </p:nvSpPr>
          <p:spPr>
            <a:xfrm>
              <a:off x="5850725" y="3106362"/>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34" name="Rectangle 233"/>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3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36" name="Straight Arrow Connector 235"/>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539F0B-A12D-493C-83B4-92A535C87CD8}"/>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174" name="TextBox 173">
              <a:extLst>
                <a:ext uri="{FF2B5EF4-FFF2-40B4-BE49-F238E27FC236}">
                  <a16:creationId xmlns:a16="http://schemas.microsoft.com/office/drawing/2014/main" id="{FFA57D5A-6B74-452A-BC53-B85DBA13C271}"/>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181" name="TextBox 180">
              <a:extLst>
                <a:ext uri="{FF2B5EF4-FFF2-40B4-BE49-F238E27FC236}">
                  <a16:creationId xmlns:a16="http://schemas.microsoft.com/office/drawing/2014/main" id="{8A2DE0C8-3A23-4F9C-A31C-DDEFA72F1909}"/>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176" name="TextBox 175">
              <a:extLst>
                <a:ext uri="{FF2B5EF4-FFF2-40B4-BE49-F238E27FC236}">
                  <a16:creationId xmlns:a16="http://schemas.microsoft.com/office/drawing/2014/main" id="{30B58085-494C-4A4F-BD3F-2847DF29E2AF}"/>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178" name="TextBox 177">
              <a:extLst>
                <a:ext uri="{FF2B5EF4-FFF2-40B4-BE49-F238E27FC236}">
                  <a16:creationId xmlns:a16="http://schemas.microsoft.com/office/drawing/2014/main" id="{A783CAFB-2B24-4C21-A415-43177C8BB2B4}"/>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179" name="TextBox 178">
              <a:extLst>
                <a:ext uri="{FF2B5EF4-FFF2-40B4-BE49-F238E27FC236}">
                  <a16:creationId xmlns:a16="http://schemas.microsoft.com/office/drawing/2014/main" id="{F2E360A3-08B8-4543-9407-1A72F14EFC25}"/>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182" name="TextBox 181">
              <a:extLst>
                <a:ext uri="{FF2B5EF4-FFF2-40B4-BE49-F238E27FC236}">
                  <a16:creationId xmlns:a16="http://schemas.microsoft.com/office/drawing/2014/main" id="{1CF2CBE4-3FA7-4943-91D8-0C96134655FB}"/>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184" name="TextBox 183">
              <a:extLst>
                <a:ext uri="{FF2B5EF4-FFF2-40B4-BE49-F238E27FC236}">
                  <a16:creationId xmlns:a16="http://schemas.microsoft.com/office/drawing/2014/main" id="{1B76D9CD-1A87-4B48-B53C-E88B6F280681}"/>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186" name="TextBox 185">
              <a:extLst>
                <a:ext uri="{FF2B5EF4-FFF2-40B4-BE49-F238E27FC236}">
                  <a16:creationId xmlns:a16="http://schemas.microsoft.com/office/drawing/2014/main" id="{EA08E911-5192-4B2B-9A58-07AC7B87EB71}"/>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187" name="TextBox 186">
              <a:extLst>
                <a:ext uri="{FF2B5EF4-FFF2-40B4-BE49-F238E27FC236}">
                  <a16:creationId xmlns:a16="http://schemas.microsoft.com/office/drawing/2014/main" id="{7C91A531-F5F1-4829-BD1D-B5870FE1DF21}"/>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188" name="TextBox 187">
              <a:extLst>
                <a:ext uri="{FF2B5EF4-FFF2-40B4-BE49-F238E27FC236}">
                  <a16:creationId xmlns:a16="http://schemas.microsoft.com/office/drawing/2014/main" id="{57DBD5C3-F281-48CD-A701-E1DDB9715726}"/>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grpSp>
      <p:pic>
        <p:nvPicPr>
          <p:cNvPr id="4098" name="Picture 2" descr="Play Audio Button Set Clip Art">
            <a:hlinkClick r:id="" action="ppaction://noaction" highlightClick="1">
              <a:snd r:embed="rId6" name="Phonics 3.1.4.1.wav"/>
            </a:hlinkClick>
            <a:extLst>
              <a:ext uri="{FF2B5EF4-FFF2-40B4-BE49-F238E27FC236}">
                <a16:creationId xmlns:a16="http://schemas.microsoft.com/office/drawing/2014/main" id="{EEBC303D-A628-4359-A1CD-BC8727A5C3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74468" y="5113835"/>
            <a:ext cx="693899" cy="679235"/>
          </a:xfrm>
          <a:prstGeom prst="rect">
            <a:avLst/>
          </a:prstGeom>
          <a:noFill/>
          <a:extLst>
            <a:ext uri="{909E8E84-426E-40DD-AFC4-6F175D3DCCD1}">
              <a14:hiddenFill xmlns:a14="http://schemas.microsoft.com/office/drawing/2010/main">
                <a:solidFill>
                  <a:srgbClr val="FFFFFF"/>
                </a:solidFill>
              </a14:hiddenFill>
            </a:ext>
          </a:extLst>
        </p:spPr>
      </p:pic>
      <p:sp>
        <p:nvSpPr>
          <p:cNvPr id="224" name="TextBox 223">
            <a:extLst>
              <a:ext uri="{FF2B5EF4-FFF2-40B4-BE49-F238E27FC236}">
                <a16:creationId xmlns:a16="http://schemas.microsoft.com/office/drawing/2014/main" id="{AB207FB6-51D9-48DE-A827-03FBCE30FB0F}"/>
              </a:ext>
            </a:extLst>
          </p:cNvPr>
          <p:cNvSpPr txBox="1"/>
          <p:nvPr/>
        </p:nvSpPr>
        <p:spPr>
          <a:xfrm>
            <a:off x="382044" y="1550694"/>
            <a:ext cx="373624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192"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94521" y="5062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04512" y="10460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80656" y="215115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04512" y="328654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69626" y="444779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4308" y="54621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586" y="555846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35367" y="545794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23839" y="333799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8259" y="229694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74862" y="1224160"/>
            <a:ext cx="607323" cy="58303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1685557" y="-137518"/>
            <a:ext cx="55175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w Cen MT" panose="020B0602020104020603"/>
                <a:ea typeface="+mn-ea"/>
                <a:cs typeface="+mn-cs"/>
              </a:rPr>
              <a:t>1</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180" name="Picture 16" descr="Treasure Map Clip Art">
            <a:extLst>
              <a:ext uri="{FF2B5EF4-FFF2-40B4-BE49-F238E27FC236}">
                <a16:creationId xmlns:a16="http://schemas.microsoft.com/office/drawing/2014/main" id="{CA5CDD99-DD51-4A2C-ABAE-02F9F3FFCE0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038413-DCE6-4002-94DF-2D427D110488}"/>
              </a:ext>
            </a:extLst>
          </p:cNvPr>
          <p:cNvSpPr txBox="1"/>
          <p:nvPr/>
        </p:nvSpPr>
        <p:spPr>
          <a:xfrm>
            <a:off x="6625414" y="6430394"/>
            <a:ext cx="2982355"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Natalie Finlayson</a:t>
            </a:r>
          </a:p>
        </p:txBody>
      </p:sp>
    </p:spTree>
    <p:extLst>
      <p:ext uri="{BB962C8B-B14F-4D97-AF65-F5344CB8AC3E}">
        <p14:creationId xmlns:p14="http://schemas.microsoft.com/office/powerpoint/2010/main" val="53302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2"/>
                                        </p:tgtEl>
                                      </p:cBhvr>
                                    </p:animEffect>
                                    <p:set>
                                      <p:cBhvr>
                                        <p:cTn id="12"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13" restart="whenNotActive" fill="hold" evtFilter="cancelBubble" nodeType="interactiveSeq">
                <p:stCondLst>
                  <p:cond evt="onClick" delay="0">
                    <p:tgtEl>
                      <p:spTgt spid="18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9"/>
                                        </p:tgtEl>
                                      </p:cBhvr>
                                    </p:animEffect>
                                    <p:set>
                                      <p:cBhvr>
                                        <p:cTn id="18"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19" restart="whenNotActive" fill="hold" evtFilter="cancelBubble" nodeType="interactiveSeq">
                <p:stCondLst>
                  <p:cond evt="onClick" delay="0">
                    <p:tgtEl>
                      <p:spTgt spid="19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90"/>
                                        </p:tgtEl>
                                      </p:cBhvr>
                                    </p:animEffect>
                                    <p:set>
                                      <p:cBhvr>
                                        <p:cTn id="24"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25" restart="whenNotActive" fill="hold" evtFilter="cancelBubble" nodeType="interactiveSeq">
                <p:stCondLst>
                  <p:cond evt="onClick" delay="0">
                    <p:tgtEl>
                      <p:spTgt spid="193"/>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93"/>
                                        </p:tgtEl>
                                      </p:cBhvr>
                                    </p:animEffect>
                                    <p:set>
                                      <p:cBhvr>
                                        <p:cTn id="30" dur="1" fill="hold">
                                          <p:stCondLst>
                                            <p:cond delay="499"/>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31" restart="whenNotActive" fill="hold" evtFilter="cancelBubble" nodeType="interactiveSeq">
                <p:stCondLst>
                  <p:cond evt="onClick" delay="0">
                    <p:tgtEl>
                      <p:spTgt spid="19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94"/>
                                        </p:tgtEl>
                                      </p:cBhvr>
                                    </p:animEffect>
                                    <p:set>
                                      <p:cBhvr>
                                        <p:cTn id="36" dur="1" fill="hold">
                                          <p:stCondLst>
                                            <p:cond delay="499"/>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seq concurrent="1" nextAc="seek">
              <p:cTn id="37" restart="whenNotActive" fill="hold" evtFilter="cancelBubble" nodeType="interactiveSeq">
                <p:stCondLst>
                  <p:cond evt="onClick" delay="0">
                    <p:tgtEl>
                      <p:spTgt spid="19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5"/>
                                        </p:tgtEl>
                                      </p:cBhvr>
                                    </p:animEffect>
                                    <p:set>
                                      <p:cBhvr>
                                        <p:cTn id="42"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95"/>
                  </p:tgtEl>
                </p:cond>
              </p:nextCondLst>
            </p:seq>
            <p:seq concurrent="1" nextAc="seek">
              <p:cTn id="43" restart="whenNotActive" fill="hold" evtFilter="cancelBubble" nodeType="interactiveSeq">
                <p:stCondLst>
                  <p:cond evt="onClick" delay="0">
                    <p:tgtEl>
                      <p:spTgt spid="196"/>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96"/>
                                        </p:tgtEl>
                                      </p:cBhvr>
                                    </p:animEffect>
                                    <p:set>
                                      <p:cBhvr>
                                        <p:cTn id="48"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9" restart="whenNotActive" fill="hold" evtFilter="cancelBubble" nodeType="interactiveSeq">
                <p:stCondLst>
                  <p:cond evt="onClick" delay="0">
                    <p:tgtEl>
                      <p:spTgt spid="19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99"/>
                                        </p:tgtEl>
                                      </p:cBhvr>
                                    </p:animEffect>
                                    <p:set>
                                      <p:cBhvr>
                                        <p:cTn id="54" dur="1" fill="hold">
                                          <p:stCondLst>
                                            <p:cond delay="499"/>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199"/>
                  </p:tgtEl>
                </p:cond>
              </p:nextCondLst>
            </p:seq>
            <p:seq concurrent="1" nextAc="seek">
              <p:cTn id="55" restart="whenNotActive" fill="hold" evtFilter="cancelBubble" nodeType="interactiveSeq">
                <p:stCondLst>
                  <p:cond evt="onClick" delay="0">
                    <p:tgtEl>
                      <p:spTgt spid="20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00"/>
                                        </p:tgtEl>
                                      </p:cBhvr>
                                    </p:animEffect>
                                    <p:set>
                                      <p:cBhvr>
                                        <p:cTn id="60" dur="1" fill="hold">
                                          <p:stCondLst>
                                            <p:cond delay="499"/>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61" restart="whenNotActive" fill="hold" evtFilter="cancelBubble" nodeType="interactiveSeq">
                <p:stCondLst>
                  <p:cond evt="onClick" delay="0">
                    <p:tgtEl>
                      <p:spTgt spid="20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01"/>
                                        </p:tgtEl>
                                      </p:cBhvr>
                                    </p:animEffect>
                                    <p:set>
                                      <p:cBhvr>
                                        <p:cTn id="66" dur="1" fill="hold">
                                          <p:stCondLst>
                                            <p:cond delay="499"/>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1"/>
                  </p:tgtEl>
                </p:cond>
              </p:nextCondLst>
            </p:seq>
            <p:seq concurrent="1" nextAc="seek">
              <p:cTn id="67" restart="whenNotActive" fill="hold" evtFilter="cancelBubble" nodeType="interactiveSeq">
                <p:stCondLst>
                  <p:cond evt="onClick" delay="0">
                    <p:tgtEl>
                      <p:spTgt spid="20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2"/>
                                        </p:tgtEl>
                                      </p:cBhvr>
                                    </p:animEffect>
                                    <p:set>
                                      <p:cBhvr>
                                        <p:cTn id="72" dur="1" fill="hold">
                                          <p:stCondLst>
                                            <p:cond delay="499"/>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0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5" name="Table 54">
            <a:extLst>
              <a:ext uri="{FF2B5EF4-FFF2-40B4-BE49-F238E27FC236}">
                <a16:creationId xmlns:a16="http://schemas.microsoft.com/office/drawing/2014/main" id="{D48A76EA-74EF-4028-927E-AED497442433}"/>
              </a:ext>
            </a:extLst>
          </p:cNvPr>
          <p:cNvGraphicFramePr>
            <a:graphicFrameLocks noGrp="1"/>
          </p:cNvGraphicFramePr>
          <p:nvPr/>
        </p:nvGraphicFramePr>
        <p:xfrm>
          <a:off x="6512004" y="1782263"/>
          <a:ext cx="5400000" cy="4500000"/>
        </p:xfrm>
        <a:graphic>
          <a:graphicData uri="http://schemas.openxmlformats.org/drawingml/2006/table">
            <a:tbl>
              <a:tblPr firstRow="1" bandRow="1">
                <a:tableStyleId>{5940675A-B579-460E-94D1-54222C63F5DA}</a:tableStyleId>
              </a:tblPr>
              <a:tblGrid>
                <a:gridCol w="900000">
                  <a:extLst>
                    <a:ext uri="{9D8B030D-6E8A-4147-A177-3AD203B41FA5}">
                      <a16:colId xmlns:a16="http://schemas.microsoft.com/office/drawing/2014/main" val="3049961456"/>
                    </a:ext>
                  </a:extLst>
                </a:gridCol>
                <a:gridCol w="900000">
                  <a:extLst>
                    <a:ext uri="{9D8B030D-6E8A-4147-A177-3AD203B41FA5}">
                      <a16:colId xmlns:a16="http://schemas.microsoft.com/office/drawing/2014/main" val="733390860"/>
                    </a:ext>
                  </a:extLst>
                </a:gridCol>
                <a:gridCol w="1800000">
                  <a:extLst>
                    <a:ext uri="{9D8B030D-6E8A-4147-A177-3AD203B41FA5}">
                      <a16:colId xmlns:a16="http://schemas.microsoft.com/office/drawing/2014/main" val="2049971738"/>
                    </a:ext>
                  </a:extLst>
                </a:gridCol>
                <a:gridCol w="900000">
                  <a:extLst>
                    <a:ext uri="{9D8B030D-6E8A-4147-A177-3AD203B41FA5}">
                      <a16:colId xmlns:a16="http://schemas.microsoft.com/office/drawing/2014/main" val="250923416"/>
                    </a:ext>
                  </a:extLst>
                </a:gridCol>
                <a:gridCol w="900000">
                  <a:extLst>
                    <a:ext uri="{9D8B030D-6E8A-4147-A177-3AD203B41FA5}">
                      <a16:colId xmlns:a16="http://schemas.microsoft.com/office/drawing/2014/main" val="3429027629"/>
                    </a:ext>
                  </a:extLst>
                </a:gridCol>
              </a:tblGrid>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08949"/>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1140433"/>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85291"/>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531825"/>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6518758"/>
                  </a:ext>
                </a:extLst>
              </a:tr>
            </a:tbl>
          </a:graphicData>
        </a:graphic>
      </p:graphicFrame>
      <p:graphicFrame>
        <p:nvGraphicFramePr>
          <p:cNvPr id="2" name="Table 1">
            <a:extLst>
              <a:ext uri="{FF2B5EF4-FFF2-40B4-BE49-F238E27FC236}">
                <a16:creationId xmlns:a16="http://schemas.microsoft.com/office/drawing/2014/main" id="{3F3BD631-F988-4995-891D-A2FA0C9F0AF9}"/>
              </a:ext>
            </a:extLst>
          </p:cNvPr>
          <p:cNvGraphicFramePr>
            <a:graphicFrameLocks noGrp="1"/>
          </p:cNvGraphicFramePr>
          <p:nvPr/>
        </p:nvGraphicFramePr>
        <p:xfrm>
          <a:off x="279997" y="1782263"/>
          <a:ext cx="5400000" cy="4500000"/>
        </p:xfrm>
        <a:graphic>
          <a:graphicData uri="http://schemas.openxmlformats.org/drawingml/2006/table">
            <a:tbl>
              <a:tblPr firstRow="1" bandRow="1">
                <a:tableStyleId>{5940675A-B579-460E-94D1-54222C63F5DA}</a:tableStyleId>
              </a:tblPr>
              <a:tblGrid>
                <a:gridCol w="900000">
                  <a:extLst>
                    <a:ext uri="{9D8B030D-6E8A-4147-A177-3AD203B41FA5}">
                      <a16:colId xmlns:a16="http://schemas.microsoft.com/office/drawing/2014/main" val="3049961456"/>
                    </a:ext>
                  </a:extLst>
                </a:gridCol>
                <a:gridCol w="900000">
                  <a:extLst>
                    <a:ext uri="{9D8B030D-6E8A-4147-A177-3AD203B41FA5}">
                      <a16:colId xmlns:a16="http://schemas.microsoft.com/office/drawing/2014/main" val="733390860"/>
                    </a:ext>
                  </a:extLst>
                </a:gridCol>
                <a:gridCol w="1800000">
                  <a:extLst>
                    <a:ext uri="{9D8B030D-6E8A-4147-A177-3AD203B41FA5}">
                      <a16:colId xmlns:a16="http://schemas.microsoft.com/office/drawing/2014/main" val="2049971738"/>
                    </a:ext>
                  </a:extLst>
                </a:gridCol>
                <a:gridCol w="900000">
                  <a:extLst>
                    <a:ext uri="{9D8B030D-6E8A-4147-A177-3AD203B41FA5}">
                      <a16:colId xmlns:a16="http://schemas.microsoft.com/office/drawing/2014/main" val="250923416"/>
                    </a:ext>
                  </a:extLst>
                </a:gridCol>
                <a:gridCol w="900000">
                  <a:extLst>
                    <a:ext uri="{9D8B030D-6E8A-4147-A177-3AD203B41FA5}">
                      <a16:colId xmlns:a16="http://schemas.microsoft.com/office/drawing/2014/main" val="3429027629"/>
                    </a:ext>
                  </a:extLst>
                </a:gridCol>
              </a:tblGrid>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08949"/>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1140433"/>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85291"/>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531825"/>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6518758"/>
                  </a:ext>
                </a:extLst>
              </a:tr>
            </a:tbl>
          </a:graphicData>
        </a:graphic>
      </p:graphicFrame>
      <p:sp>
        <p:nvSpPr>
          <p:cNvPr id="5" name="Rounded Rectangle 46">
            <a:extLst>
              <a:ext uri="{FF2B5EF4-FFF2-40B4-BE49-F238E27FC236}">
                <a16:creationId xmlns:a16="http://schemas.microsoft.com/office/drawing/2014/main" id="{2E9269F7-4DBD-4D66-9033-F8D7A9604A95}"/>
              </a:ext>
            </a:extLst>
          </p:cNvPr>
          <p:cNvSpPr/>
          <p:nvPr/>
        </p:nvSpPr>
        <p:spPr>
          <a:xfrm>
            <a:off x="9753600" y="211769"/>
            <a:ext cx="2156320" cy="35973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Action Button: Custom 66" descr="number 1">
            <a:hlinkClick r:id="" action="ppaction://noaction" highlightClick="1">
              <a:snd r:embed="rId3" name="1-chef.wav"/>
            </a:hlinkClick>
            <a:extLst>
              <a:ext uri="{FF2B5EF4-FFF2-40B4-BE49-F238E27FC236}">
                <a16:creationId xmlns:a16="http://schemas.microsoft.com/office/drawing/2014/main" id="{B4B22334-B9A7-4F1E-B940-9C0DA7CB6B72}"/>
              </a:ext>
            </a:extLst>
          </p:cNvPr>
          <p:cNvSpPr/>
          <p:nvPr/>
        </p:nvSpPr>
        <p:spPr>
          <a:xfrm>
            <a:off x="465445" y="1973181"/>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9" name="Action Button: Custom 69" descr="number 2">
            <a:hlinkClick r:id="" action="ppaction://noaction" highlightClick="1">
              <a:snd r:embed="rId4" name="2 avalanche.wav"/>
            </a:hlinkClick>
            <a:extLst>
              <a:ext uri="{FF2B5EF4-FFF2-40B4-BE49-F238E27FC236}">
                <a16:creationId xmlns:a16="http://schemas.microsoft.com/office/drawing/2014/main" id="{8A1E0069-9749-49A4-87EE-4A2C10BF43BB}"/>
              </a:ext>
            </a:extLst>
          </p:cNvPr>
          <p:cNvSpPr/>
          <p:nvPr/>
        </p:nvSpPr>
        <p:spPr>
          <a:xfrm>
            <a:off x="465445" y="2877830"/>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0" name="Action Button: Custom 72" descr="number 3">
            <a:hlinkClick r:id="" action="ppaction://noaction" highlightClick="1">
              <a:snd r:embed="rId5" name="3 touche.wav"/>
            </a:hlinkClick>
            <a:extLst>
              <a:ext uri="{FF2B5EF4-FFF2-40B4-BE49-F238E27FC236}">
                <a16:creationId xmlns:a16="http://schemas.microsoft.com/office/drawing/2014/main" id="{799379FC-B7D7-4CE5-8F77-E9A6AA06284F}"/>
              </a:ext>
            </a:extLst>
          </p:cNvPr>
          <p:cNvSpPr/>
          <p:nvPr/>
        </p:nvSpPr>
        <p:spPr>
          <a:xfrm>
            <a:off x="465445" y="37820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1" name="Action Button: Custom 75" descr="number 4">
            <a:hlinkClick r:id="" action="ppaction://noaction" highlightClick="1">
              <a:snd r:embed="rId6" name="4 brochure.wav"/>
            </a:hlinkClick>
            <a:extLst>
              <a:ext uri="{FF2B5EF4-FFF2-40B4-BE49-F238E27FC236}">
                <a16:creationId xmlns:a16="http://schemas.microsoft.com/office/drawing/2014/main" id="{7A063671-FD9F-4429-B54C-784F03D688DE}"/>
              </a:ext>
            </a:extLst>
          </p:cNvPr>
          <p:cNvSpPr/>
          <p:nvPr/>
        </p:nvSpPr>
        <p:spPr>
          <a:xfrm>
            <a:off x="465445" y="4677735"/>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2" name="Action Button: Custom 78" descr="number 5">
            <a:hlinkClick r:id="" action="ppaction://noaction" highlightClick="1">
              <a:snd r:embed="rId7" name="5 charge.wav"/>
            </a:hlinkClick>
            <a:extLst>
              <a:ext uri="{FF2B5EF4-FFF2-40B4-BE49-F238E27FC236}">
                <a16:creationId xmlns:a16="http://schemas.microsoft.com/office/drawing/2014/main" id="{3853283F-04D4-4EC4-B256-2F4A352972D0}"/>
              </a:ext>
            </a:extLst>
          </p:cNvPr>
          <p:cNvSpPr/>
          <p:nvPr/>
        </p:nvSpPr>
        <p:spPr>
          <a:xfrm>
            <a:off x="465445" y="55526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3" name="Action Button: Custom 81" descr="number 6">
            <a:hlinkClick r:id="" action="ppaction://noaction" highlightClick="1">
              <a:snd r:embed="rId8" name="6 champagne.wav"/>
            </a:hlinkClick>
            <a:extLst>
              <a:ext uri="{FF2B5EF4-FFF2-40B4-BE49-F238E27FC236}">
                <a16:creationId xmlns:a16="http://schemas.microsoft.com/office/drawing/2014/main" id="{1D61EF3A-2B81-4E8B-9A7C-269706316FEA}"/>
              </a:ext>
            </a:extLst>
          </p:cNvPr>
          <p:cNvSpPr/>
          <p:nvPr/>
        </p:nvSpPr>
        <p:spPr>
          <a:xfrm>
            <a:off x="6682541" y="1968605"/>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4" name="Action Button: Custom 84" descr="number 7">
            <a:hlinkClick r:id="" action="ppaction://noaction" highlightClick="1">
              <a:snd r:embed="rId9" name="7 chocolat.wav"/>
            </a:hlinkClick>
            <a:extLst>
              <a:ext uri="{FF2B5EF4-FFF2-40B4-BE49-F238E27FC236}">
                <a16:creationId xmlns:a16="http://schemas.microsoft.com/office/drawing/2014/main" id="{EE60D675-6720-4F14-A2E6-F4F4312D8E71}"/>
              </a:ext>
            </a:extLst>
          </p:cNvPr>
          <p:cNvSpPr/>
          <p:nvPr/>
        </p:nvSpPr>
        <p:spPr>
          <a:xfrm>
            <a:off x="6682541" y="288179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5" name="Action Button: Custom 87" descr="number 8">
            <a:hlinkClick r:id="" action="ppaction://noaction" highlightClick="1">
              <a:snd r:embed="rId10" name="8 champion.wav"/>
            </a:hlinkClick>
            <a:extLst>
              <a:ext uri="{FF2B5EF4-FFF2-40B4-BE49-F238E27FC236}">
                <a16:creationId xmlns:a16="http://schemas.microsoft.com/office/drawing/2014/main" id="{2671ECFD-D5D9-4B8A-A92F-6A15D688B2D1}"/>
              </a:ext>
            </a:extLst>
          </p:cNvPr>
          <p:cNvSpPr/>
          <p:nvPr/>
        </p:nvSpPr>
        <p:spPr>
          <a:xfrm>
            <a:off x="6682541" y="37820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6" name="Action Button: Custom 90" descr="number 9">
            <a:hlinkClick r:id="" action="ppaction://noaction" highlightClick="1">
              <a:snd r:embed="rId11" name="9 moustache.wav"/>
            </a:hlinkClick>
            <a:extLst>
              <a:ext uri="{FF2B5EF4-FFF2-40B4-BE49-F238E27FC236}">
                <a16:creationId xmlns:a16="http://schemas.microsoft.com/office/drawing/2014/main" id="{0322B134-F0B7-4C42-BFBB-F1A961145732}"/>
              </a:ext>
            </a:extLst>
          </p:cNvPr>
          <p:cNvSpPr/>
          <p:nvPr/>
        </p:nvSpPr>
        <p:spPr>
          <a:xfrm>
            <a:off x="6684620" y="466219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17" name="Action Button: Custom 93" descr="number 10">
            <a:hlinkClick r:id="" action="ppaction://noaction" highlightClick="1">
              <a:snd r:embed="rId12" name="10 riche.wav"/>
            </a:hlinkClick>
            <a:extLst>
              <a:ext uri="{FF2B5EF4-FFF2-40B4-BE49-F238E27FC236}">
                <a16:creationId xmlns:a16="http://schemas.microsoft.com/office/drawing/2014/main" id="{82CAF0CF-B25B-4425-9DBC-9A124442F8A3}"/>
              </a:ext>
            </a:extLst>
          </p:cNvPr>
          <p:cNvSpPr/>
          <p:nvPr/>
        </p:nvSpPr>
        <p:spPr>
          <a:xfrm>
            <a:off x="6682541" y="55526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pic>
        <p:nvPicPr>
          <p:cNvPr id="2054" name="Picture 6" descr="New leaflet">
            <a:extLst>
              <a:ext uri="{FF2B5EF4-FFF2-40B4-BE49-F238E27FC236}">
                <a16:creationId xmlns:a16="http://schemas.microsoft.com/office/drawing/2014/main" id="{13871DBF-CB14-4DEA-A139-76DB1983F0D8}"/>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7179" y="4497735"/>
            <a:ext cx="849845"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lack Moustache Clipart Free Stock Photo">
            <a:extLst>
              <a:ext uri="{FF2B5EF4-FFF2-40B4-BE49-F238E27FC236}">
                <a16:creationId xmlns:a16="http://schemas.microsoft.com/office/drawing/2014/main" id="{7E330DF9-CD0D-45C7-982A-C5E3EDD39C45}"/>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3694" y="4658981"/>
            <a:ext cx="900000" cy="54090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staurant Chef Clipart">
            <a:extLst>
              <a:ext uri="{FF2B5EF4-FFF2-40B4-BE49-F238E27FC236}">
                <a16:creationId xmlns:a16="http://schemas.microsoft.com/office/drawing/2014/main" id="{F72F8E59-7F01-4298-944D-A42C09C0F4B7}"/>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3627" y="1794370"/>
            <a:ext cx="502084"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lipart Champion">
            <a:extLst>
              <a:ext uri="{FF2B5EF4-FFF2-40B4-BE49-F238E27FC236}">
                <a16:creationId xmlns:a16="http://schemas.microsoft.com/office/drawing/2014/main" id="{8B848E80-8B72-400B-877E-FE8F30F2A642}"/>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5009" y="3582263"/>
            <a:ext cx="854375"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vg Library Stock Free Clipart Champagne Glasses Cheers">
            <a:extLst>
              <a:ext uri="{FF2B5EF4-FFF2-40B4-BE49-F238E27FC236}">
                <a16:creationId xmlns:a16="http://schemas.microsoft.com/office/drawing/2014/main" id="{D9F670F2-805E-450A-9472-6C8A2999EEA9}"/>
              </a:ext>
            </a:extLst>
          </p:cNvPr>
          <p:cNvPicPr>
            <a:picLocks noChangeAspect="1" noChangeArrowheads="1"/>
          </p:cNvPicPr>
          <p:nvPr/>
        </p:nvPicPr>
        <p:blipFill>
          <a:blip r:embed="rId1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497491" y="1822572"/>
            <a:ext cx="6625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Chocolate clipart candy food free clipart images">
            <a:extLst>
              <a:ext uri="{FF2B5EF4-FFF2-40B4-BE49-F238E27FC236}">
                <a16:creationId xmlns:a16="http://schemas.microsoft.com/office/drawing/2014/main" id="{7035BC79-5BA8-46A1-B8CB-EB6CE1AE1ED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12738" y="2850937"/>
            <a:ext cx="900000" cy="61875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Money Clip Art | Clipart library - Free Clipart Images">
            <a:extLst>
              <a:ext uri="{FF2B5EF4-FFF2-40B4-BE49-F238E27FC236}">
                <a16:creationId xmlns:a16="http://schemas.microsoft.com/office/drawing/2014/main" id="{76A4E1F1-C28E-4038-B635-B2302777D33A}"/>
              </a:ext>
            </a:extLst>
          </p:cNvPr>
          <p:cNvPicPr>
            <a:picLocks noChangeAspect="1" noChangeArrowheads="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504944" y="5407092"/>
            <a:ext cx="702985"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Pointer Finger Clip Art">
            <a:extLst>
              <a:ext uri="{FF2B5EF4-FFF2-40B4-BE49-F238E27FC236}">
                <a16:creationId xmlns:a16="http://schemas.microsoft.com/office/drawing/2014/main" id="{224D2737-B403-4163-83B3-F351F2137CAA}"/>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7963" y="3607320"/>
            <a:ext cx="699583"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Snowflake Clip art - Snowflakes PNG File png download - 1115*1275 - Free Transparent Snowflake png Download.">
            <a:extLst>
              <a:ext uri="{FF2B5EF4-FFF2-40B4-BE49-F238E27FC236}">
                <a16:creationId xmlns:a16="http://schemas.microsoft.com/office/drawing/2014/main" id="{A0BA8CA6-345A-485E-BEAD-5232391C85C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45991" y="2706928"/>
            <a:ext cx="787083"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Battery Charging">
            <a:extLst>
              <a:ext uri="{FF2B5EF4-FFF2-40B4-BE49-F238E27FC236}">
                <a16:creationId xmlns:a16="http://schemas.microsoft.com/office/drawing/2014/main" id="{376017C0-679F-4E54-A226-9AED13D2191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207573" y="5422852"/>
            <a:ext cx="900000" cy="900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FC147F4-6F95-4758-81F2-B47F56B92B57}"/>
              </a:ext>
            </a:extLst>
          </p:cNvPr>
          <p:cNvSpPr txBox="1"/>
          <p:nvPr/>
        </p:nvSpPr>
        <p:spPr>
          <a:xfrm>
            <a:off x="2146126" y="2090385"/>
            <a:ext cx="8499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ef</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33A9AF67-EFF2-4400-A461-4D324706A4C3}"/>
              </a:ext>
            </a:extLst>
          </p:cNvPr>
          <p:cNvSpPr txBox="1"/>
          <p:nvPr/>
        </p:nvSpPr>
        <p:spPr>
          <a:xfrm>
            <a:off x="2110313" y="2950367"/>
            <a:ext cx="18053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avalan</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47" name="TextBox 46">
            <a:extLst>
              <a:ext uri="{FF2B5EF4-FFF2-40B4-BE49-F238E27FC236}">
                <a16:creationId xmlns:a16="http://schemas.microsoft.com/office/drawing/2014/main" id="{4147F5AC-E733-4A93-84E6-40324AE3224D}"/>
              </a:ext>
            </a:extLst>
          </p:cNvPr>
          <p:cNvSpPr txBox="1"/>
          <p:nvPr/>
        </p:nvSpPr>
        <p:spPr>
          <a:xfrm>
            <a:off x="2146126" y="3810349"/>
            <a:ext cx="12378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tou</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D5E511EB-2AE0-41A9-A924-3F90F0A5C56A}"/>
              </a:ext>
            </a:extLst>
          </p:cNvPr>
          <p:cNvSpPr txBox="1"/>
          <p:nvPr/>
        </p:nvSpPr>
        <p:spPr>
          <a:xfrm>
            <a:off x="2107573" y="4709755"/>
            <a:ext cx="1544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bro</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ure</a:t>
            </a:r>
          </a:p>
        </p:txBody>
      </p:sp>
      <p:sp>
        <p:nvSpPr>
          <p:cNvPr id="49" name="TextBox 48">
            <a:extLst>
              <a:ext uri="{FF2B5EF4-FFF2-40B4-BE49-F238E27FC236}">
                <a16:creationId xmlns:a16="http://schemas.microsoft.com/office/drawing/2014/main" id="{8298D33F-7153-4008-BDE6-DFFFC188AF4C}"/>
              </a:ext>
            </a:extLst>
          </p:cNvPr>
          <p:cNvSpPr txBox="1"/>
          <p:nvPr/>
        </p:nvSpPr>
        <p:spPr>
          <a:xfrm>
            <a:off x="2146126" y="5609161"/>
            <a:ext cx="12682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arge</a:t>
            </a:r>
          </a:p>
        </p:txBody>
      </p:sp>
      <p:sp>
        <p:nvSpPr>
          <p:cNvPr id="50" name="TextBox 49">
            <a:extLst>
              <a:ext uri="{FF2B5EF4-FFF2-40B4-BE49-F238E27FC236}">
                <a16:creationId xmlns:a16="http://schemas.microsoft.com/office/drawing/2014/main" id="{863FE014-E448-427E-8C72-51C3661DEC11}"/>
              </a:ext>
            </a:extLst>
          </p:cNvPr>
          <p:cNvSpPr txBox="1"/>
          <p:nvPr/>
        </p:nvSpPr>
        <p:spPr>
          <a:xfrm>
            <a:off x="8159991" y="2019274"/>
            <a:ext cx="20505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ampagne</a:t>
            </a:r>
          </a:p>
        </p:txBody>
      </p:sp>
      <p:sp>
        <p:nvSpPr>
          <p:cNvPr id="51" name="TextBox 50">
            <a:extLst>
              <a:ext uri="{FF2B5EF4-FFF2-40B4-BE49-F238E27FC236}">
                <a16:creationId xmlns:a16="http://schemas.microsoft.com/office/drawing/2014/main" id="{77A7A472-089A-4C46-9F85-6E68E180FB2D}"/>
              </a:ext>
            </a:extLst>
          </p:cNvPr>
          <p:cNvSpPr txBox="1"/>
          <p:nvPr/>
        </p:nvSpPr>
        <p:spPr>
          <a:xfrm>
            <a:off x="8278741" y="2906714"/>
            <a:ext cx="15279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ocolat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E0A8EBA9-649F-4A70-B702-5CAD39A1EC9B}"/>
              </a:ext>
            </a:extLst>
          </p:cNvPr>
          <p:cNvSpPr txBox="1"/>
          <p:nvPr/>
        </p:nvSpPr>
        <p:spPr>
          <a:xfrm>
            <a:off x="8279697" y="3810349"/>
            <a:ext cx="1717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ampion</a:t>
            </a:r>
          </a:p>
        </p:txBody>
      </p:sp>
      <p:sp>
        <p:nvSpPr>
          <p:cNvPr id="53" name="TextBox 52">
            <a:extLst>
              <a:ext uri="{FF2B5EF4-FFF2-40B4-BE49-F238E27FC236}">
                <a16:creationId xmlns:a16="http://schemas.microsoft.com/office/drawing/2014/main" id="{9A8F3ECD-73BB-447E-A661-F1F3A70FC9F3}"/>
              </a:ext>
            </a:extLst>
          </p:cNvPr>
          <p:cNvSpPr txBox="1"/>
          <p:nvPr/>
        </p:nvSpPr>
        <p:spPr>
          <a:xfrm>
            <a:off x="8279697" y="4709754"/>
            <a:ext cx="18646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mousta</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54" name="TextBox 53">
            <a:extLst>
              <a:ext uri="{FF2B5EF4-FFF2-40B4-BE49-F238E27FC236}">
                <a16:creationId xmlns:a16="http://schemas.microsoft.com/office/drawing/2014/main" id="{B8FB205E-FFCF-4B3C-9962-CACB431D435F}"/>
              </a:ext>
            </a:extLst>
          </p:cNvPr>
          <p:cNvSpPr txBox="1"/>
          <p:nvPr/>
        </p:nvSpPr>
        <p:spPr>
          <a:xfrm>
            <a:off x="8292840" y="5613389"/>
            <a:ext cx="934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ri</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pic>
        <p:nvPicPr>
          <p:cNvPr id="56" name="Picture 55" descr="background rectangle">
            <a:extLst>
              <a:ext uri="{FF2B5EF4-FFF2-40B4-BE49-F238E27FC236}">
                <a16:creationId xmlns:a16="http://schemas.microsoft.com/office/drawing/2014/main" id="{6D1AF5AB-4258-421C-A156-DBDE55F83EA5}"/>
              </a:ext>
              <a:ext uri="{C183D7F6-B498-43B3-948B-1728B52AA6E4}">
                <adec:decorative xmlns:adec="http://schemas.microsoft.com/office/drawing/2017/decorative" val="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7" name="Title 3">
            <a:extLst>
              <a:ext uri="{FF2B5EF4-FFF2-40B4-BE49-F238E27FC236}">
                <a16:creationId xmlns:a16="http://schemas.microsoft.com/office/drawing/2014/main" id="{DE2262FC-4F4F-425E-BF90-21735C43813C}"/>
              </a:ext>
            </a:extLst>
          </p:cNvPr>
          <p:cNvSpPr>
            <a:spLocks noGrp="1"/>
          </p:cNvSpPr>
          <p:nvPr>
            <p:ph type="title"/>
          </p:nvPr>
        </p:nvSpPr>
        <p:spPr>
          <a:xfrm>
            <a:off x="188942" y="296864"/>
            <a:ext cx="5265384" cy="707849"/>
          </a:xfrm>
        </p:spPr>
        <p:txBody>
          <a:bodyPr>
            <a:normAutofit fontScale="90000"/>
          </a:bodyPr>
          <a:lstStyle/>
          <a:p>
            <a:r>
              <a:rPr lang="en-GB" sz="3600" b="1" dirty="0" err="1">
                <a:solidFill>
                  <a:schemeClr val="bg1"/>
                </a:solidFill>
              </a:rPr>
              <a:t>En</a:t>
            </a:r>
            <a:r>
              <a:rPr lang="en-GB" sz="3600" b="1" dirty="0">
                <a:solidFill>
                  <a:schemeClr val="bg1"/>
                </a:solidFill>
              </a:rPr>
              <a:t> </a:t>
            </a:r>
            <a:r>
              <a:rPr lang="en-GB" sz="3600" b="1" dirty="0" err="1">
                <a:solidFill>
                  <a:schemeClr val="bg1"/>
                </a:solidFill>
              </a:rPr>
              <a:t>anglais</a:t>
            </a:r>
            <a:r>
              <a:rPr lang="en-GB" sz="3600" b="1" dirty="0">
                <a:solidFill>
                  <a:schemeClr val="bg1"/>
                </a:solidFill>
              </a:rPr>
              <a:t> et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endParaRPr lang="en-GB" sz="3600" b="1" dirty="0">
              <a:solidFill>
                <a:schemeClr val="bg1"/>
              </a:solidFill>
            </a:endParaRPr>
          </a:p>
        </p:txBody>
      </p:sp>
      <p:sp>
        <p:nvSpPr>
          <p:cNvPr id="20" name="TextBox 19">
            <a:extLst>
              <a:ext uri="{FF2B5EF4-FFF2-40B4-BE49-F238E27FC236}">
                <a16:creationId xmlns:a16="http://schemas.microsoft.com/office/drawing/2014/main" id="{937E5FB9-FFAE-4033-BBB4-E4DC5EB6BE74}"/>
              </a:ext>
            </a:extLst>
          </p:cNvPr>
          <p:cNvSpPr txBox="1"/>
          <p:nvPr/>
        </p:nvSpPr>
        <p:spPr>
          <a:xfrm>
            <a:off x="3840505" y="1086484"/>
            <a:ext cx="980801"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same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6625A08F-53F0-4B5F-AFCB-F8A44B6493EF}"/>
              </a:ext>
            </a:extLst>
          </p:cNvPr>
          <p:cNvSpPr txBox="1"/>
          <p:nvPr/>
        </p:nvSpPr>
        <p:spPr>
          <a:xfrm>
            <a:off x="4636404" y="1078640"/>
            <a:ext cx="122590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different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9" name="TextBox 58">
            <a:extLst>
              <a:ext uri="{FF2B5EF4-FFF2-40B4-BE49-F238E27FC236}">
                <a16:creationId xmlns:a16="http://schemas.microsoft.com/office/drawing/2014/main" id="{BEF92ABD-D210-4CD8-BB1B-625E16C82CDF}"/>
              </a:ext>
            </a:extLst>
          </p:cNvPr>
          <p:cNvSpPr txBox="1"/>
          <p:nvPr/>
        </p:nvSpPr>
        <p:spPr>
          <a:xfrm>
            <a:off x="10087288" y="1086484"/>
            <a:ext cx="980801"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same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0" name="TextBox 59">
            <a:extLst>
              <a:ext uri="{FF2B5EF4-FFF2-40B4-BE49-F238E27FC236}">
                <a16:creationId xmlns:a16="http://schemas.microsoft.com/office/drawing/2014/main" id="{B237B5C1-3996-4373-9E06-B4E1237772E3}"/>
              </a:ext>
            </a:extLst>
          </p:cNvPr>
          <p:cNvSpPr txBox="1"/>
          <p:nvPr/>
        </p:nvSpPr>
        <p:spPr>
          <a:xfrm>
            <a:off x="10883187" y="1078640"/>
            <a:ext cx="122590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different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41" name="Picture 40">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156276" y="2019274"/>
            <a:ext cx="457866" cy="476944"/>
          </a:xfrm>
          <a:prstGeom prst="rect">
            <a:avLst/>
          </a:prstGeom>
        </p:spPr>
      </p:pic>
      <p:pic>
        <p:nvPicPr>
          <p:cNvPr id="42" name="Picture 41">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028449" y="2877830"/>
            <a:ext cx="457866" cy="476944"/>
          </a:xfrm>
          <a:prstGeom prst="rect">
            <a:avLst/>
          </a:prstGeom>
        </p:spPr>
      </p:pic>
      <p:pic>
        <p:nvPicPr>
          <p:cNvPr id="43" name="Picture 42">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023390" y="3782067"/>
            <a:ext cx="457866" cy="476944"/>
          </a:xfrm>
          <a:prstGeom prst="rect">
            <a:avLst/>
          </a:prstGeom>
        </p:spPr>
      </p:pic>
      <p:pic>
        <p:nvPicPr>
          <p:cNvPr id="44" name="Picture 43">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109027" y="4690960"/>
            <a:ext cx="457866" cy="476944"/>
          </a:xfrm>
          <a:prstGeom prst="rect">
            <a:avLst/>
          </a:prstGeom>
        </p:spPr>
      </p:pic>
      <p:pic>
        <p:nvPicPr>
          <p:cNvPr id="45" name="Picture 44">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012475" y="5618620"/>
            <a:ext cx="457866" cy="476944"/>
          </a:xfrm>
          <a:prstGeom prst="rect">
            <a:avLst/>
          </a:prstGeom>
        </p:spPr>
      </p:pic>
      <p:pic>
        <p:nvPicPr>
          <p:cNvPr id="61" name="Picture 60">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385222" y="2011581"/>
            <a:ext cx="457866" cy="476944"/>
          </a:xfrm>
          <a:prstGeom prst="rect">
            <a:avLst/>
          </a:prstGeom>
        </p:spPr>
      </p:pic>
      <p:pic>
        <p:nvPicPr>
          <p:cNvPr id="62" name="Picture 61">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267205" y="2875977"/>
            <a:ext cx="457866" cy="476944"/>
          </a:xfrm>
          <a:prstGeom prst="rect">
            <a:avLst/>
          </a:prstGeom>
        </p:spPr>
      </p:pic>
      <p:pic>
        <p:nvPicPr>
          <p:cNvPr id="63" name="Picture 62">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267205" y="3793791"/>
            <a:ext cx="457866" cy="476944"/>
          </a:xfrm>
          <a:prstGeom prst="rect">
            <a:avLst/>
          </a:prstGeom>
        </p:spPr>
      </p:pic>
      <p:pic>
        <p:nvPicPr>
          <p:cNvPr id="64" name="Picture 63">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348755" y="4704634"/>
            <a:ext cx="457866" cy="476944"/>
          </a:xfrm>
          <a:prstGeom prst="rect">
            <a:avLst/>
          </a:prstGeom>
        </p:spPr>
      </p:pic>
      <p:pic>
        <p:nvPicPr>
          <p:cNvPr id="65" name="Picture 64">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239463" y="5618620"/>
            <a:ext cx="457866" cy="476944"/>
          </a:xfrm>
          <a:prstGeom prst="rect">
            <a:avLst/>
          </a:prstGeom>
        </p:spPr>
      </p:pic>
      <p:sp>
        <p:nvSpPr>
          <p:cNvPr id="3" name="Rectangle 2">
            <a:extLst>
              <a:ext uri="{FF2B5EF4-FFF2-40B4-BE49-F238E27FC236}">
                <a16:creationId xmlns:a16="http://schemas.microsoft.com/office/drawing/2014/main" id="{2F51F9A8-D0A4-4063-9325-1332E020869F}"/>
              </a:ext>
            </a:extLst>
          </p:cNvPr>
          <p:cNvSpPr/>
          <p:nvPr/>
        </p:nvSpPr>
        <p:spPr>
          <a:xfrm>
            <a:off x="4277770" y="6482830"/>
            <a:ext cx="5349541" cy="313932"/>
          </a:xfrm>
          <a:prstGeom prst="rect">
            <a:avLst/>
          </a:prstGeom>
        </p:spPr>
        <p:txBody>
          <a:bodyPr wrap="non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Kirsten Somerville / St James’ Hub / Natalie Finlayson</a:t>
            </a:r>
          </a:p>
        </p:txBody>
      </p:sp>
    </p:spTree>
    <p:extLst>
      <p:ext uri="{BB962C8B-B14F-4D97-AF65-F5344CB8AC3E}">
        <p14:creationId xmlns:p14="http://schemas.microsoft.com/office/powerpoint/2010/main" val="347623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18255"/>
            <a:ext cx="10515600" cy="1325563"/>
          </a:xfrm>
        </p:spPr>
        <p:txBody>
          <a:bodyPr>
            <a:normAutofit/>
          </a:bodyPr>
          <a:lstStyle/>
          <a:p>
            <a:r>
              <a:rPr lang="en-GB" sz="3600" b="1" dirty="0">
                <a:solidFill>
                  <a:schemeClr val="bg1"/>
                </a:solidFill>
              </a:rPr>
              <a:t>Vocabulary</a:t>
            </a:r>
          </a:p>
        </p:txBody>
      </p:sp>
      <p:sp>
        <p:nvSpPr>
          <p:cNvPr id="3" name="Content Placeholder 2">
            <a:extLst>
              <a:ext uri="{FF2B5EF4-FFF2-40B4-BE49-F238E27FC236}">
                <a16:creationId xmlns:a16="http://schemas.microsoft.com/office/drawing/2014/main" id="{F4E31343-8247-4BDA-B9FF-F199C6ED37F5}"/>
              </a:ext>
            </a:extLst>
          </p:cNvPr>
          <p:cNvSpPr>
            <a:spLocks noGrp="1"/>
          </p:cNvSpPr>
          <p:nvPr>
            <p:ph idx="1"/>
          </p:nvPr>
        </p:nvSpPr>
        <p:spPr>
          <a:xfrm>
            <a:off x="838200" y="1622426"/>
            <a:ext cx="10515600" cy="4351338"/>
          </a:xfrm>
        </p:spPr>
        <p:txBody>
          <a:bodyPr/>
          <a:lstStyle/>
          <a:p>
            <a:pPr marL="0" indent="0">
              <a:buNone/>
            </a:pPr>
            <a:r>
              <a:rPr lang="en-GB" dirty="0"/>
              <a:t>Every week’s lessons could include:</a:t>
            </a:r>
          </a:p>
          <a:p>
            <a:r>
              <a:rPr lang="en-GB" dirty="0"/>
              <a:t>Stand alone 5-minute revisiting activities for vocabulary</a:t>
            </a:r>
          </a:p>
          <a:p>
            <a:r>
              <a:rPr lang="en-GB" dirty="0"/>
              <a:t>from 3 weeks ago, 9 weeks ago</a:t>
            </a:r>
            <a:br>
              <a:rPr lang="en-GB" dirty="0"/>
            </a:br>
            <a:endParaRPr lang="en-GB" dirty="0"/>
          </a:p>
          <a:p>
            <a:r>
              <a:rPr lang="en-GB" dirty="0"/>
              <a:t>Include receptive and productive recall – all modes and modalities</a:t>
            </a:r>
          </a:p>
          <a:p>
            <a:endParaRPr lang="en-GB" dirty="0"/>
          </a:p>
          <a:p>
            <a:r>
              <a:rPr lang="en-GB" dirty="0"/>
              <a:t>Simple tasks from templates</a:t>
            </a:r>
          </a:p>
        </p:txBody>
      </p:sp>
    </p:spTree>
    <p:extLst>
      <p:ext uri="{BB962C8B-B14F-4D97-AF65-F5344CB8AC3E}">
        <p14:creationId xmlns:p14="http://schemas.microsoft.com/office/powerpoint/2010/main" val="249664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10.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11.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EAFA0400-2105-8140-AB62-1325E6598A4C}" vid="{746DA57F-62CA-AA40-9C4D-B4ED942A192C}"/>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4.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5.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9.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docProps/app.xml><?xml version="1.0" encoding="utf-8"?>
<Properties xmlns="http://schemas.openxmlformats.org/officeDocument/2006/extended-properties" xmlns:vt="http://schemas.openxmlformats.org/officeDocument/2006/docPropsVTypes">
  <TotalTime>294</TotalTime>
  <Words>5452</Words>
  <Application>Microsoft Office PowerPoint</Application>
  <PresentationFormat>Widescreen</PresentationFormat>
  <Paragraphs>655</Paragraphs>
  <Slides>21</Slides>
  <Notes>21</Notes>
  <HiddenSlides>0</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21</vt:i4>
      </vt:variant>
    </vt:vector>
  </HeadingPairs>
  <TitlesOfParts>
    <vt:vector size="38" baseType="lpstr">
      <vt:lpstr>Arial</vt:lpstr>
      <vt:lpstr>Calibri</vt:lpstr>
      <vt:lpstr>Century Gothic</vt:lpstr>
      <vt:lpstr>Noto Sans Symbols</vt:lpstr>
      <vt:lpstr>Tw Cen MT</vt:lpstr>
      <vt:lpstr>Wingdings</vt:lpstr>
      <vt:lpstr>1_Office Theme</vt:lpstr>
      <vt:lpstr>2_Office Theme</vt:lpstr>
      <vt:lpstr>6_Office Theme</vt:lpstr>
      <vt:lpstr>7_Office Theme</vt:lpstr>
      <vt:lpstr>8_Office Theme</vt:lpstr>
      <vt:lpstr>4_Office Theme</vt:lpstr>
      <vt:lpstr>5_Office Theme</vt:lpstr>
      <vt:lpstr>3_Office Theme</vt:lpstr>
      <vt:lpstr>9_Office Theme</vt:lpstr>
      <vt:lpstr>10_Office Theme</vt:lpstr>
      <vt:lpstr>11_Office Theme</vt:lpstr>
      <vt:lpstr>Three ideas today…  </vt:lpstr>
      <vt:lpstr>In this short session...</vt:lpstr>
      <vt:lpstr>Using unknown words [1]</vt:lpstr>
      <vt:lpstr>Phonetik - der Bodensee [1/2]</vt:lpstr>
      <vt:lpstr>Phonétique</vt:lpstr>
      <vt:lpstr>Using unknown words [2]</vt:lpstr>
      <vt:lpstr>Pirates!</vt:lpstr>
      <vt:lpstr>En anglais et en français</vt:lpstr>
      <vt:lpstr>Vocabulary</vt:lpstr>
      <vt:lpstr>vocabulario</vt:lpstr>
      <vt:lpstr>Vokabeln</vt:lpstr>
      <vt:lpstr>escuchar</vt:lpstr>
      <vt:lpstr>eine Geschichte</vt:lpstr>
      <vt:lpstr>hablar</vt:lpstr>
      <vt:lpstr>Vocabulaire</vt:lpstr>
      <vt:lpstr>Vocabulaire</vt:lpstr>
      <vt:lpstr>Vokabeln 2 [1/2]</vt:lpstr>
      <vt:lpstr>Grammar</vt:lpstr>
      <vt:lpstr>Problemas con Siri</vt:lpstr>
      <vt:lpstr>Steigt oder steht?</vt:lpstr>
      <vt:lpstr>Three ideas today…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dogs can learn new tricks:  </dc:title>
  <dc:creator>Rachel Hawkes</dc:creator>
  <cp:lastModifiedBy>Rachel Hawkes</cp:lastModifiedBy>
  <cp:revision>12</cp:revision>
  <dcterms:created xsi:type="dcterms:W3CDTF">2020-09-17T11:30:45Z</dcterms:created>
  <dcterms:modified xsi:type="dcterms:W3CDTF">2020-09-17T16:25:34Z</dcterms:modified>
</cp:coreProperties>
</file>