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 id="2147483684" r:id="rId4"/>
    <p:sldMasterId id="2147483708" r:id="rId5"/>
    <p:sldMasterId id="2147483720" r:id="rId6"/>
  </p:sldMasterIdLst>
  <p:notesMasterIdLst>
    <p:notesMasterId r:id="rId68"/>
  </p:notesMasterIdLst>
  <p:sldIdLst>
    <p:sldId id="256" r:id="rId7"/>
    <p:sldId id="611" r:id="rId8"/>
    <p:sldId id="613" r:id="rId9"/>
    <p:sldId id="665" r:id="rId10"/>
    <p:sldId id="666" r:id="rId11"/>
    <p:sldId id="667" r:id="rId12"/>
    <p:sldId id="668" r:id="rId13"/>
    <p:sldId id="669" r:id="rId14"/>
    <p:sldId id="671" r:id="rId15"/>
    <p:sldId id="670" r:id="rId16"/>
    <p:sldId id="672" r:id="rId17"/>
    <p:sldId id="673" r:id="rId18"/>
    <p:sldId id="674"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664" r:id="rId35"/>
    <p:sldId id="325" r:id="rId36"/>
    <p:sldId id="272" r:id="rId37"/>
    <p:sldId id="273" r:id="rId38"/>
    <p:sldId id="309" r:id="rId39"/>
    <p:sldId id="274" r:id="rId40"/>
    <p:sldId id="275" r:id="rId41"/>
    <p:sldId id="276" r:id="rId42"/>
    <p:sldId id="277" r:id="rId43"/>
    <p:sldId id="278" r:id="rId44"/>
    <p:sldId id="279" r:id="rId45"/>
    <p:sldId id="280" r:id="rId46"/>
    <p:sldId id="281" r:id="rId47"/>
    <p:sldId id="282" r:id="rId48"/>
    <p:sldId id="283" r:id="rId49"/>
    <p:sldId id="630" r:id="rId50"/>
    <p:sldId id="631" r:id="rId51"/>
    <p:sldId id="632" r:id="rId52"/>
    <p:sldId id="633" r:id="rId53"/>
    <p:sldId id="634" r:id="rId54"/>
    <p:sldId id="635" r:id="rId55"/>
    <p:sldId id="636" r:id="rId56"/>
    <p:sldId id="637" r:id="rId57"/>
    <p:sldId id="638" r:id="rId58"/>
    <p:sldId id="639" r:id="rId59"/>
    <p:sldId id="640" r:id="rId60"/>
    <p:sldId id="641" r:id="rId61"/>
    <p:sldId id="642" r:id="rId62"/>
    <p:sldId id="643" r:id="rId63"/>
    <p:sldId id="644" r:id="rId64"/>
    <p:sldId id="645" r:id="rId65"/>
    <p:sldId id="629" r:id="rId66"/>
    <p:sldId id="448" r:id="rId67"/>
  </p:sldIdLst>
  <p:sldSz cx="12192000" cy="6858000"/>
  <p:notesSz cx="6858000" cy="9144000"/>
  <p:embeddedFontLst>
    <p:embeddedFont>
      <p:font typeface="Calibri" panose="020F0502020204030204" pitchFamily="34" charset="0"/>
      <p:regular r:id="rId69"/>
      <p:bold r:id="rId70"/>
      <p:italic r:id="rId71"/>
      <p:boldItalic r:id="rId72"/>
    </p:embeddedFont>
    <p:embeddedFont>
      <p:font typeface="Century Gothic" panose="020B0502020202020204" pitchFamily="34" charset="0"/>
      <p:regular r:id="rId73"/>
      <p:bold r:id="rId74"/>
      <p:italic r:id="rId75"/>
      <p:boldItalic r:id="rId76"/>
    </p:embeddedFont>
    <p:embeddedFont>
      <p:font typeface="Tw Cen MT" panose="020B0602020104020603" pitchFamily="3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8" roundtripDataSignature="AMtx7mgndmiR/fzQq4t1+HBDbdk2Y3Z6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150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7FBB7C-D434-4AAD-BE72-B45E6EFAF3B9}">
  <a:tblStyle styleId="{917FBB7C-D434-4AAD-BE72-B45E6EFAF3B9}" styleName="Table_0">
    <a:wholeTbl>
      <a:tcTxStyle b="off" i="off">
        <a:font>
          <a:latin typeface="Century Gothic"/>
          <a:ea typeface="Century Gothic"/>
          <a:cs typeface="Century Gothic"/>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62" autoAdjust="0"/>
    <p:restoredTop sz="93760" autoAdjust="0"/>
  </p:normalViewPr>
  <p:slideViewPr>
    <p:cSldViewPr snapToGrid="0">
      <p:cViewPr varScale="1">
        <p:scale>
          <a:sx n="103" d="100"/>
          <a:sy n="103" d="100"/>
        </p:scale>
        <p:origin x="50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89" Type="http://schemas.openxmlformats.org/officeDocument/2006/relationships/presProps" Target="pres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Master" Target="slideMasters/slideMaster5.xml"/><Relationship Id="rId90"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4.fntdata"/><Relationship Id="rId80"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2.fntdata"/><Relationship Id="rId75" Type="http://schemas.openxmlformats.org/officeDocument/2006/relationships/font" Target="fonts/font7.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5.fntdata"/><Relationship Id="rId78"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8.fntdata"/><Relationship Id="rId7" Type="http://schemas.openxmlformats.org/officeDocument/2006/relationships/slide" Target="slides/slide1.xml"/><Relationship Id="rId71" Type="http://schemas.openxmlformats.org/officeDocument/2006/relationships/font" Target="fonts/font3.fntdata"/><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638907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PYTqsC2L2VI"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vEessHNHzPQ"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youtube.com/watch?v=vEessHNHzPQ"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youtube.com/watch?v=dNbSNWaPUGc" TargetMode="External"/><Relationship Id="rId4" Type="http://schemas.openxmlformats.org/officeDocument/2006/relationships/hyperlink" Target="https://www.youtube.com/watch?v=PYTqsC2L2VI"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Please note</a:t>
            </a:r>
            <a:r>
              <a:rPr lang="en-GB" b="0" dirty="0"/>
              <a:t>: teachers will need to insert lines from the poem into slides 26, 29, 36, 37, 39 (lesson 1) and slides 41-44 (lesson 2) before teaching.</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Learning outcomes (lesson 1)</a:t>
            </a:r>
            <a:endParaRPr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latin typeface="Calibri"/>
                <a:ea typeface="Calibri"/>
                <a:cs typeface="Calibri"/>
                <a:sym typeface="Calibri"/>
              </a:rPr>
              <a:t>Identifying the type of text, understanding the text, learning vocabulary</a:t>
            </a:r>
            <a:endParaRPr lang="en-US"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Using word reference resources</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Revisiting SSC </a:t>
            </a:r>
            <a:r>
              <a:rPr lang="en-GB" sz="1200" b="1" i="0" u="none" strike="noStrike" cap="none" dirty="0">
                <a:solidFill>
                  <a:schemeClr val="dk1"/>
                </a:solidFill>
                <a:latin typeface="Calibri"/>
                <a:ea typeface="Calibri"/>
                <a:cs typeface="Calibri"/>
                <a:sym typeface="Calibri"/>
              </a:rPr>
              <a:t>[SFC]</a:t>
            </a:r>
            <a:endParaRPr sz="1200" b="1"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3.2.7 (introduce): </a:t>
            </a:r>
            <a:r>
              <a:rPr lang="fr-FR" sz="1200" b="0" i="0" dirty="0">
                <a:solidFill>
                  <a:schemeClr val="dk1"/>
                </a:solidFill>
                <a:latin typeface="Calibri"/>
                <a:ea typeface="Calibri"/>
                <a:cs typeface="Calibri"/>
                <a:sym typeface="Calibri"/>
              </a:rPr>
              <a:t>frapper (à) [745], ressembler à [1398], cœur [568], temps [65], blanc</a:t>
            </a:r>
            <a:r>
              <a:rPr lang="fr-FR" sz="1200" b="0" i="0" baseline="30000" dirty="0">
                <a:solidFill>
                  <a:schemeClr val="dk1"/>
                </a:solidFill>
                <a:latin typeface="Calibri"/>
                <a:ea typeface="Calibri"/>
                <a:cs typeface="Calibri"/>
                <a:sym typeface="Calibri"/>
              </a:rPr>
              <a:t>1</a:t>
            </a:r>
            <a:r>
              <a:rPr lang="fr-FR" sz="1200" b="0" i="0" dirty="0">
                <a:solidFill>
                  <a:schemeClr val="dk1"/>
                </a:solidFill>
                <a:latin typeface="Calibri"/>
                <a:ea typeface="Calibri"/>
                <a:cs typeface="Calibri"/>
                <a:sym typeface="Calibri"/>
              </a:rPr>
              <a:t> [708], blanche [708], noir [572], pour</a:t>
            </a:r>
            <a:r>
              <a:rPr lang="fr-FR" sz="1200" b="0" i="0" baseline="30000" dirty="0">
                <a:solidFill>
                  <a:schemeClr val="dk1"/>
                </a:solidFill>
                <a:latin typeface="Calibri"/>
                <a:ea typeface="Calibri"/>
                <a:cs typeface="Calibri"/>
                <a:sym typeface="Calibri"/>
              </a:rPr>
              <a:t>2</a:t>
            </a:r>
            <a:r>
              <a:rPr lang="fr-FR" sz="1200" b="0" i="0" dirty="0">
                <a:solidFill>
                  <a:schemeClr val="dk1"/>
                </a:solidFill>
                <a:latin typeface="Calibri"/>
                <a:ea typeface="Calibri"/>
                <a:cs typeface="Calibri"/>
                <a:sym typeface="Calibri"/>
              </a:rPr>
              <a:t> [10], si [34]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3.2.4 (revisit):</a:t>
            </a:r>
            <a:r>
              <a:rPr lang="en-GB" sz="1200" b="1" i="0" u="none" strike="noStrike" kern="1200" cap="none" baseline="0" dirty="0">
                <a:solidFill>
                  <a:schemeClr val="tx1"/>
                </a:solidFill>
                <a:effectLst/>
                <a:latin typeface="Calibri"/>
                <a:ea typeface="Calibri"/>
                <a:cs typeface="Calibri"/>
                <a:sym typeface="Calibri"/>
              </a:rPr>
              <a:t> </a:t>
            </a:r>
            <a:r>
              <a:rPr lang="fr-FR" sz="1200" b="0" i="0" u="none" strike="noStrike" kern="1200" cap="none" dirty="0">
                <a:solidFill>
                  <a:schemeClr val="tx1"/>
                </a:solidFill>
                <a:effectLst/>
                <a:latin typeface="Calibri"/>
                <a:ea typeface="Calibri"/>
                <a:cs typeface="Calibri"/>
                <a:sym typeface="Calibri"/>
              </a:rPr>
              <a:t>avion [1409], allemand</a:t>
            </a:r>
            <a:r>
              <a:rPr lang="fr-FR" sz="1200" b="0" i="0" u="none" strike="noStrike" kern="1200" cap="none" baseline="30000" dirty="0">
                <a:solidFill>
                  <a:schemeClr val="tx1"/>
                </a:solidFill>
                <a:effectLst/>
                <a:latin typeface="Calibri"/>
                <a:ea typeface="Calibri"/>
                <a:cs typeface="Calibri"/>
                <a:sym typeface="Calibri"/>
              </a:rPr>
              <a:t>1, 2 </a:t>
            </a:r>
            <a:r>
              <a:rPr lang="fr-FR" sz="1200" b="0" i="0" u="none" strike="noStrike" kern="1200" cap="none" dirty="0">
                <a:solidFill>
                  <a:schemeClr val="tx1"/>
                </a:solidFill>
                <a:effectLst/>
                <a:latin typeface="Calibri"/>
                <a:ea typeface="Calibri"/>
                <a:cs typeface="Calibri"/>
                <a:sym typeface="Calibri"/>
              </a:rPr>
              <a:t>[844], lettre [480], différent [350], prochain [380], bientôt [1208], demain [871], Allemagne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Calibri"/>
                <a:ea typeface="Calibri"/>
                <a:cs typeface="Calibri"/>
                <a:sym typeface="Calibri"/>
              </a:rPr>
              <a:t>3.1.3 (revisit): </a:t>
            </a:r>
            <a:r>
              <a:rPr lang="fr-FR" sz="1200" b="0" i="0" u="none" strike="noStrike" kern="1200" cap="none" dirty="0">
                <a:solidFill>
                  <a:schemeClr val="tx1"/>
                </a:solidFill>
                <a:effectLst/>
                <a:latin typeface="Calibri"/>
                <a:ea typeface="Calibri"/>
                <a:cs typeface="Calibri"/>
                <a:sym typeface="Calibri"/>
              </a:rPr>
              <a:t>langue1 [712], maths [3438], matière</a:t>
            </a:r>
            <a:r>
              <a:rPr lang="fr-FR" sz="1200" b="0" i="0" u="none" strike="noStrike" kern="1200" cap="none" baseline="30000" dirty="0">
                <a:solidFill>
                  <a:schemeClr val="tx1"/>
                </a:solidFill>
                <a:effectLst/>
                <a:latin typeface="Calibri"/>
                <a:ea typeface="Calibri"/>
                <a:cs typeface="Calibri"/>
                <a:sym typeface="Calibri"/>
              </a:rPr>
              <a:t>1</a:t>
            </a:r>
            <a:r>
              <a:rPr lang="fr-FR" sz="1200" b="0" i="0" u="none" strike="noStrike" kern="1200" cap="none" dirty="0">
                <a:solidFill>
                  <a:schemeClr val="tx1"/>
                </a:solidFill>
                <a:effectLst/>
                <a:latin typeface="Calibri"/>
                <a:ea typeface="Calibri"/>
                <a:cs typeface="Calibri"/>
                <a:sym typeface="Calibri"/>
              </a:rPr>
              <a:t> [562], musique [1139], nom</a:t>
            </a:r>
            <a:r>
              <a:rPr lang="fr-FR" sz="1200" b="0" i="0" u="none" strike="noStrike" kern="1200" cap="none" baseline="30000" dirty="0">
                <a:solidFill>
                  <a:schemeClr val="tx1"/>
                </a:solidFill>
                <a:effectLst/>
                <a:latin typeface="Calibri"/>
                <a:ea typeface="Calibri"/>
                <a:cs typeface="Calibri"/>
                <a:sym typeface="Calibri"/>
              </a:rPr>
              <a:t>1</a:t>
            </a:r>
            <a:r>
              <a:rPr lang="fr-FR" sz="1200" b="0" i="0" u="none" strike="noStrike" kern="1200" cap="none" dirty="0">
                <a:solidFill>
                  <a:schemeClr val="tx1"/>
                </a:solidFill>
                <a:effectLst/>
                <a:latin typeface="Calibri"/>
                <a:ea typeface="Calibri"/>
                <a:cs typeface="Calibri"/>
                <a:sym typeface="Calibri"/>
              </a:rPr>
              <a:t> [171], science [1114], quel [146], quelle [146], que</a:t>
            </a:r>
            <a:r>
              <a:rPr lang="fr-FR" sz="1200" b="0" i="0" u="none" strike="noStrike" kern="1200" cap="none" baseline="30000" dirty="0">
                <a:solidFill>
                  <a:schemeClr val="tx1"/>
                </a:solidFill>
                <a:effectLst/>
                <a:latin typeface="Calibri"/>
                <a:ea typeface="Calibri"/>
                <a:cs typeface="Calibri"/>
                <a:sym typeface="Calibri"/>
              </a:rPr>
              <a:t>2</a:t>
            </a:r>
            <a:r>
              <a:rPr lang="fr-FR" sz="1200" b="0" i="0" u="none" strike="noStrike" kern="1200" cap="none" dirty="0">
                <a:solidFill>
                  <a:schemeClr val="tx1"/>
                </a:solidFill>
                <a:effectLst/>
                <a:latin typeface="Calibri"/>
                <a:ea typeface="Calibri"/>
                <a:cs typeface="Calibri"/>
                <a:sym typeface="Calibri"/>
              </a:rPr>
              <a:t> [9], combien [800], pourquoi [193], parce que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a:solidFill>
                  <a:schemeClr val="dk1"/>
                </a:solidFill>
                <a:latin typeface="Calibri"/>
                <a:ea typeface="Calibri"/>
                <a:cs typeface="Calibri"/>
                <a:sym typeface="Calibri"/>
              </a:rPr>
              <a:t>Source: </a:t>
            </a:r>
            <a:r>
              <a:rPr lang="en-GB" sz="1200" b="0" i="0" u="none" strike="noStrike" cap="none" dirty="0" err="1">
                <a:solidFill>
                  <a:schemeClr val="dk1"/>
                </a:solidFill>
                <a:latin typeface="Calibri"/>
                <a:ea typeface="Calibri"/>
                <a:cs typeface="Calibri"/>
                <a:sym typeface="Calibri"/>
              </a:rPr>
              <a:t>Londsale</a:t>
            </a:r>
            <a:r>
              <a:rPr lang="en-GB" sz="1200" b="0" i="0" u="none" strike="noStrike" cap="none" dirty="0">
                <a:solidFill>
                  <a:schemeClr val="dk1"/>
                </a:solidFill>
                <a:latin typeface="Calibri"/>
                <a:ea typeface="Calibri"/>
                <a:cs typeface="Calibri"/>
                <a:sym typeface="Calibri"/>
              </a:rPr>
              <a:t>, D., &amp; Le Bras, Y.  (2009). </a:t>
            </a:r>
            <a:r>
              <a:rPr lang="en-GB" sz="1200" b="0" i="1" u="none" strike="noStrike" cap="none" dirty="0">
                <a:solidFill>
                  <a:schemeClr val="dk1"/>
                </a:solidFill>
                <a:latin typeface="Calibri"/>
                <a:ea typeface="Calibri"/>
                <a:cs typeface="Calibri"/>
                <a:sym typeface="Calibri"/>
              </a:rPr>
              <a:t>A Frequency Dictionary of French: Core vocabulary for learners </a:t>
            </a:r>
            <a:r>
              <a:rPr lang="en-GB" sz="1200" b="0" i="0" u="none" strike="noStrike" cap="none" dirty="0">
                <a:solidFill>
                  <a:schemeClr val="dk1"/>
                </a:solidFill>
                <a:latin typeface="Calibri"/>
                <a:ea typeface="Calibri"/>
                <a:cs typeface="Calibri"/>
                <a:sym typeface="Calibri"/>
              </a:rPr>
              <a:t>London: Routledge.</a:t>
            </a:r>
            <a:endParaRPr sz="1200" b="0" i="0" dirty="0">
              <a:solidFill>
                <a:schemeClr val="dk1"/>
              </a:solidFill>
              <a:latin typeface="Calibri"/>
              <a:ea typeface="Calibri"/>
              <a:cs typeface="Calibri"/>
              <a:sym typeface="Calibri"/>
            </a:endParaRPr>
          </a:p>
        </p:txBody>
      </p:sp>
      <p:sp>
        <p:nvSpPr>
          <p:cNvPr id="148" name="Google Shape;1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71702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27265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11273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79521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16988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Timing: 1 minute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resource aims to raise students’ awareness of the importance of using dictionaries or translation sites to research the meaning of unknown words when translating from the target language, and to find the correct target language word for the desired meaning when translating from the English.</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It also attempts to help students to deal with the common pitfalls encountered by newcomers to dictionary use, by giving practice opportunities in the basic thought and decision-making processes required.</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This slide aims to raise students’ awareness of the importance of looking up words rather than guessing their meaning, even though sometimes meanings can be worked out (e.g. for cognates and near-cognates). It also points out the problem of ‘false friends’ (</a:t>
            </a:r>
            <a:r>
              <a:rPr lang="en-GB" i="1" dirty="0"/>
              <a:t>faux </a:t>
            </a:r>
            <a:r>
              <a:rPr lang="en-GB" i="1" dirty="0" err="1"/>
              <a:t>amis</a:t>
            </a:r>
            <a:r>
              <a:rPr lang="en-GB" i="0" dirty="0"/>
              <a:t>) in French.</a:t>
            </a:r>
            <a:br>
              <a:rPr lang="en-GB" i="0" dirty="0"/>
            </a:br>
            <a:br>
              <a:rPr lang="en-GB" i="0" dirty="0"/>
            </a:br>
            <a:r>
              <a:rPr lang="en-GB" i="0" dirty="0"/>
              <a:t>The words used are drawn from this week’s  vocabulary sets.</a:t>
            </a:r>
            <a:endParaRPr lang="en-GB" sz="1200" b="0" i="0" u="none" strike="noStrike" kern="1200" cap="none" dirty="0">
              <a:solidFill>
                <a:schemeClr val="tx1"/>
              </a:solidFill>
              <a:effectLs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GB" dirty="0"/>
              <a:t>Teachers should ask for each category which other words students can think of in each category, from this week’s words:</a:t>
            </a:r>
            <a:br>
              <a:rPr lang="en-GB" dirty="0"/>
            </a:br>
            <a:r>
              <a:rPr lang="en-GB" dirty="0"/>
              <a:t>E.g.</a:t>
            </a:r>
            <a:br>
              <a:rPr lang="en-GB" dirty="0"/>
            </a:br>
            <a:r>
              <a:rPr lang="en-GB" dirty="0"/>
              <a:t>Elicit - cognates - maths</a:t>
            </a:r>
            <a:br>
              <a:rPr lang="en-GB" dirty="0"/>
            </a:br>
            <a:r>
              <a:rPr lang="en-GB" dirty="0"/>
              <a:t>Elicit - near cognates - </a:t>
            </a:r>
            <a:r>
              <a:rPr lang="en-GB" dirty="0" err="1"/>
              <a:t>lettre</a:t>
            </a:r>
            <a:r>
              <a:rPr lang="en-GB" dirty="0"/>
              <a:t>, </a:t>
            </a:r>
            <a:r>
              <a:rPr lang="en-GB" dirty="0" err="1"/>
              <a:t>différent</a:t>
            </a:r>
            <a:r>
              <a:rPr lang="en-GB" dirty="0"/>
              <a:t>, musique</a:t>
            </a:r>
          </a:p>
          <a:p>
            <a:pPr marL="0" lvl="0" indent="0" algn="l" rtl="0">
              <a:spcBef>
                <a:spcPts val="0"/>
              </a:spcBef>
              <a:spcAft>
                <a:spcPts val="0"/>
              </a:spcAft>
              <a:buNone/>
            </a:pPr>
            <a:r>
              <a:rPr lang="en-GB" dirty="0"/>
              <a:t>Elicit - false friends - blanc, matière (although ‘blank’ and ‘matter’ are other possible translations which have not yet been taught!)</a:t>
            </a:r>
            <a:br>
              <a:rPr lang="en-GB" dirty="0"/>
            </a:br>
            <a:r>
              <a:rPr lang="en-GB" dirty="0"/>
              <a:t>Plus words you need to know that cannot be guessed - the majority of this week’s vocabulary!</a:t>
            </a:r>
            <a:br>
              <a:rPr lang="en-GB" dirty="0"/>
            </a:br>
            <a:endParaRPr dirty="0"/>
          </a:p>
        </p:txBody>
      </p:sp>
      <p:sp>
        <p:nvSpPr>
          <p:cNvPr id="165" name="Google Shape;16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82508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Timing: 1 minute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slide explains the fact that there are two ‘sides’ to a paper dictionary, something which often causes beginner dictionary users problems. Students are challenged to allocate the words in the centre – a mix of English and French words – to one side or the other. Though this should not be too difficult a task, it ‘trains’ the student in the correct first step to be taken upon consulting a paper dictionary (the ‘from’ and ‘to’ languages settings also being a consideration, of course, with online dictionaries and translation websites).</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The answers are animated, and the words ‘fly’ to the correct side.</a:t>
            </a:r>
            <a:br>
              <a:rPr lang="en-GB" dirty="0"/>
            </a:br>
            <a:br>
              <a:rPr lang="en-GB" dirty="0"/>
            </a:br>
            <a:r>
              <a:rPr lang="en-GB" dirty="0"/>
              <a:t>Further words are used from this week’s sets:</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3.2.7 </a:t>
            </a:r>
            <a:r>
              <a:rPr lang="en-GB" sz="1200" b="0" i="0" u="none" strike="noStrike" cap="none" dirty="0">
                <a:solidFill>
                  <a:schemeClr val="dk1"/>
                </a:solidFill>
                <a:latin typeface="Calibri"/>
                <a:ea typeface="Calibri"/>
                <a:cs typeface="Calibri"/>
                <a:sym typeface="Calibri"/>
              </a:rPr>
              <a:t>-</a:t>
            </a:r>
            <a:r>
              <a:rPr lang="en-GB" sz="1200" b="1" i="0" u="none" strike="noStrike" cap="none" dirty="0">
                <a:solidFill>
                  <a:schemeClr val="dk1"/>
                </a:solidFill>
                <a:latin typeface="Calibri"/>
                <a:ea typeface="Calibri"/>
                <a:cs typeface="Calibri"/>
                <a:sym typeface="Calibri"/>
              </a:rPr>
              <a:t> </a:t>
            </a:r>
            <a:r>
              <a:rPr lang="en-GB" sz="1200" b="1" i="0" dirty="0" err="1">
                <a:solidFill>
                  <a:schemeClr val="dk1"/>
                </a:solidFill>
                <a:latin typeface="Calibri"/>
                <a:ea typeface="Calibri"/>
                <a:cs typeface="Calibri"/>
                <a:sym typeface="Calibri"/>
              </a:rPr>
              <a:t>frapper</a:t>
            </a:r>
            <a:r>
              <a:rPr lang="en-GB" sz="1200" b="0" i="0" dirty="0">
                <a:solidFill>
                  <a:schemeClr val="dk1"/>
                </a:solidFill>
                <a:latin typeface="Calibri"/>
                <a:ea typeface="Calibri"/>
                <a:cs typeface="Calibri"/>
                <a:sym typeface="Calibri"/>
              </a:rPr>
              <a:t> [745], </a:t>
            </a:r>
            <a:r>
              <a:rPr lang="en-GB" sz="1200" b="0" i="0" dirty="0" err="1">
                <a:solidFill>
                  <a:schemeClr val="dk1"/>
                </a:solidFill>
                <a:latin typeface="Calibri"/>
                <a:ea typeface="Calibri"/>
                <a:cs typeface="Calibri"/>
                <a:sym typeface="Calibri"/>
              </a:rPr>
              <a:t>ressembler</a:t>
            </a:r>
            <a:r>
              <a:rPr lang="en-GB" sz="1200" b="0" i="0" dirty="0">
                <a:solidFill>
                  <a:schemeClr val="dk1"/>
                </a:solidFill>
                <a:latin typeface="Calibri"/>
                <a:ea typeface="Calibri"/>
                <a:cs typeface="Calibri"/>
                <a:sym typeface="Calibri"/>
              </a:rPr>
              <a:t> [1398], </a:t>
            </a:r>
            <a:r>
              <a:rPr lang="en-GB" sz="1200" b="0" i="0" dirty="0" err="1">
                <a:solidFill>
                  <a:schemeClr val="dk1"/>
                </a:solidFill>
                <a:latin typeface="Calibri"/>
                <a:ea typeface="Calibri"/>
                <a:cs typeface="Calibri"/>
                <a:sym typeface="Calibri"/>
              </a:rPr>
              <a:t>cœur</a:t>
            </a:r>
            <a:r>
              <a:rPr lang="en-GB" sz="1200" b="0" i="0" dirty="0">
                <a:solidFill>
                  <a:schemeClr val="dk1"/>
                </a:solidFill>
                <a:latin typeface="Calibri"/>
                <a:ea typeface="Calibri"/>
                <a:cs typeface="Calibri"/>
                <a:sym typeface="Calibri"/>
              </a:rPr>
              <a:t> [568], temps [65], noir [572], blanc [708], pour [10], </a:t>
            </a:r>
            <a:r>
              <a:rPr lang="en-GB" sz="1200" b="0" i="0" dirty="0" err="1">
                <a:solidFill>
                  <a:schemeClr val="dk1"/>
                </a:solidFill>
                <a:latin typeface="Calibri"/>
                <a:ea typeface="Calibri"/>
                <a:cs typeface="Calibri"/>
                <a:sym typeface="Calibri"/>
              </a:rPr>
              <a:t>pourquoi</a:t>
            </a:r>
            <a:r>
              <a:rPr lang="en-GB" sz="1200" b="0" i="0" dirty="0">
                <a:solidFill>
                  <a:schemeClr val="dk1"/>
                </a:solidFill>
                <a:latin typeface="Calibri"/>
                <a:ea typeface="Calibri"/>
                <a:cs typeface="Calibri"/>
                <a:sym typeface="Calibri"/>
              </a:rPr>
              <a:t> [193], </a:t>
            </a:r>
            <a:r>
              <a:rPr lang="en-GB" sz="1200" b="1" i="0" dirty="0" err="1">
                <a:solidFill>
                  <a:schemeClr val="dk1"/>
                </a:solidFill>
                <a:latin typeface="Calibri"/>
                <a:ea typeface="Calibri"/>
                <a:cs typeface="Calibri"/>
                <a:sym typeface="Calibri"/>
              </a:rPr>
              <a:t>si</a:t>
            </a:r>
            <a:r>
              <a:rPr lang="en-GB" sz="1200" b="0" i="0" dirty="0">
                <a:solidFill>
                  <a:schemeClr val="dk1"/>
                </a:solidFill>
                <a:latin typeface="Calibri"/>
                <a:ea typeface="Calibri"/>
                <a:cs typeface="Calibri"/>
                <a:sym typeface="Calibri"/>
              </a:rPr>
              <a:t> [34]</a:t>
            </a:r>
            <a:endParaRPr lang="en-GB" sz="1200" b="1"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3.2.4</a:t>
            </a:r>
            <a:r>
              <a:rPr lang="en-GB" sz="1200" b="1" i="0" u="none" strike="noStrike" kern="1200" cap="none" baseline="0" dirty="0">
                <a:solidFill>
                  <a:schemeClr val="tx1"/>
                </a:solidFill>
                <a:effectLst/>
                <a:latin typeface="Calibri"/>
                <a:ea typeface="Calibri"/>
                <a:cs typeface="Calibri"/>
                <a:sym typeface="Calibri"/>
              </a:rPr>
              <a:t> </a:t>
            </a:r>
            <a:r>
              <a:rPr lang="en-GB" sz="1200" b="0" i="0" u="none" strike="noStrike" kern="1200" cap="none" baseline="0" dirty="0">
                <a:solidFill>
                  <a:schemeClr val="tx1"/>
                </a:solidFill>
                <a:effectLst/>
                <a:latin typeface="Calibri"/>
                <a:ea typeface="Calibri"/>
                <a:cs typeface="Calibri"/>
                <a:sym typeface="Calibri"/>
              </a:rPr>
              <a:t>- </a:t>
            </a:r>
            <a:r>
              <a:rPr lang="en-GB" sz="1200" b="0" i="0" u="none" strike="noStrike" kern="1200" cap="none" dirty="0" err="1">
                <a:solidFill>
                  <a:schemeClr val="tx1"/>
                </a:solidFill>
                <a:effectLst/>
                <a:latin typeface="Calibri"/>
                <a:ea typeface="Calibri"/>
                <a:cs typeface="Calibri"/>
                <a:sym typeface="Calibri"/>
              </a:rPr>
              <a:t>avion</a:t>
            </a:r>
            <a:r>
              <a:rPr lang="en-GB" sz="1200" b="0" i="0" u="none" strike="noStrike" kern="1200" cap="none" dirty="0">
                <a:solidFill>
                  <a:schemeClr val="tx1"/>
                </a:solidFill>
                <a:effectLst/>
                <a:latin typeface="Calibri"/>
                <a:ea typeface="Calibri"/>
                <a:cs typeface="Calibri"/>
                <a:sym typeface="Calibri"/>
              </a:rPr>
              <a:t> [1409], </a:t>
            </a:r>
            <a:r>
              <a:rPr lang="en-GB" sz="1200" b="0" i="0" u="none" strike="noStrike" kern="1200" cap="none" dirty="0" err="1">
                <a:solidFill>
                  <a:schemeClr val="tx1"/>
                </a:solidFill>
                <a:effectLst/>
                <a:latin typeface="Calibri"/>
                <a:ea typeface="Calibri"/>
                <a:cs typeface="Calibri"/>
                <a:sym typeface="Calibri"/>
              </a:rPr>
              <a:t>lettre</a:t>
            </a:r>
            <a:r>
              <a:rPr lang="en-GB" sz="1200" b="0" i="0" u="none" strike="noStrike" kern="1200" cap="none" dirty="0">
                <a:solidFill>
                  <a:schemeClr val="tx1"/>
                </a:solidFill>
                <a:effectLst/>
                <a:latin typeface="Calibri"/>
                <a:ea typeface="Calibri"/>
                <a:cs typeface="Calibri"/>
                <a:sym typeface="Calibri"/>
              </a:rPr>
              <a:t> [480], </a:t>
            </a:r>
            <a:r>
              <a:rPr lang="en-GB" sz="1200" b="0" i="0" u="none" strike="noStrike" kern="1200" cap="none" dirty="0" err="1">
                <a:solidFill>
                  <a:schemeClr val="tx1"/>
                </a:solidFill>
                <a:effectLst/>
                <a:latin typeface="Calibri"/>
                <a:ea typeface="Calibri"/>
                <a:cs typeface="Calibri"/>
                <a:sym typeface="Calibri"/>
              </a:rPr>
              <a:t>allemand</a:t>
            </a:r>
            <a:r>
              <a:rPr lang="en-GB" sz="1200" b="0" i="0" u="none" strike="noStrike" kern="1200" cap="none" dirty="0">
                <a:solidFill>
                  <a:schemeClr val="tx1"/>
                </a:solidFill>
                <a:effectLst/>
                <a:latin typeface="Calibri"/>
                <a:ea typeface="Calibri"/>
                <a:cs typeface="Calibri"/>
                <a:sym typeface="Calibri"/>
              </a:rPr>
              <a:t> [844], </a:t>
            </a:r>
            <a:r>
              <a:rPr lang="en-GB" sz="1200" b="0" i="0" u="none" strike="noStrike" kern="1200" cap="none" dirty="0" err="1">
                <a:solidFill>
                  <a:schemeClr val="tx1"/>
                </a:solidFill>
                <a:effectLst/>
                <a:latin typeface="Calibri"/>
                <a:ea typeface="Calibri"/>
                <a:cs typeface="Calibri"/>
                <a:sym typeface="Calibri"/>
              </a:rPr>
              <a:t>différent</a:t>
            </a:r>
            <a:r>
              <a:rPr lang="en-GB" sz="1200" b="0" i="0" u="none" strike="noStrike" kern="1200" cap="none" dirty="0">
                <a:solidFill>
                  <a:schemeClr val="tx1"/>
                </a:solidFill>
                <a:effectLst/>
                <a:latin typeface="Calibri"/>
                <a:ea typeface="Calibri"/>
                <a:cs typeface="Calibri"/>
                <a:sym typeface="Calibri"/>
              </a:rPr>
              <a:t> [350], prochain [380], </a:t>
            </a:r>
            <a:r>
              <a:rPr lang="en-GB" sz="1200" b="1" i="0" u="none" strike="noStrike" kern="1200" cap="none" dirty="0" err="1">
                <a:solidFill>
                  <a:schemeClr val="tx1"/>
                </a:solidFill>
                <a:effectLst/>
                <a:latin typeface="Calibri"/>
                <a:ea typeface="Calibri"/>
                <a:cs typeface="Calibri"/>
                <a:sym typeface="Calibri"/>
              </a:rPr>
              <a:t>bientôt</a:t>
            </a:r>
            <a:r>
              <a:rPr lang="en-GB" sz="1200" b="0" i="0" u="none" strike="noStrike" kern="1200" cap="none" dirty="0">
                <a:solidFill>
                  <a:schemeClr val="tx1"/>
                </a:solidFill>
                <a:effectLst/>
                <a:latin typeface="Calibri"/>
                <a:ea typeface="Calibri"/>
                <a:cs typeface="Calibri"/>
                <a:sym typeface="Calibri"/>
              </a:rPr>
              <a:t> [1208], </a:t>
            </a:r>
            <a:r>
              <a:rPr lang="en-GB" sz="1200" b="0" i="0" u="none" strike="noStrike" kern="1200" cap="none" dirty="0" err="1">
                <a:solidFill>
                  <a:schemeClr val="tx1"/>
                </a:solidFill>
                <a:effectLst/>
                <a:latin typeface="Calibri"/>
                <a:ea typeface="Calibri"/>
                <a:cs typeface="Calibri"/>
                <a:sym typeface="Calibri"/>
              </a:rPr>
              <a:t>demain</a:t>
            </a:r>
            <a:r>
              <a:rPr lang="en-GB" sz="1200" b="0" i="0" u="none" strike="noStrike" kern="1200" cap="none" dirty="0">
                <a:solidFill>
                  <a:schemeClr val="tx1"/>
                </a:solidFill>
                <a:effectLst/>
                <a:latin typeface="Calibri"/>
                <a:ea typeface="Calibri"/>
                <a:cs typeface="Calibri"/>
                <a:sym typeface="Calibri"/>
              </a:rPr>
              <a:t> [871], </a:t>
            </a:r>
            <a:r>
              <a:rPr lang="en-GB" sz="1200" b="0" i="0" u="none" strike="noStrike" kern="1200" cap="none" dirty="0" err="1">
                <a:solidFill>
                  <a:schemeClr val="tx1"/>
                </a:solidFill>
                <a:effectLst/>
                <a:latin typeface="Calibri"/>
                <a:ea typeface="Calibri"/>
                <a:cs typeface="Calibri"/>
                <a:sym typeface="Calibri"/>
              </a:rPr>
              <a:t>Allemagne</a:t>
            </a:r>
            <a:r>
              <a:rPr lang="en-GB" sz="1200" b="0" i="0" u="none" strike="noStrike" kern="1200" cap="none" dirty="0">
                <a:solidFill>
                  <a:schemeClr val="tx1"/>
                </a:solidFill>
                <a:effectLst/>
                <a:latin typeface="Calibri"/>
                <a:ea typeface="Calibri"/>
                <a:cs typeface="Calibri"/>
                <a:sym typeface="Calibri"/>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Calibri"/>
                <a:ea typeface="Calibri"/>
                <a:cs typeface="Calibri"/>
                <a:sym typeface="Calibri"/>
              </a:rPr>
              <a:t>3.1.3 </a:t>
            </a:r>
            <a:r>
              <a:rPr lang="en-GB" sz="1200" b="0" i="0" u="none" strike="noStrike" kern="1200" cap="none" baseline="0" dirty="0">
                <a:solidFill>
                  <a:schemeClr val="tx1"/>
                </a:solidFill>
                <a:effectLst/>
                <a:latin typeface="Calibri"/>
                <a:ea typeface="Calibri"/>
                <a:cs typeface="Calibri"/>
                <a:sym typeface="Calibri"/>
              </a:rPr>
              <a:t>- </a:t>
            </a:r>
            <a:r>
              <a:rPr lang="en-GB" sz="1200" b="0" i="0" u="none" strike="noStrike" kern="1200" cap="none" dirty="0">
                <a:solidFill>
                  <a:schemeClr val="tx1"/>
                </a:solidFill>
                <a:effectLst/>
                <a:latin typeface="Calibri"/>
                <a:ea typeface="Calibri"/>
                <a:cs typeface="Calibri"/>
                <a:sym typeface="Calibri"/>
              </a:rPr>
              <a:t>langue [712], matière [562], musique [1139], maths [3438], science [1114], </a:t>
            </a:r>
            <a:r>
              <a:rPr lang="en-GB" sz="1200" b="0" i="0" u="none" strike="noStrike" kern="1200" cap="none" dirty="0" err="1">
                <a:solidFill>
                  <a:schemeClr val="tx1"/>
                </a:solidFill>
                <a:effectLst/>
                <a:latin typeface="Calibri"/>
                <a:ea typeface="Calibri"/>
                <a:cs typeface="Calibri"/>
                <a:sym typeface="Calibri"/>
              </a:rPr>
              <a:t>quel</a:t>
            </a:r>
            <a:r>
              <a:rPr lang="en-GB" sz="1200" b="0" i="0" u="none" strike="noStrike" kern="1200" cap="none" dirty="0">
                <a:solidFill>
                  <a:schemeClr val="tx1"/>
                </a:solidFill>
                <a:effectLst/>
                <a:latin typeface="Calibri"/>
                <a:ea typeface="Calibri"/>
                <a:cs typeface="Calibri"/>
                <a:sym typeface="Calibri"/>
              </a:rPr>
              <a:t> [146], quelle [146], que [9]</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92" name="Google Shape;19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3926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Timing: 1 minute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Alphabetical ordering is something which can also cause beginner dictionary users problems – particularly when they are required to look beyond the initial letter. This slide therefore attempts to provide some practice in this skill, essential for the second step in locating the word to be looked up in the dictionary. It is necessary to look as far as the fourth letter to sort two of the words!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The answers are animated, and the words ‘fly’ into their correct position in the order.</a:t>
            </a:r>
            <a:endParaRPr dirty="0"/>
          </a:p>
          <a:p>
            <a:pPr marL="0" lvl="0" indent="0" algn="l" rtl="0">
              <a:spcBef>
                <a:spcPts val="0"/>
              </a:spcBef>
              <a:spcAft>
                <a:spcPts val="0"/>
              </a:spcAft>
              <a:buNone/>
            </a:pPr>
            <a:endParaRPr dirty="0"/>
          </a:p>
        </p:txBody>
      </p:sp>
      <p:sp>
        <p:nvSpPr>
          <p:cNvPr id="212" name="Google Shape;2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34003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Timing: 1 minute approx.</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Having practised two of the skills required for paper dictionary use, the students are now introduced to our choice of online dictionary for French. It is recommended that they bookmark this on their own devices.</a:t>
            </a:r>
            <a:endParaRPr dirty="0"/>
          </a:p>
          <a:p>
            <a:pPr marL="0" lvl="0" indent="0" algn="l" rtl="0">
              <a:spcBef>
                <a:spcPts val="0"/>
              </a:spcBef>
              <a:spcAft>
                <a:spcPts val="0"/>
              </a:spcAft>
              <a:buNone/>
            </a:pPr>
            <a:endParaRPr dirty="0"/>
          </a:p>
        </p:txBody>
      </p:sp>
      <p:sp>
        <p:nvSpPr>
          <p:cNvPr id="227" name="Google Shape;22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20117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Timing: 2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slide prompts learners to consider the part of speech of a word, an essential part of wider word knowledge, which informs the correct grammatical usage of that word. The activity challenges students to match some English words with their part of speech.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Explain to students that some words can be both a noun or a verb – as in the animated example of ‘lead’ – which has implications when searching for the correct translation of a given word in a particular context!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The answers are animated on the next slide; this slide should be displayed whilst students attempt the task.</a:t>
            </a:r>
            <a:endParaRPr dirty="0"/>
          </a:p>
        </p:txBody>
      </p:sp>
      <p:sp>
        <p:nvSpPr>
          <p:cNvPr id="238" name="Google Shape;23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70269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The answers to the activity on the previous slide are animated on this one. The term ‘parts of speech’ is explained.</a:t>
            </a:r>
            <a:endParaRPr dirty="0"/>
          </a:p>
          <a:p>
            <a:pPr marL="0" lvl="0" indent="0" algn="l" rtl="0">
              <a:spcBef>
                <a:spcPts val="0"/>
              </a:spcBef>
              <a:spcAft>
                <a:spcPts val="0"/>
              </a:spcAft>
              <a:buNone/>
            </a:pPr>
            <a:endParaRPr dirty="0"/>
          </a:p>
        </p:txBody>
      </p:sp>
      <p:sp>
        <p:nvSpPr>
          <p:cNvPr id="265" name="Google Shape;26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7084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Highlight the most common consonants which are typically </a:t>
            </a:r>
            <a:r>
              <a:rPr lang="en-GB" b="1" dirty="0"/>
              <a:t>not </a:t>
            </a:r>
            <a:r>
              <a:rPr lang="en-GB" dirty="0"/>
              <a:t>silent at the end of a word.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45317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Timing: 2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Students are now challenged to find the abbreviations used on the recommended French dictionary site for the parts of speech listed; the answers are animated. A similar exercise could be done with any paper bilingual dictionaries in use.</a:t>
            </a:r>
            <a:endParaRPr dirty="0"/>
          </a:p>
        </p:txBody>
      </p:sp>
      <p:sp>
        <p:nvSpPr>
          <p:cNvPr id="289" name="Google Shape;28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6283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dirty="0" err="1"/>
              <a:t>Please</a:t>
            </a:r>
            <a:r>
              <a:rPr lang="fr-FR" b="1" dirty="0"/>
              <a:t> note</a:t>
            </a:r>
            <a:r>
              <a:rPr lang="fr-FR" b="0" dirty="0"/>
              <a:t>: </a:t>
            </a:r>
            <a:r>
              <a:rPr lang="fr-FR" b="0" dirty="0" err="1"/>
              <a:t>teachers</a:t>
            </a:r>
            <a:r>
              <a:rPr lang="fr-FR" b="0" dirty="0"/>
              <a:t> to insert the full </a:t>
            </a:r>
            <a:r>
              <a:rPr lang="fr-FR" b="0" dirty="0" err="1"/>
              <a:t>text</a:t>
            </a:r>
            <a:r>
              <a:rPr lang="fr-FR" b="0" dirty="0"/>
              <a:t> of </a:t>
            </a:r>
            <a:r>
              <a:rPr lang="en-GB" b="0" dirty="0"/>
              <a:t>verses 1 and 2 of the poem in the text box.</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Timing: 2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Suggested teaching steps:</a:t>
            </a:r>
            <a:endParaRPr dirty="0"/>
          </a:p>
          <a:p>
            <a:pPr marL="0" lvl="0" indent="0" algn="l" rtl="0">
              <a:spcBef>
                <a:spcPts val="0"/>
              </a:spcBef>
              <a:spcAft>
                <a:spcPts val="0"/>
              </a:spcAft>
              <a:buNone/>
            </a:pPr>
            <a:r>
              <a:rPr lang="en-GB" dirty="0"/>
              <a:t>1. Teacher reads each line slowly, perhaps with gestures to support meaning.  Each line is animated separately so that the teacher can time his/her reading to coincide with the appearance of the text.  This supports attention and reduces the risk of cognitive overload.</a:t>
            </a:r>
            <a:br>
              <a:rPr lang="en-GB" dirty="0"/>
            </a:br>
            <a:r>
              <a:rPr lang="en-GB" dirty="0"/>
              <a:t>2. Leave the text visible and listen/watch the video version.</a:t>
            </a:r>
            <a:endParaRPr dirty="0"/>
          </a:p>
          <a:p>
            <a:pPr marL="0" lvl="0" indent="0" algn="l" rtl="0">
              <a:spcBef>
                <a:spcPts val="0"/>
              </a:spcBef>
              <a:spcAft>
                <a:spcPts val="0"/>
              </a:spcAft>
              <a:buNone/>
            </a:pPr>
            <a:r>
              <a:rPr lang="en-GB" dirty="0"/>
              <a:t>This slide links to a reading of the poem on YouTube.  The video is not embedded – teachers will need to be online to access this version of the poem.  </a:t>
            </a:r>
            <a:br>
              <a:rPr lang="en-GB" dirty="0"/>
            </a:br>
            <a:r>
              <a:rPr lang="en-GB" b="1" dirty="0"/>
              <a:t>Play up to where the boy stops speaking – these are the first two verses. Stop video at 39 seconds.</a:t>
            </a:r>
            <a:br>
              <a:rPr lang="en-GB" b="1" dirty="0"/>
            </a:br>
            <a:endParaRPr b="1" dirty="0"/>
          </a:p>
          <a:p>
            <a:pPr marL="0" lvl="0" indent="0" algn="l" rtl="0">
              <a:spcBef>
                <a:spcPts val="0"/>
              </a:spcBef>
              <a:spcAft>
                <a:spcPts val="0"/>
              </a:spcAft>
              <a:buNone/>
            </a:pPr>
            <a:r>
              <a:rPr lang="en-GB" u="sng" dirty="0">
                <a:solidFill>
                  <a:schemeClr val="hlink"/>
                </a:solidFill>
                <a:hlinkClick r:id="rId3"/>
              </a:rPr>
              <a:t>https://www.youtube.com/watch?v=PYTqsC2L2VI</a:t>
            </a:r>
            <a:br>
              <a:rPr lang="en-GB" dirty="0"/>
            </a:br>
            <a:r>
              <a:rPr lang="en-GB" dirty="0"/>
              <a:t>Version with two children who do actions to support meaning – really nice reading.</a:t>
            </a:r>
            <a:endParaRPr dirty="0"/>
          </a:p>
        </p:txBody>
      </p:sp>
      <p:sp>
        <p:nvSpPr>
          <p:cNvPr id="314" name="Google Shape;31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06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dirty="0"/>
              <a:t>Timing: 1 minute approx.</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dirty="0"/>
              <a:t>The next lesson will give more opportunities for students to express their views on readings of the poem but it is a useful moment to elicit their reaction to the boy’s tone of voice/way he presents. These adjectives have been encountered previously.</a:t>
            </a:r>
            <a:endParaRPr dirty="0"/>
          </a:p>
        </p:txBody>
      </p:sp>
      <p:sp>
        <p:nvSpPr>
          <p:cNvPr id="324" name="Google Shape;32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25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Timing: 1 minute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Bring up the first question and options.  Give students just a few seconds to confer in pairs and share their consensus.</a:t>
            </a:r>
            <a:br>
              <a:rPr lang="en-GB" dirty="0"/>
            </a:br>
            <a:r>
              <a:rPr lang="en-GB" dirty="0"/>
              <a:t>Then bring up question two.  You may need to return to the text on slide 3.  Students should conclude that there are repetitions and rhythms but no rhymes (they might suggest that Afrique and </a:t>
            </a:r>
            <a:r>
              <a:rPr lang="en-GB" dirty="0" err="1"/>
              <a:t>Amérique</a:t>
            </a:r>
            <a:r>
              <a:rPr lang="en-GB" dirty="0"/>
              <a:t> rhyme, but should certainly agree that whilst it’s a poem, it’s not a rhyming poem!).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The responses contain words which have not been learned previously, but are near-cognates which should be easy to work out from the context (frequency given below).</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Word frequency rankings (1 is the most common word in French): </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r>
              <a:rPr lang="en-GB" dirty="0"/>
              <a:t>article [604], </a:t>
            </a:r>
            <a:r>
              <a:rPr lang="en-GB" dirty="0" err="1"/>
              <a:t>répétition</a:t>
            </a:r>
            <a:r>
              <a:rPr lang="en-GB" dirty="0"/>
              <a:t> [2804], </a:t>
            </a:r>
            <a:r>
              <a:rPr lang="en-GB" dirty="0" err="1"/>
              <a:t>rhythme</a:t>
            </a:r>
            <a:r>
              <a:rPr lang="en-GB" dirty="0"/>
              <a:t> [&gt;5000], rime [&gt;5000]</a:t>
            </a:r>
          </a:p>
          <a:p>
            <a:pPr marL="0" marR="0" lvl="0" indent="0" algn="l" rtl="0">
              <a:lnSpc>
                <a:spcPct val="100000"/>
              </a:lnSpc>
              <a:spcBef>
                <a:spcPts val="0"/>
              </a:spcBef>
              <a:spcAft>
                <a:spcPts val="0"/>
              </a:spcAft>
              <a:buClr>
                <a:schemeClr val="dk1"/>
              </a:buClr>
              <a:buSzPts val="1200"/>
              <a:buFont typeface="Calibri"/>
              <a:buNone/>
            </a:pPr>
            <a:endParaRPr lang="en-GB" sz="1200" b="0" i="0"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b="0" dirty="0"/>
          </a:p>
          <a:p>
            <a:pPr marL="0" lvl="0" indent="0" algn="l" rtl="0">
              <a:spcBef>
                <a:spcPts val="0"/>
              </a:spcBef>
              <a:spcAft>
                <a:spcPts val="0"/>
              </a:spcAft>
              <a:buNone/>
            </a:pPr>
            <a:endParaRPr dirty="0"/>
          </a:p>
        </p:txBody>
      </p:sp>
      <p:sp>
        <p:nvSpPr>
          <p:cNvPr id="336" name="Google Shape;33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92247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dirty="0" err="1"/>
              <a:t>Please</a:t>
            </a:r>
            <a:r>
              <a:rPr lang="fr-FR" b="1" dirty="0"/>
              <a:t> note</a:t>
            </a:r>
            <a:r>
              <a:rPr lang="fr-FR" b="0" dirty="0"/>
              <a:t>: </a:t>
            </a:r>
            <a:r>
              <a:rPr lang="fr-FR" b="0" dirty="0" err="1"/>
              <a:t>teachers</a:t>
            </a:r>
            <a:r>
              <a:rPr lang="fr-FR" b="0" dirty="0"/>
              <a:t> to insert the full </a:t>
            </a:r>
            <a:r>
              <a:rPr lang="fr-FR" b="0" dirty="0" err="1"/>
              <a:t>text</a:t>
            </a:r>
            <a:r>
              <a:rPr lang="fr-FR" b="0" dirty="0"/>
              <a:t> of </a:t>
            </a:r>
            <a:r>
              <a:rPr lang="en-GB" b="0" dirty="0"/>
              <a:t>verses 1 and 2 of the poem in the text box, highlighting the four words in orange in the text.</a:t>
            </a:r>
            <a:endParaRPr lang="en-GB" i="0" dirty="0"/>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Timing: 2 minutes approx.</a:t>
            </a:r>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Many of the words in this text have been previously introduced and learnt (this was one factor in the choice of this text for this point in the scheme of work); others are introduced as part of the new vocabulary set for this week. However, a third group of words does not fall into either of the above categories. Four words are thus highlighted for students to look up, practising the skills introduced earlier in this sequence. It is pointed out that the dictionary user has to work his/her way down the examples of usage provided, in order to find the </a:t>
            </a:r>
            <a:r>
              <a:rPr lang="en-GB" i="1" dirty="0"/>
              <a:t>correct</a:t>
            </a:r>
            <a:r>
              <a:rPr lang="en-GB" i="0" dirty="0"/>
              <a:t> translation of a word for the context; in this case, the third meaning given in </a:t>
            </a:r>
            <a:r>
              <a:rPr lang="en-GB" i="0" dirty="0" err="1"/>
              <a:t>WordReference</a:t>
            </a:r>
            <a:r>
              <a:rPr lang="en-GB" i="0" dirty="0"/>
              <a:t> for </a:t>
            </a:r>
            <a:r>
              <a:rPr lang="en-GB" i="1" dirty="0" err="1"/>
              <a:t>repousser</a:t>
            </a:r>
            <a:r>
              <a:rPr lang="en-GB" i="1" dirty="0"/>
              <a:t> </a:t>
            </a:r>
            <a:r>
              <a:rPr lang="en-GB" i="0" dirty="0"/>
              <a:t>is the correct one.</a:t>
            </a:r>
            <a:endParaRPr dirty="0"/>
          </a:p>
          <a:p>
            <a:pPr marL="0" lvl="0" indent="0" algn="l" rtl="0">
              <a:spcBef>
                <a:spcPts val="0"/>
              </a:spcBef>
              <a:spcAft>
                <a:spcPts val="0"/>
              </a:spcAft>
              <a:buNone/>
            </a:pPr>
            <a:endParaRPr i="0" dirty="0"/>
          </a:p>
          <a:p>
            <a:pPr marL="0" lvl="0" indent="0" algn="l" rtl="0">
              <a:spcBef>
                <a:spcPts val="0"/>
              </a:spcBef>
              <a:spcAft>
                <a:spcPts val="0"/>
              </a:spcAft>
              <a:buNone/>
            </a:pPr>
            <a:r>
              <a:rPr lang="en-GB" i="0" dirty="0"/>
              <a:t>N.B. The possessive forms </a:t>
            </a:r>
            <a:r>
              <a:rPr lang="en-GB" i="1" dirty="0"/>
              <a:t>mon</a:t>
            </a:r>
            <a:r>
              <a:rPr lang="en-GB" i="0" dirty="0"/>
              <a:t> and </a:t>
            </a:r>
            <a:r>
              <a:rPr lang="en-GB" i="1" dirty="0"/>
              <a:t>ton</a:t>
            </a:r>
            <a:r>
              <a:rPr lang="en-GB" i="0" dirty="0"/>
              <a:t> are not dealt with as a grammar point at this stage; we are only aiming for students to understand their meaning here. Possessive adjectives form part of the scheme of work grammar for Year 8 in the NCELP French scheme of work.</a:t>
            </a:r>
            <a:endParaRPr dirty="0"/>
          </a:p>
        </p:txBody>
      </p:sp>
      <p:sp>
        <p:nvSpPr>
          <p:cNvPr id="343" name="Google Shape;34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15121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Timing: 5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vocabulary activity has several purposes:</a:t>
            </a:r>
            <a:endParaRPr dirty="0"/>
          </a:p>
          <a:p>
            <a:pPr marL="0" lvl="0" indent="0" algn="l" rtl="0">
              <a:spcBef>
                <a:spcPts val="0"/>
              </a:spcBef>
              <a:spcAft>
                <a:spcPts val="0"/>
              </a:spcAft>
              <a:buNone/>
            </a:pP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Extending the dictionary skills work on part of speech to L2 vocabulary, priming students for additional dictionary work as necessary while understanding this week’s text</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Reactivating knowledge of previously taught vocabulary that features in this week’s text</a:t>
            </a:r>
            <a:endParaRPr dirty="0"/>
          </a:p>
          <a:p>
            <a:pPr marL="228600" lvl="0" indent="-228600" algn="l" rtl="0">
              <a:spcBef>
                <a:spcPts val="0"/>
              </a:spcBef>
              <a:spcAft>
                <a:spcPts val="0"/>
              </a:spcAft>
              <a:buClr>
                <a:schemeClr val="dk1"/>
              </a:buClr>
              <a:buSzPts val="1200"/>
              <a:buFont typeface="Calibri"/>
              <a:buAutoNum type="arabicPeriod"/>
            </a:pPr>
            <a:r>
              <a:rPr lang="en-GB" dirty="0"/>
              <a:t>Checking understanding of the pronunciation and form of the vocabulary introduced this week (the meaning will be reinforced with picture aids in lessons 1 and 2)</a:t>
            </a:r>
            <a:endParaRPr dirty="0"/>
          </a:p>
          <a:p>
            <a:pPr marL="228600" lvl="0" indent="-15240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GB" dirty="0"/>
              <a:t>The slides is animated so that the students first identify the part of speech of the known vocabulary, and then identify the new words in this category – pronunciation can be checked by eliciting the answers with the class.</a:t>
            </a:r>
            <a:endParaRPr dirty="0"/>
          </a:p>
        </p:txBody>
      </p:sp>
      <p:sp>
        <p:nvSpPr>
          <p:cNvPr id="355" name="Google Shape;35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63870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16154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0" name="Google Shape;42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35212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0" name="Google Shape;45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26052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0" name="Google Shape;45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13624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Timing (including introduction): 10 minutes approx.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activity practises the [SFC] rules (and exceptions), whilst revising relevant vocabulary from this week’s 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 write the words in exercise books or on mini whiteboards. Pronunciation can be checked when eliciting answers. The answers are animated to show the full word in French first, then the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19585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Timing: 1 minute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Vocabulary extension: verbs + preposition </a:t>
            </a:r>
            <a:r>
              <a:rPr lang="en-GB" i="1" dirty="0"/>
              <a:t>à</a:t>
            </a:r>
            <a:r>
              <a:rPr lang="en-GB" i="0" dirty="0"/>
              <a:t>.</a:t>
            </a:r>
            <a:endParaRPr dirty="0"/>
          </a:p>
        </p:txBody>
      </p:sp>
      <p:sp>
        <p:nvSpPr>
          <p:cNvPr id="450" name="Google Shape;45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13769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dirty="0" err="1"/>
              <a:t>Please</a:t>
            </a:r>
            <a:r>
              <a:rPr lang="fr-FR" b="1" dirty="0"/>
              <a:t> note</a:t>
            </a:r>
            <a:r>
              <a:rPr lang="fr-FR" b="0" dirty="0"/>
              <a:t>: </a:t>
            </a:r>
            <a:r>
              <a:rPr lang="fr-FR" b="0" dirty="0" err="1"/>
              <a:t>teachers</a:t>
            </a:r>
            <a:r>
              <a:rPr lang="fr-FR" b="0" dirty="0"/>
              <a:t> to insert </a:t>
            </a:r>
            <a:r>
              <a:rPr lang="en-GB" b="0" dirty="0"/>
              <a:t>the text of verse 1, line by line. Each line is animated with the accompanying audio.</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Timing: 5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Attribution: Please emoji</a:t>
            </a:r>
            <a:endParaRPr dirty="0"/>
          </a:p>
          <a:p>
            <a:pPr marL="0" lvl="0" indent="0" algn="l" rtl="0">
              <a:spcBef>
                <a:spcPts val="0"/>
              </a:spcBef>
              <a:spcAft>
                <a:spcPts val="0"/>
              </a:spcAft>
              <a:buNone/>
            </a:pPr>
            <a:r>
              <a:rPr lang="en-GB" dirty="0"/>
              <a:t>Twitter [CC BY 4.0 (https://creativecommons.org/licenses/by/4.0)]</a:t>
            </a:r>
            <a:br>
              <a:rPr lang="en-GB" dirty="0"/>
            </a:br>
            <a:r>
              <a:rPr lang="en-GB" dirty="0"/>
              <a:t>https://upload.wikimedia.org/wikipedia/commons/f/ff/Twemoji_1f64f.svg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Whole class opportunity to read verse 1 aloud with the teacher.</a:t>
            </a:r>
            <a:br>
              <a:rPr lang="en-GB" dirty="0"/>
            </a:br>
            <a:r>
              <a:rPr lang="en-GB" dirty="0"/>
              <a:t>Elicit meanings and clarify any unknown vocabulary that has not yet been understood – dictionary work can be encouraged here.</a:t>
            </a:r>
            <a:br>
              <a:rPr lang="en-GB" dirty="0"/>
            </a:br>
            <a:r>
              <a:rPr lang="en-GB" dirty="0"/>
              <a:t>Pay particular attention to the new vocabulary introduced this week – “</a:t>
            </a:r>
            <a:r>
              <a:rPr lang="en-GB" dirty="0" err="1"/>
              <a:t>frapper</a:t>
            </a:r>
            <a:r>
              <a:rPr lang="en-GB" dirty="0"/>
              <a:t>” and “</a:t>
            </a:r>
            <a:r>
              <a:rPr lang="en-GB" dirty="0" err="1"/>
              <a:t>cœur</a:t>
            </a:r>
            <a:r>
              <a:rPr lang="en-GB" dirty="0"/>
              <a:t>”.</a:t>
            </a:r>
            <a:endParaRPr dirty="0"/>
          </a:p>
          <a:p>
            <a:pPr marL="0" lvl="0" indent="0" algn="l" rtl="0">
              <a:spcBef>
                <a:spcPts val="0"/>
              </a:spcBef>
              <a:spcAft>
                <a:spcPts val="0"/>
              </a:spcAft>
              <a:buNone/>
            </a:pPr>
            <a:r>
              <a:rPr lang="en-GB" sz="1200" dirty="0">
                <a:solidFill>
                  <a:srgbClr val="115076"/>
                </a:solidFill>
              </a:rPr>
              <a:t>The perfect tense will not be learnt until year 8, so at this stage the focus should be on meaning rather than form.</a:t>
            </a:r>
            <a:endParaRPr sz="1200" dirty="0">
              <a:solidFill>
                <a:srgbClr val="115076"/>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GB" dirty="0"/>
              <a:t>Give students another opportunity to read aloud the first verse in pairs, a line each. Encourage them to read expressively, thinking about the meaning.</a:t>
            </a:r>
            <a:endParaRPr dirty="0"/>
          </a:p>
        </p:txBody>
      </p:sp>
      <p:sp>
        <p:nvSpPr>
          <p:cNvPr id="478" name="Google Shape;47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24094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dirty="0" err="1"/>
              <a:t>Please</a:t>
            </a:r>
            <a:r>
              <a:rPr lang="fr-FR" b="1" dirty="0"/>
              <a:t> note</a:t>
            </a:r>
            <a:r>
              <a:rPr lang="fr-FR" b="0" dirty="0"/>
              <a:t>: </a:t>
            </a:r>
            <a:r>
              <a:rPr lang="fr-FR" b="0" dirty="0" err="1"/>
              <a:t>teachers</a:t>
            </a:r>
            <a:r>
              <a:rPr lang="fr-FR" b="0" dirty="0"/>
              <a:t> to insert </a:t>
            </a:r>
            <a:r>
              <a:rPr lang="en-GB" b="0" dirty="0"/>
              <a:t>the text of verse 2, line by line. Each line is animated with the accompanying audio.</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Timing: 5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Whole class opportunity to read verse 2 aloud with the teacher.</a:t>
            </a:r>
            <a:br>
              <a:rPr lang="en-GB" dirty="0"/>
            </a:br>
            <a:r>
              <a:rPr lang="en-GB" dirty="0"/>
              <a:t>Pay particular attention to the new vocabulary introduced this week – “</a:t>
            </a:r>
            <a:r>
              <a:rPr lang="en-GB" dirty="0" err="1"/>
              <a:t>si</a:t>
            </a:r>
            <a:r>
              <a:rPr lang="en-GB" dirty="0"/>
              <a:t>”.</a:t>
            </a:r>
            <a:br>
              <a:rPr lang="en-GB" dirty="0"/>
            </a:br>
            <a:r>
              <a:rPr lang="en-GB" dirty="0"/>
              <a:t>Attention should also be drawn to “d’” = “de” and that the meaning is “from” – the meaning “of” will be introduced in the next verse in lesson 2.</a:t>
            </a:r>
            <a:endParaRPr dirty="0"/>
          </a:p>
        </p:txBody>
      </p:sp>
      <p:sp>
        <p:nvSpPr>
          <p:cNvPr id="502" name="Google Shape;50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51973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Timing: 5 minutes approx.</a:t>
            </a:r>
          </a:p>
          <a:p>
            <a:endParaRPr lang="en-GB" dirty="0"/>
          </a:p>
          <a:p>
            <a:r>
              <a:rPr lang="en-GB" dirty="0"/>
              <a:t>This is an opportunity to find out a little about the poet,</a:t>
            </a:r>
            <a:r>
              <a:rPr lang="en-GB" baseline="0" dirty="0"/>
              <a:t> and to re-visit question words including ‘</a:t>
            </a:r>
            <a:r>
              <a:rPr lang="en-GB" baseline="0" dirty="0" err="1"/>
              <a:t>pourquoi</a:t>
            </a:r>
            <a:r>
              <a:rPr lang="en-GB" baseline="0" dirty="0"/>
              <a:t>’, which is introduced this week.</a:t>
            </a:r>
            <a:br>
              <a:rPr lang="en-GB" baseline="0" dirty="0"/>
            </a:br>
            <a:endParaRPr lang="en-GB" baseline="0" dirty="0"/>
          </a:p>
          <a:p>
            <a:r>
              <a:rPr lang="en-GB" baseline="0" dirty="0"/>
              <a:t>The students match the question word to the question – the answer given provides a clue. ‘Comment’ is included as a distractor to limit the process of elimination approach.</a:t>
            </a:r>
          </a:p>
          <a:p>
            <a:endParaRPr lang="en-GB" baseline="0" dirty="0"/>
          </a:p>
          <a:p>
            <a:r>
              <a:rPr lang="en-GB" baseline="0" dirty="0"/>
              <a:t>This activity includes previously taught vocabulary and near-cognates (for which the frequency is given below).</a:t>
            </a:r>
          </a:p>
          <a:p>
            <a:endParaRPr lang="en-GB" baseline="0" dirty="0"/>
          </a:p>
          <a:p>
            <a:r>
              <a:rPr lang="en-GB" b="1" baseline="0" dirty="0"/>
              <a:t>Word frequency rankings (1 is the most common word in French): </a:t>
            </a:r>
          </a:p>
          <a:p>
            <a:endParaRPr lang="en-GB" b="1" baseline="0" dirty="0"/>
          </a:p>
          <a:p>
            <a:r>
              <a:rPr lang="de-DE" sz="1200" b="0" i="0" kern="1200" dirty="0">
                <a:solidFill>
                  <a:schemeClr val="tx1"/>
                </a:solidFill>
                <a:effectLst/>
                <a:latin typeface="+mn-lt"/>
                <a:ea typeface="+mn-ea"/>
                <a:cs typeface="+mn-cs"/>
              </a:rPr>
              <a:t>Afrique [N/A], Cameroun [N/A], diversité [2537], journaliste [1337], message [792], </a:t>
            </a:r>
            <a:r>
              <a:rPr lang="en-GB" baseline="0" dirty="0" err="1"/>
              <a:t>poème</a:t>
            </a:r>
            <a:r>
              <a:rPr lang="en-GB" baseline="0" dirty="0"/>
              <a:t> [3031], </a:t>
            </a:r>
            <a:r>
              <a:rPr lang="de-DE" sz="1200" b="0" i="0" kern="1200" dirty="0">
                <a:solidFill>
                  <a:schemeClr val="tx1"/>
                </a:solidFill>
                <a:effectLst/>
                <a:latin typeface="+mn-lt"/>
                <a:ea typeface="+mn-ea"/>
                <a:cs typeface="+mn-cs"/>
              </a:rPr>
              <a:t>poète [2307], respect [818]</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94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dirty="0" err="1"/>
              <a:t>Please</a:t>
            </a:r>
            <a:r>
              <a:rPr lang="fr-FR" b="1" dirty="0"/>
              <a:t> note</a:t>
            </a:r>
            <a:r>
              <a:rPr lang="fr-FR" b="0" dirty="0"/>
              <a:t>: </a:t>
            </a:r>
            <a:r>
              <a:rPr lang="fr-FR" b="0" dirty="0" err="1"/>
              <a:t>teachers</a:t>
            </a:r>
            <a:r>
              <a:rPr lang="fr-FR" b="0" dirty="0"/>
              <a:t> to insert the full </a:t>
            </a:r>
            <a:r>
              <a:rPr lang="fr-FR" b="0" dirty="0" err="1"/>
              <a:t>text</a:t>
            </a:r>
            <a:r>
              <a:rPr lang="fr-FR" b="0" dirty="0"/>
              <a:t> of </a:t>
            </a:r>
            <a:r>
              <a:rPr lang="en-GB" b="0" dirty="0"/>
              <a:t>verses 1 and 2 of the poem in the text box.</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Timing: 5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Opportunity to revisit the first two verses of the poem.  Students can be asked to read them aloud in pairs, taking it in turns to read a line each OR taking a verse each.</a:t>
            </a:r>
          </a:p>
          <a:p>
            <a:pPr marL="0" lvl="0" indent="0" algn="l" rtl="0">
              <a:spcBef>
                <a:spcPts val="0"/>
              </a:spcBef>
              <a:spcAft>
                <a:spcPts val="0"/>
              </a:spcAft>
              <a:buNone/>
            </a:pPr>
            <a:br>
              <a:rPr lang="en-GB" dirty="0"/>
            </a:br>
            <a:r>
              <a:rPr lang="en-GB" dirty="0"/>
              <a:t>They should be encouraged to use tone of voice, variance of tempo/rhythm, and/or gesture to demonstrate their understanding.</a:t>
            </a:r>
            <a:endParaRPr dirty="0"/>
          </a:p>
        </p:txBody>
      </p:sp>
      <p:sp>
        <p:nvSpPr>
          <p:cNvPr id="532" name="Google Shape;53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35672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Learning outcomes (lesson 2)</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Pronouncing the text confidently, deepening understanding of the message of the poem, being creative with the text</a:t>
            </a:r>
            <a:endParaRPr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3.2.7 (introduce): </a:t>
            </a:r>
            <a:r>
              <a:rPr lang="en-GB" sz="1200" b="0" i="0" dirty="0" err="1">
                <a:solidFill>
                  <a:schemeClr val="dk1"/>
                </a:solidFill>
                <a:latin typeface="Calibri"/>
                <a:ea typeface="Calibri"/>
                <a:cs typeface="Calibri"/>
                <a:sym typeface="Calibri"/>
              </a:rPr>
              <a:t>frapper</a:t>
            </a:r>
            <a:r>
              <a:rPr lang="en-GB" sz="1200" b="0" i="0" dirty="0">
                <a:solidFill>
                  <a:schemeClr val="dk1"/>
                </a:solidFill>
                <a:latin typeface="Calibri"/>
                <a:ea typeface="Calibri"/>
                <a:cs typeface="Calibri"/>
                <a:sym typeface="Calibri"/>
              </a:rPr>
              <a:t> (à) [745], </a:t>
            </a:r>
            <a:r>
              <a:rPr lang="en-GB" sz="1200" b="0" i="0" dirty="0" err="1">
                <a:solidFill>
                  <a:schemeClr val="dk1"/>
                </a:solidFill>
                <a:latin typeface="Calibri"/>
                <a:ea typeface="Calibri"/>
                <a:cs typeface="Calibri"/>
                <a:sym typeface="Calibri"/>
              </a:rPr>
              <a:t>ressembler</a:t>
            </a:r>
            <a:r>
              <a:rPr lang="en-GB" sz="1200" b="0" i="0" dirty="0">
                <a:solidFill>
                  <a:schemeClr val="dk1"/>
                </a:solidFill>
                <a:latin typeface="Calibri"/>
                <a:ea typeface="Calibri"/>
                <a:cs typeface="Calibri"/>
                <a:sym typeface="Calibri"/>
              </a:rPr>
              <a:t> à [1398], </a:t>
            </a:r>
            <a:r>
              <a:rPr lang="en-GB" sz="1200" b="0" i="0" dirty="0" err="1">
                <a:solidFill>
                  <a:schemeClr val="dk1"/>
                </a:solidFill>
                <a:latin typeface="Calibri"/>
                <a:ea typeface="Calibri"/>
                <a:cs typeface="Calibri"/>
                <a:sym typeface="Calibri"/>
              </a:rPr>
              <a:t>cœur</a:t>
            </a:r>
            <a:r>
              <a:rPr lang="en-GB" sz="1200" b="0" i="0" dirty="0">
                <a:solidFill>
                  <a:schemeClr val="dk1"/>
                </a:solidFill>
                <a:latin typeface="Calibri"/>
                <a:ea typeface="Calibri"/>
                <a:cs typeface="Calibri"/>
                <a:sym typeface="Calibri"/>
              </a:rPr>
              <a:t> [568], temps [65], blanc</a:t>
            </a:r>
            <a:r>
              <a:rPr lang="en-GB" sz="1200" b="0" i="0" baseline="30000" dirty="0">
                <a:solidFill>
                  <a:schemeClr val="dk1"/>
                </a:solidFill>
                <a:latin typeface="Calibri"/>
                <a:ea typeface="Calibri"/>
                <a:cs typeface="Calibri"/>
                <a:sym typeface="Calibri"/>
              </a:rPr>
              <a:t>1</a:t>
            </a:r>
            <a:r>
              <a:rPr lang="en-GB" sz="1200" b="0" i="0" dirty="0">
                <a:solidFill>
                  <a:schemeClr val="dk1"/>
                </a:solidFill>
                <a:latin typeface="Calibri"/>
                <a:ea typeface="Calibri"/>
                <a:cs typeface="Calibri"/>
                <a:sym typeface="Calibri"/>
              </a:rPr>
              <a:t> [708], blanche [708], noir [572], pour</a:t>
            </a:r>
            <a:r>
              <a:rPr lang="en-GB" sz="1200" b="0" i="0" baseline="30000" dirty="0">
                <a:solidFill>
                  <a:schemeClr val="dk1"/>
                </a:solidFill>
                <a:latin typeface="Calibri"/>
                <a:ea typeface="Calibri"/>
                <a:cs typeface="Calibri"/>
                <a:sym typeface="Calibri"/>
              </a:rPr>
              <a:t>2</a:t>
            </a:r>
            <a:r>
              <a:rPr lang="en-GB" sz="1200" b="0" i="0" dirty="0">
                <a:solidFill>
                  <a:schemeClr val="dk1"/>
                </a:solidFill>
                <a:latin typeface="Calibri"/>
                <a:ea typeface="Calibri"/>
                <a:cs typeface="Calibri"/>
                <a:sym typeface="Calibri"/>
              </a:rPr>
              <a:t> [10], </a:t>
            </a:r>
            <a:r>
              <a:rPr lang="en-GB" sz="1200" b="0" i="0" dirty="0" err="1">
                <a:solidFill>
                  <a:schemeClr val="dk1"/>
                </a:solidFill>
                <a:latin typeface="Calibri"/>
                <a:ea typeface="Calibri"/>
                <a:cs typeface="Calibri"/>
                <a:sym typeface="Calibri"/>
              </a:rPr>
              <a:t>si</a:t>
            </a:r>
            <a:r>
              <a:rPr lang="en-GB" sz="1200" b="0" i="0" dirty="0">
                <a:solidFill>
                  <a:schemeClr val="dk1"/>
                </a:solidFill>
                <a:latin typeface="Calibri"/>
                <a:ea typeface="Calibri"/>
                <a:cs typeface="Calibri"/>
                <a:sym typeface="Calibri"/>
              </a:rPr>
              <a:t> [34]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3.2.4 (revisit):</a:t>
            </a:r>
            <a:r>
              <a:rPr lang="en-GB" sz="1200" b="1" i="0" u="none" strike="noStrike" kern="1200" cap="none" baseline="0" dirty="0">
                <a:solidFill>
                  <a:schemeClr val="tx1"/>
                </a:solidFill>
                <a:effectLst/>
                <a:latin typeface="Calibri"/>
                <a:ea typeface="Calibri"/>
                <a:cs typeface="Calibri"/>
                <a:sym typeface="Calibri"/>
              </a:rPr>
              <a:t> </a:t>
            </a:r>
            <a:r>
              <a:rPr lang="en-GB" sz="1200" b="0" i="0" u="none" strike="noStrike" kern="1200" cap="none" dirty="0">
                <a:solidFill>
                  <a:schemeClr val="tx1"/>
                </a:solidFill>
                <a:effectLst/>
                <a:latin typeface="Calibri"/>
                <a:ea typeface="Calibri"/>
                <a:cs typeface="Calibri"/>
                <a:sym typeface="Calibri"/>
              </a:rPr>
              <a:t>avion [1409], allemand</a:t>
            </a:r>
            <a:r>
              <a:rPr lang="en-GB" sz="1200" b="0" i="0" u="none" strike="noStrike" kern="1200" cap="none" baseline="30000" dirty="0">
                <a:solidFill>
                  <a:schemeClr val="tx1"/>
                </a:solidFill>
                <a:effectLst/>
                <a:latin typeface="Calibri"/>
                <a:ea typeface="Calibri"/>
                <a:cs typeface="Calibri"/>
                <a:sym typeface="Calibri"/>
              </a:rPr>
              <a:t>1, 2 </a:t>
            </a:r>
            <a:r>
              <a:rPr lang="en-GB" sz="1200" b="0" i="0" u="none" strike="noStrike" kern="1200" cap="none" dirty="0">
                <a:solidFill>
                  <a:schemeClr val="tx1"/>
                </a:solidFill>
                <a:effectLst/>
                <a:latin typeface="Calibri"/>
                <a:ea typeface="Calibri"/>
                <a:cs typeface="Calibri"/>
                <a:sym typeface="Calibri"/>
              </a:rPr>
              <a:t>[844], </a:t>
            </a:r>
            <a:r>
              <a:rPr lang="en-GB" sz="1200" b="0" i="0" u="none" strike="noStrike" kern="1200" cap="none" dirty="0" err="1">
                <a:solidFill>
                  <a:schemeClr val="tx1"/>
                </a:solidFill>
                <a:effectLst/>
                <a:latin typeface="Calibri"/>
                <a:ea typeface="Calibri"/>
                <a:cs typeface="Calibri"/>
                <a:sym typeface="Calibri"/>
              </a:rPr>
              <a:t>lettre</a:t>
            </a:r>
            <a:r>
              <a:rPr lang="en-GB" sz="1200" b="0" i="0" u="none" strike="noStrike" kern="1200" cap="none" dirty="0">
                <a:solidFill>
                  <a:schemeClr val="tx1"/>
                </a:solidFill>
                <a:effectLst/>
                <a:latin typeface="Calibri"/>
                <a:ea typeface="Calibri"/>
                <a:cs typeface="Calibri"/>
                <a:sym typeface="Calibri"/>
              </a:rPr>
              <a:t> [480], </a:t>
            </a:r>
            <a:r>
              <a:rPr lang="en-GB" sz="1200" b="0" i="0" u="none" strike="noStrike" kern="1200" cap="none" dirty="0" err="1">
                <a:solidFill>
                  <a:schemeClr val="tx1"/>
                </a:solidFill>
                <a:effectLst/>
                <a:latin typeface="Calibri"/>
                <a:ea typeface="Calibri"/>
                <a:cs typeface="Calibri"/>
                <a:sym typeface="Calibri"/>
              </a:rPr>
              <a:t>différent</a:t>
            </a:r>
            <a:r>
              <a:rPr lang="en-GB" sz="1200" b="0" i="0" u="none" strike="noStrike" kern="1200" cap="none" dirty="0">
                <a:solidFill>
                  <a:schemeClr val="tx1"/>
                </a:solidFill>
                <a:effectLst/>
                <a:latin typeface="Calibri"/>
                <a:ea typeface="Calibri"/>
                <a:cs typeface="Calibri"/>
                <a:sym typeface="Calibri"/>
              </a:rPr>
              <a:t> [350], prochain [380], </a:t>
            </a:r>
            <a:r>
              <a:rPr lang="en-GB" sz="1200" b="0" i="0" u="none" strike="noStrike" kern="1200" cap="none" dirty="0" err="1">
                <a:solidFill>
                  <a:schemeClr val="tx1"/>
                </a:solidFill>
                <a:effectLst/>
                <a:latin typeface="Calibri"/>
                <a:ea typeface="Calibri"/>
                <a:cs typeface="Calibri"/>
                <a:sym typeface="Calibri"/>
              </a:rPr>
              <a:t>bientôt</a:t>
            </a:r>
            <a:r>
              <a:rPr lang="en-GB" sz="1200" b="0" i="0" u="none" strike="noStrike" kern="1200" cap="none" dirty="0">
                <a:solidFill>
                  <a:schemeClr val="tx1"/>
                </a:solidFill>
                <a:effectLst/>
                <a:latin typeface="Calibri"/>
                <a:ea typeface="Calibri"/>
                <a:cs typeface="Calibri"/>
                <a:sym typeface="Calibri"/>
              </a:rPr>
              <a:t> [1208], </a:t>
            </a:r>
            <a:r>
              <a:rPr lang="en-GB" sz="1200" b="0" i="0" u="none" strike="noStrike" kern="1200" cap="none" dirty="0" err="1">
                <a:solidFill>
                  <a:schemeClr val="tx1"/>
                </a:solidFill>
                <a:effectLst/>
                <a:latin typeface="Calibri"/>
                <a:ea typeface="Calibri"/>
                <a:cs typeface="Calibri"/>
                <a:sym typeface="Calibri"/>
              </a:rPr>
              <a:t>demain</a:t>
            </a:r>
            <a:r>
              <a:rPr lang="en-GB" sz="1200" b="0" i="0" u="none" strike="noStrike" kern="1200" cap="none" dirty="0">
                <a:solidFill>
                  <a:schemeClr val="tx1"/>
                </a:solidFill>
                <a:effectLst/>
                <a:latin typeface="Calibri"/>
                <a:ea typeface="Calibri"/>
                <a:cs typeface="Calibri"/>
                <a:sym typeface="Calibri"/>
              </a:rPr>
              <a:t> [871], </a:t>
            </a:r>
            <a:r>
              <a:rPr lang="en-GB" sz="1200" b="0" i="0" u="none" strike="noStrike" kern="1200" cap="none" dirty="0" err="1">
                <a:solidFill>
                  <a:schemeClr val="tx1"/>
                </a:solidFill>
                <a:effectLst/>
                <a:latin typeface="Calibri"/>
                <a:ea typeface="Calibri"/>
                <a:cs typeface="Calibri"/>
                <a:sym typeface="Calibri"/>
              </a:rPr>
              <a:t>Allemagne</a:t>
            </a:r>
            <a:r>
              <a:rPr lang="en-GB" sz="1200" b="0" i="0" u="none" strike="noStrike" kern="1200" cap="none" dirty="0">
                <a:solidFill>
                  <a:schemeClr val="tx1"/>
                </a:solidFill>
                <a:effectLst/>
                <a:latin typeface="Calibri"/>
                <a:ea typeface="Calibri"/>
                <a:cs typeface="Calibri"/>
                <a:sym typeface="Calibri"/>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Calibri"/>
                <a:ea typeface="Calibri"/>
                <a:cs typeface="Calibri"/>
                <a:sym typeface="Calibri"/>
              </a:rPr>
              <a:t>3.1.3 (revisit): </a:t>
            </a:r>
            <a:r>
              <a:rPr lang="en-GB" sz="1200" b="0" i="0" u="none" strike="noStrike" kern="1200" cap="none" dirty="0">
                <a:solidFill>
                  <a:schemeClr val="tx1"/>
                </a:solidFill>
                <a:effectLst/>
                <a:latin typeface="Calibri"/>
                <a:ea typeface="Calibri"/>
                <a:cs typeface="Calibri"/>
                <a:sym typeface="Calibri"/>
              </a:rPr>
              <a:t>langue1 [712], maths [3438], matière</a:t>
            </a:r>
            <a:r>
              <a:rPr lang="en-GB" sz="1200" b="0" i="0" u="none" strike="noStrike" kern="1200" cap="none" baseline="30000" dirty="0">
                <a:solidFill>
                  <a:schemeClr val="tx1"/>
                </a:solidFill>
                <a:effectLst/>
                <a:latin typeface="Calibri"/>
                <a:ea typeface="Calibri"/>
                <a:cs typeface="Calibri"/>
                <a:sym typeface="Calibri"/>
              </a:rPr>
              <a:t>1</a:t>
            </a:r>
            <a:r>
              <a:rPr lang="en-GB" sz="1200" b="0" i="0" u="none" strike="noStrike" kern="1200" cap="none" dirty="0">
                <a:solidFill>
                  <a:schemeClr val="tx1"/>
                </a:solidFill>
                <a:effectLst/>
                <a:latin typeface="Calibri"/>
                <a:ea typeface="Calibri"/>
                <a:cs typeface="Calibri"/>
                <a:sym typeface="Calibri"/>
              </a:rPr>
              <a:t> [562], musique [1139], nom</a:t>
            </a:r>
            <a:r>
              <a:rPr lang="en-GB" sz="1200" b="0" i="0" u="none" strike="noStrike" kern="1200" cap="none" baseline="30000" dirty="0">
                <a:solidFill>
                  <a:schemeClr val="tx1"/>
                </a:solidFill>
                <a:effectLst/>
                <a:latin typeface="Calibri"/>
                <a:ea typeface="Calibri"/>
                <a:cs typeface="Calibri"/>
                <a:sym typeface="Calibri"/>
              </a:rPr>
              <a:t>1</a:t>
            </a:r>
            <a:r>
              <a:rPr lang="en-GB" sz="1200" b="0" i="0" u="none" strike="noStrike" kern="1200" cap="none" dirty="0">
                <a:solidFill>
                  <a:schemeClr val="tx1"/>
                </a:solidFill>
                <a:effectLst/>
                <a:latin typeface="Calibri"/>
                <a:ea typeface="Calibri"/>
                <a:cs typeface="Calibri"/>
                <a:sym typeface="Calibri"/>
              </a:rPr>
              <a:t> [171], science [1114], </a:t>
            </a:r>
            <a:r>
              <a:rPr lang="en-GB" sz="1200" b="0" i="0" u="none" strike="noStrike" kern="1200" cap="none" dirty="0" err="1">
                <a:solidFill>
                  <a:schemeClr val="tx1"/>
                </a:solidFill>
                <a:effectLst/>
                <a:latin typeface="Calibri"/>
                <a:ea typeface="Calibri"/>
                <a:cs typeface="Calibri"/>
                <a:sym typeface="Calibri"/>
              </a:rPr>
              <a:t>quel</a:t>
            </a:r>
            <a:r>
              <a:rPr lang="en-GB" sz="1200" b="0" i="0" u="none" strike="noStrike" kern="1200" cap="none" dirty="0">
                <a:solidFill>
                  <a:schemeClr val="tx1"/>
                </a:solidFill>
                <a:effectLst/>
                <a:latin typeface="Calibri"/>
                <a:ea typeface="Calibri"/>
                <a:cs typeface="Calibri"/>
                <a:sym typeface="Calibri"/>
              </a:rPr>
              <a:t> [146], quelle [146], que</a:t>
            </a:r>
            <a:r>
              <a:rPr lang="en-GB" sz="1200" b="0" i="0" u="none" strike="noStrike" kern="1200" cap="none" baseline="30000" dirty="0">
                <a:solidFill>
                  <a:schemeClr val="tx1"/>
                </a:solidFill>
                <a:effectLst/>
                <a:latin typeface="Calibri"/>
                <a:ea typeface="Calibri"/>
                <a:cs typeface="Calibri"/>
                <a:sym typeface="Calibri"/>
              </a:rPr>
              <a:t>2</a:t>
            </a:r>
            <a:r>
              <a:rPr lang="en-GB" sz="1200" b="0" i="0" u="none" strike="noStrike" kern="1200" cap="none" dirty="0">
                <a:solidFill>
                  <a:schemeClr val="tx1"/>
                </a:solidFill>
                <a:effectLst/>
                <a:latin typeface="Calibri"/>
                <a:ea typeface="Calibri"/>
                <a:cs typeface="Calibri"/>
                <a:sym typeface="Calibri"/>
              </a:rPr>
              <a:t> [9], </a:t>
            </a:r>
            <a:r>
              <a:rPr lang="en-GB" sz="1200" b="0" i="0" u="none" strike="noStrike" kern="1200" cap="none" dirty="0" err="1">
                <a:solidFill>
                  <a:schemeClr val="tx1"/>
                </a:solidFill>
                <a:effectLst/>
                <a:latin typeface="Calibri"/>
                <a:ea typeface="Calibri"/>
                <a:cs typeface="Calibri"/>
                <a:sym typeface="Calibri"/>
              </a:rPr>
              <a:t>combien</a:t>
            </a:r>
            <a:r>
              <a:rPr lang="en-GB" sz="1200" b="0" i="0" u="none" strike="noStrike" kern="1200" cap="none" dirty="0">
                <a:solidFill>
                  <a:schemeClr val="tx1"/>
                </a:solidFill>
                <a:effectLst/>
                <a:latin typeface="Calibri"/>
                <a:ea typeface="Calibri"/>
                <a:cs typeface="Calibri"/>
                <a:sym typeface="Calibri"/>
              </a:rPr>
              <a:t> [800], </a:t>
            </a:r>
            <a:r>
              <a:rPr lang="en-GB" sz="1200" b="0" i="0" u="none" strike="noStrike" kern="1200" cap="none" dirty="0" err="1">
                <a:solidFill>
                  <a:schemeClr val="tx1"/>
                </a:solidFill>
                <a:effectLst/>
                <a:latin typeface="Calibri"/>
                <a:ea typeface="Calibri"/>
                <a:cs typeface="Calibri"/>
                <a:sym typeface="Calibri"/>
              </a:rPr>
              <a:t>pourquoi</a:t>
            </a:r>
            <a:r>
              <a:rPr lang="en-GB" sz="1200" b="0" i="0" u="none" strike="noStrike" kern="1200" cap="none" dirty="0">
                <a:solidFill>
                  <a:schemeClr val="tx1"/>
                </a:solidFill>
                <a:effectLst/>
                <a:latin typeface="Calibri"/>
                <a:ea typeface="Calibri"/>
                <a:cs typeface="Calibri"/>
                <a:sym typeface="Calibri"/>
              </a:rPr>
              <a:t> [193], </a:t>
            </a:r>
            <a:r>
              <a:rPr lang="en-GB" sz="1200" b="0" i="0" u="none" strike="noStrike" kern="1200" cap="none" dirty="0" err="1">
                <a:solidFill>
                  <a:schemeClr val="tx1"/>
                </a:solidFill>
                <a:effectLst/>
                <a:latin typeface="Calibri"/>
                <a:ea typeface="Calibri"/>
                <a:cs typeface="Calibri"/>
                <a:sym typeface="Calibri"/>
              </a:rPr>
              <a:t>parce</a:t>
            </a:r>
            <a:r>
              <a:rPr lang="en-GB" sz="1200" b="0" i="0" u="none" strike="noStrike" kern="1200" cap="none" dirty="0">
                <a:solidFill>
                  <a:schemeClr val="tx1"/>
                </a:solidFill>
                <a:effectLst/>
                <a:latin typeface="Calibri"/>
                <a:ea typeface="Calibri"/>
                <a:cs typeface="Calibri"/>
                <a:sym typeface="Calibri"/>
              </a:rPr>
              <a:t> que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a:solidFill>
                  <a:schemeClr val="dk1"/>
                </a:solidFill>
                <a:latin typeface="Calibri"/>
                <a:ea typeface="Calibri"/>
                <a:cs typeface="Calibri"/>
                <a:sym typeface="Calibri"/>
              </a:rPr>
              <a:t>Source: </a:t>
            </a:r>
            <a:r>
              <a:rPr lang="en-GB" sz="1200" b="0" i="0" u="none" strike="noStrike" cap="none" dirty="0" err="1">
                <a:solidFill>
                  <a:schemeClr val="dk1"/>
                </a:solidFill>
                <a:latin typeface="Calibri"/>
                <a:ea typeface="Calibri"/>
                <a:cs typeface="Calibri"/>
                <a:sym typeface="Calibri"/>
              </a:rPr>
              <a:t>Londsale</a:t>
            </a:r>
            <a:r>
              <a:rPr lang="en-GB" sz="1200" b="0" i="0" u="none" strike="noStrike" cap="none" dirty="0">
                <a:solidFill>
                  <a:schemeClr val="dk1"/>
                </a:solidFill>
                <a:latin typeface="Calibri"/>
                <a:ea typeface="Calibri"/>
                <a:cs typeface="Calibri"/>
                <a:sym typeface="Calibri"/>
              </a:rPr>
              <a:t>, D., &amp; Le Bras, Y.  (2009). </a:t>
            </a:r>
            <a:r>
              <a:rPr lang="en-GB" sz="1200" b="0" i="1" u="none" strike="noStrike" cap="none" dirty="0">
                <a:solidFill>
                  <a:schemeClr val="dk1"/>
                </a:solidFill>
                <a:latin typeface="Calibri"/>
                <a:ea typeface="Calibri"/>
                <a:cs typeface="Calibri"/>
                <a:sym typeface="Calibri"/>
              </a:rPr>
              <a:t>A Frequency Dictionary of French: Core vocabulary for learners </a:t>
            </a:r>
            <a:r>
              <a:rPr lang="en-GB" sz="1200" b="0" i="0" u="none" strike="noStrike" cap="none" dirty="0">
                <a:solidFill>
                  <a:schemeClr val="dk1"/>
                </a:solidFill>
                <a:latin typeface="Calibri"/>
                <a:ea typeface="Calibri"/>
                <a:cs typeface="Calibri"/>
                <a:sym typeface="Calibri"/>
              </a:rPr>
              <a:t>London: Routledge.</a:t>
            </a:r>
            <a:endParaRPr lang="en-GB" sz="1200" b="0" i="0" dirty="0">
              <a:solidFill>
                <a:schemeClr val="dk1"/>
              </a:solidFill>
              <a:latin typeface="Calibri"/>
              <a:ea typeface="Calibri"/>
              <a:cs typeface="Calibri"/>
              <a:sym typeface="Calibri"/>
            </a:endParaRPr>
          </a:p>
        </p:txBody>
      </p:sp>
      <p:sp>
        <p:nvSpPr>
          <p:cNvPr id="542" name="Google Shape;54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145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dirty="0" err="1"/>
              <a:t>Please</a:t>
            </a:r>
            <a:r>
              <a:rPr lang="fr-FR" b="1" dirty="0"/>
              <a:t> note</a:t>
            </a:r>
            <a:r>
              <a:rPr lang="fr-FR" b="0" dirty="0"/>
              <a:t>: </a:t>
            </a:r>
            <a:r>
              <a:rPr lang="fr-FR" b="0" dirty="0" err="1"/>
              <a:t>teachers</a:t>
            </a:r>
            <a:r>
              <a:rPr lang="fr-FR" b="0" dirty="0"/>
              <a:t> to insert the full </a:t>
            </a:r>
            <a:r>
              <a:rPr lang="fr-FR" b="0" dirty="0" err="1"/>
              <a:t>text</a:t>
            </a:r>
            <a:r>
              <a:rPr lang="fr-FR" b="0" dirty="0"/>
              <a:t> </a:t>
            </a:r>
            <a:r>
              <a:rPr lang="en-GB" b="0" dirty="0"/>
              <a:t>of each verse in the appropriate cell.</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Timing: 2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is the first time students hear/read the full text of the poem.</a:t>
            </a:r>
            <a:br>
              <a:rPr lang="en-GB" dirty="0"/>
            </a:br>
            <a:r>
              <a:rPr lang="en-GB" dirty="0"/>
              <a:t>They are now already familiar with two of the verses.</a:t>
            </a:r>
            <a:endParaRPr dirty="0"/>
          </a:p>
          <a:p>
            <a:pPr marL="0" lvl="0" indent="0" algn="l" rtl="0">
              <a:spcBef>
                <a:spcPts val="0"/>
              </a:spcBef>
              <a:spcAft>
                <a:spcPts val="0"/>
              </a:spcAft>
              <a:buNone/>
            </a:pPr>
            <a:r>
              <a:rPr lang="en-GB" dirty="0"/>
              <a:t>Here they listen to the whole text and put the verses in order.</a:t>
            </a:r>
            <a:br>
              <a:rPr lang="en-GB" dirty="0"/>
            </a:br>
            <a:endParaRPr dirty="0"/>
          </a:p>
          <a:p>
            <a:pPr marL="0" lvl="0" indent="0" algn="l" rtl="0">
              <a:spcBef>
                <a:spcPts val="0"/>
              </a:spcBef>
              <a:spcAft>
                <a:spcPts val="0"/>
              </a:spcAft>
              <a:buNone/>
            </a:pPr>
            <a:r>
              <a:rPr lang="en-GB" dirty="0"/>
              <a:t>A woman reads the poem fairly quickly, and without much emotion.</a:t>
            </a:r>
            <a:br>
              <a:rPr lang="en-GB" dirty="0"/>
            </a:br>
            <a:r>
              <a:rPr lang="en-GB" dirty="0"/>
              <a:t>Version 1: </a:t>
            </a:r>
            <a:r>
              <a:rPr lang="en-GB" u="sng" dirty="0">
                <a:solidFill>
                  <a:schemeClr val="hlink"/>
                </a:solidFill>
                <a:hlinkClick r:id="rId3"/>
              </a:rPr>
              <a:t>https://www.youtube.com/watch?v=vEessHNHzPQ</a:t>
            </a:r>
            <a:endParaRPr dirty="0"/>
          </a:p>
        </p:txBody>
      </p:sp>
      <p:sp>
        <p:nvSpPr>
          <p:cNvPr id="558" name="Google Shape;55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96035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dirty="0" err="1"/>
              <a:t>Please</a:t>
            </a:r>
            <a:r>
              <a:rPr lang="fr-FR" b="1" dirty="0"/>
              <a:t> note</a:t>
            </a:r>
            <a:r>
              <a:rPr lang="fr-FR" b="0" dirty="0"/>
              <a:t>: </a:t>
            </a:r>
            <a:r>
              <a:rPr lang="fr-FR" b="0" dirty="0" err="1"/>
              <a:t>teachers</a:t>
            </a:r>
            <a:r>
              <a:rPr lang="fr-FR" b="0" dirty="0"/>
              <a:t> to insert </a:t>
            </a:r>
            <a:r>
              <a:rPr lang="en-GB" b="0" dirty="0"/>
              <a:t>the text of verse 3, line by line. Each line is animated with the accompanying audio.</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Timing: 5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Whole class opportunity to read verse 3 aloud with the teacher.</a:t>
            </a:r>
          </a:p>
          <a:p>
            <a:pPr marL="0" lvl="0" indent="0" algn="l" rtl="0">
              <a:spcBef>
                <a:spcPts val="0"/>
              </a:spcBef>
              <a:spcAft>
                <a:spcPts val="0"/>
              </a:spcAft>
              <a:buNone/>
            </a:pPr>
            <a:br>
              <a:rPr lang="en-GB" dirty="0"/>
            </a:br>
            <a:r>
              <a:rPr lang="en-GB" dirty="0"/>
              <a:t>Elicit meanings and clarify any unknown vocabulary that has not yet been understood – again, encouraging dictionary use where appropriate.</a:t>
            </a:r>
            <a:br>
              <a:rPr lang="en-GB" dirty="0"/>
            </a:br>
            <a:br>
              <a:rPr lang="en-GB" dirty="0"/>
            </a:br>
            <a:r>
              <a:rPr lang="en-GB" dirty="0"/>
              <a:t>Give students another opportunity to read aloud the verse in pairs, a line each. Encourage them to read expressively, thinking about the meaning.</a:t>
            </a:r>
            <a:endParaRPr dirty="0"/>
          </a:p>
        </p:txBody>
      </p:sp>
      <p:sp>
        <p:nvSpPr>
          <p:cNvPr id="578" name="Google Shape;57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847207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b="1" dirty="0" err="1"/>
              <a:t>Please</a:t>
            </a:r>
            <a:r>
              <a:rPr lang="fr-FR" b="1" dirty="0"/>
              <a:t> note</a:t>
            </a:r>
            <a:r>
              <a:rPr lang="fr-FR" b="0" dirty="0"/>
              <a:t>: </a:t>
            </a:r>
            <a:r>
              <a:rPr lang="fr-FR" b="0" dirty="0" err="1"/>
              <a:t>teachers</a:t>
            </a:r>
            <a:r>
              <a:rPr lang="fr-FR" b="0" dirty="0"/>
              <a:t> to insert </a:t>
            </a:r>
            <a:r>
              <a:rPr lang="en-GB" b="0" dirty="0"/>
              <a:t>the text of verse 4, line by line. Each line is animated with the accompanying audio.</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Timing: 5 minutes approx.</a:t>
            </a:r>
            <a:endParaRPr b="0" dirty="0"/>
          </a:p>
        </p:txBody>
      </p:sp>
      <p:sp>
        <p:nvSpPr>
          <p:cNvPr id="610" name="Google Shape;61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00665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dirty="0" err="1"/>
              <a:t>Please</a:t>
            </a:r>
            <a:r>
              <a:rPr lang="fr-FR" b="1" dirty="0"/>
              <a:t> note</a:t>
            </a:r>
            <a:r>
              <a:rPr lang="fr-FR" b="0" dirty="0"/>
              <a:t>: </a:t>
            </a:r>
            <a:r>
              <a:rPr lang="fr-FR" b="0" dirty="0" err="1"/>
              <a:t>teachers</a:t>
            </a:r>
            <a:r>
              <a:rPr lang="fr-FR" b="0" dirty="0"/>
              <a:t> to insert </a:t>
            </a:r>
            <a:r>
              <a:rPr lang="en-GB" b="0" dirty="0"/>
              <a:t>the text of verse 5, line by line. Each line is animated with the accompanying audio.</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Timing: 5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Many words are repeated from earlier in the poem in different combinations in the final verse.</a:t>
            </a:r>
            <a:endParaRPr dirty="0"/>
          </a:p>
          <a:p>
            <a:pPr marL="0" lvl="0" indent="0" algn="l" rtl="0">
              <a:spcBef>
                <a:spcPts val="0"/>
              </a:spcBef>
              <a:spcAft>
                <a:spcPts val="0"/>
              </a:spcAft>
              <a:buNone/>
            </a:pPr>
            <a:r>
              <a:rPr lang="en-GB" dirty="0"/>
              <a:t>Pay particular attention to the vocabulary introduced this week – “temps” and “</a:t>
            </a:r>
            <a:r>
              <a:rPr lang="en-GB" dirty="0" err="1"/>
              <a:t>ressembler</a:t>
            </a:r>
            <a:r>
              <a:rPr lang="en-GB" dirty="0"/>
              <a:t>”.</a:t>
            </a:r>
            <a:endParaRPr dirty="0"/>
          </a:p>
        </p:txBody>
      </p:sp>
      <p:sp>
        <p:nvSpPr>
          <p:cNvPr id="641" name="Google Shape;64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91948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63076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Timing: 3 minutes approx.</a:t>
            </a:r>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This slide is animated to give students questions 1-4 to do independently, followed by whole class correction.</a:t>
            </a:r>
            <a:br>
              <a:rPr lang="en-GB" b="0" dirty="0"/>
            </a:br>
            <a:r>
              <a:rPr lang="en-GB" b="0" dirty="0"/>
              <a:t>Question 5 appears separately.  It is anticipated that students will need to return to read the text again for question 6.</a:t>
            </a:r>
            <a:br>
              <a:rPr lang="en-GB" b="0" dirty="0"/>
            </a:br>
            <a:r>
              <a:rPr lang="en-GB" b="0" dirty="0"/>
              <a:t>Note: The lessons have been designed so that the only copying required will be one A4/5 copy of the poem text.</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0" dirty="0"/>
              <a:t>This activity mainly includes vocabulary that has been previously taught or encountered in this week’s activities, and some additional near-cognates (for which the frequency is given below).</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Word frequency rankings (1 is the most common word in French): </a:t>
            </a:r>
          </a:p>
          <a:p>
            <a:pPr marL="0" lvl="0" indent="0" algn="l" rtl="0">
              <a:spcBef>
                <a:spcPts val="0"/>
              </a:spcBef>
              <a:spcAft>
                <a:spcPts val="0"/>
              </a:spcAft>
              <a:buNone/>
            </a:pPr>
            <a:endParaRPr dirty="0"/>
          </a:p>
          <a:p>
            <a:pPr marL="0" lvl="0" indent="0" algn="l" rtl="0">
              <a:spcBef>
                <a:spcPts val="0"/>
              </a:spcBef>
              <a:spcAft>
                <a:spcPts val="0"/>
              </a:spcAft>
              <a:buNone/>
            </a:pPr>
            <a:r>
              <a:rPr lang="en-GB" sz="1200" b="0" i="0" dirty="0" err="1">
                <a:solidFill>
                  <a:schemeClr val="dk1"/>
                </a:solidFill>
                <a:latin typeface="Calibri"/>
                <a:ea typeface="Calibri"/>
                <a:cs typeface="Calibri"/>
                <a:sym typeface="Calibri"/>
              </a:rPr>
              <a:t>apparence</a:t>
            </a:r>
            <a:r>
              <a:rPr lang="en-GB" sz="1200" b="0" i="0" dirty="0">
                <a:solidFill>
                  <a:schemeClr val="dk1"/>
                </a:solidFill>
                <a:latin typeface="Calibri"/>
                <a:ea typeface="Calibri"/>
                <a:cs typeface="Calibri"/>
                <a:sym typeface="Calibri"/>
              </a:rPr>
              <a:t> [2714], message [792], </a:t>
            </a:r>
            <a:r>
              <a:rPr lang="en-GB" sz="1200" b="0" i="0" dirty="0" err="1">
                <a:solidFill>
                  <a:schemeClr val="dk1"/>
                </a:solidFill>
                <a:latin typeface="Calibri"/>
                <a:ea typeface="Calibri"/>
                <a:cs typeface="Calibri"/>
                <a:sym typeface="Calibri"/>
              </a:rPr>
              <a:t>ordre</a:t>
            </a:r>
            <a:r>
              <a:rPr lang="en-GB" sz="1200" b="0" i="0" dirty="0">
                <a:solidFill>
                  <a:schemeClr val="dk1"/>
                </a:solidFill>
                <a:latin typeface="Calibri"/>
                <a:ea typeface="Calibri"/>
                <a:cs typeface="Calibri"/>
                <a:sym typeface="Calibri"/>
              </a:rPr>
              <a:t> [197], </a:t>
            </a:r>
            <a:r>
              <a:rPr lang="en-GB" sz="1200" b="0" i="0" dirty="0" err="1">
                <a:solidFill>
                  <a:schemeClr val="dk1"/>
                </a:solidFill>
                <a:latin typeface="Calibri"/>
                <a:ea typeface="Calibri"/>
                <a:cs typeface="Calibri"/>
                <a:sym typeface="Calibri"/>
              </a:rPr>
              <a:t>origine</a:t>
            </a:r>
            <a:r>
              <a:rPr lang="en-GB" sz="1200" b="0" i="0" dirty="0">
                <a:solidFill>
                  <a:schemeClr val="dk1"/>
                </a:solidFill>
                <a:latin typeface="Calibri"/>
                <a:ea typeface="Calibri"/>
                <a:cs typeface="Calibri"/>
                <a:sym typeface="Calibri"/>
              </a:rPr>
              <a:t> [709], </a:t>
            </a:r>
            <a:r>
              <a:rPr lang="en-GB" sz="1200" b="0" i="0" dirty="0" err="1">
                <a:solidFill>
                  <a:schemeClr val="dk1"/>
                </a:solidFill>
                <a:latin typeface="Calibri"/>
                <a:ea typeface="Calibri"/>
                <a:cs typeface="Calibri"/>
                <a:sym typeface="Calibri"/>
              </a:rPr>
              <a:t>géographique</a:t>
            </a:r>
            <a:r>
              <a:rPr lang="en-GB" sz="1200" b="0" i="0" dirty="0">
                <a:solidFill>
                  <a:schemeClr val="dk1"/>
                </a:solidFill>
                <a:latin typeface="Calibri"/>
                <a:ea typeface="Calibri"/>
                <a:cs typeface="Calibri"/>
                <a:sym typeface="Calibri"/>
              </a:rPr>
              <a:t> [3389], physique [1146]</a:t>
            </a: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Source: </a:t>
            </a:r>
            <a:r>
              <a:rPr lang="en-GB" sz="1200" dirty="0" err="1">
                <a:solidFill>
                  <a:schemeClr val="dk1"/>
                </a:solidFill>
                <a:latin typeface="Calibri"/>
                <a:ea typeface="Calibri"/>
                <a:cs typeface="Calibri"/>
                <a:sym typeface="Calibri"/>
              </a:rPr>
              <a:t>Londsale</a:t>
            </a:r>
            <a:r>
              <a:rPr lang="en-GB" sz="1200" dirty="0">
                <a:solidFill>
                  <a:schemeClr val="dk1"/>
                </a:solidFill>
                <a:latin typeface="Calibri"/>
                <a:ea typeface="Calibri"/>
                <a:cs typeface="Calibri"/>
                <a:sym typeface="Calibri"/>
              </a:rPr>
              <a:t>, D., &amp; Le Bras, Y.  (2009). </a:t>
            </a:r>
            <a:r>
              <a:rPr lang="en-GB" sz="1200" i="1" dirty="0">
                <a:solidFill>
                  <a:schemeClr val="dk1"/>
                </a:solidFill>
                <a:latin typeface="Calibri"/>
                <a:ea typeface="Calibri"/>
                <a:cs typeface="Calibri"/>
                <a:sym typeface="Calibri"/>
              </a:rPr>
              <a:t>A Frequency Dictionary of French: Core vocabulary for learners </a:t>
            </a:r>
            <a:r>
              <a:rPr lang="en-GB" sz="1200" dirty="0">
                <a:solidFill>
                  <a:schemeClr val="dk1"/>
                </a:solidFill>
                <a:latin typeface="Calibri"/>
                <a:ea typeface="Calibri"/>
                <a:cs typeface="Calibri"/>
                <a:sym typeface="Calibri"/>
              </a:rPr>
              <a:t>London: Routledge.</a:t>
            </a:r>
            <a:endParaRPr dirty="0"/>
          </a:p>
        </p:txBody>
      </p:sp>
      <p:sp>
        <p:nvSpPr>
          <p:cNvPr id="667" name="Google Shape;66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31597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Timing: 5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slide allows the students to express their opinions on different versions of the poem, as well as practising adjectival agreement.</a:t>
            </a:r>
            <a:br>
              <a:rPr lang="en-GB" dirty="0"/>
            </a:br>
            <a:r>
              <a:rPr lang="en-GB" dirty="0"/>
              <a:t>The adjectives have all been learnt previously.</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dirty="0"/>
              <a:t>There are three versions to listen to/choose from:</a:t>
            </a:r>
            <a:br>
              <a:rPr lang="en-GB" dirty="0"/>
            </a:br>
            <a:r>
              <a:rPr lang="en-GB" dirty="0"/>
              <a:t>1. A woman reads the poem fairly quickly, and without much emotion. This is the version students already heard from slide 41.</a:t>
            </a:r>
            <a:br>
              <a:rPr lang="en-GB" dirty="0"/>
            </a:br>
            <a:r>
              <a:rPr lang="en-GB" dirty="0"/>
              <a:t>Version 1: </a:t>
            </a:r>
            <a:r>
              <a:rPr lang="en-GB" u="sng" dirty="0">
                <a:solidFill>
                  <a:schemeClr val="hlink"/>
                </a:solidFill>
                <a:hlinkClick r:id="rId3"/>
              </a:rPr>
              <a:t>https://www.youtube.com/watch?v=vEessHNHzPQ</a:t>
            </a:r>
            <a:br>
              <a:rPr lang="en-GB" dirty="0"/>
            </a:br>
            <a:r>
              <a:rPr lang="en-GB" dirty="0"/>
              <a:t>2. This version is the children’s version from lesson 1, but in its entirety.</a:t>
            </a:r>
            <a:br>
              <a:rPr lang="en-GB" dirty="0"/>
            </a:br>
            <a:r>
              <a:rPr lang="en-GB" dirty="0"/>
              <a:t>Version 2: </a:t>
            </a:r>
            <a:r>
              <a:rPr lang="en-GB" u="sng" dirty="0">
                <a:solidFill>
                  <a:schemeClr val="hlink"/>
                </a:solidFill>
                <a:hlinkClick r:id="rId4"/>
              </a:rPr>
              <a:t>https://www.youtube.com/watch?v=PYTqsC2L2VI</a:t>
            </a:r>
            <a:br>
              <a:rPr lang="en-GB" dirty="0"/>
            </a:br>
            <a:r>
              <a:rPr lang="en-GB" dirty="0"/>
              <a:t>3. A man reads this version, with some music/percussion in the background, and with feeling.</a:t>
            </a:r>
            <a:br>
              <a:rPr lang="en-GB" dirty="0"/>
            </a:br>
            <a:r>
              <a:rPr lang="en-GB" dirty="0"/>
              <a:t>Version 3: </a:t>
            </a:r>
            <a:r>
              <a:rPr lang="en-GB" u="sng" dirty="0">
                <a:solidFill>
                  <a:schemeClr val="hlink"/>
                </a:solidFill>
                <a:hlinkClick r:id="rId5"/>
              </a:rPr>
              <a:t>https://www.youtube.com/watch?v=dNbSNWaPUGc</a:t>
            </a:r>
            <a:endParaRPr dirty="0"/>
          </a:p>
          <a:p>
            <a:pPr marL="0" lvl="0" indent="0" algn="l" rtl="0">
              <a:spcBef>
                <a:spcPts val="0"/>
              </a:spcBef>
              <a:spcAft>
                <a:spcPts val="0"/>
              </a:spcAft>
              <a:buNone/>
            </a:pPr>
            <a:endParaRPr dirty="0"/>
          </a:p>
        </p:txBody>
      </p:sp>
      <p:sp>
        <p:nvSpPr>
          <p:cNvPr id="686" name="Google Shape;68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785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Timing: 10 minutes approx</a:t>
            </a:r>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In this slide, the students choose their own variation of the poem and practice reading it aloud with a partner.</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0" dirty="0"/>
              <a:t>Suggested classroom procedure:</a:t>
            </a:r>
            <a:endParaRPr dirty="0"/>
          </a:p>
          <a:p>
            <a:pPr marL="0" lvl="0" indent="0" algn="l" rtl="0">
              <a:spcBef>
                <a:spcPts val="0"/>
              </a:spcBef>
              <a:spcAft>
                <a:spcPts val="0"/>
              </a:spcAft>
              <a:buNone/>
            </a:pPr>
            <a:r>
              <a:rPr lang="en-GB" b="0" dirty="0"/>
              <a:t>1. Both students choose their optional versions and note them down (this is only for the purpose of avoiding any accusations of cheating, later) – Noting down the answers simply involves numbering 1 – 6 and next to each number putting one, two or three dots.</a:t>
            </a:r>
            <a:br>
              <a:rPr lang="en-GB" b="0" dirty="0"/>
            </a:br>
            <a:r>
              <a:rPr lang="en-GB" b="0" dirty="0"/>
              <a:t>2. Partner A starts – s/he says “</a:t>
            </a:r>
            <a:r>
              <a:rPr lang="en-GB" b="0" dirty="0" err="1"/>
              <a:t>J’ai</a:t>
            </a:r>
            <a:r>
              <a:rPr lang="en-GB" b="0" dirty="0"/>
              <a:t> frappé a XXX”, choosing whichever noun s/he believes her partner has chosen.  If s/he is correct, Partner B will nod to indicate s/he can continue to the next line.  </a:t>
            </a:r>
            <a:br>
              <a:rPr lang="en-GB" b="0" dirty="0"/>
            </a:br>
            <a:r>
              <a:rPr lang="en-GB" b="0" dirty="0"/>
              <a:t>3. As soon as Partner A gets an option wrong, Partner B gets a turn and in the same way, tries to predict his/her partner’s answers.  </a:t>
            </a:r>
            <a:br>
              <a:rPr lang="en-GB" b="0" dirty="0"/>
            </a:br>
            <a:r>
              <a:rPr lang="en-GB" b="0" dirty="0"/>
              <a:t>4. Every time a student goes wrong, you must go back to the beginning.</a:t>
            </a:r>
            <a:br>
              <a:rPr lang="en-GB" b="0" dirty="0"/>
            </a:br>
            <a:r>
              <a:rPr lang="en-GB" b="0" dirty="0"/>
              <a:t>5. The task ends when the first student gets through the whole text correctly predicting all their partner’s answers in one turn.</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0" dirty="0"/>
              <a:t>This task has several purposes:</a:t>
            </a:r>
            <a:br>
              <a:rPr lang="en-GB" b="0" dirty="0"/>
            </a:br>
            <a:r>
              <a:rPr lang="en-GB" b="0" dirty="0"/>
              <a:t>1. It practises reading aloud / pronunciation and decoding (there are some unknown near-cognates).</a:t>
            </a:r>
            <a:br>
              <a:rPr lang="en-GB" b="0" dirty="0"/>
            </a:br>
            <a:r>
              <a:rPr lang="en-GB" b="0" dirty="0"/>
              <a:t>2. It works memory. To “win” students have to keep returning to the beginning every time they select a wrong option (i.e. an option that their partner has not secretly chosen). The aim is to be the first to read the whole text, correctly selecting your partner’s options.  Whilst it is a game of chance to a degree, if you are not concentrating and remembering the options you have already correctly discovered, you give away the opportunity for your partner to have another go.  Each time you go wrong, play passes to your partner.</a:t>
            </a:r>
            <a:br>
              <a:rPr lang="en-GB" b="0" dirty="0"/>
            </a:br>
            <a:r>
              <a:rPr lang="en-GB" b="0" dirty="0"/>
              <a:t>3. It models some variations on the original poem, which prepares students for their own creation task, which is the next task, so acts as additional preparation for this.</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0" dirty="0"/>
              <a:t>This activity mainly includes vocabulary that has been previously taught or encountered in this week’s activities, and some additional near-cognates (for which the frequency is given below).</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Word frequency rankings (1 is the most common word in French): </a:t>
            </a:r>
            <a:endParaRPr dirty="0"/>
          </a:p>
          <a:p>
            <a:pPr marL="0" lvl="0" indent="0" algn="l" rtl="0">
              <a:spcBef>
                <a:spcPts val="0"/>
              </a:spcBef>
              <a:spcAft>
                <a:spcPts val="0"/>
              </a:spcAft>
              <a:buNone/>
            </a:pPr>
            <a:r>
              <a:rPr lang="en-GB" b="0" dirty="0"/>
              <a:t>ignorer [639], </a:t>
            </a:r>
            <a:r>
              <a:rPr lang="en-GB" b="0" dirty="0" err="1"/>
              <a:t>ennemi</a:t>
            </a:r>
            <a:r>
              <a:rPr lang="en-GB" b="0" dirty="0"/>
              <a:t> [1715]</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Source: </a:t>
            </a:r>
            <a:r>
              <a:rPr lang="en-GB" sz="1200" dirty="0" err="1">
                <a:solidFill>
                  <a:schemeClr val="dk1"/>
                </a:solidFill>
                <a:latin typeface="Calibri"/>
                <a:ea typeface="Calibri"/>
                <a:cs typeface="Calibri"/>
                <a:sym typeface="Calibri"/>
              </a:rPr>
              <a:t>Londsale</a:t>
            </a:r>
            <a:r>
              <a:rPr lang="en-GB" sz="1200" dirty="0">
                <a:solidFill>
                  <a:schemeClr val="dk1"/>
                </a:solidFill>
                <a:latin typeface="Calibri"/>
                <a:ea typeface="Calibri"/>
                <a:cs typeface="Calibri"/>
                <a:sym typeface="Calibri"/>
              </a:rPr>
              <a:t>, D., &amp; Le Bras, Y.  (2009). </a:t>
            </a:r>
            <a:r>
              <a:rPr lang="en-GB" sz="1200" i="1" dirty="0">
                <a:solidFill>
                  <a:schemeClr val="dk1"/>
                </a:solidFill>
                <a:latin typeface="Calibri"/>
                <a:ea typeface="Calibri"/>
                <a:cs typeface="Calibri"/>
                <a:sym typeface="Calibri"/>
              </a:rPr>
              <a:t>A Frequency Dictionary of French: Core vocabulary for learners </a:t>
            </a:r>
            <a:r>
              <a:rPr lang="en-GB" sz="1200" dirty="0">
                <a:solidFill>
                  <a:schemeClr val="dk1"/>
                </a:solidFill>
                <a:latin typeface="Calibri"/>
                <a:ea typeface="Calibri"/>
                <a:cs typeface="Calibri"/>
                <a:sym typeface="Calibri"/>
              </a:rPr>
              <a:t>London: Routledge.</a:t>
            </a:r>
            <a:endParaRPr dirty="0"/>
          </a:p>
          <a:p>
            <a:pPr marL="0" lvl="0" indent="0" algn="l" rtl="0">
              <a:spcBef>
                <a:spcPts val="0"/>
              </a:spcBef>
              <a:spcAft>
                <a:spcPts val="0"/>
              </a:spcAft>
              <a:buNone/>
            </a:pPr>
            <a:endParaRPr b="0" dirty="0"/>
          </a:p>
          <a:p>
            <a:pPr marL="0" lvl="0" indent="0" algn="l" rtl="0">
              <a:spcBef>
                <a:spcPts val="0"/>
              </a:spcBef>
              <a:spcAft>
                <a:spcPts val="0"/>
              </a:spcAft>
              <a:buNone/>
            </a:pPr>
            <a:endParaRPr b="0" dirty="0"/>
          </a:p>
        </p:txBody>
      </p:sp>
      <p:sp>
        <p:nvSpPr>
          <p:cNvPr id="704" name="Google Shape;70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55814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Timing: 10 minutes approx.</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idea is to offer some choice of task.  Not all students enjoy writing their own poetry.</a:t>
            </a:r>
            <a:br>
              <a:rPr lang="en-GB" dirty="0"/>
            </a:br>
            <a:r>
              <a:rPr lang="en-GB" dirty="0"/>
              <a:t>Both options here involve engagement with the meaning of the language and spoken production.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TL instructions appears gradually, teacher elicits meaning bit by bit from students, to ensure that meaning is clear.</a:t>
            </a:r>
            <a:endParaRPr dirty="0"/>
          </a:p>
        </p:txBody>
      </p:sp>
      <p:sp>
        <p:nvSpPr>
          <p:cNvPr id="733" name="Google Shape;73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122802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Timing: 5 mins approx.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This </a:t>
            </a:r>
            <a:r>
              <a:rPr lang="fr-FR" dirty="0" err="1"/>
              <a:t>closing</a:t>
            </a:r>
            <a:r>
              <a:rPr lang="fr-FR" dirty="0"/>
              <a:t> </a:t>
            </a:r>
            <a:r>
              <a:rPr lang="fr-FR" dirty="0" err="1"/>
              <a:t>activity</a:t>
            </a:r>
            <a:r>
              <a:rPr lang="fr-FR" dirty="0"/>
              <a:t> </a:t>
            </a:r>
            <a:r>
              <a:rPr lang="fr-FR" dirty="0" err="1"/>
              <a:t>practises</a:t>
            </a:r>
            <a:r>
              <a:rPr lang="fr-FR" dirty="0"/>
              <a:t> the </a:t>
            </a:r>
            <a:r>
              <a:rPr lang="fr-FR" dirty="0" err="1"/>
              <a:t>vocabulary</a:t>
            </a:r>
            <a:r>
              <a:rPr lang="fr-FR" dirty="0"/>
              <a:t> </a:t>
            </a:r>
            <a:r>
              <a:rPr lang="fr-FR" dirty="0" err="1"/>
              <a:t>from</a:t>
            </a:r>
            <a:r>
              <a:rPr lang="fr-FR" dirty="0"/>
              <a:t> </a:t>
            </a:r>
            <a:r>
              <a:rPr lang="fr-FR" dirty="0" err="1"/>
              <a:t>this</a:t>
            </a:r>
            <a:r>
              <a:rPr lang="fr-FR" dirty="0"/>
              <a:t> </a:t>
            </a:r>
            <a:r>
              <a:rPr lang="fr-FR" dirty="0" err="1"/>
              <a:t>week’s</a:t>
            </a:r>
            <a:r>
              <a:rPr lang="fr-FR" dirty="0"/>
              <a:t> </a:t>
            </a:r>
            <a:r>
              <a:rPr lang="fr-FR" dirty="0" err="1"/>
              <a:t>revisited</a:t>
            </a:r>
            <a:r>
              <a:rPr lang="fr-FR" dirty="0"/>
              <a:t> sets </a:t>
            </a:r>
            <a:r>
              <a:rPr lang="fr-FR" dirty="0" err="1"/>
              <a:t>using</a:t>
            </a:r>
            <a:r>
              <a:rPr lang="fr-FR" dirty="0"/>
              <a:t> English </a:t>
            </a:r>
            <a:r>
              <a:rPr lang="fr-FR" dirty="0" err="1"/>
              <a:t>word</a:t>
            </a:r>
            <a:r>
              <a:rPr lang="fr-FR" dirty="0"/>
              <a:t> and </a:t>
            </a:r>
            <a:r>
              <a:rPr lang="fr-FR" dirty="0" err="1"/>
              <a:t>picture</a:t>
            </a:r>
            <a:r>
              <a:rPr lang="fr-FR" dirty="0"/>
              <a:t> clues. </a:t>
            </a:r>
            <a:r>
              <a:rPr lang="fr-FR" dirty="0" err="1"/>
              <a:t>Completing</a:t>
            </a:r>
            <a:r>
              <a:rPr lang="fr-FR" dirty="0"/>
              <a:t> the French </a:t>
            </a:r>
            <a:r>
              <a:rPr lang="fr-FR" dirty="0" err="1"/>
              <a:t>words</a:t>
            </a:r>
            <a:r>
              <a:rPr lang="fr-FR" dirty="0"/>
              <a:t> </a:t>
            </a:r>
            <a:r>
              <a:rPr lang="fr-FR" dirty="0" err="1"/>
              <a:t>spells</a:t>
            </a:r>
            <a:r>
              <a:rPr lang="fr-FR" dirty="0"/>
              <a:t> out the message </a:t>
            </a:r>
            <a:r>
              <a:rPr lang="fr-FR" i="1" dirty="0"/>
              <a:t>« et bonnes vacances » </a:t>
            </a:r>
            <a:r>
              <a:rPr lang="fr-FR" i="0" dirty="0"/>
              <a:t>on the final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This can </a:t>
            </a:r>
            <a:r>
              <a:rPr lang="fr-FR" i="0" dirty="0" err="1"/>
              <a:t>be</a:t>
            </a:r>
            <a:r>
              <a:rPr lang="fr-FR" i="0" dirty="0"/>
              <a:t> </a:t>
            </a:r>
            <a:r>
              <a:rPr lang="fr-FR" i="0" dirty="0" err="1"/>
              <a:t>done</a:t>
            </a:r>
            <a:r>
              <a:rPr lang="fr-FR" i="0" dirty="0"/>
              <a:t> as a quick-</a:t>
            </a:r>
            <a:r>
              <a:rPr lang="fr-FR" i="0" dirty="0" err="1"/>
              <a:t>fire</a:t>
            </a:r>
            <a:r>
              <a:rPr lang="fr-FR" i="0" dirty="0"/>
              <a:t> </a:t>
            </a:r>
            <a:r>
              <a:rPr lang="fr-FR" i="0" dirty="0" err="1"/>
              <a:t>writing</a:t>
            </a:r>
            <a:r>
              <a:rPr lang="fr-FR" i="0" dirty="0"/>
              <a:t> </a:t>
            </a:r>
            <a:r>
              <a:rPr lang="fr-FR" i="0" dirty="0" err="1"/>
              <a:t>activity</a:t>
            </a:r>
            <a:r>
              <a:rPr lang="fr-FR" i="0" dirty="0"/>
              <a:t> </a:t>
            </a:r>
            <a:r>
              <a:rPr lang="fr-FR" i="0" dirty="0" err="1"/>
              <a:t>using</a:t>
            </a:r>
            <a:r>
              <a:rPr lang="fr-FR" i="0" dirty="0"/>
              <a:t> mini </a:t>
            </a:r>
            <a:r>
              <a:rPr lang="fr-FR" i="0" dirty="0" err="1"/>
              <a:t>whiteboards</a:t>
            </a:r>
            <a:r>
              <a:rPr lang="fr-FR" i="0" dirty="0"/>
              <a:t>, </a:t>
            </a:r>
            <a:r>
              <a:rPr lang="fr-FR" i="0" dirty="0" err="1"/>
              <a:t>where</a:t>
            </a:r>
            <a:r>
              <a:rPr lang="fr-FR" i="0" dirty="0"/>
              <a:t> </a:t>
            </a:r>
            <a:r>
              <a:rPr lang="fr-FR" i="0" dirty="0" err="1"/>
              <a:t>students</a:t>
            </a:r>
            <a:r>
              <a:rPr lang="fr-FR" i="0" dirty="0"/>
              <a:t> race to </a:t>
            </a:r>
            <a:r>
              <a:rPr lang="fr-FR" i="0" dirty="0" err="1"/>
              <a:t>be</a:t>
            </a:r>
            <a:r>
              <a:rPr lang="fr-FR" i="0" dirty="0"/>
              <a:t> the first to </a:t>
            </a:r>
            <a:r>
              <a:rPr lang="fr-FR" i="0" dirty="0" err="1"/>
              <a:t>write</a:t>
            </a:r>
            <a:r>
              <a:rPr lang="fr-FR" i="0" dirty="0"/>
              <a:t> </a:t>
            </a:r>
            <a:r>
              <a:rPr lang="fr-FR" i="0" dirty="0" err="1"/>
              <a:t>each</a:t>
            </a:r>
            <a:r>
              <a:rPr lang="fr-FR" i="0" dirty="0"/>
              <a:t> </a:t>
            </a:r>
            <a:r>
              <a:rPr lang="fr-FR" i="0" dirty="0" err="1"/>
              <a:t>word</a:t>
            </a:r>
            <a:r>
              <a:rPr lang="fr-FR" i="0" dirty="0"/>
              <a:t> in French. If time </a:t>
            </a:r>
            <a:r>
              <a:rPr lang="fr-FR" i="0" dirty="0" err="1"/>
              <a:t>is</a:t>
            </a:r>
            <a:r>
              <a:rPr lang="fr-FR" i="0" dirty="0"/>
              <a:t> short, </a:t>
            </a:r>
            <a:r>
              <a:rPr lang="fr-FR" i="0" dirty="0" err="1"/>
              <a:t>students</a:t>
            </a:r>
            <a:r>
              <a:rPr lang="fr-FR" i="0" dirty="0"/>
              <a:t> </a:t>
            </a:r>
            <a:r>
              <a:rPr lang="fr-FR" i="0" dirty="0" err="1"/>
              <a:t>could</a:t>
            </a:r>
            <a:r>
              <a:rPr lang="fr-FR" i="0" dirty="0"/>
              <a:t> </a:t>
            </a:r>
            <a:r>
              <a:rPr lang="fr-FR" i="0" dirty="0" err="1"/>
              <a:t>simply</a:t>
            </a:r>
            <a:r>
              <a:rPr lang="fr-FR" i="0" dirty="0"/>
              <a:t> call out the French </a:t>
            </a:r>
            <a:r>
              <a:rPr lang="fr-FR" i="0" dirty="0" err="1"/>
              <a:t>word</a:t>
            </a:r>
            <a:r>
              <a:rPr lang="fr-FR" i="0" dirty="0"/>
              <a:t>. The </a:t>
            </a:r>
            <a:r>
              <a:rPr lang="fr-FR" i="0" dirty="0" err="1"/>
              <a:t>word</a:t>
            </a:r>
            <a:r>
              <a:rPr lang="fr-FR" i="0" dirty="0"/>
              <a:t> </a:t>
            </a:r>
            <a:r>
              <a:rPr lang="fr-FR" i="0" dirty="0" err="1"/>
              <a:t>is</a:t>
            </a:r>
            <a:r>
              <a:rPr lang="fr-FR" i="0" dirty="0"/>
              <a:t> </a:t>
            </a:r>
            <a:r>
              <a:rPr lang="fr-FR" i="0" dirty="0" err="1"/>
              <a:t>revealed</a:t>
            </a:r>
            <a:r>
              <a:rPr lang="fr-FR" i="0" dirty="0"/>
              <a:t> on a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3.2.4</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avion [1409], lettre [480], Italie [n/a], l'allemand [844], différent [350], prochain [380], bientôt [1208], demain [871]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3.1.3 </a:t>
            </a:r>
            <a:r>
              <a:rPr lang="en-GB" sz="1200" b="0" i="0" u="none" strike="noStrike" kern="1200" cap="none" baseline="0" dirty="0">
                <a:solidFill>
                  <a:schemeClr val="tx1"/>
                </a:solidFill>
                <a:effectLst/>
                <a:latin typeface="+mn-lt"/>
                <a:ea typeface="Calibri"/>
                <a:cs typeface="Calibri"/>
                <a:sym typeface="Calibri"/>
              </a:rPr>
              <a:t>- </a:t>
            </a:r>
            <a:r>
              <a:rPr lang="fr-FR" sz="1200" b="0" i="0" kern="1200" dirty="0">
                <a:solidFill>
                  <a:schemeClr val="tx1"/>
                </a:solidFill>
                <a:effectLst/>
                <a:latin typeface="+mn-lt"/>
                <a:ea typeface="+mn-ea"/>
                <a:cs typeface="+mn-cs"/>
              </a:rPr>
              <a:t>langue [712], </a:t>
            </a:r>
            <a:r>
              <a:rPr lang="fr-FR" sz="1200" kern="1200" dirty="0">
                <a:solidFill>
                  <a:schemeClr val="tx1"/>
                </a:solidFill>
                <a:effectLst/>
                <a:latin typeface="+mn-lt"/>
                <a:ea typeface="+mn-ea"/>
                <a:cs typeface="+mn-cs"/>
              </a:rPr>
              <a:t>maths [3438], </a:t>
            </a:r>
            <a:r>
              <a:rPr lang="fr-FR" sz="1200" b="0" i="0" kern="1200" dirty="0">
                <a:solidFill>
                  <a:schemeClr val="tx1"/>
                </a:solidFill>
                <a:effectLst/>
                <a:latin typeface="+mn-lt"/>
                <a:ea typeface="+mn-ea"/>
                <a:cs typeface="+mn-cs"/>
              </a:rPr>
              <a:t>matière [562], </a:t>
            </a:r>
            <a:r>
              <a:rPr lang="fr-FR" sz="1200" kern="1200" dirty="0">
                <a:solidFill>
                  <a:schemeClr val="tx1"/>
                </a:solidFill>
                <a:effectLst/>
                <a:latin typeface="+mn-lt"/>
                <a:ea typeface="+mn-ea"/>
                <a:cs typeface="+mn-cs"/>
              </a:rPr>
              <a:t>musique [1139]</a:t>
            </a:r>
            <a:r>
              <a:rPr lang="en-GB" sz="1200" b="0" i="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science [1114]</a:t>
            </a:r>
            <a:r>
              <a:rPr lang="en-GB" sz="1200" kern="1200" dirty="0">
                <a:solidFill>
                  <a:schemeClr val="tx1"/>
                </a:solidFill>
                <a:effectLst/>
                <a:latin typeface="+mn-lt"/>
                <a:ea typeface="+mn-ea"/>
                <a:cs typeface="+mn-cs"/>
              </a:rPr>
              <a:t>,</a:t>
            </a:r>
            <a:r>
              <a:rPr lang="fr-FR" sz="1200" kern="120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quel [146], combien [800], que [9]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091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499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8598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4238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4978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801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518546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8854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8674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9255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5839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6163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5035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4066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1057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5395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009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381660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7725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9125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51807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35035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30"/>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2"/>
        <p:cNvGrpSpPr/>
        <p:nvPr/>
      </p:nvGrpSpPr>
      <p:grpSpPr>
        <a:xfrm>
          <a:off x="0" y="0"/>
          <a:ext cx="0" cy="0"/>
          <a:chOff x="0" y="0"/>
          <a:chExt cx="0" cy="0"/>
        </a:xfrm>
      </p:grpSpPr>
      <p:sp>
        <p:nvSpPr>
          <p:cNvPr id="43" name="Google Shape;43;p4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4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54"/>
        <p:cNvGrpSpPr/>
        <p:nvPr/>
      </p:nvGrpSpPr>
      <p:grpSpPr>
        <a:xfrm>
          <a:off x="0" y="0"/>
          <a:ext cx="0" cy="0"/>
          <a:chOff x="0" y="0"/>
          <a:chExt cx="0" cy="0"/>
        </a:xfrm>
      </p:grpSpPr>
      <p:sp>
        <p:nvSpPr>
          <p:cNvPr id="55" name="Google Shape;55;p3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58"/>
        <p:cNvGrpSpPr/>
        <p:nvPr/>
      </p:nvGrpSpPr>
      <p:grpSpPr>
        <a:xfrm>
          <a:off x="0" y="0"/>
          <a:ext cx="0" cy="0"/>
          <a:chOff x="0" y="0"/>
          <a:chExt cx="0" cy="0"/>
        </a:xfrm>
      </p:grpSpPr>
      <p:sp>
        <p:nvSpPr>
          <p:cNvPr id="59" name="Google Shape;59;p56"/>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61"/>
        <p:cNvGrpSpPr/>
        <p:nvPr/>
      </p:nvGrpSpPr>
      <p:grpSpPr>
        <a:xfrm>
          <a:off x="0" y="0"/>
          <a:ext cx="0" cy="0"/>
          <a:chOff x="0" y="0"/>
          <a:chExt cx="0" cy="0"/>
        </a:xfrm>
      </p:grpSpPr>
      <p:sp>
        <p:nvSpPr>
          <p:cNvPr id="62" name="Google Shape;62;p57"/>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7"/>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64"/>
        <p:cNvGrpSpPr/>
        <p:nvPr/>
      </p:nvGrpSpPr>
      <p:grpSpPr>
        <a:xfrm>
          <a:off x="0" y="0"/>
          <a:ext cx="0" cy="0"/>
          <a:chOff x="0" y="0"/>
          <a:chExt cx="0" cy="0"/>
        </a:xfrm>
      </p:grpSpPr>
      <p:sp>
        <p:nvSpPr>
          <p:cNvPr id="65" name="Google Shape;65;p58"/>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58"/>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58"/>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58"/>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58"/>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70"/>
        <p:cNvGrpSpPr/>
        <p:nvPr/>
      </p:nvGrpSpPr>
      <p:grpSpPr>
        <a:xfrm>
          <a:off x="0" y="0"/>
          <a:ext cx="0" cy="0"/>
          <a:chOff x="0" y="0"/>
          <a:chExt cx="0" cy="0"/>
        </a:xfrm>
      </p:grpSpPr>
      <p:sp>
        <p:nvSpPr>
          <p:cNvPr id="71" name="Google Shape;71;p5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72"/>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3"/>
        <p:cNvGrpSpPr/>
        <p:nvPr/>
      </p:nvGrpSpPr>
      <p:grpSpPr>
        <a:xfrm>
          <a:off x="0" y="0"/>
          <a:ext cx="0" cy="0"/>
          <a:chOff x="0" y="0"/>
          <a:chExt cx="0" cy="0"/>
        </a:xfrm>
      </p:grpSpPr>
      <p:sp>
        <p:nvSpPr>
          <p:cNvPr id="74" name="Google Shape;74;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61"/>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6" name="Google Shape;76;p6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3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7"/>
        <p:cNvGrpSpPr/>
        <p:nvPr/>
      </p:nvGrpSpPr>
      <p:grpSpPr>
        <a:xfrm>
          <a:off x="0" y="0"/>
          <a:ext cx="0" cy="0"/>
          <a:chOff x="0" y="0"/>
          <a:chExt cx="0" cy="0"/>
        </a:xfrm>
      </p:grpSpPr>
      <p:sp>
        <p:nvSpPr>
          <p:cNvPr id="78" name="Google Shape;78;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62"/>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0" name="Google Shape;80;p6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81"/>
        <p:cNvGrpSpPr/>
        <p:nvPr/>
      </p:nvGrpSpPr>
      <p:grpSpPr>
        <a:xfrm>
          <a:off x="0" y="0"/>
          <a:ext cx="0" cy="0"/>
          <a:chOff x="0" y="0"/>
          <a:chExt cx="0" cy="0"/>
        </a:xfrm>
      </p:grpSpPr>
      <p:sp>
        <p:nvSpPr>
          <p:cNvPr id="82" name="Google Shape;82;p6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64"/>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64"/>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94"/>
        <p:cNvGrpSpPr/>
        <p:nvPr/>
      </p:nvGrpSpPr>
      <p:grpSpPr>
        <a:xfrm>
          <a:off x="0" y="0"/>
          <a:ext cx="0" cy="0"/>
          <a:chOff x="0" y="0"/>
          <a:chExt cx="0" cy="0"/>
        </a:xfrm>
      </p:grpSpPr>
      <p:sp>
        <p:nvSpPr>
          <p:cNvPr id="95" name="Google Shape;95;p3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97"/>
        <p:cNvGrpSpPr/>
        <p:nvPr/>
      </p:nvGrpSpPr>
      <p:grpSpPr>
        <a:xfrm>
          <a:off x="0" y="0"/>
          <a:ext cx="0" cy="0"/>
          <a:chOff x="0" y="0"/>
          <a:chExt cx="0" cy="0"/>
        </a:xfrm>
      </p:grpSpPr>
      <p:sp>
        <p:nvSpPr>
          <p:cNvPr id="98" name="Google Shape;98;p46"/>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00"/>
        <p:cNvGrpSpPr/>
        <p:nvPr/>
      </p:nvGrpSpPr>
      <p:grpSpPr>
        <a:xfrm>
          <a:off x="0" y="0"/>
          <a:ext cx="0" cy="0"/>
          <a:chOff x="0" y="0"/>
          <a:chExt cx="0" cy="0"/>
        </a:xfrm>
      </p:grpSpPr>
      <p:sp>
        <p:nvSpPr>
          <p:cNvPr id="101" name="Google Shape;101;p47"/>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47"/>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03"/>
        <p:cNvGrpSpPr/>
        <p:nvPr/>
      </p:nvGrpSpPr>
      <p:grpSpPr>
        <a:xfrm>
          <a:off x="0" y="0"/>
          <a:ext cx="0" cy="0"/>
          <a:chOff x="0" y="0"/>
          <a:chExt cx="0" cy="0"/>
        </a:xfrm>
      </p:grpSpPr>
      <p:sp>
        <p:nvSpPr>
          <p:cNvPr id="104" name="Google Shape;104;p4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07"/>
        <p:cNvGrpSpPr/>
        <p:nvPr/>
      </p:nvGrpSpPr>
      <p:grpSpPr>
        <a:xfrm>
          <a:off x="0" y="0"/>
          <a:ext cx="0" cy="0"/>
          <a:chOff x="0" y="0"/>
          <a:chExt cx="0" cy="0"/>
        </a:xfrm>
      </p:grpSpPr>
      <p:sp>
        <p:nvSpPr>
          <p:cNvPr id="108" name="Google Shape;108;p49"/>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49"/>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0" name="Google Shape;110;p49"/>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49"/>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2" name="Google Shape;112;p49"/>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13"/>
        <p:cNvGrpSpPr/>
        <p:nvPr/>
      </p:nvGrpSpPr>
      <p:grpSpPr>
        <a:xfrm>
          <a:off x="0" y="0"/>
          <a:ext cx="0" cy="0"/>
          <a:chOff x="0" y="0"/>
          <a:chExt cx="0" cy="0"/>
        </a:xfrm>
      </p:grpSpPr>
      <p:sp>
        <p:nvSpPr>
          <p:cNvPr id="114" name="Google Shape;114;p5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15"/>
        <p:cNvGrpSpPr/>
        <p:nvPr/>
      </p:nvGrpSpPr>
      <p:grpSpPr>
        <a:xfrm>
          <a:off x="0" y="0"/>
          <a:ext cx="0" cy="0"/>
          <a:chOff x="0" y="0"/>
          <a:chExt cx="0" cy="0"/>
        </a:xfrm>
      </p:grpSpPr>
      <p:sp>
        <p:nvSpPr>
          <p:cNvPr id="116" name="Google Shape;116;p5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17" name="Google Shape;117;p5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18" name="Google Shape;118;p5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8"/>
        <p:cNvGrpSpPr/>
        <p:nvPr/>
      </p:nvGrpSpPr>
      <p:grpSpPr>
        <a:xfrm>
          <a:off x="0" y="0"/>
          <a:ext cx="0" cy="0"/>
          <a:chOff x="0" y="0"/>
          <a:chExt cx="0" cy="0"/>
        </a:xfrm>
      </p:grpSpPr>
      <p:sp>
        <p:nvSpPr>
          <p:cNvPr id="19" name="Google Shape;19;p37"/>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7"/>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19"/>
        <p:cNvGrpSpPr/>
        <p:nvPr/>
      </p:nvGrpSpPr>
      <p:grpSpPr>
        <a:xfrm>
          <a:off x="0" y="0"/>
          <a:ext cx="0" cy="0"/>
          <a:chOff x="0" y="0"/>
          <a:chExt cx="0" cy="0"/>
        </a:xfrm>
      </p:grpSpPr>
      <p:sp>
        <p:nvSpPr>
          <p:cNvPr id="120" name="Google Shape;120;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5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2" name="Google Shape;122;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3" name="Google Shape;123;p5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24" name="Google Shape;124;p5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25" name="Google Shape;125;p5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26"/>
        <p:cNvGrpSpPr/>
        <p:nvPr/>
      </p:nvGrpSpPr>
      <p:grpSpPr>
        <a:xfrm>
          <a:off x="0" y="0"/>
          <a:ext cx="0" cy="0"/>
          <a:chOff x="0" y="0"/>
          <a:chExt cx="0" cy="0"/>
        </a:xfrm>
      </p:grpSpPr>
      <p:sp>
        <p:nvSpPr>
          <p:cNvPr id="127" name="Google Shape;127;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53"/>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29" name="Google Shape;129;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0" name="Google Shape;130;p5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1" name="Google Shape;131;p5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2" name="Google Shape;132;p5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33"/>
        <p:cNvGrpSpPr/>
        <p:nvPr/>
      </p:nvGrpSpPr>
      <p:grpSpPr>
        <a:xfrm>
          <a:off x="0" y="0"/>
          <a:ext cx="0" cy="0"/>
          <a:chOff x="0" y="0"/>
          <a:chExt cx="0" cy="0"/>
        </a:xfrm>
      </p:grpSpPr>
      <p:sp>
        <p:nvSpPr>
          <p:cNvPr id="134" name="Google Shape;134;p5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5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7" name="Google Shape;137;p5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8" name="Google Shape;138;p5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39"/>
        <p:cNvGrpSpPr/>
        <p:nvPr/>
      </p:nvGrpSpPr>
      <p:grpSpPr>
        <a:xfrm>
          <a:off x="0" y="0"/>
          <a:ext cx="0" cy="0"/>
          <a:chOff x="0" y="0"/>
          <a:chExt cx="0" cy="0"/>
        </a:xfrm>
      </p:grpSpPr>
      <p:sp>
        <p:nvSpPr>
          <p:cNvPr id="140" name="Google Shape;140;p5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5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5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43" name="Google Shape;143;p5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44" name="Google Shape;144;p5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9791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39468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69568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6933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3763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857110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1"/>
        <p:cNvGrpSpPr/>
        <p:nvPr/>
      </p:nvGrpSpPr>
      <p:grpSpPr>
        <a:xfrm>
          <a:off x="0" y="0"/>
          <a:ext cx="0" cy="0"/>
          <a:chOff x="0" y="0"/>
          <a:chExt cx="0" cy="0"/>
        </a:xfrm>
      </p:grpSpPr>
      <p:sp>
        <p:nvSpPr>
          <p:cNvPr id="22" name="Google Shape;22;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374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91516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348832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22931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972331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72005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07731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075965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1695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8493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5"/>
        <p:cNvGrpSpPr/>
        <p:nvPr/>
      </p:nvGrpSpPr>
      <p:grpSpPr>
        <a:xfrm>
          <a:off x="0" y="0"/>
          <a:ext cx="0" cy="0"/>
          <a:chOff x="0" y="0"/>
          <a:chExt cx="0" cy="0"/>
        </a:xfrm>
      </p:grpSpPr>
      <p:sp>
        <p:nvSpPr>
          <p:cNvPr id="26" name="Google Shape;26;p39"/>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9"/>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39"/>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9"/>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39"/>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500497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7066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43084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334938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66239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71551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903520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10290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247981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1727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1"/>
        <p:cNvGrpSpPr/>
        <p:nvPr/>
      </p:nvGrpSpPr>
      <p:grpSpPr>
        <a:xfrm>
          <a:off x="0" y="0"/>
          <a:ext cx="0" cy="0"/>
          <a:chOff x="0" y="0"/>
          <a:chExt cx="0" cy="0"/>
        </a:xfrm>
      </p:grpSpPr>
      <p:sp>
        <p:nvSpPr>
          <p:cNvPr id="32" name="Google Shape;32;p4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17861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959630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3565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530116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941484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098875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6451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4"/>
        <p:cNvGrpSpPr/>
        <p:nvPr/>
      </p:nvGrpSpPr>
      <p:grpSpPr>
        <a:xfrm>
          <a:off x="0" y="0"/>
          <a:ext cx="0" cy="0"/>
          <a:chOff x="0" y="0"/>
          <a:chExt cx="0" cy="0"/>
        </a:xfrm>
      </p:grpSpPr>
      <p:sp>
        <p:nvSpPr>
          <p:cNvPr id="35" name="Google Shape;3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8"/>
        <p:cNvGrpSpPr/>
        <p:nvPr/>
      </p:nvGrpSpPr>
      <p:grpSpPr>
        <a:xfrm>
          <a:off x="0" y="0"/>
          <a:ext cx="0" cy="0"/>
          <a:chOff x="0" y="0"/>
          <a:chExt cx="0" cy="0"/>
        </a:xfrm>
      </p:grpSpPr>
      <p:sp>
        <p:nvSpPr>
          <p:cNvPr id="39" name="Google Shape;39;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3"/>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48"/>
        <p:cNvGrpSpPr/>
        <p:nvPr/>
      </p:nvGrpSpPr>
      <p:grpSpPr>
        <a:xfrm>
          <a:off x="0" y="0"/>
          <a:ext cx="0" cy="0"/>
          <a:chOff x="0" y="0"/>
          <a:chExt cx="0" cy="0"/>
        </a:xfrm>
      </p:grpSpPr>
      <p:sp>
        <p:nvSpPr>
          <p:cNvPr id="49" name="Google Shape;49;p3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7"/>
        <p:cNvGrpSpPr/>
        <p:nvPr/>
      </p:nvGrpSpPr>
      <p:grpSpPr>
        <a:xfrm>
          <a:off x="0" y="0"/>
          <a:ext cx="0" cy="0"/>
          <a:chOff x="0" y="0"/>
          <a:chExt cx="0" cy="0"/>
        </a:xfrm>
      </p:grpSpPr>
      <p:sp>
        <p:nvSpPr>
          <p:cNvPr id="88" name="Google Shape;88;p3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90" name="Google Shape;90;p34"/>
          <p:cNvPicPr preferRelativeResize="0"/>
          <p:nvPr/>
        </p:nvPicPr>
        <p:blipFill rotWithShape="1">
          <a:blip r:embed="rId14">
            <a:alphaModFix/>
          </a:blip>
          <a:srcRect/>
          <a:stretch/>
        </p:blipFill>
        <p:spPr>
          <a:xfrm>
            <a:off x="10485120" y="-61459"/>
            <a:ext cx="1627856" cy="563137"/>
          </a:xfrm>
          <a:prstGeom prst="rect">
            <a:avLst/>
          </a:prstGeom>
          <a:noFill/>
          <a:ln>
            <a:noFill/>
          </a:ln>
        </p:spPr>
      </p:pic>
      <p:pic>
        <p:nvPicPr>
          <p:cNvPr id="91" name="Google Shape;91;p34"/>
          <p:cNvPicPr preferRelativeResize="0"/>
          <p:nvPr/>
        </p:nvPicPr>
        <p:blipFill rotWithShape="1">
          <a:blip r:embed="rId15">
            <a:alphaModFix/>
          </a:blip>
          <a:srcRect/>
          <a:stretch/>
        </p:blipFill>
        <p:spPr>
          <a:xfrm>
            <a:off x="1" y="0"/>
            <a:ext cx="4775200" cy="417830"/>
          </a:xfrm>
          <a:prstGeom prst="rect">
            <a:avLst/>
          </a:prstGeom>
          <a:noFill/>
          <a:ln>
            <a:noFill/>
          </a:ln>
        </p:spPr>
      </p:pic>
      <p:sp>
        <p:nvSpPr>
          <p:cNvPr id="92" name="Google Shape;92;p34"/>
          <p:cNvSpPr/>
          <p:nvPr/>
        </p:nvSpPr>
        <p:spPr>
          <a:xfrm>
            <a:off x="9088583" y="6572243"/>
            <a:ext cx="843464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0" i="0" u="none" strike="noStrike" cap="none">
                <a:solidFill>
                  <a:srgbClr val="002060"/>
                </a:solidFill>
                <a:latin typeface="Century Gothic"/>
                <a:ea typeface="Century Gothic"/>
                <a:cs typeface="Century Gothic"/>
                <a:sym typeface="Century Gothic"/>
              </a:rPr>
              <a:t>Material</a:t>
            </a:r>
            <a:r>
              <a:rPr lang="en-GB" sz="1100" b="0" i="0" u="none" strike="noStrike" cap="none">
                <a:solidFill>
                  <a:srgbClr val="002060"/>
                </a:solidFill>
                <a:latin typeface="Arial"/>
                <a:ea typeface="Arial"/>
                <a:cs typeface="Arial"/>
                <a:sym typeface="Arial"/>
              </a:rPr>
              <a:t> </a:t>
            </a:r>
            <a:r>
              <a:rPr lang="en-GB" sz="1100" b="0" i="0" u="none" strike="noStrike" cap="none">
                <a:solidFill>
                  <a:srgbClr val="002060"/>
                </a:solidFill>
                <a:latin typeface="Century Gothic"/>
                <a:ea typeface="Century Gothic"/>
                <a:cs typeface="Century Gothic"/>
                <a:sym typeface="Century Gothic"/>
              </a:rPr>
              <a:t>licensed as </a:t>
            </a:r>
            <a:r>
              <a:rPr lang="en-GB" sz="1100" b="1" i="0" u="sng" strike="noStrike" cap="none">
                <a:solidFill>
                  <a:srgbClr val="FFFFFF"/>
                </a:solidFill>
                <a:latin typeface="Century Gothic"/>
                <a:ea typeface="Century Gothic"/>
                <a:cs typeface="Century Gothic"/>
                <a:sym typeface="Century Gothic"/>
                <a:hlinkClick r:id="rId16"/>
              </a:rPr>
              <a:t>CC BY-NC-SA 4.0</a:t>
            </a:r>
            <a:br>
              <a:rPr lang="en-GB" sz="1100" b="0" i="0" u="none" strike="noStrike" cap="none">
                <a:solidFill>
                  <a:srgbClr val="000000"/>
                </a:solidFill>
                <a:latin typeface="Century Gothic"/>
                <a:ea typeface="Century Gothic"/>
                <a:cs typeface="Century Gothic"/>
                <a:sym typeface="Century Gothic"/>
              </a:rPr>
            </a:br>
            <a:endParaRPr sz="1100">
              <a:solidFill>
                <a:srgbClr val="000000"/>
              </a:solidFill>
              <a:latin typeface="Century Gothic"/>
              <a:ea typeface="Century Gothic"/>
              <a:cs typeface="Century Gothic"/>
              <a:sym typeface="Century Gothic"/>
            </a:endParaRPr>
          </a:p>
        </p:txBody>
      </p:sp>
      <p:sp>
        <p:nvSpPr>
          <p:cNvPr id="93" name="Google Shape;93;p34"/>
          <p:cNvSpPr/>
          <p:nvPr/>
        </p:nvSpPr>
        <p:spPr>
          <a:xfrm>
            <a:off x="2" y="6572241"/>
            <a:ext cx="843464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a:solidFill>
                  <a:srgbClr val="002060"/>
                </a:solidFill>
                <a:latin typeface="Century Gothic"/>
                <a:ea typeface="Century Gothic"/>
                <a:cs typeface="Century Gothic"/>
                <a:sym typeface="Century Gothic"/>
              </a:rPr>
              <a:t>Rachel Hawkes</a:t>
            </a:r>
            <a:endParaRPr sz="1050">
              <a:solidFill>
                <a:srgbClr val="000000"/>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269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05880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38275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hyperlink" Target="https://wordreference.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wordreference.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hyperlink" Target="https://wordreference.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4.png"/><Relationship Id="rId18" Type="http://schemas.openxmlformats.org/officeDocument/2006/relationships/image" Target="../media/image19.gif"/><Relationship Id="rId3" Type="http://schemas.openxmlformats.org/officeDocument/2006/relationships/audio" Target="../media/audio1.wav"/><Relationship Id="rId21" Type="http://schemas.openxmlformats.org/officeDocument/2006/relationships/image" Target="../media/image22.png"/><Relationship Id="rId7" Type="http://schemas.openxmlformats.org/officeDocument/2006/relationships/audio" Target="../media/audio5.wav"/><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31.xml"/><Relationship Id="rId16" Type="http://schemas.openxmlformats.org/officeDocument/2006/relationships/image" Target="../media/image17.png"/><Relationship Id="rId20"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2.jpg"/><Relationship Id="rId5" Type="http://schemas.openxmlformats.org/officeDocument/2006/relationships/audio" Target="../media/audio3.wav"/><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15.png"/><Relationship Id="rId22" Type="http://schemas.openxmlformats.org/officeDocument/2006/relationships/image" Target="../media/image23.png"/></Relationships>
</file>

<file path=ppt/slides/_rels/slide32.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22.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image" Target="../media/image19.gif"/><Relationship Id="rId5" Type="http://schemas.openxmlformats.org/officeDocument/2006/relationships/audio" Target="../media/audio9.wav"/><Relationship Id="rId15" Type="http://schemas.openxmlformats.org/officeDocument/2006/relationships/image" Target="../media/image25.png"/><Relationship Id="rId10" Type="http://schemas.openxmlformats.org/officeDocument/2006/relationships/image" Target="../media/image11.png"/><Relationship Id="rId4" Type="http://schemas.openxmlformats.org/officeDocument/2006/relationships/audio" Target="../media/audio8.wav"/><Relationship Id="rId9" Type="http://schemas.openxmlformats.org/officeDocument/2006/relationships/image" Target="../media/image5.png"/><Relationship Id="rId1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audio" Target="../media/audio13.wav"/></Relationships>
</file>

<file path=ppt/slides/_rels/slide37.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22.png"/><Relationship Id="rId18" Type="http://schemas.openxmlformats.org/officeDocument/2006/relationships/image" Target="../media/image30.png"/><Relationship Id="rId3" Type="http://schemas.openxmlformats.org/officeDocument/2006/relationships/audio" Target="../media/audio7.wav"/><Relationship Id="rId21" Type="http://schemas.openxmlformats.org/officeDocument/2006/relationships/image" Target="../media/image33.png"/><Relationship Id="rId7" Type="http://schemas.openxmlformats.org/officeDocument/2006/relationships/audio" Target="../media/audio17.wav"/><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37.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audio" Target="../media/audio16.wav"/><Relationship Id="rId11" Type="http://schemas.openxmlformats.org/officeDocument/2006/relationships/image" Target="../media/image19.gif"/><Relationship Id="rId5" Type="http://schemas.openxmlformats.org/officeDocument/2006/relationships/audio" Target="../media/audio15.wav"/><Relationship Id="rId15" Type="http://schemas.openxmlformats.org/officeDocument/2006/relationships/image" Target="../media/image27.png"/><Relationship Id="rId10" Type="http://schemas.openxmlformats.org/officeDocument/2006/relationships/image" Target="../media/image11.png"/><Relationship Id="rId19" Type="http://schemas.openxmlformats.org/officeDocument/2006/relationships/image" Target="../media/image31.png"/><Relationship Id="rId4" Type="http://schemas.openxmlformats.org/officeDocument/2006/relationships/audio" Target="../media/audio14.wav"/><Relationship Id="rId9" Type="http://schemas.openxmlformats.org/officeDocument/2006/relationships/image" Target="../media/image5.png"/><Relationship Id="rId14" Type="http://schemas.openxmlformats.org/officeDocument/2006/relationships/image" Target="../media/image23.png"/><Relationship Id="rId22" Type="http://schemas.openxmlformats.org/officeDocument/2006/relationships/image" Target="../media/image34.png"/></Relationships>
</file>

<file path=ppt/slides/_rels/slide38.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35.png"/><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image" Target="../media/image22.png"/><Relationship Id="rId5" Type="http://schemas.openxmlformats.org/officeDocument/2006/relationships/audio" Target="../media/audio21.wav"/><Relationship Id="rId15" Type="http://schemas.openxmlformats.org/officeDocument/2006/relationships/image" Target="../media/image37.png"/><Relationship Id="rId10" Type="http://schemas.openxmlformats.org/officeDocument/2006/relationships/image" Target="../media/image11.png"/><Relationship Id="rId4" Type="http://schemas.openxmlformats.org/officeDocument/2006/relationships/audio" Target="../media/audio20.wav"/><Relationship Id="rId9" Type="http://schemas.openxmlformats.org/officeDocument/2006/relationships/image" Target="../media/image5.png"/><Relationship Id="rId14" Type="http://schemas.openxmlformats.org/officeDocument/2006/relationships/image" Target="../media/image36.png"/></Relationships>
</file>

<file path=ppt/slides/_rels/slide39.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40.png"/><Relationship Id="rId18" Type="http://schemas.openxmlformats.org/officeDocument/2006/relationships/image" Target="../media/image43.png"/><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image" Target="../media/image39.png"/><Relationship Id="rId17" Type="http://schemas.openxmlformats.org/officeDocument/2006/relationships/image" Target="../media/image36.png"/><Relationship Id="rId2" Type="http://schemas.openxmlformats.org/officeDocument/2006/relationships/notesSlide" Target="../notesSlides/notesSlide39.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image" Target="../media/image38.png"/><Relationship Id="rId5" Type="http://schemas.openxmlformats.org/officeDocument/2006/relationships/audio" Target="../media/audio27.wav"/><Relationship Id="rId15" Type="http://schemas.openxmlformats.org/officeDocument/2006/relationships/image" Target="../media/image41.jpg"/><Relationship Id="rId10" Type="http://schemas.openxmlformats.org/officeDocument/2006/relationships/image" Target="../media/image11.png"/><Relationship Id="rId4" Type="http://schemas.openxmlformats.org/officeDocument/2006/relationships/audio" Target="../media/audio26.wav"/><Relationship Id="rId9" Type="http://schemas.openxmlformats.org/officeDocument/2006/relationships/image" Target="../media/image5.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13.wav"/></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50.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50.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50.xml"/><Relationship Id="rId5" Type="http://schemas.openxmlformats.org/officeDocument/2006/relationships/image" Target="../media/image49.sv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50.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50.xml"/><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50.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50.xml"/><Relationship Id="rId5" Type="http://schemas.openxmlformats.org/officeDocument/2006/relationships/image" Target="../media/image54.gif"/><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hyperlink" Target="http://gaminggrammar.com/" TargetMode="External"/><Relationship Id="rId2" Type="http://schemas.openxmlformats.org/officeDocument/2006/relationships/notesSlide" Target="../notesSlides/notesSlide61.xml"/><Relationship Id="rId1" Type="http://schemas.openxmlformats.org/officeDocument/2006/relationships/slideLayout" Target="../slideLayouts/slideLayout50.xml"/><Relationship Id="rId5" Type="http://schemas.openxmlformats.org/officeDocument/2006/relationships/image" Target="../media/image5.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49"/>
        <p:cNvGrpSpPr/>
        <p:nvPr/>
      </p:nvGrpSpPr>
      <p:grpSpPr>
        <a:xfrm>
          <a:off x="0" y="0"/>
          <a:ext cx="0" cy="0"/>
          <a:chOff x="0" y="0"/>
          <a:chExt cx="0" cy="0"/>
        </a:xfrm>
      </p:grpSpPr>
      <p:grpSp>
        <p:nvGrpSpPr>
          <p:cNvPr id="150" name="Google Shape;150;p1" descr="background rectangle"/>
          <p:cNvGrpSpPr/>
          <p:nvPr/>
        </p:nvGrpSpPr>
        <p:grpSpPr>
          <a:xfrm>
            <a:off x="6610" y="-2763"/>
            <a:ext cx="12172735" cy="6860761"/>
            <a:chOff x="-5614" y="-2778"/>
            <a:chExt cx="12172735" cy="6906416"/>
          </a:xfrm>
        </p:grpSpPr>
        <p:grpSp>
          <p:nvGrpSpPr>
            <p:cNvPr id="151" name="Google Shape;151;p1"/>
            <p:cNvGrpSpPr/>
            <p:nvPr/>
          </p:nvGrpSpPr>
          <p:grpSpPr>
            <a:xfrm>
              <a:off x="-2804" y="-1388"/>
              <a:ext cx="12169925" cy="6903634"/>
              <a:chOff x="53641" y="-1388"/>
              <a:chExt cx="12169925" cy="6903634"/>
            </a:xfrm>
          </p:grpSpPr>
          <p:sp>
            <p:nvSpPr>
              <p:cNvPr id="152" name="Google Shape;152;p1"/>
              <p:cNvSpPr/>
              <p:nvPr/>
            </p:nvSpPr>
            <p:spPr>
              <a:xfrm rot="5400000">
                <a:off x="4989567" y="-331753"/>
                <a:ext cx="6903634" cy="7564364"/>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53" name="Google Shape;153;p1"/>
              <p:cNvSpPr/>
              <p:nvPr/>
            </p:nvSpPr>
            <p:spPr>
              <a:xfrm>
                <a:off x="53641" y="0"/>
                <a:ext cx="4635976" cy="6902246"/>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154" name="Google Shape;154;p1"/>
            <p:cNvSpPr/>
            <p:nvPr/>
          </p:nvSpPr>
          <p:spPr>
            <a:xfrm rot="5400000">
              <a:off x="4664041" y="-321449"/>
              <a:ext cx="6903637"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55" name="Google Shape;155;p1"/>
            <p:cNvSpPr/>
            <p:nvPr/>
          </p:nvSpPr>
          <p:spPr>
            <a:xfrm>
              <a:off x="-5614" y="1"/>
              <a:ext cx="4350984" cy="6903636"/>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dirty="0">
                <a:solidFill>
                  <a:srgbClr val="FFFFFF"/>
                </a:solidFill>
                <a:latin typeface="Century Gothic"/>
                <a:ea typeface="Century Gothic"/>
                <a:cs typeface="Century Gothic"/>
                <a:sym typeface="Century Gothic"/>
              </a:endParaRPr>
            </a:p>
          </p:txBody>
        </p:sp>
      </p:grpSp>
      <p:sp>
        <p:nvSpPr>
          <p:cNvPr id="156" name="Google Shape;156;p1"/>
          <p:cNvSpPr txBox="1">
            <a:spLocks noGrp="1"/>
          </p:cNvSpPr>
          <p:nvPr>
            <p:ph type="ctrTitle"/>
          </p:nvPr>
        </p:nvSpPr>
        <p:spPr>
          <a:xfrm>
            <a:off x="238057" y="2366990"/>
            <a:ext cx="7308549" cy="106201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600"/>
              <a:buFont typeface="Century Gothic"/>
              <a:buNone/>
            </a:pPr>
            <a:r>
              <a:rPr lang="en-GB" sz="3600" b="1" dirty="0" err="1">
                <a:solidFill>
                  <a:srgbClr val="FFFFFF"/>
                </a:solidFill>
              </a:rPr>
              <a:t>L’homme</a:t>
            </a:r>
            <a:r>
              <a:rPr lang="en-GB" sz="3600" b="1" dirty="0">
                <a:solidFill>
                  <a:srgbClr val="FFFFFF"/>
                </a:solidFill>
              </a:rPr>
              <a:t> qui </a:t>
            </a:r>
            <a:r>
              <a:rPr lang="en-GB" sz="3600" b="1" dirty="0" err="1">
                <a:solidFill>
                  <a:srgbClr val="FFFFFF"/>
                </a:solidFill>
              </a:rPr>
              <a:t>te</a:t>
            </a:r>
            <a:r>
              <a:rPr lang="en-GB" sz="3600" b="1" dirty="0">
                <a:solidFill>
                  <a:srgbClr val="FFFFFF"/>
                </a:solidFill>
              </a:rPr>
              <a:t> </a:t>
            </a:r>
            <a:r>
              <a:rPr lang="en-GB" sz="3600" b="1" dirty="0" err="1">
                <a:solidFill>
                  <a:srgbClr val="FFFFFF"/>
                </a:solidFill>
              </a:rPr>
              <a:t>ressemble</a:t>
            </a:r>
            <a:br>
              <a:rPr lang="en-GB" sz="3600" b="1" dirty="0">
                <a:solidFill>
                  <a:srgbClr val="FFFFFF"/>
                </a:solidFill>
              </a:rPr>
            </a:br>
            <a:r>
              <a:rPr lang="en-GB" sz="2700" dirty="0">
                <a:solidFill>
                  <a:srgbClr val="FFFFFF"/>
                </a:solidFill>
              </a:rPr>
              <a:t>René </a:t>
            </a:r>
            <a:r>
              <a:rPr lang="en-GB" sz="2700" dirty="0" err="1">
                <a:solidFill>
                  <a:srgbClr val="FFFFFF"/>
                </a:solidFill>
              </a:rPr>
              <a:t>Philombé</a:t>
            </a:r>
            <a:endParaRPr lang="en-GB" sz="3600" dirty="0"/>
          </a:p>
        </p:txBody>
      </p:sp>
      <p:sp>
        <p:nvSpPr>
          <p:cNvPr id="158" name="Google Shape;158;p1"/>
          <p:cNvSpPr txBox="1"/>
          <p:nvPr/>
        </p:nvSpPr>
        <p:spPr>
          <a:xfrm>
            <a:off x="266807" y="5153439"/>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Y7 French</a:t>
            </a:r>
            <a:endParaRPr dirty="0"/>
          </a:p>
          <a:p>
            <a:pPr marL="0" marR="0" lvl="0" indent="0" algn="l" rtl="0">
              <a:lnSpc>
                <a:spcPct val="90000"/>
              </a:lnSpc>
              <a:spcBef>
                <a:spcPts val="0"/>
              </a:spcBef>
              <a:spcAft>
                <a:spcPts val="0"/>
              </a:spcAft>
              <a:buClr>
                <a:srgbClr val="FFFFFF"/>
              </a:buClr>
              <a:buSzPts val="2000"/>
              <a:buFont typeface="Century Gothic"/>
              <a:buNone/>
            </a:pPr>
            <a:r>
              <a:rPr lang="en-GB" sz="2000" b="0" i="0" u="none" strike="noStrike" cap="none" dirty="0">
                <a:solidFill>
                  <a:srgbClr val="FFFFFF"/>
                </a:solidFill>
                <a:latin typeface="Century Gothic"/>
                <a:ea typeface="Century Gothic"/>
                <a:cs typeface="Century Gothic"/>
                <a:sym typeface="Century Gothic"/>
              </a:rPr>
              <a:t>Term 3.2 - Week 7 - Lesson </a:t>
            </a:r>
            <a:r>
              <a:rPr lang="en-GB" sz="2000" dirty="0">
                <a:solidFill>
                  <a:srgbClr val="FFFFFF"/>
                </a:solidFill>
                <a:latin typeface="Century Gothic"/>
                <a:ea typeface="Century Gothic"/>
                <a:cs typeface="Century Gothic"/>
                <a:sym typeface="Century Gothic"/>
              </a:rPr>
              <a:t>71</a:t>
            </a:r>
            <a:endParaRPr dirty="0"/>
          </a:p>
        </p:txBody>
      </p:sp>
      <p:sp>
        <p:nvSpPr>
          <p:cNvPr id="159" name="Google Shape;159;p1"/>
          <p:cNvSpPr txBox="1"/>
          <p:nvPr/>
        </p:nvSpPr>
        <p:spPr>
          <a:xfrm>
            <a:off x="294412" y="6008293"/>
            <a:ext cx="5784972" cy="59418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400"/>
              <a:buFont typeface="Century Gothic"/>
              <a:buNone/>
            </a:pPr>
            <a:r>
              <a:rPr lang="en-GB" dirty="0">
                <a:solidFill>
                  <a:schemeClr val="lt1"/>
                </a:solidFill>
                <a:latin typeface="Century Gothic"/>
                <a:ea typeface="Century Gothic"/>
                <a:cs typeface="Century Gothic"/>
                <a:sym typeface="Century Gothic"/>
              </a:rPr>
              <a:t>Rachel Hawkes / Kirsten Somerville / Stephen Owen</a:t>
            </a:r>
            <a:endParaRPr dirty="0"/>
          </a:p>
          <a:p>
            <a:pPr marL="0" marR="0" lvl="0" indent="0" algn="l" rtl="0">
              <a:lnSpc>
                <a:spcPct val="90000"/>
              </a:lnSpc>
              <a:spcBef>
                <a:spcPts val="0"/>
              </a:spcBef>
              <a:spcAft>
                <a:spcPts val="0"/>
              </a:spcAft>
              <a:buClr>
                <a:srgbClr val="1F3864"/>
              </a:buClr>
              <a:buSzPts val="1600"/>
              <a:buFont typeface="Twentieth Century"/>
              <a:buNone/>
            </a:pPr>
            <a:endParaRPr sz="16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 </a:t>
            </a:r>
            <a:r>
              <a:rPr lang="en-GB" dirty="0">
                <a:solidFill>
                  <a:srgbClr val="FFFFFF"/>
                </a:solidFill>
                <a:latin typeface="Century Gothic"/>
                <a:ea typeface="Century Gothic"/>
                <a:cs typeface="Century Gothic"/>
                <a:sym typeface="Century Gothic"/>
              </a:rPr>
              <a:t>20</a:t>
            </a:r>
            <a:r>
              <a:rPr lang="en-GB" sz="1400" b="0" i="0" u="none" strike="noStrike" cap="none" dirty="0">
                <a:solidFill>
                  <a:srgbClr val="FFFFFF"/>
                </a:solidFill>
                <a:latin typeface="Century Gothic"/>
                <a:ea typeface="Century Gothic"/>
                <a:cs typeface="Century Gothic"/>
                <a:sym typeface="Century Gothic"/>
              </a:rPr>
              <a:t>/09/20</a:t>
            </a:r>
            <a:endParaRPr dirty="0"/>
          </a:p>
        </p:txBody>
      </p:sp>
      <p:pic>
        <p:nvPicPr>
          <p:cNvPr id="160" name="Google Shape;160;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161" name="Google Shape;161;p1"/>
          <p:cNvSpPr txBox="1"/>
          <p:nvPr/>
        </p:nvSpPr>
        <p:spPr>
          <a:xfrm>
            <a:off x="238057" y="3116580"/>
            <a:ext cx="8188346" cy="131616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FFFF"/>
              </a:buClr>
              <a:buSzPts val="3509"/>
              <a:buFont typeface="Century Gothic"/>
              <a:buNone/>
            </a:pPr>
            <a:r>
              <a:rPr lang="en-GB" sz="3200" b="1" i="0" u="none" strike="noStrike" cap="none" dirty="0">
                <a:solidFill>
                  <a:srgbClr val="FFFFFF"/>
                </a:solidFill>
                <a:latin typeface="Century Gothic"/>
                <a:ea typeface="Century Gothic"/>
                <a:cs typeface="Century Gothic"/>
                <a:sym typeface="Century Gothic"/>
              </a:rPr>
              <a:t>Using word reference resources</a:t>
            </a:r>
            <a:br>
              <a:rPr lang="en-GB" sz="3509" b="1" i="0" u="none" strike="noStrike" cap="none" dirty="0">
                <a:solidFill>
                  <a:srgbClr val="FFFFFF"/>
                </a:solidFill>
                <a:latin typeface="Century Gothic"/>
                <a:ea typeface="Century Gothic"/>
                <a:cs typeface="Century Gothic"/>
                <a:sym typeface="Century Gothic"/>
              </a:rPr>
            </a:br>
            <a:r>
              <a:rPr lang="en-GB" sz="2400" b="0" i="0" u="none" strike="noStrike" cap="none" dirty="0">
                <a:solidFill>
                  <a:schemeClr val="lt1"/>
                </a:solidFill>
                <a:latin typeface="Century Gothic"/>
                <a:ea typeface="Century Gothic"/>
                <a:cs typeface="Century Gothic"/>
                <a:sym typeface="Century Gothic"/>
              </a:rPr>
              <a:t>SSC [SFC] [re-visited] </a:t>
            </a:r>
            <a:endParaRPr sz="24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C’est</a:t>
            </a:r>
            <a:r>
              <a:rPr lang="en-GB" sz="3600" b="1" dirty="0">
                <a:solidFill>
                  <a:schemeClr val="bg1"/>
                </a:solidFill>
              </a:rPr>
              <a:t> un SFC ?</a:t>
            </a:r>
          </a:p>
        </p:txBody>
      </p:sp>
      <p:sp>
        <p:nvSpPr>
          <p:cNvPr id="3" name="Rounded Rectangle 10">
            <a:extLst>
              <a:ext uri="{FF2B5EF4-FFF2-40B4-BE49-F238E27FC236}">
                <a16:creationId xmlns:a16="http://schemas.microsoft.com/office/drawing/2014/main" id="{9EF87CF3-C974-4167-8844-D0127B40530C}"/>
              </a:ext>
            </a:extLst>
          </p:cNvPr>
          <p:cNvSpPr/>
          <p:nvPr/>
        </p:nvSpPr>
        <p:spPr>
          <a:xfrm>
            <a:off x="10439401" y="223022"/>
            <a:ext cx="1618288"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411359" y="3041918"/>
            <a:ext cx="136928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soon</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2083082" y="4438489"/>
            <a:ext cx="1260000" cy="1260000"/>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122822" y="3749804"/>
            <a:ext cx="194636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bientô</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t</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8" name="Picture 7">
            <a:extLst>
              <a:ext uri="{FF2B5EF4-FFF2-40B4-BE49-F238E27FC236}">
                <a16:creationId xmlns:a16="http://schemas.microsoft.com/office/drawing/2014/main" id="{493B9793-A301-4748-BF08-CDBF3DC353B7}"/>
              </a:ext>
            </a:extLst>
          </p:cNvPr>
          <p:cNvPicPr>
            <a:picLocks noChangeAspect="1"/>
          </p:cNvPicPr>
          <p:nvPr/>
        </p:nvPicPr>
        <p:blipFill>
          <a:blip r:embed="rId4"/>
          <a:stretch>
            <a:fillRect/>
          </a:stretch>
        </p:blipFill>
        <p:spPr>
          <a:xfrm>
            <a:off x="9100184" y="4663620"/>
            <a:ext cx="590632" cy="809738"/>
          </a:xfrm>
          <a:prstGeom prst="rect">
            <a:avLst/>
          </a:prstGeom>
        </p:spPr>
      </p:pic>
      <p:pic>
        <p:nvPicPr>
          <p:cNvPr id="10" name="Picture 9">
            <a:extLst>
              <a:ext uri="{FF2B5EF4-FFF2-40B4-BE49-F238E27FC236}">
                <a16:creationId xmlns:a16="http://schemas.microsoft.com/office/drawing/2014/main" id="{B21C88EC-2A75-4DAC-BB4C-B584B2BBC560}"/>
              </a:ext>
            </a:extLst>
          </p:cNvPr>
          <p:cNvPicPr>
            <a:picLocks noChangeAspect="1"/>
          </p:cNvPicPr>
          <p:nvPr/>
        </p:nvPicPr>
        <p:blipFill>
          <a:blip r:embed="rId5"/>
          <a:stretch>
            <a:fillRect/>
          </a:stretch>
        </p:blipFill>
        <p:spPr>
          <a:xfrm>
            <a:off x="2334356" y="4684346"/>
            <a:ext cx="757452" cy="789012"/>
          </a:xfrm>
          <a:prstGeom prst="rect">
            <a:avLst/>
          </a:prstGeom>
        </p:spPr>
      </p:pic>
    </p:spTree>
    <p:extLst>
      <p:ext uri="{BB962C8B-B14F-4D97-AF65-F5344CB8AC3E}">
        <p14:creationId xmlns:p14="http://schemas.microsoft.com/office/powerpoint/2010/main" val="102636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C’est</a:t>
            </a:r>
            <a:r>
              <a:rPr lang="en-GB" sz="3600" b="1" dirty="0">
                <a:solidFill>
                  <a:schemeClr val="bg1"/>
                </a:solidFill>
              </a:rPr>
              <a:t> un SFC ?</a:t>
            </a:r>
          </a:p>
        </p:txBody>
      </p:sp>
      <p:sp>
        <p:nvSpPr>
          <p:cNvPr id="3" name="Rounded Rectangle 10">
            <a:extLst>
              <a:ext uri="{FF2B5EF4-FFF2-40B4-BE49-F238E27FC236}">
                <a16:creationId xmlns:a16="http://schemas.microsoft.com/office/drawing/2014/main" id="{9EF87CF3-C974-4167-8844-D0127B40530C}"/>
              </a:ext>
            </a:extLst>
          </p:cNvPr>
          <p:cNvSpPr/>
          <p:nvPr/>
        </p:nvSpPr>
        <p:spPr>
          <a:xfrm>
            <a:off x="10439401" y="223022"/>
            <a:ext cx="1618288"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266018" y="3041918"/>
            <a:ext cx="365997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for, in order to</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8765500" y="4438489"/>
            <a:ext cx="1260000" cy="1260000"/>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422585" y="3749804"/>
            <a:ext cx="134684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pou</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r</a:t>
            </a:r>
          </a:p>
        </p:txBody>
      </p:sp>
      <p:pic>
        <p:nvPicPr>
          <p:cNvPr id="8" name="Picture 7">
            <a:extLst>
              <a:ext uri="{FF2B5EF4-FFF2-40B4-BE49-F238E27FC236}">
                <a16:creationId xmlns:a16="http://schemas.microsoft.com/office/drawing/2014/main" id="{493B9793-A301-4748-BF08-CDBF3DC353B7}"/>
              </a:ext>
            </a:extLst>
          </p:cNvPr>
          <p:cNvPicPr>
            <a:picLocks noChangeAspect="1"/>
          </p:cNvPicPr>
          <p:nvPr/>
        </p:nvPicPr>
        <p:blipFill>
          <a:blip r:embed="rId4"/>
          <a:stretch>
            <a:fillRect/>
          </a:stretch>
        </p:blipFill>
        <p:spPr>
          <a:xfrm>
            <a:off x="9100184" y="4663620"/>
            <a:ext cx="590632" cy="809738"/>
          </a:xfrm>
          <a:prstGeom prst="rect">
            <a:avLst/>
          </a:prstGeom>
        </p:spPr>
      </p:pic>
      <p:pic>
        <p:nvPicPr>
          <p:cNvPr id="10" name="Picture 9">
            <a:extLst>
              <a:ext uri="{FF2B5EF4-FFF2-40B4-BE49-F238E27FC236}">
                <a16:creationId xmlns:a16="http://schemas.microsoft.com/office/drawing/2014/main" id="{B21C88EC-2A75-4DAC-BB4C-B584B2BBC560}"/>
              </a:ext>
            </a:extLst>
          </p:cNvPr>
          <p:cNvPicPr>
            <a:picLocks noChangeAspect="1"/>
          </p:cNvPicPr>
          <p:nvPr/>
        </p:nvPicPr>
        <p:blipFill>
          <a:blip r:embed="rId5"/>
          <a:stretch>
            <a:fillRect/>
          </a:stretch>
        </p:blipFill>
        <p:spPr>
          <a:xfrm>
            <a:off x="2334356" y="4684346"/>
            <a:ext cx="757452" cy="789012"/>
          </a:xfrm>
          <a:prstGeom prst="rect">
            <a:avLst/>
          </a:prstGeom>
        </p:spPr>
      </p:pic>
    </p:spTree>
    <p:extLst>
      <p:ext uri="{BB962C8B-B14F-4D97-AF65-F5344CB8AC3E}">
        <p14:creationId xmlns:p14="http://schemas.microsoft.com/office/powerpoint/2010/main" val="217098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C’est</a:t>
            </a:r>
            <a:r>
              <a:rPr lang="en-GB" sz="3600" b="1" dirty="0">
                <a:solidFill>
                  <a:schemeClr val="bg1"/>
                </a:solidFill>
              </a:rPr>
              <a:t> un SFC ?</a:t>
            </a:r>
          </a:p>
        </p:txBody>
      </p:sp>
      <p:sp>
        <p:nvSpPr>
          <p:cNvPr id="3" name="Rounded Rectangle 10">
            <a:extLst>
              <a:ext uri="{FF2B5EF4-FFF2-40B4-BE49-F238E27FC236}">
                <a16:creationId xmlns:a16="http://schemas.microsoft.com/office/drawing/2014/main" id="{9EF87CF3-C974-4167-8844-D0127B40530C}"/>
              </a:ext>
            </a:extLst>
          </p:cNvPr>
          <p:cNvSpPr/>
          <p:nvPr/>
        </p:nvSpPr>
        <p:spPr>
          <a:xfrm>
            <a:off x="10439401" y="223022"/>
            <a:ext cx="1618288"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722312" y="3041918"/>
            <a:ext cx="291856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white (m.)</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2083082" y="4438489"/>
            <a:ext cx="1260000" cy="1260000"/>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281521" y="3749804"/>
            <a:ext cx="162897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blan</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c</a:t>
            </a:r>
          </a:p>
        </p:txBody>
      </p:sp>
      <p:pic>
        <p:nvPicPr>
          <p:cNvPr id="8" name="Picture 7">
            <a:extLst>
              <a:ext uri="{FF2B5EF4-FFF2-40B4-BE49-F238E27FC236}">
                <a16:creationId xmlns:a16="http://schemas.microsoft.com/office/drawing/2014/main" id="{493B9793-A301-4748-BF08-CDBF3DC353B7}"/>
              </a:ext>
            </a:extLst>
          </p:cNvPr>
          <p:cNvPicPr>
            <a:picLocks noChangeAspect="1"/>
          </p:cNvPicPr>
          <p:nvPr/>
        </p:nvPicPr>
        <p:blipFill>
          <a:blip r:embed="rId4"/>
          <a:stretch>
            <a:fillRect/>
          </a:stretch>
        </p:blipFill>
        <p:spPr>
          <a:xfrm>
            <a:off x="9100184" y="4663620"/>
            <a:ext cx="590632" cy="809738"/>
          </a:xfrm>
          <a:prstGeom prst="rect">
            <a:avLst/>
          </a:prstGeom>
        </p:spPr>
      </p:pic>
      <p:pic>
        <p:nvPicPr>
          <p:cNvPr id="10" name="Picture 9">
            <a:extLst>
              <a:ext uri="{FF2B5EF4-FFF2-40B4-BE49-F238E27FC236}">
                <a16:creationId xmlns:a16="http://schemas.microsoft.com/office/drawing/2014/main" id="{B21C88EC-2A75-4DAC-BB4C-B584B2BBC560}"/>
              </a:ext>
            </a:extLst>
          </p:cNvPr>
          <p:cNvPicPr>
            <a:picLocks noChangeAspect="1"/>
          </p:cNvPicPr>
          <p:nvPr/>
        </p:nvPicPr>
        <p:blipFill>
          <a:blip r:embed="rId5"/>
          <a:stretch>
            <a:fillRect/>
          </a:stretch>
        </p:blipFill>
        <p:spPr>
          <a:xfrm>
            <a:off x="2334356" y="4684346"/>
            <a:ext cx="757452" cy="789012"/>
          </a:xfrm>
          <a:prstGeom prst="rect">
            <a:avLst/>
          </a:prstGeom>
        </p:spPr>
      </p:pic>
      <p:sp>
        <p:nvSpPr>
          <p:cNvPr id="4" name="TextBox 3">
            <a:extLst>
              <a:ext uri="{FF2B5EF4-FFF2-40B4-BE49-F238E27FC236}">
                <a16:creationId xmlns:a16="http://schemas.microsoft.com/office/drawing/2014/main" id="{F3B5D0F0-FA84-480A-BB2C-9AF7E026E5B6}"/>
              </a:ext>
            </a:extLst>
          </p:cNvPr>
          <p:cNvSpPr txBox="1"/>
          <p:nvPr/>
        </p:nvSpPr>
        <p:spPr>
          <a:xfrm>
            <a:off x="7547404" y="2465358"/>
            <a:ext cx="4063823" cy="1861006"/>
          </a:xfrm>
          <a:prstGeom prst="wedgeEllipseCallout">
            <a:avLst>
              <a:gd name="adj1" fmla="val -47317"/>
              <a:gd name="adj2" fmla="val 42268"/>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cs typeface="Arial"/>
                <a:sym typeface="Arial"/>
              </a:rPr>
              <a:t>This is an exception!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cs typeface="Arial"/>
                <a:sym typeface="Arial"/>
              </a:rPr>
              <a:t>In most French words, a final </a:t>
            </a:r>
            <a:r>
              <a:rPr kumimoji="0" lang="en-GB" sz="2000" b="1" i="0" u="none" strike="noStrike" kern="0" cap="none" spc="0" normalizeH="0" baseline="0" noProof="0" dirty="0">
                <a:ln>
                  <a:noFill/>
                </a:ln>
                <a:solidFill>
                  <a:prstClr val="white"/>
                </a:solidFill>
                <a:effectLst/>
                <a:uLnTx/>
                <a:uFillTx/>
                <a:latin typeface="Century Gothic" panose="020F0302020204030204"/>
                <a:cs typeface="Arial"/>
                <a:sym typeface="Arial"/>
              </a:rPr>
              <a:t>c</a:t>
            </a:r>
            <a:r>
              <a:rPr kumimoji="0" lang="en-GB" sz="2000" b="0" i="0" u="none" strike="noStrike" kern="0" cap="none" spc="0" normalizeH="0" baseline="0" noProof="0" dirty="0">
                <a:ln>
                  <a:noFill/>
                </a:ln>
                <a:solidFill>
                  <a:prstClr val="white"/>
                </a:solidFill>
                <a:effectLst/>
                <a:uLnTx/>
                <a:uFillTx/>
                <a:latin typeface="Century Gothic" panose="020F0302020204030204"/>
                <a:cs typeface="Arial"/>
                <a:sym typeface="Arial"/>
              </a:rPr>
              <a:t> is </a:t>
            </a:r>
            <a:r>
              <a:rPr kumimoji="0" lang="en-GB" sz="2000" b="1" i="0" u="none" strike="noStrike" kern="0" cap="none" spc="0" normalizeH="0" baseline="0" noProof="0" dirty="0">
                <a:ln>
                  <a:noFill/>
                </a:ln>
                <a:solidFill>
                  <a:prstClr val="white"/>
                </a:solidFill>
                <a:effectLst/>
                <a:uLnTx/>
                <a:uFillTx/>
                <a:latin typeface="Century Gothic" panose="020F0302020204030204"/>
                <a:cs typeface="Arial"/>
                <a:sym typeface="Arial"/>
              </a:rPr>
              <a:t>not silent</a:t>
            </a:r>
            <a:r>
              <a:rPr kumimoji="0" lang="en-GB" sz="2000" b="0" i="0" u="none" strike="noStrike" kern="0" cap="none" spc="0" normalizeH="0" baseline="0" noProof="0" dirty="0">
                <a:ln>
                  <a:noFill/>
                </a:ln>
                <a:solidFill>
                  <a:prstClr val="white"/>
                </a:solidFill>
                <a:effectLst/>
                <a:uLnTx/>
                <a:uFillTx/>
                <a:latin typeface="Century Gothic" panose="020F0302020204030204"/>
                <a:cs typeface="Arial"/>
                <a:sym typeface="Arial"/>
              </a:rPr>
              <a:t> (</a:t>
            </a:r>
            <a:r>
              <a:rPr kumimoji="0" lang="en-GB" sz="2000" b="0" i="0" u="none" strike="noStrike" kern="0" cap="none" spc="0" normalizeH="0" baseline="0" noProof="0" dirty="0" err="1">
                <a:ln>
                  <a:noFill/>
                </a:ln>
                <a:solidFill>
                  <a:prstClr val="white"/>
                </a:solidFill>
                <a:effectLst/>
                <a:uLnTx/>
                <a:uFillTx/>
                <a:latin typeface="Century Gothic" panose="020F0302020204030204"/>
                <a:cs typeface="Arial"/>
                <a:sym typeface="Arial"/>
              </a:rPr>
              <a:t>eg.</a:t>
            </a:r>
            <a:r>
              <a:rPr kumimoji="0" lang="en-GB" sz="2000" b="0" i="0" u="none" strike="noStrike" kern="0" cap="none" spc="0" normalizeH="0" baseline="0" noProof="0" dirty="0">
                <a:ln>
                  <a:noFill/>
                </a:ln>
                <a:solidFill>
                  <a:prstClr val="white"/>
                </a:solidFill>
                <a:effectLst/>
                <a:uLnTx/>
                <a:uFillTx/>
                <a:latin typeface="Century Gothic" panose="020F0302020204030204"/>
                <a:cs typeface="Arial"/>
                <a:sym typeface="Arial"/>
              </a:rPr>
              <a:t> </a:t>
            </a:r>
            <a:r>
              <a:rPr kumimoji="0" lang="en-GB" sz="2000" b="1" i="1" u="none" strike="noStrike" kern="0" cap="none" spc="0" normalizeH="0" baseline="0" noProof="0" dirty="0">
                <a:ln>
                  <a:noFill/>
                </a:ln>
                <a:solidFill>
                  <a:prstClr val="white"/>
                </a:solidFill>
                <a:effectLst/>
                <a:uLnTx/>
                <a:uFillTx/>
                <a:latin typeface="Century Gothic" panose="020F0302020204030204"/>
                <a:cs typeface="Arial"/>
                <a:sym typeface="Arial"/>
              </a:rPr>
              <a:t>avec</a:t>
            </a:r>
            <a:r>
              <a:rPr kumimoji="0" lang="en-GB" sz="2000" b="0" i="0" u="none" strike="noStrike" kern="0" cap="none" spc="0" normalizeH="0" baseline="0" noProof="0" dirty="0">
                <a:ln>
                  <a:noFill/>
                </a:ln>
                <a:solidFill>
                  <a:prstClr val="white"/>
                </a:solidFill>
                <a:effectLst/>
                <a:uLnTx/>
                <a:uFillTx/>
                <a:latin typeface="Century Gothic" panose="020F0302020204030204"/>
                <a:cs typeface="Arial"/>
                <a:sym typeface="Arial"/>
              </a:rPr>
              <a:t>).</a:t>
            </a:r>
          </a:p>
        </p:txBody>
      </p:sp>
    </p:spTree>
    <p:extLst>
      <p:ext uri="{BB962C8B-B14F-4D97-AF65-F5344CB8AC3E}">
        <p14:creationId xmlns:p14="http://schemas.microsoft.com/office/powerpoint/2010/main" val="4393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C’est</a:t>
            </a:r>
            <a:r>
              <a:rPr lang="en-GB" sz="3600" b="1" dirty="0">
                <a:solidFill>
                  <a:schemeClr val="bg1"/>
                </a:solidFill>
              </a:rPr>
              <a:t> un SFC ?</a:t>
            </a:r>
          </a:p>
        </p:txBody>
      </p:sp>
      <p:sp>
        <p:nvSpPr>
          <p:cNvPr id="3" name="Rounded Rectangle 10">
            <a:extLst>
              <a:ext uri="{FF2B5EF4-FFF2-40B4-BE49-F238E27FC236}">
                <a16:creationId xmlns:a16="http://schemas.microsoft.com/office/drawing/2014/main" id="{9EF87CF3-C974-4167-8844-D0127B40530C}"/>
              </a:ext>
            </a:extLst>
          </p:cNvPr>
          <p:cNvSpPr/>
          <p:nvPr/>
        </p:nvSpPr>
        <p:spPr>
          <a:xfrm>
            <a:off x="10439401" y="223022"/>
            <a:ext cx="1618288"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722312" y="3041918"/>
            <a:ext cx="291856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white (f.)</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8765500" y="4426918"/>
            <a:ext cx="1260000" cy="1260000"/>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4943026" y="3749804"/>
            <a:ext cx="24771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blan</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che</a:t>
            </a:r>
          </a:p>
        </p:txBody>
      </p:sp>
      <p:pic>
        <p:nvPicPr>
          <p:cNvPr id="8" name="Picture 7">
            <a:extLst>
              <a:ext uri="{FF2B5EF4-FFF2-40B4-BE49-F238E27FC236}">
                <a16:creationId xmlns:a16="http://schemas.microsoft.com/office/drawing/2014/main" id="{493B9793-A301-4748-BF08-CDBF3DC353B7}"/>
              </a:ext>
            </a:extLst>
          </p:cNvPr>
          <p:cNvPicPr>
            <a:picLocks noChangeAspect="1"/>
          </p:cNvPicPr>
          <p:nvPr/>
        </p:nvPicPr>
        <p:blipFill>
          <a:blip r:embed="rId4"/>
          <a:stretch>
            <a:fillRect/>
          </a:stretch>
        </p:blipFill>
        <p:spPr>
          <a:xfrm>
            <a:off x="9100184" y="4663620"/>
            <a:ext cx="590632" cy="809738"/>
          </a:xfrm>
          <a:prstGeom prst="rect">
            <a:avLst/>
          </a:prstGeom>
        </p:spPr>
      </p:pic>
      <p:pic>
        <p:nvPicPr>
          <p:cNvPr id="10" name="Picture 9">
            <a:extLst>
              <a:ext uri="{FF2B5EF4-FFF2-40B4-BE49-F238E27FC236}">
                <a16:creationId xmlns:a16="http://schemas.microsoft.com/office/drawing/2014/main" id="{B21C88EC-2A75-4DAC-BB4C-B584B2BBC560}"/>
              </a:ext>
            </a:extLst>
          </p:cNvPr>
          <p:cNvPicPr>
            <a:picLocks noChangeAspect="1"/>
          </p:cNvPicPr>
          <p:nvPr/>
        </p:nvPicPr>
        <p:blipFill>
          <a:blip r:embed="rId5"/>
          <a:stretch>
            <a:fillRect/>
          </a:stretch>
        </p:blipFill>
        <p:spPr>
          <a:xfrm>
            <a:off x="2334356" y="4684346"/>
            <a:ext cx="757452" cy="789012"/>
          </a:xfrm>
          <a:prstGeom prst="rect">
            <a:avLst/>
          </a:prstGeom>
        </p:spPr>
      </p:pic>
      <p:sp>
        <p:nvSpPr>
          <p:cNvPr id="4" name="TextBox 3">
            <a:extLst>
              <a:ext uri="{FF2B5EF4-FFF2-40B4-BE49-F238E27FC236}">
                <a16:creationId xmlns:a16="http://schemas.microsoft.com/office/drawing/2014/main" id="{F3B5D0F0-FA84-480A-BB2C-9AF7E026E5B6}"/>
              </a:ext>
            </a:extLst>
          </p:cNvPr>
          <p:cNvSpPr txBox="1"/>
          <p:nvPr/>
        </p:nvSpPr>
        <p:spPr>
          <a:xfrm>
            <a:off x="7640877" y="2836293"/>
            <a:ext cx="4063823" cy="995422"/>
          </a:xfrm>
          <a:prstGeom prst="wedgeEllipseCallout">
            <a:avLst>
              <a:gd name="adj1" fmla="val -47317"/>
              <a:gd name="adj2" fmla="val 42268"/>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cs typeface="Arial"/>
                <a:sym typeface="Arial"/>
              </a:rPr>
              <a:t>This is an </a:t>
            </a:r>
            <a:r>
              <a:rPr kumimoji="0" lang="en-GB" sz="2000" b="1" i="0" u="none" strike="noStrike" kern="0" cap="none" spc="0" normalizeH="0" baseline="0" noProof="0" dirty="0">
                <a:ln>
                  <a:noFill/>
                </a:ln>
                <a:solidFill>
                  <a:prstClr val="white"/>
                </a:solidFill>
                <a:effectLst/>
                <a:uLnTx/>
                <a:uFillTx/>
                <a:latin typeface="Century Gothic" panose="020F0302020204030204"/>
                <a:cs typeface="Arial"/>
                <a:sym typeface="Arial"/>
              </a:rPr>
              <a:t>irregular </a:t>
            </a:r>
            <a:r>
              <a:rPr kumimoji="0" lang="en-GB" sz="2000" i="0" u="none" strike="noStrike" kern="0" cap="none" spc="0" normalizeH="0" baseline="0" noProof="0" dirty="0" err="1">
                <a:ln>
                  <a:noFill/>
                </a:ln>
                <a:solidFill>
                  <a:prstClr val="white"/>
                </a:solidFill>
                <a:effectLst/>
                <a:uLnTx/>
                <a:uFillTx/>
                <a:latin typeface="Century Gothic" panose="020F0302020204030204"/>
                <a:cs typeface="Arial"/>
                <a:sym typeface="Arial"/>
              </a:rPr>
              <a:t>femine</a:t>
            </a:r>
            <a:r>
              <a:rPr kumimoji="0" lang="en-GB" sz="2000" i="0" u="none" strike="noStrike" kern="0" cap="none" spc="0" normalizeH="0" baseline="0" noProof="0" dirty="0">
                <a:ln>
                  <a:noFill/>
                </a:ln>
                <a:solidFill>
                  <a:prstClr val="white"/>
                </a:solidFill>
                <a:effectLst/>
                <a:uLnTx/>
                <a:uFillTx/>
                <a:latin typeface="Century Gothic" panose="020F0302020204030204"/>
                <a:cs typeface="Arial"/>
                <a:sym typeface="Arial"/>
              </a:rPr>
              <a:t> form.</a:t>
            </a:r>
            <a:endParaRPr kumimoji="0" lang="en-GB" sz="2000" b="0" i="0" u="none" strike="noStrike" kern="0" cap="none" spc="0" normalizeH="0" baseline="0" noProof="0" dirty="0">
              <a:ln>
                <a:noFill/>
              </a:ln>
              <a:solidFill>
                <a:prstClr val="white"/>
              </a:solidFill>
              <a:effectLst/>
              <a:uLnTx/>
              <a:uFillTx/>
              <a:latin typeface="Century Gothic" panose="020F0302020204030204"/>
              <a:cs typeface="Arial"/>
              <a:sym typeface="Arial"/>
            </a:endParaRPr>
          </a:p>
        </p:txBody>
      </p:sp>
    </p:spTree>
    <p:extLst>
      <p:ext uri="{BB962C8B-B14F-4D97-AF65-F5344CB8AC3E}">
        <p14:creationId xmlns:p14="http://schemas.microsoft.com/office/powerpoint/2010/main" val="9701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 descr="background rectangle"/>
          <p:cNvPicPr preferRelativeResize="0"/>
          <p:nvPr/>
        </p:nvPicPr>
        <p:blipFill rotWithShape="1">
          <a:blip r:embed="rId3">
            <a:alphaModFix/>
          </a:blip>
          <a:srcRect/>
          <a:stretch/>
        </p:blipFill>
        <p:spPr>
          <a:xfrm>
            <a:off x="0" y="318297"/>
            <a:ext cx="6457246" cy="867128"/>
          </a:xfrm>
          <a:prstGeom prst="rect">
            <a:avLst/>
          </a:prstGeom>
          <a:noFill/>
          <a:ln>
            <a:noFill/>
          </a:ln>
        </p:spPr>
      </p:pic>
      <p:sp>
        <p:nvSpPr>
          <p:cNvPr id="168" name="Google Shape;168;p2"/>
          <p:cNvSpPr txBox="1">
            <a:spLocks noGrp="1"/>
          </p:cNvSpPr>
          <p:nvPr>
            <p:ph type="title"/>
          </p:nvPr>
        </p:nvSpPr>
        <p:spPr>
          <a:xfrm>
            <a:off x="300038" y="21925"/>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Challenge 1</a:t>
            </a:r>
            <a:endParaRPr sz="3600" b="1">
              <a:solidFill>
                <a:schemeClr val="lt1"/>
              </a:solidFill>
            </a:endParaRPr>
          </a:p>
        </p:txBody>
      </p:sp>
      <p:sp>
        <p:nvSpPr>
          <p:cNvPr id="169" name="Google Shape;169;p2"/>
          <p:cNvSpPr txBox="1"/>
          <p:nvPr/>
        </p:nvSpPr>
        <p:spPr>
          <a:xfrm>
            <a:off x="489527" y="1438929"/>
            <a:ext cx="1052021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Could you </a:t>
            </a:r>
            <a:r>
              <a:rPr lang="en-GB" sz="2000" b="0" i="1" u="none" strike="noStrike" cap="none" dirty="0">
                <a:solidFill>
                  <a:srgbClr val="115076"/>
                </a:solidFill>
                <a:latin typeface="Century Gothic"/>
                <a:ea typeface="Century Gothic"/>
                <a:cs typeface="Century Gothic"/>
                <a:sym typeface="Century Gothic"/>
              </a:rPr>
              <a:t>guess</a:t>
            </a:r>
            <a:r>
              <a:rPr lang="en-GB" sz="2000" b="0" i="0" u="none" strike="noStrike" cap="none" dirty="0">
                <a:solidFill>
                  <a:srgbClr val="115076"/>
                </a:solidFill>
                <a:latin typeface="Century Gothic"/>
                <a:ea typeface="Century Gothic"/>
                <a:cs typeface="Century Gothic"/>
                <a:sym typeface="Century Gothic"/>
              </a:rPr>
              <a:t> the meanings of these French words? (if you had not met them):</a:t>
            </a:r>
            <a:endParaRPr sz="2000" b="0" i="0" u="none" strike="noStrike" cap="none" dirty="0">
              <a:solidFill>
                <a:srgbClr val="115076"/>
              </a:solidFill>
              <a:latin typeface="Century Gothic"/>
              <a:ea typeface="Century Gothic"/>
              <a:cs typeface="Century Gothic"/>
              <a:sym typeface="Century Gothic"/>
            </a:endParaRPr>
          </a:p>
        </p:txBody>
      </p:sp>
      <p:sp>
        <p:nvSpPr>
          <p:cNvPr id="170" name="Google Shape;170;p2"/>
          <p:cNvSpPr txBox="1"/>
          <p:nvPr/>
        </p:nvSpPr>
        <p:spPr>
          <a:xfrm>
            <a:off x="1154546" y="2089444"/>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science</a:t>
            </a:r>
            <a:endParaRPr sz="2000" b="0" i="0" u="none" strike="noStrike" cap="none" dirty="0">
              <a:solidFill>
                <a:srgbClr val="115076"/>
              </a:solidFill>
              <a:latin typeface="Century Gothic"/>
              <a:ea typeface="Century Gothic"/>
              <a:cs typeface="Century Gothic"/>
              <a:sym typeface="Century Gothic"/>
            </a:endParaRPr>
          </a:p>
        </p:txBody>
      </p:sp>
      <p:sp>
        <p:nvSpPr>
          <p:cNvPr id="171" name="Google Shape;171;p2"/>
          <p:cNvSpPr txBox="1"/>
          <p:nvPr/>
        </p:nvSpPr>
        <p:spPr>
          <a:xfrm>
            <a:off x="1154545" y="3600294"/>
            <a:ext cx="187498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err="1">
                <a:solidFill>
                  <a:srgbClr val="115076"/>
                </a:solidFill>
                <a:latin typeface="Century Gothic"/>
                <a:ea typeface="Century Gothic"/>
                <a:cs typeface="Century Gothic"/>
                <a:sym typeface="Century Gothic"/>
              </a:rPr>
              <a:t>ressembler</a:t>
            </a:r>
            <a:endParaRPr sz="2000" b="0" i="0" u="none" strike="noStrike" cap="none" dirty="0">
              <a:solidFill>
                <a:srgbClr val="115076"/>
              </a:solidFill>
              <a:latin typeface="Century Gothic"/>
              <a:ea typeface="Century Gothic"/>
              <a:cs typeface="Century Gothic"/>
              <a:sym typeface="Century Gothic"/>
            </a:endParaRPr>
          </a:p>
        </p:txBody>
      </p:sp>
      <p:sp>
        <p:nvSpPr>
          <p:cNvPr id="172" name="Google Shape;172;p2"/>
          <p:cNvSpPr txBox="1"/>
          <p:nvPr/>
        </p:nvSpPr>
        <p:spPr>
          <a:xfrm>
            <a:off x="1154546" y="4347957"/>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pour</a:t>
            </a:r>
            <a:endParaRPr sz="2000" b="0" i="0" u="none" strike="noStrike" cap="none" dirty="0">
              <a:solidFill>
                <a:srgbClr val="115076"/>
              </a:solidFill>
              <a:latin typeface="Century Gothic"/>
              <a:ea typeface="Century Gothic"/>
              <a:cs typeface="Century Gothic"/>
              <a:sym typeface="Century Gothic"/>
            </a:endParaRPr>
          </a:p>
        </p:txBody>
      </p:sp>
      <p:sp>
        <p:nvSpPr>
          <p:cNvPr id="173" name="Google Shape;173;p2"/>
          <p:cNvSpPr txBox="1"/>
          <p:nvPr/>
        </p:nvSpPr>
        <p:spPr>
          <a:xfrm>
            <a:off x="1154546" y="5077407"/>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dirty="0" err="1">
                <a:solidFill>
                  <a:srgbClr val="115076"/>
                </a:solidFill>
                <a:latin typeface="Century Gothic"/>
                <a:ea typeface="Century Gothic"/>
                <a:cs typeface="Century Gothic"/>
                <a:sym typeface="Century Gothic"/>
              </a:rPr>
              <a:t>demain</a:t>
            </a:r>
            <a:endParaRPr sz="2000" b="0" i="0" u="none" strike="noStrike" cap="none" dirty="0">
              <a:solidFill>
                <a:srgbClr val="115076"/>
              </a:solidFill>
              <a:latin typeface="Century Gothic"/>
              <a:ea typeface="Century Gothic"/>
              <a:cs typeface="Century Gothic"/>
              <a:sym typeface="Century Gothic"/>
            </a:endParaRPr>
          </a:p>
        </p:txBody>
      </p:sp>
      <p:sp>
        <p:nvSpPr>
          <p:cNvPr id="174" name="Google Shape;174;p2"/>
          <p:cNvSpPr txBox="1"/>
          <p:nvPr/>
        </p:nvSpPr>
        <p:spPr>
          <a:xfrm>
            <a:off x="1154546" y="2877715"/>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langue</a:t>
            </a:r>
            <a:endParaRPr sz="2000" b="0" i="0" u="none" strike="noStrike" cap="none" dirty="0">
              <a:solidFill>
                <a:srgbClr val="115076"/>
              </a:solidFill>
              <a:latin typeface="Century Gothic"/>
              <a:ea typeface="Century Gothic"/>
              <a:cs typeface="Century Gothic"/>
              <a:sym typeface="Century Gothic"/>
            </a:endParaRPr>
          </a:p>
        </p:txBody>
      </p:sp>
      <p:sp>
        <p:nvSpPr>
          <p:cNvPr id="175" name="Google Shape;175;p2"/>
          <p:cNvSpPr txBox="1"/>
          <p:nvPr/>
        </p:nvSpPr>
        <p:spPr>
          <a:xfrm>
            <a:off x="3240305" y="2111939"/>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1" u="none" strike="noStrike" cap="none" dirty="0">
                <a:solidFill>
                  <a:srgbClr val="115076"/>
                </a:solidFill>
                <a:latin typeface="Century Gothic"/>
                <a:ea typeface="Century Gothic"/>
                <a:cs typeface="Century Gothic"/>
                <a:sym typeface="Century Gothic"/>
              </a:rPr>
              <a:t>science</a:t>
            </a:r>
            <a:endParaRPr sz="2000" b="0" i="1" u="none" strike="noStrike" cap="none" dirty="0">
              <a:solidFill>
                <a:srgbClr val="115076"/>
              </a:solidFill>
              <a:latin typeface="Century Gothic"/>
              <a:ea typeface="Century Gothic"/>
              <a:cs typeface="Century Gothic"/>
              <a:sym typeface="Century Gothic"/>
            </a:endParaRPr>
          </a:p>
        </p:txBody>
      </p:sp>
      <p:sp>
        <p:nvSpPr>
          <p:cNvPr id="176" name="Google Shape;176;p2"/>
          <p:cNvSpPr txBox="1"/>
          <p:nvPr/>
        </p:nvSpPr>
        <p:spPr>
          <a:xfrm>
            <a:off x="3290924" y="2885510"/>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1" u="none" strike="noStrike" cap="none" dirty="0">
                <a:solidFill>
                  <a:srgbClr val="115076"/>
                </a:solidFill>
                <a:latin typeface="Century Gothic"/>
                <a:ea typeface="Century Gothic"/>
                <a:cs typeface="Century Gothic"/>
                <a:sym typeface="Century Gothic"/>
              </a:rPr>
              <a:t>language</a:t>
            </a:r>
            <a:endParaRPr sz="2000" b="0" i="1" u="none" strike="noStrike" cap="none" dirty="0">
              <a:solidFill>
                <a:srgbClr val="115076"/>
              </a:solidFill>
              <a:latin typeface="Century Gothic"/>
              <a:ea typeface="Century Gothic"/>
              <a:cs typeface="Century Gothic"/>
              <a:sym typeface="Century Gothic"/>
            </a:endParaRPr>
          </a:p>
        </p:txBody>
      </p:sp>
      <p:sp>
        <p:nvSpPr>
          <p:cNvPr id="177" name="Google Shape;177;p2"/>
          <p:cNvSpPr txBox="1"/>
          <p:nvPr/>
        </p:nvSpPr>
        <p:spPr>
          <a:xfrm>
            <a:off x="3290924" y="3560197"/>
            <a:ext cx="1529688"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1" u="none" strike="noStrike" cap="none" dirty="0">
                <a:solidFill>
                  <a:srgbClr val="115076"/>
                </a:solidFill>
                <a:latin typeface="Century Gothic"/>
                <a:ea typeface="Century Gothic"/>
                <a:cs typeface="Century Gothic"/>
                <a:sym typeface="Century Gothic"/>
              </a:rPr>
              <a:t>to look like</a:t>
            </a:r>
            <a:endParaRPr sz="2000" b="0" i="1" u="none" strike="noStrike" cap="none" dirty="0">
              <a:solidFill>
                <a:srgbClr val="115076"/>
              </a:solidFill>
              <a:latin typeface="Century Gothic"/>
              <a:ea typeface="Century Gothic"/>
              <a:cs typeface="Century Gothic"/>
              <a:sym typeface="Century Gothic"/>
            </a:endParaRPr>
          </a:p>
        </p:txBody>
      </p:sp>
      <p:sp>
        <p:nvSpPr>
          <p:cNvPr id="178" name="Google Shape;178;p2"/>
          <p:cNvSpPr txBox="1"/>
          <p:nvPr/>
        </p:nvSpPr>
        <p:spPr>
          <a:xfrm>
            <a:off x="3324577" y="4289623"/>
            <a:ext cx="149603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1" u="none" strike="noStrike" cap="none" dirty="0">
                <a:solidFill>
                  <a:srgbClr val="115076"/>
                </a:solidFill>
                <a:latin typeface="Century Gothic"/>
                <a:ea typeface="Century Gothic"/>
                <a:cs typeface="Century Gothic"/>
                <a:sym typeface="Century Gothic"/>
              </a:rPr>
              <a:t>for /</a:t>
            </a:r>
          </a:p>
          <a:p>
            <a:pPr marL="0" marR="0" lvl="0" indent="0" algn="l" rtl="0">
              <a:lnSpc>
                <a:spcPct val="100000"/>
              </a:lnSpc>
              <a:spcBef>
                <a:spcPts val="0"/>
              </a:spcBef>
              <a:spcAft>
                <a:spcPts val="0"/>
              </a:spcAft>
              <a:buClr>
                <a:srgbClr val="002060"/>
              </a:buClr>
              <a:buSzPts val="2000"/>
              <a:buFont typeface="Century Gothic"/>
              <a:buNone/>
            </a:pPr>
            <a:r>
              <a:rPr lang="en-GB" sz="2000" b="0" i="1" u="none" strike="noStrike" cap="none" dirty="0">
                <a:solidFill>
                  <a:srgbClr val="115076"/>
                </a:solidFill>
                <a:latin typeface="Century Gothic"/>
                <a:ea typeface="Century Gothic"/>
                <a:cs typeface="Century Gothic"/>
                <a:sym typeface="Century Gothic"/>
              </a:rPr>
              <a:t>in order to</a:t>
            </a:r>
            <a:endParaRPr sz="2000" b="0" i="1" u="none" strike="noStrike" cap="none" dirty="0">
              <a:solidFill>
                <a:srgbClr val="115076"/>
              </a:solidFill>
              <a:latin typeface="Century Gothic"/>
              <a:ea typeface="Century Gothic"/>
              <a:cs typeface="Century Gothic"/>
              <a:sym typeface="Century Gothic"/>
            </a:endParaRPr>
          </a:p>
        </p:txBody>
      </p:sp>
      <p:sp>
        <p:nvSpPr>
          <p:cNvPr id="179" name="Google Shape;179;p2"/>
          <p:cNvSpPr txBox="1"/>
          <p:nvPr/>
        </p:nvSpPr>
        <p:spPr>
          <a:xfrm>
            <a:off x="3343564" y="5077407"/>
            <a:ext cx="14224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1" u="none" strike="noStrike" cap="none" dirty="0">
                <a:solidFill>
                  <a:srgbClr val="115076"/>
                </a:solidFill>
                <a:latin typeface="Century Gothic"/>
                <a:ea typeface="Century Gothic"/>
                <a:cs typeface="Century Gothic"/>
                <a:sym typeface="Century Gothic"/>
              </a:rPr>
              <a:t>tomorrow</a:t>
            </a:r>
            <a:endParaRPr sz="2000" b="0" i="1" u="none" strike="noStrike" cap="none" dirty="0">
              <a:solidFill>
                <a:srgbClr val="115076"/>
              </a:solidFill>
              <a:latin typeface="Century Gothic"/>
              <a:ea typeface="Century Gothic"/>
              <a:cs typeface="Century Gothic"/>
              <a:sym typeface="Century Gothic"/>
            </a:endParaRPr>
          </a:p>
        </p:txBody>
      </p:sp>
      <p:sp>
        <p:nvSpPr>
          <p:cNvPr id="180" name="Google Shape;180;p2"/>
          <p:cNvSpPr txBox="1"/>
          <p:nvPr/>
        </p:nvSpPr>
        <p:spPr>
          <a:xfrm>
            <a:off x="4820612" y="2098965"/>
            <a:ext cx="722360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this is a </a:t>
            </a:r>
            <a:r>
              <a:rPr lang="en-GB" sz="2000" b="1" i="0" u="none" strike="noStrike" cap="none" dirty="0">
                <a:solidFill>
                  <a:srgbClr val="EE6000"/>
                </a:solidFill>
                <a:latin typeface="Century Gothic"/>
                <a:ea typeface="Century Gothic"/>
                <a:cs typeface="Century Gothic"/>
                <a:sym typeface="Century Gothic"/>
              </a:rPr>
              <a:t>cognate</a:t>
            </a:r>
            <a:r>
              <a:rPr lang="en-GB" sz="2000" b="1" i="0" u="none" strike="noStrike" cap="none" dirty="0">
                <a:solidFill>
                  <a:srgbClr val="115076"/>
                </a:solidFill>
                <a:latin typeface="Century Gothic"/>
                <a:ea typeface="Century Gothic"/>
                <a:cs typeface="Century Gothic"/>
                <a:sym typeface="Century Gothic"/>
              </a:rPr>
              <a:t> </a:t>
            </a:r>
            <a:r>
              <a:rPr lang="en-GB" sz="2000" b="0" i="0" u="none" strike="noStrike" cap="none" dirty="0">
                <a:solidFill>
                  <a:srgbClr val="115076"/>
                </a:solidFill>
                <a:latin typeface="Century Gothic"/>
                <a:ea typeface="Century Gothic"/>
                <a:cs typeface="Century Gothic"/>
                <a:sym typeface="Century Gothic"/>
              </a:rPr>
              <a:t>– it means the same in both languages</a:t>
            </a:r>
            <a:br>
              <a:rPr lang="en-GB" sz="2000" b="0" i="0" u="none" strike="noStrike" cap="none" dirty="0">
                <a:solidFill>
                  <a:srgbClr val="115076"/>
                </a:solidFill>
                <a:latin typeface="Century Gothic"/>
                <a:ea typeface="Century Gothic"/>
                <a:cs typeface="Century Gothic"/>
                <a:sym typeface="Century Gothic"/>
              </a:rPr>
            </a:br>
            <a:r>
              <a:rPr lang="en-GB" sz="2000" b="0" i="0" u="none" strike="noStrike" cap="none" dirty="0">
                <a:solidFill>
                  <a:srgbClr val="115076"/>
                </a:solidFill>
                <a:latin typeface="Century Gothic"/>
                <a:ea typeface="Century Gothic"/>
                <a:cs typeface="Century Gothic"/>
                <a:sym typeface="Century Gothic"/>
              </a:rPr>
              <a:t>(though it sounds very different!)</a:t>
            </a:r>
            <a:endParaRPr sz="2000" b="0" i="0" u="none" strike="noStrike" cap="none" dirty="0">
              <a:solidFill>
                <a:srgbClr val="115076"/>
              </a:solidFill>
              <a:latin typeface="Century Gothic"/>
              <a:ea typeface="Century Gothic"/>
              <a:cs typeface="Century Gothic"/>
              <a:sym typeface="Century Gothic"/>
            </a:endParaRPr>
          </a:p>
        </p:txBody>
      </p:sp>
      <p:sp>
        <p:nvSpPr>
          <p:cNvPr id="181" name="Google Shape;181;p2"/>
          <p:cNvSpPr txBox="1"/>
          <p:nvPr/>
        </p:nvSpPr>
        <p:spPr>
          <a:xfrm>
            <a:off x="4820614" y="2878827"/>
            <a:ext cx="69557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not quite a cognate, but its spelling gives you a clue!</a:t>
            </a:r>
            <a:endParaRPr>
              <a:solidFill>
                <a:srgbClr val="115076"/>
              </a:solidFill>
            </a:endParaRPr>
          </a:p>
        </p:txBody>
      </p:sp>
      <p:sp>
        <p:nvSpPr>
          <p:cNvPr id="182" name="Google Shape;182;p2"/>
          <p:cNvSpPr txBox="1"/>
          <p:nvPr/>
        </p:nvSpPr>
        <p:spPr>
          <a:xfrm>
            <a:off x="4820614" y="3560897"/>
            <a:ext cx="695575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similar to ‘resemble’, but ‘look like’ is more common</a:t>
            </a:r>
            <a:endParaRPr dirty="0">
              <a:solidFill>
                <a:srgbClr val="115076"/>
              </a:solidFill>
            </a:endParaRPr>
          </a:p>
        </p:txBody>
      </p:sp>
      <p:sp>
        <p:nvSpPr>
          <p:cNvPr id="183" name="Google Shape;183;p2"/>
          <p:cNvSpPr txBox="1"/>
          <p:nvPr/>
        </p:nvSpPr>
        <p:spPr>
          <a:xfrm>
            <a:off x="4820613" y="4283405"/>
            <a:ext cx="684491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not ‘pour’, as you may have thought!</a:t>
            </a:r>
            <a:endParaRPr dirty="0">
              <a:solidFill>
                <a:srgbClr val="115076"/>
              </a:solidFill>
            </a:endParaRPr>
          </a:p>
        </p:txBody>
      </p:sp>
      <p:sp>
        <p:nvSpPr>
          <p:cNvPr id="184" name="Google Shape;184;p2"/>
          <p:cNvSpPr txBox="1"/>
          <p:nvPr/>
        </p:nvSpPr>
        <p:spPr>
          <a:xfrm>
            <a:off x="4820612" y="5077407"/>
            <a:ext cx="722360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you need to know it – you cannot really hope to guess!</a:t>
            </a:r>
            <a:endParaRPr sz="2000" b="0" i="0" u="none" strike="noStrike" cap="none">
              <a:solidFill>
                <a:srgbClr val="115076"/>
              </a:solidFill>
              <a:latin typeface="Century Gothic"/>
              <a:ea typeface="Century Gothic"/>
              <a:cs typeface="Century Gothic"/>
              <a:sym typeface="Century Gothic"/>
            </a:endParaRPr>
          </a:p>
        </p:txBody>
      </p:sp>
      <p:sp>
        <p:nvSpPr>
          <p:cNvPr id="185" name="Google Shape;185;p2"/>
          <p:cNvSpPr txBox="1"/>
          <p:nvPr/>
        </p:nvSpPr>
        <p:spPr>
          <a:xfrm>
            <a:off x="428173" y="5822723"/>
            <a:ext cx="115269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So, guessing the meaning would only be a </a:t>
            </a:r>
            <a:r>
              <a:rPr lang="en-GB" sz="2000" b="0" i="1" u="none" strike="noStrike" cap="none">
                <a:solidFill>
                  <a:srgbClr val="115076"/>
                </a:solidFill>
                <a:latin typeface="Century Gothic"/>
                <a:ea typeface="Century Gothic"/>
                <a:cs typeface="Century Gothic"/>
                <a:sym typeface="Century Gothic"/>
              </a:rPr>
              <a:t>reliable</a:t>
            </a:r>
            <a:r>
              <a:rPr lang="en-GB" sz="2000" b="0" i="0" u="none" strike="noStrike" cap="none">
                <a:solidFill>
                  <a:srgbClr val="115076"/>
                </a:solidFill>
                <a:latin typeface="Century Gothic"/>
                <a:ea typeface="Century Gothic"/>
                <a:cs typeface="Century Gothic"/>
                <a:sym typeface="Century Gothic"/>
              </a:rPr>
              <a:t> strategy for </a:t>
            </a:r>
            <a:r>
              <a:rPr lang="en-GB" sz="2000" b="1" i="0" u="none" strike="noStrike" cap="none">
                <a:solidFill>
                  <a:srgbClr val="115076"/>
                </a:solidFill>
                <a:latin typeface="Century Gothic"/>
                <a:ea typeface="Century Gothic"/>
                <a:cs typeface="Century Gothic"/>
                <a:sym typeface="Century Gothic"/>
              </a:rPr>
              <a:t>one</a:t>
            </a:r>
            <a:r>
              <a:rPr lang="en-GB" sz="2000" b="0" i="0" u="none" strike="noStrike" cap="none">
                <a:solidFill>
                  <a:srgbClr val="115076"/>
                </a:solidFill>
                <a:latin typeface="Century Gothic"/>
                <a:ea typeface="Century Gothic"/>
                <a:cs typeface="Century Gothic"/>
                <a:sym typeface="Century Gothic"/>
              </a:rPr>
              <a:t> of the above five words!</a:t>
            </a:r>
            <a:endParaRPr>
              <a:solidFill>
                <a:srgbClr val="115076"/>
              </a:solidFill>
            </a:endParaRPr>
          </a:p>
        </p:txBody>
      </p:sp>
      <p:sp>
        <p:nvSpPr>
          <p:cNvPr id="186" name="Google Shape;186;p2"/>
          <p:cNvSpPr/>
          <p:nvPr/>
        </p:nvSpPr>
        <p:spPr>
          <a:xfrm>
            <a:off x="753543" y="2784302"/>
            <a:ext cx="4067066" cy="1478254"/>
          </a:xfrm>
          <a:prstGeom prst="wedgeEllipseCallout">
            <a:avLst>
              <a:gd name="adj1" fmla="val -35565"/>
              <a:gd name="adj2" fmla="val 57658"/>
            </a:avLst>
          </a:prstGeom>
          <a:solidFill>
            <a:srgbClr val="115076"/>
          </a:solidFill>
          <a:ln w="12700" cap="flat" cmpd="sng">
            <a:solidFill>
              <a:srgbClr val="EE6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i="0" u="none" strike="noStrike">
              <a:ln w="0"/>
              <a:solidFill>
                <a:schemeClr val="tx1"/>
              </a:solidFill>
              <a:effectLst>
                <a:outerShdw blurRad="38100" dist="19050" dir="2700000" algn="tl" rotWithShape="0">
                  <a:schemeClr val="dk1">
                    <a:alpha val="40000"/>
                  </a:schemeClr>
                </a:outerShdw>
              </a:effectLst>
              <a:latin typeface="Century Gothic"/>
              <a:ea typeface="Century Gothic"/>
              <a:cs typeface="Century Gothic"/>
              <a:sym typeface="Century Gothic"/>
            </a:endParaRPr>
          </a:p>
        </p:txBody>
      </p:sp>
      <p:sp>
        <p:nvSpPr>
          <p:cNvPr id="188" name="Google Shape;188;p2"/>
          <p:cNvSpPr txBox="1"/>
          <p:nvPr/>
        </p:nvSpPr>
        <p:spPr>
          <a:xfrm>
            <a:off x="1061961" y="2875227"/>
            <a:ext cx="3450233"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dirty="0">
                <a:solidFill>
                  <a:schemeClr val="bg1"/>
                </a:solidFill>
                <a:latin typeface="Century Gothic"/>
                <a:ea typeface="Century Gothic"/>
                <a:cs typeface="Century Gothic"/>
                <a:sym typeface="Century Gothic"/>
              </a:rPr>
              <a:t>This is known as a</a:t>
            </a:r>
            <a:br>
              <a:rPr lang="en-GB" sz="2000" b="0" i="0" u="none" strike="noStrike" cap="none" dirty="0">
                <a:solidFill>
                  <a:schemeClr val="bg1"/>
                </a:solidFill>
                <a:latin typeface="Century Gothic"/>
                <a:ea typeface="Century Gothic"/>
                <a:cs typeface="Century Gothic"/>
                <a:sym typeface="Century Gothic"/>
              </a:rPr>
            </a:br>
            <a:r>
              <a:rPr lang="en-GB" sz="2000" b="1" i="0" u="none" strike="noStrike" cap="none" dirty="0">
                <a:solidFill>
                  <a:schemeClr val="bg1"/>
                </a:solidFill>
                <a:latin typeface="Century Gothic"/>
                <a:ea typeface="Century Gothic"/>
                <a:cs typeface="Century Gothic"/>
                <a:sym typeface="Century Gothic"/>
              </a:rPr>
              <a:t>false friend</a:t>
            </a:r>
            <a:r>
              <a:rPr lang="en-GB" sz="2000" b="0" i="0" u="none" strike="noStrike" cap="none" dirty="0">
                <a:solidFill>
                  <a:schemeClr val="bg1"/>
                </a:solidFill>
                <a:latin typeface="Century Gothic"/>
                <a:ea typeface="Century Gothic"/>
                <a:cs typeface="Century Gothic"/>
                <a:sym typeface="Century Gothic"/>
              </a:rPr>
              <a:t> (</a:t>
            </a:r>
            <a:r>
              <a:rPr lang="en-GB" sz="2000" b="0" i="1" u="none" strike="noStrike" cap="none" dirty="0">
                <a:solidFill>
                  <a:schemeClr val="bg1"/>
                </a:solidFill>
                <a:latin typeface="Century Gothic"/>
                <a:ea typeface="Century Gothic"/>
                <a:cs typeface="Century Gothic"/>
                <a:sym typeface="Century Gothic"/>
              </a:rPr>
              <a:t>faux </a:t>
            </a:r>
            <a:r>
              <a:rPr lang="en-GB" sz="2000" b="0" i="1" u="none" strike="noStrike" cap="none" dirty="0" err="1">
                <a:solidFill>
                  <a:schemeClr val="bg1"/>
                </a:solidFill>
                <a:latin typeface="Century Gothic"/>
                <a:ea typeface="Century Gothic"/>
                <a:cs typeface="Century Gothic"/>
                <a:sym typeface="Century Gothic"/>
              </a:rPr>
              <a:t>ami</a:t>
            </a:r>
            <a:r>
              <a:rPr lang="en-GB" sz="2000" b="0" i="0" u="none" strike="noStrike" cap="none" dirty="0">
                <a:solidFill>
                  <a:schemeClr val="bg1"/>
                </a:solidFill>
                <a:latin typeface="Century Gothic"/>
                <a:ea typeface="Century Gothic"/>
                <a:cs typeface="Century Gothic"/>
                <a:sym typeface="Century Gothic"/>
              </a:rPr>
              <a:t>), because it actually misleads you!</a:t>
            </a:r>
            <a:endParaRPr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 descr="background rectangle"/>
          <p:cNvPicPr preferRelativeResize="0"/>
          <p:nvPr/>
        </p:nvPicPr>
        <p:blipFill rotWithShape="1">
          <a:blip r:embed="rId3">
            <a:alphaModFix/>
          </a:blip>
          <a:srcRect/>
          <a:stretch/>
        </p:blipFill>
        <p:spPr>
          <a:xfrm>
            <a:off x="0" y="280534"/>
            <a:ext cx="6457246" cy="867128"/>
          </a:xfrm>
          <a:prstGeom prst="rect">
            <a:avLst/>
          </a:prstGeom>
          <a:noFill/>
          <a:ln>
            <a:noFill/>
          </a:ln>
        </p:spPr>
      </p:pic>
      <p:sp>
        <p:nvSpPr>
          <p:cNvPr id="195" name="Google Shape;195;p3"/>
          <p:cNvSpPr txBox="1">
            <a:spLocks noGrp="1"/>
          </p:cNvSpPr>
          <p:nvPr>
            <p:ph type="title"/>
          </p:nvPr>
        </p:nvSpPr>
        <p:spPr>
          <a:xfrm>
            <a:off x="300038" y="21925"/>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Challenge 2</a:t>
            </a:r>
            <a:endParaRPr sz="3600" b="1">
              <a:solidFill>
                <a:schemeClr val="lt1"/>
              </a:solidFill>
            </a:endParaRPr>
          </a:p>
        </p:txBody>
      </p:sp>
      <p:sp>
        <p:nvSpPr>
          <p:cNvPr id="196" name="Google Shape;196;p3"/>
          <p:cNvSpPr txBox="1"/>
          <p:nvPr/>
        </p:nvSpPr>
        <p:spPr>
          <a:xfrm>
            <a:off x="539614" y="1236021"/>
            <a:ext cx="10520218"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A paper dictionary (i.e. a real book!) has two sections: </a:t>
            </a:r>
            <a:endParaRPr dirty="0">
              <a:solidFill>
                <a:srgbClr val="115076"/>
              </a:solidFill>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for a French dictionary, these are </a:t>
            </a:r>
            <a:r>
              <a:rPr lang="en-GB" sz="2000" b="1" i="0" u="none" strike="noStrike" cap="none" dirty="0">
                <a:solidFill>
                  <a:srgbClr val="115076"/>
                </a:solidFill>
                <a:latin typeface="Century Gothic"/>
                <a:ea typeface="Century Gothic"/>
                <a:cs typeface="Century Gothic"/>
                <a:sym typeface="Century Gothic"/>
              </a:rPr>
              <a:t>French to English </a:t>
            </a:r>
            <a:r>
              <a:rPr lang="en-GB" sz="2000" b="0" i="0" u="none" strike="noStrike" cap="none" dirty="0">
                <a:solidFill>
                  <a:srgbClr val="115076"/>
                </a:solidFill>
                <a:latin typeface="Century Gothic"/>
                <a:ea typeface="Century Gothic"/>
                <a:cs typeface="Century Gothic"/>
                <a:sym typeface="Century Gothic"/>
              </a:rPr>
              <a:t>and </a:t>
            </a:r>
            <a:r>
              <a:rPr lang="en-GB" sz="2000" b="1" i="0" u="none" strike="noStrike" cap="none" dirty="0">
                <a:solidFill>
                  <a:srgbClr val="115076"/>
                </a:solidFill>
                <a:latin typeface="Century Gothic"/>
                <a:ea typeface="Century Gothic"/>
                <a:cs typeface="Century Gothic"/>
                <a:sym typeface="Century Gothic"/>
              </a:rPr>
              <a:t>English to French</a:t>
            </a:r>
            <a:r>
              <a:rPr lang="en-GB" sz="2000" b="0" i="0" u="none" strike="noStrike" cap="none" dirty="0">
                <a:solidFill>
                  <a:srgbClr val="115076"/>
                </a:solidFill>
                <a:latin typeface="Century Gothic"/>
                <a:ea typeface="Century Gothic"/>
                <a:cs typeface="Century Gothic"/>
                <a:sym typeface="Century Gothic"/>
              </a:rPr>
              <a:t>.</a:t>
            </a:r>
            <a:endParaRPr dirty="0">
              <a:solidFill>
                <a:srgbClr val="115076"/>
              </a:solidFill>
            </a:endParaRPr>
          </a:p>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dirty="0">
              <a:solidFill>
                <a:srgbClr val="11507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In which section of the dictionary would you look for the words below?</a:t>
            </a:r>
            <a:endParaRPr dirty="0">
              <a:solidFill>
                <a:srgbClr val="115076"/>
              </a:solidFill>
            </a:endParaRPr>
          </a:p>
        </p:txBody>
      </p:sp>
      <p:sp>
        <p:nvSpPr>
          <p:cNvPr id="197" name="Google Shape;197;p3"/>
          <p:cNvSpPr txBox="1"/>
          <p:nvPr/>
        </p:nvSpPr>
        <p:spPr>
          <a:xfrm>
            <a:off x="5327318" y="5066988"/>
            <a:ext cx="187498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err="1">
                <a:solidFill>
                  <a:srgbClr val="115076"/>
                </a:solidFill>
                <a:latin typeface="Century Gothic"/>
                <a:ea typeface="Century Gothic"/>
                <a:cs typeface="Century Gothic"/>
                <a:sym typeface="Century Gothic"/>
              </a:rPr>
              <a:t>bientôt</a:t>
            </a:r>
            <a:endParaRPr sz="2000" b="0" i="0" u="none" strike="noStrike" cap="none" dirty="0">
              <a:solidFill>
                <a:srgbClr val="115076"/>
              </a:solidFill>
              <a:latin typeface="Century Gothic"/>
              <a:ea typeface="Century Gothic"/>
              <a:cs typeface="Century Gothic"/>
              <a:sym typeface="Century Gothic"/>
            </a:endParaRPr>
          </a:p>
        </p:txBody>
      </p:sp>
      <p:sp>
        <p:nvSpPr>
          <p:cNvPr id="198" name="Google Shape;198;p3"/>
          <p:cNvSpPr txBox="1"/>
          <p:nvPr/>
        </p:nvSpPr>
        <p:spPr>
          <a:xfrm>
            <a:off x="5362222" y="5500781"/>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the</a:t>
            </a:r>
            <a:endParaRPr sz="2000" b="0" i="0" u="none" strike="noStrike" cap="none" dirty="0">
              <a:solidFill>
                <a:srgbClr val="115076"/>
              </a:solidFill>
              <a:latin typeface="Century Gothic"/>
              <a:ea typeface="Century Gothic"/>
              <a:cs typeface="Century Gothic"/>
              <a:sym typeface="Century Gothic"/>
            </a:endParaRPr>
          </a:p>
        </p:txBody>
      </p:sp>
      <p:sp>
        <p:nvSpPr>
          <p:cNvPr id="199" name="Google Shape;199;p3"/>
          <p:cNvSpPr txBox="1"/>
          <p:nvPr/>
        </p:nvSpPr>
        <p:spPr>
          <a:xfrm>
            <a:off x="5339136" y="4261760"/>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for</a:t>
            </a:r>
            <a:endParaRPr dirty="0">
              <a:solidFill>
                <a:srgbClr val="115076"/>
              </a:solidFill>
            </a:endParaRPr>
          </a:p>
        </p:txBody>
      </p:sp>
      <p:sp>
        <p:nvSpPr>
          <p:cNvPr id="200" name="Google Shape;200;p3"/>
          <p:cNvSpPr txBox="1"/>
          <p:nvPr/>
        </p:nvSpPr>
        <p:spPr>
          <a:xfrm>
            <a:off x="5374040" y="5934574"/>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err="1">
                <a:solidFill>
                  <a:srgbClr val="115076"/>
                </a:solidFill>
                <a:latin typeface="Century Gothic"/>
                <a:ea typeface="Century Gothic"/>
                <a:cs typeface="Century Gothic"/>
                <a:sym typeface="Century Gothic"/>
              </a:rPr>
              <a:t>si</a:t>
            </a:r>
            <a:endParaRPr sz="2000" b="0" i="0" u="none" strike="noStrike" cap="none" dirty="0">
              <a:solidFill>
                <a:srgbClr val="115076"/>
              </a:solidFill>
              <a:latin typeface="Century Gothic"/>
              <a:ea typeface="Century Gothic"/>
              <a:cs typeface="Century Gothic"/>
              <a:sym typeface="Century Gothic"/>
            </a:endParaRPr>
          </a:p>
        </p:txBody>
      </p:sp>
      <p:sp>
        <p:nvSpPr>
          <p:cNvPr id="201" name="Google Shape;201;p3"/>
          <p:cNvSpPr txBox="1"/>
          <p:nvPr/>
        </p:nvSpPr>
        <p:spPr>
          <a:xfrm>
            <a:off x="5327318" y="3412575"/>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je</a:t>
            </a:r>
            <a:endParaRPr sz="2000" b="0" i="0" u="none" strike="noStrike" cap="none" dirty="0">
              <a:solidFill>
                <a:srgbClr val="115076"/>
              </a:solidFill>
              <a:latin typeface="Century Gothic"/>
              <a:ea typeface="Century Gothic"/>
              <a:cs typeface="Century Gothic"/>
              <a:sym typeface="Century Gothic"/>
            </a:endParaRPr>
          </a:p>
        </p:txBody>
      </p:sp>
      <p:sp>
        <p:nvSpPr>
          <p:cNvPr id="202" name="Google Shape;202;p3"/>
          <p:cNvSpPr txBox="1"/>
          <p:nvPr/>
        </p:nvSpPr>
        <p:spPr>
          <a:xfrm>
            <a:off x="5339136" y="4652377"/>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dirty="0" err="1">
                <a:solidFill>
                  <a:srgbClr val="115076"/>
                </a:solidFill>
                <a:latin typeface="Century Gothic"/>
                <a:ea typeface="Century Gothic"/>
                <a:cs typeface="Century Gothic"/>
                <a:sym typeface="Century Gothic"/>
              </a:rPr>
              <a:t>frapper</a:t>
            </a:r>
            <a:endParaRPr sz="2000" b="0" i="0" u="none" strike="noStrike" cap="none" dirty="0">
              <a:solidFill>
                <a:srgbClr val="115076"/>
              </a:solidFill>
              <a:latin typeface="Century Gothic"/>
              <a:ea typeface="Century Gothic"/>
              <a:cs typeface="Century Gothic"/>
              <a:sym typeface="Century Gothic"/>
            </a:endParaRPr>
          </a:p>
        </p:txBody>
      </p:sp>
      <p:sp>
        <p:nvSpPr>
          <p:cNvPr id="203" name="Google Shape;203;p3"/>
          <p:cNvSpPr txBox="1"/>
          <p:nvPr/>
        </p:nvSpPr>
        <p:spPr>
          <a:xfrm>
            <a:off x="5327318" y="2994651"/>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heart</a:t>
            </a:r>
            <a:endParaRPr sz="2000" b="0" i="0" u="none" strike="noStrike" cap="none" dirty="0">
              <a:solidFill>
                <a:srgbClr val="115076"/>
              </a:solidFill>
              <a:latin typeface="Century Gothic"/>
              <a:ea typeface="Century Gothic"/>
              <a:cs typeface="Century Gothic"/>
              <a:sym typeface="Century Gothic"/>
            </a:endParaRPr>
          </a:p>
        </p:txBody>
      </p:sp>
      <p:sp>
        <p:nvSpPr>
          <p:cNvPr id="204" name="Google Shape;204;p3"/>
          <p:cNvSpPr txBox="1"/>
          <p:nvPr/>
        </p:nvSpPr>
        <p:spPr>
          <a:xfrm>
            <a:off x="5327318" y="3818474"/>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black</a:t>
            </a:r>
            <a:endParaRPr sz="2000" b="0" i="0" u="none" strike="noStrike" cap="none" dirty="0">
              <a:solidFill>
                <a:srgbClr val="115076"/>
              </a:solidFill>
              <a:latin typeface="Century Gothic"/>
              <a:ea typeface="Century Gothic"/>
              <a:cs typeface="Century Gothic"/>
              <a:sym typeface="Century Gothic"/>
            </a:endParaRPr>
          </a:p>
        </p:txBody>
      </p:sp>
      <p:sp>
        <p:nvSpPr>
          <p:cNvPr id="205" name="Google Shape;205;p3"/>
          <p:cNvSpPr/>
          <p:nvPr/>
        </p:nvSpPr>
        <p:spPr>
          <a:xfrm>
            <a:off x="160256" y="3220004"/>
            <a:ext cx="4630132" cy="2745080"/>
          </a:xfrm>
          <a:prstGeom prst="cloudCallout">
            <a:avLst>
              <a:gd name="adj1" fmla="val 16486"/>
              <a:gd name="adj2" fmla="val 58837"/>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115076"/>
              </a:solidFill>
              <a:latin typeface="Century Gothic"/>
              <a:ea typeface="Century Gothic"/>
              <a:cs typeface="Century Gothic"/>
              <a:sym typeface="Century Gothic"/>
            </a:endParaRPr>
          </a:p>
        </p:txBody>
      </p:sp>
      <p:sp>
        <p:nvSpPr>
          <p:cNvPr id="206" name="Google Shape;206;p3"/>
          <p:cNvSpPr txBox="1"/>
          <p:nvPr/>
        </p:nvSpPr>
        <p:spPr>
          <a:xfrm>
            <a:off x="1177617" y="3612630"/>
            <a:ext cx="265125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b="1" i="0" u="none" strike="noStrike" cap="none">
                <a:solidFill>
                  <a:srgbClr val="115076"/>
                </a:solidFill>
                <a:latin typeface="Century Gothic"/>
                <a:ea typeface="Century Gothic"/>
                <a:cs typeface="Century Gothic"/>
                <a:sym typeface="Century Gothic"/>
              </a:rPr>
              <a:t>French</a:t>
            </a:r>
            <a:r>
              <a:rPr lang="en-GB" sz="2400" b="0" i="0" u="none" strike="noStrike" cap="none">
                <a:solidFill>
                  <a:srgbClr val="115076"/>
                </a:solidFill>
                <a:latin typeface="Century Gothic"/>
                <a:ea typeface="Century Gothic"/>
                <a:cs typeface="Century Gothic"/>
                <a:sym typeface="Century Gothic"/>
              </a:rPr>
              <a:t> to English</a:t>
            </a:r>
            <a:endParaRPr sz="2400" b="0" i="0" u="none" strike="noStrike" cap="none">
              <a:solidFill>
                <a:srgbClr val="115076"/>
              </a:solidFill>
              <a:latin typeface="Century Gothic"/>
              <a:ea typeface="Century Gothic"/>
              <a:cs typeface="Century Gothic"/>
              <a:sym typeface="Century Gothic"/>
            </a:endParaRPr>
          </a:p>
        </p:txBody>
      </p:sp>
      <p:sp>
        <p:nvSpPr>
          <p:cNvPr id="207" name="Google Shape;207;p3"/>
          <p:cNvSpPr txBox="1"/>
          <p:nvPr/>
        </p:nvSpPr>
        <p:spPr>
          <a:xfrm>
            <a:off x="8371266" y="3612630"/>
            <a:ext cx="267830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b="1" i="0" u="none" strike="noStrike" cap="none">
                <a:solidFill>
                  <a:srgbClr val="115076"/>
                </a:solidFill>
                <a:latin typeface="Century Gothic"/>
                <a:ea typeface="Century Gothic"/>
                <a:cs typeface="Century Gothic"/>
                <a:sym typeface="Century Gothic"/>
              </a:rPr>
              <a:t>English</a:t>
            </a:r>
            <a:r>
              <a:rPr lang="en-GB" sz="2400" b="0" i="0" u="none" strike="noStrike" cap="none">
                <a:solidFill>
                  <a:srgbClr val="115076"/>
                </a:solidFill>
                <a:latin typeface="Century Gothic"/>
                <a:ea typeface="Century Gothic"/>
                <a:cs typeface="Century Gothic"/>
                <a:sym typeface="Century Gothic"/>
              </a:rPr>
              <a:t> to French</a:t>
            </a:r>
            <a:endParaRPr sz="2400" b="0" i="0" u="none" strike="noStrike" cap="none">
              <a:solidFill>
                <a:srgbClr val="115076"/>
              </a:solidFill>
              <a:latin typeface="Century Gothic"/>
              <a:ea typeface="Century Gothic"/>
              <a:cs typeface="Century Gothic"/>
              <a:sym typeface="Century Gothic"/>
            </a:endParaRPr>
          </a:p>
        </p:txBody>
      </p:sp>
      <p:sp>
        <p:nvSpPr>
          <p:cNvPr id="208" name="Google Shape;208;p3"/>
          <p:cNvSpPr/>
          <p:nvPr/>
        </p:nvSpPr>
        <p:spPr>
          <a:xfrm>
            <a:off x="7147668" y="3136630"/>
            <a:ext cx="4630132" cy="2745080"/>
          </a:xfrm>
          <a:prstGeom prst="cloudCallout">
            <a:avLst>
              <a:gd name="adj1" fmla="val -16758"/>
              <a:gd name="adj2" fmla="val 61613"/>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115076"/>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7.40741E-7 L 0.19961 0.18889 " pathEditMode="relative" rAng="0" ptsTypes="AA">
                                      <p:cBhvr>
                                        <p:cTn id="6" dur="2000" fill="hold"/>
                                        <p:tgtEl>
                                          <p:spTgt spid="203"/>
                                        </p:tgtEl>
                                        <p:attrNameLst>
                                          <p:attrName>ppt_x</p:attrName>
                                          <p:attrName>ppt_y</p:attrName>
                                        </p:attrNameLst>
                                      </p:cBhvr>
                                      <p:rCtr x="9974" y="944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1.85185E-6 L -0.36745 0.1 " pathEditMode="relative" rAng="0" ptsTypes="AA">
                                      <p:cBhvr>
                                        <p:cTn id="10" dur="2000" fill="hold"/>
                                        <p:tgtEl>
                                          <p:spTgt spid="201"/>
                                        </p:tgtEl>
                                        <p:attrNameLst>
                                          <p:attrName>ppt_x</p:attrName>
                                          <p:attrName>ppt_y</p:attrName>
                                        </p:attrNameLst>
                                      </p:cBhvr>
                                      <p:rCtr x="-18372" y="50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3.7037E-7 L 0.34492 0.05417 " pathEditMode="relative" rAng="0" ptsTypes="AA">
                                      <p:cBhvr>
                                        <p:cTn id="14" dur="2000" fill="hold"/>
                                        <p:tgtEl>
                                          <p:spTgt spid="204"/>
                                        </p:tgtEl>
                                        <p:attrNameLst>
                                          <p:attrName>ppt_x</p:attrName>
                                          <p:attrName>ppt_y</p:attrName>
                                        </p:attrNameLst>
                                      </p:cBhvr>
                                      <p:rCtr x="17240" y="270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95833E-6 -4.44444E-6 L 0.28789 0.0882 " pathEditMode="relative" rAng="0" ptsTypes="AA">
                                      <p:cBhvr>
                                        <p:cTn id="18" dur="2000" fill="hold"/>
                                        <p:tgtEl>
                                          <p:spTgt spid="199"/>
                                        </p:tgtEl>
                                        <p:attrNameLst>
                                          <p:attrName>ppt_x</p:attrName>
                                          <p:attrName>ppt_y</p:attrName>
                                        </p:attrNameLst>
                                      </p:cBhvr>
                                      <p:rCtr x="14388" y="439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95833E-6 1.11111E-6 L -0.18216 -0.06736 " pathEditMode="relative" rAng="0" ptsTypes="AA">
                                      <p:cBhvr>
                                        <p:cTn id="22" dur="2000" fill="hold"/>
                                        <p:tgtEl>
                                          <p:spTgt spid="202"/>
                                        </p:tgtEl>
                                        <p:attrNameLst>
                                          <p:attrName>ppt_x</p:attrName>
                                          <p:attrName>ppt_y</p:attrName>
                                        </p:attrNameLst>
                                      </p:cBhvr>
                                      <p:rCtr x="-9115" y="-338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08333E-6 4.44444E-6 L -0.3306 -0.06737 " pathEditMode="relative" rAng="0" ptsTypes="AA">
                                      <p:cBhvr>
                                        <p:cTn id="26" dur="2000" fill="hold"/>
                                        <p:tgtEl>
                                          <p:spTgt spid="197"/>
                                        </p:tgtEl>
                                        <p:attrNameLst>
                                          <p:attrName>ppt_x</p:attrName>
                                          <p:attrName>ppt_y</p:attrName>
                                        </p:attrNameLst>
                                      </p:cBhvr>
                                      <p:rCtr x="-16536" y="-338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91667E-6 0 L 0.39427 -0.11065 " pathEditMode="relative" rAng="0" ptsTypes="AA">
                                      <p:cBhvr>
                                        <p:cTn id="30" dur="2000" fill="hold"/>
                                        <p:tgtEl>
                                          <p:spTgt spid="198"/>
                                        </p:tgtEl>
                                        <p:attrNameLst>
                                          <p:attrName>ppt_x</p:attrName>
                                          <p:attrName>ppt_y</p:attrName>
                                        </p:attrNameLst>
                                      </p:cBhvr>
                                      <p:rCtr x="19714" y="-5532"/>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1.45833E-6 -4.44444E-6 L -0.28815 -0.10069 " pathEditMode="relative" rAng="0" ptsTypes="AA">
                                      <p:cBhvr>
                                        <p:cTn id="34" dur="2000" fill="hold"/>
                                        <p:tgtEl>
                                          <p:spTgt spid="200"/>
                                        </p:tgtEl>
                                        <p:attrNameLst>
                                          <p:attrName>ppt_x</p:attrName>
                                          <p:attrName>ppt_y</p:attrName>
                                        </p:attrNameLst>
                                      </p:cBhvr>
                                      <p:rCtr x="-14414" y="-5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p:bldP spid="198" grpId="0"/>
      <p:bldP spid="199" grpId="0"/>
      <p:bldP spid="200" grpId="0"/>
      <p:bldP spid="201" grpId="0"/>
      <p:bldP spid="202" grpId="0"/>
      <p:bldP spid="203" grpId="0"/>
      <p:bldP spid="20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 descr="background rectangle"/>
          <p:cNvPicPr preferRelativeResize="0"/>
          <p:nvPr/>
        </p:nvPicPr>
        <p:blipFill rotWithShape="1">
          <a:blip r:embed="rId3">
            <a:alphaModFix/>
          </a:blip>
          <a:srcRect/>
          <a:stretch/>
        </p:blipFill>
        <p:spPr>
          <a:xfrm>
            <a:off x="0" y="275829"/>
            <a:ext cx="6457246" cy="867128"/>
          </a:xfrm>
          <a:prstGeom prst="rect">
            <a:avLst/>
          </a:prstGeom>
          <a:noFill/>
          <a:ln>
            <a:noFill/>
          </a:ln>
        </p:spPr>
      </p:pic>
      <p:sp>
        <p:nvSpPr>
          <p:cNvPr id="215" name="Google Shape;215;p4"/>
          <p:cNvSpPr txBox="1">
            <a:spLocks noGrp="1"/>
          </p:cNvSpPr>
          <p:nvPr>
            <p:ph type="title"/>
          </p:nvPr>
        </p:nvSpPr>
        <p:spPr>
          <a:xfrm>
            <a:off x="300038" y="21925"/>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Challenge 3</a:t>
            </a:r>
            <a:endParaRPr sz="3600" b="1">
              <a:solidFill>
                <a:schemeClr val="lt1"/>
              </a:solidFill>
            </a:endParaRPr>
          </a:p>
        </p:txBody>
      </p:sp>
      <p:sp>
        <p:nvSpPr>
          <p:cNvPr id="216" name="Google Shape;216;p4"/>
          <p:cNvSpPr txBox="1"/>
          <p:nvPr/>
        </p:nvSpPr>
        <p:spPr>
          <a:xfrm>
            <a:off x="489527" y="1284835"/>
            <a:ext cx="1052021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In a paper dictionary, words are listed </a:t>
            </a:r>
            <a:r>
              <a:rPr lang="en-GB" sz="2000" b="1" i="0" u="none" strike="noStrike" cap="none" dirty="0">
                <a:solidFill>
                  <a:srgbClr val="115076"/>
                </a:solidFill>
                <a:latin typeface="Century Gothic"/>
                <a:ea typeface="Century Gothic"/>
                <a:cs typeface="Century Gothic"/>
                <a:sym typeface="Century Gothic"/>
              </a:rPr>
              <a:t>in alphabetical order</a:t>
            </a:r>
            <a:r>
              <a:rPr lang="en-GB" sz="2000" b="0" i="0" u="none" strike="noStrike" cap="none" dirty="0">
                <a:solidFill>
                  <a:srgbClr val="115076"/>
                </a:solidFill>
                <a:latin typeface="Century Gothic"/>
                <a:ea typeface="Century Gothic"/>
                <a:cs typeface="Century Gothic"/>
                <a:sym typeface="Century Gothic"/>
              </a:rPr>
              <a:t>.</a:t>
            </a:r>
            <a:endParaRPr dirty="0">
              <a:solidFill>
                <a:srgbClr val="115076"/>
              </a:solidFill>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Put these English words into the order in which they would appear in the dictionary:</a:t>
            </a:r>
            <a:endParaRPr sz="2000" b="0" i="0" u="none" strike="noStrike" cap="none" dirty="0">
              <a:solidFill>
                <a:srgbClr val="115076"/>
              </a:solidFill>
              <a:latin typeface="Century Gothic"/>
              <a:ea typeface="Century Gothic"/>
              <a:cs typeface="Century Gothic"/>
              <a:sym typeface="Century Gothic"/>
            </a:endParaRPr>
          </a:p>
        </p:txBody>
      </p:sp>
      <p:sp>
        <p:nvSpPr>
          <p:cNvPr id="217" name="Google Shape;217;p4"/>
          <p:cNvSpPr txBox="1"/>
          <p:nvPr/>
        </p:nvSpPr>
        <p:spPr>
          <a:xfrm>
            <a:off x="4812146" y="2133728"/>
            <a:ext cx="133413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because</a:t>
            </a:r>
            <a:endParaRPr sz="2000" b="0" i="0" u="none" strike="noStrike" cap="none" dirty="0">
              <a:solidFill>
                <a:srgbClr val="115076"/>
              </a:solidFill>
              <a:latin typeface="Century Gothic"/>
              <a:ea typeface="Century Gothic"/>
              <a:cs typeface="Century Gothic"/>
              <a:sym typeface="Century Gothic"/>
            </a:endParaRPr>
          </a:p>
        </p:txBody>
      </p:sp>
      <p:sp>
        <p:nvSpPr>
          <p:cNvPr id="218" name="Google Shape;218;p4"/>
          <p:cNvSpPr txBox="1"/>
          <p:nvPr/>
        </p:nvSpPr>
        <p:spPr>
          <a:xfrm>
            <a:off x="9007072" y="2133728"/>
            <a:ext cx="187498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befriend</a:t>
            </a:r>
            <a:endParaRPr sz="2000" b="0" i="0" u="none" strike="noStrike" cap="none" dirty="0">
              <a:solidFill>
                <a:srgbClr val="115076"/>
              </a:solidFill>
              <a:latin typeface="Century Gothic"/>
              <a:ea typeface="Century Gothic"/>
              <a:cs typeface="Century Gothic"/>
              <a:sym typeface="Century Gothic"/>
            </a:endParaRPr>
          </a:p>
        </p:txBody>
      </p:sp>
      <p:sp>
        <p:nvSpPr>
          <p:cNvPr id="219" name="Google Shape;219;p4"/>
          <p:cNvSpPr txBox="1"/>
          <p:nvPr/>
        </p:nvSpPr>
        <p:spPr>
          <a:xfrm>
            <a:off x="7225408" y="2122775"/>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ball</a:t>
            </a:r>
            <a:endParaRPr sz="2000" b="0" i="0" u="none" strike="noStrike" cap="none" dirty="0">
              <a:solidFill>
                <a:srgbClr val="115076"/>
              </a:solidFill>
              <a:latin typeface="Century Gothic"/>
              <a:ea typeface="Century Gothic"/>
              <a:cs typeface="Century Gothic"/>
              <a:sym typeface="Century Gothic"/>
            </a:endParaRPr>
          </a:p>
        </p:txBody>
      </p:sp>
      <p:sp>
        <p:nvSpPr>
          <p:cNvPr id="220" name="Google Shape;220;p4"/>
          <p:cNvSpPr txBox="1"/>
          <p:nvPr/>
        </p:nvSpPr>
        <p:spPr>
          <a:xfrm>
            <a:off x="3189689" y="2133728"/>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bold</a:t>
            </a:r>
            <a:endParaRPr sz="2000" b="0" i="0" u="none" strike="noStrike" cap="none" dirty="0">
              <a:solidFill>
                <a:srgbClr val="115076"/>
              </a:solidFill>
              <a:latin typeface="Century Gothic"/>
              <a:ea typeface="Century Gothic"/>
              <a:cs typeface="Century Gothic"/>
              <a:sym typeface="Century Gothic"/>
            </a:endParaRPr>
          </a:p>
        </p:txBody>
      </p:sp>
      <p:sp>
        <p:nvSpPr>
          <p:cNvPr id="221" name="Google Shape;221;p4"/>
          <p:cNvSpPr txBox="1"/>
          <p:nvPr/>
        </p:nvSpPr>
        <p:spPr>
          <a:xfrm>
            <a:off x="1258241" y="2133728"/>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before</a:t>
            </a:r>
            <a:endParaRPr sz="2000" b="0" i="0" u="none" strike="noStrike" cap="none" dirty="0">
              <a:solidFill>
                <a:srgbClr val="115076"/>
              </a:solidFill>
              <a:latin typeface="Century Gothic"/>
              <a:ea typeface="Century Gothic"/>
              <a:cs typeface="Century Gothic"/>
              <a:sym typeface="Century Gothic"/>
            </a:endParaRPr>
          </a:p>
        </p:txBody>
      </p:sp>
      <p:sp>
        <p:nvSpPr>
          <p:cNvPr id="222" name="Google Shape;222;p4"/>
          <p:cNvSpPr txBox="1"/>
          <p:nvPr/>
        </p:nvSpPr>
        <p:spPr>
          <a:xfrm>
            <a:off x="365359" y="5861672"/>
            <a:ext cx="118919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So we had to go as far as the </a:t>
            </a:r>
            <a:r>
              <a:rPr lang="en-GB" sz="2000" b="1" i="0" u="none" strike="noStrike" cap="none">
                <a:solidFill>
                  <a:srgbClr val="115076"/>
                </a:solidFill>
                <a:latin typeface="Century Gothic"/>
                <a:ea typeface="Century Gothic"/>
                <a:cs typeface="Century Gothic"/>
                <a:sym typeface="Century Gothic"/>
              </a:rPr>
              <a:t>fourth letter </a:t>
            </a:r>
            <a:r>
              <a:rPr lang="en-GB" sz="2000" b="0" i="0" u="none" strike="noStrike" cap="none">
                <a:solidFill>
                  <a:srgbClr val="115076"/>
                </a:solidFill>
                <a:latin typeface="Century Gothic"/>
                <a:ea typeface="Century Gothic"/>
                <a:cs typeface="Century Gothic"/>
                <a:sym typeface="Century Gothic"/>
              </a:rPr>
              <a:t>to sort words 3 and 4 into alphabetical order!</a:t>
            </a:r>
            <a:endParaRPr sz="2000" b="0" i="0" u="none" strike="noStrike" cap="none">
              <a:solidFill>
                <a:srgbClr val="115076"/>
              </a:solidFill>
              <a:latin typeface="Century Gothic"/>
              <a:ea typeface="Century Gothic"/>
              <a:cs typeface="Century Gothic"/>
              <a:sym typeface="Century Gothic"/>
            </a:endParaRPr>
          </a:p>
        </p:txBody>
      </p:sp>
      <p:sp>
        <p:nvSpPr>
          <p:cNvPr id="223" name="Google Shape;223;p4"/>
          <p:cNvSpPr txBox="1"/>
          <p:nvPr/>
        </p:nvSpPr>
        <p:spPr>
          <a:xfrm>
            <a:off x="1258241" y="2815853"/>
            <a:ext cx="532852"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1</a:t>
            </a:r>
            <a:endParaRPr>
              <a:solidFill>
                <a:srgbClr val="115076"/>
              </a:solidFill>
            </a:endParaRPr>
          </a:p>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1507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2</a:t>
            </a:r>
            <a:endParaRPr>
              <a:solidFill>
                <a:srgbClr val="115076"/>
              </a:solidFill>
            </a:endParaRPr>
          </a:p>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1507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3</a:t>
            </a:r>
            <a:endParaRPr>
              <a:solidFill>
                <a:srgbClr val="115076"/>
              </a:solidFill>
            </a:endParaRPr>
          </a:p>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1507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4</a:t>
            </a:r>
            <a:endParaRPr>
              <a:solidFill>
                <a:srgbClr val="115076"/>
              </a:solidFill>
            </a:endParaRPr>
          </a:p>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1507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5</a:t>
            </a:r>
            <a:endParaRPr>
              <a:solidFill>
                <a:srgbClr val="11507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2.59259E-6 L -0.45963 0.10324 " pathEditMode="relative" rAng="0" ptsTypes="AA">
                                      <p:cBhvr>
                                        <p:cTn id="6" dur="2000" fill="hold"/>
                                        <p:tgtEl>
                                          <p:spTgt spid="219"/>
                                        </p:tgtEl>
                                        <p:attrNameLst>
                                          <p:attrName>ppt_x</p:attrName>
                                          <p:attrName>ppt_y</p:attrName>
                                        </p:attrNameLst>
                                      </p:cBhvr>
                                      <p:rCtr x="-22982" y="516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04167E-6 2.22222E-6 L -0.26315 0.18819 " pathEditMode="relative" rAng="0" ptsTypes="AA">
                                      <p:cBhvr>
                                        <p:cTn id="10" dur="2000" fill="hold"/>
                                        <p:tgtEl>
                                          <p:spTgt spid="217"/>
                                        </p:tgtEl>
                                        <p:attrNameLst>
                                          <p:attrName>ppt_x</p:attrName>
                                          <p:attrName>ppt_y</p:attrName>
                                        </p:attrNameLst>
                                      </p:cBhvr>
                                      <p:rCtr x="-13164" y="9398"/>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2.22222E-6 L 0.02591 0.27639 " pathEditMode="relative" rAng="0" ptsTypes="AA">
                                      <p:cBhvr>
                                        <p:cTn id="14" dur="2000" fill="hold"/>
                                        <p:tgtEl>
                                          <p:spTgt spid="221"/>
                                        </p:tgtEl>
                                        <p:attrNameLst>
                                          <p:attrName>ppt_x</p:attrName>
                                          <p:attrName>ppt_y</p:attrName>
                                        </p:attrNameLst>
                                      </p:cBhvr>
                                      <p:rCtr x="1289" y="1381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E-6 2.22222E-6 L -0.60665 0.36921 " pathEditMode="relative" rAng="0" ptsTypes="AA">
                                      <p:cBhvr>
                                        <p:cTn id="18" dur="2000" fill="hold"/>
                                        <p:tgtEl>
                                          <p:spTgt spid="218"/>
                                        </p:tgtEl>
                                        <p:attrNameLst>
                                          <p:attrName>ppt_x</p:attrName>
                                          <p:attrName>ppt_y</p:attrName>
                                        </p:attrNameLst>
                                      </p:cBhvr>
                                      <p:rCtr x="-30339" y="1844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875E-6 2.22222E-6 L -0.13125 0.45486 " pathEditMode="relative" rAng="0" ptsTypes="AA">
                                      <p:cBhvr>
                                        <p:cTn id="22" dur="2000" fill="hold"/>
                                        <p:tgtEl>
                                          <p:spTgt spid="220"/>
                                        </p:tgtEl>
                                        <p:attrNameLst>
                                          <p:attrName>ppt_x</p:attrName>
                                          <p:attrName>ppt_y</p:attrName>
                                        </p:attrNameLst>
                                      </p:cBhvr>
                                      <p:rCtr x="-6562" y="22731"/>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p:bldP spid="218" grpId="0"/>
      <p:bldP spid="219" grpId="0"/>
      <p:bldP spid="220" grpId="0"/>
      <p:bldP spid="2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5" descr="background rectangle"/>
          <p:cNvPicPr preferRelativeResize="0"/>
          <p:nvPr/>
        </p:nvPicPr>
        <p:blipFill rotWithShape="1">
          <a:blip r:embed="rId3">
            <a:alphaModFix/>
          </a:blip>
          <a:srcRect/>
          <a:stretch/>
        </p:blipFill>
        <p:spPr>
          <a:xfrm>
            <a:off x="0" y="344731"/>
            <a:ext cx="6457246" cy="867128"/>
          </a:xfrm>
          <a:prstGeom prst="rect">
            <a:avLst/>
          </a:prstGeom>
          <a:noFill/>
          <a:ln>
            <a:noFill/>
          </a:ln>
        </p:spPr>
      </p:pic>
      <p:sp>
        <p:nvSpPr>
          <p:cNvPr id="230" name="Google Shape;230;p5"/>
          <p:cNvSpPr txBox="1">
            <a:spLocks noGrp="1"/>
          </p:cNvSpPr>
          <p:nvPr>
            <p:ph type="title"/>
          </p:nvPr>
        </p:nvSpPr>
        <p:spPr>
          <a:xfrm>
            <a:off x="300038" y="21925"/>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Online dictionary</a:t>
            </a:r>
            <a:endParaRPr sz="3600" b="1">
              <a:solidFill>
                <a:schemeClr val="lt1"/>
              </a:solidFill>
            </a:endParaRPr>
          </a:p>
        </p:txBody>
      </p:sp>
      <p:sp>
        <p:nvSpPr>
          <p:cNvPr id="231" name="Google Shape;231;p5"/>
          <p:cNvSpPr txBox="1"/>
          <p:nvPr/>
        </p:nvSpPr>
        <p:spPr>
          <a:xfrm>
            <a:off x="482137" y="1163991"/>
            <a:ext cx="11154541"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These days, you don’t have to use a paper dictionary: online dictionaries are available. A good one for French is </a:t>
            </a:r>
            <a:r>
              <a:rPr lang="en-GB" sz="2000" b="0" i="0" u="sng" strike="noStrike" cap="none" dirty="0" err="1">
                <a:solidFill>
                  <a:srgbClr val="000000"/>
                </a:solidFill>
                <a:latin typeface="Century Gothic"/>
                <a:ea typeface="Century Gothic"/>
                <a:cs typeface="Century Gothic"/>
                <a:sym typeface="Century Gothic"/>
                <a:hlinkClick r:id="rId4"/>
              </a:rPr>
              <a:t>WordReference</a:t>
            </a:r>
            <a:endParaRPr sz="20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It looks like this:</a:t>
            </a:r>
            <a:endParaRPr dirty="0">
              <a:solidFill>
                <a:srgbClr val="115076"/>
              </a:solidFill>
            </a:endParaRPr>
          </a:p>
        </p:txBody>
      </p:sp>
      <p:pic>
        <p:nvPicPr>
          <p:cNvPr id="232" name="Google Shape;232;p5"/>
          <p:cNvPicPr preferRelativeResize="0"/>
          <p:nvPr/>
        </p:nvPicPr>
        <p:blipFill rotWithShape="1">
          <a:blip r:embed="rId5">
            <a:alphaModFix/>
          </a:blip>
          <a:srcRect/>
          <a:stretch/>
        </p:blipFill>
        <p:spPr>
          <a:xfrm>
            <a:off x="2609512" y="1943357"/>
            <a:ext cx="7806690" cy="4389120"/>
          </a:xfrm>
          <a:prstGeom prst="rect">
            <a:avLst/>
          </a:prstGeom>
          <a:noFill/>
          <a:ln>
            <a:noFill/>
          </a:ln>
        </p:spPr>
      </p:pic>
      <p:sp>
        <p:nvSpPr>
          <p:cNvPr id="233" name="Google Shape;233;p5"/>
          <p:cNvSpPr/>
          <p:nvPr/>
        </p:nvSpPr>
        <p:spPr>
          <a:xfrm>
            <a:off x="193791" y="2796483"/>
            <a:ext cx="5902209" cy="1211902"/>
          </a:xfrm>
          <a:prstGeom prst="wedgeEllipseCallout">
            <a:avLst>
              <a:gd name="adj1" fmla="val 17454"/>
              <a:gd name="adj2" fmla="val -71875"/>
            </a:avLst>
          </a:prstGeom>
          <a:solidFill>
            <a:srgbClr val="115076"/>
          </a:solidFill>
          <a:ln w="12700" cap="flat" cmpd="sng">
            <a:solidFill>
              <a:srgbClr val="EE6000"/>
            </a:solidFill>
            <a:prstDash val="solid"/>
            <a:miter lim="800000"/>
            <a:headEnd type="none" w="sm" len="sm"/>
            <a:tailEnd type="none" w="sm" len="sm"/>
          </a:ln>
          <a:effectLst/>
        </p:spPr>
        <p:txBody>
          <a:bodyPr spcFirstLastPara="1" wrap="square" lIns="91425" tIns="45700" rIns="91425" bIns="45700" anchor="ctr" anchorCtr="0">
            <a:noAutofit/>
          </a:bodyPr>
          <a:lstStyle/>
          <a:p>
            <a:pPr marL="457200" marR="0" lvl="1" indent="0" algn="ctr" rtl="0">
              <a:lnSpc>
                <a:spcPct val="100000"/>
              </a:lnSpc>
              <a:spcBef>
                <a:spcPts val="0"/>
              </a:spcBef>
              <a:spcAft>
                <a:spcPts val="0"/>
              </a:spcAft>
              <a:buClr>
                <a:schemeClr val="lt1"/>
              </a:buClr>
              <a:buSzPts val="2000"/>
              <a:buFont typeface="Century Gothic"/>
              <a:buNone/>
            </a:pPr>
            <a:endParaRPr sz="2000" b="0" i="0" u="none" strike="noStrike" cap="none" dirty="0">
              <a:solidFill>
                <a:srgbClr val="FFFFFF"/>
              </a:solidFill>
              <a:latin typeface="Century Gothic"/>
              <a:ea typeface="Century Gothic"/>
              <a:cs typeface="Century Gothic"/>
              <a:sym typeface="Century Gothic"/>
            </a:endParaRPr>
          </a:p>
          <a:p>
            <a:pPr marL="457200" marR="0" lvl="1" indent="0" algn="ctr" rtl="0">
              <a:lnSpc>
                <a:spcPct val="100000"/>
              </a:lnSpc>
              <a:spcBef>
                <a:spcPts val="0"/>
              </a:spcBef>
              <a:spcAft>
                <a:spcPts val="0"/>
              </a:spcAft>
              <a:buClr>
                <a:srgbClr val="FFFFFF"/>
              </a:buClr>
              <a:buSzPts val="2000"/>
              <a:buFont typeface="Century Gothic"/>
              <a:buNone/>
            </a:pPr>
            <a:r>
              <a:rPr lang="en-GB" sz="2000" b="0" i="0" u="none" strike="noStrike" cap="none" dirty="0">
                <a:solidFill>
                  <a:srgbClr val="FFFFFF"/>
                </a:solidFill>
                <a:latin typeface="Century Gothic"/>
                <a:ea typeface="Century Gothic"/>
                <a:cs typeface="Century Gothic"/>
                <a:sym typeface="Century Gothic"/>
              </a:rPr>
              <a:t>You type the word you want to look up here (make sure it is in the right language!).</a:t>
            </a:r>
            <a:endParaRPr dirty="0"/>
          </a:p>
          <a:p>
            <a:pPr marL="0" marR="0" lvl="0" indent="0" algn="l" rtl="0">
              <a:lnSpc>
                <a:spcPct val="100000"/>
              </a:lnSpc>
              <a:spcBef>
                <a:spcPts val="0"/>
              </a:spcBef>
              <a:spcAft>
                <a:spcPts val="0"/>
              </a:spcAft>
              <a:buClr>
                <a:schemeClr val="lt1"/>
              </a:buClr>
              <a:buSzPts val="1800"/>
              <a:buFont typeface="Century Gothic"/>
              <a:buNone/>
            </a:pPr>
            <a:endParaRPr sz="1800" b="0" i="0" u="none" strike="noStrike" cap="none" dirty="0">
              <a:solidFill>
                <a:srgbClr val="002060"/>
              </a:solidFill>
              <a:latin typeface="Century Gothic"/>
              <a:ea typeface="Century Gothic"/>
              <a:cs typeface="Century Gothic"/>
              <a:sym typeface="Century Gothic"/>
            </a:endParaRPr>
          </a:p>
        </p:txBody>
      </p:sp>
      <p:sp>
        <p:nvSpPr>
          <p:cNvPr id="234" name="Google Shape;234;p5"/>
          <p:cNvSpPr/>
          <p:nvPr/>
        </p:nvSpPr>
        <p:spPr>
          <a:xfrm>
            <a:off x="6096000" y="2926015"/>
            <a:ext cx="6008176" cy="1211902"/>
          </a:xfrm>
          <a:prstGeom prst="wedgeEllipseCallout">
            <a:avLst>
              <a:gd name="adj1" fmla="val -23435"/>
              <a:gd name="adj2" fmla="val -79069"/>
            </a:avLst>
          </a:prstGeom>
          <a:solidFill>
            <a:srgbClr val="115076"/>
          </a:solidFill>
          <a:ln w="12700" cap="flat" cmpd="sng">
            <a:solidFill>
              <a:srgbClr val="EE6000"/>
            </a:solidFill>
            <a:prstDash val="solid"/>
            <a:miter lim="800000"/>
            <a:headEnd type="none" w="sm" len="sm"/>
            <a:tailEnd type="none" w="sm" len="sm"/>
          </a:ln>
          <a:effectLst/>
        </p:spPr>
        <p:txBody>
          <a:bodyPr spcFirstLastPara="1" wrap="square" lIns="91425" tIns="45700" rIns="91425" bIns="45700" anchor="ctr" anchorCtr="0">
            <a:noAutofit/>
          </a:bodyPr>
          <a:lstStyle/>
          <a:p>
            <a:pPr marL="457200" marR="0" lvl="1" indent="0" algn="ctr" rtl="0">
              <a:lnSpc>
                <a:spcPct val="100000"/>
              </a:lnSpc>
              <a:spcBef>
                <a:spcPts val="0"/>
              </a:spcBef>
              <a:spcAft>
                <a:spcPts val="0"/>
              </a:spcAft>
              <a:buClr>
                <a:schemeClr val="lt1"/>
              </a:buClr>
              <a:buSzPts val="2000"/>
              <a:buFont typeface="Century Gothic"/>
              <a:buNone/>
            </a:pPr>
            <a:endParaRPr sz="2000" b="0" i="0" u="none" strike="noStrike" cap="none" dirty="0">
              <a:solidFill>
                <a:srgbClr val="FFFFFF"/>
              </a:solidFill>
              <a:latin typeface="Century Gothic"/>
              <a:ea typeface="Century Gothic"/>
              <a:cs typeface="Century Gothic"/>
              <a:sym typeface="Century Gothic"/>
            </a:endParaRPr>
          </a:p>
          <a:p>
            <a:pPr marL="457200" marR="0" lvl="1" indent="0" algn="ctr" rtl="0">
              <a:lnSpc>
                <a:spcPct val="100000"/>
              </a:lnSpc>
              <a:spcBef>
                <a:spcPts val="0"/>
              </a:spcBef>
              <a:spcAft>
                <a:spcPts val="0"/>
              </a:spcAft>
              <a:buClr>
                <a:srgbClr val="FFFFFF"/>
              </a:buClr>
              <a:buSzPts val="2000"/>
              <a:buFont typeface="Century Gothic"/>
              <a:buNone/>
            </a:pPr>
            <a:r>
              <a:rPr lang="en-GB" sz="2000" b="0" i="0" u="none" strike="noStrike" cap="none" dirty="0">
                <a:solidFill>
                  <a:srgbClr val="FFFFFF"/>
                </a:solidFill>
                <a:latin typeface="Century Gothic"/>
                <a:ea typeface="Century Gothic"/>
                <a:cs typeface="Century Gothic"/>
                <a:sym typeface="Century Gothic"/>
              </a:rPr>
              <a:t>You swap between the </a:t>
            </a:r>
            <a:endParaRPr dirty="0"/>
          </a:p>
          <a:p>
            <a:pPr marL="457200" marR="0" lvl="1" indent="0" algn="ctr" rtl="0">
              <a:lnSpc>
                <a:spcPct val="100000"/>
              </a:lnSpc>
              <a:spcBef>
                <a:spcPts val="0"/>
              </a:spcBef>
              <a:spcAft>
                <a:spcPts val="0"/>
              </a:spcAft>
              <a:buClr>
                <a:srgbClr val="FFFFFF"/>
              </a:buClr>
              <a:buSzPts val="2000"/>
              <a:buFont typeface="Century Gothic"/>
              <a:buNone/>
            </a:pPr>
            <a:r>
              <a:rPr lang="en-GB" sz="2000" b="0" i="0" u="none" strike="noStrike" cap="none" dirty="0">
                <a:solidFill>
                  <a:srgbClr val="FFFFFF"/>
                </a:solidFill>
                <a:latin typeface="Century Gothic"/>
                <a:ea typeface="Century Gothic"/>
                <a:cs typeface="Century Gothic"/>
                <a:sym typeface="Century Gothic"/>
              </a:rPr>
              <a:t>English to French and French to English sections here.</a:t>
            </a:r>
            <a:endParaRPr sz="2000" b="0"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lt1"/>
              </a:buClr>
              <a:buSzPts val="1800"/>
              <a:buFont typeface="Century Gothic"/>
              <a:buNone/>
            </a:pPr>
            <a:endParaRPr sz="1800" b="0" i="0" u="none" strike="noStrike" cap="none" dirty="0">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6" descr="background rectangle"/>
          <p:cNvPicPr preferRelativeResize="0"/>
          <p:nvPr/>
        </p:nvPicPr>
        <p:blipFill rotWithShape="1">
          <a:blip r:embed="rId3">
            <a:alphaModFix/>
          </a:blip>
          <a:srcRect/>
          <a:stretch/>
        </p:blipFill>
        <p:spPr>
          <a:xfrm>
            <a:off x="0" y="312055"/>
            <a:ext cx="6457246" cy="867128"/>
          </a:xfrm>
          <a:prstGeom prst="rect">
            <a:avLst/>
          </a:prstGeom>
          <a:noFill/>
          <a:ln>
            <a:noFill/>
          </a:ln>
        </p:spPr>
      </p:pic>
      <p:sp>
        <p:nvSpPr>
          <p:cNvPr id="241" name="Google Shape;241;p6"/>
          <p:cNvSpPr txBox="1">
            <a:spLocks noGrp="1"/>
          </p:cNvSpPr>
          <p:nvPr>
            <p:ph type="title"/>
          </p:nvPr>
        </p:nvSpPr>
        <p:spPr>
          <a:xfrm>
            <a:off x="300038" y="21925"/>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Challenge 4</a:t>
            </a:r>
            <a:endParaRPr sz="3600" b="1">
              <a:solidFill>
                <a:schemeClr val="lt1"/>
              </a:solidFill>
            </a:endParaRPr>
          </a:p>
        </p:txBody>
      </p:sp>
      <p:sp>
        <p:nvSpPr>
          <p:cNvPr id="242" name="Google Shape;242;p6"/>
          <p:cNvSpPr txBox="1"/>
          <p:nvPr/>
        </p:nvSpPr>
        <p:spPr>
          <a:xfrm>
            <a:off x="300038" y="1191546"/>
            <a:ext cx="1177569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As well as finding the word, we also need to know what </a:t>
            </a:r>
            <a:r>
              <a:rPr lang="en-GB" sz="2000" b="1" i="1" u="none" strike="noStrike" cap="none" dirty="0">
                <a:solidFill>
                  <a:srgbClr val="115076"/>
                </a:solidFill>
                <a:latin typeface="Century Gothic"/>
                <a:ea typeface="Century Gothic"/>
                <a:cs typeface="Century Gothic"/>
                <a:sym typeface="Century Gothic"/>
              </a:rPr>
              <a:t>type</a:t>
            </a:r>
            <a:r>
              <a:rPr lang="en-GB" sz="2000" b="0" i="0" u="none" strike="noStrike" cap="none" dirty="0">
                <a:solidFill>
                  <a:srgbClr val="115076"/>
                </a:solidFill>
                <a:latin typeface="Century Gothic"/>
                <a:ea typeface="Century Gothic"/>
                <a:cs typeface="Century Gothic"/>
                <a:sym typeface="Century Gothic"/>
              </a:rPr>
              <a:t> of word it is, in the context in which we need to use it. </a:t>
            </a:r>
            <a:br>
              <a:rPr lang="en-GB" sz="2000" b="0" i="0" u="none" strike="noStrike" cap="none" dirty="0">
                <a:solidFill>
                  <a:srgbClr val="115076"/>
                </a:solidFill>
                <a:latin typeface="Century Gothic"/>
                <a:ea typeface="Century Gothic"/>
                <a:cs typeface="Century Gothic"/>
                <a:sym typeface="Century Gothic"/>
              </a:rPr>
            </a:br>
            <a:r>
              <a:rPr lang="en-GB" sz="2000" b="0" i="0" u="none" strike="noStrike" cap="none" dirty="0">
                <a:solidFill>
                  <a:srgbClr val="115076"/>
                </a:solidFill>
                <a:latin typeface="Century Gothic"/>
                <a:ea typeface="Century Gothic"/>
                <a:cs typeface="Century Gothic"/>
                <a:sym typeface="Century Gothic"/>
              </a:rPr>
              <a:t>Match the </a:t>
            </a:r>
            <a:r>
              <a:rPr lang="en-GB" sz="2000" b="1" i="0" u="none" strike="noStrike" cap="none" dirty="0">
                <a:solidFill>
                  <a:srgbClr val="115076"/>
                </a:solidFill>
                <a:latin typeface="Century Gothic"/>
                <a:ea typeface="Century Gothic"/>
                <a:cs typeface="Century Gothic"/>
                <a:sym typeface="Century Gothic"/>
              </a:rPr>
              <a:t>words</a:t>
            </a:r>
            <a:r>
              <a:rPr lang="en-GB" sz="2000" b="0" i="0" u="none" strike="noStrike" cap="none" dirty="0">
                <a:solidFill>
                  <a:srgbClr val="115076"/>
                </a:solidFill>
                <a:latin typeface="Century Gothic"/>
                <a:ea typeface="Century Gothic"/>
                <a:cs typeface="Century Gothic"/>
                <a:sym typeface="Century Gothic"/>
              </a:rPr>
              <a:t> on the left below with their </a:t>
            </a:r>
            <a:r>
              <a:rPr lang="en-GB" sz="2000" b="1" i="0" u="none" strike="noStrike" cap="none" dirty="0">
                <a:solidFill>
                  <a:srgbClr val="115076"/>
                </a:solidFill>
                <a:latin typeface="Century Gothic"/>
                <a:ea typeface="Century Gothic"/>
                <a:cs typeface="Century Gothic"/>
                <a:sym typeface="Century Gothic"/>
              </a:rPr>
              <a:t>type </a:t>
            </a:r>
            <a:r>
              <a:rPr lang="en-GB" sz="2000" b="0" i="0" u="none" strike="noStrike" cap="none" dirty="0">
                <a:solidFill>
                  <a:srgbClr val="115076"/>
                </a:solidFill>
                <a:latin typeface="Century Gothic"/>
                <a:ea typeface="Century Gothic"/>
                <a:cs typeface="Century Gothic"/>
                <a:sym typeface="Century Gothic"/>
              </a:rPr>
              <a:t>(in orange)on the right.</a:t>
            </a:r>
            <a:endParaRPr sz="2000" b="0" i="0" u="none" strike="noStrike" cap="none" dirty="0">
              <a:solidFill>
                <a:srgbClr val="115076"/>
              </a:solidFill>
              <a:latin typeface="Century Gothic"/>
              <a:ea typeface="Century Gothic"/>
              <a:cs typeface="Century Gothic"/>
              <a:sym typeface="Century Gothic"/>
            </a:endParaRPr>
          </a:p>
        </p:txBody>
      </p:sp>
      <p:sp>
        <p:nvSpPr>
          <p:cNvPr id="243" name="Google Shape;243;p6"/>
          <p:cNvSpPr txBox="1"/>
          <p:nvPr/>
        </p:nvSpPr>
        <p:spPr>
          <a:xfrm>
            <a:off x="10269648" y="3930128"/>
            <a:ext cx="133413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verb</a:t>
            </a:r>
            <a:endParaRPr sz="2000" b="0" i="0" u="none" strike="noStrike" cap="none">
              <a:solidFill>
                <a:srgbClr val="ED7D31"/>
              </a:solidFill>
              <a:latin typeface="Century Gothic"/>
              <a:ea typeface="Century Gothic"/>
              <a:cs typeface="Century Gothic"/>
              <a:sym typeface="Century Gothic"/>
            </a:endParaRPr>
          </a:p>
        </p:txBody>
      </p:sp>
      <p:sp>
        <p:nvSpPr>
          <p:cNvPr id="244" name="Google Shape;244;p6"/>
          <p:cNvSpPr txBox="1"/>
          <p:nvPr/>
        </p:nvSpPr>
        <p:spPr>
          <a:xfrm>
            <a:off x="2195898" y="4648168"/>
            <a:ext cx="187498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err="1">
                <a:solidFill>
                  <a:srgbClr val="115076"/>
                </a:solidFill>
                <a:latin typeface="Century Gothic"/>
                <a:ea typeface="Century Gothic"/>
                <a:cs typeface="Century Gothic"/>
                <a:sym typeface="Century Gothic"/>
              </a:rPr>
              <a:t>bientôt</a:t>
            </a:r>
            <a:endParaRPr sz="2000" b="0" i="0" u="none" strike="noStrike" cap="none" dirty="0">
              <a:solidFill>
                <a:srgbClr val="115076"/>
              </a:solidFill>
              <a:latin typeface="Century Gothic"/>
              <a:ea typeface="Century Gothic"/>
              <a:cs typeface="Century Gothic"/>
              <a:sym typeface="Century Gothic"/>
            </a:endParaRPr>
          </a:p>
        </p:txBody>
      </p:sp>
      <p:sp>
        <p:nvSpPr>
          <p:cNvPr id="245" name="Google Shape;245;p6"/>
          <p:cNvSpPr txBox="1"/>
          <p:nvPr/>
        </p:nvSpPr>
        <p:spPr>
          <a:xfrm>
            <a:off x="8914090" y="5032938"/>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noun</a:t>
            </a:r>
            <a:endParaRPr sz="2000" b="0" i="0" u="none" strike="noStrike" cap="none">
              <a:solidFill>
                <a:srgbClr val="ED7D31"/>
              </a:solidFill>
              <a:latin typeface="Century Gothic"/>
              <a:ea typeface="Century Gothic"/>
              <a:cs typeface="Century Gothic"/>
              <a:sym typeface="Century Gothic"/>
            </a:endParaRPr>
          </a:p>
        </p:txBody>
      </p:sp>
      <p:sp>
        <p:nvSpPr>
          <p:cNvPr id="246" name="Google Shape;246;p6"/>
          <p:cNvSpPr txBox="1"/>
          <p:nvPr/>
        </p:nvSpPr>
        <p:spPr>
          <a:xfrm>
            <a:off x="8985983" y="4440736"/>
            <a:ext cx="17272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preposition</a:t>
            </a:r>
            <a:endParaRPr sz="2000" b="0" i="0" u="none" strike="noStrike" cap="none">
              <a:solidFill>
                <a:srgbClr val="ED7D31"/>
              </a:solidFill>
              <a:latin typeface="Century Gothic"/>
              <a:ea typeface="Century Gothic"/>
              <a:cs typeface="Century Gothic"/>
              <a:sym typeface="Century Gothic"/>
            </a:endParaRPr>
          </a:p>
        </p:txBody>
      </p:sp>
      <p:sp>
        <p:nvSpPr>
          <p:cNvPr id="247" name="Google Shape;247;p6"/>
          <p:cNvSpPr txBox="1"/>
          <p:nvPr/>
        </p:nvSpPr>
        <p:spPr>
          <a:xfrm>
            <a:off x="1764122" y="4240681"/>
            <a:ext cx="14224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115076"/>
                </a:solidFill>
                <a:latin typeface="Century Gothic"/>
                <a:ea typeface="Century Gothic"/>
                <a:cs typeface="Century Gothic"/>
                <a:sym typeface="Century Gothic"/>
              </a:rPr>
              <a:t>je</a:t>
            </a:r>
            <a:endParaRPr sz="2000" b="0" i="0" u="none" strike="noStrike" cap="none" dirty="0">
              <a:solidFill>
                <a:srgbClr val="115076"/>
              </a:solidFill>
              <a:latin typeface="Century Gothic"/>
              <a:ea typeface="Century Gothic"/>
              <a:cs typeface="Century Gothic"/>
              <a:sym typeface="Century Gothic"/>
            </a:endParaRPr>
          </a:p>
        </p:txBody>
      </p:sp>
      <p:sp>
        <p:nvSpPr>
          <p:cNvPr id="248" name="Google Shape;248;p6"/>
          <p:cNvSpPr txBox="1"/>
          <p:nvPr/>
        </p:nvSpPr>
        <p:spPr>
          <a:xfrm>
            <a:off x="3020173" y="4025970"/>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pour</a:t>
            </a:r>
            <a:endParaRPr sz="2000" b="0" i="0" u="none" strike="noStrike" cap="none" dirty="0">
              <a:solidFill>
                <a:srgbClr val="115076"/>
              </a:solidFill>
              <a:latin typeface="Century Gothic"/>
              <a:ea typeface="Century Gothic"/>
              <a:cs typeface="Century Gothic"/>
              <a:sym typeface="Century Gothic"/>
            </a:endParaRPr>
          </a:p>
        </p:txBody>
      </p:sp>
      <p:sp>
        <p:nvSpPr>
          <p:cNvPr id="249" name="Google Shape;249;p6"/>
          <p:cNvSpPr txBox="1"/>
          <p:nvPr/>
        </p:nvSpPr>
        <p:spPr>
          <a:xfrm>
            <a:off x="2554450" y="5210625"/>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err="1">
                <a:solidFill>
                  <a:srgbClr val="115076"/>
                </a:solidFill>
                <a:latin typeface="Century Gothic"/>
                <a:ea typeface="Century Gothic"/>
                <a:cs typeface="Century Gothic"/>
                <a:sym typeface="Century Gothic"/>
              </a:rPr>
              <a:t>si</a:t>
            </a:r>
            <a:endParaRPr sz="2000" b="0" i="0" u="none" strike="noStrike" cap="none" dirty="0">
              <a:solidFill>
                <a:srgbClr val="115076"/>
              </a:solidFill>
              <a:latin typeface="Century Gothic"/>
              <a:ea typeface="Century Gothic"/>
              <a:cs typeface="Century Gothic"/>
              <a:sym typeface="Century Gothic"/>
            </a:endParaRPr>
          </a:p>
        </p:txBody>
      </p:sp>
      <p:sp>
        <p:nvSpPr>
          <p:cNvPr id="250" name="Google Shape;250;p6"/>
          <p:cNvSpPr txBox="1"/>
          <p:nvPr/>
        </p:nvSpPr>
        <p:spPr>
          <a:xfrm>
            <a:off x="968892" y="4207242"/>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le</a:t>
            </a:r>
            <a:endParaRPr sz="2000" b="0" i="0" u="none" strike="noStrike" cap="none" dirty="0">
              <a:solidFill>
                <a:srgbClr val="115076"/>
              </a:solidFill>
              <a:latin typeface="Century Gothic"/>
              <a:ea typeface="Century Gothic"/>
              <a:cs typeface="Century Gothic"/>
              <a:sym typeface="Century Gothic"/>
            </a:endParaRPr>
          </a:p>
        </p:txBody>
      </p:sp>
      <p:sp>
        <p:nvSpPr>
          <p:cNvPr id="251" name="Google Shape;251;p6"/>
          <p:cNvSpPr txBox="1"/>
          <p:nvPr/>
        </p:nvSpPr>
        <p:spPr>
          <a:xfrm>
            <a:off x="6930035" y="4923789"/>
            <a:ext cx="166721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conjunction</a:t>
            </a:r>
            <a:endParaRPr sz="2000" b="0" i="0" u="none" strike="noStrike" cap="none">
              <a:solidFill>
                <a:srgbClr val="ED7D31"/>
              </a:solidFill>
              <a:latin typeface="Century Gothic"/>
              <a:ea typeface="Century Gothic"/>
              <a:cs typeface="Century Gothic"/>
              <a:sym typeface="Century Gothic"/>
            </a:endParaRPr>
          </a:p>
        </p:txBody>
      </p:sp>
      <p:sp>
        <p:nvSpPr>
          <p:cNvPr id="252" name="Google Shape;252;p6"/>
          <p:cNvSpPr txBox="1"/>
          <p:nvPr/>
        </p:nvSpPr>
        <p:spPr>
          <a:xfrm>
            <a:off x="8784927" y="3370694"/>
            <a:ext cx="296944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article (determiner)</a:t>
            </a:r>
            <a:endParaRPr sz="2000" b="0" i="0" u="none" strike="noStrike" cap="none">
              <a:solidFill>
                <a:srgbClr val="ED7D31"/>
              </a:solidFill>
              <a:latin typeface="Century Gothic"/>
              <a:ea typeface="Century Gothic"/>
              <a:cs typeface="Century Gothic"/>
              <a:sym typeface="Century Gothic"/>
            </a:endParaRPr>
          </a:p>
        </p:txBody>
      </p:sp>
      <p:sp>
        <p:nvSpPr>
          <p:cNvPr id="253" name="Google Shape;253;p6"/>
          <p:cNvSpPr txBox="1"/>
          <p:nvPr/>
        </p:nvSpPr>
        <p:spPr>
          <a:xfrm>
            <a:off x="7007020" y="4258836"/>
            <a:ext cx="151324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pronoun</a:t>
            </a:r>
            <a:endParaRPr sz="2000" b="0" i="0" u="none" strike="noStrike" cap="none">
              <a:solidFill>
                <a:srgbClr val="ED7D31"/>
              </a:solidFill>
              <a:latin typeface="Century Gothic"/>
              <a:ea typeface="Century Gothic"/>
              <a:cs typeface="Century Gothic"/>
              <a:sym typeface="Century Gothic"/>
            </a:endParaRPr>
          </a:p>
        </p:txBody>
      </p:sp>
      <p:sp>
        <p:nvSpPr>
          <p:cNvPr id="254" name="Google Shape;254;p6"/>
          <p:cNvSpPr txBox="1"/>
          <p:nvPr/>
        </p:nvSpPr>
        <p:spPr>
          <a:xfrm>
            <a:off x="8427183" y="3937363"/>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adverb</a:t>
            </a:r>
            <a:endParaRPr sz="2000" b="0" i="0" u="none" strike="noStrike" cap="none">
              <a:solidFill>
                <a:srgbClr val="ED7D31"/>
              </a:solidFill>
              <a:latin typeface="Century Gothic"/>
              <a:ea typeface="Century Gothic"/>
              <a:cs typeface="Century Gothic"/>
              <a:sym typeface="Century Gothic"/>
            </a:endParaRPr>
          </a:p>
        </p:txBody>
      </p:sp>
      <p:sp>
        <p:nvSpPr>
          <p:cNvPr id="255" name="Google Shape;255;p6"/>
          <p:cNvSpPr txBox="1"/>
          <p:nvPr/>
        </p:nvSpPr>
        <p:spPr>
          <a:xfrm>
            <a:off x="6930035" y="3456219"/>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adjective</a:t>
            </a:r>
            <a:endParaRPr sz="2000" b="0" i="0" u="none" strike="noStrike" cap="none">
              <a:solidFill>
                <a:srgbClr val="ED7D31"/>
              </a:solidFill>
              <a:latin typeface="Century Gothic"/>
              <a:ea typeface="Century Gothic"/>
              <a:cs typeface="Century Gothic"/>
              <a:sym typeface="Century Gothic"/>
            </a:endParaRPr>
          </a:p>
        </p:txBody>
      </p:sp>
      <p:sp>
        <p:nvSpPr>
          <p:cNvPr id="256" name="Google Shape;256;p6"/>
          <p:cNvSpPr txBox="1"/>
          <p:nvPr/>
        </p:nvSpPr>
        <p:spPr>
          <a:xfrm>
            <a:off x="1029712" y="5034457"/>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err="1">
                <a:solidFill>
                  <a:srgbClr val="115076"/>
                </a:solidFill>
                <a:latin typeface="Century Gothic"/>
                <a:ea typeface="Century Gothic"/>
                <a:cs typeface="Century Gothic"/>
                <a:sym typeface="Century Gothic"/>
              </a:rPr>
              <a:t>frapper</a:t>
            </a:r>
            <a:endParaRPr sz="2000" b="0" i="0" u="none" strike="noStrike" cap="none" dirty="0">
              <a:solidFill>
                <a:srgbClr val="115076"/>
              </a:solidFill>
              <a:latin typeface="Century Gothic"/>
              <a:ea typeface="Century Gothic"/>
              <a:cs typeface="Century Gothic"/>
              <a:sym typeface="Century Gothic"/>
            </a:endParaRPr>
          </a:p>
        </p:txBody>
      </p:sp>
      <p:sp>
        <p:nvSpPr>
          <p:cNvPr id="257" name="Google Shape;257;p6"/>
          <p:cNvSpPr txBox="1"/>
          <p:nvPr/>
        </p:nvSpPr>
        <p:spPr>
          <a:xfrm>
            <a:off x="1355760" y="3645363"/>
            <a:ext cx="14224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0" i="0" u="none" strike="noStrike" cap="none" dirty="0" err="1">
                <a:solidFill>
                  <a:srgbClr val="115076"/>
                </a:solidFill>
                <a:latin typeface="Century Gothic"/>
                <a:ea typeface="Century Gothic"/>
                <a:cs typeface="Century Gothic"/>
                <a:sym typeface="Century Gothic"/>
              </a:rPr>
              <a:t>cœur</a:t>
            </a:r>
            <a:endParaRPr sz="2000" b="0" i="0" u="none" strike="noStrike" cap="none" dirty="0">
              <a:solidFill>
                <a:srgbClr val="115076"/>
              </a:solidFill>
              <a:latin typeface="Century Gothic"/>
              <a:ea typeface="Century Gothic"/>
              <a:cs typeface="Century Gothic"/>
              <a:sym typeface="Century Gothic"/>
            </a:endParaRPr>
          </a:p>
        </p:txBody>
      </p:sp>
      <p:sp>
        <p:nvSpPr>
          <p:cNvPr id="258" name="Google Shape;258;p6"/>
          <p:cNvSpPr txBox="1"/>
          <p:nvPr/>
        </p:nvSpPr>
        <p:spPr>
          <a:xfrm>
            <a:off x="2554450" y="3486371"/>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noir</a:t>
            </a:r>
            <a:endParaRPr sz="2000" b="0" i="0" u="none" strike="noStrike" cap="none">
              <a:solidFill>
                <a:srgbClr val="115076"/>
              </a:solidFill>
              <a:latin typeface="Century Gothic"/>
              <a:ea typeface="Century Gothic"/>
              <a:cs typeface="Century Gothic"/>
              <a:sym typeface="Century Gothic"/>
            </a:endParaRPr>
          </a:p>
        </p:txBody>
      </p:sp>
      <p:sp>
        <p:nvSpPr>
          <p:cNvPr id="259" name="Google Shape;259;p6"/>
          <p:cNvSpPr/>
          <p:nvPr/>
        </p:nvSpPr>
        <p:spPr>
          <a:xfrm>
            <a:off x="6268252" y="3048016"/>
            <a:ext cx="5807484" cy="2813655"/>
          </a:xfrm>
          <a:prstGeom prst="cloudCallout">
            <a:avLst>
              <a:gd name="adj1" fmla="val -62813"/>
              <a:gd name="adj2" fmla="val 51461"/>
            </a:avLst>
          </a:prstGeom>
          <a:no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60" name="Google Shape;260;p6"/>
          <p:cNvSpPr/>
          <p:nvPr/>
        </p:nvSpPr>
        <p:spPr>
          <a:xfrm>
            <a:off x="160256" y="3220004"/>
            <a:ext cx="4630132" cy="2745080"/>
          </a:xfrm>
          <a:prstGeom prst="cloudCallout">
            <a:avLst>
              <a:gd name="adj1" fmla="val 61250"/>
              <a:gd name="adj2" fmla="val 47734"/>
            </a:avLst>
          </a:prstGeom>
          <a:no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115076"/>
              </a:solidFill>
              <a:latin typeface="Century Gothic"/>
              <a:ea typeface="Century Gothic"/>
              <a:cs typeface="Century Gothic"/>
              <a:sym typeface="Century Gothic"/>
            </a:endParaRPr>
          </a:p>
        </p:txBody>
      </p:sp>
      <p:sp>
        <p:nvSpPr>
          <p:cNvPr id="261" name="Google Shape;261;p6"/>
          <p:cNvSpPr txBox="1"/>
          <p:nvPr/>
        </p:nvSpPr>
        <p:spPr>
          <a:xfrm>
            <a:off x="300038" y="2217199"/>
            <a:ext cx="12409039"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1" u="none" strike="noStrike" cap="none" dirty="0">
                <a:solidFill>
                  <a:srgbClr val="115076"/>
                </a:solidFill>
                <a:latin typeface="Century Gothic"/>
                <a:ea typeface="Century Gothic"/>
                <a:cs typeface="Century Gothic"/>
                <a:sym typeface="Century Gothic"/>
              </a:rPr>
              <a:t>Sometimes, the same word can be both a </a:t>
            </a:r>
            <a:r>
              <a:rPr lang="en-GB" sz="2000" b="1" i="1" u="none" strike="noStrike" cap="none" dirty="0">
                <a:solidFill>
                  <a:srgbClr val="115076"/>
                </a:solidFill>
                <a:latin typeface="Century Gothic"/>
                <a:ea typeface="Century Gothic"/>
                <a:cs typeface="Century Gothic"/>
                <a:sym typeface="Century Gothic"/>
              </a:rPr>
              <a:t>noun</a:t>
            </a:r>
            <a:r>
              <a:rPr lang="en-GB" sz="2000" b="0" i="1" u="none" strike="noStrike" cap="none" dirty="0">
                <a:solidFill>
                  <a:srgbClr val="115076"/>
                </a:solidFill>
                <a:latin typeface="Century Gothic"/>
                <a:ea typeface="Century Gothic"/>
                <a:cs typeface="Century Gothic"/>
                <a:sym typeface="Century Gothic"/>
              </a:rPr>
              <a:t> and a </a:t>
            </a:r>
            <a:r>
              <a:rPr lang="en-GB" sz="2000" b="1" i="1" u="none" strike="noStrike" cap="none" dirty="0">
                <a:solidFill>
                  <a:srgbClr val="115076"/>
                </a:solidFill>
                <a:latin typeface="Century Gothic"/>
                <a:ea typeface="Century Gothic"/>
                <a:cs typeface="Century Gothic"/>
                <a:sym typeface="Century Gothic"/>
              </a:rPr>
              <a:t>verb</a:t>
            </a:r>
            <a:r>
              <a:rPr lang="en-GB" sz="2000" b="0" i="1" u="none" strike="noStrike" cap="none" dirty="0">
                <a:solidFill>
                  <a:srgbClr val="115076"/>
                </a:solidFill>
                <a:latin typeface="Century Gothic"/>
                <a:ea typeface="Century Gothic"/>
                <a:cs typeface="Century Gothic"/>
                <a:sym typeface="Century Gothic"/>
              </a:rPr>
              <a:t> – </a:t>
            </a:r>
            <a:br>
              <a:rPr lang="en-GB" sz="2000" b="0" i="1" u="none" strike="noStrike" cap="none" dirty="0">
                <a:solidFill>
                  <a:srgbClr val="115076"/>
                </a:solidFill>
                <a:latin typeface="Century Gothic"/>
                <a:ea typeface="Century Gothic"/>
                <a:cs typeface="Century Gothic"/>
                <a:sym typeface="Century Gothic"/>
              </a:rPr>
            </a:br>
            <a:r>
              <a:rPr lang="en-GB" sz="2000" b="0" i="1" u="none" strike="noStrike" cap="none" dirty="0">
                <a:solidFill>
                  <a:srgbClr val="115076"/>
                </a:solidFill>
                <a:latin typeface="Century Gothic"/>
                <a:ea typeface="Century Gothic"/>
                <a:cs typeface="Century Gothic"/>
                <a:sym typeface="Century Gothic"/>
              </a:rPr>
              <a:t>E.g., the English word ‘lead’ - something you use to walk the dog, and something you do when others follow you!</a:t>
            </a:r>
            <a:endParaRPr sz="2000" b="0" i="1" u="none" strike="noStrike" cap="none" dirty="0">
              <a:solidFill>
                <a:srgbClr val="11507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dirty="0">
              <a:solidFill>
                <a:srgbClr val="115076"/>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7" descr="background rectangle"/>
          <p:cNvPicPr preferRelativeResize="0"/>
          <p:nvPr/>
        </p:nvPicPr>
        <p:blipFill rotWithShape="1">
          <a:blip r:embed="rId3">
            <a:alphaModFix/>
          </a:blip>
          <a:srcRect/>
          <a:stretch/>
        </p:blipFill>
        <p:spPr>
          <a:xfrm>
            <a:off x="0" y="296377"/>
            <a:ext cx="6457246" cy="867128"/>
          </a:xfrm>
          <a:prstGeom prst="rect">
            <a:avLst/>
          </a:prstGeom>
          <a:noFill/>
          <a:ln>
            <a:noFill/>
          </a:ln>
        </p:spPr>
      </p:pic>
      <p:sp>
        <p:nvSpPr>
          <p:cNvPr id="268" name="Google Shape;268;p7"/>
          <p:cNvSpPr txBox="1">
            <a:spLocks noGrp="1"/>
          </p:cNvSpPr>
          <p:nvPr>
            <p:ph type="title"/>
          </p:nvPr>
        </p:nvSpPr>
        <p:spPr>
          <a:xfrm>
            <a:off x="300038" y="21925"/>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Challenge 4 - answers</a:t>
            </a:r>
            <a:endParaRPr sz="3600" b="1">
              <a:solidFill>
                <a:schemeClr val="lt1"/>
              </a:solidFill>
            </a:endParaRPr>
          </a:p>
        </p:txBody>
      </p:sp>
      <p:sp>
        <p:nvSpPr>
          <p:cNvPr id="269" name="Google Shape;269;p7"/>
          <p:cNvSpPr txBox="1"/>
          <p:nvPr/>
        </p:nvSpPr>
        <p:spPr>
          <a:xfrm>
            <a:off x="6222975" y="2846172"/>
            <a:ext cx="133413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verb</a:t>
            </a:r>
            <a:endParaRPr sz="2000" b="0" i="0" u="none" strike="noStrike" cap="none">
              <a:solidFill>
                <a:srgbClr val="ED7D31"/>
              </a:solidFill>
              <a:latin typeface="Century Gothic"/>
              <a:ea typeface="Century Gothic"/>
              <a:cs typeface="Century Gothic"/>
              <a:sym typeface="Century Gothic"/>
            </a:endParaRPr>
          </a:p>
        </p:txBody>
      </p:sp>
      <p:sp>
        <p:nvSpPr>
          <p:cNvPr id="270" name="Google Shape;270;p7"/>
          <p:cNvSpPr txBox="1"/>
          <p:nvPr/>
        </p:nvSpPr>
        <p:spPr>
          <a:xfrm>
            <a:off x="4477048" y="3275159"/>
            <a:ext cx="2267497" cy="4083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err="1">
                <a:solidFill>
                  <a:srgbClr val="115076"/>
                </a:solidFill>
                <a:latin typeface="Century Gothic"/>
                <a:ea typeface="Century Gothic"/>
                <a:cs typeface="Century Gothic"/>
                <a:sym typeface="Century Gothic"/>
              </a:rPr>
              <a:t>bientôt</a:t>
            </a:r>
            <a:endParaRPr sz="2000" b="0" i="0" u="none" strike="noStrike" cap="none" dirty="0">
              <a:solidFill>
                <a:srgbClr val="115076"/>
              </a:solidFill>
              <a:latin typeface="Century Gothic"/>
              <a:ea typeface="Century Gothic"/>
              <a:cs typeface="Century Gothic"/>
              <a:sym typeface="Century Gothic"/>
            </a:endParaRPr>
          </a:p>
        </p:txBody>
      </p:sp>
      <p:sp>
        <p:nvSpPr>
          <p:cNvPr id="271" name="Google Shape;271;p7"/>
          <p:cNvSpPr txBox="1"/>
          <p:nvPr/>
        </p:nvSpPr>
        <p:spPr>
          <a:xfrm>
            <a:off x="6222975" y="1881513"/>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noun</a:t>
            </a:r>
            <a:endParaRPr sz="2000" b="0" i="0" u="none" strike="noStrike" cap="none">
              <a:solidFill>
                <a:srgbClr val="ED7D31"/>
              </a:solidFill>
              <a:latin typeface="Century Gothic"/>
              <a:ea typeface="Century Gothic"/>
              <a:cs typeface="Century Gothic"/>
              <a:sym typeface="Century Gothic"/>
            </a:endParaRPr>
          </a:p>
        </p:txBody>
      </p:sp>
      <p:sp>
        <p:nvSpPr>
          <p:cNvPr id="272" name="Google Shape;272;p7"/>
          <p:cNvSpPr txBox="1"/>
          <p:nvPr/>
        </p:nvSpPr>
        <p:spPr>
          <a:xfrm>
            <a:off x="6222975" y="4673919"/>
            <a:ext cx="17272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preposition</a:t>
            </a:r>
            <a:endParaRPr sz="2000" b="0" i="0" u="none" strike="noStrike" cap="none">
              <a:solidFill>
                <a:srgbClr val="ED7D31"/>
              </a:solidFill>
              <a:latin typeface="Century Gothic"/>
              <a:ea typeface="Century Gothic"/>
              <a:cs typeface="Century Gothic"/>
              <a:sym typeface="Century Gothic"/>
            </a:endParaRPr>
          </a:p>
        </p:txBody>
      </p:sp>
      <p:sp>
        <p:nvSpPr>
          <p:cNvPr id="273" name="Google Shape;273;p7"/>
          <p:cNvSpPr txBox="1"/>
          <p:nvPr/>
        </p:nvSpPr>
        <p:spPr>
          <a:xfrm>
            <a:off x="4477048" y="4153100"/>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je</a:t>
            </a:r>
            <a:endParaRPr sz="2000" b="0" i="0" u="none" strike="noStrike" cap="none" dirty="0">
              <a:solidFill>
                <a:srgbClr val="115076"/>
              </a:solidFill>
              <a:latin typeface="Century Gothic"/>
              <a:ea typeface="Century Gothic"/>
              <a:cs typeface="Century Gothic"/>
              <a:sym typeface="Century Gothic"/>
            </a:endParaRPr>
          </a:p>
        </p:txBody>
      </p:sp>
      <p:sp>
        <p:nvSpPr>
          <p:cNvPr id="274" name="Google Shape;274;p7"/>
          <p:cNvSpPr txBox="1"/>
          <p:nvPr/>
        </p:nvSpPr>
        <p:spPr>
          <a:xfrm>
            <a:off x="4477048" y="4658478"/>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pour</a:t>
            </a:r>
            <a:endParaRPr sz="2000" b="0" i="0" u="none" strike="noStrike" cap="none" dirty="0">
              <a:solidFill>
                <a:srgbClr val="115076"/>
              </a:solidFill>
              <a:latin typeface="Century Gothic"/>
              <a:ea typeface="Century Gothic"/>
              <a:cs typeface="Century Gothic"/>
              <a:sym typeface="Century Gothic"/>
            </a:endParaRPr>
          </a:p>
        </p:txBody>
      </p:sp>
      <p:sp>
        <p:nvSpPr>
          <p:cNvPr id="275" name="Google Shape;275;p7"/>
          <p:cNvSpPr txBox="1"/>
          <p:nvPr/>
        </p:nvSpPr>
        <p:spPr>
          <a:xfrm>
            <a:off x="4477048" y="5151914"/>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err="1">
                <a:solidFill>
                  <a:srgbClr val="115076"/>
                </a:solidFill>
                <a:latin typeface="Century Gothic"/>
                <a:ea typeface="Century Gothic"/>
                <a:cs typeface="Century Gothic"/>
                <a:sym typeface="Century Gothic"/>
              </a:rPr>
              <a:t>si</a:t>
            </a:r>
            <a:endParaRPr sz="2000" b="0" i="0" u="none" strike="noStrike" cap="none" dirty="0">
              <a:solidFill>
                <a:srgbClr val="115076"/>
              </a:solidFill>
              <a:latin typeface="Century Gothic"/>
              <a:ea typeface="Century Gothic"/>
              <a:cs typeface="Century Gothic"/>
              <a:sym typeface="Century Gothic"/>
            </a:endParaRPr>
          </a:p>
        </p:txBody>
      </p:sp>
      <p:sp>
        <p:nvSpPr>
          <p:cNvPr id="276" name="Google Shape;276;p7"/>
          <p:cNvSpPr txBox="1"/>
          <p:nvPr/>
        </p:nvSpPr>
        <p:spPr>
          <a:xfrm>
            <a:off x="4477048" y="3695608"/>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le</a:t>
            </a:r>
            <a:endParaRPr sz="2000" b="0" i="0" u="none" strike="noStrike" cap="none">
              <a:solidFill>
                <a:srgbClr val="115076"/>
              </a:solidFill>
              <a:latin typeface="Century Gothic"/>
              <a:ea typeface="Century Gothic"/>
              <a:cs typeface="Century Gothic"/>
              <a:sym typeface="Century Gothic"/>
            </a:endParaRPr>
          </a:p>
        </p:txBody>
      </p:sp>
      <p:sp>
        <p:nvSpPr>
          <p:cNvPr id="277" name="Google Shape;277;p7"/>
          <p:cNvSpPr txBox="1"/>
          <p:nvPr/>
        </p:nvSpPr>
        <p:spPr>
          <a:xfrm>
            <a:off x="6222975" y="5169761"/>
            <a:ext cx="166721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conjunction</a:t>
            </a:r>
            <a:endParaRPr sz="2000" b="0" i="0" u="none" strike="noStrike" cap="none">
              <a:solidFill>
                <a:srgbClr val="ED7D31"/>
              </a:solidFill>
              <a:latin typeface="Century Gothic"/>
              <a:ea typeface="Century Gothic"/>
              <a:cs typeface="Century Gothic"/>
              <a:sym typeface="Century Gothic"/>
            </a:endParaRPr>
          </a:p>
        </p:txBody>
      </p:sp>
      <p:sp>
        <p:nvSpPr>
          <p:cNvPr id="278" name="Google Shape;278;p7"/>
          <p:cNvSpPr txBox="1"/>
          <p:nvPr/>
        </p:nvSpPr>
        <p:spPr>
          <a:xfrm>
            <a:off x="6222975" y="3739784"/>
            <a:ext cx="296944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article (determiner)</a:t>
            </a:r>
            <a:endParaRPr sz="2000" b="0" i="0" u="none" strike="noStrike" cap="none">
              <a:solidFill>
                <a:srgbClr val="ED7D31"/>
              </a:solidFill>
              <a:latin typeface="Century Gothic"/>
              <a:ea typeface="Century Gothic"/>
              <a:cs typeface="Century Gothic"/>
              <a:sym typeface="Century Gothic"/>
            </a:endParaRPr>
          </a:p>
        </p:txBody>
      </p:sp>
      <p:sp>
        <p:nvSpPr>
          <p:cNvPr id="279" name="Google Shape;279;p7"/>
          <p:cNvSpPr txBox="1"/>
          <p:nvPr/>
        </p:nvSpPr>
        <p:spPr>
          <a:xfrm>
            <a:off x="6222975" y="4192517"/>
            <a:ext cx="151324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pronoun</a:t>
            </a:r>
            <a:endParaRPr sz="2000" b="0" i="0" u="none" strike="noStrike" cap="none">
              <a:solidFill>
                <a:srgbClr val="ED7D31"/>
              </a:solidFill>
              <a:latin typeface="Century Gothic"/>
              <a:ea typeface="Century Gothic"/>
              <a:cs typeface="Century Gothic"/>
              <a:sym typeface="Century Gothic"/>
            </a:endParaRPr>
          </a:p>
        </p:txBody>
      </p:sp>
      <p:sp>
        <p:nvSpPr>
          <p:cNvPr id="280" name="Google Shape;280;p7"/>
          <p:cNvSpPr txBox="1"/>
          <p:nvPr/>
        </p:nvSpPr>
        <p:spPr>
          <a:xfrm>
            <a:off x="6222975" y="3287051"/>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adverb</a:t>
            </a:r>
            <a:endParaRPr sz="2000" b="0" i="0" u="none" strike="noStrike" cap="none">
              <a:solidFill>
                <a:srgbClr val="ED7D31"/>
              </a:solidFill>
              <a:latin typeface="Century Gothic"/>
              <a:ea typeface="Century Gothic"/>
              <a:cs typeface="Century Gothic"/>
              <a:sym typeface="Century Gothic"/>
            </a:endParaRPr>
          </a:p>
        </p:txBody>
      </p:sp>
      <p:sp>
        <p:nvSpPr>
          <p:cNvPr id="281" name="Google Shape;281;p7"/>
          <p:cNvSpPr txBox="1"/>
          <p:nvPr/>
        </p:nvSpPr>
        <p:spPr>
          <a:xfrm>
            <a:off x="6178840" y="2322392"/>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adjective</a:t>
            </a:r>
            <a:endParaRPr sz="2000" b="0" i="0" u="none" strike="noStrike" cap="none">
              <a:solidFill>
                <a:srgbClr val="ED7D31"/>
              </a:solidFill>
              <a:latin typeface="Century Gothic"/>
              <a:ea typeface="Century Gothic"/>
              <a:cs typeface="Century Gothic"/>
              <a:sym typeface="Century Gothic"/>
            </a:endParaRPr>
          </a:p>
        </p:txBody>
      </p:sp>
      <p:sp>
        <p:nvSpPr>
          <p:cNvPr id="282" name="Google Shape;282;p7"/>
          <p:cNvSpPr txBox="1"/>
          <p:nvPr/>
        </p:nvSpPr>
        <p:spPr>
          <a:xfrm>
            <a:off x="4477048" y="2823714"/>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err="1">
                <a:solidFill>
                  <a:srgbClr val="115076"/>
                </a:solidFill>
                <a:latin typeface="Century Gothic"/>
                <a:ea typeface="Century Gothic"/>
                <a:cs typeface="Century Gothic"/>
                <a:sym typeface="Century Gothic"/>
              </a:rPr>
              <a:t>frapper</a:t>
            </a:r>
            <a:endParaRPr sz="2000" b="0" i="0" u="none" strike="noStrike" cap="none" dirty="0">
              <a:solidFill>
                <a:srgbClr val="115076"/>
              </a:solidFill>
              <a:latin typeface="Century Gothic"/>
              <a:ea typeface="Century Gothic"/>
              <a:cs typeface="Century Gothic"/>
              <a:sym typeface="Century Gothic"/>
            </a:endParaRPr>
          </a:p>
        </p:txBody>
      </p:sp>
      <p:sp>
        <p:nvSpPr>
          <p:cNvPr id="283" name="Google Shape;283;p7"/>
          <p:cNvSpPr txBox="1"/>
          <p:nvPr/>
        </p:nvSpPr>
        <p:spPr>
          <a:xfrm>
            <a:off x="4477048" y="1892856"/>
            <a:ext cx="14224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0" i="0" u="none" strike="noStrike" cap="none" dirty="0" err="1">
                <a:solidFill>
                  <a:srgbClr val="115076"/>
                </a:solidFill>
                <a:latin typeface="Century Gothic"/>
                <a:ea typeface="Century Gothic"/>
                <a:cs typeface="Century Gothic"/>
                <a:sym typeface="Century Gothic"/>
              </a:rPr>
              <a:t>cœur</a:t>
            </a:r>
            <a:endParaRPr sz="2000" b="0" i="0" u="none" strike="noStrike" cap="none" dirty="0">
              <a:solidFill>
                <a:srgbClr val="115076"/>
              </a:solidFill>
              <a:latin typeface="Century Gothic"/>
              <a:ea typeface="Century Gothic"/>
              <a:cs typeface="Century Gothic"/>
              <a:sym typeface="Century Gothic"/>
            </a:endParaRPr>
          </a:p>
        </p:txBody>
      </p:sp>
      <p:sp>
        <p:nvSpPr>
          <p:cNvPr id="284" name="Google Shape;284;p7"/>
          <p:cNvSpPr txBox="1"/>
          <p:nvPr/>
        </p:nvSpPr>
        <p:spPr>
          <a:xfrm>
            <a:off x="4477048" y="2334593"/>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noir</a:t>
            </a:r>
            <a:endParaRPr sz="2000" b="0" i="0" u="none" strike="noStrike" cap="none">
              <a:solidFill>
                <a:srgbClr val="115076"/>
              </a:solidFill>
              <a:latin typeface="Century Gothic"/>
              <a:ea typeface="Century Gothic"/>
              <a:cs typeface="Century Gothic"/>
              <a:sym typeface="Century Gothic"/>
            </a:endParaRPr>
          </a:p>
        </p:txBody>
      </p:sp>
      <p:sp>
        <p:nvSpPr>
          <p:cNvPr id="285" name="Google Shape;285;p7"/>
          <p:cNvSpPr txBox="1"/>
          <p:nvPr/>
        </p:nvSpPr>
        <p:spPr>
          <a:xfrm>
            <a:off x="3470643" y="5665603"/>
            <a:ext cx="662795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115076"/>
                </a:solidFill>
                <a:latin typeface="Century Gothic"/>
                <a:ea typeface="Century Gothic"/>
                <a:cs typeface="Century Gothic"/>
                <a:sym typeface="Century Gothic"/>
              </a:rPr>
              <a:t>Types of word are called ‘parts of speech’.</a:t>
            </a:r>
            <a:endParaRPr>
              <a:solidFill>
                <a:srgbClr val="115076"/>
              </a:solidFill>
            </a:endParaRPr>
          </a:p>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15076"/>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92669" y="810043"/>
            <a:ext cx="60066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sym typeface="Arial"/>
              </a:rPr>
              <a:t>… except for</a:t>
            </a:r>
          </a:p>
        </p:txBody>
      </p:sp>
      <p:sp>
        <p:nvSpPr>
          <p:cNvPr id="7" name="TextBox 6"/>
          <p:cNvSpPr txBox="1"/>
          <p:nvPr/>
        </p:nvSpPr>
        <p:spPr>
          <a:xfrm>
            <a:off x="1847193" y="2441621"/>
            <a:ext cx="849761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c  r  f  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Be</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  </a:t>
            </a: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Arial"/>
                <a:sym typeface="Arial"/>
              </a:rPr>
              <a:t>c</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 </a:t>
            </a:r>
            <a:r>
              <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a</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 </a:t>
            </a: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Arial"/>
                <a:sym typeface="Arial"/>
              </a:rPr>
              <a:t>r</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 </a:t>
            </a:r>
            <a:r>
              <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e</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 </a:t>
            </a: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Arial"/>
                <a:sym typeface="Arial"/>
              </a:rPr>
              <a:t>f</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 </a:t>
            </a:r>
            <a:r>
              <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u</a:t>
            </a:r>
            <a:r>
              <a:rPr kumimoji="0" lang="en-GB"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 </a:t>
            </a:r>
            <a:r>
              <a:rPr kumimoji="0" lang="en-GB" sz="48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Arial"/>
                <a:sym typeface="Arial"/>
              </a:rPr>
              <a:t>l</a:t>
            </a:r>
            <a:r>
              <a:rPr kumimoji="0" lang="en-GB"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  </a:t>
            </a:r>
            <a:r>
              <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with these!</a:t>
            </a:r>
          </a:p>
        </p:txBody>
      </p:sp>
    </p:spTree>
    <p:extLst>
      <p:ext uri="{BB962C8B-B14F-4D97-AF65-F5344CB8AC3E}">
        <p14:creationId xmlns:p14="http://schemas.microsoft.com/office/powerpoint/2010/main" val="4048414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8" descr="background rectangle"/>
          <p:cNvPicPr preferRelativeResize="0"/>
          <p:nvPr/>
        </p:nvPicPr>
        <p:blipFill rotWithShape="1">
          <a:blip r:embed="rId3">
            <a:alphaModFix/>
          </a:blip>
          <a:srcRect/>
          <a:stretch/>
        </p:blipFill>
        <p:spPr>
          <a:xfrm>
            <a:off x="0" y="314942"/>
            <a:ext cx="6457246" cy="867128"/>
          </a:xfrm>
          <a:prstGeom prst="rect">
            <a:avLst/>
          </a:prstGeom>
          <a:noFill/>
          <a:ln>
            <a:noFill/>
          </a:ln>
        </p:spPr>
      </p:pic>
      <p:sp>
        <p:nvSpPr>
          <p:cNvPr id="292" name="Google Shape;292;p8"/>
          <p:cNvSpPr txBox="1">
            <a:spLocks noGrp="1"/>
          </p:cNvSpPr>
          <p:nvPr>
            <p:ph type="title"/>
          </p:nvPr>
        </p:nvSpPr>
        <p:spPr>
          <a:xfrm>
            <a:off x="300038" y="21925"/>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Challenge 5</a:t>
            </a:r>
            <a:endParaRPr sz="3600" b="1">
              <a:solidFill>
                <a:schemeClr val="lt1"/>
              </a:solidFill>
            </a:endParaRPr>
          </a:p>
        </p:txBody>
      </p:sp>
      <p:sp>
        <p:nvSpPr>
          <p:cNvPr id="293" name="Google Shape;293;p8"/>
          <p:cNvSpPr txBox="1"/>
          <p:nvPr/>
        </p:nvSpPr>
        <p:spPr>
          <a:xfrm>
            <a:off x="353620" y="1238589"/>
            <a:ext cx="11243131"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Dictionaries give the type of word (part of speech) using abbreviations (often in italics and sometimes in a different colour) after the word itself.</a:t>
            </a:r>
            <a:endParaRPr dirty="0">
              <a:solidFill>
                <a:srgbClr val="115076"/>
              </a:solidFill>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Find the abbreviations used in </a:t>
            </a:r>
            <a:r>
              <a:rPr lang="en-GB" sz="2000" b="0" i="0" u="sng" strike="noStrike" cap="none" dirty="0" err="1">
                <a:solidFill>
                  <a:srgbClr val="000000"/>
                </a:solidFill>
                <a:latin typeface="Century Gothic"/>
                <a:ea typeface="Century Gothic"/>
                <a:cs typeface="Century Gothic"/>
                <a:sym typeface="Century Gothic"/>
                <a:hlinkClick r:id="rId4"/>
              </a:rPr>
              <a:t>WordReference</a:t>
            </a:r>
            <a:r>
              <a:rPr lang="en-GB" sz="2000" b="0" i="0" u="none" strike="noStrike" cap="none" dirty="0">
                <a:solidFill>
                  <a:srgbClr val="000000"/>
                </a:solidFill>
                <a:latin typeface="Century Gothic"/>
                <a:ea typeface="Century Gothic"/>
                <a:cs typeface="Century Gothic"/>
                <a:sym typeface="Century Gothic"/>
              </a:rPr>
              <a:t> </a:t>
            </a:r>
            <a:r>
              <a:rPr lang="en-GB" sz="2000" b="0" i="0" u="none" strike="noStrike" cap="none" dirty="0">
                <a:solidFill>
                  <a:srgbClr val="115076"/>
                </a:solidFill>
                <a:latin typeface="Century Gothic"/>
                <a:ea typeface="Century Gothic"/>
                <a:cs typeface="Century Gothic"/>
                <a:sym typeface="Century Gothic"/>
              </a:rPr>
              <a:t>for each part of speech.</a:t>
            </a:r>
            <a:endParaRPr sz="2000" b="0" i="0" u="none" strike="noStrike" cap="none" dirty="0">
              <a:solidFill>
                <a:srgbClr val="115076"/>
              </a:solidFill>
              <a:latin typeface="Century Gothic"/>
              <a:ea typeface="Century Gothic"/>
              <a:cs typeface="Century Gothic"/>
              <a:sym typeface="Century Gothic"/>
            </a:endParaRPr>
          </a:p>
        </p:txBody>
      </p:sp>
      <p:sp>
        <p:nvSpPr>
          <p:cNvPr id="294" name="Google Shape;294;p8"/>
          <p:cNvSpPr txBox="1"/>
          <p:nvPr/>
        </p:nvSpPr>
        <p:spPr>
          <a:xfrm>
            <a:off x="6298713" y="3320606"/>
            <a:ext cx="133413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verb</a:t>
            </a:r>
            <a:endParaRPr sz="2000" b="0" i="0" u="none" strike="noStrike" cap="none">
              <a:solidFill>
                <a:srgbClr val="ED7D31"/>
              </a:solidFill>
              <a:latin typeface="Century Gothic"/>
              <a:ea typeface="Century Gothic"/>
              <a:cs typeface="Century Gothic"/>
              <a:sym typeface="Century Gothic"/>
            </a:endParaRPr>
          </a:p>
        </p:txBody>
      </p:sp>
      <p:sp>
        <p:nvSpPr>
          <p:cNvPr id="295" name="Google Shape;295;p8"/>
          <p:cNvSpPr txBox="1"/>
          <p:nvPr/>
        </p:nvSpPr>
        <p:spPr>
          <a:xfrm>
            <a:off x="4552786" y="3749593"/>
            <a:ext cx="2267497" cy="4083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1" u="none" strike="noStrike" cap="none">
                <a:solidFill>
                  <a:srgbClr val="115076"/>
                </a:solidFill>
                <a:latin typeface="Century Gothic"/>
                <a:ea typeface="Century Gothic"/>
                <a:cs typeface="Century Gothic"/>
                <a:sym typeface="Century Gothic"/>
              </a:rPr>
              <a:t>adv</a:t>
            </a:r>
            <a:endParaRPr sz="2000" b="0" i="1" u="none" strike="noStrike" cap="none">
              <a:solidFill>
                <a:srgbClr val="115076"/>
              </a:solidFill>
              <a:latin typeface="Century Gothic"/>
              <a:ea typeface="Century Gothic"/>
              <a:cs typeface="Century Gothic"/>
              <a:sym typeface="Century Gothic"/>
            </a:endParaRPr>
          </a:p>
        </p:txBody>
      </p:sp>
      <p:sp>
        <p:nvSpPr>
          <p:cNvPr id="296" name="Google Shape;296;p8"/>
          <p:cNvSpPr txBox="1"/>
          <p:nvPr/>
        </p:nvSpPr>
        <p:spPr>
          <a:xfrm>
            <a:off x="6298713" y="2355947"/>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noun</a:t>
            </a:r>
            <a:endParaRPr sz="2000" b="0" i="0" u="none" strike="noStrike" cap="none">
              <a:solidFill>
                <a:srgbClr val="ED7D31"/>
              </a:solidFill>
              <a:latin typeface="Century Gothic"/>
              <a:ea typeface="Century Gothic"/>
              <a:cs typeface="Century Gothic"/>
              <a:sym typeface="Century Gothic"/>
            </a:endParaRPr>
          </a:p>
        </p:txBody>
      </p:sp>
      <p:sp>
        <p:nvSpPr>
          <p:cNvPr id="297" name="Google Shape;297;p8"/>
          <p:cNvSpPr txBox="1"/>
          <p:nvPr/>
        </p:nvSpPr>
        <p:spPr>
          <a:xfrm>
            <a:off x="6298713" y="5148353"/>
            <a:ext cx="166721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preposition</a:t>
            </a:r>
            <a:endParaRPr sz="2000" b="0" i="0" u="none" strike="noStrike" cap="none">
              <a:solidFill>
                <a:srgbClr val="ED7D31"/>
              </a:solidFill>
              <a:latin typeface="Century Gothic"/>
              <a:ea typeface="Century Gothic"/>
              <a:cs typeface="Century Gothic"/>
              <a:sym typeface="Century Gothic"/>
            </a:endParaRPr>
          </a:p>
        </p:txBody>
      </p:sp>
      <p:sp>
        <p:nvSpPr>
          <p:cNvPr id="298" name="Google Shape;298;p8"/>
          <p:cNvSpPr txBox="1"/>
          <p:nvPr/>
        </p:nvSpPr>
        <p:spPr>
          <a:xfrm>
            <a:off x="4552786" y="4627534"/>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1" u="none" strike="noStrike" cap="none">
                <a:solidFill>
                  <a:srgbClr val="115076"/>
                </a:solidFill>
                <a:latin typeface="Century Gothic"/>
                <a:ea typeface="Century Gothic"/>
                <a:cs typeface="Century Gothic"/>
                <a:sym typeface="Century Gothic"/>
              </a:rPr>
              <a:t>pron</a:t>
            </a:r>
            <a:endParaRPr sz="2000" b="0" i="1" u="none" strike="noStrike" cap="none">
              <a:solidFill>
                <a:srgbClr val="115076"/>
              </a:solidFill>
              <a:latin typeface="Century Gothic"/>
              <a:ea typeface="Century Gothic"/>
              <a:cs typeface="Century Gothic"/>
              <a:sym typeface="Century Gothic"/>
            </a:endParaRPr>
          </a:p>
        </p:txBody>
      </p:sp>
      <p:sp>
        <p:nvSpPr>
          <p:cNvPr id="299" name="Google Shape;299;p8"/>
          <p:cNvSpPr txBox="1"/>
          <p:nvPr/>
        </p:nvSpPr>
        <p:spPr>
          <a:xfrm>
            <a:off x="4552786" y="5132912"/>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1" u="none" strike="noStrike" cap="none">
                <a:solidFill>
                  <a:srgbClr val="115076"/>
                </a:solidFill>
                <a:latin typeface="Century Gothic"/>
                <a:ea typeface="Century Gothic"/>
                <a:cs typeface="Century Gothic"/>
                <a:sym typeface="Century Gothic"/>
              </a:rPr>
              <a:t>prep</a:t>
            </a:r>
            <a:endParaRPr sz="2000" b="0" i="1" u="none" strike="noStrike" cap="none">
              <a:solidFill>
                <a:srgbClr val="115076"/>
              </a:solidFill>
              <a:latin typeface="Century Gothic"/>
              <a:ea typeface="Century Gothic"/>
              <a:cs typeface="Century Gothic"/>
              <a:sym typeface="Century Gothic"/>
            </a:endParaRPr>
          </a:p>
        </p:txBody>
      </p:sp>
      <p:sp>
        <p:nvSpPr>
          <p:cNvPr id="300" name="Google Shape;300;p8"/>
          <p:cNvSpPr txBox="1"/>
          <p:nvPr/>
        </p:nvSpPr>
        <p:spPr>
          <a:xfrm>
            <a:off x="4552786" y="5626348"/>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1" u="none" strike="noStrike" cap="none">
                <a:solidFill>
                  <a:srgbClr val="115076"/>
                </a:solidFill>
                <a:latin typeface="Century Gothic"/>
                <a:ea typeface="Century Gothic"/>
                <a:cs typeface="Century Gothic"/>
                <a:sym typeface="Century Gothic"/>
              </a:rPr>
              <a:t>conj</a:t>
            </a:r>
            <a:endParaRPr sz="2000" b="0" i="1" u="none" strike="noStrike" cap="none">
              <a:solidFill>
                <a:srgbClr val="115076"/>
              </a:solidFill>
              <a:latin typeface="Century Gothic"/>
              <a:ea typeface="Century Gothic"/>
              <a:cs typeface="Century Gothic"/>
              <a:sym typeface="Century Gothic"/>
            </a:endParaRPr>
          </a:p>
        </p:txBody>
      </p:sp>
      <p:sp>
        <p:nvSpPr>
          <p:cNvPr id="301" name="Google Shape;301;p8"/>
          <p:cNvSpPr txBox="1"/>
          <p:nvPr/>
        </p:nvSpPr>
        <p:spPr>
          <a:xfrm>
            <a:off x="3512045" y="4170042"/>
            <a:ext cx="246314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1" u="none" strike="noStrike" cap="none">
                <a:solidFill>
                  <a:srgbClr val="115076"/>
                </a:solidFill>
                <a:latin typeface="Century Gothic"/>
                <a:ea typeface="Century Gothic"/>
                <a:cs typeface="Century Gothic"/>
                <a:sym typeface="Century Gothic"/>
              </a:rPr>
              <a:t>def art</a:t>
            </a:r>
            <a:r>
              <a:rPr lang="en-GB" sz="2000" b="0" i="0" u="none" strike="noStrike" cap="none">
                <a:solidFill>
                  <a:srgbClr val="115076"/>
                </a:solidFill>
                <a:latin typeface="Century Gothic"/>
                <a:ea typeface="Century Gothic"/>
                <a:cs typeface="Century Gothic"/>
                <a:sym typeface="Century Gothic"/>
              </a:rPr>
              <a:t> or </a:t>
            </a:r>
            <a:r>
              <a:rPr lang="en-GB" sz="2000" b="0" i="1" u="none" strike="noStrike" cap="none">
                <a:solidFill>
                  <a:srgbClr val="115076"/>
                </a:solidFill>
                <a:latin typeface="Century Gothic"/>
                <a:ea typeface="Century Gothic"/>
                <a:cs typeface="Century Gothic"/>
                <a:sym typeface="Century Gothic"/>
              </a:rPr>
              <a:t>indef art</a:t>
            </a:r>
            <a:endParaRPr sz="2000" b="0" i="1" u="none" strike="noStrike" cap="none">
              <a:solidFill>
                <a:srgbClr val="115076"/>
              </a:solidFill>
              <a:latin typeface="Century Gothic"/>
              <a:ea typeface="Century Gothic"/>
              <a:cs typeface="Century Gothic"/>
              <a:sym typeface="Century Gothic"/>
            </a:endParaRPr>
          </a:p>
        </p:txBody>
      </p:sp>
      <p:sp>
        <p:nvSpPr>
          <p:cNvPr id="302" name="Google Shape;302;p8"/>
          <p:cNvSpPr txBox="1"/>
          <p:nvPr/>
        </p:nvSpPr>
        <p:spPr>
          <a:xfrm>
            <a:off x="6298713" y="5626348"/>
            <a:ext cx="166721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conjunction</a:t>
            </a:r>
            <a:endParaRPr sz="2000" b="0" i="0" u="none" strike="noStrike" cap="none">
              <a:solidFill>
                <a:srgbClr val="ED7D31"/>
              </a:solidFill>
              <a:latin typeface="Century Gothic"/>
              <a:ea typeface="Century Gothic"/>
              <a:cs typeface="Century Gothic"/>
              <a:sym typeface="Century Gothic"/>
            </a:endParaRPr>
          </a:p>
        </p:txBody>
      </p:sp>
      <p:sp>
        <p:nvSpPr>
          <p:cNvPr id="303" name="Google Shape;303;p8"/>
          <p:cNvSpPr txBox="1"/>
          <p:nvPr/>
        </p:nvSpPr>
        <p:spPr>
          <a:xfrm>
            <a:off x="6298713" y="4157990"/>
            <a:ext cx="296944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article (determiner)</a:t>
            </a:r>
            <a:endParaRPr sz="2000" b="0" i="0" u="none" strike="noStrike" cap="none">
              <a:solidFill>
                <a:srgbClr val="ED7D31"/>
              </a:solidFill>
              <a:latin typeface="Century Gothic"/>
              <a:ea typeface="Century Gothic"/>
              <a:cs typeface="Century Gothic"/>
              <a:sym typeface="Century Gothic"/>
            </a:endParaRPr>
          </a:p>
        </p:txBody>
      </p:sp>
      <p:sp>
        <p:nvSpPr>
          <p:cNvPr id="304" name="Google Shape;304;p8"/>
          <p:cNvSpPr txBox="1"/>
          <p:nvPr/>
        </p:nvSpPr>
        <p:spPr>
          <a:xfrm>
            <a:off x="6328040" y="4621414"/>
            <a:ext cx="151324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pronoun</a:t>
            </a:r>
            <a:endParaRPr sz="2000" b="0" i="0" u="none" strike="noStrike" cap="none">
              <a:solidFill>
                <a:srgbClr val="ED7D31"/>
              </a:solidFill>
              <a:latin typeface="Century Gothic"/>
              <a:ea typeface="Century Gothic"/>
              <a:cs typeface="Century Gothic"/>
              <a:sym typeface="Century Gothic"/>
            </a:endParaRPr>
          </a:p>
        </p:txBody>
      </p:sp>
      <p:sp>
        <p:nvSpPr>
          <p:cNvPr id="305" name="Google Shape;305;p8"/>
          <p:cNvSpPr txBox="1"/>
          <p:nvPr/>
        </p:nvSpPr>
        <p:spPr>
          <a:xfrm>
            <a:off x="6298713" y="3761485"/>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adverb</a:t>
            </a:r>
            <a:endParaRPr sz="2000" b="0" i="0" u="none" strike="noStrike" cap="none">
              <a:solidFill>
                <a:srgbClr val="ED7D31"/>
              </a:solidFill>
              <a:latin typeface="Century Gothic"/>
              <a:ea typeface="Century Gothic"/>
              <a:cs typeface="Century Gothic"/>
              <a:sym typeface="Century Gothic"/>
            </a:endParaRPr>
          </a:p>
        </p:txBody>
      </p:sp>
      <p:sp>
        <p:nvSpPr>
          <p:cNvPr id="306" name="Google Shape;306;p8"/>
          <p:cNvSpPr txBox="1"/>
          <p:nvPr/>
        </p:nvSpPr>
        <p:spPr>
          <a:xfrm>
            <a:off x="6254578" y="2796826"/>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000"/>
              <a:buFont typeface="Century Gothic"/>
              <a:buNone/>
            </a:pPr>
            <a:r>
              <a:rPr lang="en-GB" sz="2000" b="0" i="0" u="none" strike="noStrike" cap="none">
                <a:solidFill>
                  <a:srgbClr val="ED7D31"/>
                </a:solidFill>
                <a:latin typeface="Century Gothic"/>
                <a:ea typeface="Century Gothic"/>
                <a:cs typeface="Century Gothic"/>
                <a:sym typeface="Century Gothic"/>
              </a:rPr>
              <a:t>adjective</a:t>
            </a:r>
            <a:endParaRPr sz="2000" b="0" i="0" u="none" strike="noStrike" cap="none">
              <a:solidFill>
                <a:srgbClr val="ED7D31"/>
              </a:solidFill>
              <a:latin typeface="Century Gothic"/>
              <a:ea typeface="Century Gothic"/>
              <a:cs typeface="Century Gothic"/>
              <a:sym typeface="Century Gothic"/>
            </a:endParaRPr>
          </a:p>
        </p:txBody>
      </p:sp>
      <p:sp>
        <p:nvSpPr>
          <p:cNvPr id="307" name="Google Shape;307;p8"/>
          <p:cNvSpPr txBox="1"/>
          <p:nvPr/>
        </p:nvSpPr>
        <p:spPr>
          <a:xfrm>
            <a:off x="4552786" y="3298148"/>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1" u="none" strike="noStrike" cap="none">
                <a:solidFill>
                  <a:srgbClr val="115076"/>
                </a:solidFill>
                <a:latin typeface="Century Gothic"/>
                <a:ea typeface="Century Gothic"/>
                <a:cs typeface="Century Gothic"/>
                <a:sym typeface="Century Gothic"/>
              </a:rPr>
              <a:t>vtr</a:t>
            </a:r>
            <a:r>
              <a:rPr lang="en-GB" sz="2000" b="0" i="0" u="none" strike="noStrike" cap="none">
                <a:solidFill>
                  <a:srgbClr val="115076"/>
                </a:solidFill>
                <a:latin typeface="Century Gothic"/>
                <a:ea typeface="Century Gothic"/>
                <a:cs typeface="Century Gothic"/>
                <a:sym typeface="Century Gothic"/>
              </a:rPr>
              <a:t> or </a:t>
            </a:r>
            <a:r>
              <a:rPr lang="en-GB" sz="2000" b="0" i="1" u="none" strike="noStrike" cap="none">
                <a:solidFill>
                  <a:srgbClr val="115076"/>
                </a:solidFill>
                <a:latin typeface="Century Gothic"/>
                <a:ea typeface="Century Gothic"/>
                <a:cs typeface="Century Gothic"/>
                <a:sym typeface="Century Gothic"/>
              </a:rPr>
              <a:t>vi</a:t>
            </a:r>
            <a:endParaRPr sz="2000" b="0" i="1" u="none" strike="noStrike" cap="none">
              <a:solidFill>
                <a:srgbClr val="115076"/>
              </a:solidFill>
              <a:latin typeface="Century Gothic"/>
              <a:ea typeface="Century Gothic"/>
              <a:cs typeface="Century Gothic"/>
              <a:sym typeface="Century Gothic"/>
            </a:endParaRPr>
          </a:p>
        </p:txBody>
      </p:sp>
      <p:sp>
        <p:nvSpPr>
          <p:cNvPr id="308" name="Google Shape;308;p8"/>
          <p:cNvSpPr txBox="1"/>
          <p:nvPr/>
        </p:nvSpPr>
        <p:spPr>
          <a:xfrm>
            <a:off x="4552786" y="2367290"/>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1" u="none" strike="noStrike" cap="none">
                <a:solidFill>
                  <a:srgbClr val="115076"/>
                </a:solidFill>
                <a:latin typeface="Century Gothic"/>
                <a:ea typeface="Century Gothic"/>
                <a:cs typeface="Century Gothic"/>
                <a:sym typeface="Century Gothic"/>
              </a:rPr>
              <a:t>nm</a:t>
            </a:r>
            <a:r>
              <a:rPr lang="en-GB" sz="2000" b="0" i="0" u="none" strike="noStrike" cap="none">
                <a:solidFill>
                  <a:srgbClr val="115076"/>
                </a:solidFill>
                <a:latin typeface="Century Gothic"/>
                <a:ea typeface="Century Gothic"/>
                <a:cs typeface="Century Gothic"/>
                <a:sym typeface="Century Gothic"/>
              </a:rPr>
              <a:t> or </a:t>
            </a:r>
            <a:r>
              <a:rPr lang="en-GB" sz="2000" b="0" i="1" u="none" strike="noStrike" cap="none">
                <a:solidFill>
                  <a:srgbClr val="115076"/>
                </a:solidFill>
                <a:latin typeface="Century Gothic"/>
                <a:ea typeface="Century Gothic"/>
                <a:cs typeface="Century Gothic"/>
                <a:sym typeface="Century Gothic"/>
              </a:rPr>
              <a:t>nf</a:t>
            </a:r>
            <a:endParaRPr sz="2000" b="0" i="1" u="none" strike="noStrike" cap="none">
              <a:solidFill>
                <a:srgbClr val="115076"/>
              </a:solidFill>
              <a:latin typeface="Century Gothic"/>
              <a:ea typeface="Century Gothic"/>
              <a:cs typeface="Century Gothic"/>
              <a:sym typeface="Century Gothic"/>
            </a:endParaRPr>
          </a:p>
        </p:txBody>
      </p:sp>
      <p:sp>
        <p:nvSpPr>
          <p:cNvPr id="309" name="Google Shape;309;p8"/>
          <p:cNvSpPr txBox="1"/>
          <p:nvPr/>
        </p:nvSpPr>
        <p:spPr>
          <a:xfrm>
            <a:off x="4552786" y="2809027"/>
            <a:ext cx="1422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1" u="none" strike="noStrike" cap="none">
                <a:solidFill>
                  <a:srgbClr val="115076"/>
                </a:solidFill>
                <a:latin typeface="Century Gothic"/>
                <a:ea typeface="Century Gothic"/>
                <a:cs typeface="Century Gothic"/>
                <a:sym typeface="Century Gothic"/>
              </a:rPr>
              <a:t>adj</a:t>
            </a:r>
            <a:endParaRPr sz="2000" b="0" i="1" u="none" strike="noStrike" cap="none">
              <a:solidFill>
                <a:srgbClr val="115076"/>
              </a:solidFill>
              <a:latin typeface="Century Gothic"/>
              <a:ea typeface="Century Gothic"/>
              <a:cs typeface="Century Gothic"/>
              <a:sym typeface="Century Gothic"/>
            </a:endParaRPr>
          </a:p>
        </p:txBody>
      </p:sp>
      <p:sp>
        <p:nvSpPr>
          <p:cNvPr id="310" name="Google Shape;310;p8"/>
          <p:cNvSpPr txBox="1"/>
          <p:nvPr/>
        </p:nvSpPr>
        <p:spPr>
          <a:xfrm>
            <a:off x="633012" y="5972794"/>
            <a:ext cx="1124313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dirty="0">
                <a:solidFill>
                  <a:srgbClr val="115076"/>
                </a:solidFill>
                <a:latin typeface="Century Gothic"/>
                <a:ea typeface="Century Gothic"/>
                <a:cs typeface="Century Gothic"/>
                <a:sym typeface="Century Gothic"/>
              </a:rPr>
              <a:t>Similar abbreviations are used in paper dictionaries too.</a:t>
            </a:r>
            <a:endParaRPr sz="2000" b="0" i="0" u="none" strike="noStrike" cap="none" dirty="0">
              <a:solidFill>
                <a:srgbClr val="115076"/>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315"/>
        <p:cNvGrpSpPr/>
        <p:nvPr/>
      </p:nvGrpSpPr>
      <p:grpSpPr>
        <a:xfrm>
          <a:off x="0" y="0"/>
          <a:ext cx="0" cy="0"/>
          <a:chOff x="0" y="0"/>
          <a:chExt cx="0" cy="0"/>
        </a:xfrm>
      </p:grpSpPr>
      <p:pic>
        <p:nvPicPr>
          <p:cNvPr id="316" name="Google Shape;316;p9"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317" name="Google Shape;317;p9"/>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Écoute</a:t>
            </a:r>
            <a:r>
              <a:rPr lang="en-GB" sz="3600" b="1" dirty="0">
                <a:solidFill>
                  <a:schemeClr val="lt1"/>
                </a:solidFill>
              </a:rPr>
              <a:t> !</a:t>
            </a:r>
            <a:endParaRPr dirty="0"/>
          </a:p>
        </p:txBody>
      </p:sp>
      <p:sp>
        <p:nvSpPr>
          <p:cNvPr id="318" name="Google Shape;318;p9"/>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err="1">
                <a:solidFill>
                  <a:srgbClr val="FFFFFF"/>
                </a:solidFill>
                <a:latin typeface="Century Gothic"/>
                <a:ea typeface="Century Gothic"/>
                <a:cs typeface="Century Gothic"/>
                <a:sym typeface="Century Gothic"/>
              </a:rPr>
              <a:t>écouter</a:t>
            </a:r>
            <a:endParaRPr sz="1800" b="1" i="0" u="none" strike="noStrike" cap="none" dirty="0">
              <a:solidFill>
                <a:srgbClr val="FFFFFF"/>
              </a:solidFill>
              <a:latin typeface="Century Gothic"/>
              <a:ea typeface="Century Gothic"/>
              <a:cs typeface="Century Gothic"/>
              <a:sym typeface="Century Gothic"/>
            </a:endParaRPr>
          </a:p>
        </p:txBody>
      </p:sp>
      <p:sp>
        <p:nvSpPr>
          <p:cNvPr id="319" name="Google Shape;319;p9"/>
          <p:cNvSpPr txBox="1">
            <a:spLocks noGrp="1"/>
          </p:cNvSpPr>
          <p:nvPr>
            <p:ph type="body" idx="1"/>
          </p:nvPr>
        </p:nvSpPr>
        <p:spPr>
          <a:xfrm>
            <a:off x="797859" y="1650813"/>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rgbClr val="115076"/>
              </a:buClr>
              <a:buSzPts val="1750"/>
              <a:buNone/>
            </a:pPr>
            <a:r>
              <a:rPr lang="en-GB" sz="1750" dirty="0">
                <a:solidFill>
                  <a:srgbClr val="115076"/>
                </a:solidFill>
              </a:rPr>
              <a:t>[Verse 1 text here]</a:t>
            </a:r>
            <a:endParaRPr dirty="0"/>
          </a:p>
          <a:p>
            <a:pPr marL="0" lvl="0" indent="0" algn="l" rtl="0">
              <a:lnSpc>
                <a:spcPct val="70000"/>
              </a:lnSpc>
              <a:spcBef>
                <a:spcPts val="1000"/>
              </a:spcBef>
              <a:spcAft>
                <a:spcPts val="0"/>
              </a:spcAft>
              <a:buClr>
                <a:srgbClr val="1F3864"/>
              </a:buClr>
              <a:buSzPts val="1750"/>
              <a:buNone/>
            </a:pPr>
            <a:endParaRPr sz="1750" dirty="0">
              <a:solidFill>
                <a:srgbClr val="115076"/>
              </a:solidFill>
            </a:endParaRPr>
          </a:p>
          <a:p>
            <a:pPr marL="0" lvl="0" indent="0" algn="l" rtl="0">
              <a:lnSpc>
                <a:spcPct val="70000"/>
              </a:lnSpc>
              <a:spcBef>
                <a:spcPts val="1000"/>
              </a:spcBef>
              <a:spcAft>
                <a:spcPts val="0"/>
              </a:spcAft>
              <a:buClr>
                <a:srgbClr val="115076"/>
              </a:buClr>
              <a:buSzPts val="1750"/>
              <a:buNone/>
            </a:pPr>
            <a:r>
              <a:rPr lang="en-GB" sz="1750" dirty="0">
                <a:solidFill>
                  <a:srgbClr val="115076"/>
                </a:solidFill>
              </a:rPr>
              <a:t>[Verse 2 text here]</a:t>
            </a:r>
            <a:endParaRPr dirty="0"/>
          </a:p>
        </p:txBody>
      </p:sp>
      <p:pic>
        <p:nvPicPr>
          <p:cNvPr id="320" name="Google Shape;320;p9"/>
          <p:cNvPicPr preferRelativeResize="0"/>
          <p:nvPr/>
        </p:nvPicPr>
        <p:blipFill rotWithShape="1">
          <a:blip r:embed="rId4">
            <a:alphaModFix/>
          </a:blip>
          <a:srcRect/>
          <a:stretch/>
        </p:blipFill>
        <p:spPr>
          <a:xfrm>
            <a:off x="5080299" y="2389998"/>
            <a:ext cx="6045926" cy="34008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fade">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9">
                                            <p:txEl>
                                              <p:pRg st="2" end="2"/>
                                            </p:txEl>
                                          </p:spTgt>
                                        </p:tgtEl>
                                        <p:attrNameLst>
                                          <p:attrName>style.visibility</p:attrName>
                                        </p:attrNameLst>
                                      </p:cBhvr>
                                      <p:to>
                                        <p:strVal val="visible"/>
                                      </p:to>
                                    </p:set>
                                    <p:animEffect transition="in" filter="fade">
                                      <p:cBhvr>
                                        <p:cTn id="12" dur="500"/>
                                        <p:tgtEl>
                                          <p:spTgt spid="3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0"/>
          <p:cNvSpPr txBox="1">
            <a:spLocks noGrp="1"/>
          </p:cNvSpPr>
          <p:nvPr>
            <p:ph type="title"/>
          </p:nvPr>
        </p:nvSpPr>
        <p:spPr>
          <a:xfrm>
            <a:off x="1109659" y="180704"/>
            <a:ext cx="997268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15076"/>
              </a:buClr>
              <a:buSzPts val="4400"/>
              <a:buFont typeface="Century Gothic"/>
              <a:buNone/>
            </a:pPr>
            <a:r>
              <a:rPr lang="en-GB" dirty="0">
                <a:solidFill>
                  <a:srgbClr val="115076"/>
                </a:solidFill>
              </a:rPr>
              <a:t>Comment </a:t>
            </a:r>
            <a:r>
              <a:rPr lang="en-GB" dirty="0" err="1">
                <a:solidFill>
                  <a:srgbClr val="115076"/>
                </a:solidFill>
              </a:rPr>
              <a:t>est</a:t>
            </a:r>
            <a:r>
              <a:rPr lang="en-GB" dirty="0">
                <a:solidFill>
                  <a:srgbClr val="115076"/>
                </a:solidFill>
              </a:rPr>
              <a:t> le garçon qui </a:t>
            </a:r>
            <a:r>
              <a:rPr lang="en-GB" dirty="0" err="1">
                <a:solidFill>
                  <a:srgbClr val="115076"/>
                </a:solidFill>
              </a:rPr>
              <a:t>parle</a:t>
            </a:r>
            <a:r>
              <a:rPr lang="en-GB" dirty="0">
                <a:solidFill>
                  <a:srgbClr val="115076"/>
                </a:solidFill>
              </a:rPr>
              <a:t> ?</a:t>
            </a:r>
            <a:endParaRPr dirty="0"/>
          </a:p>
        </p:txBody>
      </p:sp>
      <p:sp>
        <p:nvSpPr>
          <p:cNvPr id="327" name="Google Shape;327;p10"/>
          <p:cNvSpPr txBox="1">
            <a:spLocks noGrp="1"/>
          </p:cNvSpPr>
          <p:nvPr>
            <p:ph type="body" idx="1"/>
          </p:nvPr>
        </p:nvSpPr>
        <p:spPr>
          <a:xfrm>
            <a:off x="498763" y="1513608"/>
            <a:ext cx="9651769" cy="473548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15076"/>
              </a:buClr>
              <a:buSzPts val="4400"/>
              <a:buNone/>
            </a:pPr>
            <a:r>
              <a:rPr lang="en-GB" sz="4400" b="1">
                <a:solidFill>
                  <a:srgbClr val="115076"/>
                </a:solidFill>
              </a:rPr>
              <a:t>Il </a:t>
            </a:r>
            <a:r>
              <a:rPr lang="en-GB" sz="4000" b="1">
                <a:solidFill>
                  <a:srgbClr val="115076"/>
                </a:solidFill>
              </a:rPr>
              <a:t>est</a:t>
            </a:r>
            <a:r>
              <a:rPr lang="en-GB" sz="4400" b="1">
                <a:solidFill>
                  <a:srgbClr val="115076"/>
                </a:solidFill>
              </a:rPr>
              <a:t>….</a:t>
            </a:r>
            <a:endParaRPr/>
          </a:p>
          <a:p>
            <a:pPr marL="0" lvl="0" indent="0" algn="l" rtl="0">
              <a:lnSpc>
                <a:spcPct val="90000"/>
              </a:lnSpc>
              <a:spcBef>
                <a:spcPts val="1000"/>
              </a:spcBef>
              <a:spcAft>
                <a:spcPts val="0"/>
              </a:spcAft>
              <a:buClr>
                <a:srgbClr val="1F3864"/>
              </a:buClr>
              <a:buSzPts val="2800"/>
              <a:buNone/>
            </a:pPr>
            <a:endParaRPr>
              <a:solidFill>
                <a:srgbClr val="115076"/>
              </a:solidFill>
            </a:endParaRPr>
          </a:p>
          <a:p>
            <a:pPr marL="0" lvl="0" indent="0" algn="l" rtl="0">
              <a:lnSpc>
                <a:spcPct val="90000"/>
              </a:lnSpc>
              <a:spcBef>
                <a:spcPts val="1000"/>
              </a:spcBef>
              <a:spcAft>
                <a:spcPts val="0"/>
              </a:spcAft>
              <a:buClr>
                <a:srgbClr val="1F3864"/>
              </a:buClr>
              <a:buSzPts val="2800"/>
              <a:buNone/>
            </a:pPr>
            <a:endParaRPr>
              <a:solidFill>
                <a:srgbClr val="115076"/>
              </a:solidFill>
            </a:endParaRPr>
          </a:p>
          <a:p>
            <a:pPr marL="0" lvl="0" indent="0" algn="l" rtl="0">
              <a:lnSpc>
                <a:spcPct val="90000"/>
              </a:lnSpc>
              <a:spcBef>
                <a:spcPts val="1000"/>
              </a:spcBef>
              <a:spcAft>
                <a:spcPts val="0"/>
              </a:spcAft>
              <a:buClr>
                <a:srgbClr val="1F3864"/>
              </a:buClr>
              <a:buSzPts val="2800"/>
              <a:buNone/>
            </a:pPr>
            <a:endParaRPr>
              <a:solidFill>
                <a:srgbClr val="115076"/>
              </a:solidFill>
            </a:endParaRPr>
          </a:p>
          <a:p>
            <a:pPr marL="228600" lvl="0" indent="-50800" algn="l" rtl="0">
              <a:lnSpc>
                <a:spcPct val="90000"/>
              </a:lnSpc>
              <a:spcBef>
                <a:spcPts val="1000"/>
              </a:spcBef>
              <a:spcAft>
                <a:spcPts val="0"/>
              </a:spcAft>
              <a:buClr>
                <a:srgbClr val="1F3864"/>
              </a:buClr>
              <a:buSzPts val="2800"/>
              <a:buNone/>
            </a:pPr>
            <a:endParaRPr>
              <a:solidFill>
                <a:srgbClr val="115076"/>
              </a:solidFill>
            </a:endParaRPr>
          </a:p>
          <a:p>
            <a:pPr marL="228600" lvl="0" indent="-50800" algn="l" rtl="0">
              <a:lnSpc>
                <a:spcPct val="90000"/>
              </a:lnSpc>
              <a:spcBef>
                <a:spcPts val="1000"/>
              </a:spcBef>
              <a:spcAft>
                <a:spcPts val="0"/>
              </a:spcAft>
              <a:buClr>
                <a:srgbClr val="1F3864"/>
              </a:buClr>
              <a:buSzPts val="2800"/>
              <a:buNone/>
            </a:pPr>
            <a:endParaRPr>
              <a:solidFill>
                <a:srgbClr val="115076"/>
              </a:solidFill>
            </a:endParaRPr>
          </a:p>
        </p:txBody>
      </p:sp>
      <p:sp>
        <p:nvSpPr>
          <p:cNvPr id="328" name="Google Shape;328;p10"/>
          <p:cNvSpPr/>
          <p:nvPr/>
        </p:nvSpPr>
        <p:spPr>
          <a:xfrm>
            <a:off x="498763" y="2296301"/>
            <a:ext cx="146386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0" i="0" u="none" strike="noStrike" cap="none">
                <a:solidFill>
                  <a:srgbClr val="115076"/>
                </a:solidFill>
                <a:latin typeface="Century Gothic"/>
                <a:ea typeface="Century Gothic"/>
                <a:cs typeface="Century Gothic"/>
                <a:sym typeface="Century Gothic"/>
              </a:rPr>
              <a:t>calme</a:t>
            </a:r>
            <a:endParaRPr sz="3200" b="0" i="0" u="none" strike="noStrike" cap="none">
              <a:solidFill>
                <a:srgbClr val="115076"/>
              </a:solidFill>
              <a:latin typeface="Century Gothic"/>
              <a:ea typeface="Century Gothic"/>
              <a:cs typeface="Century Gothic"/>
              <a:sym typeface="Century Gothic"/>
            </a:endParaRPr>
          </a:p>
        </p:txBody>
      </p:sp>
      <p:sp>
        <p:nvSpPr>
          <p:cNvPr id="329" name="Google Shape;329;p10"/>
          <p:cNvSpPr/>
          <p:nvPr/>
        </p:nvSpPr>
        <p:spPr>
          <a:xfrm>
            <a:off x="458164" y="2895758"/>
            <a:ext cx="176522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0" i="0" u="none" strike="noStrike" cap="none">
                <a:solidFill>
                  <a:srgbClr val="115076"/>
                </a:solidFill>
                <a:latin typeface="Century Gothic"/>
                <a:ea typeface="Century Gothic"/>
                <a:cs typeface="Century Gothic"/>
                <a:sym typeface="Century Gothic"/>
              </a:rPr>
              <a:t>content</a:t>
            </a:r>
            <a:endParaRPr/>
          </a:p>
        </p:txBody>
      </p:sp>
      <p:sp>
        <p:nvSpPr>
          <p:cNvPr id="330" name="Google Shape;330;p10"/>
          <p:cNvSpPr/>
          <p:nvPr/>
        </p:nvSpPr>
        <p:spPr>
          <a:xfrm>
            <a:off x="492120" y="3588963"/>
            <a:ext cx="204254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0" i="0" u="none" strike="noStrike" cap="none">
                <a:solidFill>
                  <a:srgbClr val="115076"/>
                </a:solidFill>
                <a:latin typeface="Century Gothic"/>
                <a:ea typeface="Century Gothic"/>
                <a:cs typeface="Century Gothic"/>
                <a:sym typeface="Century Gothic"/>
              </a:rPr>
              <a:t>amusant </a:t>
            </a:r>
            <a:endParaRPr sz="3200" b="0" i="0" u="none" strike="noStrike" cap="none">
              <a:solidFill>
                <a:srgbClr val="115076"/>
              </a:solidFill>
              <a:latin typeface="Twentieth Century"/>
              <a:ea typeface="Twentieth Century"/>
              <a:cs typeface="Twentieth Century"/>
              <a:sym typeface="Twentieth Century"/>
            </a:endParaRPr>
          </a:p>
        </p:txBody>
      </p:sp>
      <p:sp>
        <p:nvSpPr>
          <p:cNvPr id="331" name="Google Shape;331;p10"/>
          <p:cNvSpPr/>
          <p:nvPr/>
        </p:nvSpPr>
        <p:spPr>
          <a:xfrm>
            <a:off x="458164" y="4257638"/>
            <a:ext cx="241284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0" i="0" u="none" strike="noStrike" cap="none">
                <a:solidFill>
                  <a:srgbClr val="115076"/>
                </a:solidFill>
                <a:latin typeface="Century Gothic"/>
                <a:ea typeface="Century Gothic"/>
                <a:cs typeface="Century Gothic"/>
                <a:sym typeface="Century Gothic"/>
              </a:rPr>
              <a:t>intéressant </a:t>
            </a:r>
            <a:endParaRPr sz="3200" b="0" i="0" u="none" strike="noStrike" cap="none">
              <a:solidFill>
                <a:srgbClr val="115076"/>
              </a:solidFill>
              <a:latin typeface="Century Gothic"/>
              <a:ea typeface="Century Gothic"/>
              <a:cs typeface="Century Gothic"/>
              <a:sym typeface="Century Gothic"/>
            </a:endParaRPr>
          </a:p>
        </p:txBody>
      </p:sp>
      <p:sp>
        <p:nvSpPr>
          <p:cNvPr id="332" name="Google Shape;332;p10"/>
          <p:cNvSpPr/>
          <p:nvPr/>
        </p:nvSpPr>
        <p:spPr>
          <a:xfrm>
            <a:off x="476321" y="4950843"/>
            <a:ext cx="150874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0" i="0" u="none" strike="noStrike" cap="none">
                <a:solidFill>
                  <a:srgbClr val="115076"/>
                </a:solidFill>
                <a:latin typeface="Century Gothic"/>
                <a:ea typeface="Century Gothic"/>
                <a:cs typeface="Century Gothic"/>
                <a:sym typeface="Century Gothic"/>
              </a:rPr>
              <a:t>sympa</a:t>
            </a:r>
            <a:endParaRPr sz="3200" b="0" i="0" u="none" strike="noStrike" cap="none">
              <a:solidFill>
                <a:srgbClr val="115076"/>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500"/>
                                        <p:tgtEl>
                                          <p:spTgt spid="3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9"/>
                                        </p:tgtEl>
                                        <p:attrNameLst>
                                          <p:attrName>style.visibility</p:attrName>
                                        </p:attrNameLst>
                                      </p:cBhvr>
                                      <p:to>
                                        <p:strVal val="visible"/>
                                      </p:to>
                                    </p:set>
                                    <p:animEffect transition="in" filter="fade">
                                      <p:cBhvr>
                                        <p:cTn id="12" dur="500"/>
                                        <p:tgtEl>
                                          <p:spTgt spid="3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0"/>
                                        </p:tgtEl>
                                        <p:attrNameLst>
                                          <p:attrName>style.visibility</p:attrName>
                                        </p:attrNameLst>
                                      </p:cBhvr>
                                      <p:to>
                                        <p:strVal val="visible"/>
                                      </p:to>
                                    </p:set>
                                    <p:animEffect transition="in" filter="fade">
                                      <p:cBhvr>
                                        <p:cTn id="17" dur="500"/>
                                        <p:tgtEl>
                                          <p:spTgt spid="3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1"/>
                                        </p:tgtEl>
                                        <p:attrNameLst>
                                          <p:attrName>style.visibility</p:attrName>
                                        </p:attrNameLst>
                                      </p:cBhvr>
                                      <p:to>
                                        <p:strVal val="visible"/>
                                      </p:to>
                                    </p:set>
                                    <p:animEffect transition="in" filter="fade">
                                      <p:cBhvr>
                                        <p:cTn id="22" dur="500"/>
                                        <p:tgtEl>
                                          <p:spTgt spid="3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2"/>
                                        </p:tgtEl>
                                        <p:attrNameLst>
                                          <p:attrName>style.visibility</p:attrName>
                                        </p:attrNameLst>
                                      </p:cBhvr>
                                      <p:to>
                                        <p:strVal val="visible"/>
                                      </p:to>
                                    </p:set>
                                    <p:animEffect transition="in" filter="fade">
                                      <p:cBhvr>
                                        <p:cTn id="27" dur="5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1"/>
          <p:cNvSpPr txBox="1">
            <a:spLocks noGrp="1"/>
          </p:cNvSpPr>
          <p:nvPr>
            <p:ph type="title"/>
          </p:nvPr>
        </p:nvSpPr>
        <p:spPr>
          <a:xfrm>
            <a:off x="2160494" y="500062"/>
            <a:ext cx="787101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15076"/>
              </a:buClr>
              <a:buSzPts val="4400"/>
              <a:buFont typeface="Century Gothic"/>
              <a:buNone/>
            </a:pPr>
            <a:r>
              <a:rPr lang="en-GB" dirty="0" err="1">
                <a:solidFill>
                  <a:srgbClr val="115076"/>
                </a:solidFill>
              </a:rPr>
              <a:t>Parle</a:t>
            </a:r>
            <a:r>
              <a:rPr lang="en-GB" dirty="0">
                <a:solidFill>
                  <a:srgbClr val="115076"/>
                </a:solidFill>
              </a:rPr>
              <a:t> avec un(e) </a:t>
            </a:r>
            <a:r>
              <a:rPr lang="en-GB" dirty="0" err="1">
                <a:solidFill>
                  <a:srgbClr val="115076"/>
                </a:solidFill>
              </a:rPr>
              <a:t>partenaire</a:t>
            </a:r>
            <a:endParaRPr dirty="0">
              <a:solidFill>
                <a:srgbClr val="115076"/>
              </a:solidFill>
            </a:endParaRPr>
          </a:p>
        </p:txBody>
      </p:sp>
      <p:sp>
        <p:nvSpPr>
          <p:cNvPr id="339" name="Google Shape;339;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numCol="2" anchor="t" anchorCtr="0">
            <a:noAutofit/>
          </a:bodyPr>
          <a:lstStyle/>
          <a:p>
            <a:pPr marL="0" lvl="0" indent="0" algn="l" rtl="0">
              <a:lnSpc>
                <a:spcPct val="100000"/>
              </a:lnSpc>
              <a:spcBef>
                <a:spcPts val="0"/>
              </a:spcBef>
              <a:spcAft>
                <a:spcPts val="0"/>
              </a:spcAft>
              <a:buClr>
                <a:srgbClr val="1F3864"/>
              </a:buClr>
              <a:buSzPts val="3200"/>
              <a:buNone/>
            </a:pPr>
            <a:endParaRPr sz="3200" b="1" dirty="0">
              <a:solidFill>
                <a:srgbClr val="115076"/>
              </a:solidFill>
            </a:endParaRPr>
          </a:p>
          <a:p>
            <a:pPr marL="0" lvl="0" indent="0" algn="l" rtl="0">
              <a:lnSpc>
                <a:spcPct val="100000"/>
              </a:lnSpc>
              <a:spcBef>
                <a:spcPts val="1000"/>
              </a:spcBef>
              <a:spcAft>
                <a:spcPts val="0"/>
              </a:spcAft>
              <a:buClr>
                <a:srgbClr val="115076"/>
              </a:buClr>
              <a:buSzPts val="3200"/>
              <a:buNone/>
            </a:pPr>
            <a:r>
              <a:rPr lang="en-GB" sz="3200" b="1" dirty="0">
                <a:solidFill>
                  <a:srgbClr val="115076"/>
                </a:solidFill>
              </a:rPr>
              <a:t>1) Ce </a:t>
            </a:r>
            <a:r>
              <a:rPr lang="en-GB" sz="3200" b="1" dirty="0" err="1">
                <a:solidFill>
                  <a:srgbClr val="115076"/>
                </a:solidFill>
              </a:rPr>
              <a:t>texte</a:t>
            </a:r>
            <a:r>
              <a:rPr lang="en-GB" sz="3200" b="1" dirty="0">
                <a:solidFill>
                  <a:srgbClr val="115076"/>
                </a:solidFill>
              </a:rPr>
              <a:t> </a:t>
            </a:r>
            <a:r>
              <a:rPr lang="en-GB" sz="3200" b="1" dirty="0" err="1">
                <a:solidFill>
                  <a:srgbClr val="115076"/>
                </a:solidFill>
              </a:rPr>
              <a:t>est</a:t>
            </a:r>
            <a:r>
              <a:rPr lang="en-GB" sz="3200" b="1" dirty="0">
                <a:solidFill>
                  <a:srgbClr val="115076"/>
                </a:solidFill>
              </a:rPr>
              <a:t> ...</a:t>
            </a:r>
            <a:endParaRPr dirty="0"/>
          </a:p>
          <a:p>
            <a:pPr marL="914400" lvl="1" indent="-457200" algn="l" rtl="0">
              <a:lnSpc>
                <a:spcPct val="100000"/>
              </a:lnSpc>
              <a:spcBef>
                <a:spcPts val="500"/>
              </a:spcBef>
              <a:spcAft>
                <a:spcPts val="0"/>
              </a:spcAft>
              <a:buClr>
                <a:srgbClr val="115076"/>
              </a:buClr>
              <a:buSzPts val="3200"/>
              <a:buAutoNum type="alphaLcParenR"/>
            </a:pPr>
            <a:r>
              <a:rPr lang="en-GB" sz="3200" dirty="0">
                <a:solidFill>
                  <a:srgbClr val="115076"/>
                </a:solidFill>
              </a:rPr>
              <a:t>un article?</a:t>
            </a:r>
            <a:endParaRPr dirty="0"/>
          </a:p>
          <a:p>
            <a:pPr marL="914400" lvl="1" indent="-457200" algn="l" rtl="0">
              <a:lnSpc>
                <a:spcPct val="100000"/>
              </a:lnSpc>
              <a:spcBef>
                <a:spcPts val="500"/>
              </a:spcBef>
              <a:spcAft>
                <a:spcPts val="0"/>
              </a:spcAft>
              <a:buClr>
                <a:srgbClr val="115076"/>
              </a:buClr>
              <a:buSzPts val="3200"/>
              <a:buAutoNum type="alphaLcParenR"/>
            </a:pPr>
            <a:r>
              <a:rPr lang="en-GB" sz="3200" dirty="0">
                <a:solidFill>
                  <a:srgbClr val="115076"/>
                </a:solidFill>
              </a:rPr>
              <a:t>un </a:t>
            </a:r>
            <a:r>
              <a:rPr lang="en-GB" sz="3200" dirty="0" err="1">
                <a:solidFill>
                  <a:srgbClr val="115076"/>
                </a:solidFill>
              </a:rPr>
              <a:t>poème</a:t>
            </a:r>
            <a:r>
              <a:rPr lang="en-GB" sz="3200" dirty="0">
                <a:solidFill>
                  <a:srgbClr val="115076"/>
                </a:solidFill>
              </a:rPr>
              <a:t>?</a:t>
            </a:r>
            <a:endParaRPr dirty="0"/>
          </a:p>
          <a:p>
            <a:pPr marL="914400" lvl="1" indent="-457200" algn="l" rtl="0">
              <a:lnSpc>
                <a:spcPct val="100000"/>
              </a:lnSpc>
              <a:spcBef>
                <a:spcPts val="500"/>
              </a:spcBef>
              <a:spcAft>
                <a:spcPts val="0"/>
              </a:spcAft>
              <a:buClr>
                <a:srgbClr val="115076"/>
              </a:buClr>
              <a:buSzPts val="3200"/>
              <a:buAutoNum type="alphaLcParenR"/>
            </a:pPr>
            <a:r>
              <a:rPr lang="en-GB" sz="3200" dirty="0" err="1">
                <a:solidFill>
                  <a:srgbClr val="115076"/>
                </a:solidFill>
              </a:rPr>
              <a:t>une</a:t>
            </a:r>
            <a:r>
              <a:rPr lang="en-GB" sz="3200" dirty="0">
                <a:solidFill>
                  <a:srgbClr val="115076"/>
                </a:solidFill>
              </a:rPr>
              <a:t> </a:t>
            </a:r>
            <a:r>
              <a:rPr lang="en-GB" sz="3200" dirty="0" err="1">
                <a:solidFill>
                  <a:srgbClr val="115076"/>
                </a:solidFill>
              </a:rPr>
              <a:t>histoire</a:t>
            </a:r>
            <a:r>
              <a:rPr lang="en-GB" sz="3200" dirty="0">
                <a:solidFill>
                  <a:srgbClr val="115076"/>
                </a:solidFill>
              </a:rPr>
              <a:t>?</a:t>
            </a:r>
            <a:endParaRPr dirty="0"/>
          </a:p>
          <a:p>
            <a:pPr marL="0" lvl="0" indent="0" algn="l" rtl="0">
              <a:lnSpc>
                <a:spcPct val="100000"/>
              </a:lnSpc>
              <a:spcBef>
                <a:spcPts val="1000"/>
              </a:spcBef>
              <a:spcAft>
                <a:spcPts val="0"/>
              </a:spcAft>
              <a:buClr>
                <a:srgbClr val="1F3864"/>
              </a:buClr>
              <a:buSzPts val="3200"/>
              <a:buNone/>
            </a:pPr>
            <a:endParaRPr sz="3200" b="1" dirty="0">
              <a:solidFill>
                <a:srgbClr val="115076"/>
              </a:solidFill>
            </a:endParaRPr>
          </a:p>
          <a:p>
            <a:pPr marL="0" lvl="0" indent="0" algn="l" rtl="0">
              <a:lnSpc>
                <a:spcPct val="100000"/>
              </a:lnSpc>
              <a:spcBef>
                <a:spcPts val="1000"/>
              </a:spcBef>
              <a:spcAft>
                <a:spcPts val="0"/>
              </a:spcAft>
              <a:buClr>
                <a:srgbClr val="1F3864"/>
              </a:buClr>
              <a:buSzPts val="3200"/>
              <a:buNone/>
            </a:pPr>
            <a:endParaRPr sz="3200" b="1" dirty="0">
              <a:solidFill>
                <a:srgbClr val="115076"/>
              </a:solidFill>
            </a:endParaRPr>
          </a:p>
          <a:p>
            <a:pPr marL="0" lvl="0" indent="0" algn="l" rtl="0">
              <a:lnSpc>
                <a:spcPct val="100000"/>
              </a:lnSpc>
              <a:spcBef>
                <a:spcPts val="1000"/>
              </a:spcBef>
              <a:spcAft>
                <a:spcPts val="0"/>
              </a:spcAft>
              <a:buClr>
                <a:srgbClr val="1F3864"/>
              </a:buClr>
              <a:buSzPts val="3200"/>
              <a:buNone/>
            </a:pPr>
            <a:endParaRPr sz="3200" b="1" dirty="0">
              <a:solidFill>
                <a:srgbClr val="115076"/>
              </a:solidFill>
            </a:endParaRPr>
          </a:p>
          <a:p>
            <a:pPr marL="0" lvl="0" indent="0" algn="l" rtl="0">
              <a:lnSpc>
                <a:spcPct val="100000"/>
              </a:lnSpc>
              <a:spcBef>
                <a:spcPts val="1000"/>
              </a:spcBef>
              <a:spcAft>
                <a:spcPts val="0"/>
              </a:spcAft>
              <a:buClr>
                <a:srgbClr val="115076"/>
              </a:buClr>
              <a:buSzPts val="3200"/>
              <a:buNone/>
            </a:pPr>
            <a:r>
              <a:rPr lang="en-GB" sz="3200" b="1" dirty="0">
                <a:solidFill>
                  <a:srgbClr val="115076"/>
                </a:solidFill>
              </a:rPr>
              <a:t>2) </a:t>
            </a:r>
            <a:r>
              <a:rPr lang="en-GB" sz="3200" b="1" dirty="0" err="1">
                <a:solidFill>
                  <a:srgbClr val="115076"/>
                </a:solidFill>
              </a:rPr>
              <a:t>Pourquoi</a:t>
            </a:r>
            <a:r>
              <a:rPr lang="en-GB" sz="3200" b="1" dirty="0">
                <a:solidFill>
                  <a:srgbClr val="115076"/>
                </a:solidFill>
              </a:rPr>
              <a:t> ? </a:t>
            </a:r>
            <a:r>
              <a:rPr lang="en-GB" sz="3200" b="1" dirty="0" err="1">
                <a:solidFill>
                  <a:srgbClr val="115076"/>
                </a:solidFill>
              </a:rPr>
              <a:t>Parce</a:t>
            </a:r>
            <a:r>
              <a:rPr lang="en-GB" sz="3200" b="1" dirty="0">
                <a:solidFill>
                  <a:srgbClr val="115076"/>
                </a:solidFill>
              </a:rPr>
              <a:t> </a:t>
            </a:r>
            <a:r>
              <a:rPr lang="en-GB" sz="3200" b="1" dirty="0" err="1">
                <a:solidFill>
                  <a:srgbClr val="115076"/>
                </a:solidFill>
              </a:rPr>
              <a:t>qu’il</a:t>
            </a:r>
            <a:r>
              <a:rPr lang="en-GB" sz="3200" b="1" dirty="0">
                <a:solidFill>
                  <a:srgbClr val="115076"/>
                </a:solidFill>
              </a:rPr>
              <a:t> y a…</a:t>
            </a:r>
            <a:endParaRPr dirty="0"/>
          </a:p>
          <a:p>
            <a:pPr marL="971550" lvl="1" indent="-514350" algn="l" rtl="0">
              <a:lnSpc>
                <a:spcPct val="100000"/>
              </a:lnSpc>
              <a:spcBef>
                <a:spcPts val="500"/>
              </a:spcBef>
              <a:spcAft>
                <a:spcPts val="0"/>
              </a:spcAft>
              <a:buClr>
                <a:srgbClr val="115076"/>
              </a:buClr>
              <a:buSzPts val="3200"/>
              <a:buFont typeface="Twentieth Century"/>
              <a:buAutoNum type="alphaLcParenR"/>
            </a:pPr>
            <a:r>
              <a:rPr lang="en-GB" sz="3200" dirty="0">
                <a:solidFill>
                  <a:srgbClr val="115076"/>
                </a:solidFill>
              </a:rPr>
              <a:t>des </a:t>
            </a:r>
            <a:r>
              <a:rPr lang="en-GB" sz="3200" dirty="0" err="1">
                <a:solidFill>
                  <a:srgbClr val="115076"/>
                </a:solidFill>
              </a:rPr>
              <a:t>répétitions</a:t>
            </a:r>
            <a:endParaRPr sz="3200" dirty="0">
              <a:solidFill>
                <a:srgbClr val="115076"/>
              </a:solidFill>
            </a:endParaRPr>
          </a:p>
          <a:p>
            <a:pPr marL="971550" lvl="1" indent="-514350" algn="l" rtl="0">
              <a:lnSpc>
                <a:spcPct val="100000"/>
              </a:lnSpc>
              <a:spcBef>
                <a:spcPts val="500"/>
              </a:spcBef>
              <a:spcAft>
                <a:spcPts val="0"/>
              </a:spcAft>
              <a:buClr>
                <a:srgbClr val="115076"/>
              </a:buClr>
              <a:buSzPts val="3200"/>
              <a:buFont typeface="Twentieth Century"/>
              <a:buAutoNum type="alphaLcParenR"/>
            </a:pPr>
            <a:r>
              <a:rPr lang="en-GB" sz="3200" dirty="0">
                <a:solidFill>
                  <a:srgbClr val="115076"/>
                </a:solidFill>
              </a:rPr>
              <a:t>des rimes</a:t>
            </a:r>
            <a:endParaRPr dirty="0"/>
          </a:p>
          <a:p>
            <a:pPr marL="971550" lvl="1" indent="-514350" algn="l" rtl="0">
              <a:lnSpc>
                <a:spcPct val="100000"/>
              </a:lnSpc>
              <a:spcBef>
                <a:spcPts val="500"/>
              </a:spcBef>
              <a:spcAft>
                <a:spcPts val="0"/>
              </a:spcAft>
              <a:buClr>
                <a:srgbClr val="115076"/>
              </a:buClr>
              <a:buSzPts val="3200"/>
              <a:buFont typeface="Twentieth Century"/>
              <a:buAutoNum type="alphaLcParenR"/>
            </a:pPr>
            <a:r>
              <a:rPr lang="en-GB" sz="3200" dirty="0">
                <a:solidFill>
                  <a:srgbClr val="115076"/>
                </a:solidFill>
              </a:rPr>
              <a:t>des </a:t>
            </a:r>
            <a:r>
              <a:rPr lang="en-GB" sz="3200" dirty="0" err="1">
                <a:solidFill>
                  <a:srgbClr val="115076"/>
                </a:solidFill>
              </a:rPr>
              <a:t>rythmes</a:t>
            </a:r>
            <a:endParaRPr sz="3200" dirty="0">
              <a:solidFill>
                <a:srgbClr val="11507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
                                            <p:txEl>
                                              <p:pRg st="1" end="1"/>
                                            </p:txEl>
                                          </p:spTgt>
                                        </p:tgtEl>
                                        <p:attrNameLst>
                                          <p:attrName>style.visibility</p:attrName>
                                        </p:attrNameLst>
                                      </p:cBhvr>
                                      <p:to>
                                        <p:strVal val="visible"/>
                                      </p:to>
                                    </p:set>
                                    <p:animEffect transition="in" filter="fade">
                                      <p:cBhvr>
                                        <p:cTn id="7" dur="500"/>
                                        <p:tgtEl>
                                          <p:spTgt spid="3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xEl>
                                              <p:pRg st="2" end="2"/>
                                            </p:txEl>
                                          </p:spTgt>
                                        </p:tgtEl>
                                        <p:attrNameLst>
                                          <p:attrName>style.visibility</p:attrName>
                                        </p:attrNameLst>
                                      </p:cBhvr>
                                      <p:to>
                                        <p:strVal val="visible"/>
                                      </p:to>
                                    </p:set>
                                    <p:animEffect transition="in" filter="fade">
                                      <p:cBhvr>
                                        <p:cTn id="12" dur="500"/>
                                        <p:tgtEl>
                                          <p:spTgt spid="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9">
                                            <p:txEl>
                                              <p:pRg st="3" end="3"/>
                                            </p:txEl>
                                          </p:spTgt>
                                        </p:tgtEl>
                                        <p:attrNameLst>
                                          <p:attrName>style.visibility</p:attrName>
                                        </p:attrNameLst>
                                      </p:cBhvr>
                                      <p:to>
                                        <p:strVal val="visible"/>
                                      </p:to>
                                    </p:set>
                                    <p:animEffect transition="in" filter="fade">
                                      <p:cBhvr>
                                        <p:cTn id="17" dur="500"/>
                                        <p:tgtEl>
                                          <p:spTgt spid="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9">
                                            <p:txEl>
                                              <p:pRg st="4" end="4"/>
                                            </p:txEl>
                                          </p:spTgt>
                                        </p:tgtEl>
                                        <p:attrNameLst>
                                          <p:attrName>style.visibility</p:attrName>
                                        </p:attrNameLst>
                                      </p:cBhvr>
                                      <p:to>
                                        <p:strVal val="visible"/>
                                      </p:to>
                                    </p:set>
                                    <p:animEffect transition="in" filter="fade">
                                      <p:cBhvr>
                                        <p:cTn id="22" dur="500"/>
                                        <p:tgtEl>
                                          <p:spTgt spid="3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9">
                                            <p:txEl>
                                              <p:pRg st="8" end="8"/>
                                            </p:txEl>
                                          </p:spTgt>
                                        </p:tgtEl>
                                        <p:attrNameLst>
                                          <p:attrName>style.visibility</p:attrName>
                                        </p:attrNameLst>
                                      </p:cBhvr>
                                      <p:to>
                                        <p:strVal val="visible"/>
                                      </p:to>
                                    </p:set>
                                    <p:animEffect transition="in" filter="fade">
                                      <p:cBhvr>
                                        <p:cTn id="27" dur="500"/>
                                        <p:tgtEl>
                                          <p:spTgt spid="33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9">
                                            <p:txEl>
                                              <p:pRg st="9" end="9"/>
                                            </p:txEl>
                                          </p:spTgt>
                                        </p:tgtEl>
                                        <p:attrNameLst>
                                          <p:attrName>style.visibility</p:attrName>
                                        </p:attrNameLst>
                                      </p:cBhvr>
                                      <p:to>
                                        <p:strVal val="visible"/>
                                      </p:to>
                                    </p:set>
                                    <p:animEffect transition="in" filter="fade">
                                      <p:cBhvr>
                                        <p:cTn id="32" dur="500"/>
                                        <p:tgtEl>
                                          <p:spTgt spid="339">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9">
                                            <p:txEl>
                                              <p:pRg st="10" end="10"/>
                                            </p:txEl>
                                          </p:spTgt>
                                        </p:tgtEl>
                                        <p:attrNameLst>
                                          <p:attrName>style.visibility</p:attrName>
                                        </p:attrNameLst>
                                      </p:cBhvr>
                                      <p:to>
                                        <p:strVal val="visible"/>
                                      </p:to>
                                    </p:set>
                                    <p:animEffect transition="in" filter="fade">
                                      <p:cBhvr>
                                        <p:cTn id="37" dur="500"/>
                                        <p:tgtEl>
                                          <p:spTgt spid="339">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9">
                                            <p:txEl>
                                              <p:pRg st="11" end="11"/>
                                            </p:txEl>
                                          </p:spTgt>
                                        </p:tgtEl>
                                        <p:attrNameLst>
                                          <p:attrName>style.visibility</p:attrName>
                                        </p:attrNameLst>
                                      </p:cBhvr>
                                      <p:to>
                                        <p:strVal val="visible"/>
                                      </p:to>
                                    </p:set>
                                    <p:animEffect transition="in" filter="fade">
                                      <p:cBhvr>
                                        <p:cTn id="42" dur="500"/>
                                        <p:tgtEl>
                                          <p:spTgt spid="33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12" descr="background rectangle"/>
          <p:cNvPicPr preferRelativeResize="0"/>
          <p:nvPr/>
        </p:nvPicPr>
        <p:blipFill rotWithShape="1">
          <a:blip r:embed="rId3">
            <a:alphaModFix/>
          </a:blip>
          <a:srcRect/>
          <a:stretch/>
        </p:blipFill>
        <p:spPr>
          <a:xfrm>
            <a:off x="0" y="297493"/>
            <a:ext cx="6457246" cy="867128"/>
          </a:xfrm>
          <a:prstGeom prst="rect">
            <a:avLst/>
          </a:prstGeom>
          <a:noFill/>
          <a:ln>
            <a:noFill/>
          </a:ln>
        </p:spPr>
      </p:pic>
      <p:sp>
        <p:nvSpPr>
          <p:cNvPr id="346" name="Google Shape;346;p12"/>
          <p:cNvSpPr txBox="1">
            <a:spLocks noGrp="1"/>
          </p:cNvSpPr>
          <p:nvPr>
            <p:ph type="title"/>
          </p:nvPr>
        </p:nvSpPr>
        <p:spPr>
          <a:xfrm>
            <a:off x="584810" y="684706"/>
            <a:ext cx="10515600" cy="19314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dirty="0" err="1">
                <a:solidFill>
                  <a:srgbClr val="115076"/>
                </a:solidFill>
              </a:rPr>
              <a:t>L’homme</a:t>
            </a:r>
            <a:r>
              <a:rPr lang="en-GB" b="1" dirty="0">
                <a:solidFill>
                  <a:srgbClr val="115076"/>
                </a:solidFill>
              </a:rPr>
              <a:t> qui </a:t>
            </a:r>
            <a:r>
              <a:rPr lang="en-GB" b="1" dirty="0" err="1">
                <a:solidFill>
                  <a:srgbClr val="115076"/>
                </a:solidFill>
              </a:rPr>
              <a:t>te</a:t>
            </a:r>
            <a:r>
              <a:rPr lang="en-GB" b="1" dirty="0">
                <a:solidFill>
                  <a:srgbClr val="115076"/>
                </a:solidFill>
              </a:rPr>
              <a:t> </a:t>
            </a:r>
            <a:r>
              <a:rPr lang="en-GB" b="1" dirty="0" err="1">
                <a:solidFill>
                  <a:srgbClr val="115076"/>
                </a:solidFill>
              </a:rPr>
              <a:t>ressemble</a:t>
            </a:r>
            <a:endParaRPr dirty="0">
              <a:solidFill>
                <a:srgbClr val="115076"/>
              </a:solidFill>
            </a:endParaRPr>
          </a:p>
        </p:txBody>
      </p:sp>
      <p:sp>
        <p:nvSpPr>
          <p:cNvPr id="347" name="Google Shape;347;p12"/>
          <p:cNvSpPr txBox="1">
            <a:spLocks noGrp="1"/>
          </p:cNvSpPr>
          <p:nvPr>
            <p:ph type="body" idx="1"/>
          </p:nvPr>
        </p:nvSpPr>
        <p:spPr>
          <a:xfrm>
            <a:off x="850490" y="2156943"/>
            <a:ext cx="5181600" cy="4351338"/>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1F3864"/>
              </a:buClr>
              <a:buSzPts val="1750"/>
              <a:buNone/>
            </a:pPr>
            <a:r>
              <a:rPr lang="en-GB" sz="2000" dirty="0">
                <a:solidFill>
                  <a:srgbClr val="115076"/>
                </a:solidFill>
              </a:rPr>
              <a:t>[Verse 1 text here]</a:t>
            </a:r>
            <a:endParaRPr sz="2000" dirty="0">
              <a:solidFill>
                <a:srgbClr val="115076"/>
              </a:solidFill>
            </a:endParaRPr>
          </a:p>
          <a:p>
            <a:pPr marL="0" lvl="0" indent="0" algn="l" rtl="0">
              <a:lnSpc>
                <a:spcPct val="70000"/>
              </a:lnSpc>
              <a:spcBef>
                <a:spcPts val="1000"/>
              </a:spcBef>
              <a:spcAft>
                <a:spcPts val="0"/>
              </a:spcAft>
              <a:buClr>
                <a:srgbClr val="1F3864"/>
              </a:buClr>
              <a:buSzPts val="1750"/>
              <a:buNone/>
            </a:pPr>
            <a:endParaRPr sz="2000" dirty="0">
              <a:solidFill>
                <a:srgbClr val="115076"/>
              </a:solidFill>
            </a:endParaRPr>
          </a:p>
          <a:p>
            <a:pPr marL="0" lvl="0" indent="0" algn="l" rtl="0">
              <a:lnSpc>
                <a:spcPct val="70000"/>
              </a:lnSpc>
              <a:spcBef>
                <a:spcPts val="1000"/>
              </a:spcBef>
              <a:spcAft>
                <a:spcPts val="0"/>
              </a:spcAft>
              <a:buClr>
                <a:srgbClr val="1F3864"/>
              </a:buClr>
              <a:buSzPts val="1750"/>
              <a:buNone/>
            </a:pPr>
            <a:r>
              <a:rPr lang="en-GB" sz="2000" dirty="0">
                <a:solidFill>
                  <a:srgbClr val="115076"/>
                </a:solidFill>
              </a:rPr>
              <a:t>[Verse 2 text here]</a:t>
            </a:r>
          </a:p>
          <a:p>
            <a:pPr marL="0" lvl="0" indent="0" algn="l" rtl="0">
              <a:lnSpc>
                <a:spcPct val="70000"/>
              </a:lnSpc>
              <a:spcBef>
                <a:spcPts val="1000"/>
              </a:spcBef>
              <a:spcAft>
                <a:spcPts val="0"/>
              </a:spcAft>
              <a:buClr>
                <a:srgbClr val="1F3864"/>
              </a:buClr>
              <a:buSzPts val="1750"/>
              <a:buNone/>
            </a:pPr>
            <a:endParaRPr lang="en-GB" sz="2000" dirty="0"/>
          </a:p>
          <a:p>
            <a:pPr marL="0" lvl="0" indent="0">
              <a:lnSpc>
                <a:spcPct val="70000"/>
              </a:lnSpc>
              <a:buSzPts val="1750"/>
              <a:buNone/>
            </a:pPr>
            <a:endParaRPr lang="en-GB" sz="2000" b="1" dirty="0">
              <a:solidFill>
                <a:srgbClr val="EE6000"/>
              </a:solidFill>
            </a:endParaRPr>
          </a:p>
          <a:p>
            <a:pPr marL="0" lvl="0" indent="0">
              <a:lnSpc>
                <a:spcPct val="70000"/>
              </a:lnSpc>
              <a:buSzPts val="1750"/>
              <a:buNone/>
            </a:pPr>
            <a:endParaRPr lang="en-GB" sz="2000" b="1" dirty="0">
              <a:solidFill>
                <a:srgbClr val="EE6000"/>
              </a:solidFill>
            </a:endParaRPr>
          </a:p>
          <a:p>
            <a:pPr marL="0" lvl="0" indent="0">
              <a:lnSpc>
                <a:spcPct val="70000"/>
              </a:lnSpc>
              <a:buSzPts val="1750"/>
              <a:buNone/>
            </a:pPr>
            <a:endParaRPr lang="en-GB" sz="2000" b="1" dirty="0">
              <a:solidFill>
                <a:srgbClr val="EE6000"/>
              </a:solidFill>
            </a:endParaRPr>
          </a:p>
          <a:p>
            <a:pPr marL="0" lvl="0" indent="0">
              <a:lnSpc>
                <a:spcPct val="100000"/>
              </a:lnSpc>
              <a:buSzPts val="1750"/>
              <a:buNone/>
            </a:pPr>
            <a:r>
              <a:rPr lang="en-GB" sz="2000" b="1" dirty="0">
                <a:solidFill>
                  <a:srgbClr val="EE6000"/>
                </a:solidFill>
              </a:rPr>
              <a:t>feu</a:t>
            </a:r>
          </a:p>
          <a:p>
            <a:pPr marL="0" lvl="0" indent="0">
              <a:lnSpc>
                <a:spcPct val="100000"/>
              </a:lnSpc>
              <a:buSzPts val="1750"/>
              <a:buNone/>
            </a:pPr>
            <a:r>
              <a:rPr lang="en-GB" sz="2000" b="1" dirty="0" err="1">
                <a:solidFill>
                  <a:srgbClr val="EE6000"/>
                </a:solidFill>
              </a:rPr>
              <a:t>repousser</a:t>
            </a:r>
            <a:endParaRPr lang="en-GB" sz="2000" b="1" dirty="0">
              <a:solidFill>
                <a:srgbClr val="EE6000"/>
              </a:solidFill>
            </a:endParaRPr>
          </a:p>
          <a:p>
            <a:pPr marL="0" lvl="0" indent="0">
              <a:lnSpc>
                <a:spcPct val="100000"/>
              </a:lnSpc>
              <a:buSzPts val="1750"/>
              <a:buNone/>
            </a:pPr>
            <a:r>
              <a:rPr lang="en-GB" sz="2000" b="1" dirty="0" err="1">
                <a:solidFill>
                  <a:srgbClr val="EE6000"/>
                </a:solidFill>
              </a:rPr>
              <a:t>ouvre</a:t>
            </a:r>
            <a:endParaRPr lang="en-GB" sz="2000" b="1" dirty="0">
              <a:solidFill>
                <a:srgbClr val="EE6000"/>
              </a:solidFill>
            </a:endParaRPr>
          </a:p>
          <a:p>
            <a:pPr marL="0" lvl="0" indent="0">
              <a:lnSpc>
                <a:spcPct val="100000"/>
              </a:lnSpc>
              <a:buSzPts val="1750"/>
              <a:buNone/>
            </a:pPr>
            <a:r>
              <a:rPr lang="en-GB" sz="2000" b="1" dirty="0" err="1">
                <a:solidFill>
                  <a:srgbClr val="EE6000"/>
                </a:solidFill>
              </a:rPr>
              <a:t>moi</a:t>
            </a:r>
            <a:endParaRPr lang="en-GB" sz="2000" dirty="0">
              <a:solidFill>
                <a:srgbClr val="EE6000"/>
              </a:solidFill>
            </a:endParaRPr>
          </a:p>
        </p:txBody>
      </p:sp>
      <p:sp>
        <p:nvSpPr>
          <p:cNvPr id="348" name="Google Shape;348;p12"/>
          <p:cNvSpPr txBox="1"/>
          <p:nvPr/>
        </p:nvSpPr>
        <p:spPr>
          <a:xfrm>
            <a:off x="4542502" y="2024208"/>
            <a:ext cx="5382547" cy="14772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2060"/>
              </a:buClr>
              <a:buSzPts val="1800"/>
              <a:buFont typeface="Century Gothic"/>
              <a:buNone/>
            </a:pPr>
            <a:r>
              <a:rPr lang="en-GB" sz="2000" dirty="0">
                <a:solidFill>
                  <a:srgbClr val="115076"/>
                </a:solidFill>
                <a:latin typeface="Century Gothic"/>
                <a:ea typeface="Century Gothic"/>
                <a:cs typeface="Century Gothic"/>
                <a:sym typeface="Century Gothic"/>
              </a:rPr>
              <a:t>Look up the</a:t>
            </a:r>
            <a:r>
              <a:rPr lang="en-GB" sz="2000" b="0" i="0" u="none" strike="noStrike" cap="none" dirty="0">
                <a:solidFill>
                  <a:srgbClr val="115076"/>
                </a:solidFill>
                <a:latin typeface="Century Gothic"/>
                <a:ea typeface="Century Gothic"/>
                <a:cs typeface="Century Gothic"/>
                <a:sym typeface="Century Gothic"/>
              </a:rPr>
              <a:t> </a:t>
            </a:r>
            <a:r>
              <a:rPr lang="en-GB" sz="2000" b="1" i="0" u="none" strike="noStrike" cap="none" dirty="0">
                <a:solidFill>
                  <a:srgbClr val="ED7D31"/>
                </a:solidFill>
                <a:latin typeface="Century Gothic"/>
                <a:ea typeface="Century Gothic"/>
                <a:cs typeface="Century Gothic"/>
                <a:sym typeface="Century Gothic"/>
              </a:rPr>
              <a:t>orange</a:t>
            </a:r>
            <a:r>
              <a:rPr lang="en-GB" sz="2000" b="0" i="0" u="none" strike="noStrike" cap="none" dirty="0">
                <a:solidFill>
                  <a:srgbClr val="002060"/>
                </a:solidFill>
                <a:latin typeface="Century Gothic"/>
                <a:ea typeface="Century Gothic"/>
                <a:cs typeface="Century Gothic"/>
                <a:sym typeface="Century Gothic"/>
              </a:rPr>
              <a:t> </a:t>
            </a:r>
            <a:r>
              <a:rPr lang="en-GB" sz="2000" b="0" i="0" u="none" strike="noStrike" cap="none" dirty="0">
                <a:solidFill>
                  <a:srgbClr val="115076"/>
                </a:solidFill>
                <a:latin typeface="Century Gothic"/>
                <a:ea typeface="Century Gothic"/>
                <a:cs typeface="Century Gothic"/>
                <a:sym typeface="Century Gothic"/>
              </a:rPr>
              <a:t>words in a dictionary (or using </a:t>
            </a:r>
            <a:r>
              <a:rPr lang="en-GB" sz="2000" b="0" i="0" u="sng" strike="noStrike" cap="none" dirty="0" err="1">
                <a:solidFill>
                  <a:srgbClr val="002060"/>
                </a:solidFill>
                <a:latin typeface="Century Gothic"/>
                <a:ea typeface="Century Gothic"/>
                <a:cs typeface="Century Gothic"/>
                <a:sym typeface="Century Gothic"/>
                <a:hlinkClick r:id="rId4"/>
              </a:rPr>
              <a:t>WordReference</a:t>
            </a:r>
            <a:r>
              <a:rPr lang="en-GB" sz="2000" b="0" i="0" u="none" strike="noStrike" cap="none" dirty="0">
                <a:solidFill>
                  <a:srgbClr val="002060"/>
                </a:solidFill>
                <a:latin typeface="Century Gothic"/>
                <a:ea typeface="Century Gothic"/>
                <a:cs typeface="Century Gothic"/>
                <a:sym typeface="Century Gothic"/>
              </a:rPr>
              <a:t>) </a:t>
            </a:r>
            <a:r>
              <a:rPr lang="en-GB" sz="2000" b="0" i="0" u="none" strike="noStrike" cap="none" dirty="0">
                <a:solidFill>
                  <a:srgbClr val="115076"/>
                </a:solidFill>
                <a:latin typeface="Century Gothic"/>
                <a:ea typeface="Century Gothic"/>
                <a:cs typeface="Century Gothic"/>
                <a:sym typeface="Century Gothic"/>
              </a:rPr>
              <a:t>and list their </a:t>
            </a:r>
            <a:r>
              <a:rPr lang="en-GB" sz="2000" b="1" i="0" u="none" strike="noStrike" cap="none" dirty="0">
                <a:solidFill>
                  <a:srgbClr val="115076"/>
                </a:solidFill>
                <a:latin typeface="Century Gothic"/>
                <a:ea typeface="Century Gothic"/>
                <a:cs typeface="Century Gothic"/>
                <a:sym typeface="Century Gothic"/>
              </a:rPr>
              <a:t>English meaning </a:t>
            </a:r>
            <a:r>
              <a:rPr lang="en-GB" sz="2000" b="0" i="0" u="none" strike="noStrike" cap="none" dirty="0">
                <a:solidFill>
                  <a:srgbClr val="115076"/>
                </a:solidFill>
                <a:latin typeface="Century Gothic"/>
                <a:ea typeface="Century Gothic"/>
                <a:cs typeface="Century Gothic"/>
                <a:sym typeface="Century Gothic"/>
              </a:rPr>
              <a:t>and </a:t>
            </a:r>
            <a:r>
              <a:rPr lang="en-GB" sz="2000" b="1" i="0" u="none" strike="noStrike" cap="none" dirty="0">
                <a:solidFill>
                  <a:srgbClr val="115076"/>
                </a:solidFill>
                <a:latin typeface="Century Gothic"/>
                <a:ea typeface="Century Gothic"/>
                <a:cs typeface="Century Gothic"/>
                <a:sym typeface="Century Gothic"/>
              </a:rPr>
              <a:t>part of speech.</a:t>
            </a:r>
            <a:endParaRPr sz="2000" b="0" i="0" u="none" strike="noStrike" cap="none" dirty="0">
              <a:solidFill>
                <a:srgbClr val="115076"/>
              </a:solidFill>
              <a:latin typeface="Century Gothic"/>
              <a:ea typeface="Century Gothic"/>
              <a:cs typeface="Century Gothic"/>
              <a:sym typeface="Century Gothic"/>
            </a:endParaRPr>
          </a:p>
        </p:txBody>
      </p:sp>
      <p:sp>
        <p:nvSpPr>
          <p:cNvPr id="349" name="Google Shape;349;p12"/>
          <p:cNvSpPr txBox="1"/>
          <p:nvPr/>
        </p:nvSpPr>
        <p:spPr>
          <a:xfrm>
            <a:off x="300038" y="21925"/>
            <a:ext cx="6484584"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600"/>
              <a:buFont typeface="Century Gothic"/>
              <a:buNone/>
            </a:pPr>
            <a:r>
              <a:rPr lang="en-GB" sz="3600" b="1" i="0" u="none" strike="noStrike" cap="none">
                <a:solidFill>
                  <a:srgbClr val="FFFFFF"/>
                </a:solidFill>
                <a:latin typeface="Century Gothic"/>
                <a:ea typeface="Century Gothic"/>
                <a:cs typeface="Century Gothic"/>
                <a:sym typeface="Century Gothic"/>
              </a:rPr>
              <a:t>Challenge 6</a:t>
            </a:r>
            <a:endParaRPr sz="3600" b="1" i="0" u="none" strike="noStrike" cap="none">
              <a:solidFill>
                <a:srgbClr val="FFFFFF"/>
              </a:solidFill>
              <a:latin typeface="Century Gothic"/>
              <a:ea typeface="Century Gothic"/>
              <a:cs typeface="Century Gothic"/>
              <a:sym typeface="Century Gothic"/>
            </a:endParaRPr>
          </a:p>
        </p:txBody>
      </p:sp>
      <p:sp>
        <p:nvSpPr>
          <p:cNvPr id="350" name="Google Shape;350;p12"/>
          <p:cNvSpPr txBox="1"/>
          <p:nvPr/>
        </p:nvSpPr>
        <p:spPr>
          <a:xfrm>
            <a:off x="4550724" y="4350541"/>
            <a:ext cx="7246711" cy="193895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2060"/>
              </a:buClr>
              <a:buSzPts val="1800"/>
              <a:buFont typeface="Century Gothic"/>
              <a:buNone/>
            </a:pPr>
            <a:r>
              <a:rPr lang="en-GB" sz="2000" b="1" i="0" u="none" strike="noStrike" cap="none" dirty="0">
                <a:solidFill>
                  <a:srgbClr val="115076"/>
                </a:solidFill>
                <a:latin typeface="Century Gothic"/>
                <a:ea typeface="Century Gothic"/>
                <a:cs typeface="Century Gothic"/>
                <a:sym typeface="Century Gothic"/>
              </a:rPr>
              <a:t>feu</a:t>
            </a:r>
            <a:r>
              <a:rPr lang="en-GB" sz="2000" b="0" i="1" u="none" strike="noStrike" cap="none" dirty="0">
                <a:solidFill>
                  <a:srgbClr val="115076"/>
                </a:solidFill>
                <a:latin typeface="Century Gothic"/>
                <a:ea typeface="Century Gothic"/>
                <a:cs typeface="Century Gothic"/>
                <a:sym typeface="Century Gothic"/>
              </a:rPr>
              <a:t> nm</a:t>
            </a:r>
            <a:r>
              <a:rPr lang="en-GB" sz="2000" b="0" i="0" u="none" strike="noStrike" cap="none" dirty="0">
                <a:solidFill>
                  <a:srgbClr val="115076"/>
                </a:solidFill>
                <a:latin typeface="Century Gothic"/>
                <a:ea typeface="Century Gothic"/>
                <a:cs typeface="Century Gothic"/>
                <a:sym typeface="Century Gothic"/>
              </a:rPr>
              <a:t>		fire</a:t>
            </a:r>
            <a:endParaRPr sz="2000" dirty="0">
              <a:solidFill>
                <a:srgbClr val="115076"/>
              </a:solidFill>
            </a:endParaRPr>
          </a:p>
          <a:p>
            <a:pPr marL="0" marR="0" lvl="0" indent="0" algn="l" rtl="0">
              <a:lnSpc>
                <a:spcPct val="150000"/>
              </a:lnSpc>
              <a:spcBef>
                <a:spcPts val="0"/>
              </a:spcBef>
              <a:spcAft>
                <a:spcPts val="0"/>
              </a:spcAft>
              <a:buClr>
                <a:srgbClr val="002060"/>
              </a:buClr>
              <a:buSzPts val="1800"/>
              <a:buFont typeface="Century Gothic"/>
              <a:buNone/>
            </a:pPr>
            <a:r>
              <a:rPr lang="en-GB" sz="2000" b="1" i="0" u="none" strike="noStrike" cap="none" dirty="0" err="1">
                <a:solidFill>
                  <a:srgbClr val="115076"/>
                </a:solidFill>
                <a:latin typeface="Century Gothic"/>
                <a:ea typeface="Century Gothic"/>
                <a:cs typeface="Century Gothic"/>
                <a:sym typeface="Century Gothic"/>
              </a:rPr>
              <a:t>repousser</a:t>
            </a:r>
            <a:r>
              <a:rPr lang="en-GB" sz="2000" b="0" i="0" u="none" strike="noStrike" cap="none" dirty="0">
                <a:solidFill>
                  <a:srgbClr val="115076"/>
                </a:solidFill>
                <a:latin typeface="Century Gothic"/>
                <a:ea typeface="Century Gothic"/>
                <a:cs typeface="Century Gothic"/>
                <a:sym typeface="Century Gothic"/>
              </a:rPr>
              <a:t> </a:t>
            </a:r>
            <a:r>
              <a:rPr lang="en-GB" sz="2000" b="0" i="0" u="none" strike="noStrike" cap="none" dirty="0" err="1">
                <a:solidFill>
                  <a:srgbClr val="115076"/>
                </a:solidFill>
                <a:latin typeface="Century Gothic"/>
                <a:ea typeface="Century Gothic"/>
                <a:cs typeface="Century Gothic"/>
                <a:sym typeface="Century Gothic"/>
              </a:rPr>
              <a:t>vtr</a:t>
            </a:r>
            <a:r>
              <a:rPr lang="en-GB" sz="2000" b="0" i="0" u="none" strike="noStrike" cap="none" dirty="0">
                <a:solidFill>
                  <a:srgbClr val="115076"/>
                </a:solidFill>
                <a:latin typeface="Century Gothic"/>
                <a:ea typeface="Century Gothic"/>
                <a:cs typeface="Century Gothic"/>
                <a:sym typeface="Century Gothic"/>
              </a:rPr>
              <a:t>	reject</a:t>
            </a:r>
            <a:endParaRPr sz="2000" dirty="0">
              <a:solidFill>
                <a:srgbClr val="115076"/>
              </a:solidFill>
            </a:endParaRPr>
          </a:p>
          <a:p>
            <a:pPr marL="0" marR="0" lvl="0" indent="0" algn="l" rtl="0">
              <a:lnSpc>
                <a:spcPct val="150000"/>
              </a:lnSpc>
              <a:spcBef>
                <a:spcPts val="0"/>
              </a:spcBef>
              <a:spcAft>
                <a:spcPts val="0"/>
              </a:spcAft>
              <a:buClr>
                <a:srgbClr val="002060"/>
              </a:buClr>
              <a:buSzPts val="1800"/>
              <a:buFont typeface="Century Gothic"/>
              <a:buNone/>
            </a:pPr>
            <a:r>
              <a:rPr lang="en-GB" sz="2000" b="1" i="0" u="none" strike="noStrike" cap="none" dirty="0" err="1">
                <a:solidFill>
                  <a:srgbClr val="115076"/>
                </a:solidFill>
                <a:latin typeface="Century Gothic"/>
                <a:ea typeface="Century Gothic"/>
                <a:cs typeface="Century Gothic"/>
                <a:sym typeface="Century Gothic"/>
              </a:rPr>
              <a:t>ouvrir</a:t>
            </a:r>
            <a:r>
              <a:rPr lang="en-GB" sz="2000" b="1" i="0" u="none" strike="noStrike" cap="none" dirty="0">
                <a:solidFill>
                  <a:srgbClr val="115076"/>
                </a:solidFill>
                <a:latin typeface="Century Gothic"/>
                <a:ea typeface="Century Gothic"/>
                <a:cs typeface="Century Gothic"/>
                <a:sym typeface="Century Gothic"/>
              </a:rPr>
              <a:t> </a:t>
            </a:r>
            <a:r>
              <a:rPr lang="en-GB" sz="2000" i="1" dirty="0" err="1">
                <a:solidFill>
                  <a:srgbClr val="115076"/>
                </a:solidFill>
                <a:latin typeface="Century Gothic"/>
                <a:ea typeface="Century Gothic"/>
                <a:cs typeface="Century Gothic"/>
                <a:sym typeface="Century Gothic"/>
              </a:rPr>
              <a:t>vtr</a:t>
            </a:r>
            <a:r>
              <a:rPr lang="en-GB" sz="2000" b="0" i="1" u="none" strike="noStrike" cap="none" dirty="0">
                <a:solidFill>
                  <a:srgbClr val="115076"/>
                </a:solidFill>
                <a:latin typeface="Century Gothic"/>
                <a:ea typeface="Century Gothic"/>
                <a:cs typeface="Century Gothic"/>
                <a:sym typeface="Century Gothic"/>
              </a:rPr>
              <a:t> </a:t>
            </a:r>
            <a:r>
              <a:rPr lang="en-GB" sz="2000" b="0" i="0" u="none" strike="noStrike" cap="none" dirty="0">
                <a:solidFill>
                  <a:srgbClr val="115076"/>
                </a:solidFill>
                <a:latin typeface="Century Gothic"/>
                <a:ea typeface="Century Gothic"/>
                <a:cs typeface="Century Gothic"/>
                <a:sym typeface="Century Gothic"/>
              </a:rPr>
              <a:t>	open (up)</a:t>
            </a:r>
          </a:p>
          <a:p>
            <a:pPr marL="0" marR="0" lvl="0" indent="0" algn="l" rtl="0">
              <a:lnSpc>
                <a:spcPct val="150000"/>
              </a:lnSpc>
              <a:spcBef>
                <a:spcPts val="0"/>
              </a:spcBef>
              <a:spcAft>
                <a:spcPts val="0"/>
              </a:spcAft>
              <a:buClr>
                <a:srgbClr val="002060"/>
              </a:buClr>
              <a:buSzPts val="1800"/>
              <a:buFont typeface="Century Gothic"/>
              <a:buNone/>
            </a:pPr>
            <a:r>
              <a:rPr lang="en-GB" sz="2000" b="1" dirty="0" err="1">
                <a:solidFill>
                  <a:srgbClr val="115076"/>
                </a:solidFill>
                <a:latin typeface="Century Gothic"/>
                <a:sym typeface="Century Gothic"/>
              </a:rPr>
              <a:t>moi</a:t>
            </a:r>
            <a:r>
              <a:rPr lang="en-GB" sz="2000" dirty="0">
                <a:solidFill>
                  <a:srgbClr val="115076"/>
                </a:solidFill>
                <a:latin typeface="Century Gothic"/>
                <a:sym typeface="Century Gothic"/>
              </a:rPr>
              <a:t> </a:t>
            </a:r>
            <a:r>
              <a:rPr lang="en-GB" sz="2000" i="1" dirty="0" err="1">
                <a:solidFill>
                  <a:srgbClr val="115076"/>
                </a:solidFill>
                <a:latin typeface="Century Gothic"/>
                <a:sym typeface="Century Gothic"/>
              </a:rPr>
              <a:t>pron</a:t>
            </a:r>
            <a:r>
              <a:rPr lang="en-GB" sz="2000" i="1" dirty="0">
                <a:solidFill>
                  <a:srgbClr val="115076"/>
                </a:solidFill>
                <a:latin typeface="Century Gothic"/>
                <a:sym typeface="Century Gothic"/>
              </a:rPr>
              <a:t>	</a:t>
            </a:r>
            <a:r>
              <a:rPr lang="en-GB" sz="2000" dirty="0">
                <a:solidFill>
                  <a:srgbClr val="115076"/>
                </a:solidFill>
                <a:latin typeface="Century Gothic"/>
                <a:sym typeface="Century Gothic"/>
              </a:rPr>
              <a:t>me</a:t>
            </a:r>
            <a:endParaRPr sz="2000" b="1" dirty="0">
              <a:solidFill>
                <a:srgbClr val="115076"/>
              </a:solidFill>
            </a:endParaRPr>
          </a:p>
        </p:txBody>
      </p:sp>
      <p:sp>
        <p:nvSpPr>
          <p:cNvPr id="351" name="Google Shape;351;p12"/>
          <p:cNvSpPr/>
          <p:nvPr/>
        </p:nvSpPr>
        <p:spPr>
          <a:xfrm>
            <a:off x="4777985" y="3006178"/>
            <a:ext cx="6401170" cy="2344073"/>
          </a:xfrm>
          <a:prstGeom prst="wedgeEllipseCallout">
            <a:avLst>
              <a:gd name="adj1" fmla="val -27730"/>
              <a:gd name="adj2" fmla="val 61430"/>
            </a:avLst>
          </a:prstGeom>
          <a:solidFill>
            <a:srgbClr val="115076"/>
          </a:solidFill>
          <a:ln w="12700" cap="flat" cmpd="sng">
            <a:solidFill>
              <a:srgbClr val="EE6000"/>
            </a:solidFill>
            <a:prstDash val="solid"/>
            <a:miter lim="800000"/>
            <a:headEnd type="none" w="sm" len="sm"/>
            <a:tailEnd type="none" w="sm" len="sm"/>
          </a:ln>
          <a:effectLst/>
        </p:spPr>
        <p:txBody>
          <a:bodyPr spcFirstLastPara="1" wrap="square" lIns="91425" tIns="45700" rIns="91425" bIns="45700" anchor="ctr" anchorCtr="0">
            <a:noAutofit/>
          </a:bodyPr>
          <a:lstStyle/>
          <a:p>
            <a:pPr marL="457200" marR="0" lvl="1" indent="0" algn="ctr" rtl="0">
              <a:lnSpc>
                <a:spcPct val="100000"/>
              </a:lnSpc>
              <a:spcBef>
                <a:spcPts val="0"/>
              </a:spcBef>
              <a:spcAft>
                <a:spcPts val="0"/>
              </a:spcAft>
              <a:buClr>
                <a:schemeClr val="lt1"/>
              </a:buClr>
              <a:buSzPts val="2000"/>
              <a:buFont typeface="Century Gothic"/>
              <a:buNone/>
            </a:pPr>
            <a:endParaRPr sz="2000" b="0" i="0" u="none" strike="noStrike" cap="none" dirty="0">
              <a:solidFill>
                <a:srgbClr val="FFFFFF"/>
              </a:solidFill>
              <a:latin typeface="Century Gothic"/>
              <a:ea typeface="Century Gothic"/>
              <a:cs typeface="Century Gothic"/>
              <a:sym typeface="Century Gothic"/>
            </a:endParaRPr>
          </a:p>
          <a:p>
            <a:pPr marL="457200" marR="0" lvl="1" indent="0" rtl="0">
              <a:lnSpc>
                <a:spcPct val="100000"/>
              </a:lnSpc>
              <a:spcBef>
                <a:spcPts val="0"/>
              </a:spcBef>
              <a:spcAft>
                <a:spcPts val="0"/>
              </a:spcAft>
              <a:buClr>
                <a:srgbClr val="FFFFFF"/>
              </a:buClr>
              <a:buSzPts val="2000"/>
              <a:buFont typeface="Century Gothic"/>
              <a:buNone/>
            </a:pPr>
            <a:r>
              <a:rPr lang="en-GB" sz="2000" b="0" i="0" u="none" strike="noStrike" cap="none" dirty="0">
                <a:solidFill>
                  <a:srgbClr val="FFFFFF"/>
                </a:solidFill>
                <a:latin typeface="Century Gothic"/>
                <a:ea typeface="Century Gothic"/>
                <a:cs typeface="Century Gothic"/>
                <a:sym typeface="Century Gothic"/>
              </a:rPr>
              <a:t>The dictionary has different possible meanings of a word, with examples. The </a:t>
            </a:r>
            <a:r>
              <a:rPr lang="en-GB" sz="2000" b="1" i="0" u="none" strike="noStrike" cap="none" dirty="0">
                <a:solidFill>
                  <a:srgbClr val="FFFFFF"/>
                </a:solidFill>
                <a:latin typeface="Century Gothic"/>
                <a:ea typeface="Century Gothic"/>
                <a:cs typeface="Century Gothic"/>
                <a:sym typeface="Century Gothic"/>
              </a:rPr>
              <a:t>third</a:t>
            </a:r>
            <a:r>
              <a:rPr lang="en-GB" sz="2000" b="0" i="0" u="none" strike="noStrike" cap="none" dirty="0">
                <a:solidFill>
                  <a:srgbClr val="FFFFFF"/>
                </a:solidFill>
                <a:latin typeface="Century Gothic"/>
                <a:ea typeface="Century Gothic"/>
                <a:cs typeface="Century Gothic"/>
                <a:sym typeface="Century Gothic"/>
              </a:rPr>
              <a:t> meaning listed for </a:t>
            </a:r>
            <a:r>
              <a:rPr lang="en-GB" sz="2000" b="1" i="1" u="none" strike="noStrike" cap="none" dirty="0" err="1">
                <a:solidFill>
                  <a:srgbClr val="FFFFFF"/>
                </a:solidFill>
                <a:latin typeface="Century Gothic"/>
                <a:ea typeface="Century Gothic"/>
                <a:cs typeface="Century Gothic"/>
                <a:sym typeface="Century Gothic"/>
              </a:rPr>
              <a:t>repousser</a:t>
            </a:r>
            <a:r>
              <a:rPr lang="en-GB" sz="2000" b="1" i="0" u="none" strike="noStrike" cap="none" dirty="0">
                <a:solidFill>
                  <a:srgbClr val="FFFFFF"/>
                </a:solidFill>
                <a:latin typeface="Century Gothic"/>
                <a:ea typeface="Century Gothic"/>
                <a:cs typeface="Century Gothic"/>
                <a:sym typeface="Century Gothic"/>
              </a:rPr>
              <a:t> </a:t>
            </a:r>
            <a:r>
              <a:rPr lang="en-GB" sz="2000" b="0" i="0" u="none" strike="noStrike" cap="none" dirty="0">
                <a:solidFill>
                  <a:srgbClr val="FFFFFF"/>
                </a:solidFill>
                <a:latin typeface="Century Gothic"/>
                <a:ea typeface="Century Gothic"/>
                <a:cs typeface="Century Gothic"/>
                <a:sym typeface="Century Gothic"/>
              </a:rPr>
              <a:t>in </a:t>
            </a:r>
            <a:r>
              <a:rPr lang="en-GB" sz="2000" b="0" i="0" u="none" strike="noStrike" cap="none" dirty="0" err="1">
                <a:solidFill>
                  <a:srgbClr val="FFFFFF"/>
                </a:solidFill>
                <a:latin typeface="Century Gothic"/>
                <a:ea typeface="Century Gothic"/>
                <a:cs typeface="Century Gothic"/>
                <a:sym typeface="Century Gothic"/>
              </a:rPr>
              <a:t>WordReference</a:t>
            </a:r>
            <a:r>
              <a:rPr lang="en-GB" sz="2000" b="0" i="0" u="none" strike="noStrike" cap="none" dirty="0">
                <a:solidFill>
                  <a:srgbClr val="FFFFFF"/>
                </a:solidFill>
                <a:latin typeface="Century Gothic"/>
                <a:ea typeface="Century Gothic"/>
                <a:cs typeface="Century Gothic"/>
                <a:sym typeface="Century Gothic"/>
              </a:rPr>
              <a:t> is the right one for the context of the poem!</a:t>
            </a:r>
            <a:endParaRPr dirty="0"/>
          </a:p>
          <a:p>
            <a:pPr marL="0" marR="0" lvl="0" indent="0" algn="l" rtl="0">
              <a:lnSpc>
                <a:spcPct val="100000"/>
              </a:lnSpc>
              <a:spcBef>
                <a:spcPts val="0"/>
              </a:spcBef>
              <a:spcAft>
                <a:spcPts val="0"/>
              </a:spcAft>
              <a:buClr>
                <a:schemeClr val="lt1"/>
              </a:buClr>
              <a:buSzPts val="1800"/>
              <a:buFont typeface="Century Gothic"/>
              <a:buNone/>
            </a:pPr>
            <a:endParaRPr sz="1800" b="0" i="0" u="none" strike="noStrike" cap="none" dirty="0">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356"/>
        <p:cNvGrpSpPr/>
        <p:nvPr/>
      </p:nvGrpSpPr>
      <p:grpSpPr>
        <a:xfrm>
          <a:off x="0" y="0"/>
          <a:ext cx="0" cy="0"/>
          <a:chOff x="0" y="0"/>
          <a:chExt cx="0" cy="0"/>
        </a:xfrm>
      </p:grpSpPr>
      <p:pic>
        <p:nvPicPr>
          <p:cNvPr id="357" name="Google Shape;357;p13"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358" name="Google Shape;358;p13"/>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sp>
        <p:nvSpPr>
          <p:cNvPr id="359" name="Google Shape;359;p13"/>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a:t>
            </a:r>
            <a:endParaRPr/>
          </a:p>
        </p:txBody>
      </p:sp>
      <p:sp>
        <p:nvSpPr>
          <p:cNvPr id="360" name="Google Shape;360;p13"/>
          <p:cNvSpPr txBox="1"/>
          <p:nvPr/>
        </p:nvSpPr>
        <p:spPr>
          <a:xfrm>
            <a:off x="118743" y="4943796"/>
            <a:ext cx="651665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115076"/>
                </a:solidFill>
                <a:latin typeface="Century Gothic"/>
                <a:ea typeface="Century Gothic"/>
                <a:cs typeface="Century Gothic"/>
                <a:sym typeface="Century Gothic"/>
              </a:rPr>
              <a:t>Coche les </a:t>
            </a:r>
            <a:r>
              <a:rPr lang="en-GB" sz="3200" b="1" dirty="0">
                <a:solidFill>
                  <a:srgbClr val="EE6000"/>
                </a:solidFill>
                <a:latin typeface="Century Gothic"/>
                <a:ea typeface="Century Gothic"/>
                <a:cs typeface="Century Gothic"/>
                <a:sym typeface="Century Gothic"/>
              </a:rPr>
              <a:t>2</a:t>
            </a:r>
            <a:r>
              <a:rPr lang="en-GB" sz="3200" b="1" dirty="0">
                <a:solidFill>
                  <a:srgbClr val="115076"/>
                </a:solidFill>
                <a:latin typeface="Century Gothic"/>
                <a:ea typeface="Century Gothic"/>
                <a:cs typeface="Century Gothic"/>
                <a:sym typeface="Century Gothic"/>
              </a:rPr>
              <a:t> mots qui </a:t>
            </a:r>
            <a:r>
              <a:rPr lang="en-GB" sz="3200" b="1" dirty="0" err="1">
                <a:solidFill>
                  <a:srgbClr val="115076"/>
                </a:solidFill>
                <a:latin typeface="Century Gothic"/>
                <a:ea typeface="Century Gothic"/>
                <a:cs typeface="Century Gothic"/>
                <a:sym typeface="Century Gothic"/>
              </a:rPr>
              <a:t>sont</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aussi</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ce</a:t>
            </a:r>
            <a:r>
              <a:rPr lang="en-GB" sz="3200" b="1" dirty="0">
                <a:solidFill>
                  <a:srgbClr val="115076"/>
                </a:solidFill>
                <a:latin typeface="Century Gothic"/>
                <a:ea typeface="Century Gothic"/>
                <a:cs typeface="Century Gothic"/>
                <a:sym typeface="Century Gothic"/>
              </a:rPr>
              <a:t> type de mot.</a:t>
            </a:r>
            <a:endParaRPr dirty="0"/>
          </a:p>
        </p:txBody>
      </p:sp>
      <p:grpSp>
        <p:nvGrpSpPr>
          <p:cNvPr id="361" name="Google Shape;361;p13"/>
          <p:cNvGrpSpPr/>
          <p:nvPr/>
        </p:nvGrpSpPr>
        <p:grpSpPr>
          <a:xfrm>
            <a:off x="188942" y="1818218"/>
            <a:ext cx="5630798" cy="585568"/>
            <a:chOff x="228849" y="5327258"/>
            <a:chExt cx="5630798" cy="585568"/>
          </a:xfrm>
        </p:grpSpPr>
        <p:sp>
          <p:nvSpPr>
            <p:cNvPr id="362" name="Google Shape;362;p13"/>
            <p:cNvSpPr/>
            <p:nvPr/>
          </p:nvSpPr>
          <p:spPr>
            <a:xfrm>
              <a:off x="2825625" y="5333944"/>
              <a:ext cx="2091859"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demander</a:t>
              </a:r>
              <a:endParaRPr/>
            </a:p>
          </p:txBody>
        </p:sp>
        <p:sp>
          <p:nvSpPr>
            <p:cNvPr id="363" name="Google Shape;363;p13"/>
            <p:cNvSpPr/>
            <p:nvPr/>
          </p:nvSpPr>
          <p:spPr>
            <a:xfrm>
              <a:off x="1464102" y="5333944"/>
              <a:ext cx="1224119"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ouvre</a:t>
              </a:r>
              <a:endParaRPr sz="2800">
                <a:solidFill>
                  <a:srgbClr val="115076"/>
                </a:solidFill>
                <a:latin typeface="Century Gothic"/>
                <a:ea typeface="Century Gothic"/>
                <a:cs typeface="Century Gothic"/>
                <a:sym typeface="Century Gothic"/>
              </a:endParaRPr>
            </a:p>
          </p:txBody>
        </p:sp>
        <p:sp>
          <p:nvSpPr>
            <p:cNvPr id="364" name="Google Shape;364;p13"/>
            <p:cNvSpPr/>
            <p:nvPr/>
          </p:nvSpPr>
          <p:spPr>
            <a:xfrm>
              <a:off x="228849" y="5327258"/>
              <a:ext cx="1094353"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avoir</a:t>
              </a:r>
              <a:endParaRPr sz="2800">
                <a:solidFill>
                  <a:srgbClr val="115076"/>
                </a:solidFill>
                <a:latin typeface="Century Gothic"/>
                <a:ea typeface="Century Gothic"/>
                <a:cs typeface="Century Gothic"/>
                <a:sym typeface="Century Gothic"/>
              </a:endParaRPr>
            </a:p>
          </p:txBody>
        </p:sp>
        <p:sp>
          <p:nvSpPr>
            <p:cNvPr id="365" name="Google Shape;365;p13"/>
            <p:cNvSpPr/>
            <p:nvPr/>
          </p:nvSpPr>
          <p:spPr>
            <a:xfrm>
              <a:off x="5054888" y="5333944"/>
              <a:ext cx="804759"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suis</a:t>
              </a:r>
              <a:endParaRPr sz="2800">
                <a:solidFill>
                  <a:srgbClr val="115076"/>
                </a:solidFill>
                <a:latin typeface="Century Gothic"/>
                <a:ea typeface="Century Gothic"/>
                <a:cs typeface="Century Gothic"/>
                <a:sym typeface="Century Gothic"/>
              </a:endParaRPr>
            </a:p>
          </p:txBody>
        </p:sp>
      </p:grpSp>
      <p:pic>
        <p:nvPicPr>
          <p:cNvPr id="366" name="Google Shape;366;p13" descr="http://www.clker.com/cliparts/j/p/l/D/8/K/green-tick-md.png"/>
          <p:cNvPicPr preferRelativeResize="0"/>
          <p:nvPr/>
        </p:nvPicPr>
        <p:blipFill rotWithShape="1">
          <a:blip r:embed="rId4">
            <a:alphaModFix/>
          </a:blip>
          <a:srcRect/>
          <a:stretch/>
        </p:blipFill>
        <p:spPr>
          <a:xfrm>
            <a:off x="8173852" y="2353982"/>
            <a:ext cx="519623" cy="540000"/>
          </a:xfrm>
          <a:prstGeom prst="rect">
            <a:avLst/>
          </a:prstGeom>
          <a:noFill/>
          <a:ln>
            <a:noFill/>
          </a:ln>
        </p:spPr>
      </p:pic>
      <p:pic>
        <p:nvPicPr>
          <p:cNvPr id="367" name="Google Shape;367;p13" descr="http://www.clker.com/cliparts/j/p/l/D/8/K/green-tick-md.png"/>
          <p:cNvPicPr preferRelativeResize="0"/>
          <p:nvPr/>
        </p:nvPicPr>
        <p:blipFill rotWithShape="1">
          <a:blip r:embed="rId4">
            <a:alphaModFix/>
          </a:blip>
          <a:srcRect/>
          <a:stretch/>
        </p:blipFill>
        <p:spPr>
          <a:xfrm>
            <a:off x="8173851" y="3350046"/>
            <a:ext cx="519623" cy="540000"/>
          </a:xfrm>
          <a:prstGeom prst="rect">
            <a:avLst/>
          </a:prstGeom>
          <a:noFill/>
          <a:ln>
            <a:noFill/>
          </a:ln>
        </p:spPr>
      </p:pic>
      <p:sp>
        <p:nvSpPr>
          <p:cNvPr id="368" name="Google Shape;368;p13"/>
          <p:cNvSpPr txBox="1"/>
          <p:nvPr/>
        </p:nvSpPr>
        <p:spPr>
          <a:xfrm>
            <a:off x="188942" y="2453543"/>
            <a:ext cx="715673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115076"/>
                </a:solidFill>
                <a:latin typeface="Century Gothic"/>
                <a:ea typeface="Century Gothic"/>
                <a:cs typeface="Century Gothic"/>
                <a:sym typeface="Century Gothic"/>
              </a:rPr>
              <a:t>Type of word:</a:t>
            </a:r>
            <a:endParaRPr dirty="0"/>
          </a:p>
        </p:txBody>
      </p:sp>
      <p:sp>
        <p:nvSpPr>
          <p:cNvPr id="369" name="Google Shape;369;p13"/>
          <p:cNvSpPr/>
          <p:nvPr/>
        </p:nvSpPr>
        <p:spPr>
          <a:xfrm>
            <a:off x="188942" y="3199170"/>
            <a:ext cx="1895619"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adjective</a:t>
            </a:r>
            <a:endParaRPr/>
          </a:p>
        </p:txBody>
      </p:sp>
      <p:sp>
        <p:nvSpPr>
          <p:cNvPr id="370" name="Google Shape;370;p13"/>
          <p:cNvSpPr/>
          <p:nvPr/>
        </p:nvSpPr>
        <p:spPr>
          <a:xfrm>
            <a:off x="2222482" y="3199170"/>
            <a:ext cx="2309181"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conjunction</a:t>
            </a:r>
            <a:endParaRPr/>
          </a:p>
        </p:txBody>
      </p:sp>
      <p:sp>
        <p:nvSpPr>
          <p:cNvPr id="371" name="Google Shape;371;p13"/>
          <p:cNvSpPr/>
          <p:nvPr/>
        </p:nvSpPr>
        <p:spPr>
          <a:xfrm>
            <a:off x="4669584" y="3191564"/>
            <a:ext cx="1129644"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15076"/>
                </a:solidFill>
                <a:latin typeface="Century Gothic"/>
                <a:ea typeface="Century Gothic"/>
                <a:cs typeface="Century Gothic"/>
                <a:sym typeface="Century Gothic"/>
              </a:rPr>
              <a:t>noun</a:t>
            </a:r>
            <a:endParaRPr/>
          </a:p>
        </p:txBody>
      </p:sp>
      <p:sp>
        <p:nvSpPr>
          <p:cNvPr id="372" name="Google Shape;372;p13"/>
          <p:cNvSpPr/>
          <p:nvPr/>
        </p:nvSpPr>
        <p:spPr>
          <a:xfrm>
            <a:off x="245241" y="3970184"/>
            <a:ext cx="1073346"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verb</a:t>
            </a:r>
            <a:endParaRPr dirty="0"/>
          </a:p>
        </p:txBody>
      </p:sp>
      <p:sp>
        <p:nvSpPr>
          <p:cNvPr id="373" name="Google Shape;373;p13"/>
          <p:cNvSpPr/>
          <p:nvPr/>
        </p:nvSpPr>
        <p:spPr>
          <a:xfrm>
            <a:off x="188942" y="3890046"/>
            <a:ext cx="1227831" cy="739158"/>
          </a:xfrm>
          <a:prstGeom prst="roundRect">
            <a:avLst>
              <a:gd name="adj" fmla="val 16667"/>
            </a:avLst>
          </a:prstGeom>
          <a:noFill/>
          <a:ln w="38100" cap="flat" cmpd="sng">
            <a:solidFill>
              <a:srgbClr val="EE6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9880B635-7E01-4516-AFF5-2C2AC44F46FF}"/>
              </a:ext>
            </a:extLst>
          </p:cNvPr>
          <p:cNvGrpSpPr/>
          <p:nvPr/>
        </p:nvGrpSpPr>
        <p:grpSpPr>
          <a:xfrm>
            <a:off x="8694714" y="1317680"/>
            <a:ext cx="3215206" cy="4184210"/>
            <a:chOff x="8694714" y="1317680"/>
            <a:chExt cx="3215206" cy="4184210"/>
          </a:xfrm>
        </p:grpSpPr>
        <p:sp>
          <p:nvSpPr>
            <p:cNvPr id="375" name="Google Shape;375;p13"/>
            <p:cNvSpPr txBox="1"/>
            <p:nvPr/>
          </p:nvSpPr>
          <p:spPr>
            <a:xfrm>
              <a:off x="8713987" y="1839152"/>
              <a:ext cx="155683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le cœur</a:t>
              </a:r>
              <a:endParaRPr sz="2800">
                <a:solidFill>
                  <a:srgbClr val="EE6000"/>
                </a:solidFill>
                <a:latin typeface="Century Gothic"/>
                <a:ea typeface="Century Gothic"/>
                <a:cs typeface="Century Gothic"/>
                <a:sym typeface="Century Gothic"/>
              </a:endParaRPr>
            </a:p>
          </p:txBody>
        </p:sp>
        <p:sp>
          <p:nvSpPr>
            <p:cNvPr id="376" name="Google Shape;376;p13"/>
            <p:cNvSpPr txBox="1"/>
            <p:nvPr/>
          </p:nvSpPr>
          <p:spPr>
            <a:xfrm>
              <a:off x="8713987" y="1317680"/>
              <a:ext cx="319593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blanc, blanche</a:t>
              </a:r>
              <a:endParaRPr dirty="0"/>
            </a:p>
          </p:txBody>
        </p:sp>
        <p:sp>
          <p:nvSpPr>
            <p:cNvPr id="377" name="Google Shape;377;p13"/>
            <p:cNvSpPr txBox="1"/>
            <p:nvPr/>
          </p:nvSpPr>
          <p:spPr>
            <a:xfrm>
              <a:off x="8694714" y="2362372"/>
              <a:ext cx="148149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solidFill>
                    <a:srgbClr val="EE6000"/>
                  </a:solidFill>
                  <a:latin typeface="Century Gothic"/>
                  <a:ea typeface="Century Gothic"/>
                  <a:cs typeface="Century Gothic"/>
                  <a:sym typeface="Century Gothic"/>
                </a:rPr>
                <a:t>frapper</a:t>
              </a:r>
              <a:endParaRPr sz="2800" dirty="0">
                <a:solidFill>
                  <a:srgbClr val="EE6000"/>
                </a:solidFill>
                <a:latin typeface="Century Gothic"/>
                <a:ea typeface="Century Gothic"/>
                <a:cs typeface="Century Gothic"/>
                <a:sym typeface="Century Gothic"/>
              </a:endParaRPr>
            </a:p>
          </p:txBody>
        </p:sp>
        <p:sp>
          <p:nvSpPr>
            <p:cNvPr id="378" name="Google Shape;378;p13"/>
            <p:cNvSpPr txBox="1"/>
            <p:nvPr/>
          </p:nvSpPr>
          <p:spPr>
            <a:xfrm>
              <a:off x="8713987" y="2883844"/>
              <a:ext cx="8194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noir</a:t>
              </a:r>
              <a:endParaRPr/>
            </a:p>
          </p:txBody>
        </p:sp>
        <p:sp>
          <p:nvSpPr>
            <p:cNvPr id="379" name="Google Shape;379;p13"/>
            <p:cNvSpPr txBox="1"/>
            <p:nvPr/>
          </p:nvSpPr>
          <p:spPr>
            <a:xfrm>
              <a:off x="8713987" y="3413106"/>
              <a:ext cx="203453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solidFill>
                    <a:srgbClr val="EE6000"/>
                  </a:solidFill>
                  <a:latin typeface="Century Gothic"/>
                  <a:ea typeface="Century Gothic"/>
                  <a:cs typeface="Century Gothic"/>
                  <a:sym typeface="Century Gothic"/>
                </a:rPr>
                <a:t>ressembler</a:t>
              </a:r>
              <a:endParaRPr sz="2800" dirty="0">
                <a:solidFill>
                  <a:srgbClr val="EE6000"/>
                </a:solidFill>
                <a:latin typeface="Century Gothic"/>
                <a:ea typeface="Century Gothic"/>
                <a:cs typeface="Century Gothic"/>
                <a:sym typeface="Century Gothic"/>
              </a:endParaRPr>
            </a:p>
          </p:txBody>
        </p:sp>
        <p:sp>
          <p:nvSpPr>
            <p:cNvPr id="380" name="Google Shape;380;p13"/>
            <p:cNvSpPr txBox="1"/>
            <p:nvPr/>
          </p:nvSpPr>
          <p:spPr>
            <a:xfrm>
              <a:off x="8694714" y="3936326"/>
              <a:ext cx="3962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si</a:t>
              </a:r>
              <a:endParaRPr sz="2800">
                <a:solidFill>
                  <a:srgbClr val="EE6000"/>
                </a:solidFill>
                <a:latin typeface="Century Gothic"/>
                <a:ea typeface="Century Gothic"/>
                <a:cs typeface="Century Gothic"/>
                <a:sym typeface="Century Gothic"/>
              </a:endParaRPr>
            </a:p>
          </p:txBody>
        </p:sp>
        <p:sp>
          <p:nvSpPr>
            <p:cNvPr id="381" name="Google Shape;381;p13"/>
            <p:cNvSpPr txBox="1"/>
            <p:nvPr/>
          </p:nvSpPr>
          <p:spPr>
            <a:xfrm>
              <a:off x="8713987" y="4459546"/>
              <a:ext cx="16674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le temps</a:t>
              </a:r>
              <a:endParaRPr dirty="0"/>
            </a:p>
          </p:txBody>
        </p:sp>
        <p:sp>
          <p:nvSpPr>
            <p:cNvPr id="382" name="Google Shape;382;p13"/>
            <p:cNvSpPr txBox="1"/>
            <p:nvPr/>
          </p:nvSpPr>
          <p:spPr>
            <a:xfrm>
              <a:off x="8713987" y="4978670"/>
              <a:ext cx="1762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pour</a:t>
              </a:r>
              <a:endParaRPr sz="2800" dirty="0">
                <a:solidFill>
                  <a:srgbClr val="EE6000"/>
                </a:solidFill>
                <a:latin typeface="Century Gothic"/>
                <a:ea typeface="Century Gothic"/>
                <a:cs typeface="Century Gothic"/>
                <a:sym typeface="Century Gothic"/>
              </a:endParaRPr>
            </a:p>
          </p:txBody>
        </p:sp>
      </p:grpSp>
      <p:sp>
        <p:nvSpPr>
          <p:cNvPr id="30" name="Google Shape;372;p13">
            <a:extLst>
              <a:ext uri="{FF2B5EF4-FFF2-40B4-BE49-F238E27FC236}">
                <a16:creationId xmlns:a16="http://schemas.microsoft.com/office/drawing/2014/main" id="{003C4AB2-366C-4F76-917B-B92DED5227A7}"/>
              </a:ext>
            </a:extLst>
          </p:cNvPr>
          <p:cNvSpPr/>
          <p:nvPr/>
        </p:nvSpPr>
        <p:spPr>
          <a:xfrm>
            <a:off x="1490710" y="3970229"/>
            <a:ext cx="2150017" cy="578837"/>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preposition</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387"/>
        <p:cNvGrpSpPr/>
        <p:nvPr/>
      </p:nvGrpSpPr>
      <p:grpSpPr>
        <a:xfrm>
          <a:off x="0" y="0"/>
          <a:ext cx="0" cy="0"/>
          <a:chOff x="0" y="0"/>
          <a:chExt cx="0" cy="0"/>
        </a:xfrm>
      </p:grpSpPr>
      <p:pic>
        <p:nvPicPr>
          <p:cNvPr id="388" name="Google Shape;388;p14"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389" name="Google Shape;389;p14"/>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sp>
        <p:nvSpPr>
          <p:cNvPr id="390" name="Google Shape;390;p14"/>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a:t>
            </a:r>
            <a:endParaRPr/>
          </a:p>
        </p:txBody>
      </p:sp>
      <p:sp>
        <p:nvSpPr>
          <p:cNvPr id="391" name="Google Shape;391;p14"/>
          <p:cNvSpPr txBox="1"/>
          <p:nvPr/>
        </p:nvSpPr>
        <p:spPr>
          <a:xfrm>
            <a:off x="186292" y="3049025"/>
            <a:ext cx="715673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1" i="0" u="none" strike="noStrike" cap="none" dirty="0">
                <a:solidFill>
                  <a:srgbClr val="115076"/>
                </a:solidFill>
                <a:latin typeface="Century Gothic"/>
                <a:ea typeface="Century Gothic"/>
                <a:cs typeface="Century Gothic"/>
                <a:sym typeface="Century Gothic"/>
              </a:rPr>
              <a:t>Type of word:</a:t>
            </a:r>
            <a:endParaRPr dirty="0"/>
          </a:p>
        </p:txBody>
      </p:sp>
      <p:pic>
        <p:nvPicPr>
          <p:cNvPr id="392" name="Google Shape;392;p14" descr="http://www.clker.com/cliparts/j/p/l/D/8/K/green-tick-md.png"/>
          <p:cNvPicPr preferRelativeResize="0"/>
          <p:nvPr/>
        </p:nvPicPr>
        <p:blipFill rotWithShape="1">
          <a:blip r:embed="rId4">
            <a:alphaModFix/>
          </a:blip>
          <a:srcRect/>
          <a:stretch/>
        </p:blipFill>
        <p:spPr>
          <a:xfrm>
            <a:off x="8244789" y="2047409"/>
            <a:ext cx="519623" cy="540000"/>
          </a:xfrm>
          <a:prstGeom prst="rect">
            <a:avLst/>
          </a:prstGeom>
          <a:noFill/>
          <a:ln>
            <a:noFill/>
          </a:ln>
        </p:spPr>
      </p:pic>
      <p:pic>
        <p:nvPicPr>
          <p:cNvPr id="393" name="Google Shape;393;p14" descr="http://www.clker.com/cliparts/j/p/l/D/8/K/green-tick-md.png"/>
          <p:cNvPicPr preferRelativeResize="0"/>
          <p:nvPr/>
        </p:nvPicPr>
        <p:blipFill rotWithShape="1">
          <a:blip r:embed="rId4">
            <a:alphaModFix/>
          </a:blip>
          <a:srcRect/>
          <a:stretch/>
        </p:blipFill>
        <p:spPr>
          <a:xfrm>
            <a:off x="8233966" y="4656343"/>
            <a:ext cx="519623" cy="540000"/>
          </a:xfrm>
          <a:prstGeom prst="rect">
            <a:avLst/>
          </a:prstGeom>
          <a:noFill/>
          <a:ln>
            <a:noFill/>
          </a:ln>
        </p:spPr>
      </p:pic>
      <p:grpSp>
        <p:nvGrpSpPr>
          <p:cNvPr id="394" name="Google Shape;394;p14"/>
          <p:cNvGrpSpPr/>
          <p:nvPr/>
        </p:nvGrpSpPr>
        <p:grpSpPr>
          <a:xfrm>
            <a:off x="186292" y="3713938"/>
            <a:ext cx="5600355" cy="590621"/>
            <a:chOff x="186292" y="3713938"/>
            <a:chExt cx="5600355" cy="590621"/>
          </a:xfrm>
        </p:grpSpPr>
        <p:sp>
          <p:nvSpPr>
            <p:cNvPr id="395" name="Google Shape;395;p14"/>
            <p:cNvSpPr/>
            <p:nvPr/>
          </p:nvSpPr>
          <p:spPr>
            <a:xfrm>
              <a:off x="186292" y="3725677"/>
              <a:ext cx="1895619"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adjective</a:t>
              </a:r>
              <a:endParaRPr/>
            </a:p>
          </p:txBody>
        </p:sp>
        <p:sp>
          <p:nvSpPr>
            <p:cNvPr id="396" name="Google Shape;396;p14"/>
            <p:cNvSpPr/>
            <p:nvPr/>
          </p:nvSpPr>
          <p:spPr>
            <a:xfrm>
              <a:off x="2214866" y="3725677"/>
              <a:ext cx="2309181"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conjunction</a:t>
              </a:r>
              <a:endParaRPr/>
            </a:p>
          </p:txBody>
        </p:sp>
        <p:sp>
          <p:nvSpPr>
            <p:cNvPr id="397" name="Google Shape;397;p14"/>
            <p:cNvSpPr/>
            <p:nvPr/>
          </p:nvSpPr>
          <p:spPr>
            <a:xfrm>
              <a:off x="4657003" y="3713938"/>
              <a:ext cx="1129644"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noun</a:t>
              </a:r>
              <a:endParaRPr/>
            </a:p>
          </p:txBody>
        </p:sp>
      </p:grpSp>
      <p:sp>
        <p:nvSpPr>
          <p:cNvPr id="399" name="Google Shape;399;p14"/>
          <p:cNvSpPr/>
          <p:nvPr/>
        </p:nvSpPr>
        <p:spPr>
          <a:xfrm>
            <a:off x="4579627" y="3633800"/>
            <a:ext cx="1288705" cy="739158"/>
          </a:xfrm>
          <a:prstGeom prst="roundRect">
            <a:avLst>
              <a:gd name="adj" fmla="val 16667"/>
            </a:avLst>
          </a:prstGeom>
          <a:noFill/>
          <a:ln w="38100" cap="flat" cmpd="sng">
            <a:solidFill>
              <a:srgbClr val="EE6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2"/>
              </a:buClr>
              <a:buSzPts val="1800"/>
              <a:buFont typeface="Century Gothic"/>
              <a:buNone/>
            </a:pPr>
            <a:endParaRPr sz="1800" b="0" i="0" u="none" strike="noStrike" cap="none">
              <a:solidFill>
                <a:srgbClr val="ED7D31"/>
              </a:solidFill>
              <a:latin typeface="Century Gothic"/>
              <a:ea typeface="Century Gothic"/>
              <a:cs typeface="Century Gothic"/>
              <a:sym typeface="Century Gothic"/>
            </a:endParaRPr>
          </a:p>
        </p:txBody>
      </p:sp>
      <p:grpSp>
        <p:nvGrpSpPr>
          <p:cNvPr id="400" name="Google Shape;400;p14"/>
          <p:cNvGrpSpPr/>
          <p:nvPr/>
        </p:nvGrpSpPr>
        <p:grpSpPr>
          <a:xfrm>
            <a:off x="186292" y="1607926"/>
            <a:ext cx="5633143" cy="1356911"/>
            <a:chOff x="156154" y="1274136"/>
            <a:chExt cx="5633143" cy="1356911"/>
          </a:xfrm>
        </p:grpSpPr>
        <p:sp>
          <p:nvSpPr>
            <p:cNvPr id="401" name="Google Shape;401;p14"/>
            <p:cNvSpPr/>
            <p:nvPr/>
          </p:nvSpPr>
          <p:spPr>
            <a:xfrm>
              <a:off x="3461304" y="1274136"/>
              <a:ext cx="1560769"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un frère</a:t>
              </a:r>
              <a:endParaRPr/>
            </a:p>
          </p:txBody>
        </p:sp>
        <p:sp>
          <p:nvSpPr>
            <p:cNvPr id="402" name="Google Shape;402;p14"/>
            <p:cNvSpPr/>
            <p:nvPr/>
          </p:nvSpPr>
          <p:spPr>
            <a:xfrm>
              <a:off x="2270914" y="1274136"/>
              <a:ext cx="1035535"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un lit</a:t>
              </a:r>
              <a:endParaRPr/>
            </a:p>
          </p:txBody>
        </p:sp>
        <p:sp>
          <p:nvSpPr>
            <p:cNvPr id="403" name="Google Shape;403;p14"/>
            <p:cNvSpPr/>
            <p:nvPr/>
          </p:nvSpPr>
          <p:spPr>
            <a:xfrm>
              <a:off x="161058" y="1274136"/>
              <a:ext cx="1955001"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a:solidFill>
                    <a:srgbClr val="115076"/>
                  </a:solidFill>
                  <a:latin typeface="Century Gothic"/>
                  <a:ea typeface="Century Gothic"/>
                  <a:cs typeface="Century Gothic"/>
                  <a:sym typeface="Century Gothic"/>
                </a:rPr>
                <a:t>une porte</a:t>
              </a:r>
              <a:endParaRPr sz="2800" b="0" i="0" u="none" strike="noStrike" cap="none">
                <a:solidFill>
                  <a:srgbClr val="115076"/>
                </a:solidFill>
                <a:latin typeface="Century Gothic"/>
                <a:ea typeface="Century Gothic"/>
                <a:cs typeface="Century Gothic"/>
                <a:sym typeface="Century Gothic"/>
              </a:endParaRPr>
            </a:p>
          </p:txBody>
        </p:sp>
        <p:sp>
          <p:nvSpPr>
            <p:cNvPr id="404" name="Google Shape;404;p14"/>
            <p:cNvSpPr/>
            <p:nvPr/>
          </p:nvSpPr>
          <p:spPr>
            <a:xfrm>
              <a:off x="156154" y="2052165"/>
              <a:ext cx="1974795"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la couleur</a:t>
              </a:r>
              <a:endParaRPr/>
            </a:p>
          </p:txBody>
        </p:sp>
        <p:sp>
          <p:nvSpPr>
            <p:cNvPr id="405" name="Google Shape;405;p14"/>
            <p:cNvSpPr/>
            <p:nvPr/>
          </p:nvSpPr>
          <p:spPr>
            <a:xfrm>
              <a:off x="2274139" y="2052165"/>
              <a:ext cx="2124539"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un homme</a:t>
              </a:r>
              <a:endParaRPr/>
            </a:p>
          </p:txBody>
        </p:sp>
        <p:sp>
          <p:nvSpPr>
            <p:cNvPr id="406" name="Google Shape;406;p14"/>
            <p:cNvSpPr/>
            <p:nvPr/>
          </p:nvSpPr>
          <p:spPr>
            <a:xfrm>
              <a:off x="4541868" y="2052165"/>
              <a:ext cx="1247429"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le ciel</a:t>
              </a:r>
              <a:endParaRPr sz="2800" b="0" i="0" u="none" strike="noStrike" cap="none">
                <a:solidFill>
                  <a:srgbClr val="115076"/>
                </a:solidFill>
                <a:latin typeface="Century Gothic"/>
                <a:ea typeface="Century Gothic"/>
                <a:cs typeface="Century Gothic"/>
                <a:sym typeface="Century Gothic"/>
              </a:endParaRPr>
            </a:p>
          </p:txBody>
        </p:sp>
      </p:grpSp>
      <p:sp>
        <p:nvSpPr>
          <p:cNvPr id="33" name="Google Shape;360;p13">
            <a:extLst>
              <a:ext uri="{FF2B5EF4-FFF2-40B4-BE49-F238E27FC236}">
                <a16:creationId xmlns:a16="http://schemas.microsoft.com/office/drawing/2014/main" id="{5483D512-45C0-4DA1-8335-277CFFBF37E7}"/>
              </a:ext>
            </a:extLst>
          </p:cNvPr>
          <p:cNvSpPr txBox="1"/>
          <p:nvPr/>
        </p:nvSpPr>
        <p:spPr>
          <a:xfrm>
            <a:off x="108217" y="5185810"/>
            <a:ext cx="651665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115076"/>
                </a:solidFill>
                <a:latin typeface="Century Gothic"/>
                <a:ea typeface="Century Gothic"/>
                <a:cs typeface="Century Gothic"/>
                <a:sym typeface="Century Gothic"/>
              </a:rPr>
              <a:t>Coche les </a:t>
            </a:r>
            <a:r>
              <a:rPr lang="en-GB" sz="3200" b="1" dirty="0">
                <a:solidFill>
                  <a:srgbClr val="EE6000"/>
                </a:solidFill>
                <a:latin typeface="Century Gothic"/>
                <a:ea typeface="Century Gothic"/>
                <a:cs typeface="Century Gothic"/>
                <a:sym typeface="Century Gothic"/>
              </a:rPr>
              <a:t>2</a:t>
            </a:r>
            <a:r>
              <a:rPr lang="en-GB" sz="3200" b="1" dirty="0">
                <a:solidFill>
                  <a:srgbClr val="115076"/>
                </a:solidFill>
                <a:latin typeface="Century Gothic"/>
                <a:ea typeface="Century Gothic"/>
                <a:cs typeface="Century Gothic"/>
                <a:sym typeface="Century Gothic"/>
              </a:rPr>
              <a:t> mots qui </a:t>
            </a:r>
            <a:r>
              <a:rPr lang="en-GB" sz="3200" b="1" dirty="0" err="1">
                <a:solidFill>
                  <a:srgbClr val="115076"/>
                </a:solidFill>
                <a:latin typeface="Century Gothic"/>
                <a:ea typeface="Century Gothic"/>
                <a:cs typeface="Century Gothic"/>
                <a:sym typeface="Century Gothic"/>
              </a:rPr>
              <a:t>sont</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aussi</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ce</a:t>
            </a:r>
            <a:r>
              <a:rPr lang="en-GB" sz="3200" b="1" dirty="0">
                <a:solidFill>
                  <a:srgbClr val="115076"/>
                </a:solidFill>
                <a:latin typeface="Century Gothic"/>
                <a:ea typeface="Century Gothic"/>
                <a:cs typeface="Century Gothic"/>
                <a:sym typeface="Century Gothic"/>
              </a:rPr>
              <a:t> type de mot.</a:t>
            </a:r>
            <a:endParaRPr dirty="0"/>
          </a:p>
        </p:txBody>
      </p:sp>
      <p:sp>
        <p:nvSpPr>
          <p:cNvPr id="34" name="Google Shape;372;p13">
            <a:extLst>
              <a:ext uri="{FF2B5EF4-FFF2-40B4-BE49-F238E27FC236}">
                <a16:creationId xmlns:a16="http://schemas.microsoft.com/office/drawing/2014/main" id="{E84CDCA1-F34D-4E58-B325-E2ADD2C92105}"/>
              </a:ext>
            </a:extLst>
          </p:cNvPr>
          <p:cNvSpPr/>
          <p:nvPr/>
        </p:nvSpPr>
        <p:spPr>
          <a:xfrm>
            <a:off x="186292" y="4489898"/>
            <a:ext cx="1073346"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verb</a:t>
            </a:r>
            <a:endParaRPr dirty="0"/>
          </a:p>
        </p:txBody>
      </p:sp>
      <p:sp>
        <p:nvSpPr>
          <p:cNvPr id="35" name="Google Shape;372;p13">
            <a:extLst>
              <a:ext uri="{FF2B5EF4-FFF2-40B4-BE49-F238E27FC236}">
                <a16:creationId xmlns:a16="http://schemas.microsoft.com/office/drawing/2014/main" id="{7185907D-6E86-41B9-BAB5-34C44F4942CF}"/>
              </a:ext>
            </a:extLst>
          </p:cNvPr>
          <p:cNvSpPr/>
          <p:nvPr/>
        </p:nvSpPr>
        <p:spPr>
          <a:xfrm>
            <a:off x="1431761" y="4489943"/>
            <a:ext cx="2150017" cy="578837"/>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preposition</a:t>
            </a:r>
            <a:endParaRPr dirty="0"/>
          </a:p>
        </p:txBody>
      </p:sp>
      <p:grpSp>
        <p:nvGrpSpPr>
          <p:cNvPr id="408" name="Google Shape;408;p14"/>
          <p:cNvGrpSpPr/>
          <p:nvPr/>
        </p:nvGrpSpPr>
        <p:grpSpPr>
          <a:xfrm>
            <a:off x="8726456" y="1541695"/>
            <a:ext cx="3274348" cy="4184210"/>
            <a:chOff x="8694714" y="1818218"/>
            <a:chExt cx="3274348" cy="4184210"/>
          </a:xfrm>
        </p:grpSpPr>
        <p:sp>
          <p:nvSpPr>
            <p:cNvPr id="409" name="Google Shape;409;p14"/>
            <p:cNvSpPr txBox="1"/>
            <p:nvPr/>
          </p:nvSpPr>
          <p:spPr>
            <a:xfrm>
              <a:off x="8713987" y="2339690"/>
              <a:ext cx="155683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le cœur</a:t>
              </a:r>
              <a:endParaRPr sz="2800">
                <a:solidFill>
                  <a:srgbClr val="EE6000"/>
                </a:solidFill>
                <a:latin typeface="Century Gothic"/>
                <a:ea typeface="Century Gothic"/>
                <a:cs typeface="Century Gothic"/>
                <a:sym typeface="Century Gothic"/>
              </a:endParaRPr>
            </a:p>
          </p:txBody>
        </p:sp>
        <p:sp>
          <p:nvSpPr>
            <p:cNvPr id="410" name="Google Shape;410;p14"/>
            <p:cNvSpPr txBox="1"/>
            <p:nvPr/>
          </p:nvSpPr>
          <p:spPr>
            <a:xfrm>
              <a:off x="8713987" y="1818218"/>
              <a:ext cx="325507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blanc, blanche</a:t>
              </a:r>
              <a:endParaRPr lang="en-GB" sz="2800" dirty="0"/>
            </a:p>
          </p:txBody>
        </p:sp>
        <p:sp>
          <p:nvSpPr>
            <p:cNvPr id="411" name="Google Shape;411;p14"/>
            <p:cNvSpPr txBox="1"/>
            <p:nvPr/>
          </p:nvSpPr>
          <p:spPr>
            <a:xfrm>
              <a:off x="8694714" y="2862910"/>
              <a:ext cx="148149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frapper</a:t>
              </a:r>
              <a:endParaRPr sz="2800">
                <a:solidFill>
                  <a:srgbClr val="EE6000"/>
                </a:solidFill>
                <a:latin typeface="Century Gothic"/>
                <a:ea typeface="Century Gothic"/>
                <a:cs typeface="Century Gothic"/>
                <a:sym typeface="Century Gothic"/>
              </a:endParaRPr>
            </a:p>
          </p:txBody>
        </p:sp>
        <p:sp>
          <p:nvSpPr>
            <p:cNvPr id="412" name="Google Shape;412;p14"/>
            <p:cNvSpPr txBox="1"/>
            <p:nvPr/>
          </p:nvSpPr>
          <p:spPr>
            <a:xfrm>
              <a:off x="8713987" y="3384382"/>
              <a:ext cx="8194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noir</a:t>
              </a:r>
              <a:endParaRPr dirty="0"/>
            </a:p>
          </p:txBody>
        </p:sp>
        <p:sp>
          <p:nvSpPr>
            <p:cNvPr id="413" name="Google Shape;413;p14"/>
            <p:cNvSpPr txBox="1"/>
            <p:nvPr/>
          </p:nvSpPr>
          <p:spPr>
            <a:xfrm>
              <a:off x="8713987" y="3913644"/>
              <a:ext cx="203453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solidFill>
                    <a:srgbClr val="EE6000"/>
                  </a:solidFill>
                  <a:latin typeface="Century Gothic"/>
                  <a:ea typeface="Century Gothic"/>
                  <a:cs typeface="Century Gothic"/>
                  <a:sym typeface="Century Gothic"/>
                </a:rPr>
                <a:t>ressembler</a:t>
              </a:r>
              <a:endParaRPr sz="2800" dirty="0">
                <a:solidFill>
                  <a:srgbClr val="EE6000"/>
                </a:solidFill>
                <a:latin typeface="Century Gothic"/>
                <a:ea typeface="Century Gothic"/>
                <a:cs typeface="Century Gothic"/>
                <a:sym typeface="Century Gothic"/>
              </a:endParaRPr>
            </a:p>
          </p:txBody>
        </p:sp>
        <p:sp>
          <p:nvSpPr>
            <p:cNvPr id="414" name="Google Shape;414;p14"/>
            <p:cNvSpPr txBox="1"/>
            <p:nvPr/>
          </p:nvSpPr>
          <p:spPr>
            <a:xfrm>
              <a:off x="8694714" y="4436864"/>
              <a:ext cx="3962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si</a:t>
              </a:r>
              <a:endParaRPr sz="2800">
                <a:solidFill>
                  <a:srgbClr val="EE6000"/>
                </a:solidFill>
                <a:latin typeface="Century Gothic"/>
                <a:ea typeface="Century Gothic"/>
                <a:cs typeface="Century Gothic"/>
                <a:sym typeface="Century Gothic"/>
              </a:endParaRPr>
            </a:p>
          </p:txBody>
        </p:sp>
        <p:sp>
          <p:nvSpPr>
            <p:cNvPr id="415" name="Google Shape;415;p14"/>
            <p:cNvSpPr txBox="1"/>
            <p:nvPr/>
          </p:nvSpPr>
          <p:spPr>
            <a:xfrm>
              <a:off x="8713987" y="4960084"/>
              <a:ext cx="16674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le temps</a:t>
              </a:r>
              <a:endParaRPr/>
            </a:p>
          </p:txBody>
        </p:sp>
        <p:sp>
          <p:nvSpPr>
            <p:cNvPr id="416" name="Google Shape;416;p14"/>
            <p:cNvSpPr txBox="1"/>
            <p:nvPr/>
          </p:nvSpPr>
          <p:spPr>
            <a:xfrm>
              <a:off x="8713987" y="5479208"/>
              <a:ext cx="1762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pour</a:t>
              </a:r>
              <a:endParaRPr sz="2800" dirty="0">
                <a:solidFill>
                  <a:srgbClr val="EE6000"/>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421"/>
        <p:cNvGrpSpPr/>
        <p:nvPr/>
      </p:nvGrpSpPr>
      <p:grpSpPr>
        <a:xfrm>
          <a:off x="0" y="0"/>
          <a:ext cx="0" cy="0"/>
          <a:chOff x="0" y="0"/>
          <a:chExt cx="0" cy="0"/>
        </a:xfrm>
      </p:grpSpPr>
      <p:pic>
        <p:nvPicPr>
          <p:cNvPr id="422" name="Google Shape;422;p15"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23" name="Google Shape;423;p15"/>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sp>
        <p:nvSpPr>
          <p:cNvPr id="424" name="Google Shape;424;p15"/>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a:t>
            </a:r>
            <a:endParaRPr/>
          </a:p>
        </p:txBody>
      </p:sp>
      <p:grpSp>
        <p:nvGrpSpPr>
          <p:cNvPr id="425" name="Google Shape;425;p15"/>
          <p:cNvGrpSpPr/>
          <p:nvPr/>
        </p:nvGrpSpPr>
        <p:grpSpPr>
          <a:xfrm>
            <a:off x="188942" y="1910581"/>
            <a:ext cx="3709077" cy="578882"/>
            <a:chOff x="188942" y="2888717"/>
            <a:chExt cx="3709077" cy="578882"/>
          </a:xfrm>
        </p:grpSpPr>
        <p:sp>
          <p:nvSpPr>
            <p:cNvPr id="426" name="Google Shape;426;p15"/>
            <p:cNvSpPr/>
            <p:nvPr/>
          </p:nvSpPr>
          <p:spPr>
            <a:xfrm>
              <a:off x="2677230" y="2888717"/>
              <a:ext cx="1220789"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jaune</a:t>
              </a:r>
              <a:endParaRPr/>
            </a:p>
          </p:txBody>
        </p:sp>
        <p:sp>
          <p:nvSpPr>
            <p:cNvPr id="427" name="Google Shape;427;p15"/>
            <p:cNvSpPr/>
            <p:nvPr/>
          </p:nvSpPr>
          <p:spPr>
            <a:xfrm>
              <a:off x="1269365" y="2888717"/>
              <a:ext cx="1269075"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rouge</a:t>
              </a:r>
              <a:endParaRPr/>
            </a:p>
          </p:txBody>
        </p:sp>
        <p:sp>
          <p:nvSpPr>
            <p:cNvPr id="428" name="Google Shape;428;p15"/>
            <p:cNvSpPr/>
            <p:nvPr/>
          </p:nvSpPr>
          <p:spPr>
            <a:xfrm>
              <a:off x="188942" y="2888717"/>
              <a:ext cx="936543"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bon</a:t>
              </a:r>
              <a:endParaRPr/>
            </a:p>
          </p:txBody>
        </p:sp>
      </p:grpSp>
      <p:sp>
        <p:nvSpPr>
          <p:cNvPr id="429" name="Google Shape;429;p15"/>
          <p:cNvSpPr txBox="1"/>
          <p:nvPr/>
        </p:nvSpPr>
        <p:spPr>
          <a:xfrm>
            <a:off x="188942" y="2623401"/>
            <a:ext cx="715673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1" i="0" u="none" strike="noStrike" cap="none" dirty="0">
                <a:solidFill>
                  <a:srgbClr val="115076"/>
                </a:solidFill>
                <a:latin typeface="Century Gothic"/>
                <a:ea typeface="Century Gothic"/>
                <a:cs typeface="Century Gothic"/>
                <a:sym typeface="Century Gothic"/>
              </a:rPr>
              <a:t>Type of word:</a:t>
            </a:r>
            <a:endParaRPr dirty="0"/>
          </a:p>
        </p:txBody>
      </p:sp>
      <p:pic>
        <p:nvPicPr>
          <p:cNvPr id="430" name="Google Shape;430;p15" descr="http://www.clker.com/cliparts/j/p/l/D/8/K/green-tick-md.png"/>
          <p:cNvPicPr preferRelativeResize="0"/>
          <p:nvPr/>
        </p:nvPicPr>
        <p:blipFill rotWithShape="1">
          <a:blip r:embed="rId4">
            <a:alphaModFix/>
          </a:blip>
          <a:srcRect/>
          <a:stretch/>
        </p:blipFill>
        <p:spPr>
          <a:xfrm>
            <a:off x="8241267" y="1516687"/>
            <a:ext cx="519623" cy="540000"/>
          </a:xfrm>
          <a:prstGeom prst="rect">
            <a:avLst/>
          </a:prstGeom>
          <a:noFill/>
          <a:ln>
            <a:noFill/>
          </a:ln>
        </p:spPr>
      </p:pic>
      <p:pic>
        <p:nvPicPr>
          <p:cNvPr id="431" name="Google Shape;431;p15" descr="http://www.clker.com/cliparts/j/p/l/D/8/K/green-tick-md.png"/>
          <p:cNvPicPr preferRelativeResize="0"/>
          <p:nvPr/>
        </p:nvPicPr>
        <p:blipFill rotWithShape="1">
          <a:blip r:embed="rId4">
            <a:alphaModFix/>
          </a:blip>
          <a:srcRect/>
          <a:stretch/>
        </p:blipFill>
        <p:spPr>
          <a:xfrm>
            <a:off x="8194364" y="3058645"/>
            <a:ext cx="519623" cy="540000"/>
          </a:xfrm>
          <a:prstGeom prst="rect">
            <a:avLst/>
          </a:prstGeom>
          <a:noFill/>
          <a:ln>
            <a:noFill/>
          </a:ln>
        </p:spPr>
      </p:pic>
      <p:sp>
        <p:nvSpPr>
          <p:cNvPr id="432" name="Google Shape;432;p15"/>
          <p:cNvSpPr/>
          <p:nvPr/>
        </p:nvSpPr>
        <p:spPr>
          <a:xfrm>
            <a:off x="244920" y="3336251"/>
            <a:ext cx="1895619"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adjective</a:t>
            </a:r>
            <a:endParaRPr/>
          </a:p>
        </p:txBody>
      </p:sp>
      <p:sp>
        <p:nvSpPr>
          <p:cNvPr id="433" name="Google Shape;433;p15"/>
          <p:cNvSpPr/>
          <p:nvPr/>
        </p:nvSpPr>
        <p:spPr>
          <a:xfrm>
            <a:off x="2278460" y="3336251"/>
            <a:ext cx="2309181"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conjunction</a:t>
            </a:r>
            <a:endParaRPr/>
          </a:p>
        </p:txBody>
      </p:sp>
      <p:sp>
        <p:nvSpPr>
          <p:cNvPr id="434" name="Google Shape;434;p15"/>
          <p:cNvSpPr/>
          <p:nvPr/>
        </p:nvSpPr>
        <p:spPr>
          <a:xfrm>
            <a:off x="4725562" y="3328645"/>
            <a:ext cx="1129644"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dirty="0">
                <a:solidFill>
                  <a:srgbClr val="115076"/>
                </a:solidFill>
                <a:latin typeface="Century Gothic"/>
                <a:ea typeface="Century Gothic"/>
                <a:cs typeface="Century Gothic"/>
                <a:sym typeface="Century Gothic"/>
              </a:rPr>
              <a:t>noun</a:t>
            </a:r>
            <a:endParaRPr dirty="0"/>
          </a:p>
        </p:txBody>
      </p:sp>
      <p:sp>
        <p:nvSpPr>
          <p:cNvPr id="436" name="Google Shape;436;p15"/>
          <p:cNvSpPr/>
          <p:nvPr/>
        </p:nvSpPr>
        <p:spPr>
          <a:xfrm>
            <a:off x="171740" y="3237013"/>
            <a:ext cx="2037759" cy="778482"/>
          </a:xfrm>
          <a:prstGeom prst="roundRect">
            <a:avLst>
              <a:gd name="adj" fmla="val 16667"/>
            </a:avLst>
          </a:prstGeom>
          <a:noFill/>
          <a:ln w="38100" cap="flat" cmpd="sng">
            <a:solidFill>
              <a:srgbClr val="EE6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2"/>
              </a:buClr>
              <a:buSzPts val="1800"/>
              <a:buFont typeface="Century Gothic"/>
              <a:buNone/>
            </a:pPr>
            <a:endParaRPr sz="1800" b="0" i="0" u="none" strike="noStrike" cap="none">
              <a:solidFill>
                <a:srgbClr val="ED7D31"/>
              </a:solidFill>
              <a:latin typeface="Century Gothic"/>
              <a:ea typeface="Century Gothic"/>
              <a:cs typeface="Century Gothic"/>
              <a:sym typeface="Century Gothic"/>
            </a:endParaRPr>
          </a:p>
        </p:txBody>
      </p:sp>
      <p:sp>
        <p:nvSpPr>
          <p:cNvPr id="31" name="Google Shape;360;p13">
            <a:extLst>
              <a:ext uri="{FF2B5EF4-FFF2-40B4-BE49-F238E27FC236}">
                <a16:creationId xmlns:a16="http://schemas.microsoft.com/office/drawing/2014/main" id="{604BD58E-5B0C-4AEA-B9F7-445433F5575D}"/>
              </a:ext>
            </a:extLst>
          </p:cNvPr>
          <p:cNvSpPr txBox="1"/>
          <p:nvPr/>
        </p:nvSpPr>
        <p:spPr>
          <a:xfrm>
            <a:off x="118743" y="5087228"/>
            <a:ext cx="651665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115076"/>
                </a:solidFill>
                <a:latin typeface="Century Gothic"/>
                <a:ea typeface="Century Gothic"/>
                <a:cs typeface="Century Gothic"/>
                <a:sym typeface="Century Gothic"/>
              </a:rPr>
              <a:t>Coche les </a:t>
            </a:r>
            <a:r>
              <a:rPr lang="en-GB" sz="3200" b="1" dirty="0">
                <a:solidFill>
                  <a:srgbClr val="EE6000"/>
                </a:solidFill>
                <a:latin typeface="Century Gothic"/>
                <a:ea typeface="Century Gothic"/>
                <a:cs typeface="Century Gothic"/>
                <a:sym typeface="Century Gothic"/>
              </a:rPr>
              <a:t>2</a:t>
            </a:r>
            <a:r>
              <a:rPr lang="en-GB" sz="3200" b="1" dirty="0">
                <a:solidFill>
                  <a:srgbClr val="115076"/>
                </a:solidFill>
                <a:latin typeface="Century Gothic"/>
                <a:ea typeface="Century Gothic"/>
                <a:cs typeface="Century Gothic"/>
                <a:sym typeface="Century Gothic"/>
              </a:rPr>
              <a:t> mots qui </a:t>
            </a:r>
            <a:r>
              <a:rPr lang="en-GB" sz="3200" b="1" dirty="0" err="1">
                <a:solidFill>
                  <a:srgbClr val="115076"/>
                </a:solidFill>
                <a:latin typeface="Century Gothic"/>
                <a:ea typeface="Century Gothic"/>
                <a:cs typeface="Century Gothic"/>
                <a:sym typeface="Century Gothic"/>
              </a:rPr>
              <a:t>sont</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aussi</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ce</a:t>
            </a:r>
            <a:r>
              <a:rPr lang="en-GB" sz="3200" b="1" dirty="0">
                <a:solidFill>
                  <a:srgbClr val="115076"/>
                </a:solidFill>
                <a:latin typeface="Century Gothic"/>
                <a:ea typeface="Century Gothic"/>
                <a:cs typeface="Century Gothic"/>
                <a:sym typeface="Century Gothic"/>
              </a:rPr>
              <a:t> type de mot.</a:t>
            </a:r>
            <a:endParaRPr dirty="0"/>
          </a:p>
        </p:txBody>
      </p:sp>
      <p:sp>
        <p:nvSpPr>
          <p:cNvPr id="32" name="Google Shape;372;p13">
            <a:extLst>
              <a:ext uri="{FF2B5EF4-FFF2-40B4-BE49-F238E27FC236}">
                <a16:creationId xmlns:a16="http://schemas.microsoft.com/office/drawing/2014/main" id="{08152576-C12F-4A66-9CF2-048186D41186}"/>
              </a:ext>
            </a:extLst>
          </p:cNvPr>
          <p:cNvSpPr/>
          <p:nvPr/>
        </p:nvSpPr>
        <p:spPr>
          <a:xfrm>
            <a:off x="245241" y="4113616"/>
            <a:ext cx="1073346"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verb</a:t>
            </a:r>
            <a:endParaRPr dirty="0"/>
          </a:p>
        </p:txBody>
      </p:sp>
      <p:grpSp>
        <p:nvGrpSpPr>
          <p:cNvPr id="2" name="Group 1">
            <a:extLst>
              <a:ext uri="{FF2B5EF4-FFF2-40B4-BE49-F238E27FC236}">
                <a16:creationId xmlns:a16="http://schemas.microsoft.com/office/drawing/2014/main" id="{F31D1704-2107-4918-B8C5-2D46F1B2A41B}"/>
              </a:ext>
            </a:extLst>
          </p:cNvPr>
          <p:cNvGrpSpPr/>
          <p:nvPr/>
        </p:nvGrpSpPr>
        <p:grpSpPr>
          <a:xfrm>
            <a:off x="8694714" y="1525981"/>
            <a:ext cx="3308344" cy="4184210"/>
            <a:chOff x="8694714" y="1525981"/>
            <a:chExt cx="3308344" cy="4184210"/>
          </a:xfrm>
        </p:grpSpPr>
        <p:sp>
          <p:nvSpPr>
            <p:cNvPr id="439" name="Google Shape;439;p15"/>
            <p:cNvSpPr txBox="1"/>
            <p:nvPr/>
          </p:nvSpPr>
          <p:spPr>
            <a:xfrm>
              <a:off x="8713987" y="2047453"/>
              <a:ext cx="155683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le </a:t>
              </a:r>
              <a:r>
                <a:rPr lang="en-GB" sz="2800" dirty="0" err="1">
                  <a:solidFill>
                    <a:srgbClr val="EE6000"/>
                  </a:solidFill>
                  <a:latin typeface="Century Gothic"/>
                  <a:ea typeface="Century Gothic"/>
                  <a:cs typeface="Century Gothic"/>
                  <a:sym typeface="Century Gothic"/>
                </a:rPr>
                <a:t>cœur</a:t>
              </a:r>
              <a:endParaRPr sz="2800" dirty="0">
                <a:solidFill>
                  <a:srgbClr val="EE6000"/>
                </a:solidFill>
                <a:latin typeface="Century Gothic"/>
                <a:ea typeface="Century Gothic"/>
                <a:cs typeface="Century Gothic"/>
                <a:sym typeface="Century Gothic"/>
              </a:endParaRPr>
            </a:p>
          </p:txBody>
        </p:sp>
        <p:sp>
          <p:nvSpPr>
            <p:cNvPr id="440" name="Google Shape;440;p15"/>
            <p:cNvSpPr txBox="1"/>
            <p:nvPr/>
          </p:nvSpPr>
          <p:spPr>
            <a:xfrm>
              <a:off x="8713987" y="1525981"/>
              <a:ext cx="328907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blanc, blanche</a:t>
              </a:r>
              <a:endParaRPr lang="en-GB" sz="2800" dirty="0"/>
            </a:p>
          </p:txBody>
        </p:sp>
        <p:sp>
          <p:nvSpPr>
            <p:cNvPr id="441" name="Google Shape;441;p15"/>
            <p:cNvSpPr txBox="1"/>
            <p:nvPr/>
          </p:nvSpPr>
          <p:spPr>
            <a:xfrm>
              <a:off x="8694714" y="2570673"/>
              <a:ext cx="148149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frapper</a:t>
              </a:r>
              <a:endParaRPr sz="2800">
                <a:solidFill>
                  <a:srgbClr val="EE6000"/>
                </a:solidFill>
                <a:latin typeface="Century Gothic"/>
                <a:ea typeface="Century Gothic"/>
                <a:cs typeface="Century Gothic"/>
                <a:sym typeface="Century Gothic"/>
              </a:endParaRPr>
            </a:p>
          </p:txBody>
        </p:sp>
        <p:sp>
          <p:nvSpPr>
            <p:cNvPr id="442" name="Google Shape;442;p15"/>
            <p:cNvSpPr txBox="1"/>
            <p:nvPr/>
          </p:nvSpPr>
          <p:spPr>
            <a:xfrm>
              <a:off x="8713987" y="3092145"/>
              <a:ext cx="8194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noir</a:t>
              </a:r>
              <a:endParaRPr/>
            </a:p>
          </p:txBody>
        </p:sp>
        <p:sp>
          <p:nvSpPr>
            <p:cNvPr id="443" name="Google Shape;443;p15"/>
            <p:cNvSpPr txBox="1"/>
            <p:nvPr/>
          </p:nvSpPr>
          <p:spPr>
            <a:xfrm>
              <a:off x="8713987" y="3621407"/>
              <a:ext cx="203453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solidFill>
                    <a:srgbClr val="EE6000"/>
                  </a:solidFill>
                  <a:latin typeface="Century Gothic"/>
                  <a:ea typeface="Century Gothic"/>
                  <a:cs typeface="Century Gothic"/>
                  <a:sym typeface="Century Gothic"/>
                </a:rPr>
                <a:t>ressembler</a:t>
              </a:r>
              <a:endParaRPr sz="2800" dirty="0">
                <a:solidFill>
                  <a:srgbClr val="EE6000"/>
                </a:solidFill>
                <a:latin typeface="Century Gothic"/>
                <a:ea typeface="Century Gothic"/>
                <a:cs typeface="Century Gothic"/>
                <a:sym typeface="Century Gothic"/>
              </a:endParaRPr>
            </a:p>
          </p:txBody>
        </p:sp>
        <p:sp>
          <p:nvSpPr>
            <p:cNvPr id="444" name="Google Shape;444;p15"/>
            <p:cNvSpPr txBox="1"/>
            <p:nvPr/>
          </p:nvSpPr>
          <p:spPr>
            <a:xfrm>
              <a:off x="8694714" y="4144627"/>
              <a:ext cx="3962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si</a:t>
              </a:r>
              <a:endParaRPr sz="2800">
                <a:solidFill>
                  <a:srgbClr val="EE6000"/>
                </a:solidFill>
                <a:latin typeface="Century Gothic"/>
                <a:ea typeface="Century Gothic"/>
                <a:cs typeface="Century Gothic"/>
                <a:sym typeface="Century Gothic"/>
              </a:endParaRPr>
            </a:p>
          </p:txBody>
        </p:sp>
        <p:sp>
          <p:nvSpPr>
            <p:cNvPr id="445" name="Google Shape;445;p15"/>
            <p:cNvSpPr txBox="1"/>
            <p:nvPr/>
          </p:nvSpPr>
          <p:spPr>
            <a:xfrm>
              <a:off x="8713987" y="4667847"/>
              <a:ext cx="16674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le temps</a:t>
              </a:r>
              <a:endParaRPr dirty="0"/>
            </a:p>
          </p:txBody>
        </p:sp>
        <p:sp>
          <p:nvSpPr>
            <p:cNvPr id="446" name="Google Shape;446;p15"/>
            <p:cNvSpPr txBox="1"/>
            <p:nvPr/>
          </p:nvSpPr>
          <p:spPr>
            <a:xfrm>
              <a:off x="8713987" y="5186971"/>
              <a:ext cx="1762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pour</a:t>
              </a:r>
              <a:endParaRPr sz="2800" dirty="0">
                <a:solidFill>
                  <a:srgbClr val="EE6000"/>
                </a:solidFill>
                <a:latin typeface="Century Gothic"/>
                <a:ea typeface="Century Gothic"/>
                <a:cs typeface="Century Gothic"/>
                <a:sym typeface="Century Gothic"/>
              </a:endParaRPr>
            </a:p>
          </p:txBody>
        </p:sp>
      </p:grpSp>
      <p:sp>
        <p:nvSpPr>
          <p:cNvPr id="34" name="Google Shape;372;p13">
            <a:extLst>
              <a:ext uri="{FF2B5EF4-FFF2-40B4-BE49-F238E27FC236}">
                <a16:creationId xmlns:a16="http://schemas.microsoft.com/office/drawing/2014/main" id="{D3A9FBD6-931A-4734-A173-56517220CD65}"/>
              </a:ext>
            </a:extLst>
          </p:cNvPr>
          <p:cNvSpPr/>
          <p:nvPr/>
        </p:nvSpPr>
        <p:spPr>
          <a:xfrm>
            <a:off x="1490710" y="4113661"/>
            <a:ext cx="2150017" cy="578837"/>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preposition</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451"/>
        <p:cNvGrpSpPr/>
        <p:nvPr/>
      </p:nvGrpSpPr>
      <p:grpSpPr>
        <a:xfrm>
          <a:off x="0" y="0"/>
          <a:ext cx="0" cy="0"/>
          <a:chOff x="0" y="0"/>
          <a:chExt cx="0" cy="0"/>
        </a:xfrm>
      </p:grpSpPr>
      <p:pic>
        <p:nvPicPr>
          <p:cNvPr id="452" name="Google Shape;452;p1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53" name="Google Shape;453;p16"/>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sp>
        <p:nvSpPr>
          <p:cNvPr id="454" name="Google Shape;454;p16"/>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a:t>
            </a:r>
            <a:endParaRPr/>
          </a:p>
        </p:txBody>
      </p:sp>
      <p:grpSp>
        <p:nvGrpSpPr>
          <p:cNvPr id="455" name="Google Shape;455;p16"/>
          <p:cNvGrpSpPr/>
          <p:nvPr/>
        </p:nvGrpSpPr>
        <p:grpSpPr>
          <a:xfrm>
            <a:off x="188942" y="1808545"/>
            <a:ext cx="1766334" cy="578882"/>
            <a:chOff x="188942" y="2888717"/>
            <a:chExt cx="1766334" cy="578882"/>
          </a:xfrm>
        </p:grpSpPr>
        <p:sp>
          <p:nvSpPr>
            <p:cNvPr id="456" name="Google Shape;456;p16"/>
            <p:cNvSpPr/>
            <p:nvPr/>
          </p:nvSpPr>
          <p:spPr>
            <a:xfrm>
              <a:off x="929824" y="2888717"/>
              <a:ext cx="1025452"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mais</a:t>
              </a:r>
              <a:endParaRPr sz="2800" b="0" i="0" u="none" strike="noStrike" cap="none">
                <a:solidFill>
                  <a:srgbClr val="115076"/>
                </a:solidFill>
                <a:latin typeface="Century Gothic"/>
                <a:ea typeface="Century Gothic"/>
                <a:cs typeface="Century Gothic"/>
                <a:sym typeface="Century Gothic"/>
              </a:endParaRPr>
            </a:p>
          </p:txBody>
        </p:sp>
        <p:sp>
          <p:nvSpPr>
            <p:cNvPr id="457" name="Google Shape;457;p16"/>
            <p:cNvSpPr/>
            <p:nvPr/>
          </p:nvSpPr>
          <p:spPr>
            <a:xfrm>
              <a:off x="188942" y="2888717"/>
              <a:ext cx="592808"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et</a:t>
              </a:r>
              <a:endParaRPr/>
            </a:p>
          </p:txBody>
        </p:sp>
      </p:grpSp>
      <p:sp>
        <p:nvSpPr>
          <p:cNvPr id="458" name="Google Shape;458;p16"/>
          <p:cNvSpPr txBox="1"/>
          <p:nvPr/>
        </p:nvSpPr>
        <p:spPr>
          <a:xfrm>
            <a:off x="188942" y="2491092"/>
            <a:ext cx="715673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1" i="0" u="none" strike="noStrike" cap="none" dirty="0">
                <a:solidFill>
                  <a:srgbClr val="115076"/>
                </a:solidFill>
                <a:latin typeface="Century Gothic"/>
                <a:ea typeface="Century Gothic"/>
                <a:cs typeface="Century Gothic"/>
                <a:sym typeface="Century Gothic"/>
              </a:rPr>
              <a:t>Type of word:</a:t>
            </a:r>
            <a:endParaRPr dirty="0"/>
          </a:p>
        </p:txBody>
      </p:sp>
      <p:pic>
        <p:nvPicPr>
          <p:cNvPr id="459" name="Google Shape;459;p16" descr="http://www.clker.com/cliparts/j/p/l/D/8/K/green-tick-md.png"/>
          <p:cNvPicPr preferRelativeResize="0"/>
          <p:nvPr/>
        </p:nvPicPr>
        <p:blipFill rotWithShape="1">
          <a:blip r:embed="rId4">
            <a:alphaModFix/>
          </a:blip>
          <a:srcRect/>
          <a:stretch/>
        </p:blipFill>
        <p:spPr>
          <a:xfrm>
            <a:off x="8175692" y="4137892"/>
            <a:ext cx="519623" cy="540000"/>
          </a:xfrm>
          <a:prstGeom prst="rect">
            <a:avLst/>
          </a:prstGeom>
          <a:noFill/>
          <a:ln>
            <a:noFill/>
          </a:ln>
        </p:spPr>
      </p:pic>
      <p:sp>
        <p:nvSpPr>
          <p:cNvPr id="460" name="Google Shape;460;p16"/>
          <p:cNvSpPr/>
          <p:nvPr/>
        </p:nvSpPr>
        <p:spPr>
          <a:xfrm>
            <a:off x="188942" y="3283198"/>
            <a:ext cx="1895619"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adjective</a:t>
            </a:r>
            <a:endParaRPr/>
          </a:p>
        </p:txBody>
      </p:sp>
      <p:sp>
        <p:nvSpPr>
          <p:cNvPr id="461" name="Google Shape;461;p16"/>
          <p:cNvSpPr/>
          <p:nvPr/>
        </p:nvSpPr>
        <p:spPr>
          <a:xfrm>
            <a:off x="2222482" y="3283198"/>
            <a:ext cx="2309181"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conjunction</a:t>
            </a:r>
            <a:endParaRPr/>
          </a:p>
        </p:txBody>
      </p:sp>
      <p:sp>
        <p:nvSpPr>
          <p:cNvPr id="462" name="Google Shape;462;p16"/>
          <p:cNvSpPr/>
          <p:nvPr/>
        </p:nvSpPr>
        <p:spPr>
          <a:xfrm>
            <a:off x="4669584" y="3275592"/>
            <a:ext cx="1129644"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noun</a:t>
            </a:r>
            <a:endParaRPr/>
          </a:p>
        </p:txBody>
      </p:sp>
      <p:sp>
        <p:nvSpPr>
          <p:cNvPr id="464" name="Google Shape;464;p16"/>
          <p:cNvSpPr/>
          <p:nvPr/>
        </p:nvSpPr>
        <p:spPr>
          <a:xfrm>
            <a:off x="2133165" y="3171046"/>
            <a:ext cx="2487814" cy="778482"/>
          </a:xfrm>
          <a:prstGeom prst="roundRect">
            <a:avLst>
              <a:gd name="adj" fmla="val 16667"/>
            </a:avLst>
          </a:prstGeom>
          <a:noFill/>
          <a:ln w="38100" cap="flat" cmpd="sng">
            <a:solidFill>
              <a:srgbClr val="EE6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2"/>
              </a:buClr>
              <a:buSzPts val="1800"/>
              <a:buFont typeface="Century Gothic"/>
              <a:buNone/>
            </a:pPr>
            <a:endParaRPr sz="1800" b="0" i="0" u="none" strike="noStrike" cap="none">
              <a:solidFill>
                <a:srgbClr val="ED7D31"/>
              </a:solidFill>
              <a:latin typeface="Century Gothic"/>
              <a:ea typeface="Century Gothic"/>
              <a:cs typeface="Century Gothic"/>
              <a:sym typeface="Century Gothic"/>
            </a:endParaRPr>
          </a:p>
        </p:txBody>
      </p:sp>
      <p:sp>
        <p:nvSpPr>
          <p:cNvPr id="25" name="Google Shape;360;p13">
            <a:extLst>
              <a:ext uri="{FF2B5EF4-FFF2-40B4-BE49-F238E27FC236}">
                <a16:creationId xmlns:a16="http://schemas.microsoft.com/office/drawing/2014/main" id="{184611E6-F6BC-4066-9E59-3EDFC8991FC1}"/>
              </a:ext>
            </a:extLst>
          </p:cNvPr>
          <p:cNvSpPr txBox="1"/>
          <p:nvPr/>
        </p:nvSpPr>
        <p:spPr>
          <a:xfrm>
            <a:off x="118743" y="5087228"/>
            <a:ext cx="651665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115076"/>
                </a:solidFill>
                <a:latin typeface="Century Gothic"/>
                <a:ea typeface="Century Gothic"/>
                <a:cs typeface="Century Gothic"/>
                <a:sym typeface="Century Gothic"/>
              </a:rPr>
              <a:t>Coche le mot qui </a:t>
            </a:r>
            <a:r>
              <a:rPr lang="en-GB" sz="3200" b="1" dirty="0" err="1">
                <a:solidFill>
                  <a:srgbClr val="115076"/>
                </a:solidFill>
                <a:latin typeface="Century Gothic"/>
                <a:ea typeface="Century Gothic"/>
                <a:cs typeface="Century Gothic"/>
                <a:sym typeface="Century Gothic"/>
              </a:rPr>
              <a:t>est</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aussi</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ce</a:t>
            </a:r>
            <a:r>
              <a:rPr lang="en-GB" sz="3200" b="1" dirty="0">
                <a:solidFill>
                  <a:srgbClr val="115076"/>
                </a:solidFill>
                <a:latin typeface="Century Gothic"/>
                <a:ea typeface="Century Gothic"/>
                <a:cs typeface="Century Gothic"/>
                <a:sym typeface="Century Gothic"/>
              </a:rPr>
              <a:t> type de mot.</a:t>
            </a:r>
            <a:endParaRPr dirty="0"/>
          </a:p>
        </p:txBody>
      </p:sp>
      <p:sp>
        <p:nvSpPr>
          <p:cNvPr id="26" name="Google Shape;372;p13">
            <a:extLst>
              <a:ext uri="{FF2B5EF4-FFF2-40B4-BE49-F238E27FC236}">
                <a16:creationId xmlns:a16="http://schemas.microsoft.com/office/drawing/2014/main" id="{25622387-9F3E-48B1-8CC7-5F087607D3B7}"/>
              </a:ext>
            </a:extLst>
          </p:cNvPr>
          <p:cNvSpPr/>
          <p:nvPr/>
        </p:nvSpPr>
        <p:spPr>
          <a:xfrm>
            <a:off x="245241" y="4113616"/>
            <a:ext cx="1073346"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verb</a:t>
            </a:r>
            <a:endParaRPr dirty="0"/>
          </a:p>
        </p:txBody>
      </p:sp>
      <p:grpSp>
        <p:nvGrpSpPr>
          <p:cNvPr id="466" name="Google Shape;466;p16"/>
          <p:cNvGrpSpPr/>
          <p:nvPr/>
        </p:nvGrpSpPr>
        <p:grpSpPr>
          <a:xfrm>
            <a:off x="8695315" y="1589618"/>
            <a:ext cx="3496685" cy="4184210"/>
            <a:chOff x="8694714" y="1818218"/>
            <a:chExt cx="3496685" cy="4184210"/>
          </a:xfrm>
        </p:grpSpPr>
        <p:sp>
          <p:nvSpPr>
            <p:cNvPr id="467" name="Google Shape;467;p16"/>
            <p:cNvSpPr txBox="1"/>
            <p:nvPr/>
          </p:nvSpPr>
          <p:spPr>
            <a:xfrm>
              <a:off x="8713987" y="2339690"/>
              <a:ext cx="155683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le cœur</a:t>
              </a:r>
              <a:endParaRPr sz="2800">
                <a:solidFill>
                  <a:srgbClr val="EE6000"/>
                </a:solidFill>
                <a:latin typeface="Century Gothic"/>
                <a:ea typeface="Century Gothic"/>
                <a:cs typeface="Century Gothic"/>
                <a:sym typeface="Century Gothic"/>
              </a:endParaRPr>
            </a:p>
          </p:txBody>
        </p:sp>
        <p:sp>
          <p:nvSpPr>
            <p:cNvPr id="468" name="Google Shape;468;p16"/>
            <p:cNvSpPr txBox="1"/>
            <p:nvPr/>
          </p:nvSpPr>
          <p:spPr>
            <a:xfrm>
              <a:off x="8713987" y="1818218"/>
              <a:ext cx="347741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blanc, blanche</a:t>
              </a:r>
              <a:endParaRPr lang="en-GB" sz="2800" dirty="0"/>
            </a:p>
          </p:txBody>
        </p:sp>
        <p:sp>
          <p:nvSpPr>
            <p:cNvPr id="469" name="Google Shape;469;p16"/>
            <p:cNvSpPr txBox="1"/>
            <p:nvPr/>
          </p:nvSpPr>
          <p:spPr>
            <a:xfrm>
              <a:off x="8694714" y="2862910"/>
              <a:ext cx="148149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frapper</a:t>
              </a:r>
              <a:endParaRPr sz="2800">
                <a:solidFill>
                  <a:srgbClr val="EE6000"/>
                </a:solidFill>
                <a:latin typeface="Century Gothic"/>
                <a:ea typeface="Century Gothic"/>
                <a:cs typeface="Century Gothic"/>
                <a:sym typeface="Century Gothic"/>
              </a:endParaRPr>
            </a:p>
          </p:txBody>
        </p:sp>
        <p:sp>
          <p:nvSpPr>
            <p:cNvPr id="470" name="Google Shape;470;p16"/>
            <p:cNvSpPr txBox="1"/>
            <p:nvPr/>
          </p:nvSpPr>
          <p:spPr>
            <a:xfrm>
              <a:off x="8713987" y="3384382"/>
              <a:ext cx="8194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noir</a:t>
              </a:r>
              <a:endParaRPr/>
            </a:p>
          </p:txBody>
        </p:sp>
        <p:sp>
          <p:nvSpPr>
            <p:cNvPr id="471" name="Google Shape;471;p16"/>
            <p:cNvSpPr txBox="1"/>
            <p:nvPr/>
          </p:nvSpPr>
          <p:spPr>
            <a:xfrm>
              <a:off x="8713987" y="3913644"/>
              <a:ext cx="203453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solidFill>
                    <a:srgbClr val="EE6000"/>
                  </a:solidFill>
                  <a:latin typeface="Century Gothic"/>
                  <a:ea typeface="Century Gothic"/>
                  <a:cs typeface="Century Gothic"/>
                  <a:sym typeface="Century Gothic"/>
                </a:rPr>
                <a:t>ressembler</a:t>
              </a:r>
              <a:endParaRPr sz="2800" dirty="0">
                <a:solidFill>
                  <a:srgbClr val="EE6000"/>
                </a:solidFill>
                <a:latin typeface="Century Gothic"/>
                <a:ea typeface="Century Gothic"/>
                <a:cs typeface="Century Gothic"/>
                <a:sym typeface="Century Gothic"/>
              </a:endParaRPr>
            </a:p>
          </p:txBody>
        </p:sp>
        <p:sp>
          <p:nvSpPr>
            <p:cNvPr id="472" name="Google Shape;472;p16"/>
            <p:cNvSpPr txBox="1"/>
            <p:nvPr/>
          </p:nvSpPr>
          <p:spPr>
            <a:xfrm>
              <a:off x="8694714" y="4436864"/>
              <a:ext cx="3962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si</a:t>
              </a:r>
              <a:endParaRPr sz="2800">
                <a:solidFill>
                  <a:srgbClr val="EE6000"/>
                </a:solidFill>
                <a:latin typeface="Century Gothic"/>
                <a:ea typeface="Century Gothic"/>
                <a:cs typeface="Century Gothic"/>
                <a:sym typeface="Century Gothic"/>
              </a:endParaRPr>
            </a:p>
          </p:txBody>
        </p:sp>
        <p:sp>
          <p:nvSpPr>
            <p:cNvPr id="473" name="Google Shape;473;p16"/>
            <p:cNvSpPr txBox="1"/>
            <p:nvPr/>
          </p:nvSpPr>
          <p:spPr>
            <a:xfrm>
              <a:off x="8713987" y="4960084"/>
              <a:ext cx="16674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le temps</a:t>
              </a:r>
              <a:endParaRPr/>
            </a:p>
          </p:txBody>
        </p:sp>
        <p:sp>
          <p:nvSpPr>
            <p:cNvPr id="474" name="Google Shape;474;p16"/>
            <p:cNvSpPr txBox="1"/>
            <p:nvPr/>
          </p:nvSpPr>
          <p:spPr>
            <a:xfrm>
              <a:off x="8713987" y="5479208"/>
              <a:ext cx="1762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pour</a:t>
              </a:r>
              <a:endParaRPr sz="2800" dirty="0">
                <a:solidFill>
                  <a:srgbClr val="EE6000"/>
                </a:solidFill>
                <a:latin typeface="Century Gothic"/>
                <a:ea typeface="Century Gothic"/>
                <a:cs typeface="Century Gothic"/>
                <a:sym typeface="Century Gothic"/>
              </a:endParaRPr>
            </a:p>
          </p:txBody>
        </p:sp>
      </p:grpSp>
      <p:sp>
        <p:nvSpPr>
          <p:cNvPr id="28" name="Google Shape;372;p13">
            <a:extLst>
              <a:ext uri="{FF2B5EF4-FFF2-40B4-BE49-F238E27FC236}">
                <a16:creationId xmlns:a16="http://schemas.microsoft.com/office/drawing/2014/main" id="{C57A7A11-2F38-44B7-B158-93154A1EA4D1}"/>
              </a:ext>
            </a:extLst>
          </p:cNvPr>
          <p:cNvSpPr/>
          <p:nvPr/>
        </p:nvSpPr>
        <p:spPr>
          <a:xfrm>
            <a:off x="1490710" y="4113661"/>
            <a:ext cx="2150017" cy="578837"/>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preposition</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451"/>
        <p:cNvGrpSpPr/>
        <p:nvPr/>
      </p:nvGrpSpPr>
      <p:grpSpPr>
        <a:xfrm>
          <a:off x="0" y="0"/>
          <a:ext cx="0" cy="0"/>
          <a:chOff x="0" y="0"/>
          <a:chExt cx="0" cy="0"/>
        </a:xfrm>
      </p:grpSpPr>
      <p:pic>
        <p:nvPicPr>
          <p:cNvPr id="452" name="Google Shape;452;p1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53" name="Google Shape;453;p16"/>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sp>
        <p:nvSpPr>
          <p:cNvPr id="454" name="Google Shape;454;p16"/>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a:t>
            </a:r>
            <a:endParaRPr/>
          </a:p>
        </p:txBody>
      </p:sp>
      <p:grpSp>
        <p:nvGrpSpPr>
          <p:cNvPr id="455" name="Google Shape;455;p16"/>
          <p:cNvGrpSpPr/>
          <p:nvPr/>
        </p:nvGrpSpPr>
        <p:grpSpPr>
          <a:xfrm>
            <a:off x="188942" y="1808545"/>
            <a:ext cx="1330583" cy="578882"/>
            <a:chOff x="188942" y="2888717"/>
            <a:chExt cx="1330583" cy="578882"/>
          </a:xfrm>
        </p:grpSpPr>
        <p:sp>
          <p:nvSpPr>
            <p:cNvPr id="456" name="Google Shape;456;p16"/>
            <p:cNvSpPr/>
            <p:nvPr/>
          </p:nvSpPr>
          <p:spPr>
            <a:xfrm>
              <a:off x="781914" y="2888717"/>
              <a:ext cx="737611"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dirty="0">
                  <a:solidFill>
                    <a:srgbClr val="115076"/>
                  </a:solidFill>
                  <a:latin typeface="Century Gothic"/>
                  <a:ea typeface="Century Gothic"/>
                  <a:cs typeface="Century Gothic"/>
                  <a:sym typeface="Century Gothic"/>
                </a:rPr>
                <a:t>de</a:t>
              </a:r>
              <a:endParaRPr sz="2800" b="0" i="0" u="none" strike="noStrike" cap="none" dirty="0">
                <a:solidFill>
                  <a:srgbClr val="115076"/>
                </a:solidFill>
                <a:latin typeface="Century Gothic"/>
                <a:ea typeface="Century Gothic"/>
                <a:cs typeface="Century Gothic"/>
                <a:sym typeface="Century Gothic"/>
              </a:endParaRPr>
            </a:p>
          </p:txBody>
        </p:sp>
        <p:sp>
          <p:nvSpPr>
            <p:cNvPr id="457" name="Google Shape;457;p16"/>
            <p:cNvSpPr/>
            <p:nvPr/>
          </p:nvSpPr>
          <p:spPr>
            <a:xfrm>
              <a:off x="188942" y="2888717"/>
              <a:ext cx="510305"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dirty="0">
                  <a:solidFill>
                    <a:srgbClr val="115076"/>
                  </a:solidFill>
                  <a:latin typeface="Century Gothic"/>
                  <a:ea typeface="Century Gothic"/>
                  <a:cs typeface="Century Gothic"/>
                  <a:sym typeface="Century Gothic"/>
                </a:rPr>
                <a:t>à</a:t>
              </a:r>
              <a:endParaRPr dirty="0"/>
            </a:p>
          </p:txBody>
        </p:sp>
      </p:grpSp>
      <p:sp>
        <p:nvSpPr>
          <p:cNvPr id="458" name="Google Shape;458;p16"/>
          <p:cNvSpPr txBox="1"/>
          <p:nvPr/>
        </p:nvSpPr>
        <p:spPr>
          <a:xfrm>
            <a:off x="188942" y="2491092"/>
            <a:ext cx="715673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3200"/>
              <a:buFont typeface="Century Gothic"/>
              <a:buNone/>
            </a:pPr>
            <a:r>
              <a:rPr lang="en-GB" sz="3200" b="1" i="0" u="none" strike="noStrike" cap="none" dirty="0">
                <a:solidFill>
                  <a:srgbClr val="115076"/>
                </a:solidFill>
                <a:latin typeface="Century Gothic"/>
                <a:ea typeface="Century Gothic"/>
                <a:cs typeface="Century Gothic"/>
                <a:sym typeface="Century Gothic"/>
              </a:rPr>
              <a:t>Type of word:</a:t>
            </a:r>
            <a:endParaRPr dirty="0"/>
          </a:p>
        </p:txBody>
      </p:sp>
      <p:pic>
        <p:nvPicPr>
          <p:cNvPr id="459" name="Google Shape;459;p16" descr="http://www.clker.com/cliparts/j/p/l/D/8/K/green-tick-md.png"/>
          <p:cNvPicPr preferRelativeResize="0"/>
          <p:nvPr/>
        </p:nvPicPr>
        <p:blipFill rotWithShape="1">
          <a:blip r:embed="rId4">
            <a:alphaModFix/>
          </a:blip>
          <a:srcRect/>
          <a:stretch/>
        </p:blipFill>
        <p:spPr>
          <a:xfrm>
            <a:off x="8194062" y="5268382"/>
            <a:ext cx="519623" cy="540000"/>
          </a:xfrm>
          <a:prstGeom prst="rect">
            <a:avLst/>
          </a:prstGeom>
          <a:noFill/>
          <a:ln>
            <a:noFill/>
          </a:ln>
        </p:spPr>
      </p:pic>
      <p:sp>
        <p:nvSpPr>
          <p:cNvPr id="460" name="Google Shape;460;p16"/>
          <p:cNvSpPr/>
          <p:nvPr/>
        </p:nvSpPr>
        <p:spPr>
          <a:xfrm>
            <a:off x="188942" y="3283198"/>
            <a:ext cx="1895619"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adjective</a:t>
            </a:r>
            <a:endParaRPr/>
          </a:p>
        </p:txBody>
      </p:sp>
      <p:sp>
        <p:nvSpPr>
          <p:cNvPr id="461" name="Google Shape;461;p16"/>
          <p:cNvSpPr/>
          <p:nvPr/>
        </p:nvSpPr>
        <p:spPr>
          <a:xfrm>
            <a:off x="2222482" y="3283198"/>
            <a:ext cx="2309181"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conjunction</a:t>
            </a:r>
            <a:endParaRPr/>
          </a:p>
        </p:txBody>
      </p:sp>
      <p:sp>
        <p:nvSpPr>
          <p:cNvPr id="462" name="Google Shape;462;p16"/>
          <p:cNvSpPr/>
          <p:nvPr/>
        </p:nvSpPr>
        <p:spPr>
          <a:xfrm>
            <a:off x="4669584" y="3275592"/>
            <a:ext cx="1129644"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800"/>
              <a:buFont typeface="Century Gothic"/>
              <a:buNone/>
            </a:pPr>
            <a:r>
              <a:rPr lang="en-GB" sz="2800" b="0" i="0" u="none" strike="noStrike" cap="none">
                <a:solidFill>
                  <a:srgbClr val="115076"/>
                </a:solidFill>
                <a:latin typeface="Century Gothic"/>
                <a:ea typeface="Century Gothic"/>
                <a:cs typeface="Century Gothic"/>
                <a:sym typeface="Century Gothic"/>
              </a:rPr>
              <a:t>noun</a:t>
            </a:r>
            <a:endParaRPr/>
          </a:p>
        </p:txBody>
      </p:sp>
      <p:sp>
        <p:nvSpPr>
          <p:cNvPr id="464" name="Google Shape;464;p16"/>
          <p:cNvSpPr/>
          <p:nvPr/>
        </p:nvSpPr>
        <p:spPr>
          <a:xfrm>
            <a:off x="1421685" y="4009547"/>
            <a:ext cx="2309181" cy="778482"/>
          </a:xfrm>
          <a:prstGeom prst="roundRect">
            <a:avLst>
              <a:gd name="adj" fmla="val 16667"/>
            </a:avLst>
          </a:prstGeom>
          <a:noFill/>
          <a:ln w="38100" cap="flat" cmpd="sng">
            <a:solidFill>
              <a:srgbClr val="EE6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2"/>
              </a:buClr>
              <a:buSzPts val="1800"/>
              <a:buFont typeface="Century Gothic"/>
              <a:buNone/>
            </a:pPr>
            <a:endParaRPr sz="1800" b="0" i="0" u="none" strike="noStrike" cap="none">
              <a:solidFill>
                <a:srgbClr val="ED7D31"/>
              </a:solidFill>
              <a:latin typeface="Century Gothic"/>
              <a:ea typeface="Century Gothic"/>
              <a:cs typeface="Century Gothic"/>
              <a:sym typeface="Century Gothic"/>
            </a:endParaRPr>
          </a:p>
        </p:txBody>
      </p:sp>
      <p:sp>
        <p:nvSpPr>
          <p:cNvPr id="25" name="Google Shape;360;p13">
            <a:extLst>
              <a:ext uri="{FF2B5EF4-FFF2-40B4-BE49-F238E27FC236}">
                <a16:creationId xmlns:a16="http://schemas.microsoft.com/office/drawing/2014/main" id="{184611E6-F6BC-4066-9E59-3EDFC8991FC1}"/>
              </a:ext>
            </a:extLst>
          </p:cNvPr>
          <p:cNvSpPr txBox="1"/>
          <p:nvPr/>
        </p:nvSpPr>
        <p:spPr>
          <a:xfrm>
            <a:off x="118743" y="5087228"/>
            <a:ext cx="651665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115076"/>
                </a:solidFill>
                <a:latin typeface="Century Gothic"/>
                <a:ea typeface="Century Gothic"/>
                <a:cs typeface="Century Gothic"/>
                <a:sym typeface="Century Gothic"/>
              </a:rPr>
              <a:t>Coche le mot qui </a:t>
            </a:r>
            <a:r>
              <a:rPr lang="en-GB" sz="3200" b="1" dirty="0" err="1">
                <a:solidFill>
                  <a:srgbClr val="115076"/>
                </a:solidFill>
                <a:latin typeface="Century Gothic"/>
                <a:ea typeface="Century Gothic"/>
                <a:cs typeface="Century Gothic"/>
                <a:sym typeface="Century Gothic"/>
              </a:rPr>
              <a:t>est</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aussi</a:t>
            </a:r>
            <a:r>
              <a:rPr lang="en-GB" sz="3200" b="1" dirty="0">
                <a:solidFill>
                  <a:srgbClr val="115076"/>
                </a:solidFill>
                <a:latin typeface="Century Gothic"/>
                <a:ea typeface="Century Gothic"/>
                <a:cs typeface="Century Gothic"/>
                <a:sym typeface="Century Gothic"/>
              </a:rPr>
              <a:t> </a:t>
            </a:r>
            <a:r>
              <a:rPr lang="en-GB" sz="3200" b="1" dirty="0" err="1">
                <a:solidFill>
                  <a:srgbClr val="115076"/>
                </a:solidFill>
                <a:latin typeface="Century Gothic"/>
                <a:ea typeface="Century Gothic"/>
                <a:cs typeface="Century Gothic"/>
                <a:sym typeface="Century Gothic"/>
              </a:rPr>
              <a:t>ce</a:t>
            </a:r>
            <a:r>
              <a:rPr lang="en-GB" sz="3200" b="1" dirty="0">
                <a:solidFill>
                  <a:srgbClr val="115076"/>
                </a:solidFill>
                <a:latin typeface="Century Gothic"/>
                <a:ea typeface="Century Gothic"/>
                <a:cs typeface="Century Gothic"/>
                <a:sym typeface="Century Gothic"/>
              </a:rPr>
              <a:t> type de mot.</a:t>
            </a:r>
            <a:endParaRPr dirty="0"/>
          </a:p>
        </p:txBody>
      </p:sp>
      <p:sp>
        <p:nvSpPr>
          <p:cNvPr id="26" name="Google Shape;372;p13">
            <a:extLst>
              <a:ext uri="{FF2B5EF4-FFF2-40B4-BE49-F238E27FC236}">
                <a16:creationId xmlns:a16="http://schemas.microsoft.com/office/drawing/2014/main" id="{25622387-9F3E-48B1-8CC7-5F087607D3B7}"/>
              </a:ext>
            </a:extLst>
          </p:cNvPr>
          <p:cNvSpPr/>
          <p:nvPr/>
        </p:nvSpPr>
        <p:spPr>
          <a:xfrm>
            <a:off x="245241" y="4113616"/>
            <a:ext cx="1073346"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verb</a:t>
            </a:r>
            <a:endParaRPr dirty="0"/>
          </a:p>
        </p:txBody>
      </p:sp>
      <p:grpSp>
        <p:nvGrpSpPr>
          <p:cNvPr id="466" name="Google Shape;466;p16"/>
          <p:cNvGrpSpPr/>
          <p:nvPr/>
        </p:nvGrpSpPr>
        <p:grpSpPr>
          <a:xfrm>
            <a:off x="8695315" y="1589618"/>
            <a:ext cx="3496685" cy="4184210"/>
            <a:chOff x="8694714" y="1818218"/>
            <a:chExt cx="3496685" cy="4184210"/>
          </a:xfrm>
        </p:grpSpPr>
        <p:sp>
          <p:nvSpPr>
            <p:cNvPr id="467" name="Google Shape;467;p16"/>
            <p:cNvSpPr txBox="1"/>
            <p:nvPr/>
          </p:nvSpPr>
          <p:spPr>
            <a:xfrm>
              <a:off x="8713987" y="2339690"/>
              <a:ext cx="155683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le cœur</a:t>
              </a:r>
              <a:endParaRPr sz="2800">
                <a:solidFill>
                  <a:srgbClr val="EE6000"/>
                </a:solidFill>
                <a:latin typeface="Century Gothic"/>
                <a:ea typeface="Century Gothic"/>
                <a:cs typeface="Century Gothic"/>
                <a:sym typeface="Century Gothic"/>
              </a:endParaRPr>
            </a:p>
          </p:txBody>
        </p:sp>
        <p:sp>
          <p:nvSpPr>
            <p:cNvPr id="468" name="Google Shape;468;p16"/>
            <p:cNvSpPr txBox="1"/>
            <p:nvPr/>
          </p:nvSpPr>
          <p:spPr>
            <a:xfrm>
              <a:off x="8713987" y="1818218"/>
              <a:ext cx="347741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blanc, blanche</a:t>
              </a:r>
              <a:endParaRPr lang="en-GB" sz="2800" dirty="0"/>
            </a:p>
          </p:txBody>
        </p:sp>
        <p:sp>
          <p:nvSpPr>
            <p:cNvPr id="469" name="Google Shape;469;p16"/>
            <p:cNvSpPr txBox="1"/>
            <p:nvPr/>
          </p:nvSpPr>
          <p:spPr>
            <a:xfrm>
              <a:off x="8694714" y="2862910"/>
              <a:ext cx="148149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frapper</a:t>
              </a:r>
              <a:endParaRPr sz="2800">
                <a:solidFill>
                  <a:srgbClr val="EE6000"/>
                </a:solidFill>
                <a:latin typeface="Century Gothic"/>
                <a:ea typeface="Century Gothic"/>
                <a:cs typeface="Century Gothic"/>
                <a:sym typeface="Century Gothic"/>
              </a:endParaRPr>
            </a:p>
          </p:txBody>
        </p:sp>
        <p:sp>
          <p:nvSpPr>
            <p:cNvPr id="470" name="Google Shape;470;p16"/>
            <p:cNvSpPr txBox="1"/>
            <p:nvPr/>
          </p:nvSpPr>
          <p:spPr>
            <a:xfrm>
              <a:off x="8713987" y="3384382"/>
              <a:ext cx="8194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noir</a:t>
              </a:r>
              <a:endParaRPr/>
            </a:p>
          </p:txBody>
        </p:sp>
        <p:sp>
          <p:nvSpPr>
            <p:cNvPr id="471" name="Google Shape;471;p16"/>
            <p:cNvSpPr txBox="1"/>
            <p:nvPr/>
          </p:nvSpPr>
          <p:spPr>
            <a:xfrm>
              <a:off x="8713987" y="3913644"/>
              <a:ext cx="203453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solidFill>
                    <a:srgbClr val="EE6000"/>
                  </a:solidFill>
                  <a:latin typeface="Century Gothic"/>
                  <a:ea typeface="Century Gothic"/>
                  <a:cs typeface="Century Gothic"/>
                  <a:sym typeface="Century Gothic"/>
                </a:rPr>
                <a:t>ressembler</a:t>
              </a:r>
              <a:endParaRPr sz="2800" dirty="0">
                <a:solidFill>
                  <a:srgbClr val="EE6000"/>
                </a:solidFill>
                <a:latin typeface="Century Gothic"/>
                <a:ea typeface="Century Gothic"/>
                <a:cs typeface="Century Gothic"/>
                <a:sym typeface="Century Gothic"/>
              </a:endParaRPr>
            </a:p>
          </p:txBody>
        </p:sp>
        <p:sp>
          <p:nvSpPr>
            <p:cNvPr id="472" name="Google Shape;472;p16"/>
            <p:cNvSpPr txBox="1"/>
            <p:nvPr/>
          </p:nvSpPr>
          <p:spPr>
            <a:xfrm>
              <a:off x="8694714" y="4436864"/>
              <a:ext cx="3962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si</a:t>
              </a:r>
              <a:endParaRPr sz="2800">
                <a:solidFill>
                  <a:srgbClr val="EE6000"/>
                </a:solidFill>
                <a:latin typeface="Century Gothic"/>
                <a:ea typeface="Century Gothic"/>
                <a:cs typeface="Century Gothic"/>
                <a:sym typeface="Century Gothic"/>
              </a:endParaRPr>
            </a:p>
          </p:txBody>
        </p:sp>
        <p:sp>
          <p:nvSpPr>
            <p:cNvPr id="473" name="Google Shape;473;p16"/>
            <p:cNvSpPr txBox="1"/>
            <p:nvPr/>
          </p:nvSpPr>
          <p:spPr>
            <a:xfrm>
              <a:off x="8713987" y="4960084"/>
              <a:ext cx="16674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EE6000"/>
                  </a:solidFill>
                  <a:latin typeface="Century Gothic"/>
                  <a:ea typeface="Century Gothic"/>
                  <a:cs typeface="Century Gothic"/>
                  <a:sym typeface="Century Gothic"/>
                </a:rPr>
                <a:t>le temps</a:t>
              </a:r>
              <a:endParaRPr/>
            </a:p>
          </p:txBody>
        </p:sp>
        <p:sp>
          <p:nvSpPr>
            <p:cNvPr id="474" name="Google Shape;474;p16"/>
            <p:cNvSpPr txBox="1"/>
            <p:nvPr/>
          </p:nvSpPr>
          <p:spPr>
            <a:xfrm>
              <a:off x="8713987" y="5479208"/>
              <a:ext cx="1762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EE6000"/>
                  </a:solidFill>
                  <a:latin typeface="Century Gothic"/>
                  <a:ea typeface="Century Gothic"/>
                  <a:cs typeface="Century Gothic"/>
                  <a:sym typeface="Century Gothic"/>
                </a:rPr>
                <a:t>pour</a:t>
              </a:r>
              <a:endParaRPr sz="2800" dirty="0">
                <a:solidFill>
                  <a:srgbClr val="EE6000"/>
                </a:solidFill>
                <a:latin typeface="Century Gothic"/>
                <a:ea typeface="Century Gothic"/>
                <a:cs typeface="Century Gothic"/>
                <a:sym typeface="Century Gothic"/>
              </a:endParaRPr>
            </a:p>
          </p:txBody>
        </p:sp>
      </p:grpSp>
      <p:sp>
        <p:nvSpPr>
          <p:cNvPr id="28" name="Google Shape;372;p13">
            <a:extLst>
              <a:ext uri="{FF2B5EF4-FFF2-40B4-BE49-F238E27FC236}">
                <a16:creationId xmlns:a16="http://schemas.microsoft.com/office/drawing/2014/main" id="{C57A7A11-2F38-44B7-B158-93154A1EA4D1}"/>
              </a:ext>
            </a:extLst>
          </p:cNvPr>
          <p:cNvSpPr/>
          <p:nvPr/>
        </p:nvSpPr>
        <p:spPr>
          <a:xfrm>
            <a:off x="1490710" y="4113661"/>
            <a:ext cx="2150017" cy="578837"/>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15076"/>
                </a:solidFill>
                <a:latin typeface="Century Gothic"/>
                <a:ea typeface="Century Gothic"/>
                <a:cs typeface="Century Gothic"/>
                <a:sym typeface="Century Gothic"/>
              </a:rPr>
              <a:t>preposition</a:t>
            </a:r>
            <a:endParaRPr dirty="0"/>
          </a:p>
        </p:txBody>
      </p:sp>
    </p:spTree>
    <p:extLst>
      <p:ext uri="{BB962C8B-B14F-4D97-AF65-F5344CB8AC3E}">
        <p14:creationId xmlns:p14="http://schemas.microsoft.com/office/powerpoint/2010/main" val="168623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C’est</a:t>
            </a:r>
            <a:r>
              <a:rPr lang="en-GB" sz="3600" b="1" dirty="0">
                <a:solidFill>
                  <a:schemeClr val="bg1"/>
                </a:solidFill>
              </a:rPr>
              <a:t> un SFC ?</a:t>
            </a:r>
          </a:p>
        </p:txBody>
      </p:sp>
      <p:sp>
        <p:nvSpPr>
          <p:cNvPr id="3" name="Rounded Rectangle 10">
            <a:extLst>
              <a:ext uri="{FF2B5EF4-FFF2-40B4-BE49-F238E27FC236}">
                <a16:creationId xmlns:a16="http://schemas.microsoft.com/office/drawing/2014/main" id="{9EF87CF3-C974-4167-8844-D0127B40530C}"/>
              </a:ext>
            </a:extLst>
          </p:cNvPr>
          <p:cNvSpPr/>
          <p:nvPr/>
        </p:nvSpPr>
        <p:spPr>
          <a:xfrm>
            <a:off x="10439401" y="223022"/>
            <a:ext cx="1618288"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341623" y="3041918"/>
            <a:ext cx="150874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heart</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8765500" y="4438489"/>
            <a:ext cx="1260000" cy="1260000"/>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312774" y="3749804"/>
            <a:ext cx="156645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cœu</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r</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8" name="Picture 7">
            <a:extLst>
              <a:ext uri="{FF2B5EF4-FFF2-40B4-BE49-F238E27FC236}">
                <a16:creationId xmlns:a16="http://schemas.microsoft.com/office/drawing/2014/main" id="{493B9793-A301-4748-BF08-CDBF3DC353B7}"/>
              </a:ext>
            </a:extLst>
          </p:cNvPr>
          <p:cNvPicPr>
            <a:picLocks noChangeAspect="1"/>
          </p:cNvPicPr>
          <p:nvPr/>
        </p:nvPicPr>
        <p:blipFill>
          <a:blip r:embed="rId4"/>
          <a:stretch>
            <a:fillRect/>
          </a:stretch>
        </p:blipFill>
        <p:spPr>
          <a:xfrm>
            <a:off x="9100184" y="4663620"/>
            <a:ext cx="590632" cy="809738"/>
          </a:xfrm>
          <a:prstGeom prst="rect">
            <a:avLst/>
          </a:prstGeom>
        </p:spPr>
      </p:pic>
      <p:pic>
        <p:nvPicPr>
          <p:cNvPr id="10" name="Picture 9">
            <a:extLst>
              <a:ext uri="{FF2B5EF4-FFF2-40B4-BE49-F238E27FC236}">
                <a16:creationId xmlns:a16="http://schemas.microsoft.com/office/drawing/2014/main" id="{B21C88EC-2A75-4DAC-BB4C-B584B2BBC560}"/>
              </a:ext>
            </a:extLst>
          </p:cNvPr>
          <p:cNvPicPr>
            <a:picLocks noChangeAspect="1"/>
          </p:cNvPicPr>
          <p:nvPr/>
        </p:nvPicPr>
        <p:blipFill>
          <a:blip r:embed="rId5"/>
          <a:stretch>
            <a:fillRect/>
          </a:stretch>
        </p:blipFill>
        <p:spPr>
          <a:xfrm>
            <a:off x="2334356" y="4684346"/>
            <a:ext cx="757452" cy="789012"/>
          </a:xfrm>
          <a:prstGeom prst="rect">
            <a:avLst/>
          </a:prstGeom>
        </p:spPr>
      </p:pic>
    </p:spTree>
    <p:extLst>
      <p:ext uri="{BB962C8B-B14F-4D97-AF65-F5344CB8AC3E}">
        <p14:creationId xmlns:p14="http://schemas.microsoft.com/office/powerpoint/2010/main" val="399580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451"/>
        <p:cNvGrpSpPr/>
        <p:nvPr/>
      </p:nvGrpSpPr>
      <p:grpSpPr>
        <a:xfrm>
          <a:off x="0" y="0"/>
          <a:ext cx="0" cy="0"/>
          <a:chOff x="0" y="0"/>
          <a:chExt cx="0" cy="0"/>
        </a:xfrm>
      </p:grpSpPr>
      <p:pic>
        <p:nvPicPr>
          <p:cNvPr id="452" name="Google Shape;452;p1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53" name="Google Shape;453;p16"/>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2800" b="1" dirty="0">
                <a:solidFill>
                  <a:schemeClr val="lt1"/>
                </a:solidFill>
              </a:rPr>
              <a:t>Translating the preposition ‘à’</a:t>
            </a:r>
            <a:endParaRPr sz="2800" b="1" dirty="0">
              <a:solidFill>
                <a:schemeClr val="lt1"/>
              </a:solidFill>
            </a:endParaRPr>
          </a:p>
        </p:txBody>
      </p:sp>
      <p:sp>
        <p:nvSpPr>
          <p:cNvPr id="454" name="Google Shape;454;p16"/>
          <p:cNvSpPr/>
          <p:nvPr/>
        </p:nvSpPr>
        <p:spPr>
          <a:xfrm>
            <a:off x="10458450" y="249869"/>
            <a:ext cx="1451470" cy="397831"/>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err="1">
                <a:solidFill>
                  <a:srgbClr val="FFFFFF"/>
                </a:solidFill>
                <a:latin typeface="Century Gothic"/>
                <a:ea typeface="Century Gothic"/>
                <a:cs typeface="Century Gothic"/>
                <a:sym typeface="Century Gothic"/>
              </a:rPr>
              <a:t>grammaire</a:t>
            </a:r>
            <a:endParaRPr dirty="0"/>
          </a:p>
        </p:txBody>
      </p:sp>
      <p:sp>
        <p:nvSpPr>
          <p:cNvPr id="3" name="TextBox 2">
            <a:extLst>
              <a:ext uri="{FF2B5EF4-FFF2-40B4-BE49-F238E27FC236}">
                <a16:creationId xmlns:a16="http://schemas.microsoft.com/office/drawing/2014/main" id="{D30527E4-9C33-43B0-8F9C-08655B572F09}"/>
              </a:ext>
            </a:extLst>
          </p:cNvPr>
          <p:cNvSpPr txBox="1"/>
          <p:nvPr/>
        </p:nvSpPr>
        <p:spPr>
          <a:xfrm>
            <a:off x="0" y="1255779"/>
            <a:ext cx="12192001"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The verbs </a:t>
            </a:r>
            <a:r>
              <a:rPr lang="en-GB" sz="2400" b="1" dirty="0" err="1">
                <a:solidFill>
                  <a:srgbClr val="115076"/>
                </a:solidFill>
                <a:latin typeface="Century Gothic" panose="020B0502020202020204" pitchFamily="34" charset="0"/>
              </a:rPr>
              <a:t>frapper</a:t>
            </a:r>
            <a:r>
              <a:rPr lang="en-GB" sz="2400" dirty="0">
                <a:solidFill>
                  <a:srgbClr val="115076"/>
                </a:solidFill>
                <a:latin typeface="Century Gothic" panose="020B0502020202020204" pitchFamily="34" charset="0"/>
              </a:rPr>
              <a:t> and </a:t>
            </a:r>
            <a:r>
              <a:rPr lang="en-GB" sz="2400" b="1" dirty="0" err="1">
                <a:solidFill>
                  <a:srgbClr val="115076"/>
                </a:solidFill>
                <a:latin typeface="Century Gothic" panose="020B0502020202020204" pitchFamily="34" charset="0"/>
              </a:rPr>
              <a:t>ressembler</a:t>
            </a:r>
            <a:r>
              <a:rPr lang="en-GB" sz="2400" dirty="0">
                <a:solidFill>
                  <a:srgbClr val="115076"/>
                </a:solidFill>
                <a:latin typeface="Century Gothic" panose="020B0502020202020204" pitchFamily="34" charset="0"/>
              </a:rPr>
              <a:t> are often followed by the preposition </a:t>
            </a:r>
            <a:r>
              <a:rPr lang="en-GB" sz="2400" b="1" dirty="0">
                <a:solidFill>
                  <a:srgbClr val="115076"/>
                </a:solidFill>
                <a:latin typeface="Century Gothic" panose="020B0502020202020204" pitchFamily="34" charset="0"/>
              </a:rPr>
              <a:t>à </a:t>
            </a:r>
            <a:r>
              <a:rPr lang="en-GB" sz="2400" dirty="0">
                <a:solidFill>
                  <a:srgbClr val="115076"/>
                </a:solidFill>
                <a:latin typeface="Century Gothic" panose="020B0502020202020204" pitchFamily="34" charset="0"/>
              </a:rPr>
              <a:t>+ noun.</a:t>
            </a:r>
          </a:p>
        </p:txBody>
      </p:sp>
      <p:sp>
        <p:nvSpPr>
          <p:cNvPr id="4" name="TextBox 3">
            <a:extLst>
              <a:ext uri="{FF2B5EF4-FFF2-40B4-BE49-F238E27FC236}">
                <a16:creationId xmlns:a16="http://schemas.microsoft.com/office/drawing/2014/main" id="{CDB7EA86-5613-4642-802D-3B0C22376540}"/>
              </a:ext>
            </a:extLst>
          </p:cNvPr>
          <p:cNvSpPr txBox="1"/>
          <p:nvPr/>
        </p:nvSpPr>
        <p:spPr>
          <a:xfrm>
            <a:off x="3473325" y="2558915"/>
            <a:ext cx="5245347" cy="707886"/>
          </a:xfrm>
          <a:prstGeom prst="rect">
            <a:avLst/>
          </a:prstGeom>
          <a:noFill/>
        </p:spPr>
        <p:txBody>
          <a:bodyPr wrap="square" rtlCol="0">
            <a:spAutoFit/>
          </a:bodyPr>
          <a:lstStyle/>
          <a:p>
            <a:r>
              <a:rPr lang="en-GB" sz="4000" b="1" dirty="0">
                <a:solidFill>
                  <a:srgbClr val="115076"/>
                </a:solidFill>
                <a:latin typeface="Century Gothic" panose="020B0502020202020204" pitchFamily="34" charset="0"/>
              </a:rPr>
              <a:t>Je frappe </a:t>
            </a:r>
            <a:r>
              <a:rPr lang="en-GB" sz="4000" b="1" dirty="0">
                <a:solidFill>
                  <a:srgbClr val="EE6000"/>
                </a:solidFill>
                <a:latin typeface="Century Gothic" panose="020B0502020202020204" pitchFamily="34" charset="0"/>
              </a:rPr>
              <a:t>à</a:t>
            </a:r>
            <a:r>
              <a:rPr lang="en-GB" sz="4000" b="1" dirty="0">
                <a:solidFill>
                  <a:srgbClr val="115076"/>
                </a:solidFill>
                <a:latin typeface="Century Gothic" panose="020B0502020202020204" pitchFamily="34" charset="0"/>
              </a:rPr>
              <a:t> la </a:t>
            </a:r>
            <a:r>
              <a:rPr lang="en-GB" sz="4000" b="1" dirty="0" err="1">
                <a:solidFill>
                  <a:srgbClr val="115076"/>
                </a:solidFill>
                <a:latin typeface="Century Gothic" panose="020B0502020202020204" pitchFamily="34" charset="0"/>
              </a:rPr>
              <a:t>porte</a:t>
            </a:r>
            <a:r>
              <a:rPr lang="en-GB" sz="4000" b="1" dirty="0">
                <a:solidFill>
                  <a:srgbClr val="115076"/>
                </a:solidFill>
                <a:latin typeface="Century Gothic" panose="020B0502020202020204" pitchFamily="34" charset="0"/>
              </a:rPr>
              <a:t> </a:t>
            </a:r>
          </a:p>
        </p:txBody>
      </p:sp>
      <p:sp>
        <p:nvSpPr>
          <p:cNvPr id="28" name="TextBox 27">
            <a:extLst>
              <a:ext uri="{FF2B5EF4-FFF2-40B4-BE49-F238E27FC236}">
                <a16:creationId xmlns:a16="http://schemas.microsoft.com/office/drawing/2014/main" id="{0A595B22-23F2-41C7-BDE2-A3169D56AC87}"/>
              </a:ext>
            </a:extLst>
          </p:cNvPr>
          <p:cNvSpPr txBox="1"/>
          <p:nvPr/>
        </p:nvSpPr>
        <p:spPr>
          <a:xfrm>
            <a:off x="2502704" y="4309560"/>
            <a:ext cx="7186583" cy="707886"/>
          </a:xfrm>
          <a:prstGeom prst="rect">
            <a:avLst/>
          </a:prstGeom>
          <a:noFill/>
        </p:spPr>
        <p:txBody>
          <a:bodyPr wrap="none" rtlCol="0">
            <a:spAutoFit/>
          </a:bodyPr>
          <a:lstStyle/>
          <a:p>
            <a:r>
              <a:rPr lang="en-GB" sz="4000" b="1" dirty="0">
                <a:solidFill>
                  <a:srgbClr val="115076"/>
                </a:solidFill>
                <a:latin typeface="Century Gothic" panose="020B0502020202020204" pitchFamily="34" charset="0"/>
              </a:rPr>
              <a:t>Le frère </a:t>
            </a:r>
            <a:r>
              <a:rPr lang="en-GB" sz="4000" b="1" dirty="0" err="1">
                <a:solidFill>
                  <a:srgbClr val="115076"/>
                </a:solidFill>
                <a:latin typeface="Century Gothic" panose="020B0502020202020204" pitchFamily="34" charset="0"/>
              </a:rPr>
              <a:t>ressemble</a:t>
            </a:r>
            <a:r>
              <a:rPr lang="en-GB" sz="4000" b="1" dirty="0">
                <a:solidFill>
                  <a:srgbClr val="115076"/>
                </a:solidFill>
                <a:latin typeface="Century Gothic" panose="020B0502020202020204" pitchFamily="34" charset="0"/>
              </a:rPr>
              <a:t> </a:t>
            </a:r>
            <a:r>
              <a:rPr lang="en-GB" sz="4000" b="1" dirty="0">
                <a:solidFill>
                  <a:srgbClr val="EE6000"/>
                </a:solidFill>
                <a:latin typeface="Century Gothic" panose="020B0502020202020204" pitchFamily="34" charset="0"/>
              </a:rPr>
              <a:t>à</a:t>
            </a:r>
            <a:r>
              <a:rPr lang="en-GB" sz="4000" b="1" dirty="0">
                <a:solidFill>
                  <a:srgbClr val="115076"/>
                </a:solidFill>
                <a:latin typeface="Century Gothic" panose="020B0502020202020204" pitchFamily="34" charset="0"/>
              </a:rPr>
              <a:t> la </a:t>
            </a:r>
            <a:r>
              <a:rPr lang="en-GB" sz="4000" b="1" dirty="0" err="1">
                <a:solidFill>
                  <a:srgbClr val="115076"/>
                </a:solidFill>
                <a:latin typeface="Century Gothic" panose="020B0502020202020204" pitchFamily="34" charset="0"/>
              </a:rPr>
              <a:t>sœur</a:t>
            </a:r>
            <a:endParaRPr lang="en-GB" sz="4000" b="1" dirty="0">
              <a:solidFill>
                <a:srgbClr val="115076"/>
              </a:solidFill>
              <a:latin typeface="Century Gothic" panose="020B0502020202020204" pitchFamily="34" charset="0"/>
            </a:endParaRPr>
          </a:p>
        </p:txBody>
      </p:sp>
      <p:sp>
        <p:nvSpPr>
          <p:cNvPr id="29" name="TextBox 28">
            <a:extLst>
              <a:ext uri="{FF2B5EF4-FFF2-40B4-BE49-F238E27FC236}">
                <a16:creationId xmlns:a16="http://schemas.microsoft.com/office/drawing/2014/main" id="{90AFD984-BFA6-4A6B-B969-83D6A883D50D}"/>
              </a:ext>
            </a:extLst>
          </p:cNvPr>
          <p:cNvSpPr txBox="1"/>
          <p:nvPr/>
        </p:nvSpPr>
        <p:spPr>
          <a:xfrm>
            <a:off x="-1" y="1717444"/>
            <a:ext cx="12192001"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The English translation of </a:t>
            </a:r>
            <a:r>
              <a:rPr lang="en-GB" sz="2400" b="1" dirty="0">
                <a:solidFill>
                  <a:srgbClr val="115076"/>
                </a:solidFill>
                <a:latin typeface="Century Gothic" panose="020B0502020202020204" pitchFamily="34" charset="0"/>
              </a:rPr>
              <a:t>à</a:t>
            </a:r>
            <a:r>
              <a:rPr lang="en-GB" sz="2400" dirty="0">
                <a:solidFill>
                  <a:srgbClr val="115076"/>
                </a:solidFill>
                <a:latin typeface="Century Gothic" panose="020B0502020202020204" pitchFamily="34" charset="0"/>
              </a:rPr>
              <a:t> is different for each verb:</a:t>
            </a:r>
          </a:p>
        </p:txBody>
      </p:sp>
      <p:sp>
        <p:nvSpPr>
          <p:cNvPr id="30" name="TextBox 29">
            <a:extLst>
              <a:ext uri="{FF2B5EF4-FFF2-40B4-BE49-F238E27FC236}">
                <a16:creationId xmlns:a16="http://schemas.microsoft.com/office/drawing/2014/main" id="{5D63F02F-B07E-430E-9F40-5D0ACEF91E10}"/>
              </a:ext>
            </a:extLst>
          </p:cNvPr>
          <p:cNvSpPr txBox="1"/>
          <p:nvPr/>
        </p:nvSpPr>
        <p:spPr>
          <a:xfrm>
            <a:off x="3473326" y="3263120"/>
            <a:ext cx="5245346" cy="584775"/>
          </a:xfrm>
          <a:prstGeom prst="rect">
            <a:avLst/>
          </a:prstGeom>
          <a:noFill/>
        </p:spPr>
        <p:txBody>
          <a:bodyPr wrap="square" rtlCol="0">
            <a:spAutoFit/>
          </a:bodyPr>
          <a:lstStyle/>
          <a:p>
            <a:r>
              <a:rPr lang="en-GB" sz="3200" i="1" dirty="0">
                <a:solidFill>
                  <a:srgbClr val="115076"/>
                </a:solidFill>
                <a:latin typeface="Century Gothic" panose="020B0502020202020204" pitchFamily="34" charset="0"/>
              </a:rPr>
              <a:t>I’m knocking </a:t>
            </a:r>
            <a:r>
              <a:rPr lang="en-GB" sz="3200" i="1" dirty="0">
                <a:solidFill>
                  <a:srgbClr val="EE6000"/>
                </a:solidFill>
                <a:latin typeface="Century Gothic" panose="020B0502020202020204" pitchFamily="34" charset="0"/>
              </a:rPr>
              <a:t>at</a:t>
            </a:r>
            <a:r>
              <a:rPr lang="en-GB" sz="3200" i="1" dirty="0">
                <a:solidFill>
                  <a:srgbClr val="115076"/>
                </a:solidFill>
                <a:latin typeface="Century Gothic" panose="020B0502020202020204" pitchFamily="34" charset="0"/>
              </a:rPr>
              <a:t> the door</a:t>
            </a:r>
          </a:p>
        </p:txBody>
      </p:sp>
      <p:sp>
        <p:nvSpPr>
          <p:cNvPr id="31" name="TextBox 30">
            <a:extLst>
              <a:ext uri="{FF2B5EF4-FFF2-40B4-BE49-F238E27FC236}">
                <a16:creationId xmlns:a16="http://schemas.microsoft.com/office/drawing/2014/main" id="{2748F479-054B-4827-B0F3-DFE2C8FE61ED}"/>
              </a:ext>
            </a:extLst>
          </p:cNvPr>
          <p:cNvSpPr txBox="1"/>
          <p:nvPr/>
        </p:nvSpPr>
        <p:spPr>
          <a:xfrm>
            <a:off x="3033647" y="5017446"/>
            <a:ext cx="6124699" cy="584775"/>
          </a:xfrm>
          <a:prstGeom prst="rect">
            <a:avLst/>
          </a:prstGeom>
          <a:noFill/>
        </p:spPr>
        <p:txBody>
          <a:bodyPr wrap="square" rtlCol="0">
            <a:spAutoFit/>
          </a:bodyPr>
          <a:lstStyle/>
          <a:p>
            <a:r>
              <a:rPr lang="en-GB" sz="3200" i="1" dirty="0">
                <a:solidFill>
                  <a:srgbClr val="115076"/>
                </a:solidFill>
                <a:latin typeface="Century Gothic" panose="020B0502020202020204" pitchFamily="34" charset="0"/>
              </a:rPr>
              <a:t>The brother looks like the sister </a:t>
            </a:r>
          </a:p>
        </p:txBody>
      </p:sp>
      <p:sp>
        <p:nvSpPr>
          <p:cNvPr id="32" name="TextBox 31">
            <a:extLst>
              <a:ext uri="{FF2B5EF4-FFF2-40B4-BE49-F238E27FC236}">
                <a16:creationId xmlns:a16="http://schemas.microsoft.com/office/drawing/2014/main" id="{81751B97-BE09-44A1-9DB4-9CEFA6BA224F}"/>
              </a:ext>
            </a:extLst>
          </p:cNvPr>
          <p:cNvSpPr txBox="1"/>
          <p:nvPr/>
        </p:nvSpPr>
        <p:spPr>
          <a:xfrm>
            <a:off x="1345822" y="5725332"/>
            <a:ext cx="9500345" cy="461665"/>
          </a:xfrm>
          <a:prstGeom prst="rect">
            <a:avLst/>
          </a:prstGeom>
          <a:noFill/>
        </p:spPr>
        <p:txBody>
          <a:bodyPr wrap="square" rtlCol="0">
            <a:spAutoFit/>
          </a:bodyPr>
          <a:lstStyle/>
          <a:p>
            <a:r>
              <a:rPr lang="en-GB" sz="2400" dirty="0">
                <a:solidFill>
                  <a:srgbClr val="EE6000"/>
                </a:solidFill>
                <a:latin typeface="Century Gothic" panose="020B0502020202020204" pitchFamily="34" charset="0"/>
              </a:rPr>
              <a:t>With </a:t>
            </a:r>
            <a:r>
              <a:rPr lang="en-GB" sz="2400" b="1" dirty="0" err="1">
                <a:solidFill>
                  <a:srgbClr val="EE6000"/>
                </a:solidFill>
                <a:latin typeface="Century Gothic" panose="020B0502020202020204" pitchFamily="34" charset="0"/>
              </a:rPr>
              <a:t>ressembler</a:t>
            </a:r>
            <a:r>
              <a:rPr lang="en-GB" sz="2400" dirty="0">
                <a:solidFill>
                  <a:srgbClr val="EE6000"/>
                </a:solidFill>
                <a:latin typeface="Century Gothic" panose="020B0502020202020204" pitchFamily="34" charset="0"/>
              </a:rPr>
              <a:t>, the preposition </a:t>
            </a:r>
            <a:r>
              <a:rPr lang="en-GB" sz="2400" b="1" dirty="0">
                <a:solidFill>
                  <a:srgbClr val="EE6000"/>
                </a:solidFill>
                <a:latin typeface="Century Gothic" panose="020B0502020202020204" pitchFamily="34" charset="0"/>
              </a:rPr>
              <a:t>à</a:t>
            </a:r>
            <a:r>
              <a:rPr lang="en-GB" sz="2400" dirty="0">
                <a:solidFill>
                  <a:srgbClr val="EE6000"/>
                </a:solidFill>
                <a:latin typeface="Century Gothic" panose="020B0502020202020204" pitchFamily="34" charset="0"/>
              </a:rPr>
              <a:t> is </a:t>
            </a:r>
            <a:r>
              <a:rPr lang="en-GB" sz="2400" b="1" dirty="0">
                <a:solidFill>
                  <a:srgbClr val="EE6000"/>
                </a:solidFill>
                <a:latin typeface="Century Gothic" panose="020B0502020202020204" pitchFamily="34" charset="0"/>
              </a:rPr>
              <a:t>not translated</a:t>
            </a:r>
            <a:r>
              <a:rPr lang="en-GB" sz="2400" dirty="0">
                <a:solidFill>
                  <a:srgbClr val="EE6000"/>
                </a:solidFill>
                <a:latin typeface="Century Gothic" panose="020B0502020202020204" pitchFamily="34" charset="0"/>
              </a:rPr>
              <a:t> into English.</a:t>
            </a:r>
          </a:p>
        </p:txBody>
      </p:sp>
    </p:spTree>
    <p:extLst>
      <p:ext uri="{BB962C8B-B14F-4D97-AF65-F5344CB8AC3E}">
        <p14:creationId xmlns:p14="http://schemas.microsoft.com/office/powerpoint/2010/main" val="26554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29" grpId="0"/>
      <p:bldP spid="30" grpId="0"/>
      <p:bldP spid="31"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479"/>
        <p:cNvGrpSpPr/>
        <p:nvPr/>
      </p:nvGrpSpPr>
      <p:grpSpPr>
        <a:xfrm>
          <a:off x="0" y="0"/>
          <a:ext cx="0" cy="0"/>
          <a:chOff x="0" y="0"/>
          <a:chExt cx="0" cy="0"/>
        </a:xfrm>
      </p:grpSpPr>
      <p:pic>
        <p:nvPicPr>
          <p:cNvPr id="480" name="Google Shape;480;p17" descr="background rectangle"/>
          <p:cNvPicPr preferRelativeResize="0"/>
          <p:nvPr/>
        </p:nvPicPr>
        <p:blipFill rotWithShape="1">
          <a:blip r:embed="rId9">
            <a:alphaModFix/>
          </a:blip>
          <a:srcRect/>
          <a:stretch/>
        </p:blipFill>
        <p:spPr>
          <a:xfrm>
            <a:off x="-1" y="296864"/>
            <a:ext cx="6457246" cy="867128"/>
          </a:xfrm>
          <a:prstGeom prst="rect">
            <a:avLst/>
          </a:prstGeom>
          <a:noFill/>
          <a:ln>
            <a:noFill/>
          </a:ln>
        </p:spPr>
      </p:pic>
      <p:sp>
        <p:nvSpPr>
          <p:cNvPr id="481" name="Google Shape;481;p17"/>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Vers 1</a:t>
            </a:r>
            <a:endParaRPr/>
          </a:p>
        </p:txBody>
      </p:sp>
      <p:sp>
        <p:nvSpPr>
          <p:cNvPr id="482" name="Google Shape;482;p17"/>
          <p:cNvSpPr/>
          <p:nvPr/>
        </p:nvSpPr>
        <p:spPr>
          <a:xfrm>
            <a:off x="10459844" y="249869"/>
            <a:ext cx="1440804"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 / parler</a:t>
            </a:r>
            <a:endParaRPr sz="1800" b="1" i="0" u="none" strike="noStrike" cap="none">
              <a:solidFill>
                <a:srgbClr val="FFFFFF"/>
              </a:solidFill>
              <a:latin typeface="Century Gothic"/>
              <a:ea typeface="Century Gothic"/>
              <a:cs typeface="Century Gothic"/>
              <a:sym typeface="Century Gothic"/>
            </a:endParaRPr>
          </a:p>
        </p:txBody>
      </p:sp>
      <p:pic>
        <p:nvPicPr>
          <p:cNvPr id="483" name="Google Shape;483;p17"/>
          <p:cNvPicPr preferRelativeResize="0"/>
          <p:nvPr/>
        </p:nvPicPr>
        <p:blipFill rotWithShape="1">
          <a:blip r:embed="rId10">
            <a:alphaModFix/>
          </a:blip>
          <a:srcRect l="36618" t="14632" r="34256" b="10567"/>
          <a:stretch/>
        </p:blipFill>
        <p:spPr>
          <a:xfrm>
            <a:off x="5613552" y="4688811"/>
            <a:ext cx="686478" cy="720000"/>
          </a:xfrm>
          <a:prstGeom prst="rect">
            <a:avLst/>
          </a:prstGeom>
          <a:noFill/>
          <a:ln>
            <a:noFill/>
          </a:ln>
        </p:spPr>
      </p:pic>
      <p:sp>
        <p:nvSpPr>
          <p:cNvPr id="484" name="Google Shape;484;p17"/>
          <p:cNvSpPr txBox="1"/>
          <p:nvPr/>
        </p:nvSpPr>
        <p:spPr>
          <a:xfrm>
            <a:off x="190657" y="1163992"/>
            <a:ext cx="5181600" cy="6100355"/>
          </a:xfrm>
          <a:prstGeom prst="rect">
            <a:avLst/>
          </a:prstGeom>
          <a:noFill/>
          <a:ln>
            <a:noFill/>
          </a:ln>
        </p:spPr>
        <p:txBody>
          <a:bodyPr spcFirstLastPara="1" wrap="square" lIns="91425" tIns="45700" rIns="91425" bIns="45700" anchor="t" anchorCtr="0">
            <a:normAutofit/>
          </a:bodyPr>
          <a:lstStyle/>
          <a:p>
            <a:pPr marL="0" marR="0" lvl="0" indent="0" algn="l" rtl="0">
              <a:lnSpc>
                <a:spcPct val="200000"/>
              </a:lnSpc>
              <a:spcBef>
                <a:spcPts val="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1]</a:t>
            </a:r>
            <a:endParaRPr sz="2400" dirty="0">
              <a:solidFill>
                <a:srgbClr val="115076"/>
              </a:solidFill>
              <a:latin typeface="Century Gothic"/>
              <a:ea typeface="Century Gothic"/>
              <a:cs typeface="Century Gothic"/>
              <a:sym typeface="Century Gothic"/>
            </a:endParaRPr>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2]</a:t>
            </a:r>
            <a:endParaRPr sz="2400" dirty="0">
              <a:solidFill>
                <a:srgbClr val="115076"/>
              </a:solidFill>
              <a:latin typeface="Century Gothic"/>
              <a:ea typeface="Century Gothic"/>
              <a:cs typeface="Century Gothic"/>
              <a:sym typeface="Century Gothic"/>
            </a:endParaRPr>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3]</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4]</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5]</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6]</a:t>
            </a:r>
            <a:endParaRPr dirty="0"/>
          </a:p>
        </p:txBody>
      </p:sp>
      <p:pic>
        <p:nvPicPr>
          <p:cNvPr id="485" name="Google Shape;485;p17"/>
          <p:cNvPicPr preferRelativeResize="0"/>
          <p:nvPr/>
        </p:nvPicPr>
        <p:blipFill rotWithShape="1">
          <a:blip r:embed="rId11">
            <a:alphaModFix/>
          </a:blip>
          <a:srcRect/>
          <a:stretch/>
        </p:blipFill>
        <p:spPr>
          <a:xfrm>
            <a:off x="5596790" y="1364659"/>
            <a:ext cx="720000" cy="720000"/>
          </a:xfrm>
          <a:prstGeom prst="rect">
            <a:avLst/>
          </a:prstGeom>
          <a:noFill/>
          <a:ln>
            <a:noFill/>
          </a:ln>
        </p:spPr>
      </p:pic>
      <p:pic>
        <p:nvPicPr>
          <p:cNvPr id="486" name="Google Shape;486;p17"/>
          <p:cNvPicPr preferRelativeResize="0"/>
          <p:nvPr/>
        </p:nvPicPr>
        <p:blipFill rotWithShape="1">
          <a:blip r:embed="rId12">
            <a:alphaModFix/>
          </a:blip>
          <a:srcRect/>
          <a:stretch/>
        </p:blipFill>
        <p:spPr>
          <a:xfrm>
            <a:off x="6622520" y="1364659"/>
            <a:ext cx="456000" cy="720000"/>
          </a:xfrm>
          <a:prstGeom prst="rect">
            <a:avLst/>
          </a:prstGeom>
          <a:noFill/>
          <a:ln>
            <a:noFill/>
          </a:ln>
        </p:spPr>
      </p:pic>
      <p:pic>
        <p:nvPicPr>
          <p:cNvPr id="487" name="Google Shape;487;p17"/>
          <p:cNvPicPr preferRelativeResize="0"/>
          <p:nvPr/>
        </p:nvPicPr>
        <p:blipFill rotWithShape="1">
          <a:blip r:embed="rId11">
            <a:alphaModFix/>
          </a:blip>
          <a:srcRect/>
          <a:stretch/>
        </p:blipFill>
        <p:spPr>
          <a:xfrm>
            <a:off x="5596790" y="2123861"/>
            <a:ext cx="720000" cy="720000"/>
          </a:xfrm>
          <a:prstGeom prst="rect">
            <a:avLst/>
          </a:prstGeom>
          <a:noFill/>
          <a:ln>
            <a:noFill/>
          </a:ln>
        </p:spPr>
      </p:pic>
      <p:pic>
        <p:nvPicPr>
          <p:cNvPr id="488" name="Google Shape;488;p17"/>
          <p:cNvPicPr preferRelativeResize="0"/>
          <p:nvPr/>
        </p:nvPicPr>
        <p:blipFill rotWithShape="1">
          <a:blip r:embed="rId13">
            <a:alphaModFix/>
          </a:blip>
          <a:srcRect/>
          <a:stretch/>
        </p:blipFill>
        <p:spPr>
          <a:xfrm>
            <a:off x="6454020" y="2123861"/>
            <a:ext cx="793001" cy="720000"/>
          </a:xfrm>
          <a:prstGeom prst="rect">
            <a:avLst/>
          </a:prstGeom>
          <a:noFill/>
          <a:ln>
            <a:noFill/>
          </a:ln>
        </p:spPr>
      </p:pic>
      <p:pic>
        <p:nvPicPr>
          <p:cNvPr id="489" name="Google Shape;489;p17"/>
          <p:cNvPicPr preferRelativeResize="0"/>
          <p:nvPr/>
        </p:nvPicPr>
        <p:blipFill rotWithShape="1">
          <a:blip r:embed="rId14">
            <a:alphaModFix/>
          </a:blip>
          <a:srcRect/>
          <a:stretch/>
        </p:blipFill>
        <p:spPr>
          <a:xfrm>
            <a:off x="4658961" y="3033713"/>
            <a:ext cx="720000" cy="720000"/>
          </a:xfrm>
          <a:prstGeom prst="rect">
            <a:avLst/>
          </a:prstGeom>
          <a:noFill/>
          <a:ln>
            <a:noFill/>
          </a:ln>
        </p:spPr>
      </p:pic>
      <p:pic>
        <p:nvPicPr>
          <p:cNvPr id="490" name="Google Shape;490;p17"/>
          <p:cNvPicPr preferRelativeResize="0"/>
          <p:nvPr/>
        </p:nvPicPr>
        <p:blipFill rotWithShape="1">
          <a:blip r:embed="rId15">
            <a:alphaModFix/>
          </a:blip>
          <a:srcRect/>
          <a:stretch/>
        </p:blipFill>
        <p:spPr>
          <a:xfrm>
            <a:off x="5521442" y="3172236"/>
            <a:ext cx="1274338" cy="720000"/>
          </a:xfrm>
          <a:prstGeom prst="rect">
            <a:avLst/>
          </a:prstGeom>
          <a:noFill/>
          <a:ln>
            <a:noFill/>
          </a:ln>
        </p:spPr>
      </p:pic>
      <p:pic>
        <p:nvPicPr>
          <p:cNvPr id="491" name="Google Shape;491;p17"/>
          <p:cNvPicPr preferRelativeResize="0"/>
          <p:nvPr/>
        </p:nvPicPr>
        <p:blipFill rotWithShape="1">
          <a:blip r:embed="rId16">
            <a:alphaModFix/>
          </a:blip>
          <a:srcRect/>
          <a:stretch/>
        </p:blipFill>
        <p:spPr>
          <a:xfrm>
            <a:off x="4663344" y="3973666"/>
            <a:ext cx="720000" cy="720000"/>
          </a:xfrm>
          <a:prstGeom prst="rect">
            <a:avLst/>
          </a:prstGeom>
          <a:noFill/>
          <a:ln>
            <a:noFill/>
          </a:ln>
        </p:spPr>
      </p:pic>
      <p:pic>
        <p:nvPicPr>
          <p:cNvPr id="492" name="Google Shape;492;p17"/>
          <p:cNvPicPr preferRelativeResize="0"/>
          <p:nvPr/>
        </p:nvPicPr>
        <p:blipFill rotWithShape="1">
          <a:blip r:embed="rId17">
            <a:alphaModFix/>
          </a:blip>
          <a:srcRect/>
          <a:stretch/>
        </p:blipFill>
        <p:spPr>
          <a:xfrm>
            <a:off x="5692861" y="3984043"/>
            <a:ext cx="527859" cy="720000"/>
          </a:xfrm>
          <a:prstGeom prst="rect">
            <a:avLst/>
          </a:prstGeom>
          <a:noFill/>
          <a:ln>
            <a:noFill/>
          </a:ln>
        </p:spPr>
      </p:pic>
      <p:pic>
        <p:nvPicPr>
          <p:cNvPr id="493" name="Google Shape;493;p17"/>
          <p:cNvPicPr preferRelativeResize="0"/>
          <p:nvPr/>
        </p:nvPicPr>
        <p:blipFill rotWithShape="1">
          <a:blip r:embed="rId18">
            <a:alphaModFix/>
          </a:blip>
          <a:srcRect/>
          <a:stretch/>
        </p:blipFill>
        <p:spPr>
          <a:xfrm>
            <a:off x="4663344" y="4726786"/>
            <a:ext cx="836037" cy="720000"/>
          </a:xfrm>
          <a:prstGeom prst="rect">
            <a:avLst/>
          </a:prstGeom>
          <a:noFill/>
          <a:ln>
            <a:noFill/>
          </a:ln>
        </p:spPr>
      </p:pic>
      <p:pic>
        <p:nvPicPr>
          <p:cNvPr id="494" name="Google Shape;494;p17"/>
          <p:cNvPicPr preferRelativeResize="0"/>
          <p:nvPr/>
        </p:nvPicPr>
        <p:blipFill rotWithShape="1">
          <a:blip r:embed="rId19">
            <a:alphaModFix/>
          </a:blip>
          <a:srcRect l="36618" t="14632" r="34256" b="10567"/>
          <a:stretch/>
        </p:blipFill>
        <p:spPr>
          <a:xfrm>
            <a:off x="4663470" y="1364659"/>
            <a:ext cx="686478" cy="720000"/>
          </a:xfrm>
          <a:prstGeom prst="rect">
            <a:avLst/>
          </a:prstGeom>
          <a:noFill/>
          <a:ln>
            <a:noFill/>
          </a:ln>
        </p:spPr>
      </p:pic>
      <p:pic>
        <p:nvPicPr>
          <p:cNvPr id="495" name="Google Shape;495;p17"/>
          <p:cNvPicPr preferRelativeResize="0"/>
          <p:nvPr/>
        </p:nvPicPr>
        <p:blipFill rotWithShape="1">
          <a:blip r:embed="rId10">
            <a:alphaModFix/>
          </a:blip>
          <a:srcRect l="36618" t="14632" r="34256" b="10567"/>
          <a:stretch/>
        </p:blipFill>
        <p:spPr>
          <a:xfrm>
            <a:off x="4658961" y="2129902"/>
            <a:ext cx="686478" cy="720000"/>
          </a:xfrm>
          <a:prstGeom prst="rect">
            <a:avLst/>
          </a:prstGeom>
          <a:noFill/>
          <a:ln>
            <a:noFill/>
          </a:ln>
        </p:spPr>
      </p:pic>
      <p:pic>
        <p:nvPicPr>
          <p:cNvPr id="496" name="Google Shape;496;p17"/>
          <p:cNvPicPr preferRelativeResize="0"/>
          <p:nvPr/>
        </p:nvPicPr>
        <p:blipFill rotWithShape="1">
          <a:blip r:embed="rId20">
            <a:alphaModFix/>
          </a:blip>
          <a:srcRect/>
          <a:stretch/>
        </p:blipFill>
        <p:spPr>
          <a:xfrm>
            <a:off x="6454020" y="4688811"/>
            <a:ext cx="720000" cy="720000"/>
          </a:xfrm>
          <a:prstGeom prst="rect">
            <a:avLst/>
          </a:prstGeom>
          <a:noFill/>
          <a:ln>
            <a:noFill/>
          </a:ln>
        </p:spPr>
      </p:pic>
      <p:pic>
        <p:nvPicPr>
          <p:cNvPr id="497" name="Google Shape;497;p17"/>
          <p:cNvPicPr preferRelativeResize="0"/>
          <p:nvPr/>
        </p:nvPicPr>
        <p:blipFill rotWithShape="1">
          <a:blip r:embed="rId21">
            <a:alphaModFix/>
          </a:blip>
          <a:srcRect/>
          <a:stretch/>
        </p:blipFill>
        <p:spPr>
          <a:xfrm>
            <a:off x="4663344" y="5466569"/>
            <a:ext cx="720000" cy="720000"/>
          </a:xfrm>
          <a:prstGeom prst="rect">
            <a:avLst/>
          </a:prstGeom>
          <a:noFill/>
          <a:ln>
            <a:noFill/>
          </a:ln>
        </p:spPr>
      </p:pic>
      <p:pic>
        <p:nvPicPr>
          <p:cNvPr id="498" name="Google Shape;498;p17"/>
          <p:cNvPicPr preferRelativeResize="0"/>
          <p:nvPr/>
        </p:nvPicPr>
        <p:blipFill rotWithShape="1">
          <a:blip r:embed="rId22">
            <a:alphaModFix/>
          </a:blip>
          <a:srcRect/>
          <a:stretch/>
        </p:blipFill>
        <p:spPr>
          <a:xfrm>
            <a:off x="5521442" y="5478195"/>
            <a:ext cx="823000" cy="72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4">
                                            <p:txEl>
                                              <p:pRg st="0" end="0"/>
                                            </p:txEl>
                                          </p:spTgt>
                                        </p:tgtEl>
                                        <p:attrNameLst>
                                          <p:attrName>style.visibility</p:attrName>
                                        </p:attrNameLst>
                                      </p:cBhvr>
                                      <p:to>
                                        <p:strVal val="visible"/>
                                      </p:to>
                                    </p:set>
                                    <p:animEffect transition="in" filter="fade">
                                      <p:cBhvr>
                                        <p:cTn id="7" dur="500"/>
                                        <p:tgtEl>
                                          <p:spTgt spid="48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1.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4"/>
                                        </p:tgtEl>
                                        <p:attrNameLst>
                                          <p:attrName>style.visibility</p:attrName>
                                        </p:attrNameLst>
                                      </p:cBhvr>
                                      <p:to>
                                        <p:strVal val="visible"/>
                                      </p:to>
                                    </p:set>
                                    <p:animEffect transition="in" filter="fade">
                                      <p:cBhvr>
                                        <p:cTn id="11" dur="500"/>
                                        <p:tgtEl>
                                          <p:spTgt spid="49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5"/>
                                        </p:tgtEl>
                                        <p:attrNameLst>
                                          <p:attrName>style.visibility</p:attrName>
                                        </p:attrNameLst>
                                      </p:cBhvr>
                                      <p:to>
                                        <p:strVal val="visible"/>
                                      </p:to>
                                    </p:set>
                                    <p:animEffect transition="in" filter="fade">
                                      <p:cBhvr>
                                        <p:cTn id="15" dur="500"/>
                                        <p:tgtEl>
                                          <p:spTgt spid="4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86"/>
                                        </p:tgtEl>
                                        <p:attrNameLst>
                                          <p:attrName>style.visibility</p:attrName>
                                        </p:attrNameLst>
                                      </p:cBhvr>
                                      <p:to>
                                        <p:strVal val="visible"/>
                                      </p:to>
                                    </p:set>
                                    <p:animEffect transition="in" filter="fade">
                                      <p:cBhvr>
                                        <p:cTn id="19" dur="500"/>
                                        <p:tgtEl>
                                          <p:spTgt spid="48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4">
                                            <p:txEl>
                                              <p:pRg st="1" end="1"/>
                                            </p:txEl>
                                          </p:spTgt>
                                        </p:tgtEl>
                                        <p:attrNameLst>
                                          <p:attrName>style.visibility</p:attrName>
                                        </p:attrNameLst>
                                      </p:cBhvr>
                                      <p:to>
                                        <p:strVal val="visible"/>
                                      </p:to>
                                    </p:set>
                                    <p:animEffect transition="in" filter="fade">
                                      <p:cBhvr>
                                        <p:cTn id="24" dur="500"/>
                                        <p:tgtEl>
                                          <p:spTgt spid="484">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Line_2.wav"/>
                                        </p:tgtEl>
                                      </p:cMediaNode>
                                    </p:audio>
                                  </p:sub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95"/>
                                        </p:tgtEl>
                                        <p:attrNameLst>
                                          <p:attrName>style.visibility</p:attrName>
                                        </p:attrNameLst>
                                      </p:cBhvr>
                                      <p:to>
                                        <p:strVal val="visible"/>
                                      </p:to>
                                    </p:set>
                                    <p:animEffect transition="in" filter="fade">
                                      <p:cBhvr>
                                        <p:cTn id="28" dur="500"/>
                                        <p:tgtEl>
                                          <p:spTgt spid="495"/>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487"/>
                                        </p:tgtEl>
                                        <p:attrNameLst>
                                          <p:attrName>style.visibility</p:attrName>
                                        </p:attrNameLst>
                                      </p:cBhvr>
                                      <p:to>
                                        <p:strVal val="visible"/>
                                      </p:to>
                                    </p:set>
                                    <p:animEffect transition="in" filter="fade">
                                      <p:cBhvr>
                                        <p:cTn id="32" dur="500"/>
                                        <p:tgtEl>
                                          <p:spTgt spid="487"/>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88"/>
                                        </p:tgtEl>
                                        <p:attrNameLst>
                                          <p:attrName>style.visibility</p:attrName>
                                        </p:attrNameLst>
                                      </p:cBhvr>
                                      <p:to>
                                        <p:strVal val="visible"/>
                                      </p:to>
                                    </p:set>
                                    <p:animEffect transition="in" filter="fade">
                                      <p:cBhvr>
                                        <p:cTn id="36" dur="500"/>
                                        <p:tgtEl>
                                          <p:spTgt spid="48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84">
                                            <p:txEl>
                                              <p:pRg st="2" end="2"/>
                                            </p:txEl>
                                          </p:spTgt>
                                        </p:tgtEl>
                                        <p:attrNameLst>
                                          <p:attrName>style.visibility</p:attrName>
                                        </p:attrNameLst>
                                      </p:cBhvr>
                                      <p:to>
                                        <p:strVal val="visible"/>
                                      </p:to>
                                    </p:set>
                                    <p:animEffect transition="in" filter="fade">
                                      <p:cBhvr>
                                        <p:cTn id="41" dur="500"/>
                                        <p:tgtEl>
                                          <p:spTgt spid="484">
                                            <p:txEl>
                                              <p:pRg st="2" end="2"/>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5" name="Line_3.wav"/>
                                        </p:tgtEl>
                                      </p:cMediaNode>
                                    </p:audio>
                                  </p:sub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489"/>
                                        </p:tgtEl>
                                        <p:attrNameLst>
                                          <p:attrName>style.visibility</p:attrName>
                                        </p:attrNameLst>
                                      </p:cBhvr>
                                      <p:to>
                                        <p:strVal val="visible"/>
                                      </p:to>
                                    </p:set>
                                    <p:animEffect transition="in" filter="fade">
                                      <p:cBhvr>
                                        <p:cTn id="45" dur="500"/>
                                        <p:tgtEl>
                                          <p:spTgt spid="489"/>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490"/>
                                        </p:tgtEl>
                                        <p:attrNameLst>
                                          <p:attrName>style.visibility</p:attrName>
                                        </p:attrNameLst>
                                      </p:cBhvr>
                                      <p:to>
                                        <p:strVal val="visible"/>
                                      </p:to>
                                    </p:set>
                                    <p:animEffect transition="in" filter="fade">
                                      <p:cBhvr>
                                        <p:cTn id="49" dur="500"/>
                                        <p:tgtEl>
                                          <p:spTgt spid="49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84">
                                            <p:txEl>
                                              <p:pRg st="3" end="3"/>
                                            </p:txEl>
                                          </p:spTgt>
                                        </p:tgtEl>
                                        <p:attrNameLst>
                                          <p:attrName>style.visibility</p:attrName>
                                        </p:attrNameLst>
                                      </p:cBhvr>
                                      <p:to>
                                        <p:strVal val="visible"/>
                                      </p:to>
                                    </p:set>
                                    <p:animEffect transition="in" filter="fade">
                                      <p:cBhvr>
                                        <p:cTn id="54" dur="500"/>
                                        <p:tgtEl>
                                          <p:spTgt spid="484">
                                            <p:txEl>
                                              <p:pRg st="3" end="3"/>
                                            </p:txEl>
                                          </p:spTgt>
                                        </p:tgtEl>
                                      </p:cBhvr>
                                    </p:animEffect>
                                  </p:childTnLst>
                                  <p:subTnLst>
                                    <p:audio>
                                      <p:cMediaNode>
                                        <p:cTn display="0" masterRel="sameClick">
                                          <p:stCondLst>
                                            <p:cond evt="begin" delay="0">
                                              <p:tn val="52"/>
                                            </p:cond>
                                          </p:stCondLst>
                                          <p:endCondLst>
                                            <p:cond evt="onStopAudio" delay="0">
                                              <p:tgtEl>
                                                <p:sldTgt/>
                                              </p:tgtEl>
                                            </p:cond>
                                          </p:endCondLst>
                                        </p:cTn>
                                        <p:tgtEl>
                                          <p:sndTgt r:embed="rId6" name="Line_4.wav"/>
                                        </p:tgtEl>
                                      </p:cMediaNode>
                                    </p:audio>
                                  </p:sub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491"/>
                                        </p:tgtEl>
                                        <p:attrNameLst>
                                          <p:attrName>style.visibility</p:attrName>
                                        </p:attrNameLst>
                                      </p:cBhvr>
                                      <p:to>
                                        <p:strVal val="visible"/>
                                      </p:to>
                                    </p:set>
                                    <p:animEffect transition="in" filter="fade">
                                      <p:cBhvr>
                                        <p:cTn id="58" dur="500"/>
                                        <p:tgtEl>
                                          <p:spTgt spid="491"/>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492"/>
                                        </p:tgtEl>
                                        <p:attrNameLst>
                                          <p:attrName>style.visibility</p:attrName>
                                        </p:attrNameLst>
                                      </p:cBhvr>
                                      <p:to>
                                        <p:strVal val="visible"/>
                                      </p:to>
                                    </p:set>
                                    <p:animEffect transition="in" filter="fade">
                                      <p:cBhvr>
                                        <p:cTn id="62" dur="500"/>
                                        <p:tgtEl>
                                          <p:spTgt spid="49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4">
                                            <p:txEl>
                                              <p:pRg st="4" end="4"/>
                                            </p:txEl>
                                          </p:spTgt>
                                        </p:tgtEl>
                                        <p:attrNameLst>
                                          <p:attrName>style.visibility</p:attrName>
                                        </p:attrNameLst>
                                      </p:cBhvr>
                                      <p:to>
                                        <p:strVal val="visible"/>
                                      </p:to>
                                    </p:set>
                                    <p:animEffect transition="in" filter="fade">
                                      <p:cBhvr>
                                        <p:cTn id="67" dur="500"/>
                                        <p:tgtEl>
                                          <p:spTgt spid="484">
                                            <p:txEl>
                                              <p:pRg st="4" end="4"/>
                                            </p:txEl>
                                          </p:spTgt>
                                        </p:tgtEl>
                                      </p:cBhvr>
                                    </p:animEffect>
                                  </p:childTnLst>
                                  <p:subTnLst>
                                    <p:audio>
                                      <p:cMediaNode>
                                        <p:cTn display="0" masterRel="sameClick">
                                          <p:stCondLst>
                                            <p:cond evt="begin" delay="0">
                                              <p:tn val="65"/>
                                            </p:cond>
                                          </p:stCondLst>
                                          <p:endCondLst>
                                            <p:cond evt="onStopAudio" delay="0">
                                              <p:tgtEl>
                                                <p:sldTgt/>
                                              </p:tgtEl>
                                            </p:cond>
                                          </p:endCondLst>
                                        </p:cTn>
                                        <p:tgtEl>
                                          <p:sndTgt r:embed="rId7" name="Line_5.wav"/>
                                        </p:tgtEl>
                                      </p:cMediaNode>
                                    </p:audio>
                                  </p:sub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493"/>
                                        </p:tgtEl>
                                        <p:attrNameLst>
                                          <p:attrName>style.visibility</p:attrName>
                                        </p:attrNameLst>
                                      </p:cBhvr>
                                      <p:to>
                                        <p:strVal val="visible"/>
                                      </p:to>
                                    </p:set>
                                    <p:animEffect transition="in" filter="fade">
                                      <p:cBhvr>
                                        <p:cTn id="71" dur="500"/>
                                        <p:tgtEl>
                                          <p:spTgt spid="493"/>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483"/>
                                        </p:tgtEl>
                                        <p:attrNameLst>
                                          <p:attrName>style.visibility</p:attrName>
                                        </p:attrNameLst>
                                      </p:cBhvr>
                                      <p:to>
                                        <p:strVal val="visible"/>
                                      </p:to>
                                    </p:set>
                                    <p:animEffect transition="in" filter="fade">
                                      <p:cBhvr>
                                        <p:cTn id="75" dur="500"/>
                                        <p:tgtEl>
                                          <p:spTgt spid="483"/>
                                        </p:tgtEl>
                                      </p:cBhvr>
                                    </p:animEffect>
                                  </p:childTnLst>
                                </p:cTn>
                              </p:par>
                            </p:childTnLst>
                          </p:cTn>
                        </p:par>
                        <p:par>
                          <p:cTn id="76" fill="hold">
                            <p:stCondLst>
                              <p:cond delay="1500"/>
                            </p:stCondLst>
                            <p:childTnLst>
                              <p:par>
                                <p:cTn id="77" presetID="10" presetClass="entr" presetSubtype="0" fill="hold" nodeType="afterEffect">
                                  <p:stCondLst>
                                    <p:cond delay="0"/>
                                  </p:stCondLst>
                                  <p:childTnLst>
                                    <p:set>
                                      <p:cBhvr>
                                        <p:cTn id="78" dur="1" fill="hold">
                                          <p:stCondLst>
                                            <p:cond delay="0"/>
                                          </p:stCondLst>
                                        </p:cTn>
                                        <p:tgtEl>
                                          <p:spTgt spid="496"/>
                                        </p:tgtEl>
                                        <p:attrNameLst>
                                          <p:attrName>style.visibility</p:attrName>
                                        </p:attrNameLst>
                                      </p:cBhvr>
                                      <p:to>
                                        <p:strVal val="visible"/>
                                      </p:to>
                                    </p:set>
                                    <p:animEffect transition="in" filter="fade">
                                      <p:cBhvr>
                                        <p:cTn id="79" dur="500"/>
                                        <p:tgtEl>
                                          <p:spTgt spid="49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84">
                                            <p:txEl>
                                              <p:pRg st="5" end="5"/>
                                            </p:txEl>
                                          </p:spTgt>
                                        </p:tgtEl>
                                        <p:attrNameLst>
                                          <p:attrName>style.visibility</p:attrName>
                                        </p:attrNameLst>
                                      </p:cBhvr>
                                      <p:to>
                                        <p:strVal val="visible"/>
                                      </p:to>
                                    </p:set>
                                    <p:animEffect transition="in" filter="fade">
                                      <p:cBhvr>
                                        <p:cTn id="84" dur="500"/>
                                        <p:tgtEl>
                                          <p:spTgt spid="484">
                                            <p:txEl>
                                              <p:pRg st="5" end="5"/>
                                            </p:txEl>
                                          </p:spTgt>
                                        </p:tgtEl>
                                      </p:cBhvr>
                                    </p:animEffect>
                                  </p:childTnLst>
                                  <p:subTnLst>
                                    <p:audio>
                                      <p:cMediaNode>
                                        <p:cTn display="0" masterRel="sameClick">
                                          <p:stCondLst>
                                            <p:cond evt="begin" delay="0">
                                              <p:tn val="82"/>
                                            </p:cond>
                                          </p:stCondLst>
                                          <p:endCondLst>
                                            <p:cond evt="onStopAudio" delay="0">
                                              <p:tgtEl>
                                                <p:sldTgt/>
                                              </p:tgtEl>
                                            </p:cond>
                                          </p:endCondLst>
                                        </p:cTn>
                                        <p:tgtEl>
                                          <p:sndTgt r:embed="rId8" name="Line_6.wav"/>
                                        </p:tgtEl>
                                      </p:cMediaNode>
                                    </p:audio>
                                  </p:sub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497"/>
                                        </p:tgtEl>
                                        <p:attrNameLst>
                                          <p:attrName>style.visibility</p:attrName>
                                        </p:attrNameLst>
                                      </p:cBhvr>
                                      <p:to>
                                        <p:strVal val="visible"/>
                                      </p:to>
                                    </p:set>
                                    <p:animEffect transition="in" filter="fade">
                                      <p:cBhvr>
                                        <p:cTn id="88" dur="500"/>
                                        <p:tgtEl>
                                          <p:spTgt spid="497"/>
                                        </p:tgtEl>
                                      </p:cBhvr>
                                    </p:animEffec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498"/>
                                        </p:tgtEl>
                                        <p:attrNameLst>
                                          <p:attrName>style.visibility</p:attrName>
                                        </p:attrNameLst>
                                      </p:cBhvr>
                                      <p:to>
                                        <p:strVal val="visible"/>
                                      </p:to>
                                    </p:set>
                                    <p:animEffect transition="in" filter="fade">
                                      <p:cBhvr>
                                        <p:cTn id="92" dur="5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503"/>
        <p:cNvGrpSpPr/>
        <p:nvPr/>
      </p:nvGrpSpPr>
      <p:grpSpPr>
        <a:xfrm>
          <a:off x="0" y="0"/>
          <a:ext cx="0" cy="0"/>
          <a:chOff x="0" y="0"/>
          <a:chExt cx="0" cy="0"/>
        </a:xfrm>
      </p:grpSpPr>
      <p:pic>
        <p:nvPicPr>
          <p:cNvPr id="504" name="Google Shape;504;p18" descr="background rectangle"/>
          <p:cNvPicPr preferRelativeResize="0"/>
          <p:nvPr/>
        </p:nvPicPr>
        <p:blipFill rotWithShape="1">
          <a:blip r:embed="rId9">
            <a:alphaModFix/>
          </a:blip>
          <a:srcRect/>
          <a:stretch/>
        </p:blipFill>
        <p:spPr>
          <a:xfrm>
            <a:off x="-1" y="296864"/>
            <a:ext cx="6457246" cy="867128"/>
          </a:xfrm>
          <a:prstGeom prst="rect">
            <a:avLst/>
          </a:prstGeom>
          <a:noFill/>
          <a:ln>
            <a:noFill/>
          </a:ln>
        </p:spPr>
      </p:pic>
      <p:sp>
        <p:nvSpPr>
          <p:cNvPr id="505" name="Google Shape;505;p18"/>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Vers 2</a:t>
            </a:r>
            <a:endParaRPr/>
          </a:p>
        </p:txBody>
      </p:sp>
      <p:sp>
        <p:nvSpPr>
          <p:cNvPr id="506" name="Google Shape;506;p18"/>
          <p:cNvSpPr/>
          <p:nvPr/>
        </p:nvSpPr>
        <p:spPr>
          <a:xfrm>
            <a:off x="10470995" y="249869"/>
            <a:ext cx="143892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 / parler</a:t>
            </a:r>
            <a:endParaRPr sz="1800" b="1" i="0" u="none" strike="noStrike" cap="none">
              <a:solidFill>
                <a:srgbClr val="FFFFFF"/>
              </a:solidFill>
              <a:latin typeface="Century Gothic"/>
              <a:ea typeface="Century Gothic"/>
              <a:cs typeface="Century Gothic"/>
              <a:sym typeface="Century Gothic"/>
            </a:endParaRPr>
          </a:p>
        </p:txBody>
      </p:sp>
      <p:sp>
        <p:nvSpPr>
          <p:cNvPr id="507" name="Google Shape;507;p18"/>
          <p:cNvSpPr txBox="1"/>
          <p:nvPr/>
        </p:nvSpPr>
        <p:spPr>
          <a:xfrm>
            <a:off x="187121" y="1158407"/>
            <a:ext cx="5181600" cy="6100355"/>
          </a:xfrm>
          <a:prstGeom prst="rect">
            <a:avLst/>
          </a:prstGeom>
          <a:noFill/>
          <a:ln>
            <a:noFill/>
          </a:ln>
        </p:spPr>
        <p:txBody>
          <a:bodyPr spcFirstLastPara="1" wrap="square" lIns="91425" tIns="45700" rIns="91425" bIns="45700" anchor="t" anchorCtr="0">
            <a:normAutofit/>
          </a:bodyPr>
          <a:lstStyle/>
          <a:p>
            <a:pPr marL="0" marR="0" lvl="0" indent="0" algn="l" rtl="0">
              <a:lnSpc>
                <a:spcPct val="200000"/>
              </a:lnSpc>
              <a:spcBef>
                <a:spcPts val="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1]</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2]</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3]</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4]</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5]</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6]</a:t>
            </a:r>
            <a:endParaRPr dirty="0"/>
          </a:p>
        </p:txBody>
      </p:sp>
      <p:pic>
        <p:nvPicPr>
          <p:cNvPr id="508" name="Google Shape;508;p18"/>
          <p:cNvPicPr preferRelativeResize="0"/>
          <p:nvPr/>
        </p:nvPicPr>
        <p:blipFill rotWithShape="1">
          <a:blip r:embed="rId10">
            <a:alphaModFix/>
          </a:blip>
          <a:srcRect l="36618" t="14632" r="34256" b="10567"/>
          <a:stretch/>
        </p:blipFill>
        <p:spPr>
          <a:xfrm>
            <a:off x="5025482" y="1444040"/>
            <a:ext cx="686478" cy="720000"/>
          </a:xfrm>
          <a:prstGeom prst="rect">
            <a:avLst/>
          </a:prstGeom>
          <a:noFill/>
          <a:ln>
            <a:noFill/>
          </a:ln>
        </p:spPr>
      </p:pic>
      <p:pic>
        <p:nvPicPr>
          <p:cNvPr id="509" name="Google Shape;509;p18"/>
          <p:cNvPicPr preferRelativeResize="0"/>
          <p:nvPr/>
        </p:nvPicPr>
        <p:blipFill rotWithShape="1">
          <a:blip r:embed="rId11">
            <a:alphaModFix/>
          </a:blip>
          <a:srcRect/>
          <a:stretch/>
        </p:blipFill>
        <p:spPr>
          <a:xfrm>
            <a:off x="4083019" y="1444040"/>
            <a:ext cx="836037" cy="720000"/>
          </a:xfrm>
          <a:prstGeom prst="rect">
            <a:avLst/>
          </a:prstGeom>
          <a:noFill/>
          <a:ln>
            <a:noFill/>
          </a:ln>
        </p:spPr>
      </p:pic>
      <p:pic>
        <p:nvPicPr>
          <p:cNvPr id="510" name="Google Shape;510;p18"/>
          <p:cNvPicPr preferRelativeResize="0"/>
          <p:nvPr/>
        </p:nvPicPr>
        <p:blipFill rotWithShape="1">
          <a:blip r:embed="rId12">
            <a:alphaModFix/>
          </a:blip>
          <a:srcRect/>
          <a:stretch/>
        </p:blipFill>
        <p:spPr>
          <a:xfrm>
            <a:off x="5736000" y="1442639"/>
            <a:ext cx="720000" cy="720000"/>
          </a:xfrm>
          <a:prstGeom prst="rect">
            <a:avLst/>
          </a:prstGeom>
          <a:noFill/>
          <a:ln>
            <a:noFill/>
          </a:ln>
        </p:spPr>
      </p:pic>
      <p:pic>
        <p:nvPicPr>
          <p:cNvPr id="511" name="Google Shape;511;p18"/>
          <p:cNvPicPr preferRelativeResize="0"/>
          <p:nvPr/>
        </p:nvPicPr>
        <p:blipFill rotWithShape="1">
          <a:blip r:embed="rId10">
            <a:alphaModFix/>
          </a:blip>
          <a:srcRect l="36618" t="14632" r="34256" b="10567"/>
          <a:stretch/>
        </p:blipFill>
        <p:spPr>
          <a:xfrm>
            <a:off x="4166146" y="2317734"/>
            <a:ext cx="686478" cy="720000"/>
          </a:xfrm>
          <a:prstGeom prst="rect">
            <a:avLst/>
          </a:prstGeom>
          <a:noFill/>
          <a:ln>
            <a:noFill/>
          </a:ln>
        </p:spPr>
      </p:pic>
      <p:pic>
        <p:nvPicPr>
          <p:cNvPr id="512" name="Google Shape;512;p18"/>
          <p:cNvPicPr preferRelativeResize="0"/>
          <p:nvPr/>
        </p:nvPicPr>
        <p:blipFill rotWithShape="1">
          <a:blip r:embed="rId10">
            <a:alphaModFix/>
          </a:blip>
          <a:srcRect l="36618" t="14632" r="34256" b="10567"/>
          <a:stretch/>
        </p:blipFill>
        <p:spPr>
          <a:xfrm>
            <a:off x="4174394" y="3095043"/>
            <a:ext cx="686478" cy="720000"/>
          </a:xfrm>
          <a:prstGeom prst="rect">
            <a:avLst/>
          </a:prstGeom>
          <a:noFill/>
          <a:ln>
            <a:noFill/>
          </a:ln>
        </p:spPr>
      </p:pic>
      <p:pic>
        <p:nvPicPr>
          <p:cNvPr id="513" name="Google Shape;513;p18"/>
          <p:cNvPicPr preferRelativeResize="0"/>
          <p:nvPr/>
        </p:nvPicPr>
        <p:blipFill rotWithShape="1">
          <a:blip r:embed="rId10">
            <a:alphaModFix/>
          </a:blip>
          <a:srcRect l="36618" t="14632" r="34256" b="10567"/>
          <a:stretch/>
        </p:blipFill>
        <p:spPr>
          <a:xfrm>
            <a:off x="4174394" y="3874698"/>
            <a:ext cx="686478" cy="720000"/>
          </a:xfrm>
          <a:prstGeom prst="rect">
            <a:avLst/>
          </a:prstGeom>
          <a:noFill/>
          <a:ln>
            <a:noFill/>
          </a:ln>
        </p:spPr>
      </p:pic>
      <p:pic>
        <p:nvPicPr>
          <p:cNvPr id="514" name="Google Shape;514;p18"/>
          <p:cNvPicPr preferRelativeResize="0"/>
          <p:nvPr/>
        </p:nvPicPr>
        <p:blipFill rotWithShape="1">
          <a:blip r:embed="rId10">
            <a:alphaModFix/>
          </a:blip>
          <a:srcRect l="36618" t="14632" r="34256" b="10567"/>
          <a:stretch/>
        </p:blipFill>
        <p:spPr>
          <a:xfrm>
            <a:off x="4175466" y="4654353"/>
            <a:ext cx="686478" cy="720000"/>
          </a:xfrm>
          <a:prstGeom prst="rect">
            <a:avLst/>
          </a:prstGeom>
          <a:noFill/>
          <a:ln>
            <a:noFill/>
          </a:ln>
        </p:spPr>
      </p:pic>
      <p:pic>
        <p:nvPicPr>
          <p:cNvPr id="515" name="Google Shape;515;p18"/>
          <p:cNvPicPr preferRelativeResize="0"/>
          <p:nvPr/>
        </p:nvPicPr>
        <p:blipFill rotWithShape="1">
          <a:blip r:embed="rId13">
            <a:alphaModFix/>
          </a:blip>
          <a:srcRect/>
          <a:stretch/>
        </p:blipFill>
        <p:spPr>
          <a:xfrm>
            <a:off x="4149385" y="5488064"/>
            <a:ext cx="720000" cy="720000"/>
          </a:xfrm>
          <a:prstGeom prst="rect">
            <a:avLst/>
          </a:prstGeom>
          <a:noFill/>
          <a:ln>
            <a:noFill/>
          </a:ln>
        </p:spPr>
      </p:pic>
      <p:pic>
        <p:nvPicPr>
          <p:cNvPr id="516" name="Google Shape;516;p18"/>
          <p:cNvPicPr preferRelativeResize="0"/>
          <p:nvPr/>
        </p:nvPicPr>
        <p:blipFill rotWithShape="1">
          <a:blip r:embed="rId14">
            <a:alphaModFix/>
          </a:blip>
          <a:srcRect/>
          <a:stretch/>
        </p:blipFill>
        <p:spPr>
          <a:xfrm>
            <a:off x="4732843" y="5488064"/>
            <a:ext cx="823000" cy="720000"/>
          </a:xfrm>
          <a:prstGeom prst="rect">
            <a:avLst/>
          </a:prstGeom>
          <a:noFill/>
          <a:ln>
            <a:noFill/>
          </a:ln>
        </p:spPr>
      </p:pic>
      <p:grpSp>
        <p:nvGrpSpPr>
          <p:cNvPr id="517" name="Google Shape;517;p18"/>
          <p:cNvGrpSpPr/>
          <p:nvPr/>
        </p:nvGrpSpPr>
        <p:grpSpPr>
          <a:xfrm>
            <a:off x="5815230" y="2495117"/>
            <a:ext cx="4113284" cy="932207"/>
            <a:chOff x="5707934" y="2290270"/>
            <a:chExt cx="4113284" cy="1078989"/>
          </a:xfrm>
        </p:grpSpPr>
        <p:cxnSp>
          <p:nvCxnSpPr>
            <p:cNvPr id="518" name="Google Shape;518;p18"/>
            <p:cNvCxnSpPr/>
            <p:nvPr/>
          </p:nvCxnSpPr>
          <p:spPr>
            <a:xfrm>
              <a:off x="7761743" y="2290270"/>
              <a:ext cx="718457" cy="378823"/>
            </a:xfrm>
            <a:prstGeom prst="straightConnector1">
              <a:avLst/>
            </a:prstGeom>
            <a:noFill/>
            <a:ln w="57150" cap="flat" cmpd="sng">
              <a:solidFill>
                <a:schemeClr val="lt1"/>
              </a:solidFill>
              <a:prstDash val="solid"/>
              <a:miter lim="800000"/>
              <a:headEnd type="none" w="sm" len="sm"/>
              <a:tailEnd type="triangle" w="med" len="med"/>
            </a:ln>
          </p:spPr>
        </p:cxnSp>
        <p:cxnSp>
          <p:nvCxnSpPr>
            <p:cNvPr id="519" name="Google Shape;519;p18"/>
            <p:cNvCxnSpPr/>
            <p:nvPr/>
          </p:nvCxnSpPr>
          <p:spPr>
            <a:xfrm rot="10800000" flipH="1">
              <a:off x="5707934" y="2620680"/>
              <a:ext cx="712791" cy="180618"/>
            </a:xfrm>
            <a:prstGeom prst="straightConnector1">
              <a:avLst/>
            </a:prstGeom>
            <a:noFill/>
            <a:ln w="57150" cap="flat" cmpd="sng">
              <a:solidFill>
                <a:schemeClr val="lt1"/>
              </a:solidFill>
              <a:prstDash val="solid"/>
              <a:miter lim="800000"/>
              <a:headEnd type="none" w="sm" len="sm"/>
              <a:tailEnd type="triangle" w="med" len="med"/>
            </a:ln>
          </p:spPr>
        </p:cxnSp>
        <p:cxnSp>
          <p:nvCxnSpPr>
            <p:cNvPr id="520" name="Google Shape;520;p18"/>
            <p:cNvCxnSpPr/>
            <p:nvPr/>
          </p:nvCxnSpPr>
          <p:spPr>
            <a:xfrm>
              <a:off x="5727271" y="2824861"/>
              <a:ext cx="1319883" cy="544398"/>
            </a:xfrm>
            <a:prstGeom prst="straightConnector1">
              <a:avLst/>
            </a:prstGeom>
            <a:noFill/>
            <a:ln w="57150" cap="flat" cmpd="sng">
              <a:solidFill>
                <a:schemeClr val="lt1"/>
              </a:solidFill>
              <a:prstDash val="solid"/>
              <a:miter lim="800000"/>
              <a:headEnd type="none" w="sm" len="sm"/>
              <a:tailEnd type="triangle" w="med" len="med"/>
            </a:ln>
          </p:spPr>
        </p:cxnSp>
        <p:cxnSp>
          <p:nvCxnSpPr>
            <p:cNvPr id="521" name="Google Shape;521;p18"/>
            <p:cNvCxnSpPr/>
            <p:nvPr/>
          </p:nvCxnSpPr>
          <p:spPr>
            <a:xfrm rot="10800000" flipH="1">
              <a:off x="9531169" y="2576458"/>
              <a:ext cx="290049" cy="792801"/>
            </a:xfrm>
            <a:prstGeom prst="straightConnector1">
              <a:avLst/>
            </a:prstGeom>
            <a:noFill/>
            <a:ln w="57150" cap="flat" cmpd="sng">
              <a:solidFill>
                <a:schemeClr val="lt1"/>
              </a:solidFill>
              <a:prstDash val="solid"/>
              <a:miter lim="800000"/>
              <a:headEnd type="none" w="sm" len="sm"/>
              <a:tailEnd type="triangle" w="med" len="med"/>
            </a:ln>
          </p:spPr>
        </p:cxnSp>
      </p:grpSp>
      <p:cxnSp>
        <p:nvCxnSpPr>
          <p:cNvPr id="522" name="Google Shape;522;p18"/>
          <p:cNvCxnSpPr/>
          <p:nvPr/>
        </p:nvCxnSpPr>
        <p:spPr>
          <a:xfrm>
            <a:off x="8357864" y="1533195"/>
            <a:ext cx="425553" cy="541690"/>
          </a:xfrm>
          <a:prstGeom prst="straightConnector1">
            <a:avLst/>
          </a:prstGeom>
          <a:noFill/>
          <a:ln w="57150" cap="flat" cmpd="sng">
            <a:solidFill>
              <a:schemeClr val="lt1"/>
            </a:solidFill>
            <a:prstDash val="solid"/>
            <a:miter lim="800000"/>
            <a:headEnd type="none" w="sm" len="sm"/>
            <a:tailEnd type="triangle" w="med" len="med"/>
          </a:ln>
        </p:spPr>
      </p:cxnSp>
      <p:pic>
        <p:nvPicPr>
          <p:cNvPr id="523" name="Google Shape;523;p18"/>
          <p:cNvPicPr preferRelativeResize="0"/>
          <p:nvPr/>
        </p:nvPicPr>
        <p:blipFill rotWithShape="1">
          <a:blip r:embed="rId15">
            <a:alphaModFix/>
          </a:blip>
          <a:srcRect/>
          <a:stretch/>
        </p:blipFill>
        <p:spPr>
          <a:xfrm>
            <a:off x="5318470" y="2207961"/>
            <a:ext cx="6504340" cy="3333474"/>
          </a:xfrm>
          <a:prstGeom prst="rect">
            <a:avLst/>
          </a:prstGeom>
          <a:noFill/>
          <a:ln>
            <a:noFill/>
          </a:ln>
        </p:spPr>
      </p:pic>
      <p:cxnSp>
        <p:nvCxnSpPr>
          <p:cNvPr id="524" name="Google Shape;524;p18"/>
          <p:cNvCxnSpPr/>
          <p:nvPr/>
        </p:nvCxnSpPr>
        <p:spPr>
          <a:xfrm>
            <a:off x="7852183" y="3027662"/>
            <a:ext cx="718457" cy="378823"/>
          </a:xfrm>
          <a:prstGeom prst="straightConnector1">
            <a:avLst/>
          </a:prstGeom>
          <a:noFill/>
          <a:ln w="57150" cap="flat" cmpd="sng">
            <a:solidFill>
              <a:schemeClr val="lt1"/>
            </a:solidFill>
            <a:prstDash val="solid"/>
            <a:miter lim="800000"/>
            <a:headEnd type="none" w="sm" len="sm"/>
            <a:tailEnd type="triangle" w="med" len="med"/>
          </a:ln>
        </p:spPr>
      </p:cxnSp>
      <p:cxnSp>
        <p:nvCxnSpPr>
          <p:cNvPr id="525" name="Google Shape;525;p18"/>
          <p:cNvCxnSpPr/>
          <p:nvPr/>
        </p:nvCxnSpPr>
        <p:spPr>
          <a:xfrm rot="10800000" flipH="1">
            <a:off x="5798374" y="3358072"/>
            <a:ext cx="712791" cy="180618"/>
          </a:xfrm>
          <a:prstGeom prst="straightConnector1">
            <a:avLst/>
          </a:prstGeom>
          <a:noFill/>
          <a:ln w="57150" cap="flat" cmpd="sng">
            <a:solidFill>
              <a:schemeClr val="lt1"/>
            </a:solidFill>
            <a:prstDash val="solid"/>
            <a:miter lim="800000"/>
            <a:headEnd type="none" w="sm" len="sm"/>
            <a:tailEnd type="triangle" w="med" len="med"/>
          </a:ln>
        </p:spPr>
      </p:cxnSp>
      <p:cxnSp>
        <p:nvCxnSpPr>
          <p:cNvPr id="526" name="Google Shape;526;p18"/>
          <p:cNvCxnSpPr/>
          <p:nvPr/>
        </p:nvCxnSpPr>
        <p:spPr>
          <a:xfrm>
            <a:off x="5798374" y="3562253"/>
            <a:ext cx="1319883" cy="544398"/>
          </a:xfrm>
          <a:prstGeom prst="straightConnector1">
            <a:avLst/>
          </a:prstGeom>
          <a:noFill/>
          <a:ln w="57150" cap="flat" cmpd="sng">
            <a:solidFill>
              <a:schemeClr val="lt1"/>
            </a:solidFill>
            <a:prstDash val="solid"/>
            <a:miter lim="800000"/>
            <a:headEnd type="none" w="sm" len="sm"/>
            <a:tailEnd type="triangle" w="med" len="med"/>
          </a:ln>
        </p:spPr>
      </p:cxnSp>
      <p:cxnSp>
        <p:nvCxnSpPr>
          <p:cNvPr id="527" name="Google Shape;527;p18"/>
          <p:cNvCxnSpPr/>
          <p:nvPr/>
        </p:nvCxnSpPr>
        <p:spPr>
          <a:xfrm rot="10800000" flipH="1">
            <a:off x="9621609" y="3313850"/>
            <a:ext cx="290049" cy="792801"/>
          </a:xfrm>
          <a:prstGeom prst="straightConnector1">
            <a:avLst/>
          </a:prstGeom>
          <a:noFill/>
          <a:ln w="57150" cap="flat" cmpd="sng">
            <a:solidFill>
              <a:schemeClr val="lt1"/>
            </a:solidFill>
            <a:prstDash val="solid"/>
            <a:miter lim="800000"/>
            <a:headEnd type="none" w="sm" len="sm"/>
            <a:tailEnd type="triangle" w="med" len="med"/>
          </a:ln>
        </p:spPr>
      </p:cxnSp>
      <p:cxnSp>
        <p:nvCxnSpPr>
          <p:cNvPr id="528" name="Google Shape;528;p18"/>
          <p:cNvCxnSpPr/>
          <p:nvPr/>
        </p:nvCxnSpPr>
        <p:spPr>
          <a:xfrm>
            <a:off x="8448304" y="2270587"/>
            <a:ext cx="425553" cy="541690"/>
          </a:xfrm>
          <a:prstGeom prst="straightConnector1">
            <a:avLst/>
          </a:prstGeom>
          <a:noFill/>
          <a:ln w="57150" cap="flat" cmpd="sng">
            <a:solidFill>
              <a:schemeClr val="lt1"/>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7">
                                            <p:txEl>
                                              <p:pRg st="0" end="0"/>
                                            </p:txEl>
                                          </p:spTgt>
                                        </p:tgtEl>
                                        <p:attrNameLst>
                                          <p:attrName>style.visibility</p:attrName>
                                        </p:attrNameLst>
                                      </p:cBhvr>
                                      <p:to>
                                        <p:strVal val="visible"/>
                                      </p:to>
                                    </p:set>
                                    <p:animEffect transition="in" filter="fade">
                                      <p:cBhvr>
                                        <p:cTn id="7" dur="500"/>
                                        <p:tgtEl>
                                          <p:spTgt spid="50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7.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09"/>
                                        </p:tgtEl>
                                        <p:attrNameLst>
                                          <p:attrName>style.visibility</p:attrName>
                                        </p:attrNameLst>
                                      </p:cBhvr>
                                      <p:to>
                                        <p:strVal val="visible"/>
                                      </p:to>
                                    </p:set>
                                    <p:animEffect transition="in" filter="fade">
                                      <p:cBhvr>
                                        <p:cTn id="11" dur="500"/>
                                        <p:tgtEl>
                                          <p:spTgt spid="50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08"/>
                                        </p:tgtEl>
                                        <p:attrNameLst>
                                          <p:attrName>style.visibility</p:attrName>
                                        </p:attrNameLst>
                                      </p:cBhvr>
                                      <p:to>
                                        <p:strVal val="visible"/>
                                      </p:to>
                                    </p:set>
                                    <p:animEffect transition="in" filter="fade">
                                      <p:cBhvr>
                                        <p:cTn id="15" dur="500"/>
                                        <p:tgtEl>
                                          <p:spTgt spid="50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10"/>
                                        </p:tgtEl>
                                        <p:attrNameLst>
                                          <p:attrName>style.visibility</p:attrName>
                                        </p:attrNameLst>
                                      </p:cBhvr>
                                      <p:to>
                                        <p:strVal val="visible"/>
                                      </p:to>
                                    </p:set>
                                    <p:animEffect transition="in" filter="fade">
                                      <p:cBhvr>
                                        <p:cTn id="19" dur="500"/>
                                        <p:tgtEl>
                                          <p:spTgt spid="5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07">
                                            <p:txEl>
                                              <p:pRg st="1" end="1"/>
                                            </p:txEl>
                                          </p:spTgt>
                                        </p:tgtEl>
                                        <p:attrNameLst>
                                          <p:attrName>style.visibility</p:attrName>
                                        </p:attrNameLst>
                                      </p:cBhvr>
                                      <p:to>
                                        <p:strVal val="visible"/>
                                      </p:to>
                                    </p:set>
                                    <p:animEffect transition="in" filter="fade">
                                      <p:cBhvr>
                                        <p:cTn id="24" dur="500"/>
                                        <p:tgtEl>
                                          <p:spTgt spid="507">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Line__8.wav"/>
                                        </p:tgtEl>
                                      </p:cMediaNode>
                                    </p:audio>
                                  </p:sub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511"/>
                                        </p:tgtEl>
                                        <p:attrNameLst>
                                          <p:attrName>style.visibility</p:attrName>
                                        </p:attrNameLst>
                                      </p:cBhvr>
                                      <p:to>
                                        <p:strVal val="visible"/>
                                      </p:to>
                                    </p:set>
                                    <p:animEffect transition="in" filter="fade">
                                      <p:cBhvr>
                                        <p:cTn id="28" dur="500"/>
                                        <p:tgtEl>
                                          <p:spTgt spid="511"/>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23"/>
                                        </p:tgtEl>
                                        <p:attrNameLst>
                                          <p:attrName>style.visibility</p:attrName>
                                        </p:attrNameLst>
                                      </p:cBhvr>
                                      <p:to>
                                        <p:strVal val="visible"/>
                                      </p:to>
                                    </p:set>
                                    <p:animEffect transition="in" filter="fade">
                                      <p:cBhvr>
                                        <p:cTn id="32" dur="500"/>
                                        <p:tgtEl>
                                          <p:spTgt spid="523"/>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524"/>
                                        </p:tgtEl>
                                        <p:attrNameLst>
                                          <p:attrName>style.visibility</p:attrName>
                                        </p:attrNameLst>
                                      </p:cBhvr>
                                      <p:to>
                                        <p:strVal val="visible"/>
                                      </p:to>
                                    </p:set>
                                    <p:animEffect transition="in" filter="fade">
                                      <p:cBhvr>
                                        <p:cTn id="36" dur="500"/>
                                        <p:tgtEl>
                                          <p:spTgt spid="5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07">
                                            <p:txEl>
                                              <p:pRg st="2" end="2"/>
                                            </p:txEl>
                                          </p:spTgt>
                                        </p:tgtEl>
                                        <p:attrNameLst>
                                          <p:attrName>style.visibility</p:attrName>
                                        </p:attrNameLst>
                                      </p:cBhvr>
                                      <p:to>
                                        <p:strVal val="visible"/>
                                      </p:to>
                                    </p:set>
                                    <p:animEffect transition="in" filter="fade">
                                      <p:cBhvr>
                                        <p:cTn id="41" dur="500"/>
                                        <p:tgtEl>
                                          <p:spTgt spid="507">
                                            <p:txEl>
                                              <p:pRg st="2" end="2"/>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5" name="Line__9.wav"/>
                                        </p:tgtEl>
                                      </p:cMediaNode>
                                    </p:audio>
                                  </p:sub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12"/>
                                        </p:tgtEl>
                                        <p:attrNameLst>
                                          <p:attrName>style.visibility</p:attrName>
                                        </p:attrNameLst>
                                      </p:cBhvr>
                                      <p:to>
                                        <p:strVal val="visible"/>
                                      </p:to>
                                    </p:set>
                                    <p:animEffect transition="in" filter="fade">
                                      <p:cBhvr>
                                        <p:cTn id="45" dur="500"/>
                                        <p:tgtEl>
                                          <p:spTgt spid="512"/>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525"/>
                                        </p:tgtEl>
                                        <p:attrNameLst>
                                          <p:attrName>style.visibility</p:attrName>
                                        </p:attrNameLst>
                                      </p:cBhvr>
                                      <p:to>
                                        <p:strVal val="visible"/>
                                      </p:to>
                                    </p:set>
                                    <p:animEffect transition="in" filter="fade">
                                      <p:cBhvr>
                                        <p:cTn id="49" dur="500"/>
                                        <p:tgtEl>
                                          <p:spTgt spid="525"/>
                                        </p:tgtEl>
                                      </p:cBhvr>
                                    </p:animEffect>
                                  </p:childTnLst>
                                </p:cTn>
                              </p:par>
                              <p:par>
                                <p:cTn id="50" presetID="10" presetClass="entr" presetSubtype="0" fill="hold" nodeType="withEffect">
                                  <p:stCondLst>
                                    <p:cond delay="0"/>
                                  </p:stCondLst>
                                  <p:childTnLst>
                                    <p:set>
                                      <p:cBhvr>
                                        <p:cTn id="51" dur="1" fill="hold">
                                          <p:stCondLst>
                                            <p:cond delay="0"/>
                                          </p:stCondLst>
                                        </p:cTn>
                                        <p:tgtEl>
                                          <p:spTgt spid="526"/>
                                        </p:tgtEl>
                                        <p:attrNameLst>
                                          <p:attrName>style.visibility</p:attrName>
                                        </p:attrNameLst>
                                      </p:cBhvr>
                                      <p:to>
                                        <p:strVal val="visible"/>
                                      </p:to>
                                    </p:set>
                                    <p:animEffect transition="in" filter="fade">
                                      <p:cBhvr>
                                        <p:cTn id="52" dur="500"/>
                                        <p:tgtEl>
                                          <p:spTgt spid="5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07">
                                            <p:txEl>
                                              <p:pRg st="3" end="3"/>
                                            </p:txEl>
                                          </p:spTgt>
                                        </p:tgtEl>
                                        <p:attrNameLst>
                                          <p:attrName>style.visibility</p:attrName>
                                        </p:attrNameLst>
                                      </p:cBhvr>
                                      <p:to>
                                        <p:strVal val="visible"/>
                                      </p:to>
                                    </p:set>
                                    <p:animEffect transition="in" filter="fade">
                                      <p:cBhvr>
                                        <p:cTn id="57" dur="500"/>
                                        <p:tgtEl>
                                          <p:spTgt spid="507">
                                            <p:txEl>
                                              <p:pRg st="3" end="3"/>
                                            </p:txEl>
                                          </p:spTgt>
                                        </p:tgtEl>
                                      </p:cBhvr>
                                    </p:animEffect>
                                  </p:childTnLst>
                                  <p:subTnLst>
                                    <p:audio>
                                      <p:cMediaNode>
                                        <p:cTn display="0" masterRel="sameClick">
                                          <p:stCondLst>
                                            <p:cond evt="begin" delay="0">
                                              <p:tn val="55"/>
                                            </p:cond>
                                          </p:stCondLst>
                                          <p:endCondLst>
                                            <p:cond evt="onStopAudio" delay="0">
                                              <p:tgtEl>
                                                <p:sldTgt/>
                                              </p:tgtEl>
                                            </p:cond>
                                          </p:endCondLst>
                                        </p:cTn>
                                        <p:tgtEl>
                                          <p:sndTgt r:embed="rId6" name="Line__10.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513"/>
                                        </p:tgtEl>
                                        <p:attrNameLst>
                                          <p:attrName>style.visibility</p:attrName>
                                        </p:attrNameLst>
                                      </p:cBhvr>
                                      <p:to>
                                        <p:strVal val="visible"/>
                                      </p:to>
                                    </p:set>
                                    <p:animEffect transition="in" filter="fade">
                                      <p:cBhvr>
                                        <p:cTn id="61" dur="500"/>
                                        <p:tgtEl>
                                          <p:spTgt spid="513"/>
                                        </p:tgtEl>
                                      </p:cBhvr>
                                    </p:animEffec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527"/>
                                        </p:tgtEl>
                                        <p:attrNameLst>
                                          <p:attrName>style.visibility</p:attrName>
                                        </p:attrNameLst>
                                      </p:cBhvr>
                                      <p:to>
                                        <p:strVal val="visible"/>
                                      </p:to>
                                    </p:set>
                                    <p:animEffect transition="in" filter="fade">
                                      <p:cBhvr>
                                        <p:cTn id="65" dur="500"/>
                                        <p:tgtEl>
                                          <p:spTgt spid="5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07">
                                            <p:txEl>
                                              <p:pRg st="4" end="4"/>
                                            </p:txEl>
                                          </p:spTgt>
                                        </p:tgtEl>
                                        <p:attrNameLst>
                                          <p:attrName>style.visibility</p:attrName>
                                        </p:attrNameLst>
                                      </p:cBhvr>
                                      <p:to>
                                        <p:strVal val="visible"/>
                                      </p:to>
                                    </p:set>
                                    <p:animEffect transition="in" filter="fade">
                                      <p:cBhvr>
                                        <p:cTn id="70" dur="500"/>
                                        <p:tgtEl>
                                          <p:spTgt spid="507">
                                            <p:txEl>
                                              <p:pRg st="4" end="4"/>
                                            </p:txEl>
                                          </p:spTgt>
                                        </p:tgtEl>
                                      </p:cBhvr>
                                    </p:animEffect>
                                  </p:childTnLst>
                                  <p:subTnLst>
                                    <p:audio>
                                      <p:cMediaNode>
                                        <p:cTn display="0" masterRel="sameClick">
                                          <p:stCondLst>
                                            <p:cond evt="begin" delay="0">
                                              <p:tn val="68"/>
                                            </p:cond>
                                          </p:stCondLst>
                                          <p:endCondLst>
                                            <p:cond evt="onStopAudio" delay="0">
                                              <p:tgtEl>
                                                <p:sldTgt/>
                                              </p:tgtEl>
                                            </p:cond>
                                          </p:endCondLst>
                                        </p:cTn>
                                        <p:tgtEl>
                                          <p:sndTgt r:embed="rId7" name="Line__11.wav"/>
                                        </p:tgtEl>
                                      </p:cMediaNode>
                                    </p:audio>
                                  </p:sub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514"/>
                                        </p:tgtEl>
                                        <p:attrNameLst>
                                          <p:attrName>style.visibility</p:attrName>
                                        </p:attrNameLst>
                                      </p:cBhvr>
                                      <p:to>
                                        <p:strVal val="visible"/>
                                      </p:to>
                                    </p:set>
                                    <p:animEffect transition="in" filter="fade">
                                      <p:cBhvr>
                                        <p:cTn id="74" dur="500"/>
                                        <p:tgtEl>
                                          <p:spTgt spid="514"/>
                                        </p:tgtEl>
                                      </p:cBhvr>
                                    </p:animEffect>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528"/>
                                        </p:tgtEl>
                                        <p:attrNameLst>
                                          <p:attrName>style.visibility</p:attrName>
                                        </p:attrNameLst>
                                      </p:cBhvr>
                                      <p:to>
                                        <p:strVal val="visible"/>
                                      </p:to>
                                    </p:set>
                                    <p:animEffect transition="in" filter="fade">
                                      <p:cBhvr>
                                        <p:cTn id="78" dur="500"/>
                                        <p:tgtEl>
                                          <p:spTgt spid="52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07">
                                            <p:txEl>
                                              <p:pRg st="5" end="5"/>
                                            </p:txEl>
                                          </p:spTgt>
                                        </p:tgtEl>
                                        <p:attrNameLst>
                                          <p:attrName>style.visibility</p:attrName>
                                        </p:attrNameLst>
                                      </p:cBhvr>
                                      <p:to>
                                        <p:strVal val="visible"/>
                                      </p:to>
                                    </p:set>
                                    <p:animEffect transition="in" filter="fade">
                                      <p:cBhvr>
                                        <p:cTn id="83" dur="500"/>
                                        <p:tgtEl>
                                          <p:spTgt spid="507">
                                            <p:txEl>
                                              <p:pRg st="5" end="5"/>
                                            </p:txEl>
                                          </p:spTgt>
                                        </p:tgtEl>
                                      </p:cBhvr>
                                    </p:animEffect>
                                  </p:childTnLst>
                                  <p:subTnLst>
                                    <p:audio>
                                      <p:cMediaNode>
                                        <p:cTn display="0" masterRel="sameClick">
                                          <p:stCondLst>
                                            <p:cond evt="begin" delay="0">
                                              <p:tn val="81"/>
                                            </p:cond>
                                          </p:stCondLst>
                                          <p:endCondLst>
                                            <p:cond evt="onStopAudio" delay="0">
                                              <p:tgtEl>
                                                <p:sldTgt/>
                                              </p:tgtEl>
                                            </p:cond>
                                          </p:endCondLst>
                                        </p:cTn>
                                        <p:tgtEl>
                                          <p:sndTgt r:embed="rId8" name="Line__12.wav"/>
                                        </p:tgtEl>
                                      </p:cMediaNode>
                                    </p:audio>
                                  </p:sub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515"/>
                                        </p:tgtEl>
                                        <p:attrNameLst>
                                          <p:attrName>style.visibility</p:attrName>
                                        </p:attrNameLst>
                                      </p:cBhvr>
                                      <p:to>
                                        <p:strVal val="visible"/>
                                      </p:to>
                                    </p:set>
                                    <p:animEffect transition="in" filter="fade">
                                      <p:cBhvr>
                                        <p:cTn id="87" dur="500"/>
                                        <p:tgtEl>
                                          <p:spTgt spid="515"/>
                                        </p:tgtEl>
                                      </p:cBhvr>
                                    </p:animEffect>
                                  </p:childTnLst>
                                </p:cTn>
                              </p:par>
                            </p:childTnLst>
                          </p:cTn>
                        </p:par>
                        <p:par>
                          <p:cTn id="88" fill="hold">
                            <p:stCondLst>
                              <p:cond delay="1000"/>
                            </p:stCondLst>
                            <p:childTnLst>
                              <p:par>
                                <p:cTn id="89" presetID="10" presetClass="entr" presetSubtype="0" fill="hold" nodeType="afterEffect">
                                  <p:stCondLst>
                                    <p:cond delay="0"/>
                                  </p:stCondLst>
                                  <p:childTnLst>
                                    <p:set>
                                      <p:cBhvr>
                                        <p:cTn id="90" dur="1" fill="hold">
                                          <p:stCondLst>
                                            <p:cond delay="0"/>
                                          </p:stCondLst>
                                        </p:cTn>
                                        <p:tgtEl>
                                          <p:spTgt spid="516"/>
                                        </p:tgtEl>
                                        <p:attrNameLst>
                                          <p:attrName>style.visibility</p:attrName>
                                        </p:attrNameLst>
                                      </p:cBhvr>
                                      <p:to>
                                        <p:strVal val="visible"/>
                                      </p:to>
                                    </p:set>
                                    <p:animEffect transition="in" filter="fade">
                                      <p:cBhvr>
                                        <p:cTn id="91" dur="5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8" name="Table 27">
            <a:extLst>
              <a:ext uri="{FF2B5EF4-FFF2-40B4-BE49-F238E27FC236}">
                <a16:creationId xmlns:a16="http://schemas.microsoft.com/office/drawing/2014/main" id="{C74A1389-318E-4B4A-BA82-8A7092AC5BEF}"/>
              </a:ext>
            </a:extLst>
          </p:cNvPr>
          <p:cNvGraphicFramePr>
            <a:graphicFrameLocks noGrp="1"/>
          </p:cNvGraphicFramePr>
          <p:nvPr>
            <p:extLst>
              <p:ext uri="{D42A27DB-BD31-4B8C-83A1-F6EECF244321}">
                <p14:modId xmlns:p14="http://schemas.microsoft.com/office/powerpoint/2010/main" val="96454612"/>
              </p:ext>
            </p:extLst>
          </p:nvPr>
        </p:nvGraphicFramePr>
        <p:xfrm>
          <a:off x="2193137" y="5315475"/>
          <a:ext cx="7800000" cy="720000"/>
        </p:xfrm>
        <a:graphic>
          <a:graphicData uri="http://schemas.openxmlformats.org/drawingml/2006/table">
            <a:tbl>
              <a:tblPr firstRow="1" bandRow="1">
                <a:tableStyleId>{5940675A-B579-460E-94D1-54222C63F5DA}</a:tableStyleId>
              </a:tblPr>
              <a:tblGrid>
                <a:gridCol w="1500000">
                  <a:extLst>
                    <a:ext uri="{9D8B030D-6E8A-4147-A177-3AD203B41FA5}">
                      <a16:colId xmlns:a16="http://schemas.microsoft.com/office/drawing/2014/main" val="1992993961"/>
                    </a:ext>
                  </a:extLst>
                </a:gridCol>
                <a:gridCol w="1500000">
                  <a:extLst>
                    <a:ext uri="{9D8B030D-6E8A-4147-A177-3AD203B41FA5}">
                      <a16:colId xmlns:a16="http://schemas.microsoft.com/office/drawing/2014/main" val="1765980896"/>
                    </a:ext>
                  </a:extLst>
                </a:gridCol>
                <a:gridCol w="1500000">
                  <a:extLst>
                    <a:ext uri="{9D8B030D-6E8A-4147-A177-3AD203B41FA5}">
                      <a16:colId xmlns:a16="http://schemas.microsoft.com/office/drawing/2014/main" val="2286582390"/>
                    </a:ext>
                  </a:extLst>
                </a:gridCol>
                <a:gridCol w="1500000">
                  <a:extLst>
                    <a:ext uri="{9D8B030D-6E8A-4147-A177-3AD203B41FA5}">
                      <a16:colId xmlns:a16="http://schemas.microsoft.com/office/drawing/2014/main" val="186074803"/>
                    </a:ext>
                  </a:extLst>
                </a:gridCol>
                <a:gridCol w="1800000">
                  <a:extLst>
                    <a:ext uri="{9D8B030D-6E8A-4147-A177-3AD203B41FA5}">
                      <a16:colId xmlns:a16="http://schemas.microsoft.com/office/drawing/2014/main" val="831708392"/>
                    </a:ext>
                  </a:extLst>
                </a:gridCol>
              </a:tblGrid>
              <a:tr h="72000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10155860"/>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1" y="296864"/>
            <a:ext cx="6268304" cy="707849"/>
          </a:xfrm>
        </p:spPr>
        <p:txBody>
          <a:bodyPr>
            <a:noAutofit/>
          </a:bodyPr>
          <a:lstStyle/>
          <a:p>
            <a:r>
              <a:rPr lang="en-GB" sz="3600" b="1" dirty="0" err="1">
                <a:solidFill>
                  <a:schemeClr val="bg1"/>
                </a:solidFill>
              </a:rPr>
              <a:t>Biographie</a:t>
            </a:r>
            <a:r>
              <a:rPr lang="en-GB" sz="3600" b="1" dirty="0">
                <a:solidFill>
                  <a:schemeClr val="bg1"/>
                </a:solidFill>
              </a:rPr>
              <a:t> </a:t>
            </a:r>
            <a:r>
              <a:rPr lang="en-GB" sz="3600" b="1" dirty="0" err="1">
                <a:solidFill>
                  <a:schemeClr val="bg1"/>
                </a:solidFill>
              </a:rPr>
              <a:t>en</a:t>
            </a:r>
            <a:r>
              <a:rPr lang="en-GB" sz="3600" b="1" dirty="0">
                <a:solidFill>
                  <a:schemeClr val="bg1"/>
                </a:solidFill>
              </a:rPr>
              <a:t> questions</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10482147" y="249869"/>
            <a:ext cx="1427774"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290EEA8E-6AFB-4933-9710-0E7CB1B0E619}"/>
              </a:ext>
            </a:extLst>
          </p:cNvPr>
          <p:cNvSpPr txBox="1"/>
          <p:nvPr/>
        </p:nvSpPr>
        <p:spPr>
          <a:xfrm>
            <a:off x="188941" y="2191811"/>
            <a:ext cx="5952270" cy="461665"/>
          </a:xfrm>
          <a:prstGeom prst="rect">
            <a:avLst/>
          </a:prstGeom>
          <a:noFill/>
        </p:spPr>
        <p:txBody>
          <a:bodyPr wrap="none" rtlCol="0">
            <a:spAutoFit/>
          </a:bodyPr>
          <a:lstStyle/>
          <a:p>
            <a:pPr lvl="0">
              <a:buClrTx/>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1) René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Philombé</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en-GB" sz="2400" kern="1200" dirty="0" err="1">
                <a:solidFill>
                  <a:srgbClr val="115076"/>
                </a:solidFill>
                <a:latin typeface="Century Gothic" panose="020F0302020204030204"/>
                <a:ea typeface="+mn-ea"/>
                <a:cs typeface="+mn-cs"/>
              </a:rPr>
              <a:t>travaille</a:t>
            </a:r>
            <a:r>
              <a:rPr lang="en-GB" sz="2400" kern="1200" dirty="0">
                <a:solidFill>
                  <a:srgbClr val="115076"/>
                </a:solidFill>
                <a:latin typeface="Century Gothic" panose="020F0302020204030204"/>
                <a:ea typeface="+mn-ea"/>
                <a:cs typeface="+mn-cs"/>
              </a:rPr>
              <a:t> </a:t>
            </a:r>
            <a:r>
              <a:rPr lang="en-GB" sz="2400" kern="1200" dirty="0">
                <a:solidFill>
                  <a:srgbClr val="115076"/>
                </a:solidFill>
                <a:latin typeface="Century Gothic" panose="020F0302020204030204"/>
              </a:rPr>
              <a:t>__________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058DDB57-46BD-4544-BE57-7143AC56C154}"/>
              </a:ext>
            </a:extLst>
          </p:cNvPr>
          <p:cNvSpPr txBox="1"/>
          <p:nvPr/>
        </p:nvSpPr>
        <p:spPr>
          <a:xfrm>
            <a:off x="6093137" y="2191458"/>
            <a:ext cx="4092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le Cameroun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en</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Afrique)</a:t>
            </a:r>
          </a:p>
        </p:txBody>
      </p:sp>
      <p:sp>
        <p:nvSpPr>
          <p:cNvPr id="12" name="TextBox 11">
            <a:extLst>
              <a:ext uri="{FF2B5EF4-FFF2-40B4-BE49-F238E27FC236}">
                <a16:creationId xmlns:a16="http://schemas.microsoft.com/office/drawing/2014/main" id="{3C8AE28A-CA3C-4493-96F9-21498826B193}"/>
              </a:ext>
            </a:extLst>
          </p:cNvPr>
          <p:cNvSpPr txBox="1"/>
          <p:nvPr/>
        </p:nvSpPr>
        <p:spPr>
          <a:xfrm>
            <a:off x="186764" y="2875087"/>
            <a:ext cx="5091458" cy="461665"/>
          </a:xfrm>
          <a:prstGeom prst="rect">
            <a:avLst/>
          </a:prstGeom>
          <a:noFill/>
        </p:spPr>
        <p:txBody>
          <a:bodyPr wrap="none" rtlCol="0">
            <a:spAutoFit/>
          </a:bodyPr>
          <a:lstStyle/>
          <a:p>
            <a:pPr lvl="0">
              <a:buClrTx/>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2) Il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travaille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en-GB" sz="2400" kern="1200" dirty="0">
                <a:solidFill>
                  <a:srgbClr val="115076"/>
                </a:solidFill>
                <a:latin typeface="Century Gothic" panose="020F0302020204030204"/>
              </a:rPr>
              <a:t>__________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6" name="TextBox 15">
            <a:extLst>
              <a:ext uri="{FF2B5EF4-FFF2-40B4-BE49-F238E27FC236}">
                <a16:creationId xmlns:a16="http://schemas.microsoft.com/office/drawing/2014/main" id="{8970FE14-C34C-48CD-A0F7-F60EEAB5E6AC}"/>
              </a:ext>
            </a:extLst>
          </p:cNvPr>
          <p:cNvSpPr txBox="1"/>
          <p:nvPr/>
        </p:nvSpPr>
        <p:spPr>
          <a:xfrm>
            <a:off x="193986" y="3621111"/>
            <a:ext cx="5238935" cy="461665"/>
          </a:xfrm>
          <a:prstGeom prst="rect">
            <a:avLst/>
          </a:prstGeom>
          <a:noFill/>
        </p:spPr>
        <p:txBody>
          <a:bodyPr wrap="none" rtlCol="0">
            <a:spAutoFit/>
          </a:bodyPr>
          <a:lstStyle/>
          <a:p>
            <a:pPr lvl="0">
              <a:buClrTx/>
            </a:pPr>
            <a:r>
              <a:rPr lang="en-GB" sz="2400" kern="1200" dirty="0">
                <a:solidFill>
                  <a:srgbClr val="115076"/>
                </a:solidFill>
                <a:latin typeface="Century Gothic" panose="020F0302020204030204"/>
                <a:ea typeface="+mn-ea"/>
                <a:cs typeface="+mn-cs"/>
              </a:rPr>
              <a:t>3</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Il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écrit</a:t>
            </a:r>
            <a:r>
              <a:rPr kumimoji="0" lang="en-GB" sz="2400" b="0" i="0" u="none" strike="noStrike" kern="1200" cap="none" spc="0" normalizeH="0" noProof="0" dirty="0">
                <a:ln>
                  <a:noFill/>
                </a:ln>
                <a:solidFill>
                  <a:srgbClr val="115076"/>
                </a:solidFill>
                <a:effectLst/>
                <a:uLnTx/>
                <a:uFillTx/>
                <a:latin typeface="Century Gothic" panose="020F0302020204030204"/>
                <a:ea typeface="+mn-ea"/>
                <a:cs typeface="+mn-cs"/>
              </a:rPr>
              <a:t> des </a:t>
            </a:r>
            <a:r>
              <a:rPr kumimoji="0" lang="en-GB" sz="2400" b="0" i="0" u="none" strike="noStrike" kern="1200" cap="none" spc="0" normalizeH="0" noProof="0" dirty="0" err="1">
                <a:ln>
                  <a:noFill/>
                </a:ln>
                <a:solidFill>
                  <a:srgbClr val="115076"/>
                </a:solidFill>
                <a:effectLst/>
                <a:uLnTx/>
                <a:uFillTx/>
                <a:latin typeface="Century Gothic" panose="020F0302020204030204"/>
                <a:ea typeface="+mn-ea"/>
                <a:cs typeface="+mn-cs"/>
              </a:rPr>
              <a:t>poèmes</a:t>
            </a:r>
            <a:r>
              <a:rPr kumimoji="0" lang="en-GB" sz="2400" b="0" i="0" u="none" strike="noStrike" kern="1200" cap="none" spc="0" normalizeH="0" noProof="0" dirty="0">
                <a:ln>
                  <a:noFill/>
                </a:ln>
                <a:solidFill>
                  <a:srgbClr val="115076"/>
                </a:solidFill>
                <a:effectLst/>
                <a:uLnTx/>
                <a:uFillTx/>
                <a:latin typeface="Century Gothic" panose="020F0302020204030204"/>
                <a:ea typeface="+mn-ea"/>
                <a:cs typeface="+mn-cs"/>
              </a:rPr>
              <a:t> </a:t>
            </a:r>
            <a:r>
              <a:rPr lang="en-GB" sz="2400" kern="1200" dirty="0">
                <a:solidFill>
                  <a:srgbClr val="115076"/>
                </a:solidFill>
                <a:latin typeface="Century Gothic" panose="020F0302020204030204"/>
              </a:rPr>
              <a:t>__________ ?</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F9682C50-F6FE-4AB6-A45D-140394D8A1FE}"/>
              </a:ext>
            </a:extLst>
          </p:cNvPr>
          <p:cNvSpPr txBox="1"/>
          <p:nvPr/>
        </p:nvSpPr>
        <p:spPr>
          <a:xfrm>
            <a:off x="6093137" y="3620405"/>
            <a:ext cx="43446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EE6000"/>
                </a:solidFill>
                <a:latin typeface="Century Gothic" panose="020F0302020204030204"/>
                <a:ea typeface="+mn-ea"/>
                <a:cs typeface="+mn-cs"/>
              </a:rPr>
              <a:t>I</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l a un message: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il</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400" b="1" i="0" u="none" strike="noStrike" kern="1200" cap="none" spc="0" normalizeH="0" noProof="0" dirty="0">
                <a:ln>
                  <a:noFill/>
                </a:ln>
                <a:solidFill>
                  <a:srgbClr val="EE6000"/>
                </a:solidFill>
                <a:effectLst/>
                <a:uLnTx/>
                <a:uFillTx/>
                <a:latin typeface="Century Gothic" panose="020F0302020204030204"/>
                <a:ea typeface="+mn-ea"/>
                <a:cs typeface="+mn-cs"/>
              </a:rPr>
              <a:t> pour</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lang="en-GB" sz="2400" b="1" kern="1200" dirty="0">
                <a:solidFill>
                  <a:srgbClr val="EE6000"/>
                </a:solidFill>
                <a:latin typeface="Century Gothic" panose="020F0302020204030204"/>
                <a:ea typeface="+mn-ea"/>
                <a:cs typeface="+mn-cs"/>
              </a:rPr>
              <a:t>la </a:t>
            </a:r>
            <a:r>
              <a:rPr lang="en-GB" sz="2400" b="1" kern="1200" dirty="0" err="1">
                <a:solidFill>
                  <a:srgbClr val="EE6000"/>
                </a:solidFill>
                <a:latin typeface="Century Gothic" panose="020F0302020204030204"/>
                <a:ea typeface="+mn-ea"/>
                <a:cs typeface="+mn-cs"/>
              </a:rPr>
              <a:t>diversité</a:t>
            </a:r>
            <a:r>
              <a:rPr lang="en-GB" sz="2400" b="1" kern="1200" dirty="0">
                <a:solidFill>
                  <a:srgbClr val="EE6000"/>
                </a:solidFill>
                <a:latin typeface="Century Gothic" panose="020F0302020204030204"/>
                <a:ea typeface="+mn-ea"/>
                <a:cs typeface="+mn-cs"/>
              </a:rPr>
              <a:t> et le respect.</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F8CA7502-177B-4DA8-B5D2-0C7C1FAE9298}"/>
              </a:ext>
            </a:extLst>
          </p:cNvPr>
          <p:cNvSpPr txBox="1"/>
          <p:nvPr/>
        </p:nvSpPr>
        <p:spPr>
          <a:xfrm>
            <a:off x="193986" y="4451402"/>
            <a:ext cx="4985660" cy="461665"/>
          </a:xfrm>
          <a:prstGeom prst="rect">
            <a:avLst/>
          </a:prstGeom>
          <a:noFill/>
        </p:spPr>
        <p:txBody>
          <a:bodyPr wrap="none" rtlCol="0">
            <a:spAutoFit/>
          </a:bodyPr>
          <a:lstStyle/>
          <a:p>
            <a:pPr lvl="0">
              <a:buClrTx/>
            </a:pPr>
            <a:r>
              <a:rPr lang="en-GB" sz="2400" kern="1200" dirty="0">
                <a:solidFill>
                  <a:srgbClr val="115076"/>
                </a:solidFill>
                <a:latin typeface="Century Gothic" panose="020F0302020204030204"/>
                <a:ea typeface="+mn-ea"/>
                <a:cs typeface="+mn-cs"/>
              </a:rPr>
              <a:t>4) Il </a:t>
            </a:r>
            <a:r>
              <a:rPr lang="en-GB" sz="2400" kern="1200" dirty="0" err="1">
                <a:solidFill>
                  <a:srgbClr val="115076"/>
                </a:solidFill>
                <a:latin typeface="Century Gothic" panose="020F0302020204030204"/>
                <a:ea typeface="+mn-ea"/>
                <a:cs typeface="+mn-cs"/>
              </a:rPr>
              <a:t>écrit</a:t>
            </a:r>
            <a:r>
              <a:rPr lang="en-GB" sz="2400" kern="1200" dirty="0">
                <a:solidFill>
                  <a:srgbClr val="115076"/>
                </a:solidFill>
                <a:latin typeface="Century Gothic" panose="020F0302020204030204"/>
                <a:ea typeface="+mn-ea"/>
                <a:cs typeface="+mn-cs"/>
              </a:rPr>
              <a:t> </a:t>
            </a:r>
            <a:r>
              <a:rPr lang="en-GB" sz="2400" kern="1200" dirty="0" err="1">
                <a:solidFill>
                  <a:srgbClr val="115076"/>
                </a:solidFill>
                <a:latin typeface="Century Gothic" panose="020F0302020204030204"/>
                <a:ea typeface="+mn-ea"/>
                <a:cs typeface="+mn-cs"/>
              </a:rPr>
              <a:t>ce</a:t>
            </a:r>
            <a:r>
              <a:rPr lang="en-GB" sz="2400" kern="1200" dirty="0">
                <a:solidFill>
                  <a:srgbClr val="115076"/>
                </a:solidFill>
                <a:latin typeface="Century Gothic" panose="020F0302020204030204"/>
                <a:ea typeface="+mn-ea"/>
                <a:cs typeface="+mn-cs"/>
              </a:rPr>
              <a:t> </a:t>
            </a:r>
            <a:r>
              <a:rPr lang="en-GB" sz="2400" kern="1200" dirty="0" err="1">
                <a:solidFill>
                  <a:srgbClr val="115076"/>
                </a:solidFill>
                <a:latin typeface="Century Gothic" panose="020F0302020204030204"/>
                <a:ea typeface="+mn-ea"/>
                <a:cs typeface="+mn-cs"/>
              </a:rPr>
              <a:t>poème</a:t>
            </a:r>
            <a:r>
              <a:rPr lang="en-GB" sz="2400" kern="1200" dirty="0">
                <a:solidFill>
                  <a:srgbClr val="115076"/>
                </a:solidFill>
                <a:latin typeface="Century Gothic" panose="020F0302020204030204"/>
                <a:ea typeface="+mn-ea"/>
                <a:cs typeface="+mn-cs"/>
              </a:rPr>
              <a:t> </a:t>
            </a:r>
            <a:r>
              <a:rPr lang="en-GB" sz="2400" kern="1200" dirty="0">
                <a:solidFill>
                  <a:srgbClr val="115076"/>
                </a:solidFill>
                <a:latin typeface="Century Gothic" panose="020F0302020204030204"/>
              </a:rPr>
              <a:t>__________ ?</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293BC9D8-5987-48D9-986F-82ACCFFE9F0F}"/>
              </a:ext>
            </a:extLst>
          </p:cNvPr>
          <p:cNvSpPr txBox="1"/>
          <p:nvPr/>
        </p:nvSpPr>
        <p:spPr>
          <a:xfrm>
            <a:off x="6093137" y="4451401"/>
            <a:ext cx="8771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1977</a:t>
            </a:r>
          </a:p>
        </p:txBody>
      </p:sp>
      <p:sp>
        <p:nvSpPr>
          <p:cNvPr id="22" name="TextBox 21">
            <a:extLst>
              <a:ext uri="{FF2B5EF4-FFF2-40B4-BE49-F238E27FC236}">
                <a16:creationId xmlns:a16="http://schemas.microsoft.com/office/drawing/2014/main" id="{06193A91-F3B6-4E00-BFCC-5358F14A0A58}"/>
              </a:ext>
            </a:extLst>
          </p:cNvPr>
          <p:cNvSpPr txBox="1"/>
          <p:nvPr/>
        </p:nvSpPr>
        <p:spPr>
          <a:xfrm>
            <a:off x="6093137" y="2870066"/>
            <a:ext cx="30556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journaliste</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et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poète</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F80A3064-610E-4FAB-A5A4-3F3BA0B5B332}"/>
              </a:ext>
            </a:extLst>
          </p:cNvPr>
          <p:cNvSpPr txBox="1"/>
          <p:nvPr/>
        </p:nvSpPr>
        <p:spPr>
          <a:xfrm>
            <a:off x="2480766" y="5422815"/>
            <a:ext cx="8451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quoi</a:t>
            </a:r>
          </a:p>
        </p:txBody>
      </p:sp>
      <p:sp>
        <p:nvSpPr>
          <p:cNvPr id="25" name="TextBox 24">
            <a:extLst>
              <a:ext uri="{FF2B5EF4-FFF2-40B4-BE49-F238E27FC236}">
                <a16:creationId xmlns:a16="http://schemas.microsoft.com/office/drawing/2014/main" id="{8975FEC6-380A-4335-93E4-D1984262AF3C}"/>
              </a:ext>
            </a:extLst>
          </p:cNvPr>
          <p:cNvSpPr txBox="1"/>
          <p:nvPr/>
        </p:nvSpPr>
        <p:spPr>
          <a:xfrm>
            <a:off x="8308321" y="5418683"/>
            <a:ext cx="15263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pourquoi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A016CA14-26E0-411B-9348-5820DC1CE90A}"/>
              </a:ext>
            </a:extLst>
          </p:cNvPr>
          <p:cNvSpPr txBox="1"/>
          <p:nvPr/>
        </p:nvSpPr>
        <p:spPr>
          <a:xfrm>
            <a:off x="4168208" y="5423497"/>
            <a:ext cx="5741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où</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249A6CBC-47A2-4046-8BCE-570C943C285B}"/>
              </a:ext>
            </a:extLst>
          </p:cNvPr>
          <p:cNvSpPr txBox="1"/>
          <p:nvPr/>
        </p:nvSpPr>
        <p:spPr>
          <a:xfrm>
            <a:off x="5338366" y="5423497"/>
            <a:ext cx="1191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quand</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553BD50C-5B48-45E2-950A-A1EB06A5B1EF}"/>
              </a:ext>
            </a:extLst>
          </p:cNvPr>
          <p:cNvSpPr txBox="1"/>
          <p:nvPr/>
        </p:nvSpPr>
        <p:spPr>
          <a:xfrm>
            <a:off x="6630852" y="5418684"/>
            <a:ext cx="16305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comment</a:t>
            </a:r>
          </a:p>
        </p:txBody>
      </p:sp>
      <p:sp>
        <p:nvSpPr>
          <p:cNvPr id="3" name="TextBox 2">
            <a:extLst>
              <a:ext uri="{FF2B5EF4-FFF2-40B4-BE49-F238E27FC236}">
                <a16:creationId xmlns:a16="http://schemas.microsoft.com/office/drawing/2014/main" id="{2C2B5877-B2CC-4DBE-81FD-715BF877C49D}"/>
              </a:ext>
            </a:extLst>
          </p:cNvPr>
          <p:cNvSpPr txBox="1"/>
          <p:nvPr/>
        </p:nvSpPr>
        <p:spPr>
          <a:xfrm>
            <a:off x="-1" y="1388155"/>
            <a:ext cx="6431569" cy="461665"/>
          </a:xfrm>
          <a:prstGeom prst="rect">
            <a:avLst/>
          </a:prstGeom>
          <a:noFill/>
        </p:spPr>
        <p:txBody>
          <a:bodyPr wrap="none" rtlCol="0">
            <a:spAutoFit/>
          </a:bodyPr>
          <a:lstStyle/>
          <a:p>
            <a:r>
              <a:rPr lang="en-GB" sz="2400" b="1" dirty="0">
                <a:solidFill>
                  <a:srgbClr val="115076"/>
                </a:solidFill>
                <a:latin typeface="+mj-lt"/>
              </a:rPr>
              <a:t>Lis les </a:t>
            </a:r>
            <a:r>
              <a:rPr lang="en-GB" sz="2400" b="1" dirty="0" err="1">
                <a:solidFill>
                  <a:srgbClr val="115076"/>
                </a:solidFill>
                <a:latin typeface="+mj-lt"/>
              </a:rPr>
              <a:t>réponses</a:t>
            </a:r>
            <a:r>
              <a:rPr lang="en-GB" sz="2400" b="1" dirty="0">
                <a:solidFill>
                  <a:srgbClr val="115076"/>
                </a:solidFill>
                <a:latin typeface="+mj-lt"/>
              </a:rPr>
              <a:t> et </a:t>
            </a:r>
            <a:r>
              <a:rPr lang="en-GB" sz="2400" b="1" dirty="0" err="1">
                <a:solidFill>
                  <a:srgbClr val="115076"/>
                </a:solidFill>
                <a:latin typeface="+mj-lt"/>
              </a:rPr>
              <a:t>complète</a:t>
            </a:r>
            <a:r>
              <a:rPr lang="en-GB" sz="2400" b="1" dirty="0">
                <a:solidFill>
                  <a:srgbClr val="115076"/>
                </a:solidFill>
                <a:latin typeface="+mj-lt"/>
              </a:rPr>
              <a:t> les questions.</a:t>
            </a:r>
          </a:p>
        </p:txBody>
      </p:sp>
      <p:sp>
        <p:nvSpPr>
          <p:cNvPr id="6" name="TextBox 5">
            <a:extLst>
              <a:ext uri="{FF2B5EF4-FFF2-40B4-BE49-F238E27FC236}">
                <a16:creationId xmlns:a16="http://schemas.microsoft.com/office/drawing/2014/main" id="{FA55E8DD-7FD8-4F63-95CE-5F6FC8E1C0C7}"/>
              </a:ext>
            </a:extLst>
          </p:cNvPr>
          <p:cNvSpPr txBox="1"/>
          <p:nvPr/>
        </p:nvSpPr>
        <p:spPr>
          <a:xfrm>
            <a:off x="6529718" y="840932"/>
            <a:ext cx="4344653" cy="783193"/>
          </a:xfrm>
          <a:prstGeom prst="wedgeRoundRectCallout">
            <a:avLst>
              <a:gd name="adj1" fmla="val -22897"/>
              <a:gd name="adj2" fmla="val 83104"/>
              <a:gd name="adj3" fmla="val 16667"/>
            </a:avLst>
          </a:prstGeom>
          <a:solidFill>
            <a:srgbClr val="115076"/>
          </a:solidFill>
          <a:ln>
            <a:solidFill>
              <a:srgbClr val="EE6000"/>
            </a:solidFill>
          </a:ln>
        </p:spPr>
        <p:txBody>
          <a:bodyPr wrap="square" rtlCol="0">
            <a:spAutoFit/>
          </a:bodyPr>
          <a:lstStyle/>
          <a:p>
            <a:r>
              <a:rPr lang="en-GB" sz="2000" dirty="0">
                <a:solidFill>
                  <a:schemeClr val="bg1"/>
                </a:solidFill>
                <a:latin typeface="+mj-lt"/>
              </a:rPr>
              <a:t>Only 4 words are needed – there is one extra question word!</a:t>
            </a:r>
          </a:p>
        </p:txBody>
      </p:sp>
    </p:spTree>
    <p:extLst>
      <p:ext uri="{BB962C8B-B14F-4D97-AF65-F5344CB8AC3E}">
        <p14:creationId xmlns:p14="http://schemas.microsoft.com/office/powerpoint/2010/main" val="245851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4.58333E-6 4.44444E-6 L 0.03191 -0.47524 " pathEditMode="relative" rAng="0" ptsTypes="AA">
                                      <p:cBhvr>
                                        <p:cTn id="46" dur="2000" fill="hold"/>
                                        <p:tgtEl>
                                          <p:spTgt spid="26"/>
                                        </p:tgtEl>
                                        <p:attrNameLst>
                                          <p:attrName>ppt_x</p:attrName>
                                          <p:attrName>ppt_y</p:attrName>
                                        </p:attrNameLst>
                                      </p:cBhvr>
                                      <p:rCtr x="1589" y="-23773"/>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1.04167E-6 4.44444E-6 L 0.09349 -0.38403 " pathEditMode="relative" rAng="0" ptsTypes="AA">
                                      <p:cBhvr>
                                        <p:cTn id="50" dur="2000" fill="hold"/>
                                        <p:tgtEl>
                                          <p:spTgt spid="24"/>
                                        </p:tgtEl>
                                        <p:attrNameLst>
                                          <p:attrName>ppt_x</p:attrName>
                                          <p:attrName>ppt_y</p:attrName>
                                        </p:attrNameLst>
                                      </p:cBhvr>
                                      <p:rCtr x="4674" y="-19213"/>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0" nodeType="clickEffect">
                                  <p:stCondLst>
                                    <p:cond delay="0"/>
                                  </p:stCondLst>
                                  <p:childTnLst>
                                    <p:animMotion origin="layout" path="M -0.00156 -0.01111 L -0.39635 -0.26574 " pathEditMode="relative" rAng="0" ptsTypes="AA">
                                      <p:cBhvr>
                                        <p:cTn id="54" dur="2000" fill="hold"/>
                                        <p:tgtEl>
                                          <p:spTgt spid="25"/>
                                        </p:tgtEl>
                                        <p:attrNameLst>
                                          <p:attrName>ppt_x</p:attrName>
                                          <p:attrName>ppt_y</p:attrName>
                                        </p:attrNameLst>
                                      </p:cBhvr>
                                      <p:rCtr x="-19740" y="-12731"/>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0" nodeType="clickEffect">
                                  <p:stCondLst>
                                    <p:cond delay="0"/>
                                  </p:stCondLst>
                                  <p:childTnLst>
                                    <p:animMotion origin="layout" path="M 0.04596 -0.00649 L -0.16823 -0.14815 " pathEditMode="relative" rAng="0" ptsTypes="AA">
                                      <p:cBhvr>
                                        <p:cTn id="58" dur="2000" fill="hold"/>
                                        <p:tgtEl>
                                          <p:spTgt spid="27"/>
                                        </p:tgtEl>
                                        <p:attrNameLst>
                                          <p:attrName>ppt_x</p:attrName>
                                          <p:attrName>ppt_y</p:attrName>
                                        </p:attrNameLst>
                                      </p:cBhvr>
                                      <p:rCtr x="-10716" y="-7083"/>
                                    </p:animMotion>
                                  </p:childTnLst>
                                </p:cTn>
                              </p:par>
                            </p:childTnLst>
                          </p:cTn>
                        </p:par>
                      </p:childTnLst>
                    </p:cTn>
                  </p:par>
                  <p:par>
                    <p:cTn id="59" fill="hold">
                      <p:stCondLst>
                        <p:cond delay="indefinite"/>
                      </p:stCondLst>
                      <p:childTnLst>
                        <p:par>
                          <p:cTn id="60" fill="hold">
                            <p:stCondLst>
                              <p:cond delay="0"/>
                            </p:stCondLst>
                            <p:childTnLst>
                              <p:par>
                                <p:cTn id="61" presetID="22" presetClass="exit" presetSubtype="4" fill="hold" grpId="0" nodeType="clickEffect">
                                  <p:stCondLst>
                                    <p:cond delay="0"/>
                                  </p:stCondLst>
                                  <p:childTnLst>
                                    <p:animEffect transition="out" filter="wipe(down)">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6" grpId="0"/>
      <p:bldP spid="17" grpId="0"/>
      <p:bldP spid="18" grpId="0"/>
      <p:bldP spid="20" grpId="0"/>
      <p:bldP spid="22" grpId="0"/>
      <p:bldP spid="24" grpId="0"/>
      <p:bldP spid="25" grpId="0"/>
      <p:bldP spid="26" grpId="0"/>
      <p:bldP spid="27" grpId="0"/>
      <p:bldP spid="29"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533"/>
        <p:cNvGrpSpPr/>
        <p:nvPr/>
      </p:nvGrpSpPr>
      <p:grpSpPr>
        <a:xfrm>
          <a:off x="0" y="0"/>
          <a:ext cx="0" cy="0"/>
          <a:chOff x="0" y="0"/>
          <a:chExt cx="0" cy="0"/>
        </a:xfrm>
      </p:grpSpPr>
      <p:pic>
        <p:nvPicPr>
          <p:cNvPr id="534" name="Google Shape;534;p19" descr="background rectangle"/>
          <p:cNvPicPr preferRelativeResize="0"/>
          <p:nvPr/>
        </p:nvPicPr>
        <p:blipFill rotWithShape="1">
          <a:blip r:embed="rId3">
            <a:alphaModFix/>
          </a:blip>
          <a:srcRect/>
          <a:stretch/>
        </p:blipFill>
        <p:spPr>
          <a:xfrm>
            <a:off x="-2" y="296864"/>
            <a:ext cx="7137402" cy="867128"/>
          </a:xfrm>
          <a:prstGeom prst="rect">
            <a:avLst/>
          </a:prstGeom>
          <a:noFill/>
          <a:ln>
            <a:noFill/>
          </a:ln>
        </p:spPr>
      </p:pic>
      <p:sp>
        <p:nvSpPr>
          <p:cNvPr id="535" name="Google Shape;535;p19"/>
          <p:cNvSpPr txBox="1">
            <a:spLocks noGrp="1"/>
          </p:cNvSpPr>
          <p:nvPr>
            <p:ph type="title"/>
          </p:nvPr>
        </p:nvSpPr>
        <p:spPr>
          <a:xfrm>
            <a:off x="188942" y="296864"/>
            <a:ext cx="6846858"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L’homme qui te ressemble</a:t>
            </a:r>
            <a:endParaRPr sz="3600" b="1">
              <a:solidFill>
                <a:schemeClr val="lt1"/>
              </a:solidFill>
            </a:endParaRPr>
          </a:p>
        </p:txBody>
      </p:sp>
      <p:sp>
        <p:nvSpPr>
          <p:cNvPr id="536" name="Google Shape;536;p19"/>
          <p:cNvSpPr/>
          <p:nvPr/>
        </p:nvSpPr>
        <p:spPr>
          <a:xfrm>
            <a:off x="10470995" y="249869"/>
            <a:ext cx="143892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 / parler</a:t>
            </a:r>
            <a:endParaRPr sz="1800" b="1" i="0" u="none" strike="noStrike" cap="none">
              <a:solidFill>
                <a:srgbClr val="FFFFFF"/>
              </a:solidFill>
              <a:latin typeface="Century Gothic"/>
              <a:ea typeface="Century Gothic"/>
              <a:cs typeface="Century Gothic"/>
              <a:sym typeface="Century Gothic"/>
            </a:endParaRPr>
          </a:p>
        </p:txBody>
      </p:sp>
      <p:pic>
        <p:nvPicPr>
          <p:cNvPr id="538" name="Google Shape;538;p19"/>
          <p:cNvPicPr preferRelativeResize="0"/>
          <p:nvPr/>
        </p:nvPicPr>
        <p:blipFill rotWithShape="1">
          <a:blip r:embed="rId4">
            <a:alphaModFix/>
          </a:blip>
          <a:srcRect/>
          <a:stretch/>
        </p:blipFill>
        <p:spPr>
          <a:xfrm>
            <a:off x="7938949" y="301628"/>
            <a:ext cx="1941331" cy="867128"/>
          </a:xfrm>
          <a:prstGeom prst="rect">
            <a:avLst/>
          </a:prstGeom>
          <a:noFill/>
          <a:ln>
            <a:noFill/>
          </a:ln>
        </p:spPr>
      </p:pic>
      <p:sp>
        <p:nvSpPr>
          <p:cNvPr id="10" name="Content Placeholder 2">
            <a:extLst>
              <a:ext uri="{FF2B5EF4-FFF2-40B4-BE49-F238E27FC236}">
                <a16:creationId xmlns:a16="http://schemas.microsoft.com/office/drawing/2014/main" id="{309F89CD-5358-4541-9E61-950C9EAA9336}"/>
              </a:ext>
            </a:extLst>
          </p:cNvPr>
          <p:cNvSpPr txBox="1">
            <a:spLocks/>
          </p:cNvSpPr>
          <p:nvPr/>
        </p:nvSpPr>
        <p:spPr>
          <a:xfrm>
            <a:off x="1123170" y="2070752"/>
            <a:ext cx="10548130" cy="2716496"/>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[Verse 1 text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2400" dirty="0">
              <a:solidFill>
                <a:srgbClr val="115076"/>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2400" dirty="0">
              <a:solidFill>
                <a:srgbClr val="115076"/>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[Verse 2 text here]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543"/>
        <p:cNvGrpSpPr/>
        <p:nvPr/>
      </p:nvGrpSpPr>
      <p:grpSpPr>
        <a:xfrm>
          <a:off x="0" y="0"/>
          <a:ext cx="0" cy="0"/>
          <a:chOff x="0" y="0"/>
          <a:chExt cx="0" cy="0"/>
        </a:xfrm>
      </p:grpSpPr>
      <p:grpSp>
        <p:nvGrpSpPr>
          <p:cNvPr id="544" name="Google Shape;544;p20" descr="background rectangle"/>
          <p:cNvGrpSpPr/>
          <p:nvPr/>
        </p:nvGrpSpPr>
        <p:grpSpPr>
          <a:xfrm>
            <a:off x="-56445" y="0"/>
            <a:ext cx="12192000" cy="6858000"/>
            <a:chOff x="-56445" y="0"/>
            <a:chExt cx="12192000" cy="6858000"/>
          </a:xfrm>
        </p:grpSpPr>
        <p:grpSp>
          <p:nvGrpSpPr>
            <p:cNvPr id="545" name="Google Shape;545;p20"/>
            <p:cNvGrpSpPr/>
            <p:nvPr/>
          </p:nvGrpSpPr>
          <p:grpSpPr>
            <a:xfrm>
              <a:off x="-56445" y="0"/>
              <a:ext cx="12192000" cy="6858000"/>
              <a:chOff x="0" y="0"/>
              <a:chExt cx="12192000" cy="6858000"/>
            </a:xfrm>
          </p:grpSpPr>
          <p:sp>
            <p:nvSpPr>
              <p:cNvPr id="546" name="Google Shape;546;p20"/>
              <p:cNvSpPr/>
              <p:nvPr/>
            </p:nvSpPr>
            <p:spPr>
              <a:xfrm rot="5400000">
                <a:off x="4992512" y="-341488"/>
                <a:ext cx="6857998" cy="7540978"/>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547" name="Google Shape;547;p20"/>
              <p:cNvSpPr/>
              <p:nvPr/>
            </p:nvSpPr>
            <p:spPr>
              <a:xfrm>
                <a:off x="0" y="0"/>
                <a:ext cx="4651022" cy="6858000"/>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548" name="Google Shape;548;p20"/>
            <p:cNvSpPr/>
            <p:nvPr/>
          </p:nvSpPr>
          <p:spPr>
            <a:xfrm rot="5400000">
              <a:off x="4636029" y="-341488"/>
              <a:ext cx="6857998"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549" name="Google Shape;549;p20"/>
            <p:cNvSpPr/>
            <p:nvPr/>
          </p:nvSpPr>
          <p:spPr>
            <a:xfrm>
              <a:off x="-56445" y="0"/>
              <a:ext cx="4350984" cy="6858000"/>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552" name="Google Shape;552;p20"/>
          <p:cNvSpPr txBox="1"/>
          <p:nvPr/>
        </p:nvSpPr>
        <p:spPr>
          <a:xfrm>
            <a:off x="266807" y="5153439"/>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Y7 French</a:t>
            </a:r>
            <a:endParaRPr dirty="0"/>
          </a:p>
          <a:p>
            <a:pPr marL="0" marR="0" lvl="0" indent="0" algn="l" rtl="0">
              <a:lnSpc>
                <a:spcPct val="90000"/>
              </a:lnSpc>
              <a:spcBef>
                <a:spcPts val="0"/>
              </a:spcBef>
              <a:spcAft>
                <a:spcPts val="0"/>
              </a:spcAft>
              <a:buClr>
                <a:srgbClr val="FFFFFF"/>
              </a:buClr>
              <a:buSzPts val="2000"/>
              <a:buFont typeface="Century Gothic"/>
              <a:buNone/>
            </a:pPr>
            <a:r>
              <a:rPr lang="en-GB" sz="2000" b="0" i="0" u="none" strike="noStrike" cap="none" dirty="0">
                <a:solidFill>
                  <a:srgbClr val="FFFFFF"/>
                </a:solidFill>
                <a:latin typeface="Century Gothic"/>
                <a:ea typeface="Century Gothic"/>
                <a:cs typeface="Century Gothic"/>
                <a:sym typeface="Century Gothic"/>
              </a:rPr>
              <a:t>Term 3.2 - Week 7 – Lesson </a:t>
            </a:r>
            <a:r>
              <a:rPr lang="en-GB" sz="2000" dirty="0">
                <a:solidFill>
                  <a:srgbClr val="FFFFFF"/>
                </a:solidFill>
                <a:latin typeface="Century Gothic"/>
                <a:ea typeface="Century Gothic"/>
                <a:cs typeface="Century Gothic"/>
                <a:sym typeface="Century Gothic"/>
              </a:rPr>
              <a:t>72</a:t>
            </a:r>
            <a:endParaRPr dirty="0"/>
          </a:p>
        </p:txBody>
      </p:sp>
      <p:sp>
        <p:nvSpPr>
          <p:cNvPr id="553" name="Google Shape;553;p20"/>
          <p:cNvSpPr txBox="1"/>
          <p:nvPr/>
        </p:nvSpPr>
        <p:spPr>
          <a:xfrm>
            <a:off x="294412" y="6008293"/>
            <a:ext cx="5784972" cy="594189"/>
          </a:xfrm>
          <a:prstGeom prst="rect">
            <a:avLst/>
          </a:prstGeom>
          <a:noFill/>
          <a:ln>
            <a:noFill/>
          </a:ln>
        </p:spPr>
        <p:txBody>
          <a:bodyPr spcFirstLastPara="1" wrap="square" lIns="91425" tIns="45700" rIns="91425" bIns="45700" anchor="ctr" anchorCtr="0">
            <a:noAutofit/>
          </a:bodyPr>
          <a:lstStyle/>
          <a:p>
            <a:pPr lvl="0">
              <a:lnSpc>
                <a:spcPct val="90000"/>
              </a:lnSpc>
              <a:buClr>
                <a:schemeClr val="lt1"/>
              </a:buClr>
              <a:buSzPts val="1400"/>
            </a:pPr>
            <a:r>
              <a:rPr lang="en-GB" dirty="0">
                <a:solidFill>
                  <a:schemeClr val="lt1"/>
                </a:solidFill>
                <a:latin typeface="Century Gothic"/>
                <a:ea typeface="Century Gothic"/>
                <a:cs typeface="Century Gothic"/>
                <a:sym typeface="Century Gothic"/>
              </a:rPr>
              <a:t>Rachel Hawkes / Kirsten Somerville / Suzanne Graham</a:t>
            </a:r>
            <a:endParaRPr lang="en-GB" dirty="0"/>
          </a:p>
          <a:p>
            <a:pPr marL="0" marR="0" lvl="0" indent="0" algn="l" rtl="0">
              <a:lnSpc>
                <a:spcPct val="90000"/>
              </a:lnSpc>
              <a:spcBef>
                <a:spcPts val="0"/>
              </a:spcBef>
              <a:spcAft>
                <a:spcPts val="0"/>
              </a:spcAft>
              <a:buClr>
                <a:srgbClr val="1F3864"/>
              </a:buClr>
              <a:buSzPts val="1600"/>
              <a:buFont typeface="Twentieth Century"/>
              <a:buNone/>
            </a:pPr>
            <a:endParaRPr sz="16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 20/09/20</a:t>
            </a:r>
            <a:endParaRPr dirty="0"/>
          </a:p>
        </p:txBody>
      </p:sp>
      <p:pic>
        <p:nvPicPr>
          <p:cNvPr id="554" name="Google Shape;554;p20"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17" name="Google Shape;156;p1">
            <a:extLst>
              <a:ext uri="{FF2B5EF4-FFF2-40B4-BE49-F238E27FC236}">
                <a16:creationId xmlns:a16="http://schemas.microsoft.com/office/drawing/2014/main" id="{665E0C34-2149-4D2F-AB3D-7E6F2B407FFC}"/>
              </a:ext>
            </a:extLst>
          </p:cNvPr>
          <p:cNvSpPr txBox="1">
            <a:spLocks noGrp="1"/>
          </p:cNvSpPr>
          <p:nvPr>
            <p:ph type="ctrTitle"/>
          </p:nvPr>
        </p:nvSpPr>
        <p:spPr>
          <a:xfrm>
            <a:off x="232430" y="2383406"/>
            <a:ext cx="7308549" cy="106201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600"/>
              <a:buFont typeface="Century Gothic"/>
              <a:buNone/>
            </a:pPr>
            <a:r>
              <a:rPr lang="en-GB" sz="3600" b="1" dirty="0" err="1">
                <a:solidFill>
                  <a:srgbClr val="FFFFFF"/>
                </a:solidFill>
              </a:rPr>
              <a:t>L’homme</a:t>
            </a:r>
            <a:r>
              <a:rPr lang="en-GB" sz="3600" b="1" dirty="0">
                <a:solidFill>
                  <a:srgbClr val="FFFFFF"/>
                </a:solidFill>
              </a:rPr>
              <a:t> qui </a:t>
            </a:r>
            <a:r>
              <a:rPr lang="en-GB" sz="3600" b="1" dirty="0" err="1">
                <a:solidFill>
                  <a:srgbClr val="FFFFFF"/>
                </a:solidFill>
              </a:rPr>
              <a:t>te</a:t>
            </a:r>
            <a:r>
              <a:rPr lang="en-GB" sz="3600" b="1" dirty="0">
                <a:solidFill>
                  <a:srgbClr val="FFFFFF"/>
                </a:solidFill>
              </a:rPr>
              <a:t> </a:t>
            </a:r>
            <a:r>
              <a:rPr lang="en-GB" sz="3600" b="1" dirty="0" err="1">
                <a:solidFill>
                  <a:srgbClr val="FFFFFF"/>
                </a:solidFill>
              </a:rPr>
              <a:t>ressemble</a:t>
            </a:r>
            <a:br>
              <a:rPr lang="en-GB" sz="3600" b="1" dirty="0">
                <a:solidFill>
                  <a:srgbClr val="FFFFFF"/>
                </a:solidFill>
              </a:rPr>
            </a:br>
            <a:r>
              <a:rPr lang="en-GB" sz="2700" dirty="0">
                <a:solidFill>
                  <a:srgbClr val="FFFFFF"/>
                </a:solidFill>
              </a:rPr>
              <a:t>René </a:t>
            </a:r>
            <a:r>
              <a:rPr lang="en-GB" sz="2700" dirty="0" err="1">
                <a:solidFill>
                  <a:srgbClr val="FFFFFF"/>
                </a:solidFill>
              </a:rPr>
              <a:t>Philombé</a:t>
            </a:r>
            <a:endParaRPr lang="en-GB" sz="36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559"/>
        <p:cNvGrpSpPr/>
        <p:nvPr/>
      </p:nvGrpSpPr>
      <p:grpSpPr>
        <a:xfrm>
          <a:off x="0" y="0"/>
          <a:ext cx="0" cy="0"/>
          <a:chOff x="0" y="0"/>
          <a:chExt cx="0" cy="0"/>
        </a:xfrm>
      </p:grpSpPr>
      <p:graphicFrame>
        <p:nvGraphicFramePr>
          <p:cNvPr id="560" name="Google Shape;560;p21"/>
          <p:cNvGraphicFramePr/>
          <p:nvPr/>
        </p:nvGraphicFramePr>
        <p:xfrm>
          <a:off x="8605580" y="911964"/>
          <a:ext cx="3312000" cy="1080000"/>
        </p:xfrm>
        <a:graphic>
          <a:graphicData uri="http://schemas.openxmlformats.org/drawingml/2006/table">
            <a:tbl>
              <a:tblPr firstRow="1" bandRow="1">
                <a:noFill/>
                <a:tableStyleId>{917FBB7C-D434-4AAD-BE72-B45E6EFAF3B9}</a:tableStyleId>
              </a:tblPr>
              <a:tblGrid>
                <a:gridCol w="662400">
                  <a:extLst>
                    <a:ext uri="{9D8B030D-6E8A-4147-A177-3AD203B41FA5}">
                      <a16:colId xmlns:a16="http://schemas.microsoft.com/office/drawing/2014/main" val="20000"/>
                    </a:ext>
                  </a:extLst>
                </a:gridCol>
                <a:gridCol w="662400">
                  <a:extLst>
                    <a:ext uri="{9D8B030D-6E8A-4147-A177-3AD203B41FA5}">
                      <a16:colId xmlns:a16="http://schemas.microsoft.com/office/drawing/2014/main" val="20001"/>
                    </a:ext>
                  </a:extLst>
                </a:gridCol>
                <a:gridCol w="662400">
                  <a:extLst>
                    <a:ext uri="{9D8B030D-6E8A-4147-A177-3AD203B41FA5}">
                      <a16:colId xmlns:a16="http://schemas.microsoft.com/office/drawing/2014/main" val="20002"/>
                    </a:ext>
                  </a:extLst>
                </a:gridCol>
                <a:gridCol w="662400">
                  <a:extLst>
                    <a:ext uri="{9D8B030D-6E8A-4147-A177-3AD203B41FA5}">
                      <a16:colId xmlns:a16="http://schemas.microsoft.com/office/drawing/2014/main" val="20003"/>
                    </a:ext>
                  </a:extLst>
                </a:gridCol>
                <a:gridCol w="662400">
                  <a:extLst>
                    <a:ext uri="{9D8B030D-6E8A-4147-A177-3AD203B41FA5}">
                      <a16:colId xmlns:a16="http://schemas.microsoft.com/office/drawing/2014/main" val="20004"/>
                    </a:ext>
                  </a:extLst>
                </a:gridCol>
              </a:tblGrid>
              <a:tr h="540000">
                <a:tc>
                  <a:txBody>
                    <a:bodyPr/>
                    <a:lstStyle/>
                    <a:p>
                      <a:pPr marL="0" marR="0" lvl="0" indent="0" algn="ctr" rtl="0">
                        <a:spcBef>
                          <a:spcPts val="0"/>
                        </a:spcBef>
                        <a:spcAft>
                          <a:spcPts val="0"/>
                        </a:spcAft>
                        <a:buNone/>
                      </a:pPr>
                      <a:r>
                        <a:rPr lang="en-GB" sz="2400" b="1" u="none" strike="noStrike" cap="none">
                          <a:solidFill>
                            <a:srgbClr val="115076"/>
                          </a:solidFill>
                        </a:rPr>
                        <a:t>1</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u="none" strike="noStrike" cap="none">
                          <a:solidFill>
                            <a:srgbClr val="115076"/>
                          </a:solidFill>
                        </a:rPr>
                        <a:t>2</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u="none" strike="noStrike" cap="none">
                          <a:solidFill>
                            <a:srgbClr val="115076"/>
                          </a:solidFill>
                        </a:rPr>
                        <a:t>3</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u="none" strike="noStrike" cap="none">
                          <a:solidFill>
                            <a:srgbClr val="115076"/>
                          </a:solidFill>
                        </a:rPr>
                        <a:t>4</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u="none" strike="noStrike" cap="none">
                          <a:solidFill>
                            <a:srgbClr val="115076"/>
                          </a:solidFill>
                        </a:rPr>
                        <a:t>5</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540000">
                <a:tc>
                  <a:txBody>
                    <a:bodyPr/>
                    <a:lstStyle/>
                    <a:p>
                      <a:pPr marL="0" marR="0" lvl="0" indent="0" algn="ctr" rtl="0">
                        <a:spcBef>
                          <a:spcPts val="0"/>
                        </a:spcBef>
                        <a:spcAft>
                          <a:spcPts val="0"/>
                        </a:spcAft>
                        <a:buNone/>
                      </a:pPr>
                      <a:endParaRPr sz="2000" b="1" u="none" strike="noStrike" cap="none">
                        <a:solidFill>
                          <a:srgbClr val="115076"/>
                        </a:solidFill>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endParaRPr sz="2000" b="1" u="none" strike="noStrike" cap="none">
                        <a:solidFill>
                          <a:srgbClr val="115076"/>
                        </a:solidFill>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endParaRPr sz="2000" b="1" u="none" strike="noStrike" cap="none">
                        <a:solidFill>
                          <a:srgbClr val="115076"/>
                        </a:solidFill>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endParaRPr sz="2000" b="1" u="none" strike="noStrike" cap="none">
                        <a:solidFill>
                          <a:srgbClr val="115076"/>
                        </a:solidFill>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endParaRPr sz="2000" b="1" u="none" strike="noStrike" cap="none">
                        <a:solidFill>
                          <a:srgbClr val="115076"/>
                        </a:solidFill>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561" name="Google Shape;561;p21" descr="background rectangle"/>
          <p:cNvPicPr preferRelativeResize="0"/>
          <p:nvPr/>
        </p:nvPicPr>
        <p:blipFill rotWithShape="1">
          <a:blip r:embed="rId3">
            <a:alphaModFix/>
          </a:blip>
          <a:srcRect/>
          <a:stretch/>
        </p:blipFill>
        <p:spPr>
          <a:xfrm>
            <a:off x="0" y="296864"/>
            <a:ext cx="7147931" cy="867128"/>
          </a:xfrm>
          <a:prstGeom prst="rect">
            <a:avLst/>
          </a:prstGeom>
          <a:noFill/>
          <a:ln>
            <a:noFill/>
          </a:ln>
        </p:spPr>
      </p:pic>
      <p:sp>
        <p:nvSpPr>
          <p:cNvPr id="562" name="Google Shape;562;p21"/>
          <p:cNvSpPr txBox="1">
            <a:spLocks noGrp="1"/>
          </p:cNvSpPr>
          <p:nvPr>
            <p:ph type="title"/>
          </p:nvPr>
        </p:nvSpPr>
        <p:spPr>
          <a:xfrm>
            <a:off x="188941" y="296864"/>
            <a:ext cx="6022288"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L’homme qui te ressemble</a:t>
            </a:r>
            <a:endParaRPr sz="3600" b="1">
              <a:solidFill>
                <a:schemeClr val="lt1"/>
              </a:solidFill>
            </a:endParaRPr>
          </a:p>
        </p:txBody>
      </p:sp>
      <p:sp>
        <p:nvSpPr>
          <p:cNvPr id="563" name="Google Shape;563;p21"/>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err="1">
                <a:solidFill>
                  <a:srgbClr val="FFFFFF"/>
                </a:solidFill>
                <a:latin typeface="Century Gothic"/>
                <a:ea typeface="Century Gothic"/>
                <a:cs typeface="Century Gothic"/>
                <a:sym typeface="Century Gothic"/>
              </a:rPr>
              <a:t>écouter</a:t>
            </a:r>
            <a:endParaRPr sz="1800" b="1" i="0" u="none" strike="noStrike" cap="none" dirty="0">
              <a:solidFill>
                <a:srgbClr val="FFFFFF"/>
              </a:solidFill>
              <a:latin typeface="Century Gothic"/>
              <a:ea typeface="Century Gothic"/>
              <a:cs typeface="Century Gothic"/>
              <a:sym typeface="Century Gothic"/>
            </a:endParaRPr>
          </a:p>
        </p:txBody>
      </p:sp>
      <p:graphicFrame>
        <p:nvGraphicFramePr>
          <p:cNvPr id="564" name="Google Shape;564;p21"/>
          <p:cNvGraphicFramePr/>
          <p:nvPr>
            <p:extLst>
              <p:ext uri="{D42A27DB-BD31-4B8C-83A1-F6EECF244321}">
                <p14:modId xmlns:p14="http://schemas.microsoft.com/office/powerpoint/2010/main" val="457790226"/>
              </p:ext>
            </p:extLst>
          </p:nvPr>
        </p:nvGraphicFramePr>
        <p:xfrm>
          <a:off x="397580" y="2298347"/>
          <a:ext cx="4140000" cy="2086500"/>
        </p:xfrm>
        <a:graphic>
          <a:graphicData uri="http://schemas.openxmlformats.org/drawingml/2006/table">
            <a:tbl>
              <a:tblPr firstRow="1" bandRow="1">
                <a:noFill/>
                <a:tableStyleId>{917FBB7C-D434-4AAD-BE72-B45E6EFAF3B9}</a:tableStyleId>
              </a:tblPr>
              <a:tblGrid>
                <a:gridCol w="362675">
                  <a:extLst>
                    <a:ext uri="{9D8B030D-6E8A-4147-A177-3AD203B41FA5}">
                      <a16:colId xmlns:a16="http://schemas.microsoft.com/office/drawing/2014/main" val="20000"/>
                    </a:ext>
                  </a:extLst>
                </a:gridCol>
                <a:gridCol w="3777325">
                  <a:extLst>
                    <a:ext uri="{9D8B030D-6E8A-4147-A177-3AD203B41FA5}">
                      <a16:colId xmlns:a16="http://schemas.microsoft.com/office/drawing/2014/main" val="20001"/>
                    </a:ext>
                  </a:extLst>
                </a:gridCol>
              </a:tblGrid>
              <a:tr h="1043250">
                <a:tc>
                  <a:txBody>
                    <a:bodyPr/>
                    <a:lstStyle/>
                    <a:p>
                      <a:pPr marL="0" marR="0" lvl="0" indent="0" algn="ctr" rtl="0">
                        <a:spcBef>
                          <a:spcPts val="0"/>
                        </a:spcBef>
                        <a:spcAft>
                          <a:spcPts val="0"/>
                        </a:spcAft>
                        <a:buNone/>
                      </a:pPr>
                      <a:r>
                        <a:rPr lang="en-GB" sz="2400" b="1" u="none" strike="noStrike" cap="none">
                          <a:solidFill>
                            <a:srgbClr val="EA5F00"/>
                          </a:solidFill>
                          <a:latin typeface="Century Gothic"/>
                          <a:ea typeface="Century Gothic"/>
                          <a:cs typeface="Century Gothic"/>
                          <a:sym typeface="Century Gothic"/>
                        </a:rPr>
                        <a:t>a</a:t>
                      </a:r>
                      <a:endParaRPr/>
                    </a:p>
                  </a:txBody>
                  <a:tcPr marL="91450" marR="91450" marT="45725" marB="45725" anchor="ctr"/>
                </a:tc>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u="none" strike="noStrike" cap="none" dirty="0">
                          <a:solidFill>
                            <a:srgbClr val="115076"/>
                          </a:solidFill>
                          <a:latin typeface="Century Gothic"/>
                          <a:ea typeface="Century Gothic"/>
                          <a:cs typeface="Century Gothic"/>
                          <a:sym typeface="Century Gothic"/>
                        </a:rPr>
                        <a:t>[Verse 4 text here]</a:t>
                      </a:r>
                      <a:endParaRPr dirty="0"/>
                    </a:p>
                  </a:txBody>
                  <a:tcPr marL="91450" marR="91450" marT="45725" marB="45725"/>
                </a:tc>
                <a:extLst>
                  <a:ext uri="{0D108BD9-81ED-4DB2-BD59-A6C34878D82A}">
                    <a16:rowId xmlns:a16="http://schemas.microsoft.com/office/drawing/2014/main" val="10000"/>
                  </a:ext>
                </a:extLst>
              </a:tr>
              <a:tr h="1043250">
                <a:tc>
                  <a:txBody>
                    <a:bodyPr/>
                    <a:lstStyle/>
                    <a:p>
                      <a:pPr marL="0" marR="0" lvl="0" indent="0" algn="ctr" rtl="0">
                        <a:spcBef>
                          <a:spcPts val="0"/>
                        </a:spcBef>
                        <a:spcAft>
                          <a:spcPts val="0"/>
                        </a:spcAft>
                        <a:buNone/>
                      </a:pPr>
                      <a:r>
                        <a:rPr lang="en-GB" sz="2400" b="1" u="none" strike="noStrike" cap="none">
                          <a:solidFill>
                            <a:srgbClr val="EA5F00"/>
                          </a:solidFill>
                          <a:latin typeface="Century Gothic"/>
                          <a:ea typeface="Century Gothic"/>
                          <a:cs typeface="Century Gothic"/>
                          <a:sym typeface="Century Gothic"/>
                        </a:rPr>
                        <a:t>b</a:t>
                      </a:r>
                      <a:endParaRPr/>
                    </a:p>
                  </a:txBody>
                  <a:tcPr marL="91450" marR="91450" marT="45725" marB="45725" anchor="ctr"/>
                </a:tc>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u="none" strike="noStrike" cap="none" dirty="0">
                          <a:solidFill>
                            <a:srgbClr val="115076"/>
                          </a:solidFill>
                          <a:latin typeface="Century Gothic"/>
                          <a:ea typeface="Century Gothic"/>
                          <a:cs typeface="Century Gothic"/>
                          <a:sym typeface="Century Gothic"/>
                        </a:rPr>
                        <a:t>[Verse 5 text here]</a:t>
                      </a:r>
                      <a:endParaRPr dirty="0"/>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565" name="Google Shape;565;p21"/>
          <p:cNvGraphicFramePr/>
          <p:nvPr>
            <p:extLst>
              <p:ext uri="{D42A27DB-BD31-4B8C-83A1-F6EECF244321}">
                <p14:modId xmlns:p14="http://schemas.microsoft.com/office/powerpoint/2010/main" val="193150362"/>
              </p:ext>
            </p:extLst>
          </p:nvPr>
        </p:nvGraphicFramePr>
        <p:xfrm>
          <a:off x="8317580" y="2297337"/>
          <a:ext cx="3600000" cy="1043250"/>
        </p:xfrm>
        <a:graphic>
          <a:graphicData uri="http://schemas.openxmlformats.org/drawingml/2006/table">
            <a:tbl>
              <a:tblPr firstRow="1" bandRow="1">
                <a:noFill/>
                <a:tableStyleId>{917FBB7C-D434-4AAD-BE72-B45E6EFAF3B9}</a:tableStyleId>
              </a:tblPr>
              <a:tblGrid>
                <a:gridCol w="315375">
                  <a:extLst>
                    <a:ext uri="{9D8B030D-6E8A-4147-A177-3AD203B41FA5}">
                      <a16:colId xmlns:a16="http://schemas.microsoft.com/office/drawing/2014/main" val="20000"/>
                    </a:ext>
                  </a:extLst>
                </a:gridCol>
                <a:gridCol w="3284625">
                  <a:extLst>
                    <a:ext uri="{9D8B030D-6E8A-4147-A177-3AD203B41FA5}">
                      <a16:colId xmlns:a16="http://schemas.microsoft.com/office/drawing/2014/main" val="20001"/>
                    </a:ext>
                  </a:extLst>
                </a:gridCol>
              </a:tblGrid>
              <a:tr h="1043250">
                <a:tc>
                  <a:txBody>
                    <a:bodyPr/>
                    <a:lstStyle/>
                    <a:p>
                      <a:pPr marL="0" marR="0" lvl="0" indent="0" algn="ctr" rtl="0">
                        <a:spcBef>
                          <a:spcPts val="0"/>
                        </a:spcBef>
                        <a:spcAft>
                          <a:spcPts val="0"/>
                        </a:spcAft>
                        <a:buNone/>
                      </a:pPr>
                      <a:r>
                        <a:rPr lang="en-GB" sz="2400" b="1" u="none" strike="noStrike" cap="none">
                          <a:solidFill>
                            <a:srgbClr val="EA5F00"/>
                          </a:solidFill>
                          <a:latin typeface="Century Gothic"/>
                          <a:ea typeface="Century Gothic"/>
                          <a:cs typeface="Century Gothic"/>
                          <a:sym typeface="Century Gothic"/>
                        </a:rPr>
                        <a:t>e</a:t>
                      </a:r>
                      <a:endParaRPr/>
                    </a:p>
                  </a:txBody>
                  <a:tcPr marL="91450" marR="91450" marT="45725" marB="45725" anchor="ctr"/>
                </a:tc>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u="none" strike="noStrike" cap="none" dirty="0">
                          <a:solidFill>
                            <a:srgbClr val="115076"/>
                          </a:solidFill>
                          <a:latin typeface="Century Gothic"/>
                          <a:ea typeface="Century Gothic"/>
                          <a:cs typeface="Century Gothic"/>
                          <a:sym typeface="Century Gothic"/>
                        </a:rPr>
                        <a:t>[Verse 2 text here]</a:t>
                      </a:r>
                      <a:endParaRPr dirty="0"/>
                    </a:p>
                  </a:txBody>
                  <a:tcPr marL="91450" marR="91450" marT="45725" marB="45725"/>
                </a:tc>
                <a:extLst>
                  <a:ext uri="{0D108BD9-81ED-4DB2-BD59-A6C34878D82A}">
                    <a16:rowId xmlns:a16="http://schemas.microsoft.com/office/drawing/2014/main" val="10000"/>
                  </a:ext>
                </a:extLst>
              </a:tr>
            </a:tbl>
          </a:graphicData>
        </a:graphic>
      </p:graphicFrame>
      <p:sp>
        <p:nvSpPr>
          <p:cNvPr id="567" name="Google Shape;567;p21"/>
          <p:cNvSpPr/>
          <p:nvPr/>
        </p:nvSpPr>
        <p:spPr>
          <a:xfrm>
            <a:off x="8660645" y="1345424"/>
            <a:ext cx="545342"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cap="none">
                <a:solidFill>
                  <a:srgbClr val="F7CAAC"/>
                </a:solidFill>
                <a:latin typeface="Century Gothic"/>
                <a:ea typeface="Century Gothic"/>
                <a:cs typeface="Century Gothic"/>
                <a:sym typeface="Century Gothic"/>
              </a:rPr>
              <a:t>c</a:t>
            </a:r>
            <a:endParaRPr/>
          </a:p>
        </p:txBody>
      </p:sp>
      <p:sp>
        <p:nvSpPr>
          <p:cNvPr id="568" name="Google Shape;568;p21"/>
          <p:cNvSpPr/>
          <p:nvPr/>
        </p:nvSpPr>
        <p:spPr>
          <a:xfrm>
            <a:off x="9328037" y="1345424"/>
            <a:ext cx="545342"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cap="none">
                <a:solidFill>
                  <a:srgbClr val="F7CAAC"/>
                </a:solidFill>
                <a:latin typeface="Century Gothic"/>
                <a:ea typeface="Century Gothic"/>
                <a:cs typeface="Century Gothic"/>
                <a:sym typeface="Century Gothic"/>
              </a:rPr>
              <a:t>e</a:t>
            </a:r>
            <a:endParaRPr/>
          </a:p>
        </p:txBody>
      </p:sp>
      <p:sp>
        <p:nvSpPr>
          <p:cNvPr id="569" name="Google Shape;569;p21"/>
          <p:cNvSpPr/>
          <p:nvPr/>
        </p:nvSpPr>
        <p:spPr>
          <a:xfrm>
            <a:off x="9969010" y="1345424"/>
            <a:ext cx="55656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cap="none">
                <a:solidFill>
                  <a:srgbClr val="F7CAAC"/>
                </a:solidFill>
                <a:latin typeface="Century Gothic"/>
                <a:ea typeface="Century Gothic"/>
                <a:cs typeface="Century Gothic"/>
                <a:sym typeface="Century Gothic"/>
              </a:rPr>
              <a:t>d</a:t>
            </a:r>
            <a:endParaRPr/>
          </a:p>
        </p:txBody>
      </p:sp>
      <p:sp>
        <p:nvSpPr>
          <p:cNvPr id="570" name="Google Shape;570;p21"/>
          <p:cNvSpPr/>
          <p:nvPr/>
        </p:nvSpPr>
        <p:spPr>
          <a:xfrm>
            <a:off x="10665013" y="1345424"/>
            <a:ext cx="55656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cap="none">
                <a:solidFill>
                  <a:srgbClr val="F7CAAC"/>
                </a:solidFill>
                <a:latin typeface="Century Gothic"/>
                <a:ea typeface="Century Gothic"/>
                <a:cs typeface="Century Gothic"/>
                <a:sym typeface="Century Gothic"/>
              </a:rPr>
              <a:t>a</a:t>
            </a:r>
            <a:endParaRPr/>
          </a:p>
        </p:txBody>
      </p:sp>
      <p:sp>
        <p:nvSpPr>
          <p:cNvPr id="571" name="Google Shape;571;p21"/>
          <p:cNvSpPr/>
          <p:nvPr/>
        </p:nvSpPr>
        <p:spPr>
          <a:xfrm>
            <a:off x="11329218" y="1345424"/>
            <a:ext cx="55656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cap="none">
                <a:solidFill>
                  <a:srgbClr val="F7CAAC"/>
                </a:solidFill>
                <a:latin typeface="Century Gothic"/>
                <a:ea typeface="Century Gothic"/>
                <a:cs typeface="Century Gothic"/>
                <a:sym typeface="Century Gothic"/>
              </a:rPr>
              <a:t>b</a:t>
            </a:r>
            <a:endParaRPr/>
          </a:p>
        </p:txBody>
      </p:sp>
      <p:sp>
        <p:nvSpPr>
          <p:cNvPr id="572" name="Google Shape;572;p21"/>
          <p:cNvSpPr txBox="1"/>
          <p:nvPr/>
        </p:nvSpPr>
        <p:spPr>
          <a:xfrm>
            <a:off x="188942" y="1468533"/>
            <a:ext cx="628805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err="1">
                <a:solidFill>
                  <a:srgbClr val="115076"/>
                </a:solidFill>
                <a:latin typeface="Century Gothic"/>
                <a:ea typeface="Century Gothic"/>
                <a:cs typeface="Century Gothic"/>
                <a:sym typeface="Century Gothic"/>
              </a:rPr>
              <a:t>Écoute</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Écris</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l’ordre</a:t>
            </a:r>
            <a:r>
              <a:rPr lang="en-GB" sz="2800" dirty="0">
                <a:solidFill>
                  <a:srgbClr val="115076"/>
                </a:solidFill>
                <a:latin typeface="Century Gothic"/>
                <a:ea typeface="Century Gothic"/>
                <a:cs typeface="Century Gothic"/>
                <a:sym typeface="Century Gothic"/>
              </a:rPr>
              <a:t> correct.</a:t>
            </a:r>
            <a:endParaRPr dirty="0"/>
          </a:p>
        </p:txBody>
      </p:sp>
      <p:graphicFrame>
        <p:nvGraphicFramePr>
          <p:cNvPr id="573" name="Google Shape;573;p21"/>
          <p:cNvGraphicFramePr/>
          <p:nvPr>
            <p:extLst>
              <p:ext uri="{D42A27DB-BD31-4B8C-83A1-F6EECF244321}">
                <p14:modId xmlns:p14="http://schemas.microsoft.com/office/powerpoint/2010/main" val="3926712491"/>
              </p:ext>
            </p:extLst>
          </p:nvPr>
        </p:nvGraphicFramePr>
        <p:xfrm>
          <a:off x="4537580" y="3341597"/>
          <a:ext cx="3780000" cy="1043250"/>
        </p:xfrm>
        <a:graphic>
          <a:graphicData uri="http://schemas.openxmlformats.org/drawingml/2006/table">
            <a:tbl>
              <a:tblPr firstRow="1" bandRow="1">
                <a:noFill/>
                <a:tableStyleId>{917FBB7C-D434-4AAD-BE72-B45E6EFAF3B9}</a:tableStyleId>
              </a:tblPr>
              <a:tblGrid>
                <a:gridCol w="331150">
                  <a:extLst>
                    <a:ext uri="{9D8B030D-6E8A-4147-A177-3AD203B41FA5}">
                      <a16:colId xmlns:a16="http://schemas.microsoft.com/office/drawing/2014/main" val="20000"/>
                    </a:ext>
                  </a:extLst>
                </a:gridCol>
                <a:gridCol w="3448850">
                  <a:extLst>
                    <a:ext uri="{9D8B030D-6E8A-4147-A177-3AD203B41FA5}">
                      <a16:colId xmlns:a16="http://schemas.microsoft.com/office/drawing/2014/main" val="20001"/>
                    </a:ext>
                  </a:extLst>
                </a:gridCol>
              </a:tblGrid>
              <a:tr h="1043250">
                <a:tc>
                  <a:txBody>
                    <a:bodyPr/>
                    <a:lstStyle/>
                    <a:p>
                      <a:pPr marL="0" marR="0" lvl="0" indent="0" algn="ctr" rtl="0">
                        <a:spcBef>
                          <a:spcPts val="0"/>
                        </a:spcBef>
                        <a:spcAft>
                          <a:spcPts val="0"/>
                        </a:spcAft>
                        <a:buNone/>
                      </a:pPr>
                      <a:r>
                        <a:rPr lang="en-GB" sz="2400" b="1" u="none" strike="noStrike" cap="none">
                          <a:solidFill>
                            <a:srgbClr val="EA5F00"/>
                          </a:solidFill>
                          <a:latin typeface="Century Gothic"/>
                          <a:ea typeface="Century Gothic"/>
                          <a:cs typeface="Century Gothic"/>
                          <a:sym typeface="Century Gothic"/>
                        </a:rPr>
                        <a:t>d</a:t>
                      </a:r>
                      <a:endParaRPr/>
                    </a:p>
                  </a:txBody>
                  <a:tcPr marL="91450" marR="91450" marT="45725" marB="45725" anchor="ctr"/>
                </a:tc>
                <a:tc>
                  <a:txBody>
                    <a:bodyPr/>
                    <a:lstStyle/>
                    <a:p>
                      <a:pPr marL="0" marR="0" lvl="0" indent="0" algn="l" rtl="0">
                        <a:spcBef>
                          <a:spcPts val="0"/>
                        </a:spcBef>
                        <a:spcAft>
                          <a:spcPts val="0"/>
                        </a:spcAft>
                        <a:buNone/>
                      </a:pPr>
                      <a:r>
                        <a:rPr lang="en-GB" sz="2000" u="none" strike="noStrike" cap="none" dirty="0">
                          <a:solidFill>
                            <a:srgbClr val="115076"/>
                          </a:solidFill>
                          <a:latin typeface="Century Gothic"/>
                          <a:ea typeface="Century Gothic"/>
                          <a:cs typeface="Century Gothic"/>
                          <a:sym typeface="Century Gothic"/>
                        </a:rPr>
                        <a:t>[Verse 3 text here]</a:t>
                      </a:r>
                      <a:endParaRPr dirty="0"/>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574" name="Google Shape;574;p21"/>
          <p:cNvGraphicFramePr/>
          <p:nvPr>
            <p:extLst>
              <p:ext uri="{D42A27DB-BD31-4B8C-83A1-F6EECF244321}">
                <p14:modId xmlns:p14="http://schemas.microsoft.com/office/powerpoint/2010/main" val="3414142226"/>
              </p:ext>
            </p:extLst>
          </p:nvPr>
        </p:nvGraphicFramePr>
        <p:xfrm>
          <a:off x="4537580" y="2298347"/>
          <a:ext cx="3780000" cy="1043250"/>
        </p:xfrm>
        <a:graphic>
          <a:graphicData uri="http://schemas.openxmlformats.org/drawingml/2006/table">
            <a:tbl>
              <a:tblPr firstRow="1" bandRow="1">
                <a:noFill/>
                <a:tableStyleId>{917FBB7C-D434-4AAD-BE72-B45E6EFAF3B9}</a:tableStyleId>
              </a:tblPr>
              <a:tblGrid>
                <a:gridCol w="331150">
                  <a:extLst>
                    <a:ext uri="{9D8B030D-6E8A-4147-A177-3AD203B41FA5}">
                      <a16:colId xmlns:a16="http://schemas.microsoft.com/office/drawing/2014/main" val="20000"/>
                    </a:ext>
                  </a:extLst>
                </a:gridCol>
                <a:gridCol w="3448850">
                  <a:extLst>
                    <a:ext uri="{9D8B030D-6E8A-4147-A177-3AD203B41FA5}">
                      <a16:colId xmlns:a16="http://schemas.microsoft.com/office/drawing/2014/main" val="20001"/>
                    </a:ext>
                  </a:extLst>
                </a:gridCol>
              </a:tblGrid>
              <a:tr h="1043250">
                <a:tc>
                  <a:txBody>
                    <a:bodyPr/>
                    <a:lstStyle/>
                    <a:p>
                      <a:pPr marL="0" marR="0" lvl="0" indent="0" algn="ctr" rtl="0">
                        <a:spcBef>
                          <a:spcPts val="0"/>
                        </a:spcBef>
                        <a:spcAft>
                          <a:spcPts val="0"/>
                        </a:spcAft>
                        <a:buNone/>
                      </a:pPr>
                      <a:r>
                        <a:rPr lang="en-GB" sz="2400" b="1">
                          <a:solidFill>
                            <a:srgbClr val="EA5F00"/>
                          </a:solidFill>
                          <a:latin typeface="Century Gothic"/>
                          <a:ea typeface="Century Gothic"/>
                          <a:cs typeface="Century Gothic"/>
                          <a:sym typeface="Century Gothic"/>
                        </a:rPr>
                        <a:t>c</a:t>
                      </a:r>
                      <a:endParaRPr/>
                    </a:p>
                  </a:txBody>
                  <a:tcPr marL="91450" marR="91450" marT="45725" marB="45725" anchor="ctr"/>
                </a:tc>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dirty="0">
                          <a:solidFill>
                            <a:srgbClr val="115076"/>
                          </a:solidFill>
                          <a:latin typeface="Century Gothic"/>
                          <a:ea typeface="Century Gothic"/>
                          <a:cs typeface="Century Gothic"/>
                          <a:sym typeface="Century Gothic"/>
                        </a:rPr>
                        <a:t>[Verse 1 text here]</a:t>
                      </a:r>
                      <a:endParaRPr dirty="0"/>
                    </a:p>
                  </a:txBody>
                  <a:tcPr marL="91450" marR="91450" marT="45725" marB="45725"/>
                </a:tc>
                <a:extLst>
                  <a:ext uri="{0D108BD9-81ED-4DB2-BD59-A6C34878D82A}">
                    <a16:rowId xmlns:a16="http://schemas.microsoft.com/office/drawing/2014/main" val="10000"/>
                  </a:ext>
                </a:extLst>
              </a:tr>
            </a:tbl>
          </a:graphicData>
        </a:graphic>
      </p:graphicFrame>
      <p:sp>
        <p:nvSpPr>
          <p:cNvPr id="17" name="Action Button: Sound 16">
            <a:hlinkClick r:id="" action="ppaction://noaction" highlightClick="1">
              <a:snd r:embed="rId4" name="L'homme_version_1.wav"/>
            </a:hlinkClick>
            <a:extLst>
              <a:ext uri="{FF2B5EF4-FFF2-40B4-BE49-F238E27FC236}">
                <a16:creationId xmlns:a16="http://schemas.microsoft.com/office/drawing/2014/main" id="{E65228DD-3212-486C-8E03-7AF23F5452B9}"/>
              </a:ext>
            </a:extLst>
          </p:cNvPr>
          <p:cNvSpPr/>
          <p:nvPr/>
        </p:nvSpPr>
        <p:spPr>
          <a:xfrm>
            <a:off x="7181072" y="1271276"/>
            <a:ext cx="720436" cy="720437"/>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7"/>
                                        </p:tgtEl>
                                        <p:attrNameLst>
                                          <p:attrName>style.visibility</p:attrName>
                                        </p:attrNameLst>
                                      </p:cBhvr>
                                      <p:to>
                                        <p:strVal val="visible"/>
                                      </p:to>
                                    </p:set>
                                    <p:animEffect transition="in" filter="fade">
                                      <p:cBhvr>
                                        <p:cTn id="7" dur="500"/>
                                        <p:tgtEl>
                                          <p:spTgt spid="5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8"/>
                                        </p:tgtEl>
                                        <p:attrNameLst>
                                          <p:attrName>style.visibility</p:attrName>
                                        </p:attrNameLst>
                                      </p:cBhvr>
                                      <p:to>
                                        <p:strVal val="visible"/>
                                      </p:to>
                                    </p:set>
                                    <p:animEffect transition="in" filter="fade">
                                      <p:cBhvr>
                                        <p:cTn id="12" dur="500"/>
                                        <p:tgtEl>
                                          <p:spTgt spid="5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9"/>
                                        </p:tgtEl>
                                        <p:attrNameLst>
                                          <p:attrName>style.visibility</p:attrName>
                                        </p:attrNameLst>
                                      </p:cBhvr>
                                      <p:to>
                                        <p:strVal val="visible"/>
                                      </p:to>
                                    </p:set>
                                    <p:animEffect transition="in" filter="fade">
                                      <p:cBhvr>
                                        <p:cTn id="17" dur="500"/>
                                        <p:tgtEl>
                                          <p:spTgt spid="5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0"/>
                                        </p:tgtEl>
                                        <p:attrNameLst>
                                          <p:attrName>style.visibility</p:attrName>
                                        </p:attrNameLst>
                                      </p:cBhvr>
                                      <p:to>
                                        <p:strVal val="visible"/>
                                      </p:to>
                                    </p:set>
                                    <p:animEffect transition="in" filter="fade">
                                      <p:cBhvr>
                                        <p:cTn id="22" dur="500"/>
                                        <p:tgtEl>
                                          <p:spTgt spid="5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1"/>
                                        </p:tgtEl>
                                        <p:attrNameLst>
                                          <p:attrName>style.visibility</p:attrName>
                                        </p:attrNameLst>
                                      </p:cBhvr>
                                      <p:to>
                                        <p:strVal val="visible"/>
                                      </p:to>
                                    </p:set>
                                    <p:animEffect transition="in" filter="fade">
                                      <p:cBhvr>
                                        <p:cTn id="27" dur="5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579"/>
        <p:cNvGrpSpPr/>
        <p:nvPr/>
      </p:nvGrpSpPr>
      <p:grpSpPr>
        <a:xfrm>
          <a:off x="0" y="0"/>
          <a:ext cx="0" cy="0"/>
          <a:chOff x="0" y="0"/>
          <a:chExt cx="0" cy="0"/>
        </a:xfrm>
      </p:grpSpPr>
      <p:pic>
        <p:nvPicPr>
          <p:cNvPr id="580" name="Google Shape;580;p22" descr="background rectangle"/>
          <p:cNvPicPr preferRelativeResize="0"/>
          <p:nvPr/>
        </p:nvPicPr>
        <p:blipFill rotWithShape="1">
          <a:blip r:embed="rId9">
            <a:alphaModFix/>
          </a:blip>
          <a:srcRect/>
          <a:stretch/>
        </p:blipFill>
        <p:spPr>
          <a:xfrm>
            <a:off x="-1" y="296864"/>
            <a:ext cx="6457246" cy="867128"/>
          </a:xfrm>
          <a:prstGeom prst="rect">
            <a:avLst/>
          </a:prstGeom>
          <a:noFill/>
          <a:ln>
            <a:noFill/>
          </a:ln>
        </p:spPr>
      </p:pic>
      <p:sp>
        <p:nvSpPr>
          <p:cNvPr id="581" name="Google Shape;581;p2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Vers 3</a:t>
            </a:r>
            <a:endParaRPr/>
          </a:p>
        </p:txBody>
      </p:sp>
      <p:sp>
        <p:nvSpPr>
          <p:cNvPr id="582" name="Google Shape;582;p22"/>
          <p:cNvSpPr/>
          <p:nvPr/>
        </p:nvSpPr>
        <p:spPr>
          <a:xfrm>
            <a:off x="10470995" y="249869"/>
            <a:ext cx="143892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 / parler</a:t>
            </a:r>
            <a:endParaRPr sz="1800" b="1" i="0" u="none" strike="noStrike" cap="none">
              <a:solidFill>
                <a:srgbClr val="FFFFFF"/>
              </a:solidFill>
              <a:latin typeface="Century Gothic"/>
              <a:ea typeface="Century Gothic"/>
              <a:cs typeface="Century Gothic"/>
              <a:sym typeface="Century Gothic"/>
            </a:endParaRPr>
          </a:p>
        </p:txBody>
      </p:sp>
      <p:sp>
        <p:nvSpPr>
          <p:cNvPr id="583" name="Google Shape;583;p22"/>
          <p:cNvSpPr txBox="1"/>
          <p:nvPr/>
        </p:nvSpPr>
        <p:spPr>
          <a:xfrm>
            <a:off x="187121" y="1149449"/>
            <a:ext cx="5181600" cy="6100355"/>
          </a:xfrm>
          <a:prstGeom prst="rect">
            <a:avLst/>
          </a:prstGeom>
          <a:noFill/>
          <a:ln>
            <a:noFill/>
          </a:ln>
        </p:spPr>
        <p:txBody>
          <a:bodyPr spcFirstLastPara="1" wrap="square" lIns="91425" tIns="45700" rIns="91425" bIns="45700" anchor="t" anchorCtr="0">
            <a:normAutofit/>
          </a:bodyPr>
          <a:lstStyle/>
          <a:p>
            <a:pPr marL="0" marR="0" lvl="0" indent="0" algn="l" rtl="0">
              <a:lnSpc>
                <a:spcPct val="200000"/>
              </a:lnSpc>
              <a:spcBef>
                <a:spcPts val="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1]</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2]</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3]</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4]</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5]</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6]</a:t>
            </a:r>
            <a:endParaRPr dirty="0"/>
          </a:p>
        </p:txBody>
      </p:sp>
      <p:pic>
        <p:nvPicPr>
          <p:cNvPr id="584" name="Google Shape;584;p22"/>
          <p:cNvPicPr preferRelativeResize="0"/>
          <p:nvPr/>
        </p:nvPicPr>
        <p:blipFill rotWithShape="1">
          <a:blip r:embed="rId10">
            <a:alphaModFix/>
          </a:blip>
          <a:srcRect l="36618" t="14632" r="34256" b="10567"/>
          <a:stretch/>
        </p:blipFill>
        <p:spPr>
          <a:xfrm>
            <a:off x="5569744" y="1214607"/>
            <a:ext cx="686478" cy="720000"/>
          </a:xfrm>
          <a:prstGeom prst="rect">
            <a:avLst/>
          </a:prstGeom>
          <a:noFill/>
          <a:ln>
            <a:noFill/>
          </a:ln>
        </p:spPr>
      </p:pic>
      <p:pic>
        <p:nvPicPr>
          <p:cNvPr id="585" name="Google Shape;585;p22"/>
          <p:cNvPicPr preferRelativeResize="0"/>
          <p:nvPr/>
        </p:nvPicPr>
        <p:blipFill rotWithShape="1">
          <a:blip r:embed="rId11">
            <a:alphaModFix/>
          </a:blip>
          <a:srcRect/>
          <a:stretch/>
        </p:blipFill>
        <p:spPr>
          <a:xfrm>
            <a:off x="4727347" y="1219617"/>
            <a:ext cx="836037" cy="720000"/>
          </a:xfrm>
          <a:prstGeom prst="rect">
            <a:avLst/>
          </a:prstGeom>
          <a:noFill/>
          <a:ln>
            <a:noFill/>
          </a:ln>
        </p:spPr>
      </p:pic>
      <p:pic>
        <p:nvPicPr>
          <p:cNvPr id="586" name="Google Shape;586;p22"/>
          <p:cNvPicPr preferRelativeResize="0"/>
          <p:nvPr/>
        </p:nvPicPr>
        <p:blipFill rotWithShape="1">
          <a:blip r:embed="rId12">
            <a:alphaModFix/>
          </a:blip>
          <a:srcRect/>
          <a:stretch/>
        </p:blipFill>
        <p:spPr>
          <a:xfrm>
            <a:off x="6179215" y="1214607"/>
            <a:ext cx="720000" cy="720000"/>
          </a:xfrm>
          <a:prstGeom prst="rect">
            <a:avLst/>
          </a:prstGeom>
          <a:noFill/>
          <a:ln>
            <a:noFill/>
          </a:ln>
        </p:spPr>
      </p:pic>
      <p:pic>
        <p:nvPicPr>
          <p:cNvPr id="587" name="Google Shape;587;p22"/>
          <p:cNvPicPr preferRelativeResize="0"/>
          <p:nvPr/>
        </p:nvPicPr>
        <p:blipFill rotWithShape="1">
          <a:blip r:embed="rId13">
            <a:alphaModFix/>
          </a:blip>
          <a:srcRect/>
          <a:stretch/>
        </p:blipFill>
        <p:spPr>
          <a:xfrm>
            <a:off x="4805622" y="5462723"/>
            <a:ext cx="720000" cy="720000"/>
          </a:xfrm>
          <a:prstGeom prst="rect">
            <a:avLst/>
          </a:prstGeom>
          <a:noFill/>
          <a:ln>
            <a:noFill/>
          </a:ln>
        </p:spPr>
      </p:pic>
      <p:pic>
        <p:nvPicPr>
          <p:cNvPr id="588" name="Google Shape;588;p22"/>
          <p:cNvPicPr preferRelativeResize="0"/>
          <p:nvPr/>
        </p:nvPicPr>
        <p:blipFill rotWithShape="1">
          <a:blip r:embed="rId14">
            <a:alphaModFix/>
          </a:blip>
          <a:srcRect/>
          <a:stretch/>
        </p:blipFill>
        <p:spPr>
          <a:xfrm>
            <a:off x="5574549" y="5462723"/>
            <a:ext cx="823000" cy="720000"/>
          </a:xfrm>
          <a:prstGeom prst="rect">
            <a:avLst/>
          </a:prstGeom>
          <a:noFill/>
          <a:ln>
            <a:noFill/>
          </a:ln>
        </p:spPr>
      </p:pic>
      <p:cxnSp>
        <p:nvCxnSpPr>
          <p:cNvPr id="589" name="Google Shape;589;p22"/>
          <p:cNvCxnSpPr/>
          <p:nvPr/>
        </p:nvCxnSpPr>
        <p:spPr>
          <a:xfrm>
            <a:off x="7761743" y="2290270"/>
            <a:ext cx="718457" cy="378823"/>
          </a:xfrm>
          <a:prstGeom prst="straightConnector1">
            <a:avLst/>
          </a:prstGeom>
          <a:noFill/>
          <a:ln w="57150" cap="flat" cmpd="sng">
            <a:solidFill>
              <a:schemeClr val="lt1"/>
            </a:solidFill>
            <a:prstDash val="solid"/>
            <a:miter lim="800000"/>
            <a:headEnd type="none" w="sm" len="sm"/>
            <a:tailEnd type="triangle" w="med" len="med"/>
          </a:ln>
        </p:spPr>
      </p:cxnSp>
      <p:cxnSp>
        <p:nvCxnSpPr>
          <p:cNvPr id="590" name="Google Shape;590;p22"/>
          <p:cNvCxnSpPr/>
          <p:nvPr/>
        </p:nvCxnSpPr>
        <p:spPr>
          <a:xfrm rot="10800000" flipH="1">
            <a:off x="5707934" y="2620680"/>
            <a:ext cx="712791" cy="180618"/>
          </a:xfrm>
          <a:prstGeom prst="straightConnector1">
            <a:avLst/>
          </a:prstGeom>
          <a:noFill/>
          <a:ln w="57150" cap="flat" cmpd="sng">
            <a:solidFill>
              <a:schemeClr val="lt1"/>
            </a:solidFill>
            <a:prstDash val="solid"/>
            <a:miter lim="800000"/>
            <a:headEnd type="none" w="sm" len="sm"/>
            <a:tailEnd type="triangle" w="med" len="med"/>
          </a:ln>
        </p:spPr>
      </p:cxnSp>
      <p:cxnSp>
        <p:nvCxnSpPr>
          <p:cNvPr id="591" name="Google Shape;591;p22"/>
          <p:cNvCxnSpPr/>
          <p:nvPr/>
        </p:nvCxnSpPr>
        <p:spPr>
          <a:xfrm>
            <a:off x="5707934" y="2824861"/>
            <a:ext cx="1319883" cy="544398"/>
          </a:xfrm>
          <a:prstGeom prst="straightConnector1">
            <a:avLst/>
          </a:prstGeom>
          <a:noFill/>
          <a:ln w="57150" cap="flat" cmpd="sng">
            <a:solidFill>
              <a:schemeClr val="lt1"/>
            </a:solidFill>
            <a:prstDash val="solid"/>
            <a:miter lim="800000"/>
            <a:headEnd type="none" w="sm" len="sm"/>
            <a:tailEnd type="triangle" w="med" len="med"/>
          </a:ln>
        </p:spPr>
      </p:cxnSp>
      <p:cxnSp>
        <p:nvCxnSpPr>
          <p:cNvPr id="592" name="Google Shape;592;p22"/>
          <p:cNvCxnSpPr/>
          <p:nvPr/>
        </p:nvCxnSpPr>
        <p:spPr>
          <a:xfrm rot="10800000" flipH="1">
            <a:off x="9531169" y="2576458"/>
            <a:ext cx="290049" cy="792801"/>
          </a:xfrm>
          <a:prstGeom prst="straightConnector1">
            <a:avLst/>
          </a:prstGeom>
          <a:noFill/>
          <a:ln w="57150" cap="flat" cmpd="sng">
            <a:solidFill>
              <a:schemeClr val="lt1"/>
            </a:solidFill>
            <a:prstDash val="solid"/>
            <a:miter lim="800000"/>
            <a:headEnd type="none" w="sm" len="sm"/>
            <a:tailEnd type="triangle" w="med" len="med"/>
          </a:ln>
        </p:spPr>
      </p:cxnSp>
      <p:cxnSp>
        <p:nvCxnSpPr>
          <p:cNvPr id="593" name="Google Shape;593;p22"/>
          <p:cNvCxnSpPr/>
          <p:nvPr/>
        </p:nvCxnSpPr>
        <p:spPr>
          <a:xfrm>
            <a:off x="8357864" y="1533195"/>
            <a:ext cx="425553" cy="541690"/>
          </a:xfrm>
          <a:prstGeom prst="straightConnector1">
            <a:avLst/>
          </a:prstGeom>
          <a:noFill/>
          <a:ln w="57150" cap="flat" cmpd="sng">
            <a:solidFill>
              <a:schemeClr val="lt1"/>
            </a:solidFill>
            <a:prstDash val="solid"/>
            <a:miter lim="800000"/>
            <a:headEnd type="none" w="sm" len="sm"/>
            <a:tailEnd type="triangle" w="med" len="med"/>
          </a:ln>
        </p:spPr>
      </p:cxnSp>
      <p:pic>
        <p:nvPicPr>
          <p:cNvPr id="594" name="Google Shape;594;p22"/>
          <p:cNvPicPr preferRelativeResize="0"/>
          <p:nvPr/>
        </p:nvPicPr>
        <p:blipFill rotWithShape="1">
          <a:blip r:embed="rId15">
            <a:alphaModFix/>
          </a:blip>
          <a:srcRect/>
          <a:stretch/>
        </p:blipFill>
        <p:spPr>
          <a:xfrm>
            <a:off x="4809334" y="2169527"/>
            <a:ext cx="464053" cy="720000"/>
          </a:xfrm>
          <a:prstGeom prst="rect">
            <a:avLst/>
          </a:prstGeom>
          <a:noFill/>
          <a:ln>
            <a:noFill/>
          </a:ln>
        </p:spPr>
      </p:pic>
      <p:cxnSp>
        <p:nvCxnSpPr>
          <p:cNvPr id="595" name="Google Shape;595;p22"/>
          <p:cNvCxnSpPr/>
          <p:nvPr/>
        </p:nvCxnSpPr>
        <p:spPr>
          <a:xfrm rot="10800000" flipH="1">
            <a:off x="4533067" y="1974992"/>
            <a:ext cx="670174" cy="770219"/>
          </a:xfrm>
          <a:prstGeom prst="straightConnector1">
            <a:avLst/>
          </a:prstGeom>
          <a:noFill/>
          <a:ln w="57150" cap="flat" cmpd="sng">
            <a:solidFill>
              <a:schemeClr val="dk1"/>
            </a:solidFill>
            <a:prstDash val="solid"/>
            <a:miter lim="800000"/>
            <a:headEnd type="triangle" w="med" len="med"/>
            <a:tailEnd type="triangle" w="med" len="med"/>
          </a:ln>
        </p:spPr>
      </p:cxnSp>
      <p:cxnSp>
        <p:nvCxnSpPr>
          <p:cNvPr id="596" name="Google Shape;596;p22"/>
          <p:cNvCxnSpPr/>
          <p:nvPr/>
        </p:nvCxnSpPr>
        <p:spPr>
          <a:xfrm rot="10800000">
            <a:off x="4689585" y="3097060"/>
            <a:ext cx="0" cy="584827"/>
          </a:xfrm>
          <a:prstGeom prst="straightConnector1">
            <a:avLst/>
          </a:prstGeom>
          <a:noFill/>
          <a:ln w="57150" cap="flat" cmpd="sng">
            <a:solidFill>
              <a:schemeClr val="dk1"/>
            </a:solidFill>
            <a:prstDash val="solid"/>
            <a:miter lim="800000"/>
            <a:headEnd type="triangle" w="med" len="med"/>
            <a:tailEnd type="triangle" w="med" len="med"/>
          </a:ln>
        </p:spPr>
      </p:cxnSp>
      <p:pic>
        <p:nvPicPr>
          <p:cNvPr id="597" name="Google Shape;597;p22"/>
          <p:cNvPicPr preferRelativeResize="0"/>
          <p:nvPr/>
        </p:nvPicPr>
        <p:blipFill rotWithShape="1">
          <a:blip r:embed="rId16">
            <a:alphaModFix/>
          </a:blip>
          <a:srcRect/>
          <a:stretch/>
        </p:blipFill>
        <p:spPr>
          <a:xfrm flipH="1">
            <a:off x="4644697" y="3048806"/>
            <a:ext cx="1440000" cy="720000"/>
          </a:xfrm>
          <a:prstGeom prst="rect">
            <a:avLst/>
          </a:prstGeom>
          <a:noFill/>
          <a:ln>
            <a:noFill/>
          </a:ln>
        </p:spPr>
      </p:pic>
      <p:pic>
        <p:nvPicPr>
          <p:cNvPr id="598" name="Google Shape;598;p22"/>
          <p:cNvPicPr preferRelativeResize="0"/>
          <p:nvPr/>
        </p:nvPicPr>
        <p:blipFill rotWithShape="1">
          <a:blip r:embed="rId17">
            <a:alphaModFix/>
          </a:blip>
          <a:srcRect/>
          <a:stretch/>
        </p:blipFill>
        <p:spPr>
          <a:xfrm flipH="1">
            <a:off x="6087559" y="3032822"/>
            <a:ext cx="1440000" cy="720000"/>
          </a:xfrm>
          <a:prstGeom prst="rect">
            <a:avLst/>
          </a:prstGeom>
          <a:noFill/>
          <a:ln>
            <a:noFill/>
          </a:ln>
        </p:spPr>
      </p:pic>
      <p:cxnSp>
        <p:nvCxnSpPr>
          <p:cNvPr id="599" name="Google Shape;599;p22"/>
          <p:cNvCxnSpPr/>
          <p:nvPr/>
        </p:nvCxnSpPr>
        <p:spPr>
          <a:xfrm rot="10800000" flipH="1">
            <a:off x="6171526" y="3136667"/>
            <a:ext cx="15379" cy="399664"/>
          </a:xfrm>
          <a:prstGeom prst="straightConnector1">
            <a:avLst/>
          </a:prstGeom>
          <a:noFill/>
          <a:ln w="57150" cap="flat" cmpd="sng">
            <a:solidFill>
              <a:schemeClr val="dk1"/>
            </a:solidFill>
            <a:prstDash val="solid"/>
            <a:miter lim="800000"/>
            <a:headEnd type="triangle" w="med" len="med"/>
            <a:tailEnd type="triangle" w="med" len="med"/>
          </a:ln>
        </p:spPr>
      </p:cxnSp>
      <p:pic>
        <p:nvPicPr>
          <p:cNvPr id="600" name="Google Shape;600;p22"/>
          <p:cNvPicPr preferRelativeResize="0"/>
          <p:nvPr/>
        </p:nvPicPr>
        <p:blipFill rotWithShape="1">
          <a:blip r:embed="rId18">
            <a:alphaModFix/>
          </a:blip>
          <a:srcRect/>
          <a:stretch/>
        </p:blipFill>
        <p:spPr>
          <a:xfrm>
            <a:off x="5573575" y="4015712"/>
            <a:ext cx="640000" cy="720000"/>
          </a:xfrm>
          <a:prstGeom prst="rect">
            <a:avLst/>
          </a:prstGeom>
          <a:noFill/>
          <a:ln>
            <a:noFill/>
          </a:ln>
        </p:spPr>
      </p:pic>
      <p:pic>
        <p:nvPicPr>
          <p:cNvPr id="601" name="Google Shape;601;p22"/>
          <p:cNvPicPr preferRelativeResize="0"/>
          <p:nvPr/>
        </p:nvPicPr>
        <p:blipFill rotWithShape="1">
          <a:blip r:embed="rId19">
            <a:alphaModFix/>
          </a:blip>
          <a:srcRect/>
          <a:stretch/>
        </p:blipFill>
        <p:spPr>
          <a:xfrm>
            <a:off x="4799910" y="4001511"/>
            <a:ext cx="640000" cy="720000"/>
          </a:xfrm>
          <a:prstGeom prst="rect">
            <a:avLst/>
          </a:prstGeom>
          <a:noFill/>
          <a:ln>
            <a:noFill/>
          </a:ln>
        </p:spPr>
      </p:pic>
      <p:pic>
        <p:nvPicPr>
          <p:cNvPr id="602" name="Google Shape;602;p22"/>
          <p:cNvPicPr preferRelativeResize="0"/>
          <p:nvPr/>
        </p:nvPicPr>
        <p:blipFill rotWithShape="1">
          <a:blip r:embed="rId20">
            <a:alphaModFix/>
          </a:blip>
          <a:srcRect/>
          <a:stretch/>
        </p:blipFill>
        <p:spPr>
          <a:xfrm>
            <a:off x="4779540" y="4738312"/>
            <a:ext cx="720000" cy="720000"/>
          </a:xfrm>
          <a:prstGeom prst="rect">
            <a:avLst/>
          </a:prstGeom>
          <a:noFill/>
          <a:ln>
            <a:noFill/>
          </a:ln>
        </p:spPr>
      </p:pic>
      <p:pic>
        <p:nvPicPr>
          <p:cNvPr id="603" name="Google Shape;603;p22"/>
          <p:cNvPicPr preferRelativeResize="0"/>
          <p:nvPr/>
        </p:nvPicPr>
        <p:blipFill rotWithShape="1">
          <a:blip r:embed="rId21">
            <a:alphaModFix/>
          </a:blip>
          <a:srcRect/>
          <a:stretch/>
        </p:blipFill>
        <p:spPr>
          <a:xfrm>
            <a:off x="5529135" y="4727569"/>
            <a:ext cx="691000" cy="720000"/>
          </a:xfrm>
          <a:prstGeom prst="rect">
            <a:avLst/>
          </a:prstGeom>
          <a:noFill/>
          <a:ln>
            <a:noFill/>
          </a:ln>
        </p:spPr>
      </p:pic>
      <p:pic>
        <p:nvPicPr>
          <p:cNvPr id="604" name="Google Shape;604;p22"/>
          <p:cNvPicPr preferRelativeResize="0"/>
          <p:nvPr/>
        </p:nvPicPr>
        <p:blipFill rotWithShape="1">
          <a:blip r:embed="rId22">
            <a:alphaModFix/>
          </a:blip>
          <a:srcRect/>
          <a:stretch/>
        </p:blipFill>
        <p:spPr>
          <a:xfrm>
            <a:off x="6367875" y="4742723"/>
            <a:ext cx="705480" cy="720000"/>
          </a:xfrm>
          <a:prstGeom prst="rect">
            <a:avLst/>
          </a:prstGeom>
          <a:noFill/>
          <a:ln>
            <a:noFill/>
          </a:ln>
        </p:spPr>
      </p:pic>
      <p:cxnSp>
        <p:nvCxnSpPr>
          <p:cNvPr id="605" name="Google Shape;605;p22"/>
          <p:cNvCxnSpPr/>
          <p:nvPr/>
        </p:nvCxnSpPr>
        <p:spPr>
          <a:xfrm>
            <a:off x="4776709" y="4001511"/>
            <a:ext cx="248651" cy="360000"/>
          </a:xfrm>
          <a:prstGeom prst="straightConnector1">
            <a:avLst/>
          </a:prstGeom>
          <a:noFill/>
          <a:ln w="38100" cap="flat" cmpd="sng">
            <a:solidFill>
              <a:schemeClr val="dk1"/>
            </a:solidFill>
            <a:prstDash val="solid"/>
            <a:miter lim="800000"/>
            <a:headEnd type="none" w="sm" len="sm"/>
            <a:tailEnd type="triangle" w="med" len="med"/>
          </a:ln>
        </p:spPr>
      </p:cxnSp>
      <p:cxnSp>
        <p:nvCxnSpPr>
          <p:cNvPr id="606" name="Google Shape;606;p22"/>
          <p:cNvCxnSpPr/>
          <p:nvPr/>
        </p:nvCxnSpPr>
        <p:spPr>
          <a:xfrm>
            <a:off x="5538631" y="4008278"/>
            <a:ext cx="248651" cy="360000"/>
          </a:xfrm>
          <a:prstGeom prst="straightConnector1">
            <a:avLst/>
          </a:prstGeom>
          <a:noFill/>
          <a:ln w="38100" cap="flat" cmpd="sng">
            <a:solidFill>
              <a:schemeClr val="dk1"/>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animEffect transition="in" filter="fade">
                                      <p:cBhvr>
                                        <p:cTn id="7" dur="500"/>
                                        <p:tgtEl>
                                          <p:spTgt spid="58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7.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5"/>
                                        </p:tgtEl>
                                        <p:attrNameLst>
                                          <p:attrName>style.visibility</p:attrName>
                                        </p:attrNameLst>
                                      </p:cBhvr>
                                      <p:to>
                                        <p:strVal val="visible"/>
                                      </p:to>
                                    </p:set>
                                    <p:animEffect transition="in" filter="fade">
                                      <p:cBhvr>
                                        <p:cTn id="11" dur="500"/>
                                        <p:tgtEl>
                                          <p:spTgt spid="58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84"/>
                                        </p:tgtEl>
                                        <p:attrNameLst>
                                          <p:attrName>style.visibility</p:attrName>
                                        </p:attrNameLst>
                                      </p:cBhvr>
                                      <p:to>
                                        <p:strVal val="visible"/>
                                      </p:to>
                                    </p:set>
                                    <p:animEffect transition="in" filter="fade">
                                      <p:cBhvr>
                                        <p:cTn id="15" dur="500"/>
                                        <p:tgtEl>
                                          <p:spTgt spid="58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86"/>
                                        </p:tgtEl>
                                        <p:attrNameLst>
                                          <p:attrName>style.visibility</p:attrName>
                                        </p:attrNameLst>
                                      </p:cBhvr>
                                      <p:to>
                                        <p:strVal val="visible"/>
                                      </p:to>
                                    </p:set>
                                    <p:animEffect transition="in" filter="fade">
                                      <p:cBhvr>
                                        <p:cTn id="19" dur="500"/>
                                        <p:tgtEl>
                                          <p:spTgt spid="58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83">
                                            <p:txEl>
                                              <p:pRg st="1" end="1"/>
                                            </p:txEl>
                                          </p:spTgt>
                                        </p:tgtEl>
                                        <p:attrNameLst>
                                          <p:attrName>style.visibility</p:attrName>
                                        </p:attrNameLst>
                                      </p:cBhvr>
                                      <p:to>
                                        <p:strVal val="visible"/>
                                      </p:to>
                                    </p:set>
                                    <p:animEffect transition="in" filter="fade">
                                      <p:cBhvr>
                                        <p:cTn id="24" dur="500"/>
                                        <p:tgtEl>
                                          <p:spTgt spid="583">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Line__14.wav"/>
                                        </p:tgtEl>
                                      </p:cMediaNode>
                                    </p:audio>
                                  </p:sub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595"/>
                                        </p:tgtEl>
                                        <p:attrNameLst>
                                          <p:attrName>style.visibility</p:attrName>
                                        </p:attrNameLst>
                                      </p:cBhvr>
                                      <p:to>
                                        <p:strVal val="visible"/>
                                      </p:to>
                                    </p:set>
                                    <p:animEffect transition="in" filter="fade">
                                      <p:cBhvr>
                                        <p:cTn id="28" dur="500"/>
                                        <p:tgtEl>
                                          <p:spTgt spid="595"/>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94"/>
                                        </p:tgtEl>
                                        <p:attrNameLst>
                                          <p:attrName>style.visibility</p:attrName>
                                        </p:attrNameLst>
                                      </p:cBhvr>
                                      <p:to>
                                        <p:strVal val="visible"/>
                                      </p:to>
                                    </p:set>
                                    <p:animEffect transition="in" filter="fade">
                                      <p:cBhvr>
                                        <p:cTn id="32" dur="500"/>
                                        <p:tgtEl>
                                          <p:spTgt spid="5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3">
                                            <p:txEl>
                                              <p:pRg st="2" end="2"/>
                                            </p:txEl>
                                          </p:spTgt>
                                        </p:tgtEl>
                                        <p:attrNameLst>
                                          <p:attrName>style.visibility</p:attrName>
                                        </p:attrNameLst>
                                      </p:cBhvr>
                                      <p:to>
                                        <p:strVal val="visible"/>
                                      </p:to>
                                    </p:set>
                                    <p:animEffect transition="in" filter="fade">
                                      <p:cBhvr>
                                        <p:cTn id="37" dur="500"/>
                                        <p:tgtEl>
                                          <p:spTgt spid="583">
                                            <p:txEl>
                                              <p:pRg st="2" end="2"/>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5" name="Line_15b.wav"/>
                                        </p:tgtEl>
                                      </p:cMediaNode>
                                    </p:audio>
                                  </p:sub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596"/>
                                        </p:tgtEl>
                                        <p:attrNameLst>
                                          <p:attrName>style.visibility</p:attrName>
                                        </p:attrNameLst>
                                      </p:cBhvr>
                                      <p:to>
                                        <p:strVal val="visible"/>
                                      </p:to>
                                    </p:set>
                                    <p:animEffect transition="in" filter="fade">
                                      <p:cBhvr>
                                        <p:cTn id="41" dur="500"/>
                                        <p:tgtEl>
                                          <p:spTgt spid="596"/>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597"/>
                                        </p:tgtEl>
                                        <p:attrNameLst>
                                          <p:attrName>style.visibility</p:attrName>
                                        </p:attrNameLst>
                                      </p:cBhvr>
                                      <p:to>
                                        <p:strVal val="visible"/>
                                      </p:to>
                                    </p:set>
                                    <p:animEffect transition="in" filter="fade">
                                      <p:cBhvr>
                                        <p:cTn id="45" dur="500"/>
                                        <p:tgtEl>
                                          <p:spTgt spid="597"/>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599"/>
                                        </p:tgtEl>
                                        <p:attrNameLst>
                                          <p:attrName>style.visibility</p:attrName>
                                        </p:attrNameLst>
                                      </p:cBhvr>
                                      <p:to>
                                        <p:strVal val="visible"/>
                                      </p:to>
                                    </p:set>
                                    <p:animEffect transition="in" filter="fade">
                                      <p:cBhvr>
                                        <p:cTn id="49" dur="500"/>
                                        <p:tgtEl>
                                          <p:spTgt spid="599"/>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598"/>
                                        </p:tgtEl>
                                        <p:attrNameLst>
                                          <p:attrName>style.visibility</p:attrName>
                                        </p:attrNameLst>
                                      </p:cBhvr>
                                      <p:to>
                                        <p:strVal val="visible"/>
                                      </p:to>
                                    </p:set>
                                    <p:animEffect transition="in" filter="fade">
                                      <p:cBhvr>
                                        <p:cTn id="53" dur="500"/>
                                        <p:tgtEl>
                                          <p:spTgt spid="59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83">
                                            <p:txEl>
                                              <p:pRg st="3" end="3"/>
                                            </p:txEl>
                                          </p:spTgt>
                                        </p:tgtEl>
                                        <p:attrNameLst>
                                          <p:attrName>style.visibility</p:attrName>
                                        </p:attrNameLst>
                                      </p:cBhvr>
                                      <p:to>
                                        <p:strVal val="visible"/>
                                      </p:to>
                                    </p:set>
                                    <p:animEffect transition="in" filter="fade">
                                      <p:cBhvr>
                                        <p:cTn id="58" dur="500"/>
                                        <p:tgtEl>
                                          <p:spTgt spid="583">
                                            <p:txEl>
                                              <p:pRg st="3" end="3"/>
                                            </p:txEl>
                                          </p:spTgt>
                                        </p:tgtEl>
                                      </p:cBhvr>
                                    </p:animEffect>
                                  </p:childTnLst>
                                  <p:subTnLst>
                                    <p:audio>
                                      <p:cMediaNode>
                                        <p:cTn display="0" masterRel="sameClick">
                                          <p:stCondLst>
                                            <p:cond evt="begin" delay="0">
                                              <p:tn val="56"/>
                                            </p:cond>
                                          </p:stCondLst>
                                          <p:endCondLst>
                                            <p:cond evt="onStopAudio" delay="0">
                                              <p:tgtEl>
                                                <p:sldTgt/>
                                              </p:tgtEl>
                                            </p:cond>
                                          </p:endCondLst>
                                        </p:cTn>
                                        <p:tgtEl>
                                          <p:sndTgt r:embed="rId6" name="Line__16.wav"/>
                                        </p:tgtEl>
                                      </p:cMediaNode>
                                    </p:audio>
                                  </p:sub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601"/>
                                        </p:tgtEl>
                                        <p:attrNameLst>
                                          <p:attrName>style.visibility</p:attrName>
                                        </p:attrNameLst>
                                      </p:cBhvr>
                                      <p:to>
                                        <p:strVal val="visible"/>
                                      </p:to>
                                    </p:set>
                                    <p:animEffect transition="in" filter="fade">
                                      <p:cBhvr>
                                        <p:cTn id="62" dur="500"/>
                                        <p:tgtEl>
                                          <p:spTgt spid="601"/>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605"/>
                                        </p:tgtEl>
                                        <p:attrNameLst>
                                          <p:attrName>style.visibility</p:attrName>
                                        </p:attrNameLst>
                                      </p:cBhvr>
                                      <p:to>
                                        <p:strVal val="visible"/>
                                      </p:to>
                                    </p:set>
                                    <p:animEffect transition="in" filter="fade">
                                      <p:cBhvr>
                                        <p:cTn id="66" dur="500"/>
                                        <p:tgtEl>
                                          <p:spTgt spid="605"/>
                                        </p:tgtEl>
                                      </p:cBhvr>
                                    </p:animEffect>
                                  </p:childTnLst>
                                </p:cTn>
                              </p:par>
                            </p:childTnLst>
                          </p:cTn>
                        </p:par>
                        <p:par>
                          <p:cTn id="67" fill="hold">
                            <p:stCondLst>
                              <p:cond delay="1500"/>
                            </p:stCondLst>
                            <p:childTnLst>
                              <p:par>
                                <p:cTn id="68" presetID="10" presetClass="entr" presetSubtype="0" fill="hold" nodeType="afterEffect">
                                  <p:stCondLst>
                                    <p:cond delay="0"/>
                                  </p:stCondLst>
                                  <p:childTnLst>
                                    <p:set>
                                      <p:cBhvr>
                                        <p:cTn id="69" dur="1" fill="hold">
                                          <p:stCondLst>
                                            <p:cond delay="0"/>
                                          </p:stCondLst>
                                        </p:cTn>
                                        <p:tgtEl>
                                          <p:spTgt spid="600"/>
                                        </p:tgtEl>
                                        <p:attrNameLst>
                                          <p:attrName>style.visibility</p:attrName>
                                        </p:attrNameLst>
                                      </p:cBhvr>
                                      <p:to>
                                        <p:strVal val="visible"/>
                                      </p:to>
                                    </p:set>
                                    <p:animEffect transition="in" filter="fade">
                                      <p:cBhvr>
                                        <p:cTn id="70" dur="500"/>
                                        <p:tgtEl>
                                          <p:spTgt spid="600"/>
                                        </p:tgtEl>
                                      </p:cBhvr>
                                    </p:animEffect>
                                  </p:childTnLst>
                                </p:cTn>
                              </p:par>
                            </p:childTnLst>
                          </p:cTn>
                        </p:par>
                        <p:par>
                          <p:cTn id="71" fill="hold">
                            <p:stCondLst>
                              <p:cond delay="2000"/>
                            </p:stCondLst>
                            <p:childTnLst>
                              <p:par>
                                <p:cTn id="72" presetID="10" presetClass="entr" presetSubtype="0" fill="hold" nodeType="afterEffect">
                                  <p:stCondLst>
                                    <p:cond delay="0"/>
                                  </p:stCondLst>
                                  <p:childTnLst>
                                    <p:set>
                                      <p:cBhvr>
                                        <p:cTn id="73" dur="1" fill="hold">
                                          <p:stCondLst>
                                            <p:cond delay="0"/>
                                          </p:stCondLst>
                                        </p:cTn>
                                        <p:tgtEl>
                                          <p:spTgt spid="606"/>
                                        </p:tgtEl>
                                        <p:attrNameLst>
                                          <p:attrName>style.visibility</p:attrName>
                                        </p:attrNameLst>
                                      </p:cBhvr>
                                      <p:to>
                                        <p:strVal val="visible"/>
                                      </p:to>
                                    </p:set>
                                    <p:animEffect transition="in" filter="fade">
                                      <p:cBhvr>
                                        <p:cTn id="74" dur="500"/>
                                        <p:tgtEl>
                                          <p:spTgt spid="60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83">
                                            <p:txEl>
                                              <p:pRg st="4" end="4"/>
                                            </p:txEl>
                                          </p:spTgt>
                                        </p:tgtEl>
                                        <p:attrNameLst>
                                          <p:attrName>style.visibility</p:attrName>
                                        </p:attrNameLst>
                                      </p:cBhvr>
                                      <p:to>
                                        <p:strVal val="visible"/>
                                      </p:to>
                                    </p:set>
                                    <p:animEffect transition="in" filter="fade">
                                      <p:cBhvr>
                                        <p:cTn id="79" dur="500"/>
                                        <p:tgtEl>
                                          <p:spTgt spid="583">
                                            <p:txEl>
                                              <p:pRg st="4" end="4"/>
                                            </p:txEl>
                                          </p:spTgt>
                                        </p:tgtEl>
                                      </p:cBhvr>
                                    </p:animEffect>
                                  </p:childTnLst>
                                  <p:subTnLst>
                                    <p:audio>
                                      <p:cMediaNode>
                                        <p:cTn display="0" masterRel="sameClick">
                                          <p:stCondLst>
                                            <p:cond evt="begin" delay="0">
                                              <p:tn val="77"/>
                                            </p:cond>
                                          </p:stCondLst>
                                          <p:endCondLst>
                                            <p:cond evt="onStopAudio" delay="0">
                                              <p:tgtEl>
                                                <p:sldTgt/>
                                              </p:tgtEl>
                                            </p:cond>
                                          </p:endCondLst>
                                        </p:cTn>
                                        <p:tgtEl>
                                          <p:sndTgt r:embed="rId7" name="Line__17.wav"/>
                                        </p:tgtEl>
                                      </p:cMediaNode>
                                    </p:audio>
                                  </p:sub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602"/>
                                        </p:tgtEl>
                                        <p:attrNameLst>
                                          <p:attrName>style.visibility</p:attrName>
                                        </p:attrNameLst>
                                      </p:cBhvr>
                                      <p:to>
                                        <p:strVal val="visible"/>
                                      </p:to>
                                    </p:set>
                                    <p:animEffect transition="in" filter="fade">
                                      <p:cBhvr>
                                        <p:cTn id="83" dur="500"/>
                                        <p:tgtEl>
                                          <p:spTgt spid="602"/>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603"/>
                                        </p:tgtEl>
                                        <p:attrNameLst>
                                          <p:attrName>style.visibility</p:attrName>
                                        </p:attrNameLst>
                                      </p:cBhvr>
                                      <p:to>
                                        <p:strVal val="visible"/>
                                      </p:to>
                                    </p:set>
                                    <p:animEffect transition="in" filter="fade">
                                      <p:cBhvr>
                                        <p:cTn id="87" dur="500"/>
                                        <p:tgtEl>
                                          <p:spTgt spid="603"/>
                                        </p:tgtEl>
                                      </p:cBhvr>
                                    </p:animEffect>
                                  </p:childTnLst>
                                </p:cTn>
                              </p:par>
                            </p:childTnLst>
                          </p:cTn>
                        </p:par>
                        <p:par>
                          <p:cTn id="88" fill="hold">
                            <p:stCondLst>
                              <p:cond delay="1500"/>
                            </p:stCondLst>
                            <p:childTnLst>
                              <p:par>
                                <p:cTn id="89" presetID="10" presetClass="entr" presetSubtype="0" fill="hold" nodeType="afterEffect">
                                  <p:stCondLst>
                                    <p:cond delay="0"/>
                                  </p:stCondLst>
                                  <p:childTnLst>
                                    <p:set>
                                      <p:cBhvr>
                                        <p:cTn id="90" dur="1" fill="hold">
                                          <p:stCondLst>
                                            <p:cond delay="0"/>
                                          </p:stCondLst>
                                        </p:cTn>
                                        <p:tgtEl>
                                          <p:spTgt spid="604"/>
                                        </p:tgtEl>
                                        <p:attrNameLst>
                                          <p:attrName>style.visibility</p:attrName>
                                        </p:attrNameLst>
                                      </p:cBhvr>
                                      <p:to>
                                        <p:strVal val="visible"/>
                                      </p:to>
                                    </p:set>
                                    <p:animEffect transition="in" filter="fade">
                                      <p:cBhvr>
                                        <p:cTn id="91" dur="500"/>
                                        <p:tgtEl>
                                          <p:spTgt spid="60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583">
                                            <p:txEl>
                                              <p:pRg st="5" end="5"/>
                                            </p:txEl>
                                          </p:spTgt>
                                        </p:tgtEl>
                                        <p:attrNameLst>
                                          <p:attrName>style.visibility</p:attrName>
                                        </p:attrNameLst>
                                      </p:cBhvr>
                                      <p:to>
                                        <p:strVal val="visible"/>
                                      </p:to>
                                    </p:set>
                                    <p:animEffect transition="in" filter="fade">
                                      <p:cBhvr>
                                        <p:cTn id="96" dur="500"/>
                                        <p:tgtEl>
                                          <p:spTgt spid="583">
                                            <p:txEl>
                                              <p:pRg st="5" end="5"/>
                                            </p:txEl>
                                          </p:spTgt>
                                        </p:tgtEl>
                                      </p:cBhvr>
                                    </p:animEffect>
                                  </p:childTnLst>
                                  <p:subTnLst>
                                    <p:audio>
                                      <p:cMediaNode>
                                        <p:cTn display="0" masterRel="sameClick">
                                          <p:stCondLst>
                                            <p:cond evt="begin" delay="0">
                                              <p:tn val="94"/>
                                            </p:cond>
                                          </p:stCondLst>
                                          <p:endCondLst>
                                            <p:cond evt="onStopAudio" delay="0">
                                              <p:tgtEl>
                                                <p:sldTgt/>
                                              </p:tgtEl>
                                            </p:cond>
                                          </p:endCondLst>
                                        </p:cTn>
                                        <p:tgtEl>
                                          <p:sndTgt r:embed="rId8" name="Line__18.wav"/>
                                        </p:tgtEl>
                                      </p:cMediaNode>
                                    </p:audio>
                                  </p:sub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587"/>
                                        </p:tgtEl>
                                        <p:attrNameLst>
                                          <p:attrName>style.visibility</p:attrName>
                                        </p:attrNameLst>
                                      </p:cBhvr>
                                      <p:to>
                                        <p:strVal val="visible"/>
                                      </p:to>
                                    </p:set>
                                    <p:animEffect transition="in" filter="fade">
                                      <p:cBhvr>
                                        <p:cTn id="100" dur="500"/>
                                        <p:tgtEl>
                                          <p:spTgt spid="587"/>
                                        </p:tgtEl>
                                      </p:cBhvr>
                                    </p:animEffect>
                                  </p:childTnLst>
                                </p:cTn>
                              </p:par>
                            </p:childTnLst>
                          </p:cTn>
                        </p:par>
                        <p:par>
                          <p:cTn id="101" fill="hold">
                            <p:stCondLst>
                              <p:cond delay="1000"/>
                            </p:stCondLst>
                            <p:childTnLst>
                              <p:par>
                                <p:cTn id="102" presetID="10" presetClass="entr" presetSubtype="0" fill="hold" nodeType="afterEffect">
                                  <p:stCondLst>
                                    <p:cond delay="0"/>
                                  </p:stCondLst>
                                  <p:childTnLst>
                                    <p:set>
                                      <p:cBhvr>
                                        <p:cTn id="103" dur="1" fill="hold">
                                          <p:stCondLst>
                                            <p:cond delay="0"/>
                                          </p:stCondLst>
                                        </p:cTn>
                                        <p:tgtEl>
                                          <p:spTgt spid="588"/>
                                        </p:tgtEl>
                                        <p:attrNameLst>
                                          <p:attrName>style.visibility</p:attrName>
                                        </p:attrNameLst>
                                      </p:cBhvr>
                                      <p:to>
                                        <p:strVal val="visible"/>
                                      </p:to>
                                    </p:set>
                                    <p:animEffect transition="in" filter="fade">
                                      <p:cBhvr>
                                        <p:cTn id="104" dur="500"/>
                                        <p:tgtEl>
                                          <p:spTgt spid="588"/>
                                        </p:tgtEl>
                                      </p:cBhvr>
                                    </p:animEffect>
                                  </p:childTnLst>
                                </p:cTn>
                              </p:par>
                            </p:childTnLst>
                          </p:cTn>
                        </p:par>
                        <p:par>
                          <p:cTn id="105" fill="hold">
                            <p:stCondLst>
                              <p:cond delay="1500"/>
                            </p:stCondLst>
                            <p:childTnLst>
                              <p:par>
                                <p:cTn id="106" presetID="10" presetClass="entr" presetSubtype="0" fill="hold" nodeType="afterEffect">
                                  <p:stCondLst>
                                    <p:cond delay="0"/>
                                  </p:stCondLst>
                                  <p:childTnLst>
                                    <p:set>
                                      <p:cBhvr>
                                        <p:cTn id="107" dur="1" fill="hold">
                                          <p:stCondLst>
                                            <p:cond delay="0"/>
                                          </p:stCondLst>
                                        </p:cTn>
                                        <p:tgtEl>
                                          <p:spTgt spid="591"/>
                                        </p:tgtEl>
                                        <p:attrNameLst>
                                          <p:attrName>style.visibility</p:attrName>
                                        </p:attrNameLst>
                                      </p:cBhvr>
                                      <p:to>
                                        <p:strVal val="visible"/>
                                      </p:to>
                                    </p:set>
                                    <p:animEffect transition="in" filter="fade">
                                      <p:cBhvr>
                                        <p:cTn id="108" dur="500"/>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611"/>
        <p:cNvGrpSpPr/>
        <p:nvPr/>
      </p:nvGrpSpPr>
      <p:grpSpPr>
        <a:xfrm>
          <a:off x="0" y="0"/>
          <a:ext cx="0" cy="0"/>
          <a:chOff x="0" y="0"/>
          <a:chExt cx="0" cy="0"/>
        </a:xfrm>
      </p:grpSpPr>
      <p:pic>
        <p:nvPicPr>
          <p:cNvPr id="612" name="Google Shape;612;p23" descr="background rectangle"/>
          <p:cNvPicPr preferRelativeResize="0"/>
          <p:nvPr/>
        </p:nvPicPr>
        <p:blipFill rotWithShape="1">
          <a:blip r:embed="rId9">
            <a:alphaModFix/>
          </a:blip>
          <a:srcRect/>
          <a:stretch/>
        </p:blipFill>
        <p:spPr>
          <a:xfrm>
            <a:off x="-1" y="296864"/>
            <a:ext cx="6457246" cy="867128"/>
          </a:xfrm>
          <a:prstGeom prst="rect">
            <a:avLst/>
          </a:prstGeom>
          <a:noFill/>
          <a:ln>
            <a:noFill/>
          </a:ln>
        </p:spPr>
      </p:pic>
      <p:sp>
        <p:nvSpPr>
          <p:cNvPr id="613" name="Google Shape;613;p23"/>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Vers 4</a:t>
            </a:r>
            <a:endParaRPr/>
          </a:p>
        </p:txBody>
      </p:sp>
      <p:sp>
        <p:nvSpPr>
          <p:cNvPr id="614" name="Google Shape;614;p23"/>
          <p:cNvSpPr/>
          <p:nvPr/>
        </p:nvSpPr>
        <p:spPr>
          <a:xfrm>
            <a:off x="10459845" y="249869"/>
            <a:ext cx="1450076"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 / parler</a:t>
            </a:r>
            <a:endParaRPr sz="1800" b="1" i="0" u="none" strike="noStrike" cap="none">
              <a:solidFill>
                <a:srgbClr val="FFFFFF"/>
              </a:solidFill>
              <a:latin typeface="Century Gothic"/>
              <a:ea typeface="Century Gothic"/>
              <a:cs typeface="Century Gothic"/>
              <a:sym typeface="Century Gothic"/>
            </a:endParaRPr>
          </a:p>
        </p:txBody>
      </p:sp>
      <p:sp>
        <p:nvSpPr>
          <p:cNvPr id="615" name="Google Shape;615;p23"/>
          <p:cNvSpPr txBox="1"/>
          <p:nvPr/>
        </p:nvSpPr>
        <p:spPr>
          <a:xfrm>
            <a:off x="193048" y="1163992"/>
            <a:ext cx="5181600" cy="6100355"/>
          </a:xfrm>
          <a:prstGeom prst="rect">
            <a:avLst/>
          </a:prstGeom>
          <a:noFill/>
          <a:ln>
            <a:noFill/>
          </a:ln>
        </p:spPr>
        <p:txBody>
          <a:bodyPr spcFirstLastPara="1" wrap="square" lIns="91425" tIns="45700" rIns="91425" bIns="45700" anchor="t" anchorCtr="0">
            <a:normAutofit/>
          </a:bodyPr>
          <a:lstStyle/>
          <a:p>
            <a:pPr marL="0" marR="0" lvl="0" indent="0" algn="l" rtl="0">
              <a:lnSpc>
                <a:spcPct val="200000"/>
              </a:lnSpc>
              <a:spcBef>
                <a:spcPts val="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1]</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2]</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3]</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4]</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5]</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6]</a:t>
            </a:r>
            <a:endParaRPr dirty="0"/>
          </a:p>
        </p:txBody>
      </p:sp>
      <p:pic>
        <p:nvPicPr>
          <p:cNvPr id="616" name="Google Shape;616;p23"/>
          <p:cNvPicPr preferRelativeResize="0"/>
          <p:nvPr/>
        </p:nvPicPr>
        <p:blipFill rotWithShape="1">
          <a:blip r:embed="rId10">
            <a:alphaModFix/>
          </a:blip>
          <a:srcRect l="36618" t="14632" r="34256" b="10567"/>
          <a:stretch/>
        </p:blipFill>
        <p:spPr>
          <a:xfrm>
            <a:off x="4643511" y="1285267"/>
            <a:ext cx="686478" cy="720000"/>
          </a:xfrm>
          <a:prstGeom prst="rect">
            <a:avLst/>
          </a:prstGeom>
          <a:noFill/>
          <a:ln>
            <a:noFill/>
          </a:ln>
        </p:spPr>
      </p:pic>
      <p:pic>
        <p:nvPicPr>
          <p:cNvPr id="617" name="Google Shape;617;p23"/>
          <p:cNvPicPr preferRelativeResize="0"/>
          <p:nvPr/>
        </p:nvPicPr>
        <p:blipFill rotWithShape="1">
          <a:blip r:embed="rId11">
            <a:alphaModFix/>
          </a:blip>
          <a:srcRect/>
          <a:stretch/>
        </p:blipFill>
        <p:spPr>
          <a:xfrm>
            <a:off x="4658167" y="5551085"/>
            <a:ext cx="720000" cy="720000"/>
          </a:xfrm>
          <a:prstGeom prst="rect">
            <a:avLst/>
          </a:prstGeom>
          <a:noFill/>
          <a:ln>
            <a:noFill/>
          </a:ln>
        </p:spPr>
      </p:pic>
      <p:pic>
        <p:nvPicPr>
          <p:cNvPr id="618" name="Google Shape;618;p23"/>
          <p:cNvPicPr preferRelativeResize="0"/>
          <p:nvPr/>
        </p:nvPicPr>
        <p:blipFill rotWithShape="1">
          <a:blip r:embed="rId12">
            <a:alphaModFix/>
          </a:blip>
          <a:srcRect/>
          <a:stretch/>
        </p:blipFill>
        <p:spPr>
          <a:xfrm>
            <a:off x="5241329" y="5551085"/>
            <a:ext cx="823000" cy="720000"/>
          </a:xfrm>
          <a:prstGeom prst="rect">
            <a:avLst/>
          </a:prstGeom>
          <a:noFill/>
          <a:ln>
            <a:noFill/>
          </a:ln>
        </p:spPr>
      </p:pic>
      <p:cxnSp>
        <p:nvCxnSpPr>
          <p:cNvPr id="619" name="Google Shape;619;p23"/>
          <p:cNvCxnSpPr/>
          <p:nvPr/>
        </p:nvCxnSpPr>
        <p:spPr>
          <a:xfrm>
            <a:off x="7761743" y="2290270"/>
            <a:ext cx="718457" cy="378823"/>
          </a:xfrm>
          <a:prstGeom prst="straightConnector1">
            <a:avLst/>
          </a:prstGeom>
          <a:noFill/>
          <a:ln w="57150" cap="flat" cmpd="sng">
            <a:solidFill>
              <a:schemeClr val="lt1"/>
            </a:solidFill>
            <a:prstDash val="solid"/>
            <a:miter lim="800000"/>
            <a:headEnd type="none" w="sm" len="sm"/>
            <a:tailEnd type="triangle" w="med" len="med"/>
          </a:ln>
        </p:spPr>
      </p:cxnSp>
      <p:cxnSp>
        <p:nvCxnSpPr>
          <p:cNvPr id="620" name="Google Shape;620;p23"/>
          <p:cNvCxnSpPr/>
          <p:nvPr/>
        </p:nvCxnSpPr>
        <p:spPr>
          <a:xfrm rot="10800000" flipH="1">
            <a:off x="5707934" y="2620680"/>
            <a:ext cx="712791" cy="180618"/>
          </a:xfrm>
          <a:prstGeom prst="straightConnector1">
            <a:avLst/>
          </a:prstGeom>
          <a:noFill/>
          <a:ln w="57150" cap="flat" cmpd="sng">
            <a:solidFill>
              <a:schemeClr val="lt1"/>
            </a:solidFill>
            <a:prstDash val="solid"/>
            <a:miter lim="800000"/>
            <a:headEnd type="none" w="sm" len="sm"/>
            <a:tailEnd type="triangle" w="med" len="med"/>
          </a:ln>
        </p:spPr>
      </p:cxnSp>
      <p:cxnSp>
        <p:nvCxnSpPr>
          <p:cNvPr id="621" name="Google Shape;621;p23"/>
          <p:cNvCxnSpPr/>
          <p:nvPr/>
        </p:nvCxnSpPr>
        <p:spPr>
          <a:xfrm>
            <a:off x="5707934" y="2824861"/>
            <a:ext cx="1319883" cy="544398"/>
          </a:xfrm>
          <a:prstGeom prst="straightConnector1">
            <a:avLst/>
          </a:prstGeom>
          <a:noFill/>
          <a:ln w="57150" cap="flat" cmpd="sng">
            <a:solidFill>
              <a:schemeClr val="lt1"/>
            </a:solidFill>
            <a:prstDash val="solid"/>
            <a:miter lim="800000"/>
            <a:headEnd type="none" w="sm" len="sm"/>
            <a:tailEnd type="triangle" w="med" len="med"/>
          </a:ln>
        </p:spPr>
      </p:cxnSp>
      <p:cxnSp>
        <p:nvCxnSpPr>
          <p:cNvPr id="622" name="Google Shape;622;p23"/>
          <p:cNvCxnSpPr/>
          <p:nvPr/>
        </p:nvCxnSpPr>
        <p:spPr>
          <a:xfrm rot="10800000" flipH="1">
            <a:off x="9531169" y="2576458"/>
            <a:ext cx="290049" cy="792801"/>
          </a:xfrm>
          <a:prstGeom prst="straightConnector1">
            <a:avLst/>
          </a:prstGeom>
          <a:noFill/>
          <a:ln w="57150" cap="flat" cmpd="sng">
            <a:solidFill>
              <a:schemeClr val="lt1"/>
            </a:solidFill>
            <a:prstDash val="solid"/>
            <a:miter lim="800000"/>
            <a:headEnd type="none" w="sm" len="sm"/>
            <a:tailEnd type="triangle" w="med" len="med"/>
          </a:ln>
        </p:spPr>
      </p:cxnSp>
      <p:cxnSp>
        <p:nvCxnSpPr>
          <p:cNvPr id="623" name="Google Shape;623;p23"/>
          <p:cNvCxnSpPr/>
          <p:nvPr/>
        </p:nvCxnSpPr>
        <p:spPr>
          <a:xfrm>
            <a:off x="8357864" y="1533195"/>
            <a:ext cx="425553" cy="541690"/>
          </a:xfrm>
          <a:prstGeom prst="straightConnector1">
            <a:avLst/>
          </a:prstGeom>
          <a:noFill/>
          <a:ln w="57150" cap="flat" cmpd="sng">
            <a:solidFill>
              <a:schemeClr val="lt1"/>
            </a:solidFill>
            <a:prstDash val="solid"/>
            <a:miter lim="800000"/>
            <a:headEnd type="none" w="sm" len="sm"/>
            <a:tailEnd type="triangle" w="med" len="med"/>
          </a:ln>
        </p:spPr>
      </p:cxnSp>
      <p:sp>
        <p:nvSpPr>
          <p:cNvPr id="624" name="Google Shape;624;p23"/>
          <p:cNvSpPr/>
          <p:nvPr/>
        </p:nvSpPr>
        <p:spPr>
          <a:xfrm>
            <a:off x="6128655" y="1282799"/>
            <a:ext cx="705394" cy="72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25" name="Google Shape;625;p23"/>
          <p:cNvSpPr/>
          <p:nvPr/>
        </p:nvSpPr>
        <p:spPr>
          <a:xfrm>
            <a:off x="6128655" y="2125803"/>
            <a:ext cx="705394" cy="720000"/>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26" name="Google Shape;626;p23"/>
          <p:cNvSpPr/>
          <p:nvPr/>
        </p:nvSpPr>
        <p:spPr>
          <a:xfrm>
            <a:off x="6128655" y="2997538"/>
            <a:ext cx="705394" cy="720000"/>
          </a:xfrm>
          <a:prstGeom prst="ellipse">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27" name="Google Shape;627;p23"/>
          <p:cNvSpPr/>
          <p:nvPr/>
        </p:nvSpPr>
        <p:spPr>
          <a:xfrm>
            <a:off x="6128655" y="3959147"/>
            <a:ext cx="705394" cy="7200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628" name="Google Shape;628;p23"/>
          <p:cNvPicPr preferRelativeResize="0"/>
          <p:nvPr/>
        </p:nvPicPr>
        <p:blipFill rotWithShape="1">
          <a:blip r:embed="rId13">
            <a:alphaModFix/>
          </a:blip>
          <a:srcRect/>
          <a:stretch/>
        </p:blipFill>
        <p:spPr>
          <a:xfrm>
            <a:off x="5387642" y="1289074"/>
            <a:ext cx="720000" cy="720000"/>
          </a:xfrm>
          <a:prstGeom prst="rect">
            <a:avLst/>
          </a:prstGeom>
          <a:noFill/>
          <a:ln>
            <a:noFill/>
          </a:ln>
        </p:spPr>
      </p:pic>
      <p:pic>
        <p:nvPicPr>
          <p:cNvPr id="629" name="Google Shape;629;p23"/>
          <p:cNvPicPr preferRelativeResize="0"/>
          <p:nvPr/>
        </p:nvPicPr>
        <p:blipFill rotWithShape="1">
          <a:blip r:embed="rId10">
            <a:alphaModFix/>
          </a:blip>
          <a:srcRect l="36618" t="14632" r="34256" b="10567"/>
          <a:stretch/>
        </p:blipFill>
        <p:spPr>
          <a:xfrm>
            <a:off x="4643511" y="2125627"/>
            <a:ext cx="686478" cy="720000"/>
          </a:xfrm>
          <a:prstGeom prst="rect">
            <a:avLst/>
          </a:prstGeom>
          <a:noFill/>
          <a:ln>
            <a:noFill/>
          </a:ln>
        </p:spPr>
      </p:pic>
      <p:pic>
        <p:nvPicPr>
          <p:cNvPr id="630" name="Google Shape;630;p23"/>
          <p:cNvPicPr preferRelativeResize="0"/>
          <p:nvPr/>
        </p:nvPicPr>
        <p:blipFill rotWithShape="1">
          <a:blip r:embed="rId13">
            <a:alphaModFix/>
          </a:blip>
          <a:srcRect/>
          <a:stretch/>
        </p:blipFill>
        <p:spPr>
          <a:xfrm>
            <a:off x="5388000" y="2119681"/>
            <a:ext cx="720000" cy="720000"/>
          </a:xfrm>
          <a:prstGeom prst="rect">
            <a:avLst/>
          </a:prstGeom>
          <a:noFill/>
          <a:ln>
            <a:noFill/>
          </a:ln>
        </p:spPr>
      </p:pic>
      <p:pic>
        <p:nvPicPr>
          <p:cNvPr id="631" name="Google Shape;631;p23"/>
          <p:cNvPicPr preferRelativeResize="0"/>
          <p:nvPr/>
        </p:nvPicPr>
        <p:blipFill rotWithShape="1">
          <a:blip r:embed="rId10">
            <a:alphaModFix/>
          </a:blip>
          <a:srcRect l="36618" t="14632" r="34256" b="10567"/>
          <a:stretch/>
        </p:blipFill>
        <p:spPr>
          <a:xfrm>
            <a:off x="4643511" y="2989898"/>
            <a:ext cx="686478" cy="720000"/>
          </a:xfrm>
          <a:prstGeom prst="rect">
            <a:avLst/>
          </a:prstGeom>
          <a:noFill/>
          <a:ln>
            <a:noFill/>
          </a:ln>
        </p:spPr>
      </p:pic>
      <p:pic>
        <p:nvPicPr>
          <p:cNvPr id="632" name="Google Shape;632;p23"/>
          <p:cNvPicPr preferRelativeResize="0"/>
          <p:nvPr/>
        </p:nvPicPr>
        <p:blipFill rotWithShape="1">
          <a:blip r:embed="rId13">
            <a:alphaModFix/>
          </a:blip>
          <a:srcRect/>
          <a:stretch/>
        </p:blipFill>
        <p:spPr>
          <a:xfrm>
            <a:off x="5390590" y="2993139"/>
            <a:ext cx="720000" cy="720000"/>
          </a:xfrm>
          <a:prstGeom prst="rect">
            <a:avLst/>
          </a:prstGeom>
          <a:noFill/>
          <a:ln>
            <a:noFill/>
          </a:ln>
        </p:spPr>
      </p:pic>
      <p:pic>
        <p:nvPicPr>
          <p:cNvPr id="633" name="Google Shape;633;p23"/>
          <p:cNvPicPr preferRelativeResize="0"/>
          <p:nvPr/>
        </p:nvPicPr>
        <p:blipFill rotWithShape="1">
          <a:blip r:embed="rId10">
            <a:alphaModFix/>
          </a:blip>
          <a:srcRect l="36618" t="14632" r="34256" b="10567"/>
          <a:stretch/>
        </p:blipFill>
        <p:spPr>
          <a:xfrm>
            <a:off x="5404761" y="4679147"/>
            <a:ext cx="686478" cy="720000"/>
          </a:xfrm>
          <a:prstGeom prst="rect">
            <a:avLst/>
          </a:prstGeom>
          <a:noFill/>
          <a:ln>
            <a:noFill/>
          </a:ln>
        </p:spPr>
      </p:pic>
      <p:pic>
        <p:nvPicPr>
          <p:cNvPr id="634" name="Google Shape;634;p23"/>
          <p:cNvPicPr preferRelativeResize="0"/>
          <p:nvPr/>
        </p:nvPicPr>
        <p:blipFill rotWithShape="1">
          <a:blip r:embed="rId13">
            <a:alphaModFix/>
          </a:blip>
          <a:srcRect/>
          <a:stretch/>
        </p:blipFill>
        <p:spPr>
          <a:xfrm>
            <a:off x="5404761" y="3959147"/>
            <a:ext cx="720000" cy="720000"/>
          </a:xfrm>
          <a:prstGeom prst="rect">
            <a:avLst/>
          </a:prstGeom>
          <a:noFill/>
          <a:ln>
            <a:noFill/>
          </a:ln>
        </p:spPr>
      </p:pic>
      <p:pic>
        <p:nvPicPr>
          <p:cNvPr id="635" name="Google Shape;635;p23"/>
          <p:cNvPicPr preferRelativeResize="0"/>
          <p:nvPr/>
        </p:nvPicPr>
        <p:blipFill rotWithShape="1">
          <a:blip r:embed="rId14">
            <a:alphaModFix/>
          </a:blip>
          <a:srcRect/>
          <a:stretch/>
        </p:blipFill>
        <p:spPr>
          <a:xfrm>
            <a:off x="6121352" y="4679147"/>
            <a:ext cx="360000" cy="720000"/>
          </a:xfrm>
          <a:prstGeom prst="rect">
            <a:avLst/>
          </a:prstGeom>
          <a:noFill/>
          <a:ln>
            <a:noFill/>
          </a:ln>
        </p:spPr>
      </p:pic>
      <p:pic>
        <p:nvPicPr>
          <p:cNvPr id="636" name="Google Shape;636;p23"/>
          <p:cNvPicPr preferRelativeResize="0"/>
          <p:nvPr/>
        </p:nvPicPr>
        <p:blipFill rotWithShape="1">
          <a:blip r:embed="rId10">
            <a:alphaModFix/>
          </a:blip>
          <a:srcRect l="36618" t="14632" r="34256" b="10567"/>
          <a:stretch/>
        </p:blipFill>
        <p:spPr>
          <a:xfrm>
            <a:off x="4666055" y="3854169"/>
            <a:ext cx="686478" cy="720000"/>
          </a:xfrm>
          <a:prstGeom prst="rect">
            <a:avLst/>
          </a:prstGeom>
          <a:noFill/>
          <a:ln>
            <a:noFill/>
          </a:ln>
        </p:spPr>
      </p:pic>
      <p:pic>
        <p:nvPicPr>
          <p:cNvPr id="637" name="Google Shape;637;p23"/>
          <p:cNvPicPr preferRelativeResize="0"/>
          <p:nvPr/>
        </p:nvPicPr>
        <p:blipFill rotWithShape="1">
          <a:blip r:embed="rId15">
            <a:alphaModFix/>
          </a:blip>
          <a:srcRect/>
          <a:stretch/>
        </p:blipFill>
        <p:spPr>
          <a:xfrm>
            <a:off x="4644971" y="4679147"/>
            <a:ext cx="720000" cy="72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
                                            <p:txEl>
                                              <p:pRg st="0" end="0"/>
                                            </p:txEl>
                                          </p:spTgt>
                                        </p:tgtEl>
                                        <p:attrNameLst>
                                          <p:attrName>style.visibility</p:attrName>
                                        </p:attrNameLst>
                                      </p:cBhvr>
                                      <p:to>
                                        <p:strVal val="visible"/>
                                      </p:to>
                                    </p:set>
                                    <p:animEffect transition="in" filter="fade">
                                      <p:cBhvr>
                                        <p:cTn id="7" dur="500"/>
                                        <p:tgtEl>
                                          <p:spTgt spid="61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19.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6"/>
                                        </p:tgtEl>
                                        <p:attrNameLst>
                                          <p:attrName>style.visibility</p:attrName>
                                        </p:attrNameLst>
                                      </p:cBhvr>
                                      <p:to>
                                        <p:strVal val="visible"/>
                                      </p:to>
                                    </p:set>
                                    <p:animEffect transition="in" filter="fade">
                                      <p:cBhvr>
                                        <p:cTn id="11" dur="500"/>
                                        <p:tgtEl>
                                          <p:spTgt spid="6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28"/>
                                        </p:tgtEl>
                                        <p:attrNameLst>
                                          <p:attrName>style.visibility</p:attrName>
                                        </p:attrNameLst>
                                      </p:cBhvr>
                                      <p:to>
                                        <p:strVal val="visible"/>
                                      </p:to>
                                    </p:set>
                                    <p:animEffect transition="in" filter="fade">
                                      <p:cBhvr>
                                        <p:cTn id="15" dur="500"/>
                                        <p:tgtEl>
                                          <p:spTgt spid="6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24"/>
                                        </p:tgtEl>
                                        <p:attrNameLst>
                                          <p:attrName>style.visibility</p:attrName>
                                        </p:attrNameLst>
                                      </p:cBhvr>
                                      <p:to>
                                        <p:strVal val="visible"/>
                                      </p:to>
                                    </p:set>
                                    <p:animEffect transition="in" filter="fade">
                                      <p:cBhvr>
                                        <p:cTn id="19" dur="500"/>
                                        <p:tgtEl>
                                          <p:spTgt spid="6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15">
                                            <p:txEl>
                                              <p:pRg st="1" end="1"/>
                                            </p:txEl>
                                          </p:spTgt>
                                        </p:tgtEl>
                                        <p:attrNameLst>
                                          <p:attrName>style.visibility</p:attrName>
                                        </p:attrNameLst>
                                      </p:cBhvr>
                                      <p:to>
                                        <p:strVal val="visible"/>
                                      </p:to>
                                    </p:set>
                                    <p:animEffect transition="in" filter="fade">
                                      <p:cBhvr>
                                        <p:cTn id="24" dur="500"/>
                                        <p:tgtEl>
                                          <p:spTgt spid="615">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Line_20.wav"/>
                                        </p:tgtEl>
                                      </p:cMediaNode>
                                    </p:audio>
                                  </p:sub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29"/>
                                        </p:tgtEl>
                                        <p:attrNameLst>
                                          <p:attrName>style.visibility</p:attrName>
                                        </p:attrNameLst>
                                      </p:cBhvr>
                                      <p:to>
                                        <p:strVal val="visible"/>
                                      </p:to>
                                    </p:set>
                                    <p:animEffect transition="in" filter="fade">
                                      <p:cBhvr>
                                        <p:cTn id="28" dur="500"/>
                                        <p:tgtEl>
                                          <p:spTgt spid="629"/>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630"/>
                                        </p:tgtEl>
                                        <p:attrNameLst>
                                          <p:attrName>style.visibility</p:attrName>
                                        </p:attrNameLst>
                                      </p:cBhvr>
                                      <p:to>
                                        <p:strVal val="visible"/>
                                      </p:to>
                                    </p:set>
                                    <p:animEffect transition="in" filter="fade">
                                      <p:cBhvr>
                                        <p:cTn id="32" dur="500"/>
                                        <p:tgtEl>
                                          <p:spTgt spid="630"/>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625"/>
                                        </p:tgtEl>
                                        <p:attrNameLst>
                                          <p:attrName>style.visibility</p:attrName>
                                        </p:attrNameLst>
                                      </p:cBhvr>
                                      <p:to>
                                        <p:strVal val="visible"/>
                                      </p:to>
                                    </p:set>
                                    <p:animEffect transition="in" filter="fade">
                                      <p:cBhvr>
                                        <p:cTn id="36" dur="500"/>
                                        <p:tgtEl>
                                          <p:spTgt spid="6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15">
                                            <p:txEl>
                                              <p:pRg st="2" end="2"/>
                                            </p:txEl>
                                          </p:spTgt>
                                        </p:tgtEl>
                                        <p:attrNameLst>
                                          <p:attrName>style.visibility</p:attrName>
                                        </p:attrNameLst>
                                      </p:cBhvr>
                                      <p:to>
                                        <p:strVal val="visible"/>
                                      </p:to>
                                    </p:set>
                                    <p:animEffect transition="in" filter="fade">
                                      <p:cBhvr>
                                        <p:cTn id="41" dur="500"/>
                                        <p:tgtEl>
                                          <p:spTgt spid="615">
                                            <p:txEl>
                                              <p:pRg st="2" end="2"/>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5" name="Line_22.wav"/>
                                        </p:tgtEl>
                                      </p:cMediaNode>
                                    </p:audio>
                                  </p:sub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631"/>
                                        </p:tgtEl>
                                        <p:attrNameLst>
                                          <p:attrName>style.visibility</p:attrName>
                                        </p:attrNameLst>
                                      </p:cBhvr>
                                      <p:to>
                                        <p:strVal val="visible"/>
                                      </p:to>
                                    </p:set>
                                    <p:animEffect transition="in" filter="fade">
                                      <p:cBhvr>
                                        <p:cTn id="45" dur="500"/>
                                        <p:tgtEl>
                                          <p:spTgt spid="631"/>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632"/>
                                        </p:tgtEl>
                                        <p:attrNameLst>
                                          <p:attrName>style.visibility</p:attrName>
                                        </p:attrNameLst>
                                      </p:cBhvr>
                                      <p:to>
                                        <p:strVal val="visible"/>
                                      </p:to>
                                    </p:set>
                                    <p:animEffect transition="in" filter="fade">
                                      <p:cBhvr>
                                        <p:cTn id="49" dur="500"/>
                                        <p:tgtEl>
                                          <p:spTgt spid="632"/>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626"/>
                                        </p:tgtEl>
                                        <p:attrNameLst>
                                          <p:attrName>style.visibility</p:attrName>
                                        </p:attrNameLst>
                                      </p:cBhvr>
                                      <p:to>
                                        <p:strVal val="visible"/>
                                      </p:to>
                                    </p:set>
                                    <p:animEffect transition="in" filter="fade">
                                      <p:cBhvr>
                                        <p:cTn id="53" dur="500"/>
                                        <p:tgtEl>
                                          <p:spTgt spid="62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15">
                                            <p:txEl>
                                              <p:pRg st="3" end="3"/>
                                            </p:txEl>
                                          </p:spTgt>
                                        </p:tgtEl>
                                        <p:attrNameLst>
                                          <p:attrName>style.visibility</p:attrName>
                                        </p:attrNameLst>
                                      </p:cBhvr>
                                      <p:to>
                                        <p:strVal val="visible"/>
                                      </p:to>
                                    </p:set>
                                    <p:animEffect transition="in" filter="fade">
                                      <p:cBhvr>
                                        <p:cTn id="58" dur="500"/>
                                        <p:tgtEl>
                                          <p:spTgt spid="615">
                                            <p:txEl>
                                              <p:pRg st="3" end="3"/>
                                            </p:txEl>
                                          </p:spTgt>
                                        </p:tgtEl>
                                      </p:cBhvr>
                                    </p:animEffect>
                                  </p:childTnLst>
                                  <p:subTnLst>
                                    <p:audio>
                                      <p:cMediaNode>
                                        <p:cTn display="0" masterRel="sameClick">
                                          <p:stCondLst>
                                            <p:cond evt="begin" delay="0">
                                              <p:tn val="56"/>
                                            </p:cond>
                                          </p:stCondLst>
                                          <p:endCondLst>
                                            <p:cond evt="onStopAudio" delay="0">
                                              <p:tgtEl>
                                                <p:sldTgt/>
                                              </p:tgtEl>
                                            </p:cond>
                                          </p:endCondLst>
                                        </p:cTn>
                                        <p:tgtEl>
                                          <p:sndTgt r:embed="rId6" name="Line_21.wav"/>
                                        </p:tgtEl>
                                      </p:cMediaNode>
                                    </p:audio>
                                  </p:sub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636"/>
                                        </p:tgtEl>
                                        <p:attrNameLst>
                                          <p:attrName>style.visibility</p:attrName>
                                        </p:attrNameLst>
                                      </p:cBhvr>
                                      <p:to>
                                        <p:strVal val="visible"/>
                                      </p:to>
                                    </p:set>
                                    <p:animEffect transition="in" filter="fade">
                                      <p:cBhvr>
                                        <p:cTn id="62" dur="500"/>
                                        <p:tgtEl>
                                          <p:spTgt spid="636"/>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634"/>
                                        </p:tgtEl>
                                        <p:attrNameLst>
                                          <p:attrName>style.visibility</p:attrName>
                                        </p:attrNameLst>
                                      </p:cBhvr>
                                      <p:to>
                                        <p:strVal val="visible"/>
                                      </p:to>
                                    </p:set>
                                    <p:animEffect transition="in" filter="fade">
                                      <p:cBhvr>
                                        <p:cTn id="66" dur="500"/>
                                        <p:tgtEl>
                                          <p:spTgt spid="634"/>
                                        </p:tgtEl>
                                      </p:cBhvr>
                                    </p:animEffect>
                                  </p:childTnLst>
                                </p:cTn>
                              </p:par>
                            </p:childTnLst>
                          </p:cTn>
                        </p:par>
                        <p:par>
                          <p:cTn id="67" fill="hold">
                            <p:stCondLst>
                              <p:cond delay="1500"/>
                            </p:stCondLst>
                            <p:childTnLst>
                              <p:par>
                                <p:cTn id="68" presetID="10" presetClass="entr" presetSubtype="0" fill="hold" nodeType="afterEffect">
                                  <p:stCondLst>
                                    <p:cond delay="0"/>
                                  </p:stCondLst>
                                  <p:childTnLst>
                                    <p:set>
                                      <p:cBhvr>
                                        <p:cTn id="69" dur="1" fill="hold">
                                          <p:stCondLst>
                                            <p:cond delay="0"/>
                                          </p:stCondLst>
                                        </p:cTn>
                                        <p:tgtEl>
                                          <p:spTgt spid="627"/>
                                        </p:tgtEl>
                                        <p:attrNameLst>
                                          <p:attrName>style.visibility</p:attrName>
                                        </p:attrNameLst>
                                      </p:cBhvr>
                                      <p:to>
                                        <p:strVal val="visible"/>
                                      </p:to>
                                    </p:set>
                                    <p:animEffect transition="in" filter="fade">
                                      <p:cBhvr>
                                        <p:cTn id="70" dur="500"/>
                                        <p:tgtEl>
                                          <p:spTgt spid="6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15">
                                            <p:txEl>
                                              <p:pRg st="4" end="4"/>
                                            </p:txEl>
                                          </p:spTgt>
                                        </p:tgtEl>
                                        <p:attrNameLst>
                                          <p:attrName>style.visibility</p:attrName>
                                        </p:attrNameLst>
                                      </p:cBhvr>
                                      <p:to>
                                        <p:strVal val="visible"/>
                                      </p:to>
                                    </p:set>
                                    <p:animEffect transition="in" filter="fade">
                                      <p:cBhvr>
                                        <p:cTn id="75" dur="500"/>
                                        <p:tgtEl>
                                          <p:spTgt spid="615">
                                            <p:txEl>
                                              <p:pRg st="4" end="4"/>
                                            </p:txEl>
                                          </p:spTgt>
                                        </p:tgtEl>
                                      </p:cBhvr>
                                    </p:animEffect>
                                  </p:childTnLst>
                                  <p:subTnLst>
                                    <p:audio>
                                      <p:cMediaNode>
                                        <p:cTn display="0" masterRel="sameClick">
                                          <p:stCondLst>
                                            <p:cond evt="begin" delay="0">
                                              <p:tn val="73"/>
                                            </p:cond>
                                          </p:stCondLst>
                                          <p:endCondLst>
                                            <p:cond evt="onStopAudio" delay="0">
                                              <p:tgtEl>
                                                <p:sldTgt/>
                                              </p:tgtEl>
                                            </p:cond>
                                          </p:endCondLst>
                                        </p:cTn>
                                        <p:tgtEl>
                                          <p:sndTgt r:embed="rId7" name="Line_24.wav"/>
                                        </p:tgtEl>
                                      </p:cMediaNode>
                                    </p:audio>
                                  </p:sub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637"/>
                                        </p:tgtEl>
                                        <p:attrNameLst>
                                          <p:attrName>style.visibility</p:attrName>
                                        </p:attrNameLst>
                                      </p:cBhvr>
                                      <p:to>
                                        <p:strVal val="visible"/>
                                      </p:to>
                                    </p:set>
                                    <p:animEffect transition="in" filter="fade">
                                      <p:cBhvr>
                                        <p:cTn id="79" dur="500"/>
                                        <p:tgtEl>
                                          <p:spTgt spid="637"/>
                                        </p:tgtEl>
                                      </p:cBhvr>
                                    </p:animEffect>
                                  </p:childTnLst>
                                </p:cTn>
                              </p:par>
                            </p:childTnLst>
                          </p:cTn>
                        </p:par>
                        <p:par>
                          <p:cTn id="80" fill="hold">
                            <p:stCondLst>
                              <p:cond delay="1000"/>
                            </p:stCondLst>
                            <p:childTnLst>
                              <p:par>
                                <p:cTn id="81" presetID="10" presetClass="entr" presetSubtype="0" fill="hold" nodeType="afterEffect">
                                  <p:stCondLst>
                                    <p:cond delay="0"/>
                                  </p:stCondLst>
                                  <p:childTnLst>
                                    <p:set>
                                      <p:cBhvr>
                                        <p:cTn id="82" dur="1" fill="hold">
                                          <p:stCondLst>
                                            <p:cond delay="0"/>
                                          </p:stCondLst>
                                        </p:cTn>
                                        <p:tgtEl>
                                          <p:spTgt spid="633"/>
                                        </p:tgtEl>
                                        <p:attrNameLst>
                                          <p:attrName>style.visibility</p:attrName>
                                        </p:attrNameLst>
                                      </p:cBhvr>
                                      <p:to>
                                        <p:strVal val="visible"/>
                                      </p:to>
                                    </p:set>
                                    <p:animEffect transition="in" filter="fade">
                                      <p:cBhvr>
                                        <p:cTn id="83" dur="500"/>
                                        <p:tgtEl>
                                          <p:spTgt spid="633"/>
                                        </p:tgtEl>
                                      </p:cBhvr>
                                    </p:animEffect>
                                  </p:childTnLst>
                                </p:cTn>
                              </p:par>
                            </p:childTnLst>
                          </p:cTn>
                        </p:par>
                        <p:par>
                          <p:cTn id="84" fill="hold">
                            <p:stCondLst>
                              <p:cond delay="1500"/>
                            </p:stCondLst>
                            <p:childTnLst>
                              <p:par>
                                <p:cTn id="85" presetID="10" presetClass="entr" presetSubtype="0" fill="hold" nodeType="afterEffect">
                                  <p:stCondLst>
                                    <p:cond delay="0"/>
                                  </p:stCondLst>
                                  <p:childTnLst>
                                    <p:set>
                                      <p:cBhvr>
                                        <p:cTn id="86" dur="1" fill="hold">
                                          <p:stCondLst>
                                            <p:cond delay="0"/>
                                          </p:stCondLst>
                                        </p:cTn>
                                        <p:tgtEl>
                                          <p:spTgt spid="635"/>
                                        </p:tgtEl>
                                        <p:attrNameLst>
                                          <p:attrName>style.visibility</p:attrName>
                                        </p:attrNameLst>
                                      </p:cBhvr>
                                      <p:to>
                                        <p:strVal val="visible"/>
                                      </p:to>
                                    </p:set>
                                    <p:animEffect transition="in" filter="fade">
                                      <p:cBhvr>
                                        <p:cTn id="87" dur="500"/>
                                        <p:tgtEl>
                                          <p:spTgt spid="6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615">
                                            <p:txEl>
                                              <p:pRg st="5" end="5"/>
                                            </p:txEl>
                                          </p:spTgt>
                                        </p:tgtEl>
                                        <p:attrNameLst>
                                          <p:attrName>style.visibility</p:attrName>
                                        </p:attrNameLst>
                                      </p:cBhvr>
                                      <p:to>
                                        <p:strVal val="visible"/>
                                      </p:to>
                                    </p:set>
                                    <p:animEffect transition="in" filter="fade">
                                      <p:cBhvr>
                                        <p:cTn id="92" dur="500"/>
                                        <p:tgtEl>
                                          <p:spTgt spid="615">
                                            <p:txEl>
                                              <p:pRg st="5" end="5"/>
                                            </p:txEl>
                                          </p:spTgt>
                                        </p:tgtEl>
                                      </p:cBhvr>
                                    </p:animEffect>
                                  </p:childTnLst>
                                  <p:subTnLst>
                                    <p:audio>
                                      <p:cMediaNode>
                                        <p:cTn display="0" masterRel="sameClick">
                                          <p:stCondLst>
                                            <p:cond evt="begin" delay="0">
                                              <p:tn val="90"/>
                                            </p:cond>
                                          </p:stCondLst>
                                          <p:endCondLst>
                                            <p:cond evt="onStopAudio" delay="0">
                                              <p:tgtEl>
                                                <p:sldTgt/>
                                              </p:tgtEl>
                                            </p:cond>
                                          </p:endCondLst>
                                        </p:cTn>
                                        <p:tgtEl>
                                          <p:sndTgt r:embed="rId8" name="Line_23.wav"/>
                                        </p:tgtEl>
                                      </p:cMediaNode>
                                    </p:audio>
                                  </p:sub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617"/>
                                        </p:tgtEl>
                                        <p:attrNameLst>
                                          <p:attrName>style.visibility</p:attrName>
                                        </p:attrNameLst>
                                      </p:cBhvr>
                                      <p:to>
                                        <p:strVal val="visible"/>
                                      </p:to>
                                    </p:set>
                                    <p:animEffect transition="in" filter="fade">
                                      <p:cBhvr>
                                        <p:cTn id="96" dur="500"/>
                                        <p:tgtEl>
                                          <p:spTgt spid="617"/>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618"/>
                                        </p:tgtEl>
                                        <p:attrNameLst>
                                          <p:attrName>style.visibility</p:attrName>
                                        </p:attrNameLst>
                                      </p:cBhvr>
                                      <p:to>
                                        <p:strVal val="visible"/>
                                      </p:to>
                                    </p:set>
                                    <p:animEffect transition="in" filter="fade">
                                      <p:cBhvr>
                                        <p:cTn id="100" dur="500"/>
                                        <p:tgtEl>
                                          <p:spTgt spid="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642"/>
        <p:cNvGrpSpPr/>
        <p:nvPr/>
      </p:nvGrpSpPr>
      <p:grpSpPr>
        <a:xfrm>
          <a:off x="0" y="0"/>
          <a:ext cx="0" cy="0"/>
          <a:chOff x="0" y="0"/>
          <a:chExt cx="0" cy="0"/>
        </a:xfrm>
      </p:grpSpPr>
      <p:pic>
        <p:nvPicPr>
          <p:cNvPr id="643" name="Google Shape;643;p24" descr="background rectangle"/>
          <p:cNvPicPr preferRelativeResize="0"/>
          <p:nvPr/>
        </p:nvPicPr>
        <p:blipFill rotWithShape="1">
          <a:blip r:embed="rId9">
            <a:alphaModFix/>
          </a:blip>
          <a:srcRect/>
          <a:stretch/>
        </p:blipFill>
        <p:spPr>
          <a:xfrm>
            <a:off x="-1" y="296864"/>
            <a:ext cx="6457246" cy="867128"/>
          </a:xfrm>
          <a:prstGeom prst="rect">
            <a:avLst/>
          </a:prstGeom>
          <a:noFill/>
          <a:ln>
            <a:noFill/>
          </a:ln>
        </p:spPr>
      </p:pic>
      <p:sp>
        <p:nvSpPr>
          <p:cNvPr id="644" name="Google Shape;644;p24"/>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Vers 5</a:t>
            </a:r>
            <a:endParaRPr/>
          </a:p>
        </p:txBody>
      </p:sp>
      <p:sp>
        <p:nvSpPr>
          <p:cNvPr id="645" name="Google Shape;645;p24"/>
          <p:cNvSpPr/>
          <p:nvPr/>
        </p:nvSpPr>
        <p:spPr>
          <a:xfrm>
            <a:off x="10470995" y="249869"/>
            <a:ext cx="143892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 / parler</a:t>
            </a:r>
            <a:endParaRPr sz="1800" b="1" i="0" u="none" strike="noStrike" cap="none">
              <a:solidFill>
                <a:srgbClr val="FFFFFF"/>
              </a:solidFill>
              <a:latin typeface="Century Gothic"/>
              <a:ea typeface="Century Gothic"/>
              <a:cs typeface="Century Gothic"/>
              <a:sym typeface="Century Gothic"/>
            </a:endParaRPr>
          </a:p>
        </p:txBody>
      </p:sp>
      <p:sp>
        <p:nvSpPr>
          <p:cNvPr id="646" name="Google Shape;646;p24"/>
          <p:cNvSpPr txBox="1"/>
          <p:nvPr/>
        </p:nvSpPr>
        <p:spPr>
          <a:xfrm>
            <a:off x="193808" y="1163992"/>
            <a:ext cx="5181600" cy="6100355"/>
          </a:xfrm>
          <a:prstGeom prst="rect">
            <a:avLst/>
          </a:prstGeom>
          <a:noFill/>
          <a:ln>
            <a:noFill/>
          </a:ln>
        </p:spPr>
        <p:txBody>
          <a:bodyPr spcFirstLastPara="1" wrap="square" lIns="91425" tIns="45700" rIns="91425" bIns="45700" anchor="t" anchorCtr="0">
            <a:normAutofit/>
          </a:bodyPr>
          <a:lstStyle/>
          <a:p>
            <a:pPr marL="0" marR="0" lvl="0" indent="0" algn="l" rtl="0">
              <a:lnSpc>
                <a:spcPct val="200000"/>
              </a:lnSpc>
              <a:spcBef>
                <a:spcPts val="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1]</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2]</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3]</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4]</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5]</a:t>
            </a:r>
            <a:endParaRPr dirty="0"/>
          </a:p>
          <a:p>
            <a:pPr marL="0" marR="0" lvl="0" indent="0" algn="l" rtl="0">
              <a:lnSpc>
                <a:spcPct val="200000"/>
              </a:lnSpc>
              <a:spcBef>
                <a:spcPts val="1000"/>
              </a:spcBef>
              <a:spcAft>
                <a:spcPts val="0"/>
              </a:spcAft>
              <a:buClr>
                <a:srgbClr val="115076"/>
              </a:buClr>
              <a:buSzPts val="2400"/>
              <a:buFont typeface="Arial"/>
              <a:buNone/>
            </a:pPr>
            <a:r>
              <a:rPr lang="en-GB" sz="2400" dirty="0">
                <a:solidFill>
                  <a:srgbClr val="115076"/>
                </a:solidFill>
                <a:latin typeface="Century Gothic"/>
                <a:ea typeface="Century Gothic"/>
                <a:cs typeface="Century Gothic"/>
                <a:sym typeface="Century Gothic"/>
              </a:rPr>
              <a:t>[Line 6]</a:t>
            </a:r>
            <a:endParaRPr dirty="0"/>
          </a:p>
        </p:txBody>
      </p:sp>
      <p:pic>
        <p:nvPicPr>
          <p:cNvPr id="647" name="Google Shape;647;p24"/>
          <p:cNvPicPr preferRelativeResize="0"/>
          <p:nvPr/>
        </p:nvPicPr>
        <p:blipFill rotWithShape="1">
          <a:blip r:embed="rId10">
            <a:alphaModFix/>
          </a:blip>
          <a:srcRect l="36618" t="14632" r="34256" b="10567"/>
          <a:stretch/>
        </p:blipFill>
        <p:spPr>
          <a:xfrm>
            <a:off x="4931087" y="3025989"/>
            <a:ext cx="686478" cy="720000"/>
          </a:xfrm>
          <a:prstGeom prst="rect">
            <a:avLst/>
          </a:prstGeom>
          <a:noFill/>
          <a:ln>
            <a:noFill/>
          </a:ln>
        </p:spPr>
      </p:pic>
      <p:pic>
        <p:nvPicPr>
          <p:cNvPr id="648" name="Google Shape;648;p24"/>
          <p:cNvPicPr preferRelativeResize="0"/>
          <p:nvPr/>
        </p:nvPicPr>
        <p:blipFill rotWithShape="1">
          <a:blip r:embed="rId11">
            <a:alphaModFix/>
          </a:blip>
          <a:srcRect/>
          <a:stretch/>
        </p:blipFill>
        <p:spPr>
          <a:xfrm>
            <a:off x="4900348" y="2212937"/>
            <a:ext cx="720000" cy="720000"/>
          </a:xfrm>
          <a:prstGeom prst="rect">
            <a:avLst/>
          </a:prstGeom>
          <a:noFill/>
          <a:ln>
            <a:noFill/>
          </a:ln>
        </p:spPr>
      </p:pic>
      <p:cxnSp>
        <p:nvCxnSpPr>
          <p:cNvPr id="649" name="Google Shape;649;p24"/>
          <p:cNvCxnSpPr/>
          <p:nvPr/>
        </p:nvCxnSpPr>
        <p:spPr>
          <a:xfrm>
            <a:off x="7761743" y="2290270"/>
            <a:ext cx="718457" cy="378823"/>
          </a:xfrm>
          <a:prstGeom prst="straightConnector1">
            <a:avLst/>
          </a:prstGeom>
          <a:noFill/>
          <a:ln w="57150" cap="flat" cmpd="sng">
            <a:solidFill>
              <a:schemeClr val="lt1"/>
            </a:solidFill>
            <a:prstDash val="solid"/>
            <a:miter lim="800000"/>
            <a:headEnd type="none" w="sm" len="sm"/>
            <a:tailEnd type="triangle" w="med" len="med"/>
          </a:ln>
        </p:spPr>
      </p:cxnSp>
      <p:cxnSp>
        <p:nvCxnSpPr>
          <p:cNvPr id="650" name="Google Shape;650;p24"/>
          <p:cNvCxnSpPr/>
          <p:nvPr/>
        </p:nvCxnSpPr>
        <p:spPr>
          <a:xfrm rot="10800000" flipH="1">
            <a:off x="5707934" y="2620680"/>
            <a:ext cx="712791" cy="180618"/>
          </a:xfrm>
          <a:prstGeom prst="straightConnector1">
            <a:avLst/>
          </a:prstGeom>
          <a:noFill/>
          <a:ln w="57150" cap="flat" cmpd="sng">
            <a:solidFill>
              <a:schemeClr val="lt1"/>
            </a:solidFill>
            <a:prstDash val="solid"/>
            <a:miter lim="800000"/>
            <a:headEnd type="none" w="sm" len="sm"/>
            <a:tailEnd type="triangle" w="med" len="med"/>
          </a:ln>
        </p:spPr>
      </p:cxnSp>
      <p:cxnSp>
        <p:nvCxnSpPr>
          <p:cNvPr id="651" name="Google Shape;651;p24"/>
          <p:cNvCxnSpPr/>
          <p:nvPr/>
        </p:nvCxnSpPr>
        <p:spPr>
          <a:xfrm>
            <a:off x="5707934" y="2824861"/>
            <a:ext cx="1319883" cy="544398"/>
          </a:xfrm>
          <a:prstGeom prst="straightConnector1">
            <a:avLst/>
          </a:prstGeom>
          <a:noFill/>
          <a:ln w="57150" cap="flat" cmpd="sng">
            <a:solidFill>
              <a:schemeClr val="lt1"/>
            </a:solidFill>
            <a:prstDash val="solid"/>
            <a:miter lim="800000"/>
            <a:headEnd type="none" w="sm" len="sm"/>
            <a:tailEnd type="triangle" w="med" len="med"/>
          </a:ln>
        </p:spPr>
      </p:cxnSp>
      <p:cxnSp>
        <p:nvCxnSpPr>
          <p:cNvPr id="652" name="Google Shape;652;p24"/>
          <p:cNvCxnSpPr/>
          <p:nvPr/>
        </p:nvCxnSpPr>
        <p:spPr>
          <a:xfrm rot="10800000" flipH="1">
            <a:off x="9531169" y="2576458"/>
            <a:ext cx="290049" cy="792801"/>
          </a:xfrm>
          <a:prstGeom prst="straightConnector1">
            <a:avLst/>
          </a:prstGeom>
          <a:noFill/>
          <a:ln w="57150" cap="flat" cmpd="sng">
            <a:solidFill>
              <a:schemeClr val="lt1"/>
            </a:solidFill>
            <a:prstDash val="solid"/>
            <a:miter lim="800000"/>
            <a:headEnd type="none" w="sm" len="sm"/>
            <a:tailEnd type="triangle" w="med" len="med"/>
          </a:ln>
        </p:spPr>
      </p:cxnSp>
      <p:cxnSp>
        <p:nvCxnSpPr>
          <p:cNvPr id="653" name="Google Shape;653;p24"/>
          <p:cNvCxnSpPr/>
          <p:nvPr/>
        </p:nvCxnSpPr>
        <p:spPr>
          <a:xfrm>
            <a:off x="8357864" y="1533195"/>
            <a:ext cx="425553" cy="541690"/>
          </a:xfrm>
          <a:prstGeom prst="straightConnector1">
            <a:avLst/>
          </a:prstGeom>
          <a:noFill/>
          <a:ln w="57150" cap="flat" cmpd="sng">
            <a:solidFill>
              <a:schemeClr val="lt1"/>
            </a:solidFill>
            <a:prstDash val="solid"/>
            <a:miter lim="800000"/>
            <a:headEnd type="none" w="sm" len="sm"/>
            <a:tailEnd type="triangle" w="med" len="med"/>
          </a:ln>
        </p:spPr>
      </p:cxnSp>
      <p:pic>
        <p:nvPicPr>
          <p:cNvPr id="654" name="Google Shape;654;p24"/>
          <p:cNvPicPr preferRelativeResize="0"/>
          <p:nvPr/>
        </p:nvPicPr>
        <p:blipFill rotWithShape="1">
          <a:blip r:embed="rId12">
            <a:alphaModFix/>
          </a:blip>
          <a:srcRect/>
          <a:stretch/>
        </p:blipFill>
        <p:spPr>
          <a:xfrm>
            <a:off x="4884399" y="1326260"/>
            <a:ext cx="720000" cy="720000"/>
          </a:xfrm>
          <a:prstGeom prst="rect">
            <a:avLst/>
          </a:prstGeom>
          <a:noFill/>
          <a:ln>
            <a:noFill/>
          </a:ln>
        </p:spPr>
      </p:pic>
      <p:pic>
        <p:nvPicPr>
          <p:cNvPr id="655" name="Google Shape;655;p24"/>
          <p:cNvPicPr preferRelativeResize="0"/>
          <p:nvPr/>
        </p:nvPicPr>
        <p:blipFill rotWithShape="1">
          <a:blip r:embed="rId13">
            <a:alphaModFix/>
          </a:blip>
          <a:srcRect/>
          <a:stretch/>
        </p:blipFill>
        <p:spPr>
          <a:xfrm>
            <a:off x="5605996" y="1326260"/>
            <a:ext cx="456000" cy="720000"/>
          </a:xfrm>
          <a:prstGeom prst="rect">
            <a:avLst/>
          </a:prstGeom>
          <a:noFill/>
          <a:ln>
            <a:noFill/>
          </a:ln>
        </p:spPr>
      </p:pic>
      <p:pic>
        <p:nvPicPr>
          <p:cNvPr id="656" name="Google Shape;656;p24"/>
          <p:cNvPicPr preferRelativeResize="0"/>
          <p:nvPr/>
        </p:nvPicPr>
        <p:blipFill rotWithShape="1">
          <a:blip r:embed="rId14">
            <a:alphaModFix/>
          </a:blip>
          <a:srcRect/>
          <a:stretch/>
        </p:blipFill>
        <p:spPr>
          <a:xfrm>
            <a:off x="5617565" y="2192705"/>
            <a:ext cx="793000" cy="720000"/>
          </a:xfrm>
          <a:prstGeom prst="rect">
            <a:avLst/>
          </a:prstGeom>
          <a:noFill/>
          <a:ln>
            <a:noFill/>
          </a:ln>
        </p:spPr>
      </p:pic>
      <p:pic>
        <p:nvPicPr>
          <p:cNvPr id="657" name="Google Shape;657;p24"/>
          <p:cNvPicPr preferRelativeResize="0"/>
          <p:nvPr/>
        </p:nvPicPr>
        <p:blipFill rotWithShape="1">
          <a:blip r:embed="rId15">
            <a:alphaModFix/>
          </a:blip>
          <a:srcRect/>
          <a:stretch/>
        </p:blipFill>
        <p:spPr>
          <a:xfrm>
            <a:off x="5454326" y="5510526"/>
            <a:ext cx="968830" cy="720000"/>
          </a:xfrm>
          <a:prstGeom prst="rect">
            <a:avLst/>
          </a:prstGeom>
          <a:noFill/>
          <a:ln>
            <a:noFill/>
          </a:ln>
        </p:spPr>
      </p:pic>
      <p:pic>
        <p:nvPicPr>
          <p:cNvPr id="658" name="Google Shape;658;p24"/>
          <p:cNvPicPr preferRelativeResize="0"/>
          <p:nvPr/>
        </p:nvPicPr>
        <p:blipFill rotWithShape="1">
          <a:blip r:embed="rId16">
            <a:alphaModFix/>
          </a:blip>
          <a:srcRect/>
          <a:stretch/>
        </p:blipFill>
        <p:spPr>
          <a:xfrm>
            <a:off x="5454326" y="3854168"/>
            <a:ext cx="1299248" cy="720000"/>
          </a:xfrm>
          <a:prstGeom prst="rect">
            <a:avLst/>
          </a:prstGeom>
          <a:noFill/>
          <a:ln>
            <a:noFill/>
          </a:ln>
        </p:spPr>
      </p:pic>
      <p:pic>
        <p:nvPicPr>
          <p:cNvPr id="659" name="Google Shape;659;p24"/>
          <p:cNvPicPr preferRelativeResize="0"/>
          <p:nvPr/>
        </p:nvPicPr>
        <p:blipFill rotWithShape="1">
          <a:blip r:embed="rId17">
            <a:alphaModFix/>
          </a:blip>
          <a:srcRect/>
          <a:stretch/>
        </p:blipFill>
        <p:spPr>
          <a:xfrm>
            <a:off x="5617565" y="3024112"/>
            <a:ext cx="360000" cy="720000"/>
          </a:xfrm>
          <a:prstGeom prst="rect">
            <a:avLst/>
          </a:prstGeom>
          <a:noFill/>
          <a:ln>
            <a:noFill/>
          </a:ln>
        </p:spPr>
      </p:pic>
      <p:pic>
        <p:nvPicPr>
          <p:cNvPr id="660" name="Google Shape;660;p24"/>
          <p:cNvPicPr preferRelativeResize="0"/>
          <p:nvPr/>
        </p:nvPicPr>
        <p:blipFill rotWithShape="1">
          <a:blip r:embed="rId17">
            <a:alphaModFix/>
          </a:blip>
          <a:srcRect/>
          <a:stretch/>
        </p:blipFill>
        <p:spPr>
          <a:xfrm>
            <a:off x="5094326" y="3854169"/>
            <a:ext cx="360000" cy="720000"/>
          </a:xfrm>
          <a:prstGeom prst="rect">
            <a:avLst/>
          </a:prstGeom>
          <a:noFill/>
          <a:ln>
            <a:noFill/>
          </a:ln>
        </p:spPr>
      </p:pic>
      <p:pic>
        <p:nvPicPr>
          <p:cNvPr id="661" name="Google Shape;661;p24"/>
          <p:cNvPicPr preferRelativeResize="0"/>
          <p:nvPr/>
        </p:nvPicPr>
        <p:blipFill rotWithShape="1">
          <a:blip r:embed="rId17">
            <a:alphaModFix/>
          </a:blip>
          <a:srcRect/>
          <a:stretch/>
        </p:blipFill>
        <p:spPr>
          <a:xfrm>
            <a:off x="5094326" y="4682347"/>
            <a:ext cx="360000" cy="720000"/>
          </a:xfrm>
          <a:prstGeom prst="rect">
            <a:avLst/>
          </a:prstGeom>
          <a:noFill/>
          <a:ln>
            <a:noFill/>
          </a:ln>
        </p:spPr>
      </p:pic>
      <p:pic>
        <p:nvPicPr>
          <p:cNvPr id="662" name="Google Shape;662;p24"/>
          <p:cNvPicPr preferRelativeResize="0"/>
          <p:nvPr/>
        </p:nvPicPr>
        <p:blipFill rotWithShape="1">
          <a:blip r:embed="rId17">
            <a:alphaModFix/>
          </a:blip>
          <a:srcRect/>
          <a:stretch/>
        </p:blipFill>
        <p:spPr>
          <a:xfrm>
            <a:off x="5094326" y="5510526"/>
            <a:ext cx="360000" cy="720000"/>
          </a:xfrm>
          <a:prstGeom prst="rect">
            <a:avLst/>
          </a:prstGeom>
          <a:noFill/>
          <a:ln>
            <a:noFill/>
          </a:ln>
        </p:spPr>
      </p:pic>
      <p:pic>
        <p:nvPicPr>
          <p:cNvPr id="663" name="Google Shape;663;p24"/>
          <p:cNvPicPr preferRelativeResize="0"/>
          <p:nvPr/>
        </p:nvPicPr>
        <p:blipFill rotWithShape="1">
          <a:blip r:embed="rId18">
            <a:alphaModFix/>
          </a:blip>
          <a:srcRect/>
          <a:stretch/>
        </p:blipFill>
        <p:spPr>
          <a:xfrm>
            <a:off x="5454326" y="4682347"/>
            <a:ext cx="1123902" cy="72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6">
                                            <p:txEl>
                                              <p:pRg st="0" end="0"/>
                                            </p:txEl>
                                          </p:spTgt>
                                        </p:tgtEl>
                                        <p:attrNameLst>
                                          <p:attrName>style.visibility</p:attrName>
                                        </p:attrNameLst>
                                      </p:cBhvr>
                                      <p:to>
                                        <p:strVal val="visible"/>
                                      </p:to>
                                    </p:set>
                                    <p:animEffect transition="in" filter="fade">
                                      <p:cBhvr>
                                        <p:cTn id="7" dur="500"/>
                                        <p:tgtEl>
                                          <p:spTgt spid="64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25b.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4"/>
                                        </p:tgtEl>
                                        <p:attrNameLst>
                                          <p:attrName>style.visibility</p:attrName>
                                        </p:attrNameLst>
                                      </p:cBhvr>
                                      <p:to>
                                        <p:strVal val="visible"/>
                                      </p:to>
                                    </p:set>
                                    <p:animEffect transition="in" filter="fade">
                                      <p:cBhvr>
                                        <p:cTn id="11" dur="500"/>
                                        <p:tgtEl>
                                          <p:spTgt spid="65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55"/>
                                        </p:tgtEl>
                                        <p:attrNameLst>
                                          <p:attrName>style.visibility</p:attrName>
                                        </p:attrNameLst>
                                      </p:cBhvr>
                                      <p:to>
                                        <p:strVal val="visible"/>
                                      </p:to>
                                    </p:set>
                                    <p:animEffect transition="in" filter="fade">
                                      <p:cBhvr>
                                        <p:cTn id="15" dur="500"/>
                                        <p:tgtEl>
                                          <p:spTgt spid="6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46">
                                            <p:txEl>
                                              <p:pRg st="1" end="1"/>
                                            </p:txEl>
                                          </p:spTgt>
                                        </p:tgtEl>
                                        <p:attrNameLst>
                                          <p:attrName>style.visibility</p:attrName>
                                        </p:attrNameLst>
                                      </p:cBhvr>
                                      <p:to>
                                        <p:strVal val="visible"/>
                                      </p:to>
                                    </p:set>
                                    <p:animEffect transition="in" filter="fade">
                                      <p:cBhvr>
                                        <p:cTn id="20" dur="500"/>
                                        <p:tgtEl>
                                          <p:spTgt spid="646">
                                            <p:txEl>
                                              <p:pRg st="1" end="1"/>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4" name="Line_26b.wav"/>
                                        </p:tgtEl>
                                      </p:cMediaNode>
                                    </p:audio>
                                  </p:sub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48"/>
                                        </p:tgtEl>
                                        <p:attrNameLst>
                                          <p:attrName>style.visibility</p:attrName>
                                        </p:attrNameLst>
                                      </p:cBhvr>
                                      <p:to>
                                        <p:strVal val="visible"/>
                                      </p:to>
                                    </p:set>
                                    <p:animEffect transition="in" filter="fade">
                                      <p:cBhvr>
                                        <p:cTn id="24" dur="500"/>
                                        <p:tgtEl>
                                          <p:spTgt spid="648"/>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56"/>
                                        </p:tgtEl>
                                        <p:attrNameLst>
                                          <p:attrName>style.visibility</p:attrName>
                                        </p:attrNameLst>
                                      </p:cBhvr>
                                      <p:to>
                                        <p:strVal val="visible"/>
                                      </p:to>
                                    </p:set>
                                    <p:animEffect transition="in" filter="fade">
                                      <p:cBhvr>
                                        <p:cTn id="28" dur="500"/>
                                        <p:tgtEl>
                                          <p:spTgt spid="65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46">
                                            <p:txEl>
                                              <p:pRg st="2" end="2"/>
                                            </p:txEl>
                                          </p:spTgt>
                                        </p:tgtEl>
                                        <p:attrNameLst>
                                          <p:attrName>style.visibility</p:attrName>
                                        </p:attrNameLst>
                                      </p:cBhvr>
                                      <p:to>
                                        <p:strVal val="visible"/>
                                      </p:to>
                                    </p:set>
                                    <p:animEffect transition="in" filter="fade">
                                      <p:cBhvr>
                                        <p:cTn id="33" dur="500"/>
                                        <p:tgtEl>
                                          <p:spTgt spid="646">
                                            <p:txEl>
                                              <p:pRg st="2" end="2"/>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5" name="Line_27b.wav"/>
                                        </p:tgtEl>
                                      </p:cMediaNode>
                                    </p:audio>
                                  </p:sub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647"/>
                                        </p:tgtEl>
                                        <p:attrNameLst>
                                          <p:attrName>style.visibility</p:attrName>
                                        </p:attrNameLst>
                                      </p:cBhvr>
                                      <p:to>
                                        <p:strVal val="visible"/>
                                      </p:to>
                                    </p:set>
                                    <p:animEffect transition="in" filter="fade">
                                      <p:cBhvr>
                                        <p:cTn id="37" dur="500"/>
                                        <p:tgtEl>
                                          <p:spTgt spid="647"/>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659"/>
                                        </p:tgtEl>
                                        <p:attrNameLst>
                                          <p:attrName>style.visibility</p:attrName>
                                        </p:attrNameLst>
                                      </p:cBhvr>
                                      <p:to>
                                        <p:strVal val="visible"/>
                                      </p:to>
                                    </p:set>
                                    <p:animEffect transition="in" filter="fade">
                                      <p:cBhvr>
                                        <p:cTn id="41" dur="500"/>
                                        <p:tgtEl>
                                          <p:spTgt spid="65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46">
                                            <p:txEl>
                                              <p:pRg st="3" end="3"/>
                                            </p:txEl>
                                          </p:spTgt>
                                        </p:tgtEl>
                                        <p:attrNameLst>
                                          <p:attrName>style.visibility</p:attrName>
                                        </p:attrNameLst>
                                      </p:cBhvr>
                                      <p:to>
                                        <p:strVal val="visible"/>
                                      </p:to>
                                    </p:set>
                                    <p:animEffect transition="in" filter="fade">
                                      <p:cBhvr>
                                        <p:cTn id="46" dur="500"/>
                                        <p:tgtEl>
                                          <p:spTgt spid="646">
                                            <p:txEl>
                                              <p:pRg st="3" end="3"/>
                                            </p:txEl>
                                          </p:spTgt>
                                        </p:tgtEl>
                                      </p:cBhvr>
                                    </p:animEffect>
                                  </p:childTnLst>
                                  <p:subTnLst>
                                    <p:audio>
                                      <p:cMediaNode>
                                        <p:cTn display="0" masterRel="sameClick">
                                          <p:stCondLst>
                                            <p:cond evt="begin" delay="0">
                                              <p:tn val="44"/>
                                            </p:cond>
                                          </p:stCondLst>
                                          <p:endCondLst>
                                            <p:cond evt="onStopAudio" delay="0">
                                              <p:tgtEl>
                                                <p:sldTgt/>
                                              </p:tgtEl>
                                            </p:cond>
                                          </p:endCondLst>
                                        </p:cTn>
                                        <p:tgtEl>
                                          <p:sndTgt r:embed="rId6" name="Line_28b.wav"/>
                                        </p:tgtEl>
                                      </p:cMediaNode>
                                    </p:audio>
                                  </p:sub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660"/>
                                        </p:tgtEl>
                                        <p:attrNameLst>
                                          <p:attrName>style.visibility</p:attrName>
                                        </p:attrNameLst>
                                      </p:cBhvr>
                                      <p:to>
                                        <p:strVal val="visible"/>
                                      </p:to>
                                    </p:set>
                                    <p:animEffect transition="in" filter="fade">
                                      <p:cBhvr>
                                        <p:cTn id="50" dur="500"/>
                                        <p:tgtEl>
                                          <p:spTgt spid="660"/>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658"/>
                                        </p:tgtEl>
                                        <p:attrNameLst>
                                          <p:attrName>style.visibility</p:attrName>
                                        </p:attrNameLst>
                                      </p:cBhvr>
                                      <p:to>
                                        <p:strVal val="visible"/>
                                      </p:to>
                                    </p:set>
                                    <p:animEffect transition="in" filter="fade">
                                      <p:cBhvr>
                                        <p:cTn id="54" dur="500"/>
                                        <p:tgtEl>
                                          <p:spTgt spid="65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46">
                                            <p:txEl>
                                              <p:pRg st="4" end="4"/>
                                            </p:txEl>
                                          </p:spTgt>
                                        </p:tgtEl>
                                        <p:attrNameLst>
                                          <p:attrName>style.visibility</p:attrName>
                                        </p:attrNameLst>
                                      </p:cBhvr>
                                      <p:to>
                                        <p:strVal val="visible"/>
                                      </p:to>
                                    </p:set>
                                    <p:animEffect transition="in" filter="fade">
                                      <p:cBhvr>
                                        <p:cTn id="59" dur="500"/>
                                        <p:tgtEl>
                                          <p:spTgt spid="646">
                                            <p:txEl>
                                              <p:pRg st="4" end="4"/>
                                            </p:txEl>
                                          </p:spTgt>
                                        </p:tgtEl>
                                      </p:cBhvr>
                                    </p:animEffect>
                                  </p:childTnLst>
                                  <p:subTnLst>
                                    <p:audio>
                                      <p:cMediaNode>
                                        <p:cTn display="0" masterRel="sameClick">
                                          <p:stCondLst>
                                            <p:cond evt="begin" delay="0">
                                              <p:tn val="57"/>
                                            </p:cond>
                                          </p:stCondLst>
                                          <p:endCondLst>
                                            <p:cond evt="onStopAudio" delay="0">
                                              <p:tgtEl>
                                                <p:sldTgt/>
                                              </p:tgtEl>
                                            </p:cond>
                                          </p:endCondLst>
                                        </p:cTn>
                                        <p:tgtEl>
                                          <p:sndTgt r:embed="rId7" name="Line_29b.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661"/>
                                        </p:tgtEl>
                                        <p:attrNameLst>
                                          <p:attrName>style.visibility</p:attrName>
                                        </p:attrNameLst>
                                      </p:cBhvr>
                                      <p:to>
                                        <p:strVal val="visible"/>
                                      </p:to>
                                    </p:set>
                                    <p:animEffect transition="in" filter="fade">
                                      <p:cBhvr>
                                        <p:cTn id="63" dur="500"/>
                                        <p:tgtEl>
                                          <p:spTgt spid="661"/>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663"/>
                                        </p:tgtEl>
                                        <p:attrNameLst>
                                          <p:attrName>style.visibility</p:attrName>
                                        </p:attrNameLst>
                                      </p:cBhvr>
                                      <p:to>
                                        <p:strVal val="visible"/>
                                      </p:to>
                                    </p:set>
                                    <p:animEffect transition="in" filter="fade">
                                      <p:cBhvr>
                                        <p:cTn id="67" dur="500"/>
                                        <p:tgtEl>
                                          <p:spTgt spid="66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46">
                                            <p:txEl>
                                              <p:pRg st="5" end="5"/>
                                            </p:txEl>
                                          </p:spTgt>
                                        </p:tgtEl>
                                        <p:attrNameLst>
                                          <p:attrName>style.visibility</p:attrName>
                                        </p:attrNameLst>
                                      </p:cBhvr>
                                      <p:to>
                                        <p:strVal val="visible"/>
                                      </p:to>
                                    </p:set>
                                    <p:animEffect transition="in" filter="fade">
                                      <p:cBhvr>
                                        <p:cTn id="72" dur="500"/>
                                        <p:tgtEl>
                                          <p:spTgt spid="646">
                                            <p:txEl>
                                              <p:pRg st="5" end="5"/>
                                            </p:txEl>
                                          </p:spTgt>
                                        </p:tgtEl>
                                      </p:cBhvr>
                                    </p:animEffect>
                                  </p:childTnLst>
                                  <p:subTnLst>
                                    <p:audio>
                                      <p:cMediaNode>
                                        <p:cTn display="0" masterRel="sameClick">
                                          <p:stCondLst>
                                            <p:cond evt="begin" delay="0">
                                              <p:tn val="70"/>
                                            </p:cond>
                                          </p:stCondLst>
                                          <p:endCondLst>
                                            <p:cond evt="onStopAudio" delay="0">
                                              <p:tgtEl>
                                                <p:sldTgt/>
                                              </p:tgtEl>
                                            </p:cond>
                                          </p:endCondLst>
                                        </p:cTn>
                                        <p:tgtEl>
                                          <p:sndTgt r:embed="rId8" name="Line_30b.wav"/>
                                        </p:tgtEl>
                                      </p:cMediaNode>
                                    </p:audio>
                                  </p:sub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662"/>
                                        </p:tgtEl>
                                        <p:attrNameLst>
                                          <p:attrName>style.visibility</p:attrName>
                                        </p:attrNameLst>
                                      </p:cBhvr>
                                      <p:to>
                                        <p:strVal val="visible"/>
                                      </p:to>
                                    </p:set>
                                    <p:animEffect transition="in" filter="fade">
                                      <p:cBhvr>
                                        <p:cTn id="76" dur="500"/>
                                        <p:tgtEl>
                                          <p:spTgt spid="662"/>
                                        </p:tgtEl>
                                      </p:cBhvr>
                                    </p:animEffec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657"/>
                                        </p:tgtEl>
                                        <p:attrNameLst>
                                          <p:attrName>style.visibility</p:attrName>
                                        </p:attrNameLst>
                                      </p:cBhvr>
                                      <p:to>
                                        <p:strVal val="visible"/>
                                      </p:to>
                                    </p:set>
                                    <p:animEffect transition="in" filter="fade">
                                      <p:cBhvr>
                                        <p:cTn id="80" dur="500"/>
                                        <p:tgtEl>
                                          <p:spTgt spid="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C’est</a:t>
            </a:r>
            <a:r>
              <a:rPr lang="en-GB" sz="3600" b="1" dirty="0">
                <a:solidFill>
                  <a:schemeClr val="bg1"/>
                </a:solidFill>
              </a:rPr>
              <a:t> un SFC ?</a:t>
            </a:r>
          </a:p>
        </p:txBody>
      </p:sp>
      <p:sp>
        <p:nvSpPr>
          <p:cNvPr id="3" name="Rounded Rectangle 10">
            <a:extLst>
              <a:ext uri="{FF2B5EF4-FFF2-40B4-BE49-F238E27FC236}">
                <a16:creationId xmlns:a16="http://schemas.microsoft.com/office/drawing/2014/main" id="{9EF87CF3-C974-4167-8844-D0127B40530C}"/>
              </a:ext>
            </a:extLst>
          </p:cNvPr>
          <p:cNvSpPr/>
          <p:nvPr/>
        </p:nvSpPr>
        <p:spPr>
          <a:xfrm>
            <a:off x="10439401" y="223022"/>
            <a:ext cx="1618288"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245442" y="3041918"/>
            <a:ext cx="170110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maths</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2083082" y="4438489"/>
            <a:ext cx="1260000" cy="1260000"/>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231822" y="3749804"/>
            <a:ext cx="172835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math</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s</a:t>
            </a:r>
          </a:p>
        </p:txBody>
      </p:sp>
      <p:pic>
        <p:nvPicPr>
          <p:cNvPr id="8" name="Picture 7">
            <a:extLst>
              <a:ext uri="{FF2B5EF4-FFF2-40B4-BE49-F238E27FC236}">
                <a16:creationId xmlns:a16="http://schemas.microsoft.com/office/drawing/2014/main" id="{493B9793-A301-4748-BF08-CDBF3DC353B7}"/>
              </a:ext>
            </a:extLst>
          </p:cNvPr>
          <p:cNvPicPr>
            <a:picLocks noChangeAspect="1"/>
          </p:cNvPicPr>
          <p:nvPr/>
        </p:nvPicPr>
        <p:blipFill>
          <a:blip r:embed="rId4"/>
          <a:stretch>
            <a:fillRect/>
          </a:stretch>
        </p:blipFill>
        <p:spPr>
          <a:xfrm>
            <a:off x="9100184" y="4663620"/>
            <a:ext cx="590632" cy="809738"/>
          </a:xfrm>
          <a:prstGeom prst="rect">
            <a:avLst/>
          </a:prstGeom>
        </p:spPr>
      </p:pic>
      <p:pic>
        <p:nvPicPr>
          <p:cNvPr id="10" name="Picture 9">
            <a:extLst>
              <a:ext uri="{FF2B5EF4-FFF2-40B4-BE49-F238E27FC236}">
                <a16:creationId xmlns:a16="http://schemas.microsoft.com/office/drawing/2014/main" id="{B21C88EC-2A75-4DAC-BB4C-B584B2BBC560}"/>
              </a:ext>
            </a:extLst>
          </p:cNvPr>
          <p:cNvPicPr>
            <a:picLocks noChangeAspect="1"/>
          </p:cNvPicPr>
          <p:nvPr/>
        </p:nvPicPr>
        <p:blipFill>
          <a:blip r:embed="rId5"/>
          <a:stretch>
            <a:fillRect/>
          </a:stretch>
        </p:blipFill>
        <p:spPr>
          <a:xfrm>
            <a:off x="2334356" y="4684346"/>
            <a:ext cx="757452" cy="789012"/>
          </a:xfrm>
          <a:prstGeom prst="rect">
            <a:avLst/>
          </a:prstGeom>
        </p:spPr>
      </p:pic>
    </p:spTree>
    <p:extLst>
      <p:ext uri="{BB962C8B-B14F-4D97-AF65-F5344CB8AC3E}">
        <p14:creationId xmlns:p14="http://schemas.microsoft.com/office/powerpoint/2010/main" val="284254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668"/>
        <p:cNvGrpSpPr/>
        <p:nvPr/>
      </p:nvGrpSpPr>
      <p:grpSpPr>
        <a:xfrm>
          <a:off x="0" y="0"/>
          <a:ext cx="0" cy="0"/>
          <a:chOff x="0" y="0"/>
          <a:chExt cx="0" cy="0"/>
        </a:xfrm>
      </p:grpSpPr>
      <p:pic>
        <p:nvPicPr>
          <p:cNvPr id="669" name="Google Shape;669;p25" descr="background rectangle"/>
          <p:cNvPicPr preferRelativeResize="0"/>
          <p:nvPr/>
        </p:nvPicPr>
        <p:blipFill rotWithShape="1">
          <a:blip r:embed="rId3">
            <a:alphaModFix/>
          </a:blip>
          <a:srcRect/>
          <a:stretch/>
        </p:blipFill>
        <p:spPr>
          <a:xfrm>
            <a:off x="-1" y="296864"/>
            <a:ext cx="7348656" cy="867128"/>
          </a:xfrm>
          <a:prstGeom prst="rect">
            <a:avLst/>
          </a:prstGeom>
          <a:noFill/>
          <a:ln>
            <a:noFill/>
          </a:ln>
        </p:spPr>
      </p:pic>
      <p:sp>
        <p:nvSpPr>
          <p:cNvPr id="670" name="Google Shape;670;p25"/>
          <p:cNvSpPr txBox="1">
            <a:spLocks noGrp="1"/>
          </p:cNvSpPr>
          <p:nvPr>
            <p:ph type="title"/>
          </p:nvPr>
        </p:nvSpPr>
        <p:spPr>
          <a:xfrm>
            <a:off x="188942" y="296864"/>
            <a:ext cx="6156102"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40"/>
              <a:buFont typeface="Century Gothic"/>
              <a:buNone/>
            </a:pPr>
            <a:r>
              <a:rPr lang="en-GB" sz="3240" b="1" dirty="0" err="1">
                <a:solidFill>
                  <a:schemeClr val="lt1"/>
                </a:solidFill>
              </a:rPr>
              <a:t>Écris</a:t>
            </a:r>
            <a:r>
              <a:rPr lang="en-GB" sz="3240" b="1" dirty="0">
                <a:solidFill>
                  <a:schemeClr val="lt1"/>
                </a:solidFill>
              </a:rPr>
              <a:t> la </a:t>
            </a:r>
            <a:r>
              <a:rPr lang="en-GB" sz="3240" b="1" dirty="0" err="1">
                <a:solidFill>
                  <a:schemeClr val="lt1"/>
                </a:solidFill>
              </a:rPr>
              <a:t>réponse</a:t>
            </a:r>
            <a:r>
              <a:rPr lang="en-GB" sz="3240" b="1" dirty="0">
                <a:solidFill>
                  <a:schemeClr val="lt1"/>
                </a:solidFill>
              </a:rPr>
              <a:t> </a:t>
            </a:r>
            <a:r>
              <a:rPr lang="en-GB" sz="3240" b="1" dirty="0" err="1">
                <a:solidFill>
                  <a:schemeClr val="lt1"/>
                </a:solidFill>
              </a:rPr>
              <a:t>correcte</a:t>
            </a:r>
            <a:endParaRPr dirty="0"/>
          </a:p>
        </p:txBody>
      </p:sp>
      <p:sp>
        <p:nvSpPr>
          <p:cNvPr id="671" name="Google Shape;671;p25"/>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a:t>
            </a:r>
            <a:endParaRPr/>
          </a:p>
        </p:txBody>
      </p:sp>
      <p:sp>
        <p:nvSpPr>
          <p:cNvPr id="672" name="Google Shape;672;p25"/>
          <p:cNvSpPr txBox="1"/>
          <p:nvPr/>
        </p:nvSpPr>
        <p:spPr>
          <a:xfrm>
            <a:off x="188942" y="1557466"/>
            <a:ext cx="11814116" cy="495438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rgbClr val="115076"/>
              </a:buClr>
              <a:buSzPts val="2400"/>
              <a:buFont typeface="Century Gothic"/>
              <a:buAutoNum type="arabicPeriod"/>
            </a:pPr>
            <a:r>
              <a:rPr lang="en-GB" sz="2400" dirty="0">
                <a:solidFill>
                  <a:srgbClr val="115076"/>
                </a:solidFill>
                <a:latin typeface="Century Gothic"/>
                <a:ea typeface="Century Gothic"/>
                <a:cs typeface="Century Gothic"/>
                <a:sym typeface="Century Gothic"/>
              </a:rPr>
              <a:t>René </a:t>
            </a:r>
            <a:r>
              <a:rPr lang="en-GB" sz="2400" dirty="0" err="1">
                <a:solidFill>
                  <a:srgbClr val="115076"/>
                </a:solidFill>
                <a:latin typeface="Century Gothic"/>
                <a:ea typeface="Century Gothic"/>
                <a:cs typeface="Century Gothic"/>
                <a:sym typeface="Century Gothic"/>
              </a:rPr>
              <a:t>Philombé</a:t>
            </a:r>
            <a:r>
              <a:rPr lang="en-GB" sz="2400" dirty="0">
                <a:solidFill>
                  <a:srgbClr val="115076"/>
                </a:solidFill>
                <a:latin typeface="Century Gothic"/>
                <a:ea typeface="Century Gothic"/>
                <a:cs typeface="Century Gothic"/>
                <a:sym typeface="Century Gothic"/>
              </a:rPr>
              <a:t> </a:t>
            </a:r>
            <a:r>
              <a:rPr lang="en-GB" sz="2400" dirty="0" err="1">
                <a:solidFill>
                  <a:srgbClr val="115076"/>
                </a:solidFill>
                <a:latin typeface="Century Gothic"/>
                <a:ea typeface="Century Gothic"/>
                <a:cs typeface="Century Gothic"/>
                <a:sym typeface="Century Gothic"/>
              </a:rPr>
              <a:t>est</a:t>
            </a:r>
            <a:r>
              <a:rPr lang="en-GB" sz="2400" dirty="0">
                <a:solidFill>
                  <a:srgbClr val="115076"/>
                </a:solidFill>
                <a:latin typeface="Century Gothic"/>
                <a:ea typeface="Century Gothic"/>
                <a:cs typeface="Century Gothic"/>
                <a:sym typeface="Century Gothic"/>
              </a:rPr>
              <a:t> </a:t>
            </a:r>
            <a:r>
              <a:rPr lang="en-GB" sz="2400" b="1" dirty="0">
                <a:solidFill>
                  <a:srgbClr val="115076"/>
                </a:solidFill>
                <a:latin typeface="Century Gothic"/>
                <a:ea typeface="Century Gothic"/>
                <a:cs typeface="Century Gothic"/>
                <a:sym typeface="Century Gothic"/>
              </a:rPr>
              <a:t>un </a:t>
            </a:r>
            <a:r>
              <a:rPr lang="en-GB" sz="2400" b="1" dirty="0" err="1">
                <a:solidFill>
                  <a:srgbClr val="115076"/>
                </a:solidFill>
                <a:latin typeface="Century Gothic"/>
                <a:ea typeface="Century Gothic"/>
                <a:cs typeface="Century Gothic"/>
                <a:sym typeface="Century Gothic"/>
              </a:rPr>
              <a:t>poète</a:t>
            </a:r>
            <a:r>
              <a:rPr lang="en-GB" sz="2400" b="1" dirty="0">
                <a:solidFill>
                  <a:srgbClr val="115076"/>
                </a:solidFill>
                <a:latin typeface="Century Gothic"/>
                <a:ea typeface="Century Gothic"/>
                <a:cs typeface="Century Gothic"/>
                <a:sym typeface="Century Gothic"/>
              </a:rPr>
              <a:t> </a:t>
            </a:r>
            <a:r>
              <a:rPr lang="en-GB" sz="2400" b="1" dirty="0" err="1">
                <a:solidFill>
                  <a:srgbClr val="115076"/>
                </a:solidFill>
                <a:latin typeface="Century Gothic"/>
                <a:ea typeface="Century Gothic"/>
                <a:cs typeface="Century Gothic"/>
                <a:sym typeface="Century Gothic"/>
              </a:rPr>
              <a:t>jeune</a:t>
            </a:r>
            <a:r>
              <a:rPr lang="en-GB" sz="2400" b="1" dirty="0">
                <a:solidFill>
                  <a:srgbClr val="115076"/>
                </a:solidFill>
                <a:latin typeface="Century Gothic"/>
                <a:ea typeface="Century Gothic"/>
                <a:cs typeface="Century Gothic"/>
                <a:sym typeface="Century Gothic"/>
              </a:rPr>
              <a:t> </a:t>
            </a:r>
            <a:r>
              <a:rPr lang="en-GB" sz="2400" dirty="0">
                <a:solidFill>
                  <a:srgbClr val="115076"/>
                </a:solidFill>
                <a:latin typeface="Century Gothic"/>
                <a:ea typeface="Century Gothic"/>
                <a:cs typeface="Century Gothic"/>
                <a:sym typeface="Century Gothic"/>
              </a:rPr>
              <a:t>/ </a:t>
            </a:r>
            <a:r>
              <a:rPr lang="en-GB" sz="2400" b="1" dirty="0">
                <a:solidFill>
                  <a:srgbClr val="115076"/>
                </a:solidFill>
                <a:latin typeface="Century Gothic"/>
                <a:ea typeface="Century Gothic"/>
                <a:cs typeface="Century Gothic"/>
                <a:sym typeface="Century Gothic"/>
              </a:rPr>
              <a:t>un </a:t>
            </a:r>
            <a:r>
              <a:rPr lang="en-GB" sz="2400" b="1" dirty="0" err="1">
                <a:solidFill>
                  <a:srgbClr val="115076"/>
                </a:solidFill>
                <a:latin typeface="Century Gothic"/>
                <a:ea typeface="Century Gothic"/>
                <a:cs typeface="Century Gothic"/>
                <a:sym typeface="Century Gothic"/>
              </a:rPr>
              <a:t>poète</a:t>
            </a:r>
            <a:r>
              <a:rPr lang="en-GB" sz="2400" b="1" dirty="0">
                <a:solidFill>
                  <a:srgbClr val="115076"/>
                </a:solidFill>
                <a:latin typeface="Century Gothic"/>
                <a:ea typeface="Century Gothic"/>
                <a:cs typeface="Century Gothic"/>
                <a:sym typeface="Century Gothic"/>
              </a:rPr>
              <a:t> </a:t>
            </a:r>
            <a:r>
              <a:rPr lang="en-GB" sz="2400" b="1" dirty="0" err="1">
                <a:solidFill>
                  <a:srgbClr val="115076"/>
                </a:solidFill>
                <a:latin typeface="Century Gothic"/>
                <a:ea typeface="Century Gothic"/>
                <a:cs typeface="Century Gothic"/>
                <a:sym typeface="Century Gothic"/>
              </a:rPr>
              <a:t>français</a:t>
            </a:r>
            <a:r>
              <a:rPr lang="en-GB" sz="2400" b="1" dirty="0">
                <a:solidFill>
                  <a:srgbClr val="115076"/>
                </a:solidFill>
                <a:latin typeface="Century Gothic"/>
                <a:ea typeface="Century Gothic"/>
                <a:cs typeface="Century Gothic"/>
                <a:sym typeface="Century Gothic"/>
              </a:rPr>
              <a:t> </a:t>
            </a:r>
            <a:r>
              <a:rPr lang="en-GB" sz="2400" dirty="0">
                <a:solidFill>
                  <a:srgbClr val="115076"/>
                </a:solidFill>
                <a:latin typeface="Century Gothic"/>
                <a:ea typeface="Century Gothic"/>
                <a:cs typeface="Century Gothic"/>
                <a:sym typeface="Century Gothic"/>
              </a:rPr>
              <a:t>/ </a:t>
            </a:r>
            <a:r>
              <a:rPr lang="en-GB" sz="2400" b="1" dirty="0">
                <a:solidFill>
                  <a:srgbClr val="115076"/>
                </a:solidFill>
                <a:latin typeface="Century Gothic"/>
                <a:ea typeface="Century Gothic"/>
                <a:cs typeface="Century Gothic"/>
                <a:sym typeface="Century Gothic"/>
              </a:rPr>
              <a:t>un </a:t>
            </a:r>
            <a:r>
              <a:rPr lang="en-GB" sz="2400" b="1" dirty="0" err="1">
                <a:solidFill>
                  <a:srgbClr val="115076"/>
                </a:solidFill>
                <a:latin typeface="Century Gothic"/>
                <a:ea typeface="Century Gothic"/>
                <a:cs typeface="Century Gothic"/>
                <a:sym typeface="Century Gothic"/>
              </a:rPr>
              <a:t>poète</a:t>
            </a:r>
            <a:r>
              <a:rPr lang="en-GB" sz="2400" b="1" dirty="0">
                <a:solidFill>
                  <a:srgbClr val="115076"/>
                </a:solidFill>
                <a:latin typeface="Century Gothic"/>
                <a:ea typeface="Century Gothic"/>
                <a:cs typeface="Century Gothic"/>
                <a:sym typeface="Century Gothic"/>
              </a:rPr>
              <a:t> </a:t>
            </a:r>
            <a:r>
              <a:rPr lang="en-GB" sz="2400" b="1" dirty="0" err="1">
                <a:solidFill>
                  <a:srgbClr val="115076"/>
                </a:solidFill>
                <a:latin typeface="Century Gothic"/>
                <a:ea typeface="Century Gothic"/>
                <a:cs typeface="Century Gothic"/>
                <a:sym typeface="Century Gothic"/>
              </a:rPr>
              <a:t>moderne</a:t>
            </a:r>
            <a:r>
              <a:rPr lang="en-GB" sz="2400" dirty="0">
                <a:solidFill>
                  <a:srgbClr val="115076"/>
                </a:solidFill>
                <a:latin typeface="Century Gothic"/>
                <a:ea typeface="Century Gothic"/>
                <a:cs typeface="Century Gothic"/>
                <a:sym typeface="Century Gothic"/>
              </a:rPr>
              <a:t>.</a:t>
            </a:r>
            <a:endParaRPr dirty="0"/>
          </a:p>
          <a:p>
            <a:pPr marL="457200" marR="0" lvl="0" indent="-457200" algn="l" rtl="0">
              <a:lnSpc>
                <a:spcPct val="90000"/>
              </a:lnSpc>
              <a:spcBef>
                <a:spcPts val="1000"/>
              </a:spcBef>
              <a:spcAft>
                <a:spcPts val="0"/>
              </a:spcAft>
              <a:buClr>
                <a:srgbClr val="115076"/>
              </a:buClr>
              <a:buSzPts val="2400"/>
              <a:buFont typeface="Century Gothic"/>
              <a:buAutoNum type="arabicPeriod"/>
            </a:pPr>
            <a:r>
              <a:rPr lang="en-GB" sz="2400" dirty="0">
                <a:solidFill>
                  <a:srgbClr val="115076"/>
                </a:solidFill>
                <a:latin typeface="Century Gothic"/>
                <a:ea typeface="Century Gothic"/>
                <a:cs typeface="Century Gothic"/>
                <a:sym typeface="Century Gothic"/>
              </a:rPr>
              <a:t>Le </a:t>
            </a:r>
            <a:r>
              <a:rPr lang="en-GB" sz="2400" dirty="0" err="1">
                <a:solidFill>
                  <a:srgbClr val="115076"/>
                </a:solidFill>
                <a:latin typeface="Century Gothic"/>
                <a:ea typeface="Century Gothic"/>
                <a:cs typeface="Century Gothic"/>
                <a:sym typeface="Century Gothic"/>
              </a:rPr>
              <a:t>poète</a:t>
            </a:r>
            <a:r>
              <a:rPr lang="en-GB" sz="2400" dirty="0">
                <a:solidFill>
                  <a:srgbClr val="115076"/>
                </a:solidFill>
                <a:latin typeface="Century Gothic"/>
                <a:ea typeface="Century Gothic"/>
                <a:cs typeface="Century Gothic"/>
                <a:sym typeface="Century Gothic"/>
              </a:rPr>
              <a:t> </a:t>
            </a:r>
            <a:r>
              <a:rPr lang="en-GB" sz="2400" dirty="0" err="1">
                <a:solidFill>
                  <a:srgbClr val="115076"/>
                </a:solidFill>
                <a:latin typeface="Century Gothic"/>
                <a:ea typeface="Century Gothic"/>
                <a:cs typeface="Century Gothic"/>
                <a:sym typeface="Century Gothic"/>
              </a:rPr>
              <a:t>est</a:t>
            </a:r>
            <a:r>
              <a:rPr lang="en-GB" sz="2400" dirty="0">
                <a:solidFill>
                  <a:srgbClr val="115076"/>
                </a:solidFill>
                <a:latin typeface="Century Gothic"/>
                <a:ea typeface="Century Gothic"/>
                <a:cs typeface="Century Gothic"/>
                <a:sym typeface="Century Gothic"/>
              </a:rPr>
              <a:t> </a:t>
            </a:r>
            <a:r>
              <a:rPr lang="en-GB" sz="2400" b="1" dirty="0" err="1">
                <a:solidFill>
                  <a:srgbClr val="115076"/>
                </a:solidFill>
                <a:latin typeface="Century Gothic"/>
                <a:ea typeface="Century Gothic"/>
                <a:cs typeface="Century Gothic"/>
                <a:sym typeface="Century Gothic"/>
              </a:rPr>
              <a:t>d’Amérique</a:t>
            </a:r>
            <a:r>
              <a:rPr lang="en-GB" sz="2400" dirty="0">
                <a:solidFill>
                  <a:srgbClr val="115076"/>
                </a:solidFill>
                <a:latin typeface="Century Gothic"/>
                <a:ea typeface="Century Gothic"/>
                <a:cs typeface="Century Gothic"/>
                <a:sym typeface="Century Gothic"/>
              </a:rPr>
              <a:t> / </a:t>
            </a:r>
            <a:r>
              <a:rPr lang="en-GB" sz="2400" b="1" dirty="0" err="1">
                <a:solidFill>
                  <a:srgbClr val="115076"/>
                </a:solidFill>
                <a:latin typeface="Century Gothic"/>
                <a:ea typeface="Century Gothic"/>
                <a:cs typeface="Century Gothic"/>
                <a:sym typeface="Century Gothic"/>
              </a:rPr>
              <a:t>d’Afrique</a:t>
            </a:r>
            <a:r>
              <a:rPr lang="en-GB" sz="2400" dirty="0">
                <a:solidFill>
                  <a:srgbClr val="115076"/>
                </a:solidFill>
                <a:latin typeface="Century Gothic"/>
                <a:ea typeface="Century Gothic"/>
                <a:cs typeface="Century Gothic"/>
                <a:sym typeface="Century Gothic"/>
              </a:rPr>
              <a:t>/ </a:t>
            </a:r>
            <a:r>
              <a:rPr lang="en-GB" sz="2400" b="1" dirty="0" err="1">
                <a:solidFill>
                  <a:srgbClr val="115076"/>
                </a:solidFill>
                <a:latin typeface="Century Gothic"/>
                <a:ea typeface="Century Gothic"/>
                <a:cs typeface="Century Gothic"/>
                <a:sym typeface="Century Gothic"/>
              </a:rPr>
              <a:t>d’Asie</a:t>
            </a:r>
            <a:r>
              <a:rPr lang="en-GB" sz="2400" b="1" dirty="0">
                <a:solidFill>
                  <a:srgbClr val="115076"/>
                </a:solidFill>
                <a:latin typeface="Century Gothic"/>
                <a:ea typeface="Century Gothic"/>
                <a:cs typeface="Century Gothic"/>
                <a:sym typeface="Century Gothic"/>
              </a:rPr>
              <a:t>.</a:t>
            </a:r>
            <a:endParaRPr dirty="0"/>
          </a:p>
          <a:p>
            <a:pPr marL="457200" marR="0" lvl="0" indent="-457200" algn="l" rtl="0">
              <a:lnSpc>
                <a:spcPct val="90000"/>
              </a:lnSpc>
              <a:spcBef>
                <a:spcPts val="1000"/>
              </a:spcBef>
              <a:spcAft>
                <a:spcPts val="0"/>
              </a:spcAft>
              <a:buClr>
                <a:srgbClr val="115076"/>
              </a:buClr>
              <a:buSzPts val="2400"/>
              <a:buFont typeface="Century Gothic"/>
              <a:buAutoNum type="arabicPeriod"/>
            </a:pPr>
            <a:r>
              <a:rPr lang="en-GB" sz="2400" dirty="0">
                <a:solidFill>
                  <a:srgbClr val="115076"/>
                </a:solidFill>
                <a:latin typeface="Century Gothic"/>
                <a:ea typeface="Century Gothic"/>
                <a:cs typeface="Century Gothic"/>
                <a:sym typeface="Century Gothic"/>
              </a:rPr>
              <a:t>Le </a:t>
            </a:r>
            <a:r>
              <a:rPr lang="en-GB" sz="2400" dirty="0" err="1">
                <a:solidFill>
                  <a:srgbClr val="115076"/>
                </a:solidFill>
                <a:latin typeface="Century Gothic"/>
                <a:ea typeface="Century Gothic"/>
                <a:cs typeface="Century Gothic"/>
                <a:sym typeface="Century Gothic"/>
              </a:rPr>
              <a:t>poète</a:t>
            </a:r>
            <a:r>
              <a:rPr lang="en-GB" sz="2400" dirty="0">
                <a:solidFill>
                  <a:srgbClr val="115076"/>
                </a:solidFill>
                <a:latin typeface="Century Gothic"/>
                <a:ea typeface="Century Gothic"/>
                <a:cs typeface="Century Gothic"/>
                <a:sym typeface="Century Gothic"/>
              </a:rPr>
              <a:t> </a:t>
            </a:r>
            <a:r>
              <a:rPr lang="en-GB" sz="2400" dirty="0" err="1">
                <a:solidFill>
                  <a:srgbClr val="115076"/>
                </a:solidFill>
                <a:latin typeface="Century Gothic"/>
                <a:ea typeface="Century Gothic"/>
                <a:cs typeface="Century Gothic"/>
                <a:sym typeface="Century Gothic"/>
              </a:rPr>
              <a:t>est</a:t>
            </a:r>
            <a:r>
              <a:rPr lang="en-GB" sz="2400" dirty="0">
                <a:solidFill>
                  <a:srgbClr val="115076"/>
                </a:solidFill>
                <a:latin typeface="Century Gothic"/>
                <a:ea typeface="Century Gothic"/>
                <a:cs typeface="Century Gothic"/>
                <a:sym typeface="Century Gothic"/>
              </a:rPr>
              <a:t> </a:t>
            </a:r>
            <a:r>
              <a:rPr lang="en-GB" sz="2400" b="1" dirty="0">
                <a:solidFill>
                  <a:srgbClr val="115076"/>
                </a:solidFill>
                <a:latin typeface="Century Gothic"/>
                <a:ea typeface="Century Gothic"/>
                <a:cs typeface="Century Gothic"/>
                <a:sym typeface="Century Gothic"/>
              </a:rPr>
              <a:t>un parent </a:t>
            </a:r>
            <a:r>
              <a:rPr lang="en-GB" sz="2400" dirty="0">
                <a:solidFill>
                  <a:srgbClr val="115076"/>
                </a:solidFill>
                <a:latin typeface="Century Gothic"/>
                <a:ea typeface="Century Gothic"/>
                <a:cs typeface="Century Gothic"/>
                <a:sym typeface="Century Gothic"/>
              </a:rPr>
              <a:t>/ </a:t>
            </a:r>
            <a:r>
              <a:rPr lang="en-GB" sz="2400" b="1" dirty="0">
                <a:solidFill>
                  <a:srgbClr val="115076"/>
                </a:solidFill>
                <a:latin typeface="Century Gothic"/>
                <a:ea typeface="Century Gothic"/>
                <a:cs typeface="Century Gothic"/>
                <a:sym typeface="Century Gothic"/>
              </a:rPr>
              <a:t>un homme </a:t>
            </a:r>
            <a:r>
              <a:rPr lang="en-GB" sz="2400" dirty="0">
                <a:solidFill>
                  <a:srgbClr val="115076"/>
                </a:solidFill>
                <a:latin typeface="Century Gothic"/>
                <a:ea typeface="Century Gothic"/>
                <a:cs typeface="Century Gothic"/>
                <a:sym typeface="Century Gothic"/>
              </a:rPr>
              <a:t>/ </a:t>
            </a:r>
            <a:r>
              <a:rPr lang="en-GB" sz="2400" b="1" dirty="0">
                <a:solidFill>
                  <a:srgbClr val="115076"/>
                </a:solidFill>
                <a:latin typeface="Century Gothic"/>
                <a:ea typeface="Century Gothic"/>
                <a:cs typeface="Century Gothic"/>
                <a:sym typeface="Century Gothic"/>
              </a:rPr>
              <a:t>un blanc</a:t>
            </a:r>
            <a:r>
              <a:rPr lang="en-GB" sz="2400" dirty="0">
                <a:solidFill>
                  <a:srgbClr val="115076"/>
                </a:solidFill>
                <a:latin typeface="Century Gothic"/>
                <a:ea typeface="Century Gothic"/>
                <a:cs typeface="Century Gothic"/>
                <a:sym typeface="Century Gothic"/>
              </a:rPr>
              <a:t>.</a:t>
            </a:r>
            <a:endParaRPr dirty="0"/>
          </a:p>
          <a:p>
            <a:pPr marL="457200" marR="0" lvl="0" indent="-457200" algn="l" rtl="0">
              <a:lnSpc>
                <a:spcPct val="90000"/>
              </a:lnSpc>
              <a:spcBef>
                <a:spcPts val="1000"/>
              </a:spcBef>
              <a:spcAft>
                <a:spcPts val="0"/>
              </a:spcAft>
              <a:buClr>
                <a:srgbClr val="115076"/>
              </a:buClr>
              <a:buSzPts val="2400"/>
              <a:buFont typeface="Century Gothic"/>
              <a:buAutoNum type="arabicPeriod"/>
            </a:pPr>
            <a:r>
              <a:rPr lang="en-GB" sz="2400" dirty="0">
                <a:solidFill>
                  <a:srgbClr val="115076"/>
                </a:solidFill>
                <a:latin typeface="Century Gothic"/>
                <a:ea typeface="Century Gothic"/>
                <a:cs typeface="Century Gothic"/>
                <a:sym typeface="Century Gothic"/>
              </a:rPr>
              <a:t>Il </a:t>
            </a:r>
            <a:r>
              <a:rPr lang="en-GB" sz="2400" dirty="0" err="1">
                <a:solidFill>
                  <a:srgbClr val="115076"/>
                </a:solidFill>
                <a:latin typeface="Century Gothic"/>
                <a:ea typeface="Century Gothic"/>
                <a:cs typeface="Century Gothic"/>
                <a:sym typeface="Century Gothic"/>
              </a:rPr>
              <a:t>parle</a:t>
            </a:r>
            <a:r>
              <a:rPr lang="en-GB" sz="2400" dirty="0">
                <a:solidFill>
                  <a:srgbClr val="115076"/>
                </a:solidFill>
                <a:latin typeface="Century Gothic"/>
                <a:ea typeface="Century Gothic"/>
                <a:cs typeface="Century Gothic"/>
                <a:sym typeface="Century Gothic"/>
              </a:rPr>
              <a:t> à « mon frère » - le frère </a:t>
            </a:r>
            <a:r>
              <a:rPr lang="en-GB" sz="2400" dirty="0" err="1">
                <a:solidFill>
                  <a:srgbClr val="115076"/>
                </a:solidFill>
                <a:latin typeface="Century Gothic"/>
                <a:ea typeface="Century Gothic"/>
                <a:cs typeface="Century Gothic"/>
                <a:sym typeface="Century Gothic"/>
              </a:rPr>
              <a:t>est</a:t>
            </a:r>
            <a:r>
              <a:rPr lang="en-GB" sz="2400" dirty="0">
                <a:solidFill>
                  <a:srgbClr val="115076"/>
                </a:solidFill>
                <a:latin typeface="Century Gothic"/>
                <a:ea typeface="Century Gothic"/>
                <a:cs typeface="Century Gothic"/>
                <a:sym typeface="Century Gothic"/>
              </a:rPr>
              <a:t> </a:t>
            </a:r>
            <a:r>
              <a:rPr lang="en-GB" sz="2400" b="1" dirty="0">
                <a:solidFill>
                  <a:srgbClr val="115076"/>
                </a:solidFill>
                <a:latin typeface="Century Gothic"/>
                <a:ea typeface="Century Gothic"/>
                <a:cs typeface="Century Gothic"/>
                <a:sym typeface="Century Gothic"/>
              </a:rPr>
              <a:t>un homme </a:t>
            </a:r>
            <a:r>
              <a:rPr lang="en-GB" sz="2400" dirty="0">
                <a:solidFill>
                  <a:srgbClr val="115076"/>
                </a:solidFill>
                <a:latin typeface="Century Gothic"/>
                <a:ea typeface="Century Gothic"/>
                <a:cs typeface="Century Gothic"/>
                <a:sym typeface="Century Gothic"/>
              </a:rPr>
              <a:t>/ </a:t>
            </a:r>
            <a:r>
              <a:rPr lang="en-GB" sz="2400" b="1" dirty="0">
                <a:solidFill>
                  <a:srgbClr val="115076"/>
                </a:solidFill>
                <a:latin typeface="Century Gothic"/>
                <a:ea typeface="Century Gothic"/>
                <a:cs typeface="Century Gothic"/>
                <a:sym typeface="Century Gothic"/>
              </a:rPr>
              <a:t>un enfant </a:t>
            </a:r>
            <a:r>
              <a:rPr lang="en-GB" sz="2400" dirty="0">
                <a:solidFill>
                  <a:srgbClr val="115076"/>
                </a:solidFill>
                <a:latin typeface="Century Gothic"/>
                <a:ea typeface="Century Gothic"/>
                <a:cs typeface="Century Gothic"/>
                <a:sym typeface="Century Gothic"/>
              </a:rPr>
              <a:t>/ </a:t>
            </a:r>
            <a:r>
              <a:rPr lang="en-GB" sz="2400" b="1" dirty="0" err="1">
                <a:solidFill>
                  <a:srgbClr val="115076"/>
                </a:solidFill>
                <a:latin typeface="Century Gothic"/>
                <a:ea typeface="Century Gothic"/>
                <a:cs typeface="Century Gothic"/>
                <a:sym typeface="Century Gothic"/>
              </a:rPr>
              <a:t>chaque</a:t>
            </a:r>
            <a:r>
              <a:rPr lang="en-GB" sz="2400" b="1" dirty="0">
                <a:solidFill>
                  <a:srgbClr val="115076"/>
                </a:solidFill>
                <a:latin typeface="Century Gothic"/>
                <a:ea typeface="Century Gothic"/>
                <a:cs typeface="Century Gothic"/>
                <a:sym typeface="Century Gothic"/>
              </a:rPr>
              <a:t> homme.</a:t>
            </a:r>
            <a:endParaRPr lang="en-GB" dirty="0">
              <a:ea typeface="Century Gothic"/>
            </a:endParaRPr>
          </a:p>
          <a:p>
            <a:pPr marL="457200" marR="0" lvl="0" indent="-457200" algn="l" rtl="0">
              <a:lnSpc>
                <a:spcPct val="90000"/>
              </a:lnSpc>
              <a:spcBef>
                <a:spcPts val="1000"/>
              </a:spcBef>
              <a:spcAft>
                <a:spcPts val="0"/>
              </a:spcAft>
              <a:buClr>
                <a:srgbClr val="115076"/>
              </a:buClr>
              <a:buSzPts val="2400"/>
              <a:buFont typeface="Century Gothic"/>
              <a:buAutoNum type="arabicPeriod"/>
            </a:pPr>
            <a:endParaRPr sz="2400" dirty="0">
              <a:solidFill>
                <a:srgbClr val="115076"/>
              </a:solidFill>
              <a:latin typeface="Century Gothic"/>
              <a:ea typeface="Century Gothic"/>
              <a:cs typeface="Century Gothic"/>
              <a:sym typeface="Century Gothic"/>
            </a:endParaRPr>
          </a:p>
          <a:p>
            <a:pPr marL="457200" marR="0" lvl="0" indent="-457200" algn="l" rtl="0">
              <a:lnSpc>
                <a:spcPct val="90000"/>
              </a:lnSpc>
              <a:spcBef>
                <a:spcPts val="1000"/>
              </a:spcBef>
              <a:spcAft>
                <a:spcPts val="0"/>
              </a:spcAft>
              <a:buClr>
                <a:srgbClr val="115076"/>
              </a:buClr>
              <a:buSzPts val="2400"/>
              <a:buFont typeface="Century Gothic"/>
              <a:buAutoNum type="arabicPeriod"/>
            </a:pPr>
            <a:r>
              <a:rPr lang="en-GB" sz="2400" dirty="0">
                <a:solidFill>
                  <a:srgbClr val="115076"/>
                </a:solidFill>
                <a:latin typeface="Century Gothic"/>
                <a:ea typeface="Century Gothic"/>
                <a:cs typeface="Century Gothic"/>
                <a:sym typeface="Century Gothic"/>
              </a:rPr>
              <a:t>Lis les messages. </a:t>
            </a:r>
            <a:r>
              <a:rPr lang="en-GB" sz="2400" dirty="0" err="1">
                <a:solidFill>
                  <a:srgbClr val="115076"/>
                </a:solidFill>
                <a:latin typeface="Century Gothic"/>
                <a:ea typeface="Century Gothic"/>
                <a:cs typeface="Century Gothic"/>
                <a:sym typeface="Century Gothic"/>
              </a:rPr>
              <a:t>Écris</a:t>
            </a:r>
            <a:r>
              <a:rPr lang="en-GB" sz="2400" dirty="0">
                <a:solidFill>
                  <a:srgbClr val="115076"/>
                </a:solidFill>
                <a:latin typeface="Century Gothic"/>
                <a:ea typeface="Century Gothic"/>
                <a:cs typeface="Century Gothic"/>
                <a:sym typeface="Century Gothic"/>
              </a:rPr>
              <a:t> </a:t>
            </a:r>
            <a:r>
              <a:rPr lang="en-GB" sz="2400" dirty="0" err="1">
                <a:solidFill>
                  <a:srgbClr val="115076"/>
                </a:solidFill>
                <a:latin typeface="Century Gothic"/>
                <a:ea typeface="Century Gothic"/>
                <a:cs typeface="Century Gothic"/>
                <a:sym typeface="Century Gothic"/>
              </a:rPr>
              <a:t>l’ordre</a:t>
            </a:r>
            <a:r>
              <a:rPr lang="en-GB" sz="2400" dirty="0">
                <a:solidFill>
                  <a:srgbClr val="115076"/>
                </a:solidFill>
                <a:latin typeface="Century Gothic"/>
                <a:ea typeface="Century Gothic"/>
                <a:cs typeface="Century Gothic"/>
                <a:sym typeface="Century Gothic"/>
              </a:rPr>
              <a:t> correct:</a:t>
            </a:r>
            <a:endParaRPr dirty="0"/>
          </a:p>
          <a:p>
            <a:pPr marL="914400" marR="0" lvl="1" indent="-457200" algn="l" rtl="0">
              <a:lnSpc>
                <a:spcPct val="90000"/>
              </a:lnSpc>
              <a:spcBef>
                <a:spcPts val="500"/>
              </a:spcBef>
              <a:spcAft>
                <a:spcPts val="0"/>
              </a:spcAft>
              <a:buClr>
                <a:srgbClr val="115076"/>
              </a:buClr>
              <a:buSzPts val="2400"/>
              <a:buFont typeface="Century Gothic"/>
              <a:buAutoNum type="alphaLcParenR"/>
            </a:pPr>
            <a:r>
              <a:rPr lang="en-GB" sz="2400" b="0" i="0" u="none" strike="noStrike" cap="none" dirty="0" err="1">
                <a:solidFill>
                  <a:srgbClr val="115076"/>
                </a:solidFill>
                <a:latin typeface="Century Gothic"/>
                <a:ea typeface="Century Gothic"/>
                <a:cs typeface="Century Gothic"/>
                <a:sym typeface="Century Gothic"/>
              </a:rPr>
              <a:t>Chaque</a:t>
            </a:r>
            <a:r>
              <a:rPr lang="en-GB" sz="2400" b="0" i="0" u="none" strike="noStrike" cap="none" dirty="0">
                <a:solidFill>
                  <a:srgbClr val="115076"/>
                </a:solidFill>
                <a:latin typeface="Century Gothic"/>
                <a:ea typeface="Century Gothic"/>
                <a:cs typeface="Century Gothic"/>
                <a:sym typeface="Century Gothic"/>
              </a:rPr>
              <a:t> homme </a:t>
            </a:r>
            <a:r>
              <a:rPr lang="en-GB" sz="2400" b="0" i="0" u="none" strike="noStrike" cap="none" dirty="0" err="1">
                <a:solidFill>
                  <a:srgbClr val="115076"/>
                </a:solidFill>
                <a:latin typeface="Century Gothic"/>
                <a:ea typeface="Century Gothic"/>
                <a:cs typeface="Century Gothic"/>
                <a:sym typeface="Century Gothic"/>
              </a:rPr>
              <a:t>ressemble</a:t>
            </a:r>
            <a:r>
              <a:rPr lang="en-GB" sz="2400" b="0" i="0" u="none" strike="noStrike" cap="none" dirty="0">
                <a:solidFill>
                  <a:srgbClr val="115076"/>
                </a:solidFill>
                <a:latin typeface="Century Gothic"/>
                <a:ea typeface="Century Gothic"/>
                <a:cs typeface="Century Gothic"/>
                <a:sym typeface="Century Gothic"/>
              </a:rPr>
              <a:t> à </a:t>
            </a:r>
            <a:r>
              <a:rPr lang="en-GB" sz="2400" b="0" i="0" u="none" strike="noStrike" cap="none" dirty="0" err="1">
                <a:solidFill>
                  <a:srgbClr val="115076"/>
                </a:solidFill>
                <a:latin typeface="Century Gothic"/>
                <a:ea typeface="Century Gothic"/>
                <a:cs typeface="Century Gothic"/>
                <a:sym typeface="Century Gothic"/>
              </a:rPr>
              <a:t>chaque</a:t>
            </a:r>
            <a:r>
              <a:rPr lang="en-GB" sz="2400" b="0" i="0" u="none" strike="noStrike" cap="none" dirty="0">
                <a:solidFill>
                  <a:srgbClr val="115076"/>
                </a:solidFill>
                <a:latin typeface="Century Gothic"/>
                <a:ea typeface="Century Gothic"/>
                <a:cs typeface="Century Gothic"/>
                <a:sym typeface="Century Gothic"/>
              </a:rPr>
              <a:t> homme.</a:t>
            </a:r>
            <a:endParaRPr dirty="0"/>
          </a:p>
          <a:p>
            <a:pPr marL="914400" marR="0" lvl="1" indent="-457200" algn="l" rtl="0">
              <a:lnSpc>
                <a:spcPct val="90000"/>
              </a:lnSpc>
              <a:spcBef>
                <a:spcPts val="500"/>
              </a:spcBef>
              <a:spcAft>
                <a:spcPts val="0"/>
              </a:spcAft>
              <a:buClr>
                <a:srgbClr val="115076"/>
              </a:buClr>
              <a:buSzPts val="2400"/>
              <a:buFont typeface="Century Gothic"/>
              <a:buAutoNum type="alphaLcParenR"/>
            </a:pPr>
            <a:r>
              <a:rPr lang="en-GB" sz="2400" b="0" i="0" u="none" strike="noStrike" cap="none" dirty="0" err="1">
                <a:solidFill>
                  <a:srgbClr val="115076"/>
                </a:solidFill>
                <a:latin typeface="Century Gothic"/>
                <a:ea typeface="Century Gothic"/>
                <a:cs typeface="Century Gothic"/>
                <a:sym typeface="Century Gothic"/>
              </a:rPr>
              <a:t>L’apparence</a:t>
            </a:r>
            <a:r>
              <a:rPr lang="en-GB" sz="2400" b="0" i="0" u="none" strike="noStrike" cap="none" dirty="0">
                <a:solidFill>
                  <a:srgbClr val="115076"/>
                </a:solidFill>
                <a:latin typeface="Century Gothic"/>
                <a:ea typeface="Century Gothic"/>
                <a:cs typeface="Century Gothic"/>
                <a:sym typeface="Century Gothic"/>
              </a:rPr>
              <a:t> physique </a:t>
            </a:r>
            <a:r>
              <a:rPr lang="en-GB" sz="2400" b="0" i="0" u="none" strike="noStrike" cap="none" dirty="0" err="1">
                <a:solidFill>
                  <a:srgbClr val="115076"/>
                </a:solidFill>
                <a:latin typeface="Century Gothic"/>
                <a:ea typeface="Century Gothic"/>
                <a:cs typeface="Century Gothic"/>
                <a:sym typeface="Century Gothic"/>
              </a:rPr>
              <a:t>n’est</a:t>
            </a:r>
            <a:r>
              <a:rPr lang="en-GB" sz="2400" b="0" i="0" u="none" strike="noStrike" cap="none" dirty="0">
                <a:solidFill>
                  <a:srgbClr val="115076"/>
                </a:solidFill>
                <a:latin typeface="Century Gothic"/>
                <a:ea typeface="Century Gothic"/>
                <a:cs typeface="Century Gothic"/>
                <a:sym typeface="Century Gothic"/>
              </a:rPr>
              <a:t> pas </a:t>
            </a:r>
            <a:r>
              <a:rPr lang="en-GB" sz="2400" b="0" i="0" u="none" strike="noStrike" cap="none" dirty="0" err="1">
                <a:solidFill>
                  <a:srgbClr val="115076"/>
                </a:solidFill>
                <a:latin typeface="Century Gothic"/>
                <a:ea typeface="Century Gothic"/>
                <a:cs typeface="Century Gothic"/>
                <a:sym typeface="Century Gothic"/>
              </a:rPr>
              <a:t>importante</a:t>
            </a:r>
            <a:r>
              <a:rPr lang="en-GB" sz="2400" b="0" i="0" u="none" strike="noStrike" cap="none" dirty="0">
                <a:solidFill>
                  <a:srgbClr val="115076"/>
                </a:solidFill>
                <a:latin typeface="Century Gothic"/>
                <a:ea typeface="Century Gothic"/>
                <a:cs typeface="Century Gothic"/>
                <a:sym typeface="Century Gothic"/>
              </a:rPr>
              <a:t>. </a:t>
            </a:r>
            <a:endParaRPr dirty="0"/>
          </a:p>
          <a:p>
            <a:pPr marL="914400" marR="0" lvl="1" indent="-457200" algn="l" rtl="0">
              <a:lnSpc>
                <a:spcPct val="90000"/>
              </a:lnSpc>
              <a:spcBef>
                <a:spcPts val="500"/>
              </a:spcBef>
              <a:spcAft>
                <a:spcPts val="0"/>
              </a:spcAft>
              <a:buClr>
                <a:srgbClr val="115076"/>
              </a:buClr>
              <a:buSzPts val="2400"/>
              <a:buFont typeface="Century Gothic"/>
              <a:buAutoNum type="alphaLcParenR"/>
            </a:pPr>
            <a:r>
              <a:rPr lang="en-GB" sz="2400" b="0" i="0" u="none" strike="noStrike" cap="none" dirty="0">
                <a:solidFill>
                  <a:srgbClr val="115076"/>
                </a:solidFill>
                <a:latin typeface="Century Gothic"/>
                <a:ea typeface="Century Gothic"/>
                <a:cs typeface="Century Gothic"/>
                <a:sym typeface="Century Gothic"/>
              </a:rPr>
              <a:t>La couleur </a:t>
            </a:r>
            <a:r>
              <a:rPr lang="en-GB" sz="2400" b="0" i="0" u="none" strike="noStrike" cap="none" dirty="0" err="1">
                <a:solidFill>
                  <a:srgbClr val="115076"/>
                </a:solidFill>
                <a:latin typeface="Century Gothic"/>
                <a:ea typeface="Century Gothic"/>
                <a:cs typeface="Century Gothic"/>
                <a:sym typeface="Century Gothic"/>
              </a:rPr>
              <a:t>n’est</a:t>
            </a:r>
            <a:r>
              <a:rPr lang="en-GB" sz="2400" b="0" i="0" u="none" strike="noStrike" cap="none" dirty="0">
                <a:solidFill>
                  <a:srgbClr val="115076"/>
                </a:solidFill>
                <a:latin typeface="Century Gothic"/>
                <a:ea typeface="Century Gothic"/>
                <a:cs typeface="Century Gothic"/>
                <a:sym typeface="Century Gothic"/>
              </a:rPr>
              <a:t> pas </a:t>
            </a:r>
            <a:r>
              <a:rPr lang="en-GB" sz="2400" b="0" i="0" u="none" strike="noStrike" cap="none" dirty="0" err="1">
                <a:solidFill>
                  <a:srgbClr val="115076"/>
                </a:solidFill>
                <a:latin typeface="Century Gothic"/>
                <a:ea typeface="Century Gothic"/>
                <a:cs typeface="Century Gothic"/>
                <a:sym typeface="Century Gothic"/>
              </a:rPr>
              <a:t>importante</a:t>
            </a:r>
            <a:r>
              <a:rPr lang="en-GB" sz="2400" b="0" i="0" u="none" strike="noStrike" cap="none" dirty="0">
                <a:solidFill>
                  <a:srgbClr val="115076"/>
                </a:solidFill>
                <a:latin typeface="Century Gothic"/>
                <a:ea typeface="Century Gothic"/>
                <a:cs typeface="Century Gothic"/>
                <a:sym typeface="Century Gothic"/>
              </a:rPr>
              <a:t>. </a:t>
            </a:r>
            <a:endParaRPr dirty="0"/>
          </a:p>
          <a:p>
            <a:pPr marL="914400" marR="0" lvl="1" indent="-457200" algn="l" rtl="0">
              <a:lnSpc>
                <a:spcPct val="90000"/>
              </a:lnSpc>
              <a:spcBef>
                <a:spcPts val="500"/>
              </a:spcBef>
              <a:spcAft>
                <a:spcPts val="0"/>
              </a:spcAft>
              <a:buClr>
                <a:srgbClr val="115076"/>
              </a:buClr>
              <a:buSzPts val="2400"/>
              <a:buFont typeface="Century Gothic"/>
              <a:buAutoNum type="alphaLcParenR"/>
            </a:pPr>
            <a:r>
              <a:rPr lang="en-GB" sz="2400" b="0" i="0" u="none" strike="noStrike" cap="none" dirty="0" err="1">
                <a:solidFill>
                  <a:srgbClr val="115076"/>
                </a:solidFill>
                <a:latin typeface="Century Gothic"/>
                <a:ea typeface="Century Gothic"/>
                <a:cs typeface="Century Gothic"/>
                <a:sym typeface="Century Gothic"/>
              </a:rPr>
              <a:t>Repousser</a:t>
            </a:r>
            <a:r>
              <a:rPr lang="en-GB" sz="2400" b="0" i="0" u="none" strike="noStrike" cap="none" dirty="0">
                <a:solidFill>
                  <a:srgbClr val="115076"/>
                </a:solidFill>
                <a:latin typeface="Century Gothic"/>
                <a:ea typeface="Century Gothic"/>
                <a:cs typeface="Century Gothic"/>
                <a:sym typeface="Century Gothic"/>
              </a:rPr>
              <a:t> les </a:t>
            </a:r>
            <a:r>
              <a:rPr lang="en-GB" sz="2400" b="0" i="0" u="none" strike="noStrike" cap="none" dirty="0" err="1">
                <a:solidFill>
                  <a:srgbClr val="115076"/>
                </a:solidFill>
                <a:latin typeface="Century Gothic"/>
                <a:ea typeface="Century Gothic"/>
                <a:cs typeface="Century Gothic"/>
                <a:sym typeface="Century Gothic"/>
              </a:rPr>
              <a:t>personnes</a:t>
            </a:r>
            <a:r>
              <a:rPr lang="en-GB" sz="2400" b="0" i="0" u="none" strike="noStrike" cap="none" dirty="0">
                <a:solidFill>
                  <a:srgbClr val="115076"/>
                </a:solidFill>
                <a:latin typeface="Century Gothic"/>
                <a:ea typeface="Century Gothic"/>
                <a:cs typeface="Century Gothic"/>
                <a:sym typeface="Century Gothic"/>
              </a:rPr>
              <a:t> </a:t>
            </a:r>
            <a:r>
              <a:rPr lang="en-GB" sz="2400" b="0" i="0" u="none" strike="noStrike" cap="none" dirty="0" err="1">
                <a:solidFill>
                  <a:srgbClr val="115076"/>
                </a:solidFill>
                <a:latin typeface="Century Gothic"/>
                <a:ea typeface="Century Gothic"/>
                <a:cs typeface="Century Gothic"/>
                <a:sym typeface="Century Gothic"/>
              </a:rPr>
              <a:t>est</a:t>
            </a:r>
            <a:r>
              <a:rPr lang="en-GB" sz="2400" b="0" i="0" u="none" strike="noStrike" cap="none" dirty="0">
                <a:solidFill>
                  <a:srgbClr val="115076"/>
                </a:solidFill>
                <a:latin typeface="Century Gothic"/>
                <a:ea typeface="Century Gothic"/>
                <a:cs typeface="Century Gothic"/>
                <a:sym typeface="Century Gothic"/>
              </a:rPr>
              <a:t> </a:t>
            </a:r>
            <a:r>
              <a:rPr lang="en-GB" sz="2400" b="0" i="0" u="none" strike="noStrike" cap="none" dirty="0" err="1">
                <a:solidFill>
                  <a:srgbClr val="115076"/>
                </a:solidFill>
                <a:latin typeface="Century Gothic"/>
                <a:ea typeface="Century Gothic"/>
                <a:cs typeface="Century Gothic"/>
                <a:sym typeface="Century Gothic"/>
              </a:rPr>
              <a:t>méchant</a:t>
            </a:r>
            <a:r>
              <a:rPr lang="en-GB" sz="2400" b="0" i="0" u="none" strike="noStrike" cap="none" dirty="0">
                <a:solidFill>
                  <a:srgbClr val="115076"/>
                </a:solidFill>
                <a:latin typeface="Century Gothic"/>
                <a:ea typeface="Century Gothic"/>
                <a:cs typeface="Century Gothic"/>
                <a:sym typeface="Century Gothic"/>
              </a:rPr>
              <a:t>.</a:t>
            </a:r>
            <a:endParaRPr dirty="0"/>
          </a:p>
          <a:p>
            <a:pPr marL="914400" marR="0" lvl="1" indent="-457200" algn="l" rtl="0">
              <a:lnSpc>
                <a:spcPct val="90000"/>
              </a:lnSpc>
              <a:spcBef>
                <a:spcPts val="500"/>
              </a:spcBef>
              <a:spcAft>
                <a:spcPts val="0"/>
              </a:spcAft>
              <a:buClr>
                <a:srgbClr val="115076"/>
              </a:buClr>
              <a:buSzPts val="2400"/>
              <a:buFont typeface="Century Gothic"/>
              <a:buAutoNum type="alphaLcParenR"/>
            </a:pPr>
            <a:r>
              <a:rPr lang="en-GB" sz="2400" b="0" i="0" u="none" strike="noStrike" cap="none" dirty="0" err="1">
                <a:solidFill>
                  <a:srgbClr val="115076"/>
                </a:solidFill>
                <a:latin typeface="Century Gothic"/>
                <a:ea typeface="Century Gothic"/>
                <a:cs typeface="Century Gothic"/>
                <a:sym typeface="Century Gothic"/>
              </a:rPr>
              <a:t>L’origine</a:t>
            </a:r>
            <a:r>
              <a:rPr lang="en-GB" sz="2400" b="0" i="0" u="none" strike="noStrike" cap="none" dirty="0">
                <a:solidFill>
                  <a:srgbClr val="115076"/>
                </a:solidFill>
                <a:latin typeface="Century Gothic"/>
                <a:ea typeface="Century Gothic"/>
                <a:cs typeface="Century Gothic"/>
                <a:sym typeface="Century Gothic"/>
              </a:rPr>
              <a:t> </a:t>
            </a:r>
            <a:r>
              <a:rPr lang="en-GB" sz="2400" b="0" i="0" u="none" strike="noStrike" cap="none" dirty="0" err="1">
                <a:solidFill>
                  <a:srgbClr val="115076"/>
                </a:solidFill>
                <a:latin typeface="Century Gothic"/>
                <a:ea typeface="Century Gothic"/>
                <a:cs typeface="Century Gothic"/>
                <a:sym typeface="Century Gothic"/>
              </a:rPr>
              <a:t>géographique</a:t>
            </a:r>
            <a:r>
              <a:rPr lang="en-GB" sz="2400" b="0" i="0" u="none" strike="noStrike" cap="none" dirty="0">
                <a:solidFill>
                  <a:srgbClr val="115076"/>
                </a:solidFill>
                <a:latin typeface="Century Gothic"/>
                <a:ea typeface="Century Gothic"/>
                <a:cs typeface="Century Gothic"/>
                <a:sym typeface="Century Gothic"/>
              </a:rPr>
              <a:t> </a:t>
            </a:r>
            <a:r>
              <a:rPr lang="en-GB" sz="2400" b="0" i="0" u="none" strike="noStrike" cap="none" dirty="0" err="1">
                <a:solidFill>
                  <a:srgbClr val="115076"/>
                </a:solidFill>
                <a:latin typeface="Century Gothic"/>
                <a:ea typeface="Century Gothic"/>
                <a:cs typeface="Century Gothic"/>
                <a:sym typeface="Century Gothic"/>
              </a:rPr>
              <a:t>n’est</a:t>
            </a:r>
            <a:r>
              <a:rPr lang="en-GB" sz="2400" b="0" i="0" u="none" strike="noStrike" cap="none" dirty="0">
                <a:solidFill>
                  <a:srgbClr val="115076"/>
                </a:solidFill>
                <a:latin typeface="Century Gothic"/>
                <a:ea typeface="Century Gothic"/>
                <a:cs typeface="Century Gothic"/>
                <a:sym typeface="Century Gothic"/>
              </a:rPr>
              <a:t> pas </a:t>
            </a:r>
            <a:r>
              <a:rPr lang="en-GB" sz="2400" b="0" i="0" u="none" strike="noStrike" cap="none" dirty="0" err="1">
                <a:solidFill>
                  <a:srgbClr val="115076"/>
                </a:solidFill>
                <a:latin typeface="Century Gothic"/>
                <a:ea typeface="Century Gothic"/>
                <a:cs typeface="Century Gothic"/>
                <a:sym typeface="Century Gothic"/>
              </a:rPr>
              <a:t>importante</a:t>
            </a:r>
            <a:r>
              <a:rPr lang="en-GB" sz="2400" b="0" i="0" u="none" strike="noStrike" cap="none" dirty="0">
                <a:solidFill>
                  <a:srgbClr val="115076"/>
                </a:solidFill>
                <a:latin typeface="Century Gothic"/>
                <a:ea typeface="Century Gothic"/>
                <a:cs typeface="Century Gothic"/>
                <a:sym typeface="Century Gothic"/>
              </a:rPr>
              <a:t>.</a:t>
            </a:r>
            <a:endParaRPr dirty="0"/>
          </a:p>
        </p:txBody>
      </p:sp>
      <p:graphicFrame>
        <p:nvGraphicFramePr>
          <p:cNvPr id="673" name="Google Shape;673;p25"/>
          <p:cNvGraphicFramePr/>
          <p:nvPr/>
        </p:nvGraphicFramePr>
        <p:xfrm>
          <a:off x="8600713" y="3531290"/>
          <a:ext cx="3142275" cy="2743260"/>
        </p:xfrm>
        <a:graphic>
          <a:graphicData uri="http://schemas.openxmlformats.org/drawingml/2006/table">
            <a:tbl>
              <a:tblPr firstRow="1" bandRow="1">
                <a:noFill/>
                <a:tableStyleId>{917FBB7C-D434-4AAD-BE72-B45E6EFAF3B9}</a:tableStyleId>
              </a:tblPr>
              <a:tblGrid>
                <a:gridCol w="1284550">
                  <a:extLst>
                    <a:ext uri="{9D8B030D-6E8A-4147-A177-3AD203B41FA5}">
                      <a16:colId xmlns:a16="http://schemas.microsoft.com/office/drawing/2014/main" val="20000"/>
                    </a:ext>
                  </a:extLst>
                </a:gridCol>
                <a:gridCol w="185772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Vers</a:t>
                      </a: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Message</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1</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2</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3</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4</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5</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74" name="Google Shape;674;p25"/>
          <p:cNvSpPr/>
          <p:nvPr/>
        </p:nvSpPr>
        <p:spPr>
          <a:xfrm>
            <a:off x="10474164" y="3855808"/>
            <a:ext cx="5229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cap="none">
                <a:solidFill>
                  <a:srgbClr val="F7CAAC"/>
                </a:solidFill>
                <a:latin typeface="Century Gothic"/>
                <a:ea typeface="Century Gothic"/>
                <a:cs typeface="Century Gothic"/>
                <a:sym typeface="Century Gothic"/>
              </a:rPr>
              <a:t>d</a:t>
            </a:r>
            <a:endParaRPr/>
          </a:p>
        </p:txBody>
      </p:sp>
      <p:sp>
        <p:nvSpPr>
          <p:cNvPr id="675" name="Google Shape;675;p25"/>
          <p:cNvSpPr/>
          <p:nvPr/>
        </p:nvSpPr>
        <p:spPr>
          <a:xfrm>
            <a:off x="10489130" y="4299835"/>
            <a:ext cx="51328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cap="none">
                <a:solidFill>
                  <a:srgbClr val="F7CAAC"/>
                </a:solidFill>
                <a:latin typeface="Century Gothic"/>
                <a:ea typeface="Century Gothic"/>
                <a:cs typeface="Century Gothic"/>
                <a:sym typeface="Century Gothic"/>
              </a:rPr>
              <a:t>e</a:t>
            </a:r>
            <a:endParaRPr/>
          </a:p>
        </p:txBody>
      </p:sp>
      <p:sp>
        <p:nvSpPr>
          <p:cNvPr id="676" name="Google Shape;676;p25"/>
          <p:cNvSpPr/>
          <p:nvPr/>
        </p:nvSpPr>
        <p:spPr>
          <a:xfrm>
            <a:off x="10484321" y="4772456"/>
            <a:ext cx="5229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cap="none">
                <a:solidFill>
                  <a:srgbClr val="F7CAAC"/>
                </a:solidFill>
                <a:latin typeface="Century Gothic"/>
                <a:ea typeface="Century Gothic"/>
                <a:cs typeface="Century Gothic"/>
                <a:sym typeface="Century Gothic"/>
              </a:rPr>
              <a:t>b</a:t>
            </a:r>
            <a:endParaRPr/>
          </a:p>
        </p:txBody>
      </p:sp>
      <p:sp>
        <p:nvSpPr>
          <p:cNvPr id="677" name="Google Shape;677;p25"/>
          <p:cNvSpPr/>
          <p:nvPr/>
        </p:nvSpPr>
        <p:spPr>
          <a:xfrm>
            <a:off x="10474164" y="5223424"/>
            <a:ext cx="51328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cap="none">
                <a:solidFill>
                  <a:srgbClr val="F7CAAC"/>
                </a:solidFill>
                <a:latin typeface="Century Gothic"/>
                <a:ea typeface="Century Gothic"/>
                <a:cs typeface="Century Gothic"/>
                <a:sym typeface="Century Gothic"/>
              </a:rPr>
              <a:t>c</a:t>
            </a:r>
            <a:endParaRPr/>
          </a:p>
        </p:txBody>
      </p:sp>
      <p:sp>
        <p:nvSpPr>
          <p:cNvPr id="678" name="Google Shape;678;p25"/>
          <p:cNvSpPr/>
          <p:nvPr/>
        </p:nvSpPr>
        <p:spPr>
          <a:xfrm>
            <a:off x="10485288" y="5674392"/>
            <a:ext cx="5229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cap="none">
                <a:solidFill>
                  <a:srgbClr val="F7CAAC"/>
                </a:solidFill>
                <a:latin typeface="Century Gothic"/>
                <a:ea typeface="Century Gothic"/>
                <a:cs typeface="Century Gothic"/>
                <a:sym typeface="Century Gothic"/>
              </a:rPr>
              <a:t>a</a:t>
            </a:r>
            <a:endParaRPr/>
          </a:p>
        </p:txBody>
      </p:sp>
      <p:cxnSp>
        <p:nvCxnSpPr>
          <p:cNvPr id="679" name="Google Shape;679;p25"/>
          <p:cNvCxnSpPr/>
          <p:nvPr/>
        </p:nvCxnSpPr>
        <p:spPr>
          <a:xfrm>
            <a:off x="9027502" y="1903154"/>
            <a:ext cx="2715490" cy="0"/>
          </a:xfrm>
          <a:prstGeom prst="straightConnector1">
            <a:avLst/>
          </a:prstGeom>
          <a:noFill/>
          <a:ln w="57150" cap="flat" cmpd="sng">
            <a:solidFill>
              <a:srgbClr val="EA5F00"/>
            </a:solidFill>
            <a:prstDash val="solid"/>
            <a:miter lim="800000"/>
            <a:headEnd type="none" w="sm" len="sm"/>
            <a:tailEnd type="none" w="sm" len="sm"/>
          </a:ln>
        </p:spPr>
      </p:cxnSp>
      <p:cxnSp>
        <p:nvCxnSpPr>
          <p:cNvPr id="680" name="Google Shape;680;p25"/>
          <p:cNvCxnSpPr/>
          <p:nvPr/>
        </p:nvCxnSpPr>
        <p:spPr>
          <a:xfrm>
            <a:off x="4535632" y="2379480"/>
            <a:ext cx="1503218" cy="2901"/>
          </a:xfrm>
          <a:prstGeom prst="straightConnector1">
            <a:avLst/>
          </a:prstGeom>
          <a:noFill/>
          <a:ln w="57150" cap="flat" cmpd="sng">
            <a:solidFill>
              <a:srgbClr val="EA5F00"/>
            </a:solidFill>
            <a:prstDash val="solid"/>
            <a:miter lim="800000"/>
            <a:headEnd type="none" w="sm" len="sm"/>
            <a:tailEnd type="none" w="sm" len="sm"/>
          </a:ln>
        </p:spPr>
      </p:cxnSp>
      <p:cxnSp>
        <p:nvCxnSpPr>
          <p:cNvPr id="681" name="Google Shape;681;p25"/>
          <p:cNvCxnSpPr/>
          <p:nvPr/>
        </p:nvCxnSpPr>
        <p:spPr>
          <a:xfrm>
            <a:off x="4360381" y="2813955"/>
            <a:ext cx="1607126" cy="2902"/>
          </a:xfrm>
          <a:prstGeom prst="straightConnector1">
            <a:avLst/>
          </a:prstGeom>
          <a:noFill/>
          <a:ln w="57150" cap="flat" cmpd="sng">
            <a:solidFill>
              <a:srgbClr val="EA5F00"/>
            </a:solidFill>
            <a:prstDash val="solid"/>
            <a:miter lim="800000"/>
            <a:headEnd type="none" w="sm" len="sm"/>
            <a:tailEnd type="none" w="sm" len="sm"/>
          </a:ln>
        </p:spPr>
      </p:cxnSp>
      <p:cxnSp>
        <p:nvCxnSpPr>
          <p:cNvPr id="682" name="Google Shape;682;p25"/>
          <p:cNvCxnSpPr/>
          <p:nvPr/>
        </p:nvCxnSpPr>
        <p:spPr>
          <a:xfrm>
            <a:off x="9427646" y="3314700"/>
            <a:ext cx="2334392" cy="0"/>
          </a:xfrm>
          <a:prstGeom prst="straightConnector1">
            <a:avLst/>
          </a:prstGeom>
          <a:noFill/>
          <a:ln w="57150" cap="flat" cmpd="sng">
            <a:solidFill>
              <a:srgbClr val="EA5F00"/>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2">
                                            <p:txEl>
                                              <p:pRg st="0" end="0"/>
                                            </p:txEl>
                                          </p:spTgt>
                                        </p:tgtEl>
                                        <p:attrNameLst>
                                          <p:attrName>style.visibility</p:attrName>
                                        </p:attrNameLst>
                                      </p:cBhvr>
                                      <p:to>
                                        <p:strVal val="visible"/>
                                      </p:to>
                                    </p:set>
                                    <p:anim calcmode="lin" valueType="num">
                                      <p:cBhvr additive="base">
                                        <p:cTn id="7" dur="500"/>
                                        <p:tgtEl>
                                          <p:spTgt spid="67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9"/>
                                        </p:tgtEl>
                                        <p:attrNameLst>
                                          <p:attrName>style.visibility</p:attrName>
                                        </p:attrNameLst>
                                      </p:cBhvr>
                                      <p:to>
                                        <p:strVal val="visible"/>
                                      </p:to>
                                    </p:set>
                                    <p:animEffect transition="in" filter="fade">
                                      <p:cBhvr>
                                        <p:cTn id="12" dur="500"/>
                                        <p:tgtEl>
                                          <p:spTgt spid="67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72">
                                            <p:txEl>
                                              <p:pRg st="1" end="1"/>
                                            </p:txEl>
                                          </p:spTgt>
                                        </p:tgtEl>
                                        <p:attrNameLst>
                                          <p:attrName>style.visibility</p:attrName>
                                        </p:attrNameLst>
                                      </p:cBhvr>
                                      <p:to>
                                        <p:strVal val="visible"/>
                                      </p:to>
                                    </p:set>
                                    <p:anim calcmode="lin" valueType="num">
                                      <p:cBhvr additive="base">
                                        <p:cTn id="17" dur="500"/>
                                        <p:tgtEl>
                                          <p:spTgt spid="67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0"/>
                                        </p:tgtEl>
                                        <p:attrNameLst>
                                          <p:attrName>style.visibility</p:attrName>
                                        </p:attrNameLst>
                                      </p:cBhvr>
                                      <p:to>
                                        <p:strVal val="visible"/>
                                      </p:to>
                                    </p:set>
                                    <p:animEffect transition="in" filter="fade">
                                      <p:cBhvr>
                                        <p:cTn id="22" dur="500"/>
                                        <p:tgtEl>
                                          <p:spTgt spid="68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72">
                                            <p:txEl>
                                              <p:pRg st="2" end="2"/>
                                            </p:txEl>
                                          </p:spTgt>
                                        </p:tgtEl>
                                        <p:attrNameLst>
                                          <p:attrName>style.visibility</p:attrName>
                                        </p:attrNameLst>
                                      </p:cBhvr>
                                      <p:to>
                                        <p:strVal val="visible"/>
                                      </p:to>
                                    </p:set>
                                    <p:anim calcmode="lin" valueType="num">
                                      <p:cBhvr additive="base">
                                        <p:cTn id="27" dur="500"/>
                                        <p:tgtEl>
                                          <p:spTgt spid="67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1"/>
                                        </p:tgtEl>
                                        <p:attrNameLst>
                                          <p:attrName>style.visibility</p:attrName>
                                        </p:attrNameLst>
                                      </p:cBhvr>
                                      <p:to>
                                        <p:strVal val="visible"/>
                                      </p:to>
                                    </p:set>
                                    <p:animEffect transition="in" filter="fade">
                                      <p:cBhvr>
                                        <p:cTn id="32" dur="500"/>
                                        <p:tgtEl>
                                          <p:spTgt spid="68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72">
                                            <p:txEl>
                                              <p:pRg st="3" end="3"/>
                                            </p:txEl>
                                          </p:spTgt>
                                        </p:tgtEl>
                                        <p:attrNameLst>
                                          <p:attrName>style.visibility</p:attrName>
                                        </p:attrNameLst>
                                      </p:cBhvr>
                                      <p:to>
                                        <p:strVal val="visible"/>
                                      </p:to>
                                    </p:set>
                                    <p:anim calcmode="lin" valueType="num">
                                      <p:cBhvr additive="base">
                                        <p:cTn id="37" dur="500"/>
                                        <p:tgtEl>
                                          <p:spTgt spid="67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82"/>
                                        </p:tgtEl>
                                        <p:attrNameLst>
                                          <p:attrName>style.visibility</p:attrName>
                                        </p:attrNameLst>
                                      </p:cBhvr>
                                      <p:to>
                                        <p:strVal val="visible"/>
                                      </p:to>
                                    </p:set>
                                    <p:animEffect transition="in" filter="fade">
                                      <p:cBhvr>
                                        <p:cTn id="42" dur="500"/>
                                        <p:tgtEl>
                                          <p:spTgt spid="68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72">
                                            <p:txEl>
                                              <p:pRg st="5" end="5"/>
                                            </p:txEl>
                                          </p:spTgt>
                                        </p:tgtEl>
                                        <p:attrNameLst>
                                          <p:attrName>style.visibility</p:attrName>
                                        </p:attrNameLst>
                                      </p:cBhvr>
                                      <p:to>
                                        <p:strVal val="visible"/>
                                      </p:to>
                                    </p:set>
                                    <p:anim calcmode="lin" valueType="num">
                                      <p:cBhvr additive="base">
                                        <p:cTn id="47" dur="500"/>
                                        <p:tgtEl>
                                          <p:spTgt spid="67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672">
                                            <p:txEl>
                                              <p:pRg st="6" end="6"/>
                                            </p:txEl>
                                          </p:spTgt>
                                        </p:tgtEl>
                                        <p:attrNameLst>
                                          <p:attrName>style.visibility</p:attrName>
                                        </p:attrNameLst>
                                      </p:cBhvr>
                                      <p:to>
                                        <p:strVal val="visible"/>
                                      </p:to>
                                    </p:set>
                                    <p:anim calcmode="lin" valueType="num">
                                      <p:cBhvr additive="base">
                                        <p:cTn id="52" dur="500"/>
                                        <p:tgtEl>
                                          <p:spTgt spid="67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72">
                                            <p:txEl>
                                              <p:pRg st="7" end="7"/>
                                            </p:txEl>
                                          </p:spTgt>
                                        </p:tgtEl>
                                        <p:attrNameLst>
                                          <p:attrName>style.visibility</p:attrName>
                                        </p:attrNameLst>
                                      </p:cBhvr>
                                      <p:to>
                                        <p:strVal val="visible"/>
                                      </p:to>
                                    </p:set>
                                    <p:anim calcmode="lin" valueType="num">
                                      <p:cBhvr additive="base">
                                        <p:cTn id="57" dur="500"/>
                                        <p:tgtEl>
                                          <p:spTgt spid="67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672">
                                            <p:txEl>
                                              <p:pRg st="8" end="8"/>
                                            </p:txEl>
                                          </p:spTgt>
                                        </p:tgtEl>
                                        <p:attrNameLst>
                                          <p:attrName>style.visibility</p:attrName>
                                        </p:attrNameLst>
                                      </p:cBhvr>
                                      <p:to>
                                        <p:strVal val="visible"/>
                                      </p:to>
                                    </p:set>
                                    <p:anim calcmode="lin" valueType="num">
                                      <p:cBhvr additive="base">
                                        <p:cTn id="62" dur="500"/>
                                        <p:tgtEl>
                                          <p:spTgt spid="67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72">
                                            <p:txEl>
                                              <p:pRg st="9" end="9"/>
                                            </p:txEl>
                                          </p:spTgt>
                                        </p:tgtEl>
                                        <p:attrNameLst>
                                          <p:attrName>style.visibility</p:attrName>
                                        </p:attrNameLst>
                                      </p:cBhvr>
                                      <p:to>
                                        <p:strVal val="visible"/>
                                      </p:to>
                                    </p:set>
                                    <p:anim calcmode="lin" valueType="num">
                                      <p:cBhvr additive="base">
                                        <p:cTn id="67" dur="500"/>
                                        <p:tgtEl>
                                          <p:spTgt spid="67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672">
                                            <p:txEl>
                                              <p:pRg st="10" end="10"/>
                                            </p:txEl>
                                          </p:spTgt>
                                        </p:tgtEl>
                                        <p:attrNameLst>
                                          <p:attrName>style.visibility</p:attrName>
                                        </p:attrNameLst>
                                      </p:cBhvr>
                                      <p:to>
                                        <p:strVal val="visible"/>
                                      </p:to>
                                    </p:set>
                                    <p:anim calcmode="lin" valueType="num">
                                      <p:cBhvr additive="base">
                                        <p:cTn id="72" dur="500"/>
                                        <p:tgtEl>
                                          <p:spTgt spid="67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73"/>
                                        </p:tgtEl>
                                        <p:attrNameLst>
                                          <p:attrName>style.visibility</p:attrName>
                                        </p:attrNameLst>
                                      </p:cBhvr>
                                      <p:to>
                                        <p:strVal val="visible"/>
                                      </p:to>
                                    </p:set>
                                    <p:animEffect transition="in" filter="fade">
                                      <p:cBhvr>
                                        <p:cTn id="77" dur="500"/>
                                        <p:tgtEl>
                                          <p:spTgt spid="67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74"/>
                                        </p:tgtEl>
                                        <p:attrNameLst>
                                          <p:attrName>style.visibility</p:attrName>
                                        </p:attrNameLst>
                                      </p:cBhvr>
                                      <p:to>
                                        <p:strVal val="visible"/>
                                      </p:to>
                                    </p:set>
                                    <p:animEffect transition="in" filter="fade">
                                      <p:cBhvr>
                                        <p:cTn id="82" dur="500"/>
                                        <p:tgtEl>
                                          <p:spTgt spid="67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75"/>
                                        </p:tgtEl>
                                        <p:attrNameLst>
                                          <p:attrName>style.visibility</p:attrName>
                                        </p:attrNameLst>
                                      </p:cBhvr>
                                      <p:to>
                                        <p:strVal val="visible"/>
                                      </p:to>
                                    </p:set>
                                    <p:animEffect transition="in" filter="fade">
                                      <p:cBhvr>
                                        <p:cTn id="87" dur="500"/>
                                        <p:tgtEl>
                                          <p:spTgt spid="67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676"/>
                                        </p:tgtEl>
                                        <p:attrNameLst>
                                          <p:attrName>style.visibility</p:attrName>
                                        </p:attrNameLst>
                                      </p:cBhvr>
                                      <p:to>
                                        <p:strVal val="visible"/>
                                      </p:to>
                                    </p:set>
                                    <p:animEffect transition="in" filter="fade">
                                      <p:cBhvr>
                                        <p:cTn id="92" dur="500"/>
                                        <p:tgtEl>
                                          <p:spTgt spid="67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677"/>
                                        </p:tgtEl>
                                        <p:attrNameLst>
                                          <p:attrName>style.visibility</p:attrName>
                                        </p:attrNameLst>
                                      </p:cBhvr>
                                      <p:to>
                                        <p:strVal val="visible"/>
                                      </p:to>
                                    </p:set>
                                    <p:animEffect transition="in" filter="fade">
                                      <p:cBhvr>
                                        <p:cTn id="97" dur="500"/>
                                        <p:tgtEl>
                                          <p:spTgt spid="67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678"/>
                                        </p:tgtEl>
                                        <p:attrNameLst>
                                          <p:attrName>style.visibility</p:attrName>
                                        </p:attrNameLst>
                                      </p:cBhvr>
                                      <p:to>
                                        <p:strVal val="visible"/>
                                      </p:to>
                                    </p:set>
                                    <p:animEffect transition="in" filter="fade">
                                      <p:cBhvr>
                                        <p:cTn id="102" dur="500"/>
                                        <p:tgtEl>
                                          <p:spTgt spid="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687"/>
        <p:cNvGrpSpPr/>
        <p:nvPr/>
      </p:nvGrpSpPr>
      <p:grpSpPr>
        <a:xfrm>
          <a:off x="0" y="0"/>
          <a:ext cx="0" cy="0"/>
          <a:chOff x="0" y="0"/>
          <a:chExt cx="0" cy="0"/>
        </a:xfrm>
      </p:grpSpPr>
      <p:pic>
        <p:nvPicPr>
          <p:cNvPr id="688" name="Google Shape;688;p26"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689" name="Google Shape;689;p26"/>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40"/>
              <a:buFont typeface="Century Gothic"/>
              <a:buNone/>
            </a:pPr>
            <a:r>
              <a:rPr lang="en-GB" sz="3240" b="1">
                <a:solidFill>
                  <a:schemeClr val="lt1"/>
                </a:solidFill>
              </a:rPr>
              <a:t>Quelle version aimes-tu ?</a:t>
            </a:r>
            <a:endParaRPr/>
          </a:p>
        </p:txBody>
      </p:sp>
      <p:sp>
        <p:nvSpPr>
          <p:cNvPr id="690" name="Google Shape;690;p26"/>
          <p:cNvSpPr/>
          <p:nvPr/>
        </p:nvSpPr>
        <p:spPr>
          <a:xfrm>
            <a:off x="9946888" y="249869"/>
            <a:ext cx="196303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err="1">
                <a:solidFill>
                  <a:srgbClr val="FFFFFF"/>
                </a:solidFill>
                <a:latin typeface="Century Gothic"/>
                <a:ea typeface="Century Gothic"/>
                <a:cs typeface="Century Gothic"/>
                <a:sym typeface="Century Gothic"/>
              </a:rPr>
              <a:t>écouter</a:t>
            </a:r>
            <a:r>
              <a:rPr lang="en-GB" sz="1800" b="1" i="0" u="none" strike="noStrike" cap="none" dirty="0">
                <a:solidFill>
                  <a:srgbClr val="FFFFFF"/>
                </a:solidFill>
                <a:latin typeface="Century Gothic"/>
                <a:ea typeface="Century Gothic"/>
                <a:cs typeface="Century Gothic"/>
                <a:sym typeface="Century Gothic"/>
              </a:rPr>
              <a:t> / </a:t>
            </a:r>
            <a:r>
              <a:rPr lang="en-GB" sz="1800" b="1" i="0" u="none" strike="noStrike" cap="none" dirty="0" err="1">
                <a:solidFill>
                  <a:srgbClr val="FFFFFF"/>
                </a:solidFill>
                <a:latin typeface="Century Gothic"/>
                <a:ea typeface="Century Gothic"/>
                <a:cs typeface="Century Gothic"/>
                <a:sym typeface="Century Gothic"/>
              </a:rPr>
              <a:t>écrire</a:t>
            </a:r>
            <a:endParaRPr sz="1800" b="1" i="0" u="none" strike="noStrike" cap="none" dirty="0">
              <a:solidFill>
                <a:srgbClr val="FFFFFF"/>
              </a:solidFill>
              <a:latin typeface="Century Gothic"/>
              <a:ea typeface="Century Gothic"/>
              <a:cs typeface="Century Gothic"/>
              <a:sym typeface="Century Gothic"/>
            </a:endParaRPr>
          </a:p>
        </p:txBody>
      </p:sp>
      <p:sp>
        <p:nvSpPr>
          <p:cNvPr id="691" name="Google Shape;691;p26"/>
          <p:cNvSpPr txBox="1"/>
          <p:nvPr/>
        </p:nvSpPr>
        <p:spPr>
          <a:xfrm>
            <a:off x="188942" y="1419486"/>
            <a:ext cx="1193628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err="1">
                <a:solidFill>
                  <a:srgbClr val="115076"/>
                </a:solidFill>
                <a:latin typeface="Century Gothic"/>
                <a:ea typeface="Century Gothic"/>
                <a:cs typeface="Century Gothic"/>
                <a:sym typeface="Century Gothic"/>
              </a:rPr>
              <a:t>Écoute</a:t>
            </a:r>
            <a:r>
              <a:rPr lang="en-GB" sz="2800" b="1" dirty="0">
                <a:solidFill>
                  <a:srgbClr val="115076"/>
                </a:solidFill>
                <a:latin typeface="Century Gothic"/>
                <a:ea typeface="Century Gothic"/>
                <a:cs typeface="Century Gothic"/>
                <a:sym typeface="Century Gothic"/>
              </a:rPr>
              <a:t> les trois versions </a:t>
            </a:r>
            <a:r>
              <a:rPr lang="en-GB" sz="2800" b="1" dirty="0" err="1">
                <a:solidFill>
                  <a:srgbClr val="115076"/>
                </a:solidFill>
                <a:latin typeface="Century Gothic"/>
                <a:ea typeface="Century Gothic"/>
                <a:cs typeface="Century Gothic"/>
                <a:sym typeface="Century Gothic"/>
              </a:rPr>
              <a:t>différentes</a:t>
            </a:r>
            <a:r>
              <a:rPr lang="en-GB" sz="2800" b="1" dirty="0">
                <a:solidFill>
                  <a:srgbClr val="115076"/>
                </a:solidFill>
                <a:latin typeface="Century Gothic"/>
                <a:ea typeface="Century Gothic"/>
                <a:cs typeface="Century Gothic"/>
                <a:sym typeface="Century Gothic"/>
              </a:rPr>
              <a:t>. </a:t>
            </a:r>
            <a:r>
              <a:rPr lang="en-GB" sz="2800" b="1" dirty="0" err="1">
                <a:solidFill>
                  <a:srgbClr val="115076"/>
                </a:solidFill>
                <a:latin typeface="Century Gothic"/>
                <a:ea typeface="Century Gothic"/>
                <a:cs typeface="Century Gothic"/>
                <a:sym typeface="Century Gothic"/>
              </a:rPr>
              <a:t>Écris</a:t>
            </a:r>
            <a:r>
              <a:rPr lang="en-GB" sz="2800" b="1" dirty="0">
                <a:solidFill>
                  <a:srgbClr val="115076"/>
                </a:solidFill>
                <a:latin typeface="Century Gothic"/>
                <a:ea typeface="Century Gothic"/>
                <a:cs typeface="Century Gothic"/>
                <a:sym typeface="Century Gothic"/>
              </a:rPr>
              <a:t> des phrases.</a:t>
            </a:r>
            <a:endParaRPr dirty="0"/>
          </a:p>
        </p:txBody>
      </p:sp>
      <p:sp>
        <p:nvSpPr>
          <p:cNvPr id="695" name="Google Shape;695;p26"/>
          <p:cNvSpPr txBox="1"/>
          <p:nvPr/>
        </p:nvSpPr>
        <p:spPr>
          <a:xfrm>
            <a:off x="250025" y="2230432"/>
            <a:ext cx="278843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EE6000"/>
                </a:solidFill>
                <a:latin typeface="Century Gothic"/>
                <a:ea typeface="Century Gothic"/>
                <a:cs typeface="Century Gothic"/>
                <a:sym typeface="Century Gothic"/>
              </a:rPr>
              <a:t>Version 1, c’est…</a:t>
            </a:r>
            <a:endParaRPr/>
          </a:p>
          <a:p>
            <a:pPr marL="0" marR="0" lvl="0" indent="0" algn="l" rtl="0">
              <a:spcBef>
                <a:spcPts val="0"/>
              </a:spcBef>
              <a:spcAft>
                <a:spcPts val="0"/>
              </a:spcAft>
              <a:buNone/>
            </a:pPr>
            <a:r>
              <a:rPr lang="en-GB" sz="2400">
                <a:solidFill>
                  <a:srgbClr val="EE6000"/>
                </a:solidFill>
                <a:latin typeface="Century Gothic"/>
                <a:ea typeface="Century Gothic"/>
                <a:cs typeface="Century Gothic"/>
                <a:sym typeface="Century Gothic"/>
              </a:rPr>
              <a:t>Version 2, c’est…</a:t>
            </a:r>
            <a:endParaRPr/>
          </a:p>
          <a:p>
            <a:pPr marL="0" marR="0" lvl="0" indent="0" algn="l" rtl="0">
              <a:spcBef>
                <a:spcPts val="0"/>
              </a:spcBef>
              <a:spcAft>
                <a:spcPts val="0"/>
              </a:spcAft>
              <a:buNone/>
            </a:pPr>
            <a:r>
              <a:rPr lang="en-GB" sz="2400">
                <a:solidFill>
                  <a:srgbClr val="EE6000"/>
                </a:solidFill>
                <a:latin typeface="Century Gothic"/>
                <a:ea typeface="Century Gothic"/>
                <a:cs typeface="Century Gothic"/>
                <a:sym typeface="Century Gothic"/>
              </a:rPr>
              <a:t>Version 3, c’est…</a:t>
            </a:r>
            <a:endParaRPr/>
          </a:p>
        </p:txBody>
      </p:sp>
      <p:graphicFrame>
        <p:nvGraphicFramePr>
          <p:cNvPr id="696" name="Google Shape;696;p26"/>
          <p:cNvGraphicFramePr/>
          <p:nvPr/>
        </p:nvGraphicFramePr>
        <p:xfrm>
          <a:off x="3289705" y="2230432"/>
          <a:ext cx="2013525" cy="1371630"/>
        </p:xfrm>
        <a:graphic>
          <a:graphicData uri="http://schemas.openxmlformats.org/drawingml/2006/table">
            <a:tbl>
              <a:tblPr firstRow="1" bandRow="1">
                <a:noFill/>
                <a:tableStyleId>{917FBB7C-D434-4AAD-BE72-B45E6EFAF3B9}</a:tableStyleId>
              </a:tblPr>
              <a:tblGrid>
                <a:gridCol w="2013525">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un homme</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une femme</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400" dirty="0">
                          <a:solidFill>
                            <a:srgbClr val="115076"/>
                          </a:solidFill>
                          <a:latin typeface="Century Gothic"/>
                          <a:ea typeface="Century Gothic"/>
                          <a:cs typeface="Century Gothic"/>
                          <a:sym typeface="Century Gothic"/>
                        </a:rPr>
                        <a:t>un enfant</a:t>
                      </a:r>
                      <a:endParaRPr dirty="0"/>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697" name="Google Shape;697;p26"/>
          <p:cNvGraphicFramePr/>
          <p:nvPr/>
        </p:nvGraphicFramePr>
        <p:xfrm>
          <a:off x="5554478" y="2230432"/>
          <a:ext cx="2013525" cy="3657680"/>
        </p:xfrm>
        <a:graphic>
          <a:graphicData uri="http://schemas.openxmlformats.org/drawingml/2006/table">
            <a:tbl>
              <a:tblPr firstRow="1" bandRow="1">
                <a:noFill/>
                <a:tableStyleId>{917FBB7C-D434-4AAD-BE72-B45E6EFAF3B9}</a:tableStyleId>
              </a:tblPr>
              <a:tblGrid>
                <a:gridCol w="2013525">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amusant</a:t>
                      </a: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calme</a:t>
                      </a: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content</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rapide</a:t>
                      </a: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intelligent</a:t>
                      </a:r>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intéressant</a:t>
                      </a: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sympa</a:t>
                      </a: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moderne</a:t>
                      </a:r>
                      <a:endParaRPr sz="2400">
                        <a:solidFill>
                          <a:srgbClr val="115076"/>
                        </a:solidFill>
                        <a:latin typeface="Century Gothic"/>
                        <a:ea typeface="Century Gothic"/>
                        <a:cs typeface="Century Gothic"/>
                        <a:sym typeface="Century Gothic"/>
                      </a:endParaRPr>
                    </a:p>
                  </a:txBody>
                  <a:tcPr marL="91450" marR="91450" marT="45725" marB="45725">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698" name="Google Shape;698;p26"/>
          <p:cNvSpPr txBox="1"/>
          <p:nvPr/>
        </p:nvSpPr>
        <p:spPr>
          <a:xfrm>
            <a:off x="8064578" y="2230432"/>
            <a:ext cx="26741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EE6000"/>
                </a:solidFill>
                <a:latin typeface="Century Gothic"/>
                <a:ea typeface="Century Gothic"/>
                <a:cs typeface="Century Gothic"/>
                <a:sym typeface="Century Gothic"/>
              </a:rPr>
              <a:t>J’aime Version…</a:t>
            </a:r>
            <a:endParaRPr/>
          </a:p>
        </p:txBody>
      </p:sp>
      <p:graphicFrame>
        <p:nvGraphicFramePr>
          <p:cNvPr id="699" name="Google Shape;699;p26"/>
          <p:cNvGraphicFramePr/>
          <p:nvPr/>
        </p:nvGraphicFramePr>
        <p:xfrm>
          <a:off x="10989487" y="2228858"/>
          <a:ext cx="457200" cy="1371630"/>
        </p:xfrm>
        <a:graphic>
          <a:graphicData uri="http://schemas.openxmlformats.org/drawingml/2006/table">
            <a:tbl>
              <a:tblPr firstRow="1" bandRow="1">
                <a:noFill/>
                <a:tableStyleId>{917FBB7C-D434-4AAD-BE72-B45E6EFAF3B9}</a:tableStyleId>
              </a:tblPr>
              <a:tblGrid>
                <a:gridCol w="457200">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1</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2</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GB" sz="2400">
                          <a:solidFill>
                            <a:srgbClr val="115076"/>
                          </a:solidFill>
                          <a:latin typeface="Century Gothic"/>
                          <a:ea typeface="Century Gothic"/>
                          <a:cs typeface="Century Gothic"/>
                          <a:sym typeface="Century Gothic"/>
                        </a:rPr>
                        <a:t>3</a:t>
                      </a:r>
                      <a:endParaRPr/>
                    </a:p>
                  </a:txBody>
                  <a:tcPr marL="91450" marR="91450" marT="45725" marB="45725" anchor="ctr">
                    <a:lnL w="28575" cap="flat" cmpd="sng">
                      <a:solidFill>
                        <a:srgbClr val="115076"/>
                      </a:solidFill>
                      <a:prstDash val="solid"/>
                      <a:round/>
                      <a:headEnd type="none" w="sm" len="sm"/>
                      <a:tailEnd type="none" w="sm" len="sm"/>
                    </a:lnL>
                    <a:lnR w="28575" cap="flat" cmpd="sng">
                      <a:solidFill>
                        <a:srgbClr val="115076"/>
                      </a:solidFill>
                      <a:prstDash val="solid"/>
                      <a:round/>
                      <a:headEnd type="none" w="sm" len="sm"/>
                      <a:tailEnd type="none" w="sm" len="sm"/>
                    </a:lnR>
                    <a:lnT w="28575" cap="flat" cmpd="sng">
                      <a:solidFill>
                        <a:srgbClr val="115076"/>
                      </a:solidFill>
                      <a:prstDash val="solid"/>
                      <a:round/>
                      <a:headEnd type="none" w="sm" len="sm"/>
                      <a:tailEnd type="none" w="sm" len="sm"/>
                    </a:lnT>
                    <a:lnB w="28575"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700" name="Google Shape;700;p26"/>
          <p:cNvSpPr/>
          <p:nvPr/>
        </p:nvSpPr>
        <p:spPr>
          <a:xfrm>
            <a:off x="1770602" y="3974328"/>
            <a:ext cx="3532628" cy="1464186"/>
          </a:xfrm>
          <a:prstGeom prst="wedgeRoundRectCallout">
            <a:avLst>
              <a:gd name="adj1" fmla="val 20379"/>
              <a:gd name="adj2" fmla="val -68341"/>
              <a:gd name="adj3" fmla="val 16667"/>
            </a:avLst>
          </a:prstGeom>
          <a:solidFill>
            <a:srgbClr val="115076"/>
          </a:solidFill>
          <a:ln w="9525" cap="flat" cmpd="sng">
            <a:solidFill>
              <a:srgbClr val="EE6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chemeClr val="bg1"/>
                </a:solidFill>
                <a:latin typeface="Century Gothic"/>
                <a:ea typeface="Century Gothic"/>
                <a:cs typeface="Century Gothic"/>
                <a:sym typeface="Century Gothic"/>
              </a:rPr>
              <a:t>Remember!</a:t>
            </a:r>
            <a:endParaRPr dirty="0">
              <a:solidFill>
                <a:schemeClr val="bg1"/>
              </a:solidFill>
            </a:endParaRPr>
          </a:p>
          <a:p>
            <a:pPr marL="0" marR="0" lvl="0" indent="0" algn="ctr" rtl="0">
              <a:spcBef>
                <a:spcPts val="0"/>
              </a:spcBef>
              <a:spcAft>
                <a:spcPts val="0"/>
              </a:spcAft>
              <a:buNone/>
            </a:pPr>
            <a:r>
              <a:rPr lang="en-GB" sz="2000" dirty="0">
                <a:solidFill>
                  <a:schemeClr val="bg1"/>
                </a:solidFill>
                <a:latin typeface="Century Gothic"/>
                <a:ea typeface="Century Gothic"/>
                <a:cs typeface="Century Gothic"/>
                <a:sym typeface="Century Gothic"/>
              </a:rPr>
              <a:t>Some adjectives are spelt differently if the noun is masculine or feminine.</a:t>
            </a:r>
            <a:endParaRPr dirty="0">
              <a:solidFill>
                <a:schemeClr val="bg1"/>
              </a:solidFill>
            </a:endParaRPr>
          </a:p>
        </p:txBody>
      </p:sp>
      <p:sp>
        <p:nvSpPr>
          <p:cNvPr id="15" name="Action Button: Sound 14">
            <a:hlinkClick r:id="" action="ppaction://noaction" highlightClick="1">
              <a:snd r:embed="rId4" name="L'homme_version_1.wav"/>
            </a:hlinkClick>
            <a:extLst>
              <a:ext uri="{FF2B5EF4-FFF2-40B4-BE49-F238E27FC236}">
                <a16:creationId xmlns:a16="http://schemas.microsoft.com/office/drawing/2014/main" id="{37E7AD47-A10D-40E2-8627-6D825629F528}"/>
              </a:ext>
            </a:extLst>
          </p:cNvPr>
          <p:cNvSpPr/>
          <p:nvPr/>
        </p:nvSpPr>
        <p:spPr>
          <a:xfrm>
            <a:off x="6824638" y="443555"/>
            <a:ext cx="720436" cy="720437"/>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entury Gothic" panose="020B0502020202020204" pitchFamily="34" charset="0"/>
              </a:rPr>
              <a:t>1</a:t>
            </a:r>
          </a:p>
        </p:txBody>
      </p:sp>
      <p:sp>
        <p:nvSpPr>
          <p:cNvPr id="16" name="Action Button: Sound 15">
            <a:hlinkClick r:id="" action="ppaction://noaction" highlightClick="1">
              <a:snd r:embed="rId5" name="L'homme_version_2_children.wav"/>
            </a:hlinkClick>
            <a:extLst>
              <a:ext uri="{FF2B5EF4-FFF2-40B4-BE49-F238E27FC236}">
                <a16:creationId xmlns:a16="http://schemas.microsoft.com/office/drawing/2014/main" id="{DE67A23F-2F2B-4A5C-9907-3134D9F571C1}"/>
              </a:ext>
            </a:extLst>
          </p:cNvPr>
          <p:cNvSpPr/>
          <p:nvPr/>
        </p:nvSpPr>
        <p:spPr>
          <a:xfrm>
            <a:off x="7912467" y="443554"/>
            <a:ext cx="720436" cy="720437"/>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2</a:t>
            </a:r>
          </a:p>
        </p:txBody>
      </p:sp>
      <p:sp>
        <p:nvSpPr>
          <p:cNvPr id="17" name="Action Button: Sound 16">
            <a:hlinkClick r:id="" action="ppaction://noaction" highlightClick="1">
              <a:snd r:embed="rId6" name="L'homme_version_3.wav"/>
            </a:hlinkClick>
            <a:extLst>
              <a:ext uri="{FF2B5EF4-FFF2-40B4-BE49-F238E27FC236}">
                <a16:creationId xmlns:a16="http://schemas.microsoft.com/office/drawing/2014/main" id="{BF062337-9131-4968-8435-69C57BBF087D}"/>
              </a:ext>
            </a:extLst>
          </p:cNvPr>
          <p:cNvSpPr/>
          <p:nvPr/>
        </p:nvSpPr>
        <p:spPr>
          <a:xfrm>
            <a:off x="8929677" y="450328"/>
            <a:ext cx="720436" cy="720437"/>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Century Gothic" panose="020B0502020202020204" pitchFamily="34" charset="0"/>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705"/>
        <p:cNvGrpSpPr/>
        <p:nvPr/>
      </p:nvGrpSpPr>
      <p:grpSpPr>
        <a:xfrm>
          <a:off x="0" y="0"/>
          <a:ext cx="0" cy="0"/>
          <a:chOff x="0" y="0"/>
          <a:chExt cx="0" cy="0"/>
        </a:xfrm>
      </p:grpSpPr>
      <p:sp>
        <p:nvSpPr>
          <p:cNvPr id="706" name="Google Shape;706;p27"/>
          <p:cNvSpPr txBox="1"/>
          <p:nvPr/>
        </p:nvSpPr>
        <p:spPr>
          <a:xfrm>
            <a:off x="6430647" y="412984"/>
            <a:ext cx="5971308" cy="60320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Pourquoi</a:t>
            </a:r>
            <a:r>
              <a:rPr lang="en-GB" sz="2000" dirty="0">
                <a:solidFill>
                  <a:srgbClr val="EE6000"/>
                </a:solidFill>
                <a:latin typeface="Century Gothic"/>
                <a:ea typeface="Century Gothic"/>
                <a:cs typeface="Century Gothic"/>
                <a:sym typeface="Century Gothic"/>
              </a:rPr>
              <a:t> me demander</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a:solidFill>
                  <a:srgbClr val="EE6000"/>
                </a:solidFill>
                <a:latin typeface="Century Gothic"/>
                <a:ea typeface="Century Gothic"/>
                <a:cs typeface="Century Gothic"/>
                <a:sym typeface="Century Gothic"/>
              </a:rPr>
              <a:t>Si je </a:t>
            </a:r>
            <a:r>
              <a:rPr lang="en-GB" sz="2000" dirty="0" err="1">
                <a:solidFill>
                  <a:srgbClr val="EE6000"/>
                </a:solidFill>
                <a:latin typeface="Century Gothic"/>
                <a:ea typeface="Century Gothic"/>
                <a:cs typeface="Century Gothic"/>
                <a:sym typeface="Century Gothic"/>
              </a:rPr>
              <a:t>suis</a:t>
            </a:r>
            <a:r>
              <a:rPr lang="en-GB" sz="2000" dirty="0">
                <a:solidFill>
                  <a:srgbClr val="EE6000"/>
                </a:solidFill>
                <a:latin typeface="Century Gothic"/>
                <a:ea typeface="Century Gothic"/>
                <a:cs typeface="Century Gothic"/>
                <a:sym typeface="Century Gothic"/>
              </a:rPr>
              <a:t> </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Ouvre-moi</a:t>
            </a:r>
            <a:r>
              <a:rPr lang="en-GB" sz="2000" dirty="0">
                <a:solidFill>
                  <a:srgbClr val="EE6000"/>
                </a:solidFill>
                <a:latin typeface="Century Gothic"/>
                <a:ea typeface="Century Gothic"/>
                <a:cs typeface="Century Gothic"/>
                <a:sym typeface="Century Gothic"/>
              </a:rPr>
              <a:t>, mon frère.</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a:solidFill>
                  <a:srgbClr val="EE6000"/>
                </a:solidFill>
                <a:latin typeface="Century Gothic"/>
                <a:ea typeface="Century Gothic"/>
                <a:cs typeface="Century Gothic"/>
                <a:sym typeface="Century Gothic"/>
              </a:rPr>
              <a:t>Je ne </a:t>
            </a:r>
            <a:r>
              <a:rPr lang="en-GB" sz="2000" dirty="0" err="1">
                <a:solidFill>
                  <a:srgbClr val="EE6000"/>
                </a:solidFill>
                <a:latin typeface="Century Gothic"/>
                <a:ea typeface="Century Gothic"/>
                <a:cs typeface="Century Gothic"/>
                <a:sym typeface="Century Gothic"/>
              </a:rPr>
              <a:t>suis</a:t>
            </a:r>
            <a:r>
              <a:rPr lang="en-GB" sz="2000" dirty="0">
                <a:solidFill>
                  <a:srgbClr val="EE6000"/>
                </a:solidFill>
                <a:latin typeface="Century Gothic"/>
                <a:ea typeface="Century Gothic"/>
                <a:cs typeface="Century Gothic"/>
                <a:sym typeface="Century Gothic"/>
              </a:rPr>
              <a:t> pas </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Ouvre-moi</a:t>
            </a:r>
            <a:r>
              <a:rPr lang="en-GB" sz="2000" dirty="0">
                <a:solidFill>
                  <a:srgbClr val="EE6000"/>
                </a:solidFill>
                <a:latin typeface="Century Gothic"/>
                <a:ea typeface="Century Gothic"/>
                <a:cs typeface="Century Gothic"/>
                <a:sym typeface="Century Gothic"/>
              </a:rPr>
              <a:t>, mon frère !...</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a:solidFill>
                  <a:srgbClr val="EE6000"/>
                </a:solidFill>
                <a:latin typeface="Century Gothic"/>
                <a:ea typeface="Century Gothic"/>
                <a:cs typeface="Century Gothic"/>
                <a:sym typeface="Century Gothic"/>
              </a:rPr>
              <a:t>Je ne </a:t>
            </a:r>
            <a:r>
              <a:rPr lang="en-GB" sz="2000" dirty="0" err="1">
                <a:solidFill>
                  <a:srgbClr val="EE6000"/>
                </a:solidFill>
                <a:latin typeface="Century Gothic"/>
                <a:ea typeface="Century Gothic"/>
                <a:cs typeface="Century Gothic"/>
                <a:sym typeface="Century Gothic"/>
              </a:rPr>
              <a:t>suis</a:t>
            </a:r>
            <a:r>
              <a:rPr lang="en-GB" sz="2000" dirty="0">
                <a:solidFill>
                  <a:srgbClr val="EE6000"/>
                </a:solidFill>
                <a:latin typeface="Century Gothic"/>
                <a:ea typeface="Century Gothic"/>
                <a:cs typeface="Century Gothic"/>
                <a:sym typeface="Century Gothic"/>
              </a:rPr>
              <a:t> </a:t>
            </a:r>
            <a:r>
              <a:rPr lang="en-GB" sz="2000" dirty="0" err="1">
                <a:solidFill>
                  <a:srgbClr val="EE6000"/>
                </a:solidFill>
                <a:latin typeface="Century Gothic"/>
                <a:ea typeface="Century Gothic"/>
                <a:cs typeface="Century Gothic"/>
                <a:sym typeface="Century Gothic"/>
              </a:rPr>
              <a:t>qu'un</a:t>
            </a:r>
            <a:r>
              <a:rPr lang="en-GB" sz="2000" dirty="0">
                <a:solidFill>
                  <a:srgbClr val="EE6000"/>
                </a:solidFill>
                <a:latin typeface="Century Gothic"/>
                <a:ea typeface="Century Gothic"/>
                <a:cs typeface="Century Gothic"/>
                <a:sym typeface="Century Gothic"/>
              </a:rPr>
              <a:t> homme</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L'homme</a:t>
            </a:r>
            <a:r>
              <a:rPr lang="en-GB" sz="2000" dirty="0">
                <a:solidFill>
                  <a:srgbClr val="EE6000"/>
                </a:solidFill>
                <a:latin typeface="Century Gothic"/>
                <a:ea typeface="Century Gothic"/>
                <a:cs typeface="Century Gothic"/>
                <a:sym typeface="Century Gothic"/>
              </a:rPr>
              <a:t> de</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L'homme</a:t>
            </a:r>
            <a:r>
              <a:rPr lang="en-GB" sz="2000" dirty="0">
                <a:solidFill>
                  <a:srgbClr val="EE6000"/>
                </a:solidFill>
                <a:latin typeface="Century Gothic"/>
                <a:ea typeface="Century Gothic"/>
                <a:cs typeface="Century Gothic"/>
                <a:sym typeface="Century Gothic"/>
              </a:rPr>
              <a:t> qui </a:t>
            </a:r>
            <a:r>
              <a:rPr lang="en-GB" sz="2000" dirty="0" err="1">
                <a:solidFill>
                  <a:srgbClr val="EE6000"/>
                </a:solidFill>
                <a:latin typeface="Century Gothic"/>
                <a:ea typeface="Century Gothic"/>
                <a:cs typeface="Century Gothic"/>
                <a:sym typeface="Century Gothic"/>
              </a:rPr>
              <a:t>te</a:t>
            </a:r>
            <a:r>
              <a:rPr lang="en-GB" sz="2000" dirty="0">
                <a:solidFill>
                  <a:srgbClr val="EE6000"/>
                </a:solidFill>
                <a:latin typeface="Century Gothic"/>
                <a:ea typeface="Century Gothic"/>
                <a:cs typeface="Century Gothic"/>
                <a:sym typeface="Century Gothic"/>
              </a:rPr>
              <a:t> </a:t>
            </a:r>
            <a:r>
              <a:rPr lang="en-GB" sz="2000" dirty="0" err="1">
                <a:solidFill>
                  <a:srgbClr val="EE6000"/>
                </a:solidFill>
                <a:latin typeface="Century Gothic"/>
                <a:ea typeface="Century Gothic"/>
                <a:cs typeface="Century Gothic"/>
                <a:sym typeface="Century Gothic"/>
              </a:rPr>
              <a:t>ressemble</a:t>
            </a:r>
            <a:r>
              <a:rPr lang="en-GB" sz="2000" dirty="0">
                <a:solidFill>
                  <a:srgbClr val="EE6000"/>
                </a:solidFill>
                <a:latin typeface="Century Gothic"/>
                <a:ea typeface="Century Gothic"/>
                <a:cs typeface="Century Gothic"/>
                <a:sym typeface="Century Gothic"/>
              </a:rPr>
              <a:t> !...</a:t>
            </a:r>
            <a:endParaRPr dirty="0"/>
          </a:p>
        </p:txBody>
      </p:sp>
      <p:pic>
        <p:nvPicPr>
          <p:cNvPr id="707" name="Google Shape;707;p27"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708" name="Google Shape;708;p27"/>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Télépathie!</a:t>
            </a:r>
            <a:endParaRPr/>
          </a:p>
        </p:txBody>
      </p:sp>
      <p:sp>
        <p:nvSpPr>
          <p:cNvPr id="709" name="Google Shape;709;p27"/>
          <p:cNvSpPr/>
          <p:nvPr/>
        </p:nvSpPr>
        <p:spPr>
          <a:xfrm>
            <a:off x="10450832" y="249869"/>
            <a:ext cx="1459088"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lire / parler</a:t>
            </a:r>
            <a:endParaRPr sz="1800" b="1" i="0" u="none" strike="noStrike" cap="none">
              <a:solidFill>
                <a:srgbClr val="FFFFFF"/>
              </a:solidFill>
              <a:latin typeface="Century Gothic"/>
              <a:ea typeface="Century Gothic"/>
              <a:cs typeface="Century Gothic"/>
              <a:sym typeface="Century Gothic"/>
            </a:endParaRPr>
          </a:p>
        </p:txBody>
      </p:sp>
      <p:sp>
        <p:nvSpPr>
          <p:cNvPr id="710" name="Google Shape;710;p27"/>
          <p:cNvSpPr txBox="1"/>
          <p:nvPr/>
        </p:nvSpPr>
        <p:spPr>
          <a:xfrm>
            <a:off x="188942" y="1630744"/>
            <a:ext cx="5439641" cy="544814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J'ai</a:t>
            </a:r>
            <a:r>
              <a:rPr lang="en-GB" sz="2000" dirty="0">
                <a:solidFill>
                  <a:srgbClr val="EE6000"/>
                </a:solidFill>
                <a:latin typeface="Century Gothic"/>
                <a:ea typeface="Century Gothic"/>
                <a:cs typeface="Century Gothic"/>
                <a:sym typeface="Century Gothic"/>
              </a:rPr>
              <a:t> frappé à </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J'ai</a:t>
            </a:r>
            <a:r>
              <a:rPr lang="en-GB" sz="2000" dirty="0">
                <a:solidFill>
                  <a:srgbClr val="EE6000"/>
                </a:solidFill>
                <a:latin typeface="Century Gothic"/>
                <a:ea typeface="Century Gothic"/>
                <a:cs typeface="Century Gothic"/>
                <a:sym typeface="Century Gothic"/>
              </a:rPr>
              <a:t> frappé à ton </a:t>
            </a:r>
            <a:r>
              <a:rPr lang="en-GB" sz="2000" dirty="0" err="1">
                <a:solidFill>
                  <a:srgbClr val="EE6000"/>
                </a:solidFill>
                <a:latin typeface="Century Gothic"/>
                <a:ea typeface="Century Gothic"/>
                <a:cs typeface="Century Gothic"/>
                <a:sym typeface="Century Gothic"/>
              </a:rPr>
              <a:t>cœur</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Pourquoi</a:t>
            </a:r>
            <a:r>
              <a:rPr lang="en-GB" sz="2000" dirty="0">
                <a:solidFill>
                  <a:srgbClr val="EE6000"/>
                </a:solidFill>
                <a:latin typeface="Century Gothic"/>
                <a:ea typeface="Century Gothic"/>
                <a:cs typeface="Century Gothic"/>
                <a:sym typeface="Century Gothic"/>
              </a:rPr>
              <a:t> </a:t>
            </a:r>
            <a:endParaRPr dirty="0"/>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1F3864"/>
              </a:buClr>
              <a:buSzPts val="2000"/>
              <a:buFont typeface="Arial"/>
              <a:buNone/>
            </a:pPr>
            <a:endParaRPr sz="2000" dirty="0">
              <a:solidFill>
                <a:srgbClr val="EE6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Ouvre-moi</a:t>
            </a:r>
            <a:r>
              <a:rPr lang="en-GB" sz="2000" dirty="0">
                <a:solidFill>
                  <a:srgbClr val="EE6000"/>
                </a:solidFill>
                <a:latin typeface="Century Gothic"/>
                <a:ea typeface="Century Gothic"/>
                <a:cs typeface="Century Gothic"/>
                <a:sym typeface="Century Gothic"/>
              </a:rPr>
              <a:t>, </a:t>
            </a:r>
            <a:endParaRPr sz="2000" dirty="0">
              <a:solidFill>
                <a:srgbClr val="EE6000"/>
              </a:solidFill>
              <a:latin typeface="Century Gothic"/>
              <a:ea typeface="Century Gothic"/>
              <a:cs typeface="Century Gothic"/>
              <a:sym typeface="Century Gothic"/>
            </a:endParaRPr>
          </a:p>
        </p:txBody>
      </p:sp>
      <p:graphicFrame>
        <p:nvGraphicFramePr>
          <p:cNvPr id="711" name="Google Shape;711;p27"/>
          <p:cNvGraphicFramePr/>
          <p:nvPr/>
        </p:nvGraphicFramePr>
        <p:xfrm>
          <a:off x="3300915" y="1226513"/>
          <a:ext cx="2160000" cy="1188750"/>
        </p:xfrm>
        <a:graphic>
          <a:graphicData uri="http://schemas.openxmlformats.org/drawingml/2006/table">
            <a:tbl>
              <a:tblPr firstRow="1" bandRow="1">
                <a:noFill/>
                <a:tableStyleId>{917FBB7C-D434-4AAD-BE72-B45E6EFAF3B9}</a:tableStyleId>
              </a:tblPr>
              <a:tblGrid>
                <a:gridCol w="2160000">
                  <a:extLst>
                    <a:ext uri="{9D8B030D-6E8A-4147-A177-3AD203B41FA5}">
                      <a16:colId xmlns:a16="http://schemas.microsoft.com/office/drawing/2014/main" val="20000"/>
                    </a:ext>
                  </a:extLst>
                </a:gridCol>
              </a:tblGrid>
              <a:tr h="396000">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ta porte</a:t>
                      </a:r>
                      <a:endParaRPr/>
                    </a:p>
                  </a:txBody>
                  <a:tcPr marL="91450" marR="91450" marT="45725" marB="45725"/>
                </a:tc>
                <a:extLst>
                  <a:ext uri="{0D108BD9-81ED-4DB2-BD59-A6C34878D82A}">
                    <a16:rowId xmlns:a16="http://schemas.microsoft.com/office/drawing/2014/main" val="10000"/>
                  </a:ext>
                </a:extLst>
              </a:tr>
              <a:tr h="396000">
                <a:tc>
                  <a:txBody>
                    <a:bodyPr/>
                    <a:lstStyle/>
                    <a:p>
                      <a:pPr marL="0" marR="0" lvl="0" indent="0" algn="l" rtl="0">
                        <a:spcBef>
                          <a:spcPts val="0"/>
                        </a:spcBef>
                        <a:spcAft>
                          <a:spcPts val="0"/>
                        </a:spcAft>
                        <a:buNone/>
                      </a:pPr>
                      <a:r>
                        <a:rPr lang="en-GB" sz="2000" dirty="0">
                          <a:solidFill>
                            <a:srgbClr val="115076"/>
                          </a:solidFill>
                          <a:latin typeface="Century Gothic"/>
                          <a:ea typeface="Century Gothic"/>
                          <a:cs typeface="Century Gothic"/>
                          <a:sym typeface="Century Gothic"/>
                        </a:rPr>
                        <a:t>ton </a:t>
                      </a:r>
                      <a:r>
                        <a:rPr lang="en-GB" sz="2000" dirty="0" err="1">
                          <a:solidFill>
                            <a:srgbClr val="115076"/>
                          </a:solidFill>
                          <a:latin typeface="Century Gothic"/>
                          <a:ea typeface="Century Gothic"/>
                          <a:cs typeface="Century Gothic"/>
                          <a:sym typeface="Century Gothic"/>
                        </a:rPr>
                        <a:t>hôtel</a:t>
                      </a:r>
                      <a:endParaRPr sz="2000" dirty="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396000">
                <a:tc>
                  <a:txBody>
                    <a:bodyPr/>
                    <a:lstStyle/>
                    <a:p>
                      <a:pPr marL="0" marR="0" lvl="0" indent="0" algn="l" rtl="0">
                        <a:spcBef>
                          <a:spcPts val="0"/>
                        </a:spcBef>
                        <a:spcAft>
                          <a:spcPts val="0"/>
                        </a:spcAft>
                        <a:buNone/>
                      </a:pPr>
                      <a:r>
                        <a:rPr lang="en-GB" sz="2000" dirty="0">
                          <a:solidFill>
                            <a:srgbClr val="115076"/>
                          </a:solidFill>
                          <a:latin typeface="Century Gothic"/>
                          <a:ea typeface="Century Gothic"/>
                          <a:cs typeface="Century Gothic"/>
                          <a:sym typeface="Century Gothic"/>
                        </a:rPr>
                        <a:t>ta </a:t>
                      </a:r>
                      <a:r>
                        <a:rPr lang="en-GB" sz="2000" dirty="0" err="1">
                          <a:solidFill>
                            <a:srgbClr val="115076"/>
                          </a:solidFill>
                          <a:latin typeface="Century Gothic"/>
                          <a:ea typeface="Century Gothic"/>
                          <a:cs typeface="Century Gothic"/>
                          <a:sym typeface="Century Gothic"/>
                        </a:rPr>
                        <a:t>chambre</a:t>
                      </a:r>
                      <a:endParaRPr sz="2000" dirty="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2"/>
                  </a:ext>
                </a:extLst>
              </a:tr>
            </a:tbl>
          </a:graphicData>
        </a:graphic>
      </p:graphicFrame>
      <p:graphicFrame>
        <p:nvGraphicFramePr>
          <p:cNvPr id="712" name="Google Shape;712;p27"/>
          <p:cNvGraphicFramePr/>
          <p:nvPr/>
        </p:nvGraphicFramePr>
        <p:xfrm>
          <a:off x="3300915" y="3567066"/>
          <a:ext cx="2160000" cy="1188750"/>
        </p:xfrm>
        <a:graphic>
          <a:graphicData uri="http://schemas.openxmlformats.org/drawingml/2006/table">
            <a:tbl>
              <a:tblPr firstRow="1" bandRow="1">
                <a:noFill/>
                <a:tableStyleId>{917FBB7C-D434-4AAD-BE72-B45E6EFAF3B9}</a:tableStyleId>
              </a:tblPr>
              <a:tblGrid>
                <a:gridCol w="2160000">
                  <a:extLst>
                    <a:ext uri="{9D8B030D-6E8A-4147-A177-3AD203B41FA5}">
                      <a16:colId xmlns:a16="http://schemas.microsoft.com/office/drawing/2014/main" val="20000"/>
                    </a:ext>
                  </a:extLst>
                </a:gridCol>
              </a:tblGrid>
              <a:tr h="396000">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m’ignorer ?</a:t>
                      </a:r>
                      <a:endParaRPr/>
                    </a:p>
                  </a:txBody>
                  <a:tcPr marL="91450" marR="91450" marT="45725" marB="45725"/>
                </a:tc>
                <a:extLst>
                  <a:ext uri="{0D108BD9-81ED-4DB2-BD59-A6C34878D82A}">
                    <a16:rowId xmlns:a16="http://schemas.microsoft.com/office/drawing/2014/main" val="10000"/>
                  </a:ext>
                </a:extLst>
              </a:tr>
              <a:tr h="396000">
                <a:tc>
                  <a:txBody>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me repousser ?</a:t>
                      </a:r>
                      <a:endParaRPr/>
                    </a:p>
                  </a:txBody>
                  <a:tcPr marL="91450" marR="91450" marT="45725" marB="45725"/>
                </a:tc>
                <a:extLst>
                  <a:ext uri="{0D108BD9-81ED-4DB2-BD59-A6C34878D82A}">
                    <a16:rowId xmlns:a16="http://schemas.microsoft.com/office/drawing/2014/main" val="10001"/>
                  </a:ext>
                </a:extLst>
              </a:tr>
              <a:tr h="396000">
                <a:tc>
                  <a:txBody>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me dire </a:t>
                      </a:r>
                      <a:r>
                        <a:rPr lang="en-GB" sz="2000" i="1">
                          <a:solidFill>
                            <a:srgbClr val="115076"/>
                          </a:solidFill>
                          <a:latin typeface="Century Gothic"/>
                          <a:ea typeface="Century Gothic"/>
                          <a:cs typeface="Century Gothic"/>
                          <a:sym typeface="Century Gothic"/>
                        </a:rPr>
                        <a:t>non</a:t>
                      </a:r>
                      <a:r>
                        <a:rPr lang="en-GB" sz="2000">
                          <a:solidFill>
                            <a:srgbClr val="115076"/>
                          </a:solidFill>
                          <a:latin typeface="Century Gothic"/>
                          <a:ea typeface="Century Gothic"/>
                          <a:cs typeface="Century Gothic"/>
                          <a:sym typeface="Century Gothic"/>
                        </a:rPr>
                        <a:t> ?</a:t>
                      </a:r>
                      <a:endParaRPr/>
                    </a:p>
                  </a:txBody>
                  <a:tcPr marL="91450" marR="91450" marT="45725" marB="45725"/>
                </a:tc>
                <a:extLst>
                  <a:ext uri="{0D108BD9-81ED-4DB2-BD59-A6C34878D82A}">
                    <a16:rowId xmlns:a16="http://schemas.microsoft.com/office/drawing/2014/main" val="10002"/>
                  </a:ext>
                </a:extLst>
              </a:tr>
            </a:tbl>
          </a:graphicData>
        </a:graphic>
      </p:graphicFrame>
      <p:graphicFrame>
        <p:nvGraphicFramePr>
          <p:cNvPr id="713" name="Google Shape;713;p27"/>
          <p:cNvGraphicFramePr/>
          <p:nvPr/>
        </p:nvGraphicFramePr>
        <p:xfrm>
          <a:off x="3300915" y="5134701"/>
          <a:ext cx="2160000" cy="1188750"/>
        </p:xfrm>
        <a:graphic>
          <a:graphicData uri="http://schemas.openxmlformats.org/drawingml/2006/table">
            <a:tbl>
              <a:tblPr firstRow="1" bandRow="1">
                <a:noFill/>
                <a:tableStyleId>{917FBB7C-D434-4AAD-BE72-B45E6EFAF3B9}</a:tableStyleId>
              </a:tblPr>
              <a:tblGrid>
                <a:gridCol w="2160000">
                  <a:extLst>
                    <a:ext uri="{9D8B030D-6E8A-4147-A177-3AD203B41FA5}">
                      <a16:colId xmlns:a16="http://schemas.microsoft.com/office/drawing/2014/main" val="20000"/>
                    </a:ext>
                  </a:extLst>
                </a:gridCol>
              </a:tblGrid>
              <a:tr h="396000">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ma sœur !...</a:t>
                      </a:r>
                      <a:endParaRPr sz="200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396000">
                <a:tc>
                  <a:txBody>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mon ami !...</a:t>
                      </a:r>
                      <a:endParaRPr sz="200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396000">
                <a:tc>
                  <a:txBody>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mon frère !...</a:t>
                      </a:r>
                      <a:endParaRPr sz="200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2"/>
                  </a:ext>
                </a:extLst>
              </a:tr>
            </a:tbl>
          </a:graphicData>
        </a:graphic>
      </p:graphicFrame>
      <p:cxnSp>
        <p:nvCxnSpPr>
          <p:cNvPr id="714" name="Google Shape;714;p27"/>
          <p:cNvCxnSpPr/>
          <p:nvPr/>
        </p:nvCxnSpPr>
        <p:spPr>
          <a:xfrm>
            <a:off x="6016768" y="1226513"/>
            <a:ext cx="25694" cy="5068097"/>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715" name="Google Shape;715;p27"/>
          <p:cNvGraphicFramePr/>
          <p:nvPr/>
        </p:nvGraphicFramePr>
        <p:xfrm>
          <a:off x="9904136" y="766908"/>
          <a:ext cx="2160000" cy="1188750"/>
        </p:xfrm>
        <a:graphic>
          <a:graphicData uri="http://schemas.openxmlformats.org/drawingml/2006/table">
            <a:tbl>
              <a:tblPr firstRow="1" bandRow="1">
                <a:noFill/>
                <a:tableStyleId>{917FBB7C-D434-4AAD-BE72-B45E6EFAF3B9}</a:tableStyleId>
              </a:tblPr>
              <a:tblGrid>
                <a:gridCol w="2160000">
                  <a:extLst>
                    <a:ext uri="{9D8B030D-6E8A-4147-A177-3AD203B41FA5}">
                      <a16:colId xmlns:a16="http://schemas.microsoft.com/office/drawing/2014/main" val="20000"/>
                    </a:ext>
                  </a:extLst>
                </a:gridCol>
              </a:tblGrid>
              <a:tr h="135475">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d’Afrique</a:t>
                      </a:r>
                      <a:endParaRPr/>
                    </a:p>
                  </a:txBody>
                  <a:tcPr marL="91450" marR="91450" marT="45725" marB="45725"/>
                </a:tc>
                <a:extLst>
                  <a:ext uri="{0D108BD9-81ED-4DB2-BD59-A6C34878D82A}">
                    <a16:rowId xmlns:a16="http://schemas.microsoft.com/office/drawing/2014/main" val="10000"/>
                  </a:ext>
                </a:extLst>
              </a:tr>
              <a:tr h="254000">
                <a:tc>
                  <a:txBody>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d’Asie</a:t>
                      </a:r>
                      <a:endParaRPr sz="200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254000">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d’Europe</a:t>
                      </a:r>
                      <a:endParaRPr/>
                    </a:p>
                  </a:txBody>
                  <a:tcPr marL="91450" marR="91450" marT="45725" marB="45725"/>
                </a:tc>
                <a:extLst>
                  <a:ext uri="{0D108BD9-81ED-4DB2-BD59-A6C34878D82A}">
                    <a16:rowId xmlns:a16="http://schemas.microsoft.com/office/drawing/2014/main" val="10002"/>
                  </a:ext>
                </a:extLst>
              </a:tr>
            </a:tbl>
          </a:graphicData>
        </a:graphic>
      </p:graphicFrame>
      <p:graphicFrame>
        <p:nvGraphicFramePr>
          <p:cNvPr id="716" name="Google Shape;716;p27"/>
          <p:cNvGraphicFramePr/>
          <p:nvPr/>
        </p:nvGraphicFramePr>
        <p:xfrm>
          <a:off x="9904136" y="2400093"/>
          <a:ext cx="2160000" cy="1188750"/>
        </p:xfrm>
        <a:graphic>
          <a:graphicData uri="http://schemas.openxmlformats.org/drawingml/2006/table">
            <a:tbl>
              <a:tblPr firstRow="1" bandRow="1">
                <a:noFill/>
                <a:tableStyleId>{917FBB7C-D434-4AAD-BE72-B45E6EFAF3B9}</a:tableStyleId>
              </a:tblPr>
              <a:tblGrid>
                <a:gridCol w="2160000">
                  <a:extLst>
                    <a:ext uri="{9D8B030D-6E8A-4147-A177-3AD203B41FA5}">
                      <a16:colId xmlns:a16="http://schemas.microsoft.com/office/drawing/2014/main" val="20000"/>
                    </a:ext>
                  </a:extLst>
                </a:gridCol>
              </a:tblGrid>
              <a:tr h="274775">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un ennemi</a:t>
                      </a:r>
                      <a:endParaRPr/>
                    </a:p>
                  </a:txBody>
                  <a:tcPr marL="91450" marR="91450" marT="45725" marB="45725"/>
                </a:tc>
                <a:extLst>
                  <a:ext uri="{0D108BD9-81ED-4DB2-BD59-A6C34878D82A}">
                    <a16:rowId xmlns:a16="http://schemas.microsoft.com/office/drawing/2014/main" val="10000"/>
                  </a:ext>
                </a:extLst>
              </a:tr>
              <a:tr h="205800">
                <a:tc>
                  <a:txBody>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un problème</a:t>
                      </a:r>
                      <a:endParaRPr sz="200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205800">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un animal</a:t>
                      </a:r>
                      <a:endParaRPr/>
                    </a:p>
                  </a:txBody>
                  <a:tcPr marL="91450" marR="91450" marT="45725" marB="45725"/>
                </a:tc>
                <a:extLst>
                  <a:ext uri="{0D108BD9-81ED-4DB2-BD59-A6C34878D82A}">
                    <a16:rowId xmlns:a16="http://schemas.microsoft.com/office/drawing/2014/main" val="10002"/>
                  </a:ext>
                </a:extLst>
              </a:tr>
            </a:tbl>
          </a:graphicData>
        </a:graphic>
      </p:graphicFrame>
      <p:graphicFrame>
        <p:nvGraphicFramePr>
          <p:cNvPr id="717" name="Google Shape;717;p27"/>
          <p:cNvGraphicFramePr/>
          <p:nvPr/>
        </p:nvGraphicFramePr>
        <p:xfrm>
          <a:off x="9891966" y="4783036"/>
          <a:ext cx="2160000" cy="1188750"/>
        </p:xfrm>
        <a:graphic>
          <a:graphicData uri="http://schemas.openxmlformats.org/drawingml/2006/table">
            <a:tbl>
              <a:tblPr firstRow="1" bandRow="1">
                <a:noFill/>
                <a:tableStyleId>{917FBB7C-D434-4AAD-BE72-B45E6EFAF3B9}</a:tableStyleId>
              </a:tblPr>
              <a:tblGrid>
                <a:gridCol w="2160000">
                  <a:extLst>
                    <a:ext uri="{9D8B030D-6E8A-4147-A177-3AD203B41FA5}">
                      <a16:colId xmlns:a16="http://schemas.microsoft.com/office/drawing/2014/main" val="20000"/>
                    </a:ext>
                  </a:extLst>
                </a:gridCol>
              </a:tblGrid>
              <a:tr h="274775">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tous les temps</a:t>
                      </a:r>
                      <a:endParaRPr sz="200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205800">
                <a:tc>
                  <a:txBody>
                    <a:bodyPr/>
                    <a:lstStyle/>
                    <a:p>
                      <a:pPr marL="0" marR="0" lvl="0" indent="0" algn="l" rtl="0">
                        <a:spcBef>
                          <a:spcPts val="0"/>
                        </a:spcBef>
                        <a:spcAft>
                          <a:spcPts val="0"/>
                        </a:spcAft>
                        <a:buNone/>
                      </a:pPr>
                      <a:r>
                        <a:rPr lang="en-GB" sz="2000">
                          <a:solidFill>
                            <a:srgbClr val="115076"/>
                          </a:solidFill>
                          <a:latin typeface="Century Gothic"/>
                          <a:ea typeface="Century Gothic"/>
                          <a:cs typeface="Century Gothic"/>
                          <a:sym typeface="Century Gothic"/>
                        </a:rPr>
                        <a:t>toutes les villes</a:t>
                      </a:r>
                      <a:endParaRPr sz="2000">
                        <a:solidFill>
                          <a:srgbClr val="115076"/>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205800">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latin typeface="Century Gothic"/>
                          <a:ea typeface="Century Gothic"/>
                          <a:cs typeface="Century Gothic"/>
                          <a:sym typeface="Century Gothic"/>
                        </a:rPr>
                        <a:t>tous les jours</a:t>
                      </a:r>
                      <a:endParaRPr/>
                    </a:p>
                  </a:txBody>
                  <a:tcPr marL="91450" marR="91450" marT="45725" marB="45725"/>
                </a:tc>
                <a:extLst>
                  <a:ext uri="{0D108BD9-81ED-4DB2-BD59-A6C34878D82A}">
                    <a16:rowId xmlns:a16="http://schemas.microsoft.com/office/drawing/2014/main" val="10002"/>
                  </a:ext>
                </a:extLst>
              </a:tr>
            </a:tbl>
          </a:graphicData>
        </a:graphic>
      </p:graphicFrame>
      <p:sp>
        <p:nvSpPr>
          <p:cNvPr id="718" name="Google Shape;718;p27"/>
          <p:cNvSpPr/>
          <p:nvPr/>
        </p:nvSpPr>
        <p:spPr>
          <a:xfrm>
            <a:off x="1962615" y="1226513"/>
            <a:ext cx="1170632" cy="1188720"/>
          </a:xfrm>
          <a:prstGeom prst="leftBrace">
            <a:avLst>
              <a:gd name="adj1" fmla="val 8333"/>
              <a:gd name="adj2" fmla="val 50000"/>
            </a:avLst>
          </a:prstGeom>
          <a:noFill/>
          <a:ln w="952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E6000"/>
              </a:solidFill>
              <a:latin typeface="Century Gothic"/>
              <a:ea typeface="Century Gothic"/>
              <a:cs typeface="Century Gothic"/>
              <a:sym typeface="Century Gothic"/>
            </a:endParaRPr>
          </a:p>
        </p:txBody>
      </p:sp>
      <p:sp>
        <p:nvSpPr>
          <p:cNvPr id="719" name="Google Shape;719;p27"/>
          <p:cNvSpPr/>
          <p:nvPr/>
        </p:nvSpPr>
        <p:spPr>
          <a:xfrm>
            <a:off x="1959487" y="3567066"/>
            <a:ext cx="1170632" cy="1188720"/>
          </a:xfrm>
          <a:prstGeom prst="leftBrace">
            <a:avLst>
              <a:gd name="adj1" fmla="val 8333"/>
              <a:gd name="adj2" fmla="val 50000"/>
            </a:avLst>
          </a:prstGeom>
          <a:noFill/>
          <a:ln w="952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E6000"/>
              </a:solidFill>
              <a:latin typeface="Century Gothic"/>
              <a:ea typeface="Century Gothic"/>
              <a:cs typeface="Century Gothic"/>
              <a:sym typeface="Century Gothic"/>
            </a:endParaRPr>
          </a:p>
        </p:txBody>
      </p:sp>
      <p:sp>
        <p:nvSpPr>
          <p:cNvPr id="720" name="Google Shape;720;p27"/>
          <p:cNvSpPr/>
          <p:nvPr/>
        </p:nvSpPr>
        <p:spPr>
          <a:xfrm>
            <a:off x="1959487" y="5134701"/>
            <a:ext cx="1170632" cy="1188720"/>
          </a:xfrm>
          <a:prstGeom prst="leftBrace">
            <a:avLst>
              <a:gd name="adj1" fmla="val 8333"/>
              <a:gd name="adj2" fmla="val 50000"/>
            </a:avLst>
          </a:prstGeom>
          <a:noFill/>
          <a:ln w="952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E6000"/>
              </a:solidFill>
              <a:latin typeface="Century Gothic"/>
              <a:ea typeface="Century Gothic"/>
              <a:cs typeface="Century Gothic"/>
              <a:sym typeface="Century Gothic"/>
            </a:endParaRPr>
          </a:p>
        </p:txBody>
      </p:sp>
      <p:sp>
        <p:nvSpPr>
          <p:cNvPr id="721" name="Google Shape;721;p27"/>
          <p:cNvSpPr/>
          <p:nvPr/>
        </p:nvSpPr>
        <p:spPr>
          <a:xfrm>
            <a:off x="8576748" y="766908"/>
            <a:ext cx="1170632" cy="1188720"/>
          </a:xfrm>
          <a:prstGeom prst="leftBrace">
            <a:avLst>
              <a:gd name="adj1" fmla="val 8333"/>
              <a:gd name="adj2" fmla="val 50000"/>
            </a:avLst>
          </a:prstGeom>
          <a:noFill/>
          <a:ln w="952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E6000"/>
              </a:solidFill>
              <a:latin typeface="Century Gothic"/>
              <a:ea typeface="Century Gothic"/>
              <a:cs typeface="Century Gothic"/>
              <a:sym typeface="Century Gothic"/>
            </a:endParaRPr>
          </a:p>
        </p:txBody>
      </p:sp>
      <p:sp>
        <p:nvSpPr>
          <p:cNvPr id="722" name="Google Shape;722;p27"/>
          <p:cNvSpPr/>
          <p:nvPr/>
        </p:nvSpPr>
        <p:spPr>
          <a:xfrm>
            <a:off x="8556739" y="2400093"/>
            <a:ext cx="1170632" cy="1188720"/>
          </a:xfrm>
          <a:prstGeom prst="leftBrace">
            <a:avLst>
              <a:gd name="adj1" fmla="val 8333"/>
              <a:gd name="adj2" fmla="val 50000"/>
            </a:avLst>
          </a:prstGeom>
          <a:noFill/>
          <a:ln w="952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E6000"/>
              </a:solidFill>
              <a:latin typeface="Century Gothic"/>
              <a:ea typeface="Century Gothic"/>
              <a:cs typeface="Century Gothic"/>
              <a:sym typeface="Century Gothic"/>
            </a:endParaRPr>
          </a:p>
        </p:txBody>
      </p:sp>
      <p:sp>
        <p:nvSpPr>
          <p:cNvPr id="723" name="Google Shape;723;p27"/>
          <p:cNvSpPr/>
          <p:nvPr/>
        </p:nvSpPr>
        <p:spPr>
          <a:xfrm>
            <a:off x="8576748" y="4777670"/>
            <a:ext cx="1170632" cy="1188720"/>
          </a:xfrm>
          <a:prstGeom prst="leftBrace">
            <a:avLst>
              <a:gd name="adj1" fmla="val 8333"/>
              <a:gd name="adj2" fmla="val 50000"/>
            </a:avLst>
          </a:prstGeom>
          <a:noFill/>
          <a:ln w="952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E6000"/>
              </a:solidFill>
              <a:latin typeface="Century Gothic"/>
              <a:ea typeface="Century Gothic"/>
              <a:cs typeface="Century Gothic"/>
              <a:sym typeface="Century Gothic"/>
            </a:endParaRPr>
          </a:p>
        </p:txBody>
      </p:sp>
      <p:sp>
        <p:nvSpPr>
          <p:cNvPr id="724" name="Google Shape;724;p27"/>
          <p:cNvSpPr txBox="1"/>
          <p:nvPr/>
        </p:nvSpPr>
        <p:spPr>
          <a:xfrm>
            <a:off x="2722126" y="1559263"/>
            <a:ext cx="3834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E6000"/>
                </a:solidFill>
                <a:latin typeface="Century Gothic"/>
                <a:ea typeface="Century Gothic"/>
                <a:cs typeface="Century Gothic"/>
                <a:sym typeface="Century Gothic"/>
              </a:rPr>
              <a:t>1</a:t>
            </a:r>
            <a:endParaRPr/>
          </a:p>
        </p:txBody>
      </p:sp>
      <p:sp>
        <p:nvSpPr>
          <p:cNvPr id="725" name="Google Shape;725;p27"/>
          <p:cNvSpPr txBox="1"/>
          <p:nvPr/>
        </p:nvSpPr>
        <p:spPr>
          <a:xfrm>
            <a:off x="2722126" y="3899816"/>
            <a:ext cx="3850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E6000"/>
                </a:solidFill>
                <a:latin typeface="Century Gothic"/>
                <a:ea typeface="Century Gothic"/>
                <a:cs typeface="Century Gothic"/>
                <a:sym typeface="Century Gothic"/>
              </a:rPr>
              <a:t>2</a:t>
            </a:r>
            <a:endParaRPr/>
          </a:p>
        </p:txBody>
      </p:sp>
      <p:sp>
        <p:nvSpPr>
          <p:cNvPr id="726" name="Google Shape;726;p27"/>
          <p:cNvSpPr txBox="1"/>
          <p:nvPr/>
        </p:nvSpPr>
        <p:spPr>
          <a:xfrm>
            <a:off x="2719179" y="5467451"/>
            <a:ext cx="3834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E6000"/>
                </a:solidFill>
                <a:latin typeface="Century Gothic"/>
                <a:ea typeface="Century Gothic"/>
                <a:cs typeface="Century Gothic"/>
                <a:sym typeface="Century Gothic"/>
              </a:rPr>
              <a:t>3</a:t>
            </a:r>
            <a:endParaRPr/>
          </a:p>
        </p:txBody>
      </p:sp>
      <p:sp>
        <p:nvSpPr>
          <p:cNvPr id="727" name="Google Shape;727;p27"/>
          <p:cNvSpPr txBox="1"/>
          <p:nvPr/>
        </p:nvSpPr>
        <p:spPr>
          <a:xfrm>
            <a:off x="9299619" y="1099658"/>
            <a:ext cx="3834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E6000"/>
                </a:solidFill>
                <a:latin typeface="Century Gothic"/>
                <a:ea typeface="Century Gothic"/>
                <a:cs typeface="Century Gothic"/>
                <a:sym typeface="Century Gothic"/>
              </a:rPr>
              <a:t>4</a:t>
            </a:r>
            <a:endParaRPr/>
          </a:p>
        </p:txBody>
      </p:sp>
      <p:sp>
        <p:nvSpPr>
          <p:cNvPr id="728" name="Google Shape;728;p27"/>
          <p:cNvSpPr txBox="1"/>
          <p:nvPr/>
        </p:nvSpPr>
        <p:spPr>
          <a:xfrm>
            <a:off x="9303417" y="2732843"/>
            <a:ext cx="3834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E6000"/>
                </a:solidFill>
                <a:latin typeface="Century Gothic"/>
                <a:ea typeface="Century Gothic"/>
                <a:cs typeface="Century Gothic"/>
                <a:sym typeface="Century Gothic"/>
              </a:rPr>
              <a:t>5</a:t>
            </a:r>
            <a:endParaRPr/>
          </a:p>
        </p:txBody>
      </p:sp>
      <p:sp>
        <p:nvSpPr>
          <p:cNvPr id="729" name="Google Shape;729;p27"/>
          <p:cNvSpPr txBox="1"/>
          <p:nvPr/>
        </p:nvSpPr>
        <p:spPr>
          <a:xfrm>
            <a:off x="9303013" y="5110420"/>
            <a:ext cx="3834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E6000"/>
                </a:solidFill>
                <a:latin typeface="Century Gothic"/>
                <a:ea typeface="Century Gothic"/>
                <a:cs typeface="Century Gothic"/>
                <a:sym typeface="Century Gothic"/>
              </a:rPr>
              <a:t>6</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734"/>
        <p:cNvGrpSpPr/>
        <p:nvPr/>
      </p:nvGrpSpPr>
      <p:grpSpPr>
        <a:xfrm>
          <a:off x="0" y="0"/>
          <a:ext cx="0" cy="0"/>
          <a:chOff x="0" y="0"/>
          <a:chExt cx="0" cy="0"/>
        </a:xfrm>
      </p:grpSpPr>
      <p:pic>
        <p:nvPicPr>
          <p:cNvPr id="735" name="Google Shape;735;p28"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736" name="Google Shape;736;p28"/>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À ton tour !</a:t>
            </a:r>
            <a:endParaRPr dirty="0"/>
          </a:p>
        </p:txBody>
      </p:sp>
      <p:sp>
        <p:nvSpPr>
          <p:cNvPr id="737" name="Google Shape;737;p28"/>
          <p:cNvSpPr txBox="1">
            <a:spLocks noGrp="1"/>
          </p:cNvSpPr>
          <p:nvPr>
            <p:ph type="body" idx="1"/>
          </p:nvPr>
        </p:nvSpPr>
        <p:spPr>
          <a:xfrm>
            <a:off x="199160" y="1526389"/>
            <a:ext cx="4591374" cy="4702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F3864"/>
              </a:buClr>
              <a:buSzPts val="4400"/>
              <a:buNone/>
            </a:pPr>
            <a:endParaRPr sz="4400" b="1"/>
          </a:p>
          <a:p>
            <a:pPr marL="0" lvl="0" indent="0" algn="l" rtl="0">
              <a:lnSpc>
                <a:spcPct val="90000"/>
              </a:lnSpc>
              <a:spcBef>
                <a:spcPts val="1000"/>
              </a:spcBef>
              <a:spcAft>
                <a:spcPts val="0"/>
              </a:spcAft>
              <a:buClr>
                <a:srgbClr val="1F3864"/>
              </a:buClr>
              <a:buSzPts val="4400"/>
              <a:buNone/>
            </a:pPr>
            <a:endParaRPr sz="4400" b="1"/>
          </a:p>
          <a:p>
            <a:pPr marL="0" lvl="0" indent="0" algn="l" rtl="0">
              <a:lnSpc>
                <a:spcPct val="90000"/>
              </a:lnSpc>
              <a:spcBef>
                <a:spcPts val="1000"/>
              </a:spcBef>
              <a:spcAft>
                <a:spcPts val="0"/>
              </a:spcAft>
              <a:buClr>
                <a:srgbClr val="1F3864"/>
              </a:buClr>
              <a:buSzPts val="3600"/>
              <a:buNone/>
            </a:pPr>
            <a:endParaRPr sz="3600"/>
          </a:p>
        </p:txBody>
      </p:sp>
      <p:sp>
        <p:nvSpPr>
          <p:cNvPr id="738" name="Google Shape;738;p28"/>
          <p:cNvSpPr txBox="1"/>
          <p:nvPr/>
        </p:nvSpPr>
        <p:spPr>
          <a:xfrm>
            <a:off x="389036" y="1937777"/>
            <a:ext cx="4211622" cy="404802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J'ai</a:t>
            </a:r>
            <a:r>
              <a:rPr lang="en-GB" sz="2000" dirty="0">
                <a:solidFill>
                  <a:srgbClr val="EE6000"/>
                </a:solidFill>
                <a:latin typeface="Century Gothic"/>
                <a:ea typeface="Century Gothic"/>
                <a:cs typeface="Century Gothic"/>
                <a:sym typeface="Century Gothic"/>
              </a:rPr>
              <a:t> frappé à …</a:t>
            </a:r>
            <a:endParaRPr dirty="0"/>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J'ai</a:t>
            </a:r>
            <a:r>
              <a:rPr lang="en-GB" sz="2000" dirty="0">
                <a:solidFill>
                  <a:srgbClr val="EE6000"/>
                </a:solidFill>
                <a:latin typeface="Century Gothic"/>
                <a:ea typeface="Century Gothic"/>
                <a:cs typeface="Century Gothic"/>
                <a:sym typeface="Century Gothic"/>
              </a:rPr>
              <a:t> frappé à…</a:t>
            </a:r>
            <a:endParaRPr dirty="0"/>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Pourquoi</a:t>
            </a:r>
            <a:r>
              <a:rPr lang="en-GB" sz="2000" dirty="0">
                <a:solidFill>
                  <a:srgbClr val="EE6000"/>
                </a:solidFill>
                <a:latin typeface="Century Gothic"/>
                <a:ea typeface="Century Gothic"/>
                <a:cs typeface="Century Gothic"/>
                <a:sym typeface="Century Gothic"/>
              </a:rPr>
              <a:t> me… ?</a:t>
            </a:r>
            <a:endParaRPr dirty="0"/>
          </a:p>
          <a:p>
            <a:pPr marL="0" marR="0" lvl="0" indent="0" algn="l" rtl="0">
              <a:lnSpc>
                <a:spcPct val="90000"/>
              </a:lnSpc>
              <a:spcBef>
                <a:spcPts val="1000"/>
              </a:spcBef>
              <a:spcAft>
                <a:spcPts val="0"/>
              </a:spcAft>
              <a:buClr>
                <a:srgbClr val="EE6000"/>
              </a:buClr>
              <a:buSzPts val="2000"/>
              <a:buFont typeface="Arial"/>
              <a:buNone/>
            </a:pPr>
            <a:r>
              <a:rPr lang="en-GB" sz="2000" dirty="0" err="1">
                <a:solidFill>
                  <a:srgbClr val="EE6000"/>
                </a:solidFill>
                <a:latin typeface="Century Gothic"/>
                <a:ea typeface="Century Gothic"/>
                <a:cs typeface="Century Gothic"/>
                <a:sym typeface="Century Gothic"/>
              </a:rPr>
              <a:t>Ouvre-moi</a:t>
            </a:r>
            <a:r>
              <a:rPr lang="en-GB" sz="2000" dirty="0">
                <a:solidFill>
                  <a:srgbClr val="EE6000"/>
                </a:solidFill>
                <a:latin typeface="Century Gothic"/>
                <a:ea typeface="Century Gothic"/>
                <a:cs typeface="Century Gothic"/>
                <a:sym typeface="Century Gothic"/>
              </a:rPr>
              <a:t>, … !...</a:t>
            </a:r>
            <a:br>
              <a:rPr lang="en-GB" sz="2000" dirty="0">
                <a:solidFill>
                  <a:srgbClr val="EE6000"/>
                </a:solidFill>
                <a:latin typeface="Century Gothic"/>
                <a:ea typeface="Century Gothic"/>
                <a:cs typeface="Century Gothic"/>
                <a:sym typeface="Century Gothic"/>
              </a:rPr>
            </a:br>
            <a:br>
              <a:rPr lang="en-GB" sz="2000" dirty="0">
                <a:solidFill>
                  <a:srgbClr val="EE6000"/>
                </a:solidFill>
                <a:latin typeface="Century Gothic"/>
                <a:ea typeface="Century Gothic"/>
                <a:cs typeface="Century Gothic"/>
                <a:sym typeface="Century Gothic"/>
              </a:rPr>
            </a:br>
            <a:r>
              <a:rPr lang="en-GB" sz="2000" dirty="0" err="1">
                <a:solidFill>
                  <a:srgbClr val="EE6000"/>
                </a:solidFill>
                <a:latin typeface="Century Gothic"/>
                <a:ea typeface="Century Gothic"/>
                <a:cs typeface="Century Gothic"/>
                <a:sym typeface="Century Gothic"/>
              </a:rPr>
              <a:t>Pourquoi</a:t>
            </a:r>
            <a:r>
              <a:rPr lang="en-GB" sz="2000" dirty="0">
                <a:solidFill>
                  <a:srgbClr val="EE6000"/>
                </a:solidFill>
                <a:latin typeface="Century Gothic"/>
                <a:ea typeface="Century Gothic"/>
                <a:cs typeface="Century Gothic"/>
                <a:sym typeface="Century Gothic"/>
              </a:rPr>
              <a:t> me demander</a:t>
            </a:r>
            <a:br>
              <a:rPr lang="en-GB" sz="2000" dirty="0">
                <a:solidFill>
                  <a:srgbClr val="EE6000"/>
                </a:solidFill>
                <a:latin typeface="Century Gothic"/>
                <a:ea typeface="Century Gothic"/>
                <a:cs typeface="Century Gothic"/>
                <a:sym typeface="Century Gothic"/>
              </a:rPr>
            </a:br>
            <a:r>
              <a:rPr lang="en-GB" sz="2000" dirty="0">
                <a:solidFill>
                  <a:srgbClr val="EE6000"/>
                </a:solidFill>
                <a:latin typeface="Century Gothic"/>
                <a:ea typeface="Century Gothic"/>
                <a:cs typeface="Century Gothic"/>
                <a:sym typeface="Century Gothic"/>
              </a:rPr>
              <a:t>Si je </a:t>
            </a:r>
            <a:r>
              <a:rPr lang="en-GB" sz="2000" dirty="0" err="1">
                <a:solidFill>
                  <a:srgbClr val="EE6000"/>
                </a:solidFill>
                <a:latin typeface="Century Gothic"/>
                <a:ea typeface="Century Gothic"/>
                <a:cs typeface="Century Gothic"/>
                <a:sym typeface="Century Gothic"/>
              </a:rPr>
              <a:t>suis</a:t>
            </a:r>
            <a:r>
              <a:rPr lang="en-GB" sz="2000" dirty="0">
                <a:solidFill>
                  <a:srgbClr val="EE6000"/>
                </a:solidFill>
                <a:latin typeface="Century Gothic"/>
                <a:ea typeface="Century Gothic"/>
                <a:cs typeface="Century Gothic"/>
                <a:sym typeface="Century Gothic"/>
              </a:rPr>
              <a:t>… ?(x 2-4)</a:t>
            </a:r>
            <a:br>
              <a:rPr lang="en-GB" sz="2000" dirty="0">
                <a:solidFill>
                  <a:srgbClr val="EE6000"/>
                </a:solidFill>
                <a:latin typeface="Century Gothic"/>
                <a:ea typeface="Century Gothic"/>
                <a:cs typeface="Century Gothic"/>
                <a:sym typeface="Century Gothic"/>
              </a:rPr>
            </a:br>
            <a:br>
              <a:rPr lang="en-GB" sz="2000" dirty="0">
                <a:solidFill>
                  <a:srgbClr val="EE6000"/>
                </a:solidFill>
                <a:latin typeface="Century Gothic"/>
                <a:ea typeface="Century Gothic"/>
                <a:cs typeface="Century Gothic"/>
                <a:sym typeface="Century Gothic"/>
              </a:rPr>
            </a:br>
            <a:r>
              <a:rPr lang="en-GB" sz="2000" dirty="0">
                <a:solidFill>
                  <a:srgbClr val="EE6000"/>
                </a:solidFill>
                <a:latin typeface="Century Gothic"/>
                <a:ea typeface="Century Gothic"/>
                <a:cs typeface="Century Gothic"/>
                <a:sym typeface="Century Gothic"/>
              </a:rPr>
              <a:t>Je ne </a:t>
            </a:r>
            <a:r>
              <a:rPr lang="en-GB" sz="2000" dirty="0" err="1">
                <a:solidFill>
                  <a:srgbClr val="EE6000"/>
                </a:solidFill>
                <a:latin typeface="Century Gothic"/>
                <a:ea typeface="Century Gothic"/>
                <a:cs typeface="Century Gothic"/>
                <a:sym typeface="Century Gothic"/>
              </a:rPr>
              <a:t>suis</a:t>
            </a:r>
            <a:r>
              <a:rPr lang="en-GB" sz="2000" dirty="0">
                <a:solidFill>
                  <a:srgbClr val="EE6000"/>
                </a:solidFill>
                <a:latin typeface="Century Gothic"/>
                <a:ea typeface="Century Gothic"/>
                <a:cs typeface="Century Gothic"/>
                <a:sym typeface="Century Gothic"/>
              </a:rPr>
              <a:t> pas (x 2-4)</a:t>
            </a:r>
            <a:br>
              <a:rPr lang="en-GB" sz="2000" dirty="0">
                <a:solidFill>
                  <a:srgbClr val="EE6000"/>
                </a:solidFill>
                <a:latin typeface="Century Gothic"/>
                <a:ea typeface="Century Gothic"/>
                <a:cs typeface="Century Gothic"/>
                <a:sym typeface="Century Gothic"/>
              </a:rPr>
            </a:br>
            <a:r>
              <a:rPr lang="en-GB" sz="2000" dirty="0">
                <a:solidFill>
                  <a:srgbClr val="EE6000"/>
                </a:solidFill>
                <a:latin typeface="Century Gothic"/>
                <a:ea typeface="Century Gothic"/>
                <a:cs typeface="Century Gothic"/>
                <a:sym typeface="Century Gothic"/>
              </a:rPr>
              <a:t>Je </a:t>
            </a:r>
            <a:r>
              <a:rPr lang="en-GB" sz="2000" dirty="0" err="1">
                <a:solidFill>
                  <a:srgbClr val="EE6000"/>
                </a:solidFill>
                <a:latin typeface="Century Gothic"/>
                <a:ea typeface="Century Gothic"/>
                <a:cs typeface="Century Gothic"/>
                <a:sym typeface="Century Gothic"/>
              </a:rPr>
              <a:t>suis</a:t>
            </a:r>
            <a:r>
              <a:rPr lang="en-GB" sz="2000" dirty="0">
                <a:solidFill>
                  <a:srgbClr val="EE6000"/>
                </a:solidFill>
                <a:latin typeface="Century Gothic"/>
                <a:ea typeface="Century Gothic"/>
                <a:cs typeface="Century Gothic"/>
                <a:sym typeface="Century Gothic"/>
              </a:rPr>
              <a:t>…</a:t>
            </a:r>
            <a:br>
              <a:rPr lang="en-GB" sz="2000" dirty="0">
                <a:solidFill>
                  <a:srgbClr val="EE6000"/>
                </a:solidFill>
                <a:latin typeface="Century Gothic"/>
                <a:ea typeface="Century Gothic"/>
                <a:cs typeface="Century Gothic"/>
                <a:sym typeface="Century Gothic"/>
              </a:rPr>
            </a:br>
            <a:br>
              <a:rPr lang="en-GB" sz="2000" dirty="0">
                <a:solidFill>
                  <a:srgbClr val="EE6000"/>
                </a:solidFill>
                <a:latin typeface="Century Gothic"/>
                <a:ea typeface="Century Gothic"/>
                <a:cs typeface="Century Gothic"/>
                <a:sym typeface="Century Gothic"/>
              </a:rPr>
            </a:br>
            <a:r>
              <a:rPr lang="en-GB" sz="2000" dirty="0">
                <a:solidFill>
                  <a:srgbClr val="EE6000"/>
                </a:solidFill>
                <a:latin typeface="Century Gothic"/>
                <a:ea typeface="Century Gothic"/>
                <a:cs typeface="Century Gothic"/>
                <a:sym typeface="Century Gothic"/>
              </a:rPr>
              <a:t>… de </a:t>
            </a:r>
            <a:r>
              <a:rPr lang="en-GB" sz="2000" dirty="0" err="1">
                <a:solidFill>
                  <a:srgbClr val="EE6000"/>
                </a:solidFill>
                <a:latin typeface="Century Gothic"/>
                <a:ea typeface="Century Gothic"/>
                <a:cs typeface="Century Gothic"/>
                <a:sym typeface="Century Gothic"/>
              </a:rPr>
              <a:t>tous</a:t>
            </a:r>
            <a:r>
              <a:rPr lang="en-GB" sz="2000" dirty="0">
                <a:solidFill>
                  <a:srgbClr val="EE6000"/>
                </a:solidFill>
                <a:latin typeface="Century Gothic"/>
                <a:ea typeface="Century Gothic"/>
                <a:cs typeface="Century Gothic"/>
                <a:sym typeface="Century Gothic"/>
              </a:rPr>
              <a:t>/</a:t>
            </a:r>
            <a:r>
              <a:rPr lang="en-GB" sz="2000" dirty="0" err="1">
                <a:solidFill>
                  <a:srgbClr val="EE6000"/>
                </a:solidFill>
                <a:latin typeface="Century Gothic"/>
                <a:ea typeface="Century Gothic"/>
                <a:cs typeface="Century Gothic"/>
                <a:sym typeface="Century Gothic"/>
              </a:rPr>
              <a:t>toutes</a:t>
            </a:r>
            <a:r>
              <a:rPr lang="en-GB" sz="2000" dirty="0">
                <a:solidFill>
                  <a:srgbClr val="EE6000"/>
                </a:solidFill>
                <a:latin typeface="Century Gothic"/>
                <a:ea typeface="Century Gothic"/>
                <a:cs typeface="Century Gothic"/>
                <a:sym typeface="Century Gothic"/>
              </a:rPr>
              <a:t> les…</a:t>
            </a:r>
            <a:br>
              <a:rPr lang="en-GB" sz="2000" dirty="0">
                <a:solidFill>
                  <a:srgbClr val="EE6000"/>
                </a:solidFill>
                <a:latin typeface="Century Gothic"/>
                <a:ea typeface="Century Gothic"/>
                <a:cs typeface="Century Gothic"/>
                <a:sym typeface="Century Gothic"/>
              </a:rPr>
            </a:br>
            <a:r>
              <a:rPr lang="en-GB" sz="2000" dirty="0">
                <a:solidFill>
                  <a:srgbClr val="EE6000"/>
                </a:solidFill>
                <a:latin typeface="Century Gothic"/>
                <a:ea typeface="Century Gothic"/>
                <a:cs typeface="Century Gothic"/>
                <a:sym typeface="Century Gothic"/>
              </a:rPr>
              <a:t>… qui </a:t>
            </a:r>
            <a:r>
              <a:rPr lang="en-GB" sz="2000" dirty="0" err="1">
                <a:solidFill>
                  <a:srgbClr val="EE6000"/>
                </a:solidFill>
                <a:latin typeface="Century Gothic"/>
                <a:ea typeface="Century Gothic"/>
                <a:cs typeface="Century Gothic"/>
                <a:sym typeface="Century Gothic"/>
              </a:rPr>
              <a:t>te</a:t>
            </a:r>
            <a:r>
              <a:rPr lang="en-GB" sz="2000" dirty="0">
                <a:solidFill>
                  <a:srgbClr val="EE6000"/>
                </a:solidFill>
                <a:latin typeface="Century Gothic"/>
                <a:ea typeface="Century Gothic"/>
                <a:cs typeface="Century Gothic"/>
                <a:sym typeface="Century Gothic"/>
              </a:rPr>
              <a:t> </a:t>
            </a:r>
            <a:r>
              <a:rPr lang="en-GB" sz="2000" dirty="0" err="1">
                <a:solidFill>
                  <a:srgbClr val="EE6000"/>
                </a:solidFill>
                <a:latin typeface="Century Gothic"/>
                <a:ea typeface="Century Gothic"/>
                <a:cs typeface="Century Gothic"/>
                <a:sym typeface="Century Gothic"/>
              </a:rPr>
              <a:t>ressemble</a:t>
            </a:r>
            <a:r>
              <a:rPr lang="en-GB" sz="2000" dirty="0">
                <a:solidFill>
                  <a:srgbClr val="EE6000"/>
                </a:solidFill>
                <a:latin typeface="Century Gothic"/>
                <a:ea typeface="Century Gothic"/>
                <a:cs typeface="Century Gothic"/>
                <a:sym typeface="Century Gothic"/>
              </a:rPr>
              <a:t> !...</a:t>
            </a:r>
            <a:endParaRPr sz="2000" dirty="0">
              <a:solidFill>
                <a:srgbClr val="EE6000"/>
              </a:solidFill>
              <a:latin typeface="Century Gothic"/>
              <a:ea typeface="Century Gothic"/>
              <a:cs typeface="Century Gothic"/>
              <a:sym typeface="Century Gothic"/>
            </a:endParaRPr>
          </a:p>
        </p:txBody>
      </p:sp>
      <p:sp>
        <p:nvSpPr>
          <p:cNvPr id="739" name="Google Shape;739;p28"/>
          <p:cNvSpPr txBox="1"/>
          <p:nvPr/>
        </p:nvSpPr>
        <p:spPr>
          <a:xfrm>
            <a:off x="294564" y="1310819"/>
            <a:ext cx="4591373" cy="4800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800" dirty="0" err="1">
                <a:solidFill>
                  <a:srgbClr val="115076"/>
                </a:solidFill>
                <a:latin typeface="Century Gothic"/>
                <a:ea typeface="Century Gothic"/>
                <a:cs typeface="Century Gothic"/>
                <a:sym typeface="Century Gothic"/>
              </a:rPr>
              <a:t>Écris</a:t>
            </a:r>
            <a:r>
              <a:rPr lang="en-GB" sz="2800" dirty="0">
                <a:solidFill>
                  <a:srgbClr val="115076"/>
                </a:solidFill>
                <a:latin typeface="Century Gothic"/>
                <a:ea typeface="Century Gothic"/>
                <a:cs typeface="Century Gothic"/>
                <a:sym typeface="Century Gothic"/>
              </a:rPr>
              <a:t> un </a:t>
            </a:r>
            <a:r>
              <a:rPr lang="en-GB" sz="2800" dirty="0" err="1">
                <a:solidFill>
                  <a:srgbClr val="115076"/>
                </a:solidFill>
                <a:latin typeface="Century Gothic"/>
                <a:ea typeface="Century Gothic"/>
                <a:cs typeface="Century Gothic"/>
                <a:sym typeface="Century Gothic"/>
              </a:rPr>
              <a:t>poème</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similaire</a:t>
            </a:r>
            <a:r>
              <a:rPr lang="en-GB" sz="2800" dirty="0">
                <a:solidFill>
                  <a:srgbClr val="115076"/>
                </a:solidFill>
                <a:latin typeface="Century Gothic"/>
                <a:ea typeface="Century Gothic"/>
                <a:cs typeface="Century Gothic"/>
                <a:sym typeface="Century Gothic"/>
              </a:rPr>
              <a:t> :</a:t>
            </a:r>
            <a:endParaRPr dirty="0">
              <a:solidFill>
                <a:srgbClr val="115076"/>
              </a:solidFill>
            </a:endParaRPr>
          </a:p>
        </p:txBody>
      </p:sp>
      <p:sp>
        <p:nvSpPr>
          <p:cNvPr id="740" name="Google Shape;740;p28"/>
          <p:cNvSpPr txBox="1"/>
          <p:nvPr/>
        </p:nvSpPr>
        <p:spPr>
          <a:xfrm>
            <a:off x="5385954" y="1310819"/>
            <a:ext cx="88357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dirty="0" err="1">
                <a:solidFill>
                  <a:srgbClr val="115076"/>
                </a:solidFill>
                <a:latin typeface="Century Gothic"/>
                <a:ea typeface="Century Gothic"/>
                <a:cs typeface="Century Gothic"/>
                <a:sym typeface="Century Gothic"/>
              </a:rPr>
              <a:t>ou</a:t>
            </a:r>
            <a:endParaRPr sz="2000" dirty="0">
              <a:solidFill>
                <a:srgbClr val="115076"/>
              </a:solidFill>
              <a:latin typeface="Century Gothic"/>
              <a:ea typeface="Century Gothic"/>
              <a:cs typeface="Century Gothic"/>
              <a:sym typeface="Century Gothic"/>
            </a:endParaRPr>
          </a:p>
        </p:txBody>
      </p:sp>
      <p:sp>
        <p:nvSpPr>
          <p:cNvPr id="741" name="Google Shape;741;p28"/>
          <p:cNvSpPr txBox="1"/>
          <p:nvPr/>
        </p:nvSpPr>
        <p:spPr>
          <a:xfrm>
            <a:off x="6864949" y="1310819"/>
            <a:ext cx="5177280" cy="299924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800" dirty="0" err="1">
                <a:solidFill>
                  <a:srgbClr val="115076"/>
                </a:solidFill>
                <a:latin typeface="Century Gothic"/>
                <a:ea typeface="Century Gothic"/>
                <a:cs typeface="Century Gothic"/>
                <a:sym typeface="Century Gothic"/>
              </a:rPr>
              <a:t>Présente</a:t>
            </a:r>
            <a:r>
              <a:rPr lang="en-GB" sz="2800" dirty="0">
                <a:solidFill>
                  <a:srgbClr val="115076"/>
                </a:solidFill>
                <a:latin typeface="Century Gothic"/>
                <a:ea typeface="Century Gothic"/>
                <a:cs typeface="Century Gothic"/>
                <a:sym typeface="Century Gothic"/>
              </a:rPr>
              <a:t> le </a:t>
            </a:r>
            <a:r>
              <a:rPr lang="en-GB" sz="2800" dirty="0" err="1">
                <a:solidFill>
                  <a:srgbClr val="115076"/>
                </a:solidFill>
                <a:latin typeface="Century Gothic"/>
                <a:ea typeface="Century Gothic"/>
                <a:cs typeface="Century Gothic"/>
                <a:sym typeface="Century Gothic"/>
              </a:rPr>
              <a:t>poème</a:t>
            </a:r>
            <a:r>
              <a:rPr lang="en-GB" sz="2800" dirty="0">
                <a:solidFill>
                  <a:srgbClr val="115076"/>
                </a:solidFill>
                <a:latin typeface="Century Gothic"/>
                <a:ea typeface="Century Gothic"/>
                <a:cs typeface="Century Gothic"/>
                <a:sym typeface="Century Gothic"/>
              </a:rPr>
              <a:t> original. </a:t>
            </a:r>
            <a:r>
              <a:rPr lang="en-GB" sz="2800" dirty="0" err="1">
                <a:solidFill>
                  <a:srgbClr val="115076"/>
                </a:solidFill>
                <a:latin typeface="Century Gothic"/>
                <a:ea typeface="Century Gothic"/>
                <a:cs typeface="Century Gothic"/>
                <a:sym typeface="Century Gothic"/>
              </a:rPr>
              <a:t>Fais</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une</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présentation</a:t>
            </a:r>
            <a:r>
              <a:rPr lang="en-GB" sz="2800" dirty="0">
                <a:solidFill>
                  <a:srgbClr val="115076"/>
                </a:solidFill>
                <a:latin typeface="Century Gothic"/>
                <a:ea typeface="Century Gothic"/>
                <a:cs typeface="Century Gothic"/>
                <a:sym typeface="Century Gothic"/>
              </a:rPr>
              <a:t> :</a:t>
            </a:r>
          </a:p>
          <a:p>
            <a:pPr marL="0" marR="0" lvl="0" indent="0" algn="l" rtl="0">
              <a:lnSpc>
                <a:spcPct val="90000"/>
              </a:lnSpc>
              <a:spcBef>
                <a:spcPts val="0"/>
              </a:spcBef>
              <a:spcAft>
                <a:spcPts val="0"/>
              </a:spcAft>
              <a:buNone/>
            </a:pPr>
            <a:endParaRPr sz="2800" dirty="0">
              <a:solidFill>
                <a:srgbClr val="1F3864"/>
              </a:solidFill>
              <a:latin typeface="Century Gothic"/>
              <a:ea typeface="Century Gothic"/>
              <a:cs typeface="Century Gothic"/>
              <a:sym typeface="Century Gothic"/>
            </a:endParaRPr>
          </a:p>
          <a:p>
            <a:pPr marL="914400" marR="0" lvl="1" indent="-457200" algn="l" rtl="0">
              <a:lnSpc>
                <a:spcPct val="90000"/>
              </a:lnSpc>
              <a:spcBef>
                <a:spcPts val="500"/>
              </a:spcBef>
              <a:spcAft>
                <a:spcPts val="0"/>
              </a:spcAft>
              <a:buClr>
                <a:srgbClr val="EE6000"/>
              </a:buClr>
              <a:buSzPts val="2800"/>
              <a:buFont typeface="Arial"/>
              <a:buChar char="•"/>
            </a:pPr>
            <a:r>
              <a:rPr lang="en-GB" sz="2800" b="0" i="0" u="none" strike="noStrike" cap="none" dirty="0" err="1">
                <a:solidFill>
                  <a:srgbClr val="EE6000"/>
                </a:solidFill>
                <a:latin typeface="Century Gothic"/>
                <a:ea typeface="Century Gothic"/>
                <a:cs typeface="Century Gothic"/>
                <a:sym typeface="Century Gothic"/>
              </a:rPr>
              <a:t>mémorisée</a:t>
            </a:r>
            <a:endParaRPr sz="2800" b="0" i="0" u="none" strike="noStrike" cap="none" dirty="0">
              <a:solidFill>
                <a:srgbClr val="EE6000"/>
              </a:solidFill>
              <a:latin typeface="Century Gothic"/>
              <a:ea typeface="Century Gothic"/>
              <a:cs typeface="Century Gothic"/>
              <a:sym typeface="Century Gothic"/>
            </a:endParaRPr>
          </a:p>
          <a:p>
            <a:pPr marL="914400" marR="0" lvl="1" indent="-457200" algn="l" rtl="0">
              <a:lnSpc>
                <a:spcPct val="90000"/>
              </a:lnSpc>
              <a:spcBef>
                <a:spcPts val="500"/>
              </a:spcBef>
              <a:spcAft>
                <a:spcPts val="0"/>
              </a:spcAft>
              <a:buClr>
                <a:srgbClr val="EE6000"/>
              </a:buClr>
              <a:buSzPts val="2800"/>
              <a:buFont typeface="Arial"/>
              <a:buChar char="•"/>
            </a:pPr>
            <a:r>
              <a:rPr lang="en-GB" sz="2800" b="0" i="0" u="none" strike="noStrike" cap="none" dirty="0" err="1">
                <a:solidFill>
                  <a:srgbClr val="EE6000"/>
                </a:solidFill>
                <a:latin typeface="Century Gothic"/>
                <a:ea typeface="Century Gothic"/>
                <a:cs typeface="Century Gothic"/>
                <a:sym typeface="Century Gothic"/>
              </a:rPr>
              <a:t>dramatique</a:t>
            </a:r>
            <a:r>
              <a:rPr lang="en-GB" sz="2800" b="0" i="0" u="none" strike="noStrike" cap="none" dirty="0">
                <a:solidFill>
                  <a:srgbClr val="EE6000"/>
                </a:solidFill>
                <a:latin typeface="Century Gothic"/>
                <a:ea typeface="Century Gothic"/>
                <a:cs typeface="Century Gothic"/>
                <a:sym typeface="Century Gothic"/>
              </a:rPr>
              <a:t>/</a:t>
            </a:r>
            <a:r>
              <a:rPr lang="en-GB" sz="2800" b="0" i="0" u="none" strike="noStrike" cap="none" dirty="0" err="1">
                <a:solidFill>
                  <a:srgbClr val="EE6000"/>
                </a:solidFill>
                <a:latin typeface="Century Gothic"/>
                <a:ea typeface="Century Gothic"/>
                <a:cs typeface="Century Gothic"/>
                <a:sym typeface="Century Gothic"/>
              </a:rPr>
              <a:t>créative</a:t>
            </a:r>
            <a:endParaRPr dirty="0"/>
          </a:p>
          <a:p>
            <a:pPr marL="914400" marR="0" lvl="1" indent="-457200" algn="l" rtl="0">
              <a:lnSpc>
                <a:spcPct val="90000"/>
              </a:lnSpc>
              <a:spcBef>
                <a:spcPts val="500"/>
              </a:spcBef>
              <a:spcAft>
                <a:spcPts val="0"/>
              </a:spcAft>
              <a:buClr>
                <a:srgbClr val="EE6000"/>
              </a:buClr>
              <a:buSzPts val="2800"/>
              <a:buFont typeface="Arial"/>
              <a:buChar char="•"/>
            </a:pPr>
            <a:r>
              <a:rPr lang="en-GB" sz="2800" b="0" i="0" u="none" strike="noStrike" cap="none" dirty="0">
                <a:solidFill>
                  <a:srgbClr val="EE6000"/>
                </a:solidFill>
                <a:latin typeface="Century Gothic"/>
                <a:ea typeface="Century Gothic"/>
                <a:cs typeface="Century Gothic"/>
                <a:sym typeface="Century Gothic"/>
              </a:rPr>
              <a:t>avec un </a:t>
            </a:r>
            <a:r>
              <a:rPr lang="en-GB" sz="2800" b="0" i="0" u="none" strike="noStrike" cap="none" dirty="0" err="1">
                <a:solidFill>
                  <a:srgbClr val="EE6000"/>
                </a:solidFill>
                <a:latin typeface="Century Gothic"/>
                <a:ea typeface="Century Gothic"/>
                <a:cs typeface="Century Gothic"/>
                <a:sym typeface="Century Gothic"/>
              </a:rPr>
              <a:t>partenaire</a:t>
            </a:r>
            <a:r>
              <a:rPr lang="en-GB" sz="2800" b="0" i="0" u="none" strike="noStrike" cap="none" dirty="0">
                <a:solidFill>
                  <a:srgbClr val="EE6000"/>
                </a:solidFill>
                <a:latin typeface="Century Gothic"/>
                <a:ea typeface="Century Gothic"/>
                <a:cs typeface="Century Gothic"/>
                <a:sym typeface="Century Gothic"/>
              </a:rPr>
              <a:t> </a:t>
            </a:r>
            <a:r>
              <a:rPr lang="en-GB" sz="2800" b="0" i="0" u="none" strike="noStrike" cap="none" dirty="0" err="1">
                <a:solidFill>
                  <a:srgbClr val="EE6000"/>
                </a:solidFill>
                <a:latin typeface="Century Gothic"/>
                <a:ea typeface="Century Gothic"/>
                <a:cs typeface="Century Gothic"/>
                <a:sym typeface="Century Gothic"/>
              </a:rPr>
              <a:t>ou</a:t>
            </a:r>
            <a:r>
              <a:rPr lang="en-GB" sz="2800" b="0" i="0" u="none" strike="noStrike" cap="none" dirty="0">
                <a:solidFill>
                  <a:srgbClr val="EE6000"/>
                </a:solidFill>
                <a:latin typeface="Century Gothic"/>
                <a:ea typeface="Century Gothic"/>
                <a:cs typeface="Century Gothic"/>
                <a:sym typeface="Century Gothic"/>
              </a:rPr>
              <a:t> </a:t>
            </a:r>
            <a:r>
              <a:rPr lang="en-GB" sz="2800" b="0" i="0" u="none" strike="noStrike" cap="none" dirty="0" err="1">
                <a:solidFill>
                  <a:srgbClr val="EE6000"/>
                </a:solidFill>
                <a:latin typeface="Century Gothic"/>
                <a:ea typeface="Century Gothic"/>
                <a:cs typeface="Century Gothic"/>
                <a:sym typeface="Century Gothic"/>
              </a:rPr>
              <a:t>en</a:t>
            </a:r>
            <a:r>
              <a:rPr lang="en-GB" sz="2800" b="0" i="0" u="none" strike="noStrike" cap="none" dirty="0">
                <a:solidFill>
                  <a:srgbClr val="EE6000"/>
                </a:solidFill>
                <a:latin typeface="Century Gothic"/>
                <a:ea typeface="Century Gothic"/>
                <a:cs typeface="Century Gothic"/>
                <a:sym typeface="Century Gothic"/>
              </a:rPr>
              <a:t> </a:t>
            </a:r>
            <a:r>
              <a:rPr lang="en-GB" sz="2800" b="0" i="0" u="none" strike="noStrike" cap="none" dirty="0" err="1">
                <a:solidFill>
                  <a:srgbClr val="EE6000"/>
                </a:solidFill>
                <a:latin typeface="Century Gothic"/>
                <a:ea typeface="Century Gothic"/>
                <a:cs typeface="Century Gothic"/>
                <a:sym typeface="Century Gothic"/>
              </a:rPr>
              <a:t>groupe</a:t>
            </a:r>
            <a:endParaRPr sz="2000" b="0" i="0" u="none" strike="noStrike" cap="none" dirty="0">
              <a:solidFill>
                <a:srgbClr val="EE6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9"/>
                                        </p:tgtEl>
                                        <p:attrNameLst>
                                          <p:attrName>style.visibility</p:attrName>
                                        </p:attrNameLst>
                                      </p:cBhvr>
                                      <p:to>
                                        <p:strVal val="visible"/>
                                      </p:to>
                                    </p:set>
                                    <p:animEffect transition="in" filter="fade">
                                      <p:cBhvr>
                                        <p:cTn id="7" dur="500"/>
                                        <p:tgtEl>
                                          <p:spTgt spid="7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8"/>
                                        </p:tgtEl>
                                        <p:attrNameLst>
                                          <p:attrName>style.visibility</p:attrName>
                                        </p:attrNameLst>
                                      </p:cBhvr>
                                      <p:to>
                                        <p:strVal val="visible"/>
                                      </p:to>
                                    </p:set>
                                    <p:animEffect transition="in" filter="fade">
                                      <p:cBhvr>
                                        <p:cTn id="12" dur="500"/>
                                        <p:tgtEl>
                                          <p:spTgt spid="7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0"/>
                                        </p:tgtEl>
                                        <p:attrNameLst>
                                          <p:attrName>style.visibility</p:attrName>
                                        </p:attrNameLst>
                                      </p:cBhvr>
                                      <p:to>
                                        <p:strVal val="visible"/>
                                      </p:to>
                                    </p:set>
                                    <p:animEffect transition="in" filter="fade">
                                      <p:cBhvr>
                                        <p:cTn id="17" dur="500"/>
                                        <p:tgtEl>
                                          <p:spTgt spid="7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1">
                                            <p:txEl>
                                              <p:pRg st="0" end="0"/>
                                            </p:txEl>
                                          </p:spTgt>
                                        </p:tgtEl>
                                        <p:attrNameLst>
                                          <p:attrName>style.visibility</p:attrName>
                                        </p:attrNameLst>
                                      </p:cBhvr>
                                      <p:to>
                                        <p:strVal val="visible"/>
                                      </p:to>
                                    </p:set>
                                    <p:animEffect transition="in" filter="fade">
                                      <p:cBhvr>
                                        <p:cTn id="22" dur="500"/>
                                        <p:tgtEl>
                                          <p:spTgt spid="74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41">
                                            <p:txEl>
                                              <p:pRg st="2" end="2"/>
                                            </p:txEl>
                                          </p:spTgt>
                                        </p:tgtEl>
                                        <p:attrNameLst>
                                          <p:attrName>style.visibility</p:attrName>
                                        </p:attrNameLst>
                                      </p:cBhvr>
                                      <p:to>
                                        <p:strVal val="visible"/>
                                      </p:to>
                                    </p:set>
                                    <p:animEffect transition="in" filter="fade">
                                      <p:cBhvr>
                                        <p:cTn id="27" dur="500"/>
                                        <p:tgtEl>
                                          <p:spTgt spid="74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1">
                                            <p:txEl>
                                              <p:pRg st="3" end="3"/>
                                            </p:txEl>
                                          </p:spTgt>
                                        </p:tgtEl>
                                        <p:attrNameLst>
                                          <p:attrName>style.visibility</p:attrName>
                                        </p:attrNameLst>
                                      </p:cBhvr>
                                      <p:to>
                                        <p:strVal val="visible"/>
                                      </p:to>
                                    </p:set>
                                    <p:animEffect transition="in" filter="fade">
                                      <p:cBhvr>
                                        <p:cTn id="32" dur="500"/>
                                        <p:tgtEl>
                                          <p:spTgt spid="74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41">
                                            <p:txEl>
                                              <p:pRg st="4" end="4"/>
                                            </p:txEl>
                                          </p:spTgt>
                                        </p:tgtEl>
                                        <p:attrNameLst>
                                          <p:attrName>style.visibility</p:attrName>
                                        </p:attrNameLst>
                                      </p:cBhvr>
                                      <p:to>
                                        <p:strVal val="visible"/>
                                      </p:to>
                                    </p:set>
                                    <p:animEffect transition="in" filter="fade">
                                      <p:cBhvr>
                                        <p:cTn id="37" dur="500"/>
                                        <p:tgtEl>
                                          <p:spTgt spid="7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2033438300"/>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graphicFrame>
        <p:nvGraphicFramePr>
          <p:cNvPr id="3" name="Table 2">
            <a:extLst>
              <a:ext uri="{FF2B5EF4-FFF2-40B4-BE49-F238E27FC236}">
                <a16:creationId xmlns:a16="http://schemas.microsoft.com/office/drawing/2014/main" id="{A01EFB39-D3FA-4147-85BE-EE958EC0173B}"/>
              </a:ext>
            </a:extLst>
          </p:cNvPr>
          <p:cNvGraphicFramePr>
            <a:graphicFrameLocks noGrp="1"/>
          </p:cNvGraphicFramePr>
          <p:nvPr/>
        </p:nvGraphicFramePr>
        <p:xfrm>
          <a:off x="2300550" y="2787828"/>
          <a:ext cx="540000" cy="15849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21053935"/>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858954"/>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74376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04391"/>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786998"/>
                  </a:ext>
                </a:extLst>
              </a:tr>
            </a:tbl>
          </a:graphicData>
        </a:graphic>
      </p:graphicFrame>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Vocabulaire</a:t>
            </a:r>
            <a:endParaRPr lang="en-GB" sz="3600" b="1" dirty="0">
              <a:solidFill>
                <a:schemeClr val="bg1"/>
              </a:solidFill>
            </a:endParaRPr>
          </a:p>
        </p:txBody>
      </p:sp>
      <p:sp>
        <p:nvSpPr>
          <p:cNvPr id="6" name="TextBox 5">
            <a:extLst>
              <a:ext uri="{FF2B5EF4-FFF2-40B4-BE49-F238E27FC236}">
                <a16:creationId xmlns:a16="http://schemas.microsoft.com/office/drawing/2014/main" id="{8248F57F-CD45-49E2-9E19-92C5A6131255}"/>
              </a:ext>
            </a:extLst>
          </p:cNvPr>
          <p:cNvSpPr txBox="1"/>
          <p:nvPr/>
        </p:nvSpPr>
        <p:spPr>
          <a:xfrm>
            <a:off x="-71374" y="3405047"/>
            <a:ext cx="244329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[which (m)]</a:t>
            </a:r>
          </a:p>
        </p:txBody>
      </p:sp>
      <p:sp>
        <p:nvSpPr>
          <p:cNvPr id="11" name="Rounded Rectangle 10">
            <a:extLst>
              <a:ext uri="{FF2B5EF4-FFF2-40B4-BE49-F238E27FC236}">
                <a16:creationId xmlns:a16="http://schemas.microsoft.com/office/drawing/2014/main" id="{514C0FC7-96E1-4973-A7E1-93901F784A0D}"/>
              </a:ext>
            </a:extLst>
          </p:cNvPr>
          <p:cNvSpPr/>
          <p:nvPr/>
        </p:nvSpPr>
        <p:spPr>
          <a:xfrm>
            <a:off x="11029950" y="223022"/>
            <a:ext cx="1027739"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360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3047814201"/>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graphicFrame>
        <p:nvGraphicFramePr>
          <p:cNvPr id="2" name="Table 1">
            <a:extLst>
              <a:ext uri="{FF2B5EF4-FFF2-40B4-BE49-F238E27FC236}">
                <a16:creationId xmlns:a16="http://schemas.microsoft.com/office/drawing/2014/main" id="{C38353C3-8F2A-4A46-AB47-2332FCAC055E}"/>
              </a:ext>
            </a:extLst>
          </p:cNvPr>
          <p:cNvGraphicFramePr>
            <a:graphicFrameLocks noGrp="1"/>
          </p:cNvGraphicFramePr>
          <p:nvPr/>
        </p:nvGraphicFramePr>
        <p:xfrm>
          <a:off x="2840550" y="278782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38334758"/>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263725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399108"/>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601554"/>
                  </a:ext>
                </a:extLst>
              </a:tr>
              <a:tr h="370840">
                <a:tc>
                  <a:txBody>
                    <a:bodyPr/>
                    <a:lstStyle/>
                    <a:p>
                      <a:pPr algn="ctr"/>
                      <a:r>
                        <a:rPr lang="en-GB" sz="2000" b="1" dirty="0">
                          <a:solidFill>
                            <a:srgbClr val="115076"/>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962028"/>
                  </a:ext>
                </a:extLst>
              </a:tr>
              <a:tr h="370840">
                <a:tc>
                  <a:txBody>
                    <a:bodyPr/>
                    <a:lstStyle/>
                    <a:p>
                      <a:pPr algn="ctr"/>
                      <a:r>
                        <a:rPr lang="en-GB" sz="2000" b="1" dirty="0">
                          <a:solidFill>
                            <a:srgbClr val="115076"/>
                          </a:solidFill>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4522193"/>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8906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461844"/>
                  </a:ext>
                </a:extLst>
              </a:tr>
            </a:tbl>
          </a:graphicData>
        </a:graphic>
      </p:graphicFrame>
      <p:graphicFrame>
        <p:nvGraphicFramePr>
          <p:cNvPr id="3" name="Table 2">
            <a:extLst>
              <a:ext uri="{FF2B5EF4-FFF2-40B4-BE49-F238E27FC236}">
                <a16:creationId xmlns:a16="http://schemas.microsoft.com/office/drawing/2014/main" id="{A01EFB39-D3FA-4147-85BE-EE958EC0173B}"/>
              </a:ext>
            </a:extLst>
          </p:cNvPr>
          <p:cNvGraphicFramePr>
            <a:graphicFrameLocks noGrp="1"/>
          </p:cNvGraphicFramePr>
          <p:nvPr/>
        </p:nvGraphicFramePr>
        <p:xfrm>
          <a:off x="2300550" y="2787828"/>
          <a:ext cx="540000" cy="15849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21053935"/>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858954"/>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74376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04391"/>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786998"/>
                  </a:ext>
                </a:extLst>
              </a:tr>
            </a:tbl>
          </a:graphicData>
        </a:graphic>
      </p:graphicFrame>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Vocabulaire</a:t>
            </a:r>
            <a:endParaRPr lang="en-GB" sz="3600" b="1" dirty="0">
              <a:solidFill>
                <a:schemeClr val="bg1"/>
              </a:solidFill>
            </a:endParaRPr>
          </a:p>
        </p:txBody>
      </p:sp>
      <p:pic>
        <p:nvPicPr>
          <p:cNvPr id="9" name="Picture 4" descr="Clip Art - Transparent Background School Subjects Clipart ">
            <a:extLst>
              <a:ext uri="{FF2B5EF4-FFF2-40B4-BE49-F238E27FC236}">
                <a16:creationId xmlns:a16="http://schemas.microsoft.com/office/drawing/2014/main" id="{CEAA9638-BCE1-49C4-AC99-DD39CCA209B1}"/>
              </a:ext>
            </a:extLst>
          </p:cNvPr>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16864" y="2787828"/>
            <a:ext cx="1684583" cy="180000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10">
            <a:extLst>
              <a:ext uri="{FF2B5EF4-FFF2-40B4-BE49-F238E27FC236}">
                <a16:creationId xmlns:a16="http://schemas.microsoft.com/office/drawing/2014/main" id="{925F3877-3D2D-4925-AB01-CA08B5487A2E}"/>
              </a:ext>
            </a:extLst>
          </p:cNvPr>
          <p:cNvSpPr/>
          <p:nvPr/>
        </p:nvSpPr>
        <p:spPr>
          <a:xfrm>
            <a:off x="11029950" y="223022"/>
            <a:ext cx="1027739"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8951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3463583010"/>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graphicFrame>
        <p:nvGraphicFramePr>
          <p:cNvPr id="5" name="Table 4">
            <a:extLst>
              <a:ext uri="{FF2B5EF4-FFF2-40B4-BE49-F238E27FC236}">
                <a16:creationId xmlns:a16="http://schemas.microsoft.com/office/drawing/2014/main" id="{79F952FF-9E43-4440-AD2E-C9640C39D04B}"/>
              </a:ext>
            </a:extLst>
          </p:cNvPr>
          <p:cNvGraphicFramePr>
            <a:graphicFrameLocks noGrp="1"/>
          </p:cNvGraphicFramePr>
          <p:nvPr/>
        </p:nvGraphicFramePr>
        <p:xfrm>
          <a:off x="392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12005353"/>
                    </a:ext>
                  </a:extLst>
                </a:gridCol>
              </a:tblGrid>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708080"/>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855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799023"/>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905103"/>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170040"/>
                  </a:ext>
                </a:extLst>
              </a:tr>
              <a:tr h="370840">
                <a:tc>
                  <a:txBody>
                    <a:bodyPr/>
                    <a:lstStyle/>
                    <a:p>
                      <a:pPr algn="ctr"/>
                      <a:r>
                        <a:rPr lang="en-GB" sz="2000" b="1" dirty="0">
                          <a:solidFill>
                            <a:srgbClr val="115076"/>
                          </a:solidFill>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138516"/>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2834187"/>
                  </a:ext>
                </a:extLst>
              </a:tr>
            </a:tbl>
          </a:graphicData>
        </a:graphic>
      </p:graphicFrame>
      <p:graphicFrame>
        <p:nvGraphicFramePr>
          <p:cNvPr id="2" name="Table 1">
            <a:extLst>
              <a:ext uri="{FF2B5EF4-FFF2-40B4-BE49-F238E27FC236}">
                <a16:creationId xmlns:a16="http://schemas.microsoft.com/office/drawing/2014/main" id="{C38353C3-8F2A-4A46-AB47-2332FCAC055E}"/>
              </a:ext>
            </a:extLst>
          </p:cNvPr>
          <p:cNvGraphicFramePr>
            <a:graphicFrameLocks noGrp="1"/>
          </p:cNvGraphicFramePr>
          <p:nvPr/>
        </p:nvGraphicFramePr>
        <p:xfrm>
          <a:off x="2840550" y="278782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38334758"/>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263725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399108"/>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601554"/>
                  </a:ext>
                </a:extLst>
              </a:tr>
              <a:tr h="370840">
                <a:tc>
                  <a:txBody>
                    <a:bodyPr/>
                    <a:lstStyle/>
                    <a:p>
                      <a:pPr algn="ctr"/>
                      <a:r>
                        <a:rPr lang="en-GB" sz="2000" b="1" dirty="0">
                          <a:solidFill>
                            <a:srgbClr val="115076"/>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962028"/>
                  </a:ext>
                </a:extLst>
              </a:tr>
              <a:tr h="370840">
                <a:tc>
                  <a:txBody>
                    <a:bodyPr/>
                    <a:lstStyle/>
                    <a:p>
                      <a:pPr algn="ctr"/>
                      <a:r>
                        <a:rPr lang="en-GB" sz="2000" b="1" dirty="0">
                          <a:solidFill>
                            <a:srgbClr val="115076"/>
                          </a:solidFill>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4522193"/>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8906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461844"/>
                  </a:ext>
                </a:extLst>
              </a:tr>
            </a:tbl>
          </a:graphicData>
        </a:graphic>
      </p:graphicFrame>
      <p:graphicFrame>
        <p:nvGraphicFramePr>
          <p:cNvPr id="3" name="Table 2">
            <a:extLst>
              <a:ext uri="{FF2B5EF4-FFF2-40B4-BE49-F238E27FC236}">
                <a16:creationId xmlns:a16="http://schemas.microsoft.com/office/drawing/2014/main" id="{A01EFB39-D3FA-4147-85BE-EE958EC0173B}"/>
              </a:ext>
            </a:extLst>
          </p:cNvPr>
          <p:cNvGraphicFramePr>
            <a:graphicFrameLocks noGrp="1"/>
          </p:cNvGraphicFramePr>
          <p:nvPr/>
        </p:nvGraphicFramePr>
        <p:xfrm>
          <a:off x="2300550" y="2787828"/>
          <a:ext cx="540000" cy="15849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21053935"/>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858954"/>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74376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04391"/>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786998"/>
                  </a:ext>
                </a:extLst>
              </a:tr>
            </a:tbl>
          </a:graphicData>
        </a:graphic>
      </p:graphicFrame>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Vocabulaire</a:t>
            </a:r>
            <a:endParaRPr lang="en-GB" sz="3600" b="1" dirty="0">
              <a:solidFill>
                <a:schemeClr val="bg1"/>
              </a:solidFill>
            </a:endParaRPr>
          </a:p>
        </p:txBody>
      </p:sp>
      <p:sp>
        <p:nvSpPr>
          <p:cNvPr id="10" name="TextBox 9">
            <a:extLst>
              <a:ext uri="{FF2B5EF4-FFF2-40B4-BE49-F238E27FC236}">
                <a16:creationId xmlns:a16="http://schemas.microsoft.com/office/drawing/2014/main" id="{6444660D-34B2-4B50-8C6C-ADA8FDC6B339}"/>
              </a:ext>
            </a:extLst>
          </p:cNvPr>
          <p:cNvSpPr txBox="1"/>
          <p:nvPr/>
        </p:nvSpPr>
        <p:spPr>
          <a:xfrm>
            <a:off x="327840" y="3405047"/>
            <a:ext cx="170271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[soon]</a:t>
            </a:r>
          </a:p>
        </p:txBody>
      </p:sp>
      <p:sp>
        <p:nvSpPr>
          <p:cNvPr id="11" name="Rounded Rectangle 10">
            <a:extLst>
              <a:ext uri="{FF2B5EF4-FFF2-40B4-BE49-F238E27FC236}">
                <a16:creationId xmlns:a16="http://schemas.microsoft.com/office/drawing/2014/main" id="{1C72C75B-CAA4-47AB-8CC2-EB2D7754BC18}"/>
              </a:ext>
            </a:extLst>
          </p:cNvPr>
          <p:cNvSpPr/>
          <p:nvPr/>
        </p:nvSpPr>
        <p:spPr>
          <a:xfrm>
            <a:off x="11029950" y="223022"/>
            <a:ext cx="1027739"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456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9557F4A-7269-481A-AA67-ECC3B3186147}"/>
              </a:ext>
            </a:extLst>
          </p:cNvPr>
          <p:cNvGraphicFramePr>
            <a:graphicFrameLocks noGrp="1"/>
          </p:cNvGraphicFramePr>
          <p:nvPr/>
        </p:nvGraphicFramePr>
        <p:xfrm>
          <a:off x="4460550" y="278782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90960152"/>
                    </a:ext>
                  </a:extLst>
                </a:gridCol>
              </a:tblGrid>
              <a:tr h="370840">
                <a:tc>
                  <a:txBody>
                    <a:bodyPr/>
                    <a:lstStyle/>
                    <a:p>
                      <a:pPr algn="ctr"/>
                      <a:r>
                        <a:rPr lang="en-GB" sz="2000" b="1" dirty="0">
                          <a:solidFill>
                            <a:srgbClr val="115076"/>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3664980"/>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1528298"/>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055769"/>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799642"/>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159102"/>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7468008"/>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115116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64923"/>
                  </a:ext>
                </a:extLst>
              </a:tr>
            </a:tbl>
          </a:graphicData>
        </a:graphic>
      </p:graphicFrame>
      <p:graphicFrame>
        <p:nvGraphicFramePr>
          <p:cNvPr id="5" name="Table 4">
            <a:extLst>
              <a:ext uri="{FF2B5EF4-FFF2-40B4-BE49-F238E27FC236}">
                <a16:creationId xmlns:a16="http://schemas.microsoft.com/office/drawing/2014/main" id="{79F952FF-9E43-4440-AD2E-C9640C39D04B}"/>
              </a:ext>
            </a:extLst>
          </p:cNvPr>
          <p:cNvGraphicFramePr>
            <a:graphicFrameLocks noGrp="1"/>
          </p:cNvGraphicFramePr>
          <p:nvPr/>
        </p:nvGraphicFramePr>
        <p:xfrm>
          <a:off x="392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12005353"/>
                    </a:ext>
                  </a:extLst>
                </a:gridCol>
              </a:tblGrid>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708080"/>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855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799023"/>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905103"/>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170040"/>
                  </a:ext>
                </a:extLst>
              </a:tr>
              <a:tr h="370840">
                <a:tc>
                  <a:txBody>
                    <a:bodyPr/>
                    <a:lstStyle/>
                    <a:p>
                      <a:pPr algn="ctr"/>
                      <a:r>
                        <a:rPr lang="en-GB" sz="2000" b="1" dirty="0">
                          <a:solidFill>
                            <a:srgbClr val="115076"/>
                          </a:solidFill>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138516"/>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2834187"/>
                  </a:ext>
                </a:extLst>
              </a:tr>
            </a:tbl>
          </a:graphicData>
        </a:graphic>
      </p:graphicFrame>
      <p:graphicFrame>
        <p:nvGraphicFramePr>
          <p:cNvPr id="2" name="Table 1">
            <a:extLst>
              <a:ext uri="{FF2B5EF4-FFF2-40B4-BE49-F238E27FC236}">
                <a16:creationId xmlns:a16="http://schemas.microsoft.com/office/drawing/2014/main" id="{C38353C3-8F2A-4A46-AB47-2332FCAC055E}"/>
              </a:ext>
            </a:extLst>
          </p:cNvPr>
          <p:cNvGraphicFramePr>
            <a:graphicFrameLocks noGrp="1"/>
          </p:cNvGraphicFramePr>
          <p:nvPr/>
        </p:nvGraphicFramePr>
        <p:xfrm>
          <a:off x="2840550" y="278782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38334758"/>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263725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399108"/>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601554"/>
                  </a:ext>
                </a:extLst>
              </a:tr>
              <a:tr h="370840">
                <a:tc>
                  <a:txBody>
                    <a:bodyPr/>
                    <a:lstStyle/>
                    <a:p>
                      <a:pPr algn="ctr"/>
                      <a:r>
                        <a:rPr lang="en-GB" sz="2000" b="1" dirty="0">
                          <a:solidFill>
                            <a:srgbClr val="115076"/>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962028"/>
                  </a:ext>
                </a:extLst>
              </a:tr>
              <a:tr h="370840">
                <a:tc>
                  <a:txBody>
                    <a:bodyPr/>
                    <a:lstStyle/>
                    <a:p>
                      <a:pPr algn="ctr"/>
                      <a:r>
                        <a:rPr lang="en-GB" sz="2000" b="1" dirty="0">
                          <a:solidFill>
                            <a:srgbClr val="115076"/>
                          </a:solidFill>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4522193"/>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8906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461844"/>
                  </a:ext>
                </a:extLst>
              </a:tr>
            </a:tbl>
          </a:graphicData>
        </a:graphic>
      </p:graphicFrame>
      <p:graphicFrame>
        <p:nvGraphicFramePr>
          <p:cNvPr id="3" name="Table 2">
            <a:extLst>
              <a:ext uri="{FF2B5EF4-FFF2-40B4-BE49-F238E27FC236}">
                <a16:creationId xmlns:a16="http://schemas.microsoft.com/office/drawing/2014/main" id="{A01EFB39-D3FA-4147-85BE-EE958EC0173B}"/>
              </a:ext>
            </a:extLst>
          </p:cNvPr>
          <p:cNvGraphicFramePr>
            <a:graphicFrameLocks noGrp="1"/>
          </p:cNvGraphicFramePr>
          <p:nvPr/>
        </p:nvGraphicFramePr>
        <p:xfrm>
          <a:off x="2300550" y="2787828"/>
          <a:ext cx="540000" cy="15849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21053935"/>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858954"/>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74376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04391"/>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786998"/>
                  </a:ext>
                </a:extLst>
              </a:tr>
            </a:tbl>
          </a:graphicData>
        </a:graphic>
      </p:graphicFrame>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1537578406"/>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Vocabulaire</a:t>
            </a:r>
            <a:endParaRPr lang="en-GB" sz="3600" b="1" dirty="0">
              <a:solidFill>
                <a:schemeClr val="bg1"/>
              </a:solidFill>
            </a:endParaRPr>
          </a:p>
        </p:txBody>
      </p:sp>
      <p:sp>
        <p:nvSpPr>
          <p:cNvPr id="10" name="TextBox 9">
            <a:extLst>
              <a:ext uri="{FF2B5EF4-FFF2-40B4-BE49-F238E27FC236}">
                <a16:creationId xmlns:a16="http://schemas.microsoft.com/office/drawing/2014/main" id="{6444660D-34B2-4B50-8C6C-ADA8FDC6B339}"/>
              </a:ext>
            </a:extLst>
          </p:cNvPr>
          <p:cNvSpPr txBox="1"/>
          <p:nvPr/>
        </p:nvSpPr>
        <p:spPr>
          <a:xfrm>
            <a:off x="355826" y="3405047"/>
            <a:ext cx="158889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[next]</a:t>
            </a:r>
          </a:p>
        </p:txBody>
      </p:sp>
      <p:sp>
        <p:nvSpPr>
          <p:cNvPr id="11" name="Rounded Rectangle 10">
            <a:extLst>
              <a:ext uri="{FF2B5EF4-FFF2-40B4-BE49-F238E27FC236}">
                <a16:creationId xmlns:a16="http://schemas.microsoft.com/office/drawing/2014/main" id="{FDC90F91-8723-46E6-ACB0-C02A29ECE2AC}"/>
              </a:ext>
            </a:extLst>
          </p:cNvPr>
          <p:cNvSpPr/>
          <p:nvPr/>
        </p:nvSpPr>
        <p:spPr>
          <a:xfrm>
            <a:off x="11029950" y="223022"/>
            <a:ext cx="1027739"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693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370836F-A209-4663-A538-04FA39F345EC}"/>
              </a:ext>
            </a:extLst>
          </p:cNvPr>
          <p:cNvGraphicFramePr>
            <a:graphicFrameLocks noGrp="1"/>
          </p:cNvGraphicFramePr>
          <p:nvPr/>
        </p:nvGraphicFramePr>
        <p:xfrm>
          <a:off x="5000550" y="120286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242565022"/>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019617"/>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9661526"/>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40588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393706"/>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55423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287276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606678"/>
                  </a:ext>
                </a:extLst>
              </a:tr>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6815830"/>
                  </a:ext>
                </a:extLst>
              </a:tr>
            </a:tbl>
          </a:graphicData>
        </a:graphic>
      </p:graphicFrame>
      <p:graphicFrame>
        <p:nvGraphicFramePr>
          <p:cNvPr id="6" name="Table 5">
            <a:extLst>
              <a:ext uri="{FF2B5EF4-FFF2-40B4-BE49-F238E27FC236}">
                <a16:creationId xmlns:a16="http://schemas.microsoft.com/office/drawing/2014/main" id="{E9557F4A-7269-481A-AA67-ECC3B3186147}"/>
              </a:ext>
            </a:extLst>
          </p:cNvPr>
          <p:cNvGraphicFramePr>
            <a:graphicFrameLocks noGrp="1"/>
          </p:cNvGraphicFramePr>
          <p:nvPr/>
        </p:nvGraphicFramePr>
        <p:xfrm>
          <a:off x="4460550" y="278782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90960152"/>
                    </a:ext>
                  </a:extLst>
                </a:gridCol>
              </a:tblGrid>
              <a:tr h="370840">
                <a:tc>
                  <a:txBody>
                    <a:bodyPr/>
                    <a:lstStyle/>
                    <a:p>
                      <a:pPr algn="ctr"/>
                      <a:r>
                        <a:rPr lang="en-GB" sz="2000" b="1" dirty="0">
                          <a:solidFill>
                            <a:srgbClr val="115076"/>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3664980"/>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1528298"/>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055769"/>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799642"/>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159102"/>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7468008"/>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115116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64923"/>
                  </a:ext>
                </a:extLst>
              </a:tr>
            </a:tbl>
          </a:graphicData>
        </a:graphic>
      </p:graphicFrame>
      <p:graphicFrame>
        <p:nvGraphicFramePr>
          <p:cNvPr id="5" name="Table 4">
            <a:extLst>
              <a:ext uri="{FF2B5EF4-FFF2-40B4-BE49-F238E27FC236}">
                <a16:creationId xmlns:a16="http://schemas.microsoft.com/office/drawing/2014/main" id="{79F952FF-9E43-4440-AD2E-C9640C39D04B}"/>
              </a:ext>
            </a:extLst>
          </p:cNvPr>
          <p:cNvGraphicFramePr>
            <a:graphicFrameLocks noGrp="1"/>
          </p:cNvGraphicFramePr>
          <p:nvPr/>
        </p:nvGraphicFramePr>
        <p:xfrm>
          <a:off x="392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12005353"/>
                    </a:ext>
                  </a:extLst>
                </a:gridCol>
              </a:tblGrid>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708080"/>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855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799023"/>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905103"/>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170040"/>
                  </a:ext>
                </a:extLst>
              </a:tr>
              <a:tr h="370840">
                <a:tc>
                  <a:txBody>
                    <a:bodyPr/>
                    <a:lstStyle/>
                    <a:p>
                      <a:pPr algn="ctr"/>
                      <a:r>
                        <a:rPr lang="en-GB" sz="2000" b="1" dirty="0">
                          <a:solidFill>
                            <a:srgbClr val="115076"/>
                          </a:solidFill>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138516"/>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2834187"/>
                  </a:ext>
                </a:extLst>
              </a:tr>
            </a:tbl>
          </a:graphicData>
        </a:graphic>
      </p:graphicFrame>
      <p:graphicFrame>
        <p:nvGraphicFramePr>
          <p:cNvPr id="2" name="Table 1">
            <a:extLst>
              <a:ext uri="{FF2B5EF4-FFF2-40B4-BE49-F238E27FC236}">
                <a16:creationId xmlns:a16="http://schemas.microsoft.com/office/drawing/2014/main" id="{C38353C3-8F2A-4A46-AB47-2332FCAC055E}"/>
              </a:ext>
            </a:extLst>
          </p:cNvPr>
          <p:cNvGraphicFramePr>
            <a:graphicFrameLocks noGrp="1"/>
          </p:cNvGraphicFramePr>
          <p:nvPr/>
        </p:nvGraphicFramePr>
        <p:xfrm>
          <a:off x="2840550" y="278782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38334758"/>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263725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399108"/>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601554"/>
                  </a:ext>
                </a:extLst>
              </a:tr>
              <a:tr h="370840">
                <a:tc>
                  <a:txBody>
                    <a:bodyPr/>
                    <a:lstStyle/>
                    <a:p>
                      <a:pPr algn="ctr"/>
                      <a:r>
                        <a:rPr lang="en-GB" sz="2000" b="1" dirty="0">
                          <a:solidFill>
                            <a:srgbClr val="115076"/>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962028"/>
                  </a:ext>
                </a:extLst>
              </a:tr>
              <a:tr h="370840">
                <a:tc>
                  <a:txBody>
                    <a:bodyPr/>
                    <a:lstStyle/>
                    <a:p>
                      <a:pPr algn="ctr"/>
                      <a:r>
                        <a:rPr lang="en-GB" sz="2000" b="1" dirty="0">
                          <a:solidFill>
                            <a:srgbClr val="115076"/>
                          </a:solidFill>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4522193"/>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8906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461844"/>
                  </a:ext>
                </a:extLst>
              </a:tr>
            </a:tbl>
          </a:graphicData>
        </a:graphic>
      </p:graphicFrame>
      <p:graphicFrame>
        <p:nvGraphicFramePr>
          <p:cNvPr id="3" name="Table 2">
            <a:extLst>
              <a:ext uri="{FF2B5EF4-FFF2-40B4-BE49-F238E27FC236}">
                <a16:creationId xmlns:a16="http://schemas.microsoft.com/office/drawing/2014/main" id="{A01EFB39-D3FA-4147-85BE-EE958EC0173B}"/>
              </a:ext>
            </a:extLst>
          </p:cNvPr>
          <p:cNvGraphicFramePr>
            <a:graphicFrameLocks noGrp="1"/>
          </p:cNvGraphicFramePr>
          <p:nvPr/>
        </p:nvGraphicFramePr>
        <p:xfrm>
          <a:off x="2300550" y="2787828"/>
          <a:ext cx="540000" cy="15849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21053935"/>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858954"/>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74376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04391"/>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786998"/>
                  </a:ext>
                </a:extLst>
              </a:tr>
            </a:tbl>
          </a:graphicData>
        </a:graphic>
      </p:graphicFrame>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4039308395"/>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Vocabulaire</a:t>
            </a:r>
            <a:endParaRPr lang="en-GB" sz="3600" b="1" dirty="0">
              <a:solidFill>
                <a:schemeClr val="bg1"/>
              </a:solidFill>
            </a:endParaRPr>
          </a:p>
        </p:txBody>
      </p:sp>
      <p:sp>
        <p:nvSpPr>
          <p:cNvPr id="13" name="Rounded Rectangle 10">
            <a:extLst>
              <a:ext uri="{FF2B5EF4-FFF2-40B4-BE49-F238E27FC236}">
                <a16:creationId xmlns:a16="http://schemas.microsoft.com/office/drawing/2014/main" id="{CD1B6DCF-C44D-4C6B-9809-41C42961AD94}"/>
              </a:ext>
            </a:extLst>
          </p:cNvPr>
          <p:cNvSpPr/>
          <p:nvPr/>
        </p:nvSpPr>
        <p:spPr>
          <a:xfrm>
            <a:off x="11029950" y="223022"/>
            <a:ext cx="1027739"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10442515-8B37-4DA3-882D-08F2F7BEF740}"/>
              </a:ext>
            </a:extLst>
          </p:cNvPr>
          <p:cNvSpPr txBox="1"/>
          <p:nvPr/>
        </p:nvSpPr>
        <p:spPr>
          <a:xfrm>
            <a:off x="104957" y="3405047"/>
            <a:ext cx="209063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[German]</a:t>
            </a:r>
          </a:p>
        </p:txBody>
      </p:sp>
    </p:spTree>
    <p:extLst>
      <p:ext uri="{BB962C8B-B14F-4D97-AF65-F5344CB8AC3E}">
        <p14:creationId xmlns:p14="http://schemas.microsoft.com/office/powerpoint/2010/main" val="278617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2354169232"/>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graphicFrame>
        <p:nvGraphicFramePr>
          <p:cNvPr id="8" name="Table 7">
            <a:extLst>
              <a:ext uri="{FF2B5EF4-FFF2-40B4-BE49-F238E27FC236}">
                <a16:creationId xmlns:a16="http://schemas.microsoft.com/office/drawing/2014/main" id="{9034F836-4061-4B53-9BA3-038D44C0F7AA}"/>
              </a:ext>
            </a:extLst>
          </p:cNvPr>
          <p:cNvGraphicFramePr>
            <a:graphicFrameLocks noGrp="1"/>
          </p:cNvGraphicFramePr>
          <p:nvPr/>
        </p:nvGraphicFramePr>
        <p:xfrm>
          <a:off x="5540550" y="2792730"/>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9992522"/>
                    </a:ext>
                  </a:extLst>
                </a:gridCol>
              </a:tblGrid>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53946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3930701"/>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4933984"/>
                  </a:ext>
                </a:extLst>
              </a:tr>
              <a:tr h="370840">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920111"/>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574540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8803533"/>
                  </a:ext>
                </a:extLst>
              </a:tr>
            </a:tbl>
          </a:graphicData>
        </a:graphic>
      </p:graphicFrame>
      <p:graphicFrame>
        <p:nvGraphicFramePr>
          <p:cNvPr id="7" name="Table 6">
            <a:extLst>
              <a:ext uri="{FF2B5EF4-FFF2-40B4-BE49-F238E27FC236}">
                <a16:creationId xmlns:a16="http://schemas.microsoft.com/office/drawing/2014/main" id="{7370836F-A209-4663-A538-04FA39F345EC}"/>
              </a:ext>
            </a:extLst>
          </p:cNvPr>
          <p:cNvGraphicFramePr>
            <a:graphicFrameLocks noGrp="1"/>
          </p:cNvGraphicFramePr>
          <p:nvPr/>
        </p:nvGraphicFramePr>
        <p:xfrm>
          <a:off x="5000550" y="120286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242565022"/>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019617"/>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9661526"/>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40588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393706"/>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55423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287276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606678"/>
                  </a:ext>
                </a:extLst>
              </a:tr>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6815830"/>
                  </a:ext>
                </a:extLst>
              </a:tr>
            </a:tbl>
          </a:graphicData>
        </a:graphic>
      </p:graphicFrame>
      <p:graphicFrame>
        <p:nvGraphicFramePr>
          <p:cNvPr id="6" name="Table 5">
            <a:extLst>
              <a:ext uri="{FF2B5EF4-FFF2-40B4-BE49-F238E27FC236}">
                <a16:creationId xmlns:a16="http://schemas.microsoft.com/office/drawing/2014/main" id="{E9557F4A-7269-481A-AA67-ECC3B3186147}"/>
              </a:ext>
            </a:extLst>
          </p:cNvPr>
          <p:cNvGraphicFramePr>
            <a:graphicFrameLocks noGrp="1"/>
          </p:cNvGraphicFramePr>
          <p:nvPr/>
        </p:nvGraphicFramePr>
        <p:xfrm>
          <a:off x="4460550" y="278782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90960152"/>
                    </a:ext>
                  </a:extLst>
                </a:gridCol>
              </a:tblGrid>
              <a:tr h="370840">
                <a:tc>
                  <a:txBody>
                    <a:bodyPr/>
                    <a:lstStyle/>
                    <a:p>
                      <a:pPr algn="ctr"/>
                      <a:r>
                        <a:rPr lang="en-GB" sz="2000" b="1" dirty="0">
                          <a:solidFill>
                            <a:srgbClr val="115076"/>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3664980"/>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1528298"/>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055769"/>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799642"/>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159102"/>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7468008"/>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115116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64923"/>
                  </a:ext>
                </a:extLst>
              </a:tr>
            </a:tbl>
          </a:graphicData>
        </a:graphic>
      </p:graphicFrame>
      <p:graphicFrame>
        <p:nvGraphicFramePr>
          <p:cNvPr id="5" name="Table 4">
            <a:extLst>
              <a:ext uri="{FF2B5EF4-FFF2-40B4-BE49-F238E27FC236}">
                <a16:creationId xmlns:a16="http://schemas.microsoft.com/office/drawing/2014/main" id="{79F952FF-9E43-4440-AD2E-C9640C39D04B}"/>
              </a:ext>
            </a:extLst>
          </p:cNvPr>
          <p:cNvGraphicFramePr>
            <a:graphicFrameLocks noGrp="1"/>
          </p:cNvGraphicFramePr>
          <p:nvPr/>
        </p:nvGraphicFramePr>
        <p:xfrm>
          <a:off x="392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12005353"/>
                    </a:ext>
                  </a:extLst>
                </a:gridCol>
              </a:tblGrid>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708080"/>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855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799023"/>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905103"/>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170040"/>
                  </a:ext>
                </a:extLst>
              </a:tr>
              <a:tr h="370840">
                <a:tc>
                  <a:txBody>
                    <a:bodyPr/>
                    <a:lstStyle/>
                    <a:p>
                      <a:pPr algn="ctr"/>
                      <a:r>
                        <a:rPr lang="en-GB" sz="2000" b="1" dirty="0">
                          <a:solidFill>
                            <a:srgbClr val="115076"/>
                          </a:solidFill>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138516"/>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2834187"/>
                  </a:ext>
                </a:extLst>
              </a:tr>
            </a:tbl>
          </a:graphicData>
        </a:graphic>
      </p:graphicFrame>
      <p:graphicFrame>
        <p:nvGraphicFramePr>
          <p:cNvPr id="2" name="Table 1">
            <a:extLst>
              <a:ext uri="{FF2B5EF4-FFF2-40B4-BE49-F238E27FC236}">
                <a16:creationId xmlns:a16="http://schemas.microsoft.com/office/drawing/2014/main" id="{C38353C3-8F2A-4A46-AB47-2332FCAC055E}"/>
              </a:ext>
            </a:extLst>
          </p:cNvPr>
          <p:cNvGraphicFramePr>
            <a:graphicFrameLocks noGrp="1"/>
          </p:cNvGraphicFramePr>
          <p:nvPr/>
        </p:nvGraphicFramePr>
        <p:xfrm>
          <a:off x="2840550" y="278782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38334758"/>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263725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399108"/>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601554"/>
                  </a:ext>
                </a:extLst>
              </a:tr>
              <a:tr h="370840">
                <a:tc>
                  <a:txBody>
                    <a:bodyPr/>
                    <a:lstStyle/>
                    <a:p>
                      <a:pPr algn="ctr"/>
                      <a:r>
                        <a:rPr lang="en-GB" sz="2000" b="1" dirty="0">
                          <a:solidFill>
                            <a:srgbClr val="115076"/>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962028"/>
                  </a:ext>
                </a:extLst>
              </a:tr>
              <a:tr h="370840">
                <a:tc>
                  <a:txBody>
                    <a:bodyPr/>
                    <a:lstStyle/>
                    <a:p>
                      <a:pPr algn="ctr"/>
                      <a:r>
                        <a:rPr lang="en-GB" sz="2000" b="1" dirty="0">
                          <a:solidFill>
                            <a:srgbClr val="115076"/>
                          </a:solidFill>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4522193"/>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8906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461844"/>
                  </a:ext>
                </a:extLst>
              </a:tr>
            </a:tbl>
          </a:graphicData>
        </a:graphic>
      </p:graphicFrame>
      <p:graphicFrame>
        <p:nvGraphicFramePr>
          <p:cNvPr id="3" name="Table 2">
            <a:extLst>
              <a:ext uri="{FF2B5EF4-FFF2-40B4-BE49-F238E27FC236}">
                <a16:creationId xmlns:a16="http://schemas.microsoft.com/office/drawing/2014/main" id="{A01EFB39-D3FA-4147-85BE-EE958EC0173B}"/>
              </a:ext>
            </a:extLst>
          </p:cNvPr>
          <p:cNvGraphicFramePr>
            <a:graphicFrameLocks noGrp="1"/>
          </p:cNvGraphicFramePr>
          <p:nvPr/>
        </p:nvGraphicFramePr>
        <p:xfrm>
          <a:off x="2300550" y="2787828"/>
          <a:ext cx="540000" cy="15849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21053935"/>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858954"/>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74376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04391"/>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786998"/>
                  </a:ext>
                </a:extLst>
              </a:tr>
            </a:tbl>
          </a:graphicData>
        </a:graphic>
      </p:graphicFrame>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Vocabulaire</a:t>
            </a:r>
            <a:endParaRPr lang="en-GB" sz="3600" b="1" dirty="0">
              <a:solidFill>
                <a:schemeClr val="bg1"/>
              </a:solidFill>
            </a:endParaRPr>
          </a:p>
        </p:txBody>
      </p:sp>
      <p:grpSp>
        <p:nvGrpSpPr>
          <p:cNvPr id="12" name="Group 11">
            <a:extLst>
              <a:ext uri="{FF2B5EF4-FFF2-40B4-BE49-F238E27FC236}">
                <a16:creationId xmlns:a16="http://schemas.microsoft.com/office/drawing/2014/main" id="{1E0EBC2D-CC5A-414A-949B-EDA76CB300DF}"/>
              </a:ext>
            </a:extLst>
          </p:cNvPr>
          <p:cNvGrpSpPr/>
          <p:nvPr/>
        </p:nvGrpSpPr>
        <p:grpSpPr>
          <a:xfrm>
            <a:off x="259155" y="2680308"/>
            <a:ext cx="1800000" cy="1800000"/>
            <a:chOff x="7162800" y="1384331"/>
            <a:chExt cx="2545154" cy="1800000"/>
          </a:xfrm>
        </p:grpSpPr>
        <p:grpSp>
          <p:nvGrpSpPr>
            <p:cNvPr id="13" name="Group 12">
              <a:extLst>
                <a:ext uri="{FF2B5EF4-FFF2-40B4-BE49-F238E27FC236}">
                  <a16:creationId xmlns:a16="http://schemas.microsoft.com/office/drawing/2014/main" id="{A18979CB-9039-4260-B298-BFBACD163E61}"/>
                </a:ext>
              </a:extLst>
            </p:cNvPr>
            <p:cNvGrpSpPr/>
            <p:nvPr/>
          </p:nvGrpSpPr>
          <p:grpSpPr>
            <a:xfrm>
              <a:off x="7162800" y="1384331"/>
              <a:ext cx="2545154" cy="1800000"/>
              <a:chOff x="8749374" y="3471298"/>
              <a:chExt cx="2545154" cy="2151804"/>
            </a:xfrm>
          </p:grpSpPr>
          <p:pic>
            <p:nvPicPr>
              <p:cNvPr id="16" name="Picture 15">
                <a:extLst>
                  <a:ext uri="{FF2B5EF4-FFF2-40B4-BE49-F238E27FC236}">
                    <a16:creationId xmlns:a16="http://schemas.microsoft.com/office/drawing/2014/main" id="{C21C8A6D-153E-4C97-AD46-5B9995CB74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374" y="3806309"/>
                <a:ext cx="2200829" cy="1816793"/>
              </a:xfrm>
              <a:prstGeom prst="rect">
                <a:avLst/>
              </a:prstGeom>
            </p:spPr>
          </p:pic>
          <p:sp>
            <p:nvSpPr>
              <p:cNvPr id="17" name="Oval 16">
                <a:extLst>
                  <a:ext uri="{FF2B5EF4-FFF2-40B4-BE49-F238E27FC236}">
                    <a16:creationId xmlns:a16="http://schemas.microsoft.com/office/drawing/2014/main" id="{9983C59F-9303-4D68-A1EC-A226F7BB316A}"/>
                  </a:ext>
                </a:extLst>
              </p:cNvPr>
              <p:cNvSpPr/>
              <p:nvPr/>
            </p:nvSpPr>
            <p:spPr>
              <a:xfrm>
                <a:off x="9304081" y="3471298"/>
                <a:ext cx="1990447" cy="98549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pic>
          <p:nvPicPr>
            <p:cNvPr id="14" name="Picture 2" descr="Free Picture Of France Flag, Download Free Clip Art, Free Clip Art ...">
              <a:extLst>
                <a:ext uri="{FF2B5EF4-FFF2-40B4-BE49-F238E27FC236}">
                  <a16:creationId xmlns:a16="http://schemas.microsoft.com/office/drawing/2014/main" id="{0B8469C3-B4D3-481D-A540-BA522A9F11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9125" y="1616516"/>
              <a:ext cx="54189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Free clipart spain flag">
              <a:extLst>
                <a:ext uri="{FF2B5EF4-FFF2-40B4-BE49-F238E27FC236}">
                  <a16:creationId xmlns:a16="http://schemas.microsoft.com/office/drawing/2014/main" id="{35E471D7-F0E5-42C2-9EB1-957D062F09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5727" y="1616516"/>
              <a:ext cx="540000" cy="36000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ounded Rectangle 10">
            <a:extLst>
              <a:ext uri="{FF2B5EF4-FFF2-40B4-BE49-F238E27FC236}">
                <a16:creationId xmlns:a16="http://schemas.microsoft.com/office/drawing/2014/main" id="{15647214-CE9A-4399-9A88-B904D920F12E}"/>
              </a:ext>
            </a:extLst>
          </p:cNvPr>
          <p:cNvSpPr/>
          <p:nvPr/>
        </p:nvSpPr>
        <p:spPr>
          <a:xfrm>
            <a:off x="11029950" y="223022"/>
            <a:ext cx="1027739"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1744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C’est</a:t>
            </a:r>
            <a:r>
              <a:rPr lang="en-GB" sz="3600" b="1" dirty="0">
                <a:solidFill>
                  <a:schemeClr val="bg1"/>
                </a:solidFill>
              </a:rPr>
              <a:t> un SFC ?</a:t>
            </a:r>
          </a:p>
        </p:txBody>
      </p:sp>
      <p:sp>
        <p:nvSpPr>
          <p:cNvPr id="3" name="Rounded Rectangle 10">
            <a:extLst>
              <a:ext uri="{FF2B5EF4-FFF2-40B4-BE49-F238E27FC236}">
                <a16:creationId xmlns:a16="http://schemas.microsoft.com/office/drawing/2014/main" id="{9EF87CF3-C974-4167-8844-D0127B40530C}"/>
              </a:ext>
            </a:extLst>
          </p:cNvPr>
          <p:cNvSpPr/>
          <p:nvPr/>
        </p:nvSpPr>
        <p:spPr>
          <a:xfrm>
            <a:off x="10439401" y="223022"/>
            <a:ext cx="1618288"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458643" y="3041918"/>
            <a:ext cx="127470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time</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2083082" y="4438489"/>
            <a:ext cx="1260000" cy="1260000"/>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222204" y="3749804"/>
            <a:ext cx="174759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temp</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s</a:t>
            </a:r>
          </a:p>
        </p:txBody>
      </p:sp>
      <p:pic>
        <p:nvPicPr>
          <p:cNvPr id="8" name="Picture 7">
            <a:extLst>
              <a:ext uri="{FF2B5EF4-FFF2-40B4-BE49-F238E27FC236}">
                <a16:creationId xmlns:a16="http://schemas.microsoft.com/office/drawing/2014/main" id="{493B9793-A301-4748-BF08-CDBF3DC353B7}"/>
              </a:ext>
            </a:extLst>
          </p:cNvPr>
          <p:cNvPicPr>
            <a:picLocks noChangeAspect="1"/>
          </p:cNvPicPr>
          <p:nvPr/>
        </p:nvPicPr>
        <p:blipFill>
          <a:blip r:embed="rId4"/>
          <a:stretch>
            <a:fillRect/>
          </a:stretch>
        </p:blipFill>
        <p:spPr>
          <a:xfrm>
            <a:off x="9100184" y="4663620"/>
            <a:ext cx="590632" cy="809738"/>
          </a:xfrm>
          <a:prstGeom prst="rect">
            <a:avLst/>
          </a:prstGeom>
        </p:spPr>
      </p:pic>
      <p:pic>
        <p:nvPicPr>
          <p:cNvPr id="10" name="Picture 9">
            <a:extLst>
              <a:ext uri="{FF2B5EF4-FFF2-40B4-BE49-F238E27FC236}">
                <a16:creationId xmlns:a16="http://schemas.microsoft.com/office/drawing/2014/main" id="{B21C88EC-2A75-4DAC-BB4C-B584B2BBC560}"/>
              </a:ext>
            </a:extLst>
          </p:cNvPr>
          <p:cNvPicPr>
            <a:picLocks noChangeAspect="1"/>
          </p:cNvPicPr>
          <p:nvPr/>
        </p:nvPicPr>
        <p:blipFill>
          <a:blip r:embed="rId5"/>
          <a:stretch>
            <a:fillRect/>
          </a:stretch>
        </p:blipFill>
        <p:spPr>
          <a:xfrm>
            <a:off x="2334356" y="4684346"/>
            <a:ext cx="757452" cy="789012"/>
          </a:xfrm>
          <a:prstGeom prst="rect">
            <a:avLst/>
          </a:prstGeom>
        </p:spPr>
      </p:pic>
    </p:spTree>
    <p:extLst>
      <p:ext uri="{BB962C8B-B14F-4D97-AF65-F5344CB8AC3E}">
        <p14:creationId xmlns:p14="http://schemas.microsoft.com/office/powerpoint/2010/main" val="307954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3393731439"/>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i="0"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graphicFrame>
        <p:nvGraphicFramePr>
          <p:cNvPr id="9" name="Table 8">
            <a:extLst>
              <a:ext uri="{FF2B5EF4-FFF2-40B4-BE49-F238E27FC236}">
                <a16:creationId xmlns:a16="http://schemas.microsoft.com/office/drawing/2014/main" id="{F9621450-7B38-4447-AEE0-AD41C1D79F06}"/>
              </a:ext>
            </a:extLst>
          </p:cNvPr>
          <p:cNvGraphicFramePr>
            <a:graphicFrameLocks noGrp="1"/>
          </p:cNvGraphicFramePr>
          <p:nvPr/>
        </p:nvGraphicFramePr>
        <p:xfrm>
          <a:off x="6080550" y="2797297"/>
          <a:ext cx="540000" cy="11887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70348241"/>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83589"/>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206292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028179"/>
                  </a:ext>
                </a:extLst>
              </a:tr>
            </a:tbl>
          </a:graphicData>
        </a:graphic>
      </p:graphicFrame>
      <p:graphicFrame>
        <p:nvGraphicFramePr>
          <p:cNvPr id="8" name="Table 7">
            <a:extLst>
              <a:ext uri="{FF2B5EF4-FFF2-40B4-BE49-F238E27FC236}">
                <a16:creationId xmlns:a16="http://schemas.microsoft.com/office/drawing/2014/main" id="{9034F836-4061-4B53-9BA3-038D44C0F7AA}"/>
              </a:ext>
            </a:extLst>
          </p:cNvPr>
          <p:cNvGraphicFramePr>
            <a:graphicFrameLocks noGrp="1"/>
          </p:cNvGraphicFramePr>
          <p:nvPr/>
        </p:nvGraphicFramePr>
        <p:xfrm>
          <a:off x="5540550" y="2797297"/>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9992522"/>
                    </a:ext>
                  </a:extLst>
                </a:gridCol>
              </a:tblGrid>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53946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3930701"/>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4933984"/>
                  </a:ext>
                </a:extLst>
              </a:tr>
              <a:tr h="370840">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920111"/>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574540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8803533"/>
                  </a:ext>
                </a:extLst>
              </a:tr>
            </a:tbl>
          </a:graphicData>
        </a:graphic>
      </p:graphicFrame>
      <p:graphicFrame>
        <p:nvGraphicFramePr>
          <p:cNvPr id="7" name="Table 6">
            <a:extLst>
              <a:ext uri="{FF2B5EF4-FFF2-40B4-BE49-F238E27FC236}">
                <a16:creationId xmlns:a16="http://schemas.microsoft.com/office/drawing/2014/main" id="{7370836F-A209-4663-A538-04FA39F345EC}"/>
              </a:ext>
            </a:extLst>
          </p:cNvPr>
          <p:cNvGraphicFramePr>
            <a:graphicFrameLocks noGrp="1"/>
          </p:cNvGraphicFramePr>
          <p:nvPr/>
        </p:nvGraphicFramePr>
        <p:xfrm>
          <a:off x="5000550" y="120286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242565022"/>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019617"/>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9661526"/>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40588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393706"/>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55423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287276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606678"/>
                  </a:ext>
                </a:extLst>
              </a:tr>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6815830"/>
                  </a:ext>
                </a:extLst>
              </a:tr>
            </a:tbl>
          </a:graphicData>
        </a:graphic>
      </p:graphicFrame>
      <p:graphicFrame>
        <p:nvGraphicFramePr>
          <p:cNvPr id="6" name="Table 5">
            <a:extLst>
              <a:ext uri="{FF2B5EF4-FFF2-40B4-BE49-F238E27FC236}">
                <a16:creationId xmlns:a16="http://schemas.microsoft.com/office/drawing/2014/main" id="{E9557F4A-7269-481A-AA67-ECC3B3186147}"/>
              </a:ext>
            </a:extLst>
          </p:cNvPr>
          <p:cNvGraphicFramePr>
            <a:graphicFrameLocks noGrp="1"/>
          </p:cNvGraphicFramePr>
          <p:nvPr/>
        </p:nvGraphicFramePr>
        <p:xfrm>
          <a:off x="4460550" y="278782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90960152"/>
                    </a:ext>
                  </a:extLst>
                </a:gridCol>
              </a:tblGrid>
              <a:tr h="370840">
                <a:tc>
                  <a:txBody>
                    <a:bodyPr/>
                    <a:lstStyle/>
                    <a:p>
                      <a:pPr algn="ctr"/>
                      <a:r>
                        <a:rPr lang="en-GB" sz="2000" b="1" dirty="0">
                          <a:solidFill>
                            <a:srgbClr val="115076"/>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3664980"/>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1528298"/>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055769"/>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799642"/>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159102"/>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7468008"/>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115116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64923"/>
                  </a:ext>
                </a:extLst>
              </a:tr>
            </a:tbl>
          </a:graphicData>
        </a:graphic>
      </p:graphicFrame>
      <p:graphicFrame>
        <p:nvGraphicFramePr>
          <p:cNvPr id="5" name="Table 4">
            <a:extLst>
              <a:ext uri="{FF2B5EF4-FFF2-40B4-BE49-F238E27FC236}">
                <a16:creationId xmlns:a16="http://schemas.microsoft.com/office/drawing/2014/main" id="{79F952FF-9E43-4440-AD2E-C9640C39D04B}"/>
              </a:ext>
            </a:extLst>
          </p:cNvPr>
          <p:cNvGraphicFramePr>
            <a:graphicFrameLocks noGrp="1"/>
          </p:cNvGraphicFramePr>
          <p:nvPr/>
        </p:nvGraphicFramePr>
        <p:xfrm>
          <a:off x="392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12005353"/>
                    </a:ext>
                  </a:extLst>
                </a:gridCol>
              </a:tblGrid>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708080"/>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855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799023"/>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905103"/>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170040"/>
                  </a:ext>
                </a:extLst>
              </a:tr>
              <a:tr h="370840">
                <a:tc>
                  <a:txBody>
                    <a:bodyPr/>
                    <a:lstStyle/>
                    <a:p>
                      <a:pPr algn="ctr"/>
                      <a:r>
                        <a:rPr lang="en-GB" sz="2000" b="1" dirty="0">
                          <a:solidFill>
                            <a:srgbClr val="115076"/>
                          </a:solidFill>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138516"/>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2834187"/>
                  </a:ext>
                </a:extLst>
              </a:tr>
            </a:tbl>
          </a:graphicData>
        </a:graphic>
      </p:graphicFrame>
      <p:graphicFrame>
        <p:nvGraphicFramePr>
          <p:cNvPr id="2" name="Table 1">
            <a:extLst>
              <a:ext uri="{FF2B5EF4-FFF2-40B4-BE49-F238E27FC236}">
                <a16:creationId xmlns:a16="http://schemas.microsoft.com/office/drawing/2014/main" id="{C38353C3-8F2A-4A46-AB47-2332FCAC055E}"/>
              </a:ext>
            </a:extLst>
          </p:cNvPr>
          <p:cNvGraphicFramePr>
            <a:graphicFrameLocks noGrp="1"/>
          </p:cNvGraphicFramePr>
          <p:nvPr/>
        </p:nvGraphicFramePr>
        <p:xfrm>
          <a:off x="2840550" y="278782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38334758"/>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263725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399108"/>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601554"/>
                  </a:ext>
                </a:extLst>
              </a:tr>
              <a:tr h="370840">
                <a:tc>
                  <a:txBody>
                    <a:bodyPr/>
                    <a:lstStyle/>
                    <a:p>
                      <a:pPr algn="ctr"/>
                      <a:r>
                        <a:rPr lang="en-GB" sz="2000" b="1" dirty="0">
                          <a:solidFill>
                            <a:srgbClr val="115076"/>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962028"/>
                  </a:ext>
                </a:extLst>
              </a:tr>
              <a:tr h="370840">
                <a:tc>
                  <a:txBody>
                    <a:bodyPr/>
                    <a:lstStyle/>
                    <a:p>
                      <a:pPr algn="ctr"/>
                      <a:r>
                        <a:rPr lang="en-GB" sz="2000" b="1" dirty="0">
                          <a:solidFill>
                            <a:srgbClr val="115076"/>
                          </a:solidFill>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4522193"/>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8906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461844"/>
                  </a:ext>
                </a:extLst>
              </a:tr>
            </a:tbl>
          </a:graphicData>
        </a:graphic>
      </p:graphicFrame>
      <p:graphicFrame>
        <p:nvGraphicFramePr>
          <p:cNvPr id="3" name="Table 2">
            <a:extLst>
              <a:ext uri="{FF2B5EF4-FFF2-40B4-BE49-F238E27FC236}">
                <a16:creationId xmlns:a16="http://schemas.microsoft.com/office/drawing/2014/main" id="{A01EFB39-D3FA-4147-85BE-EE958EC0173B}"/>
              </a:ext>
            </a:extLst>
          </p:cNvPr>
          <p:cNvGraphicFramePr>
            <a:graphicFrameLocks noGrp="1"/>
          </p:cNvGraphicFramePr>
          <p:nvPr/>
        </p:nvGraphicFramePr>
        <p:xfrm>
          <a:off x="2300550" y="2787828"/>
          <a:ext cx="540000" cy="15849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21053935"/>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858954"/>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74376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04391"/>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786998"/>
                  </a:ext>
                </a:extLst>
              </a:tr>
            </a:tbl>
          </a:graphicData>
        </a:graphic>
      </p:graphicFrame>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Vocabulaire</a:t>
            </a:r>
            <a:endParaRPr lang="en-GB" sz="3600" b="1" dirty="0">
              <a:solidFill>
                <a:schemeClr val="bg1"/>
              </a:solidFill>
            </a:endParaRPr>
          </a:p>
        </p:txBody>
      </p:sp>
      <p:sp>
        <p:nvSpPr>
          <p:cNvPr id="18" name="TextBox 17">
            <a:extLst>
              <a:ext uri="{FF2B5EF4-FFF2-40B4-BE49-F238E27FC236}">
                <a16:creationId xmlns:a16="http://schemas.microsoft.com/office/drawing/2014/main" id="{F1701FBD-B006-4DEF-8C9E-907B6F393705}"/>
              </a:ext>
            </a:extLst>
          </p:cNvPr>
          <p:cNvSpPr txBox="1"/>
          <p:nvPr/>
        </p:nvSpPr>
        <p:spPr>
          <a:xfrm>
            <a:off x="289302" y="3405047"/>
            <a:ext cx="172194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[what]</a:t>
            </a:r>
          </a:p>
        </p:txBody>
      </p:sp>
      <p:sp>
        <p:nvSpPr>
          <p:cNvPr id="20" name="Rounded Rectangle 10">
            <a:extLst>
              <a:ext uri="{FF2B5EF4-FFF2-40B4-BE49-F238E27FC236}">
                <a16:creationId xmlns:a16="http://schemas.microsoft.com/office/drawing/2014/main" id="{CFAEF3BE-1C84-408E-9CEF-0A794484E72E}"/>
              </a:ext>
            </a:extLst>
          </p:cNvPr>
          <p:cNvSpPr/>
          <p:nvPr/>
        </p:nvSpPr>
        <p:spPr>
          <a:xfrm>
            <a:off x="11029950" y="223022"/>
            <a:ext cx="1027739"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4249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852188061"/>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graphicFrame>
        <p:nvGraphicFramePr>
          <p:cNvPr id="10" name="Table 9">
            <a:extLst>
              <a:ext uri="{FF2B5EF4-FFF2-40B4-BE49-F238E27FC236}">
                <a16:creationId xmlns:a16="http://schemas.microsoft.com/office/drawing/2014/main" id="{4149D026-E2B2-4F65-9D4C-7A92CDE4EBEF}"/>
              </a:ext>
            </a:extLst>
          </p:cNvPr>
          <p:cNvGraphicFramePr>
            <a:graphicFrameLocks noGrp="1"/>
          </p:cNvGraphicFramePr>
          <p:nvPr/>
        </p:nvGraphicFramePr>
        <p:xfrm>
          <a:off x="6620550" y="1988274"/>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291186486"/>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295694"/>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20577"/>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5030634"/>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5301398"/>
                  </a:ext>
                </a:extLst>
              </a:tr>
              <a:tr h="370840">
                <a:tc>
                  <a:txBody>
                    <a:bodyPr/>
                    <a:lstStyle/>
                    <a:p>
                      <a:pPr algn="ctr"/>
                      <a:r>
                        <a:rPr lang="en-GB" sz="20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6644564"/>
                  </a:ext>
                </a:extLst>
              </a:tr>
            </a:tbl>
          </a:graphicData>
        </a:graphic>
      </p:graphicFrame>
      <p:graphicFrame>
        <p:nvGraphicFramePr>
          <p:cNvPr id="9" name="Table 8">
            <a:extLst>
              <a:ext uri="{FF2B5EF4-FFF2-40B4-BE49-F238E27FC236}">
                <a16:creationId xmlns:a16="http://schemas.microsoft.com/office/drawing/2014/main" id="{F9621450-7B38-4447-AEE0-AD41C1D79F06}"/>
              </a:ext>
            </a:extLst>
          </p:cNvPr>
          <p:cNvGraphicFramePr>
            <a:graphicFrameLocks noGrp="1"/>
          </p:cNvGraphicFramePr>
          <p:nvPr/>
        </p:nvGraphicFramePr>
        <p:xfrm>
          <a:off x="6080550" y="2799804"/>
          <a:ext cx="540000" cy="11887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70348241"/>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83589"/>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206292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028179"/>
                  </a:ext>
                </a:extLst>
              </a:tr>
            </a:tbl>
          </a:graphicData>
        </a:graphic>
      </p:graphicFrame>
      <p:graphicFrame>
        <p:nvGraphicFramePr>
          <p:cNvPr id="8" name="Table 7">
            <a:extLst>
              <a:ext uri="{FF2B5EF4-FFF2-40B4-BE49-F238E27FC236}">
                <a16:creationId xmlns:a16="http://schemas.microsoft.com/office/drawing/2014/main" id="{9034F836-4061-4B53-9BA3-038D44C0F7AA}"/>
              </a:ext>
            </a:extLst>
          </p:cNvPr>
          <p:cNvGraphicFramePr>
            <a:graphicFrameLocks noGrp="1"/>
          </p:cNvGraphicFramePr>
          <p:nvPr/>
        </p:nvGraphicFramePr>
        <p:xfrm>
          <a:off x="5540550" y="2792730"/>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9992522"/>
                    </a:ext>
                  </a:extLst>
                </a:gridCol>
              </a:tblGrid>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53946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3930701"/>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4933984"/>
                  </a:ext>
                </a:extLst>
              </a:tr>
              <a:tr h="370840">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920111"/>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574540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8803533"/>
                  </a:ext>
                </a:extLst>
              </a:tr>
            </a:tbl>
          </a:graphicData>
        </a:graphic>
      </p:graphicFrame>
      <p:graphicFrame>
        <p:nvGraphicFramePr>
          <p:cNvPr id="7" name="Table 6">
            <a:extLst>
              <a:ext uri="{FF2B5EF4-FFF2-40B4-BE49-F238E27FC236}">
                <a16:creationId xmlns:a16="http://schemas.microsoft.com/office/drawing/2014/main" id="{7370836F-A209-4663-A538-04FA39F345EC}"/>
              </a:ext>
            </a:extLst>
          </p:cNvPr>
          <p:cNvGraphicFramePr>
            <a:graphicFrameLocks noGrp="1"/>
          </p:cNvGraphicFramePr>
          <p:nvPr/>
        </p:nvGraphicFramePr>
        <p:xfrm>
          <a:off x="5000550" y="120286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242565022"/>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019617"/>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9661526"/>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40588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393706"/>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55423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287276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606678"/>
                  </a:ext>
                </a:extLst>
              </a:tr>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6815830"/>
                  </a:ext>
                </a:extLst>
              </a:tr>
            </a:tbl>
          </a:graphicData>
        </a:graphic>
      </p:graphicFrame>
      <p:graphicFrame>
        <p:nvGraphicFramePr>
          <p:cNvPr id="6" name="Table 5">
            <a:extLst>
              <a:ext uri="{FF2B5EF4-FFF2-40B4-BE49-F238E27FC236}">
                <a16:creationId xmlns:a16="http://schemas.microsoft.com/office/drawing/2014/main" id="{E9557F4A-7269-481A-AA67-ECC3B3186147}"/>
              </a:ext>
            </a:extLst>
          </p:cNvPr>
          <p:cNvGraphicFramePr>
            <a:graphicFrameLocks noGrp="1"/>
          </p:cNvGraphicFramePr>
          <p:nvPr/>
        </p:nvGraphicFramePr>
        <p:xfrm>
          <a:off x="4460550" y="278782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90960152"/>
                    </a:ext>
                  </a:extLst>
                </a:gridCol>
              </a:tblGrid>
              <a:tr h="370840">
                <a:tc>
                  <a:txBody>
                    <a:bodyPr/>
                    <a:lstStyle/>
                    <a:p>
                      <a:pPr algn="ctr"/>
                      <a:r>
                        <a:rPr lang="en-GB" sz="2000" b="1" dirty="0">
                          <a:solidFill>
                            <a:srgbClr val="115076"/>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3664980"/>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1528298"/>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055769"/>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799642"/>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159102"/>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7468008"/>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115116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64923"/>
                  </a:ext>
                </a:extLst>
              </a:tr>
            </a:tbl>
          </a:graphicData>
        </a:graphic>
      </p:graphicFrame>
      <p:graphicFrame>
        <p:nvGraphicFramePr>
          <p:cNvPr id="5" name="Table 4">
            <a:extLst>
              <a:ext uri="{FF2B5EF4-FFF2-40B4-BE49-F238E27FC236}">
                <a16:creationId xmlns:a16="http://schemas.microsoft.com/office/drawing/2014/main" id="{79F952FF-9E43-4440-AD2E-C9640C39D04B}"/>
              </a:ext>
            </a:extLst>
          </p:cNvPr>
          <p:cNvGraphicFramePr>
            <a:graphicFrameLocks noGrp="1"/>
          </p:cNvGraphicFramePr>
          <p:nvPr/>
        </p:nvGraphicFramePr>
        <p:xfrm>
          <a:off x="392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12005353"/>
                    </a:ext>
                  </a:extLst>
                </a:gridCol>
              </a:tblGrid>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708080"/>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855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799023"/>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905103"/>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170040"/>
                  </a:ext>
                </a:extLst>
              </a:tr>
              <a:tr h="370840">
                <a:tc>
                  <a:txBody>
                    <a:bodyPr/>
                    <a:lstStyle/>
                    <a:p>
                      <a:pPr algn="ctr"/>
                      <a:r>
                        <a:rPr lang="en-GB" sz="2000" b="1" dirty="0">
                          <a:solidFill>
                            <a:srgbClr val="115076"/>
                          </a:solidFill>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138516"/>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2834187"/>
                  </a:ext>
                </a:extLst>
              </a:tr>
            </a:tbl>
          </a:graphicData>
        </a:graphic>
      </p:graphicFrame>
      <p:graphicFrame>
        <p:nvGraphicFramePr>
          <p:cNvPr id="2" name="Table 1">
            <a:extLst>
              <a:ext uri="{FF2B5EF4-FFF2-40B4-BE49-F238E27FC236}">
                <a16:creationId xmlns:a16="http://schemas.microsoft.com/office/drawing/2014/main" id="{C38353C3-8F2A-4A46-AB47-2332FCAC055E}"/>
              </a:ext>
            </a:extLst>
          </p:cNvPr>
          <p:cNvGraphicFramePr>
            <a:graphicFrameLocks noGrp="1"/>
          </p:cNvGraphicFramePr>
          <p:nvPr/>
        </p:nvGraphicFramePr>
        <p:xfrm>
          <a:off x="2840550" y="278782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38334758"/>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263725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399108"/>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601554"/>
                  </a:ext>
                </a:extLst>
              </a:tr>
              <a:tr h="370840">
                <a:tc>
                  <a:txBody>
                    <a:bodyPr/>
                    <a:lstStyle/>
                    <a:p>
                      <a:pPr algn="ctr"/>
                      <a:r>
                        <a:rPr lang="en-GB" sz="2000" b="1" dirty="0">
                          <a:solidFill>
                            <a:srgbClr val="115076"/>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962028"/>
                  </a:ext>
                </a:extLst>
              </a:tr>
              <a:tr h="370840">
                <a:tc>
                  <a:txBody>
                    <a:bodyPr/>
                    <a:lstStyle/>
                    <a:p>
                      <a:pPr algn="ctr"/>
                      <a:r>
                        <a:rPr lang="en-GB" sz="2000" b="1" dirty="0">
                          <a:solidFill>
                            <a:srgbClr val="115076"/>
                          </a:solidFill>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4522193"/>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8906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461844"/>
                  </a:ext>
                </a:extLst>
              </a:tr>
            </a:tbl>
          </a:graphicData>
        </a:graphic>
      </p:graphicFrame>
      <p:graphicFrame>
        <p:nvGraphicFramePr>
          <p:cNvPr id="3" name="Table 2">
            <a:extLst>
              <a:ext uri="{FF2B5EF4-FFF2-40B4-BE49-F238E27FC236}">
                <a16:creationId xmlns:a16="http://schemas.microsoft.com/office/drawing/2014/main" id="{A01EFB39-D3FA-4147-85BE-EE958EC0173B}"/>
              </a:ext>
            </a:extLst>
          </p:cNvPr>
          <p:cNvGraphicFramePr>
            <a:graphicFrameLocks noGrp="1"/>
          </p:cNvGraphicFramePr>
          <p:nvPr/>
        </p:nvGraphicFramePr>
        <p:xfrm>
          <a:off x="2300550" y="2787828"/>
          <a:ext cx="540000" cy="15849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21053935"/>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858954"/>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74376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04391"/>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786998"/>
                  </a:ext>
                </a:extLst>
              </a:tr>
            </a:tbl>
          </a:graphicData>
        </a:graphic>
      </p:graphicFrame>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Vocabulaire</a:t>
            </a:r>
            <a:endParaRPr lang="en-GB" sz="3600" b="1" dirty="0">
              <a:solidFill>
                <a:schemeClr val="bg1"/>
              </a:solidFill>
            </a:endParaRPr>
          </a:p>
        </p:txBody>
      </p:sp>
      <p:pic>
        <p:nvPicPr>
          <p:cNvPr id="14" name="Picture 20">
            <a:extLst>
              <a:ext uri="{FF2B5EF4-FFF2-40B4-BE49-F238E27FC236}">
                <a16:creationId xmlns:a16="http://schemas.microsoft.com/office/drawing/2014/main" id="{4F17CD92-739E-49DE-8C2B-9E7D6E48151F}"/>
              </a:ext>
            </a:extLst>
          </p:cNvPr>
          <p:cNvPicPr>
            <a:picLocks noChangeAspect="1" noChangeArrowheads="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420601" y="2680308"/>
            <a:ext cx="1477108" cy="1800000"/>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0">
            <a:extLst>
              <a:ext uri="{FF2B5EF4-FFF2-40B4-BE49-F238E27FC236}">
                <a16:creationId xmlns:a16="http://schemas.microsoft.com/office/drawing/2014/main" id="{FF7E01DF-3575-42A4-913B-A27655736665}"/>
              </a:ext>
            </a:extLst>
          </p:cNvPr>
          <p:cNvSpPr/>
          <p:nvPr/>
        </p:nvSpPr>
        <p:spPr>
          <a:xfrm>
            <a:off x="11029950" y="223022"/>
            <a:ext cx="1027739"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3655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4083864661"/>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graphicFrame>
        <p:nvGraphicFramePr>
          <p:cNvPr id="11" name="Table 10">
            <a:extLst>
              <a:ext uri="{FF2B5EF4-FFF2-40B4-BE49-F238E27FC236}">
                <a16:creationId xmlns:a16="http://schemas.microsoft.com/office/drawing/2014/main" id="{ECE674AB-7B78-4412-8D1F-38172C7B51B0}"/>
              </a:ext>
            </a:extLst>
          </p:cNvPr>
          <p:cNvGraphicFramePr>
            <a:graphicFrameLocks noGrp="1"/>
          </p:cNvGraphicFramePr>
          <p:nvPr/>
        </p:nvGraphicFramePr>
        <p:xfrm>
          <a:off x="7700550" y="3188970"/>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72563484"/>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2461476"/>
                  </a:ext>
                </a:extLst>
              </a:tr>
              <a:tr h="370840">
                <a:tc>
                  <a:txBody>
                    <a:bodyPr/>
                    <a:lstStyle/>
                    <a:p>
                      <a:pPr algn="ctr"/>
                      <a:r>
                        <a:rPr lang="en-GB" sz="2000" b="1" dirty="0">
                          <a:solidFill>
                            <a:srgbClr val="115076"/>
                          </a:solidFill>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6507893"/>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6235247"/>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968004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8261838"/>
                  </a:ext>
                </a:extLst>
              </a:tr>
            </a:tbl>
          </a:graphicData>
        </a:graphic>
      </p:graphicFrame>
      <p:graphicFrame>
        <p:nvGraphicFramePr>
          <p:cNvPr id="10" name="Table 9">
            <a:extLst>
              <a:ext uri="{FF2B5EF4-FFF2-40B4-BE49-F238E27FC236}">
                <a16:creationId xmlns:a16="http://schemas.microsoft.com/office/drawing/2014/main" id="{4149D026-E2B2-4F65-9D4C-7A92CDE4EBEF}"/>
              </a:ext>
            </a:extLst>
          </p:cNvPr>
          <p:cNvGraphicFramePr>
            <a:graphicFrameLocks noGrp="1"/>
          </p:cNvGraphicFramePr>
          <p:nvPr/>
        </p:nvGraphicFramePr>
        <p:xfrm>
          <a:off x="6620550" y="1981200"/>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291186486"/>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295694"/>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20577"/>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5030634"/>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5301398"/>
                  </a:ext>
                </a:extLst>
              </a:tr>
              <a:tr h="370840">
                <a:tc>
                  <a:txBody>
                    <a:bodyPr/>
                    <a:lstStyle/>
                    <a:p>
                      <a:pPr algn="ctr"/>
                      <a:r>
                        <a:rPr lang="en-GB" sz="20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6644564"/>
                  </a:ext>
                </a:extLst>
              </a:tr>
            </a:tbl>
          </a:graphicData>
        </a:graphic>
      </p:graphicFrame>
      <p:graphicFrame>
        <p:nvGraphicFramePr>
          <p:cNvPr id="9" name="Table 8">
            <a:extLst>
              <a:ext uri="{FF2B5EF4-FFF2-40B4-BE49-F238E27FC236}">
                <a16:creationId xmlns:a16="http://schemas.microsoft.com/office/drawing/2014/main" id="{F9621450-7B38-4447-AEE0-AD41C1D79F06}"/>
              </a:ext>
            </a:extLst>
          </p:cNvPr>
          <p:cNvGraphicFramePr>
            <a:graphicFrameLocks noGrp="1"/>
          </p:cNvGraphicFramePr>
          <p:nvPr/>
        </p:nvGraphicFramePr>
        <p:xfrm>
          <a:off x="6080550" y="2780754"/>
          <a:ext cx="540000" cy="11887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70348241"/>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83589"/>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206292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028179"/>
                  </a:ext>
                </a:extLst>
              </a:tr>
            </a:tbl>
          </a:graphicData>
        </a:graphic>
      </p:graphicFrame>
      <p:graphicFrame>
        <p:nvGraphicFramePr>
          <p:cNvPr id="8" name="Table 7">
            <a:extLst>
              <a:ext uri="{FF2B5EF4-FFF2-40B4-BE49-F238E27FC236}">
                <a16:creationId xmlns:a16="http://schemas.microsoft.com/office/drawing/2014/main" id="{9034F836-4061-4B53-9BA3-038D44C0F7AA}"/>
              </a:ext>
            </a:extLst>
          </p:cNvPr>
          <p:cNvGraphicFramePr>
            <a:graphicFrameLocks noGrp="1"/>
          </p:cNvGraphicFramePr>
          <p:nvPr/>
        </p:nvGraphicFramePr>
        <p:xfrm>
          <a:off x="5540550" y="2792730"/>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9992522"/>
                    </a:ext>
                  </a:extLst>
                </a:gridCol>
              </a:tblGrid>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53946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3930701"/>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4933984"/>
                  </a:ext>
                </a:extLst>
              </a:tr>
              <a:tr h="370840">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920111"/>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574540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8803533"/>
                  </a:ext>
                </a:extLst>
              </a:tr>
            </a:tbl>
          </a:graphicData>
        </a:graphic>
      </p:graphicFrame>
      <p:graphicFrame>
        <p:nvGraphicFramePr>
          <p:cNvPr id="7" name="Table 6">
            <a:extLst>
              <a:ext uri="{FF2B5EF4-FFF2-40B4-BE49-F238E27FC236}">
                <a16:creationId xmlns:a16="http://schemas.microsoft.com/office/drawing/2014/main" id="{7370836F-A209-4663-A538-04FA39F345EC}"/>
              </a:ext>
            </a:extLst>
          </p:cNvPr>
          <p:cNvGraphicFramePr>
            <a:graphicFrameLocks noGrp="1"/>
          </p:cNvGraphicFramePr>
          <p:nvPr/>
        </p:nvGraphicFramePr>
        <p:xfrm>
          <a:off x="5000550" y="120286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242565022"/>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019617"/>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9661526"/>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40588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393706"/>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55423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287276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606678"/>
                  </a:ext>
                </a:extLst>
              </a:tr>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6815830"/>
                  </a:ext>
                </a:extLst>
              </a:tr>
            </a:tbl>
          </a:graphicData>
        </a:graphic>
      </p:graphicFrame>
      <p:graphicFrame>
        <p:nvGraphicFramePr>
          <p:cNvPr id="6" name="Table 5">
            <a:extLst>
              <a:ext uri="{FF2B5EF4-FFF2-40B4-BE49-F238E27FC236}">
                <a16:creationId xmlns:a16="http://schemas.microsoft.com/office/drawing/2014/main" id="{E9557F4A-7269-481A-AA67-ECC3B3186147}"/>
              </a:ext>
            </a:extLst>
          </p:cNvPr>
          <p:cNvGraphicFramePr>
            <a:graphicFrameLocks noGrp="1"/>
          </p:cNvGraphicFramePr>
          <p:nvPr/>
        </p:nvGraphicFramePr>
        <p:xfrm>
          <a:off x="4460550" y="278782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90960152"/>
                    </a:ext>
                  </a:extLst>
                </a:gridCol>
              </a:tblGrid>
              <a:tr h="370840">
                <a:tc>
                  <a:txBody>
                    <a:bodyPr/>
                    <a:lstStyle/>
                    <a:p>
                      <a:pPr algn="ctr"/>
                      <a:r>
                        <a:rPr lang="en-GB" sz="2000" b="1" dirty="0">
                          <a:solidFill>
                            <a:srgbClr val="115076"/>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3664980"/>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1528298"/>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055769"/>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799642"/>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159102"/>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7468008"/>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115116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64923"/>
                  </a:ext>
                </a:extLst>
              </a:tr>
            </a:tbl>
          </a:graphicData>
        </a:graphic>
      </p:graphicFrame>
      <p:graphicFrame>
        <p:nvGraphicFramePr>
          <p:cNvPr id="5" name="Table 4">
            <a:extLst>
              <a:ext uri="{FF2B5EF4-FFF2-40B4-BE49-F238E27FC236}">
                <a16:creationId xmlns:a16="http://schemas.microsoft.com/office/drawing/2014/main" id="{79F952FF-9E43-4440-AD2E-C9640C39D04B}"/>
              </a:ext>
            </a:extLst>
          </p:cNvPr>
          <p:cNvGraphicFramePr>
            <a:graphicFrameLocks noGrp="1"/>
          </p:cNvGraphicFramePr>
          <p:nvPr/>
        </p:nvGraphicFramePr>
        <p:xfrm>
          <a:off x="392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12005353"/>
                    </a:ext>
                  </a:extLst>
                </a:gridCol>
              </a:tblGrid>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708080"/>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855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799023"/>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905103"/>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170040"/>
                  </a:ext>
                </a:extLst>
              </a:tr>
              <a:tr h="370840">
                <a:tc>
                  <a:txBody>
                    <a:bodyPr/>
                    <a:lstStyle/>
                    <a:p>
                      <a:pPr algn="ctr"/>
                      <a:r>
                        <a:rPr lang="en-GB" sz="2000" b="1" dirty="0">
                          <a:solidFill>
                            <a:srgbClr val="115076"/>
                          </a:solidFill>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138516"/>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2834187"/>
                  </a:ext>
                </a:extLst>
              </a:tr>
            </a:tbl>
          </a:graphicData>
        </a:graphic>
      </p:graphicFrame>
      <p:graphicFrame>
        <p:nvGraphicFramePr>
          <p:cNvPr id="2" name="Table 1">
            <a:extLst>
              <a:ext uri="{FF2B5EF4-FFF2-40B4-BE49-F238E27FC236}">
                <a16:creationId xmlns:a16="http://schemas.microsoft.com/office/drawing/2014/main" id="{C38353C3-8F2A-4A46-AB47-2332FCAC055E}"/>
              </a:ext>
            </a:extLst>
          </p:cNvPr>
          <p:cNvGraphicFramePr>
            <a:graphicFrameLocks noGrp="1"/>
          </p:cNvGraphicFramePr>
          <p:nvPr/>
        </p:nvGraphicFramePr>
        <p:xfrm>
          <a:off x="2840550" y="278782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38334758"/>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263725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399108"/>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601554"/>
                  </a:ext>
                </a:extLst>
              </a:tr>
              <a:tr h="370840">
                <a:tc>
                  <a:txBody>
                    <a:bodyPr/>
                    <a:lstStyle/>
                    <a:p>
                      <a:pPr algn="ctr"/>
                      <a:r>
                        <a:rPr lang="en-GB" sz="2000" b="1" dirty="0">
                          <a:solidFill>
                            <a:srgbClr val="115076"/>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962028"/>
                  </a:ext>
                </a:extLst>
              </a:tr>
              <a:tr h="370840">
                <a:tc>
                  <a:txBody>
                    <a:bodyPr/>
                    <a:lstStyle/>
                    <a:p>
                      <a:pPr algn="ctr"/>
                      <a:r>
                        <a:rPr lang="en-GB" sz="2000" b="1" dirty="0">
                          <a:solidFill>
                            <a:srgbClr val="115076"/>
                          </a:solidFill>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4522193"/>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8906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461844"/>
                  </a:ext>
                </a:extLst>
              </a:tr>
            </a:tbl>
          </a:graphicData>
        </a:graphic>
      </p:graphicFrame>
      <p:graphicFrame>
        <p:nvGraphicFramePr>
          <p:cNvPr id="3" name="Table 2">
            <a:extLst>
              <a:ext uri="{FF2B5EF4-FFF2-40B4-BE49-F238E27FC236}">
                <a16:creationId xmlns:a16="http://schemas.microsoft.com/office/drawing/2014/main" id="{A01EFB39-D3FA-4147-85BE-EE958EC0173B}"/>
              </a:ext>
            </a:extLst>
          </p:cNvPr>
          <p:cNvGraphicFramePr>
            <a:graphicFrameLocks noGrp="1"/>
          </p:cNvGraphicFramePr>
          <p:nvPr/>
        </p:nvGraphicFramePr>
        <p:xfrm>
          <a:off x="2300550" y="2787828"/>
          <a:ext cx="540000" cy="15849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21053935"/>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858954"/>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74376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04391"/>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786998"/>
                  </a:ext>
                </a:extLst>
              </a:tr>
            </a:tbl>
          </a:graphicData>
        </a:graphic>
      </p:graphicFrame>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Vocabulaire</a:t>
            </a:r>
            <a:endParaRPr lang="en-GB" sz="3600" b="1" dirty="0">
              <a:solidFill>
                <a:schemeClr val="bg1"/>
              </a:solidFill>
            </a:endParaRPr>
          </a:p>
        </p:txBody>
      </p:sp>
      <p:pic>
        <p:nvPicPr>
          <p:cNvPr id="2050" name="Picture 2" descr="Airplane Aircraft Clip art - Cartoon plane png download - 1000*1000 - Free Transparent Airplane png Download.">
            <a:extLst>
              <a:ext uri="{FF2B5EF4-FFF2-40B4-BE49-F238E27FC236}">
                <a16:creationId xmlns:a16="http://schemas.microsoft.com/office/drawing/2014/main" id="{579E6247-9DCA-4FA1-B24B-E0957272EB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155" y="2572788"/>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0">
            <a:extLst>
              <a:ext uri="{FF2B5EF4-FFF2-40B4-BE49-F238E27FC236}">
                <a16:creationId xmlns:a16="http://schemas.microsoft.com/office/drawing/2014/main" id="{9E445388-E800-4128-B6CD-FF50E6E2A795}"/>
              </a:ext>
            </a:extLst>
          </p:cNvPr>
          <p:cNvSpPr/>
          <p:nvPr/>
        </p:nvSpPr>
        <p:spPr>
          <a:xfrm>
            <a:off x="11029950" y="223022"/>
            <a:ext cx="1027739"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273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1116708390"/>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graphicFrame>
        <p:nvGraphicFramePr>
          <p:cNvPr id="12" name="Table 11">
            <a:extLst>
              <a:ext uri="{FF2B5EF4-FFF2-40B4-BE49-F238E27FC236}">
                <a16:creationId xmlns:a16="http://schemas.microsoft.com/office/drawing/2014/main" id="{96BBEFAE-B1B4-4EA8-A5E6-863239D5BADE}"/>
              </a:ext>
            </a:extLst>
          </p:cNvPr>
          <p:cNvGraphicFramePr>
            <a:graphicFrameLocks noGrp="1"/>
          </p:cNvGraphicFramePr>
          <p:nvPr/>
        </p:nvGraphicFramePr>
        <p:xfrm>
          <a:off x="8240550" y="2391588"/>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168938382"/>
                    </a:ext>
                  </a:extLst>
                </a:gridCol>
              </a:tblGrid>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577829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5004704"/>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5217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4020123"/>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30668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525608"/>
                  </a:ext>
                </a:extLst>
              </a:tr>
            </a:tbl>
          </a:graphicData>
        </a:graphic>
      </p:graphicFrame>
      <p:graphicFrame>
        <p:nvGraphicFramePr>
          <p:cNvPr id="11" name="Table 10">
            <a:extLst>
              <a:ext uri="{FF2B5EF4-FFF2-40B4-BE49-F238E27FC236}">
                <a16:creationId xmlns:a16="http://schemas.microsoft.com/office/drawing/2014/main" id="{ECE674AB-7B78-4412-8D1F-38172C7B51B0}"/>
              </a:ext>
            </a:extLst>
          </p:cNvPr>
          <p:cNvGraphicFramePr>
            <a:graphicFrameLocks noGrp="1"/>
          </p:cNvGraphicFramePr>
          <p:nvPr/>
        </p:nvGraphicFramePr>
        <p:xfrm>
          <a:off x="7700550" y="3188970"/>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72563484"/>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2461476"/>
                  </a:ext>
                </a:extLst>
              </a:tr>
              <a:tr h="370840">
                <a:tc>
                  <a:txBody>
                    <a:bodyPr/>
                    <a:lstStyle/>
                    <a:p>
                      <a:pPr algn="ctr"/>
                      <a:r>
                        <a:rPr lang="en-GB" sz="2000" b="1" dirty="0">
                          <a:solidFill>
                            <a:srgbClr val="115076"/>
                          </a:solidFill>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6507893"/>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6235247"/>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968004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8261838"/>
                  </a:ext>
                </a:extLst>
              </a:tr>
            </a:tbl>
          </a:graphicData>
        </a:graphic>
      </p:graphicFrame>
      <p:graphicFrame>
        <p:nvGraphicFramePr>
          <p:cNvPr id="10" name="Table 9">
            <a:extLst>
              <a:ext uri="{FF2B5EF4-FFF2-40B4-BE49-F238E27FC236}">
                <a16:creationId xmlns:a16="http://schemas.microsoft.com/office/drawing/2014/main" id="{4149D026-E2B2-4F65-9D4C-7A92CDE4EBEF}"/>
              </a:ext>
            </a:extLst>
          </p:cNvPr>
          <p:cNvGraphicFramePr>
            <a:graphicFrameLocks noGrp="1"/>
          </p:cNvGraphicFramePr>
          <p:nvPr/>
        </p:nvGraphicFramePr>
        <p:xfrm>
          <a:off x="6620550" y="1981200"/>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291186486"/>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295694"/>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20577"/>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5030634"/>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5301398"/>
                  </a:ext>
                </a:extLst>
              </a:tr>
              <a:tr h="370840">
                <a:tc>
                  <a:txBody>
                    <a:bodyPr/>
                    <a:lstStyle/>
                    <a:p>
                      <a:pPr algn="ctr"/>
                      <a:r>
                        <a:rPr lang="en-GB" sz="20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6644564"/>
                  </a:ext>
                </a:extLst>
              </a:tr>
            </a:tbl>
          </a:graphicData>
        </a:graphic>
      </p:graphicFrame>
      <p:graphicFrame>
        <p:nvGraphicFramePr>
          <p:cNvPr id="9" name="Table 8">
            <a:extLst>
              <a:ext uri="{FF2B5EF4-FFF2-40B4-BE49-F238E27FC236}">
                <a16:creationId xmlns:a16="http://schemas.microsoft.com/office/drawing/2014/main" id="{F9621450-7B38-4447-AEE0-AD41C1D79F06}"/>
              </a:ext>
            </a:extLst>
          </p:cNvPr>
          <p:cNvGraphicFramePr>
            <a:graphicFrameLocks noGrp="1"/>
          </p:cNvGraphicFramePr>
          <p:nvPr/>
        </p:nvGraphicFramePr>
        <p:xfrm>
          <a:off x="6080550" y="2780754"/>
          <a:ext cx="540000" cy="11887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70348241"/>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83589"/>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206292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028179"/>
                  </a:ext>
                </a:extLst>
              </a:tr>
            </a:tbl>
          </a:graphicData>
        </a:graphic>
      </p:graphicFrame>
      <p:graphicFrame>
        <p:nvGraphicFramePr>
          <p:cNvPr id="8" name="Table 7">
            <a:extLst>
              <a:ext uri="{FF2B5EF4-FFF2-40B4-BE49-F238E27FC236}">
                <a16:creationId xmlns:a16="http://schemas.microsoft.com/office/drawing/2014/main" id="{9034F836-4061-4B53-9BA3-038D44C0F7AA}"/>
              </a:ext>
            </a:extLst>
          </p:cNvPr>
          <p:cNvGraphicFramePr>
            <a:graphicFrameLocks noGrp="1"/>
          </p:cNvGraphicFramePr>
          <p:nvPr/>
        </p:nvGraphicFramePr>
        <p:xfrm>
          <a:off x="5540550" y="2792730"/>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9992522"/>
                    </a:ext>
                  </a:extLst>
                </a:gridCol>
              </a:tblGrid>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53946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3930701"/>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4933984"/>
                  </a:ext>
                </a:extLst>
              </a:tr>
              <a:tr h="370840">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920111"/>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574540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8803533"/>
                  </a:ext>
                </a:extLst>
              </a:tr>
            </a:tbl>
          </a:graphicData>
        </a:graphic>
      </p:graphicFrame>
      <p:graphicFrame>
        <p:nvGraphicFramePr>
          <p:cNvPr id="7" name="Table 6">
            <a:extLst>
              <a:ext uri="{FF2B5EF4-FFF2-40B4-BE49-F238E27FC236}">
                <a16:creationId xmlns:a16="http://schemas.microsoft.com/office/drawing/2014/main" id="{7370836F-A209-4663-A538-04FA39F345EC}"/>
              </a:ext>
            </a:extLst>
          </p:cNvPr>
          <p:cNvGraphicFramePr>
            <a:graphicFrameLocks noGrp="1"/>
          </p:cNvGraphicFramePr>
          <p:nvPr/>
        </p:nvGraphicFramePr>
        <p:xfrm>
          <a:off x="5000550" y="120286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242565022"/>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019617"/>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9661526"/>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40588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393706"/>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55423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287276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606678"/>
                  </a:ext>
                </a:extLst>
              </a:tr>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6815830"/>
                  </a:ext>
                </a:extLst>
              </a:tr>
            </a:tbl>
          </a:graphicData>
        </a:graphic>
      </p:graphicFrame>
      <p:graphicFrame>
        <p:nvGraphicFramePr>
          <p:cNvPr id="6" name="Table 5">
            <a:extLst>
              <a:ext uri="{FF2B5EF4-FFF2-40B4-BE49-F238E27FC236}">
                <a16:creationId xmlns:a16="http://schemas.microsoft.com/office/drawing/2014/main" id="{E9557F4A-7269-481A-AA67-ECC3B3186147}"/>
              </a:ext>
            </a:extLst>
          </p:cNvPr>
          <p:cNvGraphicFramePr>
            <a:graphicFrameLocks noGrp="1"/>
          </p:cNvGraphicFramePr>
          <p:nvPr/>
        </p:nvGraphicFramePr>
        <p:xfrm>
          <a:off x="4460550" y="278782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90960152"/>
                    </a:ext>
                  </a:extLst>
                </a:gridCol>
              </a:tblGrid>
              <a:tr h="370840">
                <a:tc>
                  <a:txBody>
                    <a:bodyPr/>
                    <a:lstStyle/>
                    <a:p>
                      <a:pPr algn="ctr"/>
                      <a:r>
                        <a:rPr lang="en-GB" sz="2000" b="1" dirty="0">
                          <a:solidFill>
                            <a:srgbClr val="115076"/>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3664980"/>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1528298"/>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055769"/>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799642"/>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159102"/>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7468008"/>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115116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64923"/>
                  </a:ext>
                </a:extLst>
              </a:tr>
            </a:tbl>
          </a:graphicData>
        </a:graphic>
      </p:graphicFrame>
      <p:graphicFrame>
        <p:nvGraphicFramePr>
          <p:cNvPr id="5" name="Table 4">
            <a:extLst>
              <a:ext uri="{FF2B5EF4-FFF2-40B4-BE49-F238E27FC236}">
                <a16:creationId xmlns:a16="http://schemas.microsoft.com/office/drawing/2014/main" id="{79F952FF-9E43-4440-AD2E-C9640C39D04B}"/>
              </a:ext>
            </a:extLst>
          </p:cNvPr>
          <p:cNvGraphicFramePr>
            <a:graphicFrameLocks noGrp="1"/>
          </p:cNvGraphicFramePr>
          <p:nvPr/>
        </p:nvGraphicFramePr>
        <p:xfrm>
          <a:off x="392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12005353"/>
                    </a:ext>
                  </a:extLst>
                </a:gridCol>
              </a:tblGrid>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708080"/>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855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799023"/>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905103"/>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170040"/>
                  </a:ext>
                </a:extLst>
              </a:tr>
              <a:tr h="370840">
                <a:tc>
                  <a:txBody>
                    <a:bodyPr/>
                    <a:lstStyle/>
                    <a:p>
                      <a:pPr algn="ctr"/>
                      <a:r>
                        <a:rPr lang="en-GB" sz="2000" b="1" dirty="0">
                          <a:solidFill>
                            <a:srgbClr val="115076"/>
                          </a:solidFill>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138516"/>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2834187"/>
                  </a:ext>
                </a:extLst>
              </a:tr>
            </a:tbl>
          </a:graphicData>
        </a:graphic>
      </p:graphicFrame>
      <p:graphicFrame>
        <p:nvGraphicFramePr>
          <p:cNvPr id="2" name="Table 1">
            <a:extLst>
              <a:ext uri="{FF2B5EF4-FFF2-40B4-BE49-F238E27FC236}">
                <a16:creationId xmlns:a16="http://schemas.microsoft.com/office/drawing/2014/main" id="{C38353C3-8F2A-4A46-AB47-2332FCAC055E}"/>
              </a:ext>
            </a:extLst>
          </p:cNvPr>
          <p:cNvGraphicFramePr>
            <a:graphicFrameLocks noGrp="1"/>
          </p:cNvGraphicFramePr>
          <p:nvPr/>
        </p:nvGraphicFramePr>
        <p:xfrm>
          <a:off x="2840550" y="278782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38334758"/>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263725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399108"/>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601554"/>
                  </a:ext>
                </a:extLst>
              </a:tr>
              <a:tr h="370840">
                <a:tc>
                  <a:txBody>
                    <a:bodyPr/>
                    <a:lstStyle/>
                    <a:p>
                      <a:pPr algn="ctr"/>
                      <a:r>
                        <a:rPr lang="en-GB" sz="2000" b="1" dirty="0">
                          <a:solidFill>
                            <a:srgbClr val="115076"/>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962028"/>
                  </a:ext>
                </a:extLst>
              </a:tr>
              <a:tr h="370840">
                <a:tc>
                  <a:txBody>
                    <a:bodyPr/>
                    <a:lstStyle/>
                    <a:p>
                      <a:pPr algn="ctr"/>
                      <a:r>
                        <a:rPr lang="en-GB" sz="2000" b="1" dirty="0">
                          <a:solidFill>
                            <a:srgbClr val="115076"/>
                          </a:solidFill>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4522193"/>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8906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461844"/>
                  </a:ext>
                </a:extLst>
              </a:tr>
            </a:tbl>
          </a:graphicData>
        </a:graphic>
      </p:graphicFrame>
      <p:graphicFrame>
        <p:nvGraphicFramePr>
          <p:cNvPr id="3" name="Table 2">
            <a:extLst>
              <a:ext uri="{FF2B5EF4-FFF2-40B4-BE49-F238E27FC236}">
                <a16:creationId xmlns:a16="http://schemas.microsoft.com/office/drawing/2014/main" id="{A01EFB39-D3FA-4147-85BE-EE958EC0173B}"/>
              </a:ext>
            </a:extLst>
          </p:cNvPr>
          <p:cNvGraphicFramePr>
            <a:graphicFrameLocks noGrp="1"/>
          </p:cNvGraphicFramePr>
          <p:nvPr/>
        </p:nvGraphicFramePr>
        <p:xfrm>
          <a:off x="2300550" y="2787828"/>
          <a:ext cx="540000" cy="15849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21053935"/>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858954"/>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74376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04391"/>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786998"/>
                  </a:ext>
                </a:extLst>
              </a:tr>
            </a:tbl>
          </a:graphicData>
        </a:graphic>
      </p:graphicFrame>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Vocabulaire</a:t>
            </a:r>
            <a:endParaRPr lang="en-GB" sz="3600" b="1" dirty="0">
              <a:solidFill>
                <a:schemeClr val="bg1"/>
              </a:solidFill>
            </a:endParaRPr>
          </a:p>
        </p:txBody>
      </p:sp>
      <p:sp>
        <p:nvSpPr>
          <p:cNvPr id="17" name="TextBox 16">
            <a:extLst>
              <a:ext uri="{FF2B5EF4-FFF2-40B4-BE49-F238E27FC236}">
                <a16:creationId xmlns:a16="http://schemas.microsoft.com/office/drawing/2014/main" id="{3EB483CD-25E7-47E5-9B3A-6D8425C3AE5A}"/>
              </a:ext>
            </a:extLst>
          </p:cNvPr>
          <p:cNvSpPr txBox="1"/>
          <p:nvPr/>
        </p:nvSpPr>
        <p:spPr>
          <a:xfrm>
            <a:off x="-18474" y="3466602"/>
            <a:ext cx="233749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[tomorrow]</a:t>
            </a:r>
          </a:p>
        </p:txBody>
      </p:sp>
      <p:sp>
        <p:nvSpPr>
          <p:cNvPr id="18" name="Rounded Rectangle 10">
            <a:extLst>
              <a:ext uri="{FF2B5EF4-FFF2-40B4-BE49-F238E27FC236}">
                <a16:creationId xmlns:a16="http://schemas.microsoft.com/office/drawing/2014/main" id="{3B3DD005-AAA1-4705-979C-C4BD545E7124}"/>
              </a:ext>
            </a:extLst>
          </p:cNvPr>
          <p:cNvSpPr/>
          <p:nvPr/>
        </p:nvSpPr>
        <p:spPr>
          <a:xfrm>
            <a:off x="11029950" y="223022"/>
            <a:ext cx="1027739"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347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34735549"/>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graphicFrame>
        <p:nvGraphicFramePr>
          <p:cNvPr id="13" name="Table 12">
            <a:extLst>
              <a:ext uri="{FF2B5EF4-FFF2-40B4-BE49-F238E27FC236}">
                <a16:creationId xmlns:a16="http://schemas.microsoft.com/office/drawing/2014/main" id="{A2EBA046-CC2A-499D-A8F0-C4D4498DBE78}"/>
              </a:ext>
            </a:extLst>
          </p:cNvPr>
          <p:cNvGraphicFramePr>
            <a:graphicFrameLocks noGrp="1"/>
          </p:cNvGraphicFramePr>
          <p:nvPr/>
        </p:nvGraphicFramePr>
        <p:xfrm>
          <a:off x="878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275003161"/>
                    </a:ext>
                  </a:extLst>
                </a:gridCol>
              </a:tblGrid>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362450"/>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3395847"/>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4156856"/>
                  </a:ext>
                </a:extLst>
              </a:tr>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9424957"/>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247875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9865030"/>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2306024"/>
                  </a:ext>
                </a:extLst>
              </a:tr>
            </a:tbl>
          </a:graphicData>
        </a:graphic>
      </p:graphicFrame>
      <p:graphicFrame>
        <p:nvGraphicFramePr>
          <p:cNvPr id="12" name="Table 11">
            <a:extLst>
              <a:ext uri="{FF2B5EF4-FFF2-40B4-BE49-F238E27FC236}">
                <a16:creationId xmlns:a16="http://schemas.microsoft.com/office/drawing/2014/main" id="{96BBEFAE-B1B4-4EA8-A5E6-863239D5BADE}"/>
              </a:ext>
            </a:extLst>
          </p:cNvPr>
          <p:cNvGraphicFramePr>
            <a:graphicFrameLocks noGrp="1"/>
          </p:cNvGraphicFramePr>
          <p:nvPr/>
        </p:nvGraphicFramePr>
        <p:xfrm>
          <a:off x="8240550" y="2391588"/>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168938382"/>
                    </a:ext>
                  </a:extLst>
                </a:gridCol>
              </a:tblGrid>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577829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5004704"/>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5217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4020123"/>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30668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525608"/>
                  </a:ext>
                </a:extLst>
              </a:tr>
            </a:tbl>
          </a:graphicData>
        </a:graphic>
      </p:graphicFrame>
      <p:graphicFrame>
        <p:nvGraphicFramePr>
          <p:cNvPr id="11" name="Table 10">
            <a:extLst>
              <a:ext uri="{FF2B5EF4-FFF2-40B4-BE49-F238E27FC236}">
                <a16:creationId xmlns:a16="http://schemas.microsoft.com/office/drawing/2014/main" id="{ECE674AB-7B78-4412-8D1F-38172C7B51B0}"/>
              </a:ext>
            </a:extLst>
          </p:cNvPr>
          <p:cNvGraphicFramePr>
            <a:graphicFrameLocks noGrp="1"/>
          </p:cNvGraphicFramePr>
          <p:nvPr/>
        </p:nvGraphicFramePr>
        <p:xfrm>
          <a:off x="7700550" y="3188970"/>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72563484"/>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2461476"/>
                  </a:ext>
                </a:extLst>
              </a:tr>
              <a:tr h="370840">
                <a:tc>
                  <a:txBody>
                    <a:bodyPr/>
                    <a:lstStyle/>
                    <a:p>
                      <a:pPr algn="ctr"/>
                      <a:r>
                        <a:rPr lang="en-GB" sz="2000" b="1" dirty="0">
                          <a:solidFill>
                            <a:srgbClr val="115076"/>
                          </a:solidFill>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6507893"/>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6235247"/>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968004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8261838"/>
                  </a:ext>
                </a:extLst>
              </a:tr>
            </a:tbl>
          </a:graphicData>
        </a:graphic>
      </p:graphicFrame>
      <p:graphicFrame>
        <p:nvGraphicFramePr>
          <p:cNvPr id="10" name="Table 9">
            <a:extLst>
              <a:ext uri="{FF2B5EF4-FFF2-40B4-BE49-F238E27FC236}">
                <a16:creationId xmlns:a16="http://schemas.microsoft.com/office/drawing/2014/main" id="{4149D026-E2B2-4F65-9D4C-7A92CDE4EBEF}"/>
              </a:ext>
            </a:extLst>
          </p:cNvPr>
          <p:cNvGraphicFramePr>
            <a:graphicFrameLocks noGrp="1"/>
          </p:cNvGraphicFramePr>
          <p:nvPr/>
        </p:nvGraphicFramePr>
        <p:xfrm>
          <a:off x="6620550" y="1981200"/>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291186486"/>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295694"/>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20577"/>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5030634"/>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5301398"/>
                  </a:ext>
                </a:extLst>
              </a:tr>
              <a:tr h="370840">
                <a:tc>
                  <a:txBody>
                    <a:bodyPr/>
                    <a:lstStyle/>
                    <a:p>
                      <a:pPr algn="ctr"/>
                      <a:r>
                        <a:rPr lang="en-GB" sz="20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6644564"/>
                  </a:ext>
                </a:extLst>
              </a:tr>
            </a:tbl>
          </a:graphicData>
        </a:graphic>
      </p:graphicFrame>
      <p:graphicFrame>
        <p:nvGraphicFramePr>
          <p:cNvPr id="9" name="Table 8">
            <a:extLst>
              <a:ext uri="{FF2B5EF4-FFF2-40B4-BE49-F238E27FC236}">
                <a16:creationId xmlns:a16="http://schemas.microsoft.com/office/drawing/2014/main" id="{F9621450-7B38-4447-AEE0-AD41C1D79F06}"/>
              </a:ext>
            </a:extLst>
          </p:cNvPr>
          <p:cNvGraphicFramePr>
            <a:graphicFrameLocks noGrp="1"/>
          </p:cNvGraphicFramePr>
          <p:nvPr/>
        </p:nvGraphicFramePr>
        <p:xfrm>
          <a:off x="6080550" y="2780754"/>
          <a:ext cx="540000" cy="11887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70348241"/>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83589"/>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206292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028179"/>
                  </a:ext>
                </a:extLst>
              </a:tr>
            </a:tbl>
          </a:graphicData>
        </a:graphic>
      </p:graphicFrame>
      <p:graphicFrame>
        <p:nvGraphicFramePr>
          <p:cNvPr id="8" name="Table 7">
            <a:extLst>
              <a:ext uri="{FF2B5EF4-FFF2-40B4-BE49-F238E27FC236}">
                <a16:creationId xmlns:a16="http://schemas.microsoft.com/office/drawing/2014/main" id="{9034F836-4061-4B53-9BA3-038D44C0F7AA}"/>
              </a:ext>
            </a:extLst>
          </p:cNvPr>
          <p:cNvGraphicFramePr>
            <a:graphicFrameLocks noGrp="1"/>
          </p:cNvGraphicFramePr>
          <p:nvPr/>
        </p:nvGraphicFramePr>
        <p:xfrm>
          <a:off x="5540550" y="2792730"/>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9992522"/>
                    </a:ext>
                  </a:extLst>
                </a:gridCol>
              </a:tblGrid>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53946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3930701"/>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4933984"/>
                  </a:ext>
                </a:extLst>
              </a:tr>
              <a:tr h="370840">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920111"/>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574540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8803533"/>
                  </a:ext>
                </a:extLst>
              </a:tr>
            </a:tbl>
          </a:graphicData>
        </a:graphic>
      </p:graphicFrame>
      <p:graphicFrame>
        <p:nvGraphicFramePr>
          <p:cNvPr id="7" name="Table 6">
            <a:extLst>
              <a:ext uri="{FF2B5EF4-FFF2-40B4-BE49-F238E27FC236}">
                <a16:creationId xmlns:a16="http://schemas.microsoft.com/office/drawing/2014/main" id="{7370836F-A209-4663-A538-04FA39F345EC}"/>
              </a:ext>
            </a:extLst>
          </p:cNvPr>
          <p:cNvGraphicFramePr>
            <a:graphicFrameLocks noGrp="1"/>
          </p:cNvGraphicFramePr>
          <p:nvPr/>
        </p:nvGraphicFramePr>
        <p:xfrm>
          <a:off x="5000550" y="120286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242565022"/>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019617"/>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9661526"/>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40588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393706"/>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55423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287276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606678"/>
                  </a:ext>
                </a:extLst>
              </a:tr>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6815830"/>
                  </a:ext>
                </a:extLst>
              </a:tr>
            </a:tbl>
          </a:graphicData>
        </a:graphic>
      </p:graphicFrame>
      <p:graphicFrame>
        <p:nvGraphicFramePr>
          <p:cNvPr id="6" name="Table 5">
            <a:extLst>
              <a:ext uri="{FF2B5EF4-FFF2-40B4-BE49-F238E27FC236}">
                <a16:creationId xmlns:a16="http://schemas.microsoft.com/office/drawing/2014/main" id="{E9557F4A-7269-481A-AA67-ECC3B3186147}"/>
              </a:ext>
            </a:extLst>
          </p:cNvPr>
          <p:cNvGraphicFramePr>
            <a:graphicFrameLocks noGrp="1"/>
          </p:cNvGraphicFramePr>
          <p:nvPr/>
        </p:nvGraphicFramePr>
        <p:xfrm>
          <a:off x="4460550" y="278782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90960152"/>
                    </a:ext>
                  </a:extLst>
                </a:gridCol>
              </a:tblGrid>
              <a:tr h="370840">
                <a:tc>
                  <a:txBody>
                    <a:bodyPr/>
                    <a:lstStyle/>
                    <a:p>
                      <a:pPr algn="ctr"/>
                      <a:r>
                        <a:rPr lang="en-GB" sz="2000" b="1" dirty="0">
                          <a:solidFill>
                            <a:srgbClr val="115076"/>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3664980"/>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1528298"/>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055769"/>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799642"/>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159102"/>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7468008"/>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115116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64923"/>
                  </a:ext>
                </a:extLst>
              </a:tr>
            </a:tbl>
          </a:graphicData>
        </a:graphic>
      </p:graphicFrame>
      <p:graphicFrame>
        <p:nvGraphicFramePr>
          <p:cNvPr id="5" name="Table 4">
            <a:extLst>
              <a:ext uri="{FF2B5EF4-FFF2-40B4-BE49-F238E27FC236}">
                <a16:creationId xmlns:a16="http://schemas.microsoft.com/office/drawing/2014/main" id="{79F952FF-9E43-4440-AD2E-C9640C39D04B}"/>
              </a:ext>
            </a:extLst>
          </p:cNvPr>
          <p:cNvGraphicFramePr>
            <a:graphicFrameLocks noGrp="1"/>
          </p:cNvGraphicFramePr>
          <p:nvPr/>
        </p:nvGraphicFramePr>
        <p:xfrm>
          <a:off x="392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12005353"/>
                    </a:ext>
                  </a:extLst>
                </a:gridCol>
              </a:tblGrid>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708080"/>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855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799023"/>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905103"/>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170040"/>
                  </a:ext>
                </a:extLst>
              </a:tr>
              <a:tr h="370840">
                <a:tc>
                  <a:txBody>
                    <a:bodyPr/>
                    <a:lstStyle/>
                    <a:p>
                      <a:pPr algn="ctr"/>
                      <a:r>
                        <a:rPr lang="en-GB" sz="2000" b="1" dirty="0">
                          <a:solidFill>
                            <a:srgbClr val="115076"/>
                          </a:solidFill>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138516"/>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2834187"/>
                  </a:ext>
                </a:extLst>
              </a:tr>
            </a:tbl>
          </a:graphicData>
        </a:graphic>
      </p:graphicFrame>
      <p:graphicFrame>
        <p:nvGraphicFramePr>
          <p:cNvPr id="2" name="Table 1">
            <a:extLst>
              <a:ext uri="{FF2B5EF4-FFF2-40B4-BE49-F238E27FC236}">
                <a16:creationId xmlns:a16="http://schemas.microsoft.com/office/drawing/2014/main" id="{C38353C3-8F2A-4A46-AB47-2332FCAC055E}"/>
              </a:ext>
            </a:extLst>
          </p:cNvPr>
          <p:cNvGraphicFramePr>
            <a:graphicFrameLocks noGrp="1"/>
          </p:cNvGraphicFramePr>
          <p:nvPr/>
        </p:nvGraphicFramePr>
        <p:xfrm>
          <a:off x="2840550" y="278782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38334758"/>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263725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399108"/>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601554"/>
                  </a:ext>
                </a:extLst>
              </a:tr>
              <a:tr h="370840">
                <a:tc>
                  <a:txBody>
                    <a:bodyPr/>
                    <a:lstStyle/>
                    <a:p>
                      <a:pPr algn="ctr"/>
                      <a:r>
                        <a:rPr lang="en-GB" sz="2000" b="1" dirty="0">
                          <a:solidFill>
                            <a:srgbClr val="115076"/>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962028"/>
                  </a:ext>
                </a:extLst>
              </a:tr>
              <a:tr h="370840">
                <a:tc>
                  <a:txBody>
                    <a:bodyPr/>
                    <a:lstStyle/>
                    <a:p>
                      <a:pPr algn="ctr"/>
                      <a:r>
                        <a:rPr lang="en-GB" sz="2000" b="1" dirty="0">
                          <a:solidFill>
                            <a:srgbClr val="115076"/>
                          </a:solidFill>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4522193"/>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8906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461844"/>
                  </a:ext>
                </a:extLst>
              </a:tr>
            </a:tbl>
          </a:graphicData>
        </a:graphic>
      </p:graphicFrame>
      <p:graphicFrame>
        <p:nvGraphicFramePr>
          <p:cNvPr id="3" name="Table 2">
            <a:extLst>
              <a:ext uri="{FF2B5EF4-FFF2-40B4-BE49-F238E27FC236}">
                <a16:creationId xmlns:a16="http://schemas.microsoft.com/office/drawing/2014/main" id="{A01EFB39-D3FA-4147-85BE-EE958EC0173B}"/>
              </a:ext>
            </a:extLst>
          </p:cNvPr>
          <p:cNvGraphicFramePr>
            <a:graphicFrameLocks noGrp="1"/>
          </p:cNvGraphicFramePr>
          <p:nvPr/>
        </p:nvGraphicFramePr>
        <p:xfrm>
          <a:off x="2300550" y="2787828"/>
          <a:ext cx="540000" cy="15849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21053935"/>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858954"/>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74376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04391"/>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786998"/>
                  </a:ext>
                </a:extLst>
              </a:tr>
            </a:tbl>
          </a:graphicData>
        </a:graphic>
      </p:graphicFrame>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Vocabulaire</a:t>
            </a:r>
            <a:endParaRPr lang="en-GB" sz="3600" b="1" dirty="0">
              <a:solidFill>
                <a:schemeClr val="bg1"/>
              </a:solidFill>
            </a:endParaRPr>
          </a:p>
        </p:txBody>
      </p:sp>
      <p:sp>
        <p:nvSpPr>
          <p:cNvPr id="18" name="TextBox 17">
            <a:extLst>
              <a:ext uri="{FF2B5EF4-FFF2-40B4-BE49-F238E27FC236}">
                <a16:creationId xmlns:a16="http://schemas.microsoft.com/office/drawing/2014/main" id="{743BC3D0-23F1-4E5E-BC3E-316DB1E51FAA}"/>
              </a:ext>
            </a:extLst>
          </p:cNvPr>
          <p:cNvSpPr txBox="1"/>
          <p:nvPr/>
        </p:nvSpPr>
        <p:spPr>
          <a:xfrm>
            <a:off x="-47265" y="2814528"/>
            <a:ext cx="2412840"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[how much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how many]</a:t>
            </a:r>
          </a:p>
        </p:txBody>
      </p:sp>
      <p:sp>
        <p:nvSpPr>
          <p:cNvPr id="19" name="Rounded Rectangle 10">
            <a:extLst>
              <a:ext uri="{FF2B5EF4-FFF2-40B4-BE49-F238E27FC236}">
                <a16:creationId xmlns:a16="http://schemas.microsoft.com/office/drawing/2014/main" id="{8DF7080E-240F-47B6-964A-72B4E88E306B}"/>
              </a:ext>
            </a:extLst>
          </p:cNvPr>
          <p:cNvSpPr/>
          <p:nvPr/>
        </p:nvSpPr>
        <p:spPr>
          <a:xfrm>
            <a:off x="11029950" y="223022"/>
            <a:ext cx="1027739"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054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1157390140"/>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graphicFrame>
        <p:nvGraphicFramePr>
          <p:cNvPr id="15" name="Table 14">
            <a:extLst>
              <a:ext uri="{FF2B5EF4-FFF2-40B4-BE49-F238E27FC236}">
                <a16:creationId xmlns:a16="http://schemas.microsoft.com/office/drawing/2014/main" id="{15DB5AC1-A26F-4CED-B0B2-55DC79F338F8}"/>
              </a:ext>
            </a:extLst>
          </p:cNvPr>
          <p:cNvGraphicFramePr>
            <a:graphicFrameLocks noGrp="1"/>
          </p:cNvGraphicFramePr>
          <p:nvPr>
            <p:extLst>
              <p:ext uri="{D42A27DB-BD31-4B8C-83A1-F6EECF244321}">
                <p14:modId xmlns:p14="http://schemas.microsoft.com/office/powerpoint/2010/main" val="42010244"/>
              </p:ext>
            </p:extLst>
          </p:nvPr>
        </p:nvGraphicFramePr>
        <p:xfrm>
          <a:off x="9320550" y="1604010"/>
          <a:ext cx="540000" cy="35661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1106038083"/>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1506070"/>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8314138"/>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444088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9645379"/>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157546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8540822"/>
                  </a:ext>
                </a:extLst>
              </a:tr>
              <a:tr h="370840">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993089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854442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1493553"/>
                  </a:ext>
                </a:extLst>
              </a:tr>
            </a:tbl>
          </a:graphicData>
        </a:graphic>
      </p:graphicFrame>
      <p:graphicFrame>
        <p:nvGraphicFramePr>
          <p:cNvPr id="13" name="Table 12">
            <a:extLst>
              <a:ext uri="{FF2B5EF4-FFF2-40B4-BE49-F238E27FC236}">
                <a16:creationId xmlns:a16="http://schemas.microsoft.com/office/drawing/2014/main" id="{A2EBA046-CC2A-499D-A8F0-C4D4498DBE78}"/>
              </a:ext>
            </a:extLst>
          </p:cNvPr>
          <p:cNvGraphicFramePr>
            <a:graphicFrameLocks noGrp="1"/>
          </p:cNvGraphicFramePr>
          <p:nvPr/>
        </p:nvGraphicFramePr>
        <p:xfrm>
          <a:off x="878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275003161"/>
                    </a:ext>
                  </a:extLst>
                </a:gridCol>
              </a:tblGrid>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362450"/>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3395847"/>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4156856"/>
                  </a:ext>
                </a:extLst>
              </a:tr>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9424957"/>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247875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9865030"/>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2306024"/>
                  </a:ext>
                </a:extLst>
              </a:tr>
            </a:tbl>
          </a:graphicData>
        </a:graphic>
      </p:graphicFrame>
      <p:graphicFrame>
        <p:nvGraphicFramePr>
          <p:cNvPr id="12" name="Table 11">
            <a:extLst>
              <a:ext uri="{FF2B5EF4-FFF2-40B4-BE49-F238E27FC236}">
                <a16:creationId xmlns:a16="http://schemas.microsoft.com/office/drawing/2014/main" id="{96BBEFAE-B1B4-4EA8-A5E6-863239D5BADE}"/>
              </a:ext>
            </a:extLst>
          </p:cNvPr>
          <p:cNvGraphicFramePr>
            <a:graphicFrameLocks noGrp="1"/>
          </p:cNvGraphicFramePr>
          <p:nvPr/>
        </p:nvGraphicFramePr>
        <p:xfrm>
          <a:off x="8240550" y="2391588"/>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168938382"/>
                    </a:ext>
                  </a:extLst>
                </a:gridCol>
              </a:tblGrid>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577829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5004704"/>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5217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4020123"/>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30668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525608"/>
                  </a:ext>
                </a:extLst>
              </a:tr>
            </a:tbl>
          </a:graphicData>
        </a:graphic>
      </p:graphicFrame>
      <p:graphicFrame>
        <p:nvGraphicFramePr>
          <p:cNvPr id="11" name="Table 10">
            <a:extLst>
              <a:ext uri="{FF2B5EF4-FFF2-40B4-BE49-F238E27FC236}">
                <a16:creationId xmlns:a16="http://schemas.microsoft.com/office/drawing/2014/main" id="{ECE674AB-7B78-4412-8D1F-38172C7B51B0}"/>
              </a:ext>
            </a:extLst>
          </p:cNvPr>
          <p:cNvGraphicFramePr>
            <a:graphicFrameLocks noGrp="1"/>
          </p:cNvGraphicFramePr>
          <p:nvPr/>
        </p:nvGraphicFramePr>
        <p:xfrm>
          <a:off x="7700550" y="3188970"/>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72563484"/>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2461476"/>
                  </a:ext>
                </a:extLst>
              </a:tr>
              <a:tr h="370840">
                <a:tc>
                  <a:txBody>
                    <a:bodyPr/>
                    <a:lstStyle/>
                    <a:p>
                      <a:pPr algn="ctr"/>
                      <a:r>
                        <a:rPr lang="en-GB" sz="2000" b="1" dirty="0">
                          <a:solidFill>
                            <a:srgbClr val="115076"/>
                          </a:solidFill>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6507893"/>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6235247"/>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968004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8261838"/>
                  </a:ext>
                </a:extLst>
              </a:tr>
            </a:tbl>
          </a:graphicData>
        </a:graphic>
      </p:graphicFrame>
      <p:graphicFrame>
        <p:nvGraphicFramePr>
          <p:cNvPr id="10" name="Table 9">
            <a:extLst>
              <a:ext uri="{FF2B5EF4-FFF2-40B4-BE49-F238E27FC236}">
                <a16:creationId xmlns:a16="http://schemas.microsoft.com/office/drawing/2014/main" id="{4149D026-E2B2-4F65-9D4C-7A92CDE4EBEF}"/>
              </a:ext>
            </a:extLst>
          </p:cNvPr>
          <p:cNvGraphicFramePr>
            <a:graphicFrameLocks noGrp="1"/>
          </p:cNvGraphicFramePr>
          <p:nvPr/>
        </p:nvGraphicFramePr>
        <p:xfrm>
          <a:off x="6620550" y="1981200"/>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291186486"/>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295694"/>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20577"/>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5030634"/>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5301398"/>
                  </a:ext>
                </a:extLst>
              </a:tr>
              <a:tr h="370840">
                <a:tc>
                  <a:txBody>
                    <a:bodyPr/>
                    <a:lstStyle/>
                    <a:p>
                      <a:pPr algn="ctr"/>
                      <a:r>
                        <a:rPr lang="en-GB" sz="20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6644564"/>
                  </a:ext>
                </a:extLst>
              </a:tr>
            </a:tbl>
          </a:graphicData>
        </a:graphic>
      </p:graphicFrame>
      <p:graphicFrame>
        <p:nvGraphicFramePr>
          <p:cNvPr id="9" name="Table 8">
            <a:extLst>
              <a:ext uri="{FF2B5EF4-FFF2-40B4-BE49-F238E27FC236}">
                <a16:creationId xmlns:a16="http://schemas.microsoft.com/office/drawing/2014/main" id="{F9621450-7B38-4447-AEE0-AD41C1D79F06}"/>
              </a:ext>
            </a:extLst>
          </p:cNvPr>
          <p:cNvGraphicFramePr>
            <a:graphicFrameLocks noGrp="1"/>
          </p:cNvGraphicFramePr>
          <p:nvPr/>
        </p:nvGraphicFramePr>
        <p:xfrm>
          <a:off x="6080550" y="2780754"/>
          <a:ext cx="540000" cy="11887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70348241"/>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83589"/>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206292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028179"/>
                  </a:ext>
                </a:extLst>
              </a:tr>
            </a:tbl>
          </a:graphicData>
        </a:graphic>
      </p:graphicFrame>
      <p:graphicFrame>
        <p:nvGraphicFramePr>
          <p:cNvPr id="8" name="Table 7">
            <a:extLst>
              <a:ext uri="{FF2B5EF4-FFF2-40B4-BE49-F238E27FC236}">
                <a16:creationId xmlns:a16="http://schemas.microsoft.com/office/drawing/2014/main" id="{9034F836-4061-4B53-9BA3-038D44C0F7AA}"/>
              </a:ext>
            </a:extLst>
          </p:cNvPr>
          <p:cNvGraphicFramePr>
            <a:graphicFrameLocks noGrp="1"/>
          </p:cNvGraphicFramePr>
          <p:nvPr/>
        </p:nvGraphicFramePr>
        <p:xfrm>
          <a:off x="5540550" y="2792730"/>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9992522"/>
                    </a:ext>
                  </a:extLst>
                </a:gridCol>
              </a:tblGrid>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53946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3930701"/>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4933984"/>
                  </a:ext>
                </a:extLst>
              </a:tr>
              <a:tr h="370840">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920111"/>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574540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8803533"/>
                  </a:ext>
                </a:extLst>
              </a:tr>
            </a:tbl>
          </a:graphicData>
        </a:graphic>
      </p:graphicFrame>
      <p:graphicFrame>
        <p:nvGraphicFramePr>
          <p:cNvPr id="7" name="Table 6">
            <a:extLst>
              <a:ext uri="{FF2B5EF4-FFF2-40B4-BE49-F238E27FC236}">
                <a16:creationId xmlns:a16="http://schemas.microsoft.com/office/drawing/2014/main" id="{7370836F-A209-4663-A538-04FA39F345EC}"/>
              </a:ext>
            </a:extLst>
          </p:cNvPr>
          <p:cNvGraphicFramePr>
            <a:graphicFrameLocks noGrp="1"/>
          </p:cNvGraphicFramePr>
          <p:nvPr/>
        </p:nvGraphicFramePr>
        <p:xfrm>
          <a:off x="5000550" y="120286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242565022"/>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019617"/>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9661526"/>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40588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393706"/>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55423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287276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606678"/>
                  </a:ext>
                </a:extLst>
              </a:tr>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6815830"/>
                  </a:ext>
                </a:extLst>
              </a:tr>
            </a:tbl>
          </a:graphicData>
        </a:graphic>
      </p:graphicFrame>
      <p:graphicFrame>
        <p:nvGraphicFramePr>
          <p:cNvPr id="6" name="Table 5">
            <a:extLst>
              <a:ext uri="{FF2B5EF4-FFF2-40B4-BE49-F238E27FC236}">
                <a16:creationId xmlns:a16="http://schemas.microsoft.com/office/drawing/2014/main" id="{E9557F4A-7269-481A-AA67-ECC3B3186147}"/>
              </a:ext>
            </a:extLst>
          </p:cNvPr>
          <p:cNvGraphicFramePr>
            <a:graphicFrameLocks noGrp="1"/>
          </p:cNvGraphicFramePr>
          <p:nvPr/>
        </p:nvGraphicFramePr>
        <p:xfrm>
          <a:off x="4460550" y="278782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90960152"/>
                    </a:ext>
                  </a:extLst>
                </a:gridCol>
              </a:tblGrid>
              <a:tr h="370840">
                <a:tc>
                  <a:txBody>
                    <a:bodyPr/>
                    <a:lstStyle/>
                    <a:p>
                      <a:pPr algn="ctr"/>
                      <a:r>
                        <a:rPr lang="en-GB" sz="2000" b="1" dirty="0">
                          <a:solidFill>
                            <a:srgbClr val="115076"/>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3664980"/>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1528298"/>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055769"/>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799642"/>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159102"/>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7468008"/>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115116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64923"/>
                  </a:ext>
                </a:extLst>
              </a:tr>
            </a:tbl>
          </a:graphicData>
        </a:graphic>
      </p:graphicFrame>
      <p:graphicFrame>
        <p:nvGraphicFramePr>
          <p:cNvPr id="5" name="Table 4">
            <a:extLst>
              <a:ext uri="{FF2B5EF4-FFF2-40B4-BE49-F238E27FC236}">
                <a16:creationId xmlns:a16="http://schemas.microsoft.com/office/drawing/2014/main" id="{79F952FF-9E43-4440-AD2E-C9640C39D04B}"/>
              </a:ext>
            </a:extLst>
          </p:cNvPr>
          <p:cNvGraphicFramePr>
            <a:graphicFrameLocks noGrp="1"/>
          </p:cNvGraphicFramePr>
          <p:nvPr/>
        </p:nvGraphicFramePr>
        <p:xfrm>
          <a:off x="392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12005353"/>
                    </a:ext>
                  </a:extLst>
                </a:gridCol>
              </a:tblGrid>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708080"/>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855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799023"/>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905103"/>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170040"/>
                  </a:ext>
                </a:extLst>
              </a:tr>
              <a:tr h="370840">
                <a:tc>
                  <a:txBody>
                    <a:bodyPr/>
                    <a:lstStyle/>
                    <a:p>
                      <a:pPr algn="ctr"/>
                      <a:r>
                        <a:rPr lang="en-GB" sz="2000" b="1" dirty="0">
                          <a:solidFill>
                            <a:srgbClr val="115076"/>
                          </a:solidFill>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138516"/>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2834187"/>
                  </a:ext>
                </a:extLst>
              </a:tr>
            </a:tbl>
          </a:graphicData>
        </a:graphic>
      </p:graphicFrame>
      <p:graphicFrame>
        <p:nvGraphicFramePr>
          <p:cNvPr id="2" name="Table 1">
            <a:extLst>
              <a:ext uri="{FF2B5EF4-FFF2-40B4-BE49-F238E27FC236}">
                <a16:creationId xmlns:a16="http://schemas.microsoft.com/office/drawing/2014/main" id="{C38353C3-8F2A-4A46-AB47-2332FCAC055E}"/>
              </a:ext>
            </a:extLst>
          </p:cNvPr>
          <p:cNvGraphicFramePr>
            <a:graphicFrameLocks noGrp="1"/>
          </p:cNvGraphicFramePr>
          <p:nvPr/>
        </p:nvGraphicFramePr>
        <p:xfrm>
          <a:off x="2840550" y="278782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38334758"/>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263725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399108"/>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601554"/>
                  </a:ext>
                </a:extLst>
              </a:tr>
              <a:tr h="370840">
                <a:tc>
                  <a:txBody>
                    <a:bodyPr/>
                    <a:lstStyle/>
                    <a:p>
                      <a:pPr algn="ctr"/>
                      <a:r>
                        <a:rPr lang="en-GB" sz="2000" b="1" dirty="0">
                          <a:solidFill>
                            <a:srgbClr val="115076"/>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962028"/>
                  </a:ext>
                </a:extLst>
              </a:tr>
              <a:tr h="370840">
                <a:tc>
                  <a:txBody>
                    <a:bodyPr/>
                    <a:lstStyle/>
                    <a:p>
                      <a:pPr algn="ctr"/>
                      <a:r>
                        <a:rPr lang="en-GB" sz="2000" b="1" dirty="0">
                          <a:solidFill>
                            <a:srgbClr val="115076"/>
                          </a:solidFill>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4522193"/>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8906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461844"/>
                  </a:ext>
                </a:extLst>
              </a:tr>
            </a:tbl>
          </a:graphicData>
        </a:graphic>
      </p:graphicFrame>
      <p:graphicFrame>
        <p:nvGraphicFramePr>
          <p:cNvPr id="3" name="Table 2">
            <a:extLst>
              <a:ext uri="{FF2B5EF4-FFF2-40B4-BE49-F238E27FC236}">
                <a16:creationId xmlns:a16="http://schemas.microsoft.com/office/drawing/2014/main" id="{A01EFB39-D3FA-4147-85BE-EE958EC0173B}"/>
              </a:ext>
            </a:extLst>
          </p:cNvPr>
          <p:cNvGraphicFramePr>
            <a:graphicFrameLocks noGrp="1"/>
          </p:cNvGraphicFramePr>
          <p:nvPr/>
        </p:nvGraphicFramePr>
        <p:xfrm>
          <a:off x="2300550" y="2787828"/>
          <a:ext cx="540000" cy="15849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21053935"/>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858954"/>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74376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04391"/>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786998"/>
                  </a:ext>
                </a:extLst>
              </a:tr>
            </a:tbl>
          </a:graphicData>
        </a:graphic>
      </p:graphicFrame>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Vocabulaire</a:t>
            </a:r>
            <a:endParaRPr lang="en-GB" sz="3600" b="1" dirty="0">
              <a:solidFill>
                <a:schemeClr val="bg1"/>
              </a:solidFill>
            </a:endParaRPr>
          </a:p>
        </p:txBody>
      </p:sp>
      <p:sp>
        <p:nvSpPr>
          <p:cNvPr id="20" name="Rounded Rectangle 10">
            <a:extLst>
              <a:ext uri="{FF2B5EF4-FFF2-40B4-BE49-F238E27FC236}">
                <a16:creationId xmlns:a16="http://schemas.microsoft.com/office/drawing/2014/main" id="{445DDAFA-166E-4BD0-A6C6-99C362719FF4}"/>
              </a:ext>
            </a:extLst>
          </p:cNvPr>
          <p:cNvSpPr/>
          <p:nvPr/>
        </p:nvSpPr>
        <p:spPr>
          <a:xfrm>
            <a:off x="11029950" y="223022"/>
            <a:ext cx="1027739"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3EAD7B3-6CE6-4485-BC72-8E9E4E2C8553}"/>
              </a:ext>
            </a:extLst>
          </p:cNvPr>
          <p:cNvSpPr txBox="1"/>
          <p:nvPr/>
        </p:nvSpPr>
        <p:spPr>
          <a:xfrm>
            <a:off x="-46526" y="3405047"/>
            <a:ext cx="239360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Germany</a:t>
            </a: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1755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2573649597"/>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graphicFrame>
        <p:nvGraphicFramePr>
          <p:cNvPr id="15" name="Table 14">
            <a:extLst>
              <a:ext uri="{FF2B5EF4-FFF2-40B4-BE49-F238E27FC236}">
                <a16:creationId xmlns:a16="http://schemas.microsoft.com/office/drawing/2014/main" id="{7C29C837-FDEF-45DF-A3E0-35E11A023A50}"/>
              </a:ext>
            </a:extLst>
          </p:cNvPr>
          <p:cNvGraphicFramePr>
            <a:graphicFrameLocks noGrp="1"/>
          </p:cNvGraphicFramePr>
          <p:nvPr>
            <p:extLst>
              <p:ext uri="{D42A27DB-BD31-4B8C-83A1-F6EECF244321}">
                <p14:modId xmlns:p14="http://schemas.microsoft.com/office/powerpoint/2010/main" val="3578815097"/>
              </p:ext>
            </p:extLst>
          </p:nvPr>
        </p:nvGraphicFramePr>
        <p:xfrm>
          <a:off x="9320550" y="1604010"/>
          <a:ext cx="540000" cy="35661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1106038083"/>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1506070"/>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8314138"/>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444088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9645379"/>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157546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8540822"/>
                  </a:ext>
                </a:extLst>
              </a:tr>
              <a:tr h="370840">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993089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854442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1493553"/>
                  </a:ext>
                </a:extLst>
              </a:tr>
            </a:tbl>
          </a:graphicData>
        </a:graphic>
      </p:graphicFrame>
      <p:graphicFrame>
        <p:nvGraphicFramePr>
          <p:cNvPr id="13" name="Table 12">
            <a:extLst>
              <a:ext uri="{FF2B5EF4-FFF2-40B4-BE49-F238E27FC236}">
                <a16:creationId xmlns:a16="http://schemas.microsoft.com/office/drawing/2014/main" id="{A2EBA046-CC2A-499D-A8F0-C4D4498DBE78}"/>
              </a:ext>
            </a:extLst>
          </p:cNvPr>
          <p:cNvGraphicFramePr>
            <a:graphicFrameLocks noGrp="1"/>
          </p:cNvGraphicFramePr>
          <p:nvPr/>
        </p:nvGraphicFramePr>
        <p:xfrm>
          <a:off x="878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275003161"/>
                    </a:ext>
                  </a:extLst>
                </a:gridCol>
              </a:tblGrid>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362450"/>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3395847"/>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4156856"/>
                  </a:ext>
                </a:extLst>
              </a:tr>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9424957"/>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247875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9865030"/>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2306024"/>
                  </a:ext>
                </a:extLst>
              </a:tr>
            </a:tbl>
          </a:graphicData>
        </a:graphic>
      </p:graphicFrame>
      <p:graphicFrame>
        <p:nvGraphicFramePr>
          <p:cNvPr id="12" name="Table 11">
            <a:extLst>
              <a:ext uri="{FF2B5EF4-FFF2-40B4-BE49-F238E27FC236}">
                <a16:creationId xmlns:a16="http://schemas.microsoft.com/office/drawing/2014/main" id="{96BBEFAE-B1B4-4EA8-A5E6-863239D5BADE}"/>
              </a:ext>
            </a:extLst>
          </p:cNvPr>
          <p:cNvGraphicFramePr>
            <a:graphicFrameLocks noGrp="1"/>
          </p:cNvGraphicFramePr>
          <p:nvPr/>
        </p:nvGraphicFramePr>
        <p:xfrm>
          <a:off x="8240550" y="2391588"/>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168938382"/>
                    </a:ext>
                  </a:extLst>
                </a:gridCol>
              </a:tblGrid>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577829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5004704"/>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5217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4020123"/>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30668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525608"/>
                  </a:ext>
                </a:extLst>
              </a:tr>
            </a:tbl>
          </a:graphicData>
        </a:graphic>
      </p:graphicFrame>
      <p:graphicFrame>
        <p:nvGraphicFramePr>
          <p:cNvPr id="11" name="Table 10">
            <a:extLst>
              <a:ext uri="{FF2B5EF4-FFF2-40B4-BE49-F238E27FC236}">
                <a16:creationId xmlns:a16="http://schemas.microsoft.com/office/drawing/2014/main" id="{ECE674AB-7B78-4412-8D1F-38172C7B51B0}"/>
              </a:ext>
            </a:extLst>
          </p:cNvPr>
          <p:cNvGraphicFramePr>
            <a:graphicFrameLocks noGrp="1"/>
          </p:cNvGraphicFramePr>
          <p:nvPr/>
        </p:nvGraphicFramePr>
        <p:xfrm>
          <a:off x="7700550" y="3188970"/>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72563484"/>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2461476"/>
                  </a:ext>
                </a:extLst>
              </a:tr>
              <a:tr h="370840">
                <a:tc>
                  <a:txBody>
                    <a:bodyPr/>
                    <a:lstStyle/>
                    <a:p>
                      <a:pPr algn="ctr"/>
                      <a:r>
                        <a:rPr lang="en-GB" sz="2000" b="1" dirty="0">
                          <a:solidFill>
                            <a:srgbClr val="115076"/>
                          </a:solidFill>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6507893"/>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6235247"/>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968004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8261838"/>
                  </a:ext>
                </a:extLst>
              </a:tr>
            </a:tbl>
          </a:graphicData>
        </a:graphic>
      </p:graphicFrame>
      <p:graphicFrame>
        <p:nvGraphicFramePr>
          <p:cNvPr id="10" name="Table 9">
            <a:extLst>
              <a:ext uri="{FF2B5EF4-FFF2-40B4-BE49-F238E27FC236}">
                <a16:creationId xmlns:a16="http://schemas.microsoft.com/office/drawing/2014/main" id="{4149D026-E2B2-4F65-9D4C-7A92CDE4EBEF}"/>
              </a:ext>
            </a:extLst>
          </p:cNvPr>
          <p:cNvGraphicFramePr>
            <a:graphicFrameLocks noGrp="1"/>
          </p:cNvGraphicFramePr>
          <p:nvPr/>
        </p:nvGraphicFramePr>
        <p:xfrm>
          <a:off x="6620550" y="1981200"/>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291186486"/>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295694"/>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20577"/>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5030634"/>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5301398"/>
                  </a:ext>
                </a:extLst>
              </a:tr>
              <a:tr h="370840">
                <a:tc>
                  <a:txBody>
                    <a:bodyPr/>
                    <a:lstStyle/>
                    <a:p>
                      <a:pPr algn="ctr"/>
                      <a:r>
                        <a:rPr lang="en-GB" sz="20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6644564"/>
                  </a:ext>
                </a:extLst>
              </a:tr>
            </a:tbl>
          </a:graphicData>
        </a:graphic>
      </p:graphicFrame>
      <p:graphicFrame>
        <p:nvGraphicFramePr>
          <p:cNvPr id="9" name="Table 8">
            <a:extLst>
              <a:ext uri="{FF2B5EF4-FFF2-40B4-BE49-F238E27FC236}">
                <a16:creationId xmlns:a16="http://schemas.microsoft.com/office/drawing/2014/main" id="{F9621450-7B38-4447-AEE0-AD41C1D79F06}"/>
              </a:ext>
            </a:extLst>
          </p:cNvPr>
          <p:cNvGraphicFramePr>
            <a:graphicFrameLocks noGrp="1"/>
          </p:cNvGraphicFramePr>
          <p:nvPr/>
        </p:nvGraphicFramePr>
        <p:xfrm>
          <a:off x="6080550" y="2780754"/>
          <a:ext cx="540000" cy="11887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70348241"/>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83589"/>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206292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028179"/>
                  </a:ext>
                </a:extLst>
              </a:tr>
            </a:tbl>
          </a:graphicData>
        </a:graphic>
      </p:graphicFrame>
      <p:graphicFrame>
        <p:nvGraphicFramePr>
          <p:cNvPr id="8" name="Table 7">
            <a:extLst>
              <a:ext uri="{FF2B5EF4-FFF2-40B4-BE49-F238E27FC236}">
                <a16:creationId xmlns:a16="http://schemas.microsoft.com/office/drawing/2014/main" id="{9034F836-4061-4B53-9BA3-038D44C0F7AA}"/>
              </a:ext>
            </a:extLst>
          </p:cNvPr>
          <p:cNvGraphicFramePr>
            <a:graphicFrameLocks noGrp="1"/>
          </p:cNvGraphicFramePr>
          <p:nvPr/>
        </p:nvGraphicFramePr>
        <p:xfrm>
          <a:off x="5540550" y="2792730"/>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9992522"/>
                    </a:ext>
                  </a:extLst>
                </a:gridCol>
              </a:tblGrid>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53946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3930701"/>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4933984"/>
                  </a:ext>
                </a:extLst>
              </a:tr>
              <a:tr h="370840">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920111"/>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574540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8803533"/>
                  </a:ext>
                </a:extLst>
              </a:tr>
            </a:tbl>
          </a:graphicData>
        </a:graphic>
      </p:graphicFrame>
      <p:graphicFrame>
        <p:nvGraphicFramePr>
          <p:cNvPr id="7" name="Table 6">
            <a:extLst>
              <a:ext uri="{FF2B5EF4-FFF2-40B4-BE49-F238E27FC236}">
                <a16:creationId xmlns:a16="http://schemas.microsoft.com/office/drawing/2014/main" id="{7370836F-A209-4663-A538-04FA39F345EC}"/>
              </a:ext>
            </a:extLst>
          </p:cNvPr>
          <p:cNvGraphicFramePr>
            <a:graphicFrameLocks noGrp="1"/>
          </p:cNvGraphicFramePr>
          <p:nvPr/>
        </p:nvGraphicFramePr>
        <p:xfrm>
          <a:off x="5000550" y="120286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242565022"/>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019617"/>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9661526"/>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40588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393706"/>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55423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287276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606678"/>
                  </a:ext>
                </a:extLst>
              </a:tr>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6815830"/>
                  </a:ext>
                </a:extLst>
              </a:tr>
            </a:tbl>
          </a:graphicData>
        </a:graphic>
      </p:graphicFrame>
      <p:graphicFrame>
        <p:nvGraphicFramePr>
          <p:cNvPr id="6" name="Table 5">
            <a:extLst>
              <a:ext uri="{FF2B5EF4-FFF2-40B4-BE49-F238E27FC236}">
                <a16:creationId xmlns:a16="http://schemas.microsoft.com/office/drawing/2014/main" id="{E9557F4A-7269-481A-AA67-ECC3B3186147}"/>
              </a:ext>
            </a:extLst>
          </p:cNvPr>
          <p:cNvGraphicFramePr>
            <a:graphicFrameLocks noGrp="1"/>
          </p:cNvGraphicFramePr>
          <p:nvPr/>
        </p:nvGraphicFramePr>
        <p:xfrm>
          <a:off x="4460550" y="278782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90960152"/>
                    </a:ext>
                  </a:extLst>
                </a:gridCol>
              </a:tblGrid>
              <a:tr h="370840">
                <a:tc>
                  <a:txBody>
                    <a:bodyPr/>
                    <a:lstStyle/>
                    <a:p>
                      <a:pPr algn="ctr"/>
                      <a:r>
                        <a:rPr lang="en-GB" sz="2000" b="1" dirty="0">
                          <a:solidFill>
                            <a:srgbClr val="115076"/>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3664980"/>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1528298"/>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055769"/>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799642"/>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159102"/>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7468008"/>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115116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64923"/>
                  </a:ext>
                </a:extLst>
              </a:tr>
            </a:tbl>
          </a:graphicData>
        </a:graphic>
      </p:graphicFrame>
      <p:graphicFrame>
        <p:nvGraphicFramePr>
          <p:cNvPr id="5" name="Table 4">
            <a:extLst>
              <a:ext uri="{FF2B5EF4-FFF2-40B4-BE49-F238E27FC236}">
                <a16:creationId xmlns:a16="http://schemas.microsoft.com/office/drawing/2014/main" id="{79F952FF-9E43-4440-AD2E-C9640C39D04B}"/>
              </a:ext>
            </a:extLst>
          </p:cNvPr>
          <p:cNvGraphicFramePr>
            <a:graphicFrameLocks noGrp="1"/>
          </p:cNvGraphicFramePr>
          <p:nvPr/>
        </p:nvGraphicFramePr>
        <p:xfrm>
          <a:off x="392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12005353"/>
                    </a:ext>
                  </a:extLst>
                </a:gridCol>
              </a:tblGrid>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708080"/>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855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799023"/>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905103"/>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170040"/>
                  </a:ext>
                </a:extLst>
              </a:tr>
              <a:tr h="370840">
                <a:tc>
                  <a:txBody>
                    <a:bodyPr/>
                    <a:lstStyle/>
                    <a:p>
                      <a:pPr algn="ctr"/>
                      <a:r>
                        <a:rPr lang="en-GB" sz="2000" b="1" dirty="0">
                          <a:solidFill>
                            <a:srgbClr val="115076"/>
                          </a:solidFill>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138516"/>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2834187"/>
                  </a:ext>
                </a:extLst>
              </a:tr>
            </a:tbl>
          </a:graphicData>
        </a:graphic>
      </p:graphicFrame>
      <p:graphicFrame>
        <p:nvGraphicFramePr>
          <p:cNvPr id="2" name="Table 1">
            <a:extLst>
              <a:ext uri="{FF2B5EF4-FFF2-40B4-BE49-F238E27FC236}">
                <a16:creationId xmlns:a16="http://schemas.microsoft.com/office/drawing/2014/main" id="{C38353C3-8F2A-4A46-AB47-2332FCAC055E}"/>
              </a:ext>
            </a:extLst>
          </p:cNvPr>
          <p:cNvGraphicFramePr>
            <a:graphicFrameLocks noGrp="1"/>
          </p:cNvGraphicFramePr>
          <p:nvPr/>
        </p:nvGraphicFramePr>
        <p:xfrm>
          <a:off x="2840550" y="278782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38334758"/>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263725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399108"/>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601554"/>
                  </a:ext>
                </a:extLst>
              </a:tr>
              <a:tr h="370840">
                <a:tc>
                  <a:txBody>
                    <a:bodyPr/>
                    <a:lstStyle/>
                    <a:p>
                      <a:pPr algn="ctr"/>
                      <a:r>
                        <a:rPr lang="en-GB" sz="2000" b="1" dirty="0">
                          <a:solidFill>
                            <a:srgbClr val="115076"/>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962028"/>
                  </a:ext>
                </a:extLst>
              </a:tr>
              <a:tr h="370840">
                <a:tc>
                  <a:txBody>
                    <a:bodyPr/>
                    <a:lstStyle/>
                    <a:p>
                      <a:pPr algn="ctr"/>
                      <a:r>
                        <a:rPr lang="en-GB" sz="2000" b="1" dirty="0">
                          <a:solidFill>
                            <a:srgbClr val="115076"/>
                          </a:solidFill>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4522193"/>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8906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461844"/>
                  </a:ext>
                </a:extLst>
              </a:tr>
            </a:tbl>
          </a:graphicData>
        </a:graphic>
      </p:graphicFrame>
      <p:graphicFrame>
        <p:nvGraphicFramePr>
          <p:cNvPr id="3" name="Table 2">
            <a:extLst>
              <a:ext uri="{FF2B5EF4-FFF2-40B4-BE49-F238E27FC236}">
                <a16:creationId xmlns:a16="http://schemas.microsoft.com/office/drawing/2014/main" id="{A01EFB39-D3FA-4147-85BE-EE958EC0173B}"/>
              </a:ext>
            </a:extLst>
          </p:cNvPr>
          <p:cNvGraphicFramePr>
            <a:graphicFrameLocks noGrp="1"/>
          </p:cNvGraphicFramePr>
          <p:nvPr/>
        </p:nvGraphicFramePr>
        <p:xfrm>
          <a:off x="2300550" y="2787828"/>
          <a:ext cx="540000" cy="15849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21053935"/>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858954"/>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74376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04391"/>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786998"/>
                  </a:ext>
                </a:extLst>
              </a:tr>
            </a:tbl>
          </a:graphicData>
        </a:graphic>
      </p:graphicFrame>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Vocabulaire</a:t>
            </a:r>
            <a:endParaRPr lang="en-GB" sz="3600" b="1" dirty="0">
              <a:solidFill>
                <a:schemeClr val="bg1"/>
              </a:solidFill>
            </a:endParaRPr>
          </a:p>
        </p:txBody>
      </p:sp>
      <p:sp>
        <p:nvSpPr>
          <p:cNvPr id="19" name="TextBox 18">
            <a:extLst>
              <a:ext uri="{FF2B5EF4-FFF2-40B4-BE49-F238E27FC236}">
                <a16:creationId xmlns:a16="http://schemas.microsoft.com/office/drawing/2014/main" id="{796DC01C-EF0E-4462-8B09-95F4AACC6F96}"/>
              </a:ext>
            </a:extLst>
          </p:cNvPr>
          <p:cNvSpPr txBox="1"/>
          <p:nvPr/>
        </p:nvSpPr>
        <p:spPr>
          <a:xfrm>
            <a:off x="351884" y="3488491"/>
            <a:ext cx="161454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[name]</a:t>
            </a:r>
          </a:p>
        </p:txBody>
      </p:sp>
      <p:sp>
        <p:nvSpPr>
          <p:cNvPr id="21" name="Rounded Rectangle 10">
            <a:extLst>
              <a:ext uri="{FF2B5EF4-FFF2-40B4-BE49-F238E27FC236}">
                <a16:creationId xmlns:a16="http://schemas.microsoft.com/office/drawing/2014/main" id="{E6A03248-3905-4179-B820-64942B63E564}"/>
              </a:ext>
            </a:extLst>
          </p:cNvPr>
          <p:cNvSpPr/>
          <p:nvPr/>
        </p:nvSpPr>
        <p:spPr>
          <a:xfrm>
            <a:off x="11029950" y="223022"/>
            <a:ext cx="1027739"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8F4E05CE-5431-41CD-B4EB-F865F99DBBFC}"/>
              </a:ext>
            </a:extLst>
          </p:cNvPr>
          <p:cNvSpPr/>
          <p:nvPr/>
        </p:nvSpPr>
        <p:spPr>
          <a:xfrm>
            <a:off x="9986295" y="4073266"/>
            <a:ext cx="264565" cy="255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9A9814C7-C989-4E24-9821-D819A5ABF254}"/>
              </a:ext>
            </a:extLst>
          </p:cNvPr>
          <p:cNvSpPr/>
          <p:nvPr/>
        </p:nvSpPr>
        <p:spPr>
          <a:xfrm>
            <a:off x="9986294" y="4438479"/>
            <a:ext cx="264565" cy="255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4357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51B21222-BFFF-47F1-884C-2FA190C790E5}"/>
              </a:ext>
            </a:extLst>
          </p:cNvPr>
          <p:cNvGraphicFramePr>
            <a:graphicFrameLocks noGrp="1"/>
          </p:cNvGraphicFramePr>
          <p:nvPr/>
        </p:nvGraphicFramePr>
        <p:xfrm>
          <a:off x="10400550" y="3183601"/>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755167576"/>
                    </a:ext>
                  </a:extLst>
                </a:gridCol>
              </a:tblGrid>
              <a:tr h="370840">
                <a:tc>
                  <a:txBody>
                    <a:bodyPr/>
                    <a:lstStyle/>
                    <a:p>
                      <a:pPr algn="ctr"/>
                      <a:r>
                        <a:rPr lang="en-GB" sz="20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1951177"/>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6871151"/>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17703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0716330"/>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9498178"/>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2061610"/>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7021115"/>
                  </a:ext>
                </a:extLst>
              </a:tr>
            </a:tbl>
          </a:graphicData>
        </a:graphic>
      </p:graphicFrame>
      <p:graphicFrame>
        <p:nvGraphicFramePr>
          <p:cNvPr id="16" name="Table 15">
            <a:extLst>
              <a:ext uri="{FF2B5EF4-FFF2-40B4-BE49-F238E27FC236}">
                <a16:creationId xmlns:a16="http://schemas.microsoft.com/office/drawing/2014/main" id="{3D59E83B-35B9-412F-BE16-CFEC8C14AD2D}"/>
              </a:ext>
            </a:extLst>
          </p:cNvPr>
          <p:cNvGraphicFramePr>
            <a:graphicFrameLocks noGrp="1"/>
          </p:cNvGraphicFramePr>
          <p:nvPr>
            <p:extLst>
              <p:ext uri="{D42A27DB-BD31-4B8C-83A1-F6EECF244321}">
                <p14:modId xmlns:p14="http://schemas.microsoft.com/office/powerpoint/2010/main" val="3287230367"/>
              </p:ext>
            </p:extLst>
          </p:nvPr>
        </p:nvGraphicFramePr>
        <p:xfrm>
          <a:off x="9320550" y="1604010"/>
          <a:ext cx="540000" cy="35661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1106038083"/>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1506070"/>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8314138"/>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444088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9645379"/>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157546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8540822"/>
                  </a:ext>
                </a:extLst>
              </a:tr>
              <a:tr h="370840">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993089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854442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1493553"/>
                  </a:ext>
                </a:extLst>
              </a:tr>
            </a:tbl>
          </a:graphicData>
        </a:graphic>
      </p:graphicFrame>
      <p:graphicFrame>
        <p:nvGraphicFramePr>
          <p:cNvPr id="13" name="Table 12">
            <a:extLst>
              <a:ext uri="{FF2B5EF4-FFF2-40B4-BE49-F238E27FC236}">
                <a16:creationId xmlns:a16="http://schemas.microsoft.com/office/drawing/2014/main" id="{A2EBA046-CC2A-499D-A8F0-C4D4498DBE78}"/>
              </a:ext>
            </a:extLst>
          </p:cNvPr>
          <p:cNvGraphicFramePr>
            <a:graphicFrameLocks noGrp="1"/>
          </p:cNvGraphicFramePr>
          <p:nvPr/>
        </p:nvGraphicFramePr>
        <p:xfrm>
          <a:off x="878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275003161"/>
                    </a:ext>
                  </a:extLst>
                </a:gridCol>
              </a:tblGrid>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362450"/>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3395847"/>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4156856"/>
                  </a:ext>
                </a:extLst>
              </a:tr>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9424957"/>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247875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9865030"/>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2306024"/>
                  </a:ext>
                </a:extLst>
              </a:tr>
            </a:tbl>
          </a:graphicData>
        </a:graphic>
      </p:graphicFrame>
      <p:graphicFrame>
        <p:nvGraphicFramePr>
          <p:cNvPr id="12" name="Table 11">
            <a:extLst>
              <a:ext uri="{FF2B5EF4-FFF2-40B4-BE49-F238E27FC236}">
                <a16:creationId xmlns:a16="http://schemas.microsoft.com/office/drawing/2014/main" id="{96BBEFAE-B1B4-4EA8-A5E6-863239D5BADE}"/>
              </a:ext>
            </a:extLst>
          </p:cNvPr>
          <p:cNvGraphicFramePr>
            <a:graphicFrameLocks noGrp="1"/>
          </p:cNvGraphicFramePr>
          <p:nvPr/>
        </p:nvGraphicFramePr>
        <p:xfrm>
          <a:off x="8240550" y="2391588"/>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168938382"/>
                    </a:ext>
                  </a:extLst>
                </a:gridCol>
              </a:tblGrid>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577829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5004704"/>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5217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4020123"/>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30668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525608"/>
                  </a:ext>
                </a:extLst>
              </a:tr>
            </a:tbl>
          </a:graphicData>
        </a:graphic>
      </p:graphicFrame>
      <p:graphicFrame>
        <p:nvGraphicFramePr>
          <p:cNvPr id="11" name="Table 10">
            <a:extLst>
              <a:ext uri="{FF2B5EF4-FFF2-40B4-BE49-F238E27FC236}">
                <a16:creationId xmlns:a16="http://schemas.microsoft.com/office/drawing/2014/main" id="{ECE674AB-7B78-4412-8D1F-38172C7B51B0}"/>
              </a:ext>
            </a:extLst>
          </p:cNvPr>
          <p:cNvGraphicFramePr>
            <a:graphicFrameLocks noGrp="1"/>
          </p:cNvGraphicFramePr>
          <p:nvPr/>
        </p:nvGraphicFramePr>
        <p:xfrm>
          <a:off x="7700550" y="3188970"/>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72563484"/>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2461476"/>
                  </a:ext>
                </a:extLst>
              </a:tr>
              <a:tr h="370840">
                <a:tc>
                  <a:txBody>
                    <a:bodyPr/>
                    <a:lstStyle/>
                    <a:p>
                      <a:pPr algn="ctr"/>
                      <a:r>
                        <a:rPr lang="en-GB" sz="2000" b="1" dirty="0">
                          <a:solidFill>
                            <a:srgbClr val="115076"/>
                          </a:solidFill>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6507893"/>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6235247"/>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968004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8261838"/>
                  </a:ext>
                </a:extLst>
              </a:tr>
            </a:tbl>
          </a:graphicData>
        </a:graphic>
      </p:graphicFrame>
      <p:graphicFrame>
        <p:nvGraphicFramePr>
          <p:cNvPr id="10" name="Table 9">
            <a:extLst>
              <a:ext uri="{FF2B5EF4-FFF2-40B4-BE49-F238E27FC236}">
                <a16:creationId xmlns:a16="http://schemas.microsoft.com/office/drawing/2014/main" id="{4149D026-E2B2-4F65-9D4C-7A92CDE4EBEF}"/>
              </a:ext>
            </a:extLst>
          </p:cNvPr>
          <p:cNvGraphicFramePr>
            <a:graphicFrameLocks noGrp="1"/>
          </p:cNvGraphicFramePr>
          <p:nvPr/>
        </p:nvGraphicFramePr>
        <p:xfrm>
          <a:off x="6620550" y="1981200"/>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291186486"/>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295694"/>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20577"/>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5030634"/>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5301398"/>
                  </a:ext>
                </a:extLst>
              </a:tr>
              <a:tr h="370840">
                <a:tc>
                  <a:txBody>
                    <a:bodyPr/>
                    <a:lstStyle/>
                    <a:p>
                      <a:pPr algn="ctr"/>
                      <a:r>
                        <a:rPr lang="en-GB" sz="20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6644564"/>
                  </a:ext>
                </a:extLst>
              </a:tr>
            </a:tbl>
          </a:graphicData>
        </a:graphic>
      </p:graphicFrame>
      <p:graphicFrame>
        <p:nvGraphicFramePr>
          <p:cNvPr id="9" name="Table 8">
            <a:extLst>
              <a:ext uri="{FF2B5EF4-FFF2-40B4-BE49-F238E27FC236}">
                <a16:creationId xmlns:a16="http://schemas.microsoft.com/office/drawing/2014/main" id="{F9621450-7B38-4447-AEE0-AD41C1D79F06}"/>
              </a:ext>
            </a:extLst>
          </p:cNvPr>
          <p:cNvGraphicFramePr>
            <a:graphicFrameLocks noGrp="1"/>
          </p:cNvGraphicFramePr>
          <p:nvPr/>
        </p:nvGraphicFramePr>
        <p:xfrm>
          <a:off x="6080550" y="2780754"/>
          <a:ext cx="540000" cy="11887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70348241"/>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83589"/>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206292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028179"/>
                  </a:ext>
                </a:extLst>
              </a:tr>
            </a:tbl>
          </a:graphicData>
        </a:graphic>
      </p:graphicFrame>
      <p:graphicFrame>
        <p:nvGraphicFramePr>
          <p:cNvPr id="8" name="Table 7">
            <a:extLst>
              <a:ext uri="{FF2B5EF4-FFF2-40B4-BE49-F238E27FC236}">
                <a16:creationId xmlns:a16="http://schemas.microsoft.com/office/drawing/2014/main" id="{9034F836-4061-4B53-9BA3-038D44C0F7AA}"/>
              </a:ext>
            </a:extLst>
          </p:cNvPr>
          <p:cNvGraphicFramePr>
            <a:graphicFrameLocks noGrp="1"/>
          </p:cNvGraphicFramePr>
          <p:nvPr/>
        </p:nvGraphicFramePr>
        <p:xfrm>
          <a:off x="5540550" y="2792730"/>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9992522"/>
                    </a:ext>
                  </a:extLst>
                </a:gridCol>
              </a:tblGrid>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53946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3930701"/>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4933984"/>
                  </a:ext>
                </a:extLst>
              </a:tr>
              <a:tr h="370840">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920111"/>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574540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8803533"/>
                  </a:ext>
                </a:extLst>
              </a:tr>
            </a:tbl>
          </a:graphicData>
        </a:graphic>
      </p:graphicFrame>
      <p:graphicFrame>
        <p:nvGraphicFramePr>
          <p:cNvPr id="7" name="Table 6">
            <a:extLst>
              <a:ext uri="{FF2B5EF4-FFF2-40B4-BE49-F238E27FC236}">
                <a16:creationId xmlns:a16="http://schemas.microsoft.com/office/drawing/2014/main" id="{7370836F-A209-4663-A538-04FA39F345EC}"/>
              </a:ext>
            </a:extLst>
          </p:cNvPr>
          <p:cNvGraphicFramePr>
            <a:graphicFrameLocks noGrp="1"/>
          </p:cNvGraphicFramePr>
          <p:nvPr/>
        </p:nvGraphicFramePr>
        <p:xfrm>
          <a:off x="5000550" y="120286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242565022"/>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019617"/>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9661526"/>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40588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393706"/>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55423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287276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606678"/>
                  </a:ext>
                </a:extLst>
              </a:tr>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6815830"/>
                  </a:ext>
                </a:extLst>
              </a:tr>
            </a:tbl>
          </a:graphicData>
        </a:graphic>
      </p:graphicFrame>
      <p:graphicFrame>
        <p:nvGraphicFramePr>
          <p:cNvPr id="6" name="Table 5">
            <a:extLst>
              <a:ext uri="{FF2B5EF4-FFF2-40B4-BE49-F238E27FC236}">
                <a16:creationId xmlns:a16="http://schemas.microsoft.com/office/drawing/2014/main" id="{E9557F4A-7269-481A-AA67-ECC3B3186147}"/>
              </a:ext>
            </a:extLst>
          </p:cNvPr>
          <p:cNvGraphicFramePr>
            <a:graphicFrameLocks noGrp="1"/>
          </p:cNvGraphicFramePr>
          <p:nvPr/>
        </p:nvGraphicFramePr>
        <p:xfrm>
          <a:off x="4460550" y="278782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90960152"/>
                    </a:ext>
                  </a:extLst>
                </a:gridCol>
              </a:tblGrid>
              <a:tr h="370840">
                <a:tc>
                  <a:txBody>
                    <a:bodyPr/>
                    <a:lstStyle/>
                    <a:p>
                      <a:pPr algn="ctr"/>
                      <a:r>
                        <a:rPr lang="en-GB" sz="2000" b="1" dirty="0">
                          <a:solidFill>
                            <a:srgbClr val="115076"/>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3664980"/>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1528298"/>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055769"/>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799642"/>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159102"/>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7468008"/>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115116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64923"/>
                  </a:ext>
                </a:extLst>
              </a:tr>
            </a:tbl>
          </a:graphicData>
        </a:graphic>
      </p:graphicFrame>
      <p:graphicFrame>
        <p:nvGraphicFramePr>
          <p:cNvPr id="5" name="Table 4">
            <a:extLst>
              <a:ext uri="{FF2B5EF4-FFF2-40B4-BE49-F238E27FC236}">
                <a16:creationId xmlns:a16="http://schemas.microsoft.com/office/drawing/2014/main" id="{79F952FF-9E43-4440-AD2E-C9640C39D04B}"/>
              </a:ext>
            </a:extLst>
          </p:cNvPr>
          <p:cNvGraphicFramePr>
            <a:graphicFrameLocks noGrp="1"/>
          </p:cNvGraphicFramePr>
          <p:nvPr/>
        </p:nvGraphicFramePr>
        <p:xfrm>
          <a:off x="392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12005353"/>
                    </a:ext>
                  </a:extLst>
                </a:gridCol>
              </a:tblGrid>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708080"/>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855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799023"/>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905103"/>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170040"/>
                  </a:ext>
                </a:extLst>
              </a:tr>
              <a:tr h="370840">
                <a:tc>
                  <a:txBody>
                    <a:bodyPr/>
                    <a:lstStyle/>
                    <a:p>
                      <a:pPr algn="ctr"/>
                      <a:r>
                        <a:rPr lang="en-GB" sz="2000" b="1" dirty="0">
                          <a:solidFill>
                            <a:srgbClr val="115076"/>
                          </a:solidFill>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138516"/>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2834187"/>
                  </a:ext>
                </a:extLst>
              </a:tr>
            </a:tbl>
          </a:graphicData>
        </a:graphic>
      </p:graphicFrame>
      <p:graphicFrame>
        <p:nvGraphicFramePr>
          <p:cNvPr id="2" name="Table 1">
            <a:extLst>
              <a:ext uri="{FF2B5EF4-FFF2-40B4-BE49-F238E27FC236}">
                <a16:creationId xmlns:a16="http://schemas.microsoft.com/office/drawing/2014/main" id="{C38353C3-8F2A-4A46-AB47-2332FCAC055E}"/>
              </a:ext>
            </a:extLst>
          </p:cNvPr>
          <p:cNvGraphicFramePr>
            <a:graphicFrameLocks noGrp="1"/>
          </p:cNvGraphicFramePr>
          <p:nvPr/>
        </p:nvGraphicFramePr>
        <p:xfrm>
          <a:off x="2840550" y="278782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38334758"/>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263725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399108"/>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601554"/>
                  </a:ext>
                </a:extLst>
              </a:tr>
              <a:tr h="370840">
                <a:tc>
                  <a:txBody>
                    <a:bodyPr/>
                    <a:lstStyle/>
                    <a:p>
                      <a:pPr algn="ctr"/>
                      <a:r>
                        <a:rPr lang="en-GB" sz="2000" b="1" dirty="0">
                          <a:solidFill>
                            <a:srgbClr val="115076"/>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962028"/>
                  </a:ext>
                </a:extLst>
              </a:tr>
              <a:tr h="370840">
                <a:tc>
                  <a:txBody>
                    <a:bodyPr/>
                    <a:lstStyle/>
                    <a:p>
                      <a:pPr algn="ctr"/>
                      <a:r>
                        <a:rPr lang="en-GB" sz="2000" b="1" dirty="0">
                          <a:solidFill>
                            <a:srgbClr val="115076"/>
                          </a:solidFill>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4522193"/>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8906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461844"/>
                  </a:ext>
                </a:extLst>
              </a:tr>
            </a:tbl>
          </a:graphicData>
        </a:graphic>
      </p:graphicFrame>
      <p:graphicFrame>
        <p:nvGraphicFramePr>
          <p:cNvPr id="3" name="Table 2">
            <a:extLst>
              <a:ext uri="{FF2B5EF4-FFF2-40B4-BE49-F238E27FC236}">
                <a16:creationId xmlns:a16="http://schemas.microsoft.com/office/drawing/2014/main" id="{A01EFB39-D3FA-4147-85BE-EE958EC0173B}"/>
              </a:ext>
            </a:extLst>
          </p:cNvPr>
          <p:cNvGraphicFramePr>
            <a:graphicFrameLocks noGrp="1"/>
          </p:cNvGraphicFramePr>
          <p:nvPr/>
        </p:nvGraphicFramePr>
        <p:xfrm>
          <a:off x="2300550" y="2787828"/>
          <a:ext cx="540000" cy="15849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21053935"/>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858954"/>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74376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04391"/>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786998"/>
                  </a:ext>
                </a:extLst>
              </a:tr>
            </a:tbl>
          </a:graphicData>
        </a:graphic>
      </p:graphicFrame>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Vocabulaire</a:t>
            </a:r>
            <a:endParaRPr lang="en-GB" sz="3600" b="1" dirty="0">
              <a:solidFill>
                <a:schemeClr val="bg1"/>
              </a:solidFill>
            </a:endParaRPr>
          </a:p>
        </p:txBody>
      </p:sp>
      <p:pic>
        <p:nvPicPr>
          <p:cNvPr id="21" name="Picture 10" descr="Chemistry Laboratory Chemical Reaction Clip Art Science Clip">
            <a:extLst>
              <a:ext uri="{FF2B5EF4-FFF2-40B4-BE49-F238E27FC236}">
                <a16:creationId xmlns:a16="http://schemas.microsoft.com/office/drawing/2014/main" id="{AC0385DC-05C8-4529-ACFC-2EE2E07EE0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898" y="2699358"/>
            <a:ext cx="15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10">
            <a:extLst>
              <a:ext uri="{FF2B5EF4-FFF2-40B4-BE49-F238E27FC236}">
                <a16:creationId xmlns:a16="http://schemas.microsoft.com/office/drawing/2014/main" id="{79DD7429-0559-4A9D-A166-F5D0E38DAC8B}"/>
              </a:ext>
            </a:extLst>
          </p:cNvPr>
          <p:cNvSpPr/>
          <p:nvPr/>
        </p:nvSpPr>
        <p:spPr>
          <a:xfrm>
            <a:off x="11029950" y="223022"/>
            <a:ext cx="1027739"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2352579819"/>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spTree>
    <p:extLst>
      <p:ext uri="{BB962C8B-B14F-4D97-AF65-F5344CB8AC3E}">
        <p14:creationId xmlns:p14="http://schemas.microsoft.com/office/powerpoint/2010/main" val="420468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175905143"/>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graphicFrame>
        <p:nvGraphicFramePr>
          <p:cNvPr id="17" name="Table 16">
            <a:extLst>
              <a:ext uri="{FF2B5EF4-FFF2-40B4-BE49-F238E27FC236}">
                <a16:creationId xmlns:a16="http://schemas.microsoft.com/office/drawing/2014/main" id="{C262B29D-3A89-4C3C-8425-F879026EDD2F}"/>
              </a:ext>
            </a:extLst>
          </p:cNvPr>
          <p:cNvGraphicFramePr>
            <a:graphicFrameLocks noGrp="1"/>
          </p:cNvGraphicFramePr>
          <p:nvPr>
            <p:extLst>
              <p:ext uri="{D42A27DB-BD31-4B8C-83A1-F6EECF244321}">
                <p14:modId xmlns:p14="http://schemas.microsoft.com/office/powerpoint/2010/main" val="1387283131"/>
              </p:ext>
            </p:extLst>
          </p:nvPr>
        </p:nvGraphicFramePr>
        <p:xfrm>
          <a:off x="9312847" y="1604010"/>
          <a:ext cx="540000" cy="35661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1106038083"/>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1506070"/>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8314138"/>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444088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9645379"/>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157546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8540822"/>
                  </a:ext>
                </a:extLst>
              </a:tr>
              <a:tr h="370840">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993089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854442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1493553"/>
                  </a:ext>
                </a:extLst>
              </a:tr>
            </a:tbl>
          </a:graphicData>
        </a:graphic>
      </p:graphicFrame>
      <p:graphicFrame>
        <p:nvGraphicFramePr>
          <p:cNvPr id="16" name="Table 15">
            <a:extLst>
              <a:ext uri="{FF2B5EF4-FFF2-40B4-BE49-F238E27FC236}">
                <a16:creationId xmlns:a16="http://schemas.microsoft.com/office/drawing/2014/main" id="{5D6F299F-EC6D-4540-B3AA-3B1B9014B2D8}"/>
              </a:ext>
            </a:extLst>
          </p:cNvPr>
          <p:cNvGraphicFramePr>
            <a:graphicFrameLocks noGrp="1"/>
          </p:cNvGraphicFramePr>
          <p:nvPr/>
        </p:nvGraphicFramePr>
        <p:xfrm>
          <a:off x="10940550" y="3184068"/>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84334728"/>
                    </a:ext>
                  </a:extLst>
                </a:gridCol>
              </a:tblGrid>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693122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7721152"/>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7670331"/>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6130725"/>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0060922"/>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736106"/>
                  </a:ext>
                </a:extLst>
              </a:tr>
            </a:tbl>
          </a:graphicData>
        </a:graphic>
      </p:graphicFrame>
      <p:graphicFrame>
        <p:nvGraphicFramePr>
          <p:cNvPr id="15" name="Table 14">
            <a:extLst>
              <a:ext uri="{FF2B5EF4-FFF2-40B4-BE49-F238E27FC236}">
                <a16:creationId xmlns:a16="http://schemas.microsoft.com/office/drawing/2014/main" id="{51B21222-BFFF-47F1-884C-2FA190C790E5}"/>
              </a:ext>
            </a:extLst>
          </p:cNvPr>
          <p:cNvGraphicFramePr>
            <a:graphicFrameLocks noGrp="1"/>
          </p:cNvGraphicFramePr>
          <p:nvPr/>
        </p:nvGraphicFramePr>
        <p:xfrm>
          <a:off x="10400550" y="3183601"/>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755167576"/>
                    </a:ext>
                  </a:extLst>
                </a:gridCol>
              </a:tblGrid>
              <a:tr h="370840">
                <a:tc>
                  <a:txBody>
                    <a:bodyPr/>
                    <a:lstStyle/>
                    <a:p>
                      <a:pPr algn="ctr"/>
                      <a:r>
                        <a:rPr lang="en-GB" sz="20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1951177"/>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6871151"/>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17703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0716330"/>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9498178"/>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2061610"/>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7021115"/>
                  </a:ext>
                </a:extLst>
              </a:tr>
            </a:tbl>
          </a:graphicData>
        </a:graphic>
      </p:graphicFrame>
      <p:graphicFrame>
        <p:nvGraphicFramePr>
          <p:cNvPr id="13" name="Table 12">
            <a:extLst>
              <a:ext uri="{FF2B5EF4-FFF2-40B4-BE49-F238E27FC236}">
                <a16:creationId xmlns:a16="http://schemas.microsoft.com/office/drawing/2014/main" id="{A2EBA046-CC2A-499D-A8F0-C4D4498DBE78}"/>
              </a:ext>
            </a:extLst>
          </p:cNvPr>
          <p:cNvGraphicFramePr>
            <a:graphicFrameLocks noGrp="1"/>
          </p:cNvGraphicFramePr>
          <p:nvPr/>
        </p:nvGraphicFramePr>
        <p:xfrm>
          <a:off x="878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275003161"/>
                    </a:ext>
                  </a:extLst>
                </a:gridCol>
              </a:tblGrid>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362450"/>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3395847"/>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4156856"/>
                  </a:ext>
                </a:extLst>
              </a:tr>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9424957"/>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247875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9865030"/>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2306024"/>
                  </a:ext>
                </a:extLst>
              </a:tr>
            </a:tbl>
          </a:graphicData>
        </a:graphic>
      </p:graphicFrame>
      <p:graphicFrame>
        <p:nvGraphicFramePr>
          <p:cNvPr id="12" name="Table 11">
            <a:extLst>
              <a:ext uri="{FF2B5EF4-FFF2-40B4-BE49-F238E27FC236}">
                <a16:creationId xmlns:a16="http://schemas.microsoft.com/office/drawing/2014/main" id="{96BBEFAE-B1B4-4EA8-A5E6-863239D5BADE}"/>
              </a:ext>
            </a:extLst>
          </p:cNvPr>
          <p:cNvGraphicFramePr>
            <a:graphicFrameLocks noGrp="1"/>
          </p:cNvGraphicFramePr>
          <p:nvPr/>
        </p:nvGraphicFramePr>
        <p:xfrm>
          <a:off x="8240550" y="2391588"/>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168938382"/>
                    </a:ext>
                  </a:extLst>
                </a:gridCol>
              </a:tblGrid>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577829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5004704"/>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5217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4020123"/>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30668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525608"/>
                  </a:ext>
                </a:extLst>
              </a:tr>
            </a:tbl>
          </a:graphicData>
        </a:graphic>
      </p:graphicFrame>
      <p:graphicFrame>
        <p:nvGraphicFramePr>
          <p:cNvPr id="11" name="Table 10">
            <a:extLst>
              <a:ext uri="{FF2B5EF4-FFF2-40B4-BE49-F238E27FC236}">
                <a16:creationId xmlns:a16="http://schemas.microsoft.com/office/drawing/2014/main" id="{ECE674AB-7B78-4412-8D1F-38172C7B51B0}"/>
              </a:ext>
            </a:extLst>
          </p:cNvPr>
          <p:cNvGraphicFramePr>
            <a:graphicFrameLocks noGrp="1"/>
          </p:cNvGraphicFramePr>
          <p:nvPr/>
        </p:nvGraphicFramePr>
        <p:xfrm>
          <a:off x="7700550" y="3188970"/>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72563484"/>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2461476"/>
                  </a:ext>
                </a:extLst>
              </a:tr>
              <a:tr h="370840">
                <a:tc>
                  <a:txBody>
                    <a:bodyPr/>
                    <a:lstStyle/>
                    <a:p>
                      <a:pPr algn="ctr"/>
                      <a:r>
                        <a:rPr lang="en-GB" sz="2000" b="1" dirty="0">
                          <a:solidFill>
                            <a:srgbClr val="115076"/>
                          </a:solidFill>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6507893"/>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6235247"/>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968004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8261838"/>
                  </a:ext>
                </a:extLst>
              </a:tr>
            </a:tbl>
          </a:graphicData>
        </a:graphic>
      </p:graphicFrame>
      <p:graphicFrame>
        <p:nvGraphicFramePr>
          <p:cNvPr id="10" name="Table 9">
            <a:extLst>
              <a:ext uri="{FF2B5EF4-FFF2-40B4-BE49-F238E27FC236}">
                <a16:creationId xmlns:a16="http://schemas.microsoft.com/office/drawing/2014/main" id="{4149D026-E2B2-4F65-9D4C-7A92CDE4EBEF}"/>
              </a:ext>
            </a:extLst>
          </p:cNvPr>
          <p:cNvGraphicFramePr>
            <a:graphicFrameLocks noGrp="1"/>
          </p:cNvGraphicFramePr>
          <p:nvPr/>
        </p:nvGraphicFramePr>
        <p:xfrm>
          <a:off x="6620550" y="1981200"/>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291186486"/>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295694"/>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20577"/>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5030634"/>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5301398"/>
                  </a:ext>
                </a:extLst>
              </a:tr>
              <a:tr h="370840">
                <a:tc>
                  <a:txBody>
                    <a:bodyPr/>
                    <a:lstStyle/>
                    <a:p>
                      <a:pPr algn="ctr"/>
                      <a:r>
                        <a:rPr lang="en-GB" sz="20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6644564"/>
                  </a:ext>
                </a:extLst>
              </a:tr>
            </a:tbl>
          </a:graphicData>
        </a:graphic>
      </p:graphicFrame>
      <p:graphicFrame>
        <p:nvGraphicFramePr>
          <p:cNvPr id="9" name="Table 8">
            <a:extLst>
              <a:ext uri="{FF2B5EF4-FFF2-40B4-BE49-F238E27FC236}">
                <a16:creationId xmlns:a16="http://schemas.microsoft.com/office/drawing/2014/main" id="{F9621450-7B38-4447-AEE0-AD41C1D79F06}"/>
              </a:ext>
            </a:extLst>
          </p:cNvPr>
          <p:cNvGraphicFramePr>
            <a:graphicFrameLocks noGrp="1"/>
          </p:cNvGraphicFramePr>
          <p:nvPr/>
        </p:nvGraphicFramePr>
        <p:xfrm>
          <a:off x="6080550" y="2780754"/>
          <a:ext cx="540000" cy="11887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70348241"/>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83589"/>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206292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028179"/>
                  </a:ext>
                </a:extLst>
              </a:tr>
            </a:tbl>
          </a:graphicData>
        </a:graphic>
      </p:graphicFrame>
      <p:graphicFrame>
        <p:nvGraphicFramePr>
          <p:cNvPr id="8" name="Table 7">
            <a:extLst>
              <a:ext uri="{FF2B5EF4-FFF2-40B4-BE49-F238E27FC236}">
                <a16:creationId xmlns:a16="http://schemas.microsoft.com/office/drawing/2014/main" id="{9034F836-4061-4B53-9BA3-038D44C0F7AA}"/>
              </a:ext>
            </a:extLst>
          </p:cNvPr>
          <p:cNvGraphicFramePr>
            <a:graphicFrameLocks noGrp="1"/>
          </p:cNvGraphicFramePr>
          <p:nvPr/>
        </p:nvGraphicFramePr>
        <p:xfrm>
          <a:off x="5540550" y="2792730"/>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9992522"/>
                    </a:ext>
                  </a:extLst>
                </a:gridCol>
              </a:tblGrid>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53946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3930701"/>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4933984"/>
                  </a:ext>
                </a:extLst>
              </a:tr>
              <a:tr h="370840">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920111"/>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574540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8803533"/>
                  </a:ext>
                </a:extLst>
              </a:tr>
            </a:tbl>
          </a:graphicData>
        </a:graphic>
      </p:graphicFrame>
      <p:graphicFrame>
        <p:nvGraphicFramePr>
          <p:cNvPr id="7" name="Table 6">
            <a:extLst>
              <a:ext uri="{FF2B5EF4-FFF2-40B4-BE49-F238E27FC236}">
                <a16:creationId xmlns:a16="http://schemas.microsoft.com/office/drawing/2014/main" id="{7370836F-A209-4663-A538-04FA39F345EC}"/>
              </a:ext>
            </a:extLst>
          </p:cNvPr>
          <p:cNvGraphicFramePr>
            <a:graphicFrameLocks noGrp="1"/>
          </p:cNvGraphicFramePr>
          <p:nvPr/>
        </p:nvGraphicFramePr>
        <p:xfrm>
          <a:off x="5000550" y="120286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242565022"/>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019617"/>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9661526"/>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40588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393706"/>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55423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287276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606678"/>
                  </a:ext>
                </a:extLst>
              </a:tr>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6815830"/>
                  </a:ext>
                </a:extLst>
              </a:tr>
            </a:tbl>
          </a:graphicData>
        </a:graphic>
      </p:graphicFrame>
      <p:graphicFrame>
        <p:nvGraphicFramePr>
          <p:cNvPr id="6" name="Table 5">
            <a:extLst>
              <a:ext uri="{FF2B5EF4-FFF2-40B4-BE49-F238E27FC236}">
                <a16:creationId xmlns:a16="http://schemas.microsoft.com/office/drawing/2014/main" id="{E9557F4A-7269-481A-AA67-ECC3B3186147}"/>
              </a:ext>
            </a:extLst>
          </p:cNvPr>
          <p:cNvGraphicFramePr>
            <a:graphicFrameLocks noGrp="1"/>
          </p:cNvGraphicFramePr>
          <p:nvPr/>
        </p:nvGraphicFramePr>
        <p:xfrm>
          <a:off x="4460550" y="278782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90960152"/>
                    </a:ext>
                  </a:extLst>
                </a:gridCol>
              </a:tblGrid>
              <a:tr h="370840">
                <a:tc>
                  <a:txBody>
                    <a:bodyPr/>
                    <a:lstStyle/>
                    <a:p>
                      <a:pPr algn="ctr"/>
                      <a:r>
                        <a:rPr lang="en-GB" sz="2000" b="1" dirty="0">
                          <a:solidFill>
                            <a:srgbClr val="115076"/>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3664980"/>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1528298"/>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055769"/>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799642"/>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159102"/>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7468008"/>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115116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64923"/>
                  </a:ext>
                </a:extLst>
              </a:tr>
            </a:tbl>
          </a:graphicData>
        </a:graphic>
      </p:graphicFrame>
      <p:graphicFrame>
        <p:nvGraphicFramePr>
          <p:cNvPr id="5" name="Table 4">
            <a:extLst>
              <a:ext uri="{FF2B5EF4-FFF2-40B4-BE49-F238E27FC236}">
                <a16:creationId xmlns:a16="http://schemas.microsoft.com/office/drawing/2014/main" id="{79F952FF-9E43-4440-AD2E-C9640C39D04B}"/>
              </a:ext>
            </a:extLst>
          </p:cNvPr>
          <p:cNvGraphicFramePr>
            <a:graphicFrameLocks noGrp="1"/>
          </p:cNvGraphicFramePr>
          <p:nvPr/>
        </p:nvGraphicFramePr>
        <p:xfrm>
          <a:off x="392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12005353"/>
                    </a:ext>
                  </a:extLst>
                </a:gridCol>
              </a:tblGrid>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708080"/>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855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799023"/>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905103"/>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170040"/>
                  </a:ext>
                </a:extLst>
              </a:tr>
              <a:tr h="370840">
                <a:tc>
                  <a:txBody>
                    <a:bodyPr/>
                    <a:lstStyle/>
                    <a:p>
                      <a:pPr algn="ctr"/>
                      <a:r>
                        <a:rPr lang="en-GB" sz="2000" b="1" dirty="0">
                          <a:solidFill>
                            <a:srgbClr val="115076"/>
                          </a:solidFill>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138516"/>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2834187"/>
                  </a:ext>
                </a:extLst>
              </a:tr>
            </a:tbl>
          </a:graphicData>
        </a:graphic>
      </p:graphicFrame>
      <p:graphicFrame>
        <p:nvGraphicFramePr>
          <p:cNvPr id="2" name="Table 1">
            <a:extLst>
              <a:ext uri="{FF2B5EF4-FFF2-40B4-BE49-F238E27FC236}">
                <a16:creationId xmlns:a16="http://schemas.microsoft.com/office/drawing/2014/main" id="{C38353C3-8F2A-4A46-AB47-2332FCAC055E}"/>
              </a:ext>
            </a:extLst>
          </p:cNvPr>
          <p:cNvGraphicFramePr>
            <a:graphicFrameLocks noGrp="1"/>
          </p:cNvGraphicFramePr>
          <p:nvPr/>
        </p:nvGraphicFramePr>
        <p:xfrm>
          <a:off x="2840550" y="278782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38334758"/>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263725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399108"/>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601554"/>
                  </a:ext>
                </a:extLst>
              </a:tr>
              <a:tr h="370840">
                <a:tc>
                  <a:txBody>
                    <a:bodyPr/>
                    <a:lstStyle/>
                    <a:p>
                      <a:pPr algn="ctr"/>
                      <a:r>
                        <a:rPr lang="en-GB" sz="2000" b="1" dirty="0">
                          <a:solidFill>
                            <a:srgbClr val="115076"/>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962028"/>
                  </a:ext>
                </a:extLst>
              </a:tr>
              <a:tr h="370840">
                <a:tc>
                  <a:txBody>
                    <a:bodyPr/>
                    <a:lstStyle/>
                    <a:p>
                      <a:pPr algn="ctr"/>
                      <a:r>
                        <a:rPr lang="en-GB" sz="2000" b="1" dirty="0">
                          <a:solidFill>
                            <a:srgbClr val="115076"/>
                          </a:solidFill>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4522193"/>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8906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461844"/>
                  </a:ext>
                </a:extLst>
              </a:tr>
            </a:tbl>
          </a:graphicData>
        </a:graphic>
      </p:graphicFrame>
      <p:graphicFrame>
        <p:nvGraphicFramePr>
          <p:cNvPr id="3" name="Table 2">
            <a:extLst>
              <a:ext uri="{FF2B5EF4-FFF2-40B4-BE49-F238E27FC236}">
                <a16:creationId xmlns:a16="http://schemas.microsoft.com/office/drawing/2014/main" id="{A01EFB39-D3FA-4147-85BE-EE958EC0173B}"/>
              </a:ext>
            </a:extLst>
          </p:cNvPr>
          <p:cNvGraphicFramePr>
            <a:graphicFrameLocks noGrp="1"/>
          </p:cNvGraphicFramePr>
          <p:nvPr/>
        </p:nvGraphicFramePr>
        <p:xfrm>
          <a:off x="2300550" y="2787828"/>
          <a:ext cx="540000" cy="15849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21053935"/>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858954"/>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74376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04391"/>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786998"/>
                  </a:ext>
                </a:extLst>
              </a:tr>
            </a:tbl>
          </a:graphicData>
        </a:graphic>
      </p:graphicFrame>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Vocabulaire</a:t>
            </a:r>
            <a:endParaRPr lang="en-GB" sz="3600" b="1" dirty="0">
              <a:solidFill>
                <a:schemeClr val="bg1"/>
              </a:solidFill>
            </a:endParaRPr>
          </a:p>
        </p:txBody>
      </p:sp>
      <p:sp>
        <p:nvSpPr>
          <p:cNvPr id="22" name="TextBox 21">
            <a:extLst>
              <a:ext uri="{FF2B5EF4-FFF2-40B4-BE49-F238E27FC236}">
                <a16:creationId xmlns:a16="http://schemas.microsoft.com/office/drawing/2014/main" id="{89BDDCE7-28E6-4DDA-8C03-81A10866BE3C}"/>
              </a:ext>
            </a:extLst>
          </p:cNvPr>
          <p:cNvSpPr txBox="1"/>
          <p:nvPr/>
        </p:nvSpPr>
        <p:spPr>
          <a:xfrm>
            <a:off x="277343" y="3375114"/>
            <a:ext cx="176362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[letter]</a:t>
            </a:r>
          </a:p>
        </p:txBody>
      </p:sp>
      <p:sp>
        <p:nvSpPr>
          <p:cNvPr id="23" name="Rounded Rectangle 10">
            <a:extLst>
              <a:ext uri="{FF2B5EF4-FFF2-40B4-BE49-F238E27FC236}">
                <a16:creationId xmlns:a16="http://schemas.microsoft.com/office/drawing/2014/main" id="{DCD96ACB-568F-49B9-A134-77E248CDEEA7}"/>
              </a:ext>
            </a:extLst>
          </p:cNvPr>
          <p:cNvSpPr/>
          <p:nvPr/>
        </p:nvSpPr>
        <p:spPr>
          <a:xfrm>
            <a:off x="11029950" y="223022"/>
            <a:ext cx="1027739"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6720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1197672818"/>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graphicFrame>
        <p:nvGraphicFramePr>
          <p:cNvPr id="18" name="Table 17">
            <a:extLst>
              <a:ext uri="{FF2B5EF4-FFF2-40B4-BE49-F238E27FC236}">
                <a16:creationId xmlns:a16="http://schemas.microsoft.com/office/drawing/2014/main" id="{AFC5F3F3-AEF0-4E3D-8806-C727FB30491A}"/>
              </a:ext>
            </a:extLst>
          </p:cNvPr>
          <p:cNvGraphicFramePr>
            <a:graphicFrameLocks noGrp="1"/>
          </p:cNvGraphicFramePr>
          <p:nvPr>
            <p:extLst>
              <p:ext uri="{D42A27DB-BD31-4B8C-83A1-F6EECF244321}">
                <p14:modId xmlns:p14="http://schemas.microsoft.com/office/powerpoint/2010/main" val="1997675221"/>
              </p:ext>
            </p:extLst>
          </p:nvPr>
        </p:nvGraphicFramePr>
        <p:xfrm>
          <a:off x="9320550" y="1592034"/>
          <a:ext cx="540000" cy="35661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1106038083"/>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1506070"/>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8314138"/>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444088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9645379"/>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157546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8540822"/>
                  </a:ext>
                </a:extLst>
              </a:tr>
              <a:tr h="370840">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993089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854442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1493553"/>
                  </a:ext>
                </a:extLst>
              </a:tr>
            </a:tbl>
          </a:graphicData>
        </a:graphic>
      </p:graphicFrame>
      <p:graphicFrame>
        <p:nvGraphicFramePr>
          <p:cNvPr id="17" name="Table 16">
            <a:extLst>
              <a:ext uri="{FF2B5EF4-FFF2-40B4-BE49-F238E27FC236}">
                <a16:creationId xmlns:a16="http://schemas.microsoft.com/office/drawing/2014/main" id="{36C72EEE-8D5B-47B1-9D88-E0E0111990A9}"/>
              </a:ext>
            </a:extLst>
          </p:cNvPr>
          <p:cNvGraphicFramePr>
            <a:graphicFrameLocks noGrp="1"/>
          </p:cNvGraphicFramePr>
          <p:nvPr/>
        </p:nvGraphicFramePr>
        <p:xfrm>
          <a:off x="11480550" y="2785896"/>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00953592"/>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558238"/>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1183835"/>
                  </a:ext>
                </a:extLst>
              </a:tr>
              <a:tr h="370840">
                <a:tc>
                  <a:txBody>
                    <a:bodyPr/>
                    <a:lstStyle/>
                    <a:p>
                      <a:pPr algn="ctr"/>
                      <a:r>
                        <a:rPr lang="en-GB" sz="20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0322554"/>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4818933"/>
                  </a:ext>
                </a:extLst>
              </a:tr>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215459"/>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18058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8708617"/>
                  </a:ext>
                </a:extLst>
              </a:tr>
            </a:tbl>
          </a:graphicData>
        </a:graphic>
      </p:graphicFrame>
      <p:graphicFrame>
        <p:nvGraphicFramePr>
          <p:cNvPr id="16" name="Table 15">
            <a:extLst>
              <a:ext uri="{FF2B5EF4-FFF2-40B4-BE49-F238E27FC236}">
                <a16:creationId xmlns:a16="http://schemas.microsoft.com/office/drawing/2014/main" id="{5D6F299F-EC6D-4540-B3AA-3B1B9014B2D8}"/>
              </a:ext>
            </a:extLst>
          </p:cNvPr>
          <p:cNvGraphicFramePr>
            <a:graphicFrameLocks noGrp="1"/>
          </p:cNvGraphicFramePr>
          <p:nvPr/>
        </p:nvGraphicFramePr>
        <p:xfrm>
          <a:off x="10940550" y="3184068"/>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84334728"/>
                    </a:ext>
                  </a:extLst>
                </a:gridCol>
              </a:tblGrid>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693122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7721152"/>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7670331"/>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6130725"/>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0060922"/>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736106"/>
                  </a:ext>
                </a:extLst>
              </a:tr>
            </a:tbl>
          </a:graphicData>
        </a:graphic>
      </p:graphicFrame>
      <p:graphicFrame>
        <p:nvGraphicFramePr>
          <p:cNvPr id="15" name="Table 14">
            <a:extLst>
              <a:ext uri="{FF2B5EF4-FFF2-40B4-BE49-F238E27FC236}">
                <a16:creationId xmlns:a16="http://schemas.microsoft.com/office/drawing/2014/main" id="{51B21222-BFFF-47F1-884C-2FA190C790E5}"/>
              </a:ext>
            </a:extLst>
          </p:cNvPr>
          <p:cNvGraphicFramePr>
            <a:graphicFrameLocks noGrp="1"/>
          </p:cNvGraphicFramePr>
          <p:nvPr/>
        </p:nvGraphicFramePr>
        <p:xfrm>
          <a:off x="10400550" y="3183601"/>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755167576"/>
                    </a:ext>
                  </a:extLst>
                </a:gridCol>
              </a:tblGrid>
              <a:tr h="370840">
                <a:tc>
                  <a:txBody>
                    <a:bodyPr/>
                    <a:lstStyle/>
                    <a:p>
                      <a:pPr algn="ctr"/>
                      <a:r>
                        <a:rPr lang="en-GB" sz="20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1951177"/>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6871151"/>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17703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0716330"/>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9498178"/>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2061610"/>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7021115"/>
                  </a:ext>
                </a:extLst>
              </a:tr>
            </a:tbl>
          </a:graphicData>
        </a:graphic>
      </p:graphicFrame>
      <p:graphicFrame>
        <p:nvGraphicFramePr>
          <p:cNvPr id="13" name="Table 12">
            <a:extLst>
              <a:ext uri="{FF2B5EF4-FFF2-40B4-BE49-F238E27FC236}">
                <a16:creationId xmlns:a16="http://schemas.microsoft.com/office/drawing/2014/main" id="{A2EBA046-CC2A-499D-A8F0-C4D4498DBE78}"/>
              </a:ext>
            </a:extLst>
          </p:cNvPr>
          <p:cNvGraphicFramePr>
            <a:graphicFrameLocks noGrp="1"/>
          </p:cNvGraphicFramePr>
          <p:nvPr/>
        </p:nvGraphicFramePr>
        <p:xfrm>
          <a:off x="878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275003161"/>
                    </a:ext>
                  </a:extLst>
                </a:gridCol>
              </a:tblGrid>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362450"/>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3395847"/>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4156856"/>
                  </a:ext>
                </a:extLst>
              </a:tr>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9424957"/>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247875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9865030"/>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2306024"/>
                  </a:ext>
                </a:extLst>
              </a:tr>
            </a:tbl>
          </a:graphicData>
        </a:graphic>
      </p:graphicFrame>
      <p:graphicFrame>
        <p:nvGraphicFramePr>
          <p:cNvPr id="12" name="Table 11">
            <a:extLst>
              <a:ext uri="{FF2B5EF4-FFF2-40B4-BE49-F238E27FC236}">
                <a16:creationId xmlns:a16="http://schemas.microsoft.com/office/drawing/2014/main" id="{96BBEFAE-B1B4-4EA8-A5E6-863239D5BADE}"/>
              </a:ext>
            </a:extLst>
          </p:cNvPr>
          <p:cNvGraphicFramePr>
            <a:graphicFrameLocks noGrp="1"/>
          </p:cNvGraphicFramePr>
          <p:nvPr/>
        </p:nvGraphicFramePr>
        <p:xfrm>
          <a:off x="8240550" y="2391588"/>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168938382"/>
                    </a:ext>
                  </a:extLst>
                </a:gridCol>
              </a:tblGrid>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577829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5004704"/>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5217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4020123"/>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30668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525608"/>
                  </a:ext>
                </a:extLst>
              </a:tr>
            </a:tbl>
          </a:graphicData>
        </a:graphic>
      </p:graphicFrame>
      <p:graphicFrame>
        <p:nvGraphicFramePr>
          <p:cNvPr id="11" name="Table 10">
            <a:extLst>
              <a:ext uri="{FF2B5EF4-FFF2-40B4-BE49-F238E27FC236}">
                <a16:creationId xmlns:a16="http://schemas.microsoft.com/office/drawing/2014/main" id="{ECE674AB-7B78-4412-8D1F-38172C7B51B0}"/>
              </a:ext>
            </a:extLst>
          </p:cNvPr>
          <p:cNvGraphicFramePr>
            <a:graphicFrameLocks noGrp="1"/>
          </p:cNvGraphicFramePr>
          <p:nvPr/>
        </p:nvGraphicFramePr>
        <p:xfrm>
          <a:off x="7700550" y="3188970"/>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72563484"/>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2461476"/>
                  </a:ext>
                </a:extLst>
              </a:tr>
              <a:tr h="370840">
                <a:tc>
                  <a:txBody>
                    <a:bodyPr/>
                    <a:lstStyle/>
                    <a:p>
                      <a:pPr algn="ctr"/>
                      <a:r>
                        <a:rPr lang="en-GB" sz="2000" b="1" dirty="0">
                          <a:solidFill>
                            <a:srgbClr val="115076"/>
                          </a:solidFill>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6507893"/>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6235247"/>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968004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8261838"/>
                  </a:ext>
                </a:extLst>
              </a:tr>
            </a:tbl>
          </a:graphicData>
        </a:graphic>
      </p:graphicFrame>
      <p:graphicFrame>
        <p:nvGraphicFramePr>
          <p:cNvPr id="10" name="Table 9">
            <a:extLst>
              <a:ext uri="{FF2B5EF4-FFF2-40B4-BE49-F238E27FC236}">
                <a16:creationId xmlns:a16="http://schemas.microsoft.com/office/drawing/2014/main" id="{4149D026-E2B2-4F65-9D4C-7A92CDE4EBEF}"/>
              </a:ext>
            </a:extLst>
          </p:cNvPr>
          <p:cNvGraphicFramePr>
            <a:graphicFrameLocks noGrp="1"/>
          </p:cNvGraphicFramePr>
          <p:nvPr/>
        </p:nvGraphicFramePr>
        <p:xfrm>
          <a:off x="6620550" y="1981200"/>
          <a:ext cx="540000" cy="1981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291186486"/>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295694"/>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20577"/>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5030634"/>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5301398"/>
                  </a:ext>
                </a:extLst>
              </a:tr>
              <a:tr h="370840">
                <a:tc>
                  <a:txBody>
                    <a:bodyPr/>
                    <a:lstStyle/>
                    <a:p>
                      <a:pPr algn="ctr"/>
                      <a:r>
                        <a:rPr lang="en-GB" sz="20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6644564"/>
                  </a:ext>
                </a:extLst>
              </a:tr>
            </a:tbl>
          </a:graphicData>
        </a:graphic>
      </p:graphicFrame>
      <p:graphicFrame>
        <p:nvGraphicFramePr>
          <p:cNvPr id="9" name="Table 8">
            <a:extLst>
              <a:ext uri="{FF2B5EF4-FFF2-40B4-BE49-F238E27FC236}">
                <a16:creationId xmlns:a16="http://schemas.microsoft.com/office/drawing/2014/main" id="{F9621450-7B38-4447-AEE0-AD41C1D79F06}"/>
              </a:ext>
            </a:extLst>
          </p:cNvPr>
          <p:cNvGraphicFramePr>
            <a:graphicFrameLocks noGrp="1"/>
          </p:cNvGraphicFramePr>
          <p:nvPr/>
        </p:nvGraphicFramePr>
        <p:xfrm>
          <a:off x="6080550" y="2780754"/>
          <a:ext cx="540000" cy="11887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70348241"/>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83589"/>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2062929"/>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028179"/>
                  </a:ext>
                </a:extLst>
              </a:tr>
            </a:tbl>
          </a:graphicData>
        </a:graphic>
      </p:graphicFrame>
      <p:graphicFrame>
        <p:nvGraphicFramePr>
          <p:cNvPr id="8" name="Table 7">
            <a:extLst>
              <a:ext uri="{FF2B5EF4-FFF2-40B4-BE49-F238E27FC236}">
                <a16:creationId xmlns:a16="http://schemas.microsoft.com/office/drawing/2014/main" id="{9034F836-4061-4B53-9BA3-038D44C0F7AA}"/>
              </a:ext>
            </a:extLst>
          </p:cNvPr>
          <p:cNvGraphicFramePr>
            <a:graphicFrameLocks noGrp="1"/>
          </p:cNvGraphicFramePr>
          <p:nvPr/>
        </p:nvGraphicFramePr>
        <p:xfrm>
          <a:off x="5540550" y="2792730"/>
          <a:ext cx="540000" cy="237744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9992522"/>
                    </a:ext>
                  </a:extLst>
                </a:gridCol>
              </a:tblGrid>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53946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3930701"/>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4933984"/>
                  </a:ext>
                </a:extLst>
              </a:tr>
              <a:tr h="370840">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920111"/>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5745404"/>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8803533"/>
                  </a:ext>
                </a:extLst>
              </a:tr>
            </a:tbl>
          </a:graphicData>
        </a:graphic>
      </p:graphicFrame>
      <p:graphicFrame>
        <p:nvGraphicFramePr>
          <p:cNvPr id="7" name="Table 6">
            <a:extLst>
              <a:ext uri="{FF2B5EF4-FFF2-40B4-BE49-F238E27FC236}">
                <a16:creationId xmlns:a16="http://schemas.microsoft.com/office/drawing/2014/main" id="{7370836F-A209-4663-A538-04FA39F345EC}"/>
              </a:ext>
            </a:extLst>
          </p:cNvPr>
          <p:cNvGraphicFramePr>
            <a:graphicFrameLocks noGrp="1"/>
          </p:cNvGraphicFramePr>
          <p:nvPr>
            <p:extLst>
              <p:ext uri="{D42A27DB-BD31-4B8C-83A1-F6EECF244321}">
                <p14:modId xmlns:p14="http://schemas.microsoft.com/office/powerpoint/2010/main" val="2146700105"/>
              </p:ext>
            </p:extLst>
          </p:nvPr>
        </p:nvGraphicFramePr>
        <p:xfrm>
          <a:off x="5000550" y="120286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242565022"/>
                    </a:ext>
                  </a:extLst>
                </a:gridCol>
              </a:tblGrid>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019617"/>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9661526"/>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405886"/>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9393706"/>
                  </a:ext>
                </a:extLst>
              </a:tr>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5542317"/>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2872766"/>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606678"/>
                  </a:ext>
                </a:extLst>
              </a:tr>
              <a:tr h="370840">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6815830"/>
                  </a:ext>
                </a:extLst>
              </a:tr>
            </a:tbl>
          </a:graphicData>
        </a:graphic>
      </p:graphicFrame>
      <p:graphicFrame>
        <p:nvGraphicFramePr>
          <p:cNvPr id="6" name="Table 5">
            <a:extLst>
              <a:ext uri="{FF2B5EF4-FFF2-40B4-BE49-F238E27FC236}">
                <a16:creationId xmlns:a16="http://schemas.microsoft.com/office/drawing/2014/main" id="{E9557F4A-7269-481A-AA67-ECC3B3186147}"/>
              </a:ext>
            </a:extLst>
          </p:cNvPr>
          <p:cNvGraphicFramePr>
            <a:graphicFrameLocks noGrp="1"/>
          </p:cNvGraphicFramePr>
          <p:nvPr>
            <p:extLst>
              <p:ext uri="{D42A27DB-BD31-4B8C-83A1-F6EECF244321}">
                <p14:modId xmlns:p14="http://schemas.microsoft.com/office/powerpoint/2010/main" val="2917687663"/>
              </p:ext>
            </p:extLst>
          </p:nvPr>
        </p:nvGraphicFramePr>
        <p:xfrm>
          <a:off x="4460550" y="2787828"/>
          <a:ext cx="540000" cy="316992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90960152"/>
                    </a:ext>
                  </a:extLst>
                </a:gridCol>
              </a:tblGrid>
              <a:tr h="370840">
                <a:tc>
                  <a:txBody>
                    <a:bodyPr/>
                    <a:lstStyle/>
                    <a:p>
                      <a:pPr algn="ctr"/>
                      <a:r>
                        <a:rPr lang="en-GB" sz="2000" b="1" dirty="0">
                          <a:solidFill>
                            <a:srgbClr val="115076"/>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3664980"/>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1528298"/>
                  </a:ext>
                </a:extLst>
              </a:tr>
              <a:tr h="370840">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055769"/>
                  </a:ext>
                </a:extLst>
              </a:tr>
              <a:tr h="370840">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799642"/>
                  </a:ext>
                </a:extLst>
              </a:tr>
              <a:tr h="370840">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159102"/>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7468008"/>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1151164"/>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64923"/>
                  </a:ext>
                </a:extLst>
              </a:tr>
            </a:tbl>
          </a:graphicData>
        </a:graphic>
      </p:graphicFrame>
      <p:graphicFrame>
        <p:nvGraphicFramePr>
          <p:cNvPr id="5" name="Table 4">
            <a:extLst>
              <a:ext uri="{FF2B5EF4-FFF2-40B4-BE49-F238E27FC236}">
                <a16:creationId xmlns:a16="http://schemas.microsoft.com/office/drawing/2014/main" id="{79F952FF-9E43-4440-AD2E-C9640C39D04B}"/>
              </a:ext>
            </a:extLst>
          </p:cNvPr>
          <p:cNvGraphicFramePr>
            <a:graphicFrameLocks noGrp="1"/>
          </p:cNvGraphicFramePr>
          <p:nvPr/>
        </p:nvGraphicFramePr>
        <p:xfrm>
          <a:off x="3920550" y="358030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2012005353"/>
                    </a:ext>
                  </a:extLst>
                </a:gridCol>
              </a:tblGrid>
              <a:tr h="370840">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708080"/>
                  </a:ext>
                </a:extLst>
              </a:tr>
              <a:tr h="370840">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855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799023"/>
                  </a:ext>
                </a:extLst>
              </a:tr>
              <a:tr h="370840">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905103"/>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170040"/>
                  </a:ext>
                </a:extLst>
              </a:tr>
              <a:tr h="370840">
                <a:tc>
                  <a:txBody>
                    <a:bodyPr/>
                    <a:lstStyle/>
                    <a:p>
                      <a:pPr algn="ctr"/>
                      <a:r>
                        <a:rPr lang="en-GB" sz="2000" b="1" dirty="0">
                          <a:solidFill>
                            <a:srgbClr val="115076"/>
                          </a:solidFill>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138516"/>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2834187"/>
                  </a:ext>
                </a:extLst>
              </a:tr>
            </a:tbl>
          </a:graphicData>
        </a:graphic>
      </p:graphicFrame>
      <p:graphicFrame>
        <p:nvGraphicFramePr>
          <p:cNvPr id="2" name="Table 1">
            <a:extLst>
              <a:ext uri="{FF2B5EF4-FFF2-40B4-BE49-F238E27FC236}">
                <a16:creationId xmlns:a16="http://schemas.microsoft.com/office/drawing/2014/main" id="{C38353C3-8F2A-4A46-AB47-2332FCAC055E}"/>
              </a:ext>
            </a:extLst>
          </p:cNvPr>
          <p:cNvGraphicFramePr>
            <a:graphicFrameLocks noGrp="1"/>
          </p:cNvGraphicFramePr>
          <p:nvPr/>
        </p:nvGraphicFramePr>
        <p:xfrm>
          <a:off x="2840550" y="2787828"/>
          <a:ext cx="540000" cy="277368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38334758"/>
                    </a:ext>
                  </a:extLst>
                </a:gridCol>
              </a:tblGrid>
              <a:tr h="370840">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2637250"/>
                  </a:ext>
                </a:extLst>
              </a:tr>
              <a:tr h="370840">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3399108"/>
                  </a:ext>
                </a:extLst>
              </a:tr>
              <a:tr h="370840">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601554"/>
                  </a:ext>
                </a:extLst>
              </a:tr>
              <a:tr h="370840">
                <a:tc>
                  <a:txBody>
                    <a:bodyPr/>
                    <a:lstStyle/>
                    <a:p>
                      <a:pPr algn="ctr"/>
                      <a:r>
                        <a:rPr lang="en-GB" sz="2000" b="1" dirty="0">
                          <a:solidFill>
                            <a:srgbClr val="115076"/>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962028"/>
                  </a:ext>
                </a:extLst>
              </a:tr>
              <a:tr h="370840">
                <a:tc>
                  <a:txBody>
                    <a:bodyPr/>
                    <a:lstStyle/>
                    <a:p>
                      <a:pPr algn="ctr"/>
                      <a:r>
                        <a:rPr lang="en-GB" sz="2000" b="1" dirty="0">
                          <a:solidFill>
                            <a:srgbClr val="115076"/>
                          </a:solidFill>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4522193"/>
                  </a:ext>
                </a:extLst>
              </a:tr>
              <a:tr h="370840">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890613"/>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461844"/>
                  </a:ext>
                </a:extLst>
              </a:tr>
            </a:tbl>
          </a:graphicData>
        </a:graphic>
      </p:graphicFrame>
      <p:graphicFrame>
        <p:nvGraphicFramePr>
          <p:cNvPr id="3" name="Table 2">
            <a:extLst>
              <a:ext uri="{FF2B5EF4-FFF2-40B4-BE49-F238E27FC236}">
                <a16:creationId xmlns:a16="http://schemas.microsoft.com/office/drawing/2014/main" id="{A01EFB39-D3FA-4147-85BE-EE958EC0173B}"/>
              </a:ext>
            </a:extLst>
          </p:cNvPr>
          <p:cNvGraphicFramePr>
            <a:graphicFrameLocks noGrp="1"/>
          </p:cNvGraphicFramePr>
          <p:nvPr/>
        </p:nvGraphicFramePr>
        <p:xfrm>
          <a:off x="2300550" y="2787828"/>
          <a:ext cx="540000" cy="15849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021053935"/>
                    </a:ext>
                  </a:extLst>
                </a:gridCol>
              </a:tblGrid>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858954"/>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743765"/>
                  </a:ext>
                </a:extLst>
              </a:tr>
              <a:tr h="370840">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704391"/>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786998"/>
                  </a:ext>
                </a:extLst>
              </a:tr>
            </a:tbl>
          </a:graphicData>
        </a:graphic>
      </p:graphicFrame>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Vocabulaire</a:t>
            </a:r>
            <a:endParaRPr lang="en-GB" sz="3600" b="1" dirty="0">
              <a:solidFill>
                <a:schemeClr val="bg1"/>
              </a:solidFill>
            </a:endParaRPr>
          </a:p>
        </p:txBody>
      </p:sp>
      <p:pic>
        <p:nvPicPr>
          <p:cNvPr id="23" name="Picture 18" descr="Music Notes PNG Clip Art | Gallery Yopriceville - High-Quality ">
            <a:extLst>
              <a:ext uri="{FF2B5EF4-FFF2-40B4-BE49-F238E27FC236}">
                <a16:creationId xmlns:a16="http://schemas.microsoft.com/office/drawing/2014/main" id="{1C5DF3AC-76B1-4DEE-8062-219C65A96B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465" y="2699358"/>
            <a:ext cx="1548333" cy="18000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10">
            <a:extLst>
              <a:ext uri="{FF2B5EF4-FFF2-40B4-BE49-F238E27FC236}">
                <a16:creationId xmlns:a16="http://schemas.microsoft.com/office/drawing/2014/main" id="{1A38A082-30B2-47A2-BA81-7C97A6D4CCA4}"/>
              </a:ext>
            </a:extLst>
          </p:cNvPr>
          <p:cNvSpPr/>
          <p:nvPr/>
        </p:nvSpPr>
        <p:spPr>
          <a:xfrm>
            <a:off x="11029950" y="223022"/>
            <a:ext cx="1027739"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386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C’est</a:t>
            </a:r>
            <a:r>
              <a:rPr lang="en-GB" sz="3600" b="1" dirty="0">
                <a:solidFill>
                  <a:schemeClr val="bg1"/>
                </a:solidFill>
              </a:rPr>
              <a:t> un SFC ?</a:t>
            </a:r>
          </a:p>
        </p:txBody>
      </p:sp>
      <p:sp>
        <p:nvSpPr>
          <p:cNvPr id="3" name="Rounded Rectangle 10">
            <a:extLst>
              <a:ext uri="{FF2B5EF4-FFF2-40B4-BE49-F238E27FC236}">
                <a16:creationId xmlns:a16="http://schemas.microsoft.com/office/drawing/2014/main" id="{9EF87CF3-C974-4167-8844-D0127B40530C}"/>
              </a:ext>
            </a:extLst>
          </p:cNvPr>
          <p:cNvSpPr/>
          <p:nvPr/>
        </p:nvSpPr>
        <p:spPr>
          <a:xfrm>
            <a:off x="10439401" y="223022"/>
            <a:ext cx="1618288"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964118" y="3041918"/>
            <a:ext cx="226376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German</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2083082" y="4438489"/>
            <a:ext cx="1260000" cy="1260000"/>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4817447" y="3749804"/>
            <a:ext cx="255711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alleman</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d</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8" name="Picture 7">
            <a:extLst>
              <a:ext uri="{FF2B5EF4-FFF2-40B4-BE49-F238E27FC236}">
                <a16:creationId xmlns:a16="http://schemas.microsoft.com/office/drawing/2014/main" id="{493B9793-A301-4748-BF08-CDBF3DC353B7}"/>
              </a:ext>
            </a:extLst>
          </p:cNvPr>
          <p:cNvPicPr>
            <a:picLocks noChangeAspect="1"/>
          </p:cNvPicPr>
          <p:nvPr/>
        </p:nvPicPr>
        <p:blipFill>
          <a:blip r:embed="rId4"/>
          <a:stretch>
            <a:fillRect/>
          </a:stretch>
        </p:blipFill>
        <p:spPr>
          <a:xfrm>
            <a:off x="9100184" y="4663620"/>
            <a:ext cx="590632" cy="809738"/>
          </a:xfrm>
          <a:prstGeom prst="rect">
            <a:avLst/>
          </a:prstGeom>
        </p:spPr>
      </p:pic>
      <p:pic>
        <p:nvPicPr>
          <p:cNvPr id="10" name="Picture 9">
            <a:extLst>
              <a:ext uri="{FF2B5EF4-FFF2-40B4-BE49-F238E27FC236}">
                <a16:creationId xmlns:a16="http://schemas.microsoft.com/office/drawing/2014/main" id="{B21C88EC-2A75-4DAC-BB4C-B584B2BBC560}"/>
              </a:ext>
            </a:extLst>
          </p:cNvPr>
          <p:cNvPicPr>
            <a:picLocks noChangeAspect="1"/>
          </p:cNvPicPr>
          <p:nvPr/>
        </p:nvPicPr>
        <p:blipFill>
          <a:blip r:embed="rId5"/>
          <a:stretch>
            <a:fillRect/>
          </a:stretch>
        </p:blipFill>
        <p:spPr>
          <a:xfrm>
            <a:off x="2334356" y="4684346"/>
            <a:ext cx="757452" cy="789012"/>
          </a:xfrm>
          <a:prstGeom prst="rect">
            <a:avLst/>
          </a:prstGeom>
        </p:spPr>
      </p:pic>
    </p:spTree>
    <p:extLst>
      <p:ext uri="{BB962C8B-B14F-4D97-AF65-F5344CB8AC3E}">
        <p14:creationId xmlns:p14="http://schemas.microsoft.com/office/powerpoint/2010/main" val="319058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D1F228-6BEE-4C43-9F0B-AE8B0CBB89DC}"/>
              </a:ext>
            </a:extLst>
          </p:cNvPr>
          <p:cNvGraphicFramePr>
            <a:graphicFrameLocks noGrp="1"/>
          </p:cNvGraphicFramePr>
          <p:nvPr>
            <p:extLst>
              <p:ext uri="{D42A27DB-BD31-4B8C-83A1-F6EECF244321}">
                <p14:modId xmlns:p14="http://schemas.microsoft.com/office/powerpoint/2010/main" val="2432717397"/>
              </p:ext>
            </p:extLst>
          </p:nvPr>
        </p:nvGraphicFramePr>
        <p:xfrm>
          <a:off x="2300550" y="806628"/>
          <a:ext cx="9720000" cy="554736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4159109435"/>
                    </a:ext>
                  </a:extLst>
                </a:gridCol>
                <a:gridCol w="540000">
                  <a:extLst>
                    <a:ext uri="{9D8B030D-6E8A-4147-A177-3AD203B41FA5}">
                      <a16:colId xmlns:a16="http://schemas.microsoft.com/office/drawing/2014/main" val="3830340410"/>
                    </a:ext>
                  </a:extLst>
                </a:gridCol>
                <a:gridCol w="540000">
                  <a:extLst>
                    <a:ext uri="{9D8B030D-6E8A-4147-A177-3AD203B41FA5}">
                      <a16:colId xmlns:a16="http://schemas.microsoft.com/office/drawing/2014/main" val="112289248"/>
                    </a:ext>
                  </a:extLst>
                </a:gridCol>
                <a:gridCol w="540000">
                  <a:extLst>
                    <a:ext uri="{9D8B030D-6E8A-4147-A177-3AD203B41FA5}">
                      <a16:colId xmlns:a16="http://schemas.microsoft.com/office/drawing/2014/main" val="3241316615"/>
                    </a:ext>
                  </a:extLst>
                </a:gridCol>
                <a:gridCol w="540000">
                  <a:extLst>
                    <a:ext uri="{9D8B030D-6E8A-4147-A177-3AD203B41FA5}">
                      <a16:colId xmlns:a16="http://schemas.microsoft.com/office/drawing/2014/main" val="1353031874"/>
                    </a:ext>
                  </a:extLst>
                </a:gridCol>
                <a:gridCol w="540000">
                  <a:extLst>
                    <a:ext uri="{9D8B030D-6E8A-4147-A177-3AD203B41FA5}">
                      <a16:colId xmlns:a16="http://schemas.microsoft.com/office/drawing/2014/main" val="1692041280"/>
                    </a:ext>
                  </a:extLst>
                </a:gridCol>
                <a:gridCol w="540000">
                  <a:extLst>
                    <a:ext uri="{9D8B030D-6E8A-4147-A177-3AD203B41FA5}">
                      <a16:colId xmlns:a16="http://schemas.microsoft.com/office/drawing/2014/main" val="2965996709"/>
                    </a:ext>
                  </a:extLst>
                </a:gridCol>
                <a:gridCol w="540000">
                  <a:extLst>
                    <a:ext uri="{9D8B030D-6E8A-4147-A177-3AD203B41FA5}">
                      <a16:colId xmlns:a16="http://schemas.microsoft.com/office/drawing/2014/main" val="1211283596"/>
                    </a:ext>
                  </a:extLst>
                </a:gridCol>
                <a:gridCol w="540000">
                  <a:extLst>
                    <a:ext uri="{9D8B030D-6E8A-4147-A177-3AD203B41FA5}">
                      <a16:colId xmlns:a16="http://schemas.microsoft.com/office/drawing/2014/main" val="1978181247"/>
                    </a:ext>
                  </a:extLst>
                </a:gridCol>
                <a:gridCol w="540000">
                  <a:extLst>
                    <a:ext uri="{9D8B030D-6E8A-4147-A177-3AD203B41FA5}">
                      <a16:colId xmlns:a16="http://schemas.microsoft.com/office/drawing/2014/main" val="2128148469"/>
                    </a:ext>
                  </a:extLst>
                </a:gridCol>
                <a:gridCol w="540000">
                  <a:extLst>
                    <a:ext uri="{9D8B030D-6E8A-4147-A177-3AD203B41FA5}">
                      <a16:colId xmlns:a16="http://schemas.microsoft.com/office/drawing/2014/main" val="1792681035"/>
                    </a:ext>
                  </a:extLst>
                </a:gridCol>
                <a:gridCol w="540000">
                  <a:extLst>
                    <a:ext uri="{9D8B030D-6E8A-4147-A177-3AD203B41FA5}">
                      <a16:colId xmlns:a16="http://schemas.microsoft.com/office/drawing/2014/main" val="3790045043"/>
                    </a:ext>
                  </a:extLst>
                </a:gridCol>
                <a:gridCol w="540000">
                  <a:extLst>
                    <a:ext uri="{9D8B030D-6E8A-4147-A177-3AD203B41FA5}">
                      <a16:colId xmlns:a16="http://schemas.microsoft.com/office/drawing/2014/main" val="3736648269"/>
                    </a:ext>
                  </a:extLst>
                </a:gridCol>
                <a:gridCol w="540000">
                  <a:extLst>
                    <a:ext uri="{9D8B030D-6E8A-4147-A177-3AD203B41FA5}">
                      <a16:colId xmlns:a16="http://schemas.microsoft.com/office/drawing/2014/main" val="2812231928"/>
                    </a:ext>
                  </a:extLst>
                </a:gridCol>
                <a:gridCol w="540000">
                  <a:extLst>
                    <a:ext uri="{9D8B030D-6E8A-4147-A177-3AD203B41FA5}">
                      <a16:colId xmlns:a16="http://schemas.microsoft.com/office/drawing/2014/main" val="4185312431"/>
                    </a:ext>
                  </a:extLst>
                </a:gridCol>
                <a:gridCol w="540000">
                  <a:extLst>
                    <a:ext uri="{9D8B030D-6E8A-4147-A177-3AD203B41FA5}">
                      <a16:colId xmlns:a16="http://schemas.microsoft.com/office/drawing/2014/main" val="2755374468"/>
                    </a:ext>
                  </a:extLst>
                </a:gridCol>
                <a:gridCol w="540000">
                  <a:extLst>
                    <a:ext uri="{9D8B030D-6E8A-4147-A177-3AD203B41FA5}">
                      <a16:colId xmlns:a16="http://schemas.microsoft.com/office/drawing/2014/main" val="1588898788"/>
                    </a:ext>
                  </a:extLst>
                </a:gridCol>
                <a:gridCol w="540000">
                  <a:extLst>
                    <a:ext uri="{9D8B030D-6E8A-4147-A177-3AD203B41FA5}">
                      <a16:colId xmlns:a16="http://schemas.microsoft.com/office/drawing/2014/main" val="1858620122"/>
                    </a:ext>
                  </a:extLst>
                </a:gridCol>
              </a:tblGrid>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00488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152822"/>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752021"/>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1916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497513"/>
                  </a:ext>
                </a:extLst>
              </a:tr>
              <a:tr h="370840">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783498"/>
                  </a:ext>
                </a:extLst>
              </a:tr>
              <a:tr h="370840">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040458"/>
                  </a:ext>
                </a:extLst>
              </a:tr>
              <a:tr h="370840">
                <a:tc>
                  <a:txBody>
                    <a:bodyPr/>
                    <a:lstStyle/>
                    <a:p>
                      <a:pPr algn="ctr"/>
                      <a:r>
                        <a:rPr lang="en-GB" sz="2000" b="1" dirty="0">
                          <a:solidFill>
                            <a:srgbClr val="EE6000"/>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E6000"/>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E6000"/>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E6000"/>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E6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E6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E6000"/>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E6000"/>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EE6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E6000"/>
                          </a:solidFill>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E6000"/>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E6000"/>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E6000"/>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E6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E6000"/>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E6000"/>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E6000"/>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9356114"/>
                  </a:ext>
                </a:extLst>
              </a:tr>
              <a:tr h="370840">
                <a:tc>
                  <a:txBody>
                    <a:bodyPr/>
                    <a:lstStyle/>
                    <a:p>
                      <a:pPr algn="ctr"/>
                      <a:r>
                        <a:rPr lang="en-GB" sz="2000" b="1" dirty="0">
                          <a:solidFill>
                            <a:srgbClr val="115076"/>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86069"/>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297673"/>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86970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i</a:t>
                      </a: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057664"/>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75715"/>
                  </a:ext>
                </a:extLst>
              </a:tr>
              <a:tr h="370840">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280247"/>
                  </a:ext>
                </a:extLst>
              </a:tr>
            </a:tbl>
          </a:graphicData>
        </a:graphic>
      </p:graphicFrame>
      <p:pic>
        <p:nvPicPr>
          <p:cNvPr id="51" name="Picture 50" descr="background rectangle">
            <a:extLst>
              <a:ext uri="{FF2B5EF4-FFF2-40B4-BE49-F238E27FC236}">
                <a16:creationId xmlns:a16="http://schemas.microsoft.com/office/drawing/2014/main" id="{9F6E0D9F-B50A-4B8A-B533-C1337D3231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1">
            <a:extLst>
              <a:ext uri="{FF2B5EF4-FFF2-40B4-BE49-F238E27FC236}">
                <a16:creationId xmlns:a16="http://schemas.microsoft.com/office/drawing/2014/main" id="{37E2D361-C66B-416B-AC41-38A08A113D70}"/>
              </a:ext>
            </a:extLst>
          </p:cNvPr>
          <p:cNvSpPr>
            <a:spLocks noGrp="1"/>
          </p:cNvSpPr>
          <p:nvPr>
            <p:ph type="title"/>
          </p:nvPr>
        </p:nvSpPr>
        <p:spPr>
          <a:xfrm>
            <a:off x="17760" y="296864"/>
            <a:ext cx="5600700" cy="808793"/>
          </a:xfrm>
        </p:spPr>
        <p:txBody>
          <a:bodyPr>
            <a:noAutofit/>
          </a:bodyPr>
          <a:lstStyle/>
          <a:p>
            <a:r>
              <a:rPr lang="en-GB" sz="3600" b="1" dirty="0">
                <a:solidFill>
                  <a:schemeClr val="bg1"/>
                </a:solidFill>
              </a:rPr>
              <a:t>Au revoir …</a:t>
            </a:r>
          </a:p>
        </p:txBody>
      </p:sp>
      <p:sp>
        <p:nvSpPr>
          <p:cNvPr id="33" name="Rectangle 32">
            <a:extLst>
              <a:ext uri="{FF2B5EF4-FFF2-40B4-BE49-F238E27FC236}">
                <a16:creationId xmlns:a16="http://schemas.microsoft.com/office/drawing/2014/main" id="{AEE3B6B5-E08B-4654-A518-7C176A66DB6A}"/>
              </a:ext>
            </a:extLst>
          </p:cNvPr>
          <p:cNvSpPr/>
          <p:nvPr/>
        </p:nvSpPr>
        <p:spPr>
          <a:xfrm>
            <a:off x="2300550" y="3599358"/>
            <a:ext cx="9720000" cy="363042"/>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290" name="Picture 2" descr="School break time clipart">
            <a:extLst>
              <a:ext uri="{FF2B5EF4-FFF2-40B4-BE49-F238E27FC236}">
                <a16:creationId xmlns:a16="http://schemas.microsoft.com/office/drawing/2014/main" id="{E8D8CB69-3ED1-4314-A748-F72AB3E208A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550" y="3706095"/>
            <a:ext cx="1800000" cy="234527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Goodbye Cartoon ">
            <a:extLst>
              <a:ext uri="{FF2B5EF4-FFF2-40B4-BE49-F238E27FC236}">
                <a16:creationId xmlns:a16="http://schemas.microsoft.com/office/drawing/2014/main" id="{802E8D23-2D6A-4909-A6A1-57F9D006FF4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450" y="1468756"/>
            <a:ext cx="1800000" cy="1825837"/>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5DC368FE-99ED-42DD-8510-BB86CA991589}"/>
              </a:ext>
            </a:extLst>
          </p:cNvPr>
          <p:cNvSpPr txBox="1"/>
          <p:nvPr/>
        </p:nvSpPr>
        <p:spPr>
          <a:xfrm flipH="1">
            <a:off x="1801777" y="1410421"/>
            <a:ext cx="2853690" cy="1168539"/>
          </a:xfrm>
          <a:prstGeom prst="wedgeEllipseCallout">
            <a:avLst>
              <a:gd name="adj1" fmla="val 47257"/>
              <a:gd name="adj2" fmla="val 51088"/>
            </a:avLst>
          </a:prstGeom>
          <a:no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à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l’année</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prochaine</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01679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Prepositions (to the): Gender (Prepositions)</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129659" y="2135388"/>
            <a:ext cx="7932681" cy="4235468"/>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C’est</a:t>
            </a:r>
            <a:r>
              <a:rPr lang="en-GB" sz="3600" b="1" dirty="0">
                <a:solidFill>
                  <a:schemeClr val="bg1"/>
                </a:solidFill>
              </a:rPr>
              <a:t> un SFC ?</a:t>
            </a:r>
          </a:p>
        </p:txBody>
      </p:sp>
      <p:sp>
        <p:nvSpPr>
          <p:cNvPr id="3" name="Rounded Rectangle 10">
            <a:extLst>
              <a:ext uri="{FF2B5EF4-FFF2-40B4-BE49-F238E27FC236}">
                <a16:creationId xmlns:a16="http://schemas.microsoft.com/office/drawing/2014/main" id="{9EF87CF3-C974-4167-8844-D0127B40530C}"/>
              </a:ext>
            </a:extLst>
          </p:cNvPr>
          <p:cNvSpPr/>
          <p:nvPr/>
        </p:nvSpPr>
        <p:spPr>
          <a:xfrm>
            <a:off x="10439401" y="223022"/>
            <a:ext cx="1618288"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963319" y="3041918"/>
            <a:ext cx="226536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different</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2083082" y="4438489"/>
            <a:ext cx="1260000" cy="1260000"/>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4972940" y="3749804"/>
            <a:ext cx="224612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différen</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t</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8" name="Picture 7">
            <a:extLst>
              <a:ext uri="{FF2B5EF4-FFF2-40B4-BE49-F238E27FC236}">
                <a16:creationId xmlns:a16="http://schemas.microsoft.com/office/drawing/2014/main" id="{493B9793-A301-4748-BF08-CDBF3DC353B7}"/>
              </a:ext>
            </a:extLst>
          </p:cNvPr>
          <p:cNvPicPr>
            <a:picLocks noChangeAspect="1"/>
          </p:cNvPicPr>
          <p:nvPr/>
        </p:nvPicPr>
        <p:blipFill>
          <a:blip r:embed="rId4"/>
          <a:stretch>
            <a:fillRect/>
          </a:stretch>
        </p:blipFill>
        <p:spPr>
          <a:xfrm>
            <a:off x="9100184" y="4663620"/>
            <a:ext cx="590632" cy="809738"/>
          </a:xfrm>
          <a:prstGeom prst="rect">
            <a:avLst/>
          </a:prstGeom>
        </p:spPr>
      </p:pic>
      <p:pic>
        <p:nvPicPr>
          <p:cNvPr id="10" name="Picture 9">
            <a:extLst>
              <a:ext uri="{FF2B5EF4-FFF2-40B4-BE49-F238E27FC236}">
                <a16:creationId xmlns:a16="http://schemas.microsoft.com/office/drawing/2014/main" id="{B21C88EC-2A75-4DAC-BB4C-B584B2BBC560}"/>
              </a:ext>
            </a:extLst>
          </p:cNvPr>
          <p:cNvPicPr>
            <a:picLocks noChangeAspect="1"/>
          </p:cNvPicPr>
          <p:nvPr/>
        </p:nvPicPr>
        <p:blipFill>
          <a:blip r:embed="rId5"/>
          <a:stretch>
            <a:fillRect/>
          </a:stretch>
        </p:blipFill>
        <p:spPr>
          <a:xfrm>
            <a:off x="2334356" y="4684346"/>
            <a:ext cx="757452" cy="789012"/>
          </a:xfrm>
          <a:prstGeom prst="rect">
            <a:avLst/>
          </a:prstGeom>
        </p:spPr>
      </p:pic>
    </p:spTree>
    <p:extLst>
      <p:ext uri="{BB962C8B-B14F-4D97-AF65-F5344CB8AC3E}">
        <p14:creationId xmlns:p14="http://schemas.microsoft.com/office/powerpoint/2010/main" val="67403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C’est</a:t>
            </a:r>
            <a:r>
              <a:rPr lang="en-GB" sz="3600" b="1" dirty="0">
                <a:solidFill>
                  <a:schemeClr val="bg1"/>
                </a:solidFill>
              </a:rPr>
              <a:t> un SFC ?</a:t>
            </a:r>
          </a:p>
        </p:txBody>
      </p:sp>
      <p:sp>
        <p:nvSpPr>
          <p:cNvPr id="3" name="Rounded Rectangle 10">
            <a:extLst>
              <a:ext uri="{FF2B5EF4-FFF2-40B4-BE49-F238E27FC236}">
                <a16:creationId xmlns:a16="http://schemas.microsoft.com/office/drawing/2014/main" id="{9EF87CF3-C974-4167-8844-D0127B40530C}"/>
              </a:ext>
            </a:extLst>
          </p:cNvPr>
          <p:cNvSpPr/>
          <p:nvPr/>
        </p:nvSpPr>
        <p:spPr>
          <a:xfrm>
            <a:off x="10439401" y="223022"/>
            <a:ext cx="1618288"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5307163" y="3041918"/>
            <a:ext cx="157767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black</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8765500" y="4438489"/>
            <a:ext cx="1260000" cy="1260000"/>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546014" y="3749804"/>
            <a:ext cx="109998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noi</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r</a:t>
            </a:r>
          </a:p>
        </p:txBody>
      </p:sp>
      <p:pic>
        <p:nvPicPr>
          <p:cNvPr id="8" name="Picture 7">
            <a:extLst>
              <a:ext uri="{FF2B5EF4-FFF2-40B4-BE49-F238E27FC236}">
                <a16:creationId xmlns:a16="http://schemas.microsoft.com/office/drawing/2014/main" id="{493B9793-A301-4748-BF08-CDBF3DC353B7}"/>
              </a:ext>
            </a:extLst>
          </p:cNvPr>
          <p:cNvPicPr>
            <a:picLocks noChangeAspect="1"/>
          </p:cNvPicPr>
          <p:nvPr/>
        </p:nvPicPr>
        <p:blipFill>
          <a:blip r:embed="rId4"/>
          <a:stretch>
            <a:fillRect/>
          </a:stretch>
        </p:blipFill>
        <p:spPr>
          <a:xfrm>
            <a:off x="9100184" y="4663620"/>
            <a:ext cx="590632" cy="809738"/>
          </a:xfrm>
          <a:prstGeom prst="rect">
            <a:avLst/>
          </a:prstGeom>
        </p:spPr>
      </p:pic>
      <p:pic>
        <p:nvPicPr>
          <p:cNvPr id="10" name="Picture 9">
            <a:extLst>
              <a:ext uri="{FF2B5EF4-FFF2-40B4-BE49-F238E27FC236}">
                <a16:creationId xmlns:a16="http://schemas.microsoft.com/office/drawing/2014/main" id="{B21C88EC-2A75-4DAC-BB4C-B584B2BBC560}"/>
              </a:ext>
            </a:extLst>
          </p:cNvPr>
          <p:cNvPicPr>
            <a:picLocks noChangeAspect="1"/>
          </p:cNvPicPr>
          <p:nvPr/>
        </p:nvPicPr>
        <p:blipFill>
          <a:blip r:embed="rId5"/>
          <a:stretch>
            <a:fillRect/>
          </a:stretch>
        </p:blipFill>
        <p:spPr>
          <a:xfrm>
            <a:off x="2334356" y="4684346"/>
            <a:ext cx="757452" cy="789012"/>
          </a:xfrm>
          <a:prstGeom prst="rect">
            <a:avLst/>
          </a:prstGeom>
        </p:spPr>
      </p:pic>
    </p:spTree>
    <p:extLst>
      <p:ext uri="{BB962C8B-B14F-4D97-AF65-F5344CB8AC3E}">
        <p14:creationId xmlns:p14="http://schemas.microsoft.com/office/powerpoint/2010/main" val="243479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17760" y="296864"/>
            <a:ext cx="5600700" cy="808793"/>
          </a:xfrm>
        </p:spPr>
        <p:txBody>
          <a:bodyPr>
            <a:noAutofit/>
          </a:bodyPr>
          <a:lstStyle/>
          <a:p>
            <a:r>
              <a:rPr lang="en-GB" sz="3600" b="1" dirty="0" err="1">
                <a:solidFill>
                  <a:schemeClr val="bg1"/>
                </a:solidFill>
              </a:rPr>
              <a:t>C’est</a:t>
            </a:r>
            <a:r>
              <a:rPr lang="en-GB" sz="3600" b="1" dirty="0">
                <a:solidFill>
                  <a:schemeClr val="bg1"/>
                </a:solidFill>
              </a:rPr>
              <a:t> un SFC ?</a:t>
            </a:r>
          </a:p>
        </p:txBody>
      </p:sp>
      <p:sp>
        <p:nvSpPr>
          <p:cNvPr id="3" name="Rounded Rectangle 10">
            <a:extLst>
              <a:ext uri="{FF2B5EF4-FFF2-40B4-BE49-F238E27FC236}">
                <a16:creationId xmlns:a16="http://schemas.microsoft.com/office/drawing/2014/main" id="{9EF87CF3-C974-4167-8844-D0127B40530C}"/>
              </a:ext>
            </a:extLst>
          </p:cNvPr>
          <p:cNvSpPr/>
          <p:nvPr/>
        </p:nvSpPr>
        <p:spPr>
          <a:xfrm>
            <a:off x="10439401" y="223022"/>
            <a:ext cx="1618288" cy="499964"/>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 name="TextBox 4">
            <a:extLst>
              <a:ext uri="{FF2B5EF4-FFF2-40B4-BE49-F238E27FC236}">
                <a16:creationId xmlns:a16="http://schemas.microsoft.com/office/drawing/2014/main" id="{D77293B5-F202-4AA6-9074-F199840F6804}"/>
              </a:ext>
            </a:extLst>
          </p:cNvPr>
          <p:cNvSpPr txBox="1"/>
          <p:nvPr/>
        </p:nvSpPr>
        <p:spPr>
          <a:xfrm>
            <a:off x="4759739" y="3041918"/>
            <a:ext cx="267252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which (m)</a:t>
            </a:r>
          </a:p>
        </p:txBody>
      </p:sp>
      <p:sp>
        <p:nvSpPr>
          <p:cNvPr id="13" name="TextBox 12">
            <a:extLst>
              <a:ext uri="{FF2B5EF4-FFF2-40B4-BE49-F238E27FC236}">
                <a16:creationId xmlns:a16="http://schemas.microsoft.com/office/drawing/2014/main" id="{8BFF6143-BC9C-4095-B9DE-E893A3CF0401}"/>
              </a:ext>
            </a:extLst>
          </p:cNvPr>
          <p:cNvSpPr txBox="1"/>
          <p:nvPr/>
        </p:nvSpPr>
        <p:spPr>
          <a:xfrm>
            <a:off x="3091808" y="1734804"/>
            <a:ext cx="60083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 ?</a:t>
            </a:r>
          </a:p>
        </p:txBody>
      </p:sp>
      <p:sp>
        <p:nvSpPr>
          <p:cNvPr id="6" name="Oval 5">
            <a:extLst>
              <a:ext uri="{FF2B5EF4-FFF2-40B4-BE49-F238E27FC236}">
                <a16:creationId xmlns:a16="http://schemas.microsoft.com/office/drawing/2014/main" id="{D6FEBF4B-1229-4B7B-8989-6C8617A359E8}"/>
              </a:ext>
            </a:extLst>
          </p:cNvPr>
          <p:cNvSpPr/>
          <p:nvPr/>
        </p:nvSpPr>
        <p:spPr>
          <a:xfrm>
            <a:off x="8765500" y="4438489"/>
            <a:ext cx="1260000" cy="1260000"/>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13">
            <a:extLst>
              <a:ext uri="{FF2B5EF4-FFF2-40B4-BE49-F238E27FC236}">
                <a16:creationId xmlns:a16="http://schemas.microsoft.com/office/drawing/2014/main" id="{504F3117-B1F5-40EC-A6A3-A10A26CE5E06}"/>
              </a:ext>
            </a:extLst>
          </p:cNvPr>
          <p:cNvSpPr txBox="1"/>
          <p:nvPr/>
        </p:nvSpPr>
        <p:spPr>
          <a:xfrm>
            <a:off x="5444224" y="3749804"/>
            <a:ext cx="130356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que</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l</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8" name="Picture 7">
            <a:extLst>
              <a:ext uri="{FF2B5EF4-FFF2-40B4-BE49-F238E27FC236}">
                <a16:creationId xmlns:a16="http://schemas.microsoft.com/office/drawing/2014/main" id="{493B9793-A301-4748-BF08-CDBF3DC353B7}"/>
              </a:ext>
            </a:extLst>
          </p:cNvPr>
          <p:cNvPicPr>
            <a:picLocks noChangeAspect="1"/>
          </p:cNvPicPr>
          <p:nvPr/>
        </p:nvPicPr>
        <p:blipFill>
          <a:blip r:embed="rId4"/>
          <a:stretch>
            <a:fillRect/>
          </a:stretch>
        </p:blipFill>
        <p:spPr>
          <a:xfrm>
            <a:off x="9100184" y="4663620"/>
            <a:ext cx="590632" cy="809738"/>
          </a:xfrm>
          <a:prstGeom prst="rect">
            <a:avLst/>
          </a:prstGeom>
        </p:spPr>
      </p:pic>
      <p:pic>
        <p:nvPicPr>
          <p:cNvPr id="10" name="Picture 9">
            <a:extLst>
              <a:ext uri="{FF2B5EF4-FFF2-40B4-BE49-F238E27FC236}">
                <a16:creationId xmlns:a16="http://schemas.microsoft.com/office/drawing/2014/main" id="{B21C88EC-2A75-4DAC-BB4C-B584B2BBC560}"/>
              </a:ext>
            </a:extLst>
          </p:cNvPr>
          <p:cNvPicPr>
            <a:picLocks noChangeAspect="1"/>
          </p:cNvPicPr>
          <p:nvPr/>
        </p:nvPicPr>
        <p:blipFill>
          <a:blip r:embed="rId5"/>
          <a:stretch>
            <a:fillRect/>
          </a:stretch>
        </p:blipFill>
        <p:spPr>
          <a:xfrm>
            <a:off x="2334356" y="4684346"/>
            <a:ext cx="757452" cy="789012"/>
          </a:xfrm>
          <a:prstGeom prst="rect">
            <a:avLst/>
          </a:prstGeom>
        </p:spPr>
      </p:pic>
    </p:spTree>
    <p:extLst>
      <p:ext uri="{BB962C8B-B14F-4D97-AF65-F5344CB8AC3E}">
        <p14:creationId xmlns:p14="http://schemas.microsoft.com/office/powerpoint/2010/main" val="107042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6.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7096</Words>
  <Application>Microsoft Office PowerPoint</Application>
  <PresentationFormat>Widescreen</PresentationFormat>
  <Paragraphs>1817</Paragraphs>
  <Slides>61</Slides>
  <Notes>61</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61</vt:i4>
      </vt:variant>
    </vt:vector>
  </HeadingPairs>
  <TitlesOfParts>
    <vt:vector size="72" baseType="lpstr">
      <vt:lpstr>Century Gothic</vt:lpstr>
      <vt:lpstr>Calibri</vt:lpstr>
      <vt:lpstr>Tw Cen MT</vt:lpstr>
      <vt:lpstr>Arial</vt:lpstr>
      <vt:lpstr>Twentieth Century</vt:lpstr>
      <vt:lpstr>1_Office Theme</vt:lpstr>
      <vt:lpstr>3_Office Theme</vt:lpstr>
      <vt:lpstr>2_Office Theme</vt:lpstr>
      <vt:lpstr>4_Office Theme</vt:lpstr>
      <vt:lpstr>6_Office Theme</vt:lpstr>
      <vt:lpstr>NCELP Theme</vt:lpstr>
      <vt:lpstr>L’homme qui te ressemble René Philombé</vt:lpstr>
      <vt:lpstr>PowerPoint Presentation</vt:lpstr>
      <vt:lpstr>C’est un SFC ?</vt:lpstr>
      <vt:lpstr>C’est un SFC ?</vt:lpstr>
      <vt:lpstr>C’est un SFC ?</vt:lpstr>
      <vt:lpstr>C’est un SFC ?</vt:lpstr>
      <vt:lpstr>C’est un SFC ?</vt:lpstr>
      <vt:lpstr>C’est un SFC ?</vt:lpstr>
      <vt:lpstr>C’est un SFC ?</vt:lpstr>
      <vt:lpstr>C’est un SFC ?</vt:lpstr>
      <vt:lpstr>C’est un SFC ?</vt:lpstr>
      <vt:lpstr>C’est un SFC ?</vt:lpstr>
      <vt:lpstr>C’est un SFC ?</vt:lpstr>
      <vt:lpstr>Challenge 1</vt:lpstr>
      <vt:lpstr>Challenge 2</vt:lpstr>
      <vt:lpstr>Challenge 3</vt:lpstr>
      <vt:lpstr>Online dictionary</vt:lpstr>
      <vt:lpstr>Challenge 4</vt:lpstr>
      <vt:lpstr>Challenge 4 - answers</vt:lpstr>
      <vt:lpstr>Challenge 5</vt:lpstr>
      <vt:lpstr>Écoute !</vt:lpstr>
      <vt:lpstr>Comment est le garçon qui parle ?</vt:lpstr>
      <vt:lpstr>Parle avec un(e) partenaire</vt:lpstr>
      <vt:lpstr>L’homme qui te ressemble</vt:lpstr>
      <vt:lpstr>Vocabulaire</vt:lpstr>
      <vt:lpstr>Vocabulaire</vt:lpstr>
      <vt:lpstr>Vocabulaire</vt:lpstr>
      <vt:lpstr>Vocabulaire</vt:lpstr>
      <vt:lpstr>Vocabulaire</vt:lpstr>
      <vt:lpstr>Translating the preposition ‘à’</vt:lpstr>
      <vt:lpstr>Vers 1</vt:lpstr>
      <vt:lpstr>Vers 2</vt:lpstr>
      <vt:lpstr>Biographie en questions</vt:lpstr>
      <vt:lpstr>L’homme qui te ressemble</vt:lpstr>
      <vt:lpstr>L’homme qui te ressemble René Philombé</vt:lpstr>
      <vt:lpstr>L’homme qui te ressemble</vt:lpstr>
      <vt:lpstr>Vers 3</vt:lpstr>
      <vt:lpstr>Vers 4</vt:lpstr>
      <vt:lpstr>Vers 5</vt:lpstr>
      <vt:lpstr>Écris la réponse correcte</vt:lpstr>
      <vt:lpstr>Quelle version aimes-tu ?</vt:lpstr>
      <vt:lpstr>Télépathie!</vt:lpstr>
      <vt:lpstr>À ton tour !</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Au revoir …</vt:lpstr>
      <vt:lpstr>Gaming Grammar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L’homme qui te ressemble</dc:title>
  <dc:creator>Kirsten Somerville</dc:creator>
  <cp:lastModifiedBy>Louise Bibbey</cp:lastModifiedBy>
  <cp:revision>91</cp:revision>
  <dcterms:created xsi:type="dcterms:W3CDTF">2020-03-16T11:34:18Z</dcterms:created>
  <dcterms:modified xsi:type="dcterms:W3CDTF">2021-08-16T08:42:19Z</dcterms:modified>
</cp:coreProperties>
</file>