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7" r:id="rId2"/>
    <p:sldId id="336" r:id="rId3"/>
    <p:sldId id="341" r:id="rId4"/>
    <p:sldId id="332" r:id="rId5"/>
    <p:sldId id="335" r:id="rId6"/>
    <p:sldId id="333" r:id="rId7"/>
    <p:sldId id="334" r:id="rId8"/>
    <p:sldId id="342" r:id="rId9"/>
    <p:sldId id="343" r:id="rId10"/>
    <p:sldId id="284" r:id="rId11"/>
    <p:sldId id="292" r:id="rId12"/>
    <p:sldId id="288" r:id="rId13"/>
    <p:sldId id="331" r:id="rId14"/>
    <p:sldId id="344" r:id="rId15"/>
    <p:sldId id="328" r:id="rId16"/>
    <p:sldId id="310" r:id="rId17"/>
    <p:sldId id="311" r:id="rId18"/>
    <p:sldId id="330" r:id="rId19"/>
    <p:sldId id="345" r:id="rId20"/>
    <p:sldId id="351" r:id="rId21"/>
    <p:sldId id="299" r:id="rId22"/>
    <p:sldId id="314" r:id="rId23"/>
    <p:sldId id="296" r:id="rId24"/>
    <p:sldId id="300" r:id="rId25"/>
    <p:sldId id="260" r:id="rId26"/>
    <p:sldId id="262" r:id="rId27"/>
    <p:sldId id="264" r:id="rId28"/>
    <p:sldId id="302" r:id="rId29"/>
    <p:sldId id="303" r:id="rId30"/>
    <p:sldId id="301" r:id="rId31"/>
    <p:sldId id="347" r:id="rId32"/>
    <p:sldId id="297" r:id="rId33"/>
    <p:sldId id="304" r:id="rId34"/>
    <p:sldId id="316" r:id="rId35"/>
    <p:sldId id="317" r:id="rId36"/>
    <p:sldId id="295" r:id="rId37"/>
    <p:sldId id="261" r:id="rId38"/>
    <p:sldId id="263" r:id="rId39"/>
    <p:sldId id="265" r:id="rId40"/>
    <p:sldId id="273" r:id="rId41"/>
    <p:sldId id="275" r:id="rId42"/>
    <p:sldId id="279" r:id="rId43"/>
    <p:sldId id="274" r:id="rId44"/>
    <p:sldId id="277" r:id="rId45"/>
    <p:sldId id="348" r:id="rId46"/>
    <p:sldId id="323" r:id="rId47"/>
    <p:sldId id="325" r:id="rId48"/>
    <p:sldId id="319" r:id="rId49"/>
    <p:sldId id="321" r:id="rId50"/>
    <p:sldId id="324" r:id="rId51"/>
    <p:sldId id="349" r:id="rId52"/>
    <p:sldId id="266" r:id="rId53"/>
    <p:sldId id="267" r:id="rId54"/>
    <p:sldId id="268" r:id="rId55"/>
    <p:sldId id="269" r:id="rId56"/>
    <p:sldId id="271" r:id="rId57"/>
    <p:sldId id="272" r:id="rId58"/>
    <p:sldId id="320" r:id="rId59"/>
    <p:sldId id="322" r:id="rId60"/>
    <p:sldId id="353" r:id="rId61"/>
    <p:sldId id="329" r:id="rId62"/>
    <p:sldId id="327" r:id="rId63"/>
    <p:sldId id="326" r:id="rId64"/>
    <p:sldId id="350" r:id="rId65"/>
    <p:sldId id="285" r:id="rId66"/>
    <p:sldId id="289"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1" clrIdx="0">
    <p:extLst>
      <p:ext uri="{19B8F6BF-5375-455C-9EA6-DF929625EA0E}">
        <p15:presenceInfo xmlns:p15="http://schemas.microsoft.com/office/powerpoint/2012/main" userId="Microsoft Office User" providerId="None"/>
      </p:ext>
    </p:extLst>
  </p:cmAuthor>
  <p:cmAuthor id="2" name="Rachel Hawkes" initials="RH" lastIdx="1" clrIdx="1">
    <p:extLst>
      <p:ext uri="{19B8F6BF-5375-455C-9EA6-DF929625EA0E}">
        <p15:presenceInfo xmlns:p15="http://schemas.microsoft.com/office/powerpoint/2012/main" userId="Rachel Hawk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076"/>
    <a:srgbClr val="FFE5FF"/>
    <a:srgbClr val="FFCCFF"/>
    <a:srgbClr val="E9496B"/>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90" autoAdjust="0"/>
    <p:restoredTop sz="52278" autoAdjust="0"/>
  </p:normalViewPr>
  <p:slideViewPr>
    <p:cSldViewPr snapToGrid="0">
      <p:cViewPr varScale="1">
        <p:scale>
          <a:sx n="58" d="100"/>
          <a:sy n="58" d="100"/>
        </p:scale>
        <p:origin x="1212" y="84"/>
      </p:cViewPr>
      <p:guideLst/>
    </p:cSldViewPr>
  </p:slideViewPr>
  <p:outlineViewPr>
    <p:cViewPr>
      <p:scale>
        <a:sx n="33" d="100"/>
        <a:sy n="33" d="100"/>
      </p:scale>
      <p:origin x="0" y="-37800"/>
    </p:cViewPr>
  </p:outlineViewPr>
  <p:notesTextViewPr>
    <p:cViewPr>
      <p:scale>
        <a:sx n="1" d="1"/>
        <a:sy n="1" d="1"/>
      </p:scale>
      <p:origin x="0" y="0"/>
    </p:cViewPr>
  </p:notesTextViewPr>
  <p:sorterViewPr>
    <p:cViewPr>
      <p:scale>
        <a:sx n="84" d="100"/>
        <a:sy n="84" d="100"/>
      </p:scale>
      <p:origin x="0" y="-44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16/03/2020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12338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useful just to step back and see exactly where NCELP’s approach to teaching sits in the longer history of FL pedagogy.  This serves as a backdrop to understanding why error correction has a place and what its role is thought to be. </a:t>
            </a:r>
          </a:p>
          <a:p>
            <a:endParaRPr lang="en-US" dirty="0"/>
          </a:p>
          <a:p>
            <a:r>
              <a:rPr lang="en-US" dirty="0"/>
              <a:t>The interaction hypothesis proposed that interaction is important. This is because modification of language during interaction makes input comprehensible. We will see illustrations of different kinds of modification later. </a:t>
            </a:r>
          </a:p>
          <a:p>
            <a:r>
              <a:rPr lang="en-US" dirty="0"/>
              <a:t>In turn, when you understand more of the language (when input is comprehensible), this helps you to learn it – of course! Otherwise the input can just be a stream of sounds. </a:t>
            </a:r>
          </a:p>
          <a:p>
            <a:r>
              <a:rPr lang="en-US" dirty="0"/>
              <a:t>The final step of logic was that, therefore, modification of language during interaction actually helps learning. </a:t>
            </a:r>
          </a:p>
          <a:p>
            <a:r>
              <a:rPr lang="en-US" dirty="0"/>
              <a:t>Now we move on to another key piece of logic (another ‘hypothesis’ in fact) that helps us to see why we are where we are in the language pedagogy landscape. </a:t>
            </a:r>
          </a:p>
        </p:txBody>
      </p:sp>
      <p:sp>
        <p:nvSpPr>
          <p:cNvPr id="4" name="Slide Number Placeholder 3"/>
          <p:cNvSpPr>
            <a:spLocks noGrp="1"/>
          </p:cNvSpPr>
          <p:nvPr>
            <p:ph type="sldNum" sz="quarter" idx="5"/>
          </p:nvPr>
        </p:nvSpPr>
        <p:spPr/>
        <p:txBody>
          <a:bodyPr/>
          <a:lstStyle/>
          <a:p>
            <a:fld id="{051212F4-EB5A-464B-92EC-DACFCB1CC2CD}" type="slidenum">
              <a:rPr lang="en-GB" smtClean="0"/>
              <a:t>10</a:t>
            </a:fld>
            <a:endParaRPr lang="en-GB"/>
          </a:p>
        </p:txBody>
      </p:sp>
    </p:spTree>
    <p:extLst>
      <p:ext uri="{BB962C8B-B14F-4D97-AF65-F5344CB8AC3E}">
        <p14:creationId xmlns:p14="http://schemas.microsoft.com/office/powerpoint/2010/main" val="64350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None/>
            </a:pPr>
            <a:r>
              <a:rPr lang="en-GB" altLang="en-US" dirty="0"/>
              <a:t>2/ </a:t>
            </a:r>
            <a:r>
              <a:rPr lang="en-GB" altLang="en-US" b="1" dirty="0"/>
              <a:t>Output hypothesis </a:t>
            </a:r>
            <a:r>
              <a:rPr lang="en-GB" altLang="en-US" dirty="0"/>
              <a:t>(e.g. Swain, 1995)</a:t>
            </a:r>
          </a:p>
          <a:p>
            <a:pPr marL="0" indent="0" eaLnBrk="1" hangingPunct="1">
              <a:buNone/>
            </a:pPr>
            <a:r>
              <a:rPr lang="en-GB" altLang="en-US" dirty="0"/>
              <a:t>Producing output (speaking and writing) helps because learners</a:t>
            </a:r>
          </a:p>
          <a:p>
            <a:pPr marL="514350" indent="-514350" eaLnBrk="1" hangingPunct="1">
              <a:buAutoNum type="alphaUcParenR"/>
            </a:pPr>
            <a:r>
              <a:rPr lang="en-GB" altLang="en-US" dirty="0"/>
              <a:t>notice what they can’t say and then – one hopes! - search how to do it in the future – they become aware of gaps in their knowledge</a:t>
            </a:r>
          </a:p>
          <a:p>
            <a:pPr marL="514350" indent="-514350" eaLnBrk="1" hangingPunct="1">
              <a:buAutoNum type="alphaUcParenR"/>
            </a:pPr>
            <a:r>
              <a:rPr lang="en-GB" altLang="en-US" dirty="0"/>
              <a:t>engage</a:t>
            </a:r>
            <a:r>
              <a:rPr lang="en-GB" altLang="en-US" baseline="0" dirty="0"/>
              <a:t> in hypothesis testing </a:t>
            </a:r>
            <a:r>
              <a:rPr lang="en-GB" altLang="en-US" dirty="0"/>
              <a:t>(</a:t>
            </a:r>
            <a:r>
              <a:rPr lang="en-GB" altLang="en-US" b="1" dirty="0"/>
              <a:t>I’ll try to say it like this and see if he understands)</a:t>
            </a:r>
          </a:p>
          <a:p>
            <a:pPr marL="0" indent="0" eaLnBrk="1" hangingPunct="1">
              <a:buNone/>
            </a:pPr>
            <a:r>
              <a:rPr lang="en-GB" altLang="en-US" dirty="0"/>
              <a:t>C)       reflect metalinguistically</a:t>
            </a:r>
          </a:p>
          <a:p>
            <a:pPr marL="0" indent="0" eaLnBrk="1" hangingPunct="1">
              <a:buNone/>
            </a:pPr>
            <a:r>
              <a:rPr lang="en-GB" altLang="en-US" dirty="0"/>
              <a:t>Roles A &amp; C have been researched a lot</a:t>
            </a:r>
          </a:p>
          <a:p>
            <a:pPr marL="0" indent="0" eaLnBrk="1" hangingPunct="1">
              <a:buNone/>
            </a:pPr>
            <a:r>
              <a:rPr lang="en-GB" altLang="en-US" dirty="0"/>
              <a:t>Ok, so let’s put those two sets of ideas together – where have they landed us…? (click for the blue banner to appear – you can read this out]</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11</a:t>
            </a:fld>
            <a:endParaRPr lang="en-GB"/>
          </a:p>
        </p:txBody>
      </p:sp>
    </p:spTree>
    <p:extLst>
      <p:ext uri="{BB962C8B-B14F-4D97-AF65-F5344CB8AC3E}">
        <p14:creationId xmlns:p14="http://schemas.microsoft.com/office/powerpoint/2010/main" val="2832741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just lay out the scope of what we mean by corrective feedback</a:t>
            </a:r>
          </a:p>
          <a:p>
            <a:endParaRPr lang="en-US"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12</a:t>
            </a:fld>
            <a:endParaRPr lang="en-GB"/>
          </a:p>
        </p:txBody>
      </p:sp>
    </p:spTree>
    <p:extLst>
      <p:ext uri="{BB962C8B-B14F-4D97-AF65-F5344CB8AC3E}">
        <p14:creationId xmlns:p14="http://schemas.microsoft.com/office/powerpoint/2010/main" val="1143652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we explicitly correct content (untruths, misunderstandings!) but we do not explicitly correct how they say it. </a:t>
            </a:r>
            <a:br>
              <a:rPr lang="en-US" dirty="0"/>
            </a:br>
            <a:r>
              <a:rPr lang="en-US" dirty="0"/>
              <a:t>We might repeat what they say, correctly, but we do not set out to explicitly and intentionally make them learn how to speak more grammatically, when their language system is just emerging as toddlers. </a:t>
            </a:r>
          </a:p>
          <a:p>
            <a:r>
              <a:rPr lang="en-US" dirty="0"/>
              <a:t>Let’s see a little example from research showing that explicit intentional error correction is rarely if ever successful when young infants are learning their first language….</a:t>
            </a:r>
          </a:p>
        </p:txBody>
      </p:sp>
      <p:sp>
        <p:nvSpPr>
          <p:cNvPr id="4" name="Slide Number Placeholder 3"/>
          <p:cNvSpPr>
            <a:spLocks noGrp="1"/>
          </p:cNvSpPr>
          <p:nvPr>
            <p:ph type="sldNum" sz="quarter" idx="5"/>
          </p:nvPr>
        </p:nvSpPr>
        <p:spPr/>
        <p:txBody>
          <a:bodyPr/>
          <a:lstStyle/>
          <a:p>
            <a:fld id="{051212F4-EB5A-464B-92EC-DACFCB1CC2CD}" type="slidenum">
              <a:rPr lang="en-GB" smtClean="0"/>
              <a:t>13</a:t>
            </a:fld>
            <a:endParaRPr lang="en-GB"/>
          </a:p>
        </p:txBody>
      </p:sp>
    </p:spTree>
    <p:extLst>
      <p:ext uri="{BB962C8B-B14F-4D97-AF65-F5344CB8AC3E}">
        <p14:creationId xmlns:p14="http://schemas.microsoft.com/office/powerpoint/2010/main" val="3108249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two of the participants to take on a role (one child, one father) and read this dialogue out aloud.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Imagine the scene – the child wants their </a:t>
            </a:r>
            <a:r>
              <a:rPr lang="en-US" dirty="0" err="1"/>
              <a:t>favourite</a:t>
            </a:r>
            <a:r>
              <a:rPr lang="en-US" dirty="0"/>
              <a:t> spoon…</a:t>
            </a:r>
          </a:p>
          <a:p>
            <a:r>
              <a:rPr lang="en-US" dirty="0"/>
              <a:t>It is worth pointing out that the child’s language has to be read carefully – it is not adult speak! </a:t>
            </a:r>
          </a:p>
          <a:p>
            <a:endParaRPr lang="en-US" dirty="0"/>
          </a:p>
          <a:p>
            <a:r>
              <a:rPr lang="en-US" dirty="0"/>
              <a:t>This conversation happened between a linguist and his child. </a:t>
            </a:r>
          </a:p>
          <a:p>
            <a:r>
              <a:rPr lang="en-US" dirty="0"/>
              <a:t>It nicely illustrates what many caregivers experience-  we cannot explicitly force an infant to change their grammar. They pick this up from their abilities to implicit pick out patterns from the language they hear. </a:t>
            </a:r>
          </a:p>
          <a:p>
            <a:r>
              <a:rPr lang="en-US" dirty="0"/>
              <a:t>The point of showing you this is that there is (and in fact continues to be) debate about whether it is worth correcting language development. </a:t>
            </a:r>
          </a:p>
          <a:p>
            <a:r>
              <a:rPr lang="en-US" dirty="0"/>
              <a:t>And this debate has had large implications on the way foreign language teaching has been shaped….</a:t>
            </a:r>
          </a:p>
        </p:txBody>
      </p:sp>
      <p:sp>
        <p:nvSpPr>
          <p:cNvPr id="4" name="Slide Number Placeholder 3"/>
          <p:cNvSpPr>
            <a:spLocks noGrp="1"/>
          </p:cNvSpPr>
          <p:nvPr>
            <p:ph type="sldNum" sz="quarter" idx="5"/>
          </p:nvPr>
        </p:nvSpPr>
        <p:spPr/>
        <p:txBody>
          <a:bodyPr/>
          <a:lstStyle/>
          <a:p>
            <a:fld id="{051212F4-EB5A-464B-92EC-DACFCB1CC2CD}" type="slidenum">
              <a:rPr lang="en-GB" smtClean="0"/>
              <a:t>14</a:t>
            </a:fld>
            <a:endParaRPr lang="en-GB"/>
          </a:p>
        </p:txBody>
      </p:sp>
    </p:spTree>
    <p:extLst>
      <p:ext uri="{BB962C8B-B14F-4D97-AF65-F5344CB8AC3E}">
        <p14:creationId xmlns:p14="http://schemas.microsoft.com/office/powerpoint/2010/main" val="3351655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debate about whether you need negative evidence or not is actually at the very heart of approaches to teaching that are more communicative (such as immersion, content and language integrated learning, highly communicative) versus more language-focused. </a:t>
            </a:r>
          </a:p>
          <a:p>
            <a:r>
              <a:rPr lang="en-US" dirty="0"/>
              <a:t>The arguments</a:t>
            </a:r>
            <a:r>
              <a:rPr lang="en-US" baseline="0" dirty="0"/>
              <a:t> are as follows:</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15</a:t>
            </a:fld>
            <a:endParaRPr lang="en-GB"/>
          </a:p>
        </p:txBody>
      </p:sp>
    </p:spTree>
    <p:extLst>
      <p:ext uri="{BB962C8B-B14F-4D97-AF65-F5344CB8AC3E}">
        <p14:creationId xmlns:p14="http://schemas.microsoft.com/office/powerpoint/2010/main" val="1057112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words on the slides can be followed.</a:t>
            </a:r>
          </a:p>
        </p:txBody>
      </p:sp>
      <p:sp>
        <p:nvSpPr>
          <p:cNvPr id="4" name="Slide Number Placeholder 3"/>
          <p:cNvSpPr>
            <a:spLocks noGrp="1"/>
          </p:cNvSpPr>
          <p:nvPr>
            <p:ph type="sldNum" sz="quarter" idx="5"/>
          </p:nvPr>
        </p:nvSpPr>
        <p:spPr/>
        <p:txBody>
          <a:bodyPr/>
          <a:lstStyle/>
          <a:p>
            <a:fld id="{051212F4-EB5A-464B-92EC-DACFCB1CC2CD}" type="slidenum">
              <a:rPr lang="en-GB" smtClean="0"/>
              <a:t>16</a:t>
            </a:fld>
            <a:endParaRPr lang="en-GB"/>
          </a:p>
        </p:txBody>
      </p:sp>
    </p:spTree>
    <p:extLst>
      <p:ext uri="{BB962C8B-B14F-4D97-AF65-F5344CB8AC3E}">
        <p14:creationId xmlns:p14="http://schemas.microsoft.com/office/powerpoint/2010/main" val="3336239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a:t>Go slowly through this slide – the logic is important. </a:t>
            </a:r>
          </a:p>
          <a:p>
            <a:r>
              <a:rPr lang="en-GB" altLang="en-US" sz="1200" dirty="0"/>
              <a:t>You need a lot of input to know something doesn’t exist! </a:t>
            </a:r>
          </a:p>
          <a:p>
            <a:endParaRPr lang="en-GB" sz="1200" dirty="0"/>
          </a:p>
        </p:txBody>
      </p:sp>
      <p:sp>
        <p:nvSpPr>
          <p:cNvPr id="4" name="Slide Number Placeholder 3"/>
          <p:cNvSpPr>
            <a:spLocks noGrp="1"/>
          </p:cNvSpPr>
          <p:nvPr>
            <p:ph type="sldNum" sz="quarter" idx="5"/>
          </p:nvPr>
        </p:nvSpPr>
        <p:spPr/>
        <p:txBody>
          <a:bodyPr/>
          <a:lstStyle/>
          <a:p>
            <a:fld id="{051212F4-EB5A-464B-92EC-DACFCB1CC2CD}" type="slidenum">
              <a:rPr lang="en-GB" smtClean="0"/>
              <a:t>17</a:t>
            </a:fld>
            <a:endParaRPr lang="en-GB"/>
          </a:p>
        </p:txBody>
      </p:sp>
    </p:spTree>
    <p:extLst>
      <p:ext uri="{BB962C8B-B14F-4D97-AF65-F5344CB8AC3E}">
        <p14:creationId xmlns:p14="http://schemas.microsoft.com/office/powerpoint/2010/main" val="1539693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words on the slides can be followed.</a:t>
            </a:r>
          </a:p>
          <a:p>
            <a:r>
              <a:rPr lang="en-US" dirty="0"/>
              <a:t>Note:  the idea of “skill acquisition” underpins much of the NCELP pedagogy. We have mentioned this in a lot of CPD materials.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declarative </a:t>
            </a:r>
            <a:r>
              <a:rPr lang="en-GB" altLang="en-US" dirty="0">
                <a:sym typeface="Wingdings" panose="05000000000000000000" pitchFamily="2" charset="2"/>
              </a:rPr>
              <a:t> </a:t>
            </a:r>
            <a:r>
              <a:rPr lang="en-GB" altLang="en-US" dirty="0" err="1"/>
              <a:t>proceduralised</a:t>
            </a:r>
            <a:r>
              <a:rPr lang="en-GB" altLang="en-US" dirty="0"/>
              <a:t> </a:t>
            </a:r>
            <a:r>
              <a:rPr lang="en-GB" altLang="en-US" dirty="0">
                <a:sym typeface="Wingdings" panose="05000000000000000000" pitchFamily="2" charset="2"/>
              </a:rPr>
              <a:t> </a:t>
            </a:r>
            <a:r>
              <a:rPr lang="en-GB" altLang="en-US" dirty="0"/>
              <a:t>automatized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Declarative knowledge is knowing ‘that’ (knowing a rule, a pattern)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sym typeface="Wingdings" panose="05000000000000000000" pitchFamily="2" charset="2"/>
              </a:rPr>
              <a:t> </a:t>
            </a:r>
            <a:r>
              <a:rPr lang="en-GB" altLang="en-US" dirty="0" err="1"/>
              <a:t>proceduralised</a:t>
            </a:r>
            <a:r>
              <a:rPr lang="en-GB" altLang="en-US" dirty="0"/>
              <a:t> knowledge develops when you practise it so that it becomes </a:t>
            </a:r>
            <a:r>
              <a:rPr lang="en-GB" altLang="en-US" i="1" dirty="0"/>
              <a:t>another t</a:t>
            </a:r>
            <a:r>
              <a:rPr lang="en-GB" altLang="en-US" dirty="0"/>
              <a:t>ype of knowledge – this new type of knowledge can be accessed with decreasing number of errors and gradually faster – so that it becomes </a:t>
            </a:r>
            <a:r>
              <a:rPr lang="en-GB" altLang="en-US" dirty="0" err="1"/>
              <a:t>proceduralised</a:t>
            </a:r>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sym typeface="Wingdings" panose="05000000000000000000" pitchFamily="2" charset="2"/>
              </a:rPr>
              <a:t></a:t>
            </a:r>
            <a:r>
              <a:rPr lang="en-GB" altLang="en-US" dirty="0"/>
              <a:t> once the knowledge becomes automatized it is fluent, it can be accessed without conscious effort, access to the knowledge is fast and errors are rare. You may even have forgotten the original type of knowledge – the declarative knowledge. You might not be able to remember how to explain something to someone else.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18</a:t>
            </a:fld>
            <a:endParaRPr lang="en-GB"/>
          </a:p>
        </p:txBody>
      </p:sp>
    </p:spTree>
    <p:extLst>
      <p:ext uri="{BB962C8B-B14F-4D97-AF65-F5344CB8AC3E}">
        <p14:creationId xmlns:p14="http://schemas.microsoft.com/office/powerpoint/2010/main" val="2021552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summary slide of the argument 2 and ask participants to think about language that is, essentially, confusing: </a:t>
            </a:r>
          </a:p>
          <a:p>
            <a:r>
              <a:rPr lang="en-US" dirty="0"/>
              <a:t>Examples might include: </a:t>
            </a:r>
          </a:p>
          <a:p>
            <a:r>
              <a:rPr lang="en-US" b="1" dirty="0"/>
              <a:t>Ser and </a:t>
            </a:r>
            <a:r>
              <a:rPr lang="en-US" b="1" dirty="0" err="1"/>
              <a:t>estar</a:t>
            </a:r>
            <a:r>
              <a:rPr lang="en-US" b="1" dirty="0"/>
              <a:t> in Spanish versus BE in English </a:t>
            </a:r>
            <a:r>
              <a:rPr lang="en-US" dirty="0"/>
              <a:t>- similar, because both have the verb to be and both express permanent traits and moods too, but DIFFERENT because they use different means (he is boring, he is bored) versus two different BE verbs. </a:t>
            </a:r>
          </a:p>
          <a:p>
            <a:r>
              <a:rPr lang="en-US" b="1" dirty="0"/>
              <a:t>Imperfect tense in French versus English </a:t>
            </a:r>
            <a:r>
              <a:rPr lang="en-US" dirty="0"/>
              <a:t>- English expresses some parts of the imperfect using grammar (I was going) just like French; but the other part of the imperfect (habitual past) can be done in lots of different ways: grammar (I walked [every day]; I used to; I would…]</a:t>
            </a:r>
          </a:p>
          <a:p>
            <a:r>
              <a:rPr lang="en-US" b="1" dirty="0"/>
              <a:t>Possessive pronouns in French versus English</a:t>
            </a:r>
            <a:r>
              <a:rPr lang="en-US" dirty="0"/>
              <a:t>: they express gender (just like English) but of the possessed, not the possessor</a:t>
            </a:r>
          </a:p>
        </p:txBody>
      </p:sp>
      <p:sp>
        <p:nvSpPr>
          <p:cNvPr id="4" name="Slide Number Placeholder 3"/>
          <p:cNvSpPr>
            <a:spLocks noGrp="1"/>
          </p:cNvSpPr>
          <p:nvPr>
            <p:ph type="sldNum" sz="quarter" idx="5"/>
          </p:nvPr>
        </p:nvSpPr>
        <p:spPr/>
        <p:txBody>
          <a:bodyPr/>
          <a:lstStyle/>
          <a:p>
            <a:fld id="{051212F4-EB5A-464B-92EC-DACFCB1CC2CD}" type="slidenum">
              <a:rPr lang="en-GB" smtClean="0"/>
              <a:t>19</a:t>
            </a:fld>
            <a:endParaRPr lang="en-GB"/>
          </a:p>
        </p:txBody>
      </p:sp>
    </p:spTree>
    <p:extLst>
      <p:ext uri="{BB962C8B-B14F-4D97-AF65-F5344CB8AC3E}">
        <p14:creationId xmlns:p14="http://schemas.microsoft.com/office/powerpoint/2010/main" val="205215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Please see the suggested timings on this outline slide</a:t>
            </a:r>
          </a:p>
          <a:p>
            <a:r>
              <a:rPr lang="en-GB" dirty="0"/>
              <a:t>For those using these slides to deliver CPD to others, please see the note on slide 52, pasted here for convenience: </a:t>
            </a:r>
          </a:p>
          <a:p>
            <a:r>
              <a:rPr lang="en-US" sz="1200" b="1" u="sng" dirty="0">
                <a:solidFill>
                  <a:srgbClr val="FF0000"/>
                </a:solidFill>
              </a:rPr>
              <a:t>Once the point has been understood that ‘error correction works differently for different kinds of errors’, you might prefer to undertake an alternative activity to the one provided at that point in the session (slides 52-58). </a:t>
            </a:r>
          </a:p>
          <a:p>
            <a:r>
              <a:rPr lang="en-US" sz="1200" b="1" u="sng" dirty="0">
                <a:solidFill>
                  <a:srgbClr val="FF0000"/>
                </a:solidFill>
              </a:rPr>
              <a:t>For example, teachers could be asked in advance to bring their own transcribed examples of error correction to the session, with a particular focus on examples of eliciting self-corrections from the students during oral production (i.e., examples of ‘prompts to get learners to correct themselves’). You would, therefore, need to give them advance warning of this.  </a:t>
            </a:r>
          </a:p>
          <a:p>
            <a:r>
              <a:rPr lang="en-US" sz="1200" b="1" u="sng" dirty="0">
                <a:solidFill>
                  <a:srgbClr val="FF0000"/>
                </a:solidFill>
              </a:rPr>
              <a:t>Or teachers could make suggestions – within the session itself - about ways of prompting and eliciting corrections from students during spoken interaction. </a:t>
            </a:r>
          </a:p>
          <a:p>
            <a:endParaRPr lang="en-US" b="1" dirty="0"/>
          </a:p>
        </p:txBody>
      </p:sp>
      <p:sp>
        <p:nvSpPr>
          <p:cNvPr id="4" name="Slide Number Placeholder 3"/>
          <p:cNvSpPr>
            <a:spLocks noGrp="1"/>
          </p:cNvSpPr>
          <p:nvPr>
            <p:ph type="sldNum" sz="quarter" idx="5"/>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164780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51212F4-EB5A-464B-92EC-DACFCB1CC2CD}"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2225000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want to get to “what is the most effective way of correcting errors!’ </a:t>
            </a:r>
            <a:br>
              <a:rPr lang="en-GB" dirty="0"/>
            </a:br>
            <a:r>
              <a:rPr lang="en-GB" dirty="0"/>
              <a:t>But before we get there, we need to work through some concepts and definitions to make sure we’re using common terminology when we talk about error correction pedagogy. </a:t>
            </a:r>
            <a:br>
              <a:rPr lang="en-GB" dirty="0"/>
            </a:br>
            <a:r>
              <a:rPr lang="en-US" dirty="0"/>
              <a:t>The aim in this third part of the session is to gain some awareness about how we interact and correct in the classroom, to give us a </a:t>
            </a:r>
            <a:r>
              <a:rPr lang="en-US" b="1" dirty="0"/>
              <a:t>shared vocabulary </a:t>
            </a:r>
            <a:r>
              <a:rPr lang="en-US" dirty="0"/>
              <a:t>with which to talk about and consider in-class interaction and written error correction.</a:t>
            </a:r>
          </a:p>
        </p:txBody>
      </p:sp>
      <p:sp>
        <p:nvSpPr>
          <p:cNvPr id="4" name="Slide Number Placeholder 3"/>
          <p:cNvSpPr>
            <a:spLocks noGrp="1"/>
          </p:cNvSpPr>
          <p:nvPr>
            <p:ph type="sldNum" sz="quarter" idx="5"/>
          </p:nvPr>
        </p:nvSpPr>
        <p:spPr/>
        <p:txBody>
          <a:bodyPr/>
          <a:lstStyle/>
          <a:p>
            <a:fld id="{051212F4-EB5A-464B-92EC-DACFCB1CC2CD}" type="slidenum">
              <a:rPr lang="en-GB" smtClean="0"/>
              <a:t>21</a:t>
            </a:fld>
            <a:endParaRPr lang="en-GB"/>
          </a:p>
        </p:txBody>
      </p:sp>
    </p:spTree>
    <p:extLst>
      <p:ext uri="{BB962C8B-B14F-4D97-AF65-F5344CB8AC3E}">
        <p14:creationId xmlns:p14="http://schemas.microsoft.com/office/powerpoint/2010/main" val="3881211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We focus on on spoken production… because </a:t>
            </a:r>
            <a:r>
              <a:rPr lang="en-GB" altLang="en-US" sz="1400" dirty="0"/>
              <a:t>it is: </a:t>
            </a:r>
          </a:p>
          <a:p>
            <a:r>
              <a:rPr lang="en-GB" altLang="en-US" sz="1200" dirty="0"/>
              <a:t>thought to influence learning (think back to the interaction &amp; output hypotheses)</a:t>
            </a:r>
          </a:p>
          <a:p>
            <a:r>
              <a:rPr lang="en-GB" altLang="en-US" sz="1200" dirty="0"/>
              <a:t>in the moment (immediate)</a:t>
            </a:r>
          </a:p>
          <a:p>
            <a:r>
              <a:rPr lang="en-GB" altLang="en-US" sz="1200" dirty="0"/>
              <a:t>thought to affect mood or motivation</a:t>
            </a:r>
          </a:p>
          <a:p>
            <a:r>
              <a:rPr lang="en-GB" altLang="en-US" sz="1200" dirty="0"/>
              <a:t>happens so fast – millisecond decision making in the classroom - </a:t>
            </a:r>
            <a:r>
              <a:rPr lang="en-GB" dirty="0"/>
              <a:t>oral corrective feedback requires perhaps the most skill, as millisecond decisions have to be made in class: shall I correct that error? That child? That moment? How?</a:t>
            </a:r>
          </a:p>
          <a:p>
            <a:r>
              <a:rPr lang="en-GB" dirty="0"/>
              <a:t> So, we’re going to look at those moments or interaction now</a:t>
            </a:r>
            <a:r>
              <a:rPr lang="en-GB" b="1" dirty="0"/>
              <a:t>, slow them right down </a:t>
            </a:r>
            <a:r>
              <a:rPr lang="en-GB" dirty="0"/>
              <a:t>to allow us to think about what happens at break neck speed in reality. </a:t>
            </a:r>
            <a:r>
              <a:rPr lang="en-US" dirty="0"/>
              <a:t>We’re going to focus on two main types of feedback: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Recasts i.e. reformulations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Elicitations i.e. prompts</a:t>
            </a:r>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22</a:t>
            </a:fld>
            <a:endParaRPr lang="en-GB"/>
          </a:p>
        </p:txBody>
      </p:sp>
    </p:spTree>
    <p:extLst>
      <p:ext uri="{BB962C8B-B14F-4D97-AF65-F5344CB8AC3E}">
        <p14:creationId xmlns:p14="http://schemas.microsoft.com/office/powerpoint/2010/main" val="1425288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type is recasts</a:t>
            </a:r>
          </a:p>
          <a:p>
            <a:r>
              <a:rPr lang="en-US" dirty="0"/>
              <a:t>Recasts, also called reformulations, provide positive evidence – they show the learner how the language does work</a:t>
            </a:r>
          </a:p>
          <a:p>
            <a:r>
              <a:rPr lang="en-US" dirty="0"/>
              <a:t>They can be more implicit or more explicit – we will show you some examples of them</a:t>
            </a:r>
          </a:p>
        </p:txBody>
      </p:sp>
      <p:sp>
        <p:nvSpPr>
          <p:cNvPr id="4" name="Slide Number Placeholder 3"/>
          <p:cNvSpPr>
            <a:spLocks noGrp="1"/>
          </p:cNvSpPr>
          <p:nvPr>
            <p:ph type="sldNum" sz="quarter" idx="5"/>
          </p:nvPr>
        </p:nvSpPr>
        <p:spPr/>
        <p:txBody>
          <a:bodyPr/>
          <a:lstStyle/>
          <a:p>
            <a:fld id="{051212F4-EB5A-464B-92EC-DACFCB1CC2CD}" type="slidenum">
              <a:rPr lang="en-GB" smtClean="0"/>
              <a:t>23</a:t>
            </a:fld>
            <a:endParaRPr lang="en-GB"/>
          </a:p>
        </p:txBody>
      </p:sp>
    </p:spTree>
    <p:extLst>
      <p:ext uri="{BB962C8B-B14F-4D97-AF65-F5344CB8AC3E}">
        <p14:creationId xmlns:p14="http://schemas.microsoft.com/office/powerpoint/2010/main" val="1976367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extract taken from a study that looked at how native speakers corrected learners.</a:t>
            </a:r>
            <a:br>
              <a:rPr lang="en-US" dirty="0"/>
            </a:br>
            <a:r>
              <a:rPr lang="en-US" dirty="0"/>
              <a:t>They had to find out what was in each others’ pictures. </a:t>
            </a:r>
          </a:p>
          <a:p>
            <a:r>
              <a:rPr lang="en-US" dirty="0"/>
              <a:t>Here the native speaker just reformulates what the learner says.</a:t>
            </a:r>
          </a:p>
          <a:p>
            <a:endParaRPr lang="en-US" dirty="0"/>
          </a:p>
          <a:p>
            <a:r>
              <a:rPr lang="en-US" dirty="0"/>
              <a:t>Let’s look at some examples from foreign languages… </a:t>
            </a:r>
            <a:br>
              <a:rPr lang="en-US" dirty="0"/>
            </a:br>
            <a:r>
              <a:rPr lang="en-US" dirty="0"/>
              <a:t>[The examples are from French and Spanish. The presenter or participants can create a German example]</a:t>
            </a:r>
          </a:p>
          <a:p>
            <a:r>
              <a:rPr lang="en-US" dirty="0"/>
              <a:t/>
            </a:r>
            <a:br>
              <a:rPr lang="en-US" dirty="0"/>
            </a:br>
            <a:r>
              <a:rPr lang="en-US" dirty="0"/>
              <a:t>On the next few slides, we look at examples of corrections that might happen when you are wanting to focus on phonics, then vocabulary, then grammar. </a:t>
            </a:r>
          </a:p>
        </p:txBody>
      </p:sp>
      <p:sp>
        <p:nvSpPr>
          <p:cNvPr id="4" name="Slide Number Placeholder 3"/>
          <p:cNvSpPr>
            <a:spLocks noGrp="1"/>
          </p:cNvSpPr>
          <p:nvPr>
            <p:ph type="sldNum" sz="quarter" idx="5"/>
          </p:nvPr>
        </p:nvSpPr>
        <p:spPr/>
        <p:txBody>
          <a:bodyPr/>
          <a:lstStyle/>
          <a:p>
            <a:fld id="{051212F4-EB5A-464B-92EC-DACFCB1CC2CD}" type="slidenum">
              <a:rPr lang="en-GB" smtClean="0"/>
              <a:t>24</a:t>
            </a:fld>
            <a:endParaRPr lang="en-GB"/>
          </a:p>
        </p:txBody>
      </p:sp>
    </p:spTree>
    <p:extLst>
      <p:ext uri="{BB962C8B-B14F-4D97-AF65-F5344CB8AC3E}">
        <p14:creationId xmlns:p14="http://schemas.microsoft.com/office/powerpoint/2010/main" val="3712714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dirty="0"/>
              <a:t>So, we will first focus on recasts – reformulations.</a:t>
            </a:r>
          </a:p>
          <a:p>
            <a:r>
              <a:rPr lang="en-GB" dirty="0"/>
              <a:t>There are three main types</a:t>
            </a:r>
          </a:p>
          <a:p>
            <a:r>
              <a:rPr lang="en-GB" dirty="0"/>
              <a:t>These are examples that might happen when teaching phonics</a:t>
            </a:r>
          </a:p>
          <a:p>
            <a:r>
              <a:rPr lang="en-GB" dirty="0"/>
              <a:t>Ask two participants to read out the roles of S (student) and T (teacher).</a:t>
            </a:r>
          </a:p>
        </p:txBody>
      </p:sp>
    </p:spTree>
    <p:extLst>
      <p:ext uri="{BB962C8B-B14F-4D97-AF65-F5344CB8AC3E}">
        <p14:creationId xmlns:p14="http://schemas.microsoft.com/office/powerpoint/2010/main" val="3517686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dirty="0"/>
              <a:t>Ask two participants (or the presenter take on one role) to read out the parts of Student (S) and T (teacher)</a:t>
            </a:r>
          </a:p>
        </p:txBody>
      </p:sp>
    </p:spTree>
    <p:extLst>
      <p:ext uri="{BB962C8B-B14F-4D97-AF65-F5344CB8AC3E}">
        <p14:creationId xmlns:p14="http://schemas.microsoft.com/office/powerpoint/2010/main" val="39296298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dirty="0"/>
              <a:t>Again, just have the participants play out the roles. </a:t>
            </a:r>
          </a:p>
          <a:p>
            <a:r>
              <a:rPr lang="en-GB" dirty="0"/>
              <a:t>…Now we consider what might happen </a:t>
            </a:r>
            <a:r>
              <a:rPr lang="en-GB" b="1" i="1" dirty="0"/>
              <a:t>after </a:t>
            </a:r>
            <a:r>
              <a:rPr lang="en-GB" dirty="0"/>
              <a:t>the teacher had corrected using a recast? What does the learner do? </a:t>
            </a:r>
          </a:p>
        </p:txBody>
      </p:sp>
    </p:spTree>
    <p:extLst>
      <p:ext uri="{BB962C8B-B14F-4D97-AF65-F5344CB8AC3E}">
        <p14:creationId xmlns:p14="http://schemas.microsoft.com/office/powerpoint/2010/main" val="1288048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the learner does after an oral correction is known as ‘uptake’.</a:t>
            </a:r>
          </a:p>
          <a:p>
            <a:r>
              <a:rPr lang="en-US" dirty="0"/>
              <a:t>Here is an example in English. </a:t>
            </a:r>
          </a:p>
          <a:p>
            <a:r>
              <a:rPr lang="en-US" dirty="0"/>
              <a:t>This shows full uptake, the error was corrected and even continued in a turn later in the conversation</a:t>
            </a:r>
          </a:p>
        </p:txBody>
      </p:sp>
      <p:sp>
        <p:nvSpPr>
          <p:cNvPr id="4" name="Slide Number Placeholder 3"/>
          <p:cNvSpPr>
            <a:spLocks noGrp="1"/>
          </p:cNvSpPr>
          <p:nvPr>
            <p:ph type="sldNum" sz="quarter" idx="5"/>
          </p:nvPr>
        </p:nvSpPr>
        <p:spPr/>
        <p:txBody>
          <a:bodyPr/>
          <a:lstStyle/>
          <a:p>
            <a:fld id="{051212F4-EB5A-464B-92EC-DACFCB1CC2CD}" type="slidenum">
              <a:rPr lang="en-GB" smtClean="0"/>
              <a:t>28</a:t>
            </a:fld>
            <a:endParaRPr lang="en-GB"/>
          </a:p>
        </p:txBody>
      </p:sp>
    </p:spTree>
    <p:extLst>
      <p:ext uri="{BB962C8B-B14F-4D97-AF65-F5344CB8AC3E}">
        <p14:creationId xmlns:p14="http://schemas.microsoft.com/office/powerpoint/2010/main" val="69667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 suggestions from the group to answer this question: why might recasts not be an effective way of correcting learners’ mistakes? </a:t>
            </a:r>
          </a:p>
        </p:txBody>
      </p:sp>
      <p:sp>
        <p:nvSpPr>
          <p:cNvPr id="4" name="Slide Number Placeholder 3"/>
          <p:cNvSpPr>
            <a:spLocks noGrp="1"/>
          </p:cNvSpPr>
          <p:nvPr>
            <p:ph type="sldNum" sz="quarter" idx="5"/>
          </p:nvPr>
        </p:nvSpPr>
        <p:spPr/>
        <p:txBody>
          <a:bodyPr/>
          <a:lstStyle/>
          <a:p>
            <a:fld id="{051212F4-EB5A-464B-92EC-DACFCB1CC2CD}" type="slidenum">
              <a:rPr lang="en-GB" smtClean="0"/>
              <a:t>32</a:t>
            </a:fld>
            <a:endParaRPr lang="en-GB"/>
          </a:p>
        </p:txBody>
      </p:sp>
    </p:spTree>
    <p:extLst>
      <p:ext uri="{BB962C8B-B14F-4D97-AF65-F5344CB8AC3E}">
        <p14:creationId xmlns:p14="http://schemas.microsoft.com/office/powerpoint/2010/main" val="407974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of the aims of NCELP is to help teachers understand the Pedagogy Review better and feel confident in delivering its recommendations. </a:t>
            </a:r>
            <a:br>
              <a:rPr lang="en-US" dirty="0"/>
            </a:br>
            <a:r>
              <a:rPr lang="en-US" dirty="0"/>
              <a:t>We begin by reading the relevant extracts from the Pedagogy Review.</a:t>
            </a:r>
            <a:br>
              <a:rPr lang="en-US" dirty="0"/>
            </a:br>
            <a:r>
              <a:rPr lang="en-US" dirty="0"/>
              <a:t>Show each of the next four slides (about 1 minute each) and ask participants to read them and make notes if they wish.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r>
              <a:rPr lang="en-US" dirty="0"/>
              <a:t>At the end of the four slides (or you might prefer to discuss each one in turn), they will be asked to consider: </a:t>
            </a:r>
          </a:p>
          <a:p>
            <a:pPr marL="228600" indent="-228600">
              <a:buAutoNum type="alphaLcParenR"/>
            </a:pPr>
            <a:r>
              <a:rPr lang="en-US" dirty="0"/>
              <a:t>the extent to which they feel that these are already reflected in their own practice </a:t>
            </a:r>
          </a:p>
          <a:p>
            <a:pPr marL="228600" indent="-228600">
              <a:buAutoNum type="alphaLcParenR"/>
            </a:pPr>
            <a:r>
              <a:rPr lang="en-US" dirty="0"/>
              <a:t>the extent to which they feel that these are already reflected in practice and policy in their own department and school </a:t>
            </a:r>
          </a:p>
          <a:p>
            <a:r>
              <a:rPr lang="en-US" dirty="0"/>
              <a:t>c)   whether</a:t>
            </a:r>
            <a:r>
              <a:rPr lang="en-US" baseline="0" dirty="0"/>
              <a:t> there </a:t>
            </a:r>
            <a:r>
              <a:rPr lang="en-US" dirty="0"/>
              <a:t>are any implications for change that might be beneficial at personal, department, school levels </a:t>
            </a:r>
          </a:p>
          <a:p>
            <a:endParaRPr lang="en-US" dirty="0"/>
          </a:p>
          <a:p>
            <a:r>
              <a:rPr lang="en-US" dirty="0"/>
              <a:t>Please be aware that the rest of the session will help the participants discuss some of recommendations of the Pedagogy Review. </a:t>
            </a:r>
          </a:p>
          <a:p>
            <a:r>
              <a:rPr lang="en-US" dirty="0"/>
              <a:t>So, consider having a </a:t>
            </a:r>
            <a:r>
              <a:rPr lang="en-US" b="1" dirty="0"/>
              <a:t>short </a:t>
            </a:r>
            <a:r>
              <a:rPr lang="en-US" dirty="0"/>
              <a:t>discussion about these questions here at the start, but then revisiting these questions </a:t>
            </a:r>
            <a:r>
              <a:rPr lang="en-US" b="1" dirty="0"/>
              <a:t>at the end of the session</a:t>
            </a:r>
            <a:r>
              <a:rPr lang="en-US" dirty="0"/>
              <a:t>. </a:t>
            </a:r>
          </a:p>
        </p:txBody>
      </p:sp>
      <p:sp>
        <p:nvSpPr>
          <p:cNvPr id="4" name="Slide Number Placeholder 3"/>
          <p:cNvSpPr>
            <a:spLocks noGrp="1"/>
          </p:cNvSpPr>
          <p:nvPr>
            <p:ph type="sldNum" sz="quarter" idx="5"/>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1858157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Now on to the second type of oral corrective feedback: elicitations, also known as prompts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type of correction gets the learner to think about their language and correct it themselves</a:t>
            </a:r>
          </a:p>
          <a:p>
            <a:r>
              <a:rPr lang="en-GB" dirty="0"/>
              <a:t>There are several different ways of eliciting a correction. First we will look at an example in English - a clarification request -  then we show a range of examples in other languages.</a:t>
            </a:r>
          </a:p>
        </p:txBody>
      </p:sp>
      <p:sp>
        <p:nvSpPr>
          <p:cNvPr id="4" name="Slide Number Placeholder 3"/>
          <p:cNvSpPr>
            <a:spLocks noGrp="1"/>
          </p:cNvSpPr>
          <p:nvPr>
            <p:ph type="sldNum" sz="quarter" idx="10"/>
          </p:nvPr>
        </p:nvSpPr>
        <p:spPr/>
        <p:txBody>
          <a:bodyPr/>
          <a:lstStyle/>
          <a:p>
            <a:fld id="{672843D9-4757-4631-B0CD-BAA271821DF5}" type="slidenum">
              <a:rPr lang="en-GB" smtClean="0"/>
              <a:t>35</a:t>
            </a:fld>
            <a:endParaRPr lang="en-GB"/>
          </a:p>
        </p:txBody>
      </p:sp>
    </p:spTree>
    <p:extLst>
      <p:ext uri="{BB962C8B-B14F-4D97-AF65-F5344CB8AC3E}">
        <p14:creationId xmlns:p14="http://schemas.microsoft.com/office/powerpoint/2010/main" val="4147182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dirty="0"/>
              <a:t>You will notice that all the elicitations have ‘uptake’ after the corrective feedback</a:t>
            </a:r>
          </a:p>
        </p:txBody>
      </p:sp>
    </p:spTree>
    <p:extLst>
      <p:ext uri="{BB962C8B-B14F-4D97-AF65-F5344CB8AC3E}">
        <p14:creationId xmlns:p14="http://schemas.microsoft.com/office/powerpoint/2010/main" val="3932271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endParaRPr lang="en-GB" dirty="0"/>
          </a:p>
        </p:txBody>
      </p:sp>
    </p:spTree>
    <p:extLst>
      <p:ext uri="{BB962C8B-B14F-4D97-AF65-F5344CB8AC3E}">
        <p14:creationId xmlns:p14="http://schemas.microsoft.com/office/powerpoint/2010/main" val="28774543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dirty="0"/>
              <a:t>That’s the end of the section on </a:t>
            </a:r>
            <a:r>
              <a:rPr lang="en-GB" dirty="0" smtClean="0"/>
              <a:t>defining</a:t>
            </a:r>
            <a:endParaRPr lang="en-GB" dirty="0"/>
          </a:p>
        </p:txBody>
      </p:sp>
    </p:spTree>
    <p:extLst>
      <p:ext uri="{BB962C8B-B14F-4D97-AF65-F5344CB8AC3E}">
        <p14:creationId xmlns:p14="http://schemas.microsoft.com/office/powerpoint/2010/main" val="1294901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pPr marL="0" marR="0" lvl="0" indent="0" algn="l" defTabSz="995507" rtl="0" eaLnBrk="1" fontAlgn="auto" latinLnBrk="0" hangingPunct="1">
              <a:lnSpc>
                <a:spcPct val="100000"/>
              </a:lnSpc>
              <a:spcBef>
                <a:spcPts val="0"/>
              </a:spcBef>
              <a:spcAft>
                <a:spcPts val="0"/>
              </a:spcAft>
              <a:buClrTx/>
              <a:buSzTx/>
              <a:buFontTx/>
              <a:buNone/>
              <a:tabLst/>
              <a:defRPr/>
            </a:pPr>
            <a:r>
              <a:rPr lang="en-GB" baseline="0" dirty="0"/>
              <a:t>A Explicit Recast + metalinguistic feedback</a:t>
            </a:r>
            <a:endParaRPr lang="en-GB" dirty="0"/>
          </a:p>
          <a:p>
            <a:r>
              <a:rPr lang="en-GB" dirty="0"/>
              <a:t>B Implicit Recast</a:t>
            </a:r>
            <a:endParaRPr lang="en-GB" baseline="0" dirty="0"/>
          </a:p>
          <a:p>
            <a:r>
              <a:rPr lang="en-GB" baseline="0" dirty="0"/>
              <a:t>C Explicit Elicitation</a:t>
            </a:r>
          </a:p>
        </p:txBody>
      </p:sp>
    </p:spTree>
    <p:extLst>
      <p:ext uri="{BB962C8B-B14F-4D97-AF65-F5344CB8AC3E}">
        <p14:creationId xmlns:p14="http://schemas.microsoft.com/office/powerpoint/2010/main" val="4133581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 Explicit Recast</a:t>
            </a:r>
          </a:p>
          <a:p>
            <a:r>
              <a:rPr lang="en-GB" dirty="0"/>
              <a:t>B Implicit Elicitation</a:t>
            </a:r>
          </a:p>
          <a:p>
            <a:r>
              <a:rPr lang="en-GB" dirty="0"/>
              <a:t>C Explicit Elicitation</a:t>
            </a:r>
            <a:r>
              <a:rPr lang="en-GB" baseline="0" dirty="0"/>
              <a:t> + meta-ling</a:t>
            </a:r>
          </a:p>
          <a:p>
            <a:endParaRPr lang="en-GB" baseline="0" dirty="0"/>
          </a:p>
          <a:p>
            <a:r>
              <a:rPr lang="en-GB" baseline="0" dirty="0"/>
              <a:t>Now, over to the participants: The next three slides are printed on the handout. Ask the teachers to match the definitions with the short extracts. </a:t>
            </a:r>
            <a:endParaRPr lang="en-GB" dirty="0"/>
          </a:p>
        </p:txBody>
      </p:sp>
    </p:spTree>
    <p:extLst>
      <p:ext uri="{BB962C8B-B14F-4D97-AF65-F5344CB8AC3E}">
        <p14:creationId xmlns:p14="http://schemas.microsoft.com/office/powerpoint/2010/main" val="16154838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US" dirty="0"/>
              <a:t>Keep this slide on display while the teachers match extracts to the correct label. </a:t>
            </a:r>
          </a:p>
          <a:p>
            <a:r>
              <a:rPr lang="en-US" dirty="0"/>
              <a:t>It is also on the handout, so teachers can refer to it when they try to name the CF type illustrated in the next extracts</a:t>
            </a:r>
          </a:p>
        </p:txBody>
      </p:sp>
    </p:spTree>
    <p:extLst>
      <p:ext uri="{BB962C8B-B14F-4D97-AF65-F5344CB8AC3E}">
        <p14:creationId xmlns:p14="http://schemas.microsoft.com/office/powerpoint/2010/main" val="28572753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r>
              <a:rPr lang="en-GB" baseline="0" dirty="0"/>
              <a:t>A Explicit Elicitation. </a:t>
            </a:r>
          </a:p>
          <a:p>
            <a:pPr marL="0" marR="0" lvl="0" indent="0" algn="l" defTabSz="995507" rtl="0" eaLnBrk="1" fontAlgn="auto" latinLnBrk="0" hangingPunct="1">
              <a:lnSpc>
                <a:spcPct val="100000"/>
              </a:lnSpc>
              <a:spcBef>
                <a:spcPts val="0"/>
              </a:spcBef>
              <a:spcAft>
                <a:spcPts val="0"/>
              </a:spcAft>
              <a:buClrTx/>
              <a:buSzTx/>
              <a:buFontTx/>
              <a:buNone/>
              <a:tabLst/>
              <a:defRPr/>
            </a:pPr>
            <a:r>
              <a:rPr lang="en-GB" dirty="0"/>
              <a:t>B Explicit Recast + metalinguistic explanation </a:t>
            </a:r>
            <a:endParaRPr lang="en-GB" baseline="0" dirty="0"/>
          </a:p>
          <a:p>
            <a:r>
              <a:rPr lang="en-GB" baseline="0" dirty="0"/>
              <a:t>C Implicit Recast </a:t>
            </a:r>
          </a:p>
          <a:p>
            <a:r>
              <a:rPr lang="en-GB" dirty="0"/>
              <a:t>D Explicit Elicitation + metalinguistic </a:t>
            </a:r>
          </a:p>
          <a:p>
            <a:pPr marL="0" marR="0" lvl="0" indent="0" algn="l" defTabSz="995507" rtl="0" eaLnBrk="1" fontAlgn="auto" latinLnBrk="0" hangingPunct="1">
              <a:lnSpc>
                <a:spcPct val="100000"/>
              </a:lnSpc>
              <a:spcBef>
                <a:spcPts val="0"/>
              </a:spcBef>
              <a:spcAft>
                <a:spcPts val="0"/>
              </a:spcAft>
              <a:buClrTx/>
              <a:buSzTx/>
              <a:buFontTx/>
              <a:buNone/>
              <a:tabLst/>
              <a:defRPr/>
            </a:pPr>
            <a:r>
              <a:rPr lang="en-GB" dirty="0"/>
              <a:t>E Implicit Recast </a:t>
            </a:r>
          </a:p>
          <a:p>
            <a:r>
              <a:rPr lang="en-GB" dirty="0"/>
              <a:t>F Implicit Elicitation </a:t>
            </a:r>
          </a:p>
          <a:p>
            <a:endParaRPr lang="en-GB" dirty="0"/>
          </a:p>
        </p:txBody>
      </p:sp>
    </p:spTree>
    <p:extLst>
      <p:ext uri="{BB962C8B-B14F-4D97-AF65-F5344CB8AC3E}">
        <p14:creationId xmlns:p14="http://schemas.microsoft.com/office/powerpoint/2010/main" val="18932415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pPr marL="0" marR="0" lvl="0" indent="0" algn="l" defTabSz="995507" rtl="0" eaLnBrk="1" fontAlgn="auto" latinLnBrk="0" hangingPunct="1">
              <a:lnSpc>
                <a:spcPct val="100000"/>
              </a:lnSpc>
              <a:spcBef>
                <a:spcPts val="0"/>
              </a:spcBef>
              <a:spcAft>
                <a:spcPts val="0"/>
              </a:spcAft>
              <a:buClrTx/>
              <a:buSzTx/>
              <a:buFontTx/>
              <a:buNone/>
              <a:tabLst/>
              <a:defRPr/>
            </a:pPr>
            <a:r>
              <a:rPr lang="en-GB" baseline="0" dirty="0"/>
              <a:t>G Explicit Recast</a:t>
            </a:r>
          </a:p>
          <a:p>
            <a:pPr marL="0" marR="0" lvl="0" indent="0" algn="l" defTabSz="995507" rtl="0" eaLnBrk="1" fontAlgn="auto" latinLnBrk="0" hangingPunct="1">
              <a:lnSpc>
                <a:spcPct val="100000"/>
              </a:lnSpc>
              <a:spcBef>
                <a:spcPts val="0"/>
              </a:spcBef>
              <a:spcAft>
                <a:spcPts val="0"/>
              </a:spcAft>
              <a:buClrTx/>
              <a:buSzTx/>
              <a:buFontTx/>
              <a:buNone/>
              <a:tabLst/>
              <a:defRPr/>
            </a:pPr>
            <a:r>
              <a:rPr lang="en-GB" baseline="0" dirty="0"/>
              <a:t>H Explicit Elicitation</a:t>
            </a:r>
          </a:p>
          <a:p>
            <a:r>
              <a:rPr lang="en-GB" dirty="0"/>
              <a:t>I Explicit Elicitation +</a:t>
            </a:r>
            <a:r>
              <a:rPr lang="en-GB" baseline="0" dirty="0"/>
              <a:t> metalinguistic explanation </a:t>
            </a:r>
          </a:p>
          <a:p>
            <a:r>
              <a:rPr lang="en-GB" dirty="0"/>
              <a:t>J Explicit Elicitation + metalinguistic explanation</a:t>
            </a:r>
          </a:p>
          <a:p>
            <a:pPr marL="0" marR="0" lvl="0" indent="0" algn="l" defTabSz="995507" rtl="0" eaLnBrk="1" fontAlgn="auto" latinLnBrk="0" hangingPunct="1">
              <a:lnSpc>
                <a:spcPct val="100000"/>
              </a:lnSpc>
              <a:spcBef>
                <a:spcPts val="0"/>
              </a:spcBef>
              <a:spcAft>
                <a:spcPts val="0"/>
              </a:spcAft>
              <a:buClrTx/>
              <a:buSzTx/>
              <a:buFontTx/>
              <a:buNone/>
              <a:tabLst/>
              <a:defRPr/>
            </a:pPr>
            <a:r>
              <a:rPr lang="en-GB" dirty="0"/>
              <a:t>K Explicit Recast</a:t>
            </a:r>
          </a:p>
          <a:p>
            <a:r>
              <a:rPr lang="en-GB" dirty="0"/>
              <a:t>L Explicit Recast</a:t>
            </a:r>
            <a:endParaRPr lang="en-GB" baseline="0" dirty="0"/>
          </a:p>
          <a:p>
            <a:endParaRPr lang="en-GB" baseline="0" dirty="0"/>
          </a:p>
        </p:txBody>
      </p:sp>
    </p:spTree>
    <p:extLst>
      <p:ext uri="{BB962C8B-B14F-4D97-AF65-F5344CB8AC3E}">
        <p14:creationId xmlns:p14="http://schemas.microsoft.com/office/powerpoint/2010/main" val="1954745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move on to the final part now: Evidence from research about effective approaches to correction. </a:t>
            </a:r>
          </a:p>
        </p:txBody>
      </p:sp>
      <p:sp>
        <p:nvSpPr>
          <p:cNvPr id="4" name="Slide Number Placeholder 3"/>
          <p:cNvSpPr>
            <a:spLocks noGrp="1"/>
          </p:cNvSpPr>
          <p:nvPr>
            <p:ph type="sldNum" sz="quarter" idx="5"/>
          </p:nvPr>
        </p:nvSpPr>
        <p:spPr/>
        <p:txBody>
          <a:bodyPr/>
          <a:lstStyle/>
          <a:p>
            <a:fld id="{051212F4-EB5A-464B-92EC-DACFCB1CC2CD}" type="slidenum">
              <a:rPr lang="en-GB" smtClean="0"/>
              <a:t>45</a:t>
            </a:fld>
            <a:endParaRPr lang="en-GB"/>
          </a:p>
        </p:txBody>
      </p:sp>
    </p:spTree>
    <p:extLst>
      <p:ext uri="{BB962C8B-B14F-4D97-AF65-F5344CB8AC3E}">
        <p14:creationId xmlns:p14="http://schemas.microsoft.com/office/powerpoint/2010/main" val="149995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aid teachers in making notes about their own,</a:t>
            </a:r>
            <a:r>
              <a:rPr lang="en-US" baseline="0" dirty="0"/>
              <a:t> departmental and school level practice, it might be helpful to pose the following questions:</a:t>
            </a:r>
          </a:p>
          <a:p>
            <a:endParaRPr lang="en-US" baseline="0" dirty="0"/>
          </a:p>
          <a:p>
            <a:r>
              <a:rPr lang="en-US" b="1" baseline="0" dirty="0"/>
              <a:t>1] To what extent is our lesson material / our curriculum consciously planned to take account of anticipated errors/areas of linguistic difficulty for students? Can you give specific examples of these choices?</a:t>
            </a:r>
            <a:r>
              <a:rPr lang="en-US" baseline="0" dirty="0"/>
              <a:t/>
            </a:r>
            <a:br>
              <a:rPr lang="en-US" baseline="0" dirty="0"/>
            </a:br>
            <a:r>
              <a:rPr lang="en-US" baseline="0" dirty="0"/>
              <a:t>(The NCELP SOW is very explicitly based on this. The choice of language, its sequencing and its presentation are all heavily informed by notions of (cross-linguistic) difficulty for students, as well as frequency.  Think particularly of the choice and sequencing of phonics and grammar).</a:t>
            </a:r>
            <a:br>
              <a:rPr lang="en-US" baseline="0" dirty="0"/>
            </a:br>
            <a:r>
              <a:rPr lang="en-US" baseline="0" dirty="0"/>
              <a:t/>
            </a:r>
            <a:br>
              <a:rPr lang="en-US" baseline="0" dirty="0"/>
            </a:br>
            <a:r>
              <a:rPr lang="en-US" b="1" baseline="0" dirty="0"/>
              <a:t>2] What are some of the different strategies you can name that are used to deal with student error?  Are they used at individual level or planned more strategically in common across your department?  How do whole school policies on error correction (marking/feedback) influence your practice</a:t>
            </a:r>
            <a:r>
              <a:rPr lang="en-US" baseline="0" dirty="0"/>
              <a:t>?</a:t>
            </a:r>
            <a:br>
              <a:rPr lang="en-US" baseline="0" dirty="0"/>
            </a:br>
            <a:r>
              <a:rPr lang="en-US" baseline="0" dirty="0"/>
              <a:t>(Teachers are likely to </a:t>
            </a:r>
            <a:r>
              <a:rPr lang="en-US" baseline="0" dirty="0" err="1"/>
              <a:t>recognise</a:t>
            </a:r>
            <a:r>
              <a:rPr lang="en-US" baseline="0" dirty="0"/>
              <a:t> at this point that whole school (and often, department) policies deal largely with written feedback, and oral feedback is something that is not explicitly addressed - this is an important awareness-raising moment for early on in this session).</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23246954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now heard about recasts and elicitations, it might not surprise you to know that prompts / elicitations are likely to be effective.</a:t>
            </a:r>
            <a:br>
              <a:rPr lang="en-US" dirty="0"/>
            </a:br>
            <a:r>
              <a:rPr lang="en-US" dirty="0"/>
              <a:t>We are not going to read the summaries in full now, but the links are there for teachers to follow up later.</a:t>
            </a:r>
            <a:br>
              <a:rPr lang="en-US" dirty="0"/>
            </a:br>
            <a:r>
              <a:rPr lang="en-US" dirty="0"/>
              <a:t>What follows is a brief</a:t>
            </a:r>
            <a:r>
              <a:rPr lang="en-US" baseline="0" dirty="0"/>
              <a:t> summary of the research.</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46</a:t>
            </a:fld>
            <a:endParaRPr lang="en-GB"/>
          </a:p>
        </p:txBody>
      </p:sp>
    </p:spTree>
    <p:extLst>
      <p:ext uri="{BB962C8B-B14F-4D97-AF65-F5344CB8AC3E}">
        <p14:creationId xmlns:p14="http://schemas.microsoft.com/office/powerpoint/2010/main" val="22003311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point here is that for most learners (low and high proficiency) the rule-based correction seemed most effective.</a:t>
            </a:r>
          </a:p>
          <a:p>
            <a:r>
              <a:rPr lang="en-US" dirty="0"/>
              <a:t>The recasts were only effective for the higher proficiency, whereas rule-based correction was more effective for </a:t>
            </a:r>
            <a:r>
              <a:rPr lang="en-US" i="1" dirty="0"/>
              <a:t>both.</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47</a:t>
            </a:fld>
            <a:endParaRPr lang="en-GB"/>
          </a:p>
        </p:txBody>
      </p:sp>
    </p:spTree>
    <p:extLst>
      <p:ext uri="{BB962C8B-B14F-4D97-AF65-F5344CB8AC3E}">
        <p14:creationId xmlns:p14="http://schemas.microsoft.com/office/powerpoint/2010/main" val="12402558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study showed that the nature of the activity learners undertake influences the effectiveness of error correction  - </a:t>
            </a:r>
            <a:r>
              <a:rPr lang="en-US" b="1" dirty="0"/>
              <a:t>simpler tasks </a:t>
            </a:r>
            <a:r>
              <a:rPr lang="en-US" dirty="0"/>
              <a:t>tended to make the error correction more salient and easier to benefit from. </a:t>
            </a:r>
          </a:p>
        </p:txBody>
      </p:sp>
      <p:sp>
        <p:nvSpPr>
          <p:cNvPr id="4" name="Slide Number Placeholder 3"/>
          <p:cNvSpPr>
            <a:spLocks noGrp="1"/>
          </p:cNvSpPr>
          <p:nvPr>
            <p:ph type="sldNum" sz="quarter" idx="5"/>
          </p:nvPr>
        </p:nvSpPr>
        <p:spPr/>
        <p:txBody>
          <a:bodyPr/>
          <a:lstStyle/>
          <a:p>
            <a:fld id="{051212F4-EB5A-464B-92EC-DACFCB1CC2CD}" type="slidenum">
              <a:rPr lang="en-GB" smtClean="0"/>
              <a:t>48</a:t>
            </a:fld>
            <a:endParaRPr lang="en-GB"/>
          </a:p>
        </p:txBody>
      </p:sp>
    </p:spTree>
    <p:extLst>
      <p:ext uri="{BB962C8B-B14F-4D97-AF65-F5344CB8AC3E}">
        <p14:creationId xmlns:p14="http://schemas.microsoft.com/office/powerpoint/2010/main" val="31304217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Ask: In most school subjects, is it normal for a teacher to correct them in public quite so much? Or for them to correct each other? </a:t>
            </a:r>
          </a:p>
          <a:p>
            <a:r>
              <a:rPr lang="en-US" b="1" dirty="0"/>
              <a:t>In some subjects (science, history, English), answers are rarely corrected as blatantly (yes/no) as in a FL lesson. </a:t>
            </a:r>
          </a:p>
          <a:p>
            <a:r>
              <a:rPr lang="en-US" dirty="0"/>
              <a:t>Perhaps it might help to </a:t>
            </a:r>
            <a:r>
              <a:rPr lang="en-US" dirty="0" err="1"/>
              <a:t>normalise</a:t>
            </a:r>
            <a:r>
              <a:rPr lang="en-US" dirty="0"/>
              <a:t> error correction  - let the students know that it’s ok and in fact good to make errors.</a:t>
            </a:r>
          </a:p>
        </p:txBody>
      </p:sp>
      <p:sp>
        <p:nvSpPr>
          <p:cNvPr id="4" name="Slide Number Placeholder 3"/>
          <p:cNvSpPr>
            <a:spLocks noGrp="1"/>
          </p:cNvSpPr>
          <p:nvPr>
            <p:ph type="sldNum" sz="quarter" idx="5"/>
          </p:nvPr>
        </p:nvSpPr>
        <p:spPr/>
        <p:txBody>
          <a:bodyPr/>
          <a:lstStyle/>
          <a:p>
            <a:fld id="{051212F4-EB5A-464B-92EC-DACFCB1CC2CD}" type="slidenum">
              <a:rPr lang="en-GB" smtClean="0"/>
              <a:t>49</a:t>
            </a:fld>
            <a:endParaRPr lang="en-GB"/>
          </a:p>
        </p:txBody>
      </p:sp>
    </p:spTree>
    <p:extLst>
      <p:ext uri="{BB962C8B-B14F-4D97-AF65-F5344CB8AC3E}">
        <p14:creationId xmlns:p14="http://schemas.microsoft.com/office/powerpoint/2010/main" val="6120340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points on the slides can be followed.</a:t>
            </a:r>
          </a:p>
          <a:p>
            <a:r>
              <a:rPr lang="en-US" dirty="0"/>
              <a:t>(4) incongruence, lack of match, between teachers’ beliefs and their actual behavior – it is very hard to know how one really behaves in class, as error correction happens so fast… </a:t>
            </a:r>
          </a:p>
          <a:p>
            <a:r>
              <a:rPr lang="en-US" dirty="0"/>
              <a:t>So what is the nature of this mismatch? </a:t>
            </a:r>
          </a:p>
        </p:txBody>
      </p:sp>
      <p:sp>
        <p:nvSpPr>
          <p:cNvPr id="4" name="Slide Number Placeholder 3"/>
          <p:cNvSpPr>
            <a:spLocks noGrp="1"/>
          </p:cNvSpPr>
          <p:nvPr>
            <p:ph type="sldNum" sz="quarter" idx="5"/>
          </p:nvPr>
        </p:nvSpPr>
        <p:spPr/>
        <p:txBody>
          <a:bodyPr/>
          <a:lstStyle/>
          <a:p>
            <a:fld id="{051212F4-EB5A-464B-92EC-DACFCB1CC2CD}" type="slidenum">
              <a:rPr lang="en-GB" smtClean="0"/>
              <a:t>50</a:t>
            </a:fld>
            <a:endParaRPr lang="en-GB"/>
          </a:p>
        </p:txBody>
      </p:sp>
    </p:spTree>
    <p:extLst>
      <p:ext uri="{BB962C8B-B14F-4D97-AF65-F5344CB8AC3E}">
        <p14:creationId xmlns:p14="http://schemas.microsoft.com/office/powerpoint/2010/main" val="8752855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By far the most popular type of correction is the recast. During hundreds of hours of observations, across many contexts, with lots of different types of learner, the most common corrective feedback is the recast. Even, sometimes, when we think that we use other corrective techniques!  </a:t>
            </a:r>
          </a:p>
          <a:p>
            <a:r>
              <a:rPr lang="en-US" b="0" u="none" dirty="0"/>
              <a:t>It is difficult </a:t>
            </a:r>
            <a:r>
              <a:rPr lang="en-US" dirty="0"/>
              <a:t>to be aware exactly how much corrective feedback and what types of feedback we give – it happens so fast! </a:t>
            </a:r>
          </a:p>
          <a:p>
            <a:r>
              <a:rPr lang="en-US" dirty="0"/>
              <a:t>But regardless of context, teachers, pupil, curriculum aims, recasts are the most frequent. </a:t>
            </a:r>
            <a:br>
              <a:rPr lang="en-US" dirty="0"/>
            </a:br>
            <a:r>
              <a:rPr lang="en-US" dirty="0"/>
              <a:t>**************</a:t>
            </a:r>
            <a:br>
              <a:rPr lang="en-US" dirty="0"/>
            </a:br>
            <a:r>
              <a:rPr lang="en-US" dirty="0"/>
              <a:t>There is evidence that how teachers use of error correction, in practice – in those millisecond moments of decision-making -  depends on the nature of the error. That is, the type of language error that we are correcting. </a:t>
            </a:r>
          </a:p>
          <a:p>
            <a:r>
              <a:rPr lang="en-US" dirty="0"/>
              <a:t>Let’s look further at this on the following slides. </a:t>
            </a:r>
          </a:p>
        </p:txBody>
      </p:sp>
      <p:sp>
        <p:nvSpPr>
          <p:cNvPr id="4" name="Slide Number Placeholder 3"/>
          <p:cNvSpPr>
            <a:spLocks noGrp="1"/>
          </p:cNvSpPr>
          <p:nvPr>
            <p:ph type="sldNum" sz="quarter" idx="5"/>
          </p:nvPr>
        </p:nvSpPr>
        <p:spPr/>
        <p:txBody>
          <a:bodyPr/>
          <a:lstStyle/>
          <a:p>
            <a:fld id="{051212F4-EB5A-464B-92EC-DACFCB1CC2CD}" type="slidenum">
              <a:rPr lang="en-GB" smtClean="0"/>
              <a:t>51</a:t>
            </a:fld>
            <a:endParaRPr lang="en-GB"/>
          </a:p>
        </p:txBody>
      </p:sp>
    </p:spTree>
    <p:extLst>
      <p:ext uri="{BB962C8B-B14F-4D97-AF65-F5344CB8AC3E}">
        <p14:creationId xmlns:p14="http://schemas.microsoft.com/office/powerpoint/2010/main" val="25723535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that the use of error correction – and its effectiveness – depends on the nature of the error (and the pupil) let’s consider which of the different types you feel might be most appropriate for your classrooms. Let’s imagine a year 8 or 9 class. </a:t>
            </a:r>
          </a:p>
          <a:p>
            <a:r>
              <a:rPr lang="en-US" dirty="0"/>
              <a:t>ACTIVITY: This short activity over the next 6 slides doesn’t need to be dwelt on too much  - just a couple of minutes per slide as they should be familiar with the different types of error correction by now. </a:t>
            </a:r>
          </a:p>
          <a:p>
            <a:r>
              <a:rPr lang="en-US" dirty="0"/>
              <a:t>Ask the participants whether the implicit recast feels best for phonics, vocabulary or grammar – which of these extracts feels like it would be a) the most natural in class and b) the most effective? </a:t>
            </a:r>
          </a:p>
          <a:p>
            <a:r>
              <a:rPr lang="en-US" b="1" dirty="0"/>
              <a:t>NB There are no </a:t>
            </a:r>
            <a:r>
              <a:rPr lang="en-US" b="1" u="sng" dirty="0"/>
              <a:t>right</a:t>
            </a:r>
            <a:r>
              <a:rPr lang="en-US" b="1" dirty="0"/>
              <a:t> answers to these questions. It is perhaps likely that participants will suggest: </a:t>
            </a:r>
          </a:p>
          <a:p>
            <a:r>
              <a:rPr lang="en-US" b="1" dirty="0"/>
              <a:t>For phonics – explicit recasts feel the most effective, with metalinguistic information</a:t>
            </a:r>
          </a:p>
          <a:p>
            <a:r>
              <a:rPr lang="en-US" b="1" dirty="0"/>
              <a:t>For vocabulary – explicit recasts or prompts/elicitations feel the most effective</a:t>
            </a:r>
          </a:p>
          <a:p>
            <a:r>
              <a:rPr lang="en-US" b="1" dirty="0"/>
              <a:t>For grammar – prompts/elicitation, with metalinguistic information</a:t>
            </a:r>
          </a:p>
          <a:p>
            <a:r>
              <a:rPr lang="en-US" sz="1600" b="1" u="sng" dirty="0">
                <a:solidFill>
                  <a:srgbClr val="FF0000"/>
                </a:solidFill>
              </a:rPr>
              <a:t>Once the point has been understood that ‘error correction works differently for different kinds of errors’, you might prefer to undertake an alternative activity at this point for your participating teachers. </a:t>
            </a:r>
          </a:p>
          <a:p>
            <a:r>
              <a:rPr lang="en-US" sz="1600" b="1" u="sng" dirty="0">
                <a:solidFill>
                  <a:srgbClr val="FF0000"/>
                </a:solidFill>
              </a:rPr>
              <a:t>For example, teachers could have been asked in advance to bring their own transcribed examples of error correction, with a particular focus on examples of how to elicit pupils’ own self-corrections during oral production.</a:t>
            </a:r>
          </a:p>
          <a:p>
            <a:r>
              <a:rPr lang="en-US" sz="1600" b="1" u="sng" dirty="0">
                <a:solidFill>
                  <a:srgbClr val="FF0000"/>
                </a:solidFill>
              </a:rPr>
              <a:t>Or the teachers could make suggestions about ways of prompting and eliciting corrections, during the session itself. </a:t>
            </a:r>
          </a:p>
        </p:txBody>
      </p:sp>
      <p:sp>
        <p:nvSpPr>
          <p:cNvPr id="4" name="Slide Number Placeholder 3"/>
          <p:cNvSpPr>
            <a:spLocks noGrp="1"/>
          </p:cNvSpPr>
          <p:nvPr>
            <p:ph type="sldNum" sz="quarter" idx="5"/>
          </p:nvPr>
        </p:nvSpPr>
        <p:spPr/>
        <p:txBody>
          <a:bodyPr/>
          <a:lstStyle/>
          <a:p>
            <a:fld id="{051212F4-EB5A-464B-92EC-DACFCB1CC2CD}" type="slidenum">
              <a:rPr lang="en-GB" smtClean="0"/>
              <a:t>52</a:t>
            </a:fld>
            <a:endParaRPr lang="en-GB"/>
          </a:p>
        </p:txBody>
      </p:sp>
    </p:spTree>
    <p:extLst>
      <p:ext uri="{BB962C8B-B14F-4D97-AF65-F5344CB8AC3E}">
        <p14:creationId xmlns:p14="http://schemas.microsoft.com/office/powerpoint/2010/main" val="23343958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the participants whether the explicit recast feels best for phonics, vocabulary or grammar – which of these extracts feels like it would be a) the most natural in class and b) the most effective? </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53</a:t>
            </a:fld>
            <a:endParaRPr lang="en-GB"/>
          </a:p>
        </p:txBody>
      </p:sp>
    </p:spTree>
    <p:extLst>
      <p:ext uri="{BB962C8B-B14F-4D97-AF65-F5344CB8AC3E}">
        <p14:creationId xmlns:p14="http://schemas.microsoft.com/office/powerpoint/2010/main" val="1267759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the participants whether the explicit recast with metalinguistic information feels best for phonics, vocabulary or grammar – which of these extracts feels like it would be a) the most natural in class and b) the most effective? </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54</a:t>
            </a:fld>
            <a:endParaRPr lang="en-GB"/>
          </a:p>
        </p:txBody>
      </p:sp>
    </p:spTree>
    <p:extLst>
      <p:ext uri="{BB962C8B-B14F-4D97-AF65-F5344CB8AC3E}">
        <p14:creationId xmlns:p14="http://schemas.microsoft.com/office/powerpoint/2010/main" val="9647407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the participants whether the implicit elicitation with metalinguistic information feels best for phonics, vocabulary or grammar – which of these extracts feels like it would be a) the most natural in class and b) the most effective? </a:t>
            </a:r>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55</a:t>
            </a:fld>
            <a:endParaRPr lang="en-GB"/>
          </a:p>
        </p:txBody>
      </p:sp>
    </p:spTree>
    <p:extLst>
      <p:ext uri="{BB962C8B-B14F-4D97-AF65-F5344CB8AC3E}">
        <p14:creationId xmlns:p14="http://schemas.microsoft.com/office/powerpoint/2010/main" val="142913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Further questions to prompt teacher reflection: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1] Is the relative superiority of immediate oral/written vs delayed written feedback understood and accepted as a principle by you, your department, your whole school?</a:t>
            </a:r>
            <a:br>
              <a:rPr lang="en-US" b="1" baseline="0" dirty="0"/>
            </a:b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2] Is it understood that the most important outcome from post hoc marking of written work is teacher knowledge of how to plan further lesson work (rather than what students will learn from it directly)?</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22025724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the participants whether the explicit elicitation feels best for phonics, vocabulary or grammar – which of these extracts feels like it would be a) the most natural in class and b) the most effective? </a:t>
            </a:r>
          </a:p>
          <a:p>
            <a:endParaRPr lang="en-GB" dirty="0"/>
          </a:p>
        </p:txBody>
      </p:sp>
    </p:spTree>
    <p:extLst>
      <p:ext uri="{BB962C8B-B14F-4D97-AF65-F5344CB8AC3E}">
        <p14:creationId xmlns:p14="http://schemas.microsoft.com/office/powerpoint/2010/main" val="25712451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2888" y="373063"/>
            <a:ext cx="1790700" cy="1008062"/>
          </a:xfrm>
          <a:prstGeom prst="rect">
            <a:avLst/>
          </a:prstGeom>
          <a:noFill/>
          <a:ln w="12700">
            <a:solidFill>
              <a:prstClr val="black"/>
            </a:solidFill>
          </a:ln>
        </p:spPr>
      </p:sp>
      <p:sp>
        <p:nvSpPr>
          <p:cNvPr id="3" name="Notes Placeholder 2"/>
          <p:cNvSpPr>
            <a:spLocks noGrp="1"/>
          </p:cNvSpPr>
          <p:nvPr>
            <p:ph type="body" idx="1"/>
          </p:nvPr>
        </p:nvSpPr>
        <p:spPr>
          <a:xfrm>
            <a:off x="481013" y="1438275"/>
            <a:ext cx="3854450" cy="11763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the participants whether the explicit elicitation with metalinguistic information feels best for phonics, vocabulary or grammar – which of these extracts feels like it would be a) the most natural in class and b) the most effective?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GB" dirty="0"/>
              <a:t>Teachers might form a consensus that this type of correction is most suitable for grammar </a:t>
            </a:r>
          </a:p>
          <a:p>
            <a:r>
              <a:rPr lang="en-GB" dirty="0"/>
              <a:t>It’s a bit difficult to describe the motor movements needed for pronunciation and learners might not know how to say it if they aren’t corrected</a:t>
            </a:r>
          </a:p>
          <a:p>
            <a:endParaRPr lang="en-GB" dirty="0"/>
          </a:p>
        </p:txBody>
      </p:sp>
    </p:spTree>
    <p:extLst>
      <p:ext uri="{BB962C8B-B14F-4D97-AF65-F5344CB8AC3E}">
        <p14:creationId xmlns:p14="http://schemas.microsoft.com/office/powerpoint/2010/main" val="5399814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research seems to have been done on written corrective feedback.</a:t>
            </a:r>
          </a:p>
          <a:p>
            <a:r>
              <a:rPr lang="en-US" dirty="0"/>
              <a:t>There are similar types of error correction for written production – reformulating (direct correction) and eliciting the correction (with prompts and codes).</a:t>
            </a:r>
          </a:p>
          <a:p>
            <a:r>
              <a:rPr lang="en-US" dirty="0"/>
              <a:t> </a:t>
            </a:r>
          </a:p>
        </p:txBody>
      </p:sp>
      <p:sp>
        <p:nvSpPr>
          <p:cNvPr id="4" name="Slide Number Placeholder 3"/>
          <p:cNvSpPr>
            <a:spLocks noGrp="1"/>
          </p:cNvSpPr>
          <p:nvPr>
            <p:ph type="sldNum" sz="quarter" idx="5"/>
          </p:nvPr>
        </p:nvSpPr>
        <p:spPr/>
        <p:txBody>
          <a:bodyPr/>
          <a:lstStyle/>
          <a:p>
            <a:fld id="{051212F4-EB5A-464B-92EC-DACFCB1CC2CD}" type="slidenum">
              <a:rPr lang="en-GB" smtClean="0"/>
              <a:t>58</a:t>
            </a:fld>
            <a:endParaRPr lang="en-GB"/>
          </a:p>
        </p:txBody>
      </p:sp>
    </p:spTree>
    <p:extLst>
      <p:ext uri="{BB962C8B-B14F-4D97-AF65-F5344CB8AC3E}">
        <p14:creationId xmlns:p14="http://schemas.microsoft.com/office/powerpoint/2010/main" val="35439816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59</a:t>
            </a:fld>
            <a:endParaRPr lang="en-GB"/>
          </a:p>
        </p:txBody>
      </p:sp>
    </p:spTree>
    <p:extLst>
      <p:ext uri="{BB962C8B-B14F-4D97-AF65-F5344CB8AC3E}">
        <p14:creationId xmlns:p14="http://schemas.microsoft.com/office/powerpoint/2010/main" val="3752350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seems to be a bit different to the evidence about oral error correction. </a:t>
            </a:r>
          </a:p>
          <a:p>
            <a:r>
              <a:rPr lang="en-US" dirty="0"/>
              <a:t>For </a:t>
            </a:r>
            <a:r>
              <a:rPr lang="en-US" b="1" u="sng" dirty="0"/>
              <a:t>written</a:t>
            </a:r>
            <a:r>
              <a:rPr lang="en-US" dirty="0"/>
              <a:t> error correction, direct correction seems to be a safer option (more effective for most learners, most of the time)</a:t>
            </a:r>
          </a:p>
          <a:p>
            <a:r>
              <a:rPr lang="en-US" dirty="0"/>
              <a:t>Whereas for </a:t>
            </a:r>
            <a:r>
              <a:rPr lang="en-US" b="1" u="sng" dirty="0"/>
              <a:t>oral</a:t>
            </a:r>
            <a:r>
              <a:rPr lang="en-US" dirty="0"/>
              <a:t> error correction, prompting and eliciting seem to be a safer, more effective option</a:t>
            </a:r>
          </a:p>
        </p:txBody>
      </p:sp>
      <p:sp>
        <p:nvSpPr>
          <p:cNvPr id="4" name="Slide Number Placeholder 3"/>
          <p:cNvSpPr>
            <a:spLocks noGrp="1"/>
          </p:cNvSpPr>
          <p:nvPr>
            <p:ph type="sldNum" sz="quarter" idx="5"/>
          </p:nvPr>
        </p:nvSpPr>
        <p:spPr/>
        <p:txBody>
          <a:bodyPr/>
          <a:lstStyle/>
          <a:p>
            <a:fld id="{051212F4-EB5A-464B-92EC-DACFCB1CC2CD}" type="slidenum">
              <a:rPr lang="en-GB" smtClean="0"/>
              <a:t>60</a:t>
            </a:fld>
            <a:endParaRPr lang="en-GB"/>
          </a:p>
        </p:txBody>
      </p:sp>
    </p:spTree>
    <p:extLst>
      <p:ext uri="{BB962C8B-B14F-4D97-AF65-F5344CB8AC3E}">
        <p14:creationId xmlns:p14="http://schemas.microsoft.com/office/powerpoint/2010/main" val="14804547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61</a:t>
            </a:fld>
            <a:endParaRPr lang="en-GB"/>
          </a:p>
        </p:txBody>
      </p:sp>
    </p:spTree>
    <p:extLst>
      <p:ext uri="{BB962C8B-B14F-4D97-AF65-F5344CB8AC3E}">
        <p14:creationId xmlns:p14="http://schemas.microsoft.com/office/powerpoint/2010/main" val="29161142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no absolutes, no silver bullets!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Pedagogy’s Review’s recommendation to do what is manageable was driven by the fact that there is little very clear evidence about its effectiveness and which are the most effective ways of correcting – given that situation, it is wise and practical to not spend </a:t>
            </a:r>
            <a:r>
              <a:rPr lang="en-US" b="1" dirty="0"/>
              <a:t>too</a:t>
            </a:r>
            <a:r>
              <a:rPr lang="en-US" dirty="0"/>
              <a:t> long doing it! If prioritizing one’s time, it is likely to be more important to invest time in ensuring carefully sequenced practice, which revisits language, rather than time correcting a lot of written work very meticulously. </a:t>
            </a:r>
          </a:p>
        </p:txBody>
      </p:sp>
      <p:sp>
        <p:nvSpPr>
          <p:cNvPr id="4" name="Slide Number Placeholder 3"/>
          <p:cNvSpPr>
            <a:spLocks noGrp="1"/>
          </p:cNvSpPr>
          <p:nvPr>
            <p:ph type="sldNum" sz="quarter" idx="5"/>
          </p:nvPr>
        </p:nvSpPr>
        <p:spPr/>
        <p:txBody>
          <a:bodyPr/>
          <a:lstStyle/>
          <a:p>
            <a:fld id="{051212F4-EB5A-464B-92EC-DACFCB1CC2CD}" type="slidenum">
              <a:rPr lang="en-GB" smtClean="0"/>
              <a:t>62</a:t>
            </a:fld>
            <a:endParaRPr lang="en-GB"/>
          </a:p>
        </p:txBody>
      </p:sp>
    </p:spTree>
    <p:extLst>
      <p:ext uri="{BB962C8B-B14F-4D97-AF65-F5344CB8AC3E}">
        <p14:creationId xmlns:p14="http://schemas.microsoft.com/office/powerpoint/2010/main" val="40873908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63</a:t>
            </a:fld>
            <a:endParaRPr lang="en-GB"/>
          </a:p>
        </p:txBody>
      </p:sp>
    </p:spTree>
    <p:extLst>
      <p:ext uri="{BB962C8B-B14F-4D97-AF65-F5344CB8AC3E}">
        <p14:creationId xmlns:p14="http://schemas.microsoft.com/office/powerpoint/2010/main" val="40624899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delivering this for a CPD Half Day, move on to spending some time allowing the teachers to try Gaming Grammar, following the Guidance document given out at Residential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delivering this for a TRG, in the remainder of the session, give teachers time</a:t>
            </a:r>
            <a:r>
              <a:rPr lang="en-US" baseline="0" dirty="0"/>
              <a:t> to pick up on any developments since the previous TRG with respect to any or all of the following:</a:t>
            </a:r>
            <a:br>
              <a:rPr lang="en-US" baseline="0" dirty="0"/>
            </a:br>
            <a:r>
              <a:rPr lang="en-US" baseline="0" dirty="0"/>
              <a:t/>
            </a:r>
            <a:br>
              <a:rPr lang="en-US" baseline="0" dirty="0"/>
            </a:br>
            <a:r>
              <a:rPr lang="en-US" baseline="0" dirty="0"/>
              <a:t>1] Target language</a:t>
            </a:r>
            <a:br>
              <a:rPr lang="en-US" baseline="0" dirty="0"/>
            </a:br>
            <a:r>
              <a:rPr lang="en-US" baseline="0" dirty="0"/>
              <a:t>2] Use of rich texts</a:t>
            </a:r>
            <a:br>
              <a:rPr lang="en-US" baseline="0" dirty="0"/>
            </a:br>
            <a:r>
              <a:rPr lang="en-US" baseline="0" dirty="0"/>
              <a:t>3] Assessment</a:t>
            </a:r>
            <a:br>
              <a:rPr lang="en-US" baseline="0" dirty="0"/>
            </a:br>
            <a:r>
              <a:rPr lang="en-US" baseline="0" dirty="0"/>
              <a:t>4] Gaming Grammar</a:t>
            </a:r>
            <a:br>
              <a:rPr lang="en-US" baseline="0" dirty="0"/>
            </a:br>
            <a:r>
              <a:rPr lang="en-US" baseline="0" dirty="0"/>
              <a:t>5] Planning for Hub Day 2</a:t>
            </a:r>
            <a:br>
              <a:rPr lang="en-US" baseline="0" dirty="0"/>
            </a:br>
            <a:r>
              <a:rPr lang="en-US" baseline="0" dirty="0"/>
              <a:t>6] SOW adaption / adoption</a:t>
            </a:r>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64</a:t>
            </a:fld>
            <a:endParaRPr lang="en-GB"/>
          </a:p>
        </p:txBody>
      </p:sp>
    </p:spTree>
    <p:extLst>
      <p:ext uri="{BB962C8B-B14F-4D97-AF65-F5344CB8AC3E}">
        <p14:creationId xmlns:p14="http://schemas.microsoft.com/office/powerpoint/2010/main" val="210202104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65</a:t>
            </a:fld>
            <a:endParaRPr lang="en-GB"/>
          </a:p>
        </p:txBody>
      </p:sp>
    </p:spTree>
    <p:extLst>
      <p:ext uri="{BB962C8B-B14F-4D97-AF65-F5344CB8AC3E}">
        <p14:creationId xmlns:p14="http://schemas.microsoft.com/office/powerpoint/2010/main" val="1101103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Further questions to prompt teacher reflection, if helpful:</a:t>
            </a:r>
          </a:p>
          <a:p>
            <a:r>
              <a:rPr lang="en-GB" dirty="0"/>
              <a:t/>
            </a:r>
            <a:br>
              <a:rPr lang="en-GB" dirty="0"/>
            </a:br>
            <a:r>
              <a:rPr lang="en-GB" dirty="0"/>
              <a:t>These points concern </a:t>
            </a:r>
            <a:r>
              <a:rPr lang="en-GB" b="1" dirty="0"/>
              <a:t>oral</a:t>
            </a:r>
            <a:r>
              <a:rPr lang="en-GB" b="1" baseline="0" dirty="0"/>
              <a:t> feedback.</a:t>
            </a:r>
            <a:br>
              <a:rPr lang="en-GB" b="1" baseline="0" dirty="0"/>
            </a:br>
            <a:r>
              <a:rPr lang="en-GB" b="1" baseline="0" dirty="0"/>
              <a:t/>
            </a:r>
            <a:br>
              <a:rPr lang="en-GB" b="1" baseline="0" dirty="0"/>
            </a:br>
            <a:r>
              <a:rPr lang="en-GB" b="1" baseline="0" dirty="0"/>
              <a:t>1] Have you noticed students (in your or any observed lessons) less willing to communicate orally in the target language and at the same time an approach to correcting all spoken errors? Or are you and teachers in your department explicitly aware of the potential for excessive error correction to become a disincentive for students to try to use the TL, and is there an agreed approach to deal with this?</a:t>
            </a:r>
            <a:br>
              <a:rPr lang="en-GB" b="1" baseline="0" dirty="0"/>
            </a:br>
            <a:r>
              <a:rPr lang="en-GB" b="1" baseline="0" dirty="0"/>
              <a:t/>
            </a:r>
            <a:br>
              <a:rPr lang="en-GB" b="1" baseline="0" dirty="0"/>
            </a:br>
            <a:r>
              <a:rPr lang="en-GB" b="1" baseline="0" dirty="0"/>
              <a:t>2] Are you and teachers in your department consciously aware of different approaches to oral correction?  Has this ever been discussed in your department?  Is there some departmental agreement about which to use when or is this left to the individual teachers?</a:t>
            </a:r>
            <a:endParaRPr lang="en-GB" b="1" dirty="0"/>
          </a:p>
        </p:txBody>
      </p:sp>
      <p:sp>
        <p:nvSpPr>
          <p:cNvPr id="4" name="Slide Number Placeholder 3"/>
          <p:cNvSpPr>
            <a:spLocks noGrp="1"/>
          </p:cNvSpPr>
          <p:nvPr>
            <p:ph type="sldNum" sz="quarter" idx="10"/>
          </p:nvPr>
        </p:nvSpPr>
        <p:spPr/>
        <p:txBody>
          <a:bodyPr/>
          <a:lstStyle/>
          <a:p>
            <a:fld id="{051212F4-EB5A-464B-92EC-DACFCB1CC2CD}" type="slidenum">
              <a:rPr lang="en-GB" smtClean="0"/>
              <a:t>6</a:t>
            </a:fld>
            <a:endParaRPr lang="en-GB"/>
          </a:p>
        </p:txBody>
      </p:sp>
    </p:spTree>
    <p:extLst>
      <p:ext uri="{BB962C8B-B14F-4D97-AF65-F5344CB8AC3E}">
        <p14:creationId xmlns:p14="http://schemas.microsoft.com/office/powerpoint/2010/main" val="188431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Further question to prompt teacher reflection, if required:</a:t>
            </a:r>
            <a:br>
              <a:rPr lang="en-US" dirty="0"/>
            </a:br>
            <a:r>
              <a:rPr lang="en-US" dirty="0"/>
              <a:t/>
            </a:r>
            <a:br>
              <a:rPr lang="en-US" dirty="0"/>
            </a:br>
            <a:r>
              <a:rPr lang="en-US" b="1" dirty="0"/>
              <a:t>1] Has this point been discussed in your department? i.e., which errors to leave uncorrected in</a:t>
            </a:r>
            <a:r>
              <a:rPr lang="en-US" b="1" baseline="0" dirty="0"/>
              <a:t> oral production?  Are there different types of oral production task when the errors might be corrected and others where they might be ignored (e.g., corrected during highly </a:t>
            </a:r>
            <a:r>
              <a:rPr lang="en-US" b="1" baseline="0" dirty="0" err="1"/>
              <a:t>scaffolded</a:t>
            </a:r>
            <a:r>
              <a:rPr lang="en-US" b="1" baseline="0" dirty="0"/>
              <a:t> ‘trapping the form’ production tasks, but ignored during freer production tasks, when it is clear that the cognitive processing demands on students are much higher)?</a:t>
            </a:r>
            <a:endParaRPr lang="en-US" b="1"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295131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Now ask teachers to consider:</a:t>
            </a:r>
          </a:p>
          <a:p>
            <a:pPr marL="228600" indent="-228600">
              <a:buAutoNum type="alphaLcParenR"/>
            </a:pPr>
            <a:r>
              <a:rPr lang="en-US" dirty="0"/>
              <a:t>the extent to which they feel that these are already reflected in their own practice </a:t>
            </a:r>
          </a:p>
          <a:p>
            <a:pPr marL="228600" indent="-228600">
              <a:buAutoNum type="alphaLcParenR"/>
            </a:pPr>
            <a:r>
              <a:rPr lang="en-US" dirty="0"/>
              <a:t>the extent to which they feel that these are already reflected in practice and policy in their own department and school </a:t>
            </a:r>
          </a:p>
          <a:p>
            <a:r>
              <a:rPr lang="en-US" dirty="0"/>
              <a:t>c) are there any implications for change that might be beneficial  - personal, department, school levels? </a:t>
            </a:r>
          </a:p>
          <a:p>
            <a:r>
              <a:rPr lang="en-US" dirty="0"/>
              <a:t/>
            </a:r>
            <a:br>
              <a:rPr lang="en-US" dirty="0"/>
            </a:br>
            <a:r>
              <a:rPr lang="en-US" b="1" dirty="0"/>
              <a:t>Make a note of what the teachers say about opportunities for change and summarize these at the end of the discussion for them.</a:t>
            </a:r>
          </a:p>
          <a:p>
            <a:endParaRPr lang="en-US" dirty="0"/>
          </a:p>
          <a:p>
            <a:endParaRPr lang="en-US" dirty="0"/>
          </a:p>
        </p:txBody>
      </p:sp>
      <p:sp>
        <p:nvSpPr>
          <p:cNvPr id="4" name="Slide Number Placeholder 3"/>
          <p:cNvSpPr>
            <a:spLocks noGrp="1"/>
          </p:cNvSpPr>
          <p:nvPr>
            <p:ph type="sldNum" sz="quarter" idx="5"/>
          </p:nvPr>
        </p:nvSpPr>
        <p:spPr/>
        <p:txBody>
          <a:bodyPr/>
          <a:lstStyle/>
          <a:p>
            <a:fld id="{051212F4-EB5A-464B-92EC-DACFCB1CC2CD}" type="slidenum">
              <a:rPr lang="en-GB" smtClean="0"/>
              <a:t>8</a:t>
            </a:fld>
            <a:endParaRPr lang="en-GB"/>
          </a:p>
        </p:txBody>
      </p:sp>
    </p:spTree>
    <p:extLst>
      <p:ext uri="{BB962C8B-B14F-4D97-AF65-F5344CB8AC3E}">
        <p14:creationId xmlns:p14="http://schemas.microsoft.com/office/powerpoint/2010/main" val="3229209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27361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16/03/2020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16/03/2020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16/03/2020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16/03/2020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16/03/2020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about:blank"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s://oasis-database.org/concern/summaries/pk02c973d?locale=en" TargetMode="External"/><Relationship Id="rId4" Type="http://schemas.openxmlformats.org/officeDocument/2006/relationships/hyperlink" Target="about:blank"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oasis-database.org/concern/summaries/gm80hv344?locale=en"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oasis-database.org/concern/summaries/jm214p25t?locale=en"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s://oasis-database.org/concern/summaries/rb68xb86g?locale=e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oi.org/10.1111/lang.12295"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s://doi.org/10.1111/lang.122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p:cNvGrpSpPr/>
          <p:nvPr/>
        </p:nvGrpSpPr>
        <p:grpSpPr>
          <a:xfrm>
            <a:off x="0" y="2098"/>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descr="background rectangle"/>
          <p:cNvSpPr/>
          <p:nvPr/>
        </p:nvSpPr>
        <p:spPr>
          <a:xfrm>
            <a:off x="0" y="2098"/>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395111" y="1903379"/>
            <a:ext cx="6818489" cy="2247138"/>
          </a:xfrm>
        </p:spPr>
        <p:txBody>
          <a:bodyPr>
            <a:normAutofit/>
          </a:bodyPr>
          <a:lstStyle/>
          <a:p>
            <a:pPr algn="l"/>
            <a:r>
              <a:rPr lang="en-GB" sz="4000" b="1" dirty="0">
                <a:solidFill>
                  <a:prstClr val="white"/>
                </a:solidFill>
              </a:rPr>
              <a:t>Error correction on oral (and written) production</a:t>
            </a:r>
            <a:r>
              <a:rPr lang="en-GB" b="1" dirty="0">
                <a:solidFill>
                  <a:prstClr val="white"/>
                </a:solidFill>
              </a:rPr>
              <a:t/>
            </a:r>
            <a:br>
              <a:rPr lang="en-GB" b="1" dirty="0">
                <a:solidFill>
                  <a:prstClr val="white"/>
                </a:solidFill>
              </a:rPr>
            </a:br>
            <a:endParaRPr lang="en-GB" dirty="0"/>
          </a:p>
        </p:txBody>
      </p:sp>
      <p:sp>
        <p:nvSpPr>
          <p:cNvPr id="11" name="Title 3">
            <a:extLst>
              <a:ext uri="{FF2B5EF4-FFF2-40B4-BE49-F238E27FC236}">
                <a16:creationId xmlns:a16="http://schemas.microsoft.com/office/drawing/2014/main" id="{0B4D6FF8-56F4-BD40-ACD6-7860CD983619}"/>
              </a:ext>
            </a:extLst>
          </p:cNvPr>
          <p:cNvSpPr txBox="1">
            <a:spLocks/>
          </p:cNvSpPr>
          <p:nvPr/>
        </p:nvSpPr>
        <p:spPr>
          <a:xfrm>
            <a:off x="395111" y="6133670"/>
            <a:ext cx="231709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smtClean="0">
                <a:solidFill>
                  <a:prstClr val="white"/>
                </a:solidFill>
                <a:latin typeface="Century Gothic" panose="020B0502020202020204" pitchFamily="34" charset="0"/>
              </a:rPr>
              <a:t>12/03/20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445780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2.1</a:t>
            </a:r>
          </a:p>
        </p:txBody>
      </p:sp>
      <p:sp>
        <p:nvSpPr>
          <p:cNvPr id="17409" name="Rectangle 2">
            <a:extLst>
              <a:ext uri="{FF2B5EF4-FFF2-40B4-BE49-F238E27FC236}">
                <a16:creationId xmlns:a16="http://schemas.microsoft.com/office/drawing/2014/main" id="{347C3A66-E32A-8742-B76B-3C82EC94F1C6}"/>
              </a:ext>
            </a:extLst>
          </p:cNvPr>
          <p:cNvSpPr>
            <a:spLocks noGrp="1" noChangeArrowheads="1"/>
          </p:cNvSpPr>
          <p:nvPr>
            <p:ph type="title"/>
          </p:nvPr>
        </p:nvSpPr>
        <p:spPr>
          <a:xfrm>
            <a:off x="838200" y="443073"/>
            <a:ext cx="10666228" cy="1959885"/>
          </a:xfrm>
        </p:spPr>
        <p:txBody>
          <a:bodyPr>
            <a:normAutofit/>
          </a:bodyPr>
          <a:lstStyle/>
          <a:p>
            <a:pPr eaLnBrk="1" hangingPunct="1"/>
            <a:r>
              <a:rPr lang="en-GB" altLang="en-US" sz="3200" b="1" dirty="0"/>
              <a:t>Brief history: Why we are where we are,</a:t>
            </a:r>
            <a:br>
              <a:rPr lang="en-GB" altLang="en-US" sz="3200" b="1" dirty="0"/>
            </a:br>
            <a:r>
              <a:rPr lang="en-GB" altLang="en-US" sz="3200" b="1" dirty="0"/>
              <a:t>and not in the land of </a:t>
            </a:r>
            <a:r>
              <a:rPr lang="en-GB" altLang="en-US" sz="3200" b="1" i="1" dirty="0"/>
              <a:t>‘grammar translation and rote repetition to get 100% accuracy’ </a:t>
            </a:r>
            <a:r>
              <a:rPr lang="en-GB" altLang="en-US" sz="3200" b="1" dirty="0"/>
              <a:t>(1)</a:t>
            </a:r>
            <a:endParaRPr lang="en-US" altLang="en-US" sz="3200" b="1" dirty="0"/>
          </a:p>
        </p:txBody>
      </p:sp>
      <p:sp>
        <p:nvSpPr>
          <p:cNvPr id="17410" name="Rectangle 3">
            <a:extLst>
              <a:ext uri="{FF2B5EF4-FFF2-40B4-BE49-F238E27FC236}">
                <a16:creationId xmlns:a16="http://schemas.microsoft.com/office/drawing/2014/main" id="{07097D16-BABD-D542-889E-89E6DE5FBFE2}"/>
              </a:ext>
            </a:extLst>
          </p:cNvPr>
          <p:cNvSpPr>
            <a:spLocks noGrp="1" noChangeArrowheads="1"/>
          </p:cNvSpPr>
          <p:nvPr>
            <p:ph type="body" idx="1"/>
          </p:nvPr>
        </p:nvSpPr>
        <p:spPr>
          <a:xfrm>
            <a:off x="675778" y="2623676"/>
            <a:ext cx="10515600" cy="3137338"/>
          </a:xfrm>
        </p:spPr>
        <p:txBody>
          <a:bodyPr>
            <a:normAutofit/>
          </a:bodyPr>
          <a:lstStyle/>
          <a:p>
            <a:pPr marL="0" indent="0" eaLnBrk="1" hangingPunct="1">
              <a:buNone/>
            </a:pPr>
            <a:r>
              <a:rPr lang="en-GB" altLang="en-US" dirty="0"/>
              <a:t>1) Interaction Hypothesis (Long, 1985):</a:t>
            </a:r>
          </a:p>
          <a:p>
            <a:pPr marL="0" indent="0" eaLnBrk="1" hangingPunct="1">
              <a:buNone/>
            </a:pPr>
            <a:r>
              <a:rPr lang="en-GB" altLang="en-US" b="1" dirty="0"/>
              <a:t>Interactional modification </a:t>
            </a:r>
            <a:r>
              <a:rPr lang="en-GB" altLang="en-US" dirty="0"/>
              <a:t>makes input comprehensible</a:t>
            </a:r>
          </a:p>
          <a:p>
            <a:pPr marL="0" indent="0" eaLnBrk="1" hangingPunct="1">
              <a:buNone/>
            </a:pPr>
            <a:endParaRPr lang="en-GB" altLang="en-US" dirty="0"/>
          </a:p>
          <a:p>
            <a:pPr marL="0" indent="0" eaLnBrk="1" hangingPunct="1">
              <a:buNone/>
            </a:pPr>
            <a:r>
              <a:rPr lang="en-GB" altLang="en-US" dirty="0"/>
              <a:t>-&gt; Comprehensible input promotes acquisition</a:t>
            </a:r>
          </a:p>
          <a:p>
            <a:pPr marL="0" indent="0" eaLnBrk="1" hangingPunct="1">
              <a:buNone/>
            </a:pPr>
            <a:endParaRPr lang="en-GB" altLang="en-US" dirty="0"/>
          </a:p>
          <a:p>
            <a:pPr marL="0" indent="0" eaLnBrk="1" hangingPunct="1">
              <a:buNone/>
            </a:pPr>
            <a:r>
              <a:rPr lang="en-GB" altLang="en-US" b="1" dirty="0"/>
              <a:t>-&gt; interactional modification </a:t>
            </a:r>
            <a:r>
              <a:rPr lang="en-GB" altLang="en-US" dirty="0"/>
              <a:t>promotes acquisition</a:t>
            </a:r>
            <a:endParaRPr lang="en-US" altLang="en-US" dirty="0"/>
          </a:p>
        </p:txBody>
      </p:sp>
    </p:spTree>
    <p:extLst>
      <p:ext uri="{BB962C8B-B14F-4D97-AF65-F5344CB8AC3E}">
        <p14:creationId xmlns:p14="http://schemas.microsoft.com/office/powerpoint/2010/main" val="315347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7" name="TextBox 6"/>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2.1</a:t>
            </a:r>
          </a:p>
        </p:txBody>
      </p:sp>
      <p:sp>
        <p:nvSpPr>
          <p:cNvPr id="3" name="Title 2"/>
          <p:cNvSpPr>
            <a:spLocks noGrp="1"/>
          </p:cNvSpPr>
          <p:nvPr>
            <p:ph type="title"/>
          </p:nvPr>
        </p:nvSpPr>
        <p:spPr>
          <a:xfrm>
            <a:off x="1326134" y="409749"/>
            <a:ext cx="10515600" cy="1325563"/>
          </a:xfrm>
        </p:spPr>
        <p:txBody>
          <a:bodyPr>
            <a:normAutofit fontScale="90000"/>
          </a:bodyPr>
          <a:lstStyle/>
          <a:p>
            <a:r>
              <a:rPr lang="en-GB" altLang="en-US" sz="3100" b="1" dirty="0"/>
              <a:t>Brief history: Why we are where we are,</a:t>
            </a:r>
            <a:br>
              <a:rPr lang="en-GB" altLang="en-US" sz="3100" b="1" dirty="0"/>
            </a:br>
            <a:r>
              <a:rPr lang="en-GB" altLang="en-US" sz="3100" b="1" dirty="0"/>
              <a:t>and not in land of grammar translation/rote repetition (2</a:t>
            </a:r>
            <a:r>
              <a:rPr lang="en-GB" altLang="en-US" sz="3100" b="1" dirty="0" smtClean="0"/>
              <a:t>)</a:t>
            </a:r>
            <a:endParaRPr lang="en-GB" dirty="0"/>
          </a:p>
        </p:txBody>
      </p:sp>
      <p:sp>
        <p:nvSpPr>
          <p:cNvPr id="25602" name="Rectangle 3">
            <a:extLst>
              <a:ext uri="{FF2B5EF4-FFF2-40B4-BE49-F238E27FC236}">
                <a16:creationId xmlns:a16="http://schemas.microsoft.com/office/drawing/2014/main" id="{3F066111-DF9A-F94D-A6F8-C0471233C279}"/>
              </a:ext>
            </a:extLst>
          </p:cNvPr>
          <p:cNvSpPr>
            <a:spLocks noGrp="1" noChangeArrowheads="1"/>
          </p:cNvSpPr>
          <p:nvPr>
            <p:ph type="body" idx="4294967295"/>
          </p:nvPr>
        </p:nvSpPr>
        <p:spPr>
          <a:xfrm>
            <a:off x="1326134" y="1735312"/>
            <a:ext cx="10515600" cy="4351338"/>
          </a:xfrm>
          <a:prstGeom prst="rect">
            <a:avLst/>
          </a:prstGeom>
        </p:spPr>
        <p:txBody>
          <a:bodyPr>
            <a:normAutofit/>
          </a:bodyPr>
          <a:lstStyle/>
          <a:p>
            <a:pPr marL="0" indent="0" eaLnBrk="1" hangingPunct="1">
              <a:buNone/>
            </a:pPr>
            <a:r>
              <a:rPr lang="en-GB" altLang="en-US" dirty="0"/>
              <a:t>2/ </a:t>
            </a:r>
            <a:r>
              <a:rPr lang="en-GB" altLang="en-US" b="1" dirty="0"/>
              <a:t>Output hypothesis </a:t>
            </a:r>
            <a:r>
              <a:rPr lang="en-GB" altLang="en-US" dirty="0"/>
              <a:t>(e.g. Swain, 1995)</a:t>
            </a:r>
          </a:p>
          <a:p>
            <a:pPr marL="0" indent="0" eaLnBrk="1" hangingPunct="1">
              <a:buNone/>
            </a:pPr>
            <a:r>
              <a:rPr lang="en-GB" altLang="en-US" dirty="0"/>
              <a:t>Producing output helps because learners:</a:t>
            </a:r>
          </a:p>
          <a:p>
            <a:pPr marL="514350" indent="-514350" eaLnBrk="1" hangingPunct="1">
              <a:buAutoNum type="alphaUcParenR"/>
            </a:pPr>
            <a:r>
              <a:rPr lang="en-GB" altLang="en-US" dirty="0"/>
              <a:t>notice what they can’t say and then search how to do it </a:t>
            </a:r>
          </a:p>
          <a:p>
            <a:pPr marL="514350" indent="-514350" eaLnBrk="1" hangingPunct="1">
              <a:buAutoNum type="alphaUcParenR"/>
            </a:pPr>
            <a:r>
              <a:rPr lang="en-GB" altLang="en-US" dirty="0"/>
              <a:t>engage in hypothesis testing </a:t>
            </a:r>
            <a:br>
              <a:rPr lang="en-GB" altLang="en-US" dirty="0"/>
            </a:br>
            <a:r>
              <a:rPr lang="en-GB" altLang="en-US" dirty="0"/>
              <a:t>(I’ll try to say it like this and see if he understands)</a:t>
            </a:r>
          </a:p>
          <a:p>
            <a:pPr marL="0" indent="0" eaLnBrk="1" hangingPunct="1">
              <a:buNone/>
            </a:pPr>
            <a:r>
              <a:rPr lang="en-GB" altLang="en-US" dirty="0"/>
              <a:t>C) reflect metalinguistically</a:t>
            </a:r>
          </a:p>
          <a:p>
            <a:pPr marL="0" indent="0" eaLnBrk="1" hangingPunct="1">
              <a:buNone/>
            </a:pPr>
            <a:r>
              <a:rPr lang="en-GB" altLang="en-US" dirty="0"/>
              <a:t>Roles A &amp; C have been researched a lot</a:t>
            </a:r>
          </a:p>
          <a:p>
            <a:pPr marL="0" indent="0" eaLnBrk="1" hangingPunct="1">
              <a:buNone/>
            </a:pPr>
            <a:endParaRPr lang="en-GB" altLang="en-US" dirty="0"/>
          </a:p>
        </p:txBody>
      </p:sp>
      <p:sp>
        <p:nvSpPr>
          <p:cNvPr id="5" name="Horizontal Scroll 4">
            <a:extLst>
              <a:ext uri="{FF2B5EF4-FFF2-40B4-BE49-F238E27FC236}">
                <a16:creationId xmlns:a16="http://schemas.microsoft.com/office/drawing/2014/main" id="{7CD45081-4C45-EF41-84E6-B57B95B977B4}"/>
              </a:ext>
            </a:extLst>
          </p:cNvPr>
          <p:cNvSpPr/>
          <p:nvPr/>
        </p:nvSpPr>
        <p:spPr>
          <a:xfrm>
            <a:off x="152400" y="671351"/>
            <a:ext cx="11821669" cy="618664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800" dirty="0">
                <a:latin typeface="Century Gothic" panose="020B0502020202020204" pitchFamily="34" charset="0"/>
              </a:rPr>
              <a:t>The interaction &amp; output hypotheses seeped into the psyches of researchers, teacher educators, advisors, publishers, testers, teachers … </a:t>
            </a:r>
          </a:p>
          <a:p>
            <a:r>
              <a:rPr lang="en-GB" altLang="en-US" sz="2800" dirty="0">
                <a:latin typeface="Century Gothic" panose="020B0502020202020204" pitchFamily="34" charset="0"/>
              </a:rPr>
              <a:t>So, we know learning happens when learners try to </a:t>
            </a:r>
            <a:r>
              <a:rPr lang="en-GB" altLang="en-US" sz="2800" b="1" dirty="0">
                <a:latin typeface="Century Gothic" panose="020B0502020202020204" pitchFamily="34" charset="0"/>
              </a:rPr>
              <a:t>produce real meaning, </a:t>
            </a:r>
            <a:r>
              <a:rPr lang="en-GB" altLang="en-US" sz="2800" dirty="0">
                <a:latin typeface="Century Gothic" panose="020B0502020202020204" pitchFamily="34" charset="0"/>
              </a:rPr>
              <a:t>by speaking and writing… </a:t>
            </a:r>
          </a:p>
          <a:p>
            <a:r>
              <a:rPr lang="en-GB" altLang="en-US" sz="2800" dirty="0">
                <a:latin typeface="Century Gothic" panose="020B0502020202020204" pitchFamily="34" charset="0"/>
                <a:sym typeface="Wingdings" panose="05000000000000000000" pitchFamily="2" charset="2"/>
              </a:rPr>
              <a:t></a:t>
            </a:r>
            <a:r>
              <a:rPr lang="en-GB" altLang="en-US" sz="2800" dirty="0">
                <a:latin typeface="Century Gothic" panose="020B0502020202020204" pitchFamily="34" charset="0"/>
              </a:rPr>
              <a:t> moves away from rote, mechanical repetition and away from a pure focus on perfectly accurate translation</a:t>
            </a:r>
          </a:p>
          <a:p>
            <a:r>
              <a:rPr lang="en-GB" altLang="en-US" sz="2800" dirty="0">
                <a:latin typeface="Century Gothic" panose="020B0502020202020204" pitchFamily="34" charset="0"/>
                <a:sym typeface="Wingdings" panose="05000000000000000000" pitchFamily="2" charset="2"/>
              </a:rPr>
              <a:t></a:t>
            </a:r>
            <a:r>
              <a:rPr lang="en-GB" altLang="en-US" sz="2800" dirty="0">
                <a:latin typeface="Century Gothic" panose="020B0502020202020204" pitchFamily="34" charset="0"/>
              </a:rPr>
              <a:t> But … oh no! Producing </a:t>
            </a:r>
            <a:r>
              <a:rPr lang="en-GB" altLang="en-US" sz="2800" i="1" dirty="0">
                <a:latin typeface="Century Gothic" panose="020B0502020202020204" pitchFamily="34" charset="0"/>
              </a:rPr>
              <a:t>genuine</a:t>
            </a:r>
            <a:r>
              <a:rPr lang="en-GB" altLang="en-US" sz="2800" dirty="0">
                <a:latin typeface="Century Gothic" panose="020B0502020202020204" pitchFamily="34" charset="0"/>
              </a:rPr>
              <a:t> meaning leads to errors!!</a:t>
            </a:r>
          </a:p>
          <a:p>
            <a:r>
              <a:rPr lang="en-GB" altLang="en-US" sz="2800" b="1" dirty="0">
                <a:latin typeface="Century Gothic" panose="020B0502020202020204" pitchFamily="34" charset="0"/>
              </a:rPr>
              <a:t>What do we do about that?! </a:t>
            </a:r>
            <a:endParaRPr lang="en-US" altLang="en-US" sz="2800" b="1" dirty="0">
              <a:latin typeface="Century Gothic" panose="020B0502020202020204" pitchFamily="34" charset="0"/>
            </a:endParaRPr>
          </a:p>
        </p:txBody>
      </p:sp>
    </p:spTree>
    <p:extLst>
      <p:ext uri="{BB962C8B-B14F-4D97-AF65-F5344CB8AC3E}">
        <p14:creationId xmlns:p14="http://schemas.microsoft.com/office/powerpoint/2010/main" val="253878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2.2</a:t>
            </a:r>
          </a:p>
        </p:txBody>
      </p:sp>
      <p:sp>
        <p:nvSpPr>
          <p:cNvPr id="2" name="Title 1">
            <a:extLst>
              <a:ext uri="{FF2B5EF4-FFF2-40B4-BE49-F238E27FC236}">
                <a16:creationId xmlns:a16="http://schemas.microsoft.com/office/drawing/2014/main" id="{9B41DFA0-7945-6F46-B228-FB817724EBB7}"/>
              </a:ext>
            </a:extLst>
          </p:cNvPr>
          <p:cNvSpPr>
            <a:spLocks noGrp="1"/>
          </p:cNvSpPr>
          <p:nvPr>
            <p:ph type="title"/>
          </p:nvPr>
        </p:nvSpPr>
        <p:spPr>
          <a:xfrm>
            <a:off x="687572" y="569751"/>
            <a:ext cx="10515600" cy="1325563"/>
          </a:xfrm>
        </p:spPr>
        <p:txBody>
          <a:bodyPr>
            <a:normAutofit/>
          </a:bodyPr>
          <a:lstStyle/>
          <a:p>
            <a:r>
              <a:rPr lang="en-US" sz="3600" b="1" dirty="0"/>
              <a:t>Brief history:  …What do we do about errors? </a:t>
            </a:r>
            <a:br>
              <a:rPr lang="en-US" sz="3600" b="1" dirty="0"/>
            </a:br>
            <a:r>
              <a:rPr lang="en-US" sz="3600" b="1" dirty="0"/>
              <a:t>We give corrective feedback</a:t>
            </a:r>
          </a:p>
        </p:txBody>
      </p:sp>
      <p:sp>
        <p:nvSpPr>
          <p:cNvPr id="34818" name="Rectangle 3">
            <a:extLst>
              <a:ext uri="{FF2B5EF4-FFF2-40B4-BE49-F238E27FC236}">
                <a16:creationId xmlns:a16="http://schemas.microsoft.com/office/drawing/2014/main" id="{48EC202C-7A98-464D-B594-2D33229625C2}"/>
              </a:ext>
            </a:extLst>
          </p:cNvPr>
          <p:cNvSpPr>
            <a:spLocks noGrp="1" noChangeArrowheads="1"/>
          </p:cNvSpPr>
          <p:nvPr>
            <p:ph type="body" idx="1"/>
          </p:nvPr>
        </p:nvSpPr>
        <p:spPr>
          <a:xfrm>
            <a:off x="687572" y="1895314"/>
            <a:ext cx="11006470" cy="4525839"/>
          </a:xfrm>
        </p:spPr>
        <p:txBody>
          <a:bodyPr>
            <a:normAutofit fontScale="62500" lnSpcReduction="20000"/>
          </a:bodyPr>
          <a:lstStyle/>
          <a:p>
            <a:pPr marL="0" indent="0" eaLnBrk="1" hangingPunct="1">
              <a:lnSpc>
                <a:spcPct val="90000"/>
              </a:lnSpc>
              <a:buNone/>
            </a:pPr>
            <a:r>
              <a:rPr lang="en-GB" altLang="en-US" sz="3600" dirty="0"/>
              <a:t>Feedback can be: </a:t>
            </a:r>
          </a:p>
          <a:p>
            <a:r>
              <a:rPr lang="en-GB" altLang="en-US" sz="3600" dirty="0"/>
              <a:t>On written production</a:t>
            </a:r>
          </a:p>
          <a:p>
            <a:r>
              <a:rPr lang="en-GB" altLang="en-US" sz="3600" dirty="0"/>
              <a:t>On spoken production</a:t>
            </a:r>
          </a:p>
          <a:p>
            <a:pPr marL="0" indent="0" eaLnBrk="1" hangingPunct="1">
              <a:lnSpc>
                <a:spcPct val="90000"/>
              </a:lnSpc>
              <a:buNone/>
            </a:pPr>
            <a:endParaRPr lang="en-GB" altLang="en-US" dirty="0"/>
          </a:p>
          <a:p>
            <a:r>
              <a:rPr lang="en-GB" altLang="en-US" sz="3600" dirty="0"/>
              <a:t>Positive: ‘that’s correct’; evidence of successful communication </a:t>
            </a:r>
          </a:p>
          <a:p>
            <a:r>
              <a:rPr lang="en-GB" altLang="en-US" sz="3600" dirty="0"/>
              <a:t>Negative: an error correction; impaired communication</a:t>
            </a:r>
          </a:p>
          <a:p>
            <a:endParaRPr lang="en-GB" altLang="en-US" sz="3600" dirty="0"/>
          </a:p>
          <a:p>
            <a:r>
              <a:rPr lang="en-GB" altLang="en-US" sz="3600" dirty="0"/>
              <a:t>Implicit: frown; rephrase (recast)</a:t>
            </a:r>
          </a:p>
          <a:p>
            <a:r>
              <a:rPr lang="en-GB" altLang="en-US" sz="3600" dirty="0"/>
              <a:t>Explicit: say ‘correct’; say ‘no’; explain error</a:t>
            </a:r>
          </a:p>
          <a:p>
            <a:endParaRPr lang="en-GB" altLang="en-US" sz="3600" dirty="0"/>
          </a:p>
          <a:p>
            <a:r>
              <a:rPr lang="en-GB" altLang="en-US" sz="3600" dirty="0"/>
              <a:t>Experienced-to-novice (e.g., teacher -&gt; student; native speaker -&gt; learner)</a:t>
            </a:r>
          </a:p>
          <a:p>
            <a:r>
              <a:rPr lang="en-GB" altLang="en-US" sz="3600" dirty="0"/>
              <a:t>Peer to peer (e.g., student to student)</a:t>
            </a:r>
            <a:endParaRPr lang="en-US" altLang="en-US" sz="3600" dirty="0"/>
          </a:p>
        </p:txBody>
      </p:sp>
    </p:spTree>
    <p:extLst>
      <p:ext uri="{BB962C8B-B14F-4D97-AF65-F5344CB8AC3E}">
        <p14:creationId xmlns:p14="http://schemas.microsoft.com/office/powerpoint/2010/main" val="157066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18">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8">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818">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18">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81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4" name="TextBox 3"/>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2.3</a:t>
            </a:r>
          </a:p>
        </p:txBody>
      </p:sp>
      <p:sp>
        <p:nvSpPr>
          <p:cNvPr id="5" name="Title 1">
            <a:extLst>
              <a:ext uri="{FF2B5EF4-FFF2-40B4-BE49-F238E27FC236}">
                <a16:creationId xmlns:a16="http://schemas.microsoft.com/office/drawing/2014/main" id="{78807EE1-2E5D-F641-B3D2-52231241D41A}"/>
              </a:ext>
            </a:extLst>
          </p:cNvPr>
          <p:cNvSpPr>
            <a:spLocks noGrp="1" noChangeArrowheads="1"/>
          </p:cNvSpPr>
          <p:nvPr>
            <p:ph type="title"/>
          </p:nvPr>
        </p:nvSpPr>
        <p:spPr/>
        <p:txBody>
          <a:bodyPr>
            <a:normAutofit/>
          </a:bodyPr>
          <a:lstStyle/>
          <a:p>
            <a:r>
              <a:rPr lang="en-GB" altLang="en-US" sz="3600" b="1" dirty="0"/>
              <a:t>Brief history: But, why should we correct? </a:t>
            </a:r>
          </a:p>
        </p:txBody>
      </p:sp>
      <p:sp>
        <p:nvSpPr>
          <p:cNvPr id="2" name="Content Placeholder 1"/>
          <p:cNvSpPr>
            <a:spLocks noGrp="1"/>
          </p:cNvSpPr>
          <p:nvPr>
            <p:ph idx="1"/>
          </p:nvPr>
        </p:nvSpPr>
        <p:spPr/>
        <p:txBody>
          <a:bodyPr/>
          <a:lstStyle/>
          <a:p>
            <a:r>
              <a:rPr lang="en-GB" altLang="en-US" dirty="0"/>
              <a:t>Children don’t need correcting in their first language … </a:t>
            </a:r>
          </a:p>
          <a:p>
            <a:r>
              <a:rPr lang="en-GB" altLang="en-US" dirty="0"/>
              <a:t>Caregivers don’t really correct </a:t>
            </a:r>
            <a:r>
              <a:rPr lang="en-GB" altLang="en-US" i="1" dirty="0"/>
              <a:t>language</a:t>
            </a:r>
            <a:br>
              <a:rPr lang="en-GB" altLang="en-US" i="1" dirty="0"/>
            </a:br>
            <a:r>
              <a:rPr lang="en-GB" altLang="en-US" dirty="0"/>
              <a:t>(they correct </a:t>
            </a:r>
            <a:r>
              <a:rPr lang="en-GB" altLang="en-US" i="1" dirty="0"/>
              <a:t>content!</a:t>
            </a:r>
            <a:r>
              <a:rPr lang="en-GB" altLang="en-US" dirty="0"/>
              <a:t>)</a:t>
            </a:r>
          </a:p>
          <a:p>
            <a:r>
              <a:rPr lang="en-GB" altLang="en-US" dirty="0"/>
              <a:t>and, anyway, it doesn’t really work… </a:t>
            </a:r>
            <a:endParaRPr lang="en-GB" dirty="0"/>
          </a:p>
        </p:txBody>
      </p:sp>
    </p:spTree>
    <p:extLst>
      <p:ext uri="{BB962C8B-B14F-4D97-AF65-F5344CB8AC3E}">
        <p14:creationId xmlns:p14="http://schemas.microsoft.com/office/powerpoint/2010/main" val="42398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2.3</a:t>
            </a:r>
          </a:p>
        </p:txBody>
      </p:sp>
      <p:sp>
        <p:nvSpPr>
          <p:cNvPr id="2" name="Title 1">
            <a:extLst>
              <a:ext uri="{FF2B5EF4-FFF2-40B4-BE49-F238E27FC236}">
                <a16:creationId xmlns:a16="http://schemas.microsoft.com/office/drawing/2014/main" id="{A68B8F39-5828-174D-B56E-3CC630994622}"/>
              </a:ext>
            </a:extLst>
          </p:cNvPr>
          <p:cNvSpPr>
            <a:spLocks noGrp="1"/>
          </p:cNvSpPr>
          <p:nvPr>
            <p:ph type="title"/>
          </p:nvPr>
        </p:nvSpPr>
        <p:spPr>
          <a:xfrm>
            <a:off x="677517" y="613722"/>
            <a:ext cx="10770704" cy="1325563"/>
          </a:xfrm>
        </p:spPr>
        <p:txBody>
          <a:bodyPr>
            <a:normAutofit/>
          </a:bodyPr>
          <a:lstStyle/>
          <a:p>
            <a:r>
              <a:rPr lang="en-US" sz="3600" b="1" dirty="0"/>
              <a:t>Brief history: </a:t>
            </a:r>
            <a:r>
              <a:rPr lang="en-GB" sz="3600" b="1" i="1" dirty="0"/>
              <a:t>Does</a:t>
            </a:r>
            <a:r>
              <a:rPr lang="en-GB" sz="3600" b="1" dirty="0"/>
              <a:t> e</a:t>
            </a:r>
            <a:r>
              <a:rPr lang="en-GB" sz="3600" b="1" i="1" dirty="0"/>
              <a:t>xplicit correction work when learning our first language? </a:t>
            </a:r>
            <a:endParaRPr lang="en-US" sz="3600" b="1" dirty="0"/>
          </a:p>
        </p:txBody>
      </p:sp>
      <p:sp>
        <p:nvSpPr>
          <p:cNvPr id="3" name="Content Placeholder 2">
            <a:extLst>
              <a:ext uri="{FF2B5EF4-FFF2-40B4-BE49-F238E27FC236}">
                <a16:creationId xmlns:a16="http://schemas.microsoft.com/office/drawing/2014/main" id="{5660E4AA-0155-3B42-A179-7D5EC4393DDE}"/>
              </a:ext>
            </a:extLst>
          </p:cNvPr>
          <p:cNvSpPr>
            <a:spLocks noGrp="1"/>
          </p:cNvSpPr>
          <p:nvPr>
            <p:ph idx="1"/>
          </p:nvPr>
        </p:nvSpPr>
        <p:spPr>
          <a:xfrm>
            <a:off x="677517" y="1851623"/>
            <a:ext cx="11092069" cy="4914620"/>
          </a:xfrm>
        </p:spPr>
        <p:txBody>
          <a:bodyPr>
            <a:normAutofit fontScale="55000" lnSpcReduction="20000"/>
          </a:bodyPr>
          <a:lstStyle/>
          <a:p>
            <a:pPr marL="0" indent="0">
              <a:buNone/>
            </a:pPr>
            <a:r>
              <a:rPr lang="en-GB" sz="4400" dirty="0"/>
              <a:t>Child:   Want other one spoon, Daddy</a:t>
            </a:r>
            <a:endParaRPr lang="en-US" sz="4400" dirty="0"/>
          </a:p>
          <a:p>
            <a:pPr marL="0" indent="0">
              <a:buNone/>
            </a:pPr>
            <a:r>
              <a:rPr lang="en-GB" sz="4400" dirty="0"/>
              <a:t>Father: You mean, you want the other spoon</a:t>
            </a:r>
            <a:endParaRPr lang="en-US" sz="4400" dirty="0"/>
          </a:p>
          <a:p>
            <a:pPr marL="0" indent="0">
              <a:buNone/>
            </a:pPr>
            <a:r>
              <a:rPr lang="en-GB" sz="4400" dirty="0"/>
              <a:t>Child:   Yes I want other one spoon, </a:t>
            </a:r>
            <a:r>
              <a:rPr lang="en-GB" sz="4400" i="1" dirty="0"/>
              <a:t>please</a:t>
            </a:r>
            <a:r>
              <a:rPr lang="en-GB" sz="4400" dirty="0"/>
              <a:t> Daddy</a:t>
            </a:r>
            <a:endParaRPr lang="en-US" sz="4400" dirty="0"/>
          </a:p>
          <a:p>
            <a:pPr marL="0" indent="0">
              <a:buNone/>
            </a:pPr>
            <a:r>
              <a:rPr lang="en-GB" sz="4400" dirty="0"/>
              <a:t>Father:  Can you say ‘the other spoon’</a:t>
            </a:r>
            <a:endParaRPr lang="en-US" sz="4400" dirty="0"/>
          </a:p>
          <a:p>
            <a:pPr marL="0" indent="0">
              <a:buNone/>
            </a:pPr>
            <a:r>
              <a:rPr lang="en-GB" sz="4400" dirty="0"/>
              <a:t>Child:    ‘Other …one…spoon’</a:t>
            </a:r>
            <a:endParaRPr lang="en-US" sz="4400" dirty="0"/>
          </a:p>
          <a:p>
            <a:pPr marL="0" indent="0">
              <a:buNone/>
            </a:pPr>
            <a:r>
              <a:rPr lang="en-GB" sz="4400" dirty="0"/>
              <a:t>Father:  Say ‘other’</a:t>
            </a:r>
            <a:endParaRPr lang="en-US" sz="4400" dirty="0"/>
          </a:p>
          <a:p>
            <a:pPr marL="0" indent="0">
              <a:buNone/>
            </a:pPr>
            <a:r>
              <a:rPr lang="en-GB" sz="4400" dirty="0"/>
              <a:t>Child:    ‘Other’</a:t>
            </a:r>
            <a:endParaRPr lang="en-US" sz="4400" dirty="0"/>
          </a:p>
          <a:p>
            <a:pPr marL="0" indent="0">
              <a:buNone/>
            </a:pPr>
            <a:r>
              <a:rPr lang="en-GB" sz="4400" dirty="0"/>
              <a:t>Father:  ‘Spoon’</a:t>
            </a:r>
            <a:endParaRPr lang="en-US" sz="4400" dirty="0"/>
          </a:p>
          <a:p>
            <a:pPr marL="0" indent="0">
              <a:buNone/>
            </a:pPr>
            <a:r>
              <a:rPr lang="en-GB" sz="4400" dirty="0"/>
              <a:t>Child:    ‘Spoon’</a:t>
            </a:r>
            <a:endParaRPr lang="en-US" sz="4400" dirty="0"/>
          </a:p>
          <a:p>
            <a:pPr marL="0" indent="0">
              <a:buNone/>
            </a:pPr>
            <a:r>
              <a:rPr lang="en-GB" sz="4400" dirty="0"/>
              <a:t>Father:  ‘Other spoon’</a:t>
            </a:r>
            <a:endParaRPr lang="en-US" sz="4400" dirty="0"/>
          </a:p>
          <a:p>
            <a:pPr marL="0" indent="0">
              <a:buNone/>
            </a:pPr>
            <a:r>
              <a:rPr lang="en-GB" sz="4400" dirty="0"/>
              <a:t>Child:    ‘Other…spoon’.  </a:t>
            </a:r>
            <a:r>
              <a:rPr lang="en-GB" sz="4400" i="1" dirty="0"/>
              <a:t>Now </a:t>
            </a:r>
            <a:r>
              <a:rPr lang="en-GB" sz="4400" dirty="0"/>
              <a:t>give me other one spoon!</a:t>
            </a:r>
            <a:endParaRPr lang="en-GB" sz="2400" dirty="0"/>
          </a:p>
          <a:p>
            <a:pPr marL="0" indent="0" algn="r">
              <a:buNone/>
            </a:pPr>
            <a:r>
              <a:rPr lang="en-GB" sz="3600" dirty="0"/>
              <a:t>(From </a:t>
            </a:r>
            <a:r>
              <a:rPr lang="en-GB" sz="3600" dirty="0" err="1"/>
              <a:t>Cazden</a:t>
            </a:r>
            <a:r>
              <a:rPr lang="en-GB" sz="3600" dirty="0"/>
              <a:t> 1972 in Aitchison 1998: 70)</a:t>
            </a:r>
            <a:endParaRPr lang="en-US" sz="3600" dirty="0"/>
          </a:p>
        </p:txBody>
      </p:sp>
    </p:spTree>
    <p:extLst>
      <p:ext uri="{BB962C8B-B14F-4D97-AF65-F5344CB8AC3E}">
        <p14:creationId xmlns:p14="http://schemas.microsoft.com/office/powerpoint/2010/main" val="85847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2.4</a:t>
            </a:r>
          </a:p>
        </p:txBody>
      </p:sp>
      <p:sp>
        <p:nvSpPr>
          <p:cNvPr id="2" name="Title 1">
            <a:extLst>
              <a:ext uri="{FF2B5EF4-FFF2-40B4-BE49-F238E27FC236}">
                <a16:creationId xmlns:a16="http://schemas.microsoft.com/office/drawing/2014/main" id="{338321D3-8D81-2145-B720-41C8B0B73CE0}"/>
              </a:ext>
            </a:extLst>
          </p:cNvPr>
          <p:cNvSpPr>
            <a:spLocks noGrp="1"/>
          </p:cNvSpPr>
          <p:nvPr>
            <p:ph type="title"/>
          </p:nvPr>
        </p:nvSpPr>
        <p:spPr>
          <a:xfrm>
            <a:off x="571500" y="737136"/>
            <a:ext cx="11049000" cy="852597"/>
          </a:xfrm>
        </p:spPr>
        <p:txBody>
          <a:bodyPr>
            <a:noAutofit/>
          </a:bodyPr>
          <a:lstStyle/>
          <a:p>
            <a:pPr algn="ctr"/>
            <a:r>
              <a:rPr lang="en-US" sz="2800" b="1" dirty="0"/>
              <a:t>Brief history: A big debate in the history of language teaching: ‘Negative evidence’ versus ‘positive evidence’</a:t>
            </a:r>
          </a:p>
        </p:txBody>
      </p:sp>
      <p:sp>
        <p:nvSpPr>
          <p:cNvPr id="3" name="Content Placeholder 2">
            <a:extLst>
              <a:ext uri="{FF2B5EF4-FFF2-40B4-BE49-F238E27FC236}">
                <a16:creationId xmlns:a16="http://schemas.microsoft.com/office/drawing/2014/main" id="{8B3A1ECA-E802-2E45-B715-235D54F59668}"/>
              </a:ext>
            </a:extLst>
          </p:cNvPr>
          <p:cNvSpPr>
            <a:spLocks noGrp="1"/>
          </p:cNvSpPr>
          <p:nvPr>
            <p:ph idx="1"/>
          </p:nvPr>
        </p:nvSpPr>
        <p:spPr>
          <a:xfrm>
            <a:off x="285750" y="1807169"/>
            <a:ext cx="11906250" cy="5050831"/>
          </a:xfrm>
        </p:spPr>
        <p:txBody>
          <a:bodyPr>
            <a:normAutofit/>
          </a:bodyPr>
          <a:lstStyle/>
          <a:p>
            <a:pPr marL="0" indent="0" algn="ctr">
              <a:buNone/>
            </a:pPr>
            <a:r>
              <a:rPr lang="en-GB" sz="2400" dirty="0"/>
              <a:t>Two types of input (=data from which to pick out the language system): </a:t>
            </a:r>
            <a:r>
              <a:rPr lang="en-GB" sz="2400" b="1" dirty="0"/>
              <a:t>positive evidence </a:t>
            </a:r>
            <a:r>
              <a:rPr lang="en-GB" sz="2400" dirty="0"/>
              <a:t>and </a:t>
            </a:r>
            <a:r>
              <a:rPr lang="en-GB" sz="2400" b="1" dirty="0"/>
              <a:t>negative evidence</a:t>
            </a:r>
            <a:r>
              <a:rPr lang="en-GB" sz="2400" dirty="0"/>
              <a:t>.</a:t>
            </a:r>
          </a:p>
          <a:p>
            <a:r>
              <a:rPr lang="en-GB" sz="2400" b="1" dirty="0"/>
              <a:t>Positive evidence </a:t>
            </a:r>
            <a:r>
              <a:rPr lang="en-GB" sz="2400" dirty="0"/>
              <a:t>tells the learner of what is </a:t>
            </a:r>
            <a:r>
              <a:rPr lang="en-GB" sz="2400" b="1" dirty="0"/>
              <a:t>acceptable</a:t>
            </a:r>
            <a:r>
              <a:rPr lang="en-GB" sz="2400" dirty="0"/>
              <a:t> in the language. </a:t>
            </a:r>
            <a:br>
              <a:rPr lang="en-GB" sz="2400" dirty="0"/>
            </a:br>
            <a:r>
              <a:rPr lang="en-GB" sz="2400" dirty="0"/>
              <a:t>It contains “the set of well-formed sentences to which learners are exposed” (</a:t>
            </a:r>
            <a:r>
              <a:rPr lang="en-GB" sz="2400" dirty="0" err="1"/>
              <a:t>Gass</a:t>
            </a:r>
            <a:r>
              <a:rPr lang="en-GB" sz="2400" dirty="0"/>
              <a:t>, 1997; p. 36). </a:t>
            </a:r>
          </a:p>
          <a:p>
            <a:r>
              <a:rPr lang="en-GB" sz="2400" b="1" dirty="0"/>
              <a:t>Negative evidence </a:t>
            </a:r>
            <a:r>
              <a:rPr lang="en-GB" sz="2400" dirty="0"/>
              <a:t>provides information about </a:t>
            </a:r>
            <a:r>
              <a:rPr lang="en-GB" sz="2400" b="1" dirty="0"/>
              <a:t>incorrectness. </a:t>
            </a:r>
            <a:br>
              <a:rPr lang="en-GB" sz="2400" b="1" dirty="0"/>
            </a:br>
            <a:r>
              <a:rPr lang="en-GB" sz="2400" dirty="0"/>
              <a:t>It can be through correcting non-target-like production.</a:t>
            </a:r>
          </a:p>
          <a:p>
            <a:pPr marL="0" indent="0" algn="ctr">
              <a:buNone/>
            </a:pPr>
            <a:r>
              <a:rPr lang="en-GB" sz="2400" b="1" dirty="0">
                <a:solidFill>
                  <a:srgbClr val="0070C0"/>
                </a:solidFill>
              </a:rPr>
              <a:t>Are </a:t>
            </a:r>
            <a:r>
              <a:rPr lang="en-GB" sz="2400" b="1" i="1" dirty="0">
                <a:solidFill>
                  <a:srgbClr val="0070C0"/>
                </a:solidFill>
              </a:rPr>
              <a:t>both</a:t>
            </a:r>
            <a:r>
              <a:rPr lang="en-GB" sz="2400" b="1" dirty="0">
                <a:solidFill>
                  <a:srgbClr val="0070C0"/>
                </a:solidFill>
              </a:rPr>
              <a:t> types of evidence necessary?  </a:t>
            </a:r>
          </a:p>
          <a:p>
            <a:pPr marL="0" indent="0" algn="ctr">
              <a:buNone/>
            </a:pPr>
            <a:r>
              <a:rPr lang="en-GB" sz="2400" b="1" dirty="0">
                <a:solidFill>
                  <a:srgbClr val="0070C0"/>
                </a:solidFill>
              </a:rPr>
              <a:t>Or is only </a:t>
            </a:r>
            <a:r>
              <a:rPr lang="en-GB" sz="2400" b="1" i="1" dirty="0">
                <a:solidFill>
                  <a:srgbClr val="0070C0"/>
                </a:solidFill>
              </a:rPr>
              <a:t>positive evidence </a:t>
            </a:r>
            <a:r>
              <a:rPr lang="en-GB" sz="2400" b="1" dirty="0">
                <a:solidFill>
                  <a:srgbClr val="0070C0"/>
                </a:solidFill>
              </a:rPr>
              <a:t>sufficient?</a:t>
            </a:r>
          </a:p>
          <a:p>
            <a:pPr marL="0" indent="0" algn="ctr">
              <a:buNone/>
            </a:pPr>
            <a:r>
              <a:rPr lang="en-GB" sz="2400" b="1" dirty="0"/>
              <a:t>…at the heart of debates about </a:t>
            </a:r>
            <a:r>
              <a:rPr lang="en-GB" sz="2400" dirty="0"/>
              <a:t>‘purely communicative’ versus ’more language-focused’ approaches to teaching</a:t>
            </a:r>
          </a:p>
        </p:txBody>
      </p:sp>
    </p:spTree>
    <p:extLst>
      <p:ext uri="{BB962C8B-B14F-4D97-AF65-F5344CB8AC3E}">
        <p14:creationId xmlns:p14="http://schemas.microsoft.com/office/powerpoint/2010/main" val="9474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2.4</a:t>
            </a:r>
          </a:p>
        </p:txBody>
      </p:sp>
      <p:sp>
        <p:nvSpPr>
          <p:cNvPr id="36865" name="Title 1">
            <a:extLst>
              <a:ext uri="{FF2B5EF4-FFF2-40B4-BE49-F238E27FC236}">
                <a16:creationId xmlns:a16="http://schemas.microsoft.com/office/drawing/2014/main" id="{3D01EA42-7FE4-3D46-B069-2642F180EAAE}"/>
              </a:ext>
            </a:extLst>
          </p:cNvPr>
          <p:cNvSpPr>
            <a:spLocks noGrp="1" noChangeArrowheads="1"/>
          </p:cNvSpPr>
          <p:nvPr>
            <p:ph type="title"/>
          </p:nvPr>
        </p:nvSpPr>
        <p:spPr>
          <a:xfrm>
            <a:off x="780391" y="747522"/>
            <a:ext cx="10894157" cy="1753910"/>
          </a:xfrm>
        </p:spPr>
        <p:txBody>
          <a:bodyPr>
            <a:normAutofit/>
          </a:bodyPr>
          <a:lstStyle/>
          <a:p>
            <a:r>
              <a:rPr lang="en-US" sz="3200" b="1" dirty="0"/>
              <a:t>Brief history: </a:t>
            </a:r>
            <a:br>
              <a:rPr lang="en-US" sz="3200" b="1" dirty="0"/>
            </a:br>
            <a:r>
              <a:rPr lang="en-GB" altLang="en-US" sz="3200" b="1" dirty="0"/>
              <a:t>Argument 1: Learners need only </a:t>
            </a:r>
            <a:r>
              <a:rPr lang="en-GB" altLang="en-US" sz="3200" b="1" i="1" dirty="0"/>
              <a:t>positive</a:t>
            </a:r>
            <a:r>
              <a:rPr lang="en-GB" altLang="en-US" sz="3200" b="1" dirty="0"/>
              <a:t> evidence!</a:t>
            </a:r>
            <a:br>
              <a:rPr lang="en-GB" altLang="en-US" sz="3200" b="1" dirty="0"/>
            </a:br>
            <a:r>
              <a:rPr lang="en-GB" altLang="en-US" sz="3200" b="1" dirty="0"/>
              <a:t>Give them lots of language … over and over</a:t>
            </a:r>
          </a:p>
        </p:txBody>
      </p:sp>
      <p:sp>
        <p:nvSpPr>
          <p:cNvPr id="36866" name="Content Placeholder 2">
            <a:extLst>
              <a:ext uri="{FF2B5EF4-FFF2-40B4-BE49-F238E27FC236}">
                <a16:creationId xmlns:a16="http://schemas.microsoft.com/office/drawing/2014/main" id="{CEAC995E-F9C5-FF40-8184-936CFD0AA403}"/>
              </a:ext>
            </a:extLst>
          </p:cNvPr>
          <p:cNvSpPr>
            <a:spLocks noGrp="1" noChangeArrowheads="1"/>
          </p:cNvSpPr>
          <p:nvPr>
            <p:ph idx="1"/>
          </p:nvPr>
        </p:nvSpPr>
        <p:spPr>
          <a:xfrm>
            <a:off x="1100078" y="2861295"/>
            <a:ext cx="10254782" cy="3557396"/>
          </a:xfrm>
        </p:spPr>
        <p:txBody>
          <a:bodyPr>
            <a:normAutofit lnSpcReduction="10000"/>
          </a:bodyPr>
          <a:lstStyle/>
          <a:p>
            <a:pPr marL="0" indent="0">
              <a:buNone/>
            </a:pPr>
            <a:r>
              <a:rPr lang="en-US" altLang="en-US" sz="3100" dirty="0"/>
              <a:t>Some might say:</a:t>
            </a:r>
          </a:p>
          <a:p>
            <a:r>
              <a:rPr lang="en-US" altLang="en-US" sz="3100" dirty="0"/>
              <a:t>“don’t correct much” or “don’t correct </a:t>
            </a:r>
            <a:r>
              <a:rPr lang="en-US" altLang="en-US" sz="3100" i="1" dirty="0"/>
              <a:t>at all”</a:t>
            </a:r>
          </a:p>
          <a:p>
            <a:pPr marL="0" indent="0">
              <a:buNone/>
            </a:pPr>
            <a:r>
              <a:rPr lang="en-US" altLang="en-US" sz="3100" dirty="0">
                <a:sym typeface="Wingdings" panose="05000000000000000000" pitchFamily="2" charset="2"/>
              </a:rPr>
              <a:t></a:t>
            </a:r>
            <a:r>
              <a:rPr lang="en-US" altLang="en-US" sz="3100" dirty="0"/>
              <a:t>very heavily meaning-focused approaches: immersion, CLIL (more implicit approaches)</a:t>
            </a:r>
          </a:p>
          <a:p>
            <a:r>
              <a:rPr lang="en-US" altLang="en-US" sz="3100" dirty="0"/>
              <a:t>‘correction demotivates’ </a:t>
            </a:r>
          </a:p>
          <a:p>
            <a:r>
              <a:rPr lang="en-US" altLang="en-US" sz="3100" dirty="0"/>
              <a:t>‘correction isn’t useful for learning’ </a:t>
            </a:r>
          </a:p>
          <a:p>
            <a:pPr marL="0" indent="0" algn="r">
              <a:buNone/>
            </a:pPr>
            <a:r>
              <a:rPr lang="en-US" altLang="en-US" sz="2400" dirty="0"/>
              <a:t>(Krashen, 1981; Schwartz, 1993, Truscott, 2007)</a:t>
            </a:r>
            <a:endParaRPr lang="en-US" altLang="en-US" sz="3100" dirty="0"/>
          </a:p>
          <a:p>
            <a:pPr marL="0" indent="0">
              <a:buNone/>
            </a:pPr>
            <a:endParaRPr lang="en-US" altLang="en-US" sz="3100" dirty="0"/>
          </a:p>
          <a:p>
            <a:pPr marL="0" indent="0">
              <a:buNone/>
            </a:pPr>
            <a:endParaRPr lang="en-GB" altLang="en-US" dirty="0"/>
          </a:p>
          <a:p>
            <a:pPr marL="0" indent="0">
              <a:buNone/>
            </a:pPr>
            <a:endParaRPr lang="en-GB" altLang="en-US" dirty="0"/>
          </a:p>
        </p:txBody>
      </p:sp>
    </p:spTree>
    <p:extLst>
      <p:ext uri="{BB962C8B-B14F-4D97-AF65-F5344CB8AC3E}">
        <p14:creationId xmlns:p14="http://schemas.microsoft.com/office/powerpoint/2010/main" val="296795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7" name="TextBox 6"/>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2.4</a:t>
            </a:r>
          </a:p>
        </p:txBody>
      </p:sp>
      <p:sp>
        <p:nvSpPr>
          <p:cNvPr id="35841" name="Title 1">
            <a:extLst>
              <a:ext uri="{FF2B5EF4-FFF2-40B4-BE49-F238E27FC236}">
                <a16:creationId xmlns:a16="http://schemas.microsoft.com/office/drawing/2014/main" id="{BE479B30-1B35-A248-B75F-1D3C8A2E5B2D}"/>
              </a:ext>
            </a:extLst>
          </p:cNvPr>
          <p:cNvSpPr>
            <a:spLocks noGrp="1" noChangeArrowheads="1"/>
          </p:cNvSpPr>
          <p:nvPr>
            <p:ph type="title"/>
          </p:nvPr>
        </p:nvSpPr>
        <p:spPr>
          <a:xfrm>
            <a:off x="273949" y="569751"/>
            <a:ext cx="11688137" cy="794864"/>
          </a:xfrm>
        </p:spPr>
        <p:txBody>
          <a:bodyPr>
            <a:normAutofit/>
          </a:bodyPr>
          <a:lstStyle/>
          <a:p>
            <a:r>
              <a:rPr lang="en-GB" altLang="en-US" sz="3200" b="1" dirty="0"/>
              <a:t>Argument 2: Negative evidence is </a:t>
            </a:r>
            <a:r>
              <a:rPr lang="en-GB" altLang="en-US" sz="3200" b="1" i="1" dirty="0"/>
              <a:t>necessary </a:t>
            </a:r>
            <a:r>
              <a:rPr lang="en-GB" altLang="en-US" sz="3200" b="1" dirty="0"/>
              <a:t>because…</a:t>
            </a:r>
          </a:p>
        </p:txBody>
      </p:sp>
      <p:sp>
        <p:nvSpPr>
          <p:cNvPr id="35842" name="Content Placeholder 2">
            <a:extLst>
              <a:ext uri="{FF2B5EF4-FFF2-40B4-BE49-F238E27FC236}">
                <a16:creationId xmlns:a16="http://schemas.microsoft.com/office/drawing/2014/main" id="{54F0666E-9303-3146-AE6D-2627C28B7CCE}"/>
              </a:ext>
            </a:extLst>
          </p:cNvPr>
          <p:cNvSpPr>
            <a:spLocks noGrp="1" noChangeArrowheads="1"/>
          </p:cNvSpPr>
          <p:nvPr>
            <p:ph idx="1"/>
          </p:nvPr>
        </p:nvSpPr>
        <p:spPr>
          <a:xfrm>
            <a:off x="273949" y="1364615"/>
            <a:ext cx="11795234" cy="5097744"/>
          </a:xfrm>
        </p:spPr>
        <p:txBody>
          <a:bodyPr>
            <a:noAutofit/>
          </a:bodyPr>
          <a:lstStyle/>
          <a:p>
            <a:pPr marL="0" indent="0">
              <a:buNone/>
            </a:pPr>
            <a:r>
              <a:rPr lang="en-GB" altLang="en-US" sz="2400" dirty="0"/>
              <a:t>You can notice that a sound, a word or grammar DOES exist – you hear it, you see it! </a:t>
            </a:r>
          </a:p>
          <a:p>
            <a:pPr marL="0" indent="0">
              <a:buNone/>
            </a:pPr>
            <a:r>
              <a:rPr lang="en-GB" altLang="en-US" sz="2400" dirty="0"/>
              <a:t>But how do you know if something ‘</a:t>
            </a:r>
            <a:r>
              <a:rPr lang="en-GB" altLang="en-US" sz="2400" b="1" dirty="0"/>
              <a:t>can’t</a:t>
            </a:r>
            <a:r>
              <a:rPr lang="en-GB" altLang="en-US" sz="2400" dirty="0"/>
              <a:t> be said’? </a:t>
            </a:r>
          </a:p>
          <a:p>
            <a:pPr marL="0" indent="0">
              <a:buNone/>
            </a:pPr>
            <a:r>
              <a:rPr lang="en-GB" altLang="en-US" sz="2400" dirty="0"/>
              <a:t>If something exists in your first language, you need to be </a:t>
            </a:r>
            <a:r>
              <a:rPr lang="en-GB" altLang="en-US" sz="2400" b="1" dirty="0"/>
              <a:t>told</a:t>
            </a:r>
            <a:r>
              <a:rPr lang="en-GB" altLang="en-US" sz="2400" dirty="0"/>
              <a:t> if doesn’t exist in another. </a:t>
            </a:r>
          </a:p>
          <a:p>
            <a:pPr marL="0" indent="0">
              <a:buNone/>
            </a:pPr>
            <a:r>
              <a:rPr lang="en-GB" altLang="en-US" sz="2400" dirty="0"/>
              <a:t>For example, </a:t>
            </a:r>
            <a:r>
              <a:rPr lang="en-GB" altLang="en-US" sz="2400" b="1" dirty="0"/>
              <a:t>‘Do’ </a:t>
            </a:r>
            <a:r>
              <a:rPr lang="en-GB" altLang="en-US" sz="2400" dirty="0"/>
              <a:t>in English questions…</a:t>
            </a:r>
          </a:p>
          <a:p>
            <a:pPr marL="0" indent="0">
              <a:buNone/>
            </a:pPr>
            <a:r>
              <a:rPr lang="en-GB" altLang="en-US" sz="2400" dirty="0"/>
              <a:t>Students are taught French questions: </a:t>
            </a:r>
          </a:p>
          <a:p>
            <a:pPr marL="0" indent="0">
              <a:buNone/>
            </a:pPr>
            <a:r>
              <a:rPr lang="en-GB" altLang="en-US" sz="2400" dirty="0"/>
              <a:t>	</a:t>
            </a:r>
            <a:r>
              <a:rPr lang="en-GB" altLang="en-US" sz="2000" dirty="0"/>
              <a:t>use intonation; swap round S-V; use </a:t>
            </a:r>
            <a:r>
              <a:rPr lang="en-GB" altLang="en-US" sz="2000" i="1" dirty="0" err="1"/>
              <a:t>est-ce</a:t>
            </a:r>
            <a:r>
              <a:rPr lang="en-GB" altLang="en-US" sz="2000" i="1" dirty="0"/>
              <a:t> que</a:t>
            </a:r>
            <a:endParaRPr lang="en-GB" altLang="en-US" sz="2000" dirty="0"/>
          </a:p>
          <a:p>
            <a:pPr marL="0" indent="0">
              <a:buNone/>
            </a:pPr>
            <a:r>
              <a:rPr lang="en-GB" altLang="en-US" sz="2400" dirty="0"/>
              <a:t>Then, a bright 16 year-old floors you:</a:t>
            </a:r>
            <a:endParaRPr lang="en-GB" altLang="en-US" sz="2000" dirty="0"/>
          </a:p>
          <a:p>
            <a:pPr marL="0" indent="0">
              <a:buNone/>
            </a:pPr>
            <a:r>
              <a:rPr lang="en-GB" altLang="en-US" sz="2400" dirty="0"/>
              <a:t>They know how French </a:t>
            </a:r>
            <a:r>
              <a:rPr lang="en-GB" altLang="en-US" sz="2400" b="1" dirty="0"/>
              <a:t>does</a:t>
            </a:r>
            <a:r>
              <a:rPr lang="en-GB" altLang="en-US" sz="2400" dirty="0"/>
              <a:t> work, from positive evidence from teachers &amp; books…</a:t>
            </a:r>
          </a:p>
          <a:p>
            <a:pPr marL="0" indent="0">
              <a:buNone/>
            </a:pPr>
            <a:r>
              <a:rPr lang="en-GB" altLang="en-US" sz="2400" dirty="0"/>
              <a:t>but they can’t just ‘work out’ how it does </a:t>
            </a:r>
            <a:r>
              <a:rPr lang="en-GB" altLang="en-US" sz="2400" b="1" dirty="0"/>
              <a:t>NOT</a:t>
            </a:r>
            <a:r>
              <a:rPr lang="en-GB" altLang="en-US" sz="2400" dirty="0"/>
              <a:t> work, without being told.</a:t>
            </a:r>
          </a:p>
        </p:txBody>
      </p:sp>
      <p:sp>
        <p:nvSpPr>
          <p:cNvPr id="4" name="Oval Callout 3">
            <a:extLst>
              <a:ext uri="{FF2B5EF4-FFF2-40B4-BE49-F238E27FC236}">
                <a16:creationId xmlns:a16="http://schemas.microsoft.com/office/drawing/2014/main" id="{9EBF736A-EF5F-E243-9B57-DA6821C6B52B}"/>
              </a:ext>
            </a:extLst>
          </p:cNvPr>
          <p:cNvSpPr/>
          <p:nvPr/>
        </p:nvSpPr>
        <p:spPr>
          <a:xfrm>
            <a:off x="4766051" y="964112"/>
            <a:ext cx="7139941" cy="3533662"/>
          </a:xfrm>
          <a:prstGeom prst="wedgeEllipseCallout">
            <a:avLst>
              <a:gd name="adj1" fmla="val -37374"/>
              <a:gd name="adj2" fmla="val 65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800" dirty="0">
                <a:latin typeface="Century Gothic" panose="020B0502020202020204" pitchFamily="34" charset="0"/>
              </a:rPr>
              <a:t>How do you say ‘do you’ – </a:t>
            </a:r>
          </a:p>
          <a:p>
            <a:pPr algn="ctr"/>
            <a:r>
              <a:rPr lang="en-GB" altLang="en-US" sz="4800" dirty="0">
                <a:latin typeface="Century Gothic" panose="020B0502020202020204" pitchFamily="34" charset="0"/>
              </a:rPr>
              <a:t>like ‘do you eat?’</a:t>
            </a:r>
            <a:endParaRPr lang="en-US" sz="4400" dirty="0">
              <a:latin typeface="Century Gothic" panose="020B0502020202020204" pitchFamily="34" charset="0"/>
            </a:endParaRPr>
          </a:p>
        </p:txBody>
      </p:sp>
      <p:sp>
        <p:nvSpPr>
          <p:cNvPr id="5" name="Oval Callout 4">
            <a:extLst>
              <a:ext uri="{FF2B5EF4-FFF2-40B4-BE49-F238E27FC236}">
                <a16:creationId xmlns:a16="http://schemas.microsoft.com/office/drawing/2014/main" id="{E78C73A9-435E-C14F-97F8-116BDED428A4}"/>
              </a:ext>
            </a:extLst>
          </p:cNvPr>
          <p:cNvSpPr/>
          <p:nvPr/>
        </p:nvSpPr>
        <p:spPr>
          <a:xfrm>
            <a:off x="4766051" y="964112"/>
            <a:ext cx="7196035" cy="3533662"/>
          </a:xfrm>
          <a:prstGeom prst="wedgeEllipseCallout">
            <a:avLst>
              <a:gd name="adj1" fmla="val -37374"/>
              <a:gd name="adj2" fmla="val 65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800" dirty="0">
                <a:latin typeface="Century Gothic" panose="020B0502020202020204" pitchFamily="34" charset="0"/>
              </a:rPr>
              <a:t>How do you say ‘doesn’t’ – </a:t>
            </a:r>
          </a:p>
          <a:p>
            <a:pPr algn="ctr"/>
            <a:r>
              <a:rPr lang="en-GB" altLang="en-US" sz="4800" dirty="0">
                <a:latin typeface="Century Gothic" panose="020B0502020202020204" pitchFamily="34" charset="0"/>
              </a:rPr>
              <a:t>like ‘he doesn’t go’?</a:t>
            </a:r>
            <a:endParaRPr lang="en-US" sz="4400" dirty="0">
              <a:latin typeface="Century Gothic" panose="020B0502020202020204" pitchFamily="34" charset="0"/>
            </a:endParaRPr>
          </a:p>
        </p:txBody>
      </p:sp>
    </p:spTree>
    <p:extLst>
      <p:ext uri="{BB962C8B-B14F-4D97-AF65-F5344CB8AC3E}">
        <p14:creationId xmlns:p14="http://schemas.microsoft.com/office/powerpoint/2010/main" val="210044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8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2.4</a:t>
            </a:r>
          </a:p>
        </p:txBody>
      </p:sp>
      <p:sp>
        <p:nvSpPr>
          <p:cNvPr id="2" name="Title 1">
            <a:extLst>
              <a:ext uri="{FF2B5EF4-FFF2-40B4-BE49-F238E27FC236}">
                <a16:creationId xmlns:a16="http://schemas.microsoft.com/office/drawing/2014/main" id="{77F4EE63-FD7E-4242-8D54-B78F1CC87927}"/>
              </a:ext>
            </a:extLst>
          </p:cNvPr>
          <p:cNvSpPr>
            <a:spLocks noGrp="1"/>
          </p:cNvSpPr>
          <p:nvPr>
            <p:ph type="title"/>
          </p:nvPr>
        </p:nvSpPr>
        <p:spPr>
          <a:xfrm>
            <a:off x="477078" y="569751"/>
            <a:ext cx="10515600" cy="905093"/>
          </a:xfrm>
        </p:spPr>
        <p:txBody>
          <a:bodyPr>
            <a:noAutofit/>
          </a:bodyPr>
          <a:lstStyle/>
          <a:p>
            <a:r>
              <a:rPr lang="en-US" sz="3200" b="1" dirty="0"/>
              <a:t>Argument 2: Negative evidence is </a:t>
            </a:r>
            <a:r>
              <a:rPr lang="en-US" sz="3200" b="1" i="1" dirty="0"/>
              <a:t>useful because…</a:t>
            </a:r>
            <a:r>
              <a:rPr lang="en-US" sz="3200" b="1" dirty="0"/>
              <a:t> </a:t>
            </a:r>
          </a:p>
        </p:txBody>
      </p:sp>
      <p:sp>
        <p:nvSpPr>
          <p:cNvPr id="3" name="Content Placeholder 2">
            <a:extLst>
              <a:ext uri="{FF2B5EF4-FFF2-40B4-BE49-F238E27FC236}">
                <a16:creationId xmlns:a16="http://schemas.microsoft.com/office/drawing/2014/main" id="{4BE77ADB-39B4-DD46-9251-3A48AD51EE7F}"/>
              </a:ext>
            </a:extLst>
          </p:cNvPr>
          <p:cNvSpPr>
            <a:spLocks noGrp="1"/>
          </p:cNvSpPr>
          <p:nvPr>
            <p:ph idx="1"/>
          </p:nvPr>
        </p:nvSpPr>
        <p:spPr>
          <a:xfrm>
            <a:off x="477078" y="1254642"/>
            <a:ext cx="11325062" cy="4922321"/>
          </a:xfrm>
        </p:spPr>
        <p:txBody>
          <a:bodyPr>
            <a:normAutofit fontScale="92500" lnSpcReduction="10000"/>
          </a:bodyPr>
          <a:lstStyle/>
          <a:p>
            <a:pPr marL="0" indent="0">
              <a:buNone/>
            </a:pPr>
            <a:r>
              <a:rPr lang="en-US" altLang="en-US" dirty="0"/>
              <a:t>In last three decades, evidence for strong role for negative evidence: </a:t>
            </a:r>
          </a:p>
          <a:p>
            <a:pPr marL="0" indent="0">
              <a:buNone/>
            </a:pPr>
            <a:r>
              <a:rPr lang="en-US" altLang="en-US" dirty="0"/>
              <a:t>external scaffolded attention </a:t>
            </a:r>
            <a:r>
              <a:rPr lang="en-US" altLang="en-US" dirty="0">
                <a:sym typeface="Wingdings" pitchFamily="2" charset="2"/>
              </a:rPr>
              <a:t></a:t>
            </a:r>
            <a:r>
              <a:rPr lang="en-US" altLang="en-US" dirty="0"/>
              <a:t> internally motivated attention </a:t>
            </a:r>
            <a:r>
              <a:rPr lang="en-US" altLang="en-US" dirty="0">
                <a:sym typeface="Wingdings" pitchFamily="2" charset="2"/>
              </a:rPr>
              <a:t></a:t>
            </a:r>
            <a:r>
              <a:rPr lang="en-US" altLang="en-US" dirty="0"/>
              <a:t> explicit knowledge </a:t>
            </a:r>
            <a:r>
              <a:rPr lang="en-US" altLang="en-US" dirty="0">
                <a:sym typeface="Wingdings" pitchFamily="2" charset="2"/>
              </a:rPr>
              <a:t></a:t>
            </a:r>
            <a:r>
              <a:rPr lang="en-US" altLang="en-US" dirty="0"/>
              <a:t>explicit memory </a:t>
            </a:r>
            <a:r>
              <a:rPr lang="en-US" altLang="en-US" dirty="0">
                <a:sym typeface="Wingdings" pitchFamily="2" charset="2"/>
              </a:rPr>
              <a:t></a:t>
            </a:r>
            <a:r>
              <a:rPr lang="en-US" altLang="en-US" dirty="0"/>
              <a:t> implicit learning </a:t>
            </a:r>
            <a:r>
              <a:rPr lang="en-US" altLang="en-US" dirty="0">
                <a:sym typeface="Wingdings" pitchFamily="2" charset="2"/>
              </a:rPr>
              <a:t></a:t>
            </a:r>
            <a:r>
              <a:rPr lang="en-US" altLang="en-US" dirty="0"/>
              <a:t> implicit memory, automatization and abstraction.</a:t>
            </a:r>
          </a:p>
          <a:p>
            <a:pPr marL="0" indent="0" algn="r">
              <a:buNone/>
            </a:pPr>
            <a:r>
              <a:rPr lang="en-US" altLang="en-US" sz="2200" dirty="0"/>
              <a:t>N C Ellis (2005)</a:t>
            </a:r>
          </a:p>
          <a:p>
            <a:pPr marL="0" indent="0">
              <a:buNone/>
            </a:pPr>
            <a:endParaRPr lang="en-US" altLang="en-US" dirty="0"/>
          </a:p>
          <a:p>
            <a:pPr marL="0" indent="0">
              <a:buNone/>
            </a:pPr>
            <a:r>
              <a:rPr lang="en-GB" altLang="en-US" dirty="0"/>
              <a:t>Feedback promotes skill acquisition: knowledge changes from:</a:t>
            </a:r>
          </a:p>
          <a:p>
            <a:pPr marL="0" indent="0" algn="ctr">
              <a:buNone/>
            </a:pPr>
            <a:r>
              <a:rPr lang="en-GB" altLang="en-US" b="1" dirty="0"/>
              <a:t>declarative -&gt;  </a:t>
            </a:r>
            <a:r>
              <a:rPr lang="en-GB" altLang="en-US" b="1" dirty="0" err="1"/>
              <a:t>proceduralised</a:t>
            </a:r>
            <a:r>
              <a:rPr lang="en-GB" altLang="en-US" b="1" dirty="0"/>
              <a:t> -&gt; </a:t>
            </a:r>
            <a:r>
              <a:rPr lang="en-GB" altLang="en-US" b="1" dirty="0" err="1"/>
              <a:t>automatised</a:t>
            </a:r>
            <a:endParaRPr lang="en-GB" altLang="en-US" b="1" dirty="0"/>
          </a:p>
          <a:p>
            <a:pPr marL="0" indent="0">
              <a:buNone/>
            </a:pPr>
            <a:endParaRPr lang="en-US" altLang="en-US" dirty="0"/>
          </a:p>
          <a:p>
            <a:pPr marL="0" indent="0">
              <a:buNone/>
            </a:pPr>
            <a:r>
              <a:rPr lang="en-US" altLang="en-US" dirty="0"/>
              <a:t>Corrective feedback is one way of making declarative knowledge available in a </a:t>
            </a:r>
            <a:r>
              <a:rPr lang="en-US" altLang="en-US" b="1" u="sng" dirty="0"/>
              <a:t>useable</a:t>
            </a:r>
            <a:r>
              <a:rPr lang="en-US" altLang="en-US" dirty="0"/>
              <a:t> form [immediate, memorable, salient] </a:t>
            </a:r>
          </a:p>
          <a:p>
            <a:pPr marL="0" indent="0" algn="r">
              <a:buNone/>
            </a:pPr>
            <a:r>
              <a:rPr lang="en-US" altLang="en-US" sz="2200" dirty="0"/>
              <a:t>R Ellis (2007, p. 358)</a:t>
            </a:r>
            <a:endParaRPr lang="en-US" altLang="en-US" dirty="0"/>
          </a:p>
          <a:p>
            <a:pPr marL="0" indent="0">
              <a:buNone/>
            </a:pPr>
            <a:endParaRPr lang="en-US" dirty="0"/>
          </a:p>
        </p:txBody>
      </p:sp>
    </p:spTree>
    <p:extLst>
      <p:ext uri="{BB962C8B-B14F-4D97-AF65-F5344CB8AC3E}">
        <p14:creationId xmlns:p14="http://schemas.microsoft.com/office/powerpoint/2010/main" val="225814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2.5</a:t>
            </a:r>
          </a:p>
        </p:txBody>
      </p:sp>
      <p:sp>
        <p:nvSpPr>
          <p:cNvPr id="2" name="Title 1">
            <a:extLst>
              <a:ext uri="{FF2B5EF4-FFF2-40B4-BE49-F238E27FC236}">
                <a16:creationId xmlns:a16="http://schemas.microsoft.com/office/drawing/2014/main" id="{4C4CBE84-04FD-2448-9CAD-A1F5191C9AA2}"/>
              </a:ext>
            </a:extLst>
          </p:cNvPr>
          <p:cNvSpPr>
            <a:spLocks noGrp="1"/>
          </p:cNvSpPr>
          <p:nvPr>
            <p:ph type="title"/>
          </p:nvPr>
        </p:nvSpPr>
        <p:spPr>
          <a:xfrm>
            <a:off x="640081" y="551569"/>
            <a:ext cx="11946171" cy="1325563"/>
          </a:xfrm>
        </p:spPr>
        <p:txBody>
          <a:bodyPr>
            <a:noAutofit/>
          </a:bodyPr>
          <a:lstStyle/>
          <a:p>
            <a:r>
              <a:rPr lang="en-US" sz="3200" b="1" dirty="0"/>
              <a:t>Summary: A brief history of how error correction moved from the ‘naughty corner’ to being ‘A Good Thing’</a:t>
            </a:r>
          </a:p>
        </p:txBody>
      </p:sp>
      <p:sp>
        <p:nvSpPr>
          <p:cNvPr id="3" name="Content Placeholder 2">
            <a:extLst>
              <a:ext uri="{FF2B5EF4-FFF2-40B4-BE49-F238E27FC236}">
                <a16:creationId xmlns:a16="http://schemas.microsoft.com/office/drawing/2014/main" id="{D4D765EE-E610-624A-9C72-D50384BC391B}"/>
              </a:ext>
            </a:extLst>
          </p:cNvPr>
          <p:cNvSpPr>
            <a:spLocks noGrp="1"/>
          </p:cNvSpPr>
          <p:nvPr>
            <p:ph idx="1"/>
          </p:nvPr>
        </p:nvSpPr>
        <p:spPr>
          <a:xfrm>
            <a:off x="838200" y="2065817"/>
            <a:ext cx="10515600" cy="4254476"/>
          </a:xfrm>
        </p:spPr>
        <p:txBody>
          <a:bodyPr>
            <a:normAutofit lnSpcReduction="10000"/>
          </a:bodyPr>
          <a:lstStyle/>
          <a:p>
            <a:pPr marL="0" indent="0" algn="ctr">
              <a:buNone/>
            </a:pPr>
            <a:r>
              <a:rPr lang="en-GB" altLang="en-US" dirty="0"/>
              <a:t>Getting it wrong and getting corrected …</a:t>
            </a:r>
          </a:p>
          <a:p>
            <a:pPr marL="0" indent="0" algn="ctr">
              <a:buNone/>
            </a:pPr>
            <a:r>
              <a:rPr lang="en-GB" altLang="en-US" b="1" dirty="0">
                <a:sym typeface="Wingdings" panose="05000000000000000000" pitchFamily="2" charset="2"/>
              </a:rPr>
              <a:t></a:t>
            </a:r>
            <a:r>
              <a:rPr lang="en-GB" altLang="en-US" b="1" dirty="0"/>
              <a:t> negative evidence! </a:t>
            </a:r>
          </a:p>
          <a:p>
            <a:pPr marL="0" indent="0" algn="ctr">
              <a:buNone/>
            </a:pPr>
            <a:endParaRPr lang="en-GB" altLang="en-US" b="1" dirty="0"/>
          </a:p>
          <a:p>
            <a:pPr marL="0" indent="0" algn="ctr">
              <a:buNone/>
            </a:pPr>
            <a:r>
              <a:rPr lang="en-GB" altLang="en-US" dirty="0"/>
              <a:t>This seems particularly helpful when the L2 appears to be a bit like the L1…</a:t>
            </a:r>
          </a:p>
          <a:p>
            <a:pPr marL="0" indent="0" algn="ctr">
              <a:buNone/>
            </a:pPr>
            <a:r>
              <a:rPr lang="en-GB" altLang="en-US" b="1" dirty="0"/>
              <a:t>but isn’t really! </a:t>
            </a:r>
          </a:p>
          <a:p>
            <a:pPr marL="0" indent="0" algn="ctr">
              <a:buNone/>
            </a:pPr>
            <a:endParaRPr lang="en-GB" altLang="en-US" b="1" dirty="0"/>
          </a:p>
          <a:p>
            <a:pPr marL="0" indent="0" algn="ctr">
              <a:buNone/>
            </a:pPr>
            <a:r>
              <a:rPr lang="en-GB" altLang="en-US" sz="3200" dirty="0">
                <a:solidFill>
                  <a:srgbClr val="0070C0"/>
                </a:solidFill>
              </a:rPr>
              <a:t>Can you think of language features that are cross-linguistically </a:t>
            </a:r>
            <a:r>
              <a:rPr lang="en-GB" altLang="en-US" sz="3200" b="1" i="1" dirty="0">
                <a:solidFill>
                  <a:srgbClr val="0070C0"/>
                </a:solidFill>
              </a:rPr>
              <a:t>similar</a:t>
            </a:r>
            <a:r>
              <a:rPr lang="en-GB" altLang="en-US" sz="3200" b="1" dirty="0">
                <a:solidFill>
                  <a:srgbClr val="0070C0"/>
                </a:solidFill>
              </a:rPr>
              <a:t> </a:t>
            </a:r>
            <a:r>
              <a:rPr lang="en-GB" altLang="en-US" sz="3200" dirty="0">
                <a:solidFill>
                  <a:srgbClr val="0070C0"/>
                </a:solidFill>
              </a:rPr>
              <a:t>but are, in fact, </a:t>
            </a:r>
            <a:r>
              <a:rPr lang="en-GB" altLang="en-US" sz="3200" b="1" i="1" dirty="0">
                <a:solidFill>
                  <a:srgbClr val="0070C0"/>
                </a:solidFill>
              </a:rPr>
              <a:t>different</a:t>
            </a:r>
            <a:r>
              <a:rPr lang="en-GB" altLang="en-US" sz="3200" b="1" dirty="0">
                <a:solidFill>
                  <a:srgbClr val="0070C0"/>
                </a:solidFill>
              </a:rPr>
              <a:t>?!  </a:t>
            </a:r>
          </a:p>
          <a:p>
            <a:pPr algn="ctr"/>
            <a:endParaRPr lang="en-US" dirty="0"/>
          </a:p>
        </p:txBody>
      </p:sp>
    </p:spTree>
    <p:extLst>
      <p:ext uri="{BB962C8B-B14F-4D97-AF65-F5344CB8AC3E}">
        <p14:creationId xmlns:p14="http://schemas.microsoft.com/office/powerpoint/2010/main" val="4980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25A8-0787-4148-A0E3-F01E3A41BD8A}"/>
              </a:ext>
            </a:extLst>
          </p:cNvPr>
          <p:cNvSpPr>
            <a:spLocks noGrp="1"/>
          </p:cNvSpPr>
          <p:nvPr>
            <p:ph type="title"/>
          </p:nvPr>
        </p:nvSpPr>
        <p:spPr>
          <a:xfrm>
            <a:off x="838200" y="443074"/>
            <a:ext cx="10515600" cy="709866"/>
          </a:xfrm>
        </p:spPr>
        <p:txBody>
          <a:bodyPr/>
          <a:lstStyle/>
          <a:p>
            <a:r>
              <a:rPr lang="en-US" b="1" dirty="0"/>
              <a:t>Outline of the session</a:t>
            </a:r>
          </a:p>
        </p:txBody>
      </p:sp>
      <p:sp>
        <p:nvSpPr>
          <p:cNvPr id="3" name="Content Placeholder 2">
            <a:extLst>
              <a:ext uri="{FF2B5EF4-FFF2-40B4-BE49-F238E27FC236}">
                <a16:creationId xmlns:a16="http://schemas.microsoft.com/office/drawing/2014/main" id="{3B1DEFF8-8695-DB4E-9027-498923178346}"/>
              </a:ext>
            </a:extLst>
          </p:cNvPr>
          <p:cNvSpPr>
            <a:spLocks noGrp="1"/>
          </p:cNvSpPr>
          <p:nvPr>
            <p:ph idx="1"/>
          </p:nvPr>
        </p:nvSpPr>
        <p:spPr>
          <a:xfrm>
            <a:off x="838199" y="1411357"/>
            <a:ext cx="10921409" cy="4765606"/>
          </a:xfrm>
        </p:spPr>
        <p:txBody>
          <a:bodyPr>
            <a:normAutofit fontScale="92500"/>
          </a:bodyPr>
          <a:lstStyle/>
          <a:p>
            <a:pPr marL="514350" indent="-514350">
              <a:buFont typeface="+mj-lt"/>
              <a:buAutoNum type="arabicPeriod"/>
            </a:pPr>
            <a:r>
              <a:rPr lang="en-US" dirty="0"/>
              <a:t>Understanding relevant extracts from The Pedagogy Review and considering opportunities for your own context (20 mins)</a:t>
            </a:r>
          </a:p>
          <a:p>
            <a:pPr marL="514350" indent="-514350">
              <a:buFont typeface="+mj-lt"/>
              <a:buAutoNum type="arabicPeriod"/>
            </a:pPr>
            <a:endParaRPr lang="en-US" dirty="0"/>
          </a:p>
          <a:p>
            <a:pPr marL="514350" indent="-514350">
              <a:buFont typeface="+mj-lt"/>
              <a:buAutoNum type="arabicPeriod"/>
            </a:pPr>
            <a:r>
              <a:rPr lang="en-US" dirty="0"/>
              <a:t>Brief history: how errors &amp; error correction moved from ‘the naughty corner’ to being ‘A Good Thing’ (20 mins)</a:t>
            </a:r>
          </a:p>
          <a:p>
            <a:pPr marL="514350" indent="-514350">
              <a:buFont typeface="+mj-lt"/>
              <a:buAutoNum type="arabicPeriod"/>
            </a:pPr>
            <a:endParaRPr lang="en-US" dirty="0"/>
          </a:p>
          <a:p>
            <a:pPr marL="514350" indent="-514350">
              <a:buFont typeface="+mj-lt"/>
              <a:buAutoNum type="arabicPeriod"/>
            </a:pPr>
            <a:r>
              <a:rPr lang="en-US" dirty="0"/>
              <a:t>Raising awareness about the main types of corrections: The Recast, The Elicitation, and Metalinguistic Information (35 mins)</a:t>
            </a:r>
          </a:p>
          <a:p>
            <a:pPr marL="514350" indent="-514350">
              <a:buFont typeface="+mj-lt"/>
              <a:buAutoNum type="arabicPeriod"/>
            </a:pPr>
            <a:endParaRPr lang="en-US" dirty="0"/>
          </a:p>
          <a:p>
            <a:pPr marL="514350" indent="-514350">
              <a:buFont typeface="+mj-lt"/>
              <a:buAutoNum type="arabicPeriod"/>
            </a:pPr>
            <a:r>
              <a:rPr lang="en-US" dirty="0"/>
              <a:t>Evidence about effective correction (25 mins)</a:t>
            </a:r>
          </a:p>
        </p:txBody>
      </p:sp>
    </p:spTree>
    <p:extLst>
      <p:ext uri="{BB962C8B-B14F-4D97-AF65-F5344CB8AC3E}">
        <p14:creationId xmlns:p14="http://schemas.microsoft.com/office/powerpoint/2010/main" val="523496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25A8-0787-4148-A0E3-F01E3A41BD8A}"/>
              </a:ext>
            </a:extLst>
          </p:cNvPr>
          <p:cNvSpPr>
            <a:spLocks noGrp="1"/>
          </p:cNvSpPr>
          <p:nvPr>
            <p:ph type="title"/>
          </p:nvPr>
        </p:nvSpPr>
        <p:spPr>
          <a:xfrm>
            <a:off x="838200" y="443074"/>
            <a:ext cx="10515600" cy="709866"/>
          </a:xfrm>
        </p:spPr>
        <p:txBody>
          <a:bodyPr>
            <a:normAutofit/>
          </a:bodyPr>
          <a:lstStyle/>
          <a:p>
            <a:r>
              <a:rPr lang="en-US" sz="3600" b="1" dirty="0"/>
              <a:t>Outline of the session</a:t>
            </a:r>
          </a:p>
        </p:txBody>
      </p:sp>
      <p:sp>
        <p:nvSpPr>
          <p:cNvPr id="3" name="Content Placeholder 2">
            <a:extLst>
              <a:ext uri="{FF2B5EF4-FFF2-40B4-BE49-F238E27FC236}">
                <a16:creationId xmlns:a16="http://schemas.microsoft.com/office/drawing/2014/main" id="{3B1DEFF8-8695-DB4E-9027-498923178346}"/>
              </a:ext>
            </a:extLst>
          </p:cNvPr>
          <p:cNvSpPr>
            <a:spLocks noGrp="1"/>
          </p:cNvSpPr>
          <p:nvPr>
            <p:ph idx="1"/>
          </p:nvPr>
        </p:nvSpPr>
        <p:spPr>
          <a:xfrm>
            <a:off x="574159" y="1411357"/>
            <a:ext cx="11185450" cy="4765606"/>
          </a:xfrm>
        </p:spPr>
        <p:txBody>
          <a:bodyPr>
            <a:normAutofit fontScale="92500" lnSpcReduction="10000"/>
          </a:bodyPr>
          <a:lstStyle/>
          <a:p>
            <a:pPr marL="514350" indent="-514350">
              <a:buFont typeface="+mj-lt"/>
              <a:buAutoNum type="arabicPeriod"/>
            </a:pPr>
            <a:r>
              <a:rPr lang="en-US" dirty="0"/>
              <a:t>Understanding relevant extracts from The Pedagogy Review and considering opportunities for your own context (20 mins) </a:t>
            </a:r>
            <a:r>
              <a:rPr lang="en-US" sz="5200" b="1" dirty="0">
                <a:solidFill>
                  <a:schemeClr val="accent6"/>
                </a:solidFill>
              </a:rPr>
              <a:t>✓</a:t>
            </a:r>
            <a:endParaRPr lang="en-US" dirty="0"/>
          </a:p>
          <a:p>
            <a:pPr marL="514350" indent="-514350">
              <a:buFont typeface="+mj-lt"/>
              <a:buAutoNum type="arabicPeriod"/>
            </a:pPr>
            <a:endParaRPr lang="en-US" dirty="0"/>
          </a:p>
          <a:p>
            <a:pPr marL="514350" indent="-514350">
              <a:buFont typeface="+mj-lt"/>
              <a:buAutoNum type="arabicPeriod"/>
            </a:pPr>
            <a:r>
              <a:rPr lang="en-US" dirty="0"/>
              <a:t>Brief history: how errors &amp; error correction moved from ‘the naughty corner’ to being ‘A Good Thing’ (20 mins) </a:t>
            </a:r>
            <a:r>
              <a:rPr lang="en-US" sz="5200" b="1" dirty="0">
                <a:solidFill>
                  <a:schemeClr val="accent6"/>
                </a:solidFill>
              </a:rPr>
              <a:t>✓</a:t>
            </a:r>
            <a:endParaRPr lang="en-US" sz="5200" dirty="0"/>
          </a:p>
          <a:p>
            <a:pPr marL="514350" indent="-514350">
              <a:buFont typeface="+mj-lt"/>
              <a:buAutoNum type="arabicPeriod"/>
            </a:pPr>
            <a:endParaRPr lang="en-US" dirty="0"/>
          </a:p>
          <a:p>
            <a:pPr marL="514350" indent="-514350">
              <a:buFont typeface="+mj-lt"/>
              <a:buAutoNum type="arabicPeriod"/>
            </a:pPr>
            <a:r>
              <a:rPr lang="en-US" b="1" dirty="0">
                <a:solidFill>
                  <a:srgbClr val="115076"/>
                </a:solidFill>
              </a:rPr>
              <a:t>Raising awareness about the main types of corrections: The Recast, The Elicitation and Metalinguistic Information (35 mins)</a:t>
            </a:r>
          </a:p>
          <a:p>
            <a:pPr marL="514350" indent="-514350">
              <a:buFont typeface="+mj-lt"/>
              <a:buAutoNum type="arabicPeriod"/>
            </a:pPr>
            <a:endParaRPr lang="en-US" dirty="0"/>
          </a:p>
          <a:p>
            <a:pPr marL="514350" indent="-514350">
              <a:buFont typeface="+mj-lt"/>
              <a:buAutoNum type="arabicPeriod"/>
            </a:pPr>
            <a:r>
              <a:rPr lang="en-US" dirty="0">
                <a:solidFill>
                  <a:schemeClr val="bg2">
                    <a:lumMod val="75000"/>
                  </a:schemeClr>
                </a:solidFill>
              </a:rPr>
              <a:t>Evidence about effective correction (25 mins)</a:t>
            </a:r>
          </a:p>
        </p:txBody>
      </p:sp>
    </p:spTree>
    <p:extLst>
      <p:ext uri="{BB962C8B-B14F-4D97-AF65-F5344CB8AC3E}">
        <p14:creationId xmlns:p14="http://schemas.microsoft.com/office/powerpoint/2010/main" val="3407246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4" name="TextBox 3"/>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a:t>
            </a:r>
          </a:p>
        </p:txBody>
      </p:sp>
      <p:sp>
        <p:nvSpPr>
          <p:cNvPr id="20481" name="Rectangle 2">
            <a:extLst>
              <a:ext uri="{FF2B5EF4-FFF2-40B4-BE49-F238E27FC236}">
                <a16:creationId xmlns:a16="http://schemas.microsoft.com/office/drawing/2014/main" id="{C41F047F-CDB8-7F4F-B98A-E61056FE9113}"/>
              </a:ext>
            </a:extLst>
          </p:cNvPr>
          <p:cNvSpPr>
            <a:spLocks noGrp="1" noChangeArrowheads="1"/>
          </p:cNvSpPr>
          <p:nvPr>
            <p:ph type="title"/>
          </p:nvPr>
        </p:nvSpPr>
        <p:spPr>
          <a:xfrm>
            <a:off x="522287" y="1414414"/>
            <a:ext cx="11114689" cy="3956691"/>
          </a:xfrm>
        </p:spPr>
        <p:txBody>
          <a:bodyPr>
            <a:normAutofit/>
          </a:bodyPr>
          <a:lstStyle/>
          <a:p>
            <a:pPr algn="ctr" eaLnBrk="1" hangingPunct="1"/>
            <a:r>
              <a:rPr lang="en-GB" altLang="en-US" sz="4000" b="1" dirty="0"/>
              <a:t>Part 3: Increasing awareness about how we correct spoken production</a:t>
            </a:r>
            <a:br>
              <a:rPr lang="en-GB" altLang="en-US" sz="4000" b="1" dirty="0"/>
            </a:br>
            <a:r>
              <a:rPr lang="en-GB" altLang="en-US" sz="4000" b="1" dirty="0"/>
              <a:t/>
            </a:r>
            <a:br>
              <a:rPr lang="en-GB" altLang="en-US" sz="4000" b="1" dirty="0"/>
            </a:br>
            <a:r>
              <a:rPr lang="en-GB" altLang="en-US" sz="3200" b="1" dirty="0"/>
              <a:t>From</a:t>
            </a:r>
            <a:br>
              <a:rPr lang="en-GB" altLang="en-US" sz="3200" b="1" dirty="0"/>
            </a:br>
            <a:r>
              <a:rPr lang="en-GB" altLang="en-US" sz="3200" b="1" dirty="0"/>
              <a:t>‘almost invisible’ </a:t>
            </a:r>
            <a:br>
              <a:rPr lang="en-GB" altLang="en-US" sz="3200" b="1" dirty="0"/>
            </a:br>
            <a:r>
              <a:rPr lang="en-GB" altLang="en-US" sz="3200" b="1" dirty="0"/>
              <a:t>to </a:t>
            </a:r>
            <a:br>
              <a:rPr lang="en-GB" altLang="en-US" sz="3200" b="1" dirty="0"/>
            </a:br>
            <a:r>
              <a:rPr lang="en-GB" altLang="en-US" sz="3200" b="1" dirty="0"/>
              <a:t>‘in your face’</a:t>
            </a:r>
            <a:endParaRPr lang="en-US" altLang="en-US" sz="4000" b="1" dirty="0"/>
          </a:p>
        </p:txBody>
      </p:sp>
    </p:spTree>
    <p:extLst>
      <p:ext uri="{BB962C8B-B14F-4D97-AF65-F5344CB8AC3E}">
        <p14:creationId xmlns:p14="http://schemas.microsoft.com/office/powerpoint/2010/main" val="1325625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9" name="TextBox 8"/>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a:t>
            </a:r>
          </a:p>
        </p:txBody>
      </p:sp>
      <p:sp>
        <p:nvSpPr>
          <p:cNvPr id="2" name="Title 1"/>
          <p:cNvSpPr>
            <a:spLocks noGrp="1"/>
          </p:cNvSpPr>
          <p:nvPr>
            <p:ph type="title"/>
          </p:nvPr>
        </p:nvSpPr>
        <p:spPr>
          <a:xfrm>
            <a:off x="650879" y="842944"/>
            <a:ext cx="10793896" cy="1350022"/>
          </a:xfrm>
        </p:spPr>
        <p:txBody>
          <a:bodyPr>
            <a:noAutofit/>
          </a:bodyPr>
          <a:lstStyle/>
          <a:p>
            <a:r>
              <a:rPr lang="en-GB" altLang="en-US" sz="3600" b="1" dirty="0" smtClean="0"/>
              <a:t>Increasing </a:t>
            </a:r>
            <a:r>
              <a:rPr lang="en-GB" altLang="en-US" sz="3600" b="1" dirty="0"/>
              <a:t>awareness about how we correct spoken production</a:t>
            </a:r>
            <a:br>
              <a:rPr lang="en-GB" altLang="en-US" sz="3600" b="1" dirty="0"/>
            </a:br>
            <a:endParaRPr lang="en-GB" sz="3600" b="1" dirty="0">
              <a:solidFill>
                <a:schemeClr val="bg1"/>
              </a:solidFill>
            </a:endParaRPr>
          </a:p>
        </p:txBody>
      </p:sp>
      <p:sp>
        <p:nvSpPr>
          <p:cNvPr id="7" name="Rectangle 3">
            <a:extLst>
              <a:ext uri="{FF2B5EF4-FFF2-40B4-BE49-F238E27FC236}">
                <a16:creationId xmlns:a16="http://schemas.microsoft.com/office/drawing/2014/main" id="{B9B79032-3417-F949-A2EF-03F64B9669F1}"/>
              </a:ext>
            </a:extLst>
          </p:cNvPr>
          <p:cNvSpPr txBox="1">
            <a:spLocks noChangeArrowheads="1"/>
          </p:cNvSpPr>
          <p:nvPr/>
        </p:nvSpPr>
        <p:spPr>
          <a:xfrm>
            <a:off x="650879" y="2192966"/>
            <a:ext cx="11333382" cy="335942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en-US" sz="3000" dirty="0"/>
              <a:t>We focus on correction during oral production because it is: </a:t>
            </a:r>
          </a:p>
          <a:p>
            <a:r>
              <a:rPr lang="en-GB" altLang="en-US" sz="2600" dirty="0"/>
              <a:t>thought to influence learning (think back to the interaction &amp; output hypotheses)</a:t>
            </a:r>
          </a:p>
          <a:p>
            <a:r>
              <a:rPr lang="en-GB" altLang="en-US" sz="2600" dirty="0"/>
              <a:t>in the moment (immediate)</a:t>
            </a:r>
          </a:p>
          <a:p>
            <a:r>
              <a:rPr lang="en-GB" altLang="en-US" sz="2600" dirty="0"/>
              <a:t>thought to affect mood or motivation</a:t>
            </a:r>
          </a:p>
          <a:p>
            <a:r>
              <a:rPr lang="en-GB" altLang="en-US" sz="2600" dirty="0"/>
              <a:t>happens so fast – millisecond decision making in the classroom</a:t>
            </a:r>
          </a:p>
          <a:p>
            <a:pPr marL="0" indent="0">
              <a:buNone/>
            </a:pPr>
            <a:r>
              <a:rPr lang="en-GB" altLang="en-US" sz="3000" dirty="0"/>
              <a:t/>
            </a:r>
            <a:br>
              <a:rPr lang="en-GB" altLang="en-US" sz="3000" dirty="0"/>
            </a:br>
            <a:r>
              <a:rPr lang="en-GB" altLang="en-US" sz="3000" dirty="0"/>
              <a:t>We focus on two main types of feedback: </a:t>
            </a:r>
          </a:p>
          <a:p>
            <a:pPr marL="514350" indent="-514350">
              <a:buFont typeface="+mj-lt"/>
              <a:buAutoNum type="arabicPeriod"/>
            </a:pPr>
            <a:r>
              <a:rPr lang="en-GB" altLang="en-US" sz="3200" dirty="0"/>
              <a:t>Recasts (reformulations)</a:t>
            </a:r>
          </a:p>
          <a:p>
            <a:pPr marL="514350" indent="-514350">
              <a:buFont typeface="+mj-lt"/>
              <a:buAutoNum type="arabicPeriod"/>
            </a:pPr>
            <a:r>
              <a:rPr lang="en-GB" altLang="en-US" sz="3200" dirty="0"/>
              <a:t>Elicitations (prompts)</a:t>
            </a:r>
            <a:endParaRPr lang="en-US" altLang="en-US" sz="3000" dirty="0"/>
          </a:p>
        </p:txBody>
      </p:sp>
    </p:spTree>
    <p:extLst>
      <p:ext uri="{BB962C8B-B14F-4D97-AF65-F5344CB8AC3E}">
        <p14:creationId xmlns:p14="http://schemas.microsoft.com/office/powerpoint/2010/main" val="20656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a:t>
            </a:r>
          </a:p>
        </p:txBody>
      </p:sp>
      <p:sp>
        <p:nvSpPr>
          <p:cNvPr id="38913" name="Rectangle 2">
            <a:extLst>
              <a:ext uri="{FF2B5EF4-FFF2-40B4-BE49-F238E27FC236}">
                <a16:creationId xmlns:a16="http://schemas.microsoft.com/office/drawing/2014/main" id="{D325D173-D314-6946-A633-E2F00CF5A1C4}"/>
              </a:ext>
            </a:extLst>
          </p:cNvPr>
          <p:cNvSpPr>
            <a:spLocks noGrp="1" noChangeArrowheads="1"/>
          </p:cNvSpPr>
          <p:nvPr>
            <p:ph type="title"/>
          </p:nvPr>
        </p:nvSpPr>
        <p:spPr>
          <a:xfrm>
            <a:off x="388620" y="717688"/>
            <a:ext cx="11049875" cy="1647825"/>
          </a:xfrm>
        </p:spPr>
        <p:txBody>
          <a:bodyPr>
            <a:normAutofit fontScale="90000"/>
          </a:bodyPr>
          <a:lstStyle/>
          <a:p>
            <a:pPr eaLnBrk="1" hangingPunct="1"/>
            <a:r>
              <a:rPr lang="en-GB" altLang="en-US" b="1" dirty="0">
                <a:solidFill>
                  <a:srgbClr val="115076"/>
                </a:solidFill>
              </a:rPr>
              <a:t>1] Recasts (reformulations):</a:t>
            </a:r>
            <a:br>
              <a:rPr lang="en-GB" altLang="en-US" b="1" dirty="0">
                <a:solidFill>
                  <a:srgbClr val="115076"/>
                </a:solidFill>
              </a:rPr>
            </a:br>
            <a:r>
              <a:rPr lang="en-GB" altLang="en-US" sz="4000" b="1" i="1" dirty="0">
                <a:solidFill>
                  <a:srgbClr val="115076"/>
                </a:solidFill>
              </a:rPr>
              <a:t>positive evidence, can be implicit or explicit</a:t>
            </a:r>
            <a:endParaRPr lang="en-US" altLang="en-US" b="1" i="1" dirty="0">
              <a:solidFill>
                <a:srgbClr val="115076"/>
              </a:solidFill>
            </a:endParaRPr>
          </a:p>
        </p:txBody>
      </p:sp>
      <p:sp>
        <p:nvSpPr>
          <p:cNvPr id="38914" name="Rectangle 3">
            <a:extLst>
              <a:ext uri="{FF2B5EF4-FFF2-40B4-BE49-F238E27FC236}">
                <a16:creationId xmlns:a16="http://schemas.microsoft.com/office/drawing/2014/main" id="{3DDC5D94-67B3-8340-977F-56CC4F3AF8DC}"/>
              </a:ext>
            </a:extLst>
          </p:cNvPr>
          <p:cNvSpPr>
            <a:spLocks noGrp="1" noChangeArrowheads="1"/>
          </p:cNvSpPr>
          <p:nvPr>
            <p:ph type="body" idx="1"/>
          </p:nvPr>
        </p:nvSpPr>
        <p:spPr>
          <a:xfrm>
            <a:off x="596348" y="2365513"/>
            <a:ext cx="11151704" cy="3359426"/>
          </a:xfrm>
        </p:spPr>
        <p:txBody>
          <a:bodyPr>
            <a:normAutofit/>
          </a:bodyPr>
          <a:lstStyle/>
          <a:p>
            <a:pPr marL="0" indent="0" eaLnBrk="1" hangingPunct="1">
              <a:buNone/>
            </a:pPr>
            <a:endParaRPr lang="en-GB" altLang="en-US" sz="3000" dirty="0"/>
          </a:p>
          <a:p>
            <a:pPr marL="0" indent="0" algn="ctr" eaLnBrk="1" hangingPunct="1">
              <a:buNone/>
            </a:pPr>
            <a:r>
              <a:rPr lang="en-GB" altLang="en-US" sz="3200" dirty="0"/>
              <a:t>“utterances that repeat a learners’ incorrect utterance, making only the changes necessary to produce a correct utterance, without changing the meaning” </a:t>
            </a:r>
          </a:p>
          <a:p>
            <a:pPr lvl="2" algn="ctr" eaLnBrk="1" hangingPunct="1">
              <a:buFontTx/>
              <a:buNone/>
            </a:pPr>
            <a:endParaRPr lang="en-GB" altLang="en-US" sz="3200" dirty="0"/>
          </a:p>
          <a:p>
            <a:pPr lvl="2" algn="r" eaLnBrk="1" hangingPunct="1">
              <a:buFontTx/>
              <a:buNone/>
            </a:pPr>
            <a:r>
              <a:rPr lang="en-GB" altLang="en-US" sz="2400" dirty="0"/>
              <a:t>(from Nicholas et al. 2001, p. 733 cited in Mackey 2005, p. 7)</a:t>
            </a:r>
          </a:p>
          <a:p>
            <a:pPr eaLnBrk="1" hangingPunct="1">
              <a:buFontTx/>
              <a:buNone/>
            </a:pPr>
            <a:endParaRPr lang="en-GB" altLang="en-US" sz="3000" dirty="0"/>
          </a:p>
          <a:p>
            <a:pPr eaLnBrk="1" hangingPunct="1">
              <a:buFontTx/>
              <a:buNone/>
            </a:pPr>
            <a:endParaRPr lang="en-US" altLang="en-US" sz="3000" dirty="0"/>
          </a:p>
        </p:txBody>
      </p:sp>
    </p:spTree>
    <p:extLst>
      <p:ext uri="{BB962C8B-B14F-4D97-AF65-F5344CB8AC3E}">
        <p14:creationId xmlns:p14="http://schemas.microsoft.com/office/powerpoint/2010/main" val="132105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a:t>
            </a:r>
          </a:p>
        </p:txBody>
      </p:sp>
      <p:sp>
        <p:nvSpPr>
          <p:cNvPr id="40961" name="Rectangle 2">
            <a:extLst>
              <a:ext uri="{FF2B5EF4-FFF2-40B4-BE49-F238E27FC236}">
                <a16:creationId xmlns:a16="http://schemas.microsoft.com/office/drawing/2014/main" id="{FBD3E418-6934-7246-A48C-0F975574A129}"/>
              </a:ext>
            </a:extLst>
          </p:cNvPr>
          <p:cNvSpPr>
            <a:spLocks noGrp="1" noChangeArrowheads="1"/>
          </p:cNvSpPr>
          <p:nvPr>
            <p:ph type="title"/>
          </p:nvPr>
        </p:nvSpPr>
        <p:spPr/>
        <p:txBody>
          <a:bodyPr/>
          <a:lstStyle/>
          <a:p>
            <a:pPr eaLnBrk="1" hangingPunct="1"/>
            <a:r>
              <a:rPr lang="en-GB" altLang="en-US" b="1" dirty="0"/>
              <a:t>Examples of recast</a:t>
            </a:r>
            <a:endParaRPr lang="en-US" altLang="en-US" b="1" dirty="0"/>
          </a:p>
        </p:txBody>
      </p:sp>
      <p:sp>
        <p:nvSpPr>
          <p:cNvPr id="40962" name="Rectangle 3">
            <a:extLst>
              <a:ext uri="{FF2B5EF4-FFF2-40B4-BE49-F238E27FC236}">
                <a16:creationId xmlns:a16="http://schemas.microsoft.com/office/drawing/2014/main" id="{AD61F1EB-630B-BA4E-B683-23F659DEAB61}"/>
              </a:ext>
            </a:extLst>
          </p:cNvPr>
          <p:cNvSpPr>
            <a:spLocks noGrp="1" noChangeArrowheads="1"/>
          </p:cNvSpPr>
          <p:nvPr>
            <p:ph type="body" idx="1"/>
          </p:nvPr>
        </p:nvSpPr>
        <p:spPr/>
        <p:txBody>
          <a:bodyPr/>
          <a:lstStyle/>
          <a:p>
            <a:pPr marL="0" indent="0" eaLnBrk="1" hangingPunct="1">
              <a:buNone/>
            </a:pPr>
            <a:r>
              <a:rPr lang="en-GB" altLang="en-US" b="1" dirty="0"/>
              <a:t>Example 1</a:t>
            </a:r>
          </a:p>
          <a:p>
            <a:pPr eaLnBrk="1" hangingPunct="1">
              <a:buFontTx/>
              <a:buNone/>
            </a:pPr>
            <a:r>
              <a:rPr lang="en-GB" altLang="en-US" dirty="0"/>
              <a:t>Learner: what do they do your picture?</a:t>
            </a:r>
          </a:p>
          <a:p>
            <a:pPr eaLnBrk="1" hangingPunct="1">
              <a:buFontTx/>
              <a:buNone/>
            </a:pPr>
            <a:r>
              <a:rPr lang="en-GB" altLang="en-US" dirty="0"/>
              <a:t>Native speaker: what are they doing in my picture?</a:t>
            </a:r>
          </a:p>
          <a:p>
            <a:pPr marL="0" indent="0" eaLnBrk="1" hangingPunct="1">
              <a:buNone/>
            </a:pPr>
            <a:endParaRPr lang="en-GB" altLang="en-US" b="1" dirty="0"/>
          </a:p>
          <a:p>
            <a:pPr marL="0" indent="0" eaLnBrk="1" hangingPunct="1">
              <a:buNone/>
            </a:pPr>
            <a:r>
              <a:rPr lang="en-GB" altLang="en-US" b="1" dirty="0"/>
              <a:t>Example 2</a:t>
            </a:r>
          </a:p>
          <a:p>
            <a:pPr eaLnBrk="1" hangingPunct="1">
              <a:buFontTx/>
              <a:buNone/>
            </a:pPr>
            <a:r>
              <a:rPr lang="en-GB" altLang="en-US" dirty="0"/>
              <a:t>Learner: yeah and they’re eat lunch </a:t>
            </a:r>
          </a:p>
          <a:p>
            <a:pPr eaLnBrk="1" hangingPunct="1">
              <a:buFontTx/>
              <a:buNone/>
            </a:pPr>
            <a:r>
              <a:rPr lang="en-GB" altLang="en-US" dirty="0"/>
              <a:t>Native speaker: yes they’re eating lunch</a:t>
            </a:r>
          </a:p>
          <a:p>
            <a:pPr algn="r" eaLnBrk="1" hangingPunct="1">
              <a:buFontTx/>
              <a:buNone/>
            </a:pPr>
            <a:r>
              <a:rPr lang="en-GB" altLang="en-US" sz="2400" dirty="0"/>
              <a:t>(Mackey &amp; Philp, 1998, p. 342)</a:t>
            </a:r>
            <a:endParaRPr lang="en-US" altLang="en-US" sz="2400" dirty="0"/>
          </a:p>
        </p:txBody>
      </p:sp>
    </p:spTree>
    <p:extLst>
      <p:ext uri="{BB962C8B-B14F-4D97-AF65-F5344CB8AC3E}">
        <p14:creationId xmlns:p14="http://schemas.microsoft.com/office/powerpoint/2010/main" val="235656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6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6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9" name="TextBox 8"/>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3.1.1</a:t>
            </a:r>
          </a:p>
        </p:txBody>
      </p:sp>
      <p:sp>
        <p:nvSpPr>
          <p:cNvPr id="2" name="Title 1"/>
          <p:cNvSpPr>
            <a:spLocks noGrp="1"/>
          </p:cNvSpPr>
          <p:nvPr>
            <p:ph type="title"/>
          </p:nvPr>
        </p:nvSpPr>
        <p:spPr>
          <a:xfrm>
            <a:off x="3200401" y="45720"/>
            <a:ext cx="9790909" cy="689078"/>
          </a:xfrm>
        </p:spPr>
        <p:txBody>
          <a:bodyPr>
            <a:normAutofit/>
          </a:bodyPr>
          <a:lstStyle/>
          <a:p>
            <a:r>
              <a:rPr lang="en-GB" sz="3600" dirty="0"/>
              <a:t>Recasts – when correcting </a:t>
            </a:r>
            <a:r>
              <a:rPr lang="en-GB" sz="3600" b="1" dirty="0"/>
              <a:t>phonics</a:t>
            </a:r>
          </a:p>
        </p:txBody>
      </p:sp>
      <p:sp>
        <p:nvSpPr>
          <p:cNvPr id="3" name="Content Placeholder 2"/>
          <p:cNvSpPr>
            <a:spLocks noGrp="1"/>
          </p:cNvSpPr>
          <p:nvPr>
            <p:ph idx="1"/>
          </p:nvPr>
        </p:nvSpPr>
        <p:spPr>
          <a:xfrm>
            <a:off x="808073" y="663225"/>
            <a:ext cx="11164185" cy="1939694"/>
          </a:xfrm>
        </p:spPr>
        <p:txBody>
          <a:bodyPr>
            <a:noAutofit/>
          </a:bodyPr>
          <a:lstStyle/>
          <a:p>
            <a:pPr marL="0" indent="0">
              <a:buNone/>
            </a:pPr>
            <a:r>
              <a:rPr lang="en-GB" sz="2400" b="1" i="1" dirty="0"/>
              <a:t>Type 1: implicit recast</a:t>
            </a:r>
          </a:p>
          <a:p>
            <a:pPr marL="0" indent="0">
              <a:buNone/>
            </a:pPr>
            <a:r>
              <a:rPr lang="en-GB" sz="2000" dirty="0"/>
              <a:t>[Students have to say if they have or don’t have items written on board]</a:t>
            </a:r>
          </a:p>
          <a:p>
            <a:pPr marL="0" indent="0">
              <a:buNone/>
            </a:pPr>
            <a:r>
              <a:rPr lang="en-GB" sz="2400" dirty="0"/>
              <a:t>S: </a:t>
            </a:r>
            <a:r>
              <a:rPr lang="en-GB" sz="2400" dirty="0" err="1"/>
              <a:t>Tengo</a:t>
            </a:r>
            <a:r>
              <a:rPr lang="en-GB" sz="2400" dirty="0"/>
              <a:t> </a:t>
            </a:r>
            <a:r>
              <a:rPr lang="en-GB" sz="2400" dirty="0" err="1"/>
              <a:t>una</a:t>
            </a:r>
            <a:r>
              <a:rPr lang="en-GB" sz="2400" dirty="0"/>
              <a:t> lave [for key, pronounced as single ‘l’, not double ’ll’]</a:t>
            </a:r>
          </a:p>
          <a:p>
            <a:pPr marL="0" indent="0">
              <a:buNone/>
            </a:pPr>
            <a:r>
              <a:rPr lang="en-GB" sz="2400" dirty="0"/>
              <a:t>T: </a:t>
            </a:r>
            <a:r>
              <a:rPr lang="en-GB" sz="2400" dirty="0" err="1"/>
              <a:t>Tienes</a:t>
            </a:r>
            <a:r>
              <a:rPr lang="en-GB" sz="2400" dirty="0"/>
              <a:t> </a:t>
            </a:r>
            <a:r>
              <a:rPr lang="en-GB" sz="2400" dirty="0" err="1"/>
              <a:t>una</a:t>
            </a:r>
            <a:r>
              <a:rPr lang="en-GB" sz="2400" dirty="0"/>
              <a:t> </a:t>
            </a:r>
            <a:r>
              <a:rPr lang="en-GB" sz="2400" dirty="0" err="1"/>
              <a:t>llave</a:t>
            </a:r>
            <a:r>
              <a:rPr lang="en-GB" sz="2400" dirty="0"/>
              <a:t> [no emphasis, accepts content is correct, moves on]</a:t>
            </a:r>
          </a:p>
        </p:txBody>
      </p:sp>
      <p:sp>
        <p:nvSpPr>
          <p:cNvPr id="6" name="Content Placeholder 2"/>
          <p:cNvSpPr txBox="1">
            <a:spLocks/>
          </p:cNvSpPr>
          <p:nvPr/>
        </p:nvSpPr>
        <p:spPr>
          <a:xfrm>
            <a:off x="808073" y="2628596"/>
            <a:ext cx="9790909" cy="2011357"/>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2: explicit recast</a:t>
            </a:r>
          </a:p>
          <a:p>
            <a:pPr marL="0" indent="0">
              <a:buNone/>
            </a:pPr>
            <a:r>
              <a:rPr lang="en-GB" sz="2000" dirty="0"/>
              <a:t>[Students exploiting a short text for phonics practice]</a:t>
            </a:r>
          </a:p>
          <a:p>
            <a:pPr marL="0" indent="0">
              <a:buNone/>
            </a:pPr>
            <a:r>
              <a:rPr lang="en-GB" sz="2400" dirty="0"/>
              <a:t>S: No estudia por la manana [Student pronounces ‘ñ’ like ‘n’]</a:t>
            </a:r>
          </a:p>
          <a:p>
            <a:pPr marL="0" indent="0">
              <a:buNone/>
            </a:pPr>
            <a:r>
              <a:rPr lang="en-GB" sz="2400" dirty="0"/>
              <a:t>T: La </a:t>
            </a:r>
            <a:r>
              <a:rPr lang="en-GB" sz="2400" b="1" i="1" dirty="0" err="1"/>
              <a:t>ma</a:t>
            </a:r>
            <a:r>
              <a:rPr lang="en-GB" sz="2400" b="1" i="1" u="sng" dirty="0" err="1"/>
              <a:t>ny</a:t>
            </a:r>
            <a:r>
              <a:rPr lang="en-GB" sz="2400" b="1" i="1" dirty="0" err="1"/>
              <a:t>ana</a:t>
            </a:r>
            <a:r>
              <a:rPr lang="en-GB" sz="2400" b="1" i="1" dirty="0"/>
              <a:t> </a:t>
            </a:r>
            <a:r>
              <a:rPr lang="en-GB" sz="2400" dirty="0"/>
              <a:t>[teacher adds emphasis, raises voice]</a:t>
            </a:r>
          </a:p>
        </p:txBody>
      </p:sp>
      <p:sp>
        <p:nvSpPr>
          <p:cNvPr id="7" name="Content Placeholder 2"/>
          <p:cNvSpPr txBox="1">
            <a:spLocks/>
          </p:cNvSpPr>
          <p:nvPr/>
        </p:nvSpPr>
        <p:spPr>
          <a:xfrm>
            <a:off x="808073" y="4496717"/>
            <a:ext cx="11164185" cy="2011357"/>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3: explicit recast + metalinguistic explanation</a:t>
            </a:r>
          </a:p>
          <a:p>
            <a:pPr marL="0" indent="0">
              <a:buNone/>
            </a:pPr>
            <a:r>
              <a:rPr lang="en-GB" sz="2200" dirty="0"/>
              <a:t>[Students reading sentences aloud]</a:t>
            </a:r>
          </a:p>
          <a:p>
            <a:pPr marL="0" indent="0">
              <a:buNone/>
            </a:pPr>
            <a:r>
              <a:rPr lang="en-GB" sz="2200" dirty="0"/>
              <a:t>S: Elle est </a:t>
            </a:r>
            <a:r>
              <a:rPr lang="en-GB" sz="2200" dirty="0" err="1"/>
              <a:t>donz</a:t>
            </a:r>
            <a:r>
              <a:rPr lang="en-GB" sz="2200" dirty="0"/>
              <a:t> [for ‘</a:t>
            </a:r>
            <a:r>
              <a:rPr lang="en-GB" sz="2200" dirty="0" err="1"/>
              <a:t>dans</a:t>
            </a:r>
            <a:r>
              <a:rPr lang="en-GB" sz="2200" dirty="0"/>
              <a:t>’] le </a:t>
            </a:r>
            <a:r>
              <a:rPr lang="en-GB" sz="2200" dirty="0" err="1"/>
              <a:t>parc</a:t>
            </a:r>
            <a:endParaRPr lang="en-GB" sz="2200" dirty="0"/>
          </a:p>
          <a:p>
            <a:pPr marL="0" indent="0">
              <a:buNone/>
            </a:pPr>
            <a:r>
              <a:rPr lang="en-GB" sz="2200" dirty="0"/>
              <a:t>T:  </a:t>
            </a:r>
            <a:r>
              <a:rPr lang="en-GB" sz="2200" dirty="0" err="1"/>
              <a:t>c’est</a:t>
            </a:r>
            <a:r>
              <a:rPr lang="en-GB" sz="2200" dirty="0"/>
              <a:t> </a:t>
            </a:r>
            <a:r>
              <a:rPr lang="en-GB" sz="2200" b="1" i="1" dirty="0" err="1"/>
              <a:t>dans</a:t>
            </a:r>
            <a:r>
              <a:rPr lang="en-GB" sz="2200" dirty="0"/>
              <a:t>. [teacher adds emphasis, raises voice]. Remember that French words often have a silent final consonant. So, don’t pronounce the ‘s’ in ‘dans’.</a:t>
            </a:r>
          </a:p>
        </p:txBody>
      </p:sp>
    </p:spTree>
    <p:extLst>
      <p:ext uri="{BB962C8B-B14F-4D97-AF65-F5344CB8AC3E}">
        <p14:creationId xmlns:p14="http://schemas.microsoft.com/office/powerpoint/2010/main" val="240359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0" name="TextBox 9"/>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3.1.1</a:t>
            </a:r>
          </a:p>
        </p:txBody>
      </p:sp>
      <p:sp>
        <p:nvSpPr>
          <p:cNvPr id="8" name="Title 1"/>
          <p:cNvSpPr>
            <a:spLocks noGrp="1"/>
          </p:cNvSpPr>
          <p:nvPr>
            <p:ph type="title"/>
          </p:nvPr>
        </p:nvSpPr>
        <p:spPr>
          <a:xfrm>
            <a:off x="3200401" y="45720"/>
            <a:ext cx="9790909" cy="689078"/>
          </a:xfrm>
        </p:spPr>
        <p:txBody>
          <a:bodyPr>
            <a:normAutofit/>
          </a:bodyPr>
          <a:lstStyle/>
          <a:p>
            <a:r>
              <a:rPr lang="en-GB" sz="3600" dirty="0"/>
              <a:t>Recasts – when correcting </a:t>
            </a:r>
            <a:r>
              <a:rPr lang="en-GB" sz="3600" b="1" dirty="0"/>
              <a:t>vocabulary</a:t>
            </a:r>
          </a:p>
        </p:txBody>
      </p:sp>
      <p:sp>
        <p:nvSpPr>
          <p:cNvPr id="3" name="Content Placeholder 2"/>
          <p:cNvSpPr>
            <a:spLocks noGrp="1"/>
          </p:cNvSpPr>
          <p:nvPr>
            <p:ph idx="1"/>
          </p:nvPr>
        </p:nvSpPr>
        <p:spPr>
          <a:xfrm>
            <a:off x="416659" y="899115"/>
            <a:ext cx="8365749" cy="1893421"/>
          </a:xfrm>
        </p:spPr>
        <p:txBody>
          <a:bodyPr>
            <a:normAutofit/>
          </a:bodyPr>
          <a:lstStyle/>
          <a:p>
            <a:pPr marL="0" indent="0">
              <a:buNone/>
            </a:pPr>
            <a:r>
              <a:rPr lang="en-GB" sz="2400" b="1" i="1" dirty="0"/>
              <a:t>Type 1: implicit recast</a:t>
            </a:r>
          </a:p>
          <a:p>
            <a:pPr marL="0" indent="0">
              <a:buNone/>
            </a:pPr>
            <a:r>
              <a:rPr lang="en-GB" sz="2400" dirty="0"/>
              <a:t>T: ¿Cómo se dice ‘strong’ en español?</a:t>
            </a:r>
          </a:p>
          <a:p>
            <a:pPr marL="0" indent="0">
              <a:buNone/>
            </a:pPr>
            <a:r>
              <a:rPr lang="en-GB" sz="2400" dirty="0"/>
              <a:t>S: For….¿forte?</a:t>
            </a:r>
          </a:p>
          <a:p>
            <a:pPr marL="0" indent="0">
              <a:buNone/>
            </a:pPr>
            <a:r>
              <a:rPr lang="en-GB" sz="2400" dirty="0"/>
              <a:t>T: Vale, </a:t>
            </a:r>
            <a:r>
              <a:rPr lang="en-GB" sz="2400" dirty="0" err="1"/>
              <a:t>fuerte</a:t>
            </a:r>
            <a:r>
              <a:rPr lang="en-GB" sz="2400" dirty="0"/>
              <a:t>.</a:t>
            </a:r>
            <a:endParaRPr lang="en-GB" sz="2400" b="1" i="1" dirty="0"/>
          </a:p>
        </p:txBody>
      </p:sp>
      <p:sp>
        <p:nvSpPr>
          <p:cNvPr id="6" name="Content Placeholder 2"/>
          <p:cNvSpPr txBox="1">
            <a:spLocks/>
          </p:cNvSpPr>
          <p:nvPr/>
        </p:nvSpPr>
        <p:spPr>
          <a:xfrm>
            <a:off x="416658" y="2956853"/>
            <a:ext cx="8365749" cy="1572058"/>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2: explicit recast</a:t>
            </a:r>
          </a:p>
          <a:p>
            <a:pPr marL="0" indent="0">
              <a:buNone/>
            </a:pPr>
            <a:r>
              <a:rPr lang="en-GB" sz="2400" dirty="0"/>
              <a:t>S: Il </a:t>
            </a:r>
            <a:r>
              <a:rPr lang="en-GB" sz="2400" dirty="0" err="1"/>
              <a:t>est</a:t>
            </a:r>
            <a:r>
              <a:rPr lang="en-GB" sz="2400" dirty="0"/>
              <a:t> </a:t>
            </a:r>
            <a:r>
              <a:rPr lang="en-GB" sz="2400" dirty="0" err="1"/>
              <a:t>allemagne</a:t>
            </a:r>
            <a:endParaRPr lang="en-GB" sz="2400" dirty="0"/>
          </a:p>
          <a:p>
            <a:pPr marL="0" indent="0">
              <a:buNone/>
            </a:pPr>
            <a:r>
              <a:rPr lang="en-GB" sz="2400" dirty="0"/>
              <a:t>T: il </a:t>
            </a:r>
            <a:r>
              <a:rPr lang="en-GB" sz="2400" dirty="0" err="1"/>
              <a:t>est</a:t>
            </a:r>
            <a:r>
              <a:rPr lang="en-GB" sz="2400" dirty="0"/>
              <a:t> </a:t>
            </a:r>
            <a:r>
              <a:rPr lang="en-GB" sz="2400" b="1" i="1" u="sng" dirty="0" err="1"/>
              <a:t>allemand</a:t>
            </a:r>
            <a:r>
              <a:rPr lang="en-GB" sz="2400" b="1" i="1" dirty="0"/>
              <a:t> </a:t>
            </a:r>
            <a:r>
              <a:rPr lang="en-GB" sz="2400" dirty="0"/>
              <a:t>[teacher adds emphasis in voice]</a:t>
            </a:r>
            <a:endParaRPr lang="en-GB" sz="2400" b="1" i="1" dirty="0"/>
          </a:p>
        </p:txBody>
      </p:sp>
      <p:sp>
        <p:nvSpPr>
          <p:cNvPr id="7" name="Content Placeholder 2"/>
          <p:cNvSpPr txBox="1">
            <a:spLocks/>
          </p:cNvSpPr>
          <p:nvPr/>
        </p:nvSpPr>
        <p:spPr>
          <a:xfrm>
            <a:off x="416658" y="4693228"/>
            <a:ext cx="8365749" cy="1690554"/>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3: explicit recast + metalinguistic explanation</a:t>
            </a:r>
          </a:p>
          <a:p>
            <a:pPr marL="0" indent="0">
              <a:buNone/>
            </a:pPr>
            <a:r>
              <a:rPr lang="en-GB" sz="2400" dirty="0"/>
              <a:t>S: </a:t>
            </a:r>
            <a:r>
              <a:rPr lang="en-GB" sz="2400" dirty="0" err="1"/>
              <a:t>J’aime</a:t>
            </a:r>
            <a:r>
              <a:rPr lang="en-GB" sz="2400" dirty="0"/>
              <a:t> </a:t>
            </a:r>
            <a:r>
              <a:rPr lang="en-GB" sz="2400" dirty="0" err="1"/>
              <a:t>aller</a:t>
            </a:r>
            <a:r>
              <a:rPr lang="en-GB" sz="2400" dirty="0"/>
              <a:t> </a:t>
            </a:r>
            <a:r>
              <a:rPr lang="en-GB" sz="2400" dirty="0" err="1"/>
              <a:t>à</a:t>
            </a:r>
            <a:r>
              <a:rPr lang="en-GB" sz="2400" dirty="0"/>
              <a:t> la place pour </a:t>
            </a:r>
            <a:r>
              <a:rPr lang="en-GB" sz="2400" dirty="0" err="1"/>
              <a:t>nager</a:t>
            </a:r>
            <a:endParaRPr lang="en-GB" sz="2400" dirty="0"/>
          </a:p>
          <a:p>
            <a:pPr marL="0" indent="0">
              <a:buNone/>
            </a:pPr>
            <a:r>
              <a:rPr lang="en-GB" sz="2400" dirty="0"/>
              <a:t>T: la </a:t>
            </a:r>
            <a:r>
              <a:rPr lang="en-GB" sz="2400" b="1" i="1" dirty="0"/>
              <a:t>plage </a:t>
            </a:r>
            <a:r>
              <a:rPr lang="en-GB" sz="2400" dirty="0"/>
              <a:t>[teacher adds emphasis]. La </a:t>
            </a:r>
            <a:r>
              <a:rPr lang="en-GB" sz="2400" b="1" i="1" dirty="0"/>
              <a:t>place</a:t>
            </a:r>
            <a:r>
              <a:rPr lang="en-GB" sz="2400" dirty="0"/>
              <a:t> means a square, like in a town or city </a:t>
            </a:r>
            <a:endParaRPr lang="en-GB" sz="2400" i="1" dirty="0"/>
          </a:p>
        </p:txBody>
      </p:sp>
    </p:spTree>
    <p:extLst>
      <p:ext uri="{BB962C8B-B14F-4D97-AF65-F5344CB8AC3E}">
        <p14:creationId xmlns:p14="http://schemas.microsoft.com/office/powerpoint/2010/main" val="20675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0" name="TextBox 9"/>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3.1.1</a:t>
            </a:r>
          </a:p>
        </p:txBody>
      </p:sp>
      <p:sp>
        <p:nvSpPr>
          <p:cNvPr id="8" name="Title 1"/>
          <p:cNvSpPr>
            <a:spLocks noGrp="1"/>
          </p:cNvSpPr>
          <p:nvPr>
            <p:ph type="title"/>
          </p:nvPr>
        </p:nvSpPr>
        <p:spPr>
          <a:xfrm>
            <a:off x="3200401" y="45720"/>
            <a:ext cx="9790909" cy="689078"/>
          </a:xfrm>
        </p:spPr>
        <p:txBody>
          <a:bodyPr>
            <a:normAutofit/>
          </a:bodyPr>
          <a:lstStyle/>
          <a:p>
            <a:r>
              <a:rPr lang="en-GB" sz="3600" dirty="0"/>
              <a:t>Recasts – when correcting </a:t>
            </a:r>
            <a:r>
              <a:rPr lang="en-GB" sz="3600" b="1" dirty="0"/>
              <a:t>grammar</a:t>
            </a:r>
          </a:p>
        </p:txBody>
      </p:sp>
      <p:sp>
        <p:nvSpPr>
          <p:cNvPr id="3" name="Content Placeholder 2"/>
          <p:cNvSpPr>
            <a:spLocks noGrp="1"/>
          </p:cNvSpPr>
          <p:nvPr>
            <p:ph idx="1"/>
          </p:nvPr>
        </p:nvSpPr>
        <p:spPr>
          <a:xfrm>
            <a:off x="327991" y="985788"/>
            <a:ext cx="8958331" cy="1296722"/>
          </a:xfrm>
        </p:spPr>
        <p:txBody>
          <a:bodyPr>
            <a:noAutofit/>
          </a:bodyPr>
          <a:lstStyle/>
          <a:p>
            <a:pPr marL="0" indent="0">
              <a:buNone/>
            </a:pPr>
            <a:r>
              <a:rPr lang="en-GB" sz="2400" b="1" i="1" dirty="0"/>
              <a:t>Type 1: implicit recast</a:t>
            </a:r>
          </a:p>
          <a:p>
            <a:pPr marL="0" indent="0">
              <a:buNone/>
            </a:pPr>
            <a:r>
              <a:rPr lang="en-GB" sz="2400" dirty="0"/>
              <a:t>S: La fille est francais.</a:t>
            </a:r>
          </a:p>
          <a:p>
            <a:pPr marL="0" indent="0">
              <a:buNone/>
            </a:pPr>
            <a:r>
              <a:rPr lang="en-GB" sz="2400" dirty="0"/>
              <a:t>T: Oui, la fille est française. </a:t>
            </a:r>
            <a:endParaRPr lang="en-GB" sz="2400" b="1" i="1" dirty="0"/>
          </a:p>
        </p:txBody>
      </p:sp>
      <p:sp>
        <p:nvSpPr>
          <p:cNvPr id="6" name="Content Placeholder 2"/>
          <p:cNvSpPr txBox="1">
            <a:spLocks/>
          </p:cNvSpPr>
          <p:nvPr/>
        </p:nvSpPr>
        <p:spPr>
          <a:xfrm>
            <a:off x="327991" y="2839935"/>
            <a:ext cx="10756913" cy="1572058"/>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2: explicit recast</a:t>
            </a:r>
          </a:p>
          <a:p>
            <a:pPr marL="0" indent="0">
              <a:buNone/>
            </a:pPr>
            <a:r>
              <a:rPr lang="en-GB" sz="2400" dirty="0"/>
              <a:t>S: El colegio hay tres profesores de español.</a:t>
            </a:r>
          </a:p>
          <a:p>
            <a:pPr marL="0" indent="0">
              <a:buNone/>
            </a:pPr>
            <a:r>
              <a:rPr lang="en-GB" sz="2400" dirty="0"/>
              <a:t>T: El </a:t>
            </a:r>
            <a:r>
              <a:rPr lang="en-GB" sz="2400" dirty="0" err="1"/>
              <a:t>colegio</a:t>
            </a:r>
            <a:r>
              <a:rPr lang="en-GB" sz="2400" dirty="0"/>
              <a:t> </a:t>
            </a:r>
            <a:r>
              <a:rPr lang="en-GB" sz="2400" b="1" dirty="0" err="1"/>
              <a:t>tiene</a:t>
            </a:r>
            <a:r>
              <a:rPr lang="en-GB" sz="2400" dirty="0"/>
              <a:t> tres profesores de </a:t>
            </a:r>
            <a:r>
              <a:rPr lang="en-GB" sz="2400" dirty="0" err="1"/>
              <a:t>español</a:t>
            </a:r>
            <a:r>
              <a:rPr lang="en-GB" sz="2400" dirty="0"/>
              <a:t> [teacher adds emphasis].</a:t>
            </a:r>
          </a:p>
        </p:txBody>
      </p:sp>
      <p:sp>
        <p:nvSpPr>
          <p:cNvPr id="7" name="Content Placeholder 2"/>
          <p:cNvSpPr txBox="1">
            <a:spLocks/>
          </p:cNvSpPr>
          <p:nvPr/>
        </p:nvSpPr>
        <p:spPr>
          <a:xfrm>
            <a:off x="327991" y="4474587"/>
            <a:ext cx="10320517" cy="1704112"/>
          </a:xfrm>
          <a:prstGeom prst="rect">
            <a:avLst/>
          </a:prstGeom>
        </p:spPr>
        <p:txBody>
          <a:bodyPr vert="horz" lIns="82953" tIns="41476" rIns="82953" bIns="41476"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400" b="1" i="1" dirty="0"/>
              <a:t>Type 3: explicit recast + metalinguistic explanation</a:t>
            </a:r>
          </a:p>
          <a:p>
            <a:pPr marL="0" indent="0">
              <a:buNone/>
            </a:pPr>
            <a:r>
              <a:rPr lang="en-GB" sz="2400" dirty="0"/>
              <a:t>S: York es en Inglaterra.</a:t>
            </a:r>
          </a:p>
          <a:p>
            <a:pPr marL="0" indent="0">
              <a:buNone/>
            </a:pPr>
            <a:r>
              <a:rPr lang="en-GB" sz="2400" dirty="0"/>
              <a:t>T: York </a:t>
            </a:r>
            <a:r>
              <a:rPr lang="en-GB" sz="2400" b="1" i="1" dirty="0"/>
              <a:t>está</a:t>
            </a:r>
            <a:r>
              <a:rPr lang="en-GB" sz="2400" dirty="0"/>
              <a:t> en Inglaterra.</a:t>
            </a:r>
            <a:r>
              <a:rPr lang="en-GB" sz="2400" b="1" i="1" dirty="0"/>
              <a:t> </a:t>
            </a:r>
            <a:r>
              <a:rPr lang="en-GB" sz="2400" dirty="0"/>
              <a:t>Remember, we use ‘está’ to say ‘is’ for locations. </a:t>
            </a:r>
            <a:r>
              <a:rPr lang="en-GB" sz="2400" dirty="0" err="1"/>
              <a:t>Estar</a:t>
            </a:r>
            <a:r>
              <a:rPr lang="en-GB" sz="2400" dirty="0"/>
              <a:t> means ‘be’ when talking about where things are</a:t>
            </a:r>
          </a:p>
        </p:txBody>
      </p:sp>
    </p:spTree>
    <p:extLst>
      <p:ext uri="{BB962C8B-B14F-4D97-AF65-F5344CB8AC3E}">
        <p14:creationId xmlns:p14="http://schemas.microsoft.com/office/powerpoint/2010/main" val="307281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3.1.2</a:t>
            </a:r>
          </a:p>
        </p:txBody>
      </p:sp>
      <p:sp>
        <p:nvSpPr>
          <p:cNvPr id="41985" name="Rectangle 2">
            <a:extLst>
              <a:ext uri="{FF2B5EF4-FFF2-40B4-BE49-F238E27FC236}">
                <a16:creationId xmlns:a16="http://schemas.microsoft.com/office/drawing/2014/main" id="{5F6F3241-1C66-BC45-9143-8FBB26D63787}"/>
              </a:ext>
            </a:extLst>
          </p:cNvPr>
          <p:cNvSpPr>
            <a:spLocks noGrp="1" noChangeArrowheads="1"/>
          </p:cNvSpPr>
          <p:nvPr>
            <p:ph type="title"/>
          </p:nvPr>
        </p:nvSpPr>
        <p:spPr>
          <a:xfrm>
            <a:off x="630472" y="772466"/>
            <a:ext cx="10515600" cy="1325563"/>
          </a:xfrm>
        </p:spPr>
        <p:txBody>
          <a:bodyPr>
            <a:normAutofit/>
          </a:bodyPr>
          <a:lstStyle/>
          <a:p>
            <a:pPr eaLnBrk="1" hangingPunct="1"/>
            <a:r>
              <a:rPr lang="en-GB" altLang="en-US" sz="3600" b="1" dirty="0"/>
              <a:t>What happens after a recast? </a:t>
            </a:r>
            <a:br>
              <a:rPr lang="en-GB" altLang="en-US" sz="3600" b="1" dirty="0"/>
            </a:br>
            <a:r>
              <a:rPr lang="en-GB" altLang="en-US" sz="3600" b="1" dirty="0"/>
              <a:t>Example of recast + FULL UPTAKE</a:t>
            </a:r>
            <a:endParaRPr lang="en-US" altLang="en-US" sz="3600" b="1" dirty="0"/>
          </a:p>
        </p:txBody>
      </p:sp>
      <p:sp>
        <p:nvSpPr>
          <p:cNvPr id="41986" name="Rectangle 3">
            <a:extLst>
              <a:ext uri="{FF2B5EF4-FFF2-40B4-BE49-F238E27FC236}">
                <a16:creationId xmlns:a16="http://schemas.microsoft.com/office/drawing/2014/main" id="{76FBED12-E70A-8346-B679-CF31C8C0174A}"/>
              </a:ext>
            </a:extLst>
          </p:cNvPr>
          <p:cNvSpPr>
            <a:spLocks noGrp="1" noChangeArrowheads="1"/>
          </p:cNvSpPr>
          <p:nvPr>
            <p:ph type="body" idx="1"/>
          </p:nvPr>
        </p:nvSpPr>
        <p:spPr>
          <a:xfrm>
            <a:off x="630472" y="2448419"/>
            <a:ext cx="9575800" cy="3508512"/>
          </a:xfrm>
        </p:spPr>
        <p:txBody>
          <a:bodyPr>
            <a:normAutofit/>
          </a:bodyPr>
          <a:lstStyle/>
          <a:p>
            <a:pPr eaLnBrk="1" hangingPunct="1">
              <a:lnSpc>
                <a:spcPct val="90000"/>
              </a:lnSpc>
              <a:buFontTx/>
              <a:buNone/>
            </a:pPr>
            <a:r>
              <a:rPr lang="en-GB" altLang="en-US" dirty="0"/>
              <a:t>Learner: and in your picture they children playing?</a:t>
            </a:r>
          </a:p>
          <a:p>
            <a:pPr eaLnBrk="1" hangingPunct="1">
              <a:lnSpc>
                <a:spcPct val="90000"/>
              </a:lnSpc>
              <a:buFontTx/>
              <a:buNone/>
            </a:pPr>
            <a:r>
              <a:rPr lang="en-GB" altLang="en-US" dirty="0"/>
              <a:t>Native speaker: </a:t>
            </a:r>
            <a:r>
              <a:rPr lang="en-GB" altLang="en-US" b="1" dirty="0"/>
              <a:t>are the children playing</a:t>
            </a:r>
            <a:r>
              <a:rPr lang="en-GB" altLang="en-US" dirty="0"/>
              <a:t>? Yes</a:t>
            </a:r>
          </a:p>
          <a:p>
            <a:pPr eaLnBrk="1" hangingPunct="1">
              <a:lnSpc>
                <a:spcPct val="90000"/>
              </a:lnSpc>
              <a:buFontTx/>
              <a:buNone/>
            </a:pPr>
            <a:r>
              <a:rPr lang="en-GB" altLang="en-US" dirty="0"/>
              <a:t>Learner: yes and are they happy or sad?</a:t>
            </a:r>
          </a:p>
          <a:p>
            <a:pPr eaLnBrk="1" hangingPunct="1">
              <a:lnSpc>
                <a:spcPct val="90000"/>
              </a:lnSpc>
              <a:buFontTx/>
              <a:buNone/>
            </a:pPr>
            <a:r>
              <a:rPr lang="en-GB" altLang="en-US" dirty="0"/>
              <a:t>Native speaker: they’re happy (.) they’re playing with the ball</a:t>
            </a:r>
          </a:p>
          <a:p>
            <a:pPr eaLnBrk="1" hangingPunct="1">
              <a:lnSpc>
                <a:spcPct val="90000"/>
              </a:lnSpc>
              <a:buFontTx/>
              <a:buNone/>
            </a:pPr>
            <a:r>
              <a:rPr lang="en-GB" altLang="en-US" dirty="0"/>
              <a:t>Learner: and ah </a:t>
            </a:r>
            <a:r>
              <a:rPr lang="en-GB" altLang="en-US" b="1" dirty="0"/>
              <a:t>are the children playing</a:t>
            </a:r>
            <a:r>
              <a:rPr lang="en-GB" altLang="en-US" dirty="0"/>
              <a:t> in the garden near house?</a:t>
            </a:r>
            <a:endParaRPr lang="en-US" altLang="en-US" dirty="0"/>
          </a:p>
        </p:txBody>
      </p:sp>
    </p:spTree>
    <p:extLst>
      <p:ext uri="{BB962C8B-B14F-4D97-AF65-F5344CB8AC3E}">
        <p14:creationId xmlns:p14="http://schemas.microsoft.com/office/powerpoint/2010/main" val="278633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8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8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8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9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3.1.2</a:t>
            </a:r>
          </a:p>
        </p:txBody>
      </p:sp>
      <p:sp>
        <p:nvSpPr>
          <p:cNvPr id="44033" name="Rectangle 2">
            <a:extLst>
              <a:ext uri="{FF2B5EF4-FFF2-40B4-BE49-F238E27FC236}">
                <a16:creationId xmlns:a16="http://schemas.microsoft.com/office/drawing/2014/main" id="{898905F8-05CC-8140-9A6F-599FDCFF30DA}"/>
              </a:ext>
            </a:extLst>
          </p:cNvPr>
          <p:cNvSpPr>
            <a:spLocks noGrp="1" noChangeArrowheads="1"/>
          </p:cNvSpPr>
          <p:nvPr>
            <p:ph type="title"/>
          </p:nvPr>
        </p:nvSpPr>
        <p:spPr>
          <a:xfrm>
            <a:off x="838200" y="920581"/>
            <a:ext cx="10515600" cy="1325563"/>
          </a:xfrm>
        </p:spPr>
        <p:txBody>
          <a:bodyPr>
            <a:normAutofit/>
          </a:bodyPr>
          <a:lstStyle/>
          <a:p>
            <a:pPr eaLnBrk="1" hangingPunct="1"/>
            <a:r>
              <a:rPr lang="en-GB" altLang="en-US" sz="3600" b="1" dirty="0"/>
              <a:t>What happens after a recast? </a:t>
            </a:r>
            <a:br>
              <a:rPr lang="en-GB" altLang="en-US" sz="3600" b="1" dirty="0"/>
            </a:br>
            <a:r>
              <a:rPr lang="en-GB" altLang="en-US" sz="3600" b="1" dirty="0"/>
              <a:t>Example of recast + PARTIAL UPTAKE</a:t>
            </a:r>
            <a:endParaRPr lang="en-US" altLang="en-US" sz="3600" b="1" dirty="0"/>
          </a:p>
        </p:txBody>
      </p:sp>
      <p:sp>
        <p:nvSpPr>
          <p:cNvPr id="44034" name="Rectangle 3">
            <a:extLst>
              <a:ext uri="{FF2B5EF4-FFF2-40B4-BE49-F238E27FC236}">
                <a16:creationId xmlns:a16="http://schemas.microsoft.com/office/drawing/2014/main" id="{F8392217-D7F4-BC4D-8EEF-3DDC9E9809F1}"/>
              </a:ext>
            </a:extLst>
          </p:cNvPr>
          <p:cNvSpPr>
            <a:spLocks noGrp="1" noChangeArrowheads="1"/>
          </p:cNvSpPr>
          <p:nvPr>
            <p:ph type="body" idx="1"/>
          </p:nvPr>
        </p:nvSpPr>
        <p:spPr>
          <a:xfrm>
            <a:off x="838200" y="2506662"/>
            <a:ext cx="10515600" cy="4351338"/>
          </a:xfrm>
        </p:spPr>
        <p:txBody>
          <a:bodyPr>
            <a:normAutofit/>
          </a:bodyPr>
          <a:lstStyle/>
          <a:p>
            <a:pPr marL="0" indent="0" eaLnBrk="1" hangingPunct="1">
              <a:buNone/>
            </a:pPr>
            <a:r>
              <a:rPr lang="en-GB" altLang="en-US" dirty="0"/>
              <a:t>Learner: oh (...) she go to the zoo and she is she fun?</a:t>
            </a:r>
          </a:p>
          <a:p>
            <a:pPr marL="0" indent="0" eaLnBrk="1" hangingPunct="1">
              <a:buNone/>
            </a:pPr>
            <a:r>
              <a:rPr lang="en-GB" altLang="en-US" dirty="0"/>
              <a:t>Native speaker: is she=?</a:t>
            </a:r>
          </a:p>
          <a:p>
            <a:pPr marL="0" indent="0" eaLnBrk="1" hangingPunct="1">
              <a:buNone/>
            </a:pPr>
            <a:r>
              <a:rPr lang="en-GB" altLang="en-US" dirty="0"/>
              <a:t>Learner: fun</a:t>
            </a:r>
          </a:p>
          <a:p>
            <a:pPr marL="0" indent="0" eaLnBrk="1" hangingPunct="1">
              <a:buNone/>
            </a:pPr>
            <a:r>
              <a:rPr lang="en-GB" altLang="en-US" dirty="0"/>
              <a:t>Native speaker: is she having fun?</a:t>
            </a:r>
          </a:p>
          <a:p>
            <a:pPr marL="0" indent="0" eaLnBrk="1" hangingPunct="1">
              <a:buNone/>
            </a:pPr>
            <a:r>
              <a:rPr lang="en-GB" altLang="en-US" dirty="0"/>
              <a:t>Learner: having fun</a:t>
            </a:r>
          </a:p>
          <a:p>
            <a:pPr marL="0" indent="0" eaLnBrk="1" hangingPunct="1">
              <a:buNone/>
            </a:pPr>
            <a:r>
              <a:rPr lang="en-GB" altLang="en-US" dirty="0"/>
              <a:t>Native speaker: yeah yeah</a:t>
            </a:r>
          </a:p>
        </p:txBody>
      </p:sp>
    </p:spTree>
    <p:extLst>
      <p:ext uri="{BB962C8B-B14F-4D97-AF65-F5344CB8AC3E}">
        <p14:creationId xmlns:p14="http://schemas.microsoft.com/office/powerpoint/2010/main" val="173799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03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0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a:t>
            </a:r>
          </a:p>
        </p:txBody>
      </p:sp>
      <p:sp>
        <p:nvSpPr>
          <p:cNvPr id="2" name="Title 1">
            <a:extLst>
              <a:ext uri="{FF2B5EF4-FFF2-40B4-BE49-F238E27FC236}">
                <a16:creationId xmlns:a16="http://schemas.microsoft.com/office/drawing/2014/main" id="{B8BFEE7D-5546-9343-8632-89057A626EDA}"/>
              </a:ext>
            </a:extLst>
          </p:cNvPr>
          <p:cNvSpPr>
            <a:spLocks noGrp="1"/>
          </p:cNvSpPr>
          <p:nvPr>
            <p:ph type="title"/>
          </p:nvPr>
        </p:nvSpPr>
        <p:spPr>
          <a:xfrm>
            <a:off x="591378" y="500061"/>
            <a:ext cx="11009243" cy="1325563"/>
          </a:xfrm>
        </p:spPr>
        <p:txBody>
          <a:bodyPr>
            <a:normAutofit/>
          </a:bodyPr>
          <a:lstStyle/>
          <a:p>
            <a:r>
              <a:rPr lang="en-US" sz="3800" b="1" dirty="0"/>
              <a:t>Recommendations from the MFL Pedagogy Review about ‘errors &amp; error correction’</a:t>
            </a:r>
          </a:p>
        </p:txBody>
      </p:sp>
      <p:sp>
        <p:nvSpPr>
          <p:cNvPr id="3" name="Content Placeholder 2">
            <a:extLst>
              <a:ext uri="{FF2B5EF4-FFF2-40B4-BE49-F238E27FC236}">
                <a16:creationId xmlns:a16="http://schemas.microsoft.com/office/drawing/2014/main" id="{BF15AE3E-68B9-4344-9D81-2E2B581F9908}"/>
              </a:ext>
            </a:extLst>
          </p:cNvPr>
          <p:cNvSpPr>
            <a:spLocks noGrp="1"/>
          </p:cNvSpPr>
          <p:nvPr>
            <p:ph idx="1"/>
          </p:nvPr>
        </p:nvSpPr>
        <p:spPr>
          <a:xfrm>
            <a:off x="591378" y="1825624"/>
            <a:ext cx="10762422" cy="4555297"/>
          </a:xfrm>
        </p:spPr>
        <p:txBody>
          <a:bodyPr>
            <a:normAutofit fontScale="92500" lnSpcReduction="10000"/>
          </a:bodyPr>
          <a:lstStyle/>
          <a:p>
            <a:pPr marL="0" indent="0">
              <a:buNone/>
            </a:pPr>
            <a:r>
              <a:rPr lang="en-US" dirty="0"/>
              <a:t>Read the </a:t>
            </a:r>
            <a:r>
              <a:rPr lang="en-US" b="1" dirty="0"/>
              <a:t>four</a:t>
            </a:r>
            <a:r>
              <a:rPr lang="en-US" dirty="0"/>
              <a:t> recommendations from the MFL Pedagogy Review, provided on the next four slides. </a:t>
            </a:r>
          </a:p>
          <a:p>
            <a:pPr marL="0" indent="0">
              <a:buNone/>
            </a:pPr>
            <a:r>
              <a:rPr lang="en-US" dirty="0"/>
              <a:t>Then, you will be invited to discuss: </a:t>
            </a:r>
          </a:p>
          <a:p>
            <a:pPr marL="514350" indent="-514350">
              <a:buFont typeface="+mj-lt"/>
              <a:buAutoNum type="arabicParenR"/>
            </a:pPr>
            <a:r>
              <a:rPr lang="en-US" dirty="0"/>
              <a:t>the extent to which these are </a:t>
            </a:r>
            <a:r>
              <a:rPr lang="en-US" b="1" dirty="0"/>
              <a:t>currently</a:t>
            </a:r>
            <a:r>
              <a:rPr lang="en-US" dirty="0"/>
              <a:t> reflected in </a:t>
            </a:r>
            <a:r>
              <a:rPr lang="en-US" b="1" dirty="0"/>
              <a:t>your own practice </a:t>
            </a:r>
          </a:p>
          <a:p>
            <a:pPr marL="514350" indent="-514350">
              <a:buFont typeface="+mj-lt"/>
              <a:buAutoNum type="arabicParenR"/>
            </a:pPr>
            <a:r>
              <a:rPr lang="en-US" dirty="0"/>
              <a:t>the extent to which these are </a:t>
            </a:r>
            <a:r>
              <a:rPr lang="en-US" b="1" dirty="0"/>
              <a:t>currently </a:t>
            </a:r>
            <a:r>
              <a:rPr lang="en-US" dirty="0"/>
              <a:t>reflected in practice and policy in your own </a:t>
            </a:r>
            <a:r>
              <a:rPr lang="en-US" b="1" dirty="0"/>
              <a:t>department and school </a:t>
            </a:r>
          </a:p>
          <a:p>
            <a:pPr marL="514350" indent="-514350">
              <a:buFont typeface="+mj-lt"/>
              <a:buAutoNum type="arabicParenR"/>
            </a:pPr>
            <a:r>
              <a:rPr lang="en-US" dirty="0"/>
              <a:t>implications for </a:t>
            </a:r>
            <a:r>
              <a:rPr lang="en-US" b="1" dirty="0"/>
              <a:t>change,</a:t>
            </a:r>
            <a:r>
              <a:rPr lang="en-US" dirty="0"/>
              <a:t> at </a:t>
            </a:r>
          </a:p>
          <a:p>
            <a:pPr marL="0" indent="0">
              <a:buNone/>
            </a:pPr>
            <a:r>
              <a:rPr lang="en-US" dirty="0"/>
              <a:t>	a) personal, </a:t>
            </a:r>
          </a:p>
          <a:p>
            <a:pPr marL="0" indent="0">
              <a:buNone/>
            </a:pPr>
            <a:r>
              <a:rPr lang="en-US" dirty="0"/>
              <a:t>	b) departmental,</a:t>
            </a:r>
          </a:p>
          <a:p>
            <a:pPr marL="0" indent="0">
              <a:buNone/>
            </a:pPr>
            <a:r>
              <a:rPr lang="en-US" dirty="0"/>
              <a:t>	c) school levels </a:t>
            </a:r>
          </a:p>
        </p:txBody>
      </p:sp>
    </p:spTree>
    <p:extLst>
      <p:ext uri="{BB962C8B-B14F-4D97-AF65-F5344CB8AC3E}">
        <p14:creationId xmlns:p14="http://schemas.microsoft.com/office/powerpoint/2010/main" val="2445452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3.1.2</a:t>
            </a:r>
          </a:p>
        </p:txBody>
      </p:sp>
      <p:sp>
        <p:nvSpPr>
          <p:cNvPr id="45057" name="Rectangle 2">
            <a:extLst>
              <a:ext uri="{FF2B5EF4-FFF2-40B4-BE49-F238E27FC236}">
                <a16:creationId xmlns:a16="http://schemas.microsoft.com/office/drawing/2014/main" id="{80AE54BB-352C-4349-AAED-96AE25E6A189}"/>
              </a:ext>
            </a:extLst>
          </p:cNvPr>
          <p:cNvSpPr>
            <a:spLocks noGrp="1" noChangeArrowheads="1"/>
          </p:cNvSpPr>
          <p:nvPr>
            <p:ph type="title"/>
          </p:nvPr>
        </p:nvSpPr>
        <p:spPr>
          <a:xfrm>
            <a:off x="647700" y="920027"/>
            <a:ext cx="10515600" cy="826927"/>
          </a:xfrm>
        </p:spPr>
        <p:txBody>
          <a:bodyPr>
            <a:noAutofit/>
          </a:bodyPr>
          <a:lstStyle/>
          <a:p>
            <a:pPr eaLnBrk="1" hangingPunct="1"/>
            <a:r>
              <a:rPr lang="en-GB" altLang="en-US" sz="3600" b="1" dirty="0"/>
              <a:t>What happens after a recast? </a:t>
            </a:r>
            <a:br>
              <a:rPr lang="en-GB" altLang="en-US" sz="3600" b="1" dirty="0"/>
            </a:br>
            <a:r>
              <a:rPr lang="en-GB" altLang="en-US" sz="3600" b="1" dirty="0"/>
              <a:t>Example of recast: NO UPTAKE</a:t>
            </a:r>
            <a:endParaRPr lang="en-US" altLang="en-US" sz="3600" b="1" dirty="0"/>
          </a:p>
        </p:txBody>
      </p:sp>
      <p:sp>
        <p:nvSpPr>
          <p:cNvPr id="45058" name="Rectangle 3">
            <a:extLst>
              <a:ext uri="{FF2B5EF4-FFF2-40B4-BE49-F238E27FC236}">
                <a16:creationId xmlns:a16="http://schemas.microsoft.com/office/drawing/2014/main" id="{DAEE9CC0-2CBD-6541-9A4E-A8F5A9C4D1C3}"/>
              </a:ext>
            </a:extLst>
          </p:cNvPr>
          <p:cNvSpPr>
            <a:spLocks noGrp="1" noChangeArrowheads="1"/>
          </p:cNvSpPr>
          <p:nvPr>
            <p:ph type="body" idx="1"/>
          </p:nvPr>
        </p:nvSpPr>
        <p:spPr>
          <a:xfrm>
            <a:off x="647700" y="2006917"/>
            <a:ext cx="10896600" cy="4703763"/>
          </a:xfrm>
        </p:spPr>
        <p:txBody>
          <a:bodyPr>
            <a:normAutofit/>
          </a:bodyPr>
          <a:lstStyle/>
          <a:p>
            <a:pPr marL="0" indent="0" eaLnBrk="1" hangingPunct="1">
              <a:lnSpc>
                <a:spcPct val="80000"/>
              </a:lnSpc>
              <a:buNone/>
            </a:pPr>
            <a:r>
              <a:rPr lang="en-GB" altLang="en-US" b="1" dirty="0"/>
              <a:t>Example 1</a:t>
            </a:r>
          </a:p>
          <a:p>
            <a:pPr eaLnBrk="1" hangingPunct="1">
              <a:lnSpc>
                <a:spcPct val="80000"/>
              </a:lnSpc>
              <a:buFontTx/>
              <a:buNone/>
            </a:pPr>
            <a:r>
              <a:rPr lang="en-GB" altLang="en-US" dirty="0"/>
              <a:t>Learner: I think some this girl have birthday and and its big celebrate</a:t>
            </a:r>
          </a:p>
          <a:p>
            <a:pPr eaLnBrk="1" hangingPunct="1">
              <a:lnSpc>
                <a:spcPct val="80000"/>
              </a:lnSpc>
              <a:buFontTx/>
              <a:buNone/>
            </a:pPr>
            <a:r>
              <a:rPr lang="en-GB" altLang="en-US" dirty="0"/>
              <a:t>Native speaker: big celebration</a:t>
            </a:r>
          </a:p>
          <a:p>
            <a:pPr eaLnBrk="1" hangingPunct="1">
              <a:lnSpc>
                <a:spcPct val="80000"/>
              </a:lnSpc>
              <a:buFontTx/>
              <a:buNone/>
            </a:pPr>
            <a:r>
              <a:rPr lang="en-GB" altLang="en-US" dirty="0"/>
              <a:t>Learner: oh</a:t>
            </a:r>
          </a:p>
          <a:p>
            <a:pPr marL="0" indent="0" eaLnBrk="1" hangingPunct="1">
              <a:lnSpc>
                <a:spcPct val="80000"/>
              </a:lnSpc>
              <a:buNone/>
            </a:pPr>
            <a:r>
              <a:rPr lang="en-GB" altLang="en-US" b="1" dirty="0"/>
              <a:t>Example 2</a:t>
            </a:r>
          </a:p>
          <a:p>
            <a:pPr eaLnBrk="1" hangingPunct="1">
              <a:lnSpc>
                <a:spcPct val="80000"/>
              </a:lnSpc>
              <a:buFontTx/>
              <a:buNone/>
            </a:pPr>
            <a:r>
              <a:rPr lang="en-GB" altLang="en-US" dirty="0"/>
              <a:t>Learner: this window is full or broke?</a:t>
            </a:r>
          </a:p>
          <a:p>
            <a:pPr eaLnBrk="1" hangingPunct="1">
              <a:lnSpc>
                <a:spcPct val="80000"/>
              </a:lnSpc>
              <a:buFontTx/>
              <a:buNone/>
            </a:pPr>
            <a:r>
              <a:rPr lang="en-GB" altLang="en-US" dirty="0"/>
              <a:t>Native speaker: is it broken?</a:t>
            </a:r>
          </a:p>
          <a:p>
            <a:pPr eaLnBrk="1" hangingPunct="1">
              <a:lnSpc>
                <a:spcPct val="80000"/>
              </a:lnSpc>
              <a:buFontTx/>
              <a:buNone/>
            </a:pPr>
            <a:r>
              <a:rPr lang="en-GB" altLang="en-US" dirty="0"/>
              <a:t>Learner: yeah</a:t>
            </a:r>
          </a:p>
          <a:p>
            <a:pPr lvl="1" algn="r" eaLnBrk="1" hangingPunct="1">
              <a:lnSpc>
                <a:spcPct val="80000"/>
              </a:lnSpc>
              <a:buFontTx/>
              <a:buNone/>
            </a:pPr>
            <a:r>
              <a:rPr lang="en-GB" altLang="en-US" sz="2400" dirty="0"/>
              <a:t>(Mackey &amp; Philp, 1998, p. 342)</a:t>
            </a:r>
            <a:endParaRPr lang="en-US" altLang="en-US" sz="2400" dirty="0"/>
          </a:p>
          <a:p>
            <a:pPr eaLnBrk="1" hangingPunct="1">
              <a:lnSpc>
                <a:spcPct val="80000"/>
              </a:lnSpc>
              <a:buFontTx/>
              <a:buNone/>
            </a:pPr>
            <a:endParaRPr lang="en-GB" altLang="en-US" dirty="0"/>
          </a:p>
          <a:p>
            <a:pPr eaLnBrk="1" hangingPunct="1">
              <a:lnSpc>
                <a:spcPct val="80000"/>
              </a:lnSpc>
            </a:pPr>
            <a:endParaRPr lang="en-US" altLang="en-US" sz="3600" dirty="0"/>
          </a:p>
        </p:txBody>
      </p:sp>
    </p:spTree>
    <p:extLst>
      <p:ext uri="{BB962C8B-B14F-4D97-AF65-F5344CB8AC3E}">
        <p14:creationId xmlns:p14="http://schemas.microsoft.com/office/powerpoint/2010/main" val="26185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05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05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5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3.1.2</a:t>
            </a:r>
          </a:p>
        </p:txBody>
      </p:sp>
      <p:sp>
        <p:nvSpPr>
          <p:cNvPr id="2" name="Title 1">
            <a:extLst>
              <a:ext uri="{FF2B5EF4-FFF2-40B4-BE49-F238E27FC236}">
                <a16:creationId xmlns:a16="http://schemas.microsoft.com/office/drawing/2014/main" id="{3D92B05A-B27B-A644-8DE8-4E645F98835B}"/>
              </a:ext>
            </a:extLst>
          </p:cNvPr>
          <p:cNvSpPr>
            <a:spLocks noGrp="1"/>
          </p:cNvSpPr>
          <p:nvPr>
            <p:ph type="title"/>
          </p:nvPr>
        </p:nvSpPr>
        <p:spPr>
          <a:xfrm>
            <a:off x="470210" y="788760"/>
            <a:ext cx="10515600" cy="1325563"/>
          </a:xfrm>
        </p:spPr>
        <p:txBody>
          <a:bodyPr>
            <a:normAutofit/>
          </a:bodyPr>
          <a:lstStyle/>
          <a:p>
            <a:r>
              <a:rPr lang="en-US" sz="3600" b="1" dirty="0"/>
              <a:t>What happens after a recast? </a:t>
            </a:r>
            <a:br>
              <a:rPr lang="en-US" sz="3600" b="1" dirty="0"/>
            </a:br>
            <a:r>
              <a:rPr lang="en-US" sz="3600" b="1" dirty="0"/>
              <a:t>Example of recast + INCORRECT UPTAKE</a:t>
            </a:r>
          </a:p>
        </p:txBody>
      </p:sp>
      <p:sp>
        <p:nvSpPr>
          <p:cNvPr id="3" name="Content Placeholder 2">
            <a:extLst>
              <a:ext uri="{FF2B5EF4-FFF2-40B4-BE49-F238E27FC236}">
                <a16:creationId xmlns:a16="http://schemas.microsoft.com/office/drawing/2014/main" id="{042CA972-7CBA-E148-A78C-B7813EF84EE4}"/>
              </a:ext>
            </a:extLst>
          </p:cNvPr>
          <p:cNvSpPr>
            <a:spLocks noGrp="1"/>
          </p:cNvSpPr>
          <p:nvPr>
            <p:ph idx="1"/>
          </p:nvPr>
        </p:nvSpPr>
        <p:spPr>
          <a:xfrm>
            <a:off x="470210" y="2357270"/>
            <a:ext cx="10515600" cy="3075954"/>
          </a:xfrm>
        </p:spPr>
        <p:txBody>
          <a:bodyPr>
            <a:normAutofit/>
          </a:bodyPr>
          <a:lstStyle/>
          <a:p>
            <a:pPr>
              <a:buNone/>
            </a:pPr>
            <a:r>
              <a:rPr lang="en-GB" altLang="en-US" sz="3200" dirty="0"/>
              <a:t>Learner: what thinking?</a:t>
            </a:r>
          </a:p>
          <a:p>
            <a:pPr>
              <a:buNone/>
            </a:pPr>
            <a:r>
              <a:rPr lang="en-GB" altLang="en-US" sz="3200" dirty="0"/>
              <a:t>Native speaker: what </a:t>
            </a:r>
            <a:r>
              <a:rPr lang="en-GB" altLang="en-US" sz="3200" b="1" dirty="0"/>
              <a:t>does she</a:t>
            </a:r>
            <a:r>
              <a:rPr lang="en-GB" altLang="en-US" sz="3200" dirty="0"/>
              <a:t> think?</a:t>
            </a:r>
          </a:p>
          <a:p>
            <a:pPr>
              <a:buNone/>
            </a:pPr>
            <a:r>
              <a:rPr lang="en-GB" altLang="en-US" sz="3200" dirty="0"/>
              <a:t>Learner: what </a:t>
            </a:r>
            <a:r>
              <a:rPr lang="en-GB" altLang="en-US" sz="3200" b="1" dirty="0"/>
              <a:t>does she</a:t>
            </a:r>
            <a:r>
              <a:rPr lang="en-GB" altLang="en-US" sz="3200" dirty="0"/>
              <a:t> thinking her friends?</a:t>
            </a:r>
          </a:p>
          <a:p>
            <a:pPr marL="0" indent="0">
              <a:buNone/>
            </a:pPr>
            <a:endParaRPr lang="en-US" sz="3200" dirty="0"/>
          </a:p>
        </p:txBody>
      </p:sp>
    </p:spTree>
    <p:extLst>
      <p:ext uri="{BB962C8B-B14F-4D97-AF65-F5344CB8AC3E}">
        <p14:creationId xmlns:p14="http://schemas.microsoft.com/office/powerpoint/2010/main" val="246945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3.1.3</a:t>
            </a:r>
          </a:p>
        </p:txBody>
      </p:sp>
      <p:sp>
        <p:nvSpPr>
          <p:cNvPr id="43009" name="Rectangle 2">
            <a:extLst>
              <a:ext uri="{FF2B5EF4-FFF2-40B4-BE49-F238E27FC236}">
                <a16:creationId xmlns:a16="http://schemas.microsoft.com/office/drawing/2014/main" id="{1F58C74C-A2AF-144B-87F5-DABFB5A566FA}"/>
              </a:ext>
            </a:extLst>
          </p:cNvPr>
          <p:cNvSpPr>
            <a:spLocks noGrp="1" noChangeArrowheads="1"/>
          </p:cNvSpPr>
          <p:nvPr>
            <p:ph type="title"/>
          </p:nvPr>
        </p:nvSpPr>
        <p:spPr>
          <a:xfrm>
            <a:off x="540034" y="660064"/>
            <a:ext cx="9785652" cy="1937519"/>
          </a:xfrm>
        </p:spPr>
        <p:txBody>
          <a:bodyPr>
            <a:normAutofit/>
          </a:bodyPr>
          <a:lstStyle/>
          <a:p>
            <a:r>
              <a:rPr lang="en-GB" altLang="en-US" sz="3600" b="1" dirty="0"/>
              <a:t>Problems? </a:t>
            </a:r>
            <a:br>
              <a:rPr lang="en-GB" altLang="en-US" sz="3600" b="1" dirty="0"/>
            </a:br>
            <a:r>
              <a:rPr lang="en-GB" altLang="en-US" sz="3600" dirty="0"/>
              <a:t>Why might recasts not be effective for correcting errors?</a:t>
            </a:r>
            <a:endParaRPr lang="en-US" altLang="en-US" sz="3600" dirty="0"/>
          </a:p>
        </p:txBody>
      </p:sp>
      <p:sp>
        <p:nvSpPr>
          <p:cNvPr id="43010" name="Rectangle 3">
            <a:extLst>
              <a:ext uri="{FF2B5EF4-FFF2-40B4-BE49-F238E27FC236}">
                <a16:creationId xmlns:a16="http://schemas.microsoft.com/office/drawing/2014/main" id="{D164735B-2077-594E-BD68-FDA22A03BF3D}"/>
              </a:ext>
            </a:extLst>
          </p:cNvPr>
          <p:cNvSpPr>
            <a:spLocks noGrp="1" noChangeArrowheads="1"/>
          </p:cNvSpPr>
          <p:nvPr>
            <p:ph type="body" idx="1"/>
          </p:nvPr>
        </p:nvSpPr>
        <p:spPr>
          <a:xfrm>
            <a:off x="540034" y="2809657"/>
            <a:ext cx="10790583" cy="3307639"/>
          </a:xfrm>
        </p:spPr>
        <p:txBody>
          <a:bodyPr>
            <a:normAutofit/>
          </a:bodyPr>
          <a:lstStyle/>
          <a:p>
            <a:pPr marL="609600" indent="-609600">
              <a:buFontTx/>
              <a:buAutoNum type="arabicPeriod"/>
            </a:pPr>
            <a:r>
              <a:rPr lang="en-GB" altLang="en-US" sz="3200" dirty="0"/>
              <a:t>Could be perceived as alternative way of saying same thing </a:t>
            </a:r>
            <a:r>
              <a:rPr lang="en-GB" altLang="en-US" sz="3200" dirty="0">
                <a:sym typeface="Wingdings" panose="05000000000000000000" pitchFamily="2" charset="2"/>
              </a:rPr>
              <a:t></a:t>
            </a:r>
            <a:r>
              <a:rPr lang="en-GB" altLang="en-US" sz="3200" dirty="0"/>
              <a:t> no uptake</a:t>
            </a:r>
          </a:p>
          <a:p>
            <a:pPr marL="609600" indent="-609600">
              <a:buFontTx/>
              <a:buAutoNum type="arabicPeriod"/>
            </a:pPr>
            <a:r>
              <a:rPr lang="en-GB" altLang="en-US" sz="3200" dirty="0"/>
              <a:t>Uptake is not correct</a:t>
            </a:r>
          </a:p>
          <a:p>
            <a:pPr marL="609600" indent="-609600">
              <a:buFontTx/>
              <a:buAutoNum type="arabicPeriod"/>
            </a:pPr>
            <a:r>
              <a:rPr lang="en-GB" altLang="en-US" sz="3200" dirty="0"/>
              <a:t>Might not make the learner actively participate – rote repetition of teacher’s correction, with no real learning, no ‘desirable difficulty’</a:t>
            </a:r>
            <a:endParaRPr lang="en-US" altLang="en-US" sz="3200" dirty="0"/>
          </a:p>
        </p:txBody>
      </p:sp>
    </p:spTree>
    <p:extLst>
      <p:ext uri="{BB962C8B-B14F-4D97-AF65-F5344CB8AC3E}">
        <p14:creationId xmlns:p14="http://schemas.microsoft.com/office/powerpoint/2010/main" val="61188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3.1.3</a:t>
            </a:r>
          </a:p>
        </p:txBody>
      </p:sp>
      <p:sp>
        <p:nvSpPr>
          <p:cNvPr id="46081" name="Rectangle 2">
            <a:extLst>
              <a:ext uri="{FF2B5EF4-FFF2-40B4-BE49-F238E27FC236}">
                <a16:creationId xmlns:a16="http://schemas.microsoft.com/office/drawing/2014/main" id="{9D0FF16B-C223-BD40-9F1A-188924F91518}"/>
              </a:ext>
            </a:extLst>
          </p:cNvPr>
          <p:cNvSpPr>
            <a:spLocks noGrp="1" noChangeArrowheads="1"/>
          </p:cNvSpPr>
          <p:nvPr>
            <p:ph type="title"/>
          </p:nvPr>
        </p:nvSpPr>
        <p:spPr>
          <a:xfrm>
            <a:off x="363806" y="759138"/>
            <a:ext cx="11455400" cy="674527"/>
          </a:xfrm>
        </p:spPr>
        <p:txBody>
          <a:bodyPr>
            <a:normAutofit/>
          </a:bodyPr>
          <a:lstStyle/>
          <a:p>
            <a:pPr eaLnBrk="1" hangingPunct="1"/>
            <a:r>
              <a:rPr lang="en-US" altLang="en-US" sz="3600" b="1" dirty="0"/>
              <a:t>Do learners actually learn from recasts? </a:t>
            </a:r>
          </a:p>
        </p:txBody>
      </p:sp>
      <p:sp>
        <p:nvSpPr>
          <p:cNvPr id="46082" name="Rectangle 3">
            <a:extLst>
              <a:ext uri="{FF2B5EF4-FFF2-40B4-BE49-F238E27FC236}">
                <a16:creationId xmlns:a16="http://schemas.microsoft.com/office/drawing/2014/main" id="{D755DAB1-11CC-B34A-BE50-319956385073}"/>
              </a:ext>
            </a:extLst>
          </p:cNvPr>
          <p:cNvSpPr>
            <a:spLocks noGrp="1" noChangeArrowheads="1"/>
          </p:cNvSpPr>
          <p:nvPr>
            <p:ph type="body" idx="1"/>
          </p:nvPr>
        </p:nvSpPr>
        <p:spPr>
          <a:xfrm>
            <a:off x="426189" y="1735219"/>
            <a:ext cx="11393017" cy="4295914"/>
          </a:xfrm>
        </p:spPr>
        <p:txBody>
          <a:bodyPr>
            <a:noAutofit/>
          </a:bodyPr>
          <a:lstStyle/>
          <a:p>
            <a:pPr marL="0" indent="0">
              <a:buNone/>
            </a:pPr>
            <a:r>
              <a:rPr lang="en-GB" altLang="en-US" sz="3100" dirty="0"/>
              <a:t>After 67% of recasts, learners just carried on talking</a:t>
            </a:r>
          </a:p>
          <a:p>
            <a:pPr marL="0" indent="0">
              <a:buNone/>
            </a:pPr>
            <a:r>
              <a:rPr lang="en-GB" altLang="en-US" sz="3100" dirty="0"/>
              <a:t>Only 27% of recasts were repeated by learner</a:t>
            </a:r>
          </a:p>
          <a:p>
            <a:pPr marL="0" indent="0" eaLnBrk="1" hangingPunct="1">
              <a:buNone/>
            </a:pPr>
            <a:r>
              <a:rPr lang="en-GB" altLang="en-US" sz="3100" dirty="0"/>
              <a:t>Just 6% of original full utterances were modified by learner</a:t>
            </a:r>
          </a:p>
          <a:p>
            <a:pPr marL="0" indent="0" algn="r">
              <a:buNone/>
            </a:pPr>
            <a:r>
              <a:rPr lang="en-GB" altLang="en-US" sz="1800" dirty="0"/>
              <a:t>Mackey &amp; Philp (1998)</a:t>
            </a:r>
          </a:p>
          <a:p>
            <a:pPr marL="0" indent="0" eaLnBrk="1" hangingPunct="1">
              <a:buNone/>
            </a:pPr>
            <a:endParaRPr lang="en-GB" altLang="en-US" sz="2000" dirty="0"/>
          </a:p>
          <a:p>
            <a:pPr marL="0" indent="0" eaLnBrk="1" hangingPunct="1">
              <a:buNone/>
            </a:pPr>
            <a:r>
              <a:rPr lang="en-GB" altLang="en-US" sz="3200" dirty="0"/>
              <a:t>Learning </a:t>
            </a:r>
            <a:r>
              <a:rPr lang="en-GB" altLang="en-US" sz="3200" i="1" dirty="0"/>
              <a:t>can</a:t>
            </a:r>
            <a:r>
              <a:rPr lang="en-GB" altLang="en-US" sz="3200" dirty="0"/>
              <a:t> still happen, even when no uptake</a:t>
            </a:r>
          </a:p>
          <a:p>
            <a:pPr marL="0" indent="0" eaLnBrk="1" hangingPunct="1">
              <a:buNone/>
            </a:pPr>
            <a:r>
              <a:rPr lang="en-GB" altLang="en-US" sz="3200" b="1" dirty="0"/>
              <a:t>But</a:t>
            </a:r>
            <a:r>
              <a:rPr lang="en-GB" altLang="en-US" sz="3200" dirty="0"/>
              <a:t> … it seems a bit risky…</a:t>
            </a:r>
          </a:p>
        </p:txBody>
      </p:sp>
    </p:spTree>
    <p:extLst>
      <p:ext uri="{BB962C8B-B14F-4D97-AF65-F5344CB8AC3E}">
        <p14:creationId xmlns:p14="http://schemas.microsoft.com/office/powerpoint/2010/main" val="188053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08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6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3.1.3</a:t>
            </a:r>
          </a:p>
        </p:txBody>
      </p:sp>
      <p:sp>
        <p:nvSpPr>
          <p:cNvPr id="2" name="Title 1">
            <a:extLst>
              <a:ext uri="{FF2B5EF4-FFF2-40B4-BE49-F238E27FC236}">
                <a16:creationId xmlns:a16="http://schemas.microsoft.com/office/drawing/2014/main" id="{6D116FFF-BCC3-A946-8DA3-F0E644E01AF1}"/>
              </a:ext>
            </a:extLst>
          </p:cNvPr>
          <p:cNvSpPr>
            <a:spLocks noGrp="1"/>
          </p:cNvSpPr>
          <p:nvPr>
            <p:ph type="title"/>
          </p:nvPr>
        </p:nvSpPr>
        <p:spPr>
          <a:xfrm>
            <a:off x="409526" y="737713"/>
            <a:ext cx="10515600" cy="725327"/>
          </a:xfrm>
        </p:spPr>
        <p:txBody>
          <a:bodyPr>
            <a:normAutofit/>
          </a:bodyPr>
          <a:lstStyle/>
          <a:p>
            <a:r>
              <a:rPr lang="en-US" sz="3600" b="1" dirty="0"/>
              <a:t>Effectiveness of recasts is ‘risky’: </a:t>
            </a:r>
          </a:p>
        </p:txBody>
      </p:sp>
      <p:sp>
        <p:nvSpPr>
          <p:cNvPr id="3" name="Content Placeholder 2">
            <a:extLst>
              <a:ext uri="{FF2B5EF4-FFF2-40B4-BE49-F238E27FC236}">
                <a16:creationId xmlns:a16="http://schemas.microsoft.com/office/drawing/2014/main" id="{B6070D44-2334-F349-B7A7-59E40036B9CD}"/>
              </a:ext>
            </a:extLst>
          </p:cNvPr>
          <p:cNvSpPr>
            <a:spLocks noGrp="1"/>
          </p:cNvSpPr>
          <p:nvPr>
            <p:ph idx="1"/>
          </p:nvPr>
        </p:nvSpPr>
        <p:spPr>
          <a:xfrm>
            <a:off x="409526" y="1731108"/>
            <a:ext cx="11336670" cy="5008563"/>
          </a:xfrm>
        </p:spPr>
        <p:txBody>
          <a:bodyPr>
            <a:normAutofit/>
          </a:bodyPr>
          <a:lstStyle/>
          <a:p>
            <a:pPr marL="0" indent="0">
              <a:buNone/>
            </a:pPr>
            <a:r>
              <a:rPr lang="en-GB" altLang="en-US" dirty="0"/>
              <a:t>Depends on learners’: </a:t>
            </a:r>
          </a:p>
          <a:p>
            <a:pPr>
              <a:buFont typeface="Wingdings" panose="05000000000000000000" pitchFamily="2" charset="2"/>
              <a:buChar char="§"/>
            </a:pPr>
            <a:r>
              <a:rPr lang="en-GB" altLang="en-US" dirty="0"/>
              <a:t>proficiency</a:t>
            </a:r>
          </a:p>
          <a:p>
            <a:pPr>
              <a:buFont typeface="Wingdings" panose="05000000000000000000" pitchFamily="2" charset="2"/>
              <a:buChar char="§"/>
            </a:pPr>
            <a:r>
              <a:rPr lang="en-GB" altLang="en-US" dirty="0"/>
              <a:t>motivation &amp; personality</a:t>
            </a:r>
          </a:p>
          <a:p>
            <a:pPr>
              <a:buFont typeface="Wingdings" panose="05000000000000000000" pitchFamily="2" charset="2"/>
              <a:buChar char="§"/>
            </a:pPr>
            <a:r>
              <a:rPr lang="en-GB" altLang="en-US" dirty="0"/>
              <a:t>awareness &amp; analytic ability</a:t>
            </a:r>
            <a:endParaRPr lang="en-GB" altLang="en-US" sz="2000" dirty="0"/>
          </a:p>
          <a:p>
            <a:pPr lvl="1">
              <a:buFont typeface="Wingdings" panose="05000000000000000000" pitchFamily="2" charset="2"/>
              <a:buChar char="§"/>
            </a:pPr>
            <a:r>
              <a:rPr lang="en-GB" altLang="en-US" dirty="0"/>
              <a:t>	does student notice the difference between what they said and what the teacher said? </a:t>
            </a:r>
          </a:p>
          <a:p>
            <a:pPr lvl="1">
              <a:buFont typeface="Wingdings" panose="05000000000000000000" pitchFamily="2" charset="2"/>
              <a:buChar char="§"/>
            </a:pPr>
            <a:r>
              <a:rPr lang="en-GB" altLang="en-US" dirty="0"/>
              <a:t>	was that the </a:t>
            </a:r>
            <a:r>
              <a:rPr lang="en-GB" altLang="en-US" i="1" dirty="0"/>
              <a:t>intended</a:t>
            </a:r>
            <a:r>
              <a:rPr lang="en-GB" altLang="en-US" dirty="0"/>
              <a:t> difference?! </a:t>
            </a:r>
          </a:p>
          <a:p>
            <a:pPr>
              <a:buFont typeface="Wingdings" panose="05000000000000000000" pitchFamily="2" charset="2"/>
              <a:buChar char="§"/>
            </a:pPr>
            <a:r>
              <a:rPr lang="en-GB" altLang="en-US" dirty="0"/>
              <a:t>working memory</a:t>
            </a:r>
          </a:p>
          <a:p>
            <a:pPr lvl="1">
              <a:buFont typeface="Wingdings" panose="05000000000000000000" pitchFamily="2" charset="2"/>
              <a:buChar char="§"/>
            </a:pPr>
            <a:r>
              <a:rPr lang="en-GB" altLang="en-US" dirty="0"/>
              <a:t>	student has to: hold on to what they want to say + hear what was said + repeat what they heard + carry on what they were saying!</a:t>
            </a:r>
          </a:p>
          <a:p>
            <a:pPr lvl="1" algn="r">
              <a:buFont typeface="Wingdings" panose="05000000000000000000" pitchFamily="2" charset="2"/>
              <a:buChar char="§"/>
            </a:pPr>
            <a:endParaRPr lang="en-GB" altLang="en-US" dirty="0"/>
          </a:p>
        </p:txBody>
      </p:sp>
    </p:spTree>
    <p:extLst>
      <p:ext uri="{BB962C8B-B14F-4D97-AF65-F5344CB8AC3E}">
        <p14:creationId xmlns:p14="http://schemas.microsoft.com/office/powerpoint/2010/main" val="308818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7" name="TextBox 6"/>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3.2</a:t>
            </a:r>
          </a:p>
        </p:txBody>
      </p:sp>
      <p:sp>
        <p:nvSpPr>
          <p:cNvPr id="2" name="Title 1"/>
          <p:cNvSpPr>
            <a:spLocks noGrp="1"/>
          </p:cNvSpPr>
          <p:nvPr>
            <p:ph type="title"/>
          </p:nvPr>
        </p:nvSpPr>
        <p:spPr>
          <a:xfrm>
            <a:off x="388620" y="878818"/>
            <a:ext cx="11226800" cy="1325563"/>
          </a:xfrm>
        </p:spPr>
        <p:txBody>
          <a:bodyPr>
            <a:normAutofit/>
          </a:bodyPr>
          <a:lstStyle/>
          <a:p>
            <a:r>
              <a:rPr lang="en-GB" altLang="en-US" sz="4300" b="1" dirty="0">
                <a:solidFill>
                  <a:srgbClr val="115076"/>
                </a:solidFill>
              </a:rPr>
              <a:t>2] Elicitations (prompts)</a:t>
            </a:r>
            <a:endParaRPr lang="en-US" altLang="en-US" sz="4300" b="1" i="1" dirty="0">
              <a:solidFill>
                <a:srgbClr val="115076"/>
              </a:solidFill>
            </a:endParaRPr>
          </a:p>
        </p:txBody>
      </p:sp>
      <p:sp>
        <p:nvSpPr>
          <p:cNvPr id="4" name="Rectangle 3">
            <a:extLst>
              <a:ext uri="{FF2B5EF4-FFF2-40B4-BE49-F238E27FC236}">
                <a16:creationId xmlns:a16="http://schemas.microsoft.com/office/drawing/2014/main" id="{FF7802FF-10A5-DD4E-8A86-FACE7645262B}"/>
              </a:ext>
            </a:extLst>
          </p:cNvPr>
          <p:cNvSpPr txBox="1">
            <a:spLocks noChangeArrowheads="1"/>
          </p:cNvSpPr>
          <p:nvPr/>
        </p:nvSpPr>
        <p:spPr>
          <a:xfrm>
            <a:off x="1012874" y="3065840"/>
            <a:ext cx="10046810" cy="13517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ltLang="en-US" sz="3200" dirty="0"/>
              <a:t>Elicitations prompt the learner to think about the language they used and to correct the error themselves.</a:t>
            </a:r>
          </a:p>
          <a:p>
            <a:pPr lvl="1" algn="ctr">
              <a:buFontTx/>
              <a:buNone/>
            </a:pPr>
            <a:endParaRPr lang="en-US" altLang="en-US" sz="2400" dirty="0"/>
          </a:p>
        </p:txBody>
      </p:sp>
    </p:spTree>
    <p:extLst>
      <p:ext uri="{BB962C8B-B14F-4D97-AF65-F5344CB8AC3E}">
        <p14:creationId xmlns:p14="http://schemas.microsoft.com/office/powerpoint/2010/main" val="688471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3.2</a:t>
            </a:r>
          </a:p>
        </p:txBody>
      </p:sp>
      <p:sp>
        <p:nvSpPr>
          <p:cNvPr id="37889" name="Rectangle 2">
            <a:extLst>
              <a:ext uri="{FF2B5EF4-FFF2-40B4-BE49-F238E27FC236}">
                <a16:creationId xmlns:a16="http://schemas.microsoft.com/office/drawing/2014/main" id="{4C327B57-785D-BA4A-988E-F76DB9BD2306}"/>
              </a:ext>
            </a:extLst>
          </p:cNvPr>
          <p:cNvSpPr>
            <a:spLocks noGrp="1" noChangeArrowheads="1"/>
          </p:cNvSpPr>
          <p:nvPr>
            <p:ph type="title"/>
          </p:nvPr>
        </p:nvSpPr>
        <p:spPr>
          <a:xfrm>
            <a:off x="331406" y="460385"/>
            <a:ext cx="12104433" cy="1325563"/>
          </a:xfrm>
        </p:spPr>
        <p:txBody>
          <a:bodyPr>
            <a:normAutofit/>
          </a:bodyPr>
          <a:lstStyle/>
          <a:p>
            <a:pPr eaLnBrk="1" hangingPunct="1"/>
            <a:r>
              <a:rPr lang="en-GB" altLang="en-US" sz="3600" b="1" dirty="0"/>
              <a:t>A type of elicitation (a clarification request) + uptake</a:t>
            </a:r>
            <a:endParaRPr lang="en-US" altLang="en-US" sz="3600" b="1" dirty="0"/>
          </a:p>
        </p:txBody>
      </p:sp>
      <p:sp>
        <p:nvSpPr>
          <p:cNvPr id="37890" name="Rectangle 3">
            <a:extLst>
              <a:ext uri="{FF2B5EF4-FFF2-40B4-BE49-F238E27FC236}">
                <a16:creationId xmlns:a16="http://schemas.microsoft.com/office/drawing/2014/main" id="{37201A91-B01F-554D-B97F-CB9558DA3B68}"/>
              </a:ext>
            </a:extLst>
          </p:cNvPr>
          <p:cNvSpPr>
            <a:spLocks noGrp="1" noChangeArrowheads="1"/>
          </p:cNvSpPr>
          <p:nvPr>
            <p:ph type="body" idx="1"/>
          </p:nvPr>
        </p:nvSpPr>
        <p:spPr>
          <a:xfrm>
            <a:off x="331406" y="1822439"/>
            <a:ext cx="10515600" cy="3640897"/>
          </a:xfrm>
        </p:spPr>
        <p:txBody>
          <a:bodyPr>
            <a:normAutofit/>
          </a:bodyPr>
          <a:lstStyle/>
          <a:p>
            <a:pPr marL="0" indent="0" eaLnBrk="1" hangingPunct="1">
              <a:buNone/>
            </a:pPr>
            <a:endParaRPr lang="en-GB" altLang="en-US" dirty="0"/>
          </a:p>
          <a:p>
            <a:pPr marL="0" indent="0" eaLnBrk="1" hangingPunct="1">
              <a:buNone/>
            </a:pPr>
            <a:r>
              <a:rPr lang="en-GB" altLang="en-US" dirty="0"/>
              <a:t>The learner realises their pronunciation was problematic:</a:t>
            </a:r>
          </a:p>
          <a:p>
            <a:pPr eaLnBrk="1" hangingPunct="1">
              <a:buFontTx/>
              <a:buNone/>
            </a:pPr>
            <a:endParaRPr lang="en-GB" altLang="en-US" dirty="0"/>
          </a:p>
          <a:p>
            <a:pPr eaLnBrk="1" hangingPunct="1">
              <a:buFontTx/>
              <a:buNone/>
            </a:pPr>
            <a:r>
              <a:rPr lang="en-GB" altLang="en-US" dirty="0"/>
              <a:t>Learner: There are /</a:t>
            </a:r>
            <a:r>
              <a:rPr lang="en-GB" altLang="en-US" dirty="0" err="1"/>
              <a:t>flurs</a:t>
            </a:r>
            <a:r>
              <a:rPr lang="en-GB" altLang="en-US" dirty="0"/>
              <a:t>/?</a:t>
            </a:r>
          </a:p>
          <a:p>
            <a:pPr eaLnBrk="1" hangingPunct="1">
              <a:buFontTx/>
              <a:buNone/>
            </a:pPr>
            <a:r>
              <a:rPr lang="en-GB" altLang="en-US" dirty="0"/>
              <a:t>Native speaker: Floors? </a:t>
            </a:r>
          </a:p>
          <a:p>
            <a:pPr eaLnBrk="1" hangingPunct="1">
              <a:buFontTx/>
              <a:buNone/>
            </a:pPr>
            <a:r>
              <a:rPr lang="en-GB" altLang="en-US" dirty="0"/>
              <a:t>Learner: /</a:t>
            </a:r>
            <a:r>
              <a:rPr lang="en-GB" altLang="en-US" dirty="0" err="1"/>
              <a:t>fluw’rs</a:t>
            </a:r>
            <a:r>
              <a:rPr lang="en-GB" altLang="en-US" dirty="0"/>
              <a:t>/ uh flowers</a:t>
            </a:r>
          </a:p>
          <a:p>
            <a:pPr algn="r" eaLnBrk="1" hangingPunct="1">
              <a:buFontTx/>
              <a:buNone/>
            </a:pPr>
            <a:r>
              <a:rPr lang="en-GB" altLang="en-US" sz="2400" dirty="0"/>
              <a:t>Mackey et al. (2000, p. 486)</a:t>
            </a:r>
          </a:p>
        </p:txBody>
      </p:sp>
      <p:sp>
        <p:nvSpPr>
          <p:cNvPr id="2" name="Oval Callout 1">
            <a:extLst>
              <a:ext uri="{FF2B5EF4-FFF2-40B4-BE49-F238E27FC236}">
                <a16:creationId xmlns:a16="http://schemas.microsoft.com/office/drawing/2014/main" id="{D81C576E-85D6-8143-A8F4-8D00E27632CB}"/>
              </a:ext>
            </a:extLst>
          </p:cNvPr>
          <p:cNvSpPr/>
          <p:nvPr/>
        </p:nvSpPr>
        <p:spPr>
          <a:xfrm>
            <a:off x="6062870" y="1272209"/>
            <a:ext cx="5685181" cy="3379303"/>
          </a:xfrm>
          <a:prstGeom prst="wedgeEllipseCallout">
            <a:avLst>
              <a:gd name="adj1" fmla="val -69566"/>
              <a:gd name="adj2" fmla="val 336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entury Gothic" panose="020B0502020202020204" pitchFamily="34" charset="0"/>
              </a:rPr>
              <a:t>Clarification request: negative evidence, showing how the language does NOT work!</a:t>
            </a:r>
          </a:p>
          <a:p>
            <a:pPr algn="ctr"/>
            <a:r>
              <a:rPr lang="en-US" sz="2400" dirty="0">
                <a:latin typeface="Century Gothic" panose="020B0502020202020204" pitchFamily="34" charset="0"/>
              </a:rPr>
              <a:t>Prompting the learner to self-correct </a:t>
            </a:r>
          </a:p>
        </p:txBody>
      </p:sp>
    </p:spTree>
    <p:extLst>
      <p:ext uri="{BB962C8B-B14F-4D97-AF65-F5344CB8AC3E}">
        <p14:creationId xmlns:p14="http://schemas.microsoft.com/office/powerpoint/2010/main" val="93993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9" name="TextBox 8"/>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3.2.1</a:t>
            </a:r>
          </a:p>
        </p:txBody>
      </p:sp>
      <p:sp>
        <p:nvSpPr>
          <p:cNvPr id="2" name="Title 1"/>
          <p:cNvSpPr>
            <a:spLocks noGrp="1"/>
          </p:cNvSpPr>
          <p:nvPr>
            <p:ph type="title"/>
          </p:nvPr>
        </p:nvSpPr>
        <p:spPr>
          <a:xfrm>
            <a:off x="3200401" y="-201823"/>
            <a:ext cx="9845351" cy="1169580"/>
          </a:xfrm>
        </p:spPr>
        <p:txBody>
          <a:bodyPr>
            <a:normAutofit/>
          </a:bodyPr>
          <a:lstStyle/>
          <a:p>
            <a:r>
              <a:rPr lang="en-GB" sz="3600" dirty="0"/>
              <a:t>Elicitation – when correcting </a:t>
            </a:r>
            <a:r>
              <a:rPr lang="en-GB" sz="3600" b="1" dirty="0"/>
              <a:t>phonics</a:t>
            </a:r>
          </a:p>
        </p:txBody>
      </p:sp>
      <p:sp>
        <p:nvSpPr>
          <p:cNvPr id="3" name="Content Placeholder 2"/>
          <p:cNvSpPr>
            <a:spLocks noGrp="1"/>
          </p:cNvSpPr>
          <p:nvPr>
            <p:ph idx="1"/>
          </p:nvPr>
        </p:nvSpPr>
        <p:spPr>
          <a:xfrm>
            <a:off x="459998" y="967757"/>
            <a:ext cx="10680680" cy="1583390"/>
          </a:xfrm>
        </p:spPr>
        <p:txBody>
          <a:bodyPr>
            <a:noAutofit/>
          </a:bodyPr>
          <a:lstStyle/>
          <a:p>
            <a:pPr marL="0" indent="0">
              <a:buNone/>
            </a:pPr>
            <a:r>
              <a:rPr lang="en-GB" sz="2100" b="1" i="1" dirty="0"/>
              <a:t>Type 1: implicit elicitation</a:t>
            </a:r>
          </a:p>
          <a:p>
            <a:pPr marL="0" indent="0" defTabSz="903124">
              <a:lnSpc>
                <a:spcPct val="100000"/>
              </a:lnSpc>
              <a:spcBef>
                <a:spcPts val="0"/>
              </a:spcBef>
              <a:buNone/>
            </a:pPr>
            <a:r>
              <a:rPr lang="en-GB" sz="2000" dirty="0">
                <a:solidFill>
                  <a:srgbClr val="002060"/>
                </a:solidFill>
              </a:rPr>
              <a:t>[pupils have to say whether they have the things written on board]</a:t>
            </a:r>
          </a:p>
          <a:p>
            <a:pPr marL="0" indent="0" defTabSz="903124">
              <a:lnSpc>
                <a:spcPct val="100000"/>
              </a:lnSpc>
              <a:spcBef>
                <a:spcPts val="0"/>
              </a:spcBef>
              <a:buNone/>
            </a:pPr>
            <a:r>
              <a:rPr lang="en-GB" sz="2100" dirty="0">
                <a:solidFill>
                  <a:srgbClr val="002060"/>
                </a:solidFill>
              </a:rPr>
              <a:t>S: </a:t>
            </a:r>
            <a:r>
              <a:rPr lang="en-GB" sz="2100" dirty="0" err="1">
                <a:solidFill>
                  <a:srgbClr val="002060"/>
                </a:solidFill>
              </a:rPr>
              <a:t>Tengo</a:t>
            </a:r>
            <a:r>
              <a:rPr lang="en-GB" sz="2100" dirty="0">
                <a:solidFill>
                  <a:srgbClr val="002060"/>
                </a:solidFill>
              </a:rPr>
              <a:t> un </a:t>
            </a:r>
            <a:r>
              <a:rPr lang="en-GB" sz="2100" dirty="0" err="1">
                <a:solidFill>
                  <a:srgbClr val="002060"/>
                </a:solidFill>
              </a:rPr>
              <a:t>pero</a:t>
            </a:r>
            <a:endParaRPr lang="en-GB" sz="2100" dirty="0">
              <a:solidFill>
                <a:srgbClr val="002060"/>
              </a:solidFill>
            </a:endParaRPr>
          </a:p>
          <a:p>
            <a:pPr marL="0" indent="0" defTabSz="903124">
              <a:lnSpc>
                <a:spcPct val="100000"/>
              </a:lnSpc>
              <a:spcBef>
                <a:spcPts val="0"/>
              </a:spcBef>
              <a:buNone/>
            </a:pPr>
            <a:r>
              <a:rPr lang="en-GB" sz="2100" dirty="0">
                <a:solidFill>
                  <a:srgbClr val="002060"/>
                </a:solidFill>
              </a:rPr>
              <a:t>T: [coughs and raises eyebrows with expectant look]</a:t>
            </a:r>
          </a:p>
          <a:p>
            <a:pPr marL="0" indent="0" defTabSz="903124">
              <a:lnSpc>
                <a:spcPct val="100000"/>
              </a:lnSpc>
              <a:spcBef>
                <a:spcPts val="0"/>
              </a:spcBef>
              <a:buNone/>
            </a:pPr>
            <a:r>
              <a:rPr lang="en-GB" sz="2100" dirty="0">
                <a:solidFill>
                  <a:srgbClr val="002060"/>
                </a:solidFill>
              </a:rPr>
              <a:t>S: [if the student takes the hint…] </a:t>
            </a:r>
            <a:r>
              <a:rPr lang="en-GB" sz="2100" dirty="0" err="1">
                <a:solidFill>
                  <a:srgbClr val="002060"/>
                </a:solidFill>
              </a:rPr>
              <a:t>perro</a:t>
            </a:r>
            <a:r>
              <a:rPr lang="en-GB" sz="2100" dirty="0">
                <a:solidFill>
                  <a:srgbClr val="002060"/>
                </a:solidFill>
              </a:rPr>
              <a:t> </a:t>
            </a:r>
            <a:endParaRPr lang="en-GB" sz="2100" b="1" i="1" dirty="0">
              <a:solidFill>
                <a:srgbClr val="002060"/>
              </a:solidFill>
            </a:endParaRPr>
          </a:p>
        </p:txBody>
      </p:sp>
      <p:sp>
        <p:nvSpPr>
          <p:cNvPr id="6" name="Content Placeholder 2"/>
          <p:cNvSpPr txBox="1">
            <a:spLocks/>
          </p:cNvSpPr>
          <p:nvPr/>
        </p:nvSpPr>
        <p:spPr>
          <a:xfrm>
            <a:off x="459998" y="2765130"/>
            <a:ext cx="11164184" cy="2011357"/>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2: explicit elicitation</a:t>
            </a:r>
          </a:p>
          <a:p>
            <a:pPr marL="0" indent="0" defTabSz="903124">
              <a:lnSpc>
                <a:spcPct val="100000"/>
              </a:lnSpc>
              <a:spcBef>
                <a:spcPts val="0"/>
              </a:spcBef>
              <a:buNone/>
            </a:pPr>
            <a:r>
              <a:rPr lang="en-GB" sz="2100" dirty="0">
                <a:solidFill>
                  <a:srgbClr val="002060"/>
                </a:solidFill>
              </a:rPr>
              <a:t>T: [points at number 12]. Le numéro, ¿c’est quoi?</a:t>
            </a:r>
          </a:p>
          <a:p>
            <a:pPr marL="0" indent="0" defTabSz="903124">
              <a:lnSpc>
                <a:spcPct val="100000"/>
              </a:lnSpc>
              <a:spcBef>
                <a:spcPts val="0"/>
              </a:spcBef>
              <a:buNone/>
            </a:pPr>
            <a:r>
              <a:rPr lang="en-GB" sz="2100" dirty="0">
                <a:solidFill>
                  <a:srgbClr val="002060"/>
                </a:solidFill>
              </a:rPr>
              <a:t>S: </a:t>
            </a:r>
            <a:r>
              <a:rPr lang="en-GB" sz="2100" dirty="0" err="1">
                <a:solidFill>
                  <a:srgbClr val="002060"/>
                </a:solidFill>
              </a:rPr>
              <a:t>deuze</a:t>
            </a:r>
            <a:r>
              <a:rPr lang="en-GB" sz="2100" b="1" dirty="0">
                <a:solidFill>
                  <a:srgbClr val="002060"/>
                </a:solidFill>
              </a:rPr>
              <a:t> </a:t>
            </a:r>
            <a:r>
              <a:rPr lang="en-GB" sz="2100" dirty="0">
                <a:solidFill>
                  <a:srgbClr val="002060"/>
                </a:solidFill>
              </a:rPr>
              <a:t>[‘</a:t>
            </a:r>
            <a:r>
              <a:rPr lang="en-GB" sz="2100" dirty="0" err="1">
                <a:solidFill>
                  <a:srgbClr val="002060"/>
                </a:solidFill>
              </a:rPr>
              <a:t>eu</a:t>
            </a:r>
            <a:r>
              <a:rPr lang="en-GB" sz="2100" dirty="0">
                <a:solidFill>
                  <a:srgbClr val="002060"/>
                </a:solidFill>
              </a:rPr>
              <a:t>’ pronounced as in ‘deux’]</a:t>
            </a:r>
            <a:endParaRPr lang="en-GB" sz="2100" b="1" dirty="0">
              <a:solidFill>
                <a:srgbClr val="002060"/>
              </a:solidFill>
            </a:endParaRPr>
          </a:p>
          <a:p>
            <a:pPr marL="0" indent="0" defTabSz="903124">
              <a:lnSpc>
                <a:spcPct val="100000"/>
              </a:lnSpc>
              <a:spcBef>
                <a:spcPts val="0"/>
              </a:spcBef>
              <a:buNone/>
            </a:pPr>
            <a:r>
              <a:rPr lang="en-GB" sz="2100" dirty="0">
                <a:solidFill>
                  <a:srgbClr val="002060"/>
                </a:solidFill>
              </a:rPr>
              <a:t>T: Was that ‘deux’? [seeking clarification, as there is a potential miscommunication]</a:t>
            </a:r>
          </a:p>
          <a:p>
            <a:pPr marL="0" indent="0" defTabSz="903124">
              <a:lnSpc>
                <a:spcPct val="100000"/>
              </a:lnSpc>
              <a:spcBef>
                <a:spcPts val="0"/>
              </a:spcBef>
              <a:buNone/>
            </a:pPr>
            <a:r>
              <a:rPr lang="en-GB" sz="2100" dirty="0">
                <a:solidFill>
                  <a:srgbClr val="002060"/>
                </a:solidFill>
              </a:rPr>
              <a:t>S: </a:t>
            </a:r>
            <a:r>
              <a:rPr lang="en-GB" sz="2100" dirty="0" err="1">
                <a:solidFill>
                  <a:srgbClr val="002060"/>
                </a:solidFill>
              </a:rPr>
              <a:t>douze</a:t>
            </a:r>
            <a:r>
              <a:rPr lang="en-GB" sz="2100" dirty="0">
                <a:solidFill>
                  <a:srgbClr val="002060"/>
                </a:solidFill>
              </a:rPr>
              <a:t>!</a:t>
            </a:r>
          </a:p>
          <a:p>
            <a:pPr marL="0" indent="0">
              <a:buNone/>
            </a:pPr>
            <a:endParaRPr lang="en-GB" sz="1905" b="1" i="1" dirty="0"/>
          </a:p>
        </p:txBody>
      </p:sp>
      <p:sp>
        <p:nvSpPr>
          <p:cNvPr id="7" name="Content Placeholder 2"/>
          <p:cNvSpPr txBox="1">
            <a:spLocks/>
          </p:cNvSpPr>
          <p:nvPr/>
        </p:nvSpPr>
        <p:spPr>
          <a:xfrm>
            <a:off x="459998" y="4776487"/>
            <a:ext cx="11164185" cy="1509481"/>
          </a:xfrm>
          <a:prstGeom prst="rect">
            <a:avLst/>
          </a:prstGeom>
        </p:spPr>
        <p:txBody>
          <a:bodyPr vert="horz" lIns="82953" tIns="41476" rIns="82953" bIns="41476"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3: explicit elicitation + metalinguistic explanation</a:t>
            </a:r>
          </a:p>
          <a:p>
            <a:pPr marL="0" indent="0">
              <a:buNone/>
            </a:pPr>
            <a:r>
              <a:rPr lang="en-GB" sz="2100" dirty="0"/>
              <a:t>S: </a:t>
            </a:r>
            <a:r>
              <a:rPr lang="en-GB" sz="2100" dirty="0" err="1"/>
              <a:t>Tournez</a:t>
            </a:r>
            <a:r>
              <a:rPr lang="en-GB" sz="2100" dirty="0"/>
              <a:t> [pronouncing the ‘z’] </a:t>
            </a:r>
            <a:r>
              <a:rPr lang="en-GB" sz="2100" dirty="0" err="1"/>
              <a:t>à</a:t>
            </a:r>
            <a:r>
              <a:rPr lang="en-GB" sz="2100" dirty="0"/>
              <a:t> gauche</a:t>
            </a:r>
          </a:p>
          <a:p>
            <a:pPr marL="0" indent="0">
              <a:buNone/>
            </a:pPr>
            <a:r>
              <a:rPr lang="en-GB" sz="2100" dirty="0"/>
              <a:t>T:  Try the word for ‘turn’ again, Remember, silent final consonant</a:t>
            </a:r>
          </a:p>
          <a:p>
            <a:pPr marL="0" indent="0">
              <a:buNone/>
            </a:pPr>
            <a:r>
              <a:rPr lang="en-GB" sz="2100" dirty="0"/>
              <a:t>S: </a:t>
            </a:r>
            <a:r>
              <a:rPr lang="en-GB" sz="2100" dirty="0" err="1"/>
              <a:t>Tournez</a:t>
            </a:r>
            <a:r>
              <a:rPr lang="en-GB" sz="2100" dirty="0"/>
              <a:t> [no ‘z’ pronounced]</a:t>
            </a:r>
          </a:p>
        </p:txBody>
      </p:sp>
    </p:spTree>
    <p:extLst>
      <p:ext uri="{BB962C8B-B14F-4D97-AF65-F5344CB8AC3E}">
        <p14:creationId xmlns:p14="http://schemas.microsoft.com/office/powerpoint/2010/main" val="13699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0" name="TextBox 9"/>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3.2.1</a:t>
            </a:r>
          </a:p>
        </p:txBody>
      </p:sp>
      <p:sp>
        <p:nvSpPr>
          <p:cNvPr id="8" name="Title 1"/>
          <p:cNvSpPr>
            <a:spLocks noGrp="1"/>
          </p:cNvSpPr>
          <p:nvPr>
            <p:ph type="title"/>
          </p:nvPr>
        </p:nvSpPr>
        <p:spPr>
          <a:xfrm>
            <a:off x="3144129" y="-201823"/>
            <a:ext cx="9845351" cy="1169580"/>
          </a:xfrm>
        </p:spPr>
        <p:txBody>
          <a:bodyPr>
            <a:normAutofit/>
          </a:bodyPr>
          <a:lstStyle/>
          <a:p>
            <a:r>
              <a:rPr lang="en-GB" sz="3600" dirty="0"/>
              <a:t>Elicitation – when correcting </a:t>
            </a:r>
            <a:r>
              <a:rPr lang="en-GB" sz="3600" b="1" dirty="0"/>
              <a:t>vocabulary</a:t>
            </a:r>
          </a:p>
        </p:txBody>
      </p:sp>
      <p:sp>
        <p:nvSpPr>
          <p:cNvPr id="3" name="Content Placeholder 2"/>
          <p:cNvSpPr>
            <a:spLocks noGrp="1"/>
          </p:cNvSpPr>
          <p:nvPr>
            <p:ph idx="1"/>
          </p:nvPr>
        </p:nvSpPr>
        <p:spPr>
          <a:xfrm>
            <a:off x="237950" y="732063"/>
            <a:ext cx="11832130" cy="1786640"/>
          </a:xfrm>
        </p:spPr>
        <p:txBody>
          <a:bodyPr>
            <a:normAutofit/>
          </a:bodyPr>
          <a:lstStyle/>
          <a:p>
            <a:pPr marL="0" indent="0">
              <a:buNone/>
            </a:pPr>
            <a:r>
              <a:rPr lang="en-GB" sz="2000" b="1" i="1" dirty="0"/>
              <a:t>Type 1: implicit</a:t>
            </a:r>
          </a:p>
          <a:p>
            <a:pPr marL="0" indent="0">
              <a:buNone/>
            </a:pPr>
            <a:r>
              <a:rPr lang="en-GB" sz="2000" dirty="0"/>
              <a:t>T: ¿qué es? [points to a table]</a:t>
            </a:r>
          </a:p>
          <a:p>
            <a:pPr marL="0" indent="0">
              <a:buNone/>
            </a:pPr>
            <a:r>
              <a:rPr lang="en-GB" sz="2000" dirty="0"/>
              <a:t>S: </a:t>
            </a:r>
            <a:r>
              <a:rPr lang="en-GB" sz="2000" dirty="0" err="1"/>
              <a:t>una</a:t>
            </a:r>
            <a:r>
              <a:rPr lang="en-GB" sz="2000" dirty="0"/>
              <a:t> silla [teacher then raises eyebrows, touches a chair to show what ‘silla’ is].</a:t>
            </a:r>
          </a:p>
          <a:p>
            <a:pPr marL="0" indent="0">
              <a:buNone/>
            </a:pPr>
            <a:r>
              <a:rPr lang="en-GB" sz="2000" dirty="0"/>
              <a:t>S: Ah, no. Una mesa.</a:t>
            </a:r>
          </a:p>
          <a:p>
            <a:pPr marL="0" indent="0">
              <a:buNone/>
            </a:pPr>
            <a:endParaRPr lang="en-GB" sz="2000" dirty="0"/>
          </a:p>
        </p:txBody>
      </p:sp>
      <p:sp>
        <p:nvSpPr>
          <p:cNvPr id="6" name="Content Placeholder 2"/>
          <p:cNvSpPr txBox="1">
            <a:spLocks/>
          </p:cNvSpPr>
          <p:nvPr/>
        </p:nvSpPr>
        <p:spPr>
          <a:xfrm>
            <a:off x="237950" y="3773188"/>
            <a:ext cx="9951692" cy="2648403"/>
          </a:xfrm>
          <a:prstGeom prst="rect">
            <a:avLst/>
          </a:prstGeom>
        </p:spPr>
        <p:txBody>
          <a:bodyPr vert="horz" lIns="82953" tIns="41476" rIns="82953" bIns="41476"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3: explicit + metalinguistic explanation</a:t>
            </a:r>
          </a:p>
          <a:p>
            <a:pPr marL="0" indent="0">
              <a:buNone/>
            </a:pPr>
            <a:r>
              <a:rPr lang="en-GB" sz="2100" dirty="0"/>
              <a:t>T: Dónde está Londres? [points to map of England]</a:t>
            </a:r>
          </a:p>
          <a:p>
            <a:pPr marL="0" indent="0">
              <a:buNone/>
            </a:pPr>
            <a:r>
              <a:rPr lang="en-GB" sz="2100" dirty="0"/>
              <a:t>S: Está en el sur.</a:t>
            </a:r>
          </a:p>
          <a:p>
            <a:pPr marL="0" indent="0">
              <a:buNone/>
            </a:pPr>
            <a:r>
              <a:rPr lang="en-GB" sz="2100" dirty="0"/>
              <a:t>T: ¿En el sur......? [gestures towards ‘east’ and ‘west’].</a:t>
            </a:r>
          </a:p>
          <a:p>
            <a:pPr marL="0" indent="0">
              <a:buNone/>
            </a:pPr>
            <a:r>
              <a:rPr lang="en-GB" sz="2100" dirty="0"/>
              <a:t>S: el </a:t>
            </a:r>
            <a:r>
              <a:rPr lang="en-GB" sz="2100" dirty="0" err="1"/>
              <a:t>suroeste</a:t>
            </a:r>
            <a:endParaRPr lang="en-GB" sz="2100" dirty="0"/>
          </a:p>
          <a:p>
            <a:pPr marL="0" indent="0">
              <a:buNone/>
            </a:pPr>
            <a:r>
              <a:rPr lang="en-GB" sz="2100" dirty="0"/>
              <a:t>T: Not quite. Remember ‘east’ and ‘west’ sound very similar in Spanish!</a:t>
            </a:r>
          </a:p>
          <a:p>
            <a:pPr marL="0" indent="0">
              <a:buNone/>
            </a:pPr>
            <a:r>
              <a:rPr lang="en-GB" sz="2100" dirty="0"/>
              <a:t>S: Ah, en el </a:t>
            </a:r>
            <a:r>
              <a:rPr lang="en-GB" sz="2100" dirty="0" err="1"/>
              <a:t>sureste</a:t>
            </a:r>
            <a:endParaRPr lang="en-GB" sz="2100" i="1" dirty="0"/>
          </a:p>
          <a:p>
            <a:pPr marL="0" indent="0">
              <a:buNone/>
            </a:pPr>
            <a:endParaRPr lang="en-GB" sz="1814" b="1" i="1" dirty="0"/>
          </a:p>
          <a:p>
            <a:pPr marL="0" indent="0">
              <a:buNone/>
            </a:pPr>
            <a:endParaRPr lang="en-GB" sz="1814" dirty="0"/>
          </a:p>
        </p:txBody>
      </p:sp>
      <p:sp>
        <p:nvSpPr>
          <p:cNvPr id="7" name="Content Placeholder 2"/>
          <p:cNvSpPr txBox="1">
            <a:spLocks/>
          </p:cNvSpPr>
          <p:nvPr/>
        </p:nvSpPr>
        <p:spPr>
          <a:xfrm>
            <a:off x="237950" y="2350625"/>
            <a:ext cx="8365749" cy="1422563"/>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2: explicit</a:t>
            </a:r>
          </a:p>
          <a:p>
            <a:pPr marL="0" indent="0" defTabSz="903124">
              <a:lnSpc>
                <a:spcPct val="100000"/>
              </a:lnSpc>
              <a:spcBef>
                <a:spcPts val="0"/>
              </a:spcBef>
              <a:buNone/>
            </a:pPr>
            <a:r>
              <a:rPr lang="en-GB" sz="2100" dirty="0">
                <a:solidFill>
                  <a:srgbClr val="002060"/>
                </a:solidFill>
              </a:rPr>
              <a:t>S: C’est le cousin de Marc.</a:t>
            </a:r>
          </a:p>
          <a:p>
            <a:pPr marL="0" indent="0" defTabSz="903124">
              <a:lnSpc>
                <a:spcPct val="100000"/>
              </a:lnSpc>
              <a:spcBef>
                <a:spcPts val="0"/>
              </a:spcBef>
              <a:buNone/>
            </a:pPr>
            <a:r>
              <a:rPr lang="en-GB" sz="2100" dirty="0">
                <a:solidFill>
                  <a:srgbClr val="002060"/>
                </a:solidFill>
              </a:rPr>
              <a:t>T: Mais c’est une fille!</a:t>
            </a:r>
          </a:p>
          <a:p>
            <a:pPr marL="0" indent="0" defTabSz="903124">
              <a:lnSpc>
                <a:spcPct val="100000"/>
              </a:lnSpc>
              <a:spcBef>
                <a:spcPts val="0"/>
              </a:spcBef>
              <a:buNone/>
            </a:pPr>
            <a:r>
              <a:rPr lang="en-GB" sz="2100" dirty="0">
                <a:solidFill>
                  <a:srgbClr val="002060"/>
                </a:solidFill>
              </a:rPr>
              <a:t>S: La cousine.</a:t>
            </a:r>
          </a:p>
        </p:txBody>
      </p:sp>
    </p:spTree>
    <p:extLst>
      <p:ext uri="{BB962C8B-B14F-4D97-AF65-F5344CB8AC3E}">
        <p14:creationId xmlns:p14="http://schemas.microsoft.com/office/powerpoint/2010/main" val="214287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0" name="TextBox 9"/>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3.2.1</a:t>
            </a:r>
          </a:p>
        </p:txBody>
      </p:sp>
      <p:sp>
        <p:nvSpPr>
          <p:cNvPr id="8" name="Title 1"/>
          <p:cNvSpPr>
            <a:spLocks noGrp="1"/>
          </p:cNvSpPr>
          <p:nvPr>
            <p:ph type="title"/>
          </p:nvPr>
        </p:nvSpPr>
        <p:spPr>
          <a:xfrm>
            <a:off x="3144129" y="-201823"/>
            <a:ext cx="9845351" cy="1169580"/>
          </a:xfrm>
        </p:spPr>
        <p:txBody>
          <a:bodyPr>
            <a:normAutofit/>
          </a:bodyPr>
          <a:lstStyle/>
          <a:p>
            <a:r>
              <a:rPr lang="en-GB" sz="3600" dirty="0"/>
              <a:t>Elicitation – when correcting </a:t>
            </a:r>
            <a:r>
              <a:rPr lang="en-GB" sz="3600" b="1" dirty="0"/>
              <a:t>grammar</a:t>
            </a:r>
          </a:p>
        </p:txBody>
      </p:sp>
      <p:sp>
        <p:nvSpPr>
          <p:cNvPr id="3" name="Content Placeholder 2"/>
          <p:cNvSpPr>
            <a:spLocks noGrp="1"/>
          </p:cNvSpPr>
          <p:nvPr>
            <p:ph idx="1"/>
          </p:nvPr>
        </p:nvSpPr>
        <p:spPr>
          <a:xfrm>
            <a:off x="364778" y="788149"/>
            <a:ext cx="9344339" cy="1583390"/>
          </a:xfrm>
        </p:spPr>
        <p:txBody>
          <a:bodyPr>
            <a:noAutofit/>
          </a:bodyPr>
          <a:lstStyle/>
          <a:p>
            <a:pPr marL="0" indent="0">
              <a:buNone/>
            </a:pPr>
            <a:r>
              <a:rPr lang="en-GB" sz="2100" b="1" i="1" dirty="0"/>
              <a:t>Type 1: implicit</a:t>
            </a:r>
          </a:p>
          <a:p>
            <a:pPr marL="0" indent="0">
              <a:buNone/>
            </a:pPr>
            <a:r>
              <a:rPr lang="en-GB" sz="2100" dirty="0"/>
              <a:t>S: </a:t>
            </a:r>
            <a:r>
              <a:rPr lang="en-GB" sz="2100" dirty="0" err="1"/>
              <a:t>Mis</a:t>
            </a:r>
            <a:r>
              <a:rPr lang="en-GB" sz="2100" dirty="0"/>
              <a:t> padres tenemos un </a:t>
            </a:r>
            <a:r>
              <a:rPr lang="en-GB" sz="2100" dirty="0" err="1"/>
              <a:t>coche</a:t>
            </a:r>
            <a:r>
              <a:rPr lang="en-GB" sz="2100" dirty="0"/>
              <a:t>.</a:t>
            </a:r>
          </a:p>
          <a:p>
            <a:pPr marL="0" indent="0">
              <a:buNone/>
            </a:pPr>
            <a:r>
              <a:rPr lang="en-GB" sz="2100" dirty="0"/>
              <a:t>T: [raises eyebrows, inquisitive look]</a:t>
            </a:r>
          </a:p>
          <a:p>
            <a:pPr marL="0" indent="0">
              <a:buNone/>
            </a:pPr>
            <a:r>
              <a:rPr lang="en-GB" sz="2100" dirty="0"/>
              <a:t>S: </a:t>
            </a:r>
            <a:r>
              <a:rPr lang="en-GB" sz="2100" dirty="0" err="1"/>
              <a:t>Mis</a:t>
            </a:r>
            <a:r>
              <a:rPr lang="en-GB" sz="2100" dirty="0"/>
              <a:t> padres tienen un </a:t>
            </a:r>
            <a:r>
              <a:rPr lang="en-GB" sz="2100" dirty="0" err="1"/>
              <a:t>coche</a:t>
            </a:r>
            <a:r>
              <a:rPr lang="en-GB" sz="2100" dirty="0"/>
              <a:t>.</a:t>
            </a:r>
          </a:p>
        </p:txBody>
      </p:sp>
      <p:sp>
        <p:nvSpPr>
          <p:cNvPr id="6" name="Content Placeholder 2"/>
          <p:cNvSpPr txBox="1">
            <a:spLocks/>
          </p:cNvSpPr>
          <p:nvPr/>
        </p:nvSpPr>
        <p:spPr>
          <a:xfrm>
            <a:off x="364778" y="2646539"/>
            <a:ext cx="9344339" cy="1920002"/>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2: explicit</a:t>
            </a:r>
          </a:p>
          <a:p>
            <a:pPr marL="0" indent="0">
              <a:buNone/>
            </a:pPr>
            <a:r>
              <a:rPr lang="en-GB" sz="2100" dirty="0">
                <a:solidFill>
                  <a:srgbClr val="002060"/>
                </a:solidFill>
              </a:rPr>
              <a:t>S: Je ne pas joue au foot.</a:t>
            </a:r>
          </a:p>
          <a:p>
            <a:pPr marL="0" indent="0">
              <a:buNone/>
            </a:pPr>
            <a:r>
              <a:rPr lang="en-GB" sz="2100" dirty="0">
                <a:solidFill>
                  <a:srgbClr val="002060"/>
                </a:solidFill>
              </a:rPr>
              <a:t>T: You said all the words. Now think about the order and try again.</a:t>
            </a:r>
          </a:p>
          <a:p>
            <a:pPr marL="0" indent="0">
              <a:buNone/>
            </a:pPr>
            <a:r>
              <a:rPr lang="en-GB" sz="2100" dirty="0">
                <a:solidFill>
                  <a:srgbClr val="002060"/>
                </a:solidFill>
              </a:rPr>
              <a:t>S: Je ne joue pas au foot.</a:t>
            </a:r>
          </a:p>
        </p:txBody>
      </p:sp>
      <p:sp>
        <p:nvSpPr>
          <p:cNvPr id="7" name="Content Placeholder 2"/>
          <p:cNvSpPr txBox="1">
            <a:spLocks/>
          </p:cNvSpPr>
          <p:nvPr/>
        </p:nvSpPr>
        <p:spPr>
          <a:xfrm>
            <a:off x="364778" y="4448327"/>
            <a:ext cx="10504967" cy="2020186"/>
          </a:xfrm>
          <a:prstGeom prst="rect">
            <a:avLst/>
          </a:prstGeom>
        </p:spPr>
        <p:txBody>
          <a:bodyPr vert="horz" lIns="82953" tIns="41476" rIns="82953" bIns="41476" rtlCol="0">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accent5">
                    <a:lumMod val="50000"/>
                  </a:schemeClr>
                </a:solidFill>
                <a:latin typeface="Century Gothic" panose="020B0502020202020204" pitchFamily="34"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625" kern="1200">
                <a:solidFill>
                  <a:schemeClr val="accent5">
                    <a:lumMod val="50000"/>
                  </a:schemeClr>
                </a:solidFill>
                <a:latin typeface="Century Gothic" panose="020B0502020202020204" pitchFamily="34"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463" kern="1200">
                <a:solidFill>
                  <a:schemeClr val="accent5">
                    <a:lumMod val="50000"/>
                  </a:schemeClr>
                </a:solidFill>
                <a:latin typeface="Century Gothic" panose="020B0502020202020204" pitchFamily="34"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300" kern="1200">
                <a:solidFill>
                  <a:schemeClr val="accent5">
                    <a:lumMod val="50000"/>
                  </a:schemeClr>
                </a:solidFill>
                <a:latin typeface="Century Gothic" panose="020B0502020202020204" pitchFamily="34"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GB" sz="2100" b="1" i="1" dirty="0"/>
              <a:t>Type 3: explicit + metalinguistic explanation</a:t>
            </a:r>
          </a:p>
          <a:p>
            <a:pPr marL="0" indent="0">
              <a:buNone/>
            </a:pPr>
            <a:r>
              <a:rPr lang="en-GB" sz="2100" dirty="0"/>
              <a:t>T: Tu vas où?</a:t>
            </a:r>
          </a:p>
          <a:p>
            <a:pPr marL="0" indent="0">
              <a:buNone/>
            </a:pPr>
            <a:r>
              <a:rPr lang="en-GB" sz="2100" dirty="0"/>
              <a:t>S: À la magasin.</a:t>
            </a:r>
          </a:p>
          <a:p>
            <a:pPr marL="0" indent="0">
              <a:buNone/>
            </a:pPr>
            <a:r>
              <a:rPr lang="en-GB" sz="2100" dirty="0"/>
              <a:t>T: Magasin is a masculine noun. How do you say ‘to the’ for a masculine noun?</a:t>
            </a:r>
          </a:p>
          <a:p>
            <a:pPr marL="0" indent="0">
              <a:buNone/>
            </a:pPr>
            <a:r>
              <a:rPr lang="en-GB" sz="2100" dirty="0"/>
              <a:t>S: Au… au magasin.</a:t>
            </a:r>
          </a:p>
          <a:p>
            <a:pPr marL="0" indent="0">
              <a:buNone/>
            </a:pPr>
            <a:endParaRPr lang="en-GB" sz="1905" b="1" i="1" dirty="0"/>
          </a:p>
        </p:txBody>
      </p:sp>
    </p:spTree>
    <p:extLst>
      <p:ext uri="{BB962C8B-B14F-4D97-AF65-F5344CB8AC3E}">
        <p14:creationId xmlns:p14="http://schemas.microsoft.com/office/powerpoint/2010/main" val="35711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1.1</a:t>
            </a:r>
          </a:p>
        </p:txBody>
      </p:sp>
      <p:sp>
        <p:nvSpPr>
          <p:cNvPr id="2" name="Title 1">
            <a:extLst>
              <a:ext uri="{FF2B5EF4-FFF2-40B4-BE49-F238E27FC236}">
                <a16:creationId xmlns:a16="http://schemas.microsoft.com/office/drawing/2014/main" id="{3B456BD1-7C12-9547-A945-4BD2303B4C47}"/>
              </a:ext>
            </a:extLst>
          </p:cNvPr>
          <p:cNvSpPr>
            <a:spLocks noGrp="1"/>
          </p:cNvSpPr>
          <p:nvPr>
            <p:ph type="title"/>
          </p:nvPr>
        </p:nvSpPr>
        <p:spPr>
          <a:xfrm>
            <a:off x="838200" y="728988"/>
            <a:ext cx="10963940" cy="790304"/>
          </a:xfrm>
        </p:spPr>
        <p:txBody>
          <a:bodyPr>
            <a:normAutofit fontScale="90000"/>
          </a:bodyPr>
          <a:lstStyle/>
          <a:p>
            <a:r>
              <a:rPr lang="en-US" dirty="0"/>
              <a:t>From the Pedagogy Review: </a:t>
            </a:r>
            <a:r>
              <a:rPr lang="en-US" b="1" dirty="0"/>
              <a:t>Errors happen</a:t>
            </a:r>
          </a:p>
        </p:txBody>
      </p:sp>
      <p:sp>
        <p:nvSpPr>
          <p:cNvPr id="3" name="Content Placeholder 2">
            <a:extLst>
              <a:ext uri="{FF2B5EF4-FFF2-40B4-BE49-F238E27FC236}">
                <a16:creationId xmlns:a16="http://schemas.microsoft.com/office/drawing/2014/main" id="{5113008B-49F7-4449-BFE9-FC5EB9B21135}"/>
              </a:ext>
            </a:extLst>
          </p:cNvPr>
          <p:cNvSpPr>
            <a:spLocks noGrp="1"/>
          </p:cNvSpPr>
          <p:nvPr>
            <p:ph idx="1"/>
          </p:nvPr>
        </p:nvSpPr>
        <p:spPr>
          <a:xfrm>
            <a:off x="838200" y="1664881"/>
            <a:ext cx="10515600" cy="5007382"/>
          </a:xfrm>
        </p:spPr>
        <p:txBody>
          <a:bodyPr>
            <a:normAutofit lnSpcReduction="10000"/>
          </a:bodyPr>
          <a:lstStyle/>
          <a:p>
            <a:pPr marL="0" indent="0">
              <a:buNone/>
            </a:pPr>
            <a:r>
              <a:rPr lang="en-GB" b="1" dirty="0"/>
              <a:t>Errors: anticipation and correction </a:t>
            </a:r>
            <a:endParaRPr lang="en-GB" dirty="0"/>
          </a:p>
          <a:p>
            <a:pPr marL="0" indent="0">
              <a:buNone/>
            </a:pPr>
            <a:r>
              <a:rPr lang="en-GB" dirty="0"/>
              <a:t>10.1 All of us make mistakes when learning a new language. Some of these can be anticipated by the teacher as new material is introduced, based on their knowledge of points of difficulty. Others can be the result of pupils attempting to put into words thoughts that are, as yet, beyond their knowledge of grammar or vocabulary. Teachers need to develop a range of strategies for dealing with these and other types of error, with the aim of providing pupils with clear and effective guidance, without discouraging them from tackling difficulties or, where necessary, taking risks. </a:t>
            </a:r>
          </a:p>
          <a:p>
            <a:pPr marL="0" indent="0">
              <a:buNone/>
            </a:pPr>
            <a:r>
              <a:rPr lang="en-GB" dirty="0"/>
              <a:t> </a:t>
            </a:r>
          </a:p>
          <a:p>
            <a:endParaRPr lang="en-US" dirty="0"/>
          </a:p>
        </p:txBody>
      </p:sp>
    </p:spTree>
    <p:extLst>
      <p:ext uri="{BB962C8B-B14F-4D97-AF65-F5344CB8AC3E}">
        <p14:creationId xmlns:p14="http://schemas.microsoft.com/office/powerpoint/2010/main" val="2933469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6" name="TextBox 15"/>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3.3</a:t>
            </a:r>
          </a:p>
        </p:txBody>
      </p:sp>
      <p:sp>
        <p:nvSpPr>
          <p:cNvPr id="11" name="Title 1"/>
          <p:cNvSpPr>
            <a:spLocks noGrp="1"/>
          </p:cNvSpPr>
          <p:nvPr>
            <p:ph type="title"/>
          </p:nvPr>
        </p:nvSpPr>
        <p:spPr>
          <a:xfrm>
            <a:off x="3200401" y="-46575"/>
            <a:ext cx="8365749" cy="713898"/>
          </a:xfrm>
        </p:spPr>
        <p:txBody>
          <a:bodyPr>
            <a:normAutofit/>
          </a:bodyPr>
          <a:lstStyle/>
          <a:p>
            <a:r>
              <a:rPr lang="en-GB" sz="3600" b="1" dirty="0"/>
              <a:t>Match the CF type to the extract</a:t>
            </a:r>
          </a:p>
        </p:txBody>
      </p:sp>
      <p:sp>
        <p:nvSpPr>
          <p:cNvPr id="4" name="Rounded Rectangle 3"/>
          <p:cNvSpPr/>
          <p:nvPr/>
        </p:nvSpPr>
        <p:spPr>
          <a:xfrm>
            <a:off x="369595" y="765044"/>
            <a:ext cx="4969757" cy="121850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Implicit recast</a:t>
            </a:r>
          </a:p>
          <a:p>
            <a:r>
              <a:rPr lang="en-GB" sz="2000" dirty="0">
                <a:solidFill>
                  <a:srgbClr val="002060"/>
                </a:solidFill>
                <a:latin typeface="Century Gothic" panose="020B0502020202020204" pitchFamily="34" charset="0"/>
              </a:rPr>
              <a:t>Gives the correct answer as if to confirm the content of what was said.</a:t>
            </a:r>
          </a:p>
        </p:txBody>
      </p:sp>
      <p:sp>
        <p:nvSpPr>
          <p:cNvPr id="5" name="Rounded Rectangle 4"/>
          <p:cNvSpPr/>
          <p:nvPr/>
        </p:nvSpPr>
        <p:spPr>
          <a:xfrm>
            <a:off x="369594" y="2165488"/>
            <a:ext cx="4969758" cy="175027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Explicit elicitation</a:t>
            </a:r>
          </a:p>
          <a:p>
            <a:r>
              <a:rPr lang="en-GB" sz="2000" dirty="0">
                <a:solidFill>
                  <a:srgbClr val="002060"/>
                </a:solidFill>
                <a:latin typeface="Century Gothic" panose="020B0502020202020204" pitchFamily="34" charset="0"/>
              </a:rPr>
              <a:t>Requests for clarification or repetition (sometimes due to genuine miscommunication caused by the error). </a:t>
            </a:r>
          </a:p>
        </p:txBody>
      </p:sp>
      <p:sp>
        <p:nvSpPr>
          <p:cNvPr id="6" name="Rounded Rectangle 5"/>
          <p:cNvSpPr/>
          <p:nvPr/>
        </p:nvSpPr>
        <p:spPr>
          <a:xfrm>
            <a:off x="369595" y="4095776"/>
            <a:ext cx="4969756" cy="216865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b="1" dirty="0">
              <a:solidFill>
                <a:srgbClr val="002060"/>
              </a:solidFill>
              <a:latin typeface="Century Gothic" panose="020B0502020202020204" pitchFamily="34" charset="0"/>
            </a:endParaRPr>
          </a:p>
          <a:p>
            <a:r>
              <a:rPr lang="en-GB" sz="2000" b="1" dirty="0">
                <a:solidFill>
                  <a:srgbClr val="002060"/>
                </a:solidFill>
                <a:latin typeface="Century Gothic" panose="020B0502020202020204" pitchFamily="34" charset="0"/>
              </a:rPr>
              <a:t>Explicit recast, with metalinguistic explanation</a:t>
            </a:r>
          </a:p>
          <a:p>
            <a:r>
              <a:rPr lang="en-GB" sz="2000" dirty="0">
                <a:solidFill>
                  <a:srgbClr val="002060"/>
                </a:solidFill>
                <a:latin typeface="Century Gothic" panose="020B0502020202020204" pitchFamily="34" charset="0"/>
              </a:rPr>
              <a:t>Isolates the error and says it correctly, </a:t>
            </a:r>
            <a:r>
              <a:rPr lang="en-GB" sz="2000" dirty="0">
                <a:solidFill>
                  <a:srgbClr val="002060"/>
                </a:solidFill>
                <a:latin typeface="Century Gothic" panose="020B0502020202020204" pitchFamily="34" charset="0"/>
                <a:ea typeface="Times New Roman" panose="02020603050405020304" pitchFamily="18" charset="0"/>
              </a:rPr>
              <a:t>with emphasis on the correction.</a:t>
            </a:r>
            <a:r>
              <a:rPr lang="en-GB" sz="2000" dirty="0">
                <a:solidFill>
                  <a:srgbClr val="002060"/>
                </a:solidFill>
                <a:latin typeface="Century Gothic" panose="020B0502020202020204" pitchFamily="34" charset="0"/>
              </a:rPr>
              <a:t> Talks </a:t>
            </a:r>
            <a:r>
              <a:rPr lang="en-GB" sz="2000" i="1" dirty="0">
                <a:solidFill>
                  <a:srgbClr val="002060"/>
                </a:solidFill>
                <a:latin typeface="Century Gothic" panose="020B0502020202020204" pitchFamily="34" charset="0"/>
              </a:rPr>
              <a:t>about</a:t>
            </a:r>
            <a:r>
              <a:rPr lang="en-GB" sz="2000" dirty="0">
                <a:solidFill>
                  <a:srgbClr val="002060"/>
                </a:solidFill>
                <a:latin typeface="Century Gothic" panose="020B0502020202020204" pitchFamily="34" charset="0"/>
              </a:rPr>
              <a:t> the language that caused the error / explains the correction.</a:t>
            </a:r>
            <a:endParaRPr lang="en-GB" sz="2000" b="1" dirty="0">
              <a:solidFill>
                <a:srgbClr val="002060"/>
              </a:solidFill>
              <a:latin typeface="Century Gothic" panose="020B0502020202020204" pitchFamily="34" charset="0"/>
            </a:endParaRPr>
          </a:p>
          <a:p>
            <a:pPr algn="ctr"/>
            <a:endParaRPr lang="en-GB" sz="2000" b="1" dirty="0">
              <a:solidFill>
                <a:srgbClr val="002060"/>
              </a:solidFill>
              <a:latin typeface="Century Gothic" panose="020B0502020202020204" pitchFamily="34" charset="0"/>
            </a:endParaRPr>
          </a:p>
        </p:txBody>
      </p:sp>
      <p:grpSp>
        <p:nvGrpSpPr>
          <p:cNvPr id="7" name="Group 6" descr="group containing the letters A, B,C for each extract">
            <a:extLst>
              <a:ext uri="{FF2B5EF4-FFF2-40B4-BE49-F238E27FC236}">
                <a16:creationId xmlns:a16="http://schemas.microsoft.com/office/drawing/2014/main" id="{A8A0A83F-BB4A-8B44-ADE5-088CBF9F78A6}"/>
              </a:ext>
            </a:extLst>
          </p:cNvPr>
          <p:cNvGrpSpPr/>
          <p:nvPr/>
        </p:nvGrpSpPr>
        <p:grpSpPr>
          <a:xfrm>
            <a:off x="6317889" y="1192353"/>
            <a:ext cx="579675" cy="4550058"/>
            <a:chOff x="5717355" y="1066235"/>
            <a:chExt cx="638984" cy="5015596"/>
          </a:xfrm>
        </p:grpSpPr>
        <p:grpSp>
          <p:nvGrpSpPr>
            <p:cNvPr id="3" name="Group 2">
              <a:extLst>
                <a:ext uri="{FF2B5EF4-FFF2-40B4-BE49-F238E27FC236}">
                  <a16:creationId xmlns:a16="http://schemas.microsoft.com/office/drawing/2014/main" id="{26949BCA-2D1D-0F4C-A0DE-3503045C271D}"/>
                </a:ext>
              </a:extLst>
            </p:cNvPr>
            <p:cNvGrpSpPr/>
            <p:nvPr/>
          </p:nvGrpSpPr>
          <p:grpSpPr>
            <a:xfrm>
              <a:off x="5717355" y="1066235"/>
              <a:ext cx="638984" cy="2719543"/>
              <a:chOff x="5717355" y="1066235"/>
              <a:chExt cx="638984" cy="2719543"/>
            </a:xfrm>
          </p:grpSpPr>
          <p:sp>
            <p:nvSpPr>
              <p:cNvPr id="2" name="TextBox 1">
                <a:extLst>
                  <a:ext uri="{FF2B5EF4-FFF2-40B4-BE49-F238E27FC236}">
                    <a16:creationId xmlns:a16="http://schemas.microsoft.com/office/drawing/2014/main" id="{FB388C82-E50C-AD4C-B709-EA00F5027F81}"/>
                  </a:ext>
                </a:extLst>
              </p:cNvPr>
              <p:cNvSpPr txBox="1"/>
              <p:nvPr/>
            </p:nvSpPr>
            <p:spPr>
              <a:xfrm>
                <a:off x="5759991" y="1066235"/>
                <a:ext cx="596348" cy="441047"/>
              </a:xfrm>
              <a:prstGeom prst="rect">
                <a:avLst/>
              </a:prstGeom>
              <a:noFill/>
            </p:spPr>
            <p:txBody>
              <a:bodyPr wrap="square" rtlCol="0">
                <a:spAutoFit/>
              </a:bodyPr>
              <a:lstStyle/>
              <a:p>
                <a:r>
                  <a:rPr lang="en-US" sz="2000" b="1" dirty="0">
                    <a:solidFill>
                      <a:srgbClr val="115076"/>
                    </a:solidFill>
                    <a:latin typeface="Century Gothic" panose="020B0502020202020204" pitchFamily="34" charset="0"/>
                  </a:rPr>
                  <a:t>A</a:t>
                </a:r>
              </a:p>
            </p:txBody>
          </p:sp>
          <p:sp>
            <p:nvSpPr>
              <p:cNvPr id="12" name="TextBox 11">
                <a:extLst>
                  <a:ext uri="{FF2B5EF4-FFF2-40B4-BE49-F238E27FC236}">
                    <a16:creationId xmlns:a16="http://schemas.microsoft.com/office/drawing/2014/main" id="{D05CF34B-77DA-3D42-AFE4-94A51AAD7BFE}"/>
                  </a:ext>
                </a:extLst>
              </p:cNvPr>
              <p:cNvSpPr txBox="1"/>
              <p:nvPr/>
            </p:nvSpPr>
            <p:spPr>
              <a:xfrm>
                <a:off x="5717355" y="3344731"/>
                <a:ext cx="596348" cy="441047"/>
              </a:xfrm>
              <a:prstGeom prst="rect">
                <a:avLst/>
              </a:prstGeom>
              <a:noFill/>
            </p:spPr>
            <p:txBody>
              <a:bodyPr wrap="square" rtlCol="0">
                <a:spAutoFit/>
              </a:bodyPr>
              <a:lstStyle/>
              <a:p>
                <a:r>
                  <a:rPr lang="en-US" sz="2000" b="1" dirty="0">
                    <a:solidFill>
                      <a:srgbClr val="115076"/>
                    </a:solidFill>
                    <a:latin typeface="Century Gothic" panose="020B0502020202020204" pitchFamily="34" charset="0"/>
                  </a:rPr>
                  <a:t>B</a:t>
                </a:r>
              </a:p>
            </p:txBody>
          </p:sp>
        </p:grpSp>
        <p:sp>
          <p:nvSpPr>
            <p:cNvPr id="14" name="TextBox 13">
              <a:extLst>
                <a:ext uri="{FF2B5EF4-FFF2-40B4-BE49-F238E27FC236}">
                  <a16:creationId xmlns:a16="http://schemas.microsoft.com/office/drawing/2014/main" id="{03CF2659-5E1D-3B4E-8557-8D305A64DEFA}"/>
                </a:ext>
              </a:extLst>
            </p:cNvPr>
            <p:cNvSpPr txBox="1"/>
            <p:nvPr/>
          </p:nvSpPr>
          <p:spPr>
            <a:xfrm>
              <a:off x="5717355" y="5640784"/>
              <a:ext cx="596348" cy="441047"/>
            </a:xfrm>
            <a:prstGeom prst="rect">
              <a:avLst/>
            </a:prstGeom>
            <a:noFill/>
          </p:spPr>
          <p:txBody>
            <a:bodyPr wrap="square" rtlCol="0">
              <a:spAutoFit/>
            </a:bodyPr>
            <a:lstStyle/>
            <a:p>
              <a:r>
                <a:rPr lang="en-US" sz="2000" b="1" dirty="0">
                  <a:solidFill>
                    <a:srgbClr val="115076"/>
                  </a:solidFill>
                  <a:latin typeface="Century Gothic" panose="020B0502020202020204" pitchFamily="34" charset="0"/>
                </a:rPr>
                <a:t>C</a:t>
              </a:r>
            </a:p>
          </p:txBody>
        </p:sp>
      </p:grpSp>
      <p:sp>
        <p:nvSpPr>
          <p:cNvPr id="13" name="Rounded Rectangle 12"/>
          <p:cNvSpPr/>
          <p:nvPr/>
        </p:nvSpPr>
        <p:spPr>
          <a:xfrm>
            <a:off x="6897564" y="713054"/>
            <a:ext cx="4969757" cy="153830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Madrid es </a:t>
            </a:r>
            <a:r>
              <a:rPr lang="en-GB" sz="2000" dirty="0" err="1">
                <a:solidFill>
                  <a:srgbClr val="002060"/>
                </a:solidFill>
                <a:latin typeface="Century Gothic" panose="020B0502020202020204" pitchFamily="34" charset="0"/>
              </a:rPr>
              <a:t>en</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España</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a:t>
            </a:r>
            <a:r>
              <a:rPr lang="en-GB" sz="2000" b="1" i="1" dirty="0" err="1">
                <a:solidFill>
                  <a:srgbClr val="002060"/>
                </a:solidFill>
                <a:latin typeface="Century Gothic" panose="020B0502020202020204" pitchFamily="34" charset="0"/>
              </a:rPr>
              <a:t>está</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en</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España</a:t>
            </a:r>
            <a:r>
              <a:rPr lang="en-GB" sz="2000" dirty="0">
                <a:solidFill>
                  <a:srgbClr val="002060"/>
                </a:solidFill>
                <a:latin typeface="Century Gothic" panose="020B0502020202020204" pitchFamily="34" charset="0"/>
              </a:rPr>
              <a:t>.</a:t>
            </a:r>
            <a:r>
              <a:rPr lang="en-GB" sz="2000" b="1" i="1" dirty="0">
                <a:solidFill>
                  <a:srgbClr val="002060"/>
                </a:solidFill>
                <a:latin typeface="Century Gothic" panose="020B0502020202020204" pitchFamily="34" charset="0"/>
              </a:rPr>
              <a:t> </a:t>
            </a:r>
            <a:r>
              <a:rPr lang="en-GB" sz="2000" dirty="0">
                <a:solidFill>
                  <a:srgbClr val="002060"/>
                </a:solidFill>
                <a:latin typeface="Century Gothic" panose="020B0502020202020204" pitchFamily="34" charset="0"/>
              </a:rPr>
              <a:t>Remember we use ‘está’ to talk about locations. </a:t>
            </a:r>
          </a:p>
        </p:txBody>
      </p:sp>
      <p:sp>
        <p:nvSpPr>
          <p:cNvPr id="8" name="Rounded Rectangle 7"/>
          <p:cNvSpPr/>
          <p:nvPr/>
        </p:nvSpPr>
        <p:spPr>
          <a:xfrm>
            <a:off x="6897565" y="2378749"/>
            <a:ext cx="4969756" cy="185552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Tiene quince [pronounced with English ‘</a:t>
            </a:r>
            <a:r>
              <a:rPr lang="en-GB" sz="2000" dirty="0" err="1">
                <a:solidFill>
                  <a:srgbClr val="002060"/>
                </a:solidFill>
                <a:latin typeface="Century Gothic" panose="020B0502020202020204" pitchFamily="34" charset="0"/>
              </a:rPr>
              <a:t>qu</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años</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Quince </a:t>
            </a:r>
            <a:r>
              <a:rPr lang="en-GB" sz="2000" dirty="0" err="1">
                <a:solidFill>
                  <a:srgbClr val="002060"/>
                </a:solidFill>
                <a:latin typeface="Century Gothic" panose="020B0502020202020204" pitchFamily="34" charset="0"/>
              </a:rPr>
              <a:t>años</a:t>
            </a:r>
            <a:r>
              <a:rPr lang="en-GB" sz="2000" dirty="0">
                <a:solidFill>
                  <a:srgbClr val="002060"/>
                </a:solidFill>
                <a:latin typeface="Century Gothic" panose="020B0502020202020204" pitchFamily="34" charset="0"/>
              </a:rPr>
              <a:t>. Muy bien.</a:t>
            </a:r>
          </a:p>
        </p:txBody>
      </p:sp>
      <p:sp>
        <p:nvSpPr>
          <p:cNvPr id="10" name="Rounded Rectangle 9"/>
          <p:cNvSpPr/>
          <p:nvPr/>
        </p:nvSpPr>
        <p:spPr>
          <a:xfrm>
            <a:off x="6897564" y="4408912"/>
            <a:ext cx="4969757" cy="185552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solidFill>
                  <a:srgbClr val="002060"/>
                </a:solidFill>
                <a:latin typeface="Century Gothic" panose="020B0502020202020204" pitchFamily="34" charset="0"/>
              </a:rPr>
              <a:t>T: C’est qui? [points at child on family tree]</a:t>
            </a:r>
          </a:p>
          <a:p>
            <a:pPr lvl="0"/>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C’est</a:t>
            </a:r>
            <a:r>
              <a:rPr lang="en-GB" sz="2000" dirty="0">
                <a:solidFill>
                  <a:srgbClr val="002060"/>
                </a:solidFill>
                <a:latin typeface="Century Gothic" panose="020B0502020202020204" pitchFamily="34" charset="0"/>
              </a:rPr>
              <a:t> la </a:t>
            </a:r>
            <a:r>
              <a:rPr lang="en-GB" sz="2000" dirty="0" err="1">
                <a:solidFill>
                  <a:srgbClr val="002060"/>
                </a:solidFill>
                <a:latin typeface="Century Gothic" panose="020B0502020202020204" pitchFamily="34" charset="0"/>
              </a:rPr>
              <a:t>cousine</a:t>
            </a:r>
            <a:r>
              <a:rPr lang="en-GB" sz="2000" dirty="0">
                <a:solidFill>
                  <a:srgbClr val="002060"/>
                </a:solidFill>
                <a:latin typeface="Century Gothic" panose="020B0502020202020204" pitchFamily="34" charset="0"/>
              </a:rPr>
              <a:t>.</a:t>
            </a:r>
          </a:p>
          <a:p>
            <a:pPr lvl="0"/>
            <a:r>
              <a:rPr lang="en-GB" sz="2000" dirty="0">
                <a:solidFill>
                  <a:srgbClr val="002060"/>
                </a:solidFill>
                <a:latin typeface="Century Gothic" panose="020B0502020202020204" pitchFamily="34" charset="0"/>
              </a:rPr>
              <a:t>T: Mais </a:t>
            </a:r>
            <a:r>
              <a:rPr lang="en-GB" sz="2000" dirty="0" err="1">
                <a:solidFill>
                  <a:srgbClr val="002060"/>
                </a:solidFill>
                <a:latin typeface="Century Gothic" panose="020B0502020202020204" pitchFamily="34" charset="0"/>
              </a:rPr>
              <a:t>c’est</a:t>
            </a:r>
            <a:r>
              <a:rPr lang="en-GB" sz="2000" dirty="0">
                <a:solidFill>
                  <a:srgbClr val="002060"/>
                </a:solidFill>
                <a:latin typeface="Century Gothic" panose="020B0502020202020204" pitchFamily="34" charset="0"/>
              </a:rPr>
              <a:t> un garcon!</a:t>
            </a:r>
          </a:p>
          <a:p>
            <a:pPr lvl="0"/>
            <a:r>
              <a:rPr lang="en-GB" sz="2000" dirty="0">
                <a:solidFill>
                  <a:srgbClr val="002060"/>
                </a:solidFill>
                <a:latin typeface="Century Gothic" panose="020B0502020202020204" pitchFamily="34" charset="0"/>
              </a:rPr>
              <a:t>S: Le cousin.</a:t>
            </a:r>
          </a:p>
        </p:txBody>
      </p:sp>
      <p:cxnSp>
        <p:nvCxnSpPr>
          <p:cNvPr id="17" name="Straight Arrow Connector 16" descr="arrow matching CF type to extract"/>
          <p:cNvCxnSpPr>
            <a:stCxn id="6" idx="3"/>
            <a:endCxn id="13" idx="1"/>
          </p:cNvCxnSpPr>
          <p:nvPr/>
        </p:nvCxnSpPr>
        <p:spPr>
          <a:xfrm flipV="1">
            <a:off x="5339351" y="1482207"/>
            <a:ext cx="1558213" cy="3697898"/>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descr="arrow matching CF type to extract"/>
          <p:cNvCxnSpPr>
            <a:stCxn id="4" idx="3"/>
            <a:endCxn id="8" idx="1"/>
          </p:cNvCxnSpPr>
          <p:nvPr/>
        </p:nvCxnSpPr>
        <p:spPr>
          <a:xfrm>
            <a:off x="5339352" y="1374295"/>
            <a:ext cx="1558213" cy="1932215"/>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descr="arrow matching CF type to extract"/>
          <p:cNvCxnSpPr>
            <a:stCxn id="5" idx="3"/>
            <a:endCxn id="10" idx="1"/>
          </p:cNvCxnSpPr>
          <p:nvPr/>
        </p:nvCxnSpPr>
        <p:spPr>
          <a:xfrm>
            <a:off x="5339352" y="3040625"/>
            <a:ext cx="1558212" cy="2296048"/>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51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3200401" y="-46575"/>
            <a:ext cx="8365749" cy="713898"/>
          </a:xfrm>
        </p:spPr>
        <p:txBody>
          <a:bodyPr>
            <a:normAutofit/>
          </a:bodyPr>
          <a:lstStyle/>
          <a:p>
            <a:r>
              <a:rPr lang="en-GB" sz="3600" b="1" dirty="0"/>
              <a:t>Match the CF type to the extract</a:t>
            </a:r>
          </a:p>
        </p:txBody>
      </p:sp>
      <p:pic>
        <p:nvPicPr>
          <p:cNvPr id="18" name="Picture 17"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9" name="TextBox 18"/>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3.3</a:t>
            </a:r>
          </a:p>
        </p:txBody>
      </p:sp>
      <p:sp>
        <p:nvSpPr>
          <p:cNvPr id="4" name="Rounded Rectangle 3"/>
          <p:cNvSpPr/>
          <p:nvPr/>
        </p:nvSpPr>
        <p:spPr>
          <a:xfrm>
            <a:off x="323557" y="768423"/>
            <a:ext cx="5015795" cy="14407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Implicit elicitation</a:t>
            </a:r>
          </a:p>
          <a:p>
            <a:r>
              <a:rPr lang="en-GB" sz="2000" dirty="0">
                <a:solidFill>
                  <a:srgbClr val="002060"/>
                </a:solidFill>
                <a:latin typeface="Century Gothic" panose="020B0502020202020204" pitchFamily="34" charset="0"/>
              </a:rPr>
              <a:t>The use of non-verbal techniques to elicit self-correction.</a:t>
            </a:r>
          </a:p>
        </p:txBody>
      </p:sp>
      <p:sp>
        <p:nvSpPr>
          <p:cNvPr id="5" name="Rounded Rectangle 4"/>
          <p:cNvSpPr/>
          <p:nvPr/>
        </p:nvSpPr>
        <p:spPr>
          <a:xfrm>
            <a:off x="323557" y="2378749"/>
            <a:ext cx="5015795" cy="175149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Explicit elicitation, with metalinguistic correction.</a:t>
            </a:r>
          </a:p>
          <a:p>
            <a:r>
              <a:rPr lang="en-GB" sz="2000" dirty="0">
                <a:solidFill>
                  <a:srgbClr val="002060"/>
                </a:solidFill>
                <a:latin typeface="Century Gothic" panose="020B0502020202020204" pitchFamily="34" charset="0"/>
              </a:rPr>
              <a:t>Requests for clarification or repetition. Also talks </a:t>
            </a:r>
            <a:r>
              <a:rPr lang="en-GB" sz="2000" i="1" dirty="0">
                <a:solidFill>
                  <a:srgbClr val="002060"/>
                </a:solidFill>
                <a:latin typeface="Century Gothic" panose="020B0502020202020204" pitchFamily="34" charset="0"/>
              </a:rPr>
              <a:t>about</a:t>
            </a:r>
            <a:r>
              <a:rPr lang="en-GB" sz="2000" dirty="0">
                <a:solidFill>
                  <a:srgbClr val="002060"/>
                </a:solidFill>
                <a:latin typeface="Century Gothic" panose="020B0502020202020204" pitchFamily="34" charset="0"/>
              </a:rPr>
              <a:t> language to prompt self-correction.</a:t>
            </a:r>
          </a:p>
        </p:txBody>
      </p:sp>
      <p:sp>
        <p:nvSpPr>
          <p:cNvPr id="6" name="Rounded Rectangle 5"/>
          <p:cNvSpPr/>
          <p:nvPr/>
        </p:nvSpPr>
        <p:spPr>
          <a:xfrm>
            <a:off x="323558" y="4294644"/>
            <a:ext cx="5015794" cy="199229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Explicit recast</a:t>
            </a:r>
          </a:p>
          <a:p>
            <a:r>
              <a:rPr lang="en-GB" sz="2000" dirty="0">
                <a:solidFill>
                  <a:srgbClr val="002060"/>
                </a:solidFill>
                <a:latin typeface="Century Gothic" panose="020B0502020202020204" pitchFamily="34" charset="0"/>
              </a:rPr>
              <a:t>Isolates the error and says it correctly, </a:t>
            </a:r>
            <a:r>
              <a:rPr lang="en-GB" sz="2000" dirty="0">
                <a:solidFill>
                  <a:srgbClr val="002060"/>
                </a:solidFill>
                <a:latin typeface="Century Gothic" panose="020B0502020202020204" pitchFamily="34" charset="0"/>
                <a:ea typeface="Times New Roman" panose="02020603050405020304" pitchFamily="18" charset="0"/>
              </a:rPr>
              <a:t>with emphasis on the correction.</a:t>
            </a:r>
          </a:p>
        </p:txBody>
      </p:sp>
      <p:grpSp>
        <p:nvGrpSpPr>
          <p:cNvPr id="9" name="Group 8" descr="group containing the letters A, B, C for each extract ">
            <a:extLst>
              <a:ext uri="{FF2B5EF4-FFF2-40B4-BE49-F238E27FC236}">
                <a16:creationId xmlns:a16="http://schemas.microsoft.com/office/drawing/2014/main" id="{2177C5CD-BFBE-E140-A160-D3F2D15DB901}"/>
              </a:ext>
            </a:extLst>
          </p:cNvPr>
          <p:cNvGrpSpPr/>
          <p:nvPr/>
        </p:nvGrpSpPr>
        <p:grpSpPr>
          <a:xfrm>
            <a:off x="6432972" y="967270"/>
            <a:ext cx="579675" cy="4550058"/>
            <a:chOff x="5717355" y="1066235"/>
            <a:chExt cx="638984" cy="5015596"/>
          </a:xfrm>
        </p:grpSpPr>
        <p:grpSp>
          <p:nvGrpSpPr>
            <p:cNvPr id="12" name="Group 11">
              <a:extLst>
                <a:ext uri="{FF2B5EF4-FFF2-40B4-BE49-F238E27FC236}">
                  <a16:creationId xmlns:a16="http://schemas.microsoft.com/office/drawing/2014/main" id="{CEA52A94-3DC6-6046-8B5A-1FDE47AB0BB9}"/>
                </a:ext>
              </a:extLst>
            </p:cNvPr>
            <p:cNvGrpSpPr/>
            <p:nvPr/>
          </p:nvGrpSpPr>
          <p:grpSpPr>
            <a:xfrm>
              <a:off x="5717355" y="1066235"/>
              <a:ext cx="638984" cy="2719543"/>
              <a:chOff x="5717355" y="1066235"/>
              <a:chExt cx="638984" cy="2719543"/>
            </a:xfrm>
          </p:grpSpPr>
          <p:sp>
            <p:nvSpPr>
              <p:cNvPr id="15" name="TextBox 14">
                <a:extLst>
                  <a:ext uri="{FF2B5EF4-FFF2-40B4-BE49-F238E27FC236}">
                    <a16:creationId xmlns:a16="http://schemas.microsoft.com/office/drawing/2014/main" id="{F091AFC1-A126-FE49-B766-E3D918AF4E43}"/>
                  </a:ext>
                </a:extLst>
              </p:cNvPr>
              <p:cNvSpPr txBox="1"/>
              <p:nvPr/>
            </p:nvSpPr>
            <p:spPr>
              <a:xfrm>
                <a:off x="5759991" y="1066235"/>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A</a:t>
                </a:r>
              </a:p>
            </p:txBody>
          </p:sp>
          <p:sp>
            <p:nvSpPr>
              <p:cNvPr id="16" name="TextBox 15">
                <a:extLst>
                  <a:ext uri="{FF2B5EF4-FFF2-40B4-BE49-F238E27FC236}">
                    <a16:creationId xmlns:a16="http://schemas.microsoft.com/office/drawing/2014/main" id="{09E73138-9637-564B-BCDB-148F50F3BEA0}"/>
                  </a:ext>
                </a:extLst>
              </p:cNvPr>
              <p:cNvSpPr txBox="1"/>
              <p:nvPr/>
            </p:nvSpPr>
            <p:spPr>
              <a:xfrm>
                <a:off x="5717355" y="3344731"/>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B</a:t>
                </a:r>
              </a:p>
            </p:txBody>
          </p:sp>
        </p:grpSp>
        <p:sp>
          <p:nvSpPr>
            <p:cNvPr id="14" name="TextBox 13">
              <a:extLst>
                <a:ext uri="{FF2B5EF4-FFF2-40B4-BE49-F238E27FC236}">
                  <a16:creationId xmlns:a16="http://schemas.microsoft.com/office/drawing/2014/main" id="{9DEC6073-0C95-674C-958F-EFBCD76B1B00}"/>
                </a:ext>
              </a:extLst>
            </p:cNvPr>
            <p:cNvSpPr txBox="1"/>
            <p:nvPr/>
          </p:nvSpPr>
          <p:spPr>
            <a:xfrm>
              <a:off x="5717355" y="5640784"/>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C</a:t>
              </a:r>
            </a:p>
          </p:txBody>
        </p:sp>
      </p:grpSp>
      <p:sp>
        <p:nvSpPr>
          <p:cNvPr id="13" name="Rounded Rectangle 12"/>
          <p:cNvSpPr/>
          <p:nvPr/>
        </p:nvSpPr>
        <p:spPr>
          <a:xfrm>
            <a:off x="6897564" y="600316"/>
            <a:ext cx="4965767" cy="153830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Nous aimer </a:t>
            </a:r>
            <a:r>
              <a:rPr lang="en-GB" sz="2000" dirty="0" err="1">
                <a:solidFill>
                  <a:srgbClr val="002060"/>
                </a:solidFill>
                <a:latin typeface="Century Gothic" panose="020B0502020202020204" pitchFamily="34" charset="0"/>
              </a:rPr>
              <a:t>parler</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D’accord</a:t>
            </a:r>
            <a:r>
              <a:rPr lang="en-GB" sz="2000" dirty="0">
                <a:solidFill>
                  <a:srgbClr val="002060"/>
                </a:solidFill>
                <a:latin typeface="Century Gothic" panose="020B0502020202020204" pitchFamily="34" charset="0"/>
              </a:rPr>
              <a:t>. Nous </a:t>
            </a:r>
            <a:r>
              <a:rPr lang="en-GB" sz="2000" dirty="0" err="1">
                <a:solidFill>
                  <a:srgbClr val="002060"/>
                </a:solidFill>
                <a:latin typeface="Century Gothic" panose="020B0502020202020204" pitchFamily="34" charset="0"/>
              </a:rPr>
              <a:t>aim</a:t>
            </a:r>
            <a:r>
              <a:rPr lang="en-GB" sz="2000" b="1" dirty="0" err="1">
                <a:solidFill>
                  <a:srgbClr val="002060"/>
                </a:solidFill>
                <a:latin typeface="Century Gothic" panose="020B0502020202020204" pitchFamily="34" charset="0"/>
              </a:rPr>
              <a:t>ons</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parler</a:t>
            </a:r>
            <a:r>
              <a:rPr lang="en-GB" sz="2000" dirty="0">
                <a:solidFill>
                  <a:srgbClr val="002060"/>
                </a:solidFill>
                <a:latin typeface="Century Gothic" panose="020B0502020202020204" pitchFamily="34" charset="0"/>
              </a:rPr>
              <a:t> [teacher adds emphasis]</a:t>
            </a:r>
          </a:p>
        </p:txBody>
      </p:sp>
      <p:sp>
        <p:nvSpPr>
          <p:cNvPr id="8" name="Rounded Rectangle 7"/>
          <p:cNvSpPr/>
          <p:nvPr/>
        </p:nvSpPr>
        <p:spPr>
          <a:xfrm>
            <a:off x="6897564" y="2378749"/>
            <a:ext cx="5009514" cy="185552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solidFill>
                  <a:srgbClr val="002060"/>
                </a:solidFill>
                <a:latin typeface="Century Gothic" panose="020B0502020202020204" pitchFamily="34" charset="0"/>
              </a:rPr>
              <a:t>T:</a:t>
            </a:r>
            <a:r>
              <a:rPr lang="en-GB" sz="2000" dirty="0">
                <a:solidFill>
                  <a:srgbClr val="115076"/>
                </a:solidFill>
                <a:latin typeface="Century Gothic" panose="020B0502020202020204" pitchFamily="34" charset="0"/>
              </a:rPr>
              <a:t> </a:t>
            </a:r>
            <a:r>
              <a:rPr lang="en-GB" sz="2000" dirty="0">
                <a:solidFill>
                  <a:srgbClr val="115076"/>
                </a:solidFill>
              </a:rPr>
              <a:t>¿ </a:t>
            </a:r>
            <a:r>
              <a:rPr lang="en-GB" sz="2000" dirty="0" err="1">
                <a:solidFill>
                  <a:srgbClr val="002060"/>
                </a:solidFill>
                <a:latin typeface="Century Gothic" panose="020B0502020202020204" pitchFamily="34" charset="0"/>
              </a:rPr>
              <a:t>Qué</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es</a:t>
            </a:r>
            <a:r>
              <a:rPr lang="en-GB" sz="2000" dirty="0">
                <a:solidFill>
                  <a:srgbClr val="002060"/>
                </a:solidFill>
                <a:latin typeface="Century Gothic" panose="020B0502020202020204" pitchFamily="34" charset="0"/>
              </a:rPr>
              <a:t> [points to picture of key]?</a:t>
            </a:r>
          </a:p>
          <a:p>
            <a:pPr lvl="0"/>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una</a:t>
            </a:r>
            <a:r>
              <a:rPr lang="en-GB" sz="2000" dirty="0">
                <a:solidFill>
                  <a:srgbClr val="002060"/>
                </a:solidFill>
                <a:latin typeface="Century Gothic" panose="020B0502020202020204" pitchFamily="34" charset="0"/>
              </a:rPr>
              <a:t> lave. [pronounced with single ‘l’]</a:t>
            </a:r>
          </a:p>
          <a:p>
            <a:pPr lvl="0"/>
            <a:r>
              <a:rPr lang="en-GB" sz="2000" dirty="0">
                <a:solidFill>
                  <a:srgbClr val="002060"/>
                </a:solidFill>
                <a:latin typeface="Century Gothic" panose="020B0502020202020204" pitchFamily="34" charset="0"/>
              </a:rPr>
              <a:t>T: [coughs]</a:t>
            </a:r>
          </a:p>
          <a:p>
            <a:pPr lvl="0"/>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una</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llave</a:t>
            </a:r>
            <a:r>
              <a:rPr lang="en-GB" sz="2000" dirty="0">
                <a:solidFill>
                  <a:srgbClr val="002060"/>
                </a:solidFill>
                <a:latin typeface="Century Gothic" panose="020B0502020202020204" pitchFamily="34" charset="0"/>
              </a:rPr>
              <a:t>.</a:t>
            </a:r>
            <a:endParaRPr lang="en-GB" sz="2000" i="1" dirty="0">
              <a:solidFill>
                <a:srgbClr val="002060"/>
              </a:solidFill>
              <a:latin typeface="Century Gothic" panose="020B0502020202020204" pitchFamily="34" charset="0"/>
            </a:endParaRPr>
          </a:p>
        </p:txBody>
      </p:sp>
      <p:sp>
        <p:nvSpPr>
          <p:cNvPr id="10" name="Rounded Rectangle 9"/>
          <p:cNvSpPr/>
          <p:nvPr/>
        </p:nvSpPr>
        <p:spPr>
          <a:xfrm>
            <a:off x="6897565" y="4474398"/>
            <a:ext cx="4965766" cy="185552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T: Tu vas où?</a:t>
            </a:r>
          </a:p>
          <a:p>
            <a:r>
              <a:rPr lang="en-GB" sz="2000" dirty="0">
                <a:solidFill>
                  <a:srgbClr val="002060"/>
                </a:solidFill>
                <a:latin typeface="Century Gothic" panose="020B0502020202020204" pitchFamily="34" charset="0"/>
              </a:rPr>
              <a:t>S: À la </a:t>
            </a:r>
            <a:r>
              <a:rPr lang="en-GB" sz="2000" dirty="0" err="1">
                <a:solidFill>
                  <a:srgbClr val="002060"/>
                </a:solidFill>
                <a:latin typeface="Century Gothic" panose="020B0502020202020204" pitchFamily="34" charset="0"/>
              </a:rPr>
              <a:t>magasin</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Magasin is a masculine noun. How do you say ‘to the’ for a masculine noun?</a:t>
            </a:r>
          </a:p>
          <a:p>
            <a:r>
              <a:rPr lang="en-GB" sz="2000" dirty="0">
                <a:solidFill>
                  <a:srgbClr val="002060"/>
                </a:solidFill>
                <a:latin typeface="Century Gothic" panose="020B0502020202020204" pitchFamily="34" charset="0"/>
              </a:rPr>
              <a:t>S: Au….au </a:t>
            </a:r>
            <a:r>
              <a:rPr lang="en-GB" sz="2000" dirty="0" err="1">
                <a:solidFill>
                  <a:srgbClr val="002060"/>
                </a:solidFill>
                <a:latin typeface="Century Gothic" panose="020B0502020202020204" pitchFamily="34" charset="0"/>
              </a:rPr>
              <a:t>magasin</a:t>
            </a:r>
            <a:endParaRPr lang="en-GB" sz="2000" dirty="0">
              <a:solidFill>
                <a:srgbClr val="002060"/>
              </a:solidFill>
              <a:latin typeface="Century Gothic" panose="020B0502020202020204" pitchFamily="34" charset="0"/>
            </a:endParaRPr>
          </a:p>
        </p:txBody>
      </p:sp>
      <p:cxnSp>
        <p:nvCxnSpPr>
          <p:cNvPr id="20" name="Straight Arrow Connector 19" descr="arrow connecting CF type to extract "/>
          <p:cNvCxnSpPr>
            <a:stCxn id="6" idx="3"/>
            <a:endCxn id="13" idx="1"/>
          </p:cNvCxnSpPr>
          <p:nvPr/>
        </p:nvCxnSpPr>
        <p:spPr>
          <a:xfrm flipV="1">
            <a:off x="5339352" y="1369469"/>
            <a:ext cx="1558212" cy="3921324"/>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descr="arrow connecting CF type to extract "/>
          <p:cNvCxnSpPr>
            <a:stCxn id="4" idx="3"/>
          </p:cNvCxnSpPr>
          <p:nvPr/>
        </p:nvCxnSpPr>
        <p:spPr>
          <a:xfrm>
            <a:off x="5339352" y="1488802"/>
            <a:ext cx="1558212" cy="1832364"/>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descr="arrow connecting CF type to extract "/>
          <p:cNvCxnSpPr>
            <a:stCxn id="5" idx="3"/>
          </p:cNvCxnSpPr>
          <p:nvPr/>
        </p:nvCxnSpPr>
        <p:spPr>
          <a:xfrm>
            <a:off x="5339352" y="3254495"/>
            <a:ext cx="1558212" cy="2155631"/>
          </a:xfrm>
          <a:prstGeom prst="straightConnector1">
            <a:avLst/>
          </a:prstGeom>
          <a:ln w="57150">
            <a:solidFill>
              <a:srgbClr val="115076"/>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96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3.3</a:t>
            </a:r>
          </a:p>
        </p:txBody>
      </p:sp>
      <p:sp>
        <p:nvSpPr>
          <p:cNvPr id="2" name="Title 1"/>
          <p:cNvSpPr>
            <a:spLocks noGrp="1"/>
          </p:cNvSpPr>
          <p:nvPr>
            <p:ph type="title"/>
          </p:nvPr>
        </p:nvSpPr>
        <p:spPr>
          <a:xfrm>
            <a:off x="3301001" y="26522"/>
            <a:ext cx="8365749" cy="714807"/>
          </a:xfrm>
        </p:spPr>
        <p:txBody>
          <a:bodyPr/>
          <a:lstStyle/>
          <a:p>
            <a:r>
              <a:rPr lang="en-GB" b="1" dirty="0">
                <a:solidFill>
                  <a:srgbClr val="115076"/>
                </a:solidFill>
              </a:rPr>
              <a:t>Definitions</a:t>
            </a:r>
          </a:p>
        </p:txBody>
      </p:sp>
      <p:sp>
        <p:nvSpPr>
          <p:cNvPr id="3" name="Content Placeholder 2"/>
          <p:cNvSpPr>
            <a:spLocks noGrp="1"/>
          </p:cNvSpPr>
          <p:nvPr>
            <p:ph idx="1"/>
          </p:nvPr>
        </p:nvSpPr>
        <p:spPr>
          <a:xfrm>
            <a:off x="290514" y="893731"/>
            <a:ext cx="11546958" cy="5599000"/>
          </a:xfrm>
        </p:spPr>
        <p:txBody>
          <a:bodyPr>
            <a:noAutofit/>
          </a:bodyPr>
          <a:lstStyle/>
          <a:p>
            <a:pPr marL="0" indent="0">
              <a:buNone/>
            </a:pPr>
            <a:r>
              <a:rPr lang="en-GB" sz="2400" b="1" i="1" dirty="0">
                <a:solidFill>
                  <a:srgbClr val="115076"/>
                </a:solidFill>
              </a:rPr>
              <a:t>Implicit recast. </a:t>
            </a:r>
            <a:r>
              <a:rPr lang="en-GB" sz="2400" dirty="0">
                <a:solidFill>
                  <a:srgbClr val="115076"/>
                </a:solidFill>
              </a:rPr>
              <a:t>Gives the correct language, as if to confirm the content of what was said.</a:t>
            </a:r>
          </a:p>
          <a:p>
            <a:pPr marL="0" indent="0">
              <a:buNone/>
            </a:pPr>
            <a:r>
              <a:rPr lang="en-GB" sz="2400" b="1" i="1" dirty="0">
                <a:solidFill>
                  <a:srgbClr val="115076"/>
                </a:solidFill>
              </a:rPr>
              <a:t>Explicit recast. </a:t>
            </a:r>
            <a:r>
              <a:rPr lang="en-GB" sz="2400" dirty="0">
                <a:solidFill>
                  <a:srgbClr val="115076"/>
                </a:solidFill>
              </a:rPr>
              <a:t>Isolates the error and says it correctly, </a:t>
            </a:r>
            <a:r>
              <a:rPr lang="en-GB" sz="2400" dirty="0">
                <a:solidFill>
                  <a:srgbClr val="115076"/>
                </a:solidFill>
                <a:ea typeface="Times New Roman" panose="02020603050405020304" pitchFamily="18" charset="0"/>
              </a:rPr>
              <a:t>with clear emphasis on the correction.</a:t>
            </a:r>
          </a:p>
          <a:p>
            <a:pPr marL="0" indent="0">
              <a:buNone/>
            </a:pPr>
            <a:r>
              <a:rPr lang="en-GB" sz="2400" b="1" i="1" dirty="0">
                <a:solidFill>
                  <a:srgbClr val="115076"/>
                </a:solidFill>
              </a:rPr>
              <a:t>Explicit recast, with metalinguistic information. </a:t>
            </a:r>
            <a:r>
              <a:rPr lang="en-GB" sz="2400" dirty="0">
                <a:solidFill>
                  <a:srgbClr val="115076"/>
                </a:solidFill>
              </a:rPr>
              <a:t>Isolates the error and says it correctly, </a:t>
            </a:r>
            <a:r>
              <a:rPr lang="en-GB" sz="2400" dirty="0">
                <a:solidFill>
                  <a:srgbClr val="115076"/>
                </a:solidFill>
                <a:ea typeface="Times New Roman" panose="02020603050405020304" pitchFamily="18" charset="0"/>
              </a:rPr>
              <a:t>with clear emphasis on the correction.</a:t>
            </a:r>
            <a:r>
              <a:rPr lang="en-GB" sz="2400" dirty="0">
                <a:solidFill>
                  <a:srgbClr val="115076"/>
                </a:solidFill>
              </a:rPr>
              <a:t> Talks </a:t>
            </a:r>
            <a:r>
              <a:rPr lang="en-GB" sz="2400" i="1" dirty="0">
                <a:solidFill>
                  <a:srgbClr val="115076"/>
                </a:solidFill>
              </a:rPr>
              <a:t>about</a:t>
            </a:r>
            <a:r>
              <a:rPr lang="en-GB" sz="2400" dirty="0">
                <a:solidFill>
                  <a:srgbClr val="115076"/>
                </a:solidFill>
              </a:rPr>
              <a:t> the language that caused the error and/or explains the correction.</a:t>
            </a:r>
          </a:p>
          <a:p>
            <a:pPr marL="0" indent="0" algn="ctr">
              <a:buNone/>
            </a:pPr>
            <a:r>
              <a:rPr lang="en-GB" sz="2400" b="1" i="1" dirty="0">
                <a:solidFill>
                  <a:srgbClr val="115076"/>
                </a:solidFill>
              </a:rPr>
              <a:t>-----------------------</a:t>
            </a:r>
          </a:p>
          <a:p>
            <a:pPr marL="0" indent="0">
              <a:buNone/>
            </a:pPr>
            <a:r>
              <a:rPr lang="en-GB" sz="2400" b="1" i="1" dirty="0">
                <a:solidFill>
                  <a:srgbClr val="115076"/>
                </a:solidFill>
              </a:rPr>
              <a:t>Implicit elicitation. </a:t>
            </a:r>
            <a:r>
              <a:rPr lang="en-GB" sz="2400" dirty="0">
                <a:solidFill>
                  <a:srgbClr val="115076"/>
                </a:solidFill>
              </a:rPr>
              <a:t>Uses non-verbal techniques (e.g., raised eyebrow, puzzled look) to elicit self-correction.</a:t>
            </a:r>
          </a:p>
          <a:p>
            <a:pPr marL="0" indent="0">
              <a:buNone/>
            </a:pPr>
            <a:r>
              <a:rPr lang="en-GB" sz="2400" b="1" i="1" dirty="0">
                <a:solidFill>
                  <a:srgbClr val="115076"/>
                </a:solidFill>
              </a:rPr>
              <a:t>Explicit elicitation. </a:t>
            </a:r>
            <a:r>
              <a:rPr lang="en-GB" sz="2400" dirty="0">
                <a:solidFill>
                  <a:srgbClr val="115076"/>
                </a:solidFill>
              </a:rPr>
              <a:t>Requests clarification or repetition, sometimes due to genuine miscommunication caused by error. </a:t>
            </a:r>
          </a:p>
          <a:p>
            <a:pPr marL="0" indent="0">
              <a:buNone/>
            </a:pPr>
            <a:r>
              <a:rPr lang="en-GB" sz="2400" b="1" i="1" dirty="0">
                <a:solidFill>
                  <a:srgbClr val="115076"/>
                </a:solidFill>
              </a:rPr>
              <a:t>Explicit elicitation, with metalinguistic information</a:t>
            </a:r>
            <a:r>
              <a:rPr lang="en-GB" sz="2400" b="1" dirty="0">
                <a:solidFill>
                  <a:srgbClr val="115076"/>
                </a:solidFill>
              </a:rPr>
              <a:t>. </a:t>
            </a:r>
            <a:r>
              <a:rPr lang="en-GB" sz="2400" dirty="0">
                <a:solidFill>
                  <a:srgbClr val="115076"/>
                </a:solidFill>
              </a:rPr>
              <a:t>Requests clarification or repetition, and talks </a:t>
            </a:r>
            <a:r>
              <a:rPr lang="en-GB" sz="2400" i="1" dirty="0">
                <a:solidFill>
                  <a:srgbClr val="115076"/>
                </a:solidFill>
              </a:rPr>
              <a:t>about</a:t>
            </a:r>
            <a:r>
              <a:rPr lang="en-GB" sz="2400" dirty="0">
                <a:solidFill>
                  <a:srgbClr val="115076"/>
                </a:solidFill>
              </a:rPr>
              <a:t> language to prompt self-correction.</a:t>
            </a:r>
          </a:p>
          <a:p>
            <a:endParaRPr lang="en-GB" sz="2400" dirty="0">
              <a:solidFill>
                <a:srgbClr val="115076"/>
              </a:solidFill>
            </a:endParaRPr>
          </a:p>
          <a:p>
            <a:endParaRPr lang="en-GB" sz="2400" dirty="0">
              <a:solidFill>
                <a:srgbClr val="115076"/>
              </a:solidFill>
            </a:endParaRPr>
          </a:p>
          <a:p>
            <a:endParaRPr lang="en-GB" sz="2400" dirty="0">
              <a:solidFill>
                <a:srgbClr val="115076"/>
              </a:solidFill>
            </a:endParaRPr>
          </a:p>
          <a:p>
            <a:endParaRPr lang="en-GB" sz="2400" dirty="0">
              <a:solidFill>
                <a:srgbClr val="115076"/>
              </a:solidFill>
            </a:endParaRPr>
          </a:p>
        </p:txBody>
      </p:sp>
    </p:spTree>
    <p:extLst>
      <p:ext uri="{BB962C8B-B14F-4D97-AF65-F5344CB8AC3E}">
        <p14:creationId xmlns:p14="http://schemas.microsoft.com/office/powerpoint/2010/main" val="10619389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27" name="TextBox 26"/>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3.3</a:t>
            </a:r>
          </a:p>
        </p:txBody>
      </p:sp>
      <p:sp>
        <p:nvSpPr>
          <p:cNvPr id="5" name="Title 4"/>
          <p:cNvSpPr>
            <a:spLocks noGrp="1"/>
          </p:cNvSpPr>
          <p:nvPr>
            <p:ph type="title"/>
          </p:nvPr>
        </p:nvSpPr>
        <p:spPr>
          <a:xfrm>
            <a:off x="3367812" y="11066"/>
            <a:ext cx="8365749" cy="615664"/>
          </a:xfrm>
        </p:spPr>
        <p:txBody>
          <a:bodyPr>
            <a:normAutofit/>
          </a:bodyPr>
          <a:lstStyle/>
          <a:p>
            <a:r>
              <a:rPr lang="en-GB" sz="3600" b="1" dirty="0">
                <a:solidFill>
                  <a:srgbClr val="115076"/>
                </a:solidFill>
              </a:rPr>
              <a:t>Name that CF type [1]…</a:t>
            </a:r>
          </a:p>
        </p:txBody>
      </p:sp>
      <p:grpSp>
        <p:nvGrpSpPr>
          <p:cNvPr id="12" name="Group 11" descr="group containing the letters A, B, C for each extract ">
            <a:extLst>
              <a:ext uri="{FF2B5EF4-FFF2-40B4-BE49-F238E27FC236}">
                <a16:creationId xmlns:a16="http://schemas.microsoft.com/office/drawing/2014/main" id="{5E19FDA4-177E-C640-911D-15AA4BE74EED}"/>
              </a:ext>
            </a:extLst>
          </p:cNvPr>
          <p:cNvGrpSpPr/>
          <p:nvPr/>
        </p:nvGrpSpPr>
        <p:grpSpPr>
          <a:xfrm>
            <a:off x="637821" y="1148213"/>
            <a:ext cx="782224" cy="4812763"/>
            <a:chOff x="4808132" y="1082969"/>
            <a:chExt cx="862257" cy="5305179"/>
          </a:xfrm>
        </p:grpSpPr>
        <p:grpSp>
          <p:nvGrpSpPr>
            <p:cNvPr id="13" name="Group 12">
              <a:extLst>
                <a:ext uri="{FF2B5EF4-FFF2-40B4-BE49-F238E27FC236}">
                  <a16:creationId xmlns:a16="http://schemas.microsoft.com/office/drawing/2014/main" id="{45C5E620-A780-1947-ABB0-A7D6D6217B13}"/>
                </a:ext>
              </a:extLst>
            </p:cNvPr>
            <p:cNvGrpSpPr/>
            <p:nvPr/>
          </p:nvGrpSpPr>
          <p:grpSpPr>
            <a:xfrm>
              <a:off x="4853331" y="1082969"/>
              <a:ext cx="817058" cy="2722188"/>
              <a:chOff x="4853331" y="1082969"/>
              <a:chExt cx="817058" cy="2722188"/>
            </a:xfrm>
          </p:grpSpPr>
          <p:sp>
            <p:nvSpPr>
              <p:cNvPr id="15" name="TextBox 14">
                <a:extLst>
                  <a:ext uri="{FF2B5EF4-FFF2-40B4-BE49-F238E27FC236}">
                    <a16:creationId xmlns:a16="http://schemas.microsoft.com/office/drawing/2014/main" id="{884C555C-B1E9-5544-8F7A-D807003CEBFA}"/>
                  </a:ext>
                </a:extLst>
              </p:cNvPr>
              <p:cNvSpPr txBox="1"/>
              <p:nvPr/>
            </p:nvSpPr>
            <p:spPr>
              <a:xfrm>
                <a:off x="4892353" y="1082969"/>
                <a:ext cx="778036"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A</a:t>
                </a:r>
              </a:p>
            </p:txBody>
          </p:sp>
          <p:sp>
            <p:nvSpPr>
              <p:cNvPr id="16" name="TextBox 15">
                <a:extLst>
                  <a:ext uri="{FF2B5EF4-FFF2-40B4-BE49-F238E27FC236}">
                    <a16:creationId xmlns:a16="http://schemas.microsoft.com/office/drawing/2014/main" id="{8A8B9A87-1117-9546-ACA0-CA3601CDF799}"/>
                  </a:ext>
                </a:extLst>
              </p:cNvPr>
              <p:cNvSpPr txBox="1"/>
              <p:nvPr/>
            </p:nvSpPr>
            <p:spPr>
              <a:xfrm>
                <a:off x="4853331" y="3364110"/>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B</a:t>
                </a:r>
              </a:p>
            </p:txBody>
          </p:sp>
        </p:grpSp>
        <p:sp>
          <p:nvSpPr>
            <p:cNvPr id="14" name="TextBox 13">
              <a:extLst>
                <a:ext uri="{FF2B5EF4-FFF2-40B4-BE49-F238E27FC236}">
                  <a16:creationId xmlns:a16="http://schemas.microsoft.com/office/drawing/2014/main" id="{12BE7134-B15B-A94E-8F56-13FD19F3F69C}"/>
                </a:ext>
              </a:extLst>
            </p:cNvPr>
            <p:cNvSpPr txBox="1"/>
            <p:nvPr/>
          </p:nvSpPr>
          <p:spPr>
            <a:xfrm>
              <a:off x="4808132" y="5947101"/>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C</a:t>
              </a:r>
            </a:p>
          </p:txBody>
        </p:sp>
      </p:grpSp>
      <p:sp>
        <p:nvSpPr>
          <p:cNvPr id="11" name="Rounded Rectangle 10"/>
          <p:cNvSpPr/>
          <p:nvPr/>
        </p:nvSpPr>
        <p:spPr>
          <a:xfrm>
            <a:off x="1178817" y="735521"/>
            <a:ext cx="5143751" cy="16256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solidFill>
                  <a:srgbClr val="002060"/>
                </a:solidFill>
                <a:latin typeface="Century Gothic" panose="020B0502020202020204" pitchFamily="34" charset="0"/>
              </a:rPr>
              <a:t>T: [points to word ‘</a:t>
            </a:r>
            <a:r>
              <a:rPr lang="en-GB" sz="2000" dirty="0" err="1">
                <a:solidFill>
                  <a:srgbClr val="002060"/>
                </a:solidFill>
                <a:latin typeface="Century Gothic" panose="020B0502020202020204" pitchFamily="34" charset="0"/>
              </a:rPr>
              <a:t>ciencias</a:t>
            </a:r>
            <a:r>
              <a:rPr lang="en-GB" sz="2000" dirty="0">
                <a:solidFill>
                  <a:srgbClr val="002060"/>
                </a:solidFill>
                <a:latin typeface="Century Gothic" panose="020B0502020202020204" pitchFamily="34" charset="0"/>
              </a:rPr>
              <a:t>’ on board]</a:t>
            </a:r>
          </a:p>
          <a:p>
            <a:pPr lvl="0"/>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ciencias</a:t>
            </a:r>
            <a:r>
              <a:rPr lang="en-GB" sz="2000" dirty="0">
                <a:solidFill>
                  <a:srgbClr val="002060"/>
                </a:solidFill>
                <a:latin typeface="Century Gothic" panose="020B0502020202020204" pitchFamily="34" charset="0"/>
              </a:rPr>
              <a:t> [with hard ‘c’]</a:t>
            </a:r>
          </a:p>
          <a:p>
            <a:pPr lvl="0"/>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cómo</a:t>
            </a:r>
            <a:r>
              <a:rPr lang="en-GB" sz="2000" dirty="0">
                <a:solidFill>
                  <a:srgbClr val="002060"/>
                </a:solidFill>
                <a:latin typeface="Century Gothic" panose="020B0502020202020204" pitchFamily="34" charset="0"/>
              </a:rPr>
              <a:t>?</a:t>
            </a:r>
          </a:p>
          <a:p>
            <a:pPr lvl="0"/>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ciencias</a:t>
            </a:r>
            <a:r>
              <a:rPr lang="en-GB" sz="2000" dirty="0">
                <a:solidFill>
                  <a:srgbClr val="002060"/>
                </a:solidFill>
                <a:latin typeface="Century Gothic" panose="020B0502020202020204" pitchFamily="34" charset="0"/>
              </a:rPr>
              <a:t> [with correct </a:t>
            </a:r>
            <a:r>
              <a:rPr lang="en-GB" sz="2000" dirty="0" err="1">
                <a:solidFill>
                  <a:srgbClr val="002060"/>
                </a:solidFill>
                <a:latin typeface="Century Gothic" panose="020B0502020202020204" pitchFamily="34" charset="0"/>
              </a:rPr>
              <a:t>ceceo</a:t>
            </a:r>
            <a:r>
              <a:rPr lang="en-GB" sz="2000" dirty="0">
                <a:solidFill>
                  <a:srgbClr val="002060"/>
                </a:solidFill>
                <a:latin typeface="Century Gothic" panose="020B0502020202020204" pitchFamily="34" charset="0"/>
              </a:rPr>
              <a:t> pronunciation]</a:t>
            </a:r>
            <a:endParaRPr lang="en-GB" sz="2000" i="1" dirty="0">
              <a:solidFill>
                <a:srgbClr val="002060"/>
              </a:solidFill>
              <a:latin typeface="Century Gothic" panose="020B0502020202020204" pitchFamily="34" charset="0"/>
            </a:endParaRPr>
          </a:p>
        </p:txBody>
      </p:sp>
      <p:sp>
        <p:nvSpPr>
          <p:cNvPr id="10" name="Rounded Rectangle 9"/>
          <p:cNvSpPr/>
          <p:nvPr/>
        </p:nvSpPr>
        <p:spPr>
          <a:xfrm>
            <a:off x="1178816" y="2546885"/>
            <a:ext cx="5105071" cy="227833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[Students are reading aloud].</a:t>
            </a:r>
          </a:p>
          <a:p>
            <a:r>
              <a:rPr lang="en-GB" sz="2000" dirty="0">
                <a:solidFill>
                  <a:srgbClr val="002060"/>
                </a:solidFill>
                <a:latin typeface="Century Gothic" panose="020B0502020202020204" pitchFamily="34" charset="0"/>
              </a:rPr>
              <a:t>S: La pollution [pronounced with English ‘</a:t>
            </a:r>
            <a:r>
              <a:rPr lang="en-GB" sz="2000" dirty="0" err="1">
                <a:solidFill>
                  <a:srgbClr val="002060"/>
                </a:solidFill>
                <a:latin typeface="Century Gothic" panose="020B0502020202020204" pitchFamily="34" charset="0"/>
              </a:rPr>
              <a:t>tion</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est</a:t>
            </a:r>
            <a:r>
              <a:rPr lang="en-GB" sz="2000" dirty="0">
                <a:solidFill>
                  <a:srgbClr val="002060"/>
                </a:solidFill>
                <a:latin typeface="Century Gothic" panose="020B0502020202020204" pitchFamily="34" charset="0"/>
              </a:rPr>
              <a:t> un </a:t>
            </a:r>
            <a:r>
              <a:rPr lang="en-GB" sz="2000" dirty="0" err="1">
                <a:solidFill>
                  <a:srgbClr val="002060"/>
                </a:solidFill>
                <a:latin typeface="Century Gothic" panose="020B0502020202020204" pitchFamily="34" charset="0"/>
              </a:rPr>
              <a:t>problème</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c’est</a:t>
            </a:r>
            <a:r>
              <a:rPr lang="en-GB" sz="2000" dirty="0">
                <a:solidFill>
                  <a:srgbClr val="002060"/>
                </a:solidFill>
                <a:latin typeface="Century Gothic" panose="020B0502020202020204" pitchFamily="34" charset="0"/>
              </a:rPr>
              <a:t> </a:t>
            </a:r>
            <a:r>
              <a:rPr lang="en-GB" sz="2000" i="1" dirty="0">
                <a:solidFill>
                  <a:srgbClr val="002060"/>
                </a:solidFill>
                <a:latin typeface="Century Gothic" panose="020B0502020202020204" pitchFamily="34" charset="0"/>
              </a:rPr>
              <a:t>pollution</a:t>
            </a:r>
            <a:r>
              <a:rPr lang="en-GB" sz="2000" dirty="0">
                <a:solidFill>
                  <a:srgbClr val="002060"/>
                </a:solidFill>
                <a:latin typeface="Century Gothic" panose="020B0502020202020204" pitchFamily="34" charset="0"/>
              </a:rPr>
              <a:t>. [teacher adds emphasis]. Remember that the ‘-</a:t>
            </a:r>
            <a:r>
              <a:rPr lang="en-GB" sz="2000" dirty="0" err="1">
                <a:solidFill>
                  <a:srgbClr val="002060"/>
                </a:solidFill>
                <a:latin typeface="Century Gothic" panose="020B0502020202020204" pitchFamily="34" charset="0"/>
              </a:rPr>
              <a:t>i</a:t>
            </a:r>
            <a:r>
              <a:rPr lang="en-GB" sz="2000" dirty="0">
                <a:solidFill>
                  <a:srgbClr val="002060"/>
                </a:solidFill>
                <a:latin typeface="Century Gothic" panose="020B0502020202020204" pitchFamily="34" charset="0"/>
              </a:rPr>
              <a:t>-o-n’ endings are pronounced ‘ion’.</a:t>
            </a:r>
          </a:p>
        </p:txBody>
      </p:sp>
      <p:sp>
        <p:nvSpPr>
          <p:cNvPr id="9" name="Rounded Rectangle 8"/>
          <p:cNvSpPr/>
          <p:nvPr/>
        </p:nvSpPr>
        <p:spPr>
          <a:xfrm>
            <a:off x="1199541" y="5010978"/>
            <a:ext cx="5084346" cy="131588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Qué</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es</a:t>
            </a:r>
            <a:r>
              <a:rPr lang="en-GB" sz="2000" dirty="0">
                <a:solidFill>
                  <a:srgbClr val="002060"/>
                </a:solidFill>
                <a:latin typeface="Century Gothic" panose="020B0502020202020204" pitchFamily="34" charset="0"/>
              </a:rPr>
              <a:t> ‘flowers’ en español?</a:t>
            </a:r>
          </a:p>
          <a:p>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flores</a:t>
            </a:r>
            <a:r>
              <a:rPr lang="en-GB" sz="2000" dirty="0">
                <a:solidFill>
                  <a:srgbClr val="002060"/>
                </a:solidFill>
                <a:latin typeface="Century Gothic" panose="020B0502020202020204" pitchFamily="34" charset="0"/>
              </a:rPr>
              <a:t> [without ‘</a:t>
            </a:r>
            <a:r>
              <a:rPr lang="en-GB" sz="2000" dirty="0" err="1">
                <a:solidFill>
                  <a:srgbClr val="002060"/>
                </a:solidFill>
                <a:latin typeface="Century Gothic" panose="020B0502020202020204" pitchFamily="34" charset="0"/>
              </a:rPr>
              <a:t>es</a:t>
            </a:r>
            <a:r>
              <a:rPr lang="en-GB" sz="2000" dirty="0">
                <a:solidFill>
                  <a:srgbClr val="002060"/>
                </a:solidFill>
                <a:latin typeface="Century Gothic" panose="020B0502020202020204" pitchFamily="34" charset="0"/>
              </a:rPr>
              <a:t>’ sounded out, floors]</a:t>
            </a:r>
          </a:p>
          <a:p>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flores</a:t>
            </a:r>
            <a:endParaRPr lang="en-GB" sz="2000" i="1" dirty="0">
              <a:solidFill>
                <a:srgbClr val="002060"/>
              </a:solidFill>
              <a:latin typeface="Century Gothic" panose="020B0502020202020204" pitchFamily="34" charset="0"/>
            </a:endParaRPr>
          </a:p>
        </p:txBody>
      </p:sp>
      <p:grpSp>
        <p:nvGrpSpPr>
          <p:cNvPr id="21" name="Group 20" descr="group containing the letters D, E and F for each extract ">
            <a:extLst>
              <a:ext uri="{FF2B5EF4-FFF2-40B4-BE49-F238E27FC236}">
                <a16:creationId xmlns:a16="http://schemas.microsoft.com/office/drawing/2014/main" id="{6FC5498F-658F-5849-99DA-547C5EA31F1B}"/>
              </a:ext>
            </a:extLst>
          </p:cNvPr>
          <p:cNvGrpSpPr/>
          <p:nvPr/>
        </p:nvGrpSpPr>
        <p:grpSpPr>
          <a:xfrm>
            <a:off x="6343292" y="1096033"/>
            <a:ext cx="579675" cy="4550058"/>
            <a:chOff x="5717355" y="1066235"/>
            <a:chExt cx="638984" cy="5015596"/>
          </a:xfrm>
        </p:grpSpPr>
        <p:grpSp>
          <p:nvGrpSpPr>
            <p:cNvPr id="22" name="Group 21">
              <a:extLst>
                <a:ext uri="{FF2B5EF4-FFF2-40B4-BE49-F238E27FC236}">
                  <a16:creationId xmlns:a16="http://schemas.microsoft.com/office/drawing/2014/main" id="{9E50B1DA-8A58-864E-92B1-40ACE511017A}"/>
                </a:ext>
              </a:extLst>
            </p:cNvPr>
            <p:cNvGrpSpPr/>
            <p:nvPr/>
          </p:nvGrpSpPr>
          <p:grpSpPr>
            <a:xfrm>
              <a:off x="5717355" y="1066235"/>
              <a:ext cx="638984" cy="2954743"/>
              <a:chOff x="5717355" y="1066235"/>
              <a:chExt cx="638984" cy="2954743"/>
            </a:xfrm>
          </p:grpSpPr>
          <p:sp>
            <p:nvSpPr>
              <p:cNvPr id="24" name="TextBox 23">
                <a:extLst>
                  <a:ext uri="{FF2B5EF4-FFF2-40B4-BE49-F238E27FC236}">
                    <a16:creationId xmlns:a16="http://schemas.microsoft.com/office/drawing/2014/main" id="{B846BFA3-BF12-594B-B9B6-E3AB50C98226}"/>
                  </a:ext>
                </a:extLst>
              </p:cNvPr>
              <p:cNvSpPr txBox="1"/>
              <p:nvPr/>
            </p:nvSpPr>
            <p:spPr>
              <a:xfrm>
                <a:off x="5759991" y="1066235"/>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D</a:t>
                </a:r>
              </a:p>
            </p:txBody>
          </p:sp>
          <p:sp>
            <p:nvSpPr>
              <p:cNvPr id="25" name="TextBox 24">
                <a:extLst>
                  <a:ext uri="{FF2B5EF4-FFF2-40B4-BE49-F238E27FC236}">
                    <a16:creationId xmlns:a16="http://schemas.microsoft.com/office/drawing/2014/main" id="{C8D2B92B-523C-AA48-8C2E-24D125584AF5}"/>
                  </a:ext>
                </a:extLst>
              </p:cNvPr>
              <p:cNvSpPr txBox="1"/>
              <p:nvPr/>
            </p:nvSpPr>
            <p:spPr>
              <a:xfrm>
                <a:off x="5717355" y="3579931"/>
                <a:ext cx="469490"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E</a:t>
                </a:r>
              </a:p>
            </p:txBody>
          </p:sp>
        </p:grpSp>
        <p:sp>
          <p:nvSpPr>
            <p:cNvPr id="23" name="TextBox 22">
              <a:extLst>
                <a:ext uri="{FF2B5EF4-FFF2-40B4-BE49-F238E27FC236}">
                  <a16:creationId xmlns:a16="http://schemas.microsoft.com/office/drawing/2014/main" id="{B97E157E-F8F4-744B-B030-45E42316B1A1}"/>
                </a:ext>
              </a:extLst>
            </p:cNvPr>
            <p:cNvSpPr txBox="1"/>
            <p:nvPr/>
          </p:nvSpPr>
          <p:spPr>
            <a:xfrm>
              <a:off x="5717355" y="5640784"/>
              <a:ext cx="596348" cy="441047"/>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F</a:t>
              </a:r>
            </a:p>
          </p:txBody>
        </p:sp>
      </p:grpSp>
      <p:sp>
        <p:nvSpPr>
          <p:cNvPr id="20" name="Rounded Rectangle 19">
            <a:extLst>
              <a:ext uri="{FF2B5EF4-FFF2-40B4-BE49-F238E27FC236}">
                <a16:creationId xmlns:a16="http://schemas.microsoft.com/office/drawing/2014/main" id="{3D5A7532-1F50-254E-B5AA-F00C1A9D548C}"/>
              </a:ext>
            </a:extLst>
          </p:cNvPr>
          <p:cNvSpPr/>
          <p:nvPr/>
        </p:nvSpPr>
        <p:spPr>
          <a:xfrm>
            <a:off x="6807884" y="641761"/>
            <a:ext cx="5199431" cy="225975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[reading ‘utiliser’ on board] </a:t>
            </a:r>
            <a:r>
              <a:rPr lang="en-GB" sz="2000" dirty="0" err="1">
                <a:solidFill>
                  <a:srgbClr val="002060"/>
                </a:solidFill>
                <a:latin typeface="Century Gothic" panose="020B0502020202020204" pitchFamily="34" charset="0"/>
              </a:rPr>
              <a:t>yutilizer</a:t>
            </a:r>
            <a:r>
              <a:rPr lang="en-GB" sz="2000" dirty="0">
                <a:solidFill>
                  <a:srgbClr val="002060"/>
                </a:solidFill>
                <a:latin typeface="Century Gothic" panose="020B0502020202020204" pitchFamily="34" charset="0"/>
              </a:rPr>
              <a:t> [pronounces ‘u’ like English ‘you’]</a:t>
            </a:r>
          </a:p>
          <a:p>
            <a:r>
              <a:rPr lang="en-GB" sz="2000" dirty="0">
                <a:solidFill>
                  <a:srgbClr val="002060"/>
                </a:solidFill>
                <a:latin typeface="Century Gothic" panose="020B0502020202020204" pitchFamily="34" charset="0"/>
              </a:rPr>
              <a:t>T:  Now try it again, focusing on the first letter. Bring your lips really close together as you say the vowel.</a:t>
            </a:r>
          </a:p>
          <a:p>
            <a:r>
              <a:rPr lang="en-GB" sz="2000" dirty="0">
                <a:solidFill>
                  <a:srgbClr val="002060"/>
                </a:solidFill>
                <a:latin typeface="Century Gothic" panose="020B0502020202020204" pitchFamily="34" charset="0"/>
              </a:rPr>
              <a:t>S: utiliser</a:t>
            </a:r>
          </a:p>
        </p:txBody>
      </p:sp>
      <p:sp>
        <p:nvSpPr>
          <p:cNvPr id="18" name="Rounded Rectangle 17">
            <a:extLst>
              <a:ext uri="{FF2B5EF4-FFF2-40B4-BE49-F238E27FC236}">
                <a16:creationId xmlns:a16="http://schemas.microsoft.com/office/drawing/2014/main" id="{3C13E96A-070F-8E48-A602-08E20F2D013F}"/>
              </a:ext>
            </a:extLst>
          </p:cNvPr>
          <p:cNvSpPr/>
          <p:nvPr/>
        </p:nvSpPr>
        <p:spPr>
          <a:xfrm>
            <a:off x="6787161" y="3187600"/>
            <a:ext cx="5199430" cy="8022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La fille </a:t>
            </a:r>
            <a:r>
              <a:rPr lang="en-GB" sz="2000" dirty="0" err="1">
                <a:solidFill>
                  <a:srgbClr val="002060"/>
                </a:solidFill>
                <a:latin typeface="Century Gothic" panose="020B0502020202020204" pitchFamily="34" charset="0"/>
              </a:rPr>
              <a:t>est</a:t>
            </a:r>
            <a:r>
              <a:rPr lang="en-GB" sz="2000" dirty="0">
                <a:solidFill>
                  <a:srgbClr val="002060"/>
                </a:solidFill>
                <a:latin typeface="Century Gothic" panose="020B0502020202020204" pitchFamily="34" charset="0"/>
              </a:rPr>
              <a:t> français [no ‘s’ sounded]</a:t>
            </a:r>
          </a:p>
          <a:p>
            <a:r>
              <a:rPr lang="en-GB" sz="2000" dirty="0">
                <a:solidFill>
                  <a:srgbClr val="002060"/>
                </a:solidFill>
                <a:latin typeface="Century Gothic" panose="020B0502020202020204" pitchFamily="34" charset="0"/>
              </a:rPr>
              <a:t>T: L</a:t>
            </a:r>
            <a:r>
              <a:rPr lang="en-GB" sz="2000" dirty="0" smtClean="0">
                <a:solidFill>
                  <a:srgbClr val="002060"/>
                </a:solidFill>
                <a:latin typeface="Century Gothic" panose="020B0502020202020204" pitchFamily="34" charset="0"/>
              </a:rPr>
              <a:t>a </a:t>
            </a:r>
            <a:r>
              <a:rPr lang="en-GB" sz="2000" dirty="0">
                <a:solidFill>
                  <a:srgbClr val="002060"/>
                </a:solidFill>
                <a:latin typeface="Century Gothic" panose="020B0502020202020204" pitchFamily="34" charset="0"/>
              </a:rPr>
              <a:t>fille est française. </a:t>
            </a:r>
            <a:endParaRPr lang="en-GB" sz="2000" b="1" i="1" dirty="0">
              <a:solidFill>
                <a:srgbClr val="002060"/>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EA47F3D4-B11E-8D4C-95ED-28471AD72742}"/>
              </a:ext>
            </a:extLst>
          </p:cNvPr>
          <p:cNvSpPr/>
          <p:nvPr/>
        </p:nvSpPr>
        <p:spPr>
          <a:xfrm>
            <a:off x="6767820" y="4275928"/>
            <a:ext cx="5238110" cy="204107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T: ¿qué es? [points to a church]</a:t>
            </a:r>
          </a:p>
          <a:p>
            <a:r>
              <a:rPr lang="en-GB" sz="2000" dirty="0">
                <a:solidFill>
                  <a:srgbClr val="002060"/>
                </a:solidFill>
                <a:latin typeface="Century Gothic" panose="020B0502020202020204" pitchFamily="34" charset="0"/>
              </a:rPr>
              <a:t>S: Es </a:t>
            </a:r>
            <a:r>
              <a:rPr lang="en-GB" sz="2000" dirty="0" err="1">
                <a:solidFill>
                  <a:srgbClr val="002060"/>
                </a:solidFill>
                <a:latin typeface="Century Gothic" panose="020B0502020202020204" pitchFamily="34" charset="0"/>
              </a:rPr>
              <a:t>una</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inglesia</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[looks confused / puzzled]</a:t>
            </a:r>
          </a:p>
          <a:p>
            <a:r>
              <a:rPr lang="en-GB" sz="2000" dirty="0">
                <a:solidFill>
                  <a:srgbClr val="002060"/>
                </a:solidFill>
                <a:latin typeface="Century Gothic" panose="020B0502020202020204" pitchFamily="34" charset="0"/>
              </a:rPr>
              <a:t>S: Ah, no. </a:t>
            </a:r>
            <a:r>
              <a:rPr lang="en-GB" sz="2000" dirty="0" err="1">
                <a:solidFill>
                  <a:srgbClr val="002060"/>
                </a:solidFill>
                <a:latin typeface="Century Gothic" panose="020B0502020202020204" pitchFamily="34" charset="0"/>
              </a:rPr>
              <a:t>Iglesia</a:t>
            </a:r>
            <a:r>
              <a:rPr lang="en-GB" sz="2000" dirty="0">
                <a:solidFill>
                  <a:srgbClr val="002060"/>
                </a:solidFill>
                <a:latin typeface="Century Gothic" panose="020B0502020202020204" pitchFamily="34" charset="0"/>
              </a:rPr>
              <a:t>.</a:t>
            </a:r>
          </a:p>
        </p:txBody>
      </p:sp>
    </p:spTree>
    <p:extLst>
      <p:ext uri="{BB962C8B-B14F-4D97-AF65-F5344CB8AC3E}">
        <p14:creationId xmlns:p14="http://schemas.microsoft.com/office/powerpoint/2010/main" val="26490232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28" name="TextBox 27"/>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3.3</a:t>
            </a:r>
          </a:p>
        </p:txBody>
      </p:sp>
      <p:sp>
        <p:nvSpPr>
          <p:cNvPr id="26" name="Title 4"/>
          <p:cNvSpPr>
            <a:spLocks noGrp="1"/>
          </p:cNvSpPr>
          <p:nvPr>
            <p:ph type="title"/>
          </p:nvPr>
        </p:nvSpPr>
        <p:spPr>
          <a:xfrm>
            <a:off x="3367812" y="11066"/>
            <a:ext cx="8365749" cy="615664"/>
          </a:xfrm>
        </p:spPr>
        <p:txBody>
          <a:bodyPr>
            <a:normAutofit/>
          </a:bodyPr>
          <a:lstStyle/>
          <a:p>
            <a:r>
              <a:rPr lang="en-GB" sz="3600" b="1" dirty="0">
                <a:solidFill>
                  <a:srgbClr val="115076"/>
                </a:solidFill>
              </a:rPr>
              <a:t>Name that CF type [2]</a:t>
            </a:r>
          </a:p>
        </p:txBody>
      </p:sp>
      <p:sp>
        <p:nvSpPr>
          <p:cNvPr id="15" name="TextBox 14">
            <a:extLst>
              <a:ext uri="{FF2B5EF4-FFF2-40B4-BE49-F238E27FC236}">
                <a16:creationId xmlns:a16="http://schemas.microsoft.com/office/drawing/2014/main" id="{D02DBE38-59EF-1642-AE5C-2E67ADE41659}"/>
              </a:ext>
            </a:extLst>
          </p:cNvPr>
          <p:cNvSpPr txBox="1"/>
          <p:nvPr/>
        </p:nvSpPr>
        <p:spPr>
          <a:xfrm>
            <a:off x="684838" y="1208112"/>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G</a:t>
            </a:r>
          </a:p>
        </p:txBody>
      </p:sp>
      <p:sp>
        <p:nvSpPr>
          <p:cNvPr id="13" name="Rounded Rectangle 12"/>
          <p:cNvSpPr/>
          <p:nvPr/>
        </p:nvSpPr>
        <p:spPr>
          <a:xfrm>
            <a:off x="1079248" y="836622"/>
            <a:ext cx="4875454" cy="115952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El colegio hay tres profesores.</a:t>
            </a:r>
          </a:p>
          <a:p>
            <a:r>
              <a:rPr lang="en-GB" sz="2000" dirty="0">
                <a:solidFill>
                  <a:srgbClr val="002060"/>
                </a:solidFill>
                <a:latin typeface="Century Gothic" panose="020B0502020202020204" pitchFamily="34" charset="0"/>
              </a:rPr>
              <a:t>T: </a:t>
            </a:r>
            <a:r>
              <a:rPr lang="en-GB" sz="2000" b="1" i="1" dirty="0" err="1">
                <a:solidFill>
                  <a:srgbClr val="002060"/>
                </a:solidFill>
                <a:latin typeface="Century Gothic" panose="020B0502020202020204" pitchFamily="34" charset="0"/>
              </a:rPr>
              <a:t>en</a:t>
            </a:r>
            <a:r>
              <a:rPr lang="en-GB" sz="2000" dirty="0">
                <a:solidFill>
                  <a:srgbClr val="002060"/>
                </a:solidFill>
                <a:latin typeface="Century Gothic" panose="020B0502020202020204" pitchFamily="34" charset="0"/>
              </a:rPr>
              <a:t> el colegio hay </a:t>
            </a:r>
            <a:r>
              <a:rPr lang="en-GB" sz="2000" dirty="0" err="1">
                <a:solidFill>
                  <a:srgbClr val="002060"/>
                </a:solidFill>
                <a:latin typeface="Century Gothic" panose="020B0502020202020204" pitchFamily="34" charset="0"/>
              </a:rPr>
              <a:t>tres</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profesores</a:t>
            </a:r>
            <a:r>
              <a:rPr lang="en-GB" sz="2000" dirty="0">
                <a:solidFill>
                  <a:srgbClr val="002060"/>
                </a:solidFill>
                <a:latin typeface="Century Gothic" panose="020B0502020202020204" pitchFamily="34" charset="0"/>
              </a:rPr>
              <a:t> [adds emphasis on ‘en’].</a:t>
            </a:r>
          </a:p>
        </p:txBody>
      </p:sp>
      <p:sp>
        <p:nvSpPr>
          <p:cNvPr id="16" name="TextBox 15">
            <a:extLst>
              <a:ext uri="{FF2B5EF4-FFF2-40B4-BE49-F238E27FC236}">
                <a16:creationId xmlns:a16="http://schemas.microsoft.com/office/drawing/2014/main" id="{68FC8114-F35D-A44D-8826-B9DE133A8D64}"/>
              </a:ext>
            </a:extLst>
          </p:cNvPr>
          <p:cNvSpPr txBox="1"/>
          <p:nvPr/>
        </p:nvSpPr>
        <p:spPr>
          <a:xfrm>
            <a:off x="684838" y="2917683"/>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H</a:t>
            </a:r>
          </a:p>
        </p:txBody>
      </p:sp>
      <p:sp>
        <p:nvSpPr>
          <p:cNvPr id="8" name="Rounded Rectangle 7"/>
          <p:cNvSpPr/>
          <p:nvPr/>
        </p:nvSpPr>
        <p:spPr>
          <a:xfrm>
            <a:off x="1079248" y="2290291"/>
            <a:ext cx="4875454" cy="170944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solidFill>
                  <a:srgbClr val="002060"/>
                </a:solidFill>
                <a:latin typeface="Century Gothic" panose="020B0502020202020204" pitchFamily="34" charset="0"/>
              </a:rPr>
              <a:t>S: Les parents </a:t>
            </a:r>
            <a:r>
              <a:rPr lang="en-GB" sz="2000" dirty="0" err="1">
                <a:solidFill>
                  <a:srgbClr val="002060"/>
                </a:solidFill>
                <a:latin typeface="Century Gothic" panose="020B0502020202020204" pitchFamily="34" charset="0"/>
              </a:rPr>
              <a:t>écoutent</a:t>
            </a:r>
            <a:r>
              <a:rPr lang="en-GB" sz="2000" dirty="0">
                <a:solidFill>
                  <a:srgbClr val="002060"/>
                </a:solidFill>
                <a:latin typeface="Century Gothic" panose="020B0502020202020204" pitchFamily="34" charset="0"/>
              </a:rPr>
              <a:t> la radio [pronounces ‘-</a:t>
            </a:r>
            <a:r>
              <a:rPr lang="en-GB" sz="2000" dirty="0" err="1">
                <a:solidFill>
                  <a:srgbClr val="002060"/>
                </a:solidFill>
                <a:latin typeface="Century Gothic" panose="020B0502020202020204" pitchFamily="34" charset="0"/>
              </a:rPr>
              <a:t>ent</a:t>
            </a:r>
            <a:r>
              <a:rPr lang="en-GB" sz="2000" dirty="0">
                <a:solidFill>
                  <a:srgbClr val="002060"/>
                </a:solidFill>
                <a:latin typeface="Century Gothic" panose="020B0502020202020204" pitchFamily="34" charset="0"/>
              </a:rPr>
              <a:t>’]</a:t>
            </a:r>
            <a:endParaRPr lang="en-GB" sz="2000" b="1" dirty="0">
              <a:solidFill>
                <a:srgbClr val="002060"/>
              </a:solidFill>
              <a:latin typeface="Century Gothic" panose="020B0502020202020204" pitchFamily="34" charset="0"/>
            </a:endParaRPr>
          </a:p>
          <a:p>
            <a:pPr lvl="0"/>
            <a:r>
              <a:rPr lang="en-GB" sz="2000" dirty="0">
                <a:solidFill>
                  <a:srgbClr val="002060"/>
                </a:solidFill>
                <a:latin typeface="Century Gothic" panose="020B0502020202020204" pitchFamily="34" charset="0"/>
              </a:rPr>
              <a:t>T: Je ne </a:t>
            </a:r>
            <a:r>
              <a:rPr lang="en-GB" sz="2000" dirty="0" err="1">
                <a:solidFill>
                  <a:srgbClr val="002060"/>
                </a:solidFill>
                <a:latin typeface="Century Gothic" panose="020B0502020202020204" pitchFamily="34" charset="0"/>
              </a:rPr>
              <a:t>comprends</a:t>
            </a:r>
            <a:r>
              <a:rPr lang="en-GB" sz="2000" dirty="0">
                <a:solidFill>
                  <a:srgbClr val="002060"/>
                </a:solidFill>
                <a:latin typeface="Century Gothic" panose="020B0502020202020204" pitchFamily="34" charset="0"/>
              </a:rPr>
              <a:t> pas </a:t>
            </a:r>
          </a:p>
          <a:p>
            <a:pPr lvl="0"/>
            <a:r>
              <a:rPr lang="en-GB" sz="2000" dirty="0">
                <a:solidFill>
                  <a:srgbClr val="002060"/>
                </a:solidFill>
                <a:latin typeface="Century Gothic" panose="020B0502020202020204" pitchFamily="34" charset="0"/>
              </a:rPr>
              <a:t>S: err, </a:t>
            </a:r>
            <a:r>
              <a:rPr lang="en-GB" sz="2000" dirty="0" err="1">
                <a:solidFill>
                  <a:srgbClr val="002060"/>
                </a:solidFill>
                <a:latin typeface="Century Gothic" panose="020B0502020202020204" pitchFamily="34" charset="0"/>
              </a:rPr>
              <a:t>écoutent</a:t>
            </a:r>
            <a:r>
              <a:rPr lang="en-GB" sz="2000" dirty="0">
                <a:solidFill>
                  <a:srgbClr val="002060"/>
                </a:solidFill>
                <a:latin typeface="Century Gothic" panose="020B0502020202020204" pitchFamily="34" charset="0"/>
              </a:rPr>
              <a:t> [silent –</a:t>
            </a:r>
            <a:r>
              <a:rPr lang="en-GB" sz="2000" dirty="0" err="1">
                <a:solidFill>
                  <a:srgbClr val="002060"/>
                </a:solidFill>
                <a:latin typeface="Century Gothic" panose="020B0502020202020204" pitchFamily="34" charset="0"/>
              </a:rPr>
              <a:t>ent</a:t>
            </a:r>
            <a:r>
              <a:rPr lang="en-GB" sz="2000" dirty="0">
                <a:solidFill>
                  <a:srgbClr val="002060"/>
                </a:solidFill>
                <a:latin typeface="Century Gothic" panose="020B0502020202020204" pitchFamily="34" charset="0"/>
              </a:rPr>
              <a:t>]</a:t>
            </a:r>
          </a:p>
        </p:txBody>
      </p:sp>
      <p:sp>
        <p:nvSpPr>
          <p:cNvPr id="14" name="TextBox 13">
            <a:extLst>
              <a:ext uri="{FF2B5EF4-FFF2-40B4-BE49-F238E27FC236}">
                <a16:creationId xmlns:a16="http://schemas.microsoft.com/office/drawing/2014/main" id="{EE2DC66C-73B3-944A-8101-38FE665BE22F}"/>
              </a:ext>
            </a:extLst>
          </p:cNvPr>
          <p:cNvSpPr txBox="1"/>
          <p:nvPr/>
        </p:nvSpPr>
        <p:spPr>
          <a:xfrm>
            <a:off x="678162" y="4977372"/>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I</a:t>
            </a:r>
          </a:p>
        </p:txBody>
      </p:sp>
      <p:sp>
        <p:nvSpPr>
          <p:cNvPr id="10" name="Rounded Rectangle 9"/>
          <p:cNvSpPr/>
          <p:nvPr/>
        </p:nvSpPr>
        <p:spPr>
          <a:xfrm>
            <a:off x="1044618" y="4286048"/>
            <a:ext cx="4910084" cy="185013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En</a:t>
            </a:r>
            <a:r>
              <a:rPr lang="en-GB" sz="2000" dirty="0">
                <a:solidFill>
                  <a:srgbClr val="002060"/>
                </a:solidFill>
                <a:latin typeface="Century Gothic" panose="020B0502020202020204" pitchFamily="34" charset="0"/>
              </a:rPr>
              <a:t> mi casa, hay </a:t>
            </a:r>
            <a:r>
              <a:rPr lang="en-GB" sz="2000" dirty="0" err="1">
                <a:solidFill>
                  <a:srgbClr val="002060"/>
                </a:solidFill>
                <a:latin typeface="Century Gothic" panose="020B0502020202020204" pitchFamily="34" charset="0"/>
              </a:rPr>
              <a:t>tres</a:t>
            </a:r>
            <a:r>
              <a:rPr lang="en-GB" sz="2000" dirty="0">
                <a:solidFill>
                  <a:srgbClr val="002060"/>
                </a:solidFill>
                <a:latin typeface="Century Gothic" panose="020B0502020202020204" pitchFamily="34" charset="0"/>
              </a:rPr>
              <a:t> … bedrooms</a:t>
            </a:r>
          </a:p>
          <a:p>
            <a:r>
              <a:rPr lang="en-GB" sz="2000" dirty="0">
                <a:solidFill>
                  <a:srgbClr val="002060"/>
                </a:solidFill>
                <a:latin typeface="Century Gothic" panose="020B0502020202020204" pitchFamily="34" charset="0"/>
              </a:rPr>
              <a:t>T: Do  … Like the English word for a room with lots of beds in a hostel</a:t>
            </a:r>
          </a:p>
          <a:p>
            <a:r>
              <a:rPr lang="en-GB" sz="2000" dirty="0">
                <a:solidFill>
                  <a:srgbClr val="002060"/>
                </a:solidFill>
                <a:latin typeface="Century Gothic" panose="020B0502020202020204" pitchFamily="34" charset="0"/>
              </a:rPr>
              <a:t>S: </a:t>
            </a:r>
            <a:r>
              <a:rPr lang="en-GB" sz="2000" dirty="0" err="1">
                <a:solidFill>
                  <a:srgbClr val="002060"/>
                </a:solidFill>
                <a:latin typeface="Century Gothic" panose="020B0502020202020204" pitchFamily="34" charset="0"/>
              </a:rPr>
              <a:t>Dormitorios</a:t>
            </a:r>
            <a:r>
              <a:rPr lang="en-GB" sz="2000" dirty="0">
                <a:solidFill>
                  <a:srgbClr val="002060"/>
                </a:solidFill>
                <a:latin typeface="Century Gothic" panose="020B0502020202020204" pitchFamily="34" charset="0"/>
              </a:rPr>
              <a:t>! </a:t>
            </a:r>
          </a:p>
        </p:txBody>
      </p:sp>
      <p:sp>
        <p:nvSpPr>
          <p:cNvPr id="24" name="TextBox 23">
            <a:extLst>
              <a:ext uri="{FF2B5EF4-FFF2-40B4-BE49-F238E27FC236}">
                <a16:creationId xmlns:a16="http://schemas.microsoft.com/office/drawing/2014/main" id="{DB92D12E-3589-4C49-BC59-DD5407FDDF3B}"/>
              </a:ext>
            </a:extLst>
          </p:cNvPr>
          <p:cNvSpPr txBox="1"/>
          <p:nvPr/>
        </p:nvSpPr>
        <p:spPr>
          <a:xfrm>
            <a:off x="6372168" y="1050728"/>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J</a:t>
            </a:r>
          </a:p>
        </p:txBody>
      </p:sp>
      <p:sp>
        <p:nvSpPr>
          <p:cNvPr id="20" name="Rounded Rectangle 19">
            <a:extLst>
              <a:ext uri="{FF2B5EF4-FFF2-40B4-BE49-F238E27FC236}">
                <a16:creationId xmlns:a16="http://schemas.microsoft.com/office/drawing/2014/main" id="{BE6C7F41-1F98-8B44-BAAF-5A92F48274D3}"/>
              </a:ext>
            </a:extLst>
          </p:cNvPr>
          <p:cNvSpPr/>
          <p:nvPr/>
        </p:nvSpPr>
        <p:spPr>
          <a:xfrm>
            <a:off x="6790077" y="666155"/>
            <a:ext cx="5118387" cy="153830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solidFill>
                  <a:srgbClr val="002060"/>
                </a:solidFill>
                <a:latin typeface="Century Gothic" panose="020B0502020202020204" pitchFamily="34" charset="0"/>
              </a:rPr>
              <a:t>S: Je ne mange pas la </a:t>
            </a:r>
            <a:r>
              <a:rPr lang="en-GB" sz="2000" dirty="0" err="1">
                <a:solidFill>
                  <a:srgbClr val="002060"/>
                </a:solidFill>
                <a:latin typeface="Century Gothic" panose="020B0502020202020204" pitchFamily="34" charset="0"/>
              </a:rPr>
              <a:t>viande</a:t>
            </a:r>
            <a:r>
              <a:rPr lang="en-GB" sz="2000" dirty="0">
                <a:solidFill>
                  <a:srgbClr val="002060"/>
                </a:solidFill>
                <a:latin typeface="Century Gothic" panose="020B0502020202020204" pitchFamily="34" charset="0"/>
              </a:rPr>
              <a:t>.</a:t>
            </a:r>
          </a:p>
          <a:p>
            <a:pPr lvl="0"/>
            <a:r>
              <a:rPr lang="en-GB" sz="2000" dirty="0">
                <a:solidFill>
                  <a:srgbClr val="002060"/>
                </a:solidFill>
                <a:latin typeface="Century Gothic" panose="020B0502020202020204" pitchFamily="34" charset="0"/>
              </a:rPr>
              <a:t>T: The noun, </a:t>
            </a:r>
            <a:r>
              <a:rPr lang="en-GB" sz="2000" dirty="0" err="1">
                <a:solidFill>
                  <a:srgbClr val="002060"/>
                </a:solidFill>
                <a:latin typeface="Century Gothic" panose="020B0502020202020204" pitchFamily="34" charset="0"/>
              </a:rPr>
              <a:t>viande</a:t>
            </a:r>
            <a:r>
              <a:rPr lang="en-GB" sz="2000" dirty="0">
                <a:solidFill>
                  <a:srgbClr val="002060"/>
                </a:solidFill>
                <a:latin typeface="Century Gothic" panose="020B0502020202020204" pitchFamily="34" charset="0"/>
              </a:rPr>
              <a:t>, follows a negative.  What do you need after negative verbs?</a:t>
            </a:r>
          </a:p>
          <a:p>
            <a:pPr lvl="0"/>
            <a:r>
              <a:rPr lang="en-GB" sz="2000" dirty="0">
                <a:solidFill>
                  <a:srgbClr val="002060"/>
                </a:solidFill>
                <a:latin typeface="Century Gothic" panose="020B0502020202020204" pitchFamily="34" charset="0"/>
              </a:rPr>
              <a:t>S: de. Je ne mange pas de </a:t>
            </a:r>
            <a:r>
              <a:rPr lang="en-GB" sz="2000" dirty="0" err="1">
                <a:solidFill>
                  <a:srgbClr val="002060"/>
                </a:solidFill>
                <a:latin typeface="Century Gothic" panose="020B0502020202020204" pitchFamily="34" charset="0"/>
              </a:rPr>
              <a:t>viande</a:t>
            </a:r>
            <a:r>
              <a:rPr lang="en-GB" sz="2000" dirty="0">
                <a:solidFill>
                  <a:srgbClr val="002060"/>
                </a:solidFill>
                <a:latin typeface="Century Gothic" panose="020B0502020202020204" pitchFamily="34" charset="0"/>
              </a:rPr>
              <a:t>. </a:t>
            </a:r>
          </a:p>
        </p:txBody>
      </p:sp>
      <p:sp>
        <p:nvSpPr>
          <p:cNvPr id="25" name="TextBox 24">
            <a:extLst>
              <a:ext uri="{FF2B5EF4-FFF2-40B4-BE49-F238E27FC236}">
                <a16:creationId xmlns:a16="http://schemas.microsoft.com/office/drawing/2014/main" id="{4DF58ADC-911E-6F4D-BB2B-C669EC3905A9}"/>
              </a:ext>
            </a:extLst>
          </p:cNvPr>
          <p:cNvSpPr txBox="1"/>
          <p:nvPr/>
        </p:nvSpPr>
        <p:spPr>
          <a:xfrm>
            <a:off x="6333489" y="3117738"/>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K</a:t>
            </a:r>
          </a:p>
        </p:txBody>
      </p:sp>
      <p:sp>
        <p:nvSpPr>
          <p:cNvPr id="18" name="Rounded Rectangle 17">
            <a:extLst>
              <a:ext uri="{FF2B5EF4-FFF2-40B4-BE49-F238E27FC236}">
                <a16:creationId xmlns:a16="http://schemas.microsoft.com/office/drawing/2014/main" id="{291AB286-0E71-1043-AF20-50E28A47DB1D}"/>
              </a:ext>
            </a:extLst>
          </p:cNvPr>
          <p:cNvSpPr/>
          <p:nvPr/>
        </p:nvSpPr>
        <p:spPr>
          <a:xfrm>
            <a:off x="6726294" y="2522035"/>
            <a:ext cx="5182170" cy="141941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 Los </a:t>
            </a:r>
            <a:r>
              <a:rPr lang="en-GB" sz="2000" dirty="0" err="1">
                <a:solidFill>
                  <a:srgbClr val="002060"/>
                </a:solidFill>
                <a:latin typeface="Century Gothic" panose="020B0502020202020204" pitchFamily="34" charset="0"/>
              </a:rPr>
              <a:t>chicos</a:t>
            </a:r>
            <a:r>
              <a:rPr lang="en-GB" sz="2000" dirty="0">
                <a:solidFill>
                  <a:srgbClr val="002060"/>
                </a:solidFill>
                <a:latin typeface="Century Gothic" panose="020B0502020202020204" pitchFamily="34" charset="0"/>
              </a:rPr>
              <a:t> no </a:t>
            </a:r>
            <a:r>
              <a:rPr lang="en-GB" sz="2000" dirty="0" err="1">
                <a:solidFill>
                  <a:srgbClr val="002060"/>
                </a:solidFill>
                <a:latin typeface="Century Gothic" panose="020B0502020202020204" pitchFamily="34" charset="0"/>
              </a:rPr>
              <a:t>estudia</a:t>
            </a:r>
            <a:r>
              <a:rPr lang="en-GB" sz="2000" dirty="0">
                <a:solidFill>
                  <a:srgbClr val="002060"/>
                </a:solidFill>
                <a:latin typeface="Century Gothic" panose="020B0502020202020204" pitchFamily="34" charset="0"/>
              </a:rPr>
              <a:t> el </a:t>
            </a:r>
            <a:r>
              <a:rPr lang="en-GB" sz="2000" dirty="0" err="1">
                <a:solidFill>
                  <a:srgbClr val="002060"/>
                </a:solidFill>
                <a:latin typeface="Century Gothic" panose="020B0502020202020204" pitchFamily="34" charset="0"/>
              </a:rPr>
              <a:t>arte</a:t>
            </a:r>
            <a:endParaRPr lang="en-GB" sz="2000" dirty="0">
              <a:solidFill>
                <a:srgbClr val="002060"/>
              </a:solidFill>
              <a:latin typeface="Century Gothic" panose="020B0502020202020204" pitchFamily="34" charset="0"/>
            </a:endParaRPr>
          </a:p>
          <a:p>
            <a:r>
              <a:rPr lang="en-GB" sz="2000" dirty="0">
                <a:solidFill>
                  <a:srgbClr val="002060"/>
                </a:solidFill>
                <a:latin typeface="Century Gothic" panose="020B0502020202020204" pitchFamily="34" charset="0"/>
              </a:rPr>
              <a:t>T: </a:t>
            </a:r>
            <a:r>
              <a:rPr lang="en-GB" sz="2000" dirty="0" err="1">
                <a:solidFill>
                  <a:srgbClr val="002060"/>
                </a:solidFill>
                <a:latin typeface="Century Gothic" panose="020B0502020202020204" pitchFamily="34" charset="0"/>
              </a:rPr>
              <a:t>estud</a:t>
            </a:r>
            <a:r>
              <a:rPr lang="en-GB" sz="2000" b="1" dirty="0" err="1">
                <a:solidFill>
                  <a:srgbClr val="002060"/>
                </a:solidFill>
                <a:latin typeface="Century Gothic" panose="020B0502020202020204" pitchFamily="34" charset="0"/>
              </a:rPr>
              <a:t>ian</a:t>
            </a:r>
            <a:r>
              <a:rPr lang="en-GB" sz="2000" b="1" dirty="0">
                <a:solidFill>
                  <a:srgbClr val="002060"/>
                </a:solidFill>
                <a:latin typeface="Century Gothic" panose="020B0502020202020204" pitchFamily="34" charset="0"/>
              </a:rPr>
              <a:t> </a:t>
            </a:r>
            <a:r>
              <a:rPr lang="en-GB" sz="2000" dirty="0">
                <a:solidFill>
                  <a:srgbClr val="002060"/>
                </a:solidFill>
                <a:latin typeface="Century Gothic" panose="020B0502020202020204" pitchFamily="34" charset="0"/>
              </a:rPr>
              <a:t>[teacher adds emphasis, raises voice]</a:t>
            </a:r>
          </a:p>
        </p:txBody>
      </p:sp>
      <p:sp>
        <p:nvSpPr>
          <p:cNvPr id="23" name="TextBox 22">
            <a:extLst>
              <a:ext uri="{FF2B5EF4-FFF2-40B4-BE49-F238E27FC236}">
                <a16:creationId xmlns:a16="http://schemas.microsoft.com/office/drawing/2014/main" id="{75A13095-5FB2-B84F-9A27-8099858FE2AB}"/>
              </a:ext>
            </a:extLst>
          </p:cNvPr>
          <p:cNvSpPr txBox="1"/>
          <p:nvPr/>
        </p:nvSpPr>
        <p:spPr>
          <a:xfrm>
            <a:off x="6333489" y="4984693"/>
            <a:ext cx="540996" cy="400110"/>
          </a:xfrm>
          <a:prstGeom prst="rect">
            <a:avLst/>
          </a:prstGeom>
          <a:noFill/>
        </p:spPr>
        <p:txBody>
          <a:bodyPr wrap="square" rtlCol="0">
            <a:spAutoFit/>
          </a:bodyPr>
          <a:lstStyle/>
          <a:p>
            <a:r>
              <a:rPr lang="en-US" sz="2000" b="1" dirty="0">
                <a:solidFill>
                  <a:srgbClr val="002060"/>
                </a:solidFill>
                <a:latin typeface="Century Gothic" panose="020B0502020202020204" pitchFamily="34" charset="0"/>
              </a:rPr>
              <a:t>L</a:t>
            </a:r>
          </a:p>
        </p:txBody>
      </p:sp>
      <p:sp>
        <p:nvSpPr>
          <p:cNvPr id="19" name="Rounded Rectangle 18">
            <a:extLst>
              <a:ext uri="{FF2B5EF4-FFF2-40B4-BE49-F238E27FC236}">
                <a16:creationId xmlns:a16="http://schemas.microsoft.com/office/drawing/2014/main" id="{AF0C2873-21CE-F34B-B08F-56BE2134062C}"/>
              </a:ext>
            </a:extLst>
          </p:cNvPr>
          <p:cNvSpPr/>
          <p:nvPr/>
        </p:nvSpPr>
        <p:spPr>
          <a:xfrm>
            <a:off x="6687614" y="4259029"/>
            <a:ext cx="5220850" cy="19473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2060"/>
                </a:solidFill>
                <a:latin typeface="Century Gothic" panose="020B0502020202020204" pitchFamily="34" charset="0"/>
              </a:rPr>
              <a:t>[Student translates 'the tree’]</a:t>
            </a:r>
          </a:p>
          <a:p>
            <a:r>
              <a:rPr lang="en-GB" sz="2000" dirty="0">
                <a:solidFill>
                  <a:srgbClr val="002060"/>
                </a:solidFill>
                <a:latin typeface="Century Gothic" panose="020B0502020202020204" pitchFamily="34" charset="0"/>
              </a:rPr>
              <a:t>S: la </a:t>
            </a:r>
            <a:r>
              <a:rPr lang="en-GB" sz="2000" dirty="0" err="1">
                <a:solidFill>
                  <a:srgbClr val="002060"/>
                </a:solidFill>
                <a:latin typeface="Century Gothic" panose="020B0502020202020204" pitchFamily="34" charset="0"/>
              </a:rPr>
              <a:t>arbre</a:t>
            </a:r>
            <a:r>
              <a:rPr lang="en-GB" sz="2000" dirty="0">
                <a:solidFill>
                  <a:srgbClr val="002060"/>
                </a:solidFill>
                <a:latin typeface="Century Gothic" panose="020B0502020202020204" pitchFamily="34" charset="0"/>
              </a:rPr>
              <a:t> </a:t>
            </a:r>
          </a:p>
          <a:p>
            <a:r>
              <a:rPr lang="en-GB" sz="2000" dirty="0">
                <a:solidFill>
                  <a:srgbClr val="002060"/>
                </a:solidFill>
                <a:latin typeface="Century Gothic" panose="020B0502020202020204" pitchFamily="34" charset="0"/>
              </a:rPr>
              <a:t>T: </a:t>
            </a:r>
            <a:r>
              <a:rPr lang="en-GB" sz="2000" b="1" dirty="0" err="1">
                <a:solidFill>
                  <a:srgbClr val="002060"/>
                </a:solidFill>
                <a:latin typeface="Century Gothic" panose="020B0502020202020204" pitchFamily="34" charset="0"/>
              </a:rPr>
              <a:t>l’a</a:t>
            </a:r>
            <a:r>
              <a:rPr lang="en-GB" sz="2000" dirty="0" err="1">
                <a:solidFill>
                  <a:srgbClr val="002060"/>
                </a:solidFill>
                <a:latin typeface="Century Gothic" panose="020B0502020202020204" pitchFamily="34" charset="0"/>
              </a:rPr>
              <a:t>rbre</a:t>
            </a:r>
            <a:r>
              <a:rPr lang="en-GB" sz="2000" dirty="0">
                <a:solidFill>
                  <a:srgbClr val="002060"/>
                </a:solidFill>
                <a:latin typeface="Century Gothic" panose="020B0502020202020204" pitchFamily="34" charset="0"/>
              </a:rPr>
              <a:t>, </a:t>
            </a:r>
            <a:r>
              <a:rPr lang="en-GB" sz="2000" dirty="0" err="1">
                <a:solidFill>
                  <a:srgbClr val="002060"/>
                </a:solidFill>
                <a:latin typeface="Century Gothic" panose="020B0502020202020204" pitchFamily="34" charset="0"/>
              </a:rPr>
              <a:t>bien</a:t>
            </a:r>
            <a:r>
              <a:rPr lang="en-GB" sz="2000" dirty="0">
                <a:solidFill>
                  <a:srgbClr val="002060"/>
                </a:solidFill>
                <a:latin typeface="Century Gothic" panose="020B0502020202020204" pitchFamily="34" charset="0"/>
              </a:rPr>
              <a:t> [teacher adds emphasis]</a:t>
            </a:r>
            <a:endParaRPr lang="en-GB" sz="2000" i="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4418142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25A8-0787-4148-A0E3-F01E3A41BD8A}"/>
              </a:ext>
            </a:extLst>
          </p:cNvPr>
          <p:cNvSpPr>
            <a:spLocks noGrp="1"/>
          </p:cNvSpPr>
          <p:nvPr>
            <p:ph type="title"/>
          </p:nvPr>
        </p:nvSpPr>
        <p:spPr>
          <a:xfrm>
            <a:off x="428845" y="384841"/>
            <a:ext cx="10515600" cy="709866"/>
          </a:xfrm>
        </p:spPr>
        <p:txBody>
          <a:bodyPr>
            <a:normAutofit/>
          </a:bodyPr>
          <a:lstStyle/>
          <a:p>
            <a:r>
              <a:rPr lang="en-US" sz="4000" b="1" dirty="0"/>
              <a:t>Outline of the session</a:t>
            </a:r>
          </a:p>
        </p:txBody>
      </p:sp>
      <p:sp>
        <p:nvSpPr>
          <p:cNvPr id="3" name="Content Placeholder 2">
            <a:extLst>
              <a:ext uri="{FF2B5EF4-FFF2-40B4-BE49-F238E27FC236}">
                <a16:creationId xmlns:a16="http://schemas.microsoft.com/office/drawing/2014/main" id="{3B1DEFF8-8695-DB4E-9027-498923178346}"/>
              </a:ext>
            </a:extLst>
          </p:cNvPr>
          <p:cNvSpPr>
            <a:spLocks noGrp="1"/>
          </p:cNvSpPr>
          <p:nvPr>
            <p:ph idx="1"/>
          </p:nvPr>
        </p:nvSpPr>
        <p:spPr>
          <a:xfrm>
            <a:off x="428845" y="1331758"/>
            <a:ext cx="11334307" cy="4441244"/>
          </a:xfrm>
        </p:spPr>
        <p:txBody>
          <a:bodyPr>
            <a:normAutofit/>
          </a:bodyPr>
          <a:lstStyle/>
          <a:p>
            <a:pPr marL="514350" indent="-514350">
              <a:buFont typeface="+mj-lt"/>
              <a:buAutoNum type="arabicPeriod"/>
            </a:pPr>
            <a:r>
              <a:rPr lang="en-US" sz="2600" dirty="0">
                <a:solidFill>
                  <a:srgbClr val="115076"/>
                </a:solidFill>
              </a:rPr>
              <a:t>Understanding relevant extracts from The Pedagogy Review and considering opportunities for your own context (20 mins) </a:t>
            </a:r>
            <a:r>
              <a:rPr lang="en-US" sz="4000" b="1" dirty="0">
                <a:solidFill>
                  <a:srgbClr val="00B050"/>
                </a:solidFill>
              </a:rPr>
              <a:t>✓</a:t>
            </a:r>
            <a:endParaRPr lang="en-US" dirty="0">
              <a:solidFill>
                <a:srgbClr val="115076"/>
              </a:solidFill>
            </a:endParaRPr>
          </a:p>
          <a:p>
            <a:pPr marL="514350" indent="-514350">
              <a:buFont typeface="+mj-lt"/>
              <a:buAutoNum type="arabicPeriod"/>
            </a:pPr>
            <a:r>
              <a:rPr lang="en-US" sz="2600" dirty="0">
                <a:solidFill>
                  <a:srgbClr val="115076"/>
                </a:solidFill>
              </a:rPr>
              <a:t>Brief history: how errors &amp; error correction moved from ‘the naughty corner’ to being ‘A Good Thing’ (20 mins) </a:t>
            </a:r>
            <a:r>
              <a:rPr lang="en-US" sz="4000" b="1" dirty="0">
                <a:solidFill>
                  <a:srgbClr val="00B050"/>
                </a:solidFill>
              </a:rPr>
              <a:t>✓</a:t>
            </a:r>
          </a:p>
          <a:p>
            <a:pPr marL="514350" indent="-514350">
              <a:buFont typeface="+mj-lt"/>
              <a:buAutoNum type="arabicPeriod"/>
            </a:pPr>
            <a:r>
              <a:rPr lang="en-US" sz="2600" dirty="0">
                <a:solidFill>
                  <a:srgbClr val="115076"/>
                </a:solidFill>
              </a:rPr>
              <a:t>Raising awareness about the main types of oral corrections: The Recast, The Elicitation and Metalinguistic Information (35 mins) </a:t>
            </a:r>
            <a:r>
              <a:rPr lang="en-US" sz="4000" b="1" dirty="0">
                <a:solidFill>
                  <a:srgbClr val="00B050"/>
                </a:solidFill>
              </a:rPr>
              <a:t>✓</a:t>
            </a:r>
            <a:endParaRPr lang="en-US" dirty="0">
              <a:solidFill>
                <a:srgbClr val="115076"/>
              </a:solidFill>
            </a:endParaRPr>
          </a:p>
          <a:p>
            <a:pPr marL="514350" indent="-514350">
              <a:buFont typeface="+mj-lt"/>
              <a:buAutoNum type="arabicPeriod"/>
            </a:pPr>
            <a:r>
              <a:rPr lang="en-US" b="1" dirty="0">
                <a:solidFill>
                  <a:srgbClr val="115076"/>
                </a:solidFill>
              </a:rPr>
              <a:t>Evidence from research about effective correction (25 mins)</a:t>
            </a:r>
          </a:p>
        </p:txBody>
      </p:sp>
    </p:spTree>
    <p:extLst>
      <p:ext uri="{BB962C8B-B14F-4D97-AF65-F5344CB8AC3E}">
        <p14:creationId xmlns:p14="http://schemas.microsoft.com/office/powerpoint/2010/main" val="27111219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2" name="Title 1">
            <a:extLst>
              <a:ext uri="{FF2B5EF4-FFF2-40B4-BE49-F238E27FC236}">
                <a16:creationId xmlns:a16="http://schemas.microsoft.com/office/drawing/2014/main" id="{B9A55690-20AA-AD4E-BD6E-ADB0BEDE830B}"/>
              </a:ext>
            </a:extLst>
          </p:cNvPr>
          <p:cNvSpPr>
            <a:spLocks noGrp="1"/>
          </p:cNvSpPr>
          <p:nvPr>
            <p:ph type="title"/>
          </p:nvPr>
        </p:nvSpPr>
        <p:spPr>
          <a:xfrm>
            <a:off x="416170" y="842944"/>
            <a:ext cx="11462657" cy="849085"/>
          </a:xfrm>
        </p:spPr>
        <p:txBody>
          <a:bodyPr>
            <a:noAutofit/>
          </a:bodyPr>
          <a:lstStyle/>
          <a:p>
            <a:r>
              <a:rPr lang="en-US" sz="3200" b="1" dirty="0"/>
              <a:t>Evidence from research (1): </a:t>
            </a:r>
            <a:r>
              <a:rPr lang="en-US" sz="3200" dirty="0"/>
              <a:t/>
            </a:r>
            <a:br>
              <a:rPr lang="en-US" sz="3200" dirty="0"/>
            </a:br>
            <a:r>
              <a:rPr lang="en-US" sz="3200" dirty="0"/>
              <a:t>Eliciting tends to be more effective than recasting</a:t>
            </a:r>
          </a:p>
        </p:txBody>
      </p:sp>
      <p:sp>
        <p:nvSpPr>
          <p:cNvPr id="3" name="Content Placeholder 2">
            <a:extLst>
              <a:ext uri="{FF2B5EF4-FFF2-40B4-BE49-F238E27FC236}">
                <a16:creationId xmlns:a16="http://schemas.microsoft.com/office/drawing/2014/main" id="{AA14711C-3122-4A48-A1ED-411D7F0D2530}"/>
              </a:ext>
            </a:extLst>
          </p:cNvPr>
          <p:cNvSpPr>
            <a:spLocks noGrp="1"/>
          </p:cNvSpPr>
          <p:nvPr>
            <p:ph idx="1"/>
          </p:nvPr>
        </p:nvSpPr>
        <p:spPr>
          <a:xfrm>
            <a:off x="416170" y="1811604"/>
            <a:ext cx="10515600" cy="5046396"/>
          </a:xfrm>
        </p:spPr>
        <p:txBody>
          <a:bodyPr>
            <a:normAutofit fontScale="70000" lnSpcReduction="20000"/>
          </a:bodyPr>
          <a:lstStyle/>
          <a:p>
            <a:pPr marL="0" indent="0">
              <a:buNone/>
            </a:pPr>
            <a:endParaRPr lang="en-GB" u="sng" dirty="0">
              <a:hlinkClick r:id="rId4" tooltip="Corrective feedback for learner errors: How effective is it?"/>
            </a:endParaRPr>
          </a:p>
          <a:p>
            <a:pPr marL="0" indent="0">
              <a:buNone/>
            </a:pPr>
            <a:r>
              <a:rPr lang="en-GB" dirty="0"/>
              <a:t>Prompts &amp; elicitations more likely to be effective </a:t>
            </a:r>
          </a:p>
          <a:p>
            <a:pPr marL="0" indent="0" algn="r">
              <a:buNone/>
            </a:pPr>
            <a:r>
              <a:rPr lang="en-GB" dirty="0"/>
              <a:t>(Li, 2019; Ammar &amp; Spada, 2006, </a:t>
            </a:r>
            <a:r>
              <a:rPr lang="en-GB" dirty="0" err="1"/>
              <a:t>Lyster</a:t>
            </a:r>
            <a:r>
              <a:rPr lang="en-GB" dirty="0"/>
              <a:t>, 2004)</a:t>
            </a:r>
            <a:endParaRPr lang="en-GB" u="sng" dirty="0">
              <a:hlinkClick r:id="rId4" tooltip="Corrective feedback for learner errors: How effective is it?"/>
            </a:endParaRPr>
          </a:p>
          <a:p>
            <a:pPr marL="0" indent="0">
              <a:buNone/>
            </a:pPr>
            <a:r>
              <a:rPr lang="en-GB" u="sng" dirty="0">
                <a:hlinkClick r:id="rId5" tooltip="Corrective feedback for learner errors: How effective is it?"/>
              </a:rPr>
              <a:t>Corrective feedback for learner errors: How effective is it? </a:t>
            </a:r>
            <a:r>
              <a:rPr lang="en-GB" u="sng" dirty="0"/>
              <a:t>(OASIS summary)</a:t>
            </a:r>
            <a:endParaRPr lang="en-GB" dirty="0"/>
          </a:p>
          <a:p>
            <a:pPr marL="0" indent="0" algn="r">
              <a:buNone/>
            </a:pPr>
            <a:r>
              <a:rPr lang="en-GB" dirty="0"/>
              <a:t>Li (2010)</a:t>
            </a:r>
          </a:p>
          <a:p>
            <a:pPr>
              <a:buFont typeface="Wingdings" panose="05000000000000000000" pitchFamily="2" charset="2"/>
              <a:buChar char="§"/>
            </a:pPr>
            <a:r>
              <a:rPr lang="en-GB" dirty="0"/>
              <a:t>A meta-analysis of 33 studies</a:t>
            </a:r>
          </a:p>
          <a:p>
            <a:pPr>
              <a:buFont typeface="Wingdings" panose="05000000000000000000" pitchFamily="2" charset="2"/>
              <a:buChar char="§"/>
            </a:pPr>
            <a:r>
              <a:rPr lang="en-GB" dirty="0"/>
              <a:t>Correction had medium-sized effect (benefit); maintained after 30+ days </a:t>
            </a:r>
          </a:p>
          <a:p>
            <a:pPr>
              <a:buFont typeface="Wingdings" panose="05000000000000000000" pitchFamily="2" charset="2"/>
              <a:buChar char="§"/>
            </a:pPr>
            <a:r>
              <a:rPr lang="en-GB" dirty="0"/>
              <a:t>Direct correction (recasts) more effective in short term </a:t>
            </a:r>
          </a:p>
          <a:p>
            <a:pPr>
              <a:buFont typeface="Wingdings" panose="05000000000000000000" pitchFamily="2" charset="2"/>
              <a:buChar char="§"/>
            </a:pPr>
            <a:r>
              <a:rPr lang="en-GB" dirty="0"/>
              <a:t>Indirect correction (prompting, eliciting) slightly larger effects in longer term </a:t>
            </a:r>
          </a:p>
          <a:p>
            <a:pPr>
              <a:buFont typeface="Wingdings" panose="05000000000000000000" pitchFamily="2" charset="2"/>
              <a:buChar char="§"/>
            </a:pPr>
            <a:r>
              <a:rPr lang="en-GB" dirty="0"/>
              <a:t>Benefits of direct correction decreased over time</a:t>
            </a:r>
          </a:p>
          <a:p>
            <a:pPr>
              <a:buFont typeface="Wingdings" panose="05000000000000000000" pitchFamily="2" charset="2"/>
              <a:buChar char="§"/>
            </a:pPr>
            <a:r>
              <a:rPr lang="en-GB" dirty="0"/>
              <a:t>Benefits of indirect correction increased slightly over time</a:t>
            </a:r>
          </a:p>
          <a:p>
            <a:pPr>
              <a:buFont typeface="Wingdings" panose="05000000000000000000" pitchFamily="2" charset="2"/>
              <a:buChar char="§"/>
            </a:pPr>
            <a:r>
              <a:rPr lang="en-GB" dirty="0"/>
              <a:t>Benefits were larger in foreign language than second language settings. </a:t>
            </a:r>
          </a:p>
          <a:p>
            <a:pPr>
              <a:buFont typeface="Wingdings" panose="05000000000000000000" pitchFamily="2" charset="2"/>
              <a:buChar char="§"/>
            </a:pPr>
            <a:r>
              <a:rPr lang="en-GB" dirty="0"/>
              <a:t>Correction in drills produced larger effects than in communicative activities. </a:t>
            </a:r>
            <a:endParaRPr lang="en-US" dirty="0"/>
          </a:p>
        </p:txBody>
      </p:sp>
    </p:spTree>
    <p:extLst>
      <p:ext uri="{BB962C8B-B14F-4D97-AF65-F5344CB8AC3E}">
        <p14:creationId xmlns:p14="http://schemas.microsoft.com/office/powerpoint/2010/main" val="375608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2" name="Title 1">
            <a:extLst>
              <a:ext uri="{FF2B5EF4-FFF2-40B4-BE49-F238E27FC236}">
                <a16:creationId xmlns:a16="http://schemas.microsoft.com/office/drawing/2014/main" id="{BB9B6280-E373-7B4E-B6BB-7930E82269D3}"/>
              </a:ext>
            </a:extLst>
          </p:cNvPr>
          <p:cNvSpPr>
            <a:spLocks noGrp="1"/>
          </p:cNvSpPr>
          <p:nvPr>
            <p:ph type="title"/>
          </p:nvPr>
        </p:nvSpPr>
        <p:spPr>
          <a:xfrm>
            <a:off x="167203" y="541866"/>
            <a:ext cx="12184231" cy="1430459"/>
          </a:xfrm>
        </p:spPr>
        <p:txBody>
          <a:bodyPr>
            <a:noAutofit/>
          </a:bodyPr>
          <a:lstStyle/>
          <a:p>
            <a:r>
              <a:rPr lang="en-US" sz="3200" b="1" dirty="0"/>
              <a:t>Evidence from research (2): </a:t>
            </a:r>
            <a:r>
              <a:rPr lang="en-US" sz="3200" dirty="0"/>
              <a:t/>
            </a:r>
            <a:br>
              <a:rPr lang="en-US" sz="3200" dirty="0"/>
            </a:br>
            <a:r>
              <a:rPr lang="en-US" sz="3200" dirty="0"/>
              <a:t>Effectiveness depends on language feature and proficiency</a:t>
            </a:r>
          </a:p>
        </p:txBody>
      </p:sp>
      <p:sp>
        <p:nvSpPr>
          <p:cNvPr id="3" name="Content Placeholder 2">
            <a:extLst>
              <a:ext uri="{FF2B5EF4-FFF2-40B4-BE49-F238E27FC236}">
                <a16:creationId xmlns:a16="http://schemas.microsoft.com/office/drawing/2014/main" id="{778C718D-6F38-5A4A-BD4A-4F772FF927A4}"/>
              </a:ext>
            </a:extLst>
          </p:cNvPr>
          <p:cNvSpPr>
            <a:spLocks noGrp="1"/>
          </p:cNvSpPr>
          <p:nvPr>
            <p:ph idx="1"/>
          </p:nvPr>
        </p:nvSpPr>
        <p:spPr>
          <a:xfrm>
            <a:off x="167203" y="1854126"/>
            <a:ext cx="11788236" cy="4464787"/>
          </a:xfrm>
        </p:spPr>
        <p:txBody>
          <a:bodyPr>
            <a:normAutofit fontScale="70000" lnSpcReduction="20000"/>
          </a:bodyPr>
          <a:lstStyle/>
          <a:p>
            <a:pPr marL="0" indent="0">
              <a:lnSpc>
                <a:spcPct val="120000"/>
              </a:lnSpc>
              <a:buNone/>
            </a:pPr>
            <a:r>
              <a:rPr lang="en-GB" dirty="0">
                <a:hlinkClick r:id="rId4" tooltip="The impact of recasts and rule-based correction on L2 Chinese learners: Comparing proficiency levels and simple vs complex structures"/>
              </a:rPr>
              <a:t>The impact of recasts and rule-based correction on L2 Chinese learners: Comparing proficiency levels and simple vs complex structures</a:t>
            </a:r>
            <a:r>
              <a:rPr lang="en-GB" dirty="0"/>
              <a:t> (OASIS summary)</a:t>
            </a:r>
          </a:p>
          <a:p>
            <a:pPr marL="0" indent="0" algn="r">
              <a:buNone/>
            </a:pPr>
            <a:r>
              <a:rPr lang="en-GB" sz="3100" dirty="0"/>
              <a:t>Li (2014)</a:t>
            </a:r>
          </a:p>
          <a:p>
            <a:pPr marL="0" indent="0">
              <a:buNone/>
            </a:pPr>
            <a:r>
              <a:rPr lang="en-GB" sz="3100" b="1" dirty="0"/>
              <a:t>For learning simple structure (classifiers) </a:t>
            </a:r>
          </a:p>
          <a:p>
            <a:pPr marL="0" indent="0">
              <a:buNone/>
            </a:pPr>
            <a:r>
              <a:rPr lang="en-GB" sz="3100" dirty="0">
                <a:solidFill>
                  <a:schemeClr val="accent2"/>
                </a:solidFill>
              </a:rPr>
              <a:t>Rule-based correction better than recasts for </a:t>
            </a:r>
            <a:r>
              <a:rPr lang="en-GB" sz="3100" i="1" dirty="0">
                <a:solidFill>
                  <a:schemeClr val="accent2"/>
                </a:solidFill>
              </a:rPr>
              <a:t>low proficiency learners</a:t>
            </a:r>
          </a:p>
          <a:p>
            <a:pPr marL="0" indent="0">
              <a:buNone/>
            </a:pPr>
            <a:r>
              <a:rPr lang="en-GB" sz="3100" dirty="0"/>
              <a:t>Both feedback types beneficial for high-proficiency learners.</a:t>
            </a:r>
          </a:p>
          <a:p>
            <a:pPr marL="0" indent="0">
              <a:buNone/>
            </a:pPr>
            <a:r>
              <a:rPr lang="en-GB" sz="3100" b="1" dirty="0"/>
              <a:t>For learning complex structure (perfective -le) </a:t>
            </a:r>
          </a:p>
          <a:p>
            <a:pPr marL="0" indent="0">
              <a:buNone/>
            </a:pPr>
            <a:r>
              <a:rPr lang="en-GB" sz="3100" dirty="0"/>
              <a:t>Recasts not very effective for low proficiency learners immediately after or 7 days after instruction. </a:t>
            </a:r>
          </a:p>
          <a:p>
            <a:pPr marL="0" indent="0">
              <a:buNone/>
            </a:pPr>
            <a:r>
              <a:rPr lang="en-GB" sz="3100" dirty="0"/>
              <a:t>Recasts benefited high proficiency learners &amp; benefits increased over time. </a:t>
            </a:r>
          </a:p>
          <a:p>
            <a:pPr marL="0" indent="0">
              <a:buNone/>
            </a:pPr>
            <a:r>
              <a:rPr lang="en-GB" sz="3100" i="1" dirty="0">
                <a:solidFill>
                  <a:schemeClr val="accent2"/>
                </a:solidFill>
              </a:rPr>
              <a:t>Rule-based correction beneficial to learners at </a:t>
            </a:r>
            <a:r>
              <a:rPr lang="en-GB" sz="3100" i="1" u="sng" dirty="0">
                <a:solidFill>
                  <a:schemeClr val="accent2"/>
                </a:solidFill>
              </a:rPr>
              <a:t>both</a:t>
            </a:r>
            <a:r>
              <a:rPr lang="en-GB" sz="3100" i="1" dirty="0">
                <a:solidFill>
                  <a:schemeClr val="accent2"/>
                </a:solidFill>
              </a:rPr>
              <a:t> proficiency levels</a:t>
            </a:r>
          </a:p>
          <a:p>
            <a:pPr marL="0" indent="0">
              <a:buNone/>
            </a:pPr>
            <a:r>
              <a:rPr lang="en-GB" sz="3100" dirty="0"/>
              <a:t>	</a:t>
            </a:r>
            <a:r>
              <a:rPr lang="en-GB" sz="2300" dirty="0"/>
              <a:t>rule-based correction </a:t>
            </a:r>
            <a:r>
              <a:rPr lang="en-GB" sz="2300" i="1" dirty="0"/>
              <a:t>more effective than recasts for low proficiency </a:t>
            </a:r>
            <a:r>
              <a:rPr lang="en-GB" sz="2300" dirty="0"/>
              <a:t>(but did not last over time). </a:t>
            </a:r>
            <a:endParaRPr lang="en-US" sz="3100" dirty="0"/>
          </a:p>
        </p:txBody>
      </p:sp>
    </p:spTree>
    <p:extLst>
      <p:ext uri="{BB962C8B-B14F-4D97-AF65-F5344CB8AC3E}">
        <p14:creationId xmlns:p14="http://schemas.microsoft.com/office/powerpoint/2010/main" val="67577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2" name="Title 1">
            <a:extLst>
              <a:ext uri="{FF2B5EF4-FFF2-40B4-BE49-F238E27FC236}">
                <a16:creationId xmlns:a16="http://schemas.microsoft.com/office/drawing/2014/main" id="{F53F80AC-A37B-DA42-87A9-C83517228615}"/>
              </a:ext>
            </a:extLst>
          </p:cNvPr>
          <p:cNvSpPr>
            <a:spLocks noGrp="1"/>
          </p:cNvSpPr>
          <p:nvPr>
            <p:ph type="title"/>
          </p:nvPr>
        </p:nvSpPr>
        <p:spPr>
          <a:xfrm>
            <a:off x="496186" y="485343"/>
            <a:ext cx="10857614" cy="1789764"/>
          </a:xfrm>
        </p:spPr>
        <p:txBody>
          <a:bodyPr>
            <a:normAutofit/>
          </a:bodyPr>
          <a:lstStyle/>
          <a:p>
            <a:r>
              <a:rPr lang="en-US" sz="3600" b="1" dirty="0"/>
              <a:t>Evidence from research (3): </a:t>
            </a:r>
            <a:r>
              <a:rPr lang="en-US" sz="3600" dirty="0"/>
              <a:t/>
            </a:r>
            <a:br>
              <a:rPr lang="en-US" sz="3600" dirty="0"/>
            </a:br>
            <a:r>
              <a:rPr lang="en-US" sz="3600" dirty="0"/>
              <a:t>Effectiveness depends on nature of activity </a:t>
            </a:r>
          </a:p>
        </p:txBody>
      </p:sp>
      <p:sp>
        <p:nvSpPr>
          <p:cNvPr id="3" name="Content Placeholder 2">
            <a:extLst>
              <a:ext uri="{FF2B5EF4-FFF2-40B4-BE49-F238E27FC236}">
                <a16:creationId xmlns:a16="http://schemas.microsoft.com/office/drawing/2014/main" id="{E3352331-CF83-AC45-9B4E-29599455ABBE}"/>
              </a:ext>
            </a:extLst>
          </p:cNvPr>
          <p:cNvSpPr>
            <a:spLocks noGrp="1"/>
          </p:cNvSpPr>
          <p:nvPr>
            <p:ph idx="1"/>
          </p:nvPr>
        </p:nvSpPr>
        <p:spPr>
          <a:xfrm>
            <a:off x="838200" y="2658139"/>
            <a:ext cx="10515600" cy="2679405"/>
          </a:xfrm>
        </p:spPr>
        <p:txBody>
          <a:bodyPr/>
          <a:lstStyle/>
          <a:p>
            <a:endParaRPr lang="en-US" dirty="0"/>
          </a:p>
          <a:p>
            <a:pPr marL="0" indent="0">
              <a:buNone/>
            </a:pPr>
            <a:r>
              <a:rPr lang="en-GB" dirty="0">
                <a:hlinkClick r:id="rId4" tooltip="A simpler task can increase the benefits of error correction for learning a grammatical feature, regardless of aptitude"/>
              </a:rPr>
              <a:t>A simpler task can increase the benefits of error correction for learning a grammatical feature, regardless of aptitude</a:t>
            </a:r>
            <a:endParaRPr lang="en-GB" dirty="0"/>
          </a:p>
          <a:p>
            <a:pPr marL="0" indent="0" algn="r">
              <a:buNone/>
            </a:pPr>
            <a:r>
              <a:rPr lang="en-GB" dirty="0" err="1"/>
              <a:t>Kourtali</a:t>
            </a:r>
            <a:r>
              <a:rPr lang="en-GB" dirty="0"/>
              <a:t> &amp; </a:t>
            </a:r>
            <a:r>
              <a:rPr lang="en-GB" dirty="0" err="1"/>
              <a:t>Révèsz</a:t>
            </a:r>
            <a:r>
              <a:rPr lang="en-GB" dirty="0"/>
              <a:t> (2019)</a:t>
            </a:r>
          </a:p>
          <a:p>
            <a:endParaRPr lang="en-US" dirty="0"/>
          </a:p>
        </p:txBody>
      </p:sp>
    </p:spTree>
    <p:extLst>
      <p:ext uri="{BB962C8B-B14F-4D97-AF65-F5344CB8AC3E}">
        <p14:creationId xmlns:p14="http://schemas.microsoft.com/office/powerpoint/2010/main" val="1812747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2" name="Title 1">
            <a:extLst>
              <a:ext uri="{FF2B5EF4-FFF2-40B4-BE49-F238E27FC236}">
                <a16:creationId xmlns:a16="http://schemas.microsoft.com/office/drawing/2014/main" id="{FA7D5E2F-184F-3A42-A8D7-E6B920ADA6B7}"/>
              </a:ext>
            </a:extLst>
          </p:cNvPr>
          <p:cNvSpPr>
            <a:spLocks noGrp="1"/>
          </p:cNvSpPr>
          <p:nvPr>
            <p:ph type="title"/>
          </p:nvPr>
        </p:nvSpPr>
        <p:spPr>
          <a:xfrm>
            <a:off x="530677" y="607464"/>
            <a:ext cx="11495313" cy="830556"/>
          </a:xfrm>
        </p:spPr>
        <p:txBody>
          <a:bodyPr>
            <a:noAutofit/>
          </a:bodyPr>
          <a:lstStyle/>
          <a:p>
            <a:r>
              <a:rPr lang="en-US" sz="2400" b="1" dirty="0"/>
              <a:t>Evidence from research (4): </a:t>
            </a:r>
            <a:r>
              <a:rPr lang="en-US" sz="2800" dirty="0"/>
              <a:t/>
            </a:r>
            <a:br>
              <a:rPr lang="en-US" sz="2800" dirty="0"/>
            </a:br>
            <a:r>
              <a:rPr lang="en-US" sz="2800" dirty="0"/>
              <a:t>Metacognitive training in error correction</a:t>
            </a:r>
          </a:p>
        </p:txBody>
      </p:sp>
      <p:sp>
        <p:nvSpPr>
          <p:cNvPr id="3" name="Content Placeholder 2">
            <a:extLst>
              <a:ext uri="{FF2B5EF4-FFF2-40B4-BE49-F238E27FC236}">
                <a16:creationId xmlns:a16="http://schemas.microsoft.com/office/drawing/2014/main" id="{0A58B1C1-26A4-034A-8D1A-EEDB5D227808}"/>
              </a:ext>
            </a:extLst>
          </p:cNvPr>
          <p:cNvSpPr>
            <a:spLocks noGrp="1"/>
          </p:cNvSpPr>
          <p:nvPr>
            <p:ph idx="1"/>
          </p:nvPr>
        </p:nvSpPr>
        <p:spPr>
          <a:xfrm>
            <a:off x="530676" y="1475734"/>
            <a:ext cx="11495313" cy="4720350"/>
          </a:xfrm>
        </p:spPr>
        <p:txBody>
          <a:bodyPr>
            <a:normAutofit fontScale="92500"/>
          </a:bodyPr>
          <a:lstStyle/>
          <a:p>
            <a:pPr marL="0" indent="0">
              <a:buNone/>
            </a:pPr>
            <a:r>
              <a:rPr lang="en-GB" sz="2000" dirty="0"/>
              <a:t>Metacognitive means ‘</a:t>
            </a:r>
            <a:r>
              <a:rPr lang="en-GB" sz="2000" i="1" dirty="0"/>
              <a:t>being aware of thinking, doing, learning</a:t>
            </a:r>
            <a:r>
              <a:rPr lang="en-GB" sz="2000" dirty="0"/>
              <a:t>’</a:t>
            </a:r>
          </a:p>
          <a:p>
            <a:pPr marL="0" indent="0">
              <a:buNone/>
            </a:pPr>
            <a:r>
              <a:rPr lang="en-US" sz="2400" dirty="0" err="1"/>
              <a:t>Normalising</a:t>
            </a:r>
            <a:r>
              <a:rPr lang="en-US" sz="2400" dirty="0"/>
              <a:t> making errors and error correction has been found to help  </a:t>
            </a:r>
          </a:p>
          <a:p>
            <a:pPr marL="0" indent="0">
              <a:buNone/>
            </a:pPr>
            <a:r>
              <a:rPr lang="en-US" sz="2400" dirty="0"/>
              <a:t>	Prepare pupils for the kinds of error correction they might receive</a:t>
            </a:r>
          </a:p>
          <a:p>
            <a:pPr marL="0" indent="0">
              <a:buNone/>
            </a:pPr>
            <a:r>
              <a:rPr lang="en-US" sz="2400" dirty="0"/>
              <a:t>	…from teachers </a:t>
            </a:r>
            <a:r>
              <a:rPr lang="en-US" sz="2000" dirty="0"/>
              <a:t>(Sato &amp; Loewen, 2018)</a:t>
            </a:r>
          </a:p>
          <a:p>
            <a:pPr marL="0" indent="0">
              <a:buNone/>
            </a:pPr>
            <a:r>
              <a:rPr lang="en-GB" sz="2400" dirty="0"/>
              <a:t>	…from peers </a:t>
            </a:r>
            <a:r>
              <a:rPr lang="en-GB" sz="2000" dirty="0"/>
              <a:t>(Sato &amp; </a:t>
            </a:r>
            <a:r>
              <a:rPr lang="en-GB" sz="2000" dirty="0" err="1"/>
              <a:t>Lyster</a:t>
            </a:r>
            <a:r>
              <a:rPr lang="en-GB" sz="2000" dirty="0"/>
              <a:t>, 2012)</a:t>
            </a:r>
          </a:p>
          <a:p>
            <a:pPr marL="0" indent="0">
              <a:buNone/>
            </a:pPr>
            <a:r>
              <a:rPr lang="en-GB" sz="1400" dirty="0"/>
              <a:t>		</a:t>
            </a:r>
            <a:r>
              <a:rPr lang="en-GB" sz="2200" dirty="0"/>
              <a:t>NCELP </a:t>
            </a:r>
            <a:r>
              <a:rPr lang="en-GB" sz="2200" dirty="0" err="1"/>
              <a:t>pairwork</a:t>
            </a:r>
            <a:r>
              <a:rPr lang="en-GB" sz="2200" dirty="0"/>
              <a:t> activities ‘trap’ the language feature </a:t>
            </a:r>
            <a:endParaRPr lang="en-GB" sz="2000" dirty="0"/>
          </a:p>
          <a:p>
            <a:pPr marL="0" indent="0">
              <a:buNone/>
            </a:pPr>
            <a:r>
              <a:rPr lang="en-GB" sz="2200" dirty="0"/>
              <a:t>			=If partner A gets it wrong, partner B can’t get their bit right. </a:t>
            </a:r>
          </a:p>
          <a:p>
            <a:pPr marL="0" indent="0">
              <a:buNone/>
            </a:pPr>
            <a:r>
              <a:rPr lang="en-GB" sz="2200" dirty="0"/>
              <a:t>		But errors will happen between peers! </a:t>
            </a:r>
            <a:r>
              <a:rPr lang="en-GB" sz="2000" dirty="0"/>
              <a:t>(once the language gets ‘freer’) </a:t>
            </a:r>
            <a:endParaRPr lang="en-GB" sz="2200" dirty="0"/>
          </a:p>
          <a:p>
            <a:pPr marL="0" indent="0">
              <a:buNone/>
            </a:pPr>
            <a:r>
              <a:rPr lang="en-GB" sz="2200" dirty="0"/>
              <a:t>		Encourage them to correct each other </a:t>
            </a:r>
            <a:r>
              <a:rPr lang="en-US" sz="2200" dirty="0"/>
              <a:t>	</a:t>
            </a:r>
            <a:endParaRPr lang="en-US" sz="2200" b="1" dirty="0"/>
          </a:p>
          <a:p>
            <a:pPr marL="0" indent="0">
              <a:buNone/>
            </a:pPr>
            <a:r>
              <a:rPr lang="en-US" sz="2400" b="1" dirty="0"/>
              <a:t>In sum:</a:t>
            </a:r>
          </a:p>
          <a:p>
            <a:pPr marL="0" indent="0">
              <a:buNone/>
            </a:pPr>
            <a:r>
              <a:rPr lang="en-US" sz="2600" b="1" dirty="0"/>
              <a:t>Reassure pupils that errors + correction in a FL class are normal and helpful</a:t>
            </a:r>
          </a:p>
          <a:p>
            <a:endParaRPr lang="en-US" sz="2000" dirty="0"/>
          </a:p>
        </p:txBody>
      </p:sp>
    </p:spTree>
    <p:extLst>
      <p:ext uri="{BB962C8B-B14F-4D97-AF65-F5344CB8AC3E}">
        <p14:creationId xmlns:p14="http://schemas.microsoft.com/office/powerpoint/2010/main" val="96801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1.2</a:t>
            </a:r>
          </a:p>
        </p:txBody>
      </p:sp>
      <p:sp>
        <p:nvSpPr>
          <p:cNvPr id="3" name="Content Placeholder 2">
            <a:extLst>
              <a:ext uri="{FF2B5EF4-FFF2-40B4-BE49-F238E27FC236}">
                <a16:creationId xmlns:a16="http://schemas.microsoft.com/office/drawing/2014/main" id="{C215956E-4801-D04D-B4B2-8025937F5C54}"/>
              </a:ext>
            </a:extLst>
          </p:cNvPr>
          <p:cNvSpPr>
            <a:spLocks noGrp="1"/>
          </p:cNvSpPr>
          <p:nvPr>
            <p:ph idx="1"/>
          </p:nvPr>
        </p:nvSpPr>
        <p:spPr>
          <a:xfrm>
            <a:off x="838200" y="1673225"/>
            <a:ext cx="10515600" cy="4351338"/>
          </a:xfrm>
        </p:spPr>
        <p:txBody>
          <a:bodyPr/>
          <a:lstStyle/>
          <a:p>
            <a:pPr marL="0" indent="0">
              <a:buNone/>
            </a:pPr>
            <a:r>
              <a:rPr lang="en-GB" dirty="0"/>
              <a:t>10.2 Error correction in both spoken and written language is most powerful when it can be done immediately. Lengthy written feedback or complex retrospective written corrections often have less impact. However marking pupils’ books, done in such a way as to make good use of teachers’ time to give focussed and manageable feedback, is an important part of teaching and assessment. Most helpfully, teachers understand from their review of pupils’ work what needs to be taught or practised further in lessons.</a:t>
            </a:r>
            <a:endParaRPr lang="en-US" dirty="0"/>
          </a:p>
        </p:txBody>
      </p:sp>
      <p:sp>
        <p:nvSpPr>
          <p:cNvPr id="4" name="Title 1">
            <a:extLst>
              <a:ext uri="{FF2B5EF4-FFF2-40B4-BE49-F238E27FC236}">
                <a16:creationId xmlns:a16="http://schemas.microsoft.com/office/drawing/2014/main" id="{AF2B8F7D-30DA-5B41-BE54-981EB7343A07}"/>
              </a:ext>
            </a:extLst>
          </p:cNvPr>
          <p:cNvSpPr>
            <a:spLocks noGrp="1"/>
          </p:cNvSpPr>
          <p:nvPr>
            <p:ph type="title"/>
          </p:nvPr>
        </p:nvSpPr>
        <p:spPr>
          <a:xfrm>
            <a:off x="838200" y="498736"/>
            <a:ext cx="10515600" cy="1173076"/>
          </a:xfrm>
        </p:spPr>
        <p:txBody>
          <a:bodyPr>
            <a:normAutofit/>
          </a:bodyPr>
          <a:lstStyle/>
          <a:p>
            <a:r>
              <a:rPr lang="en-US" sz="3200" dirty="0"/>
              <a:t>From the Pedagogy Review: </a:t>
            </a:r>
            <a:r>
              <a:rPr lang="en-US" b="1" dirty="0"/>
              <a:t>When</a:t>
            </a:r>
            <a:r>
              <a:rPr lang="en-US" dirty="0"/>
              <a:t> to correct</a:t>
            </a:r>
          </a:p>
        </p:txBody>
      </p:sp>
    </p:spTree>
    <p:extLst>
      <p:ext uri="{BB962C8B-B14F-4D97-AF65-F5344CB8AC3E}">
        <p14:creationId xmlns:p14="http://schemas.microsoft.com/office/powerpoint/2010/main" val="28124241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2" name="Title 1">
            <a:extLst>
              <a:ext uri="{FF2B5EF4-FFF2-40B4-BE49-F238E27FC236}">
                <a16:creationId xmlns:a16="http://schemas.microsoft.com/office/drawing/2014/main" id="{A940D914-C34C-AC49-9ECF-861CB78E0CCD}"/>
              </a:ext>
            </a:extLst>
          </p:cNvPr>
          <p:cNvSpPr>
            <a:spLocks noGrp="1"/>
          </p:cNvSpPr>
          <p:nvPr>
            <p:ph type="title"/>
          </p:nvPr>
        </p:nvSpPr>
        <p:spPr>
          <a:xfrm>
            <a:off x="457200" y="709578"/>
            <a:ext cx="10515600" cy="1345560"/>
          </a:xfrm>
        </p:spPr>
        <p:txBody>
          <a:bodyPr>
            <a:normAutofit/>
          </a:bodyPr>
          <a:lstStyle/>
          <a:p>
            <a:r>
              <a:rPr lang="en-US" sz="3600" b="1" dirty="0"/>
              <a:t>Evidence from research (5): </a:t>
            </a:r>
            <a:r>
              <a:rPr lang="en-US" sz="3600" dirty="0"/>
              <a:t/>
            </a:r>
            <a:br>
              <a:rPr lang="en-US" sz="3600" dirty="0"/>
            </a:br>
            <a:r>
              <a:rPr lang="en-US" sz="3600" dirty="0"/>
              <a:t>Teacher beliefs</a:t>
            </a:r>
          </a:p>
        </p:txBody>
      </p:sp>
      <p:sp>
        <p:nvSpPr>
          <p:cNvPr id="3" name="Content Placeholder 2">
            <a:extLst>
              <a:ext uri="{FF2B5EF4-FFF2-40B4-BE49-F238E27FC236}">
                <a16:creationId xmlns:a16="http://schemas.microsoft.com/office/drawing/2014/main" id="{4F02BDAC-8A2A-CD4F-9EB4-1FACAE33ACBE}"/>
              </a:ext>
            </a:extLst>
          </p:cNvPr>
          <p:cNvSpPr>
            <a:spLocks noGrp="1"/>
          </p:cNvSpPr>
          <p:nvPr>
            <p:ph idx="1"/>
          </p:nvPr>
        </p:nvSpPr>
        <p:spPr>
          <a:xfrm>
            <a:off x="341194" y="2055138"/>
            <a:ext cx="11641540" cy="3977172"/>
          </a:xfrm>
        </p:spPr>
        <p:txBody>
          <a:bodyPr>
            <a:normAutofit/>
          </a:bodyPr>
          <a:lstStyle/>
          <a:p>
            <a:pPr marL="0" indent="0">
              <a:buNone/>
            </a:pPr>
            <a:r>
              <a:rPr lang="en-GB" sz="2400" dirty="0"/>
              <a:t>Synthesis of research on teachers’ and learners’ </a:t>
            </a:r>
            <a:r>
              <a:rPr lang="en-GB" sz="2400" b="1" dirty="0"/>
              <a:t>beliefs</a:t>
            </a:r>
            <a:r>
              <a:rPr lang="en-GB" sz="2400" dirty="0"/>
              <a:t> about oral corrective feedback (a </a:t>
            </a:r>
            <a:r>
              <a:rPr lang="en-US" sz="2400" dirty="0"/>
              <a:t>meta-analysis by Li, 2017)</a:t>
            </a:r>
            <a:endParaRPr lang="en-GB" sz="2400" dirty="0"/>
          </a:p>
          <a:p>
            <a:pPr marL="0" indent="0">
              <a:buNone/>
            </a:pPr>
            <a:r>
              <a:rPr lang="en-GB" sz="2400" dirty="0"/>
              <a:t>26 studies </a:t>
            </a:r>
          </a:p>
          <a:p>
            <a:pPr marL="514350" indent="-514350">
              <a:buAutoNum type="arabicParenBoth"/>
            </a:pPr>
            <a:r>
              <a:rPr lang="en-GB" sz="2400" dirty="0"/>
              <a:t>learners keen to receive correction; teachers more hesitant to provide it </a:t>
            </a:r>
          </a:p>
          <a:p>
            <a:pPr marL="514350" indent="-514350">
              <a:buFont typeface="Arial" panose="020B0604020202020204" pitchFamily="34" charset="0"/>
              <a:buAutoNum type="arabicParenBoth"/>
            </a:pPr>
            <a:r>
              <a:rPr lang="en-GB" sz="2400" dirty="0"/>
              <a:t>learners predicted effectiveness of explicit feedback</a:t>
            </a:r>
          </a:p>
          <a:p>
            <a:pPr marL="514350" indent="-514350">
              <a:buAutoNum type="arabicParenBoth"/>
            </a:pPr>
            <a:r>
              <a:rPr lang="en-GB" sz="2400" dirty="0"/>
              <a:t>CPD programs incorporating hands-on practice activities had favourable impact on teachers’ beliefs</a:t>
            </a:r>
          </a:p>
          <a:p>
            <a:pPr marL="514350" indent="-514350">
              <a:buFont typeface="Arial" panose="020B0604020202020204" pitchFamily="34" charset="0"/>
              <a:buAutoNum type="arabicParenBoth"/>
            </a:pPr>
            <a:r>
              <a:rPr lang="en-GB" sz="2400" dirty="0"/>
              <a:t>some incongruence between teachers’ </a:t>
            </a:r>
            <a:r>
              <a:rPr lang="en-GB" sz="2400" i="1" dirty="0"/>
              <a:t>beliefs </a:t>
            </a:r>
            <a:r>
              <a:rPr lang="en-GB" sz="2400" dirty="0"/>
              <a:t>and their </a:t>
            </a:r>
            <a:r>
              <a:rPr lang="en-GB" sz="2400" i="1" dirty="0"/>
              <a:t>actua</a:t>
            </a:r>
            <a:r>
              <a:rPr lang="en-GB" sz="2400" dirty="0"/>
              <a:t>l practices </a:t>
            </a:r>
          </a:p>
        </p:txBody>
      </p:sp>
    </p:spTree>
    <p:extLst>
      <p:ext uri="{BB962C8B-B14F-4D97-AF65-F5344CB8AC3E}">
        <p14:creationId xmlns:p14="http://schemas.microsoft.com/office/powerpoint/2010/main" val="32769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4.1</a:t>
            </a:r>
          </a:p>
        </p:txBody>
      </p:sp>
      <p:sp>
        <p:nvSpPr>
          <p:cNvPr id="3" name="Content Placeholder 2">
            <a:extLst>
              <a:ext uri="{FF2B5EF4-FFF2-40B4-BE49-F238E27FC236}">
                <a16:creationId xmlns:a16="http://schemas.microsoft.com/office/drawing/2014/main" id="{52C43A3D-4369-B24B-8ADF-D6AC880E03E9}"/>
              </a:ext>
            </a:extLst>
          </p:cNvPr>
          <p:cNvSpPr>
            <a:spLocks noGrp="1"/>
          </p:cNvSpPr>
          <p:nvPr>
            <p:ph idx="1"/>
          </p:nvPr>
        </p:nvSpPr>
        <p:spPr>
          <a:xfrm>
            <a:off x="528711" y="2285277"/>
            <a:ext cx="11147474" cy="3610555"/>
          </a:xfrm>
        </p:spPr>
        <p:txBody>
          <a:bodyPr>
            <a:normAutofit/>
          </a:bodyPr>
          <a:lstStyle/>
          <a:p>
            <a:pPr marL="0" indent="0">
              <a:buNone/>
            </a:pPr>
            <a:r>
              <a:rPr lang="en-GB" dirty="0"/>
              <a:t>Teachers tend to think that prompts are used more often than they are actually used in practice</a:t>
            </a:r>
          </a:p>
          <a:p>
            <a:pPr marL="0" indent="0">
              <a:buNone/>
            </a:pPr>
            <a:endParaRPr lang="en-GB" dirty="0"/>
          </a:p>
          <a:p>
            <a:pPr marL="0" indent="0">
              <a:buNone/>
            </a:pPr>
            <a:r>
              <a:rPr lang="en-GB" dirty="0"/>
              <a:t>Recasts are by far the most frequent in classrooms </a:t>
            </a:r>
            <a:r>
              <a:rPr lang="en-GB" sz="1900" dirty="0"/>
              <a:t>(</a:t>
            </a:r>
            <a:r>
              <a:rPr lang="en-GB" sz="1900" dirty="0" err="1"/>
              <a:t>Lyster</a:t>
            </a:r>
            <a:r>
              <a:rPr lang="en-GB" sz="1900" dirty="0"/>
              <a:t> &amp; </a:t>
            </a:r>
            <a:r>
              <a:rPr lang="en-GB" sz="1900" dirty="0" err="1"/>
              <a:t>Ranta</a:t>
            </a:r>
            <a:r>
              <a:rPr lang="en-GB" sz="1900" dirty="0"/>
              <a:t>, 1997; Sheen, 2004; </a:t>
            </a:r>
            <a:r>
              <a:rPr lang="en-GB" sz="1900" dirty="0" err="1"/>
              <a:t>Faqei</a:t>
            </a:r>
            <a:r>
              <a:rPr lang="en-GB" sz="1900" dirty="0"/>
              <a:t>, 2019)</a:t>
            </a:r>
          </a:p>
          <a:p>
            <a:pPr marL="0" indent="0">
              <a:buNone/>
            </a:pPr>
            <a:endParaRPr lang="en-GB" sz="1900" dirty="0"/>
          </a:p>
          <a:p>
            <a:pPr marL="0" indent="0">
              <a:buNone/>
            </a:pPr>
            <a:r>
              <a:rPr lang="en-GB" dirty="0"/>
              <a:t>Recasts might be more common because they feel supportive to ongoing communication</a:t>
            </a:r>
          </a:p>
          <a:p>
            <a:endParaRPr lang="en-US" dirty="0"/>
          </a:p>
        </p:txBody>
      </p:sp>
      <p:sp>
        <p:nvSpPr>
          <p:cNvPr id="4" name="Title 1">
            <a:extLst>
              <a:ext uri="{FF2B5EF4-FFF2-40B4-BE49-F238E27FC236}">
                <a16:creationId xmlns:a16="http://schemas.microsoft.com/office/drawing/2014/main" id="{455A5D0F-E33F-1846-AA80-6FF6704D69BA}"/>
              </a:ext>
            </a:extLst>
          </p:cNvPr>
          <p:cNvSpPr>
            <a:spLocks noGrp="1"/>
          </p:cNvSpPr>
          <p:nvPr>
            <p:ph type="title"/>
          </p:nvPr>
        </p:nvSpPr>
        <p:spPr>
          <a:xfrm>
            <a:off x="528711" y="736756"/>
            <a:ext cx="10515600" cy="1325563"/>
          </a:xfrm>
        </p:spPr>
        <p:txBody>
          <a:bodyPr>
            <a:noAutofit/>
          </a:bodyPr>
          <a:lstStyle/>
          <a:p>
            <a:r>
              <a:rPr lang="en-US" sz="3200" b="1" dirty="0"/>
              <a:t>Evidence from research (6):</a:t>
            </a:r>
            <a:r>
              <a:rPr lang="en-US" sz="3600" dirty="0"/>
              <a:t/>
            </a:r>
            <a:br>
              <a:rPr lang="en-US" sz="3600" dirty="0"/>
            </a:br>
            <a:r>
              <a:rPr lang="en-US" sz="3600" dirty="0"/>
              <a:t>Teacher beliefs &amp; practice</a:t>
            </a:r>
          </a:p>
        </p:txBody>
      </p:sp>
    </p:spTree>
    <p:extLst>
      <p:ext uri="{BB962C8B-B14F-4D97-AF65-F5344CB8AC3E}">
        <p14:creationId xmlns:p14="http://schemas.microsoft.com/office/powerpoint/2010/main" val="372986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3" name="TextBox 12"/>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2" name="Title 1"/>
          <p:cNvSpPr>
            <a:spLocks noGrp="1"/>
          </p:cNvSpPr>
          <p:nvPr>
            <p:ph type="title"/>
          </p:nvPr>
        </p:nvSpPr>
        <p:spPr>
          <a:xfrm>
            <a:off x="446567" y="772830"/>
            <a:ext cx="11164185" cy="1258311"/>
          </a:xfrm>
        </p:spPr>
        <p:txBody>
          <a:bodyPr>
            <a:noAutofit/>
          </a:bodyPr>
          <a:lstStyle/>
          <a:p>
            <a:r>
              <a:rPr lang="en-GB" sz="3600" dirty="0"/>
              <a:t>Effectiveness likely depends on the type of error</a:t>
            </a:r>
          </a:p>
        </p:txBody>
      </p:sp>
      <p:sp>
        <p:nvSpPr>
          <p:cNvPr id="4" name="Rounded Rectangle 3"/>
          <p:cNvSpPr/>
          <p:nvPr/>
        </p:nvSpPr>
        <p:spPr>
          <a:xfrm>
            <a:off x="463483" y="2628609"/>
            <a:ext cx="4879473" cy="171972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77" b="1" dirty="0">
              <a:solidFill>
                <a:srgbClr val="002060"/>
              </a:solidFill>
              <a:latin typeface="Century Gothic" panose="020B0502020202020204" pitchFamily="34" charset="0"/>
            </a:endParaRPr>
          </a:p>
          <a:p>
            <a:r>
              <a:rPr lang="en-GB" sz="2177" b="1" dirty="0">
                <a:solidFill>
                  <a:srgbClr val="002060"/>
                </a:solidFill>
                <a:latin typeface="Century Gothic" panose="020B0502020202020204" pitchFamily="34" charset="0"/>
              </a:rPr>
              <a:t>Implicit recast</a:t>
            </a:r>
          </a:p>
          <a:p>
            <a:r>
              <a:rPr lang="en-GB" sz="2177" dirty="0">
                <a:solidFill>
                  <a:srgbClr val="002060"/>
                </a:solidFill>
                <a:latin typeface="Century Gothic" panose="020B0502020202020204" pitchFamily="34" charset="0"/>
              </a:rPr>
              <a:t>Gives the correct language as if to confirm the content of what was said.</a:t>
            </a:r>
          </a:p>
          <a:p>
            <a:pPr algn="ctr"/>
            <a:endParaRPr lang="en-GB" sz="2177" b="1" dirty="0">
              <a:solidFill>
                <a:srgbClr val="002060"/>
              </a:solidFill>
              <a:latin typeface="Century Gothic" panose="020B0502020202020204" pitchFamily="34" charset="0"/>
            </a:endParaRPr>
          </a:p>
        </p:txBody>
      </p:sp>
      <p:sp>
        <p:nvSpPr>
          <p:cNvPr id="8" name="Rectangle 7"/>
          <p:cNvSpPr/>
          <p:nvPr/>
        </p:nvSpPr>
        <p:spPr>
          <a:xfrm>
            <a:off x="446567" y="4697467"/>
            <a:ext cx="5599739" cy="1432443"/>
          </a:xfrm>
          <a:prstGeom prst="rect">
            <a:avLst/>
          </a:prstGeom>
        </p:spPr>
        <p:txBody>
          <a:bodyPr wrap="square">
            <a:spAutoFit/>
          </a:bodyPr>
          <a:lstStyle/>
          <a:p>
            <a:r>
              <a:rPr lang="en-GB" sz="2177" b="1" i="1" dirty="0">
                <a:solidFill>
                  <a:srgbClr val="002060"/>
                </a:solidFill>
                <a:latin typeface="Century Gothic" panose="020B0502020202020204" pitchFamily="34" charset="0"/>
              </a:rPr>
              <a:t>Vocabulary</a:t>
            </a:r>
            <a:endParaRPr lang="en-GB" sz="2177" dirty="0">
              <a:solidFill>
                <a:srgbClr val="002060"/>
              </a:solidFill>
              <a:latin typeface="Century Gothic" panose="020B0502020202020204" pitchFamily="34" charset="0"/>
            </a:endParaRPr>
          </a:p>
          <a:p>
            <a:r>
              <a:rPr lang="en-GB" sz="2177" dirty="0">
                <a:solidFill>
                  <a:srgbClr val="002060"/>
                </a:solidFill>
                <a:latin typeface="Century Gothic" panose="020B0502020202020204" pitchFamily="34" charset="0"/>
              </a:rPr>
              <a:t>T: ¿Cómo se dice ‘strong’ en español?</a:t>
            </a:r>
          </a:p>
          <a:p>
            <a:r>
              <a:rPr lang="en-GB" sz="2177" dirty="0">
                <a:solidFill>
                  <a:srgbClr val="002060"/>
                </a:solidFill>
                <a:latin typeface="Century Gothic" panose="020B0502020202020204" pitchFamily="34" charset="0"/>
              </a:rPr>
              <a:t>S: Forte.</a:t>
            </a:r>
          </a:p>
          <a:p>
            <a:r>
              <a:rPr lang="en-GB" sz="2177" dirty="0">
                <a:solidFill>
                  <a:srgbClr val="002060"/>
                </a:solidFill>
                <a:latin typeface="Century Gothic" panose="020B0502020202020204" pitchFamily="34" charset="0"/>
              </a:rPr>
              <a:t>T: </a:t>
            </a:r>
            <a:r>
              <a:rPr lang="en-GB" sz="2177" dirty="0" err="1">
                <a:solidFill>
                  <a:srgbClr val="002060"/>
                </a:solidFill>
                <a:latin typeface="Century Gothic" panose="020B0502020202020204" pitchFamily="34" charset="0"/>
              </a:rPr>
              <a:t>Fuerte</a:t>
            </a:r>
            <a:r>
              <a:rPr lang="en-GB" sz="2177" dirty="0">
                <a:solidFill>
                  <a:srgbClr val="002060"/>
                </a:solidFill>
                <a:latin typeface="Century Gothic" panose="020B0502020202020204" pitchFamily="34" charset="0"/>
              </a:rPr>
              <a:t>.</a:t>
            </a:r>
            <a:endParaRPr lang="en-GB" sz="2177" b="1" i="1" dirty="0">
              <a:solidFill>
                <a:srgbClr val="002060"/>
              </a:solidFill>
              <a:latin typeface="Century Gothic" panose="020B0502020202020204" pitchFamily="34" charset="0"/>
            </a:endParaRPr>
          </a:p>
        </p:txBody>
      </p:sp>
      <p:sp>
        <p:nvSpPr>
          <p:cNvPr id="7" name="Rectangle 6"/>
          <p:cNvSpPr/>
          <p:nvPr/>
        </p:nvSpPr>
        <p:spPr>
          <a:xfrm>
            <a:off x="6838589" y="2997045"/>
            <a:ext cx="4051897" cy="1097416"/>
          </a:xfrm>
          <a:prstGeom prst="rect">
            <a:avLst/>
          </a:prstGeom>
        </p:spPr>
        <p:txBody>
          <a:bodyPr wrap="square">
            <a:spAutoFit/>
          </a:bodyPr>
          <a:lstStyle/>
          <a:p>
            <a:r>
              <a:rPr lang="en-GB" sz="2177" b="1" i="1" dirty="0">
                <a:solidFill>
                  <a:srgbClr val="002060"/>
                </a:solidFill>
                <a:latin typeface="Century Gothic" panose="020B0502020202020204" pitchFamily="34" charset="0"/>
              </a:rPr>
              <a:t>Phonics (SSC knowledge)</a:t>
            </a:r>
          </a:p>
          <a:p>
            <a:r>
              <a:rPr lang="en-GB" sz="2177" dirty="0">
                <a:solidFill>
                  <a:srgbClr val="002060"/>
                </a:solidFill>
                <a:latin typeface="Century Gothic" panose="020B0502020202020204" pitchFamily="34" charset="0"/>
              </a:rPr>
              <a:t>S: </a:t>
            </a:r>
            <a:r>
              <a:rPr lang="en-GB" sz="2177" dirty="0" err="1">
                <a:solidFill>
                  <a:srgbClr val="002060"/>
                </a:solidFill>
                <a:latin typeface="Century Gothic" panose="020B0502020202020204" pitchFamily="34" charset="0"/>
              </a:rPr>
              <a:t>Tengo</a:t>
            </a:r>
            <a:r>
              <a:rPr lang="en-GB" sz="2177" dirty="0">
                <a:solidFill>
                  <a:srgbClr val="002060"/>
                </a:solidFill>
                <a:latin typeface="Century Gothic" panose="020B0502020202020204" pitchFamily="34" charset="0"/>
              </a:rPr>
              <a:t> </a:t>
            </a:r>
            <a:r>
              <a:rPr lang="en-GB" sz="2177" dirty="0" err="1">
                <a:solidFill>
                  <a:srgbClr val="002060"/>
                </a:solidFill>
                <a:latin typeface="Century Gothic" panose="020B0502020202020204" pitchFamily="34" charset="0"/>
              </a:rPr>
              <a:t>una</a:t>
            </a:r>
            <a:r>
              <a:rPr lang="en-GB" sz="2177" dirty="0">
                <a:solidFill>
                  <a:srgbClr val="002060"/>
                </a:solidFill>
                <a:latin typeface="Century Gothic" panose="020B0502020202020204" pitchFamily="34" charset="0"/>
              </a:rPr>
              <a:t> lave.</a:t>
            </a:r>
          </a:p>
          <a:p>
            <a:r>
              <a:rPr lang="en-GB" sz="2177" dirty="0">
                <a:solidFill>
                  <a:srgbClr val="002060"/>
                </a:solidFill>
                <a:latin typeface="Century Gothic" panose="020B0502020202020204" pitchFamily="34" charset="0"/>
              </a:rPr>
              <a:t>T: </a:t>
            </a:r>
            <a:r>
              <a:rPr lang="en-GB" sz="2177" dirty="0" err="1">
                <a:solidFill>
                  <a:srgbClr val="002060"/>
                </a:solidFill>
                <a:latin typeface="Century Gothic" panose="020B0502020202020204" pitchFamily="34" charset="0"/>
              </a:rPr>
              <a:t>Llave</a:t>
            </a:r>
            <a:r>
              <a:rPr lang="en-GB" sz="2177" dirty="0">
                <a:solidFill>
                  <a:srgbClr val="002060"/>
                </a:solidFill>
                <a:latin typeface="Century Gothic" panose="020B0502020202020204" pitchFamily="34" charset="0"/>
              </a:rPr>
              <a:t>. Muy bien.</a:t>
            </a:r>
          </a:p>
        </p:txBody>
      </p:sp>
      <p:sp>
        <p:nvSpPr>
          <p:cNvPr id="9" name="Content Placeholder 2"/>
          <p:cNvSpPr>
            <a:spLocks noGrp="1"/>
          </p:cNvSpPr>
          <p:nvPr>
            <p:ph idx="1"/>
          </p:nvPr>
        </p:nvSpPr>
        <p:spPr>
          <a:xfrm>
            <a:off x="6609169" y="4471376"/>
            <a:ext cx="5001583" cy="1652067"/>
          </a:xfrm>
        </p:spPr>
        <p:txBody>
          <a:bodyPr>
            <a:noAutofit/>
          </a:bodyPr>
          <a:lstStyle/>
          <a:p>
            <a:pPr marL="0" indent="0">
              <a:buNone/>
            </a:pPr>
            <a:r>
              <a:rPr lang="en-GB" sz="2177" b="1" i="1" dirty="0"/>
              <a:t>Grammar</a:t>
            </a:r>
          </a:p>
          <a:p>
            <a:pPr marL="0" indent="0">
              <a:buNone/>
            </a:pPr>
            <a:r>
              <a:rPr lang="en-GB" sz="2177" dirty="0"/>
              <a:t>S: La fille est francais.</a:t>
            </a:r>
          </a:p>
          <a:p>
            <a:pPr marL="0" indent="0">
              <a:buNone/>
            </a:pPr>
            <a:r>
              <a:rPr lang="en-GB" sz="2177" dirty="0"/>
              <a:t>T: La fille est française. </a:t>
            </a:r>
            <a:endParaRPr lang="en-GB" sz="2177" b="1" i="1" dirty="0"/>
          </a:p>
        </p:txBody>
      </p:sp>
      <p:sp>
        <p:nvSpPr>
          <p:cNvPr id="3" name="Oval Callout 2">
            <a:extLst>
              <a:ext uri="{FF2B5EF4-FFF2-40B4-BE49-F238E27FC236}">
                <a16:creationId xmlns:a16="http://schemas.microsoft.com/office/drawing/2014/main" id="{7D28A3FE-7105-E449-B1FC-7A4E95E00212}"/>
              </a:ext>
            </a:extLst>
          </p:cNvPr>
          <p:cNvSpPr/>
          <p:nvPr/>
        </p:nvSpPr>
        <p:spPr>
          <a:xfrm>
            <a:off x="5326040" y="283973"/>
            <a:ext cx="5564446" cy="2354636"/>
          </a:xfrm>
          <a:prstGeom prst="wedgeEllipseCallout">
            <a:avLst>
              <a:gd name="adj1" fmla="val -60578"/>
              <a:gd name="adj2" fmla="val 45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Century Gothic" panose="020B0502020202020204" pitchFamily="34" charset="0"/>
              </a:rPr>
              <a:t>Which CF type feels best for which type of error? [1]</a:t>
            </a:r>
            <a:endParaRPr lang="en-US" sz="3200" b="1" dirty="0">
              <a:latin typeface="Century Gothic" panose="020B0502020202020204" pitchFamily="34" charset="0"/>
            </a:endParaRPr>
          </a:p>
        </p:txBody>
      </p:sp>
    </p:spTree>
    <p:extLst>
      <p:ext uri="{BB962C8B-B14F-4D97-AF65-F5344CB8AC3E}">
        <p14:creationId xmlns:p14="http://schemas.microsoft.com/office/powerpoint/2010/main" val="130317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7" grpId="0"/>
      <p:bldP spid="9" grpId="0" build="p"/>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1" name="TextBox 10"/>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2" name="Title 1"/>
          <p:cNvSpPr>
            <a:spLocks noGrp="1"/>
          </p:cNvSpPr>
          <p:nvPr>
            <p:ph type="title"/>
          </p:nvPr>
        </p:nvSpPr>
        <p:spPr>
          <a:xfrm>
            <a:off x="574158" y="763407"/>
            <a:ext cx="11206716" cy="713898"/>
          </a:xfrm>
        </p:spPr>
        <p:txBody>
          <a:bodyPr>
            <a:normAutofit/>
          </a:bodyPr>
          <a:lstStyle/>
          <a:p>
            <a:r>
              <a:rPr lang="en-GB" sz="3600" b="1" dirty="0"/>
              <a:t>Which CF type feels best for which error? [2]</a:t>
            </a:r>
          </a:p>
        </p:txBody>
      </p:sp>
      <p:sp>
        <p:nvSpPr>
          <p:cNvPr id="4" name="Rounded Rectangle 3"/>
          <p:cNvSpPr/>
          <p:nvPr/>
        </p:nvSpPr>
        <p:spPr>
          <a:xfrm>
            <a:off x="574158" y="1669870"/>
            <a:ext cx="6007396" cy="23968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77" b="1" dirty="0">
              <a:solidFill>
                <a:srgbClr val="002060"/>
              </a:solidFill>
              <a:latin typeface="Century Gothic" panose="020B0502020202020204" pitchFamily="34" charset="0"/>
            </a:endParaRPr>
          </a:p>
          <a:p>
            <a:r>
              <a:rPr lang="en-GB" sz="2177" b="1" dirty="0">
                <a:solidFill>
                  <a:srgbClr val="002060"/>
                </a:solidFill>
                <a:latin typeface="Century Gothic" panose="020B0502020202020204" pitchFamily="34" charset="0"/>
              </a:rPr>
              <a:t>Explicit recast</a:t>
            </a:r>
          </a:p>
          <a:p>
            <a:endParaRPr lang="en-GB" sz="2177" b="1" dirty="0">
              <a:solidFill>
                <a:srgbClr val="002060"/>
              </a:solidFill>
              <a:latin typeface="Century Gothic" panose="020B0502020202020204" pitchFamily="34" charset="0"/>
            </a:endParaRPr>
          </a:p>
          <a:p>
            <a:r>
              <a:rPr lang="en-GB" sz="2177" dirty="0">
                <a:solidFill>
                  <a:srgbClr val="002060"/>
                </a:solidFill>
                <a:latin typeface="Century Gothic" panose="020B0502020202020204" pitchFamily="34" charset="0"/>
              </a:rPr>
              <a:t>Isolates the error and says it correctly, </a:t>
            </a:r>
            <a:r>
              <a:rPr lang="en-GB" sz="2177" dirty="0">
                <a:solidFill>
                  <a:srgbClr val="002060"/>
                </a:solidFill>
                <a:latin typeface="Century Gothic" panose="020B0502020202020204" pitchFamily="34" charset="0"/>
                <a:ea typeface="Times New Roman" panose="02020603050405020304" pitchFamily="18" charset="0"/>
              </a:rPr>
              <a:t>with emphasis on the correction.</a:t>
            </a:r>
          </a:p>
          <a:p>
            <a:pPr algn="ctr"/>
            <a:endParaRPr lang="en-GB" sz="2177" b="1" dirty="0">
              <a:solidFill>
                <a:srgbClr val="002060"/>
              </a:solidFill>
              <a:latin typeface="Century Gothic" panose="020B0502020202020204" pitchFamily="34" charset="0"/>
            </a:endParaRPr>
          </a:p>
        </p:txBody>
      </p:sp>
      <p:sp>
        <p:nvSpPr>
          <p:cNvPr id="8" name="Rectangle 7"/>
          <p:cNvSpPr/>
          <p:nvPr/>
        </p:nvSpPr>
        <p:spPr>
          <a:xfrm>
            <a:off x="810247" y="4497937"/>
            <a:ext cx="5548023" cy="1432443"/>
          </a:xfrm>
          <a:prstGeom prst="rect">
            <a:avLst/>
          </a:prstGeom>
        </p:spPr>
        <p:txBody>
          <a:bodyPr wrap="square">
            <a:spAutoFit/>
          </a:bodyPr>
          <a:lstStyle/>
          <a:p>
            <a:r>
              <a:rPr lang="en-GB" sz="2177" b="1" i="1" dirty="0">
                <a:solidFill>
                  <a:srgbClr val="002060"/>
                </a:solidFill>
                <a:latin typeface="Century Gothic" panose="020B0502020202020204" pitchFamily="34" charset="0"/>
              </a:rPr>
              <a:t>Vocabulary</a:t>
            </a:r>
            <a:endParaRPr lang="en-GB" sz="2177" dirty="0">
              <a:solidFill>
                <a:srgbClr val="002060"/>
              </a:solidFill>
              <a:latin typeface="Century Gothic" panose="020B0502020202020204" pitchFamily="34" charset="0"/>
            </a:endParaRPr>
          </a:p>
          <a:p>
            <a:r>
              <a:rPr lang="en-GB" sz="2177" dirty="0">
                <a:solidFill>
                  <a:srgbClr val="002060"/>
                </a:solidFill>
                <a:latin typeface="Century Gothic" panose="020B0502020202020204" pitchFamily="34" charset="0"/>
              </a:rPr>
              <a:t>T: Dis le mot ‘German’ en français.</a:t>
            </a:r>
          </a:p>
          <a:p>
            <a:r>
              <a:rPr lang="en-GB" sz="2177" dirty="0">
                <a:solidFill>
                  <a:srgbClr val="002060"/>
                </a:solidFill>
                <a:latin typeface="Century Gothic" panose="020B0502020202020204" pitchFamily="34" charset="0"/>
              </a:rPr>
              <a:t>S: Allemagne.</a:t>
            </a:r>
          </a:p>
          <a:p>
            <a:r>
              <a:rPr lang="en-GB" sz="2177" dirty="0">
                <a:solidFill>
                  <a:srgbClr val="002060"/>
                </a:solidFill>
                <a:latin typeface="Century Gothic" panose="020B0502020202020204" pitchFamily="34" charset="0"/>
              </a:rPr>
              <a:t>T: </a:t>
            </a:r>
            <a:r>
              <a:rPr lang="en-GB" sz="2177" b="1" i="1" dirty="0" err="1">
                <a:solidFill>
                  <a:srgbClr val="002060"/>
                </a:solidFill>
                <a:latin typeface="Century Gothic" panose="020B0502020202020204" pitchFamily="34" charset="0"/>
              </a:rPr>
              <a:t>allemand</a:t>
            </a:r>
            <a:r>
              <a:rPr lang="en-GB" sz="2177" b="1" i="1" dirty="0">
                <a:solidFill>
                  <a:srgbClr val="002060"/>
                </a:solidFill>
                <a:latin typeface="Century Gothic" panose="020B0502020202020204" pitchFamily="34" charset="0"/>
              </a:rPr>
              <a:t> </a:t>
            </a:r>
            <a:r>
              <a:rPr lang="en-GB" sz="2177" dirty="0">
                <a:solidFill>
                  <a:srgbClr val="002060"/>
                </a:solidFill>
                <a:latin typeface="Century Gothic" panose="020B0502020202020204" pitchFamily="34" charset="0"/>
              </a:rPr>
              <a:t>[teacher adds emphasis].</a:t>
            </a:r>
            <a:endParaRPr lang="en-GB" sz="2177" b="1" i="1" dirty="0">
              <a:solidFill>
                <a:srgbClr val="002060"/>
              </a:solidFill>
              <a:latin typeface="Century Gothic" panose="020B0502020202020204" pitchFamily="34" charset="0"/>
            </a:endParaRPr>
          </a:p>
        </p:txBody>
      </p:sp>
      <p:sp>
        <p:nvSpPr>
          <p:cNvPr id="7" name="Rectangle 6"/>
          <p:cNvSpPr/>
          <p:nvPr/>
        </p:nvSpPr>
        <p:spPr>
          <a:xfrm>
            <a:off x="6742567" y="1564373"/>
            <a:ext cx="5219061" cy="2102499"/>
          </a:xfrm>
          <a:prstGeom prst="rect">
            <a:avLst/>
          </a:prstGeom>
        </p:spPr>
        <p:txBody>
          <a:bodyPr wrap="square">
            <a:spAutoFit/>
          </a:bodyPr>
          <a:lstStyle/>
          <a:p>
            <a:r>
              <a:rPr lang="en-GB" sz="2177" b="1" i="1" dirty="0">
                <a:solidFill>
                  <a:srgbClr val="002060"/>
                </a:solidFill>
                <a:latin typeface="Century Gothic" panose="020B0502020202020204" pitchFamily="34" charset="0"/>
              </a:rPr>
              <a:t>Phonics (SSC knowledge)</a:t>
            </a:r>
          </a:p>
          <a:p>
            <a:r>
              <a:rPr lang="en-GB" sz="2177" dirty="0">
                <a:solidFill>
                  <a:srgbClr val="002060"/>
                </a:solidFill>
                <a:latin typeface="Century Gothic" panose="020B0502020202020204" pitchFamily="34" charset="0"/>
              </a:rPr>
              <a:t>S: No estudia por la manana [pronounces ‘ñ’ as ‘n’].</a:t>
            </a:r>
          </a:p>
          <a:p>
            <a:r>
              <a:rPr lang="en-GB" sz="2177" dirty="0">
                <a:solidFill>
                  <a:srgbClr val="002060"/>
                </a:solidFill>
                <a:latin typeface="Century Gothic" panose="020B0502020202020204" pitchFamily="34" charset="0"/>
              </a:rPr>
              <a:t>T: La </a:t>
            </a:r>
            <a:r>
              <a:rPr lang="en-GB" sz="2177" b="1" i="1" dirty="0" err="1">
                <a:solidFill>
                  <a:srgbClr val="002060"/>
                </a:solidFill>
                <a:latin typeface="Century Gothic" panose="020B0502020202020204" pitchFamily="34" charset="0"/>
              </a:rPr>
              <a:t>mañana</a:t>
            </a:r>
            <a:r>
              <a:rPr lang="en-GB" sz="2177" b="1" i="1" dirty="0">
                <a:solidFill>
                  <a:srgbClr val="002060"/>
                </a:solidFill>
                <a:latin typeface="Century Gothic" panose="020B0502020202020204" pitchFamily="34" charset="0"/>
              </a:rPr>
              <a:t> </a:t>
            </a:r>
            <a:r>
              <a:rPr lang="en-GB" sz="2177" dirty="0">
                <a:solidFill>
                  <a:srgbClr val="002060"/>
                </a:solidFill>
                <a:latin typeface="Century Gothic" panose="020B0502020202020204" pitchFamily="34" charset="0"/>
              </a:rPr>
              <a:t>[teacher adds emphasis]</a:t>
            </a:r>
          </a:p>
          <a:p>
            <a:endParaRPr lang="en-GB" sz="2177" dirty="0">
              <a:solidFill>
                <a:srgbClr val="002060"/>
              </a:solidFill>
              <a:latin typeface="Century Gothic" panose="020B0502020202020204" pitchFamily="34" charset="0"/>
            </a:endParaRPr>
          </a:p>
        </p:txBody>
      </p:sp>
      <p:sp>
        <p:nvSpPr>
          <p:cNvPr id="9" name="Content Placeholder 2"/>
          <p:cNvSpPr>
            <a:spLocks noGrp="1"/>
          </p:cNvSpPr>
          <p:nvPr>
            <p:ph idx="1"/>
          </p:nvPr>
        </p:nvSpPr>
        <p:spPr>
          <a:xfrm>
            <a:off x="6742568" y="4277255"/>
            <a:ext cx="5219060" cy="2349044"/>
          </a:xfrm>
        </p:spPr>
        <p:txBody>
          <a:bodyPr>
            <a:noAutofit/>
          </a:bodyPr>
          <a:lstStyle/>
          <a:p>
            <a:pPr marL="0" indent="0">
              <a:buNone/>
            </a:pPr>
            <a:r>
              <a:rPr lang="en-GB" sz="2177" b="1" i="1" dirty="0"/>
              <a:t>Grammar</a:t>
            </a:r>
          </a:p>
          <a:p>
            <a:pPr marL="0" indent="0">
              <a:buNone/>
            </a:pPr>
            <a:r>
              <a:rPr lang="en-GB" sz="2177" dirty="0"/>
              <a:t>S: El colegio hay tres profesores de español.</a:t>
            </a:r>
          </a:p>
          <a:p>
            <a:pPr marL="0" indent="0">
              <a:buNone/>
            </a:pPr>
            <a:r>
              <a:rPr lang="en-GB" sz="2177" dirty="0"/>
              <a:t>T: </a:t>
            </a:r>
            <a:r>
              <a:rPr lang="en-GB" sz="2177" b="1" i="1" dirty="0" err="1"/>
              <a:t>en</a:t>
            </a:r>
            <a:r>
              <a:rPr lang="en-GB" sz="2177" dirty="0"/>
              <a:t> el colegio hay </a:t>
            </a:r>
            <a:r>
              <a:rPr lang="en-GB" sz="2177" dirty="0" err="1"/>
              <a:t>tres</a:t>
            </a:r>
            <a:r>
              <a:rPr lang="en-GB" sz="2177" dirty="0"/>
              <a:t> </a:t>
            </a:r>
            <a:r>
              <a:rPr lang="en-GB" sz="2177" dirty="0" err="1"/>
              <a:t>profesores</a:t>
            </a:r>
            <a:r>
              <a:rPr lang="en-GB" sz="2177" dirty="0"/>
              <a:t> [teacher adds emphasis on ‘en’].</a:t>
            </a:r>
          </a:p>
          <a:p>
            <a:pPr marL="0" indent="0">
              <a:buNone/>
            </a:pPr>
            <a:endParaRPr lang="en-GB" sz="2177" b="1" i="1" dirty="0"/>
          </a:p>
        </p:txBody>
      </p:sp>
    </p:spTree>
    <p:extLst>
      <p:ext uri="{BB962C8B-B14F-4D97-AF65-F5344CB8AC3E}">
        <p14:creationId xmlns:p14="http://schemas.microsoft.com/office/powerpoint/2010/main" val="21006800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2" name="TextBox 11"/>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10" name="Title 1"/>
          <p:cNvSpPr>
            <a:spLocks noGrp="1"/>
          </p:cNvSpPr>
          <p:nvPr>
            <p:ph type="title"/>
          </p:nvPr>
        </p:nvSpPr>
        <p:spPr>
          <a:xfrm>
            <a:off x="574158" y="763407"/>
            <a:ext cx="11206716" cy="713898"/>
          </a:xfrm>
        </p:spPr>
        <p:txBody>
          <a:bodyPr>
            <a:normAutofit/>
          </a:bodyPr>
          <a:lstStyle/>
          <a:p>
            <a:r>
              <a:rPr lang="en-GB" sz="3600" b="1" dirty="0"/>
              <a:t>Which CF type feels best for which error? [3]</a:t>
            </a:r>
          </a:p>
        </p:txBody>
      </p:sp>
      <p:sp>
        <p:nvSpPr>
          <p:cNvPr id="4" name="Rounded Rectangle 3"/>
          <p:cNvSpPr/>
          <p:nvPr/>
        </p:nvSpPr>
        <p:spPr>
          <a:xfrm>
            <a:off x="315067" y="1850508"/>
            <a:ext cx="5770668" cy="231840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77" b="1" dirty="0">
              <a:solidFill>
                <a:srgbClr val="002060"/>
              </a:solidFill>
              <a:latin typeface="Century Gothic" panose="020B0502020202020204" pitchFamily="34" charset="0"/>
            </a:endParaRPr>
          </a:p>
          <a:p>
            <a:r>
              <a:rPr lang="en-GB" sz="2177" b="1" dirty="0">
                <a:solidFill>
                  <a:srgbClr val="002060"/>
                </a:solidFill>
                <a:latin typeface="Century Gothic" panose="020B0502020202020204" pitchFamily="34" charset="0"/>
              </a:rPr>
              <a:t>Explicit recast, with metalinguistic information</a:t>
            </a:r>
          </a:p>
          <a:p>
            <a:r>
              <a:rPr lang="en-GB" sz="1814" dirty="0">
                <a:solidFill>
                  <a:srgbClr val="002060"/>
                </a:solidFill>
                <a:latin typeface="Century Gothic" panose="020B0502020202020204" pitchFamily="34" charset="0"/>
              </a:rPr>
              <a:t>Isolates the error and says it correctly, </a:t>
            </a:r>
            <a:r>
              <a:rPr lang="en-GB" sz="1814" dirty="0">
                <a:solidFill>
                  <a:srgbClr val="002060"/>
                </a:solidFill>
                <a:latin typeface="Century Gothic" panose="020B0502020202020204" pitchFamily="34" charset="0"/>
                <a:ea typeface="Times New Roman" panose="02020603050405020304" pitchFamily="18" charset="0"/>
              </a:rPr>
              <a:t>with emphasis on the correction.</a:t>
            </a:r>
            <a:r>
              <a:rPr lang="en-GB" sz="1814" dirty="0">
                <a:solidFill>
                  <a:srgbClr val="002060"/>
                </a:solidFill>
                <a:latin typeface="Century Gothic" panose="020B0502020202020204" pitchFamily="34" charset="0"/>
              </a:rPr>
              <a:t> Talks </a:t>
            </a:r>
            <a:r>
              <a:rPr lang="en-GB" sz="1814" i="1" dirty="0">
                <a:solidFill>
                  <a:srgbClr val="002060"/>
                </a:solidFill>
                <a:latin typeface="Century Gothic" panose="020B0502020202020204" pitchFamily="34" charset="0"/>
              </a:rPr>
              <a:t>about</a:t>
            </a:r>
            <a:r>
              <a:rPr lang="en-GB" sz="1814" dirty="0">
                <a:solidFill>
                  <a:srgbClr val="002060"/>
                </a:solidFill>
                <a:latin typeface="Century Gothic" panose="020B0502020202020204" pitchFamily="34" charset="0"/>
              </a:rPr>
              <a:t> the language that caused the error / explains the correction.</a:t>
            </a:r>
            <a:endParaRPr lang="en-GB" sz="2177" b="1" dirty="0">
              <a:solidFill>
                <a:srgbClr val="002060"/>
              </a:solidFill>
              <a:latin typeface="Century Gothic" panose="020B0502020202020204" pitchFamily="34" charset="0"/>
            </a:endParaRPr>
          </a:p>
          <a:p>
            <a:pPr algn="ctr"/>
            <a:endParaRPr lang="en-GB" sz="2177" b="1" dirty="0">
              <a:solidFill>
                <a:srgbClr val="002060"/>
              </a:solidFill>
              <a:latin typeface="Century Gothic" panose="020B0502020202020204" pitchFamily="34" charset="0"/>
            </a:endParaRPr>
          </a:p>
        </p:txBody>
      </p:sp>
      <p:sp>
        <p:nvSpPr>
          <p:cNvPr id="8" name="Rectangle 7"/>
          <p:cNvSpPr/>
          <p:nvPr/>
        </p:nvSpPr>
        <p:spPr>
          <a:xfrm>
            <a:off x="315067" y="4489821"/>
            <a:ext cx="6191650" cy="1558119"/>
          </a:xfrm>
          <a:prstGeom prst="rect">
            <a:avLst/>
          </a:prstGeom>
        </p:spPr>
        <p:txBody>
          <a:bodyPr wrap="square">
            <a:spAutoFit/>
          </a:bodyPr>
          <a:lstStyle/>
          <a:p>
            <a:r>
              <a:rPr lang="en-GB" sz="1905" b="1" i="1" dirty="0">
                <a:solidFill>
                  <a:srgbClr val="002060"/>
                </a:solidFill>
                <a:latin typeface="Century Gothic" panose="020B0502020202020204" pitchFamily="34" charset="0"/>
              </a:rPr>
              <a:t>Vocabulary</a:t>
            </a:r>
          </a:p>
          <a:p>
            <a:r>
              <a:rPr lang="en-GB" sz="1905" dirty="0">
                <a:solidFill>
                  <a:srgbClr val="002060"/>
                </a:solidFill>
                <a:latin typeface="Century Gothic" panose="020B0502020202020204" pitchFamily="34" charset="0"/>
              </a:rPr>
              <a:t>T: Dis le mot ‘beach’ en français.</a:t>
            </a:r>
          </a:p>
          <a:p>
            <a:r>
              <a:rPr lang="en-GB" sz="1905" dirty="0">
                <a:solidFill>
                  <a:srgbClr val="002060"/>
                </a:solidFill>
                <a:latin typeface="Century Gothic" panose="020B0502020202020204" pitchFamily="34" charset="0"/>
              </a:rPr>
              <a:t>S: la </a:t>
            </a:r>
            <a:r>
              <a:rPr lang="en-GB" sz="1905" dirty="0" err="1">
                <a:solidFill>
                  <a:srgbClr val="002060"/>
                </a:solidFill>
                <a:latin typeface="Century Gothic" panose="020B0502020202020204" pitchFamily="34" charset="0"/>
              </a:rPr>
              <a:t>mer</a:t>
            </a:r>
            <a:endParaRPr lang="en-GB" sz="1905" dirty="0">
              <a:solidFill>
                <a:srgbClr val="002060"/>
              </a:solidFill>
              <a:latin typeface="Century Gothic" panose="020B0502020202020204" pitchFamily="34" charset="0"/>
            </a:endParaRPr>
          </a:p>
          <a:p>
            <a:r>
              <a:rPr lang="en-GB" sz="1905" dirty="0">
                <a:solidFill>
                  <a:srgbClr val="002060"/>
                </a:solidFill>
                <a:latin typeface="Century Gothic" panose="020B0502020202020204" pitchFamily="34" charset="0"/>
              </a:rPr>
              <a:t>T: la </a:t>
            </a:r>
            <a:r>
              <a:rPr lang="en-GB" sz="1905" b="1" i="1" dirty="0">
                <a:solidFill>
                  <a:srgbClr val="002060"/>
                </a:solidFill>
                <a:latin typeface="Century Gothic" panose="020B0502020202020204" pitchFamily="34" charset="0"/>
              </a:rPr>
              <a:t>plage </a:t>
            </a:r>
            <a:r>
              <a:rPr lang="en-GB" sz="1905" dirty="0">
                <a:solidFill>
                  <a:srgbClr val="002060"/>
                </a:solidFill>
                <a:latin typeface="Century Gothic" panose="020B0502020202020204" pitchFamily="34" charset="0"/>
              </a:rPr>
              <a:t>[teacher adds emphasis, raises voice]. La </a:t>
            </a:r>
            <a:r>
              <a:rPr lang="en-GB" sz="1905" dirty="0" err="1">
                <a:solidFill>
                  <a:srgbClr val="002060"/>
                </a:solidFill>
                <a:latin typeface="Century Gothic" panose="020B0502020202020204" pitchFamily="34" charset="0"/>
              </a:rPr>
              <a:t>mer</a:t>
            </a:r>
            <a:r>
              <a:rPr lang="en-GB" sz="1905" dirty="0">
                <a:solidFill>
                  <a:srgbClr val="002060"/>
                </a:solidFill>
                <a:latin typeface="Century Gothic" panose="020B0502020202020204" pitchFamily="34" charset="0"/>
              </a:rPr>
              <a:t> means the sea.</a:t>
            </a:r>
          </a:p>
        </p:txBody>
      </p:sp>
      <p:sp>
        <p:nvSpPr>
          <p:cNvPr id="7" name="Rectangle 6"/>
          <p:cNvSpPr/>
          <p:nvPr/>
        </p:nvSpPr>
        <p:spPr>
          <a:xfrm>
            <a:off x="6506716" y="1583010"/>
            <a:ext cx="5149592" cy="2437590"/>
          </a:xfrm>
          <a:prstGeom prst="rect">
            <a:avLst/>
          </a:prstGeom>
        </p:spPr>
        <p:txBody>
          <a:bodyPr wrap="square">
            <a:spAutoFit/>
          </a:bodyPr>
          <a:lstStyle/>
          <a:p>
            <a:r>
              <a:rPr lang="en-GB" sz="1905" b="1" i="1" dirty="0">
                <a:solidFill>
                  <a:srgbClr val="002060"/>
                </a:solidFill>
                <a:latin typeface="Century Gothic" panose="020B0502020202020204" pitchFamily="34" charset="0"/>
              </a:rPr>
              <a:t>Phonics (SSC knowledge)</a:t>
            </a:r>
          </a:p>
          <a:p>
            <a:r>
              <a:rPr lang="en-GB" sz="1905" dirty="0">
                <a:solidFill>
                  <a:srgbClr val="002060"/>
                </a:solidFill>
                <a:latin typeface="Century Gothic" panose="020B0502020202020204" pitchFamily="34" charset="0"/>
              </a:rPr>
              <a:t>S: Elle est donz le </a:t>
            </a:r>
            <a:r>
              <a:rPr lang="en-GB" sz="1905" dirty="0" err="1">
                <a:solidFill>
                  <a:srgbClr val="002060"/>
                </a:solidFill>
                <a:latin typeface="Century Gothic" panose="020B0502020202020204" pitchFamily="34" charset="0"/>
              </a:rPr>
              <a:t>parc</a:t>
            </a:r>
            <a:r>
              <a:rPr lang="en-GB" sz="1905" dirty="0">
                <a:solidFill>
                  <a:srgbClr val="002060"/>
                </a:solidFill>
                <a:latin typeface="Century Gothic" panose="020B0502020202020204" pitchFamily="34" charset="0"/>
              </a:rPr>
              <a:t>.</a:t>
            </a:r>
          </a:p>
          <a:p>
            <a:r>
              <a:rPr lang="en-GB" sz="1905" dirty="0">
                <a:solidFill>
                  <a:srgbClr val="002060"/>
                </a:solidFill>
                <a:latin typeface="Century Gothic" panose="020B0502020202020204" pitchFamily="34" charset="0"/>
              </a:rPr>
              <a:t>T:  Oui, </a:t>
            </a:r>
            <a:r>
              <a:rPr lang="en-GB" sz="1905" dirty="0" err="1">
                <a:solidFill>
                  <a:srgbClr val="002060"/>
                </a:solidFill>
                <a:latin typeface="Century Gothic" panose="020B0502020202020204" pitchFamily="34" charset="0"/>
              </a:rPr>
              <a:t>c’est</a:t>
            </a:r>
            <a:r>
              <a:rPr lang="en-GB" sz="1905" dirty="0">
                <a:solidFill>
                  <a:srgbClr val="002060"/>
                </a:solidFill>
                <a:latin typeface="Century Gothic" panose="020B0502020202020204" pitchFamily="34" charset="0"/>
              </a:rPr>
              <a:t> </a:t>
            </a:r>
            <a:r>
              <a:rPr lang="en-GB" sz="1905" b="1" i="1" dirty="0" err="1">
                <a:solidFill>
                  <a:srgbClr val="002060"/>
                </a:solidFill>
                <a:latin typeface="Century Gothic" panose="020B0502020202020204" pitchFamily="34" charset="0"/>
              </a:rPr>
              <a:t>dans</a:t>
            </a:r>
            <a:r>
              <a:rPr lang="en-GB" sz="1905" b="1" i="1" dirty="0">
                <a:solidFill>
                  <a:srgbClr val="002060"/>
                </a:solidFill>
                <a:latin typeface="Century Gothic" panose="020B0502020202020204" pitchFamily="34" charset="0"/>
              </a:rPr>
              <a:t> </a:t>
            </a:r>
            <a:r>
              <a:rPr lang="en-GB" sz="1905" i="1" dirty="0">
                <a:solidFill>
                  <a:srgbClr val="002060"/>
                </a:solidFill>
                <a:latin typeface="Century Gothic" panose="020B0502020202020204" pitchFamily="34" charset="0"/>
              </a:rPr>
              <a:t>[pronounced correctly with </a:t>
            </a:r>
            <a:r>
              <a:rPr lang="en-GB" sz="1905" dirty="0">
                <a:solidFill>
                  <a:srgbClr val="002060"/>
                </a:solidFill>
                <a:latin typeface="Century Gothic" panose="020B0502020202020204" pitchFamily="34" charset="0"/>
              </a:rPr>
              <a:t>emphasis]. Remember that French words often have a silent final consonant. You don’t need to pronounce the ‘s’ in ‘dans’.</a:t>
            </a:r>
          </a:p>
          <a:p>
            <a:endParaRPr lang="en-GB" sz="1905" dirty="0">
              <a:solidFill>
                <a:srgbClr val="002060"/>
              </a:solidFill>
              <a:latin typeface="Century Gothic" panose="020B0502020202020204" pitchFamily="34" charset="0"/>
            </a:endParaRPr>
          </a:p>
        </p:txBody>
      </p:sp>
      <p:sp>
        <p:nvSpPr>
          <p:cNvPr id="9" name="Content Placeholder 2"/>
          <p:cNvSpPr>
            <a:spLocks noGrp="1"/>
          </p:cNvSpPr>
          <p:nvPr>
            <p:ph idx="1"/>
          </p:nvPr>
        </p:nvSpPr>
        <p:spPr>
          <a:xfrm>
            <a:off x="6506716" y="4489819"/>
            <a:ext cx="4147635" cy="1851277"/>
          </a:xfrm>
        </p:spPr>
        <p:txBody>
          <a:bodyPr>
            <a:noAutofit/>
          </a:bodyPr>
          <a:lstStyle/>
          <a:p>
            <a:pPr marL="0" indent="0">
              <a:buNone/>
            </a:pPr>
            <a:r>
              <a:rPr lang="en-GB" sz="1905" b="1" i="1" dirty="0"/>
              <a:t>Grammar</a:t>
            </a:r>
          </a:p>
          <a:p>
            <a:pPr marL="0" indent="0">
              <a:buNone/>
            </a:pPr>
            <a:r>
              <a:rPr lang="en-GB" sz="1905" dirty="0"/>
              <a:t>S: York es en Inglaterra.</a:t>
            </a:r>
          </a:p>
          <a:p>
            <a:pPr marL="0" indent="0">
              <a:buNone/>
            </a:pPr>
            <a:r>
              <a:rPr lang="en-GB" sz="1905" dirty="0"/>
              <a:t>T: York </a:t>
            </a:r>
            <a:r>
              <a:rPr lang="en-GB" sz="1905" b="1" i="1" dirty="0"/>
              <a:t>está</a:t>
            </a:r>
            <a:r>
              <a:rPr lang="en-GB" sz="1905" dirty="0"/>
              <a:t> en Inglaterra.</a:t>
            </a:r>
            <a:r>
              <a:rPr lang="en-GB" sz="1905" b="1" i="1" dirty="0"/>
              <a:t> </a:t>
            </a:r>
            <a:r>
              <a:rPr lang="en-GB" sz="1905" dirty="0"/>
              <a:t>Remember we use ‘está’ to talk about locations. </a:t>
            </a:r>
          </a:p>
          <a:p>
            <a:pPr marL="0" indent="0">
              <a:buNone/>
            </a:pPr>
            <a:endParaRPr lang="en-GB" sz="1905" b="1" i="1" dirty="0"/>
          </a:p>
          <a:p>
            <a:pPr marL="0" indent="0">
              <a:buNone/>
            </a:pPr>
            <a:endParaRPr lang="en-GB" sz="1905" b="1" i="1" dirty="0"/>
          </a:p>
        </p:txBody>
      </p:sp>
    </p:spTree>
    <p:extLst>
      <p:ext uri="{BB962C8B-B14F-4D97-AF65-F5344CB8AC3E}">
        <p14:creationId xmlns:p14="http://schemas.microsoft.com/office/powerpoint/2010/main" val="35451121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2" name="TextBox 11"/>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10" name="Title 1"/>
          <p:cNvSpPr>
            <a:spLocks noGrp="1"/>
          </p:cNvSpPr>
          <p:nvPr>
            <p:ph type="title"/>
          </p:nvPr>
        </p:nvSpPr>
        <p:spPr>
          <a:xfrm>
            <a:off x="565748" y="742890"/>
            <a:ext cx="11206716" cy="713898"/>
          </a:xfrm>
        </p:spPr>
        <p:txBody>
          <a:bodyPr>
            <a:normAutofit/>
          </a:bodyPr>
          <a:lstStyle/>
          <a:p>
            <a:r>
              <a:rPr lang="en-GB" sz="3600" b="1" dirty="0"/>
              <a:t>Which CF type feels best for which error? [4]</a:t>
            </a:r>
          </a:p>
        </p:txBody>
      </p:sp>
      <p:sp>
        <p:nvSpPr>
          <p:cNvPr id="4" name="Rounded Rectangle 3"/>
          <p:cNvSpPr/>
          <p:nvPr/>
        </p:nvSpPr>
        <p:spPr>
          <a:xfrm>
            <a:off x="662828" y="1547101"/>
            <a:ext cx="5075145" cy="241002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77" b="1" dirty="0">
                <a:solidFill>
                  <a:srgbClr val="002060"/>
                </a:solidFill>
                <a:latin typeface="Century Gothic" panose="020B0502020202020204" pitchFamily="34" charset="0"/>
              </a:rPr>
              <a:t>Implicit elicitation</a:t>
            </a:r>
          </a:p>
          <a:p>
            <a:r>
              <a:rPr lang="en-GB" sz="2177" dirty="0">
                <a:solidFill>
                  <a:srgbClr val="002060"/>
                </a:solidFill>
                <a:latin typeface="Century Gothic" panose="020B0502020202020204" pitchFamily="34" charset="0"/>
              </a:rPr>
              <a:t>The use of non-verbal techniques (e.g., raised eyebrow, puzzled look, cough) to elicit self-correction.</a:t>
            </a:r>
          </a:p>
        </p:txBody>
      </p:sp>
      <p:sp>
        <p:nvSpPr>
          <p:cNvPr id="7" name="Rectangle 6"/>
          <p:cNvSpPr/>
          <p:nvPr/>
        </p:nvSpPr>
        <p:spPr>
          <a:xfrm>
            <a:off x="6469267" y="1854628"/>
            <a:ext cx="5027213" cy="2102499"/>
          </a:xfrm>
          <a:prstGeom prst="rect">
            <a:avLst/>
          </a:prstGeom>
        </p:spPr>
        <p:txBody>
          <a:bodyPr wrap="square">
            <a:spAutoFit/>
          </a:bodyPr>
          <a:lstStyle/>
          <a:p>
            <a:r>
              <a:rPr lang="en-GB" sz="2177" b="1" i="1" dirty="0">
                <a:solidFill>
                  <a:srgbClr val="002060"/>
                </a:solidFill>
                <a:latin typeface="Century Gothic" panose="020B0502020202020204" pitchFamily="34" charset="0"/>
              </a:rPr>
              <a:t>Phonics (SSC knowledge)</a:t>
            </a:r>
          </a:p>
          <a:p>
            <a:r>
              <a:rPr lang="en-GB" sz="2177" dirty="0">
                <a:solidFill>
                  <a:srgbClr val="002060"/>
                </a:solidFill>
                <a:latin typeface="Century Gothic" panose="020B0502020202020204" pitchFamily="34" charset="0"/>
              </a:rPr>
              <a:t>T: [points to ‘dog’].</a:t>
            </a:r>
          </a:p>
          <a:p>
            <a:r>
              <a:rPr lang="en-GB" sz="2177" dirty="0">
                <a:solidFill>
                  <a:srgbClr val="002060"/>
                </a:solidFill>
                <a:latin typeface="Century Gothic" panose="020B0502020202020204" pitchFamily="34" charset="0"/>
              </a:rPr>
              <a:t>S: pero</a:t>
            </a:r>
          </a:p>
          <a:p>
            <a:r>
              <a:rPr lang="en-GB" sz="2177" dirty="0">
                <a:solidFill>
                  <a:srgbClr val="002060"/>
                </a:solidFill>
                <a:latin typeface="Century Gothic" panose="020B0502020202020204" pitchFamily="34" charset="0"/>
              </a:rPr>
              <a:t>T: [surprised look]</a:t>
            </a:r>
          </a:p>
          <a:p>
            <a:r>
              <a:rPr lang="en-GB" sz="2177" dirty="0">
                <a:solidFill>
                  <a:srgbClr val="002060"/>
                </a:solidFill>
                <a:latin typeface="Century Gothic" panose="020B0502020202020204" pitchFamily="34" charset="0"/>
              </a:rPr>
              <a:t>S: perro</a:t>
            </a:r>
            <a:endParaRPr lang="en-GB" sz="2177" b="1" i="1" dirty="0">
              <a:solidFill>
                <a:srgbClr val="002060"/>
              </a:solidFill>
              <a:latin typeface="Century Gothic" panose="020B0502020202020204" pitchFamily="34" charset="0"/>
            </a:endParaRPr>
          </a:p>
          <a:p>
            <a:endParaRPr lang="en-GB" sz="2177" dirty="0">
              <a:solidFill>
                <a:srgbClr val="002060"/>
              </a:solidFill>
              <a:latin typeface="Century Gothic" panose="020B0502020202020204" pitchFamily="34" charset="0"/>
            </a:endParaRPr>
          </a:p>
        </p:txBody>
      </p:sp>
      <p:sp>
        <p:nvSpPr>
          <p:cNvPr id="8" name="Rectangle 7"/>
          <p:cNvSpPr/>
          <p:nvPr/>
        </p:nvSpPr>
        <p:spPr>
          <a:xfrm>
            <a:off x="585302" y="4354967"/>
            <a:ext cx="5883965" cy="1767472"/>
          </a:xfrm>
          <a:prstGeom prst="rect">
            <a:avLst/>
          </a:prstGeom>
        </p:spPr>
        <p:txBody>
          <a:bodyPr wrap="square">
            <a:spAutoFit/>
          </a:bodyPr>
          <a:lstStyle/>
          <a:p>
            <a:r>
              <a:rPr lang="en-GB" sz="2177" b="1" i="1" dirty="0">
                <a:solidFill>
                  <a:srgbClr val="002060"/>
                </a:solidFill>
                <a:latin typeface="Century Gothic" panose="020B0502020202020204" pitchFamily="34" charset="0"/>
              </a:rPr>
              <a:t>Vocabulary</a:t>
            </a:r>
          </a:p>
          <a:p>
            <a:r>
              <a:rPr lang="en-GB" sz="2177" dirty="0">
                <a:solidFill>
                  <a:srgbClr val="002060"/>
                </a:solidFill>
                <a:latin typeface="Century Gothic" panose="020B0502020202020204" pitchFamily="34" charset="0"/>
              </a:rPr>
              <a:t>T: ¿qué es? [points to a table]</a:t>
            </a:r>
          </a:p>
          <a:p>
            <a:r>
              <a:rPr lang="en-GB" sz="2177" dirty="0">
                <a:solidFill>
                  <a:srgbClr val="002060"/>
                </a:solidFill>
                <a:latin typeface="Century Gothic" panose="020B0502020202020204" pitchFamily="34" charset="0"/>
              </a:rPr>
              <a:t>S: </a:t>
            </a:r>
            <a:r>
              <a:rPr lang="en-GB" sz="2177" dirty="0" err="1">
                <a:solidFill>
                  <a:srgbClr val="002060"/>
                </a:solidFill>
                <a:latin typeface="Century Gothic" panose="020B0502020202020204" pitchFamily="34" charset="0"/>
              </a:rPr>
              <a:t>una</a:t>
            </a:r>
            <a:r>
              <a:rPr lang="en-GB" sz="2177" dirty="0">
                <a:solidFill>
                  <a:srgbClr val="002060"/>
                </a:solidFill>
                <a:latin typeface="Century Gothic" panose="020B0502020202020204" pitchFamily="34" charset="0"/>
              </a:rPr>
              <a:t> silla</a:t>
            </a:r>
          </a:p>
          <a:p>
            <a:r>
              <a:rPr lang="en-GB" sz="2177" dirty="0">
                <a:solidFill>
                  <a:srgbClr val="002060"/>
                </a:solidFill>
                <a:latin typeface="Century Gothic" panose="020B0502020202020204" pitchFamily="34" charset="0"/>
              </a:rPr>
              <a:t>T: [touches chair &amp; gives questioning look]</a:t>
            </a:r>
          </a:p>
          <a:p>
            <a:r>
              <a:rPr lang="en-GB" sz="2177" dirty="0">
                <a:solidFill>
                  <a:srgbClr val="002060"/>
                </a:solidFill>
                <a:latin typeface="Century Gothic" panose="020B0502020202020204" pitchFamily="34" charset="0"/>
              </a:rPr>
              <a:t>S: Ah. Una mesa.</a:t>
            </a:r>
          </a:p>
        </p:txBody>
      </p:sp>
      <p:sp>
        <p:nvSpPr>
          <p:cNvPr id="9" name="Content Placeholder 2"/>
          <p:cNvSpPr>
            <a:spLocks noGrp="1"/>
          </p:cNvSpPr>
          <p:nvPr>
            <p:ph idx="1"/>
          </p:nvPr>
        </p:nvSpPr>
        <p:spPr>
          <a:xfrm>
            <a:off x="6469268" y="4363975"/>
            <a:ext cx="5027212" cy="1928323"/>
          </a:xfrm>
        </p:spPr>
        <p:txBody>
          <a:bodyPr>
            <a:noAutofit/>
          </a:bodyPr>
          <a:lstStyle/>
          <a:p>
            <a:pPr marL="0" indent="0">
              <a:buNone/>
            </a:pPr>
            <a:r>
              <a:rPr lang="en-GB" sz="2180" b="1" i="1" dirty="0"/>
              <a:t>Grammar</a:t>
            </a:r>
          </a:p>
          <a:p>
            <a:pPr marL="0" indent="0">
              <a:buNone/>
            </a:pPr>
            <a:r>
              <a:rPr lang="en-GB" sz="2180" dirty="0"/>
              <a:t>S: </a:t>
            </a:r>
            <a:r>
              <a:rPr lang="en-GB" sz="2180" dirty="0" err="1"/>
              <a:t>Mis</a:t>
            </a:r>
            <a:r>
              <a:rPr lang="en-GB" sz="2180" dirty="0"/>
              <a:t> padres tenemos un coche.</a:t>
            </a:r>
          </a:p>
          <a:p>
            <a:pPr marL="0" indent="0">
              <a:buNone/>
            </a:pPr>
            <a:r>
              <a:rPr lang="en-GB" sz="2180" dirty="0"/>
              <a:t>T: [raises eyebrows, inquisitive look]</a:t>
            </a:r>
          </a:p>
          <a:p>
            <a:pPr marL="0" indent="0">
              <a:buNone/>
            </a:pPr>
            <a:r>
              <a:rPr lang="en-GB" sz="2180" dirty="0"/>
              <a:t>S: </a:t>
            </a:r>
            <a:r>
              <a:rPr lang="en-GB" sz="2180" dirty="0" err="1"/>
              <a:t>Mis</a:t>
            </a:r>
            <a:r>
              <a:rPr lang="en-GB" sz="2180" dirty="0"/>
              <a:t> padres tienen un coche.</a:t>
            </a:r>
          </a:p>
          <a:p>
            <a:pPr marL="0" indent="0">
              <a:buNone/>
            </a:pPr>
            <a:endParaRPr lang="en-GB" sz="2180" b="1" i="1" dirty="0"/>
          </a:p>
        </p:txBody>
      </p:sp>
    </p:spTree>
    <p:extLst>
      <p:ext uri="{BB962C8B-B14F-4D97-AF65-F5344CB8AC3E}">
        <p14:creationId xmlns:p14="http://schemas.microsoft.com/office/powerpoint/2010/main" val="9692842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2" name="TextBox 11"/>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10" name="Title 1"/>
          <p:cNvSpPr>
            <a:spLocks noGrp="1"/>
          </p:cNvSpPr>
          <p:nvPr>
            <p:ph type="title"/>
          </p:nvPr>
        </p:nvSpPr>
        <p:spPr>
          <a:xfrm>
            <a:off x="565748" y="742890"/>
            <a:ext cx="11206716" cy="713898"/>
          </a:xfrm>
        </p:spPr>
        <p:txBody>
          <a:bodyPr>
            <a:normAutofit/>
          </a:bodyPr>
          <a:lstStyle/>
          <a:p>
            <a:r>
              <a:rPr lang="en-GB" sz="3600" b="1" dirty="0"/>
              <a:t>Which CF type feels best for which error? [5]</a:t>
            </a:r>
          </a:p>
        </p:txBody>
      </p:sp>
      <p:sp>
        <p:nvSpPr>
          <p:cNvPr id="4" name="Rounded Rectangle 3"/>
          <p:cNvSpPr/>
          <p:nvPr/>
        </p:nvSpPr>
        <p:spPr>
          <a:xfrm>
            <a:off x="761114" y="1512480"/>
            <a:ext cx="5107505" cy="223283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77" b="1" dirty="0">
                <a:solidFill>
                  <a:srgbClr val="002060"/>
                </a:solidFill>
                <a:latin typeface="Century Gothic" panose="020B0502020202020204" pitchFamily="34" charset="0"/>
              </a:rPr>
              <a:t>Explicit elicitation</a:t>
            </a:r>
          </a:p>
          <a:p>
            <a:r>
              <a:rPr lang="en-GB" sz="2177" dirty="0">
                <a:solidFill>
                  <a:srgbClr val="002060"/>
                </a:solidFill>
                <a:latin typeface="Century Gothic" panose="020B0502020202020204" pitchFamily="34" charset="0"/>
              </a:rPr>
              <a:t>Requests for clarification or repetition, sometimes due to genuine miscommunication as a result of the error. </a:t>
            </a:r>
          </a:p>
        </p:txBody>
      </p:sp>
      <p:sp>
        <p:nvSpPr>
          <p:cNvPr id="7" name="Rectangle 6"/>
          <p:cNvSpPr/>
          <p:nvPr/>
        </p:nvSpPr>
        <p:spPr>
          <a:xfrm>
            <a:off x="6599914" y="1512480"/>
            <a:ext cx="5325386" cy="3107582"/>
          </a:xfrm>
          <a:prstGeom prst="rect">
            <a:avLst/>
          </a:prstGeom>
        </p:spPr>
        <p:txBody>
          <a:bodyPr wrap="square">
            <a:spAutoFit/>
          </a:bodyPr>
          <a:lstStyle/>
          <a:p>
            <a:r>
              <a:rPr lang="en-GB" sz="2177" b="1" i="1" dirty="0">
                <a:solidFill>
                  <a:srgbClr val="002060"/>
                </a:solidFill>
                <a:latin typeface="Century Gothic" panose="020B0502020202020204" pitchFamily="34" charset="0"/>
              </a:rPr>
              <a:t>Phonics (SSC knowledge)</a:t>
            </a:r>
          </a:p>
          <a:p>
            <a:r>
              <a:rPr lang="en-GB" sz="2177" dirty="0">
                <a:solidFill>
                  <a:srgbClr val="002060"/>
                </a:solidFill>
                <a:latin typeface="Century Gothic" panose="020B0502020202020204" pitchFamily="34" charset="0"/>
              </a:rPr>
              <a:t>T: [points at number 12]. Le numéro, ¿c’est quoi?</a:t>
            </a:r>
          </a:p>
          <a:p>
            <a:r>
              <a:rPr lang="en-GB" sz="2177" dirty="0">
                <a:solidFill>
                  <a:srgbClr val="002060"/>
                </a:solidFill>
                <a:latin typeface="Century Gothic" panose="020B0502020202020204" pitchFamily="34" charset="0"/>
              </a:rPr>
              <a:t>S: </a:t>
            </a:r>
            <a:r>
              <a:rPr lang="en-GB" sz="2177" dirty="0" err="1">
                <a:solidFill>
                  <a:srgbClr val="002060"/>
                </a:solidFill>
                <a:latin typeface="Century Gothic" panose="020B0502020202020204" pitchFamily="34" charset="0"/>
              </a:rPr>
              <a:t>deuze</a:t>
            </a:r>
            <a:r>
              <a:rPr lang="en-GB" sz="2177" b="1" dirty="0">
                <a:solidFill>
                  <a:srgbClr val="002060"/>
                </a:solidFill>
                <a:latin typeface="Century Gothic" panose="020B0502020202020204" pitchFamily="34" charset="0"/>
              </a:rPr>
              <a:t> </a:t>
            </a:r>
            <a:r>
              <a:rPr lang="en-GB" sz="2177" dirty="0">
                <a:solidFill>
                  <a:srgbClr val="002060"/>
                </a:solidFill>
                <a:latin typeface="Century Gothic" panose="020B0502020202020204" pitchFamily="34" charset="0"/>
              </a:rPr>
              <a:t>[‘</a:t>
            </a:r>
            <a:r>
              <a:rPr lang="en-GB" sz="2177" dirty="0" err="1">
                <a:solidFill>
                  <a:srgbClr val="002060"/>
                </a:solidFill>
                <a:latin typeface="Century Gothic" panose="020B0502020202020204" pitchFamily="34" charset="0"/>
              </a:rPr>
              <a:t>eu</a:t>
            </a:r>
            <a:r>
              <a:rPr lang="en-GB" sz="2177" dirty="0">
                <a:solidFill>
                  <a:srgbClr val="002060"/>
                </a:solidFill>
                <a:latin typeface="Century Gothic" panose="020B0502020202020204" pitchFamily="34" charset="0"/>
              </a:rPr>
              <a:t>’ pronounced like that in ‘deux’]</a:t>
            </a:r>
            <a:endParaRPr lang="en-GB" sz="2177" b="1" dirty="0">
              <a:solidFill>
                <a:srgbClr val="002060"/>
              </a:solidFill>
              <a:latin typeface="Century Gothic" panose="020B0502020202020204" pitchFamily="34" charset="0"/>
            </a:endParaRPr>
          </a:p>
          <a:p>
            <a:r>
              <a:rPr lang="en-GB" sz="2177" dirty="0">
                <a:solidFill>
                  <a:srgbClr val="002060"/>
                </a:solidFill>
                <a:latin typeface="Century Gothic" panose="020B0502020202020204" pitchFamily="34" charset="0"/>
              </a:rPr>
              <a:t>T: Was that ‘deux’? </a:t>
            </a:r>
          </a:p>
          <a:p>
            <a:r>
              <a:rPr lang="en-GB" sz="2177" dirty="0">
                <a:solidFill>
                  <a:srgbClr val="002060"/>
                </a:solidFill>
                <a:latin typeface="Century Gothic" panose="020B0502020202020204" pitchFamily="34" charset="0"/>
              </a:rPr>
              <a:t>S: Ah, non, </a:t>
            </a:r>
            <a:r>
              <a:rPr lang="en-GB" sz="2177" dirty="0" err="1">
                <a:solidFill>
                  <a:srgbClr val="002060"/>
                </a:solidFill>
                <a:latin typeface="Century Gothic" panose="020B0502020202020204" pitchFamily="34" charset="0"/>
              </a:rPr>
              <a:t>c’est</a:t>
            </a:r>
            <a:r>
              <a:rPr lang="en-GB" sz="2177" dirty="0">
                <a:solidFill>
                  <a:srgbClr val="002060"/>
                </a:solidFill>
                <a:latin typeface="Century Gothic" panose="020B0502020202020204" pitchFamily="34" charset="0"/>
              </a:rPr>
              <a:t> </a:t>
            </a:r>
            <a:r>
              <a:rPr lang="en-GB" sz="2177" dirty="0" err="1">
                <a:solidFill>
                  <a:srgbClr val="002060"/>
                </a:solidFill>
                <a:latin typeface="Century Gothic" panose="020B0502020202020204" pitchFamily="34" charset="0"/>
              </a:rPr>
              <a:t>douze</a:t>
            </a:r>
            <a:r>
              <a:rPr lang="en-GB" sz="2177" dirty="0">
                <a:solidFill>
                  <a:srgbClr val="002060"/>
                </a:solidFill>
                <a:latin typeface="Century Gothic" panose="020B0502020202020204" pitchFamily="34" charset="0"/>
              </a:rPr>
              <a:t>!</a:t>
            </a:r>
          </a:p>
          <a:p>
            <a:endParaRPr lang="en-GB" sz="2177" b="1" i="1" dirty="0">
              <a:solidFill>
                <a:srgbClr val="002060"/>
              </a:solidFill>
              <a:latin typeface="Century Gothic" panose="020B0502020202020204" pitchFamily="34" charset="0"/>
            </a:endParaRPr>
          </a:p>
          <a:p>
            <a:endParaRPr lang="en-GB" sz="2177" dirty="0">
              <a:solidFill>
                <a:srgbClr val="002060"/>
              </a:solidFill>
              <a:latin typeface="Century Gothic" panose="020B0502020202020204" pitchFamily="34" charset="0"/>
            </a:endParaRPr>
          </a:p>
        </p:txBody>
      </p:sp>
      <p:sp>
        <p:nvSpPr>
          <p:cNvPr id="8" name="Rectangle 7"/>
          <p:cNvSpPr/>
          <p:nvPr/>
        </p:nvSpPr>
        <p:spPr>
          <a:xfrm>
            <a:off x="761114" y="4249615"/>
            <a:ext cx="5199693" cy="2102499"/>
          </a:xfrm>
          <a:prstGeom prst="rect">
            <a:avLst/>
          </a:prstGeom>
        </p:spPr>
        <p:txBody>
          <a:bodyPr wrap="square">
            <a:spAutoFit/>
          </a:bodyPr>
          <a:lstStyle/>
          <a:p>
            <a:r>
              <a:rPr lang="en-GB" sz="2177" b="1" i="1" dirty="0">
                <a:solidFill>
                  <a:srgbClr val="002060"/>
                </a:solidFill>
                <a:latin typeface="Century Gothic" panose="020B0502020202020204" pitchFamily="34" charset="0"/>
              </a:rPr>
              <a:t>Vocabulary</a:t>
            </a:r>
          </a:p>
          <a:p>
            <a:r>
              <a:rPr lang="en-GB" sz="2177" dirty="0">
                <a:solidFill>
                  <a:srgbClr val="002060"/>
                </a:solidFill>
                <a:latin typeface="Century Gothic" panose="020B0502020202020204" pitchFamily="34" charset="0"/>
              </a:rPr>
              <a:t>T: C’est qui? [points at picture of girl]</a:t>
            </a:r>
          </a:p>
          <a:p>
            <a:r>
              <a:rPr lang="en-GB" sz="2177" dirty="0">
                <a:solidFill>
                  <a:srgbClr val="002060"/>
                </a:solidFill>
                <a:latin typeface="Century Gothic" panose="020B0502020202020204" pitchFamily="34" charset="0"/>
              </a:rPr>
              <a:t>S: </a:t>
            </a:r>
            <a:r>
              <a:rPr lang="en-GB" sz="2177" dirty="0" err="1">
                <a:solidFill>
                  <a:srgbClr val="002060"/>
                </a:solidFill>
                <a:latin typeface="Century Gothic" panose="020B0502020202020204" pitchFamily="34" charset="0"/>
              </a:rPr>
              <a:t>C’est</a:t>
            </a:r>
            <a:r>
              <a:rPr lang="en-GB" sz="2177" dirty="0">
                <a:solidFill>
                  <a:srgbClr val="002060"/>
                </a:solidFill>
                <a:latin typeface="Century Gothic" panose="020B0502020202020204" pitchFamily="34" charset="0"/>
              </a:rPr>
              <a:t> le </a:t>
            </a:r>
            <a:r>
              <a:rPr lang="en-GB" sz="2177" dirty="0" err="1">
                <a:solidFill>
                  <a:srgbClr val="002060"/>
                </a:solidFill>
                <a:latin typeface="Century Gothic" panose="020B0502020202020204" pitchFamily="34" charset="0"/>
              </a:rPr>
              <a:t>copain</a:t>
            </a:r>
            <a:r>
              <a:rPr lang="en-GB" sz="2177" dirty="0">
                <a:solidFill>
                  <a:srgbClr val="002060"/>
                </a:solidFill>
                <a:latin typeface="Century Gothic" panose="020B0502020202020204" pitchFamily="34" charset="0"/>
              </a:rPr>
              <a:t>.</a:t>
            </a:r>
          </a:p>
          <a:p>
            <a:r>
              <a:rPr lang="en-GB" sz="2177" dirty="0">
                <a:solidFill>
                  <a:srgbClr val="002060"/>
                </a:solidFill>
                <a:latin typeface="Century Gothic" panose="020B0502020202020204" pitchFamily="34" charset="0"/>
              </a:rPr>
              <a:t>T: ¿C’est un garçon?</a:t>
            </a:r>
          </a:p>
          <a:p>
            <a:r>
              <a:rPr lang="en-GB" sz="2177" dirty="0">
                <a:solidFill>
                  <a:srgbClr val="002060"/>
                </a:solidFill>
                <a:latin typeface="Century Gothic" panose="020B0502020202020204" pitchFamily="34" charset="0"/>
              </a:rPr>
              <a:t>S: No, la </a:t>
            </a:r>
            <a:r>
              <a:rPr lang="en-GB" sz="2177" dirty="0" err="1">
                <a:solidFill>
                  <a:srgbClr val="002060"/>
                </a:solidFill>
                <a:latin typeface="Century Gothic" panose="020B0502020202020204" pitchFamily="34" charset="0"/>
              </a:rPr>
              <a:t>copine</a:t>
            </a:r>
            <a:r>
              <a:rPr lang="en-GB" sz="2177" dirty="0">
                <a:solidFill>
                  <a:srgbClr val="002060"/>
                </a:solidFill>
                <a:latin typeface="Century Gothic" panose="020B0502020202020204" pitchFamily="34" charset="0"/>
              </a:rPr>
              <a:t>!</a:t>
            </a:r>
          </a:p>
          <a:p>
            <a:endParaRPr lang="en-GB" sz="2177" b="1" i="1" dirty="0">
              <a:solidFill>
                <a:srgbClr val="002060"/>
              </a:solidFill>
              <a:latin typeface="Century Gothic" panose="020B0502020202020204" pitchFamily="34" charset="0"/>
            </a:endParaRPr>
          </a:p>
        </p:txBody>
      </p:sp>
      <p:sp>
        <p:nvSpPr>
          <p:cNvPr id="9" name="Content Placeholder 2"/>
          <p:cNvSpPr>
            <a:spLocks noGrp="1"/>
          </p:cNvSpPr>
          <p:nvPr>
            <p:ph idx="1"/>
          </p:nvPr>
        </p:nvSpPr>
        <p:spPr>
          <a:xfrm>
            <a:off x="6599914" y="4363961"/>
            <a:ext cx="5006409" cy="1988153"/>
          </a:xfrm>
        </p:spPr>
        <p:txBody>
          <a:bodyPr>
            <a:noAutofit/>
          </a:bodyPr>
          <a:lstStyle/>
          <a:p>
            <a:pPr marL="0" indent="0">
              <a:buNone/>
            </a:pPr>
            <a:r>
              <a:rPr lang="en-GB" sz="2180" b="1" i="1" dirty="0">
                <a:solidFill>
                  <a:srgbClr val="002060"/>
                </a:solidFill>
              </a:rPr>
              <a:t>Grammar</a:t>
            </a:r>
          </a:p>
          <a:p>
            <a:pPr marL="0" indent="0">
              <a:buNone/>
            </a:pPr>
            <a:r>
              <a:rPr lang="en-GB" sz="2180" dirty="0">
                <a:solidFill>
                  <a:srgbClr val="002060"/>
                </a:solidFill>
              </a:rPr>
              <a:t>S: Je ne pas joue au foot.</a:t>
            </a:r>
          </a:p>
          <a:p>
            <a:pPr marL="0" indent="0">
              <a:buNone/>
            </a:pPr>
            <a:r>
              <a:rPr lang="en-GB" sz="2180" dirty="0">
                <a:solidFill>
                  <a:srgbClr val="002060"/>
                </a:solidFill>
              </a:rPr>
              <a:t>T: You said all the words. Now think about the order and try again.</a:t>
            </a:r>
          </a:p>
          <a:p>
            <a:pPr marL="0" indent="0">
              <a:buNone/>
            </a:pPr>
            <a:r>
              <a:rPr lang="en-GB" sz="2180" dirty="0">
                <a:solidFill>
                  <a:srgbClr val="002060"/>
                </a:solidFill>
              </a:rPr>
              <a:t>S: Je ne joue pas au foot.</a:t>
            </a:r>
          </a:p>
          <a:p>
            <a:pPr marL="0" indent="0">
              <a:buNone/>
            </a:pPr>
            <a:endParaRPr lang="en-GB" sz="2180" b="1" i="1" dirty="0">
              <a:solidFill>
                <a:srgbClr val="002060"/>
              </a:solidFill>
            </a:endParaRPr>
          </a:p>
        </p:txBody>
      </p:sp>
    </p:spTree>
    <p:extLst>
      <p:ext uri="{BB962C8B-B14F-4D97-AF65-F5344CB8AC3E}">
        <p14:creationId xmlns:p14="http://schemas.microsoft.com/office/powerpoint/2010/main" val="36261715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12" name="TextBox 11"/>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4.2</a:t>
            </a:r>
          </a:p>
        </p:txBody>
      </p:sp>
      <p:sp>
        <p:nvSpPr>
          <p:cNvPr id="10" name="Title 1"/>
          <p:cNvSpPr>
            <a:spLocks noGrp="1"/>
          </p:cNvSpPr>
          <p:nvPr>
            <p:ph type="title"/>
          </p:nvPr>
        </p:nvSpPr>
        <p:spPr>
          <a:xfrm>
            <a:off x="565748" y="742890"/>
            <a:ext cx="11206716" cy="713898"/>
          </a:xfrm>
        </p:spPr>
        <p:txBody>
          <a:bodyPr>
            <a:normAutofit/>
          </a:bodyPr>
          <a:lstStyle/>
          <a:p>
            <a:r>
              <a:rPr lang="en-GB" sz="3600" b="1" dirty="0"/>
              <a:t>Which CF type feels best for which error? [6]</a:t>
            </a:r>
          </a:p>
        </p:txBody>
      </p:sp>
      <p:sp>
        <p:nvSpPr>
          <p:cNvPr id="4" name="Rounded Rectangle 3"/>
          <p:cNvSpPr/>
          <p:nvPr/>
        </p:nvSpPr>
        <p:spPr>
          <a:xfrm>
            <a:off x="565748" y="1493649"/>
            <a:ext cx="4843866" cy="205234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002060"/>
                </a:solidFill>
                <a:latin typeface="Century Gothic" panose="020B0502020202020204" pitchFamily="34" charset="0"/>
              </a:rPr>
              <a:t>Explicit elicitation, with metalinguistic correction.</a:t>
            </a:r>
          </a:p>
          <a:p>
            <a:r>
              <a:rPr lang="en-GB" sz="2000" dirty="0">
                <a:solidFill>
                  <a:srgbClr val="002060"/>
                </a:solidFill>
                <a:latin typeface="Century Gothic" panose="020B0502020202020204" pitchFamily="34" charset="0"/>
              </a:rPr>
              <a:t>Requests for clarification or repetition. Talks </a:t>
            </a:r>
            <a:r>
              <a:rPr lang="en-GB" sz="2000" i="1" dirty="0">
                <a:solidFill>
                  <a:srgbClr val="002060"/>
                </a:solidFill>
                <a:latin typeface="Century Gothic" panose="020B0502020202020204" pitchFamily="34" charset="0"/>
              </a:rPr>
              <a:t>about</a:t>
            </a:r>
            <a:r>
              <a:rPr lang="en-GB" sz="2000" dirty="0">
                <a:solidFill>
                  <a:srgbClr val="002060"/>
                </a:solidFill>
                <a:latin typeface="Century Gothic" panose="020B0502020202020204" pitchFamily="34" charset="0"/>
              </a:rPr>
              <a:t> the language to prompt self-correction.</a:t>
            </a:r>
          </a:p>
        </p:txBody>
      </p:sp>
      <p:sp>
        <p:nvSpPr>
          <p:cNvPr id="7" name="Rectangle 6"/>
          <p:cNvSpPr/>
          <p:nvPr/>
        </p:nvSpPr>
        <p:spPr>
          <a:xfrm>
            <a:off x="6561814" y="1493649"/>
            <a:ext cx="5465135" cy="3149517"/>
          </a:xfrm>
          <a:prstGeom prst="rect">
            <a:avLst/>
          </a:prstGeom>
        </p:spPr>
        <p:txBody>
          <a:bodyPr wrap="square">
            <a:spAutoFit/>
          </a:bodyPr>
          <a:lstStyle/>
          <a:p>
            <a:r>
              <a:rPr lang="en-GB" sz="2177" b="1" i="1" dirty="0">
                <a:solidFill>
                  <a:srgbClr val="002060"/>
                </a:solidFill>
                <a:latin typeface="Century Gothic" panose="020B0502020202020204" pitchFamily="34" charset="0"/>
              </a:rPr>
              <a:t>Phonics (SSC knowledge)</a:t>
            </a:r>
          </a:p>
          <a:p>
            <a:pPr lvl="0"/>
            <a:r>
              <a:rPr lang="en-GB" sz="1905" dirty="0">
                <a:solidFill>
                  <a:srgbClr val="002060"/>
                </a:solidFill>
                <a:latin typeface="Century Gothic" panose="020B0502020202020204" pitchFamily="34" charset="0"/>
              </a:rPr>
              <a:t>T: C’est quoi? [points at ‘utiliser’ word on board]</a:t>
            </a:r>
          </a:p>
          <a:p>
            <a:pPr lvl="0"/>
            <a:r>
              <a:rPr lang="en-GB" sz="1905" dirty="0">
                <a:solidFill>
                  <a:srgbClr val="002060"/>
                </a:solidFill>
                <a:latin typeface="Century Gothic" panose="020B0502020202020204" pitchFamily="34" charset="0"/>
              </a:rPr>
              <a:t>S: </a:t>
            </a:r>
            <a:r>
              <a:rPr lang="en-GB" sz="1905" dirty="0" err="1">
                <a:solidFill>
                  <a:srgbClr val="002060"/>
                </a:solidFill>
                <a:latin typeface="Century Gothic" panose="020B0502020202020204" pitchFamily="34" charset="0"/>
              </a:rPr>
              <a:t>yutilizer</a:t>
            </a:r>
            <a:r>
              <a:rPr lang="en-GB" sz="1905" dirty="0">
                <a:solidFill>
                  <a:srgbClr val="002060"/>
                </a:solidFill>
                <a:latin typeface="Century Gothic" panose="020B0502020202020204" pitchFamily="34" charset="0"/>
              </a:rPr>
              <a:t> [pronounces ‘u’ like English ‘you’]</a:t>
            </a:r>
          </a:p>
          <a:p>
            <a:pPr lvl="0"/>
            <a:r>
              <a:rPr lang="en-GB" sz="1905" dirty="0">
                <a:solidFill>
                  <a:srgbClr val="002060"/>
                </a:solidFill>
                <a:latin typeface="Century Gothic" panose="020B0502020202020204" pitchFamily="34" charset="0"/>
              </a:rPr>
              <a:t>T:  Now try it again, focusing on the first letter. Bring your lips really close together as you say the vowel.</a:t>
            </a:r>
          </a:p>
          <a:p>
            <a:pPr lvl="0"/>
            <a:r>
              <a:rPr lang="en-GB" sz="1905" dirty="0">
                <a:solidFill>
                  <a:srgbClr val="002060"/>
                </a:solidFill>
                <a:latin typeface="Century Gothic" panose="020B0502020202020204" pitchFamily="34" charset="0"/>
              </a:rPr>
              <a:t>S: utiliser</a:t>
            </a:r>
          </a:p>
          <a:p>
            <a:endParaRPr lang="en-GB" sz="2177" b="1" i="1" dirty="0">
              <a:solidFill>
                <a:srgbClr val="002060"/>
              </a:solidFill>
              <a:latin typeface="Century Gothic" panose="020B0502020202020204" pitchFamily="34" charset="0"/>
            </a:endParaRPr>
          </a:p>
          <a:p>
            <a:endParaRPr lang="en-GB" sz="2177" dirty="0">
              <a:solidFill>
                <a:srgbClr val="002060"/>
              </a:solidFill>
              <a:latin typeface="Century Gothic" panose="020B0502020202020204" pitchFamily="34" charset="0"/>
            </a:endParaRPr>
          </a:p>
        </p:txBody>
      </p:sp>
      <p:sp>
        <p:nvSpPr>
          <p:cNvPr id="8" name="Rectangle 7"/>
          <p:cNvSpPr/>
          <p:nvPr/>
        </p:nvSpPr>
        <p:spPr>
          <a:xfrm>
            <a:off x="214223" y="3721464"/>
            <a:ext cx="6104567" cy="2995820"/>
          </a:xfrm>
          <a:prstGeom prst="rect">
            <a:avLst/>
          </a:prstGeom>
        </p:spPr>
        <p:txBody>
          <a:bodyPr wrap="square">
            <a:spAutoFit/>
          </a:bodyPr>
          <a:lstStyle/>
          <a:p>
            <a:r>
              <a:rPr lang="en-GB" sz="2177" b="1" i="1" dirty="0">
                <a:solidFill>
                  <a:srgbClr val="002060"/>
                </a:solidFill>
                <a:latin typeface="Century Gothic" panose="020B0502020202020204" pitchFamily="34" charset="0"/>
              </a:rPr>
              <a:t>Vocabulary</a:t>
            </a:r>
          </a:p>
          <a:p>
            <a:pPr lvl="0"/>
            <a:r>
              <a:rPr lang="en-GB" sz="1814" dirty="0">
                <a:solidFill>
                  <a:srgbClr val="002060"/>
                </a:solidFill>
                <a:latin typeface="Century Gothic" panose="020B0502020202020204" pitchFamily="34" charset="0"/>
              </a:rPr>
              <a:t>T: Dónde está Londres? [points to map of England]</a:t>
            </a:r>
          </a:p>
          <a:p>
            <a:pPr lvl="0"/>
            <a:r>
              <a:rPr lang="en-GB" sz="1814" dirty="0">
                <a:solidFill>
                  <a:srgbClr val="002060"/>
                </a:solidFill>
                <a:latin typeface="Century Gothic" panose="020B0502020202020204" pitchFamily="34" charset="0"/>
              </a:rPr>
              <a:t>S: Está en el sur.</a:t>
            </a:r>
          </a:p>
          <a:p>
            <a:pPr lvl="0"/>
            <a:r>
              <a:rPr lang="en-GB" sz="1814" dirty="0">
                <a:solidFill>
                  <a:srgbClr val="002060"/>
                </a:solidFill>
                <a:latin typeface="Century Gothic" panose="020B0502020202020204" pitchFamily="34" charset="0"/>
              </a:rPr>
              <a:t>T: Sí, perfecto. ¿En el sur......? [gestures towards ‘east’ and ‘west’].</a:t>
            </a:r>
          </a:p>
          <a:p>
            <a:pPr lvl="0"/>
            <a:r>
              <a:rPr lang="en-GB" sz="1814" dirty="0">
                <a:solidFill>
                  <a:srgbClr val="002060"/>
                </a:solidFill>
                <a:latin typeface="Century Gothic" panose="020B0502020202020204" pitchFamily="34" charset="0"/>
              </a:rPr>
              <a:t>S: el suroeste</a:t>
            </a:r>
          </a:p>
          <a:p>
            <a:pPr lvl="0"/>
            <a:r>
              <a:rPr lang="en-GB" sz="1814" dirty="0">
                <a:solidFill>
                  <a:srgbClr val="002060"/>
                </a:solidFill>
                <a:latin typeface="Century Gothic" panose="020B0502020202020204" pitchFamily="34" charset="0"/>
              </a:rPr>
              <a:t>T: Not quite. Remember ‘east’ and ‘west’ sound very similar in Spanish!</a:t>
            </a:r>
          </a:p>
          <a:p>
            <a:pPr lvl="0"/>
            <a:r>
              <a:rPr lang="en-GB" sz="1814" dirty="0">
                <a:solidFill>
                  <a:srgbClr val="002060"/>
                </a:solidFill>
                <a:latin typeface="Century Gothic" panose="020B0502020202020204" pitchFamily="34" charset="0"/>
              </a:rPr>
              <a:t>S: Ah, en el sureste</a:t>
            </a:r>
            <a:r>
              <a:rPr lang="en-GB" sz="1814" i="1" dirty="0">
                <a:solidFill>
                  <a:srgbClr val="002060"/>
                </a:solidFill>
                <a:latin typeface="Century Gothic" panose="020B0502020202020204" pitchFamily="34" charset="0"/>
              </a:rPr>
              <a:t>.</a:t>
            </a:r>
          </a:p>
          <a:p>
            <a:endParaRPr lang="en-GB" sz="2177" b="1" i="1" dirty="0">
              <a:solidFill>
                <a:srgbClr val="002060"/>
              </a:solidFill>
              <a:latin typeface="Century Gothic" panose="020B0502020202020204" pitchFamily="34" charset="0"/>
            </a:endParaRPr>
          </a:p>
        </p:txBody>
      </p:sp>
      <p:sp>
        <p:nvSpPr>
          <p:cNvPr id="9" name="Content Placeholder 2"/>
          <p:cNvSpPr>
            <a:spLocks noGrp="1"/>
          </p:cNvSpPr>
          <p:nvPr>
            <p:ph idx="1"/>
          </p:nvPr>
        </p:nvSpPr>
        <p:spPr>
          <a:xfrm>
            <a:off x="6561814" y="4210694"/>
            <a:ext cx="5176530" cy="2017359"/>
          </a:xfrm>
        </p:spPr>
        <p:txBody>
          <a:bodyPr>
            <a:noAutofit/>
          </a:bodyPr>
          <a:lstStyle/>
          <a:p>
            <a:pPr marL="0" indent="0">
              <a:buNone/>
            </a:pPr>
            <a:r>
              <a:rPr lang="en-GB" sz="2000" b="1" i="1" dirty="0">
                <a:solidFill>
                  <a:srgbClr val="002060"/>
                </a:solidFill>
              </a:rPr>
              <a:t>Grammar</a:t>
            </a:r>
          </a:p>
          <a:p>
            <a:pPr marL="0" indent="0" defTabSz="903124">
              <a:lnSpc>
                <a:spcPct val="100000"/>
              </a:lnSpc>
              <a:spcBef>
                <a:spcPts val="0"/>
              </a:spcBef>
              <a:buNone/>
            </a:pPr>
            <a:r>
              <a:rPr lang="en-GB" sz="2000" dirty="0">
                <a:solidFill>
                  <a:srgbClr val="002060"/>
                </a:solidFill>
              </a:rPr>
              <a:t>T: Tu vas où?</a:t>
            </a:r>
          </a:p>
          <a:p>
            <a:pPr marL="0" indent="0" defTabSz="903124">
              <a:lnSpc>
                <a:spcPct val="100000"/>
              </a:lnSpc>
              <a:spcBef>
                <a:spcPts val="0"/>
              </a:spcBef>
              <a:buNone/>
            </a:pPr>
            <a:r>
              <a:rPr lang="en-GB" sz="2000" dirty="0">
                <a:solidFill>
                  <a:srgbClr val="002060"/>
                </a:solidFill>
              </a:rPr>
              <a:t>S: À la magasin.</a:t>
            </a:r>
          </a:p>
          <a:p>
            <a:pPr marL="0" indent="0" defTabSz="903124">
              <a:lnSpc>
                <a:spcPct val="100000"/>
              </a:lnSpc>
              <a:spcBef>
                <a:spcPts val="0"/>
              </a:spcBef>
              <a:buNone/>
            </a:pPr>
            <a:r>
              <a:rPr lang="en-GB" sz="2000" dirty="0">
                <a:solidFill>
                  <a:srgbClr val="002060"/>
                </a:solidFill>
              </a:rPr>
              <a:t>T: Magasin is a masculine noun. How do you say ‘to the’ for a masculine noun?</a:t>
            </a:r>
          </a:p>
          <a:p>
            <a:pPr marL="0" indent="0" defTabSz="903124">
              <a:lnSpc>
                <a:spcPct val="100000"/>
              </a:lnSpc>
              <a:spcBef>
                <a:spcPts val="0"/>
              </a:spcBef>
              <a:buNone/>
            </a:pPr>
            <a:r>
              <a:rPr lang="en-GB" sz="2000" dirty="0">
                <a:solidFill>
                  <a:srgbClr val="002060"/>
                </a:solidFill>
              </a:rPr>
              <a:t>S: Au….au magasin.</a:t>
            </a:r>
          </a:p>
          <a:p>
            <a:pPr marL="0" indent="0">
              <a:buNone/>
            </a:pPr>
            <a:endParaRPr lang="en-GB" sz="2000" b="1" i="1" dirty="0">
              <a:solidFill>
                <a:srgbClr val="002060"/>
              </a:solidFill>
            </a:endParaRPr>
          </a:p>
        </p:txBody>
      </p:sp>
    </p:spTree>
    <p:extLst>
      <p:ext uri="{BB962C8B-B14F-4D97-AF65-F5344CB8AC3E}">
        <p14:creationId xmlns:p14="http://schemas.microsoft.com/office/powerpoint/2010/main" val="6856198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44799" y="685044"/>
            <a:ext cx="11302402" cy="1415690"/>
          </a:xfrm>
        </p:spPr>
        <p:txBody>
          <a:bodyPr>
            <a:normAutofit/>
          </a:bodyPr>
          <a:lstStyle/>
          <a:p>
            <a:r>
              <a:rPr lang="en-GB" sz="3600" b="1" dirty="0"/>
              <a:t>Research into error correction on written work</a:t>
            </a:r>
          </a:p>
        </p:txBody>
      </p:sp>
      <p:pic>
        <p:nvPicPr>
          <p:cNvPr id="6" name="Picture 5"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7" name="TextBox 6"/>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4.3</a:t>
            </a:r>
          </a:p>
        </p:txBody>
      </p:sp>
      <p:sp>
        <p:nvSpPr>
          <p:cNvPr id="3" name="Content Placeholder 2">
            <a:extLst>
              <a:ext uri="{FF2B5EF4-FFF2-40B4-BE49-F238E27FC236}">
                <a16:creationId xmlns:a16="http://schemas.microsoft.com/office/drawing/2014/main" id="{A103554B-3700-E240-B5F3-A1A7257A39F6}"/>
              </a:ext>
            </a:extLst>
          </p:cNvPr>
          <p:cNvSpPr>
            <a:spLocks noGrp="1"/>
          </p:cNvSpPr>
          <p:nvPr>
            <p:ph idx="1"/>
          </p:nvPr>
        </p:nvSpPr>
        <p:spPr>
          <a:xfrm>
            <a:off x="590550" y="2286993"/>
            <a:ext cx="10515600" cy="3928069"/>
          </a:xfrm>
        </p:spPr>
        <p:txBody>
          <a:bodyPr>
            <a:normAutofit fontScale="77500" lnSpcReduction="20000"/>
          </a:bodyPr>
          <a:lstStyle/>
          <a:p>
            <a:pPr marL="0" indent="0">
              <a:buNone/>
            </a:pPr>
            <a:r>
              <a:rPr lang="en-US" b="1" dirty="0"/>
              <a:t>Recasts / reformulations</a:t>
            </a:r>
          </a:p>
          <a:p>
            <a:r>
              <a:rPr lang="en-US" dirty="0"/>
              <a:t>Direct correct</a:t>
            </a:r>
          </a:p>
          <a:p>
            <a:r>
              <a:rPr lang="en-US" dirty="0"/>
              <a:t>Direct correct + explanation</a:t>
            </a:r>
          </a:p>
          <a:p>
            <a:pPr marL="0" indent="0">
              <a:buNone/>
            </a:pPr>
            <a:endParaRPr lang="en-US" b="1" dirty="0"/>
          </a:p>
          <a:p>
            <a:pPr marL="0" indent="0">
              <a:buNone/>
            </a:pPr>
            <a:r>
              <a:rPr lang="en-US" b="1" dirty="0"/>
              <a:t>Prompts / elicitations / indirect:</a:t>
            </a:r>
          </a:p>
          <a:p>
            <a:r>
              <a:rPr lang="en-US" dirty="0"/>
              <a:t>Indirect correction</a:t>
            </a:r>
          </a:p>
          <a:p>
            <a:pPr lvl="1"/>
            <a:r>
              <a:rPr lang="en-US" sz="2800" dirty="0"/>
              <a:t>Circling</a:t>
            </a:r>
          </a:p>
          <a:p>
            <a:pPr lvl="1"/>
            <a:r>
              <a:rPr lang="en-US" sz="2800" dirty="0"/>
              <a:t>Codes for error types</a:t>
            </a:r>
          </a:p>
          <a:p>
            <a:pPr lvl="1"/>
            <a:r>
              <a:rPr lang="en-US" sz="2800" dirty="0"/>
              <a:t>Just explanation</a:t>
            </a:r>
          </a:p>
          <a:p>
            <a:endParaRPr lang="en-US" dirty="0"/>
          </a:p>
          <a:p>
            <a:r>
              <a:rPr lang="en-US" dirty="0"/>
              <a:t>Computer-based feedback – can be both of the above </a:t>
            </a:r>
          </a:p>
        </p:txBody>
      </p:sp>
      <p:sp>
        <p:nvSpPr>
          <p:cNvPr id="2" name="Rectangle 1"/>
          <p:cNvSpPr/>
          <p:nvPr/>
        </p:nvSpPr>
        <p:spPr>
          <a:xfrm>
            <a:off x="5767754" y="2807713"/>
            <a:ext cx="6424246" cy="646331"/>
          </a:xfrm>
          <a:prstGeom prst="rect">
            <a:avLst/>
          </a:prstGeom>
        </p:spPr>
        <p:txBody>
          <a:bodyPr wrap="square">
            <a:spAutoFit/>
          </a:bodyPr>
          <a:lstStyle/>
          <a:p>
            <a:r>
              <a:rPr lang="en-GB" b="1" dirty="0">
                <a:solidFill>
                  <a:schemeClr val="bg1"/>
                </a:solidFill>
              </a:rPr>
              <a:t>A brief note on research into error correction on </a:t>
            </a:r>
            <a:r>
              <a:rPr lang="en-GB" b="1" u="sng" dirty="0">
                <a:solidFill>
                  <a:schemeClr val="bg1"/>
                </a:solidFill>
              </a:rPr>
              <a:t>written</a:t>
            </a:r>
            <a:r>
              <a:rPr lang="en-GB" b="1" dirty="0">
                <a:solidFill>
                  <a:schemeClr val="bg1"/>
                </a:solidFill>
              </a:rPr>
              <a:t> production!</a:t>
            </a:r>
          </a:p>
        </p:txBody>
      </p:sp>
    </p:spTree>
    <p:extLst>
      <p:ext uri="{BB962C8B-B14F-4D97-AF65-F5344CB8AC3E}">
        <p14:creationId xmlns:p14="http://schemas.microsoft.com/office/powerpoint/2010/main" val="386578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4.3</a:t>
            </a:r>
          </a:p>
        </p:txBody>
      </p:sp>
      <p:sp>
        <p:nvSpPr>
          <p:cNvPr id="2" name="Title 1">
            <a:extLst>
              <a:ext uri="{FF2B5EF4-FFF2-40B4-BE49-F238E27FC236}">
                <a16:creationId xmlns:a16="http://schemas.microsoft.com/office/drawing/2014/main" id="{1AEC3F06-2DDD-EA47-BB5A-2396F0D1D756}"/>
              </a:ext>
            </a:extLst>
          </p:cNvPr>
          <p:cNvSpPr>
            <a:spLocks noGrp="1"/>
          </p:cNvSpPr>
          <p:nvPr>
            <p:ph type="title"/>
          </p:nvPr>
        </p:nvSpPr>
        <p:spPr>
          <a:xfrm>
            <a:off x="838199" y="701352"/>
            <a:ext cx="10772553" cy="854099"/>
          </a:xfrm>
        </p:spPr>
        <p:txBody>
          <a:bodyPr>
            <a:normAutofit/>
          </a:bodyPr>
          <a:lstStyle/>
          <a:p>
            <a:r>
              <a:rPr lang="en-US" sz="3600" dirty="0"/>
              <a:t>Research about </a:t>
            </a:r>
            <a:r>
              <a:rPr lang="en-US" sz="3600" b="1" i="1" dirty="0"/>
              <a:t>written</a:t>
            </a:r>
            <a:r>
              <a:rPr lang="en-US" sz="3600" dirty="0"/>
              <a:t> corrective feedback (1)</a:t>
            </a:r>
          </a:p>
        </p:txBody>
      </p:sp>
      <p:sp>
        <p:nvSpPr>
          <p:cNvPr id="3" name="Content Placeholder 2">
            <a:extLst>
              <a:ext uri="{FF2B5EF4-FFF2-40B4-BE49-F238E27FC236}">
                <a16:creationId xmlns:a16="http://schemas.microsoft.com/office/drawing/2014/main" id="{E91FF69A-D904-F141-8274-C0CDD7DAB2CA}"/>
              </a:ext>
            </a:extLst>
          </p:cNvPr>
          <p:cNvSpPr>
            <a:spLocks noGrp="1"/>
          </p:cNvSpPr>
          <p:nvPr>
            <p:ph idx="1"/>
          </p:nvPr>
        </p:nvSpPr>
        <p:spPr>
          <a:xfrm>
            <a:off x="531628" y="1825625"/>
            <a:ext cx="11079124" cy="3873426"/>
          </a:xfrm>
        </p:spPr>
        <p:txBody>
          <a:bodyPr>
            <a:normAutofit/>
          </a:bodyPr>
          <a:lstStyle/>
          <a:p>
            <a:pPr marL="0" indent="0">
              <a:buNone/>
            </a:pPr>
            <a:r>
              <a:rPr lang="en-GB" u="sng" dirty="0">
                <a:hlinkClick r:id="rId4" tooltip="The effectiveness of comprehensive corrective feedback in improving L2 written accuracy "/>
              </a:rPr>
              <a:t>The effectiveness of comprehensive corrective feedback in improving L2 written accuracy </a:t>
            </a:r>
            <a:r>
              <a:rPr lang="en-GB" u="sng" dirty="0"/>
              <a:t>(OASIS summary)</a:t>
            </a:r>
          </a:p>
          <a:p>
            <a:pPr marL="0" indent="0" algn="r">
              <a:buNone/>
            </a:pPr>
            <a:r>
              <a:rPr lang="en-GB" sz="2000" dirty="0"/>
              <a:t>Van </a:t>
            </a:r>
            <a:r>
              <a:rPr lang="en-GB" sz="2000" dirty="0" err="1"/>
              <a:t>Beuningen</a:t>
            </a:r>
            <a:r>
              <a:rPr lang="en-GB" sz="2000" dirty="0"/>
              <a:t>, C.G., De Jong, N.H., &amp; </a:t>
            </a:r>
            <a:r>
              <a:rPr lang="en-GB" sz="2000" dirty="0" err="1"/>
              <a:t>Kuiken</a:t>
            </a:r>
            <a:r>
              <a:rPr lang="en-GB" sz="2000" dirty="0"/>
              <a:t>, F. (2012)</a:t>
            </a:r>
          </a:p>
          <a:p>
            <a:pPr marL="0" indent="0" algn="r">
              <a:buNone/>
            </a:pPr>
            <a:endParaRPr lang="en-GB" dirty="0"/>
          </a:p>
          <a:p>
            <a:pPr marL="0" indent="0">
              <a:buNone/>
            </a:pPr>
            <a:r>
              <a:rPr lang="en-GB" dirty="0"/>
              <a:t>Direct corrective feedback was most beneficial for improving </a:t>
            </a:r>
            <a:r>
              <a:rPr lang="en-GB" i="1" dirty="0"/>
              <a:t>grammatical</a:t>
            </a:r>
            <a:r>
              <a:rPr lang="en-GB" dirty="0"/>
              <a:t> accuracy (e.g. articles, inflections). </a:t>
            </a:r>
          </a:p>
          <a:p>
            <a:pPr marL="0" indent="0">
              <a:buNone/>
            </a:pPr>
            <a:r>
              <a:rPr lang="en-GB" dirty="0"/>
              <a:t>Indirect (prompts) corrective feedback was most beneficial for improving </a:t>
            </a:r>
            <a:r>
              <a:rPr lang="en-GB" i="1" dirty="0"/>
              <a:t>non-grammatical</a:t>
            </a:r>
            <a:r>
              <a:rPr lang="en-GB" dirty="0"/>
              <a:t> accuracy (e.g. word choice)</a:t>
            </a:r>
            <a:endParaRPr lang="en-US" b="1" dirty="0"/>
          </a:p>
        </p:txBody>
      </p:sp>
    </p:spTree>
    <p:extLst>
      <p:ext uri="{BB962C8B-B14F-4D97-AF65-F5344CB8AC3E}">
        <p14:creationId xmlns:p14="http://schemas.microsoft.com/office/powerpoint/2010/main" val="277988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1.3</a:t>
            </a:r>
          </a:p>
        </p:txBody>
      </p:sp>
      <p:sp>
        <p:nvSpPr>
          <p:cNvPr id="3" name="Content Placeholder 2">
            <a:extLst>
              <a:ext uri="{FF2B5EF4-FFF2-40B4-BE49-F238E27FC236}">
                <a16:creationId xmlns:a16="http://schemas.microsoft.com/office/drawing/2014/main" id="{F15ADE7E-D818-2443-9916-E5097FAA546E}"/>
              </a:ext>
            </a:extLst>
          </p:cNvPr>
          <p:cNvSpPr>
            <a:spLocks noGrp="1"/>
          </p:cNvSpPr>
          <p:nvPr>
            <p:ph idx="1"/>
          </p:nvPr>
        </p:nvSpPr>
        <p:spPr>
          <a:xfrm>
            <a:off x="838200" y="1774825"/>
            <a:ext cx="10515600" cy="4351338"/>
          </a:xfrm>
        </p:spPr>
        <p:txBody>
          <a:bodyPr>
            <a:normAutofit fontScale="85000" lnSpcReduction="20000"/>
          </a:bodyPr>
          <a:lstStyle/>
          <a:p>
            <a:pPr marL="0" indent="0">
              <a:buNone/>
            </a:pPr>
            <a:r>
              <a:rPr lang="en-GB" dirty="0"/>
              <a:t>10.3 While error correction is important for progress, consistently focussing on all errors in all contexts may become a distraction and actually limit practice because pupils become reluctant to try to communicate. Preparedness to try is a pre-requisite for necessary practice leading to use of new language. </a:t>
            </a:r>
          </a:p>
          <a:p>
            <a:pPr marL="0" indent="0">
              <a:buNone/>
            </a:pPr>
            <a:endParaRPr lang="en-GB" dirty="0"/>
          </a:p>
          <a:p>
            <a:pPr marL="0" indent="0">
              <a:buNone/>
            </a:pPr>
            <a:r>
              <a:rPr lang="en-GB" dirty="0"/>
              <a:t>10.4 Common strategies for error correction include: </a:t>
            </a:r>
          </a:p>
          <a:p>
            <a:pPr>
              <a:buFont typeface="Wingdings" panose="05000000000000000000" pitchFamily="2" charset="2"/>
              <a:buChar char="§"/>
            </a:pPr>
            <a:r>
              <a:rPr lang="en-GB" dirty="0"/>
              <a:t>recasting – re-stating what the pupil has said, accurately, but in a reflective and affirmative way; </a:t>
            </a:r>
          </a:p>
          <a:p>
            <a:pPr>
              <a:buFont typeface="Wingdings" panose="05000000000000000000" pitchFamily="2" charset="2"/>
              <a:buChar char="§"/>
            </a:pPr>
            <a:r>
              <a:rPr lang="en-GB" dirty="0"/>
              <a:t>prompting - in which pupils are encouraged to reflect and correct the error for themselves; and, </a:t>
            </a:r>
          </a:p>
          <a:p>
            <a:pPr>
              <a:buFont typeface="Wingdings" panose="05000000000000000000" pitchFamily="2" charset="2"/>
              <a:buChar char="§"/>
            </a:pPr>
            <a:r>
              <a:rPr lang="en-GB" dirty="0"/>
              <a:t>explanation – where explicit, often metalinguistic, information is given about a rule relating to the cause of the error and how to avoid it in future. </a:t>
            </a:r>
          </a:p>
          <a:p>
            <a:endParaRPr lang="en-US" dirty="0"/>
          </a:p>
        </p:txBody>
      </p:sp>
      <p:sp>
        <p:nvSpPr>
          <p:cNvPr id="4" name="Title 1">
            <a:extLst>
              <a:ext uri="{FF2B5EF4-FFF2-40B4-BE49-F238E27FC236}">
                <a16:creationId xmlns:a16="http://schemas.microsoft.com/office/drawing/2014/main" id="{0799F7A3-9B36-AB40-8DF0-E0B107587283}"/>
              </a:ext>
            </a:extLst>
          </p:cNvPr>
          <p:cNvSpPr>
            <a:spLocks noGrp="1"/>
          </p:cNvSpPr>
          <p:nvPr>
            <p:ph type="title"/>
          </p:nvPr>
        </p:nvSpPr>
        <p:spPr/>
        <p:txBody>
          <a:bodyPr/>
          <a:lstStyle/>
          <a:p>
            <a:r>
              <a:rPr lang="en-US" sz="3200" dirty="0"/>
              <a:t>From the Pedagogy Review: </a:t>
            </a:r>
            <a:r>
              <a:rPr lang="en-US" b="1" dirty="0"/>
              <a:t>How</a:t>
            </a:r>
            <a:r>
              <a:rPr lang="en-US" dirty="0"/>
              <a:t> to correct</a:t>
            </a:r>
          </a:p>
        </p:txBody>
      </p:sp>
    </p:spTree>
    <p:extLst>
      <p:ext uri="{BB962C8B-B14F-4D97-AF65-F5344CB8AC3E}">
        <p14:creationId xmlns:p14="http://schemas.microsoft.com/office/powerpoint/2010/main" val="887339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4.3</a:t>
            </a:r>
          </a:p>
        </p:txBody>
      </p:sp>
      <p:sp>
        <p:nvSpPr>
          <p:cNvPr id="2" name="Title 1">
            <a:extLst>
              <a:ext uri="{FF2B5EF4-FFF2-40B4-BE49-F238E27FC236}">
                <a16:creationId xmlns:a16="http://schemas.microsoft.com/office/drawing/2014/main" id="{1AEC3F06-2DDD-EA47-BB5A-2396F0D1D756}"/>
              </a:ext>
            </a:extLst>
          </p:cNvPr>
          <p:cNvSpPr>
            <a:spLocks noGrp="1"/>
          </p:cNvSpPr>
          <p:nvPr>
            <p:ph type="title"/>
          </p:nvPr>
        </p:nvSpPr>
        <p:spPr>
          <a:xfrm>
            <a:off x="1170065" y="490054"/>
            <a:ext cx="10772553" cy="763786"/>
          </a:xfrm>
        </p:spPr>
        <p:txBody>
          <a:bodyPr>
            <a:normAutofit/>
          </a:bodyPr>
          <a:lstStyle/>
          <a:p>
            <a:r>
              <a:rPr lang="en-US" sz="3200" dirty="0"/>
              <a:t>Research about </a:t>
            </a:r>
            <a:r>
              <a:rPr lang="en-US" sz="3200" b="1" i="1" dirty="0"/>
              <a:t>written</a:t>
            </a:r>
            <a:r>
              <a:rPr lang="en-US" sz="3200" dirty="0"/>
              <a:t> corrective feedback (2)</a:t>
            </a:r>
          </a:p>
        </p:txBody>
      </p:sp>
      <p:sp>
        <p:nvSpPr>
          <p:cNvPr id="3" name="Content Placeholder 2">
            <a:extLst>
              <a:ext uri="{FF2B5EF4-FFF2-40B4-BE49-F238E27FC236}">
                <a16:creationId xmlns:a16="http://schemas.microsoft.com/office/drawing/2014/main" id="{E91FF69A-D904-F141-8274-C0CDD7DAB2CA}"/>
              </a:ext>
            </a:extLst>
          </p:cNvPr>
          <p:cNvSpPr>
            <a:spLocks noGrp="1"/>
          </p:cNvSpPr>
          <p:nvPr>
            <p:ph idx="1"/>
          </p:nvPr>
        </p:nvSpPr>
        <p:spPr>
          <a:xfrm>
            <a:off x="531628" y="1042032"/>
            <a:ext cx="11660372" cy="5358767"/>
          </a:xfrm>
        </p:spPr>
        <p:txBody>
          <a:bodyPr>
            <a:normAutofit fontScale="85000" lnSpcReduction="20000"/>
          </a:bodyPr>
          <a:lstStyle/>
          <a:p>
            <a:pPr marL="0" indent="0" algn="r">
              <a:buNone/>
            </a:pPr>
            <a:r>
              <a:rPr lang="en-GB" sz="2000" dirty="0"/>
              <a:t>López, </a:t>
            </a:r>
            <a:r>
              <a:rPr lang="en-GB" sz="2000" dirty="0" err="1"/>
              <a:t>Steendam</a:t>
            </a:r>
            <a:r>
              <a:rPr lang="en-GB" sz="2000" dirty="0"/>
              <a:t>, </a:t>
            </a:r>
            <a:r>
              <a:rPr lang="en-GB" sz="2000" dirty="0" err="1"/>
              <a:t>Speelman</a:t>
            </a:r>
            <a:r>
              <a:rPr lang="en-GB" sz="2000" dirty="0"/>
              <a:t>, &amp; </a:t>
            </a:r>
            <a:r>
              <a:rPr lang="en-GB" sz="2000" dirty="0" err="1"/>
              <a:t>Buyse</a:t>
            </a:r>
            <a:r>
              <a:rPr lang="en-GB" sz="2000" dirty="0"/>
              <a:t>, (2018)</a:t>
            </a:r>
          </a:p>
          <a:p>
            <a:pPr marL="0" indent="0">
              <a:buNone/>
            </a:pPr>
            <a:r>
              <a:rPr lang="en-GB" sz="3200" dirty="0"/>
              <a:t>139 low intermediate learners</a:t>
            </a:r>
          </a:p>
          <a:p>
            <a:pPr marL="0" indent="0">
              <a:buNone/>
            </a:pPr>
            <a:r>
              <a:rPr lang="en-GB" sz="3200" dirty="0"/>
              <a:t>-&gt; 5 groups: </a:t>
            </a:r>
          </a:p>
          <a:p>
            <a:pPr lvl="1"/>
            <a:r>
              <a:rPr lang="en-GB" sz="2400" dirty="0"/>
              <a:t>	</a:t>
            </a:r>
            <a:r>
              <a:rPr lang="en-GB" sz="2800" dirty="0"/>
              <a:t>direct corrections of grammar</a:t>
            </a:r>
          </a:p>
          <a:p>
            <a:pPr lvl="1"/>
            <a:r>
              <a:rPr lang="en-GB" sz="2800" dirty="0"/>
              <a:t>	metalinguistic codes for grammar</a:t>
            </a:r>
          </a:p>
          <a:p>
            <a:pPr lvl="1"/>
            <a:r>
              <a:rPr lang="en-GB" sz="2800" dirty="0"/>
              <a:t>	direct corrections of grammar </a:t>
            </a:r>
            <a:r>
              <a:rPr lang="en-GB" sz="2800" i="1" dirty="0"/>
              <a:t>and</a:t>
            </a:r>
            <a:r>
              <a:rPr lang="en-GB" sz="2800" dirty="0"/>
              <a:t> non-grammatical errors</a:t>
            </a:r>
          </a:p>
          <a:p>
            <a:pPr lvl="1"/>
            <a:r>
              <a:rPr lang="en-GB" sz="2800" dirty="0"/>
              <a:t>	metalinguistic codes for grammar </a:t>
            </a:r>
            <a:r>
              <a:rPr lang="en-GB" sz="2800" i="1" dirty="0"/>
              <a:t>and</a:t>
            </a:r>
            <a:r>
              <a:rPr lang="en-GB" sz="2800" dirty="0"/>
              <a:t> non-grammatical errors</a:t>
            </a:r>
          </a:p>
          <a:p>
            <a:pPr lvl="1"/>
            <a:r>
              <a:rPr lang="en-GB" sz="2800" dirty="0"/>
              <a:t>	a control group (just did the tests)</a:t>
            </a:r>
          </a:p>
          <a:p>
            <a:pPr marL="0" indent="0">
              <a:buNone/>
            </a:pPr>
            <a:r>
              <a:rPr lang="en-GB" sz="3200" i="1" dirty="0"/>
              <a:t>All</a:t>
            </a:r>
            <a:r>
              <a:rPr lang="en-GB" sz="3200" dirty="0"/>
              <a:t> effective</a:t>
            </a:r>
            <a:r>
              <a:rPr lang="en-GB" sz="3200" i="1" dirty="0"/>
              <a:t> immediately </a:t>
            </a:r>
            <a:r>
              <a:rPr lang="en-GB" sz="3200" dirty="0"/>
              <a:t>(while revising the texts)</a:t>
            </a:r>
          </a:p>
          <a:p>
            <a:pPr marL="0" indent="0">
              <a:buNone/>
            </a:pPr>
            <a:r>
              <a:rPr lang="en-GB" sz="3200" dirty="0"/>
              <a:t>But a </a:t>
            </a:r>
            <a:r>
              <a:rPr lang="en-GB" sz="3200" b="1" i="1" dirty="0"/>
              <a:t>long-term advantage </a:t>
            </a:r>
            <a:r>
              <a:rPr lang="en-GB" sz="3200" i="1" dirty="0"/>
              <a:t>only </a:t>
            </a:r>
            <a:r>
              <a:rPr lang="en-GB" sz="3200" dirty="0"/>
              <a:t>for </a:t>
            </a:r>
            <a:r>
              <a:rPr lang="en-GB" sz="3200" b="1" i="1" dirty="0"/>
              <a:t>direct corrections </a:t>
            </a:r>
            <a:r>
              <a:rPr lang="en-GB" sz="3200" dirty="0"/>
              <a:t>(4 weeks later) </a:t>
            </a:r>
          </a:p>
          <a:p>
            <a:pPr marL="0" indent="0">
              <a:buNone/>
            </a:pPr>
            <a:r>
              <a:rPr lang="en-GB" sz="3200" dirty="0"/>
              <a:t>	for both grammatical and non-grammatical errors</a:t>
            </a:r>
          </a:p>
          <a:p>
            <a:pPr marL="0" indent="0">
              <a:buNone/>
            </a:pPr>
            <a:r>
              <a:rPr lang="en-GB" sz="3200" dirty="0"/>
              <a:t>‘Cognitive load’ significantly </a:t>
            </a:r>
            <a:r>
              <a:rPr lang="en-GB" sz="3200" i="1" dirty="0"/>
              <a:t>lower</a:t>
            </a:r>
            <a:r>
              <a:rPr lang="en-GB" sz="3200" dirty="0"/>
              <a:t> for the direct feedback group</a:t>
            </a:r>
          </a:p>
          <a:p>
            <a:pPr marL="0" indent="0">
              <a:buNone/>
            </a:pPr>
            <a:r>
              <a:rPr lang="en-GB" sz="3200" dirty="0"/>
              <a:t>Attitudes to direct feedback more positive </a:t>
            </a:r>
          </a:p>
          <a:p>
            <a:pPr marL="0" indent="0">
              <a:buNone/>
            </a:pPr>
            <a:r>
              <a:rPr lang="en-GB" sz="3200" dirty="0"/>
              <a:t>	because it was more ‘comprehensible’</a:t>
            </a:r>
          </a:p>
        </p:txBody>
      </p:sp>
    </p:spTree>
    <p:extLst>
      <p:ext uri="{BB962C8B-B14F-4D97-AF65-F5344CB8AC3E}">
        <p14:creationId xmlns:p14="http://schemas.microsoft.com/office/powerpoint/2010/main" val="42822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4.4</a:t>
            </a:r>
          </a:p>
        </p:txBody>
      </p:sp>
      <p:sp>
        <p:nvSpPr>
          <p:cNvPr id="2" name="Title 1">
            <a:extLst>
              <a:ext uri="{FF2B5EF4-FFF2-40B4-BE49-F238E27FC236}">
                <a16:creationId xmlns:a16="http://schemas.microsoft.com/office/drawing/2014/main" id="{4C4DAE6F-992A-844C-891F-A3C6C20D97FC}"/>
              </a:ext>
            </a:extLst>
          </p:cNvPr>
          <p:cNvSpPr>
            <a:spLocks noGrp="1"/>
          </p:cNvSpPr>
          <p:nvPr>
            <p:ph type="title"/>
          </p:nvPr>
        </p:nvSpPr>
        <p:spPr>
          <a:xfrm>
            <a:off x="838200" y="753565"/>
            <a:ext cx="10515600" cy="1325563"/>
          </a:xfrm>
        </p:spPr>
        <p:txBody>
          <a:bodyPr>
            <a:normAutofit/>
          </a:bodyPr>
          <a:lstStyle/>
          <a:p>
            <a:r>
              <a:rPr lang="en-US" sz="3600" b="1" dirty="0"/>
              <a:t>In sum… a lot of evidence ... </a:t>
            </a:r>
            <a:br>
              <a:rPr lang="en-US" sz="3600" b="1" dirty="0"/>
            </a:br>
            <a:r>
              <a:rPr lang="en-US" sz="3600" b="1" dirty="0"/>
              <a:t>What to recommend? </a:t>
            </a:r>
          </a:p>
        </p:txBody>
      </p:sp>
      <p:sp>
        <p:nvSpPr>
          <p:cNvPr id="3" name="Content Placeholder 2">
            <a:extLst>
              <a:ext uri="{FF2B5EF4-FFF2-40B4-BE49-F238E27FC236}">
                <a16:creationId xmlns:a16="http://schemas.microsoft.com/office/drawing/2014/main" id="{05DD6CF0-69EE-0849-86E2-BD35F9BE69AF}"/>
              </a:ext>
            </a:extLst>
          </p:cNvPr>
          <p:cNvSpPr>
            <a:spLocks noGrp="1"/>
          </p:cNvSpPr>
          <p:nvPr>
            <p:ph idx="1"/>
          </p:nvPr>
        </p:nvSpPr>
        <p:spPr>
          <a:xfrm>
            <a:off x="838200" y="2358582"/>
            <a:ext cx="10515600" cy="4192403"/>
          </a:xfrm>
        </p:spPr>
        <p:txBody>
          <a:bodyPr>
            <a:normAutofit/>
          </a:bodyPr>
          <a:lstStyle/>
          <a:p>
            <a:r>
              <a:rPr lang="en-US" b="1" dirty="0"/>
              <a:t>30 summaries of research on error correction on OASIS</a:t>
            </a:r>
          </a:p>
          <a:p>
            <a:r>
              <a:rPr lang="en-US" b="1" dirty="0"/>
              <a:t>5 meta-analyses </a:t>
            </a:r>
            <a:r>
              <a:rPr lang="en-US" sz="2000" dirty="0"/>
              <a:t>(Keck et al, 2006; Mackey &amp; Goo, 2007; Li, 2010; </a:t>
            </a:r>
            <a:r>
              <a:rPr lang="en-GB" sz="2000" dirty="0"/>
              <a:t>Norris &amp; Ortega, 2000; Russell &amp; Spada, 2006</a:t>
            </a:r>
            <a:r>
              <a:rPr lang="en-US" sz="2000" dirty="0"/>
              <a:t>)</a:t>
            </a:r>
          </a:p>
          <a:p>
            <a:r>
              <a:rPr lang="en-US" b="1" dirty="0"/>
              <a:t>Multiple narrative syntheses</a:t>
            </a:r>
          </a:p>
          <a:p>
            <a:pPr marL="0" indent="0">
              <a:buNone/>
            </a:pPr>
            <a:endParaRPr lang="en-US" dirty="0"/>
          </a:p>
          <a:p>
            <a:pPr marL="0" indent="0">
              <a:buNone/>
            </a:pPr>
            <a:r>
              <a:rPr lang="en-US" dirty="0"/>
              <a:t>Here, we provide some broad principles for: </a:t>
            </a:r>
          </a:p>
          <a:p>
            <a:r>
              <a:rPr lang="en-US" dirty="0"/>
              <a:t>written error correction</a:t>
            </a:r>
          </a:p>
          <a:p>
            <a:r>
              <a:rPr lang="en-US" dirty="0"/>
              <a:t>oral error correction</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0836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4.4</a:t>
            </a:r>
          </a:p>
        </p:txBody>
      </p:sp>
      <p:sp>
        <p:nvSpPr>
          <p:cNvPr id="4" name="Title 1">
            <a:extLst>
              <a:ext uri="{FF2B5EF4-FFF2-40B4-BE49-F238E27FC236}">
                <a16:creationId xmlns:a16="http://schemas.microsoft.com/office/drawing/2014/main" id="{BF5128A3-9403-9C4C-8846-D331B0B59862}"/>
              </a:ext>
            </a:extLst>
          </p:cNvPr>
          <p:cNvSpPr>
            <a:spLocks noGrp="1"/>
          </p:cNvSpPr>
          <p:nvPr>
            <p:ph type="title"/>
          </p:nvPr>
        </p:nvSpPr>
        <p:spPr/>
        <p:txBody>
          <a:bodyPr>
            <a:normAutofit/>
          </a:bodyPr>
          <a:lstStyle/>
          <a:p>
            <a:r>
              <a:rPr lang="en-US" sz="3600" dirty="0"/>
              <a:t>Broad principles for </a:t>
            </a:r>
            <a:r>
              <a:rPr lang="en-US" sz="3600" b="1" i="1" dirty="0"/>
              <a:t>written</a:t>
            </a:r>
            <a:r>
              <a:rPr lang="en-US" sz="3600" dirty="0"/>
              <a:t> error correction…</a:t>
            </a:r>
          </a:p>
        </p:txBody>
      </p:sp>
      <p:sp>
        <p:nvSpPr>
          <p:cNvPr id="3" name="Content Placeholder 2">
            <a:extLst>
              <a:ext uri="{FF2B5EF4-FFF2-40B4-BE49-F238E27FC236}">
                <a16:creationId xmlns:a16="http://schemas.microsoft.com/office/drawing/2014/main" id="{0F825891-4173-6D4B-9187-620A584079ED}"/>
              </a:ext>
            </a:extLst>
          </p:cNvPr>
          <p:cNvSpPr>
            <a:spLocks noGrp="1"/>
          </p:cNvSpPr>
          <p:nvPr>
            <p:ph idx="1"/>
          </p:nvPr>
        </p:nvSpPr>
        <p:spPr>
          <a:xfrm>
            <a:off x="838200" y="2335988"/>
            <a:ext cx="10515600" cy="3639510"/>
          </a:xfrm>
        </p:spPr>
        <p:txBody>
          <a:bodyPr/>
          <a:lstStyle/>
          <a:p>
            <a:pPr>
              <a:buFont typeface="Wingdings" panose="05000000000000000000" pitchFamily="2" charset="2"/>
              <a:buChar char="§"/>
            </a:pPr>
            <a:r>
              <a:rPr lang="en-US" dirty="0"/>
              <a:t>Correction tends to help, but it is limited</a:t>
            </a:r>
          </a:p>
          <a:p>
            <a:pPr>
              <a:buFont typeface="Wingdings" panose="05000000000000000000" pitchFamily="2" charset="2"/>
              <a:buChar char="§"/>
            </a:pPr>
            <a:endParaRPr lang="en-US" dirty="0"/>
          </a:p>
          <a:p>
            <a:pPr>
              <a:buFont typeface="Wingdings" panose="05000000000000000000" pitchFamily="2" charset="2"/>
              <a:buChar char="§"/>
            </a:pPr>
            <a:r>
              <a:rPr lang="en-US" dirty="0"/>
              <a:t>Where meaning is affected by errors, then it is most effective to correct errors</a:t>
            </a:r>
            <a:br>
              <a:rPr lang="en-US" dirty="0"/>
            </a:br>
            <a:endParaRPr lang="en-US" dirty="0"/>
          </a:p>
          <a:p>
            <a:pPr>
              <a:buFont typeface="Wingdings" panose="05000000000000000000" pitchFamily="2" charset="2"/>
              <a:buChar char="§"/>
            </a:pPr>
            <a:r>
              <a:rPr lang="en-US" dirty="0"/>
              <a:t>Simple, direct approaches to correction are most effective  – focusing on a very small number of features </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9042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90322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4.4</a:t>
            </a:r>
          </a:p>
        </p:txBody>
      </p:sp>
      <p:sp>
        <p:nvSpPr>
          <p:cNvPr id="2" name="Title 1">
            <a:extLst>
              <a:ext uri="{FF2B5EF4-FFF2-40B4-BE49-F238E27FC236}">
                <a16:creationId xmlns:a16="http://schemas.microsoft.com/office/drawing/2014/main" id="{304BEFD2-3765-664E-A1D3-F9CC333F05D3}"/>
              </a:ext>
            </a:extLst>
          </p:cNvPr>
          <p:cNvSpPr>
            <a:spLocks noGrp="1"/>
          </p:cNvSpPr>
          <p:nvPr>
            <p:ph type="title"/>
          </p:nvPr>
        </p:nvSpPr>
        <p:spPr>
          <a:xfrm>
            <a:off x="939800" y="695028"/>
            <a:ext cx="11252200" cy="748913"/>
          </a:xfrm>
        </p:spPr>
        <p:txBody>
          <a:bodyPr>
            <a:noAutofit/>
          </a:bodyPr>
          <a:lstStyle/>
          <a:p>
            <a:r>
              <a:rPr lang="en-US" sz="3600" dirty="0"/>
              <a:t>Broad principles for </a:t>
            </a:r>
            <a:r>
              <a:rPr lang="en-US" sz="3600" b="1" i="1" dirty="0"/>
              <a:t>oral</a:t>
            </a:r>
            <a:r>
              <a:rPr lang="en-US" sz="3600" dirty="0"/>
              <a:t> error correction…</a:t>
            </a:r>
          </a:p>
        </p:txBody>
      </p:sp>
      <p:sp>
        <p:nvSpPr>
          <p:cNvPr id="3" name="Content Placeholder 2">
            <a:extLst>
              <a:ext uri="{FF2B5EF4-FFF2-40B4-BE49-F238E27FC236}">
                <a16:creationId xmlns:a16="http://schemas.microsoft.com/office/drawing/2014/main" id="{EBE53551-7D07-6C44-9352-D93871421BCB}"/>
              </a:ext>
            </a:extLst>
          </p:cNvPr>
          <p:cNvSpPr>
            <a:spLocks noGrp="1"/>
          </p:cNvSpPr>
          <p:nvPr>
            <p:ph idx="1"/>
          </p:nvPr>
        </p:nvSpPr>
        <p:spPr>
          <a:xfrm>
            <a:off x="406400" y="1534254"/>
            <a:ext cx="11430000" cy="4941861"/>
          </a:xfrm>
        </p:spPr>
        <p:txBody>
          <a:bodyPr>
            <a:normAutofit fontScale="92500" lnSpcReduction="10000"/>
          </a:bodyPr>
          <a:lstStyle/>
          <a:p>
            <a:pPr marL="0" indent="0">
              <a:buNone/>
            </a:pPr>
            <a:r>
              <a:rPr lang="en-GB" dirty="0"/>
              <a:t>More explicit prompts tend to be more effective than more implicit</a:t>
            </a:r>
          </a:p>
          <a:p>
            <a:pPr marL="0" indent="0">
              <a:buNone/>
            </a:pPr>
            <a:r>
              <a:rPr lang="en-GB" dirty="0"/>
              <a:t>Prompts include: seeking clarification, explicit request for correct version, providing metalinguistic information </a:t>
            </a:r>
          </a:p>
          <a:p>
            <a:pPr marL="0" indent="0">
              <a:buNone/>
            </a:pPr>
            <a:r>
              <a:rPr lang="en-GB" dirty="0"/>
              <a:t>Compared to recasts, </a:t>
            </a:r>
            <a:r>
              <a:rPr lang="en-GB" b="1" i="1" u="sng" dirty="0"/>
              <a:t>prompts</a:t>
            </a:r>
            <a:r>
              <a:rPr lang="en-GB" dirty="0"/>
              <a:t>  tend to: </a:t>
            </a:r>
          </a:p>
          <a:p>
            <a:r>
              <a:rPr lang="en-GB" dirty="0"/>
              <a:t>Result in more ‘uptake’ </a:t>
            </a:r>
          </a:p>
          <a:p>
            <a:r>
              <a:rPr lang="en-GB" dirty="0"/>
              <a:t>Result in more learning </a:t>
            </a:r>
          </a:p>
          <a:p>
            <a:pPr lvl="1"/>
            <a:r>
              <a:rPr lang="en-GB" sz="3000" dirty="0"/>
              <a:t>for </a:t>
            </a:r>
            <a:r>
              <a:rPr lang="en-GB" sz="3000" b="1" dirty="0"/>
              <a:t>vocabulary </a:t>
            </a:r>
            <a:r>
              <a:rPr lang="en-GB" sz="3000" dirty="0"/>
              <a:t>and </a:t>
            </a:r>
            <a:r>
              <a:rPr lang="en-GB" sz="3000" b="1" dirty="0"/>
              <a:t>grammar</a:t>
            </a:r>
            <a:r>
              <a:rPr lang="en-GB" sz="3000" dirty="0"/>
              <a:t>, </a:t>
            </a:r>
          </a:p>
          <a:p>
            <a:pPr lvl="1"/>
            <a:r>
              <a:rPr lang="en-GB" sz="3000" dirty="0"/>
              <a:t>in FL classes with less proficient learners</a:t>
            </a:r>
          </a:p>
          <a:p>
            <a:pPr marL="0" indent="0" algn="r">
              <a:buNone/>
            </a:pPr>
            <a:endParaRPr lang="en-GB" sz="1900" dirty="0"/>
          </a:p>
          <a:p>
            <a:pPr marL="0" indent="0">
              <a:buNone/>
            </a:pPr>
            <a:r>
              <a:rPr lang="en-GB" dirty="0"/>
              <a:t>For </a:t>
            </a:r>
            <a:r>
              <a:rPr lang="en-GB" b="1" dirty="0"/>
              <a:t>pronunciation</a:t>
            </a:r>
            <a:r>
              <a:rPr lang="en-GB" dirty="0"/>
              <a:t>, recasts probably more effective</a:t>
            </a:r>
          </a:p>
          <a:p>
            <a:pPr lvl="1"/>
            <a:r>
              <a:rPr lang="en-GB" sz="2600" dirty="0"/>
              <a:t>But if ‘meaning’ is affected by poor phonics or pronunciation, make the most of  ‘misunderstanding’ to elicit a self-correction</a:t>
            </a:r>
            <a:endParaRPr lang="en-GB" dirty="0"/>
          </a:p>
          <a:p>
            <a:pPr lvl="1"/>
            <a:endParaRPr lang="en-GB" dirty="0"/>
          </a:p>
        </p:txBody>
      </p:sp>
    </p:spTree>
    <p:extLst>
      <p:ext uri="{BB962C8B-B14F-4D97-AF65-F5344CB8AC3E}">
        <p14:creationId xmlns:p14="http://schemas.microsoft.com/office/powerpoint/2010/main" val="207108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25A8-0787-4148-A0E3-F01E3A41BD8A}"/>
              </a:ext>
            </a:extLst>
          </p:cNvPr>
          <p:cNvSpPr>
            <a:spLocks noGrp="1"/>
          </p:cNvSpPr>
          <p:nvPr>
            <p:ph type="title"/>
          </p:nvPr>
        </p:nvSpPr>
        <p:spPr>
          <a:xfrm>
            <a:off x="635295" y="747874"/>
            <a:ext cx="10515600" cy="709866"/>
          </a:xfrm>
        </p:spPr>
        <p:txBody>
          <a:bodyPr/>
          <a:lstStyle/>
          <a:p>
            <a:r>
              <a:rPr lang="en-US" b="1" dirty="0"/>
              <a:t>Summary of the session</a:t>
            </a:r>
          </a:p>
        </p:txBody>
      </p:sp>
      <p:sp>
        <p:nvSpPr>
          <p:cNvPr id="3" name="Content Placeholder 2">
            <a:extLst>
              <a:ext uri="{FF2B5EF4-FFF2-40B4-BE49-F238E27FC236}">
                <a16:creationId xmlns:a16="http://schemas.microsoft.com/office/drawing/2014/main" id="{3B1DEFF8-8695-DB4E-9027-498923178346}"/>
              </a:ext>
            </a:extLst>
          </p:cNvPr>
          <p:cNvSpPr>
            <a:spLocks noGrp="1"/>
          </p:cNvSpPr>
          <p:nvPr>
            <p:ph idx="1"/>
          </p:nvPr>
        </p:nvSpPr>
        <p:spPr>
          <a:xfrm>
            <a:off x="635295" y="1601857"/>
            <a:ext cx="10921409" cy="4765606"/>
          </a:xfrm>
        </p:spPr>
        <p:txBody>
          <a:bodyPr>
            <a:normAutofit/>
          </a:bodyPr>
          <a:lstStyle/>
          <a:p>
            <a:pPr marL="514350" indent="-514350">
              <a:buFont typeface="+mj-lt"/>
              <a:buAutoNum type="arabicPeriod"/>
            </a:pPr>
            <a:r>
              <a:rPr lang="en-US" dirty="0"/>
              <a:t>Understanding relevant extracts from The Pedagogy Review and considering opportunities for your context </a:t>
            </a:r>
            <a:r>
              <a:rPr lang="en-US" sz="4300" b="1" dirty="0">
                <a:solidFill>
                  <a:schemeClr val="accent6"/>
                </a:solidFill>
              </a:rPr>
              <a:t>✓</a:t>
            </a:r>
            <a:endParaRPr lang="en-US" dirty="0"/>
          </a:p>
          <a:p>
            <a:pPr marL="514350" indent="-514350">
              <a:buFont typeface="+mj-lt"/>
              <a:buAutoNum type="arabicPeriod"/>
            </a:pPr>
            <a:r>
              <a:rPr lang="en-US" dirty="0"/>
              <a:t>Brief history: how errors &amp; error correction moved from ‘the naughty corner’ to being ‘A Good Thing’ </a:t>
            </a:r>
            <a:r>
              <a:rPr lang="en-US" sz="3500" b="1" dirty="0">
                <a:solidFill>
                  <a:schemeClr val="accent6"/>
                </a:solidFill>
              </a:rPr>
              <a:t>✓</a:t>
            </a:r>
            <a:endParaRPr lang="en-US" dirty="0"/>
          </a:p>
          <a:p>
            <a:pPr marL="514350" indent="-514350">
              <a:buFont typeface="+mj-lt"/>
              <a:buAutoNum type="arabicPeriod"/>
            </a:pPr>
            <a:r>
              <a:rPr lang="en-US" dirty="0"/>
              <a:t>Raising awareness about the main types of corrections: The Recast, The Elicitation, and Metalinguistic Information </a:t>
            </a:r>
            <a:r>
              <a:rPr lang="en-US" sz="3800" b="1" dirty="0">
                <a:solidFill>
                  <a:schemeClr val="accent6"/>
                </a:solidFill>
              </a:rPr>
              <a:t>✓</a:t>
            </a:r>
            <a:endParaRPr lang="en-US" dirty="0"/>
          </a:p>
          <a:p>
            <a:pPr marL="514350" indent="-514350">
              <a:buFont typeface="+mj-lt"/>
              <a:buAutoNum type="arabicPeriod"/>
            </a:pPr>
            <a:r>
              <a:rPr lang="en-US" dirty="0"/>
              <a:t>Evidence about effective correction </a:t>
            </a:r>
            <a:r>
              <a:rPr lang="en-US" sz="3800" b="1" dirty="0">
                <a:solidFill>
                  <a:schemeClr val="accent6"/>
                </a:solidFill>
              </a:rPr>
              <a:t>✓</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4692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8B3A415A-FC13-EE4E-B9FA-03D58EF79AC6}"/>
              </a:ext>
            </a:extLst>
          </p:cNvPr>
          <p:cNvSpPr>
            <a:spLocks noGrp="1" noChangeArrowheads="1"/>
          </p:cNvSpPr>
          <p:nvPr>
            <p:ph type="title"/>
          </p:nvPr>
        </p:nvSpPr>
        <p:spPr>
          <a:xfrm>
            <a:off x="248337" y="-197041"/>
            <a:ext cx="10515600" cy="1325563"/>
          </a:xfrm>
        </p:spPr>
        <p:txBody>
          <a:bodyPr/>
          <a:lstStyle/>
          <a:p>
            <a:pPr eaLnBrk="1" hangingPunct="1"/>
            <a:r>
              <a:rPr lang="en-GB" altLang="en-US" dirty="0"/>
              <a:t>Selection of references</a:t>
            </a:r>
            <a:endParaRPr lang="en-US" altLang="en-US" dirty="0"/>
          </a:p>
        </p:txBody>
      </p:sp>
      <p:sp>
        <p:nvSpPr>
          <p:cNvPr id="47106" name="Rectangle 3">
            <a:extLst>
              <a:ext uri="{FF2B5EF4-FFF2-40B4-BE49-F238E27FC236}">
                <a16:creationId xmlns:a16="http://schemas.microsoft.com/office/drawing/2014/main" id="{ED616B2F-A4DC-D243-8A88-6B20F01FE2F4}"/>
              </a:ext>
            </a:extLst>
          </p:cNvPr>
          <p:cNvSpPr>
            <a:spLocks noGrp="1" noChangeArrowheads="1"/>
          </p:cNvSpPr>
          <p:nvPr>
            <p:ph type="body" idx="1"/>
          </p:nvPr>
        </p:nvSpPr>
        <p:spPr>
          <a:xfrm>
            <a:off x="248337" y="1011936"/>
            <a:ext cx="11794979" cy="5032025"/>
          </a:xfrm>
        </p:spPr>
        <p:txBody>
          <a:bodyPr>
            <a:noAutofit/>
          </a:bodyPr>
          <a:lstStyle/>
          <a:p>
            <a:pPr>
              <a:lnSpc>
                <a:spcPct val="80000"/>
              </a:lnSpc>
              <a:buNone/>
            </a:pPr>
            <a:r>
              <a:rPr lang="en-GB" sz="2200" dirty="0"/>
              <a:t>Bonilla López, M., Van, </a:t>
            </a:r>
            <a:r>
              <a:rPr lang="en-GB" sz="2200" dirty="0" err="1"/>
              <a:t>Steendam</a:t>
            </a:r>
            <a:r>
              <a:rPr lang="en-GB" sz="2200" dirty="0"/>
              <a:t>, E., </a:t>
            </a:r>
            <a:r>
              <a:rPr lang="en-GB" sz="2200" dirty="0" err="1"/>
              <a:t>Speelman</a:t>
            </a:r>
            <a:r>
              <a:rPr lang="en-GB" sz="2200" dirty="0"/>
              <a:t>, D. and </a:t>
            </a:r>
            <a:r>
              <a:rPr lang="en-GB" sz="2200" dirty="0" err="1"/>
              <a:t>Buyse</a:t>
            </a:r>
            <a:r>
              <a:rPr lang="en-GB" sz="2200" dirty="0"/>
              <a:t>, K. (2018), The differential effects of comprehensive feedback forms in the second language writing class. </a:t>
            </a:r>
            <a:r>
              <a:rPr lang="en-GB" sz="2200" i="1" dirty="0"/>
              <a:t>Language Learning</a:t>
            </a:r>
            <a:r>
              <a:rPr lang="en-GB" sz="2200" dirty="0"/>
              <a:t>, 68: 813-850. doi:</a:t>
            </a:r>
            <a:r>
              <a:rPr lang="en-GB" sz="2200" dirty="0">
                <a:hlinkClick r:id="rId3"/>
              </a:rPr>
              <a:t>10.1111/lang.12295</a:t>
            </a:r>
            <a:endParaRPr lang="en-GB" sz="2200" dirty="0"/>
          </a:p>
          <a:p>
            <a:pPr>
              <a:lnSpc>
                <a:spcPct val="80000"/>
              </a:lnSpc>
              <a:buNone/>
            </a:pPr>
            <a:r>
              <a:rPr lang="en-GB" sz="2200" dirty="0"/>
              <a:t>Krashen, S. (1981). Second language acquisition and second language learning. Oxford: </a:t>
            </a:r>
            <a:r>
              <a:rPr lang="en-GB" sz="2200" dirty="0" err="1"/>
              <a:t>Pergamon</a:t>
            </a:r>
            <a:r>
              <a:rPr lang="en-GB" sz="2200" dirty="0"/>
              <a:t>.</a:t>
            </a:r>
          </a:p>
          <a:p>
            <a:pPr>
              <a:lnSpc>
                <a:spcPct val="80000"/>
              </a:lnSpc>
              <a:buNone/>
            </a:pPr>
            <a:r>
              <a:rPr lang="en-GB" sz="2200" dirty="0"/>
              <a:t>Li, S. (2010). The Effectiveness of Corrective Feedback in SLA: A Meta‐Analysis. Language Learning, 60: 309-365. doi:</a:t>
            </a:r>
            <a:r>
              <a:rPr lang="en-GB" sz="2200" dirty="0">
                <a:hlinkClick r:id="rId4"/>
              </a:rPr>
              <a:t>10.1111/j.1467-9922.2010.00561.x</a:t>
            </a:r>
            <a:endParaRPr lang="en-GB" sz="2200" dirty="0"/>
          </a:p>
          <a:p>
            <a:pPr eaLnBrk="1" hangingPunct="1">
              <a:lnSpc>
                <a:spcPct val="80000"/>
              </a:lnSpc>
              <a:buFontTx/>
              <a:buNone/>
            </a:pPr>
            <a:r>
              <a:rPr lang="it-IT" altLang="en-US" sz="2200" dirty="0"/>
              <a:t>Li, S.</a:t>
            </a:r>
            <a:r>
              <a:rPr lang="en-GB" altLang="en-US" sz="2200" dirty="0"/>
              <a:t> (2009). The Differential Effects of Implicit and Explicit Feedback on Second Language (L2) Learners at Different Proficiency Levels.</a:t>
            </a:r>
            <a:r>
              <a:rPr lang="it-IT" altLang="en-US" sz="2200" dirty="0"/>
              <a:t> </a:t>
            </a:r>
            <a:r>
              <a:rPr lang="en-GB" altLang="en-US" sz="2200" dirty="0"/>
              <a:t>APPLIED LANGUAGE LEARNING, 19, 1/2; pp. 53-78 </a:t>
            </a:r>
          </a:p>
          <a:p>
            <a:pPr>
              <a:lnSpc>
                <a:spcPct val="80000"/>
              </a:lnSpc>
              <a:buNone/>
            </a:pPr>
            <a:r>
              <a:rPr lang="en-GB" sz="2200" dirty="0"/>
              <a:t>Li, S. (2014). The interface between feedback type, L2 proficiency, and the nature of the linguistic target. </a:t>
            </a:r>
            <a:r>
              <a:rPr lang="en-GB" sz="2200" i="1" dirty="0">
                <a:hlinkClick r:id="rId4"/>
              </a:rPr>
              <a:t>Language Teaching Research</a:t>
            </a:r>
            <a:r>
              <a:rPr lang="en-GB" sz="2200" i="1" dirty="0"/>
              <a:t>, 18</a:t>
            </a:r>
            <a:r>
              <a:rPr lang="en-GB" sz="2200" dirty="0"/>
              <a:t>(3), 373-396. </a:t>
            </a:r>
            <a:r>
              <a:rPr lang="en-GB" sz="2200" dirty="0" err="1"/>
              <a:t>doi</a:t>
            </a:r>
            <a:r>
              <a:rPr lang="en-GB" sz="2200" dirty="0"/>
              <a:t>: https://</a:t>
            </a:r>
            <a:r>
              <a:rPr lang="en-GB" sz="2200" dirty="0" err="1"/>
              <a:t>doi.org</a:t>
            </a:r>
            <a:r>
              <a:rPr lang="en-GB" sz="2200" dirty="0"/>
              <a:t>/10.1177/1362168813510384</a:t>
            </a:r>
            <a:endParaRPr lang="en-GB" altLang="en-US" sz="2200" dirty="0"/>
          </a:p>
          <a:p>
            <a:pPr eaLnBrk="1" hangingPunct="1">
              <a:lnSpc>
                <a:spcPct val="80000"/>
              </a:lnSpc>
              <a:buFontTx/>
              <a:buNone/>
            </a:pPr>
            <a:r>
              <a:rPr lang="en-GB" altLang="en-US" sz="2200" dirty="0"/>
              <a:t>Long, M. (1985). Input and second language acquisition theory in S. </a:t>
            </a:r>
            <a:r>
              <a:rPr lang="en-GB" altLang="en-US" sz="2200" dirty="0" err="1"/>
              <a:t>Gass</a:t>
            </a:r>
            <a:r>
              <a:rPr lang="en-GB" altLang="en-US" sz="2200" dirty="0"/>
              <a:t> and C. Madden (eds.): </a:t>
            </a:r>
            <a:r>
              <a:rPr lang="en-GB" altLang="en-US" sz="2200" i="1" dirty="0"/>
              <a:t>Input in Second Language Acquisition</a:t>
            </a:r>
            <a:r>
              <a:rPr lang="en-GB" altLang="en-US" sz="2200" dirty="0"/>
              <a:t> </a:t>
            </a:r>
            <a:r>
              <a:rPr lang="en-GB" altLang="en-US" sz="2200" i="1" dirty="0"/>
              <a:t>Rowley, Mass.: Newbury House (pp. 377-93)</a:t>
            </a:r>
          </a:p>
        </p:txBody>
      </p:sp>
    </p:spTree>
    <p:extLst>
      <p:ext uri="{BB962C8B-B14F-4D97-AF65-F5344CB8AC3E}">
        <p14:creationId xmlns:p14="http://schemas.microsoft.com/office/powerpoint/2010/main" val="36998775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GB" dirty="0" smtClean="0"/>
              <a:t>Reference list continued</a:t>
            </a:r>
            <a:endParaRPr lang="en-GB" dirty="0"/>
          </a:p>
        </p:txBody>
      </p:sp>
      <p:sp>
        <p:nvSpPr>
          <p:cNvPr id="48130" name="Rectangle 3">
            <a:extLst>
              <a:ext uri="{FF2B5EF4-FFF2-40B4-BE49-F238E27FC236}">
                <a16:creationId xmlns:a16="http://schemas.microsoft.com/office/drawing/2014/main" id="{FBE1DF38-ED51-524D-8F51-732581C5E5AE}"/>
              </a:ext>
            </a:extLst>
          </p:cNvPr>
          <p:cNvSpPr>
            <a:spLocks noGrp="1" noChangeArrowheads="1"/>
          </p:cNvSpPr>
          <p:nvPr>
            <p:ph type="body" idx="1"/>
          </p:nvPr>
        </p:nvSpPr>
        <p:spPr>
          <a:xfrm>
            <a:off x="191070" y="122829"/>
            <a:ext cx="11723426" cy="6318913"/>
          </a:xfrm>
        </p:spPr>
        <p:txBody>
          <a:bodyPr>
            <a:noAutofit/>
          </a:bodyPr>
          <a:lstStyle/>
          <a:p>
            <a:pPr>
              <a:buNone/>
            </a:pPr>
            <a:r>
              <a:rPr lang="en-GB" altLang="en-US" sz="1800" dirty="0" err="1"/>
              <a:t>Lightbown</a:t>
            </a:r>
            <a:r>
              <a:rPr lang="en-GB" altLang="en-US" sz="1800" dirty="0"/>
              <a:t>, P. &amp; Spada, N. </a:t>
            </a:r>
            <a:r>
              <a:rPr lang="en-GB" altLang="zh-CN" sz="1800" dirty="0">
                <a:ea typeface="宋体" panose="02010600030101010101" pitchFamily="2" charset="-122"/>
              </a:rPr>
              <a:t>(1993). </a:t>
            </a:r>
            <a:r>
              <a:rPr lang="en-GB" altLang="zh-CN" sz="1800" i="1" dirty="0">
                <a:ea typeface="宋体" panose="02010600030101010101" pitchFamily="2" charset="-122"/>
              </a:rPr>
              <a:t>How Languages are Learned</a:t>
            </a:r>
            <a:r>
              <a:rPr lang="en-GB" altLang="zh-CN" sz="1800" dirty="0">
                <a:ea typeface="宋体" panose="02010600030101010101" pitchFamily="2" charset="-122"/>
              </a:rPr>
              <a:t> Oxford: Oxford University Press.  (Relevant chapter: “Second Language Learning in the classroom”)</a:t>
            </a:r>
            <a:endParaRPr lang="en-GB" altLang="en-US" sz="1800" dirty="0"/>
          </a:p>
          <a:p>
            <a:pPr eaLnBrk="1" hangingPunct="1">
              <a:lnSpc>
                <a:spcPct val="90000"/>
              </a:lnSpc>
              <a:buFontTx/>
              <a:buNone/>
            </a:pPr>
            <a:r>
              <a:rPr lang="en-GB" altLang="en-US" sz="1800" dirty="0"/>
              <a:t>Mackey, A. &amp; Philp, J. (1998). Conversational interaction and second language development: Recasts, responses, and red herrings? </a:t>
            </a:r>
            <a:r>
              <a:rPr lang="en-GB" altLang="en-US" sz="1800" i="1" dirty="0"/>
              <a:t>The Modern Language Journal </a:t>
            </a:r>
            <a:r>
              <a:rPr lang="en-GB" altLang="en-US" sz="1800" dirty="0"/>
              <a:t>82, pp. 338-356 </a:t>
            </a:r>
          </a:p>
          <a:p>
            <a:pPr>
              <a:buNone/>
            </a:pPr>
            <a:r>
              <a:rPr lang="en-GB" sz="1800" dirty="0"/>
              <a:t>Mackey, A., </a:t>
            </a:r>
            <a:r>
              <a:rPr lang="en-GB" sz="1800" dirty="0" err="1"/>
              <a:t>Gass</a:t>
            </a:r>
            <a:r>
              <a:rPr lang="en-GB" sz="1800" dirty="0"/>
              <a:t>, S., &amp; McDonough, K. (2000). How do learners perceive interactional feedback? </a:t>
            </a:r>
            <a:r>
              <a:rPr lang="en-GB" sz="1800" i="1" dirty="0"/>
              <a:t>Studies in Second Language Acquisition,</a:t>
            </a:r>
            <a:r>
              <a:rPr lang="en-GB" sz="1800" dirty="0"/>
              <a:t> </a:t>
            </a:r>
            <a:r>
              <a:rPr lang="en-GB" sz="1800" i="1" dirty="0"/>
              <a:t>22</a:t>
            </a:r>
            <a:r>
              <a:rPr lang="en-GB" sz="1800" dirty="0"/>
              <a:t>(4), 471-497</a:t>
            </a:r>
          </a:p>
          <a:p>
            <a:pPr>
              <a:buNone/>
            </a:pPr>
            <a:r>
              <a:rPr lang="en-GB" sz="1800" dirty="0"/>
              <a:t>Sato, M. and Loewen, S. (2018), Metacognitive instruction enhances the effectiveness of corrective feedback: Variable effects of feedback types and linguistic targets. </a:t>
            </a:r>
            <a:r>
              <a:rPr lang="en-GB" sz="1800" i="1" dirty="0"/>
              <a:t>Language Learning</a:t>
            </a:r>
            <a:r>
              <a:rPr lang="en-GB" sz="1800" dirty="0"/>
              <a:t>, </a:t>
            </a:r>
            <a:r>
              <a:rPr lang="en-GB" sz="1800" i="1" dirty="0"/>
              <a:t>68,</a:t>
            </a:r>
            <a:r>
              <a:rPr lang="en-GB" sz="1800" dirty="0"/>
              <a:t> 507-545. doi:</a:t>
            </a:r>
            <a:r>
              <a:rPr lang="en-GB" sz="1800" dirty="0">
                <a:hlinkClick r:id="rId2"/>
              </a:rPr>
              <a:t>10.1111/lang.12283</a:t>
            </a:r>
            <a:endParaRPr lang="en-GB" sz="1800" dirty="0"/>
          </a:p>
          <a:p>
            <a:pPr>
              <a:buNone/>
            </a:pPr>
            <a:r>
              <a:rPr lang="en-GB" sz="1800" dirty="0"/>
              <a:t>Sato, M., &amp; </a:t>
            </a:r>
            <a:r>
              <a:rPr lang="en-GB" sz="1800" dirty="0" err="1"/>
              <a:t>Lyster</a:t>
            </a:r>
            <a:r>
              <a:rPr lang="en-GB" sz="1800" dirty="0"/>
              <a:t>, R. (2012). Peer interaction and corrective feedback for accuracy and fluency development. </a:t>
            </a:r>
            <a:r>
              <a:rPr lang="en-GB" sz="1800" i="1" dirty="0"/>
              <a:t>Studies in Second Language Acquisition</a:t>
            </a:r>
            <a:r>
              <a:rPr lang="en-GB" sz="1800" dirty="0"/>
              <a:t>, 34(4), 591-626. https://</a:t>
            </a:r>
            <a:r>
              <a:rPr lang="en-GB" sz="1800" dirty="0" err="1"/>
              <a:t>doi.org</a:t>
            </a:r>
            <a:r>
              <a:rPr lang="en-GB" sz="1800" dirty="0"/>
              <a:t>/10.1017/S0272263112000356</a:t>
            </a:r>
          </a:p>
          <a:p>
            <a:pPr>
              <a:buNone/>
            </a:pPr>
            <a:r>
              <a:rPr lang="en-GB" sz="1800" dirty="0"/>
              <a:t>Schwartz, B. (1993). On explicit and negative data effecting and affecting competence and linguistic </a:t>
            </a:r>
            <a:r>
              <a:rPr lang="en-GB" sz="1800" dirty="0" err="1"/>
              <a:t>behavior</a:t>
            </a:r>
            <a:r>
              <a:rPr lang="en-GB" sz="1800" dirty="0"/>
              <a:t>. </a:t>
            </a:r>
            <a:r>
              <a:rPr lang="en-GB" sz="1800" i="1" dirty="0"/>
              <a:t>Studies in Second Language Acquisition, 15</a:t>
            </a:r>
            <a:r>
              <a:rPr lang="en-GB" sz="1800" dirty="0"/>
              <a:t>, 147–163.</a:t>
            </a:r>
          </a:p>
          <a:p>
            <a:pPr>
              <a:buNone/>
            </a:pPr>
            <a:r>
              <a:rPr lang="en-GB" sz="1800" dirty="0"/>
              <a:t>Truscott, J. (2007). The effect of error correction on learners’ ability to write accurately. </a:t>
            </a:r>
            <a:r>
              <a:rPr lang="en-GB" sz="1800" i="1" dirty="0"/>
              <a:t>System</a:t>
            </a:r>
            <a:r>
              <a:rPr lang="en-GB" sz="1800" dirty="0"/>
              <a:t>, 16, 255–272.</a:t>
            </a:r>
          </a:p>
          <a:p>
            <a:pPr>
              <a:buNone/>
            </a:pPr>
            <a:r>
              <a:rPr lang="en-GB" sz="1800" dirty="0"/>
              <a:t>Van </a:t>
            </a:r>
            <a:r>
              <a:rPr lang="en-GB" sz="1800" dirty="0" err="1"/>
              <a:t>Beuningen</a:t>
            </a:r>
            <a:r>
              <a:rPr lang="en-GB" sz="1800" dirty="0"/>
              <a:t>, C.G., De Jong, N.H. &amp; </a:t>
            </a:r>
            <a:r>
              <a:rPr lang="en-GB" sz="1800" dirty="0" err="1"/>
              <a:t>Kuiken</a:t>
            </a:r>
            <a:r>
              <a:rPr lang="en-GB" sz="1800" dirty="0"/>
              <a:t>, F. (2012). Evidence on the effectiveness of comprehensive error correction in second language writing. </a:t>
            </a:r>
            <a:r>
              <a:rPr lang="en-GB" sz="1800" i="1" dirty="0">
                <a:hlinkClick r:id="rId3"/>
              </a:rPr>
              <a:t>Language Learning</a:t>
            </a:r>
            <a:r>
              <a:rPr lang="en-GB" sz="1800" i="1" dirty="0"/>
              <a:t>, 62</a:t>
            </a:r>
            <a:r>
              <a:rPr lang="en-GB" sz="1800" dirty="0"/>
              <a:t>(1), 1-41. </a:t>
            </a:r>
            <a:r>
              <a:rPr lang="en-GB" sz="1800" dirty="0" err="1"/>
              <a:t>doi</a:t>
            </a:r>
            <a:r>
              <a:rPr lang="en-GB" sz="1800" dirty="0"/>
              <a:t>: http://</a:t>
            </a:r>
            <a:r>
              <a:rPr lang="en-GB" sz="1800" dirty="0" err="1"/>
              <a:t>doi.org</a:t>
            </a:r>
            <a:r>
              <a:rPr lang="en-GB" sz="1800" dirty="0"/>
              <a:t>/10.1111/j.1467-9922.2011.00674.x</a:t>
            </a:r>
            <a:endParaRPr lang="en-GB" altLang="en-US" sz="1800" dirty="0"/>
          </a:p>
          <a:p>
            <a:pPr eaLnBrk="1" hangingPunct="1">
              <a:lnSpc>
                <a:spcPct val="90000"/>
              </a:lnSpc>
              <a:buFontTx/>
              <a:buNone/>
            </a:pPr>
            <a:r>
              <a:rPr lang="en-GB" altLang="en-US" sz="1800" dirty="0"/>
              <a:t>Watanabe, Y. (2008). Peer-Peer Interaction between L2 Learners of Different Proficiency Levels: Their Interactions and Reflections. </a:t>
            </a:r>
            <a:r>
              <a:rPr lang="en-GB" altLang="en-US" sz="1800" i="1" dirty="0"/>
              <a:t>Canadian Modern Language Review</a:t>
            </a:r>
            <a:r>
              <a:rPr lang="en-GB" altLang="en-US" sz="1800" dirty="0"/>
              <a:t>, 64 (4), 605-636.</a:t>
            </a:r>
          </a:p>
        </p:txBody>
      </p:sp>
    </p:spTree>
    <p:extLst>
      <p:ext uri="{BB962C8B-B14F-4D97-AF65-F5344CB8AC3E}">
        <p14:creationId xmlns:p14="http://schemas.microsoft.com/office/powerpoint/2010/main" val="2589576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6" name="TextBox 5"/>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1.4</a:t>
            </a:r>
          </a:p>
        </p:txBody>
      </p:sp>
      <p:sp>
        <p:nvSpPr>
          <p:cNvPr id="3" name="Content Placeholder 2">
            <a:extLst>
              <a:ext uri="{FF2B5EF4-FFF2-40B4-BE49-F238E27FC236}">
                <a16:creationId xmlns:a16="http://schemas.microsoft.com/office/drawing/2014/main" id="{82310369-717A-364C-8822-3BC73D859428}"/>
              </a:ext>
            </a:extLst>
          </p:cNvPr>
          <p:cNvSpPr>
            <a:spLocks noGrp="1"/>
          </p:cNvSpPr>
          <p:nvPr>
            <p:ph idx="1"/>
          </p:nvPr>
        </p:nvSpPr>
        <p:spPr>
          <a:xfrm>
            <a:off x="838200" y="1735312"/>
            <a:ext cx="10515600" cy="4351338"/>
          </a:xfrm>
        </p:spPr>
        <p:txBody>
          <a:bodyPr>
            <a:normAutofit fontScale="92500" lnSpcReduction="10000"/>
          </a:bodyPr>
          <a:lstStyle/>
          <a:p>
            <a:pPr marL="0" indent="0">
              <a:buNone/>
            </a:pPr>
            <a:r>
              <a:rPr lang="en-GB" dirty="0"/>
              <a:t>10.5 We know that some features of a language are particularly difficult to master – recognising these is an important part of teachers’ pedagogical knowledge and should be continuously developed by language teams. These kinds of errors are to be expected and teachers should know that it can take time to reach accuracy in these areas, especially in oral production. Examples include: reliably accurate gender across all parts of speech (articles, adjectives); rich agreement systems, especially to express concepts that are not easily mapped to English (e.g., past habitual on all verb types); when to use and not to use subjects in Spanish; word order in German or Spanish to alter focus or emphasis. </a:t>
            </a:r>
          </a:p>
          <a:p>
            <a:endParaRPr lang="en-US" dirty="0"/>
          </a:p>
        </p:txBody>
      </p:sp>
      <p:sp>
        <p:nvSpPr>
          <p:cNvPr id="4" name="Title 1">
            <a:extLst>
              <a:ext uri="{FF2B5EF4-FFF2-40B4-BE49-F238E27FC236}">
                <a16:creationId xmlns:a16="http://schemas.microsoft.com/office/drawing/2014/main" id="{D6AF79D3-932F-9940-B69B-E1CC16028AF0}"/>
              </a:ext>
            </a:extLst>
          </p:cNvPr>
          <p:cNvSpPr>
            <a:spLocks noGrp="1"/>
          </p:cNvSpPr>
          <p:nvPr>
            <p:ph type="title"/>
          </p:nvPr>
        </p:nvSpPr>
        <p:spPr>
          <a:xfrm>
            <a:off x="838200" y="409749"/>
            <a:ext cx="10515600" cy="1325563"/>
          </a:xfrm>
        </p:spPr>
        <p:txBody>
          <a:bodyPr/>
          <a:lstStyle/>
          <a:p>
            <a:r>
              <a:rPr lang="en-US" sz="3200" dirty="0"/>
              <a:t>From the Pedagogy Review: </a:t>
            </a:r>
            <a:r>
              <a:rPr lang="en-US" b="1" dirty="0"/>
              <a:t>What</a:t>
            </a:r>
            <a:r>
              <a:rPr lang="en-US" dirty="0"/>
              <a:t> to correct</a:t>
            </a:r>
          </a:p>
        </p:txBody>
      </p:sp>
    </p:spTree>
    <p:extLst>
      <p:ext uri="{BB962C8B-B14F-4D97-AF65-F5344CB8AC3E}">
        <p14:creationId xmlns:p14="http://schemas.microsoft.com/office/powerpoint/2010/main" val="97601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789"/>
            <a:ext cx="3200401" cy="552275"/>
          </a:xfrm>
          <a:prstGeom prst="rect">
            <a:avLst/>
          </a:prstGeom>
        </p:spPr>
      </p:pic>
      <p:sp>
        <p:nvSpPr>
          <p:cNvPr id="5" name="TextBox 4"/>
          <p:cNvSpPr txBox="1"/>
          <p:nvPr/>
        </p:nvSpPr>
        <p:spPr>
          <a:xfrm>
            <a:off x="0" y="108086"/>
            <a:ext cx="2590800" cy="461665"/>
          </a:xfrm>
          <a:prstGeom prst="rect">
            <a:avLst/>
          </a:prstGeom>
          <a:noFill/>
        </p:spPr>
        <p:txBody>
          <a:bodyPr wrap="square" rtlCol="0">
            <a:spAutoFit/>
          </a:bodyPr>
          <a:lstStyle/>
          <a:p>
            <a:r>
              <a:rPr lang="en-GB" sz="2400" b="1" dirty="0">
                <a:solidFill>
                  <a:schemeClr val="bg1"/>
                </a:solidFill>
                <a:latin typeface="Century Gothic" panose="020B0502020202020204" pitchFamily="34" charset="0"/>
              </a:rPr>
              <a:t>Part 1</a:t>
            </a:r>
          </a:p>
        </p:txBody>
      </p:sp>
      <p:sp>
        <p:nvSpPr>
          <p:cNvPr id="2" name="Title 1">
            <a:extLst>
              <a:ext uri="{FF2B5EF4-FFF2-40B4-BE49-F238E27FC236}">
                <a16:creationId xmlns:a16="http://schemas.microsoft.com/office/drawing/2014/main" id="{B8BFEE7D-5546-9343-8632-89057A626EDA}"/>
              </a:ext>
            </a:extLst>
          </p:cNvPr>
          <p:cNvSpPr>
            <a:spLocks noGrp="1"/>
          </p:cNvSpPr>
          <p:nvPr>
            <p:ph type="title"/>
          </p:nvPr>
        </p:nvSpPr>
        <p:spPr>
          <a:xfrm>
            <a:off x="591376" y="500062"/>
            <a:ext cx="11009243" cy="1325563"/>
          </a:xfrm>
        </p:spPr>
        <p:txBody>
          <a:bodyPr>
            <a:normAutofit/>
          </a:bodyPr>
          <a:lstStyle/>
          <a:p>
            <a:r>
              <a:rPr lang="en-US" sz="3800" b="1" dirty="0"/>
              <a:t>Recommendations from the MFL Pedagogy Review about ‘errors &amp; error correction’</a:t>
            </a:r>
          </a:p>
        </p:txBody>
      </p:sp>
      <p:sp>
        <p:nvSpPr>
          <p:cNvPr id="3" name="Content Placeholder 2">
            <a:extLst>
              <a:ext uri="{FF2B5EF4-FFF2-40B4-BE49-F238E27FC236}">
                <a16:creationId xmlns:a16="http://schemas.microsoft.com/office/drawing/2014/main" id="{BF15AE3E-68B9-4344-9D81-2E2B581F9908}"/>
              </a:ext>
            </a:extLst>
          </p:cNvPr>
          <p:cNvSpPr>
            <a:spLocks noGrp="1"/>
          </p:cNvSpPr>
          <p:nvPr>
            <p:ph idx="1"/>
          </p:nvPr>
        </p:nvSpPr>
        <p:spPr>
          <a:xfrm>
            <a:off x="591377" y="1825625"/>
            <a:ext cx="11009243" cy="4351338"/>
          </a:xfrm>
        </p:spPr>
        <p:txBody>
          <a:bodyPr>
            <a:normAutofit/>
          </a:bodyPr>
          <a:lstStyle/>
          <a:p>
            <a:pPr marL="0" indent="0">
              <a:buNone/>
            </a:pPr>
            <a:r>
              <a:rPr lang="en-US" b="1" dirty="0"/>
              <a:t>Discuss: </a:t>
            </a:r>
          </a:p>
          <a:p>
            <a:pPr marL="514350" indent="-514350">
              <a:buFont typeface="+mj-lt"/>
              <a:buAutoNum type="arabicParenR"/>
            </a:pPr>
            <a:r>
              <a:rPr lang="en-US" dirty="0"/>
              <a:t>the extent to which these are </a:t>
            </a:r>
            <a:r>
              <a:rPr lang="en-US" b="1" dirty="0"/>
              <a:t>currently</a:t>
            </a:r>
            <a:r>
              <a:rPr lang="en-US" dirty="0"/>
              <a:t> reflected in </a:t>
            </a:r>
            <a:r>
              <a:rPr lang="en-US" b="1" dirty="0"/>
              <a:t>your own practice </a:t>
            </a:r>
          </a:p>
          <a:p>
            <a:pPr marL="514350" indent="-514350">
              <a:buFont typeface="+mj-lt"/>
              <a:buAutoNum type="arabicParenR"/>
            </a:pPr>
            <a:r>
              <a:rPr lang="en-US" dirty="0"/>
              <a:t>the extent to which these are </a:t>
            </a:r>
            <a:r>
              <a:rPr lang="en-US" b="1" dirty="0"/>
              <a:t>currently </a:t>
            </a:r>
            <a:r>
              <a:rPr lang="en-US" dirty="0"/>
              <a:t>reflected in practice and policy in your own </a:t>
            </a:r>
            <a:r>
              <a:rPr lang="en-US" b="1" dirty="0"/>
              <a:t>department and school </a:t>
            </a:r>
          </a:p>
          <a:p>
            <a:pPr marL="514350" indent="-514350">
              <a:buFont typeface="+mj-lt"/>
              <a:buAutoNum type="arabicParenR"/>
            </a:pPr>
            <a:r>
              <a:rPr lang="en-US" dirty="0"/>
              <a:t>implications for </a:t>
            </a:r>
            <a:r>
              <a:rPr lang="en-US" b="1" dirty="0"/>
              <a:t>change,</a:t>
            </a:r>
            <a:r>
              <a:rPr lang="en-US" dirty="0"/>
              <a:t> at </a:t>
            </a:r>
          </a:p>
          <a:p>
            <a:pPr marL="0" indent="0">
              <a:buNone/>
            </a:pPr>
            <a:r>
              <a:rPr lang="en-US" dirty="0"/>
              <a:t>	a) personal, </a:t>
            </a:r>
          </a:p>
          <a:p>
            <a:pPr marL="0" indent="0">
              <a:buNone/>
            </a:pPr>
            <a:r>
              <a:rPr lang="en-US" dirty="0"/>
              <a:t>	b) departmental,</a:t>
            </a:r>
          </a:p>
          <a:p>
            <a:pPr marL="0" indent="0">
              <a:buNone/>
            </a:pPr>
            <a:r>
              <a:rPr lang="en-US" dirty="0"/>
              <a:t>	c) school levels </a:t>
            </a:r>
          </a:p>
        </p:txBody>
      </p:sp>
    </p:spTree>
    <p:extLst>
      <p:ext uri="{BB962C8B-B14F-4D97-AF65-F5344CB8AC3E}">
        <p14:creationId xmlns:p14="http://schemas.microsoft.com/office/powerpoint/2010/main" val="3313548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25A8-0787-4148-A0E3-F01E3A41BD8A}"/>
              </a:ext>
            </a:extLst>
          </p:cNvPr>
          <p:cNvSpPr>
            <a:spLocks noGrp="1"/>
          </p:cNvSpPr>
          <p:nvPr>
            <p:ph type="title"/>
          </p:nvPr>
        </p:nvSpPr>
        <p:spPr>
          <a:xfrm>
            <a:off x="838200" y="443074"/>
            <a:ext cx="10515600" cy="709866"/>
          </a:xfrm>
        </p:spPr>
        <p:txBody>
          <a:bodyPr>
            <a:normAutofit/>
          </a:bodyPr>
          <a:lstStyle/>
          <a:p>
            <a:r>
              <a:rPr lang="en-US" sz="3600" b="1" dirty="0"/>
              <a:t>Outline of the session</a:t>
            </a:r>
          </a:p>
        </p:txBody>
      </p:sp>
      <p:sp>
        <p:nvSpPr>
          <p:cNvPr id="3" name="Content Placeholder 2">
            <a:extLst>
              <a:ext uri="{FF2B5EF4-FFF2-40B4-BE49-F238E27FC236}">
                <a16:creationId xmlns:a16="http://schemas.microsoft.com/office/drawing/2014/main" id="{3B1DEFF8-8695-DB4E-9027-498923178346}"/>
              </a:ext>
            </a:extLst>
          </p:cNvPr>
          <p:cNvSpPr>
            <a:spLocks noGrp="1"/>
          </p:cNvSpPr>
          <p:nvPr>
            <p:ph idx="1"/>
          </p:nvPr>
        </p:nvSpPr>
        <p:spPr>
          <a:xfrm>
            <a:off x="574159" y="1411357"/>
            <a:ext cx="11185450" cy="4765606"/>
          </a:xfrm>
        </p:spPr>
        <p:txBody>
          <a:bodyPr>
            <a:normAutofit fontScale="92500"/>
          </a:bodyPr>
          <a:lstStyle/>
          <a:p>
            <a:pPr marL="514350" indent="-514350">
              <a:buFont typeface="+mj-lt"/>
              <a:buAutoNum type="arabicPeriod"/>
            </a:pPr>
            <a:r>
              <a:rPr lang="en-US" dirty="0"/>
              <a:t>Understanding relevant extracts from The Pedagogy Review and considering opportunities for your own context (20 mins) </a:t>
            </a:r>
            <a:r>
              <a:rPr lang="en-US" sz="5200" b="1" dirty="0">
                <a:solidFill>
                  <a:schemeClr val="accent6"/>
                </a:solidFill>
              </a:rPr>
              <a:t>✓</a:t>
            </a:r>
            <a:endParaRPr lang="en-US" dirty="0"/>
          </a:p>
          <a:p>
            <a:pPr marL="514350" indent="-514350">
              <a:buFont typeface="+mj-lt"/>
              <a:buAutoNum type="arabicPeriod"/>
            </a:pPr>
            <a:endParaRPr lang="en-US" dirty="0"/>
          </a:p>
          <a:p>
            <a:pPr marL="514350" indent="-514350">
              <a:buFont typeface="+mj-lt"/>
              <a:buAutoNum type="arabicPeriod"/>
            </a:pPr>
            <a:r>
              <a:rPr lang="en-US" b="1" dirty="0"/>
              <a:t>Brief history: how errors &amp; error correction moved from ‘the naughty corner’ to being ‘A Good Thing’ (20 mins)</a:t>
            </a:r>
          </a:p>
          <a:p>
            <a:pPr marL="514350" indent="-514350">
              <a:buFont typeface="+mj-lt"/>
              <a:buAutoNum type="arabicPeriod"/>
            </a:pPr>
            <a:endParaRPr lang="en-US" dirty="0"/>
          </a:p>
          <a:p>
            <a:pPr marL="514350" indent="-514350">
              <a:buFont typeface="+mj-lt"/>
              <a:buAutoNum type="arabicPeriod"/>
            </a:pPr>
            <a:r>
              <a:rPr lang="en-US" dirty="0">
                <a:solidFill>
                  <a:schemeClr val="bg2">
                    <a:lumMod val="75000"/>
                  </a:schemeClr>
                </a:solidFill>
              </a:rPr>
              <a:t>Raising awareness about the main types of corrections: The Recast, The Elicitation and Metalinguistic Information (35 mins)</a:t>
            </a:r>
          </a:p>
          <a:p>
            <a:pPr marL="514350" indent="-514350">
              <a:buFont typeface="+mj-lt"/>
              <a:buAutoNum type="arabicPeriod"/>
            </a:pPr>
            <a:endParaRPr lang="en-US" dirty="0"/>
          </a:p>
          <a:p>
            <a:pPr marL="514350" indent="-514350">
              <a:buFont typeface="+mj-lt"/>
              <a:buAutoNum type="arabicPeriod"/>
            </a:pPr>
            <a:r>
              <a:rPr lang="en-US" dirty="0">
                <a:solidFill>
                  <a:schemeClr val="bg2">
                    <a:lumMod val="75000"/>
                  </a:schemeClr>
                </a:solidFill>
              </a:rPr>
              <a:t>Evidence about effective correction (25 mins)</a:t>
            </a:r>
          </a:p>
        </p:txBody>
      </p:sp>
    </p:spTree>
    <p:extLst>
      <p:ext uri="{BB962C8B-B14F-4D97-AF65-F5344CB8AC3E}">
        <p14:creationId xmlns:p14="http://schemas.microsoft.com/office/powerpoint/2010/main" val="57987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6345</TotalTime>
  <Words>10851</Words>
  <Application>Microsoft Office PowerPoint</Application>
  <PresentationFormat>Widescreen</PresentationFormat>
  <Paragraphs>924</Paragraphs>
  <Slides>66</Slides>
  <Notes>59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宋体</vt:lpstr>
      <vt:lpstr>Arial</vt:lpstr>
      <vt:lpstr>Calibri</vt:lpstr>
      <vt:lpstr>Century Gothic</vt:lpstr>
      <vt:lpstr>Times New Roman</vt:lpstr>
      <vt:lpstr>Tw Cen MT</vt:lpstr>
      <vt:lpstr>Wingdings</vt:lpstr>
      <vt:lpstr>1_Office Theme</vt:lpstr>
      <vt:lpstr>Error correction on oral (and written) production </vt:lpstr>
      <vt:lpstr>Outline of the session</vt:lpstr>
      <vt:lpstr>Recommendations from the MFL Pedagogy Review about ‘errors &amp; error correction’</vt:lpstr>
      <vt:lpstr>From the Pedagogy Review: Errors happen</vt:lpstr>
      <vt:lpstr>From the Pedagogy Review: When to correct</vt:lpstr>
      <vt:lpstr>From the Pedagogy Review: How to correct</vt:lpstr>
      <vt:lpstr>From the Pedagogy Review: What to correct</vt:lpstr>
      <vt:lpstr>Recommendations from the MFL Pedagogy Review about ‘errors &amp; error correction’</vt:lpstr>
      <vt:lpstr>Outline of the session</vt:lpstr>
      <vt:lpstr>Brief history: Why we are where we are, and not in the land of ‘grammar translation and rote repetition to get 100% accuracy’ (1)</vt:lpstr>
      <vt:lpstr>Brief history: Why we are where we are, and not in land of grammar translation/rote repetition (2)</vt:lpstr>
      <vt:lpstr>Brief history:  …What do we do about errors?  We give corrective feedback</vt:lpstr>
      <vt:lpstr>Brief history: But, why should we correct? </vt:lpstr>
      <vt:lpstr>Brief history: Does explicit correction work when learning our first language? </vt:lpstr>
      <vt:lpstr>Brief history: A big debate in the history of language teaching: ‘Negative evidence’ versus ‘positive evidence’</vt:lpstr>
      <vt:lpstr>Brief history:  Argument 1: Learners need only positive evidence! Give them lots of language … over and over</vt:lpstr>
      <vt:lpstr>Argument 2: Negative evidence is necessary because…</vt:lpstr>
      <vt:lpstr>Argument 2: Negative evidence is useful because… </vt:lpstr>
      <vt:lpstr>Summary: A brief history of how error correction moved from the ‘naughty corner’ to being ‘A Good Thing’</vt:lpstr>
      <vt:lpstr>Outline of the session</vt:lpstr>
      <vt:lpstr>Part 3: Increasing awareness about how we correct spoken production  From ‘almost invisible’  to  ‘in your face’</vt:lpstr>
      <vt:lpstr>Increasing awareness about how we correct spoken production </vt:lpstr>
      <vt:lpstr>1] Recasts (reformulations): positive evidence, can be implicit or explicit</vt:lpstr>
      <vt:lpstr>Examples of recast</vt:lpstr>
      <vt:lpstr>Recasts – when correcting phonics</vt:lpstr>
      <vt:lpstr>Recasts – when correcting vocabulary</vt:lpstr>
      <vt:lpstr>Recasts – when correcting grammar</vt:lpstr>
      <vt:lpstr>What happens after a recast?  Example of recast + FULL UPTAKE</vt:lpstr>
      <vt:lpstr>What happens after a recast?  Example of recast + PARTIAL UPTAKE</vt:lpstr>
      <vt:lpstr>What happens after a recast?  Example of recast: NO UPTAKE</vt:lpstr>
      <vt:lpstr>What happens after a recast?  Example of recast + INCORRECT UPTAKE</vt:lpstr>
      <vt:lpstr>Problems?  Why might recasts not be effective for correcting errors?</vt:lpstr>
      <vt:lpstr>Do learners actually learn from recasts? </vt:lpstr>
      <vt:lpstr>Effectiveness of recasts is ‘risky’: </vt:lpstr>
      <vt:lpstr>2] Elicitations (prompts)</vt:lpstr>
      <vt:lpstr>A type of elicitation (a clarification request) + uptake</vt:lpstr>
      <vt:lpstr>Elicitation – when correcting phonics</vt:lpstr>
      <vt:lpstr>Elicitation – when correcting vocabulary</vt:lpstr>
      <vt:lpstr>Elicitation – when correcting grammar</vt:lpstr>
      <vt:lpstr>Match the CF type to the extract</vt:lpstr>
      <vt:lpstr>Match the CF type to the extract</vt:lpstr>
      <vt:lpstr>Definitions</vt:lpstr>
      <vt:lpstr>Name that CF type [1]…</vt:lpstr>
      <vt:lpstr>Name that CF type [2]</vt:lpstr>
      <vt:lpstr>Outline of the session</vt:lpstr>
      <vt:lpstr>Evidence from research (1):  Eliciting tends to be more effective than recasting</vt:lpstr>
      <vt:lpstr>Evidence from research (2):  Effectiveness depends on language feature and proficiency</vt:lpstr>
      <vt:lpstr>Evidence from research (3):  Effectiveness depends on nature of activity </vt:lpstr>
      <vt:lpstr>Evidence from research (4):  Metacognitive training in error correction</vt:lpstr>
      <vt:lpstr>Evidence from research (5):  Teacher beliefs</vt:lpstr>
      <vt:lpstr>Evidence from research (6): Teacher beliefs &amp; practice</vt:lpstr>
      <vt:lpstr>Effectiveness likely depends on the type of error</vt:lpstr>
      <vt:lpstr>Which CF type feels best for which error? [2]</vt:lpstr>
      <vt:lpstr>Which CF type feels best for which error? [3]</vt:lpstr>
      <vt:lpstr>Which CF type feels best for which error? [4]</vt:lpstr>
      <vt:lpstr>Which CF type feels best for which error? [5]</vt:lpstr>
      <vt:lpstr>Which CF type feels best for which error? [6]</vt:lpstr>
      <vt:lpstr>Research into error correction on written work</vt:lpstr>
      <vt:lpstr>Research about written corrective feedback (1)</vt:lpstr>
      <vt:lpstr>Research about written corrective feedback (2)</vt:lpstr>
      <vt:lpstr>In sum… a lot of evidence ...  What to recommend? </vt:lpstr>
      <vt:lpstr>Broad principles for written error correction…</vt:lpstr>
      <vt:lpstr>Broad principles for oral error correction…</vt:lpstr>
      <vt:lpstr>Summary of the session</vt:lpstr>
      <vt:lpstr>Selection of references</vt:lpstr>
      <vt:lpstr>Reference list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Helen Thomas</cp:lastModifiedBy>
  <cp:revision>292</cp:revision>
  <dcterms:created xsi:type="dcterms:W3CDTF">2019-03-27T07:30:03Z</dcterms:created>
  <dcterms:modified xsi:type="dcterms:W3CDTF">2020-03-16T09:35:23Z</dcterms:modified>
</cp:coreProperties>
</file>