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928" r:id="rId2"/>
    <p:sldId id="284" r:id="rId3"/>
    <p:sldId id="481" r:id="rId4"/>
    <p:sldId id="482" r:id="rId5"/>
    <p:sldId id="287" r:id="rId6"/>
    <p:sldId id="288" r:id="rId7"/>
    <p:sldId id="289" r:id="rId8"/>
    <p:sldId id="483" r:id="rId9"/>
    <p:sldId id="484" r:id="rId10"/>
    <p:sldId id="485" r:id="rId11"/>
    <p:sldId id="486" r:id="rId12"/>
    <p:sldId id="487" r:id="rId13"/>
    <p:sldId id="488" r:id="rId14"/>
    <p:sldId id="430" r:id="rId15"/>
    <p:sldId id="431" r:id="rId16"/>
    <p:sldId id="456" r:id="rId17"/>
    <p:sldId id="457" r:id="rId18"/>
    <p:sldId id="458" r:id="rId19"/>
    <p:sldId id="459" r:id="rId20"/>
    <p:sldId id="461" r:id="rId21"/>
    <p:sldId id="273" r:id="rId22"/>
    <p:sldId id="269" r:id="rId23"/>
    <p:sldId id="270" r:id="rId24"/>
    <p:sldId id="489" r:id="rId25"/>
    <p:sldId id="490" r:id="rId26"/>
    <p:sldId id="463" r:id="rId27"/>
    <p:sldId id="475" r:id="rId28"/>
    <p:sldId id="491" r:id="rId29"/>
    <p:sldId id="492" r:id="rId30"/>
    <p:sldId id="308" r:id="rId31"/>
    <p:sldId id="653" r:id="rId32"/>
    <p:sldId id="687" r:id="rId33"/>
    <p:sldId id="664" r:id="rId34"/>
    <p:sldId id="672" r:id="rId35"/>
    <p:sldId id="673" r:id="rId36"/>
    <p:sldId id="674" r:id="rId37"/>
    <p:sldId id="693" r:id="rId38"/>
    <p:sldId id="694" r:id="rId39"/>
    <p:sldId id="695" r:id="rId40"/>
    <p:sldId id="6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291"/>
  </p:normalViewPr>
  <p:slideViewPr>
    <p:cSldViewPr snapToGrid="0" snapToObjects="1">
      <p:cViewPr varScale="1">
        <p:scale>
          <a:sx n="90" d="100"/>
          <a:sy n="90" d="100"/>
        </p:scale>
        <p:origin x="1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B3B0E29B-4BF3-2D40-BCEE-EA442FC2E28F}" type="datetimeFigureOut">
              <a:rPr lang="en-US" smtClean="0"/>
              <a:pPr/>
              <a:t>6/21/22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48A306B7-7807-4641-9F28-D13A3B11B964}" type="slidenum">
              <a:rPr lang="en-US" smtClean="0"/>
              <a:pPr/>
              <a:t>‹#›</a:t>
            </a:fld>
            <a:endParaRPr lang="en-US" dirty="0"/>
          </a:p>
        </p:txBody>
      </p:sp>
    </p:spTree>
    <p:extLst>
      <p:ext uri="{BB962C8B-B14F-4D97-AF65-F5344CB8AC3E}">
        <p14:creationId xmlns:p14="http://schemas.microsoft.com/office/powerpoint/2010/main" val="203610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lipart-library.com/search2/?q=italy#gsc.tab=1&amp;gsc.q=italy&amp;gsc.page=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baseline="0" dirty="0"/>
              <a:t>9.3.2.3</a:t>
            </a:r>
          </a:p>
          <a:p>
            <a:pPr marL="0" lvl="0" indent="0" algn="l" rtl="0">
              <a:spcBef>
                <a:spcPts val="0"/>
              </a:spcBef>
              <a:spcAft>
                <a:spcPts val="0"/>
              </a:spcAft>
              <a:buNone/>
            </a:pPr>
            <a:r>
              <a:rPr lang="en-GB" b="1" dirty="0"/>
              <a:t>Timing: </a:t>
            </a:r>
            <a:r>
              <a:rPr lang="en-GB" b="0" dirty="0"/>
              <a:t>6 minutes (slides 3 – 8)</a:t>
            </a:r>
            <a:br>
              <a:rPr lang="en-GB" dirty="0"/>
            </a:br>
            <a:br>
              <a:rPr lang="en-GB" dirty="0"/>
            </a:br>
            <a:r>
              <a:rPr lang="en-GB" b="1" dirty="0"/>
              <a:t>Aim</a:t>
            </a:r>
            <a:r>
              <a:rPr lang="en-GB" dirty="0"/>
              <a:t>: </a:t>
            </a:r>
          </a:p>
          <a:p>
            <a:pPr marL="0" lvl="0" indent="0" algn="l" rtl="0">
              <a:spcBef>
                <a:spcPts val="0"/>
              </a:spcBef>
              <a:spcAft>
                <a:spcPts val="0"/>
              </a:spcAft>
              <a:buNone/>
            </a:pPr>
            <a:r>
              <a:rPr lang="en-GB" dirty="0" err="1"/>
              <a:t>i</a:t>
            </a:r>
            <a:r>
              <a:rPr lang="en-GB" dirty="0"/>
              <a:t>) to practise gain confidence and fluency</a:t>
            </a:r>
            <a:r>
              <a:rPr lang="en-GB" baseline="0" dirty="0"/>
              <a:t> in oral production of </a:t>
            </a:r>
            <a:r>
              <a:rPr lang="en-GB" dirty="0"/>
              <a:t>SSC</a:t>
            </a:r>
            <a:r>
              <a:rPr lang="en-GB" baseline="0" dirty="0"/>
              <a:t> [cu]+vowel (</a:t>
            </a:r>
            <a:r>
              <a:rPr lang="en-GB" baseline="0" dirty="0" err="1"/>
              <a:t>cua</a:t>
            </a:r>
            <a:r>
              <a:rPr lang="en-GB" baseline="0" dirty="0"/>
              <a:t>, cue, cui)</a:t>
            </a:r>
          </a:p>
          <a:p>
            <a:pPr marL="0" lvl="0" indent="0" algn="l" rtl="0">
              <a:spcBef>
                <a:spcPts val="0"/>
              </a:spcBef>
              <a:spcAft>
                <a:spcPts val="0"/>
              </a:spcAft>
              <a:buNone/>
            </a:pPr>
            <a:r>
              <a:rPr lang="en-GB" baseline="0" dirty="0"/>
              <a:t>ii) to practise producing and understanding a range of previously taught numbers (mostly 1-29)</a:t>
            </a:r>
          </a:p>
          <a:p>
            <a:pPr marL="0" lvl="0" indent="0" algn="l" rtl="0">
              <a:spcBef>
                <a:spcPts val="0"/>
              </a:spcBef>
              <a:spcAft>
                <a:spcPts val="0"/>
              </a:spcAft>
              <a:buNone/>
            </a:pPr>
            <a:endParaRPr dirty="0"/>
          </a:p>
          <a:p>
            <a:pPr marL="0" lvl="0" indent="0" algn="l" rtl="0">
              <a:spcBef>
                <a:spcPts val="0"/>
              </a:spcBef>
              <a:spcAft>
                <a:spcPts val="0"/>
              </a:spcAft>
              <a:buNone/>
            </a:pPr>
            <a:r>
              <a:rPr lang="en-GB" b="1" dirty="0"/>
              <a:t>Procedure:</a:t>
            </a:r>
            <a:endParaRPr dirty="0"/>
          </a:p>
          <a:p>
            <a:pPr marL="228600" lvl="0" indent="-228600" algn="l" rtl="0">
              <a:spcBef>
                <a:spcPts val="0"/>
              </a:spcBef>
              <a:spcAft>
                <a:spcPts val="0"/>
              </a:spcAft>
              <a:buClr>
                <a:schemeClr val="dk1"/>
              </a:buClr>
              <a:buSzPts val="1200"/>
              <a:buFont typeface="Arial"/>
              <a:buAutoNum type="arabicPeriod"/>
            </a:pPr>
            <a:r>
              <a:rPr lang="en-GB" dirty="0"/>
              <a:t>Click to reveal each part of the explanation slide with the students. Check understanding </a:t>
            </a:r>
            <a:r>
              <a:rPr lang="en-GB" baseline="0" dirty="0"/>
              <a:t>via oral translation of the example into English.</a:t>
            </a:r>
          </a:p>
          <a:p>
            <a:pPr marL="228600" lvl="0" indent="-228600" algn="l" rtl="0">
              <a:spcBef>
                <a:spcPts val="0"/>
              </a:spcBef>
              <a:spcAft>
                <a:spcPts val="0"/>
              </a:spcAft>
              <a:buClr>
                <a:schemeClr val="dk1"/>
              </a:buClr>
              <a:buSzPts val="1200"/>
              <a:buFont typeface="Arial"/>
              <a:buAutoNum type="arabicPeriod"/>
            </a:pPr>
            <a:r>
              <a:rPr lang="en-GB" baseline="0" dirty="0"/>
              <a:t>Student A turns away from the board and asks Student B questions based on his/her six cards (slide 3). All questions begin with ‘</a:t>
            </a:r>
            <a:r>
              <a:rPr lang="en-GB" sz="1200" b="0" dirty="0">
                <a:solidFill>
                  <a:srgbClr val="002060"/>
                </a:solidFill>
              </a:rPr>
              <a:t>¿</a:t>
            </a:r>
            <a:r>
              <a:rPr lang="en-GB" sz="1200" b="0" dirty="0" err="1">
                <a:solidFill>
                  <a:srgbClr val="002060"/>
                </a:solidFill>
              </a:rPr>
              <a:t>Cuánto</a:t>
            </a:r>
            <a:r>
              <a:rPr lang="en-GB" sz="1200" b="0" dirty="0">
                <a:solidFill>
                  <a:srgbClr val="002060"/>
                </a:solidFill>
              </a:rPr>
              <a:t> cuesta…?’. Glosses are provided for unknown</a:t>
            </a:r>
            <a:r>
              <a:rPr lang="en-GB" sz="1200" b="0" baseline="0" dirty="0">
                <a:solidFill>
                  <a:srgbClr val="002060"/>
                </a:solidFill>
              </a:rPr>
              <a:t> words.</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Teacher brings up slide 4. Person B listens, looks at the prices displayed on the board and then says the price for the relevant card in Spanish.</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Person A then writes the price down in the space provided on his/her prompt card.</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Students swap roles. The teacher displays slide 6 on the board.</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Use slide 7 to provide feedback.</a:t>
            </a:r>
            <a:endParaRPr lang="en-GB" b="0" baseline="0" dirty="0"/>
          </a:p>
          <a:p>
            <a:pPr marL="0" lvl="0" indent="0" algn="l" rtl="0">
              <a:spcBef>
                <a:spcPts val="0"/>
              </a:spcBef>
              <a:spcAft>
                <a:spcPts val="0"/>
              </a:spcAft>
              <a:buClr>
                <a:schemeClr val="dk1"/>
              </a:buClr>
              <a:buSzPts val="1200"/>
              <a:buFont typeface="Arial"/>
              <a:buNone/>
            </a:pPr>
            <a:endParaRPr lang="en-GB" dirty="0"/>
          </a:p>
          <a:p>
            <a:pPr marL="0" lvl="0" indent="0" algn="l" rtl="0">
              <a:spcBef>
                <a:spcPts val="0"/>
              </a:spcBef>
              <a:spcAft>
                <a:spcPts val="0"/>
              </a:spcAft>
              <a:buClr>
                <a:schemeClr val="dk1"/>
              </a:buClr>
              <a:buSzPts val="1200"/>
              <a:buFont typeface="Arial"/>
              <a:buNone/>
            </a:pPr>
            <a:r>
              <a:rPr lang="en-GB" b="1" dirty="0"/>
              <a:t>Frequency of unknown</a:t>
            </a:r>
            <a:r>
              <a:rPr lang="en-GB" b="1" baseline="0" dirty="0"/>
              <a:t> words:</a:t>
            </a:r>
          </a:p>
          <a:p>
            <a:pPr marL="0" lvl="0" indent="0" algn="l" rtl="0">
              <a:spcBef>
                <a:spcPts val="0"/>
              </a:spcBef>
              <a:spcAft>
                <a:spcPts val="0"/>
              </a:spcAft>
              <a:buClr>
                <a:schemeClr val="dk1"/>
              </a:buClr>
              <a:buSzPts val="1200"/>
              <a:buFont typeface="Arial"/>
              <a:buNone/>
            </a:pPr>
            <a:r>
              <a:rPr lang="en-GB" baseline="0" dirty="0" err="1"/>
              <a:t>cueva</a:t>
            </a:r>
            <a:r>
              <a:rPr lang="en-GB" baseline="0" dirty="0"/>
              <a:t> [4480]; </a:t>
            </a:r>
            <a:r>
              <a:rPr lang="en-GB" baseline="0" dirty="0" err="1"/>
              <a:t>objeto</a:t>
            </a:r>
            <a:r>
              <a:rPr lang="en-GB" baseline="0" dirty="0"/>
              <a:t> [567]</a:t>
            </a:r>
          </a:p>
          <a:p>
            <a:pPr marL="0" lvl="0" indent="0" algn="l" rtl="0">
              <a:spcBef>
                <a:spcPts val="0"/>
              </a:spcBef>
              <a:spcAft>
                <a:spcPts val="0"/>
              </a:spcAft>
              <a:buClr>
                <a:schemeClr val="dk1"/>
              </a:buClr>
              <a:buSzPts val="1200"/>
              <a:buFont typeface="Arial"/>
              <a:buNone/>
            </a:pPr>
            <a:endParaRPr dirty="0"/>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latin typeface="Century Gothic" panose="020B0502020202020204" pitchFamily="34" charset="0"/>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u="none" strike="noStrike" kern="1200" cap="none" spc="0" normalizeH="0" baseline="0" noProof="0" dirty="0">
              <a:ln>
                <a:noFill/>
              </a:ln>
              <a:solidFill>
                <a:srgbClr val="000000"/>
              </a:solidFill>
              <a:effectLst/>
              <a:uLnTx/>
              <a:uFillTx/>
              <a:latin typeface="Century Gothic" panose="020B0502020202020204" pitchFamily="34" charset="0"/>
              <a:ea typeface="Arial"/>
              <a:cs typeface="Arial"/>
              <a:sym typeface="Arial"/>
            </a:endParaRPr>
          </a:p>
        </p:txBody>
      </p:sp>
    </p:spTree>
    <p:extLst>
      <p:ext uri="{BB962C8B-B14F-4D97-AF65-F5344CB8AC3E}">
        <p14:creationId xmlns:p14="http://schemas.microsoft.com/office/powerpoint/2010/main" val="173578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See accompanying Word doc for printable version.</a:t>
            </a:r>
          </a:p>
          <a:p>
            <a:endParaRPr lang="en-GB" b="0" baseline="0" dirty="0"/>
          </a:p>
          <a:p>
            <a:r>
              <a:rPr lang="en-GB" b="1" baseline="0" dirty="0"/>
              <a:t>Target answers for Person B during speaking, based on Person A’s questions:</a:t>
            </a:r>
          </a:p>
          <a:p>
            <a:pPr marL="228600" indent="-228600">
              <a:buAutoNum type="arabicPeriod"/>
            </a:pPr>
            <a:r>
              <a:rPr lang="en-GB" b="0" baseline="0" dirty="0" err="1"/>
              <a:t>Sí</a:t>
            </a:r>
            <a:r>
              <a:rPr lang="en-GB" b="0" baseline="0" dirty="0"/>
              <a:t>, </a:t>
            </a:r>
            <a:r>
              <a:rPr lang="en-GB" b="0" baseline="0" dirty="0" err="1"/>
              <a:t>organizaste</a:t>
            </a:r>
            <a:r>
              <a:rPr lang="en-GB" b="0" baseline="0" dirty="0"/>
              <a:t> un </a:t>
            </a:r>
            <a:r>
              <a:rPr lang="en-GB" b="0" baseline="0" dirty="0" err="1"/>
              <a:t>día</a:t>
            </a:r>
            <a:r>
              <a:rPr lang="en-GB" b="0" baseline="0" dirty="0"/>
              <a:t> en el campo.</a:t>
            </a:r>
          </a:p>
          <a:p>
            <a:pPr marL="228600" indent="-228600">
              <a:buAutoNum type="arabicPeriod"/>
            </a:pPr>
            <a:r>
              <a:rPr lang="en-GB" b="0" baseline="0" dirty="0"/>
              <a:t>No, no </a:t>
            </a:r>
            <a:r>
              <a:rPr lang="en-GB" b="0" baseline="0" dirty="0" err="1"/>
              <a:t>busqué</a:t>
            </a:r>
            <a:r>
              <a:rPr lang="en-GB" b="0" baseline="0" dirty="0"/>
              <a:t> un trabajo por las </a:t>
            </a:r>
            <a:r>
              <a:rPr lang="en-GB" b="0" baseline="0" dirty="0" err="1"/>
              <a:t>tardes</a:t>
            </a:r>
            <a:r>
              <a:rPr lang="en-GB" b="0" baseline="0" dirty="0"/>
              <a:t>.</a:t>
            </a:r>
          </a:p>
          <a:p>
            <a:pPr marL="228600" indent="-228600">
              <a:buAutoNum type="arabicPeriod"/>
            </a:pPr>
            <a:r>
              <a:rPr lang="en-GB" b="0" baseline="0" dirty="0"/>
              <a:t>No, no </a:t>
            </a:r>
            <a:r>
              <a:rPr lang="en-GB" b="0" baseline="0" dirty="0" err="1"/>
              <a:t>intentaste</a:t>
            </a:r>
            <a:r>
              <a:rPr lang="en-GB" b="0" baseline="0" dirty="0"/>
              <a:t> </a:t>
            </a:r>
            <a:r>
              <a:rPr lang="en-GB" b="0" baseline="0" dirty="0" err="1"/>
              <a:t>ganar</a:t>
            </a:r>
            <a:r>
              <a:rPr lang="en-GB" b="0" baseline="0" dirty="0"/>
              <a:t> un </a:t>
            </a:r>
            <a:r>
              <a:rPr lang="en-GB" b="0" baseline="0" dirty="0" err="1"/>
              <a:t>premio</a:t>
            </a:r>
            <a:r>
              <a:rPr lang="en-GB" b="0" baseline="0" dirty="0"/>
              <a:t>.</a:t>
            </a:r>
          </a:p>
          <a:p>
            <a:pPr marL="228600" indent="-228600">
              <a:buAutoNum type="arabicPeriod"/>
            </a:pPr>
            <a:r>
              <a:rPr lang="en-GB" b="0" baseline="0" dirty="0" err="1"/>
              <a:t>Sí</a:t>
            </a:r>
            <a:r>
              <a:rPr lang="en-GB" b="0" baseline="0" dirty="0"/>
              <a:t>, </a:t>
            </a:r>
            <a:r>
              <a:rPr lang="en-GB" b="0" baseline="0" dirty="0" err="1"/>
              <a:t>canté</a:t>
            </a:r>
            <a:r>
              <a:rPr lang="en-GB" b="0" baseline="0" dirty="0"/>
              <a:t> canciones en </a:t>
            </a:r>
            <a:r>
              <a:rPr lang="en-GB" b="0" baseline="0" dirty="0" err="1"/>
              <a:t>conciertos</a:t>
            </a:r>
            <a:r>
              <a:rPr lang="en-GB" b="0" baseline="0" dirty="0"/>
              <a:t>.</a:t>
            </a:r>
          </a:p>
          <a:p>
            <a:pPr marL="228600" indent="-228600">
              <a:buAutoNum type="arabicPeriod"/>
            </a:pPr>
            <a:r>
              <a:rPr lang="en-GB" b="0" baseline="0" dirty="0" err="1"/>
              <a:t>Sí</a:t>
            </a:r>
            <a:r>
              <a:rPr lang="en-GB" b="0" baseline="0" dirty="0"/>
              <a:t>, </a:t>
            </a:r>
            <a:r>
              <a:rPr lang="en-GB" b="0" baseline="0" dirty="0" err="1"/>
              <a:t>tomaste</a:t>
            </a:r>
            <a:r>
              <a:rPr lang="en-GB" b="0" baseline="0" dirty="0"/>
              <a:t> el </a:t>
            </a:r>
            <a:r>
              <a:rPr lang="en-GB" b="0" baseline="0" dirty="0" err="1"/>
              <a:t>autobús</a:t>
            </a:r>
            <a:r>
              <a:rPr lang="en-GB" b="0" baseline="0" dirty="0"/>
              <a:t> a </a:t>
            </a:r>
            <a:r>
              <a:rPr lang="en-GB" b="0" baseline="0" dirty="0" err="1"/>
              <a:t>veces</a:t>
            </a:r>
            <a:r>
              <a:rPr lang="en-GB" b="0" baseline="0" dirty="0"/>
              <a:t>.</a:t>
            </a:r>
          </a:p>
          <a:p>
            <a:pPr marL="228600" indent="-228600">
              <a:buAutoNum type="arabicPeriod"/>
            </a:pPr>
            <a:r>
              <a:rPr lang="en-GB" b="0" baseline="0" dirty="0"/>
              <a:t>No, no </a:t>
            </a:r>
            <a:r>
              <a:rPr lang="en-GB" b="0" baseline="0" dirty="0" err="1"/>
              <a:t>jugué</a:t>
            </a:r>
            <a:r>
              <a:rPr lang="en-GB" b="0" baseline="0" dirty="0"/>
              <a:t> mucho en el río.</a:t>
            </a:r>
          </a:p>
          <a:p>
            <a:pPr marL="228600" indent="-228600">
              <a:buAutoNum type="arabicPeriod"/>
            </a:pPr>
            <a:endParaRPr lang="en-GB" b="0" baseline="0" dirty="0"/>
          </a:p>
          <a:p>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667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53845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8.1.1.6</a:t>
            </a:r>
          </a:p>
          <a:p>
            <a:r>
              <a:rPr lang="en-GB" b="1" dirty="0"/>
              <a:t>Timing</a:t>
            </a:r>
            <a:r>
              <a:rPr lang="en-GB" dirty="0"/>
              <a:t>: 12</a:t>
            </a:r>
            <a:r>
              <a:rPr lang="en-GB" baseline="0" dirty="0"/>
              <a:t> minutes</a:t>
            </a:r>
            <a:endParaRPr lang="en-GB" dirty="0"/>
          </a:p>
          <a:p>
            <a:endParaRPr lang="en-GB" dirty="0"/>
          </a:p>
          <a:p>
            <a:r>
              <a:rPr lang="en-US" b="1" dirty="0"/>
              <a:t>Aim:  </a:t>
            </a:r>
            <a:r>
              <a:rPr lang="en-GB" dirty="0"/>
              <a:t>To practise forms ‘</a:t>
            </a:r>
            <a:r>
              <a:rPr lang="en-GB" dirty="0" err="1"/>
              <a:t>puede</a:t>
            </a:r>
            <a:r>
              <a:rPr lang="en-GB" dirty="0"/>
              <a:t>’ and ‘</a:t>
            </a:r>
            <a:r>
              <a:rPr lang="en-GB" dirty="0" err="1"/>
              <a:t>pueden</a:t>
            </a:r>
            <a:r>
              <a:rPr lang="en-GB" dirty="0"/>
              <a:t>’, the use of infinitives and this week’s vocabulary.</a:t>
            </a:r>
          </a:p>
          <a:p>
            <a:pPr marL="171450" indent="-171450">
              <a:buFontTx/>
              <a:buChar char="-"/>
            </a:pPr>
            <a:endParaRPr lang="en-GB" b="0" baseline="0" dirty="0"/>
          </a:p>
          <a:p>
            <a:pPr marL="0" indent="0">
              <a:buFontTx/>
              <a:buNone/>
            </a:pPr>
            <a:r>
              <a:rPr lang="en-GB" b="1" baseline="0" dirty="0"/>
              <a:t>Procedure: </a:t>
            </a:r>
          </a:p>
          <a:p>
            <a:pPr marL="228600" indent="-228600">
              <a:buFontTx/>
              <a:buAutoNum type="arabicPeriod"/>
            </a:pPr>
            <a:r>
              <a:rPr lang="en-GB" baseline="0" dirty="0"/>
              <a:t>Person A uses their prompt cards to say ‘</a:t>
            </a:r>
            <a:r>
              <a:rPr lang="en-GB" baseline="0" dirty="0" err="1"/>
              <a:t>puede</a:t>
            </a:r>
            <a:r>
              <a:rPr lang="en-GB" baseline="0" dirty="0"/>
              <a:t>’ or ‘</a:t>
            </a:r>
            <a:r>
              <a:rPr lang="en-GB" baseline="0" dirty="0" err="1"/>
              <a:t>pueden</a:t>
            </a:r>
            <a:r>
              <a:rPr lang="en-GB" baseline="0" dirty="0"/>
              <a:t>’ and the rest of the sentence in Spanish.</a:t>
            </a:r>
          </a:p>
          <a:p>
            <a:pPr marL="228600" indent="-228600">
              <a:buFontTx/>
              <a:buAutoNum type="arabicPeriod"/>
            </a:pPr>
            <a:r>
              <a:rPr lang="en-GB" baseline="0" dirty="0"/>
              <a:t>Student B listens and ticks the right column (Daniel – ’</a:t>
            </a:r>
            <a:r>
              <a:rPr lang="en-GB" baseline="0" dirty="0" err="1"/>
              <a:t>puede</a:t>
            </a:r>
            <a:r>
              <a:rPr lang="en-GB" baseline="0" dirty="0"/>
              <a:t>’ or Daniel and Lucía – ‘</a:t>
            </a:r>
            <a:r>
              <a:rPr lang="en-GB" baseline="0" dirty="0" err="1"/>
              <a:t>pueden</a:t>
            </a:r>
            <a:r>
              <a:rPr lang="en-GB" baseline="0" dirty="0"/>
              <a:t>’). Then, student B writes the activity in English.</a:t>
            </a:r>
          </a:p>
          <a:p>
            <a:pPr marL="228600" indent="-228600">
              <a:buFontTx/>
              <a:buAutoNum type="arabicPeriod"/>
            </a:pPr>
            <a:r>
              <a:rPr lang="en-GB" baseline="0" dirty="0"/>
              <a:t>Students swap roles.</a:t>
            </a:r>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26410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Person A prompt cards and answer grid</a:t>
            </a:r>
            <a:endParaRPr lang="en-GB" b="1" dirty="0"/>
          </a:p>
          <a:p>
            <a:endParaRPr lang="en-GB" b="1" dirty="0"/>
          </a:p>
          <a:p>
            <a:r>
              <a:rPr lang="en-GB" b="1" dirty="0"/>
              <a:t>DO NOT DISPLAY DURING ACTIVITY</a:t>
            </a:r>
          </a:p>
          <a:p>
            <a:r>
              <a:rPr lang="en-GB" b="0" dirty="0"/>
              <a:t>See accompanying Word doc for printable version.</a:t>
            </a:r>
          </a:p>
          <a:p>
            <a:endParaRPr lang="en-GB" b="0" dirty="0"/>
          </a:p>
          <a:p>
            <a:r>
              <a:rPr lang="en-GB" b="1" dirty="0"/>
              <a:t>Words revisited from 7.3.2.4:</a:t>
            </a:r>
          </a:p>
          <a:p>
            <a:r>
              <a:rPr lang="en-GB" b="0" dirty="0"/>
              <a:t>Italia </a:t>
            </a:r>
            <a:endParaRPr lang="en-GB" b="1" dirty="0"/>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352648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Person B prompt cards and answer grid</a:t>
            </a:r>
          </a:p>
          <a:p>
            <a:endParaRPr lang="en-GB" b="1" dirty="0"/>
          </a:p>
          <a:p>
            <a:r>
              <a:rPr lang="en-GB" b="1" dirty="0"/>
              <a:t>DO NOT DISPLAY DURING ACTIVITY</a:t>
            </a:r>
          </a:p>
          <a:p>
            <a:r>
              <a:rPr lang="en-GB" b="0" dirty="0"/>
              <a:t>See accompanying Word doc for printable version.</a:t>
            </a:r>
          </a:p>
          <a:p>
            <a:endParaRPr lang="en-GB" b="1" dirty="0"/>
          </a:p>
          <a:p>
            <a:r>
              <a:rPr lang="en-GB" b="1" dirty="0"/>
              <a:t>Words revisited from 7.3.2.4:</a:t>
            </a:r>
          </a:p>
          <a:p>
            <a:r>
              <a:rPr lang="en-GB" b="0" dirty="0" err="1"/>
              <a:t>Ir</a:t>
            </a:r>
            <a:r>
              <a:rPr lang="en-GB" b="0" baseline="0" dirty="0"/>
              <a:t> [33]; al; barrio [940]; </a:t>
            </a:r>
            <a:r>
              <a:rPr lang="en-GB" b="0" baseline="0" dirty="0" err="1"/>
              <a:t>día</a:t>
            </a:r>
            <a:r>
              <a:rPr lang="en-GB" b="0" baseline="0" dirty="0"/>
              <a:t> [65]</a:t>
            </a:r>
            <a:endParaRPr lang="en-GB" b="0" dirty="0"/>
          </a:p>
          <a:p>
            <a:pPr marL="0" indent="0">
              <a:buNone/>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169116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SLIDE</a:t>
            </a:r>
          </a:p>
          <a:p>
            <a:endParaRPr lang="en-GB" b="1" dirty="0"/>
          </a:p>
          <a:p>
            <a:r>
              <a:rPr lang="en-GB" b="1" dirty="0"/>
              <a:t>DO NOT DISPLAY DURING ACTIVITY</a:t>
            </a:r>
          </a:p>
          <a:p>
            <a:r>
              <a:rPr lang="en-GB" b="0" dirty="0"/>
              <a:t>See accompanying Word doc for printable version.</a:t>
            </a:r>
          </a:p>
          <a:p>
            <a:endParaRPr lang="en-GB" b="1" dirty="0"/>
          </a:p>
          <a:p>
            <a:r>
              <a:rPr lang="en-GB" b="0" dirty="0"/>
              <a:t>The three forms of</a:t>
            </a:r>
            <a:r>
              <a:rPr lang="en-GB" b="0" baseline="0" dirty="0"/>
              <a:t> IR in present tense singular persons are revisited here as they were taught as lexical items in 7.3.2.4, which is revisited this week.</a:t>
            </a:r>
            <a:endParaRPr lang="en-GB" b="0" dirty="0"/>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339005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baseline="0" dirty="0"/>
              <a:t>8.1.1.7</a:t>
            </a:r>
          </a:p>
          <a:p>
            <a:r>
              <a:rPr lang="en-GB" b="1" baseline="0" dirty="0"/>
              <a:t>Timing: </a:t>
            </a:r>
            <a:r>
              <a:rPr lang="en-GB" b="0" baseline="0" dirty="0"/>
              <a:t>10 minutes</a:t>
            </a:r>
          </a:p>
          <a:p>
            <a:endParaRPr lang="en-GB" b="0" baseline="0" dirty="0"/>
          </a:p>
          <a:p>
            <a:r>
              <a:rPr lang="en-GB" b="1" baseline="0" dirty="0"/>
              <a:t>Aim: </a:t>
            </a:r>
            <a:r>
              <a:rPr lang="en-GB" b="0" baseline="0" dirty="0"/>
              <a:t>The main aim of this paired speaking/listening activity is to </a:t>
            </a:r>
            <a:r>
              <a:rPr lang="en-GB" sz="1200" kern="1200" dirty="0">
                <a:solidFill>
                  <a:schemeClr val="tx1"/>
                </a:solidFill>
                <a:effectLst/>
                <a:ea typeface="+mn-ea"/>
                <a:cs typeface="+mn-cs"/>
              </a:rPr>
              <a:t>strengthen the association between the one form in Spanish (present simple) and the two meanings in English (habitual/routine and current/unfinished). The</a:t>
            </a:r>
            <a:r>
              <a:rPr lang="en-GB" sz="1200" kern="1200" baseline="0" dirty="0">
                <a:solidFill>
                  <a:schemeClr val="tx1"/>
                </a:solidFill>
                <a:effectLst/>
                <a:ea typeface="+mn-ea"/>
                <a:cs typeface="+mn-cs"/>
              </a:rPr>
              <a:t> listener will need to choose between these two verb forms in English when they translate the Spanish sentence. All sentences use –ir verbs in the 1</a:t>
            </a:r>
            <a:r>
              <a:rPr lang="en-GB" sz="1200" kern="1200" baseline="30000" dirty="0">
                <a:solidFill>
                  <a:schemeClr val="tx1"/>
                </a:solidFill>
                <a:effectLst/>
                <a:ea typeface="+mn-ea"/>
                <a:cs typeface="+mn-cs"/>
              </a:rPr>
              <a:t>st</a:t>
            </a:r>
            <a:r>
              <a:rPr lang="en-GB" sz="1200" kern="1200" baseline="0" dirty="0">
                <a:solidFill>
                  <a:schemeClr val="tx1"/>
                </a:solidFill>
                <a:effectLst/>
                <a:ea typeface="+mn-ea"/>
                <a:cs typeface="+mn-cs"/>
              </a:rPr>
              <a:t> person plural present.</a:t>
            </a:r>
          </a:p>
          <a:p>
            <a:endParaRPr lang="en-GB" sz="1200" kern="1200" baseline="0" dirty="0">
              <a:solidFill>
                <a:schemeClr val="tx1"/>
              </a:solidFill>
              <a:effectLst/>
              <a:ea typeface="+mn-ea"/>
              <a:cs typeface="+mn-cs"/>
            </a:endParaRPr>
          </a:p>
          <a:p>
            <a:r>
              <a:rPr lang="en-GB" b="1" baseline="0" dirty="0"/>
              <a:t>Procedure:</a:t>
            </a:r>
            <a:br>
              <a:rPr lang="en-GB" b="0" baseline="0" dirty="0"/>
            </a:br>
            <a:r>
              <a:rPr lang="en-GB" b="0" baseline="0" dirty="0"/>
              <a:t>1. Person A reads their sentence aloud in Spanish – Person B writes each phrase in English, listening out carefully for the temporal adverb to decide whether on how to translate the verb.</a:t>
            </a:r>
          </a:p>
          <a:p>
            <a:r>
              <a:rPr lang="en-GB" b="0" baseline="0" dirty="0"/>
              <a:t>3. Roles can be swapped after every turn, or after Person A has done all eight utterances.</a:t>
            </a:r>
          </a:p>
          <a:p>
            <a:r>
              <a:rPr lang="en-GB" b="0" baseline="0" dirty="0"/>
              <a:t>4. Answers are checked on the next slide.</a:t>
            </a:r>
            <a:br>
              <a:rPr lang="en-GB" b="0" baseline="0" dirty="0"/>
            </a:b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Clipart from </a:t>
            </a:r>
            <a:r>
              <a:rPr lang="es-ES" dirty="0">
                <a:hlinkClick r:id="rId3"/>
              </a:rPr>
              <a:t>http://clipart-library.com</a:t>
            </a:r>
            <a:endParaRPr lang="en-GB" dirty="0"/>
          </a:p>
          <a:p>
            <a:endParaRPr lang="es-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83CCB-3286-4404-9410-83526AE8B3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4456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SPEAKING CARDS - DO NOT</a:t>
            </a:r>
            <a:r>
              <a:rPr lang="en-GB" b="1" baseline="0" dirty="0"/>
              <a:t> DISPLAY DURING ACTIVITY</a:t>
            </a: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83CCB-3286-4404-9410-83526AE8B3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10872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SPEAKING CARDS - DO NOT</a:t>
            </a:r>
            <a:r>
              <a:rPr lang="en-GB" b="1" baseline="0" dirty="0"/>
              <a:t> DISPLAY DURING ACTIVITY</a:t>
            </a:r>
          </a:p>
          <a:p>
            <a:pPr marL="228600" indent="-228600">
              <a:buAutoNum type="arabicPeriod"/>
            </a:pPr>
            <a:endParaRPr lang="en-GB" b="0" dirty="0"/>
          </a:p>
          <a:p>
            <a:pPr marL="228600" indent="-228600">
              <a:buAutoNum type="arabicPeriod"/>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83CCB-3286-4404-9410-83526AE8B3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2626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r>
              <a:rPr lang="en-GB" b="1" baseline="0" dirty="0"/>
              <a:t> – DISPLAY DURING FEEDBACK</a:t>
            </a:r>
            <a:endParaRPr lang="es-GB" b="1" dirty="0"/>
          </a:p>
          <a:p>
            <a:pPr marL="228600" indent="-228600">
              <a:buAutoNum type="arabicPeriod"/>
            </a:pPr>
            <a:endParaRPr lang="en-GB" b="0" dirty="0"/>
          </a:p>
          <a:p>
            <a:pPr marL="228600" indent="-228600">
              <a:buAutoNum type="arabicPeriod"/>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83CCB-3286-4404-9410-83526AE8B3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0974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2" name="Google Shape;132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8.1.1.1</a:t>
            </a:r>
          </a:p>
          <a:p>
            <a:pPr marL="0" lvl="0" indent="0" algn="l" rtl="0">
              <a:spcBef>
                <a:spcPts val="0"/>
              </a:spcBef>
              <a:spcAft>
                <a:spcPts val="0"/>
              </a:spcAft>
              <a:buNone/>
            </a:pPr>
            <a:r>
              <a:rPr lang="en-GB" b="1" dirty="0"/>
              <a:t>Timing: </a:t>
            </a:r>
            <a:r>
              <a:rPr lang="en-GB" b="0" dirty="0"/>
              <a:t>10 minutes</a:t>
            </a:r>
            <a:endParaRPr dirty="0"/>
          </a:p>
          <a:p>
            <a:pPr marL="0" lvl="0" indent="0" algn="l" rtl="0">
              <a:spcBef>
                <a:spcPts val="0"/>
              </a:spcBef>
              <a:spcAft>
                <a:spcPts val="0"/>
              </a:spcAft>
              <a:buNone/>
            </a:pPr>
            <a:endParaRPr b="1" dirty="0"/>
          </a:p>
          <a:p>
            <a:pPr marL="0" lvl="0" indent="0" algn="l" rtl="0">
              <a:lnSpc>
                <a:spcPct val="100000"/>
              </a:lnSpc>
              <a:spcBef>
                <a:spcPts val="0"/>
              </a:spcBef>
              <a:spcAft>
                <a:spcPts val="0"/>
              </a:spcAft>
              <a:buClr>
                <a:schemeClr val="dk1"/>
              </a:buClr>
              <a:buSzPts val="1400"/>
              <a:buFont typeface="Calibri"/>
              <a:buNone/>
            </a:pPr>
            <a:r>
              <a:rPr lang="en-GB" b="1" dirty="0"/>
              <a:t>Aim: </a:t>
            </a:r>
            <a:r>
              <a:rPr lang="en-GB" b="0" dirty="0"/>
              <a:t>to practise using present tense and past tense (</a:t>
            </a:r>
            <a:r>
              <a:rPr lang="en-GB" b="0" dirty="0" err="1"/>
              <a:t>preterite</a:t>
            </a:r>
            <a:r>
              <a:rPr lang="en-GB" b="0" dirty="0"/>
              <a:t>) –</a:t>
            </a:r>
            <a:r>
              <a:rPr lang="en-GB" b="0" dirty="0" err="1"/>
              <a:t>ar</a:t>
            </a:r>
            <a:r>
              <a:rPr lang="en-GB" b="0" dirty="0"/>
              <a:t> verbs successfully in first person singular (the ‘I’ form) in spoken form; to practise listening </a:t>
            </a:r>
            <a:r>
              <a:rPr lang="en-GB" dirty="0"/>
              <a:t>to understand whether an action is in the present or completed in the past.</a:t>
            </a:r>
            <a:endParaRPr b="0"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None/>
            </a:pPr>
            <a:r>
              <a:rPr lang="en-GB" b="1" dirty="0"/>
              <a:t>Procedure:</a:t>
            </a:r>
            <a:endParaRPr dirty="0"/>
          </a:p>
          <a:p>
            <a:pPr marL="0" marR="0" lvl="0" indent="0" algn="l" rtl="0">
              <a:lnSpc>
                <a:spcPct val="100000"/>
              </a:lnSpc>
              <a:spcBef>
                <a:spcPts val="0"/>
              </a:spcBef>
              <a:spcAft>
                <a:spcPts val="0"/>
              </a:spcAft>
              <a:buClr>
                <a:schemeClr val="dk1"/>
              </a:buClr>
              <a:buSzPts val="1200"/>
              <a:buFont typeface="Calibri"/>
              <a:buNone/>
            </a:pPr>
            <a:r>
              <a:rPr lang="en-GB" b="0" dirty="0"/>
              <a:t>1. Student A says the sentences to their partner, using the correct form of the verb.</a:t>
            </a:r>
            <a:r>
              <a:rPr lang="en-GB" dirty="0"/>
              <a:t> </a:t>
            </a:r>
            <a:r>
              <a:rPr lang="en-GB" b="0" dirty="0"/>
              <a:t>Student A should not say the Spanish for ‘last Monday’ or ‘normally’. </a:t>
            </a:r>
            <a:r>
              <a:rPr lang="en-GB" dirty="0"/>
              <a:t>The idea is that the past/present meaning is conveyed by the verb ending e.g. ‘</a:t>
            </a:r>
            <a:r>
              <a:rPr lang="en-GB" dirty="0" err="1"/>
              <a:t>us</a:t>
            </a:r>
            <a:r>
              <a:rPr lang="en-GB" b="1" dirty="0" err="1"/>
              <a:t>é</a:t>
            </a:r>
            <a:r>
              <a:rPr lang="en-GB" dirty="0"/>
              <a:t> el </a:t>
            </a:r>
            <a:r>
              <a:rPr lang="en-GB" dirty="0" err="1"/>
              <a:t>diccionario</a:t>
            </a:r>
            <a:r>
              <a:rPr lang="en-GB" dirty="0"/>
              <a:t>’, ‘</a:t>
            </a:r>
            <a:r>
              <a:rPr lang="en-GB" dirty="0" err="1"/>
              <a:t>escuch</a:t>
            </a:r>
            <a:r>
              <a:rPr lang="en-GB" b="1" dirty="0" err="1"/>
              <a:t>o</a:t>
            </a:r>
            <a:r>
              <a:rPr lang="en-GB" dirty="0"/>
              <a:t> </a:t>
            </a:r>
            <a:r>
              <a:rPr lang="en-GB" dirty="0" err="1"/>
              <a:t>música</a:t>
            </a:r>
            <a:r>
              <a:rPr lang="en-GB" dirty="0"/>
              <a:t>’. </a:t>
            </a:r>
            <a:endParaRPr b="0" dirty="0"/>
          </a:p>
          <a:p>
            <a:pPr marL="0" marR="0" lvl="0" indent="0" algn="l" rtl="0">
              <a:lnSpc>
                <a:spcPct val="100000"/>
              </a:lnSpc>
              <a:spcBef>
                <a:spcPts val="0"/>
              </a:spcBef>
              <a:spcAft>
                <a:spcPts val="0"/>
              </a:spcAft>
              <a:buClr>
                <a:schemeClr val="dk1"/>
              </a:buClr>
              <a:buSzPts val="1200"/>
              <a:buFont typeface="Calibri"/>
              <a:buNone/>
            </a:pPr>
            <a:r>
              <a:rPr lang="en-GB" b="0" dirty="0"/>
              <a:t>2. Student B notes whether the action is ‘normally’ or ‘last class.’</a:t>
            </a:r>
            <a:endParaRPr dirty="0"/>
          </a:p>
          <a:p>
            <a:pPr marL="0" lvl="0" indent="0" algn="l" rtl="0">
              <a:spcBef>
                <a:spcPts val="0"/>
              </a:spcBef>
              <a:spcAft>
                <a:spcPts val="0"/>
              </a:spcAft>
              <a:buNone/>
            </a:pPr>
            <a:r>
              <a:rPr lang="en-GB" b="0" dirty="0"/>
              <a:t>3. Partners then swap roles.</a:t>
            </a:r>
            <a:endParaRPr dirty="0"/>
          </a:p>
          <a:p>
            <a:pPr marL="0" lvl="0" indent="0" algn="l" rtl="0">
              <a:spcBef>
                <a:spcPts val="0"/>
              </a:spcBef>
              <a:spcAft>
                <a:spcPts val="0"/>
              </a:spcAft>
              <a:buNone/>
            </a:pPr>
            <a:r>
              <a:rPr lang="en-GB" b="0" dirty="0"/>
              <a:t>4. After both partners have had their turn at speaking, the teacher can conduct a whole class feedback (slide 23).</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GB" b="1" dirty="0"/>
              <a:t>Transcript (for Persona A):</a:t>
            </a:r>
            <a:endParaRPr dirty="0"/>
          </a:p>
          <a:p>
            <a:pPr marL="0" lvl="0" indent="0" algn="l" rtl="0">
              <a:spcBef>
                <a:spcPts val="0"/>
              </a:spcBef>
              <a:spcAft>
                <a:spcPts val="0"/>
              </a:spcAft>
              <a:buNone/>
            </a:pPr>
            <a:r>
              <a:rPr lang="en-GB" b="0" dirty="0"/>
              <a:t>1) </a:t>
            </a:r>
            <a:r>
              <a:rPr lang="en-GB" b="0" dirty="0" err="1"/>
              <a:t>Usé</a:t>
            </a:r>
            <a:r>
              <a:rPr lang="en-GB" b="0" dirty="0"/>
              <a:t> el </a:t>
            </a:r>
            <a:r>
              <a:rPr lang="en-GB" b="0" dirty="0" err="1"/>
              <a:t>diccionario</a:t>
            </a:r>
            <a:endParaRPr b="0" dirty="0"/>
          </a:p>
          <a:p>
            <a:pPr marL="0" lvl="0" indent="0" algn="l" rtl="0">
              <a:spcBef>
                <a:spcPts val="0"/>
              </a:spcBef>
              <a:spcAft>
                <a:spcPts val="0"/>
              </a:spcAft>
              <a:buNone/>
            </a:pPr>
            <a:r>
              <a:rPr lang="en-GB" b="0" dirty="0"/>
              <a:t>2) </a:t>
            </a:r>
            <a:r>
              <a:rPr lang="en-GB" b="0" dirty="0" err="1"/>
              <a:t>Estudio</a:t>
            </a:r>
            <a:r>
              <a:rPr lang="en-GB" b="0" dirty="0"/>
              <a:t> </a:t>
            </a:r>
            <a:r>
              <a:rPr lang="en-GB" b="0" dirty="0" err="1"/>
              <a:t>en</a:t>
            </a:r>
            <a:r>
              <a:rPr lang="en-GB" b="0" dirty="0"/>
              <a:t> </a:t>
            </a:r>
            <a:r>
              <a:rPr lang="en-GB" b="0" dirty="0" err="1"/>
              <a:t>silencio</a:t>
            </a:r>
            <a:endParaRPr b="0" dirty="0"/>
          </a:p>
          <a:p>
            <a:pPr marL="0" lvl="0" indent="0" algn="l" rtl="0">
              <a:spcBef>
                <a:spcPts val="0"/>
              </a:spcBef>
              <a:spcAft>
                <a:spcPts val="0"/>
              </a:spcAft>
              <a:buNone/>
            </a:pPr>
            <a:r>
              <a:rPr lang="en-GB" b="0" dirty="0"/>
              <a:t>3) </a:t>
            </a:r>
            <a:r>
              <a:rPr lang="en-GB" b="0" dirty="0" err="1"/>
              <a:t>Canté</a:t>
            </a:r>
            <a:r>
              <a:rPr lang="en-GB" b="0" dirty="0"/>
              <a:t> </a:t>
            </a:r>
            <a:r>
              <a:rPr lang="en-GB" b="0" dirty="0" err="1"/>
              <a:t>en</a:t>
            </a:r>
            <a:r>
              <a:rPr lang="en-GB" b="0" dirty="0"/>
              <a:t> </a:t>
            </a:r>
            <a:r>
              <a:rPr lang="en-GB" b="0" dirty="0" err="1"/>
              <a:t>español</a:t>
            </a:r>
            <a:endParaRPr dirty="0"/>
          </a:p>
          <a:p>
            <a:pPr marL="0" lvl="0" indent="0" algn="l" rtl="0">
              <a:spcBef>
                <a:spcPts val="0"/>
              </a:spcBef>
              <a:spcAft>
                <a:spcPts val="0"/>
              </a:spcAft>
              <a:buNone/>
            </a:pPr>
            <a:r>
              <a:rPr lang="en-GB" b="0" dirty="0"/>
              <a:t>4) </a:t>
            </a:r>
            <a:r>
              <a:rPr lang="en-GB" b="0" dirty="0" err="1"/>
              <a:t>Hablo</a:t>
            </a:r>
            <a:r>
              <a:rPr lang="en-GB" b="0" dirty="0"/>
              <a:t> con un/a </a:t>
            </a:r>
            <a:r>
              <a:rPr lang="en-GB" b="0" dirty="0" err="1"/>
              <a:t>compañero</a:t>
            </a:r>
            <a:r>
              <a:rPr lang="en-GB" b="0" dirty="0"/>
              <a:t>/a</a:t>
            </a:r>
            <a:endParaRPr b="0" dirty="0"/>
          </a:p>
          <a:p>
            <a:pPr marL="0" lvl="0" indent="0" algn="l" rtl="0">
              <a:spcBef>
                <a:spcPts val="0"/>
              </a:spcBef>
              <a:spcAft>
                <a:spcPts val="0"/>
              </a:spcAft>
              <a:buNone/>
            </a:pPr>
            <a:r>
              <a:rPr lang="en-GB" b="0" dirty="0"/>
              <a:t>5) </a:t>
            </a:r>
            <a:r>
              <a:rPr lang="en-GB" b="0" dirty="0" err="1"/>
              <a:t>Escucho</a:t>
            </a:r>
            <a:r>
              <a:rPr lang="en-GB" b="0" dirty="0"/>
              <a:t> </a:t>
            </a:r>
            <a:r>
              <a:rPr lang="en-GB" b="0" dirty="0" err="1"/>
              <a:t>música</a:t>
            </a:r>
            <a:endParaRPr dirty="0"/>
          </a:p>
          <a:p>
            <a:pPr marL="0" lvl="0" indent="0" algn="l" rtl="0">
              <a:spcBef>
                <a:spcPts val="0"/>
              </a:spcBef>
              <a:spcAft>
                <a:spcPts val="0"/>
              </a:spcAft>
              <a:buNone/>
            </a:pPr>
            <a:r>
              <a:rPr lang="en-GB" b="0" dirty="0"/>
              <a:t>6) </a:t>
            </a:r>
            <a:r>
              <a:rPr lang="en-GB" b="0" dirty="0" err="1"/>
              <a:t>Bailé</a:t>
            </a:r>
            <a:r>
              <a:rPr lang="en-GB" b="0" dirty="0"/>
              <a:t> salsa</a:t>
            </a:r>
            <a:endParaRPr dirty="0"/>
          </a:p>
          <a:p>
            <a:pPr marL="0" lvl="0" indent="0" algn="l" rtl="0">
              <a:spcBef>
                <a:spcPts val="0"/>
              </a:spcBef>
              <a:spcAft>
                <a:spcPts val="0"/>
              </a:spcAft>
              <a:buNone/>
            </a:pPr>
            <a:endParaRPr b="0" dirty="0"/>
          </a:p>
          <a:p>
            <a:pPr marL="0" marR="0" lvl="0" indent="0" algn="l" rtl="0">
              <a:lnSpc>
                <a:spcPct val="100000"/>
              </a:lnSpc>
              <a:spcBef>
                <a:spcPts val="0"/>
              </a:spcBef>
              <a:spcAft>
                <a:spcPts val="0"/>
              </a:spcAft>
              <a:buClr>
                <a:schemeClr val="dk1"/>
              </a:buClr>
              <a:buSzPts val="1200"/>
              <a:buFont typeface="Calibri"/>
              <a:buNone/>
            </a:pPr>
            <a:r>
              <a:rPr lang="en-GB" b="1" dirty="0"/>
              <a:t>Word frequency (1 is the most frequent word in Spanish): </a:t>
            </a:r>
            <a:br>
              <a:rPr lang="en-GB" dirty="0"/>
            </a:br>
            <a:r>
              <a:rPr lang="en-GB" dirty="0"/>
              <a:t>usar [317]; </a:t>
            </a:r>
            <a:r>
              <a:rPr lang="en-GB" dirty="0" err="1"/>
              <a:t>estudiar</a:t>
            </a:r>
            <a:r>
              <a:rPr lang="en-GB" dirty="0"/>
              <a:t> [332]; </a:t>
            </a:r>
            <a:r>
              <a:rPr lang="en-GB" dirty="0" err="1"/>
              <a:t>cantar</a:t>
            </a:r>
            <a:r>
              <a:rPr lang="en-GB" dirty="0"/>
              <a:t> [717]; </a:t>
            </a:r>
            <a:r>
              <a:rPr lang="en-GB" dirty="0" err="1"/>
              <a:t>hablar</a:t>
            </a:r>
            <a:r>
              <a:rPr lang="en-GB" dirty="0"/>
              <a:t> [90]; </a:t>
            </a:r>
            <a:r>
              <a:rPr lang="en-GB" dirty="0" err="1"/>
              <a:t>escuchar</a:t>
            </a:r>
            <a:r>
              <a:rPr lang="en-GB" dirty="0"/>
              <a:t> [281]; </a:t>
            </a:r>
            <a:r>
              <a:rPr lang="en-GB" dirty="0" err="1"/>
              <a:t>bailar</a:t>
            </a:r>
            <a:r>
              <a:rPr lang="en-GB" dirty="0"/>
              <a:t> [1323]</a:t>
            </a:r>
            <a:endParaRPr dirty="0"/>
          </a:p>
          <a:p>
            <a:pPr marL="0" marR="0" lvl="0" indent="0" algn="l" rtl="0">
              <a:lnSpc>
                <a:spcPct val="100000"/>
              </a:lnSpc>
              <a:spcBef>
                <a:spcPts val="0"/>
              </a:spcBef>
              <a:spcAft>
                <a:spcPts val="0"/>
              </a:spcAft>
              <a:buClr>
                <a:schemeClr val="dk1"/>
              </a:buClr>
              <a:buSzPts val="1200"/>
              <a:buFont typeface="Calibri"/>
              <a:buNone/>
            </a:pPr>
            <a:r>
              <a:rPr lang="en-GB" dirty="0"/>
              <a:t>Source: Davies, M. &amp; Davies, K. (2018</a:t>
            </a:r>
            <a:r>
              <a:rPr lang="en-GB" i="1" dirty="0"/>
              <a:t>). A frequency dictionary of Spanish: Core vocabulary for learners </a:t>
            </a:r>
            <a:r>
              <a:rPr lang="en-GB" dirty="0"/>
              <a:t>(2nd ed.). Routledge: London</a:t>
            </a:r>
            <a:endParaRPr sz="1200" b="1" dirty="0"/>
          </a:p>
          <a:p>
            <a:pPr marL="0" lvl="0" indent="0" algn="l" rtl="0">
              <a:spcBef>
                <a:spcPts val="0"/>
              </a:spcBef>
              <a:spcAft>
                <a:spcPts val="0"/>
              </a:spcAft>
              <a:buNone/>
            </a:pPr>
            <a:endParaRPr dirty="0"/>
          </a:p>
          <a:p>
            <a:pPr marL="0" lvl="0" indent="0" algn="l" rtl="0">
              <a:spcBef>
                <a:spcPts val="0"/>
              </a:spcBef>
              <a:spcAft>
                <a:spcPts val="0"/>
              </a:spcAft>
              <a:buNone/>
            </a:pPr>
            <a:endParaRPr b="1" dirty="0"/>
          </a:p>
        </p:txBody>
      </p:sp>
      <p:sp>
        <p:nvSpPr>
          <p:cNvPr id="1323" name="Google Shape;132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2</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r>
              <a:rPr lang="en-GB" b="1" baseline="0" dirty="0"/>
              <a:t> – DISPLAY DURING FEEDBACK</a:t>
            </a:r>
            <a:endParaRPr lang="es-GB" b="1" dirty="0"/>
          </a:p>
          <a:p>
            <a:pPr marL="228600" indent="-228600">
              <a:buAutoNum type="arabicPeriod"/>
            </a:pPr>
            <a:endParaRPr lang="en-GB" b="0" dirty="0"/>
          </a:p>
          <a:p>
            <a:pPr marL="228600" indent="-228600">
              <a:buAutoNum type="arabicPeriod"/>
            </a:pPr>
            <a:endParaRPr lang="en-GB" b="0" dirty="0"/>
          </a:p>
          <a:p>
            <a:pPr marL="228600" indent="-228600">
              <a:buAutoNum type="arabicPeriod"/>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83CCB-3286-4404-9410-83526AE8B3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6781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8.1.2.1</a:t>
            </a:r>
          </a:p>
          <a:p>
            <a:r>
              <a:rPr lang="en-US" b="1" dirty="0"/>
              <a:t>Timing: </a:t>
            </a:r>
            <a:r>
              <a:rPr lang="en-US" b="0" dirty="0"/>
              <a:t>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practise using </a:t>
            </a:r>
            <a:r>
              <a:rPr lang="en-US" b="0" baseline="0" dirty="0"/>
              <a:t>first person singular present tense (-o) and first person singular preterite (-í) of –er and –ir verbs when speaking; to practise retrieving the new vocabulary in oral production</a:t>
            </a:r>
            <a:endParaRPr lang="en-US" b="0" dirty="0"/>
          </a:p>
          <a:p>
            <a:endParaRPr lang="en-US" b="1" dirty="0"/>
          </a:p>
          <a:p>
            <a:r>
              <a:rPr lang="en-US" b="1" dirty="0"/>
              <a:t>Procedure:</a:t>
            </a:r>
          </a:p>
          <a:p>
            <a:pPr marL="228600" indent="-228600">
              <a:buAutoNum type="arabicPeriod"/>
            </a:pPr>
            <a:r>
              <a:rPr lang="en-US" b="0" baseline="0" dirty="0"/>
              <a:t>Student A writes numbers 1-6 in their books. Next to each number they write the name of one character. This will determine the order in which to give the sentences.</a:t>
            </a:r>
          </a:p>
          <a:p>
            <a:pPr marL="228600" indent="-228600">
              <a:buAutoNum type="arabicPeriod"/>
            </a:pPr>
            <a:r>
              <a:rPr lang="en-US" b="0" baseline="0" dirty="0"/>
              <a:t>Student A then says each sentence, one at a time. They will be using the ‘I’ form in every sentence.</a:t>
            </a:r>
          </a:p>
          <a:p>
            <a:pPr marL="228600" indent="-228600">
              <a:buAutoNum type="arabicPeriod"/>
            </a:pPr>
            <a:r>
              <a:rPr lang="en-US" b="0" dirty="0"/>
              <a:t>Student B listens, looks at the board and gives the name</a:t>
            </a:r>
            <a:r>
              <a:rPr lang="en-US" b="0" baseline="0" dirty="0"/>
              <a:t> of the person which the sentence corresponds to.</a:t>
            </a:r>
          </a:p>
          <a:p>
            <a:pPr marL="228600" indent="-228600">
              <a:buAutoNum type="arabicPeriod"/>
            </a:pPr>
            <a:r>
              <a:rPr lang="en-US" b="0" dirty="0"/>
              <a:t>Student</a:t>
            </a:r>
            <a:r>
              <a:rPr lang="en-US" b="0" baseline="0" dirty="0"/>
              <a:t> A gives feedback to student B according to whether the answer is correct or not (</a:t>
            </a:r>
            <a:r>
              <a:rPr lang="en-US" b="0" baseline="0" dirty="0" err="1"/>
              <a:t>Sí</a:t>
            </a:r>
            <a:r>
              <a:rPr lang="en-US" b="0" baseline="0" dirty="0"/>
              <a:t>, </a:t>
            </a:r>
            <a:r>
              <a:rPr lang="en-US" b="0" baseline="0" dirty="0" err="1"/>
              <a:t>correcto</a:t>
            </a:r>
            <a:r>
              <a:rPr lang="en-US" b="0" baseline="0" dirty="0"/>
              <a:t> OR ‘No, </a:t>
            </a:r>
            <a:r>
              <a:rPr lang="en-US" b="0" baseline="0" dirty="0" err="1"/>
              <a:t>intenta</a:t>
            </a:r>
            <a:r>
              <a:rPr lang="en-US" b="0" baseline="0" dirty="0"/>
              <a:t> </a:t>
            </a:r>
            <a:r>
              <a:rPr lang="en-US" b="0" baseline="0" dirty="0" err="1"/>
              <a:t>otra</a:t>
            </a:r>
            <a:r>
              <a:rPr lang="en-US" b="0" baseline="0" dirty="0"/>
              <a:t> </a:t>
            </a:r>
            <a:r>
              <a:rPr lang="en-US" b="0" baseline="0" dirty="0" err="1"/>
              <a:t>vez</a:t>
            </a:r>
            <a:r>
              <a:rPr lang="en-US" b="0" baseline="0" dirty="0"/>
              <a:t>.)</a:t>
            </a:r>
          </a:p>
          <a:p>
            <a:pPr marL="228600" indent="-228600">
              <a:buAutoNum type="arabicPeriod"/>
            </a:pPr>
            <a:r>
              <a:rPr lang="en-US" b="0" dirty="0"/>
              <a:t>Students</a:t>
            </a:r>
            <a:r>
              <a:rPr lang="en-US" b="0" baseline="0" dirty="0"/>
              <a:t> swap roles (see next slide for prompts)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7973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Student</a:t>
            </a:r>
            <a:r>
              <a:rPr lang="en-US" b="1" baseline="0" dirty="0"/>
              <a:t> A’s 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DISPLAY DURING ACTIVITY</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10067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Student</a:t>
            </a:r>
            <a:r>
              <a:rPr lang="en-GB" b="1" baseline="0" dirty="0"/>
              <a:t> B’s prompts</a:t>
            </a:r>
          </a:p>
          <a:p>
            <a:r>
              <a:rPr lang="en-GB" b="1" baseline="0" dirty="0"/>
              <a:t>DISPLAY DURING ACTIVITY</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08572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8.1.2.2</a:t>
            </a:r>
          </a:p>
          <a:p>
            <a:r>
              <a:rPr lang="en-GB" b="1" dirty="0"/>
              <a:t>Timing</a:t>
            </a:r>
            <a:r>
              <a:rPr lang="en-GB" dirty="0"/>
              <a:t>: 12</a:t>
            </a:r>
            <a:r>
              <a:rPr lang="en-GB" baseline="0" dirty="0"/>
              <a:t> minutes</a:t>
            </a:r>
            <a:endParaRPr lang="en-GB" dirty="0"/>
          </a:p>
          <a:p>
            <a:endParaRPr lang="en-GB" dirty="0"/>
          </a:p>
          <a:p>
            <a:r>
              <a:rPr lang="en-US" b="1" dirty="0"/>
              <a:t>Aim:  </a:t>
            </a:r>
            <a:r>
              <a:rPr lang="en-GB" dirty="0"/>
              <a:t>to practise understanding yes-no questions with –er/–ir verbs in the 1</a:t>
            </a:r>
            <a:r>
              <a:rPr lang="en-GB" baseline="30000" dirty="0"/>
              <a:t>st</a:t>
            </a:r>
            <a:r>
              <a:rPr lang="en-GB" dirty="0"/>
              <a:t> and 2</a:t>
            </a:r>
            <a:r>
              <a:rPr lang="en-GB" baseline="30000" dirty="0"/>
              <a:t>nd</a:t>
            </a:r>
            <a:r>
              <a:rPr lang="en-GB" dirty="0"/>
              <a:t> person preterite (–í and –iste); to consolidate</a:t>
            </a:r>
            <a:r>
              <a:rPr lang="en-GB" baseline="0" dirty="0"/>
              <a:t> a range of vocabulary.</a:t>
            </a:r>
            <a:endParaRPr lang="en-GB" dirty="0"/>
          </a:p>
          <a:p>
            <a:endParaRPr lang="en-GB" b="1" baseline="0" dirty="0"/>
          </a:p>
          <a:p>
            <a:pPr marL="0" indent="0">
              <a:buFontTx/>
              <a:buNone/>
            </a:pPr>
            <a:r>
              <a:rPr lang="en-GB" b="1" baseline="0" dirty="0"/>
              <a:t>Procedure: </a:t>
            </a:r>
          </a:p>
          <a:p>
            <a:pPr marL="228600" indent="-228600">
              <a:buFontTx/>
              <a:buAutoNum type="arabicPeriod"/>
            </a:pPr>
            <a:r>
              <a:rPr lang="en-GB" baseline="0" dirty="0"/>
              <a:t>Person A reads aloud the question on their prompt card. This will either have a verb with the ending –í (‘I’) or –iste (‘you’) for a completed action in the past.</a:t>
            </a:r>
          </a:p>
          <a:p>
            <a:pPr marL="228600" indent="-228600">
              <a:buFontTx/>
              <a:buAutoNum type="arabicPeriod"/>
            </a:pPr>
            <a:r>
              <a:rPr lang="en-GB" baseline="0" dirty="0"/>
              <a:t>Student B listens and decides which of the two sentences they heard: a) or b)</a:t>
            </a:r>
          </a:p>
          <a:p>
            <a:pPr marL="228600" indent="-228600">
              <a:buFontTx/>
              <a:buAutoNum type="arabicPeriod"/>
            </a:pPr>
            <a:r>
              <a:rPr lang="en-GB" baseline="0" dirty="0"/>
              <a:t>Student B then says the corresponding answer in Spanish depending on which of the two sentences they heard. This part of the activity requires retrieval/recall of language for oral production.</a:t>
            </a:r>
          </a:p>
          <a:p>
            <a:pPr marL="228600" indent="-228600">
              <a:buFontTx/>
              <a:buAutoNum type="arabicPeriod"/>
            </a:pPr>
            <a:r>
              <a:rPr lang="en-GB" baseline="0" dirty="0"/>
              <a:t>Student A listens and translates the sentence into English.   </a:t>
            </a:r>
          </a:p>
          <a:p>
            <a:pPr marL="228600" indent="-228600">
              <a:buFontTx/>
              <a:buAutoNum type="arabicPeriod"/>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Note: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baseline="0" dirty="0">
                <a:solidFill>
                  <a:schemeClr val="tx1"/>
                </a:solidFill>
                <a:effectLst/>
                <a:ea typeface="+mn-ea"/>
                <a:cs typeface="+mn-cs"/>
              </a:rPr>
              <a:t>The teacher can encourage students to translate ‘</a:t>
            </a:r>
            <a:r>
              <a:rPr lang="en-GB" sz="1200" kern="1200" baseline="0" dirty="0" err="1">
                <a:solidFill>
                  <a:schemeClr val="tx1"/>
                </a:solidFill>
                <a:effectLst/>
                <a:ea typeface="+mn-ea"/>
                <a:cs typeface="+mn-cs"/>
              </a:rPr>
              <a:t>actividades</a:t>
            </a:r>
            <a:r>
              <a:rPr lang="en-GB" sz="1200" kern="1200" baseline="0" dirty="0">
                <a:solidFill>
                  <a:schemeClr val="tx1"/>
                </a:solidFill>
                <a:effectLst/>
                <a:ea typeface="+mn-ea"/>
                <a:cs typeface="+mn-cs"/>
              </a:rPr>
              <a:t> de </a:t>
            </a:r>
            <a:r>
              <a:rPr lang="en-GB" sz="1200" kern="1200" baseline="0" dirty="0" err="1">
                <a:solidFill>
                  <a:schemeClr val="tx1"/>
                </a:solidFill>
                <a:effectLst/>
                <a:ea typeface="+mn-ea"/>
                <a:cs typeface="+mn-cs"/>
              </a:rPr>
              <a:t>tiempo</a:t>
            </a:r>
            <a:r>
              <a:rPr lang="en-GB" sz="1200" kern="1200" baseline="0" dirty="0">
                <a:solidFill>
                  <a:schemeClr val="tx1"/>
                </a:solidFill>
                <a:effectLst/>
                <a:ea typeface="+mn-ea"/>
                <a:cs typeface="+mn-cs"/>
              </a:rPr>
              <a:t> </a:t>
            </a:r>
            <a:r>
              <a:rPr lang="en-GB" sz="1200" kern="1200" baseline="0" dirty="0" err="1">
                <a:solidFill>
                  <a:schemeClr val="tx1"/>
                </a:solidFill>
                <a:effectLst/>
                <a:ea typeface="+mn-ea"/>
                <a:cs typeface="+mn-cs"/>
              </a:rPr>
              <a:t>libre</a:t>
            </a:r>
            <a:r>
              <a:rPr lang="en-GB" sz="1200" kern="1200" baseline="0" dirty="0">
                <a:solidFill>
                  <a:schemeClr val="tx1"/>
                </a:solidFill>
                <a:effectLst/>
                <a:ea typeface="+mn-ea"/>
                <a:cs typeface="+mn-cs"/>
              </a:rPr>
              <a:t>’ in the title. This will prime students for lesson 2, where one of the activities focuses on the use of ‘de’ in similar constructions (partido de fútbol, </a:t>
            </a:r>
            <a:r>
              <a:rPr lang="en-GB" sz="1200" kern="1200" baseline="0" dirty="0" err="1">
                <a:solidFill>
                  <a:schemeClr val="tx1"/>
                </a:solidFill>
                <a:effectLst/>
                <a:ea typeface="+mn-ea"/>
                <a:cs typeface="+mn-cs"/>
              </a:rPr>
              <a:t>clase</a:t>
            </a:r>
            <a:r>
              <a:rPr lang="en-GB" sz="1200" kern="1200" baseline="0" dirty="0">
                <a:solidFill>
                  <a:schemeClr val="tx1"/>
                </a:solidFill>
                <a:effectLst/>
                <a:ea typeface="+mn-ea"/>
                <a:cs typeface="+mn-cs"/>
              </a:rPr>
              <a:t> de chino etc.).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baseline="0" dirty="0">
                <a:solidFill>
                  <a:schemeClr val="tx1"/>
                </a:solidFill>
                <a:effectLst/>
                <a:ea typeface="+mn-ea"/>
                <a:cs typeface="+mn-cs"/>
              </a:rPr>
              <a:t>In feedback, the teacher can encourage students to think about the difference between ‘inglés’ (language) and ‘un inglés / una </a:t>
            </a:r>
            <a:r>
              <a:rPr lang="en-GB" sz="1200" kern="1200" baseline="0" dirty="0" err="1">
                <a:solidFill>
                  <a:schemeClr val="tx1"/>
                </a:solidFill>
                <a:effectLst/>
                <a:ea typeface="+mn-ea"/>
                <a:cs typeface="+mn-cs"/>
              </a:rPr>
              <a:t>inglesa</a:t>
            </a:r>
            <a:r>
              <a:rPr lang="en-GB" sz="1200" kern="1200" baseline="0" dirty="0">
                <a:solidFill>
                  <a:schemeClr val="tx1"/>
                </a:solidFill>
                <a:effectLst/>
                <a:ea typeface="+mn-ea"/>
                <a:cs typeface="+mn-cs"/>
              </a:rPr>
              <a:t>’ (English person). One of the prompt cards in the activity includes ‘inglés’ with the second of these meanings.</a:t>
            </a:r>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24</a:t>
            </a:fld>
            <a:endParaRPr lang="en-GB"/>
          </a:p>
        </p:txBody>
      </p:sp>
    </p:spTree>
    <p:extLst>
      <p:ext uri="{BB962C8B-B14F-4D97-AF65-F5344CB8AC3E}">
        <p14:creationId xmlns:p14="http://schemas.microsoft.com/office/powerpoint/2010/main" val="429156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r>
              <a:rPr lang="en-GB" b="0" dirty="0"/>
              <a:t>See accompanying Word doc for printable version.</a:t>
            </a:r>
          </a:p>
          <a:p>
            <a:pPr marL="228600" indent="-228600">
              <a:buAutoNum type="arabicPeriod"/>
            </a:pPr>
            <a:endParaRPr lang="en-GB" b="0" baseline="0" dirty="0"/>
          </a:p>
          <a:p>
            <a:pPr marL="228600" indent="-228600">
              <a:buAutoNum type="arabicPeriod"/>
            </a:pPr>
            <a:endParaRPr lang="en-GB" b="0" baseline="0" dirty="0"/>
          </a:p>
          <a:p>
            <a:pPr marL="228600" indent="-228600">
              <a:buAutoNum type="arabicPeriod"/>
            </a:pPr>
            <a:endParaRPr lang="en-GB" b="0" baseline="0" dirty="0"/>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25</a:t>
            </a:fld>
            <a:endParaRPr lang="en-GB"/>
          </a:p>
        </p:txBody>
      </p:sp>
    </p:spTree>
    <p:extLst>
      <p:ext uri="{BB962C8B-B14F-4D97-AF65-F5344CB8AC3E}">
        <p14:creationId xmlns:p14="http://schemas.microsoft.com/office/powerpoint/2010/main" val="238594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r>
              <a:rPr lang="en-GB" b="0" dirty="0"/>
              <a:t>See accompanying Word doc for printable version.</a:t>
            </a:r>
          </a:p>
          <a:p>
            <a:pPr marL="228600" indent="-228600">
              <a:buAutoNum type="arabicPeriod"/>
            </a:pPr>
            <a:endParaRPr lang="en-GB" b="0" baseline="0" dirty="0"/>
          </a:p>
          <a:p>
            <a:pPr marL="228600" indent="-228600">
              <a:buAutoNum type="arabicPeriod"/>
            </a:pPr>
            <a:endParaRPr lang="en-GB" b="0" baseline="0" dirty="0"/>
          </a:p>
          <a:p>
            <a:pPr marL="228600" indent="-228600">
              <a:buAutoNum type="arabicPeriod"/>
            </a:pPr>
            <a:endParaRPr lang="en-GB" b="0" baseline="0" dirty="0"/>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26</a:t>
            </a:fld>
            <a:endParaRPr lang="en-GB"/>
          </a:p>
        </p:txBody>
      </p:sp>
    </p:spTree>
    <p:extLst>
      <p:ext uri="{BB962C8B-B14F-4D97-AF65-F5344CB8AC3E}">
        <p14:creationId xmlns:p14="http://schemas.microsoft.com/office/powerpoint/2010/main" val="2284069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r>
              <a:rPr lang="en-GB" b="1" baseline="0" dirty="0"/>
              <a:t> – DISPLAY DURING FEEDBACK</a:t>
            </a:r>
            <a:endParaRPr lang="en-GB" b="0" baseline="0" dirty="0"/>
          </a:p>
          <a:p>
            <a:pPr marL="228600" indent="-228600">
              <a:buAutoNum type="arabicPeriod"/>
            </a:pPr>
            <a:endParaRPr lang="en-GB" b="0" baseline="0" dirty="0"/>
          </a:p>
          <a:p>
            <a:pPr marL="228600" indent="-228600">
              <a:buAutoNum type="arabicPeriod"/>
            </a:pPr>
            <a:endParaRPr lang="en-GB" b="0" baseline="0" dirty="0"/>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27</a:t>
            </a:fld>
            <a:endParaRPr lang="en-GB"/>
          </a:p>
        </p:txBody>
      </p:sp>
    </p:spTree>
    <p:extLst>
      <p:ext uri="{BB962C8B-B14F-4D97-AF65-F5344CB8AC3E}">
        <p14:creationId xmlns:p14="http://schemas.microsoft.com/office/powerpoint/2010/main" val="17703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8.1.2.5</a:t>
            </a:r>
          </a:p>
          <a:p>
            <a:r>
              <a:rPr lang="en-US" b="1" dirty="0"/>
              <a:t>Timing: </a:t>
            </a:r>
            <a:r>
              <a:rPr lang="en-US" b="0" dirty="0"/>
              <a:t>12 minutes (2 minutes explanation, 10 minutes activity)</a:t>
            </a:r>
          </a:p>
          <a:p>
            <a:endParaRPr lang="en-US" b="1" dirty="0"/>
          </a:p>
          <a:p>
            <a:r>
              <a:rPr lang="en-US" b="1" dirty="0"/>
              <a:t>Aim: </a:t>
            </a:r>
          </a:p>
          <a:p>
            <a:pPr marL="228600" indent="-228600">
              <a:buAutoNum type="arabicPeriod"/>
            </a:pPr>
            <a:r>
              <a:rPr lang="en-US" b="0" baseline="0" dirty="0"/>
              <a:t>to practise producing and understanding sentences with ‘IR’ + infinitive in singular persons</a:t>
            </a:r>
          </a:p>
          <a:p>
            <a:pPr marL="228600" indent="-228600">
              <a:buAutoNum type="arabicPeriod"/>
            </a:pPr>
            <a:r>
              <a:rPr lang="en-US" b="0" baseline="0" dirty="0"/>
              <a:t>to practise constructing sentences with ‘para’ and to understand its two translations into English.</a:t>
            </a:r>
            <a:endParaRPr lang="en-US" b="0" dirty="0"/>
          </a:p>
          <a:p>
            <a:endParaRPr lang="en-US" b="1" dirty="0"/>
          </a:p>
          <a:p>
            <a:r>
              <a:rPr lang="en-US" b="1" dirty="0"/>
              <a:t>Procedure:</a:t>
            </a:r>
          </a:p>
          <a:p>
            <a:pPr marL="228600" indent="-228600">
              <a:buAutoNum type="arabicPeriod"/>
            </a:pPr>
            <a:r>
              <a:rPr lang="en-US" b="0" dirty="0"/>
              <a:t>The</a:t>
            </a:r>
            <a:r>
              <a:rPr lang="en-US" b="0" baseline="0" dirty="0"/>
              <a:t> teacher can use</a:t>
            </a:r>
            <a:r>
              <a:rPr lang="en-US" b="0" dirty="0"/>
              <a:t> this slide to show students a worked example of the activity.</a:t>
            </a:r>
            <a:endParaRPr lang="en-US" b="0" baseline="0" dirty="0"/>
          </a:p>
          <a:p>
            <a:pPr marL="228600" indent="-228600">
              <a:buAutoNum type="arabicPeriod"/>
            </a:pPr>
            <a:r>
              <a:rPr lang="en-US" b="0" baseline="0" dirty="0"/>
              <a:t>Upon distributing the prompt cards, students are given a couple of minutes to consider what they will say. They can use reference material (i.e. looking book in their exercise books or using their vocabulary books) to help them with this first step before they begin the pair work properly. Since the task already requires production of ‘IR’ + infinitive in singular persons, students could write the </a:t>
            </a:r>
            <a:r>
              <a:rPr lang="en-US" b="0" i="1" baseline="0" dirty="0"/>
              <a:t>second</a:t>
            </a:r>
            <a:r>
              <a:rPr lang="en-US" b="0" baseline="0" dirty="0"/>
              <a:t> part of the sentence in Spanish before speaking. However, writing the full sentence out before speaking is to be avoided as this would mean that no retrieval of language is needed in oral production. As always, there is a judgement for teachers to make here about the desirable level of difficulty. Some groups can (and should) be encouraged to complete the tasks only using English prompts; others will benefit from a degree of scaffolding.</a:t>
            </a:r>
          </a:p>
          <a:p>
            <a:pPr marL="0" indent="0">
              <a:buNone/>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1857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Student</a:t>
            </a:r>
            <a:r>
              <a:rPr lang="en-GB" baseline="0" dirty="0"/>
              <a:t> A speaking prompts – Do not display in class.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6091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1" name="Google Shape;134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1 minute</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Aim: </a:t>
            </a:r>
            <a:r>
              <a:rPr lang="en-GB" b="0" dirty="0"/>
              <a:t>to quickly familiarise students with the vocabulary ahead of the speaking activity.  This is optional, depending on the needs of the students.</a:t>
            </a:r>
            <a:endParaRPr b="0"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Procedure:</a:t>
            </a:r>
            <a:endParaRPr dirty="0"/>
          </a:p>
          <a:p>
            <a:pPr marL="0" lvl="0" indent="0" algn="l" rtl="0">
              <a:spcBef>
                <a:spcPts val="0"/>
              </a:spcBef>
              <a:spcAft>
                <a:spcPts val="0"/>
              </a:spcAft>
              <a:buNone/>
            </a:pPr>
            <a:r>
              <a:rPr lang="en-GB" b="0" dirty="0"/>
              <a:t>1. Click on the </a:t>
            </a:r>
            <a:r>
              <a:rPr lang="en-GB" b="1" dirty="0"/>
              <a:t>English </a:t>
            </a:r>
            <a:r>
              <a:rPr lang="en-GB" b="0" dirty="0"/>
              <a:t>to reveal the Spanish, allowing answers to be given in any order.</a:t>
            </a:r>
            <a:endParaRPr b="1" dirty="0"/>
          </a:p>
          <a:p>
            <a:pPr marL="0" lvl="0" indent="0" algn="l" rtl="0">
              <a:spcBef>
                <a:spcPts val="0"/>
              </a:spcBef>
              <a:spcAft>
                <a:spcPts val="0"/>
              </a:spcAft>
              <a:buNone/>
            </a:pPr>
            <a:endParaRPr b="0" dirty="0"/>
          </a:p>
          <a:p>
            <a:pPr marL="0" marR="0" lvl="0" indent="0" algn="l" rtl="0">
              <a:lnSpc>
                <a:spcPct val="100000"/>
              </a:lnSpc>
              <a:spcBef>
                <a:spcPts val="0"/>
              </a:spcBef>
              <a:spcAft>
                <a:spcPts val="0"/>
              </a:spcAft>
              <a:buClr>
                <a:schemeClr val="dk1"/>
              </a:buClr>
              <a:buSzPts val="1200"/>
              <a:buFont typeface="Calibri"/>
              <a:buNone/>
            </a:pPr>
            <a:r>
              <a:rPr lang="en-GB" b="1" dirty="0"/>
              <a:t>Word frequency (1 is the most frequent word in Spanish): </a:t>
            </a:r>
            <a:br>
              <a:rPr lang="en-GB" dirty="0"/>
            </a:br>
            <a:r>
              <a:rPr lang="en-GB" dirty="0"/>
              <a:t>Verbs used to practise the grammar: usar [317]; </a:t>
            </a:r>
            <a:r>
              <a:rPr lang="en-GB" dirty="0" err="1"/>
              <a:t>estudiar</a:t>
            </a:r>
            <a:r>
              <a:rPr lang="en-GB" dirty="0"/>
              <a:t> [332]; </a:t>
            </a:r>
            <a:r>
              <a:rPr lang="en-GB" dirty="0" err="1"/>
              <a:t>cantar</a:t>
            </a:r>
            <a:r>
              <a:rPr lang="en-GB" dirty="0"/>
              <a:t> [717]; </a:t>
            </a:r>
            <a:r>
              <a:rPr lang="en-GB" dirty="0" err="1"/>
              <a:t>hablar</a:t>
            </a:r>
            <a:r>
              <a:rPr lang="en-GB" dirty="0"/>
              <a:t> [90]; </a:t>
            </a:r>
            <a:r>
              <a:rPr lang="en-GB" dirty="0" err="1"/>
              <a:t>escuchar</a:t>
            </a:r>
            <a:r>
              <a:rPr lang="en-GB" dirty="0"/>
              <a:t> [281]; </a:t>
            </a:r>
            <a:r>
              <a:rPr lang="en-GB" dirty="0" err="1"/>
              <a:t>bailar</a:t>
            </a:r>
            <a:r>
              <a:rPr lang="en-GB" dirty="0"/>
              <a:t> [1323]</a:t>
            </a:r>
            <a:endParaRPr dirty="0"/>
          </a:p>
          <a:p>
            <a:pPr marL="0" marR="0" lvl="0" indent="0" algn="l" rtl="0">
              <a:lnSpc>
                <a:spcPct val="100000"/>
              </a:lnSpc>
              <a:spcBef>
                <a:spcPts val="0"/>
              </a:spcBef>
              <a:spcAft>
                <a:spcPts val="0"/>
              </a:spcAft>
              <a:buClr>
                <a:schemeClr val="dk1"/>
              </a:buClr>
              <a:buSzPts val="1200"/>
              <a:buFont typeface="Calibri"/>
              <a:buNone/>
            </a:pPr>
            <a:r>
              <a:rPr lang="en-GB" dirty="0"/>
              <a:t>Source: Davies, M. &amp; Davies, K. (2018</a:t>
            </a:r>
            <a:r>
              <a:rPr lang="en-GB" i="1" dirty="0"/>
              <a:t>). A frequency dictionary of Spanish: Core vocabulary for learners </a:t>
            </a:r>
            <a:r>
              <a:rPr lang="en-GB" dirty="0"/>
              <a:t>(2nd ed.). Routledge: London</a:t>
            </a:r>
            <a:endParaRPr sz="1200" b="1" dirty="0"/>
          </a:p>
          <a:p>
            <a:pPr marL="0" lvl="0" indent="0" algn="l" rtl="0">
              <a:spcBef>
                <a:spcPts val="0"/>
              </a:spcBef>
              <a:spcAft>
                <a:spcPts val="0"/>
              </a:spcAft>
              <a:buNone/>
            </a:pPr>
            <a:endParaRPr dirty="0"/>
          </a:p>
        </p:txBody>
      </p:sp>
      <p:sp>
        <p:nvSpPr>
          <p:cNvPr id="1342" name="Google Shape;134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3</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Student</a:t>
            </a:r>
            <a:r>
              <a:rPr lang="en-GB" baseline="0" dirty="0"/>
              <a:t> A speaking prompts – Do not display in class.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39798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8.3.1.5</a:t>
            </a:r>
          </a:p>
          <a:p>
            <a:pPr marL="0" lvl="0" indent="0" algn="l" rtl="0">
              <a:spcBef>
                <a:spcPts val="0"/>
              </a:spcBef>
              <a:spcAft>
                <a:spcPts val="0"/>
              </a:spcAft>
              <a:buNone/>
            </a:pPr>
            <a:r>
              <a:rPr lang="en-GB" b="1" dirty="0"/>
              <a:t>OPTIONAL </a:t>
            </a:r>
          </a:p>
          <a:p>
            <a:pPr marL="0" lvl="0" indent="0" algn="l" rtl="0">
              <a:spcBef>
                <a:spcPts val="0"/>
              </a:spcBef>
              <a:spcAft>
                <a:spcPts val="0"/>
              </a:spcAft>
              <a:buNone/>
            </a:pPr>
            <a:endParaRPr dirty="0"/>
          </a:p>
          <a:p>
            <a:pPr marL="0" lvl="0" indent="0" algn="l" rtl="0">
              <a:spcBef>
                <a:spcPts val="0"/>
              </a:spcBef>
              <a:spcAft>
                <a:spcPts val="0"/>
              </a:spcAft>
              <a:buNone/>
            </a:pPr>
            <a:r>
              <a:rPr lang="en-GB" b="1" dirty="0"/>
              <a:t>Aim:</a:t>
            </a:r>
            <a:r>
              <a:rPr lang="en-GB" b="0" dirty="0"/>
              <a:t> to practise oral production of singular forms of ‘</a:t>
            </a:r>
            <a:r>
              <a:rPr lang="en-GB" b="0" dirty="0" err="1"/>
              <a:t>hacer</a:t>
            </a:r>
            <a:r>
              <a:rPr lang="en-GB" b="0" dirty="0"/>
              <a:t>’ in the </a:t>
            </a:r>
            <a:r>
              <a:rPr lang="en-GB" b="0" dirty="0" err="1"/>
              <a:t>preterite</a:t>
            </a:r>
            <a:r>
              <a:rPr lang="en-GB" b="0" dirty="0"/>
              <a:t> tense and vocabulary</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GB" b="1" dirty="0"/>
              <a:t>Procedure: </a:t>
            </a:r>
            <a:endParaRPr dirty="0"/>
          </a:p>
          <a:p>
            <a:pPr marL="228600" lvl="0" indent="-228600" algn="l" rtl="0">
              <a:spcBef>
                <a:spcPts val="0"/>
              </a:spcBef>
              <a:spcAft>
                <a:spcPts val="0"/>
              </a:spcAft>
              <a:buClr>
                <a:schemeClr val="dk1"/>
              </a:buClr>
              <a:buSzPts val="1200"/>
              <a:buFont typeface="Calibri"/>
              <a:buAutoNum type="arabicPeriod"/>
            </a:pPr>
            <a:r>
              <a:rPr lang="en-GB" b="0" dirty="0"/>
              <a:t>This could be done as a whole-class activity or in pairs.</a:t>
            </a:r>
          </a:p>
          <a:p>
            <a:pPr marL="228600" lvl="0" indent="-228600" algn="l" rtl="0">
              <a:spcBef>
                <a:spcPts val="0"/>
              </a:spcBef>
              <a:spcAft>
                <a:spcPts val="0"/>
              </a:spcAft>
              <a:buClr>
                <a:schemeClr val="dk1"/>
              </a:buClr>
              <a:buSzPts val="1200"/>
              <a:buFont typeface="Calibri"/>
              <a:buAutoNum type="arabicPeriod"/>
            </a:pPr>
            <a:r>
              <a:rPr lang="en-GB" b="0" dirty="0"/>
              <a:t>If done</a:t>
            </a:r>
            <a:r>
              <a:rPr lang="en-GB" b="0" baseline="0" dirty="0"/>
              <a:t> in pairs, s</a:t>
            </a:r>
            <a:r>
              <a:rPr lang="en-GB" b="0" dirty="0"/>
              <a:t>tudents talk to their partners for two minutes about how they would say the sentences in Spanish. </a:t>
            </a:r>
            <a:endParaRPr dirty="0"/>
          </a:p>
          <a:p>
            <a:pPr marL="228600" lvl="0" indent="-228600" algn="l" rtl="0">
              <a:spcBef>
                <a:spcPts val="0"/>
              </a:spcBef>
              <a:spcAft>
                <a:spcPts val="0"/>
              </a:spcAft>
              <a:buClr>
                <a:schemeClr val="dk1"/>
              </a:buClr>
              <a:buSzPts val="1200"/>
              <a:buFont typeface="Calibri"/>
              <a:buAutoNum type="arabicPeriod"/>
            </a:pPr>
            <a:r>
              <a:rPr lang="en-GB" b="0" dirty="0"/>
              <a:t>To keep the focus on oral production, students should be encouraged not to write down the translations.</a:t>
            </a:r>
          </a:p>
          <a:p>
            <a:pPr marL="228600" lvl="0" indent="-228600" algn="l" rtl="0">
              <a:spcBef>
                <a:spcPts val="0"/>
              </a:spcBef>
              <a:spcAft>
                <a:spcPts val="0"/>
              </a:spcAft>
              <a:buClr>
                <a:schemeClr val="dk1"/>
              </a:buClr>
              <a:buSzPts val="1200"/>
              <a:buFont typeface="Calibri"/>
              <a:buAutoNum type="arabicPeriod"/>
            </a:pPr>
            <a:r>
              <a:rPr lang="en-GB" b="0" dirty="0"/>
              <a:t>Answers</a:t>
            </a:r>
            <a:r>
              <a:rPr lang="en-GB" b="0" baseline="0" dirty="0"/>
              <a:t> could then be given in whole-group feedback.</a:t>
            </a:r>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GB" b="1" dirty="0"/>
              <a:t>Notes: </a:t>
            </a:r>
            <a:endParaRPr dirty="0"/>
          </a:p>
          <a:p>
            <a:pPr marL="228600" lvl="0" indent="-228600" algn="l" rtl="0">
              <a:spcBef>
                <a:spcPts val="0"/>
              </a:spcBef>
              <a:spcAft>
                <a:spcPts val="0"/>
              </a:spcAft>
              <a:buClr>
                <a:schemeClr val="dk1"/>
              </a:buClr>
              <a:buSzPts val="1200"/>
              <a:buFont typeface="Calibri"/>
              <a:buAutoNum type="arabicPeriod"/>
            </a:pPr>
            <a:r>
              <a:rPr lang="en-GB" b="0" dirty="0"/>
              <a:t>Because the sentences here are in isolation, the translations in Spanish leave the use of subject pronouns as optional. However, they would often be used in the context of making comparisons between what different people do, so it is worth pointing out why they could be included.</a:t>
            </a:r>
            <a:endParaRPr b="0" dirty="0"/>
          </a:p>
        </p:txBody>
      </p:sp>
      <p:sp>
        <p:nvSpPr>
          <p:cNvPr id="856" name="Google Shape;85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8.3.2.2</a:t>
            </a:r>
          </a:p>
          <a:p>
            <a:r>
              <a:rPr lang="en-US" b="1" dirty="0"/>
              <a:t>Timing: </a:t>
            </a:r>
            <a:r>
              <a:rPr lang="en-US" b="0" dirty="0"/>
              <a:t>10 minutes</a:t>
            </a:r>
            <a:endParaRPr lang="en-US" b="1" dirty="0"/>
          </a:p>
          <a:p>
            <a:endParaRPr lang="en-US" b="1" dirty="0"/>
          </a:p>
          <a:p>
            <a:r>
              <a:rPr lang="en-US" b="1" dirty="0"/>
              <a:t>Aim: </a:t>
            </a:r>
            <a:r>
              <a:rPr lang="es-ES" b="0" dirty="0"/>
              <a:t>to </a:t>
            </a:r>
            <a:r>
              <a:rPr lang="es-ES" b="0" dirty="0" err="1"/>
              <a:t>consolidate</a:t>
            </a:r>
            <a:r>
              <a:rPr lang="es-ES" b="0" dirty="0"/>
              <a:t> </a:t>
            </a:r>
            <a:r>
              <a:rPr lang="es-ES" b="0" dirty="0" err="1"/>
              <a:t>productive</a:t>
            </a:r>
            <a:r>
              <a:rPr lang="es-ES" b="0" dirty="0"/>
              <a:t> use of </a:t>
            </a:r>
            <a:r>
              <a:rPr lang="es-ES" b="0" dirty="0" err="1"/>
              <a:t>present</a:t>
            </a:r>
            <a:r>
              <a:rPr lang="es-ES" b="0" dirty="0"/>
              <a:t> tense </a:t>
            </a:r>
            <a:r>
              <a:rPr lang="es-ES" b="0" dirty="0" err="1"/>
              <a:t>verbs</a:t>
            </a:r>
            <a:r>
              <a:rPr lang="es-ES" b="0" dirty="0"/>
              <a:t> </a:t>
            </a:r>
            <a:r>
              <a:rPr lang="es-ES" b="0" dirty="0" err="1"/>
              <a:t>with</a:t>
            </a:r>
            <a:r>
              <a:rPr lang="es-ES" b="0" dirty="0"/>
              <a:t> –o, –as and –amos </a:t>
            </a:r>
            <a:r>
              <a:rPr lang="es-ES" b="0" dirty="0" err="1"/>
              <a:t>ending</a:t>
            </a:r>
            <a:r>
              <a:rPr lang="es-ES" b="0" dirty="0"/>
              <a:t>;</a:t>
            </a:r>
            <a:r>
              <a:rPr lang="es-ES" b="0" baseline="0" dirty="0"/>
              <a:t> to </a:t>
            </a:r>
            <a:r>
              <a:rPr lang="es-ES" b="0" baseline="0" dirty="0" err="1"/>
              <a:t>consolidate</a:t>
            </a:r>
            <a:r>
              <a:rPr lang="es-ES" b="0" baseline="0" dirty="0"/>
              <a:t> </a:t>
            </a:r>
            <a:r>
              <a:rPr lang="es-ES" b="0" baseline="0" dirty="0" err="1"/>
              <a:t>understanding</a:t>
            </a:r>
            <a:r>
              <a:rPr lang="es-ES" b="0" baseline="0" dirty="0"/>
              <a:t> of temporal </a:t>
            </a:r>
            <a:r>
              <a:rPr lang="es-ES" b="0" baseline="0" dirty="0" err="1"/>
              <a:t>adverbs</a:t>
            </a:r>
            <a:r>
              <a:rPr lang="es-ES" b="0" baseline="0" dirty="0"/>
              <a:t> and time </a:t>
            </a:r>
            <a:r>
              <a:rPr lang="es-ES" b="0" baseline="0" dirty="0" err="1"/>
              <a:t>markers</a:t>
            </a:r>
            <a:r>
              <a:rPr lang="es-ES" b="0" baseline="0" dirty="0"/>
              <a:t>.</a:t>
            </a:r>
          </a:p>
          <a:p>
            <a:endParaRPr lang="en-US" b="1" dirty="0"/>
          </a:p>
          <a:p>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Teachers</a:t>
            </a:r>
            <a:r>
              <a:rPr lang="es-ES" dirty="0"/>
              <a:t> </a:t>
            </a:r>
            <a:r>
              <a:rPr lang="es-ES" dirty="0" err="1"/>
              <a:t>hand</a:t>
            </a:r>
            <a:r>
              <a:rPr lang="es-ES" dirty="0"/>
              <a:t> </a:t>
            </a:r>
            <a:r>
              <a:rPr lang="es-ES" dirty="0" err="1"/>
              <a:t>out</a:t>
            </a:r>
            <a:r>
              <a:rPr lang="es-ES" dirty="0"/>
              <a:t> </a:t>
            </a:r>
            <a:r>
              <a:rPr lang="es-ES" dirty="0" err="1"/>
              <a:t>the</a:t>
            </a:r>
            <a:r>
              <a:rPr lang="es-ES" dirty="0"/>
              <a:t> </a:t>
            </a:r>
            <a:r>
              <a:rPr lang="es-ES" dirty="0" err="1"/>
              <a:t>student</a:t>
            </a:r>
            <a:r>
              <a:rPr lang="es-ES" dirty="0"/>
              <a:t> </a:t>
            </a:r>
            <a:r>
              <a:rPr lang="es-ES" dirty="0" err="1"/>
              <a:t>cards</a:t>
            </a:r>
            <a:r>
              <a:rPr lang="es-ES" baseline="0" dirty="0"/>
              <a:t> </a:t>
            </a:r>
            <a:r>
              <a:rPr lang="es-ES" baseline="0" dirty="0" err="1"/>
              <a:t>before</a:t>
            </a:r>
            <a:r>
              <a:rPr lang="es-ES" baseline="0" dirty="0"/>
              <a:t> </a:t>
            </a:r>
            <a:r>
              <a:rPr lang="es-ES" baseline="0" dirty="0" err="1"/>
              <a:t>the</a:t>
            </a:r>
            <a:r>
              <a:rPr lang="es-ES" baseline="0" dirty="0"/>
              <a:t> </a:t>
            </a:r>
            <a:r>
              <a:rPr lang="es-ES" baseline="0" dirty="0" err="1"/>
              <a:t>activity</a:t>
            </a:r>
            <a:r>
              <a:rPr lang="es-ES" baseline="0" dirty="0"/>
              <a:t> </a:t>
            </a:r>
            <a:r>
              <a:rPr lang="es-ES" baseline="0" dirty="0" err="1"/>
              <a:t>explanation</a:t>
            </a:r>
            <a:r>
              <a:rPr lang="es-ES" baseline="0" dirty="0"/>
              <a:t> to </a:t>
            </a:r>
            <a:r>
              <a:rPr lang="es-ES" baseline="0" dirty="0" err="1"/>
              <a:t>help</a:t>
            </a:r>
            <a:r>
              <a:rPr lang="es-ES" baseline="0" dirty="0"/>
              <a:t> </a:t>
            </a:r>
            <a:r>
              <a:rPr lang="es-ES" baseline="0" dirty="0" err="1"/>
              <a:t>with</a:t>
            </a:r>
            <a:r>
              <a:rPr lang="es-ES" baseline="0" dirty="0"/>
              <a:t> </a:t>
            </a:r>
            <a:r>
              <a:rPr lang="es-ES" baseline="0" dirty="0" err="1"/>
              <a:t>the</a:t>
            </a:r>
            <a:r>
              <a:rPr lang="es-ES" baseline="0" dirty="0"/>
              <a:t> </a:t>
            </a:r>
            <a:r>
              <a:rPr lang="es-ES" baseline="0" dirty="0" err="1"/>
              <a:t>process</a:t>
            </a:r>
            <a:r>
              <a:rPr lang="es-ES" baseline="0" dirty="0"/>
              <a:t>. </a:t>
            </a:r>
            <a:r>
              <a:rPr lang="es-ES" baseline="0" dirty="0" err="1"/>
              <a:t>The</a:t>
            </a:r>
            <a:r>
              <a:rPr lang="es-ES" baseline="0" dirty="0"/>
              <a:t> </a:t>
            </a:r>
            <a:r>
              <a:rPr lang="es-ES" baseline="0" dirty="0" err="1"/>
              <a:t>teacher</a:t>
            </a:r>
            <a:r>
              <a:rPr lang="es-ES" baseline="0" dirty="0"/>
              <a:t> </a:t>
            </a:r>
            <a:r>
              <a:rPr lang="es-ES" baseline="0" dirty="0" err="1"/>
              <a:t>should</a:t>
            </a:r>
            <a:r>
              <a:rPr lang="es-ES" baseline="0" dirty="0"/>
              <a:t> </a:t>
            </a:r>
            <a:r>
              <a:rPr lang="es-ES" baseline="0" dirty="0" err="1"/>
              <a:t>explain</a:t>
            </a:r>
            <a:r>
              <a:rPr lang="es-ES" baseline="0" dirty="0"/>
              <a:t> </a:t>
            </a:r>
            <a:r>
              <a:rPr lang="es-ES" baseline="0" dirty="0" err="1"/>
              <a:t>that</a:t>
            </a:r>
            <a:r>
              <a:rPr lang="es-ES" baseline="0" dirty="0"/>
              <a:t> </a:t>
            </a:r>
            <a:r>
              <a:rPr lang="es-ES" baseline="0" dirty="0" err="1"/>
              <a:t>verbs</a:t>
            </a:r>
            <a:r>
              <a:rPr lang="es-ES" baseline="0" dirty="0"/>
              <a:t> </a:t>
            </a:r>
            <a:r>
              <a:rPr lang="es-ES" baseline="0" dirty="0" err="1"/>
              <a:t>used</a:t>
            </a:r>
            <a:r>
              <a:rPr lang="es-ES" baseline="0" dirty="0"/>
              <a:t> </a:t>
            </a:r>
            <a:r>
              <a:rPr lang="es-ES" baseline="0" dirty="0" err="1"/>
              <a:t>here</a:t>
            </a:r>
            <a:r>
              <a:rPr lang="es-ES" baseline="0" dirty="0"/>
              <a:t> </a:t>
            </a:r>
            <a:r>
              <a:rPr lang="es-ES" baseline="0" dirty="0" err="1"/>
              <a:t>will</a:t>
            </a:r>
            <a:r>
              <a:rPr lang="es-ES" baseline="0" dirty="0"/>
              <a:t> </a:t>
            </a:r>
            <a:r>
              <a:rPr lang="es-ES" baseline="0" dirty="0" err="1"/>
              <a:t>need</a:t>
            </a:r>
            <a:r>
              <a:rPr lang="es-ES" baseline="0" dirty="0"/>
              <a:t> </a:t>
            </a:r>
            <a:r>
              <a:rPr lang="es-ES" baseline="0" dirty="0" err="1"/>
              <a:t>one</a:t>
            </a:r>
            <a:r>
              <a:rPr lang="es-ES" baseline="0" dirty="0"/>
              <a:t> of 3 </a:t>
            </a:r>
            <a:r>
              <a:rPr lang="es-ES" baseline="0" dirty="0" err="1"/>
              <a:t>endings</a:t>
            </a:r>
            <a:r>
              <a:rPr lang="es-ES" baseline="0" dirty="0"/>
              <a:t>: –o, –as </a:t>
            </a:r>
            <a:r>
              <a:rPr lang="es-ES" baseline="0" dirty="0" err="1"/>
              <a:t>or</a:t>
            </a:r>
            <a:r>
              <a:rPr lang="es-ES" baseline="0" dirty="0"/>
              <a:t> –amos. </a:t>
            </a:r>
            <a:r>
              <a:rPr lang="es-ES" baseline="0" dirty="0" err="1"/>
              <a:t>All</a:t>
            </a:r>
            <a:r>
              <a:rPr lang="es-ES" baseline="0" dirty="0"/>
              <a:t> </a:t>
            </a:r>
            <a:r>
              <a:rPr lang="es-ES" baseline="0" dirty="0" err="1"/>
              <a:t>endings</a:t>
            </a:r>
            <a:r>
              <a:rPr lang="es-ES" baseline="0" dirty="0"/>
              <a:t> </a:t>
            </a:r>
            <a:r>
              <a:rPr lang="es-ES" baseline="0" dirty="0" err="1"/>
              <a:t>were</a:t>
            </a:r>
            <a:r>
              <a:rPr lang="es-ES" baseline="0" dirty="0"/>
              <a:t> </a:t>
            </a:r>
            <a:r>
              <a:rPr lang="es-ES" baseline="0" dirty="0" err="1"/>
              <a:t>taught</a:t>
            </a:r>
            <a:r>
              <a:rPr lang="es-ES" baseline="0" dirty="0"/>
              <a:t> in </a:t>
            </a:r>
            <a:r>
              <a:rPr lang="es-ES" baseline="0" dirty="0" err="1"/>
              <a:t>Year</a:t>
            </a:r>
            <a:r>
              <a:rPr lang="es-ES" baseline="0" dirty="0"/>
              <a:t> 7 and </a:t>
            </a:r>
            <a:r>
              <a:rPr lang="es-ES" baseline="0" dirty="0" err="1"/>
              <a:t>have</a:t>
            </a:r>
            <a:r>
              <a:rPr lang="es-ES" baseline="0" dirty="0"/>
              <a:t> </a:t>
            </a:r>
            <a:r>
              <a:rPr lang="es-ES" baseline="0" dirty="0" err="1"/>
              <a:t>had</a:t>
            </a:r>
            <a:r>
              <a:rPr lang="es-ES" baseline="0" dirty="0"/>
              <a:t> </a:t>
            </a:r>
            <a:r>
              <a:rPr lang="es-ES" baseline="0" dirty="0" err="1"/>
              <a:t>extensive</a:t>
            </a:r>
            <a:r>
              <a:rPr lang="es-ES" baseline="0" dirty="0"/>
              <a:t> </a:t>
            </a:r>
            <a:r>
              <a:rPr lang="es-ES" baseline="0" dirty="0" err="1"/>
              <a:t>receptive</a:t>
            </a:r>
            <a:r>
              <a:rPr lang="es-ES" baseline="0" dirty="0"/>
              <a:t> and </a:t>
            </a:r>
            <a:r>
              <a:rPr lang="es-ES" baseline="0" dirty="0" err="1"/>
              <a:t>productive</a:t>
            </a:r>
            <a:r>
              <a:rPr lang="es-ES" baseline="0" dirty="0"/>
              <a:t> </a:t>
            </a:r>
            <a:r>
              <a:rPr lang="es-ES" baseline="0" dirty="0" err="1"/>
              <a:t>practice</a:t>
            </a:r>
            <a:r>
              <a:rPr lang="es-ES" baseline="0" dirty="0"/>
              <a:t> in </a:t>
            </a:r>
            <a:r>
              <a:rPr lang="es-ES" baseline="0" dirty="0" err="1"/>
              <a:t>the</a:t>
            </a:r>
            <a:r>
              <a:rPr lang="es-ES" baseline="0" dirty="0"/>
              <a:t> </a:t>
            </a:r>
            <a:r>
              <a:rPr lang="es-ES" baseline="0" dirty="0" err="1"/>
              <a:t>SoW</a:t>
            </a:r>
            <a:r>
              <a:rPr lang="es-ES" baseline="0" dirty="0"/>
              <a:t>, so are </a:t>
            </a:r>
            <a:r>
              <a:rPr lang="es-ES" baseline="0" dirty="0" err="1"/>
              <a:t>brought</a:t>
            </a:r>
            <a:r>
              <a:rPr lang="es-ES" baseline="0" dirty="0"/>
              <a:t> </a:t>
            </a:r>
            <a:r>
              <a:rPr lang="es-ES" baseline="0" dirty="0" err="1"/>
              <a:t>together</a:t>
            </a:r>
            <a:r>
              <a:rPr lang="es-ES" baseline="0" dirty="0"/>
              <a:t> </a:t>
            </a:r>
            <a:r>
              <a:rPr lang="es-ES" baseline="0" dirty="0" err="1"/>
              <a:t>here</a:t>
            </a:r>
            <a:r>
              <a:rPr lang="es-ES"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Student</a:t>
            </a:r>
            <a:r>
              <a:rPr lang="es-ES" dirty="0"/>
              <a:t> A </a:t>
            </a:r>
            <a:r>
              <a:rPr lang="es-ES" dirty="0" err="1"/>
              <a:t>reads</a:t>
            </a:r>
            <a:r>
              <a:rPr lang="es-ES" dirty="0"/>
              <a:t> </a:t>
            </a:r>
            <a:r>
              <a:rPr lang="es-ES" dirty="0" err="1"/>
              <a:t>out</a:t>
            </a:r>
            <a:r>
              <a:rPr lang="es-ES" dirty="0"/>
              <a:t> </a:t>
            </a:r>
            <a:r>
              <a:rPr lang="es-ES" dirty="0" err="1"/>
              <a:t>sentences</a:t>
            </a:r>
            <a:r>
              <a:rPr lang="es-ES" dirty="0"/>
              <a:t> in </a:t>
            </a:r>
            <a:r>
              <a:rPr lang="es-ES" dirty="0" err="1"/>
              <a:t>Spanish</a:t>
            </a:r>
            <a:r>
              <a:rPr lang="es-ES" dirty="0"/>
              <a:t> to </a:t>
            </a:r>
            <a:r>
              <a:rPr lang="es-ES" dirty="0" err="1"/>
              <a:t>student</a:t>
            </a:r>
            <a:r>
              <a:rPr lang="es-ES" dirty="0"/>
              <a:t> B. </a:t>
            </a:r>
            <a:r>
              <a:rPr lang="es-ES" dirty="0" err="1"/>
              <a:t>It</a:t>
            </a:r>
            <a:r>
              <a:rPr lang="es-ES" baseline="0" dirty="0"/>
              <a:t> </a:t>
            </a:r>
            <a:r>
              <a:rPr lang="es-ES" baseline="0" dirty="0" err="1"/>
              <a:t>may</a:t>
            </a:r>
            <a:r>
              <a:rPr lang="es-ES" baseline="0" dirty="0"/>
              <a:t> be </a:t>
            </a:r>
            <a:r>
              <a:rPr lang="es-ES" baseline="0" dirty="0" err="1"/>
              <a:t>necessary</a:t>
            </a:r>
            <a:r>
              <a:rPr lang="es-ES" baseline="0" dirty="0"/>
              <a:t> to do </a:t>
            </a:r>
            <a:r>
              <a:rPr lang="es-ES" baseline="0" dirty="0" err="1"/>
              <a:t>this</a:t>
            </a:r>
            <a:r>
              <a:rPr lang="es-ES" baseline="0" dirty="0"/>
              <a:t> a </a:t>
            </a:r>
            <a:r>
              <a:rPr lang="es-ES" baseline="0" dirty="0" err="1"/>
              <a:t>couple</a:t>
            </a:r>
            <a:r>
              <a:rPr lang="es-ES" baseline="0" dirty="0"/>
              <a:t> of </a:t>
            </a:r>
            <a:r>
              <a:rPr lang="es-ES" baseline="0" dirty="0" err="1"/>
              <a:t>items</a:t>
            </a:r>
            <a:r>
              <a:rPr lang="es-ES" baseline="0" dirty="0"/>
              <a:t>, as </a:t>
            </a:r>
            <a:r>
              <a:rPr lang="es-ES" baseline="0" dirty="0" err="1"/>
              <a:t>there</a:t>
            </a:r>
            <a:r>
              <a:rPr lang="es-ES" baseline="0" dirty="0"/>
              <a:t> are </a:t>
            </a:r>
            <a:r>
              <a:rPr lang="es-ES" baseline="0" dirty="0" err="1"/>
              <a:t>three</a:t>
            </a:r>
            <a:r>
              <a:rPr lang="es-ES" baseline="0" dirty="0"/>
              <a:t> </a:t>
            </a:r>
            <a:r>
              <a:rPr lang="es-ES" baseline="0" dirty="0" err="1"/>
              <a:t>pieces</a:t>
            </a:r>
            <a:r>
              <a:rPr lang="es-ES" baseline="0" dirty="0"/>
              <a:t> of </a:t>
            </a:r>
            <a:r>
              <a:rPr lang="es-ES" baseline="0" dirty="0" err="1"/>
              <a:t>information</a:t>
            </a:r>
            <a:r>
              <a:rPr lang="es-ES" baseline="0" dirty="0"/>
              <a:t> to </a:t>
            </a:r>
            <a:r>
              <a:rPr lang="es-ES" baseline="0" dirty="0" err="1"/>
              <a:t>fill</a:t>
            </a:r>
            <a:r>
              <a:rPr lang="es-ES" baseline="0" dirty="0"/>
              <a:t> in.</a:t>
            </a: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Student</a:t>
            </a:r>
            <a:r>
              <a:rPr lang="es-ES" dirty="0"/>
              <a:t> B completes </a:t>
            </a:r>
            <a:r>
              <a:rPr lang="es-ES" dirty="0" err="1"/>
              <a:t>the</a:t>
            </a:r>
            <a:r>
              <a:rPr lang="es-ES" dirty="0"/>
              <a:t> </a:t>
            </a:r>
            <a:r>
              <a:rPr lang="es-ES" dirty="0" err="1"/>
              <a:t>table</a:t>
            </a:r>
            <a:r>
              <a:rPr lang="es-E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Students</a:t>
            </a:r>
            <a:r>
              <a:rPr lang="es-ES" dirty="0"/>
              <a:t>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The</a:t>
            </a:r>
            <a:r>
              <a:rPr lang="es-ES" dirty="0"/>
              <a:t> </a:t>
            </a:r>
            <a:r>
              <a:rPr lang="es-ES" dirty="0" err="1"/>
              <a:t>answer</a:t>
            </a:r>
            <a:r>
              <a:rPr lang="es-ES" dirty="0"/>
              <a:t> </a:t>
            </a:r>
            <a:r>
              <a:rPr lang="es-ES" dirty="0" err="1"/>
              <a:t>slides</a:t>
            </a:r>
            <a:r>
              <a:rPr lang="es-ES" dirty="0"/>
              <a:t> </a:t>
            </a:r>
            <a:r>
              <a:rPr lang="es-ES" dirty="0" err="1"/>
              <a:t>for</a:t>
            </a:r>
            <a:r>
              <a:rPr lang="es-ES" dirty="0"/>
              <a:t> </a:t>
            </a:r>
            <a:r>
              <a:rPr lang="es-ES" dirty="0" err="1"/>
              <a:t>this</a:t>
            </a:r>
            <a:r>
              <a:rPr lang="es-ES" dirty="0"/>
              <a:t> </a:t>
            </a:r>
            <a:r>
              <a:rPr lang="es-ES" dirty="0" err="1"/>
              <a:t>activity</a:t>
            </a:r>
            <a:r>
              <a:rPr lang="es-ES" dirty="0"/>
              <a:t> ar</a:t>
            </a:r>
            <a:r>
              <a:rPr lang="es-ES" baseline="0" dirty="0"/>
              <a:t>e </a:t>
            </a:r>
            <a:r>
              <a:rPr lang="es-ES" baseline="0" dirty="0" err="1"/>
              <a:t>slides</a:t>
            </a:r>
            <a:r>
              <a:rPr lang="es-ES" baseline="0" dirty="0"/>
              <a:t> 24 and 25.</a:t>
            </a: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b="0" dirty="0"/>
          </a:p>
          <a:p>
            <a:endParaRPr lang="es-ES" dirty="0">
              <a:effectLst/>
            </a:endParaRPr>
          </a:p>
          <a:p>
            <a:endParaRPr lang="x-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33789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b="1" dirty="0"/>
              <a:t>DO NOT SHOW DURING ACTIVITY</a:t>
            </a:r>
          </a:p>
        </p:txBody>
      </p:sp>
      <p:sp>
        <p:nvSpPr>
          <p:cNvPr id="4" name="Marcador de número de diapositiva 3"/>
          <p:cNvSpPr>
            <a:spLocks noGrp="1"/>
          </p:cNvSpPr>
          <p:nvPr>
            <p:ph type="sldNum" sz="quarter" idx="5"/>
          </p:nvPr>
        </p:nvSpPr>
        <p:spPr/>
        <p:txBody>
          <a:bodyPr/>
          <a:lstStyle/>
          <a:p>
            <a:fld id="{051212F4-EB5A-464B-92EC-DACFCB1CC2CD}" type="slidenum">
              <a:rPr lang="en-GB" smtClean="0"/>
              <a:t>33</a:t>
            </a:fld>
            <a:endParaRPr lang="en-GB"/>
          </a:p>
        </p:txBody>
      </p:sp>
    </p:spTree>
    <p:extLst>
      <p:ext uri="{BB962C8B-B14F-4D97-AF65-F5344CB8AC3E}">
        <p14:creationId xmlns:p14="http://schemas.microsoft.com/office/powerpoint/2010/main" val="1537885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1" dirty="0"/>
              <a:t>DO NOT SHOW DURING ACTIVITY</a:t>
            </a:r>
          </a:p>
          <a:p>
            <a:endParaRPr lang="x-none" dirty="0"/>
          </a:p>
        </p:txBody>
      </p:sp>
      <p:sp>
        <p:nvSpPr>
          <p:cNvPr id="4" name="Marcador de número de diapositiva 3"/>
          <p:cNvSpPr>
            <a:spLocks noGrp="1"/>
          </p:cNvSpPr>
          <p:nvPr>
            <p:ph type="sldNum" sz="quarter" idx="5"/>
          </p:nvPr>
        </p:nvSpPr>
        <p:spPr/>
        <p:txBody>
          <a:bodyPr/>
          <a:lstStyle/>
          <a:p>
            <a:fld id="{051212F4-EB5A-464B-92EC-DACFCB1CC2CD}" type="slidenum">
              <a:rPr lang="en-GB" smtClean="0"/>
              <a:t>34</a:t>
            </a:fld>
            <a:endParaRPr lang="en-GB"/>
          </a:p>
        </p:txBody>
      </p:sp>
    </p:spTree>
    <p:extLst>
      <p:ext uri="{BB962C8B-B14F-4D97-AF65-F5344CB8AC3E}">
        <p14:creationId xmlns:p14="http://schemas.microsoft.com/office/powerpoint/2010/main" val="540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 ANSWER SLIDE:</a:t>
            </a:r>
            <a:r>
              <a:rPr lang="en-GB" b="1" baseline="0" dirty="0"/>
              <a:t> </a:t>
            </a:r>
            <a:r>
              <a:rPr lang="x-none" b="1" dirty="0"/>
              <a:t>DO NOT SHOW DURING ACTIVITY</a:t>
            </a:r>
          </a:p>
        </p:txBody>
      </p:sp>
      <p:sp>
        <p:nvSpPr>
          <p:cNvPr id="4" name="Marcador de número de diapositiva 3"/>
          <p:cNvSpPr>
            <a:spLocks noGrp="1"/>
          </p:cNvSpPr>
          <p:nvPr>
            <p:ph type="sldNum" sz="quarter" idx="5"/>
          </p:nvPr>
        </p:nvSpPr>
        <p:spPr/>
        <p:txBody>
          <a:bodyPr/>
          <a:lstStyle/>
          <a:p>
            <a:fld id="{051212F4-EB5A-464B-92EC-DACFCB1CC2CD}" type="slidenum">
              <a:rPr lang="en-GB" smtClean="0"/>
              <a:t>35</a:t>
            </a:fld>
            <a:endParaRPr lang="en-GB"/>
          </a:p>
        </p:txBody>
      </p:sp>
    </p:spTree>
    <p:extLst>
      <p:ext uri="{BB962C8B-B14F-4D97-AF65-F5344CB8AC3E}">
        <p14:creationId xmlns:p14="http://schemas.microsoft.com/office/powerpoint/2010/main" val="2184398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a:t>
            </a:r>
            <a:r>
              <a:rPr lang="en-GB" b="1" baseline="0" dirty="0"/>
              <a:t> SLIDE: </a:t>
            </a:r>
            <a:r>
              <a:rPr lang="x-none" b="1" dirty="0"/>
              <a:t>DO NOT SHOW DURING ACTIVITY</a:t>
            </a:r>
          </a:p>
          <a:p>
            <a:endParaRPr lang="x-none" dirty="0"/>
          </a:p>
        </p:txBody>
      </p:sp>
      <p:sp>
        <p:nvSpPr>
          <p:cNvPr id="4" name="Marcador de número de diapositiva 3"/>
          <p:cNvSpPr>
            <a:spLocks noGrp="1"/>
          </p:cNvSpPr>
          <p:nvPr>
            <p:ph type="sldNum" sz="quarter" idx="5"/>
          </p:nvPr>
        </p:nvSpPr>
        <p:spPr/>
        <p:txBody>
          <a:bodyPr/>
          <a:lstStyle/>
          <a:p>
            <a:fld id="{051212F4-EB5A-464B-92EC-DACFCB1CC2CD}" type="slidenum">
              <a:rPr lang="en-GB" smtClean="0"/>
              <a:t>36</a:t>
            </a:fld>
            <a:endParaRPr lang="en-GB"/>
          </a:p>
        </p:txBody>
      </p:sp>
    </p:spTree>
    <p:extLst>
      <p:ext uri="{BB962C8B-B14F-4D97-AF65-F5344CB8AC3E}">
        <p14:creationId xmlns:p14="http://schemas.microsoft.com/office/powerpoint/2010/main" val="966677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8.3.2.7</a:t>
            </a:r>
          </a:p>
          <a:p>
            <a:r>
              <a:rPr lang="en-US" b="1" dirty="0"/>
              <a:t>OPTION 2</a:t>
            </a:r>
          </a:p>
          <a:p>
            <a:endParaRPr lang="en-US" b="1" dirty="0"/>
          </a:p>
          <a:p>
            <a:r>
              <a:rPr lang="en-US" b="1" dirty="0"/>
              <a:t>Timing: </a:t>
            </a:r>
            <a:r>
              <a:rPr lang="en-US" b="0" dirty="0"/>
              <a:t>12 minutes</a:t>
            </a:r>
            <a:r>
              <a:rPr lang="en-US" b="0" baseline="0" dirty="0"/>
              <a:t> </a:t>
            </a:r>
            <a:endParaRPr lang="en-US" b="0" dirty="0"/>
          </a:p>
          <a:p>
            <a:endParaRPr lang="en-US" b="1" dirty="0"/>
          </a:p>
          <a:p>
            <a:r>
              <a:rPr lang="en-US" b="1" dirty="0"/>
              <a:t>Aim: </a:t>
            </a:r>
            <a:r>
              <a:rPr lang="en-US" b="0" dirty="0"/>
              <a:t>to </a:t>
            </a:r>
            <a:r>
              <a:rPr lang="en-US" b="0" baseline="0" dirty="0"/>
              <a:t>ask questions either about habitual actions or future plans using </a:t>
            </a:r>
            <a:r>
              <a:rPr lang="en-US" b="0" dirty="0"/>
              <a:t>‘</a:t>
            </a:r>
            <a:r>
              <a:rPr lang="en-US" b="0" dirty="0" err="1"/>
              <a:t>ir</a:t>
            </a:r>
            <a:r>
              <a:rPr lang="en-US" b="0" dirty="0"/>
              <a:t>’ in the 2</a:t>
            </a:r>
            <a:r>
              <a:rPr lang="en-US" b="0" baseline="30000" dirty="0"/>
              <a:t>nd</a:t>
            </a:r>
            <a:r>
              <a:rPr lang="en-US" b="0" dirty="0"/>
              <a:t> person singular</a:t>
            </a:r>
            <a:r>
              <a:rPr lang="en-US" b="0" baseline="0" dirty="0"/>
              <a:t>; </a:t>
            </a:r>
            <a:r>
              <a:rPr lang="en-US" b="0" dirty="0"/>
              <a:t>to also practise vocabulary</a:t>
            </a:r>
            <a:r>
              <a:rPr lang="en-US" b="0" baseline="0" dirty="0"/>
              <a:t>.</a:t>
            </a:r>
          </a:p>
          <a:p>
            <a:endParaRPr lang="en-US" b="1" dirty="0"/>
          </a:p>
          <a:p>
            <a:r>
              <a:rPr lang="en-US" b="1" dirty="0"/>
              <a:t>Procedure:</a:t>
            </a:r>
          </a:p>
          <a:p>
            <a:r>
              <a:rPr lang="en-US" b="0" dirty="0"/>
              <a:t>1. Person A </a:t>
            </a:r>
            <a:r>
              <a:rPr lang="es-ES" b="0" dirty="0" err="1"/>
              <a:t>reads</a:t>
            </a:r>
            <a:r>
              <a:rPr lang="es-ES" b="0" dirty="0"/>
              <a:t> </a:t>
            </a:r>
            <a:r>
              <a:rPr lang="es-ES" b="0" dirty="0" err="1"/>
              <a:t>the</a:t>
            </a:r>
            <a:r>
              <a:rPr lang="es-ES" b="0" dirty="0"/>
              <a:t> </a:t>
            </a:r>
            <a:r>
              <a:rPr lang="es-ES" b="0" dirty="0" err="1"/>
              <a:t>question</a:t>
            </a:r>
            <a:r>
              <a:rPr lang="es-ES" b="0" dirty="0"/>
              <a:t> </a:t>
            </a:r>
            <a:r>
              <a:rPr lang="es-ES" b="0" dirty="0" err="1"/>
              <a:t>out</a:t>
            </a:r>
            <a:r>
              <a:rPr lang="es-ES" b="0" dirty="0"/>
              <a:t> </a:t>
            </a:r>
            <a:r>
              <a:rPr lang="es-ES" b="0" dirty="0" err="1"/>
              <a:t>loud</a:t>
            </a:r>
            <a:r>
              <a:rPr lang="es-ES" b="0" dirty="0"/>
              <a:t> in </a:t>
            </a:r>
            <a:r>
              <a:rPr lang="es-ES" b="0" dirty="0" err="1"/>
              <a:t>Spanish</a:t>
            </a:r>
            <a:r>
              <a:rPr lang="en-GB" b="0" dirty="0"/>
              <a:t>.</a:t>
            </a:r>
            <a:endParaRPr lang="en-US" b="0" dirty="0"/>
          </a:p>
          <a:p>
            <a:r>
              <a:rPr lang="en-US" b="0" dirty="0"/>
              <a:t>2. Person B listens carefully and decides whether the partner is asking about the present (routine actions) or the future (plans). They then look at</a:t>
            </a:r>
            <a:r>
              <a:rPr lang="en-US" b="0" baseline="0" dirty="0"/>
              <a:t> their card and say ‘yes’ or ‘no’, answering with a full sentence where possible. Note that both students will be required to ask full sentences as part of the activity, so a complete answer is to be encouraged, but not expected. </a:t>
            </a:r>
          </a:p>
          <a:p>
            <a:r>
              <a:rPr lang="en-US" b="0" baseline="0" dirty="0"/>
              <a:t>3. Students swap roles.</a:t>
            </a:r>
            <a:endParaRPr lang="en-US" b="0" dirty="0"/>
          </a:p>
          <a:p>
            <a:endParaRPr lang="en-US" b="0" dirty="0"/>
          </a:p>
          <a:p>
            <a:r>
              <a:rPr lang="en-GB" b="1" i="0" baseline="0" dirty="0"/>
              <a:t>Note: </a:t>
            </a:r>
            <a:r>
              <a:rPr lang="en-GB" b="0" i="0" baseline="0" dirty="0"/>
              <a:t>The</a:t>
            </a:r>
            <a:r>
              <a:rPr lang="en-GB" b="1" i="0" baseline="0" dirty="0"/>
              <a:t> </a:t>
            </a:r>
            <a:r>
              <a:rPr lang="en-GB" i="0" baseline="0" dirty="0"/>
              <a:t>Spanish present simple, in addition to expressing habitual actions, is also frequently used to express future intentions/plans. For example, one can say ‘</a:t>
            </a:r>
            <a:r>
              <a:rPr lang="en-GB" i="0" baseline="0" dirty="0" err="1"/>
              <a:t>Mañana</a:t>
            </a:r>
            <a:r>
              <a:rPr lang="en-GB" i="0" baseline="0" dirty="0"/>
              <a:t> </a:t>
            </a:r>
            <a:r>
              <a:rPr lang="en-GB" i="0" baseline="0" dirty="0" err="1"/>
              <a:t>vamos</a:t>
            </a:r>
            <a:r>
              <a:rPr lang="en-GB" i="0" baseline="0" dirty="0"/>
              <a:t> a California’. We’re going to California tomorrow.’ (Butt &amp; Benjamin, 2004). This is an additional use of the present simple that will be taught later.</a:t>
            </a:r>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27545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DO NOT DISPLAY DURING ACTIVITY</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77696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DO NOT DISPLAY DURING ACTIVITY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6179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2" name="Google Shape;136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Student A’s prompt cards - DO NOT DISPLAY DURING ACTIVITY</a:t>
            </a:r>
            <a:endParaRPr b="1"/>
          </a:p>
        </p:txBody>
      </p:sp>
      <p:sp>
        <p:nvSpPr>
          <p:cNvPr id="1363" name="Google Shape;136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4</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8544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7" name="Google Shape;138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Student B’s prompt cards - DO NOT DISPLAY DURING ACTIVITY</a:t>
            </a:r>
            <a:endParaRPr b="1"/>
          </a:p>
        </p:txBody>
      </p:sp>
      <p:sp>
        <p:nvSpPr>
          <p:cNvPr id="1388" name="Google Shape;138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5</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2" name="Google Shape;141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These are the blank grids for student A and student B to record what they hear.</a:t>
            </a:r>
            <a:endParaRPr b="1"/>
          </a:p>
        </p:txBody>
      </p:sp>
      <p:sp>
        <p:nvSpPr>
          <p:cNvPr id="1413" name="Google Shape;141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6</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7" name="Google Shape;142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ANSWERS</a:t>
            </a:r>
            <a:endParaRPr/>
          </a:p>
          <a:p>
            <a:pPr marL="0" lvl="0" indent="0" algn="l" rtl="0">
              <a:spcBef>
                <a:spcPts val="0"/>
              </a:spcBef>
              <a:spcAft>
                <a:spcPts val="0"/>
              </a:spcAft>
              <a:buNone/>
            </a:pPr>
            <a:r>
              <a:rPr lang="en-GB" b="0"/>
              <a:t>Here are the answers for the teacher to be able to conduct whole class feedback.</a:t>
            </a:r>
            <a:endParaRPr b="0"/>
          </a:p>
        </p:txBody>
      </p:sp>
      <p:sp>
        <p:nvSpPr>
          <p:cNvPr id="1428" name="Google Shape;142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7</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8.1.1.2</a:t>
            </a:r>
          </a:p>
          <a:p>
            <a:r>
              <a:rPr lang="en-GB" b="1" dirty="0"/>
              <a:t>Timing</a:t>
            </a:r>
            <a:r>
              <a:rPr lang="en-GB" dirty="0"/>
              <a:t>: 12</a:t>
            </a:r>
            <a:r>
              <a:rPr lang="en-GB" baseline="0" dirty="0"/>
              <a:t> minutes</a:t>
            </a:r>
            <a:endParaRPr lang="en-GB" dirty="0"/>
          </a:p>
          <a:p>
            <a:endParaRPr lang="en-GB" dirty="0"/>
          </a:p>
          <a:p>
            <a:r>
              <a:rPr lang="en-US" b="1" dirty="0"/>
              <a:t>Aim:  </a:t>
            </a:r>
            <a:r>
              <a:rPr lang="en-GB" dirty="0"/>
              <a:t>To practise endings –é and –aste. </a:t>
            </a:r>
            <a:r>
              <a:rPr lang="en-GB" baseline="0" dirty="0"/>
              <a:t>An active choice will be needed between these two verb forms in each interaction, both by the speaker and listener. This makes the choice of verb essential to completion of the task. </a:t>
            </a:r>
          </a:p>
          <a:p>
            <a:r>
              <a:rPr lang="en-GB" baseline="0" dirty="0"/>
              <a:t>Other features practised here include: question intonation, negative ‘no’ and vocabulary drawn from previous weeks</a:t>
            </a:r>
          </a:p>
          <a:p>
            <a:pPr marL="171450" indent="-171450">
              <a:buFontTx/>
              <a:buChar char="-"/>
            </a:pPr>
            <a:endParaRPr lang="en-GB" b="1" baseline="0" dirty="0"/>
          </a:p>
          <a:p>
            <a:pPr marL="0" indent="0">
              <a:buFontTx/>
              <a:buNone/>
            </a:pPr>
            <a:r>
              <a:rPr lang="en-GB" b="1" baseline="0" dirty="0"/>
              <a:t>Procedure: </a:t>
            </a:r>
          </a:p>
          <a:p>
            <a:pPr marL="228600" indent="-228600">
              <a:buFontTx/>
              <a:buAutoNum type="arabicPeriod"/>
            </a:pPr>
            <a:r>
              <a:rPr lang="en-GB" baseline="0" dirty="0"/>
              <a:t>Person A uses their prompt cards to ask a question that either starts with ‘’did I’ or ‘did you’. </a:t>
            </a:r>
          </a:p>
          <a:p>
            <a:pPr marL="228600" indent="-228600">
              <a:buFontTx/>
              <a:buAutoNum type="arabicPeriod"/>
            </a:pPr>
            <a:r>
              <a:rPr lang="en-GB" baseline="0" dirty="0"/>
              <a:t>Student B listens and says ‘</a:t>
            </a:r>
            <a:r>
              <a:rPr lang="en-GB" baseline="0" dirty="0" err="1"/>
              <a:t>sí</a:t>
            </a:r>
            <a:r>
              <a:rPr lang="en-GB" baseline="0" dirty="0"/>
              <a:t>’ and the corresponding verb ending if the question is represented on their card and ‘no’ and the corresponding verb ending if the person referenced did not do the action. </a:t>
            </a:r>
          </a:p>
          <a:p>
            <a:pPr marL="228600" indent="-228600">
              <a:buFontTx/>
              <a:buAutoNum type="arabicPeriod"/>
            </a:pPr>
            <a:r>
              <a:rPr lang="en-GB" baseline="0" dirty="0"/>
              <a:t>Encourage full sentences in responses, if possible. Student A then completes their card accordingly, adding a tick or cross after each question. </a:t>
            </a:r>
          </a:p>
          <a:p>
            <a:pPr marL="228600" indent="-228600">
              <a:buFontTx/>
              <a:buAutoNum type="arabicPeriod"/>
            </a:pPr>
            <a:endParaRPr lang="en-GB" baseline="0" dirty="0"/>
          </a:p>
          <a:p>
            <a:pPr marL="0" indent="0">
              <a:buFontTx/>
              <a:buNone/>
            </a:pPr>
            <a:r>
              <a:rPr lang="en-GB" b="1" baseline="0" dirty="0"/>
              <a:t>Note: </a:t>
            </a:r>
          </a:p>
          <a:p>
            <a:pPr marL="0" indent="0">
              <a:buFontTx/>
              <a:buNone/>
            </a:pPr>
            <a:r>
              <a:rPr lang="en-GB" b="1" baseline="0" dirty="0"/>
              <a:t>1. </a:t>
            </a:r>
            <a:r>
              <a:rPr lang="en-GB" b="0" baseline="0" dirty="0"/>
              <a:t>Two</a:t>
            </a:r>
            <a:r>
              <a:rPr lang="en-GB" baseline="0" dirty="0"/>
              <a:t> of the –ar verbs are have slight changes in the past (jugar -&gt; </a:t>
            </a:r>
            <a:r>
              <a:rPr lang="en-GB" baseline="0" dirty="0" err="1"/>
              <a:t>jugué</a:t>
            </a:r>
            <a:r>
              <a:rPr lang="en-GB" baseline="0" dirty="0"/>
              <a:t>, </a:t>
            </a:r>
            <a:r>
              <a:rPr lang="en-GB" baseline="0" dirty="0" err="1"/>
              <a:t>buscar</a:t>
            </a:r>
            <a:r>
              <a:rPr lang="en-GB" baseline="0" dirty="0"/>
              <a:t> -&gt; </a:t>
            </a:r>
            <a:r>
              <a:rPr lang="en-GB" baseline="0" dirty="0" err="1"/>
              <a:t>busqué</a:t>
            </a:r>
            <a:r>
              <a:rPr lang="en-GB" baseline="0" dirty="0"/>
              <a:t>) but these are spelling changes that shouldn’t affect students’ ability to use the verbs orally.</a:t>
            </a:r>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326410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r>
              <a:rPr lang="en-GB" b="0" dirty="0"/>
              <a:t>See accompanying Word doc for printable version.</a:t>
            </a:r>
          </a:p>
          <a:p>
            <a:endParaRPr lang="en-GB" b="1" dirty="0"/>
          </a:p>
          <a:p>
            <a:r>
              <a:rPr lang="en-GB" b="1" baseline="0" dirty="0"/>
              <a:t>Target answers for Person A during speaking, based on Person B’s questions:</a:t>
            </a:r>
          </a:p>
          <a:p>
            <a:pPr marL="228600" indent="-228600">
              <a:buAutoNum type="arabicPeriod"/>
            </a:pPr>
            <a:r>
              <a:rPr lang="en-GB" b="0" baseline="0" dirty="0"/>
              <a:t>No, no </a:t>
            </a:r>
            <a:r>
              <a:rPr lang="en-GB" b="0" baseline="0" dirty="0" err="1"/>
              <a:t>trabajé</a:t>
            </a:r>
            <a:r>
              <a:rPr lang="en-GB" b="0" baseline="0" dirty="0"/>
              <a:t> </a:t>
            </a:r>
            <a:r>
              <a:rPr lang="en-GB" b="0" baseline="0" dirty="0" err="1"/>
              <a:t>después</a:t>
            </a:r>
            <a:r>
              <a:rPr lang="en-GB" b="0" baseline="0" dirty="0"/>
              <a:t> de la escuela.</a:t>
            </a:r>
          </a:p>
          <a:p>
            <a:pPr marL="228600" indent="-228600">
              <a:buAutoNum type="arabicPeriod"/>
            </a:pPr>
            <a:r>
              <a:rPr lang="en-GB" b="0" baseline="0" dirty="0" err="1"/>
              <a:t>Sí</a:t>
            </a:r>
            <a:r>
              <a:rPr lang="en-GB" b="0" baseline="0" dirty="0"/>
              <a:t>, </a:t>
            </a:r>
            <a:r>
              <a:rPr lang="en-GB" b="0" baseline="0" dirty="0" err="1"/>
              <a:t>intentaste</a:t>
            </a:r>
            <a:r>
              <a:rPr lang="en-GB" b="0" baseline="0" dirty="0"/>
              <a:t> </a:t>
            </a:r>
            <a:r>
              <a:rPr lang="en-GB" b="0" baseline="0" dirty="0" err="1"/>
              <a:t>ayudar</a:t>
            </a:r>
            <a:r>
              <a:rPr lang="en-GB" b="0" baseline="0" dirty="0"/>
              <a:t> en las </a:t>
            </a:r>
            <a:r>
              <a:rPr lang="en-GB" b="0" baseline="0" dirty="0" err="1"/>
              <a:t>actividades</a:t>
            </a:r>
            <a:r>
              <a:rPr lang="en-GB" b="0" baseline="0" dirty="0"/>
              <a:t> de la escuela.</a:t>
            </a:r>
          </a:p>
          <a:p>
            <a:pPr marL="228600" indent="-228600">
              <a:buAutoNum type="arabicPeriod"/>
            </a:pPr>
            <a:r>
              <a:rPr lang="en-GB" b="0" baseline="0" dirty="0" err="1"/>
              <a:t>Sí</a:t>
            </a:r>
            <a:r>
              <a:rPr lang="en-GB" b="0" baseline="0" dirty="0"/>
              <a:t>, </a:t>
            </a:r>
            <a:r>
              <a:rPr lang="en-GB" b="0" baseline="0" dirty="0" err="1"/>
              <a:t>aproveché</a:t>
            </a:r>
            <a:r>
              <a:rPr lang="en-GB" b="0" baseline="0" dirty="0"/>
              <a:t> las </a:t>
            </a:r>
            <a:r>
              <a:rPr lang="en-GB" b="0" baseline="0" dirty="0" err="1"/>
              <a:t>clases</a:t>
            </a:r>
            <a:r>
              <a:rPr lang="en-GB" b="0" baseline="0" dirty="0"/>
              <a:t>.</a:t>
            </a:r>
          </a:p>
          <a:p>
            <a:pPr marL="228600" indent="-228600">
              <a:buAutoNum type="arabicPeriod"/>
            </a:pPr>
            <a:r>
              <a:rPr lang="en-GB" b="0" baseline="0" dirty="0"/>
              <a:t>No, no </a:t>
            </a:r>
            <a:r>
              <a:rPr lang="en-GB" b="0" baseline="0" dirty="0" err="1"/>
              <a:t>pasaste</a:t>
            </a:r>
            <a:r>
              <a:rPr lang="en-GB" b="0" baseline="0" dirty="0"/>
              <a:t> mucho </a:t>
            </a:r>
            <a:r>
              <a:rPr lang="en-GB" b="0" baseline="0" dirty="0" err="1"/>
              <a:t>tiempo</a:t>
            </a:r>
            <a:r>
              <a:rPr lang="en-GB" b="0" baseline="0" dirty="0"/>
              <a:t> con amigos.</a:t>
            </a:r>
          </a:p>
          <a:p>
            <a:pPr marL="228600" indent="-228600">
              <a:buAutoNum type="arabicPeriod"/>
            </a:pPr>
            <a:r>
              <a:rPr lang="en-GB" b="0" baseline="0" dirty="0"/>
              <a:t>No, no </a:t>
            </a:r>
            <a:r>
              <a:rPr lang="en-GB" b="0" baseline="0" dirty="0" err="1"/>
              <a:t>estudié</a:t>
            </a:r>
            <a:r>
              <a:rPr lang="en-GB" b="0" baseline="0" dirty="0"/>
              <a:t> </a:t>
            </a:r>
            <a:r>
              <a:rPr lang="en-GB" b="0" baseline="0" dirty="0" err="1"/>
              <a:t>inglés</a:t>
            </a:r>
            <a:r>
              <a:rPr lang="en-GB" b="0" baseline="0" dirty="0"/>
              <a:t>.</a:t>
            </a:r>
          </a:p>
          <a:p>
            <a:pPr marL="228600" indent="-228600">
              <a:buAutoNum type="arabicPeriod"/>
            </a:pPr>
            <a:r>
              <a:rPr lang="en-GB" b="0" baseline="0" dirty="0" err="1"/>
              <a:t>Sí</a:t>
            </a:r>
            <a:r>
              <a:rPr lang="en-GB" b="0" baseline="0" dirty="0"/>
              <a:t>, </a:t>
            </a:r>
            <a:r>
              <a:rPr lang="en-GB" b="0" baseline="0" dirty="0" err="1"/>
              <a:t>compré</a:t>
            </a:r>
            <a:r>
              <a:rPr lang="en-GB" b="0" baseline="0" dirty="0"/>
              <a:t> una </a:t>
            </a:r>
            <a:r>
              <a:rPr lang="en-GB" b="0" baseline="0" dirty="0" err="1"/>
              <a:t>bicicleta</a:t>
            </a:r>
            <a:r>
              <a:rPr lang="en-GB" b="0" baseline="0" dirty="0"/>
              <a:t>.</a:t>
            </a:r>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352648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1815-7704-40D6-71AA-17A4C8980E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A53CC7-8B4C-1609-5980-60CE6548B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28D4F8E-8174-0DD1-EB95-124CF8BE4ACE}"/>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5" name="Footer Placeholder 4">
            <a:extLst>
              <a:ext uri="{FF2B5EF4-FFF2-40B4-BE49-F238E27FC236}">
                <a16:creationId xmlns:a16="http://schemas.microsoft.com/office/drawing/2014/main" id="{DC1D53E7-7699-3EF9-EFCD-140CC865A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EDDB-FAA1-4A28-D439-0E038C229EF8}"/>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6349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49B0-C0D8-35EC-3183-54A9245F5B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A0B8CD-EC67-2F7D-2653-5742FDC3FF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9B06BF-D3A1-2EA5-7F26-E0BD4B6630FF}"/>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5" name="Footer Placeholder 4">
            <a:extLst>
              <a:ext uri="{FF2B5EF4-FFF2-40B4-BE49-F238E27FC236}">
                <a16:creationId xmlns:a16="http://schemas.microsoft.com/office/drawing/2014/main" id="{3FB18642-8B32-F4EB-3599-2895D464E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C4535-E0EB-07DF-D061-2765CAC02614}"/>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270135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8AE23-6DC4-FC29-D004-B279FE9D5B3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A6522B-3D35-9FD3-2584-B8E360492F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5D8457-3764-B8FF-8C40-647ECCA857AA}"/>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5" name="Footer Placeholder 4">
            <a:extLst>
              <a:ext uri="{FF2B5EF4-FFF2-40B4-BE49-F238E27FC236}">
                <a16:creationId xmlns:a16="http://schemas.microsoft.com/office/drawing/2014/main" id="{92016DF9-2F29-2D29-A408-EBBE0831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E862D-D2B6-3651-B3FB-A024D612F46B}"/>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1637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6D5-7661-BA17-F5BB-880A772DEF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2448BD-1166-7163-CD23-EF09F18F2E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16436B-8E22-8982-3231-0D08818634AB}"/>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5" name="Footer Placeholder 4">
            <a:extLst>
              <a:ext uri="{FF2B5EF4-FFF2-40B4-BE49-F238E27FC236}">
                <a16:creationId xmlns:a16="http://schemas.microsoft.com/office/drawing/2014/main" id="{78C6C2EC-6AE3-3379-5BD7-8EEB9BC6B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FA3F-E78D-FBE8-AE08-4C1E75C13CB2}"/>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02472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563E-82D7-3655-8414-1105EA799E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237217-D984-0CBD-3412-BFA46CA78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AFD837-FF81-92C9-D50B-C57598CB50C3}"/>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5" name="Footer Placeholder 4">
            <a:extLst>
              <a:ext uri="{FF2B5EF4-FFF2-40B4-BE49-F238E27FC236}">
                <a16:creationId xmlns:a16="http://schemas.microsoft.com/office/drawing/2014/main" id="{95546BC0-BB77-E50A-E008-CC633D357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FBCD2-C13D-D75C-EA07-472E59E1E034}"/>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93661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72F8-11B9-0398-7807-8D83E888FE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672222-5E0C-E27E-2B19-B5D570B696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30A66C7-2C7D-9F74-79F5-279E75478A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FB15EB-7A3A-041F-E4F7-EDA5821D8B0E}"/>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6" name="Footer Placeholder 5">
            <a:extLst>
              <a:ext uri="{FF2B5EF4-FFF2-40B4-BE49-F238E27FC236}">
                <a16:creationId xmlns:a16="http://schemas.microsoft.com/office/drawing/2014/main" id="{8491027C-84E0-137D-9C69-99D24FD70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E2FD8-6581-1FDF-8DA9-3D37E3F630E3}"/>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76331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3C1A-020B-1680-96E2-7C1F16D199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996039-2AB4-F198-1DEF-15EDC3F1D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1B63EB-3801-1E29-B1D0-95BD7B813C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C4B5F9-3485-20A6-00E1-3C626AE30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7DE6D4-CCE6-B845-12DD-2CA0FC6B72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AB9141-A174-06FB-ED70-5D3D5AC5BF2B}"/>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8" name="Footer Placeholder 7">
            <a:extLst>
              <a:ext uri="{FF2B5EF4-FFF2-40B4-BE49-F238E27FC236}">
                <a16:creationId xmlns:a16="http://schemas.microsoft.com/office/drawing/2014/main" id="{77685E50-73BA-E9B5-DF80-36CB7CB43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14632-F35E-2AF8-615C-A24C020B7B55}"/>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3800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A4BB-DA76-14F5-B612-AF8CF9D4E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64CC04-1822-E909-0C9C-F02E12B0277B}"/>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4" name="Footer Placeholder 3">
            <a:extLst>
              <a:ext uri="{FF2B5EF4-FFF2-40B4-BE49-F238E27FC236}">
                <a16:creationId xmlns:a16="http://schemas.microsoft.com/office/drawing/2014/main" id="{9FB0CBA0-767B-2B8D-49ED-A9E03F2278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33A875-B152-88C2-2DB1-A57B19530A3C}"/>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20831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D6D2F-F031-F560-37A5-9621F503187D}"/>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3" name="Footer Placeholder 2">
            <a:extLst>
              <a:ext uri="{FF2B5EF4-FFF2-40B4-BE49-F238E27FC236}">
                <a16:creationId xmlns:a16="http://schemas.microsoft.com/office/drawing/2014/main" id="{DE7EAC16-2630-CCE9-82EA-55FE88A87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5DBB38-3225-6923-CF98-7A92669BDB2D}"/>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4562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0D4F-7CBD-9455-618A-CA81F2D974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F27FBA-0BBD-15BD-396B-23934C48C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C0E58D4-6060-100D-5990-7C4A55025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97D596-F574-2484-3F07-026A5DD38787}"/>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6" name="Footer Placeholder 5">
            <a:extLst>
              <a:ext uri="{FF2B5EF4-FFF2-40B4-BE49-F238E27FC236}">
                <a16:creationId xmlns:a16="http://schemas.microsoft.com/office/drawing/2014/main" id="{2993FBB1-39EB-6F51-657E-F229BB31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6A02F-6779-3660-B645-02BF2A9A7967}"/>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7601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BD88-B340-84FB-AC04-F6D3213E2F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5C19D4-F6A6-2A30-6A65-51BED84FD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23B273-7FB8-C593-916F-618D854CC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74ED57-8B88-111E-2D40-2AED6E1E1D5A}"/>
              </a:ext>
            </a:extLst>
          </p:cNvPr>
          <p:cNvSpPr>
            <a:spLocks noGrp="1"/>
          </p:cNvSpPr>
          <p:nvPr>
            <p:ph type="dt" sz="half" idx="10"/>
          </p:nvPr>
        </p:nvSpPr>
        <p:spPr/>
        <p:txBody>
          <a:bodyPr/>
          <a:lstStyle/>
          <a:p>
            <a:fld id="{DCC2E114-EF17-E34B-AD66-CA975D619F55}" type="datetimeFigureOut">
              <a:rPr lang="en-US" smtClean="0"/>
              <a:t>6/21/22</a:t>
            </a:fld>
            <a:endParaRPr lang="en-US"/>
          </a:p>
        </p:txBody>
      </p:sp>
      <p:sp>
        <p:nvSpPr>
          <p:cNvPr id="6" name="Footer Placeholder 5">
            <a:extLst>
              <a:ext uri="{FF2B5EF4-FFF2-40B4-BE49-F238E27FC236}">
                <a16:creationId xmlns:a16="http://schemas.microsoft.com/office/drawing/2014/main" id="{DD70ABFF-BAF1-75FF-7BE3-3B015D245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4772B-5A55-7420-05AF-13DA6D718C07}"/>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20567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1BC7F-F823-9261-BBEF-AB8EFE86D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17CFFE-47B3-1FAC-A55C-CFEF8779B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1CD50B7-50D7-E1A7-6AB8-E6379D002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DCC2E114-EF17-E34B-AD66-CA975D619F55}" type="datetimeFigureOut">
              <a:rPr lang="en-US" smtClean="0"/>
              <a:pPr/>
              <a:t>6/21/22</a:t>
            </a:fld>
            <a:endParaRPr lang="en-US" dirty="0"/>
          </a:p>
        </p:txBody>
      </p:sp>
      <p:sp>
        <p:nvSpPr>
          <p:cNvPr id="5" name="Footer Placeholder 4">
            <a:extLst>
              <a:ext uri="{FF2B5EF4-FFF2-40B4-BE49-F238E27FC236}">
                <a16:creationId xmlns:a16="http://schemas.microsoft.com/office/drawing/2014/main" id="{9E65AAE5-227A-365E-FFDE-7A720B726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C823448-1C91-2990-3274-8121CC5EA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037FD2CE-BAA9-8C40-B8BD-4978EFA50431}" type="slidenum">
              <a:rPr lang="en-US" smtClean="0"/>
              <a:pPr/>
              <a:t>‹#›</a:t>
            </a:fld>
            <a:endParaRPr lang="en-US" dirty="0"/>
          </a:p>
        </p:txBody>
      </p:sp>
    </p:spTree>
    <p:extLst>
      <p:ext uri="{BB962C8B-B14F-4D97-AF65-F5344CB8AC3E}">
        <p14:creationId xmlns:p14="http://schemas.microsoft.com/office/powerpoint/2010/main" val="389743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tif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tif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1.tiff"/><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tif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150" name="Google Shape;150;p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r>
              <a:rPr lang="en-GB" sz="3600" b="1" dirty="0">
                <a:solidFill>
                  <a:schemeClr val="bg1"/>
                </a:solidFill>
              </a:rPr>
              <a:t>Examples</a:t>
            </a:r>
          </a:p>
        </p:txBody>
      </p:sp>
      <p:sp>
        <p:nvSpPr>
          <p:cNvPr id="151" name="Google Shape;151;p2"/>
          <p:cNvSpPr/>
          <p:nvPr/>
        </p:nvSpPr>
        <p:spPr>
          <a:xfrm>
            <a:off x="10261600" y="258166"/>
            <a:ext cx="1666542"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production</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28" name="TextBox 27">
            <a:extLst>
              <a:ext uri="{FF2B5EF4-FFF2-40B4-BE49-F238E27FC236}">
                <a16:creationId xmlns:a16="http://schemas.microsoft.com/office/drawing/2014/main" id="{75C2F975-91D8-9E55-8DCF-78BB21E9A5E5}"/>
              </a:ext>
            </a:extLst>
          </p:cNvPr>
          <p:cNvSpPr txBox="1"/>
          <p:nvPr/>
        </p:nvSpPr>
        <p:spPr>
          <a:xfrm>
            <a:off x="907617" y="1720840"/>
            <a:ext cx="10376766" cy="3416320"/>
          </a:xfrm>
          <a:prstGeom prst="rect">
            <a:avLst/>
          </a:prstGeom>
          <a:noFill/>
        </p:spPr>
        <p:txBody>
          <a:bodyPr wrap="square" rtlCol="0">
            <a:spAutoFit/>
          </a:bodyPr>
          <a:lstStyle/>
          <a:p>
            <a:pPr lvl="0" algn="ctr">
              <a:defRPr/>
            </a:pPr>
            <a:r>
              <a:rPr lang="en-US" sz="7200" b="1" dirty="0">
                <a:solidFill>
                  <a:srgbClr val="4472C4">
                    <a:lumMod val="50000"/>
                  </a:srgbClr>
                </a:solidFill>
                <a:latin typeface="Century Gothic" panose="020B0502020202020204" pitchFamily="34" charset="0"/>
              </a:rPr>
              <a:t>Role play tasks (including transactional)</a:t>
            </a:r>
          </a:p>
        </p:txBody>
      </p:sp>
    </p:spTree>
    <p:extLst>
      <p:ext uri="{BB962C8B-B14F-4D97-AF65-F5344CB8AC3E}">
        <p14:creationId xmlns:p14="http://schemas.microsoft.com/office/powerpoint/2010/main" val="221907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87" y="1151068"/>
            <a:ext cx="5967118" cy="5038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4" name="Title 2">
            <a:extLst>
              <a:ext uri="{FF2B5EF4-FFF2-40B4-BE49-F238E27FC236}">
                <a16:creationId xmlns:a16="http://schemas.microsoft.com/office/drawing/2014/main" id="{89A9CC99-6E6F-BA4F-8531-09C581FE85E7}"/>
              </a:ext>
            </a:extLst>
          </p:cNvPr>
          <p:cNvSpPr txBox="1">
            <a:spLocks/>
          </p:cNvSpPr>
          <p:nvPr/>
        </p:nvSpPr>
        <p:spPr>
          <a:xfrm>
            <a:off x="42286" y="1226599"/>
            <a:ext cx="4917972"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8" name="TextBox 7"/>
          <p:cNvSpPr txBox="1"/>
          <p:nvPr/>
        </p:nvSpPr>
        <p:spPr>
          <a:xfrm>
            <a:off x="0" y="3270483"/>
            <a:ext cx="6074074"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2. Did I </a:t>
            </a:r>
            <a:r>
              <a:rPr lang="en-GB" sz="2000" dirty="0">
                <a:solidFill>
                  <a:schemeClr val="accent5">
                    <a:lumMod val="50000"/>
                  </a:schemeClr>
                </a:solidFill>
                <a:latin typeface="Century Gothic" panose="020B0502020202020204" pitchFamily="34" charset="0"/>
              </a:rPr>
              <a:t>try to help in school activities?</a:t>
            </a:r>
          </a:p>
        </p:txBody>
      </p:sp>
      <p:sp>
        <p:nvSpPr>
          <p:cNvPr id="17" name="Rectangle 16"/>
          <p:cNvSpPr/>
          <p:nvPr/>
        </p:nvSpPr>
        <p:spPr>
          <a:xfrm>
            <a:off x="6077230" y="1151068"/>
            <a:ext cx="5972033" cy="50526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19" name="Title 2">
            <a:extLst>
              <a:ext uri="{FF2B5EF4-FFF2-40B4-BE49-F238E27FC236}">
                <a16:creationId xmlns:a16="http://schemas.microsoft.com/office/drawing/2014/main" id="{89A9CC99-6E6F-BA4F-8531-09C581FE85E7}"/>
              </a:ext>
            </a:extLst>
          </p:cNvPr>
          <p:cNvSpPr txBox="1">
            <a:spLocks/>
          </p:cNvSpPr>
          <p:nvPr/>
        </p:nvSpPr>
        <p:spPr>
          <a:xfrm>
            <a:off x="25296" y="1883688"/>
            <a:ext cx="5442017"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Tick  (     )  if that person did it and cross out (     ) if that person didn’t.</a:t>
            </a:r>
            <a:endParaRPr lang="en-US" sz="2000" dirty="0">
              <a:solidFill>
                <a:srgbClr val="002060"/>
              </a:solidFill>
            </a:endParaRPr>
          </a:p>
        </p:txBody>
      </p:sp>
      <p:sp>
        <p:nvSpPr>
          <p:cNvPr id="22" name="TextBox 21"/>
          <p:cNvSpPr txBox="1"/>
          <p:nvPr/>
        </p:nvSpPr>
        <p:spPr>
          <a:xfrm>
            <a:off x="6017011" y="3015972"/>
            <a:ext cx="453636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[organise a day in the countryside]</a:t>
            </a:r>
          </a:p>
        </p:txBody>
      </p:sp>
      <p:sp>
        <p:nvSpPr>
          <p:cNvPr id="24" name="TextBox 23"/>
          <p:cNvSpPr txBox="1"/>
          <p:nvPr/>
        </p:nvSpPr>
        <p:spPr>
          <a:xfrm>
            <a:off x="6037371" y="3540507"/>
            <a:ext cx="447073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[look for a job in the afternoons]</a:t>
            </a:r>
          </a:p>
        </p:txBody>
      </p:sp>
      <p:sp>
        <p:nvSpPr>
          <p:cNvPr id="26" name="TextBox 25"/>
          <p:cNvSpPr txBox="1"/>
          <p:nvPr/>
        </p:nvSpPr>
        <p:spPr>
          <a:xfrm>
            <a:off x="6037002" y="4085212"/>
            <a:ext cx="47896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[try to win a prize]</a:t>
            </a:r>
          </a:p>
        </p:txBody>
      </p:sp>
      <p:sp>
        <p:nvSpPr>
          <p:cNvPr id="28" name="TextBox 27"/>
          <p:cNvSpPr txBox="1"/>
          <p:nvPr/>
        </p:nvSpPr>
        <p:spPr>
          <a:xfrm>
            <a:off x="6026396" y="4620097"/>
            <a:ext cx="4179981"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[sing songs in concerts]</a:t>
            </a:r>
          </a:p>
        </p:txBody>
      </p:sp>
      <p:sp>
        <p:nvSpPr>
          <p:cNvPr id="30" name="TextBox 29"/>
          <p:cNvSpPr txBox="1"/>
          <p:nvPr/>
        </p:nvSpPr>
        <p:spPr>
          <a:xfrm>
            <a:off x="6049360" y="5164802"/>
            <a:ext cx="3966751"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[take the bus sometimes]</a:t>
            </a:r>
          </a:p>
        </p:txBody>
      </p:sp>
      <p:sp>
        <p:nvSpPr>
          <p:cNvPr id="32" name="TextBox 31"/>
          <p:cNvSpPr txBox="1"/>
          <p:nvPr/>
        </p:nvSpPr>
        <p:spPr>
          <a:xfrm>
            <a:off x="6077229" y="5695885"/>
            <a:ext cx="3769604"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[play a lot in the river]</a:t>
            </a:r>
          </a:p>
        </p:txBody>
      </p:sp>
      <p:sp>
        <p:nvSpPr>
          <p:cNvPr id="33" name="TextBox 32"/>
          <p:cNvSpPr txBox="1"/>
          <p:nvPr/>
        </p:nvSpPr>
        <p:spPr>
          <a:xfrm>
            <a:off x="0" y="18790"/>
            <a:ext cx="2777139"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B – Noel</a:t>
            </a:r>
          </a:p>
        </p:txBody>
      </p:sp>
      <p:pic>
        <p:nvPicPr>
          <p:cNvPr id="44"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4417" y="3031017"/>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7358" y="3066476"/>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7359" y="3607054"/>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1150" y="3563294"/>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3444" y="4180786"/>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4239" y="4019925"/>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1982" y="4585762"/>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4416" y="4748193"/>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1150" y="5239481"/>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7956" y="5259160"/>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0949" y="5821514"/>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1150" y="5736411"/>
            <a:ext cx="340178" cy="354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32" y="2641112"/>
            <a:ext cx="541466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 Did you work after school?</a:t>
            </a:r>
          </a:p>
        </p:txBody>
      </p:sp>
      <p:pic>
        <p:nvPicPr>
          <p:cNvPr id="53"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76" y="1781019"/>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406" y="2218457"/>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0" y="3899855"/>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3. Did you </a:t>
            </a:r>
            <a:r>
              <a:rPr lang="en-GB" sz="2000" dirty="0">
                <a:solidFill>
                  <a:schemeClr val="accent5">
                    <a:lumMod val="50000"/>
                  </a:schemeClr>
                </a:solidFill>
                <a:latin typeface="Century Gothic" panose="020B0502020202020204" pitchFamily="34" charset="0"/>
              </a:rPr>
              <a:t>make the most of the classes?</a:t>
            </a:r>
          </a:p>
        </p:txBody>
      </p:sp>
      <p:sp>
        <p:nvSpPr>
          <p:cNvPr id="58" name="TextBox 57"/>
          <p:cNvSpPr txBox="1"/>
          <p:nvPr/>
        </p:nvSpPr>
        <p:spPr>
          <a:xfrm>
            <a:off x="14321" y="4504589"/>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4. Did I </a:t>
            </a:r>
            <a:r>
              <a:rPr lang="en-GB" sz="2000" dirty="0">
                <a:solidFill>
                  <a:schemeClr val="accent5">
                    <a:lumMod val="50000"/>
                  </a:schemeClr>
                </a:solidFill>
                <a:latin typeface="Century Gothic" panose="020B0502020202020204" pitchFamily="34" charset="0"/>
              </a:rPr>
              <a:t>spend a lot of time with friends?</a:t>
            </a:r>
          </a:p>
        </p:txBody>
      </p:sp>
      <p:sp>
        <p:nvSpPr>
          <p:cNvPr id="59" name="TextBox 58"/>
          <p:cNvSpPr txBox="1"/>
          <p:nvPr/>
        </p:nvSpPr>
        <p:spPr>
          <a:xfrm>
            <a:off x="34681" y="5136187"/>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5. Did you </a:t>
            </a:r>
            <a:r>
              <a:rPr lang="en-GB" sz="2000" dirty="0">
                <a:solidFill>
                  <a:schemeClr val="accent5">
                    <a:lumMod val="50000"/>
                  </a:schemeClr>
                </a:solidFill>
                <a:latin typeface="Century Gothic" panose="020B0502020202020204" pitchFamily="34" charset="0"/>
              </a:rPr>
              <a:t>study English?</a:t>
            </a:r>
          </a:p>
        </p:txBody>
      </p:sp>
      <p:sp>
        <p:nvSpPr>
          <p:cNvPr id="60" name="TextBox 59"/>
          <p:cNvSpPr txBox="1"/>
          <p:nvPr/>
        </p:nvSpPr>
        <p:spPr>
          <a:xfrm>
            <a:off x="25296" y="5695011"/>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6. Did you </a:t>
            </a:r>
            <a:r>
              <a:rPr lang="en-GB" sz="2000" dirty="0">
                <a:solidFill>
                  <a:schemeClr val="accent5">
                    <a:lumMod val="50000"/>
                  </a:schemeClr>
                </a:solidFill>
                <a:latin typeface="Century Gothic" panose="020B0502020202020204" pitchFamily="34" charset="0"/>
              </a:rPr>
              <a:t>buy a bike?</a:t>
            </a:r>
          </a:p>
        </p:txBody>
      </p:sp>
      <p:pic>
        <p:nvPicPr>
          <p:cNvPr id="42" name="Imagen 41">
            <a:extLst>
              <a:ext uri="{FF2B5EF4-FFF2-40B4-BE49-F238E27FC236}">
                <a16:creationId xmlns:a16="http://schemas.microsoft.com/office/drawing/2014/main" id="{9E319594-5BE2-194C-89B4-7C59FCEAD4B0}"/>
              </a:ext>
            </a:extLst>
          </p:cNvPr>
          <p:cNvPicPr>
            <a:picLocks noChangeAspect="1"/>
          </p:cNvPicPr>
          <p:nvPr/>
        </p:nvPicPr>
        <p:blipFill rotWithShape="1">
          <a:blip r:embed="rId5"/>
          <a:srcRect l="51037" t="10177"/>
          <a:stretch/>
        </p:blipFill>
        <p:spPr>
          <a:xfrm>
            <a:off x="2844964" y="57972"/>
            <a:ext cx="523337" cy="1010743"/>
          </a:xfrm>
          <a:prstGeom prst="rect">
            <a:avLst/>
          </a:prstGeom>
        </p:spPr>
      </p:pic>
      <p:sp>
        <p:nvSpPr>
          <p:cNvPr id="43" name="TextBox 42"/>
          <p:cNvSpPr txBox="1"/>
          <p:nvPr/>
        </p:nvSpPr>
        <p:spPr>
          <a:xfrm>
            <a:off x="9919727" y="2518103"/>
            <a:ext cx="1634297" cy="400110"/>
          </a:xfrm>
          <a:prstGeom prst="rect">
            <a:avLst/>
          </a:prstGeom>
          <a:noFill/>
        </p:spPr>
        <p:txBody>
          <a:bodyPr wrap="square" rtlCol="0">
            <a:spAutoFit/>
          </a:bodyPr>
          <a:lstStyle/>
          <a:p>
            <a:pPr algn="ctr"/>
            <a:r>
              <a:rPr lang="en-GB" sz="2000" dirty="0">
                <a:solidFill>
                  <a:schemeClr val="accent5">
                    <a:lumMod val="50000"/>
                  </a:schemeClr>
                </a:solidFill>
                <a:latin typeface="Century Gothic" panose="020B0502020202020204" pitchFamily="34" charset="0"/>
              </a:rPr>
              <a:t>my partner</a:t>
            </a:r>
          </a:p>
        </p:txBody>
      </p:sp>
      <p:sp>
        <p:nvSpPr>
          <p:cNvPr id="45" name="TextBox 44"/>
          <p:cNvSpPr txBox="1"/>
          <p:nvPr/>
        </p:nvSpPr>
        <p:spPr>
          <a:xfrm>
            <a:off x="11318121" y="2518103"/>
            <a:ext cx="999469" cy="400110"/>
          </a:xfrm>
          <a:prstGeom prst="rect">
            <a:avLst/>
          </a:prstGeom>
          <a:noFill/>
        </p:spPr>
        <p:txBody>
          <a:bodyPr wrap="square" rtlCol="0">
            <a:spAutoFit/>
          </a:bodyPr>
          <a:lstStyle/>
          <a:p>
            <a:pPr algn="ctr"/>
            <a:r>
              <a:rPr lang="en-GB" sz="2000" dirty="0">
                <a:solidFill>
                  <a:schemeClr val="accent5">
                    <a:lumMod val="50000"/>
                  </a:schemeClr>
                </a:solidFill>
                <a:latin typeface="Century Gothic" panose="020B0502020202020204" pitchFamily="34" charset="0"/>
              </a:rPr>
              <a:t>me</a:t>
            </a:r>
          </a:p>
        </p:txBody>
      </p:sp>
      <p:sp>
        <p:nvSpPr>
          <p:cNvPr id="47" name="Title 2">
            <a:extLst>
              <a:ext uri="{FF2B5EF4-FFF2-40B4-BE49-F238E27FC236}">
                <a16:creationId xmlns:a16="http://schemas.microsoft.com/office/drawing/2014/main" id="{89A9CC99-6E6F-BA4F-8531-09C581FE85E7}"/>
              </a:ext>
            </a:extLst>
          </p:cNvPr>
          <p:cNvSpPr txBox="1">
            <a:spLocks/>
          </p:cNvSpPr>
          <p:nvPr/>
        </p:nvSpPr>
        <p:spPr>
          <a:xfrm>
            <a:off x="6143015" y="1152562"/>
            <a:ext cx="5967118" cy="12208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Persona B </a:t>
            </a:r>
          </a:p>
          <a:p>
            <a:pPr>
              <a:lnSpc>
                <a:spcPct val="120000"/>
              </a:lnSpc>
            </a:pPr>
            <a:r>
              <a:rPr lang="en-GB" sz="2000" b="1" dirty="0">
                <a:solidFill>
                  <a:srgbClr val="002060"/>
                </a:solidFill>
              </a:rPr>
              <a:t>Is your partner asking ‘Did I…’ or ‘Did you…’ ?</a:t>
            </a:r>
          </a:p>
          <a:p>
            <a:pPr>
              <a:lnSpc>
                <a:spcPct val="120000"/>
              </a:lnSpc>
            </a:pPr>
            <a:r>
              <a:rPr lang="en-GB" sz="2000" b="1" dirty="0">
                <a:solidFill>
                  <a:srgbClr val="002060"/>
                </a:solidFill>
              </a:rPr>
              <a:t>Say if that person did it  (    ) or not (    ) :</a:t>
            </a:r>
            <a:endParaRPr lang="en-US" sz="2000" dirty="0">
              <a:solidFill>
                <a:srgbClr val="002060"/>
              </a:solidFill>
            </a:endParaRPr>
          </a:p>
        </p:txBody>
      </p:sp>
      <p:pic>
        <p:nvPicPr>
          <p:cNvPr id="52" name="Picture 2" descr="http://www.clker.com/cliparts/j/p/l/D/8/K/green-tick-md.png">
            <a:extLst>
              <a:ext uri="{FF2B5EF4-FFF2-40B4-BE49-F238E27FC236}">
                <a16:creationId xmlns:a16="http://schemas.microsoft.com/office/drawing/2014/main" id="{70CAE2CA-98D0-4E3A-BC3A-23AD15E9A8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871" y="2010471"/>
            <a:ext cx="261092" cy="27208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0905" y="2044877"/>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48" name="Rectángulo 6">
            <a:extLst>
              <a:ext uri="{FF2B5EF4-FFF2-40B4-BE49-F238E27FC236}">
                <a16:creationId xmlns:a16="http://schemas.microsoft.com/office/drawing/2014/main" id="{E7C02AE1-F75F-3B44-83B7-B953E453B1FE}"/>
              </a:ext>
            </a:extLst>
          </p:cNvPr>
          <p:cNvSpPr/>
          <p:nvPr/>
        </p:nvSpPr>
        <p:spPr>
          <a:xfrm>
            <a:off x="9618740" y="257875"/>
            <a:ext cx="2200494" cy="369332"/>
          </a:xfrm>
          <a:prstGeom prst="rect">
            <a:avLst/>
          </a:prstGeom>
        </p:spPr>
        <p:txBody>
          <a:bodyPr wrap="square">
            <a:spAutoFit/>
          </a:bodyPr>
          <a:lstStyle/>
          <a:p>
            <a:r>
              <a:rPr lang="en-GB" dirty="0" err="1">
                <a:solidFill>
                  <a:prstClr val="white"/>
                </a:solidFill>
                <a:latin typeface="Century Gothic" panose="020B0502020202020204" pitchFamily="34" charset="0"/>
              </a:rPr>
              <a:t>hablar</a:t>
            </a:r>
            <a:r>
              <a:rPr lang="en-GB" dirty="0">
                <a:solidFill>
                  <a:prstClr val="white"/>
                </a:solidFill>
                <a:latin typeface="Century Gothic" panose="020B0502020202020204" pitchFamily="34" charset="0"/>
              </a:rPr>
              <a:t> / escuchar</a:t>
            </a:r>
            <a:endParaRPr lang="es-GB" dirty="0">
              <a:latin typeface="Century Gothic" panose="020B0502020202020204" pitchFamily="34" charset="0"/>
            </a:endParaRPr>
          </a:p>
        </p:txBody>
      </p:sp>
      <p:sp>
        <p:nvSpPr>
          <p:cNvPr id="49" name="Rounded Rectangle 11" descr="background rectangle&#10;">
            <a:extLst>
              <a:ext uri="{FF2B5EF4-FFF2-40B4-BE49-F238E27FC236}">
                <a16:creationId xmlns:a16="http://schemas.microsoft.com/office/drawing/2014/main" id="{9268BA27-9508-448E-9915-ACE234D74542}"/>
              </a:ext>
            </a:extLst>
          </p:cNvPr>
          <p:cNvSpPr/>
          <p:nvPr/>
        </p:nvSpPr>
        <p:spPr>
          <a:xfrm>
            <a:off x="9493598" y="399147"/>
            <a:ext cx="2521671" cy="400585"/>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56" name="Title 1"/>
          <p:cNvSpPr>
            <a:spLocks noGrp="1"/>
          </p:cNvSpPr>
          <p:nvPr>
            <p:ph type="title" idx="4294967295"/>
          </p:nvPr>
        </p:nvSpPr>
        <p:spPr>
          <a:xfrm>
            <a:off x="9530270" y="381071"/>
            <a:ext cx="2703239" cy="456649"/>
          </a:xfrm>
        </p:spPr>
        <p:txBody>
          <a:bodyPr>
            <a:normAutofit/>
          </a:bodyPr>
          <a:lstStyle/>
          <a:p>
            <a:r>
              <a:rPr lang="en-GB" sz="2000" b="1" dirty="0" err="1">
                <a:solidFill>
                  <a:schemeClr val="bg1"/>
                </a:solidFill>
              </a:rPr>
              <a:t>hablar</a:t>
            </a:r>
            <a:r>
              <a:rPr lang="en-GB" sz="2000" b="1" dirty="0">
                <a:solidFill>
                  <a:schemeClr val="bg1"/>
                </a:solidFill>
              </a:rPr>
              <a:t> / </a:t>
            </a:r>
            <a:r>
              <a:rPr lang="en-GB" sz="2000" b="1" dirty="0" err="1">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341276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6132" y="483476"/>
            <a:ext cx="3128573"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Persona A - Rafaela</a:t>
            </a:r>
          </a:p>
        </p:txBody>
      </p:sp>
      <p:sp>
        <p:nvSpPr>
          <p:cNvPr id="66" name="TextBox 65"/>
          <p:cNvSpPr txBox="1"/>
          <p:nvPr/>
        </p:nvSpPr>
        <p:spPr>
          <a:xfrm>
            <a:off x="6061805" y="468924"/>
            <a:ext cx="2777139"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Persona B - Noel</a:t>
            </a:r>
          </a:p>
        </p:txBody>
      </p:sp>
      <p:sp>
        <p:nvSpPr>
          <p:cNvPr id="2" name="TextBox 1"/>
          <p:cNvSpPr txBox="1"/>
          <p:nvPr/>
        </p:nvSpPr>
        <p:spPr>
          <a:xfrm>
            <a:off x="0" y="0"/>
            <a:ext cx="1885497"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Respuestas</a:t>
            </a:r>
          </a:p>
        </p:txBody>
      </p:sp>
      <p:sp>
        <p:nvSpPr>
          <p:cNvPr id="90" name="Rectangle 2">
            <a:extLst>
              <a:ext uri="{FF2B5EF4-FFF2-40B4-BE49-F238E27FC236}">
                <a16:creationId xmlns:a16="http://schemas.microsoft.com/office/drawing/2014/main" id="{F4B20202-4D9E-D847-8138-42DCDEE874E9}"/>
              </a:ext>
            </a:extLst>
          </p:cNvPr>
          <p:cNvSpPr/>
          <p:nvPr/>
        </p:nvSpPr>
        <p:spPr>
          <a:xfrm>
            <a:off x="128882" y="1205331"/>
            <a:ext cx="5967118" cy="49954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91" name="Title 2">
            <a:extLst>
              <a:ext uri="{FF2B5EF4-FFF2-40B4-BE49-F238E27FC236}">
                <a16:creationId xmlns:a16="http://schemas.microsoft.com/office/drawing/2014/main" id="{4080519B-ABF0-074B-8963-9B3258172ADC}"/>
              </a:ext>
            </a:extLst>
          </p:cNvPr>
          <p:cNvSpPr txBox="1">
            <a:spLocks/>
          </p:cNvSpPr>
          <p:nvPr/>
        </p:nvSpPr>
        <p:spPr>
          <a:xfrm>
            <a:off x="125317" y="1334663"/>
            <a:ext cx="4917972"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92" name="TextBox 7">
            <a:extLst>
              <a:ext uri="{FF2B5EF4-FFF2-40B4-BE49-F238E27FC236}">
                <a16:creationId xmlns:a16="http://schemas.microsoft.com/office/drawing/2014/main" id="{79117D17-C1D5-F84C-B2A1-E2B201F5C2A7}"/>
              </a:ext>
            </a:extLst>
          </p:cNvPr>
          <p:cNvSpPr txBox="1"/>
          <p:nvPr/>
        </p:nvSpPr>
        <p:spPr>
          <a:xfrm>
            <a:off x="86595" y="3281678"/>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2. Did you </a:t>
            </a:r>
            <a:r>
              <a:rPr lang="en-GB" sz="2000" dirty="0">
                <a:solidFill>
                  <a:schemeClr val="accent5">
                    <a:lumMod val="50000"/>
                  </a:schemeClr>
                </a:solidFill>
                <a:latin typeface="Century Gothic" panose="020B0502020202020204" pitchFamily="34" charset="0"/>
              </a:rPr>
              <a:t>look for a job in the afternoons?</a:t>
            </a:r>
          </a:p>
        </p:txBody>
      </p:sp>
      <p:sp>
        <p:nvSpPr>
          <p:cNvPr id="93" name="Title 2">
            <a:extLst>
              <a:ext uri="{FF2B5EF4-FFF2-40B4-BE49-F238E27FC236}">
                <a16:creationId xmlns:a16="http://schemas.microsoft.com/office/drawing/2014/main" id="{5AF17FE1-6A1A-F641-8B17-DEC44FC5AA35}"/>
              </a:ext>
            </a:extLst>
          </p:cNvPr>
          <p:cNvSpPr txBox="1">
            <a:spLocks/>
          </p:cNvSpPr>
          <p:nvPr/>
        </p:nvSpPr>
        <p:spPr>
          <a:xfrm>
            <a:off x="111891" y="1894883"/>
            <a:ext cx="5442017"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Tick  (     )  if that person did it and cross out (     ) if that person didn’t.</a:t>
            </a:r>
            <a:endParaRPr lang="en-US" sz="2000" dirty="0">
              <a:solidFill>
                <a:srgbClr val="002060"/>
              </a:solidFill>
            </a:endParaRPr>
          </a:p>
        </p:txBody>
      </p:sp>
      <p:sp>
        <p:nvSpPr>
          <p:cNvPr id="94" name="TextBox 6">
            <a:extLst>
              <a:ext uri="{FF2B5EF4-FFF2-40B4-BE49-F238E27FC236}">
                <a16:creationId xmlns:a16="http://schemas.microsoft.com/office/drawing/2014/main" id="{9D2957C0-3308-A644-B0E2-8F990F86B047}"/>
              </a:ext>
            </a:extLst>
          </p:cNvPr>
          <p:cNvSpPr txBox="1"/>
          <p:nvPr/>
        </p:nvSpPr>
        <p:spPr>
          <a:xfrm>
            <a:off x="88927" y="2652307"/>
            <a:ext cx="575549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 Did I organize a day in the countryside? </a:t>
            </a:r>
          </a:p>
        </p:txBody>
      </p:sp>
      <p:pic>
        <p:nvPicPr>
          <p:cNvPr id="95" name="Picture 2" descr="http://www.clker.com/cliparts/j/p/l/D/8/K/green-tick-md.png">
            <a:extLst>
              <a:ext uri="{FF2B5EF4-FFF2-40B4-BE49-F238E27FC236}">
                <a16:creationId xmlns:a16="http://schemas.microsoft.com/office/drawing/2014/main" id="{A64F9919-7E8D-D54D-8C54-F5C3F4838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71" y="1792214"/>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Red X Cross Wrong Not Clip Art">
            <a:extLst>
              <a:ext uri="{FF2B5EF4-FFF2-40B4-BE49-F238E27FC236}">
                <a16:creationId xmlns:a16="http://schemas.microsoft.com/office/drawing/2014/main" id="{9464C5F8-5096-9547-9F1C-4D2B6A04CE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01" y="2229652"/>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56">
            <a:extLst>
              <a:ext uri="{FF2B5EF4-FFF2-40B4-BE49-F238E27FC236}">
                <a16:creationId xmlns:a16="http://schemas.microsoft.com/office/drawing/2014/main" id="{73E38F3B-9A25-F54B-A710-8E7C68853280}"/>
              </a:ext>
            </a:extLst>
          </p:cNvPr>
          <p:cNvSpPr txBox="1"/>
          <p:nvPr/>
        </p:nvSpPr>
        <p:spPr>
          <a:xfrm>
            <a:off x="86595" y="3911050"/>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3. Did I </a:t>
            </a:r>
            <a:r>
              <a:rPr lang="en-GB" sz="2000" dirty="0">
                <a:solidFill>
                  <a:schemeClr val="accent5">
                    <a:lumMod val="50000"/>
                  </a:schemeClr>
                </a:solidFill>
                <a:latin typeface="Century Gothic" panose="020B0502020202020204" pitchFamily="34" charset="0"/>
              </a:rPr>
              <a:t>try to win a prize?</a:t>
            </a:r>
          </a:p>
        </p:txBody>
      </p:sp>
      <p:sp>
        <p:nvSpPr>
          <p:cNvPr id="98" name="TextBox 57">
            <a:extLst>
              <a:ext uri="{FF2B5EF4-FFF2-40B4-BE49-F238E27FC236}">
                <a16:creationId xmlns:a16="http://schemas.microsoft.com/office/drawing/2014/main" id="{FF73BC2E-C05B-4E46-AB36-4419E181B178}"/>
              </a:ext>
            </a:extLst>
          </p:cNvPr>
          <p:cNvSpPr txBox="1"/>
          <p:nvPr/>
        </p:nvSpPr>
        <p:spPr>
          <a:xfrm>
            <a:off x="94629" y="4566385"/>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4. Did you </a:t>
            </a:r>
            <a:r>
              <a:rPr lang="en-GB" sz="2000" dirty="0">
                <a:solidFill>
                  <a:schemeClr val="accent5">
                    <a:lumMod val="50000"/>
                  </a:schemeClr>
                </a:solidFill>
                <a:latin typeface="Century Gothic" panose="020B0502020202020204" pitchFamily="34" charset="0"/>
              </a:rPr>
              <a:t>sing songs in concerts?</a:t>
            </a:r>
          </a:p>
        </p:txBody>
      </p:sp>
      <p:sp>
        <p:nvSpPr>
          <p:cNvPr id="99" name="TextBox 58">
            <a:extLst>
              <a:ext uri="{FF2B5EF4-FFF2-40B4-BE49-F238E27FC236}">
                <a16:creationId xmlns:a16="http://schemas.microsoft.com/office/drawing/2014/main" id="{A02CE506-D9F7-9D47-AD77-29C277D633F4}"/>
              </a:ext>
            </a:extLst>
          </p:cNvPr>
          <p:cNvSpPr txBox="1"/>
          <p:nvPr/>
        </p:nvSpPr>
        <p:spPr>
          <a:xfrm>
            <a:off x="121276" y="5147382"/>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5. Did I </a:t>
            </a:r>
            <a:r>
              <a:rPr lang="en-GB" sz="2000" dirty="0">
                <a:solidFill>
                  <a:schemeClr val="accent5">
                    <a:lumMod val="50000"/>
                  </a:schemeClr>
                </a:solidFill>
                <a:latin typeface="Century Gothic" panose="020B0502020202020204" pitchFamily="34" charset="0"/>
              </a:rPr>
              <a:t>take the bus sometimes?</a:t>
            </a:r>
          </a:p>
        </p:txBody>
      </p:sp>
      <p:sp>
        <p:nvSpPr>
          <p:cNvPr id="100" name="TextBox 59">
            <a:extLst>
              <a:ext uri="{FF2B5EF4-FFF2-40B4-BE49-F238E27FC236}">
                <a16:creationId xmlns:a16="http://schemas.microsoft.com/office/drawing/2014/main" id="{2778E0BA-18E4-2E47-B0B8-C420D2F23A1E}"/>
              </a:ext>
            </a:extLst>
          </p:cNvPr>
          <p:cNvSpPr txBox="1"/>
          <p:nvPr/>
        </p:nvSpPr>
        <p:spPr>
          <a:xfrm>
            <a:off x="111891" y="5706206"/>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6. Did you </a:t>
            </a:r>
            <a:r>
              <a:rPr lang="en-GB" sz="2000" dirty="0">
                <a:solidFill>
                  <a:schemeClr val="accent5">
                    <a:lumMod val="50000"/>
                  </a:schemeClr>
                </a:solidFill>
                <a:latin typeface="Century Gothic" panose="020B0502020202020204" pitchFamily="34" charset="0"/>
              </a:rPr>
              <a:t>play a lot in the river?</a:t>
            </a:r>
          </a:p>
        </p:txBody>
      </p:sp>
      <p:sp>
        <p:nvSpPr>
          <p:cNvPr id="111" name="Rectangle 2">
            <a:extLst>
              <a:ext uri="{FF2B5EF4-FFF2-40B4-BE49-F238E27FC236}">
                <a16:creationId xmlns:a16="http://schemas.microsoft.com/office/drawing/2014/main" id="{9C710A45-1ADF-1F41-A59F-6CC9194B0A47}"/>
              </a:ext>
            </a:extLst>
          </p:cNvPr>
          <p:cNvSpPr/>
          <p:nvPr/>
        </p:nvSpPr>
        <p:spPr>
          <a:xfrm>
            <a:off x="6160213" y="1205331"/>
            <a:ext cx="5967118" cy="5038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112" name="Title 2">
            <a:extLst>
              <a:ext uri="{FF2B5EF4-FFF2-40B4-BE49-F238E27FC236}">
                <a16:creationId xmlns:a16="http://schemas.microsoft.com/office/drawing/2014/main" id="{E81E71A4-D548-0E48-8E33-F115E72008AE}"/>
              </a:ext>
            </a:extLst>
          </p:cNvPr>
          <p:cNvSpPr txBox="1">
            <a:spLocks/>
          </p:cNvSpPr>
          <p:nvPr/>
        </p:nvSpPr>
        <p:spPr>
          <a:xfrm>
            <a:off x="6160212" y="1280862"/>
            <a:ext cx="4917972"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113" name="TextBox 7">
            <a:extLst>
              <a:ext uri="{FF2B5EF4-FFF2-40B4-BE49-F238E27FC236}">
                <a16:creationId xmlns:a16="http://schemas.microsoft.com/office/drawing/2014/main" id="{24B0E42F-B49D-3A45-92E2-BA444EACEDA8}"/>
              </a:ext>
            </a:extLst>
          </p:cNvPr>
          <p:cNvSpPr txBox="1"/>
          <p:nvPr/>
        </p:nvSpPr>
        <p:spPr>
          <a:xfrm>
            <a:off x="6117926" y="3324746"/>
            <a:ext cx="6074074"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2. Did I </a:t>
            </a:r>
            <a:r>
              <a:rPr lang="en-GB" sz="2000" dirty="0">
                <a:solidFill>
                  <a:schemeClr val="accent5">
                    <a:lumMod val="50000"/>
                  </a:schemeClr>
                </a:solidFill>
                <a:latin typeface="Century Gothic" panose="020B0502020202020204" pitchFamily="34" charset="0"/>
              </a:rPr>
              <a:t>try to help in school activities?</a:t>
            </a:r>
          </a:p>
        </p:txBody>
      </p:sp>
      <p:sp>
        <p:nvSpPr>
          <p:cNvPr id="114" name="Title 2">
            <a:extLst>
              <a:ext uri="{FF2B5EF4-FFF2-40B4-BE49-F238E27FC236}">
                <a16:creationId xmlns:a16="http://schemas.microsoft.com/office/drawing/2014/main" id="{5DB02419-6268-2744-960A-D72DD3F80F74}"/>
              </a:ext>
            </a:extLst>
          </p:cNvPr>
          <p:cNvSpPr txBox="1">
            <a:spLocks/>
          </p:cNvSpPr>
          <p:nvPr/>
        </p:nvSpPr>
        <p:spPr>
          <a:xfrm>
            <a:off x="6143222" y="1937951"/>
            <a:ext cx="5442017"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Tick  (     )  if that person did it and cross out (     ) if that person didn’t.</a:t>
            </a:r>
            <a:endParaRPr lang="en-US" sz="2000" dirty="0">
              <a:solidFill>
                <a:srgbClr val="002060"/>
              </a:solidFill>
            </a:endParaRPr>
          </a:p>
        </p:txBody>
      </p:sp>
      <p:sp>
        <p:nvSpPr>
          <p:cNvPr id="115" name="TextBox 6">
            <a:extLst>
              <a:ext uri="{FF2B5EF4-FFF2-40B4-BE49-F238E27FC236}">
                <a16:creationId xmlns:a16="http://schemas.microsoft.com/office/drawing/2014/main" id="{EFAF849D-46A1-0B40-8F26-6AC391F1FFE9}"/>
              </a:ext>
            </a:extLst>
          </p:cNvPr>
          <p:cNvSpPr txBox="1"/>
          <p:nvPr/>
        </p:nvSpPr>
        <p:spPr>
          <a:xfrm>
            <a:off x="6120258" y="2695375"/>
            <a:ext cx="541466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 Did you work after school?</a:t>
            </a:r>
          </a:p>
        </p:txBody>
      </p:sp>
      <p:pic>
        <p:nvPicPr>
          <p:cNvPr id="116" name="Picture 2" descr="http://www.clker.com/cliparts/j/p/l/D/8/K/green-tick-md.png">
            <a:extLst>
              <a:ext uri="{FF2B5EF4-FFF2-40B4-BE49-F238E27FC236}">
                <a16:creationId xmlns:a16="http://schemas.microsoft.com/office/drawing/2014/main" id="{40EB21AC-8E72-C34D-B636-BBB8958213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302" y="1835282"/>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Red X Cross Wrong Not Clip Art">
            <a:extLst>
              <a:ext uri="{FF2B5EF4-FFF2-40B4-BE49-F238E27FC236}">
                <a16:creationId xmlns:a16="http://schemas.microsoft.com/office/drawing/2014/main" id="{6241C786-FBB4-AC43-8BA7-05BCE19B13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332" y="2272720"/>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56">
            <a:extLst>
              <a:ext uri="{FF2B5EF4-FFF2-40B4-BE49-F238E27FC236}">
                <a16:creationId xmlns:a16="http://schemas.microsoft.com/office/drawing/2014/main" id="{A778B726-2BB7-1A4A-9FA3-457D07A55B2A}"/>
              </a:ext>
            </a:extLst>
          </p:cNvPr>
          <p:cNvSpPr txBox="1"/>
          <p:nvPr/>
        </p:nvSpPr>
        <p:spPr>
          <a:xfrm>
            <a:off x="6117926" y="3954118"/>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3. Did you </a:t>
            </a:r>
            <a:r>
              <a:rPr lang="en-GB" sz="2000" dirty="0">
                <a:solidFill>
                  <a:schemeClr val="accent5">
                    <a:lumMod val="50000"/>
                  </a:schemeClr>
                </a:solidFill>
                <a:latin typeface="Century Gothic" panose="020B0502020202020204" pitchFamily="34" charset="0"/>
              </a:rPr>
              <a:t>make the most of the classes?</a:t>
            </a:r>
          </a:p>
        </p:txBody>
      </p:sp>
      <p:sp>
        <p:nvSpPr>
          <p:cNvPr id="119" name="TextBox 57">
            <a:extLst>
              <a:ext uri="{FF2B5EF4-FFF2-40B4-BE49-F238E27FC236}">
                <a16:creationId xmlns:a16="http://schemas.microsoft.com/office/drawing/2014/main" id="{6261909C-004B-4C4E-9120-2365AD4539BC}"/>
              </a:ext>
            </a:extLst>
          </p:cNvPr>
          <p:cNvSpPr txBox="1"/>
          <p:nvPr/>
        </p:nvSpPr>
        <p:spPr>
          <a:xfrm>
            <a:off x="6132247" y="4558852"/>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4. Did I </a:t>
            </a:r>
            <a:r>
              <a:rPr lang="en-GB" sz="2000" dirty="0">
                <a:solidFill>
                  <a:schemeClr val="accent5">
                    <a:lumMod val="50000"/>
                  </a:schemeClr>
                </a:solidFill>
                <a:latin typeface="Century Gothic" panose="020B0502020202020204" pitchFamily="34" charset="0"/>
              </a:rPr>
              <a:t>spend a lot of time with friends?</a:t>
            </a:r>
          </a:p>
        </p:txBody>
      </p:sp>
      <p:sp>
        <p:nvSpPr>
          <p:cNvPr id="120" name="TextBox 58">
            <a:extLst>
              <a:ext uri="{FF2B5EF4-FFF2-40B4-BE49-F238E27FC236}">
                <a16:creationId xmlns:a16="http://schemas.microsoft.com/office/drawing/2014/main" id="{E9508D95-287A-2443-A8B5-2D614F07034F}"/>
              </a:ext>
            </a:extLst>
          </p:cNvPr>
          <p:cNvSpPr txBox="1"/>
          <p:nvPr/>
        </p:nvSpPr>
        <p:spPr>
          <a:xfrm>
            <a:off x="6152607" y="5190450"/>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5. Did you </a:t>
            </a:r>
            <a:r>
              <a:rPr lang="en-GB" sz="2000" dirty="0">
                <a:solidFill>
                  <a:schemeClr val="accent5">
                    <a:lumMod val="50000"/>
                  </a:schemeClr>
                </a:solidFill>
                <a:latin typeface="Century Gothic" panose="020B0502020202020204" pitchFamily="34" charset="0"/>
              </a:rPr>
              <a:t>study English?</a:t>
            </a:r>
          </a:p>
        </p:txBody>
      </p:sp>
      <p:sp>
        <p:nvSpPr>
          <p:cNvPr id="121" name="TextBox 59">
            <a:extLst>
              <a:ext uri="{FF2B5EF4-FFF2-40B4-BE49-F238E27FC236}">
                <a16:creationId xmlns:a16="http://schemas.microsoft.com/office/drawing/2014/main" id="{ADBC547C-1910-C342-8791-FAA5B46F7C15}"/>
              </a:ext>
            </a:extLst>
          </p:cNvPr>
          <p:cNvSpPr txBox="1"/>
          <p:nvPr/>
        </p:nvSpPr>
        <p:spPr>
          <a:xfrm>
            <a:off x="6143222" y="5749274"/>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6. Did you </a:t>
            </a:r>
            <a:r>
              <a:rPr lang="en-GB" sz="2000" dirty="0">
                <a:solidFill>
                  <a:schemeClr val="accent5">
                    <a:lumMod val="50000"/>
                  </a:schemeClr>
                </a:solidFill>
                <a:latin typeface="Century Gothic" panose="020B0502020202020204" pitchFamily="34" charset="0"/>
              </a:rPr>
              <a:t>buy a bike?</a:t>
            </a:r>
          </a:p>
        </p:txBody>
      </p:sp>
      <p:pic>
        <p:nvPicPr>
          <p:cNvPr id="122" name="Imagen 121">
            <a:extLst>
              <a:ext uri="{FF2B5EF4-FFF2-40B4-BE49-F238E27FC236}">
                <a16:creationId xmlns:a16="http://schemas.microsoft.com/office/drawing/2014/main" id="{FDB84CE5-66D0-E54C-815C-B6C37683A91B}"/>
              </a:ext>
            </a:extLst>
          </p:cNvPr>
          <p:cNvPicPr>
            <a:picLocks noChangeAspect="1"/>
          </p:cNvPicPr>
          <p:nvPr/>
        </p:nvPicPr>
        <p:blipFill rotWithShape="1">
          <a:blip r:embed="rId5"/>
          <a:srcRect r="52287"/>
          <a:stretch/>
        </p:blipFill>
        <p:spPr>
          <a:xfrm>
            <a:off x="3112441" y="67047"/>
            <a:ext cx="495714" cy="1093806"/>
          </a:xfrm>
          <a:prstGeom prst="rect">
            <a:avLst/>
          </a:prstGeom>
        </p:spPr>
      </p:pic>
      <p:pic>
        <p:nvPicPr>
          <p:cNvPr id="123" name="Imagen 122">
            <a:extLst>
              <a:ext uri="{FF2B5EF4-FFF2-40B4-BE49-F238E27FC236}">
                <a16:creationId xmlns:a16="http://schemas.microsoft.com/office/drawing/2014/main" id="{D37FE5A0-D3E8-3A4F-9326-CCF939994D77}"/>
              </a:ext>
            </a:extLst>
          </p:cNvPr>
          <p:cNvPicPr>
            <a:picLocks noChangeAspect="1"/>
          </p:cNvPicPr>
          <p:nvPr/>
        </p:nvPicPr>
        <p:blipFill rotWithShape="1">
          <a:blip r:embed="rId5"/>
          <a:srcRect l="51037" t="10177"/>
          <a:stretch/>
        </p:blipFill>
        <p:spPr>
          <a:xfrm>
            <a:off x="8478232" y="57557"/>
            <a:ext cx="523337" cy="1010743"/>
          </a:xfrm>
          <a:prstGeom prst="rect">
            <a:avLst/>
          </a:prstGeom>
        </p:spPr>
      </p:pic>
      <p:pic>
        <p:nvPicPr>
          <p:cNvPr id="124" name="Picture 2" descr="http://www.clker.com/cliparts/j/p/l/D/8/K/green-tick-md.png">
            <a:extLst>
              <a:ext uri="{FF2B5EF4-FFF2-40B4-BE49-F238E27FC236}">
                <a16:creationId xmlns:a16="http://schemas.microsoft.com/office/drawing/2014/main" id="{8479F404-C110-D948-818E-4B1E9547D2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1720" y="2611109"/>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Red X Cross Wrong Not Clip Art">
            <a:extLst>
              <a:ext uri="{FF2B5EF4-FFF2-40B4-BE49-F238E27FC236}">
                <a16:creationId xmlns:a16="http://schemas.microsoft.com/office/drawing/2014/main" id="{D6927BF7-F553-1A45-886F-3E1FB6784B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962" y="3981786"/>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http://www.clker.com/cliparts/j/p/l/D/8/K/green-tick-md.png">
            <a:extLst>
              <a:ext uri="{FF2B5EF4-FFF2-40B4-BE49-F238E27FC236}">
                <a16:creationId xmlns:a16="http://schemas.microsoft.com/office/drawing/2014/main" id="{9927A7BB-32AE-9440-8F1A-C84216BEC7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8225" y="3898368"/>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http://www.clker.com/cliparts/j/p/l/D/8/K/green-tick-md.png">
            <a:extLst>
              <a:ext uri="{FF2B5EF4-FFF2-40B4-BE49-F238E27FC236}">
                <a16:creationId xmlns:a16="http://schemas.microsoft.com/office/drawing/2014/main" id="{0D2424A0-492A-E543-A0D0-A5E6D955AC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444" y="4558852"/>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www.clker.com/cliparts/j/p/l/D/8/K/green-tick-md.png">
            <a:extLst>
              <a:ext uri="{FF2B5EF4-FFF2-40B4-BE49-F238E27FC236}">
                <a16:creationId xmlns:a16="http://schemas.microsoft.com/office/drawing/2014/main" id="{D26B60FC-D62B-954A-8EDA-9C021A738B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401" y="5152216"/>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Red X Cross Wrong Not Clip Art">
            <a:extLst>
              <a:ext uri="{FF2B5EF4-FFF2-40B4-BE49-F238E27FC236}">
                <a16:creationId xmlns:a16="http://schemas.microsoft.com/office/drawing/2014/main" id="{42B10027-24A6-7446-98CB-F0DC58777D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5474" y="5802624"/>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Red X Cross Wrong Not Clip Art">
            <a:extLst>
              <a:ext uri="{FF2B5EF4-FFF2-40B4-BE49-F238E27FC236}">
                <a16:creationId xmlns:a16="http://schemas.microsoft.com/office/drawing/2014/main" id="{5F5FD9A5-E390-6149-AA84-6CAC4CB9C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870" y="3355586"/>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Red X Cross Wrong Not Clip Art">
            <a:extLst>
              <a:ext uri="{FF2B5EF4-FFF2-40B4-BE49-F238E27FC236}">
                <a16:creationId xmlns:a16="http://schemas.microsoft.com/office/drawing/2014/main" id="{F3EE5545-F7BC-164F-9648-F38412D59B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7117" y="2798334"/>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http://www.clker.com/cliparts/j/p/l/D/8/K/green-tick-md.png">
            <a:extLst>
              <a:ext uri="{FF2B5EF4-FFF2-40B4-BE49-F238E27FC236}">
                <a16:creationId xmlns:a16="http://schemas.microsoft.com/office/drawing/2014/main" id="{464AD7C4-F5D9-0A44-A032-E00E40262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4558" y="3281678"/>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Red X Cross Wrong Not Clip Art">
            <a:extLst>
              <a:ext uri="{FF2B5EF4-FFF2-40B4-BE49-F238E27FC236}">
                <a16:creationId xmlns:a16="http://schemas.microsoft.com/office/drawing/2014/main" id="{3255C2D4-9FC2-954A-93CC-7FADE8B1CD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6510" y="5264482"/>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Red X Cross Wrong Not Clip Art">
            <a:extLst>
              <a:ext uri="{FF2B5EF4-FFF2-40B4-BE49-F238E27FC236}">
                <a16:creationId xmlns:a16="http://schemas.microsoft.com/office/drawing/2014/main" id="{03E0A055-7774-B647-A59F-F81F2287CE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0382" y="4661719"/>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ttp://www.clker.com/cliparts/j/p/l/D/8/K/green-tick-md.png">
            <a:extLst>
              <a:ext uri="{FF2B5EF4-FFF2-40B4-BE49-F238E27FC236}">
                <a16:creationId xmlns:a16="http://schemas.microsoft.com/office/drawing/2014/main" id="{090CFED8-904A-B042-BE60-CFF78F4A4B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0728" y="5742342"/>
            <a:ext cx="340178" cy="354501"/>
          </a:xfrm>
          <a:prstGeom prst="rect">
            <a:avLst/>
          </a:prstGeom>
          <a:noFill/>
          <a:extLst>
            <a:ext uri="{909E8E84-426E-40DD-AFC4-6F175D3DCCD1}">
              <a14:hiddenFill xmlns:a14="http://schemas.microsoft.com/office/drawing/2010/main">
                <a:solidFill>
                  <a:srgbClr val="FFFFFF"/>
                </a:solidFill>
              </a14:hiddenFill>
            </a:ext>
          </a:extLst>
        </p:spPr>
      </p:pic>
      <p:sp>
        <p:nvSpPr>
          <p:cNvPr id="41" name="Rectángulo 6">
            <a:extLst>
              <a:ext uri="{FF2B5EF4-FFF2-40B4-BE49-F238E27FC236}">
                <a16:creationId xmlns:a16="http://schemas.microsoft.com/office/drawing/2014/main" id="{E7C02AE1-F75F-3B44-83B7-B953E453B1FE}"/>
              </a:ext>
            </a:extLst>
          </p:cNvPr>
          <p:cNvSpPr/>
          <p:nvPr/>
        </p:nvSpPr>
        <p:spPr>
          <a:xfrm>
            <a:off x="9618740" y="257875"/>
            <a:ext cx="2200494" cy="369332"/>
          </a:xfrm>
          <a:prstGeom prst="rect">
            <a:avLst/>
          </a:prstGeom>
        </p:spPr>
        <p:txBody>
          <a:bodyPr wrap="square">
            <a:spAutoFit/>
          </a:bodyPr>
          <a:lstStyle/>
          <a:p>
            <a:r>
              <a:rPr lang="en-GB" dirty="0" err="1">
                <a:solidFill>
                  <a:prstClr val="white"/>
                </a:solidFill>
                <a:latin typeface="Century Gothic" panose="020B0502020202020204" pitchFamily="34" charset="0"/>
              </a:rPr>
              <a:t>hablar</a:t>
            </a:r>
            <a:r>
              <a:rPr lang="en-GB" dirty="0">
                <a:solidFill>
                  <a:prstClr val="white"/>
                </a:solidFill>
                <a:latin typeface="Century Gothic" panose="020B0502020202020204" pitchFamily="34" charset="0"/>
              </a:rPr>
              <a:t> / escuchar</a:t>
            </a:r>
            <a:endParaRPr lang="es-GB" dirty="0">
              <a:latin typeface="Century Gothic" panose="020B0502020202020204" pitchFamily="34" charset="0"/>
            </a:endParaRPr>
          </a:p>
        </p:txBody>
      </p:sp>
      <p:sp>
        <p:nvSpPr>
          <p:cNvPr id="42" name="Rounded Rectangle 11" descr="background rectangle&#10;">
            <a:extLst>
              <a:ext uri="{FF2B5EF4-FFF2-40B4-BE49-F238E27FC236}">
                <a16:creationId xmlns:a16="http://schemas.microsoft.com/office/drawing/2014/main" id="{9268BA27-9508-448E-9915-ACE234D74542}"/>
              </a:ext>
            </a:extLst>
          </p:cNvPr>
          <p:cNvSpPr/>
          <p:nvPr/>
        </p:nvSpPr>
        <p:spPr>
          <a:xfrm>
            <a:off x="9493598" y="399147"/>
            <a:ext cx="2521671" cy="400585"/>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4" name="Title 3"/>
          <p:cNvSpPr>
            <a:spLocks noGrp="1"/>
          </p:cNvSpPr>
          <p:nvPr>
            <p:ph type="title"/>
          </p:nvPr>
        </p:nvSpPr>
        <p:spPr>
          <a:xfrm>
            <a:off x="9536510" y="310183"/>
            <a:ext cx="2834078" cy="612800"/>
          </a:xfrm>
        </p:spPr>
        <p:txBody>
          <a:bodyPr>
            <a:normAutofit/>
          </a:bodyPr>
          <a:lstStyle/>
          <a:p>
            <a:r>
              <a:rPr lang="en-GB" sz="2000" b="1" dirty="0" err="1">
                <a:solidFill>
                  <a:schemeClr val="bg1"/>
                </a:solidFill>
              </a:rPr>
              <a:t>hablar</a:t>
            </a:r>
            <a:r>
              <a:rPr lang="en-GB" sz="2000" b="1" baseline="0" dirty="0">
                <a:solidFill>
                  <a:schemeClr val="bg1"/>
                </a:solidFill>
              </a:rPr>
              <a:t> / </a:t>
            </a:r>
            <a:r>
              <a:rPr lang="en-GB" sz="2000" b="1" baseline="0" dirty="0" err="1">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41056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795" y="162632"/>
            <a:ext cx="8997448"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a:t>
            </a:r>
            <a:r>
              <a:rPr lang="en-GB" sz="2200" b="1" dirty="0" err="1">
                <a:solidFill>
                  <a:srgbClr val="002060"/>
                </a:solidFill>
                <a:latin typeface="Century Gothic" panose="020B0502020202020204" pitchFamily="34" charset="0"/>
              </a:rPr>
              <a:t>Quién</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puede</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hacer</a:t>
            </a:r>
            <a:r>
              <a:rPr lang="en-GB" sz="2200" b="1" dirty="0">
                <a:solidFill>
                  <a:srgbClr val="002060"/>
                </a:solidFill>
                <a:latin typeface="Century Gothic" panose="020B0502020202020204" pitchFamily="34" charset="0"/>
              </a:rPr>
              <a:t> las </a:t>
            </a:r>
            <a:r>
              <a:rPr lang="en-GB" sz="2200" b="1" dirty="0" err="1">
                <a:solidFill>
                  <a:srgbClr val="002060"/>
                </a:solidFill>
                <a:latin typeface="Century Gothic" panose="020B0502020202020204" pitchFamily="34" charset="0"/>
              </a:rPr>
              <a:t>actividades</a:t>
            </a:r>
            <a:r>
              <a:rPr lang="en-GB" sz="2200" b="1" dirty="0">
                <a:solidFill>
                  <a:srgbClr val="002060"/>
                </a:solidFill>
                <a:latin typeface="Century Gothic" panose="020B0502020202020204" pitchFamily="34" charset="0"/>
              </a:rPr>
              <a:t>? ¿Daniel o Lucía y Daniel?</a:t>
            </a:r>
          </a:p>
        </p:txBody>
      </p:sp>
      <p:sp>
        <p:nvSpPr>
          <p:cNvPr id="4" name="TextBox 3"/>
          <p:cNvSpPr txBox="1"/>
          <p:nvPr/>
        </p:nvSpPr>
        <p:spPr>
          <a:xfrm>
            <a:off x="106795" y="597350"/>
            <a:ext cx="11727396" cy="1107996"/>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Use your cards to </a:t>
            </a:r>
          </a:p>
          <a:p>
            <a:pPr marL="457200" indent="-457200">
              <a:buAutoNum type="alphaLcParenR"/>
            </a:pPr>
            <a:r>
              <a:rPr lang="en-GB" sz="2200" b="1" dirty="0">
                <a:solidFill>
                  <a:srgbClr val="002060"/>
                </a:solidFill>
                <a:latin typeface="Century Gothic" panose="020B0502020202020204" pitchFamily="34" charset="0"/>
              </a:rPr>
              <a:t>say ‘</a:t>
            </a:r>
            <a:r>
              <a:rPr lang="en-GB" sz="2200" b="1" dirty="0" err="1">
                <a:solidFill>
                  <a:srgbClr val="F66400"/>
                </a:solidFill>
                <a:latin typeface="Century Gothic" panose="020B0502020202020204" pitchFamily="34" charset="0"/>
              </a:rPr>
              <a:t>puede</a:t>
            </a:r>
            <a:r>
              <a:rPr lang="en-GB" sz="2200" b="1" dirty="0">
                <a:solidFill>
                  <a:srgbClr val="002060"/>
                </a:solidFill>
                <a:latin typeface="Century Gothic" panose="020B0502020202020204" pitchFamily="34" charset="0"/>
              </a:rPr>
              <a:t>’ or ‘</a:t>
            </a:r>
            <a:r>
              <a:rPr lang="en-GB" sz="2200" b="1" dirty="0" err="1">
                <a:solidFill>
                  <a:srgbClr val="F66400"/>
                </a:solidFill>
                <a:latin typeface="Century Gothic" panose="020B0502020202020204" pitchFamily="34" charset="0"/>
              </a:rPr>
              <a:t>pueden</a:t>
            </a:r>
            <a:r>
              <a:rPr lang="en-GB" sz="2200" b="1" dirty="0">
                <a:solidFill>
                  <a:srgbClr val="002060"/>
                </a:solidFill>
                <a:latin typeface="Century Gothic" panose="020B0502020202020204" pitchFamily="34" charset="0"/>
              </a:rPr>
              <a:t>’, depending on the information on the card.</a:t>
            </a:r>
          </a:p>
          <a:p>
            <a:pPr marL="457200" indent="-457200">
              <a:buAutoNum type="alphaLcParenR"/>
            </a:pPr>
            <a:r>
              <a:rPr lang="en-GB" sz="2200" b="1" dirty="0">
                <a:solidFill>
                  <a:srgbClr val="002060"/>
                </a:solidFill>
                <a:latin typeface="Century Gothic" panose="020B0502020202020204" pitchFamily="34" charset="0"/>
              </a:rPr>
              <a:t>read out the activities. Don’t say the person’s name!</a:t>
            </a:r>
          </a:p>
        </p:txBody>
      </p:sp>
      <p:sp>
        <p:nvSpPr>
          <p:cNvPr id="5" name="TextBox 4"/>
          <p:cNvSpPr txBox="1"/>
          <p:nvPr/>
        </p:nvSpPr>
        <p:spPr>
          <a:xfrm>
            <a:off x="84756" y="1724903"/>
            <a:ext cx="7462746"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Your partner will say sentences. Take turns.</a:t>
            </a:r>
          </a:p>
        </p:txBody>
      </p:sp>
      <p:sp>
        <p:nvSpPr>
          <p:cNvPr id="45" name="TextBox 44"/>
          <p:cNvSpPr txBox="1"/>
          <p:nvPr/>
        </p:nvSpPr>
        <p:spPr>
          <a:xfrm>
            <a:off x="121990" y="2360317"/>
            <a:ext cx="2051367"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Un ejemplo:</a:t>
            </a:r>
          </a:p>
        </p:txBody>
      </p:sp>
      <p:sp>
        <p:nvSpPr>
          <p:cNvPr id="46" name="Oval Callout 45"/>
          <p:cNvSpPr/>
          <p:nvPr/>
        </p:nvSpPr>
        <p:spPr>
          <a:xfrm>
            <a:off x="2370410" y="2347782"/>
            <a:ext cx="7462746" cy="1107995"/>
          </a:xfrm>
          <a:prstGeom prst="wedgeEllipseCallout">
            <a:avLst>
              <a:gd name="adj1" fmla="val -67265"/>
              <a:gd name="adj2" fmla="val 10136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Puede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caminar</a:t>
            </a:r>
            <a:r>
              <a:rPr lang="en-GB" sz="2400" dirty="0">
                <a:solidFill>
                  <a:srgbClr val="002060"/>
                </a:solidFill>
                <a:latin typeface="Century Gothic" panose="020B0502020202020204" pitchFamily="34" charset="0"/>
              </a:rPr>
              <a:t> al </a:t>
            </a:r>
            <a:r>
              <a:rPr lang="en-GB" sz="2400" dirty="0" err="1">
                <a:solidFill>
                  <a:srgbClr val="002060"/>
                </a:solidFill>
                <a:latin typeface="Century Gothic" panose="020B0502020202020204" pitchFamily="34" charset="0"/>
              </a:rPr>
              <a:t>colegio</a:t>
            </a:r>
            <a:r>
              <a:rPr lang="en-GB" sz="2400" dirty="0">
                <a:solidFill>
                  <a:srgbClr val="002060"/>
                </a:solidFill>
                <a:latin typeface="Century Gothic" panose="020B0502020202020204" pitchFamily="34" charset="0"/>
              </a:rPr>
              <a:t>.</a:t>
            </a:r>
          </a:p>
        </p:txBody>
      </p:sp>
      <p:sp>
        <p:nvSpPr>
          <p:cNvPr id="47" name="TextBox 46"/>
          <p:cNvSpPr txBox="1"/>
          <p:nvPr/>
        </p:nvSpPr>
        <p:spPr>
          <a:xfrm>
            <a:off x="164368" y="3162654"/>
            <a:ext cx="2491405" cy="769441"/>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A (</a:t>
            </a:r>
            <a:r>
              <a:rPr lang="en-GB" sz="2200" b="1" dirty="0" err="1">
                <a:solidFill>
                  <a:srgbClr val="002060"/>
                </a:solidFill>
                <a:latin typeface="Century Gothic" panose="020B0502020202020204" pitchFamily="34" charset="0"/>
              </a:rPr>
              <a:t>habla</a:t>
            </a:r>
            <a:r>
              <a:rPr lang="en-GB" sz="2200" b="1" dirty="0">
                <a:solidFill>
                  <a:srgbClr val="002060"/>
                </a:solidFill>
                <a:latin typeface="Century Gothic" panose="020B0502020202020204" pitchFamily="34" charset="0"/>
              </a:rPr>
              <a:t>):</a:t>
            </a:r>
          </a:p>
        </p:txBody>
      </p:sp>
      <p:sp>
        <p:nvSpPr>
          <p:cNvPr id="48" name="TextBox 47"/>
          <p:cNvSpPr txBox="1"/>
          <p:nvPr/>
        </p:nvSpPr>
        <p:spPr>
          <a:xfrm>
            <a:off x="9220334" y="3275886"/>
            <a:ext cx="2864871" cy="769441"/>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B</a:t>
            </a:r>
          </a:p>
          <a:p>
            <a:r>
              <a:rPr lang="en-GB" sz="2200" b="1" dirty="0">
                <a:solidFill>
                  <a:srgbClr val="002060"/>
                </a:solidFill>
                <a:latin typeface="Century Gothic" panose="020B0502020202020204" pitchFamily="34" charset="0"/>
              </a:rPr>
              <a:t>(escribe </a:t>
            </a:r>
            <a:r>
              <a:rPr lang="en-GB" sz="2200" b="1" dirty="0" err="1">
                <a:solidFill>
                  <a:srgbClr val="002060"/>
                </a:solidFill>
                <a:latin typeface="Century Gothic" panose="020B0502020202020204" pitchFamily="34" charset="0"/>
              </a:rPr>
              <a:t>en</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inglés</a:t>
            </a:r>
            <a:r>
              <a:rPr lang="en-GB" sz="2200" b="1" dirty="0">
                <a:solidFill>
                  <a:srgbClr val="002060"/>
                </a:solidFill>
                <a:latin typeface="Century Gothic" panose="020B0502020202020204" pitchFamily="34" charset="0"/>
              </a:rPr>
              <a:t>):</a:t>
            </a:r>
          </a:p>
        </p:txBody>
      </p:sp>
      <p:sp>
        <p:nvSpPr>
          <p:cNvPr id="67" name="Rounded Rectangle 11" descr="background rectangle&#10;">
            <a:extLst>
              <a:ext uri="{FF2B5EF4-FFF2-40B4-BE49-F238E27FC236}">
                <a16:creationId xmlns:a16="http://schemas.microsoft.com/office/drawing/2014/main" id="{9268BA27-9508-448E-9915-ACE234D74542}"/>
              </a:ext>
            </a:extLst>
          </p:cNvPr>
          <p:cNvSpPr/>
          <p:nvPr/>
        </p:nvSpPr>
        <p:spPr>
          <a:xfrm>
            <a:off x="9540142" y="198659"/>
            <a:ext cx="2395105" cy="447471"/>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2" name="Título 1">
            <a:extLst>
              <a:ext uri="{FF2B5EF4-FFF2-40B4-BE49-F238E27FC236}">
                <a16:creationId xmlns:a16="http://schemas.microsoft.com/office/drawing/2014/main" id="{BED2BC8F-189A-4144-B86B-BCE6C5A1E11C}"/>
              </a:ext>
            </a:extLst>
          </p:cNvPr>
          <p:cNvSpPr>
            <a:spLocks noGrp="1"/>
          </p:cNvSpPr>
          <p:nvPr>
            <p:ph type="title" idx="4294967295"/>
          </p:nvPr>
        </p:nvSpPr>
        <p:spPr>
          <a:xfrm>
            <a:off x="9540142" y="212182"/>
            <a:ext cx="2855291" cy="448071"/>
          </a:xfrm>
        </p:spPr>
        <p:txBody>
          <a:bodyPr>
            <a:normAutofit/>
          </a:bodyPr>
          <a:lstStyle/>
          <a:p>
            <a:r>
              <a:rPr lang="en-GB" sz="2000" b="1" dirty="0">
                <a:solidFill>
                  <a:schemeClr val="bg1"/>
                </a:solidFill>
              </a:rPr>
              <a:t>ha</a:t>
            </a:r>
            <a:r>
              <a:rPr lang="es-GB" sz="2000" b="1" dirty="0">
                <a:solidFill>
                  <a:schemeClr val="bg1"/>
                </a:solidFill>
              </a:rPr>
              <a:t>blar / escuchar</a:t>
            </a:r>
          </a:p>
        </p:txBody>
      </p:sp>
      <p:graphicFrame>
        <p:nvGraphicFramePr>
          <p:cNvPr id="6" name="Tabla 5">
            <a:extLst>
              <a:ext uri="{FF2B5EF4-FFF2-40B4-BE49-F238E27FC236}">
                <a16:creationId xmlns:a16="http://schemas.microsoft.com/office/drawing/2014/main" id="{3ED14EA2-E964-224E-834C-D0D3951721BF}"/>
              </a:ext>
            </a:extLst>
          </p:cNvPr>
          <p:cNvGraphicFramePr>
            <a:graphicFrameLocks noGrp="1"/>
          </p:cNvGraphicFramePr>
          <p:nvPr/>
        </p:nvGraphicFramePr>
        <p:xfrm>
          <a:off x="164368" y="4244109"/>
          <a:ext cx="5783141" cy="1932271"/>
        </p:xfrm>
        <a:graphic>
          <a:graphicData uri="http://schemas.openxmlformats.org/drawingml/2006/table">
            <a:tbl>
              <a:tblPr firstRow="1" bandRow="1">
                <a:tableStyleId>{5940675A-B579-460E-94D1-54222C63F5DA}</a:tableStyleId>
              </a:tblPr>
              <a:tblGrid>
                <a:gridCol w="2966947">
                  <a:extLst>
                    <a:ext uri="{9D8B030D-6E8A-4147-A177-3AD203B41FA5}">
                      <a16:colId xmlns:a16="http://schemas.microsoft.com/office/drawing/2014/main" val="3892118939"/>
                    </a:ext>
                  </a:extLst>
                </a:gridCol>
                <a:gridCol w="1408097">
                  <a:extLst>
                    <a:ext uri="{9D8B030D-6E8A-4147-A177-3AD203B41FA5}">
                      <a16:colId xmlns:a16="http://schemas.microsoft.com/office/drawing/2014/main" val="3716597027"/>
                    </a:ext>
                  </a:extLst>
                </a:gridCol>
                <a:gridCol w="1408097">
                  <a:extLst>
                    <a:ext uri="{9D8B030D-6E8A-4147-A177-3AD203B41FA5}">
                      <a16:colId xmlns:a16="http://schemas.microsoft.com/office/drawing/2014/main" val="1219538399"/>
                    </a:ext>
                  </a:extLst>
                </a:gridCol>
              </a:tblGrid>
              <a:tr h="1193654">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524785635"/>
                  </a:ext>
                </a:extLst>
              </a:tr>
              <a:tr h="738617">
                <a:tc>
                  <a:txBody>
                    <a:bodyPr/>
                    <a:lstStyle/>
                    <a:p>
                      <a:r>
                        <a:rPr lang="es-GB" sz="2200" b="0" i="0" dirty="0">
                          <a:solidFill>
                            <a:srgbClr val="002060"/>
                          </a:solidFill>
                          <a:latin typeface="Century Gothic" panose="020B0502020202020204" pitchFamily="34" charset="0"/>
                        </a:rPr>
                        <a:t>caminar al colegio</a:t>
                      </a:r>
                    </a:p>
                  </a:txBody>
                  <a:tcPr anchor="ctr"/>
                </a:tc>
                <a:tc>
                  <a:txBody>
                    <a:bodyPr/>
                    <a:lstStyle/>
                    <a:p>
                      <a:pPr algn="ctr"/>
                      <a:r>
                        <a:rPr lang="es-GB" sz="2200" b="0" i="0" dirty="0">
                          <a:latin typeface="Century Gothic" panose="020B0502020202020204" pitchFamily="34" charset="0"/>
                        </a:rPr>
                        <a:t>X</a:t>
                      </a:r>
                    </a:p>
                  </a:txBody>
                  <a:tcPr anchor="ctr"/>
                </a:tc>
                <a:tc>
                  <a:txBody>
                    <a:bodyPr/>
                    <a:lstStyle/>
                    <a:p>
                      <a:pPr algn="ctr"/>
                      <a:endParaRPr lang="es-GB" sz="2000" b="0" i="0" dirty="0">
                        <a:latin typeface="Century Gothic" panose="020B0502020202020204" pitchFamily="34" charset="0"/>
                      </a:endParaRPr>
                    </a:p>
                  </a:txBody>
                  <a:tcPr anchor="ctr"/>
                </a:tc>
                <a:extLst>
                  <a:ext uri="{0D108BD9-81ED-4DB2-BD59-A6C34878D82A}">
                    <a16:rowId xmlns:a16="http://schemas.microsoft.com/office/drawing/2014/main" val="2801148544"/>
                  </a:ext>
                </a:extLst>
              </a:tr>
            </a:tbl>
          </a:graphicData>
        </a:graphic>
      </p:graphicFrame>
      <p:graphicFrame>
        <p:nvGraphicFramePr>
          <p:cNvPr id="7" name="Tabla 6">
            <a:extLst>
              <a:ext uri="{FF2B5EF4-FFF2-40B4-BE49-F238E27FC236}">
                <a16:creationId xmlns:a16="http://schemas.microsoft.com/office/drawing/2014/main" id="{A982BC2F-E06A-E746-89EA-436531325D39}"/>
              </a:ext>
            </a:extLst>
          </p:cNvPr>
          <p:cNvGraphicFramePr>
            <a:graphicFrameLocks noGrp="1"/>
          </p:cNvGraphicFramePr>
          <p:nvPr/>
        </p:nvGraphicFramePr>
        <p:xfrm>
          <a:off x="6231926" y="4265252"/>
          <a:ext cx="5783144" cy="1889987"/>
        </p:xfrm>
        <a:graphic>
          <a:graphicData uri="http://schemas.openxmlformats.org/drawingml/2006/table">
            <a:tbl>
              <a:tblPr firstRow="1" bandRow="1">
                <a:tableStyleId>{5940675A-B579-460E-94D1-54222C63F5DA}</a:tableStyleId>
              </a:tblPr>
              <a:tblGrid>
                <a:gridCol w="1475916">
                  <a:extLst>
                    <a:ext uri="{9D8B030D-6E8A-4147-A177-3AD203B41FA5}">
                      <a16:colId xmlns:a16="http://schemas.microsoft.com/office/drawing/2014/main" val="1050107037"/>
                    </a:ext>
                  </a:extLst>
                </a:gridCol>
                <a:gridCol w="1475916">
                  <a:extLst>
                    <a:ext uri="{9D8B030D-6E8A-4147-A177-3AD203B41FA5}">
                      <a16:colId xmlns:a16="http://schemas.microsoft.com/office/drawing/2014/main" val="2805134800"/>
                    </a:ext>
                  </a:extLst>
                </a:gridCol>
                <a:gridCol w="2831312">
                  <a:extLst>
                    <a:ext uri="{9D8B030D-6E8A-4147-A177-3AD203B41FA5}">
                      <a16:colId xmlns:a16="http://schemas.microsoft.com/office/drawing/2014/main" val="2604922661"/>
                    </a:ext>
                  </a:extLst>
                </a:gridCol>
              </a:tblGrid>
              <a:tr h="1145305">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B" sz="2200" b="0" i="0" dirty="0">
                          <a:solidFill>
                            <a:srgbClr val="002060"/>
                          </a:solidFill>
                          <a:latin typeface="Century Gothic" panose="020B0502020202020204" pitchFamily="34" charset="0"/>
                        </a:rPr>
                        <a:t>En inglés</a:t>
                      </a:r>
                      <a:endParaRPr lang="es-GB" sz="2000" dirty="0"/>
                    </a:p>
                  </a:txBody>
                  <a:tcPr anchor="ctr"/>
                </a:tc>
                <a:extLst>
                  <a:ext uri="{0D108BD9-81ED-4DB2-BD59-A6C34878D82A}">
                    <a16:rowId xmlns:a16="http://schemas.microsoft.com/office/drawing/2014/main" val="1265844238"/>
                  </a:ext>
                </a:extLst>
              </a:tr>
              <a:tr h="744682">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tc>
                  <a:txBody>
                    <a:bodyPr/>
                    <a:lstStyle/>
                    <a:p>
                      <a:pPr algn="ctr"/>
                      <a:endParaRPr lang="es-GB" sz="2000" b="0" i="0" dirty="0">
                        <a:latin typeface="Century Gothic" panose="020B0502020202020204" pitchFamily="34" charset="0"/>
                      </a:endParaRPr>
                    </a:p>
                  </a:txBody>
                  <a:tcPr anchor="ctr"/>
                </a:tc>
                <a:extLst>
                  <a:ext uri="{0D108BD9-81ED-4DB2-BD59-A6C34878D82A}">
                    <a16:rowId xmlns:a16="http://schemas.microsoft.com/office/drawing/2014/main" val="332504551"/>
                  </a:ext>
                </a:extLst>
              </a:tr>
            </a:tbl>
          </a:graphicData>
        </a:graphic>
      </p:graphicFrame>
      <p:sp>
        <p:nvSpPr>
          <p:cNvPr id="8" name="CuadroTexto 7">
            <a:extLst>
              <a:ext uri="{FF2B5EF4-FFF2-40B4-BE49-F238E27FC236}">
                <a16:creationId xmlns:a16="http://schemas.microsoft.com/office/drawing/2014/main" id="{53E54CA2-32FA-BA4C-AAC5-347C9AEBDBDC}"/>
              </a:ext>
            </a:extLst>
          </p:cNvPr>
          <p:cNvSpPr txBox="1"/>
          <p:nvPr/>
        </p:nvSpPr>
        <p:spPr>
          <a:xfrm>
            <a:off x="9540142" y="5563220"/>
            <a:ext cx="2133918" cy="430887"/>
          </a:xfrm>
          <a:prstGeom prst="rect">
            <a:avLst/>
          </a:prstGeom>
          <a:noFill/>
        </p:spPr>
        <p:txBody>
          <a:bodyPr wrap="none" rtlCol="0">
            <a:spAutoFit/>
          </a:bodyPr>
          <a:lstStyle/>
          <a:p>
            <a:r>
              <a:rPr lang="es-GB" sz="2200" dirty="0">
                <a:solidFill>
                  <a:srgbClr val="002060"/>
                </a:solidFill>
                <a:latin typeface="Century Gothic" panose="020B0502020202020204" pitchFamily="34" charset="0"/>
              </a:rPr>
              <a:t>walk to school</a:t>
            </a:r>
          </a:p>
        </p:txBody>
      </p:sp>
      <p:sp>
        <p:nvSpPr>
          <p:cNvPr id="9" name="CuadroTexto 8">
            <a:extLst>
              <a:ext uri="{FF2B5EF4-FFF2-40B4-BE49-F238E27FC236}">
                <a16:creationId xmlns:a16="http://schemas.microsoft.com/office/drawing/2014/main" id="{8C54E97B-0BB3-E24D-9FA0-B7EDD6164115}"/>
              </a:ext>
            </a:extLst>
          </p:cNvPr>
          <p:cNvSpPr txBox="1"/>
          <p:nvPr/>
        </p:nvSpPr>
        <p:spPr>
          <a:xfrm>
            <a:off x="8302018" y="5563220"/>
            <a:ext cx="356188" cy="430887"/>
          </a:xfrm>
          <a:prstGeom prst="rect">
            <a:avLst/>
          </a:prstGeom>
          <a:noFill/>
        </p:spPr>
        <p:txBody>
          <a:bodyPr wrap="none" rtlCol="0">
            <a:spAutoFit/>
          </a:bodyPr>
          <a:lstStyle/>
          <a:p>
            <a:r>
              <a:rPr lang="es-GB" sz="2200" dirty="0">
                <a:solidFill>
                  <a:srgbClr val="002060"/>
                </a:solidFill>
                <a:latin typeface="Century Gothic" panose="020B0502020202020204" pitchFamily="34" charset="0"/>
              </a:rPr>
              <a:t>X</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532" y="4416869"/>
            <a:ext cx="839480" cy="8394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203" y="4425076"/>
            <a:ext cx="831273" cy="831273"/>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927" y="4422171"/>
            <a:ext cx="839480" cy="839480"/>
          </a:xfrm>
          <a:prstGeom prst="rect">
            <a:avLst/>
          </a:prstGeom>
        </p:spPr>
      </p:pic>
      <p:sp>
        <p:nvSpPr>
          <p:cNvPr id="12" name="TextBox 11"/>
          <p:cNvSpPr txBox="1"/>
          <p:nvPr/>
        </p:nvSpPr>
        <p:spPr>
          <a:xfrm>
            <a:off x="6180700" y="4693414"/>
            <a:ext cx="1733265" cy="430887"/>
          </a:xfrm>
          <a:prstGeom prst="rect">
            <a:avLst/>
          </a:prstGeom>
          <a:noFill/>
        </p:spPr>
        <p:txBody>
          <a:bodyPr wrap="square" rtlCol="0">
            <a:spAutoFit/>
          </a:bodyPr>
          <a:lstStyle/>
          <a:p>
            <a:pPr algn="l"/>
            <a:r>
              <a:rPr lang="en-GB" sz="2200" dirty="0">
                <a:solidFill>
                  <a:srgbClr val="002060"/>
                </a:solidFill>
                <a:latin typeface="Century Gothic" panose="020B0502020202020204" pitchFamily="34" charset="0"/>
              </a:rPr>
              <a:t>‘they can’</a:t>
            </a:r>
          </a:p>
        </p:txBody>
      </p:sp>
      <p:sp>
        <p:nvSpPr>
          <p:cNvPr id="25" name="TextBox 24"/>
          <p:cNvSpPr txBox="1"/>
          <p:nvPr/>
        </p:nvSpPr>
        <p:spPr>
          <a:xfrm>
            <a:off x="7806877" y="4694122"/>
            <a:ext cx="1733265" cy="430887"/>
          </a:xfrm>
          <a:prstGeom prst="rect">
            <a:avLst/>
          </a:prstGeom>
          <a:noFill/>
        </p:spPr>
        <p:txBody>
          <a:bodyPr wrap="square" rtlCol="0">
            <a:spAutoFit/>
          </a:bodyPr>
          <a:lstStyle/>
          <a:p>
            <a:pPr algn="l"/>
            <a:r>
              <a:rPr lang="en-GB" sz="2200" dirty="0">
                <a:solidFill>
                  <a:srgbClr val="002060"/>
                </a:solidFill>
                <a:latin typeface="Century Gothic" panose="020B0502020202020204" pitchFamily="34" charset="0"/>
              </a:rPr>
              <a:t>‘he can’</a:t>
            </a:r>
          </a:p>
        </p:txBody>
      </p:sp>
    </p:spTree>
    <p:extLst>
      <p:ext uri="{BB962C8B-B14F-4D97-AF65-F5344CB8AC3E}">
        <p14:creationId xmlns:p14="http://schemas.microsoft.com/office/powerpoint/2010/main" val="192137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45" grpId="0"/>
      <p:bldP spid="46" grpId="0" animBg="1"/>
      <p:bldP spid="47" grpId="0"/>
      <p:bldP spid="48"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4BE97-7C81-EB41-BA9B-1C99DEE78326}"/>
              </a:ext>
            </a:extLst>
          </p:cNvPr>
          <p:cNvSpPr>
            <a:spLocks noGrp="1"/>
          </p:cNvSpPr>
          <p:nvPr>
            <p:ph type="title" idx="4294967295"/>
          </p:nvPr>
        </p:nvSpPr>
        <p:spPr>
          <a:xfrm>
            <a:off x="246185" y="207560"/>
            <a:ext cx="2735263" cy="363537"/>
          </a:xfrm>
        </p:spPr>
        <p:txBody>
          <a:bodyPr>
            <a:normAutofit fontScale="90000"/>
          </a:bodyPr>
          <a:lstStyle/>
          <a:p>
            <a:r>
              <a:rPr lang="es-GB" sz="2200" b="1" dirty="0"/>
              <a:t>Persona A </a:t>
            </a:r>
          </a:p>
        </p:txBody>
      </p:sp>
      <p:graphicFrame>
        <p:nvGraphicFramePr>
          <p:cNvPr id="6" name="Tabla 5">
            <a:extLst>
              <a:ext uri="{FF2B5EF4-FFF2-40B4-BE49-F238E27FC236}">
                <a16:creationId xmlns:a16="http://schemas.microsoft.com/office/drawing/2014/main" id="{A1776F03-29DD-BD4C-A882-CAC224646741}"/>
              </a:ext>
            </a:extLst>
          </p:cNvPr>
          <p:cNvGraphicFramePr>
            <a:graphicFrameLocks noGrp="1"/>
          </p:cNvGraphicFramePr>
          <p:nvPr/>
        </p:nvGraphicFramePr>
        <p:xfrm>
          <a:off x="246185" y="589818"/>
          <a:ext cx="5783141" cy="5625356"/>
        </p:xfrm>
        <a:graphic>
          <a:graphicData uri="http://schemas.openxmlformats.org/drawingml/2006/table">
            <a:tbl>
              <a:tblPr firstRow="1" bandRow="1">
                <a:tableStyleId>{5940675A-B579-460E-94D1-54222C63F5DA}</a:tableStyleId>
              </a:tblPr>
              <a:tblGrid>
                <a:gridCol w="2966947">
                  <a:extLst>
                    <a:ext uri="{9D8B030D-6E8A-4147-A177-3AD203B41FA5}">
                      <a16:colId xmlns:a16="http://schemas.microsoft.com/office/drawing/2014/main" val="1394303876"/>
                    </a:ext>
                  </a:extLst>
                </a:gridCol>
                <a:gridCol w="1408097">
                  <a:extLst>
                    <a:ext uri="{9D8B030D-6E8A-4147-A177-3AD203B41FA5}">
                      <a16:colId xmlns:a16="http://schemas.microsoft.com/office/drawing/2014/main" val="976117047"/>
                    </a:ext>
                  </a:extLst>
                </a:gridCol>
                <a:gridCol w="1408097">
                  <a:extLst>
                    <a:ext uri="{9D8B030D-6E8A-4147-A177-3AD203B41FA5}">
                      <a16:colId xmlns:a16="http://schemas.microsoft.com/office/drawing/2014/main" val="998827795"/>
                    </a:ext>
                  </a:extLst>
                </a:gridCol>
              </a:tblGrid>
              <a:tr h="1193654">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736221638"/>
                  </a:ext>
                </a:extLst>
              </a:tr>
              <a:tr h="738617">
                <a:tc>
                  <a:txBody>
                    <a:bodyPr/>
                    <a:lstStyle/>
                    <a:p>
                      <a:r>
                        <a:rPr lang="es-GB" sz="2000" b="0" i="0" dirty="0">
                          <a:solidFill>
                            <a:srgbClr val="002060"/>
                          </a:solidFill>
                          <a:latin typeface="Century Gothic" panose="020B0502020202020204" pitchFamily="34" charset="0"/>
                        </a:rPr>
                        <a:t>llevar libros a casa.</a:t>
                      </a: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09955301"/>
                  </a:ext>
                </a:extLst>
              </a:tr>
              <a:tr h="738617">
                <a:tc>
                  <a:txBody>
                    <a:bodyPr/>
                    <a:lstStyle/>
                    <a:p>
                      <a:r>
                        <a:rPr lang="es-GB" sz="2000" b="0" i="0" dirty="0">
                          <a:solidFill>
                            <a:srgbClr val="002060"/>
                          </a:solidFill>
                          <a:latin typeface="Century Gothic" panose="020B0502020202020204" pitchFamily="34" charset="0"/>
                        </a:rPr>
                        <a:t>terminar temprano los viernes.</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1949401662"/>
                  </a:ext>
                </a:extLst>
              </a:tr>
              <a:tr h="738617">
                <a:tc>
                  <a:txBody>
                    <a:bodyPr/>
                    <a:lstStyle/>
                    <a:p>
                      <a:r>
                        <a:rPr lang="es-GB" sz="2000" b="0" i="0" dirty="0">
                          <a:solidFill>
                            <a:srgbClr val="002060"/>
                          </a:solidFill>
                          <a:latin typeface="Century Gothic" panose="020B0502020202020204" pitchFamily="34" charset="0"/>
                        </a:rPr>
                        <a:t>empezar a aprender alemán.</a:t>
                      </a:r>
                    </a:p>
                  </a:txBody>
                  <a:tcPr anchor="ctr"/>
                </a:tc>
                <a:tc>
                  <a:txBody>
                    <a:bodyPr/>
                    <a:lstStyle/>
                    <a:p>
                      <a:pPr algn="ctr"/>
                      <a:endParaRPr lang="es-GB" sz="2000" b="0" i="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4293370411"/>
                  </a:ext>
                </a:extLst>
              </a:tr>
              <a:tr h="738617">
                <a:tc>
                  <a:txBody>
                    <a:bodyPr/>
                    <a:lstStyle/>
                    <a:p>
                      <a:r>
                        <a:rPr lang="es-GB" sz="2000" b="0" i="0" dirty="0">
                          <a:solidFill>
                            <a:srgbClr val="002060"/>
                          </a:solidFill>
                          <a:latin typeface="Century Gothic" panose="020B0502020202020204" pitchFamily="34" charset="0"/>
                        </a:rPr>
                        <a:t>disfrutar las vacaciones en Italia.</a:t>
                      </a: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tc>
                  <a:txBody>
                    <a:bodyPr/>
                    <a:lstStyle/>
                    <a:p>
                      <a:pPr algn="ctr"/>
                      <a:endParaRPr lang="es-GB" sz="2000" b="0" i="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850894107"/>
                  </a:ext>
                </a:extLst>
              </a:tr>
              <a:tr h="738617">
                <a:tc>
                  <a:txBody>
                    <a:bodyPr/>
                    <a:lstStyle/>
                    <a:p>
                      <a:r>
                        <a:rPr lang="es-GB" sz="2000" b="0" i="0" dirty="0">
                          <a:solidFill>
                            <a:srgbClr val="002060"/>
                          </a:solidFill>
                          <a:latin typeface="Century Gothic" panose="020B0502020202020204" pitchFamily="34" charset="0"/>
                        </a:rPr>
                        <a:t>coger el autobús juntos.</a:t>
                      </a:r>
                    </a:p>
                  </a:txBody>
                  <a:tcPr anchor="ctr"/>
                </a:tc>
                <a:tc>
                  <a:txBody>
                    <a:bodyPr/>
                    <a:lstStyle/>
                    <a:p>
                      <a:pPr algn="ctr"/>
                      <a:endParaRPr lang="es-GB" sz="2000" b="0" i="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1017259803"/>
                  </a:ext>
                </a:extLst>
              </a:tr>
              <a:tr h="738617">
                <a:tc>
                  <a:txBody>
                    <a:bodyPr/>
                    <a:lstStyle/>
                    <a:p>
                      <a:r>
                        <a:rPr lang="es-GB" sz="2000" b="0" i="0" dirty="0">
                          <a:solidFill>
                            <a:srgbClr val="002060"/>
                          </a:solidFill>
                          <a:latin typeface="Century Gothic" panose="020B0502020202020204" pitchFamily="34" charset="0"/>
                        </a:rPr>
                        <a:t>quedar con amigos del colegio.</a:t>
                      </a: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276510276"/>
                  </a:ext>
                </a:extLst>
              </a:tr>
            </a:tbl>
          </a:graphicData>
        </a:graphic>
      </p:graphicFrame>
      <p:graphicFrame>
        <p:nvGraphicFramePr>
          <p:cNvPr id="41" name="Tabla 40">
            <a:extLst>
              <a:ext uri="{FF2B5EF4-FFF2-40B4-BE49-F238E27FC236}">
                <a16:creationId xmlns:a16="http://schemas.microsoft.com/office/drawing/2014/main" id="{1B62CAD5-72F9-EF45-ABD5-206EC3606AA5}"/>
              </a:ext>
            </a:extLst>
          </p:cNvPr>
          <p:cNvGraphicFramePr>
            <a:graphicFrameLocks noGrp="1"/>
          </p:cNvGraphicFramePr>
          <p:nvPr/>
        </p:nvGraphicFramePr>
        <p:xfrm>
          <a:off x="6279902" y="589819"/>
          <a:ext cx="5783145" cy="5613397"/>
        </p:xfrm>
        <a:graphic>
          <a:graphicData uri="http://schemas.openxmlformats.org/drawingml/2006/table">
            <a:tbl>
              <a:tblPr firstRow="1" bandRow="1">
                <a:tableStyleId>{5940675A-B579-460E-94D1-54222C63F5DA}</a:tableStyleId>
              </a:tblPr>
              <a:tblGrid>
                <a:gridCol w="1465180">
                  <a:extLst>
                    <a:ext uri="{9D8B030D-6E8A-4147-A177-3AD203B41FA5}">
                      <a16:colId xmlns:a16="http://schemas.microsoft.com/office/drawing/2014/main" val="1394303876"/>
                    </a:ext>
                  </a:extLst>
                </a:gridCol>
                <a:gridCol w="1465180">
                  <a:extLst>
                    <a:ext uri="{9D8B030D-6E8A-4147-A177-3AD203B41FA5}">
                      <a16:colId xmlns:a16="http://schemas.microsoft.com/office/drawing/2014/main" val="976117047"/>
                    </a:ext>
                  </a:extLst>
                </a:gridCol>
                <a:gridCol w="2852785">
                  <a:extLst>
                    <a:ext uri="{9D8B030D-6E8A-4147-A177-3AD203B41FA5}">
                      <a16:colId xmlns:a16="http://schemas.microsoft.com/office/drawing/2014/main" val="998827795"/>
                    </a:ext>
                  </a:extLst>
                </a:gridCol>
              </a:tblGrid>
              <a:tr h="1145305">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B" sz="2000" b="0" i="0" dirty="0">
                          <a:latin typeface="Century Gothic" panose="020B0502020202020204" pitchFamily="34" charset="0"/>
                        </a:rPr>
                        <a:t>En inglés</a:t>
                      </a:r>
                    </a:p>
                  </a:txBody>
                  <a:tcPr anchor="ctr"/>
                </a:tc>
                <a:extLst>
                  <a:ext uri="{0D108BD9-81ED-4DB2-BD59-A6C34878D82A}">
                    <a16:rowId xmlns:a16="http://schemas.microsoft.com/office/drawing/2014/main" val="736221638"/>
                  </a:ext>
                </a:extLst>
              </a:tr>
              <a:tr h="744682">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909955301"/>
                  </a:ext>
                </a:extLst>
              </a:tr>
              <a:tr h="744682">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a:latin typeface="Century Gothic" panose="020B0502020202020204" pitchFamily="34" charset="0"/>
                      </a:endParaRPr>
                    </a:p>
                  </a:txBody>
                  <a:tcPr/>
                </a:tc>
                <a:extLst>
                  <a:ext uri="{0D108BD9-81ED-4DB2-BD59-A6C34878D82A}">
                    <a16:rowId xmlns:a16="http://schemas.microsoft.com/office/drawing/2014/main" val="1949401662"/>
                  </a:ext>
                </a:extLst>
              </a:tr>
              <a:tr h="744682">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a:latin typeface="Century Gothic" panose="020B0502020202020204" pitchFamily="34" charset="0"/>
                      </a:endParaRPr>
                    </a:p>
                  </a:txBody>
                  <a:tcPr/>
                </a:tc>
                <a:extLst>
                  <a:ext uri="{0D108BD9-81ED-4DB2-BD59-A6C34878D82A}">
                    <a16:rowId xmlns:a16="http://schemas.microsoft.com/office/drawing/2014/main" val="4293370411"/>
                  </a:ext>
                </a:extLst>
              </a:tr>
              <a:tr h="744682">
                <a:tc>
                  <a:txBody>
                    <a:bodyPr/>
                    <a:lstStyle/>
                    <a:p>
                      <a:endParaRPr lang="es-GB" sz="2000" b="0" i="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a:latin typeface="Century Gothic" panose="020B0502020202020204" pitchFamily="34" charset="0"/>
                      </a:endParaRPr>
                    </a:p>
                  </a:txBody>
                  <a:tcPr/>
                </a:tc>
                <a:extLst>
                  <a:ext uri="{0D108BD9-81ED-4DB2-BD59-A6C34878D82A}">
                    <a16:rowId xmlns:a16="http://schemas.microsoft.com/office/drawing/2014/main" val="3850894107"/>
                  </a:ext>
                </a:extLst>
              </a:tr>
              <a:tr h="744682">
                <a:tc>
                  <a:txBody>
                    <a:bodyPr/>
                    <a:lstStyle/>
                    <a:p>
                      <a:endParaRPr lang="es-GB" sz="2000" b="0" i="0">
                        <a:latin typeface="Century Gothic" panose="020B0502020202020204" pitchFamily="34" charset="0"/>
                      </a:endParaRPr>
                    </a:p>
                  </a:txBody>
                  <a:tcPr/>
                </a:tc>
                <a:tc>
                  <a:txBody>
                    <a:bodyPr/>
                    <a:lstStyle/>
                    <a:p>
                      <a:endParaRPr lang="es-GB" sz="2000" b="0" i="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1017259803"/>
                  </a:ext>
                </a:extLst>
              </a:tr>
              <a:tr h="744682">
                <a:tc>
                  <a:txBody>
                    <a:bodyPr/>
                    <a:lstStyle/>
                    <a:p>
                      <a:endParaRPr lang="es-GB" sz="2000" b="0" i="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1276510276"/>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178" y="800604"/>
            <a:ext cx="839480" cy="83948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4849" y="808811"/>
            <a:ext cx="831273" cy="8312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573" y="805906"/>
            <a:ext cx="839480" cy="839480"/>
          </a:xfrm>
          <a:prstGeom prst="rect">
            <a:avLst/>
          </a:prstGeom>
        </p:spPr>
      </p:pic>
      <p:sp>
        <p:nvSpPr>
          <p:cNvPr id="16" name="TextBox 15"/>
          <p:cNvSpPr txBox="1"/>
          <p:nvPr/>
        </p:nvSpPr>
        <p:spPr>
          <a:xfrm>
            <a:off x="6279902" y="967576"/>
            <a:ext cx="1733265" cy="430887"/>
          </a:xfrm>
          <a:prstGeom prst="rect">
            <a:avLst/>
          </a:prstGeom>
          <a:noFill/>
        </p:spPr>
        <p:txBody>
          <a:bodyPr wrap="square" rtlCol="0">
            <a:spAutoFit/>
          </a:bodyPr>
          <a:lstStyle/>
          <a:p>
            <a:pPr algn="l"/>
            <a:r>
              <a:rPr lang="en-GB" sz="2200" dirty="0">
                <a:solidFill>
                  <a:srgbClr val="002060"/>
                </a:solidFill>
                <a:latin typeface="Century Gothic" panose="020B0502020202020204" pitchFamily="34" charset="0"/>
              </a:rPr>
              <a:t>‘they can’</a:t>
            </a:r>
          </a:p>
        </p:txBody>
      </p:sp>
      <p:sp>
        <p:nvSpPr>
          <p:cNvPr id="17" name="TextBox 16"/>
          <p:cNvSpPr txBox="1"/>
          <p:nvPr/>
        </p:nvSpPr>
        <p:spPr>
          <a:xfrm>
            <a:off x="7849297" y="967576"/>
            <a:ext cx="1733265" cy="430887"/>
          </a:xfrm>
          <a:prstGeom prst="rect">
            <a:avLst/>
          </a:prstGeom>
          <a:noFill/>
        </p:spPr>
        <p:txBody>
          <a:bodyPr wrap="square" rtlCol="0">
            <a:spAutoFit/>
          </a:bodyPr>
          <a:lstStyle/>
          <a:p>
            <a:pPr algn="l"/>
            <a:r>
              <a:rPr lang="en-GB" sz="2200" dirty="0">
                <a:solidFill>
                  <a:srgbClr val="002060"/>
                </a:solidFill>
                <a:latin typeface="Century Gothic" panose="020B0502020202020204" pitchFamily="34" charset="0"/>
              </a:rPr>
              <a:t>‘he can’</a:t>
            </a:r>
          </a:p>
        </p:txBody>
      </p:sp>
    </p:spTree>
    <p:extLst>
      <p:ext uri="{BB962C8B-B14F-4D97-AF65-F5344CB8AC3E}">
        <p14:creationId xmlns:p14="http://schemas.microsoft.com/office/powerpoint/2010/main" val="6698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4BE97-7C81-EB41-BA9B-1C99DEE78326}"/>
              </a:ext>
            </a:extLst>
          </p:cNvPr>
          <p:cNvSpPr>
            <a:spLocks noGrp="1"/>
          </p:cNvSpPr>
          <p:nvPr>
            <p:ph type="title" idx="4294967295"/>
          </p:nvPr>
        </p:nvSpPr>
        <p:spPr>
          <a:xfrm>
            <a:off x="246185" y="207560"/>
            <a:ext cx="2735263" cy="363537"/>
          </a:xfrm>
        </p:spPr>
        <p:txBody>
          <a:bodyPr>
            <a:normAutofit fontScale="90000"/>
          </a:bodyPr>
          <a:lstStyle/>
          <a:p>
            <a:r>
              <a:rPr lang="es-GB" sz="2200" b="1" dirty="0"/>
              <a:t>Persona B </a:t>
            </a:r>
          </a:p>
        </p:txBody>
      </p:sp>
      <p:graphicFrame>
        <p:nvGraphicFramePr>
          <p:cNvPr id="6" name="Tabla 5">
            <a:extLst>
              <a:ext uri="{FF2B5EF4-FFF2-40B4-BE49-F238E27FC236}">
                <a16:creationId xmlns:a16="http://schemas.microsoft.com/office/drawing/2014/main" id="{A1776F03-29DD-BD4C-A882-CAC224646741}"/>
              </a:ext>
            </a:extLst>
          </p:cNvPr>
          <p:cNvGraphicFramePr>
            <a:graphicFrameLocks noGrp="1"/>
          </p:cNvGraphicFramePr>
          <p:nvPr/>
        </p:nvGraphicFramePr>
        <p:xfrm>
          <a:off x="246185" y="589818"/>
          <a:ext cx="5783141" cy="5625356"/>
        </p:xfrm>
        <a:graphic>
          <a:graphicData uri="http://schemas.openxmlformats.org/drawingml/2006/table">
            <a:tbl>
              <a:tblPr firstRow="1" bandRow="1">
                <a:tableStyleId>{5940675A-B579-460E-94D1-54222C63F5DA}</a:tableStyleId>
              </a:tblPr>
              <a:tblGrid>
                <a:gridCol w="2966947">
                  <a:extLst>
                    <a:ext uri="{9D8B030D-6E8A-4147-A177-3AD203B41FA5}">
                      <a16:colId xmlns:a16="http://schemas.microsoft.com/office/drawing/2014/main" val="1394303876"/>
                    </a:ext>
                  </a:extLst>
                </a:gridCol>
                <a:gridCol w="1408097">
                  <a:extLst>
                    <a:ext uri="{9D8B030D-6E8A-4147-A177-3AD203B41FA5}">
                      <a16:colId xmlns:a16="http://schemas.microsoft.com/office/drawing/2014/main" val="976117047"/>
                    </a:ext>
                  </a:extLst>
                </a:gridCol>
                <a:gridCol w="1408097">
                  <a:extLst>
                    <a:ext uri="{9D8B030D-6E8A-4147-A177-3AD203B41FA5}">
                      <a16:colId xmlns:a16="http://schemas.microsoft.com/office/drawing/2014/main" val="998827795"/>
                    </a:ext>
                  </a:extLst>
                </a:gridCol>
              </a:tblGrid>
              <a:tr h="1193654">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736221638"/>
                  </a:ext>
                </a:extLst>
              </a:tr>
              <a:tr h="738617">
                <a:tc>
                  <a:txBody>
                    <a:bodyPr/>
                    <a:lstStyle/>
                    <a:p>
                      <a:r>
                        <a:rPr lang="es-GB" sz="2000" b="0" i="0" dirty="0">
                          <a:solidFill>
                            <a:srgbClr val="002060"/>
                          </a:solidFill>
                          <a:latin typeface="Century Gothic" panose="020B0502020202020204" pitchFamily="34" charset="0"/>
                        </a:rPr>
                        <a:t>ver una película en la cama.</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909955301"/>
                  </a:ext>
                </a:extLst>
              </a:tr>
              <a:tr h="738617">
                <a:tc>
                  <a:txBody>
                    <a:bodyPr/>
                    <a:lstStyle/>
                    <a:p>
                      <a:r>
                        <a:rPr lang="es-GB" sz="2000" b="0" i="0" dirty="0">
                          <a:solidFill>
                            <a:srgbClr val="002060"/>
                          </a:solidFill>
                          <a:latin typeface="Century Gothic" panose="020B0502020202020204" pitchFamily="34" charset="0"/>
                        </a:rPr>
                        <a:t>usar el móvil en clase todos los días.</a:t>
                      </a: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49401662"/>
                  </a:ext>
                </a:extLst>
              </a:tr>
              <a:tr h="738617">
                <a:tc>
                  <a:txBody>
                    <a:bodyPr/>
                    <a:lstStyle/>
                    <a:p>
                      <a:r>
                        <a:rPr lang="es-GB" sz="2000" b="0" i="0" dirty="0">
                          <a:solidFill>
                            <a:srgbClr val="002060"/>
                          </a:solidFill>
                          <a:latin typeface="Century Gothic" panose="020B0502020202020204" pitchFamily="34" charset="0"/>
                        </a:rPr>
                        <a:t>dormir hasta tarde los domingos.</a:t>
                      </a:r>
                    </a:p>
                  </a:txBody>
                  <a:tcPr anchor="ctr"/>
                </a:tc>
                <a:tc>
                  <a:txBody>
                    <a:bodyPr/>
                    <a:lstStyle/>
                    <a:p>
                      <a:pPr algn="ctr"/>
                      <a:endParaRPr lang="es-GB" sz="2000" b="0" i="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4293370411"/>
                  </a:ext>
                </a:extLst>
              </a:tr>
              <a:tr h="738617">
                <a:tc>
                  <a:txBody>
                    <a:bodyPr/>
                    <a:lstStyle/>
                    <a:p>
                      <a:r>
                        <a:rPr lang="es-GB" sz="2000" b="0" i="0" dirty="0">
                          <a:solidFill>
                            <a:srgbClr val="002060"/>
                          </a:solidFill>
                          <a:latin typeface="Century Gothic" panose="020B0502020202020204" pitchFamily="34" charset="0"/>
                        </a:rPr>
                        <a:t>hablar con gente en otros idiomas.</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3850894107"/>
                  </a:ext>
                </a:extLst>
              </a:tr>
              <a:tr h="738617">
                <a:tc>
                  <a:txBody>
                    <a:bodyPr/>
                    <a:lstStyle/>
                    <a:p>
                      <a:r>
                        <a:rPr lang="es-GB" sz="2000" b="0" i="0" dirty="0">
                          <a:solidFill>
                            <a:srgbClr val="002060"/>
                          </a:solidFill>
                          <a:latin typeface="Century Gothic" panose="020B0502020202020204" pitchFamily="34" charset="0"/>
                        </a:rPr>
                        <a:t>ir al barrio en bicicleta.</a:t>
                      </a: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017259803"/>
                  </a:ext>
                </a:extLst>
              </a:tr>
              <a:tr h="738617">
                <a:tc>
                  <a:txBody>
                    <a:bodyPr/>
                    <a:lstStyle/>
                    <a:p>
                      <a:r>
                        <a:rPr lang="es-GB" sz="2000" b="0" i="0" dirty="0">
                          <a:solidFill>
                            <a:srgbClr val="002060"/>
                          </a:solidFill>
                          <a:latin typeface="Century Gothic" panose="020B0502020202020204" pitchFamily="34" charset="0"/>
                        </a:rPr>
                        <a:t>jugar después de terminar los deberes.  </a:t>
                      </a: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r>
                        <a:rPr lang="es-GB" sz="2000" b="0" i="0" dirty="0">
                          <a:solidFill>
                            <a:srgbClr val="002060"/>
                          </a:solidFill>
                          <a:latin typeface="Century Gothic" panose="020B0502020202020204" pitchFamily="34" charset="0"/>
                        </a:rPr>
                        <a:t>X</a:t>
                      </a:r>
                    </a:p>
                  </a:txBody>
                  <a:tcPr anchor="ctr"/>
                </a:tc>
                <a:extLst>
                  <a:ext uri="{0D108BD9-81ED-4DB2-BD59-A6C34878D82A}">
                    <a16:rowId xmlns:a16="http://schemas.microsoft.com/office/drawing/2014/main" val="1276510276"/>
                  </a:ext>
                </a:extLst>
              </a:tr>
            </a:tbl>
          </a:graphicData>
        </a:graphic>
      </p:graphicFrame>
      <p:graphicFrame>
        <p:nvGraphicFramePr>
          <p:cNvPr id="41" name="Tabla 40">
            <a:extLst>
              <a:ext uri="{FF2B5EF4-FFF2-40B4-BE49-F238E27FC236}">
                <a16:creationId xmlns:a16="http://schemas.microsoft.com/office/drawing/2014/main" id="{1B62CAD5-72F9-EF45-ABD5-206EC3606AA5}"/>
              </a:ext>
            </a:extLst>
          </p:cNvPr>
          <p:cNvGraphicFramePr>
            <a:graphicFrameLocks noGrp="1"/>
          </p:cNvGraphicFramePr>
          <p:nvPr/>
        </p:nvGraphicFramePr>
        <p:xfrm>
          <a:off x="6279902" y="589819"/>
          <a:ext cx="5783145" cy="5613397"/>
        </p:xfrm>
        <a:graphic>
          <a:graphicData uri="http://schemas.openxmlformats.org/drawingml/2006/table">
            <a:tbl>
              <a:tblPr firstRow="1" bandRow="1">
                <a:tableStyleId>{5940675A-B579-460E-94D1-54222C63F5DA}</a:tableStyleId>
              </a:tblPr>
              <a:tblGrid>
                <a:gridCol w="1465180">
                  <a:extLst>
                    <a:ext uri="{9D8B030D-6E8A-4147-A177-3AD203B41FA5}">
                      <a16:colId xmlns:a16="http://schemas.microsoft.com/office/drawing/2014/main" val="1394303876"/>
                    </a:ext>
                  </a:extLst>
                </a:gridCol>
                <a:gridCol w="1465180">
                  <a:extLst>
                    <a:ext uri="{9D8B030D-6E8A-4147-A177-3AD203B41FA5}">
                      <a16:colId xmlns:a16="http://schemas.microsoft.com/office/drawing/2014/main" val="976117047"/>
                    </a:ext>
                  </a:extLst>
                </a:gridCol>
                <a:gridCol w="2852785">
                  <a:extLst>
                    <a:ext uri="{9D8B030D-6E8A-4147-A177-3AD203B41FA5}">
                      <a16:colId xmlns:a16="http://schemas.microsoft.com/office/drawing/2014/main" val="998827795"/>
                    </a:ext>
                  </a:extLst>
                </a:gridCol>
              </a:tblGrid>
              <a:tr h="1145305">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B" sz="2000" b="0" i="0" dirty="0">
                          <a:solidFill>
                            <a:srgbClr val="002060"/>
                          </a:solidFill>
                          <a:latin typeface="Century Gothic" panose="020B0502020202020204" pitchFamily="34" charset="0"/>
                        </a:rPr>
                        <a:t>En inglés</a:t>
                      </a:r>
                    </a:p>
                  </a:txBody>
                  <a:tcPr anchor="ctr"/>
                </a:tc>
                <a:extLst>
                  <a:ext uri="{0D108BD9-81ED-4DB2-BD59-A6C34878D82A}">
                    <a16:rowId xmlns:a16="http://schemas.microsoft.com/office/drawing/2014/main" val="736221638"/>
                  </a:ext>
                </a:extLst>
              </a:tr>
              <a:tr h="744682">
                <a:tc>
                  <a:txBody>
                    <a:bodyPr/>
                    <a:lstStyle/>
                    <a:p>
                      <a:pPr algn="ctr"/>
                      <a:endParaRPr lang="es-GB" sz="2000" b="0" i="0" dirty="0">
                        <a:latin typeface="Century Gothic" panose="020B0502020202020204" pitchFamily="34" charset="0"/>
                      </a:endParaRPr>
                    </a:p>
                  </a:txBody>
                  <a:tcPr anchor="ctr"/>
                </a:tc>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909955301"/>
                  </a:ext>
                </a:extLst>
              </a:tr>
              <a:tr h="744682">
                <a:tc>
                  <a:txBody>
                    <a:bodyPr/>
                    <a:lstStyle/>
                    <a:p>
                      <a:pPr algn="ctr"/>
                      <a:endParaRPr lang="es-GB" sz="2000" b="0" i="0" dirty="0">
                        <a:latin typeface="Century Gothic" panose="020B0502020202020204" pitchFamily="34" charset="0"/>
                      </a:endParaRPr>
                    </a:p>
                  </a:txBody>
                  <a:tcPr anchor="ctr"/>
                </a:tc>
                <a:tc>
                  <a:txBody>
                    <a:bodyPr/>
                    <a:lstStyle/>
                    <a:p>
                      <a:pPr algn="ctr"/>
                      <a:endParaRPr lang="es-GB" sz="2000" b="0" i="0" dirty="0">
                        <a:latin typeface="Century Gothic" panose="020B0502020202020204" pitchFamily="34" charset="0"/>
                      </a:endParaRPr>
                    </a:p>
                  </a:txBody>
                  <a:tcPr anchor="ctr"/>
                </a:tc>
                <a:tc>
                  <a:txBody>
                    <a:bodyPr/>
                    <a:lstStyle/>
                    <a:p>
                      <a:endParaRPr lang="es-GB" sz="2000" b="0" i="0">
                        <a:latin typeface="Century Gothic" panose="020B0502020202020204" pitchFamily="34" charset="0"/>
                      </a:endParaRPr>
                    </a:p>
                  </a:txBody>
                  <a:tcPr/>
                </a:tc>
                <a:extLst>
                  <a:ext uri="{0D108BD9-81ED-4DB2-BD59-A6C34878D82A}">
                    <a16:rowId xmlns:a16="http://schemas.microsoft.com/office/drawing/2014/main" val="1949401662"/>
                  </a:ext>
                </a:extLst>
              </a:tr>
              <a:tr h="744682">
                <a:tc>
                  <a:txBody>
                    <a:bodyPr/>
                    <a:lstStyle/>
                    <a:p>
                      <a:pPr algn="ctr"/>
                      <a:endParaRPr lang="es-GB" sz="2000" b="0" i="0" dirty="0">
                        <a:latin typeface="Century Gothic" panose="020B0502020202020204" pitchFamily="34" charset="0"/>
                      </a:endParaRPr>
                    </a:p>
                  </a:txBody>
                  <a:tcPr anchor="ctr"/>
                </a:tc>
                <a:tc>
                  <a:txBody>
                    <a:bodyPr/>
                    <a:lstStyle/>
                    <a:p>
                      <a:pPr algn="ctr"/>
                      <a:endParaRPr lang="es-GB" sz="2000" b="0" i="0" dirty="0">
                        <a:latin typeface="Century Gothic" panose="020B0502020202020204" pitchFamily="34" charset="0"/>
                      </a:endParaRPr>
                    </a:p>
                  </a:txBody>
                  <a:tcPr anchor="ctr"/>
                </a:tc>
                <a:tc>
                  <a:txBody>
                    <a:bodyPr/>
                    <a:lstStyle/>
                    <a:p>
                      <a:endParaRPr lang="es-GB" sz="2000" b="0" i="0">
                        <a:latin typeface="Century Gothic" panose="020B0502020202020204" pitchFamily="34" charset="0"/>
                      </a:endParaRPr>
                    </a:p>
                  </a:txBody>
                  <a:tcPr/>
                </a:tc>
                <a:extLst>
                  <a:ext uri="{0D108BD9-81ED-4DB2-BD59-A6C34878D82A}">
                    <a16:rowId xmlns:a16="http://schemas.microsoft.com/office/drawing/2014/main" val="4293370411"/>
                  </a:ext>
                </a:extLst>
              </a:tr>
              <a:tr h="744682">
                <a:tc>
                  <a:txBody>
                    <a:bodyPr/>
                    <a:lstStyle/>
                    <a:p>
                      <a:pPr algn="ctr"/>
                      <a:endParaRPr lang="es-GB" sz="2000" b="0" i="0">
                        <a:latin typeface="Century Gothic" panose="020B0502020202020204" pitchFamily="34" charset="0"/>
                      </a:endParaRPr>
                    </a:p>
                  </a:txBody>
                  <a:tcPr anchor="ctr"/>
                </a:tc>
                <a:tc>
                  <a:txBody>
                    <a:bodyPr/>
                    <a:lstStyle/>
                    <a:p>
                      <a:pPr algn="ctr"/>
                      <a:endParaRPr lang="es-GB" sz="2000" b="0" i="0" dirty="0">
                        <a:latin typeface="Century Gothic" panose="020B0502020202020204" pitchFamily="34" charset="0"/>
                      </a:endParaRPr>
                    </a:p>
                  </a:txBody>
                  <a:tcPr anchor="ctr"/>
                </a:tc>
                <a:tc>
                  <a:txBody>
                    <a:bodyPr/>
                    <a:lstStyle/>
                    <a:p>
                      <a:endParaRPr lang="es-GB" sz="2000" b="0" i="0">
                        <a:latin typeface="Century Gothic" panose="020B0502020202020204" pitchFamily="34" charset="0"/>
                      </a:endParaRPr>
                    </a:p>
                  </a:txBody>
                  <a:tcPr/>
                </a:tc>
                <a:extLst>
                  <a:ext uri="{0D108BD9-81ED-4DB2-BD59-A6C34878D82A}">
                    <a16:rowId xmlns:a16="http://schemas.microsoft.com/office/drawing/2014/main" val="3850894107"/>
                  </a:ext>
                </a:extLst>
              </a:tr>
              <a:tr h="744682">
                <a:tc>
                  <a:txBody>
                    <a:bodyPr/>
                    <a:lstStyle/>
                    <a:p>
                      <a:pPr algn="ctr"/>
                      <a:endParaRPr lang="es-GB" sz="2000" b="0" i="0">
                        <a:latin typeface="Century Gothic" panose="020B0502020202020204" pitchFamily="34" charset="0"/>
                      </a:endParaRPr>
                    </a:p>
                  </a:txBody>
                  <a:tcPr anchor="ctr"/>
                </a:tc>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1017259803"/>
                  </a:ext>
                </a:extLst>
              </a:tr>
              <a:tr h="744682">
                <a:tc>
                  <a:txBody>
                    <a:bodyPr/>
                    <a:lstStyle/>
                    <a:p>
                      <a:pPr algn="ctr"/>
                      <a:endParaRPr lang="es-GB" sz="2000" b="0" i="0">
                        <a:latin typeface="Century Gothic" panose="020B0502020202020204" pitchFamily="34" charset="0"/>
                      </a:endParaRPr>
                    </a:p>
                  </a:txBody>
                  <a:tcPr anchor="ctr"/>
                </a:tc>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extLst>
                  <a:ext uri="{0D108BD9-81ED-4DB2-BD59-A6C34878D82A}">
                    <a16:rowId xmlns:a16="http://schemas.microsoft.com/office/drawing/2014/main" val="1276510276"/>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51" y="800604"/>
            <a:ext cx="839480" cy="83948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5122" y="808811"/>
            <a:ext cx="831273" cy="8312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846" y="805906"/>
            <a:ext cx="839480" cy="839480"/>
          </a:xfrm>
          <a:prstGeom prst="rect">
            <a:avLst/>
          </a:prstGeom>
        </p:spPr>
      </p:pic>
      <p:sp>
        <p:nvSpPr>
          <p:cNvPr id="16" name="TextBox 15"/>
          <p:cNvSpPr txBox="1"/>
          <p:nvPr/>
        </p:nvSpPr>
        <p:spPr>
          <a:xfrm>
            <a:off x="6279902" y="967576"/>
            <a:ext cx="1733265" cy="430887"/>
          </a:xfrm>
          <a:prstGeom prst="rect">
            <a:avLst/>
          </a:prstGeom>
          <a:noFill/>
        </p:spPr>
        <p:txBody>
          <a:bodyPr wrap="square" rtlCol="0">
            <a:spAutoFit/>
          </a:bodyPr>
          <a:lstStyle/>
          <a:p>
            <a:pPr algn="l"/>
            <a:r>
              <a:rPr lang="en-GB" sz="2200" dirty="0">
                <a:solidFill>
                  <a:srgbClr val="002060"/>
                </a:solidFill>
                <a:latin typeface="Century Gothic" panose="020B0502020202020204" pitchFamily="34" charset="0"/>
              </a:rPr>
              <a:t>‘they can’</a:t>
            </a:r>
          </a:p>
        </p:txBody>
      </p:sp>
      <p:sp>
        <p:nvSpPr>
          <p:cNvPr id="17" name="TextBox 16"/>
          <p:cNvSpPr txBox="1"/>
          <p:nvPr/>
        </p:nvSpPr>
        <p:spPr>
          <a:xfrm>
            <a:off x="7849297" y="967576"/>
            <a:ext cx="1733265" cy="430887"/>
          </a:xfrm>
          <a:prstGeom prst="rect">
            <a:avLst/>
          </a:prstGeom>
          <a:noFill/>
        </p:spPr>
        <p:txBody>
          <a:bodyPr wrap="square" rtlCol="0">
            <a:spAutoFit/>
          </a:bodyPr>
          <a:lstStyle/>
          <a:p>
            <a:pPr algn="l"/>
            <a:r>
              <a:rPr lang="en-GB" sz="2200" dirty="0">
                <a:solidFill>
                  <a:srgbClr val="002060"/>
                </a:solidFill>
                <a:latin typeface="Century Gothic" panose="020B0502020202020204" pitchFamily="34" charset="0"/>
              </a:rPr>
              <a:t>‘he can’</a:t>
            </a:r>
          </a:p>
        </p:txBody>
      </p:sp>
    </p:spTree>
    <p:extLst>
      <p:ext uri="{BB962C8B-B14F-4D97-AF65-F5344CB8AC3E}">
        <p14:creationId xmlns:p14="http://schemas.microsoft.com/office/powerpoint/2010/main" val="104283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4BE97-7C81-EB41-BA9B-1C99DEE78326}"/>
              </a:ext>
            </a:extLst>
          </p:cNvPr>
          <p:cNvSpPr>
            <a:spLocks noGrp="1"/>
          </p:cNvSpPr>
          <p:nvPr>
            <p:ph type="title" idx="4294967295"/>
          </p:nvPr>
        </p:nvSpPr>
        <p:spPr>
          <a:xfrm>
            <a:off x="246185" y="207560"/>
            <a:ext cx="2735263" cy="363537"/>
          </a:xfrm>
        </p:spPr>
        <p:txBody>
          <a:bodyPr>
            <a:normAutofit fontScale="90000"/>
          </a:bodyPr>
          <a:lstStyle/>
          <a:p>
            <a:r>
              <a:rPr lang="es-GB" sz="2200" b="1" dirty="0"/>
              <a:t>Persona A - Solución </a:t>
            </a:r>
          </a:p>
        </p:txBody>
      </p:sp>
      <p:graphicFrame>
        <p:nvGraphicFramePr>
          <p:cNvPr id="41" name="Tabla 40">
            <a:extLst>
              <a:ext uri="{FF2B5EF4-FFF2-40B4-BE49-F238E27FC236}">
                <a16:creationId xmlns:a16="http://schemas.microsoft.com/office/drawing/2014/main" id="{1B62CAD5-72F9-EF45-ABD5-206EC3606AA5}"/>
              </a:ext>
            </a:extLst>
          </p:cNvPr>
          <p:cNvGraphicFramePr>
            <a:graphicFrameLocks noGrp="1"/>
          </p:cNvGraphicFramePr>
          <p:nvPr/>
        </p:nvGraphicFramePr>
        <p:xfrm>
          <a:off x="315521" y="571097"/>
          <a:ext cx="5783145" cy="5613397"/>
        </p:xfrm>
        <a:graphic>
          <a:graphicData uri="http://schemas.openxmlformats.org/drawingml/2006/table">
            <a:tbl>
              <a:tblPr firstRow="1" bandRow="1">
                <a:tableStyleId>{5940675A-B579-460E-94D1-54222C63F5DA}</a:tableStyleId>
              </a:tblPr>
              <a:tblGrid>
                <a:gridCol w="1271825">
                  <a:extLst>
                    <a:ext uri="{9D8B030D-6E8A-4147-A177-3AD203B41FA5}">
                      <a16:colId xmlns:a16="http://schemas.microsoft.com/office/drawing/2014/main" val="1394303876"/>
                    </a:ext>
                  </a:extLst>
                </a:gridCol>
                <a:gridCol w="1271825">
                  <a:extLst>
                    <a:ext uri="{9D8B030D-6E8A-4147-A177-3AD203B41FA5}">
                      <a16:colId xmlns:a16="http://schemas.microsoft.com/office/drawing/2014/main" val="976117047"/>
                    </a:ext>
                  </a:extLst>
                </a:gridCol>
                <a:gridCol w="3239495">
                  <a:extLst>
                    <a:ext uri="{9D8B030D-6E8A-4147-A177-3AD203B41FA5}">
                      <a16:colId xmlns:a16="http://schemas.microsoft.com/office/drawing/2014/main" val="998827795"/>
                    </a:ext>
                  </a:extLst>
                </a:gridCol>
              </a:tblGrid>
              <a:tr h="1145305">
                <a:tc>
                  <a:txBody>
                    <a:bodyPr/>
                    <a:lstStyle/>
                    <a:p>
                      <a:pPr algn="ctr"/>
                      <a:endParaRPr lang="es-GB" sz="2000" b="0" i="0" dirty="0">
                        <a:latin typeface="Century Gothic" panose="020B0502020202020204" pitchFamily="34" charset="0"/>
                      </a:endParaRPr>
                    </a:p>
                  </a:txBody>
                  <a:tcPr anchor="ctr"/>
                </a:tc>
                <a:tc>
                  <a:txBody>
                    <a:bodyPr/>
                    <a:lstStyle/>
                    <a:p>
                      <a:endParaRPr lang="es-GB" sz="2000" b="0" i="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B" sz="2000" b="0" i="0" dirty="0">
                          <a:solidFill>
                            <a:srgbClr val="002060"/>
                          </a:solidFill>
                          <a:latin typeface="Century Gothic" panose="020B0502020202020204" pitchFamily="34" charset="0"/>
                        </a:rPr>
                        <a:t>En inglés</a:t>
                      </a:r>
                    </a:p>
                  </a:txBody>
                  <a:tcPr anchor="ctr"/>
                </a:tc>
                <a:extLst>
                  <a:ext uri="{0D108BD9-81ED-4DB2-BD59-A6C34878D82A}">
                    <a16:rowId xmlns:a16="http://schemas.microsoft.com/office/drawing/2014/main" val="736221638"/>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09955301"/>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tc>
                <a:extLst>
                  <a:ext uri="{0D108BD9-81ED-4DB2-BD59-A6C34878D82A}">
                    <a16:rowId xmlns:a16="http://schemas.microsoft.com/office/drawing/2014/main" val="1949401662"/>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tc>
                <a:extLst>
                  <a:ext uri="{0D108BD9-81ED-4DB2-BD59-A6C34878D82A}">
                    <a16:rowId xmlns:a16="http://schemas.microsoft.com/office/drawing/2014/main" val="4293370411"/>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tc>
                <a:extLst>
                  <a:ext uri="{0D108BD9-81ED-4DB2-BD59-A6C34878D82A}">
                    <a16:rowId xmlns:a16="http://schemas.microsoft.com/office/drawing/2014/main" val="3850894107"/>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tc>
                <a:extLst>
                  <a:ext uri="{0D108BD9-81ED-4DB2-BD59-A6C34878D82A}">
                    <a16:rowId xmlns:a16="http://schemas.microsoft.com/office/drawing/2014/main" val="1017259803"/>
                  </a:ext>
                </a:extLst>
              </a:tr>
              <a:tr h="744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tc>
                <a:extLst>
                  <a:ext uri="{0D108BD9-81ED-4DB2-BD59-A6C34878D82A}">
                    <a16:rowId xmlns:a16="http://schemas.microsoft.com/office/drawing/2014/main" val="1276510276"/>
                  </a:ext>
                </a:extLst>
              </a:tr>
            </a:tbl>
          </a:graphicData>
        </a:graphic>
      </p:graphicFrame>
      <p:sp>
        <p:nvSpPr>
          <p:cNvPr id="11" name="TextBox 10"/>
          <p:cNvSpPr txBox="1"/>
          <p:nvPr/>
        </p:nvSpPr>
        <p:spPr>
          <a:xfrm>
            <a:off x="246185" y="1001360"/>
            <a:ext cx="1733265" cy="400110"/>
          </a:xfrm>
          <a:prstGeom prst="rect">
            <a:avLst/>
          </a:prstGeom>
          <a:noFill/>
        </p:spPr>
        <p:txBody>
          <a:bodyPr wrap="square" rtlCol="0">
            <a:spAutoFit/>
          </a:bodyPr>
          <a:lstStyle/>
          <a:p>
            <a:pPr algn="l"/>
            <a:r>
              <a:rPr lang="en-GB" sz="2000" dirty="0">
                <a:solidFill>
                  <a:srgbClr val="002060"/>
                </a:solidFill>
                <a:latin typeface="Century Gothic" panose="020B0502020202020204" pitchFamily="34" charset="0"/>
              </a:rPr>
              <a:t>‘they can’</a:t>
            </a:r>
          </a:p>
        </p:txBody>
      </p:sp>
      <p:sp>
        <p:nvSpPr>
          <p:cNvPr id="13" name="TextBox 12"/>
          <p:cNvSpPr txBox="1"/>
          <p:nvPr/>
        </p:nvSpPr>
        <p:spPr>
          <a:xfrm>
            <a:off x="1683040" y="1001360"/>
            <a:ext cx="1733265" cy="400110"/>
          </a:xfrm>
          <a:prstGeom prst="rect">
            <a:avLst/>
          </a:prstGeom>
          <a:noFill/>
        </p:spPr>
        <p:txBody>
          <a:bodyPr wrap="square" rtlCol="0">
            <a:spAutoFit/>
          </a:bodyPr>
          <a:lstStyle/>
          <a:p>
            <a:pPr algn="l"/>
            <a:r>
              <a:rPr lang="en-GB" sz="2000" dirty="0">
                <a:solidFill>
                  <a:srgbClr val="002060"/>
                </a:solidFill>
                <a:latin typeface="Century Gothic" panose="020B0502020202020204" pitchFamily="34" charset="0"/>
              </a:rPr>
              <a:t>‘he can’</a:t>
            </a:r>
          </a:p>
        </p:txBody>
      </p:sp>
      <p:sp>
        <p:nvSpPr>
          <p:cNvPr id="15" name="Título 1">
            <a:extLst>
              <a:ext uri="{FF2B5EF4-FFF2-40B4-BE49-F238E27FC236}">
                <a16:creationId xmlns:a16="http://schemas.microsoft.com/office/drawing/2014/main" id="{EE54BE97-7C81-EB41-BA9B-1C99DEE78326}"/>
              </a:ext>
            </a:extLst>
          </p:cNvPr>
          <p:cNvSpPr txBox="1">
            <a:spLocks/>
          </p:cNvSpPr>
          <p:nvPr/>
        </p:nvSpPr>
        <p:spPr>
          <a:xfrm>
            <a:off x="6168002" y="207560"/>
            <a:ext cx="2735263" cy="36353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s-GB" sz="2200" b="1" dirty="0"/>
              <a:t>Persona B - Solución </a:t>
            </a:r>
          </a:p>
        </p:txBody>
      </p:sp>
      <p:graphicFrame>
        <p:nvGraphicFramePr>
          <p:cNvPr id="16" name="Tabla 40">
            <a:extLst>
              <a:ext uri="{FF2B5EF4-FFF2-40B4-BE49-F238E27FC236}">
                <a16:creationId xmlns:a16="http://schemas.microsoft.com/office/drawing/2014/main" id="{1B62CAD5-72F9-EF45-ABD5-206EC3606AA5}"/>
              </a:ext>
            </a:extLst>
          </p:cNvPr>
          <p:cNvGraphicFramePr>
            <a:graphicFrameLocks noGrp="1"/>
          </p:cNvGraphicFramePr>
          <p:nvPr/>
        </p:nvGraphicFramePr>
        <p:xfrm>
          <a:off x="6279902" y="589819"/>
          <a:ext cx="5783145" cy="5613397"/>
        </p:xfrm>
        <a:graphic>
          <a:graphicData uri="http://schemas.openxmlformats.org/drawingml/2006/table">
            <a:tbl>
              <a:tblPr firstRow="1" bandRow="1">
                <a:tableStyleId>{5940675A-B579-460E-94D1-54222C63F5DA}</a:tableStyleId>
              </a:tblPr>
              <a:tblGrid>
                <a:gridCol w="1465180">
                  <a:extLst>
                    <a:ext uri="{9D8B030D-6E8A-4147-A177-3AD203B41FA5}">
                      <a16:colId xmlns:a16="http://schemas.microsoft.com/office/drawing/2014/main" val="1394303876"/>
                    </a:ext>
                  </a:extLst>
                </a:gridCol>
                <a:gridCol w="1465180">
                  <a:extLst>
                    <a:ext uri="{9D8B030D-6E8A-4147-A177-3AD203B41FA5}">
                      <a16:colId xmlns:a16="http://schemas.microsoft.com/office/drawing/2014/main" val="976117047"/>
                    </a:ext>
                  </a:extLst>
                </a:gridCol>
                <a:gridCol w="2852785">
                  <a:extLst>
                    <a:ext uri="{9D8B030D-6E8A-4147-A177-3AD203B41FA5}">
                      <a16:colId xmlns:a16="http://schemas.microsoft.com/office/drawing/2014/main" val="998827795"/>
                    </a:ext>
                  </a:extLst>
                </a:gridCol>
              </a:tblGrid>
              <a:tr h="1145305">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endParaRPr lang="es-GB" sz="2000" b="0" i="0" dirty="0">
                        <a:solidFill>
                          <a:srgbClr val="002060"/>
                        </a:solidFill>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B" sz="2000" b="0" i="0" dirty="0">
                          <a:solidFill>
                            <a:srgbClr val="002060"/>
                          </a:solidFill>
                          <a:latin typeface="Century Gothic" panose="020B0502020202020204" pitchFamily="34" charset="0"/>
                        </a:rPr>
                        <a:t>En inglés</a:t>
                      </a:r>
                    </a:p>
                  </a:txBody>
                  <a:tcPr anchor="ctr"/>
                </a:tc>
                <a:extLst>
                  <a:ext uri="{0D108BD9-81ED-4DB2-BD59-A6C34878D82A}">
                    <a16:rowId xmlns:a16="http://schemas.microsoft.com/office/drawing/2014/main" val="736221638"/>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B" sz="2000" b="0" i="0" dirty="0">
                        <a:solidFill>
                          <a:srgbClr val="002060"/>
                        </a:solidFill>
                        <a:latin typeface="Century Gothic" panose="020B0502020202020204" pitchFamily="34" charset="0"/>
                      </a:endParaRPr>
                    </a:p>
                  </a:txBody>
                  <a:tcPr anchor="ctr"/>
                </a:tc>
                <a:tc>
                  <a:txBody>
                    <a:bodyPr/>
                    <a:lstStyle/>
                    <a:p>
                      <a:pPr algn="l"/>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09955301"/>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l"/>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49401662"/>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l"/>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293370411"/>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B" sz="2000" b="0" i="0" dirty="0">
                        <a:solidFill>
                          <a:srgbClr val="002060"/>
                        </a:solidFill>
                        <a:latin typeface="Century Gothic" panose="020B0502020202020204" pitchFamily="34" charset="0"/>
                      </a:endParaRPr>
                    </a:p>
                  </a:txBody>
                  <a:tcPr anchor="ctr"/>
                </a:tc>
                <a:tc>
                  <a:txBody>
                    <a:bodyPr/>
                    <a:lstStyle/>
                    <a:p>
                      <a:pPr algn="l"/>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850894107"/>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algn="l"/>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017259803"/>
                  </a:ext>
                </a:extLst>
              </a:tr>
              <a:tr h="744682">
                <a:tc>
                  <a:txBody>
                    <a:bodyPr/>
                    <a:lstStyle/>
                    <a:p>
                      <a:pPr algn="ctr"/>
                      <a:endParaRPr lang="es-GB" sz="2000" b="0"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GB" sz="2000" b="0" i="0" dirty="0">
                        <a:solidFill>
                          <a:srgbClr val="002060"/>
                        </a:solidFill>
                        <a:latin typeface="Century Gothic" panose="020B0502020202020204" pitchFamily="34" charset="0"/>
                      </a:endParaRPr>
                    </a:p>
                  </a:txBody>
                  <a:tcPr anchor="ctr"/>
                </a:tc>
                <a:tc>
                  <a:txBody>
                    <a:bodyPr/>
                    <a:lstStyle/>
                    <a:p>
                      <a:pPr algn="l"/>
                      <a:endParaRPr lang="es-GB"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276510276"/>
                  </a:ext>
                </a:extLst>
              </a:tr>
            </a:tbl>
          </a:graphicData>
        </a:graphic>
      </p:graphicFrame>
      <p:sp>
        <p:nvSpPr>
          <p:cNvPr id="17" name="TextBox 16"/>
          <p:cNvSpPr txBox="1"/>
          <p:nvPr/>
        </p:nvSpPr>
        <p:spPr>
          <a:xfrm>
            <a:off x="6279902" y="1032040"/>
            <a:ext cx="1733265" cy="400110"/>
          </a:xfrm>
          <a:prstGeom prst="rect">
            <a:avLst/>
          </a:prstGeom>
          <a:noFill/>
        </p:spPr>
        <p:txBody>
          <a:bodyPr wrap="square" rtlCol="0">
            <a:spAutoFit/>
          </a:bodyPr>
          <a:lstStyle/>
          <a:p>
            <a:pPr algn="l"/>
            <a:r>
              <a:rPr lang="en-GB" sz="2000" dirty="0">
                <a:solidFill>
                  <a:srgbClr val="002060"/>
                </a:solidFill>
                <a:latin typeface="Century Gothic" panose="020B0502020202020204" pitchFamily="34" charset="0"/>
              </a:rPr>
              <a:t>‘they can’</a:t>
            </a:r>
          </a:p>
        </p:txBody>
      </p:sp>
      <p:sp>
        <p:nvSpPr>
          <p:cNvPr id="18" name="TextBox 17"/>
          <p:cNvSpPr txBox="1"/>
          <p:nvPr/>
        </p:nvSpPr>
        <p:spPr>
          <a:xfrm>
            <a:off x="7880531" y="1032040"/>
            <a:ext cx="1733265" cy="400110"/>
          </a:xfrm>
          <a:prstGeom prst="rect">
            <a:avLst/>
          </a:prstGeom>
          <a:noFill/>
        </p:spPr>
        <p:txBody>
          <a:bodyPr wrap="square" rtlCol="0">
            <a:spAutoFit/>
          </a:bodyPr>
          <a:lstStyle/>
          <a:p>
            <a:pPr algn="l"/>
            <a:r>
              <a:rPr lang="en-GB" sz="2000" dirty="0">
                <a:solidFill>
                  <a:srgbClr val="002060"/>
                </a:solidFill>
                <a:latin typeface="Century Gothic" panose="020B0502020202020204" pitchFamily="34" charset="0"/>
              </a:rPr>
              <a:t>‘he can’</a:t>
            </a:r>
          </a:p>
        </p:txBody>
      </p:sp>
      <p:sp>
        <p:nvSpPr>
          <p:cNvPr id="3" name="TextBox 2"/>
          <p:cNvSpPr txBox="1"/>
          <p:nvPr/>
        </p:nvSpPr>
        <p:spPr>
          <a:xfrm>
            <a:off x="764275" y="1910687"/>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19" name="TextBox 18"/>
          <p:cNvSpPr txBox="1"/>
          <p:nvPr/>
        </p:nvSpPr>
        <p:spPr>
          <a:xfrm>
            <a:off x="2128865" y="2658033"/>
            <a:ext cx="420807"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20" name="TextBox 19"/>
          <p:cNvSpPr txBox="1"/>
          <p:nvPr/>
        </p:nvSpPr>
        <p:spPr>
          <a:xfrm>
            <a:off x="764275" y="3377795"/>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21" name="TextBox 20"/>
          <p:cNvSpPr txBox="1"/>
          <p:nvPr/>
        </p:nvSpPr>
        <p:spPr>
          <a:xfrm>
            <a:off x="764275" y="4141442"/>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22" name="TextBox 21"/>
          <p:cNvSpPr txBox="1"/>
          <p:nvPr/>
        </p:nvSpPr>
        <p:spPr>
          <a:xfrm>
            <a:off x="2066313" y="4880695"/>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23" name="TextBox 22"/>
          <p:cNvSpPr txBox="1"/>
          <p:nvPr/>
        </p:nvSpPr>
        <p:spPr>
          <a:xfrm>
            <a:off x="839862" y="5619949"/>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4" name="TextBox 3"/>
          <p:cNvSpPr txBox="1"/>
          <p:nvPr/>
        </p:nvSpPr>
        <p:spPr>
          <a:xfrm>
            <a:off x="2852479" y="1910599"/>
            <a:ext cx="2728232" cy="400110"/>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watch a film in bed</a:t>
            </a:r>
          </a:p>
        </p:txBody>
      </p:sp>
      <p:sp>
        <p:nvSpPr>
          <p:cNvPr id="5" name="TextBox 4"/>
          <p:cNvSpPr txBox="1"/>
          <p:nvPr/>
        </p:nvSpPr>
        <p:spPr>
          <a:xfrm>
            <a:off x="2852479" y="2465895"/>
            <a:ext cx="3059932"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use the phone in class everyday</a:t>
            </a:r>
          </a:p>
        </p:txBody>
      </p:sp>
      <p:sp>
        <p:nvSpPr>
          <p:cNvPr id="7" name="TextBox 6"/>
          <p:cNvSpPr txBox="1"/>
          <p:nvPr/>
        </p:nvSpPr>
        <p:spPr>
          <a:xfrm>
            <a:off x="2852479" y="3223907"/>
            <a:ext cx="2806311"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sleep until late on Sundays</a:t>
            </a:r>
          </a:p>
        </p:txBody>
      </p:sp>
      <p:sp>
        <p:nvSpPr>
          <p:cNvPr id="8" name="TextBox 7"/>
          <p:cNvSpPr txBox="1"/>
          <p:nvPr/>
        </p:nvSpPr>
        <p:spPr>
          <a:xfrm>
            <a:off x="2852479" y="3981545"/>
            <a:ext cx="3315523"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speak with people in other languages</a:t>
            </a:r>
          </a:p>
        </p:txBody>
      </p:sp>
      <p:sp>
        <p:nvSpPr>
          <p:cNvPr id="9" name="TextBox 8"/>
          <p:cNvSpPr txBox="1"/>
          <p:nvPr/>
        </p:nvSpPr>
        <p:spPr>
          <a:xfrm>
            <a:off x="2852479" y="4714636"/>
            <a:ext cx="3229118"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go to the neighbourhood by bike</a:t>
            </a:r>
          </a:p>
        </p:txBody>
      </p:sp>
      <p:sp>
        <p:nvSpPr>
          <p:cNvPr id="24" name="TextBox 23"/>
          <p:cNvSpPr txBox="1"/>
          <p:nvPr/>
        </p:nvSpPr>
        <p:spPr>
          <a:xfrm>
            <a:off x="2848500" y="5447727"/>
            <a:ext cx="3362066"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play after finishing </a:t>
            </a:r>
            <a:r>
              <a:rPr lang="en-GB" sz="2000" dirty="0">
                <a:solidFill>
                  <a:srgbClr val="002060"/>
                </a:solidFill>
                <a:latin typeface="Century Gothic" panose="020B0502020202020204" pitchFamily="34" charset="0"/>
              </a:rPr>
              <a:t>(</a:t>
            </a:r>
            <a:r>
              <a:rPr lang="es-GB" sz="2000" dirty="0">
                <a:solidFill>
                  <a:srgbClr val="002060"/>
                </a:solidFill>
                <a:latin typeface="Century Gothic" panose="020B0502020202020204" pitchFamily="34" charset="0"/>
              </a:rPr>
              <a:t>the</a:t>
            </a:r>
            <a:r>
              <a:rPr lang="en-GB" sz="2000" dirty="0">
                <a:solidFill>
                  <a:srgbClr val="002060"/>
                </a:solidFill>
                <a:latin typeface="Century Gothic" panose="020B0502020202020204" pitchFamily="34" charset="0"/>
              </a:rPr>
              <a:t>)</a:t>
            </a:r>
            <a:r>
              <a:rPr lang="es-GB" sz="2000" dirty="0">
                <a:solidFill>
                  <a:srgbClr val="002060"/>
                </a:solidFill>
                <a:latin typeface="Century Gothic" panose="020B0502020202020204" pitchFamily="34" charset="0"/>
              </a:rPr>
              <a:t> homework</a:t>
            </a:r>
          </a:p>
        </p:txBody>
      </p:sp>
      <p:sp>
        <p:nvSpPr>
          <p:cNvPr id="29" name="TextBox 28"/>
          <p:cNvSpPr txBox="1"/>
          <p:nvPr/>
        </p:nvSpPr>
        <p:spPr>
          <a:xfrm>
            <a:off x="8330059" y="1919498"/>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30" name="TextBox 29"/>
          <p:cNvSpPr txBox="1"/>
          <p:nvPr/>
        </p:nvSpPr>
        <p:spPr>
          <a:xfrm>
            <a:off x="6798860" y="2636554"/>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31" name="TextBox 30"/>
          <p:cNvSpPr txBox="1"/>
          <p:nvPr/>
        </p:nvSpPr>
        <p:spPr>
          <a:xfrm>
            <a:off x="6798860" y="3400201"/>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32" name="TextBox 31"/>
          <p:cNvSpPr txBox="1"/>
          <p:nvPr/>
        </p:nvSpPr>
        <p:spPr>
          <a:xfrm>
            <a:off x="8330059" y="4150201"/>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33" name="TextBox 32"/>
          <p:cNvSpPr txBox="1"/>
          <p:nvPr/>
        </p:nvSpPr>
        <p:spPr>
          <a:xfrm>
            <a:off x="6798860" y="4868524"/>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34" name="TextBox 33"/>
          <p:cNvSpPr txBox="1"/>
          <p:nvPr/>
        </p:nvSpPr>
        <p:spPr>
          <a:xfrm>
            <a:off x="8330059" y="5634993"/>
            <a:ext cx="545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X</a:t>
            </a:r>
            <a:endParaRPr lang="es-GB" sz="2000" dirty="0">
              <a:solidFill>
                <a:srgbClr val="002060"/>
              </a:solidFill>
              <a:latin typeface="Century Gothic" panose="020B0502020202020204" pitchFamily="34" charset="0"/>
            </a:endParaRPr>
          </a:p>
        </p:txBody>
      </p:sp>
      <p:sp>
        <p:nvSpPr>
          <p:cNvPr id="35" name="TextBox 34"/>
          <p:cNvSpPr txBox="1"/>
          <p:nvPr/>
        </p:nvSpPr>
        <p:spPr>
          <a:xfrm>
            <a:off x="9172057" y="1910599"/>
            <a:ext cx="2728232" cy="400110"/>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take books home</a:t>
            </a:r>
          </a:p>
        </p:txBody>
      </p:sp>
      <p:sp>
        <p:nvSpPr>
          <p:cNvPr id="36" name="TextBox 35"/>
          <p:cNvSpPr txBox="1"/>
          <p:nvPr/>
        </p:nvSpPr>
        <p:spPr>
          <a:xfrm>
            <a:off x="9171474" y="2658033"/>
            <a:ext cx="3328569" cy="400110"/>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finish early on Fridays</a:t>
            </a:r>
          </a:p>
        </p:txBody>
      </p:sp>
      <p:sp>
        <p:nvSpPr>
          <p:cNvPr id="37" name="TextBox 36"/>
          <p:cNvSpPr txBox="1"/>
          <p:nvPr/>
        </p:nvSpPr>
        <p:spPr>
          <a:xfrm>
            <a:off x="9171473" y="3377795"/>
            <a:ext cx="3328569" cy="400110"/>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start to learn German</a:t>
            </a:r>
          </a:p>
        </p:txBody>
      </p:sp>
      <p:sp>
        <p:nvSpPr>
          <p:cNvPr id="38" name="TextBox 37"/>
          <p:cNvSpPr txBox="1"/>
          <p:nvPr/>
        </p:nvSpPr>
        <p:spPr>
          <a:xfrm>
            <a:off x="9171473" y="3981545"/>
            <a:ext cx="3328569"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to enjoy holidays in </a:t>
            </a:r>
            <a:r>
              <a:rPr lang="en-GB" sz="2000" dirty="0">
                <a:solidFill>
                  <a:srgbClr val="002060"/>
                </a:solidFill>
                <a:latin typeface="Century Gothic" panose="020B0502020202020204" pitchFamily="34" charset="0"/>
              </a:rPr>
              <a:t>     </a:t>
            </a:r>
            <a:r>
              <a:rPr lang="es-GB" sz="2000" dirty="0">
                <a:solidFill>
                  <a:srgbClr val="002060"/>
                </a:solidFill>
                <a:latin typeface="Century Gothic" panose="020B0502020202020204" pitchFamily="34" charset="0"/>
              </a:rPr>
              <a:t>Italy</a:t>
            </a:r>
          </a:p>
        </p:txBody>
      </p:sp>
      <p:sp>
        <p:nvSpPr>
          <p:cNvPr id="39" name="TextBox 38"/>
          <p:cNvSpPr txBox="1"/>
          <p:nvPr/>
        </p:nvSpPr>
        <p:spPr>
          <a:xfrm>
            <a:off x="9169899" y="4880695"/>
            <a:ext cx="3328569" cy="400110"/>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take the bus together</a:t>
            </a:r>
          </a:p>
        </p:txBody>
      </p:sp>
      <p:sp>
        <p:nvSpPr>
          <p:cNvPr id="40" name="TextBox 39"/>
          <p:cNvSpPr txBox="1"/>
          <p:nvPr/>
        </p:nvSpPr>
        <p:spPr>
          <a:xfrm>
            <a:off x="9169898" y="5466061"/>
            <a:ext cx="3328569" cy="707886"/>
          </a:xfrm>
          <a:prstGeom prst="rect">
            <a:avLst/>
          </a:prstGeom>
          <a:noFill/>
        </p:spPr>
        <p:txBody>
          <a:bodyPr wrap="square" rtlCol="0">
            <a:spAutoFit/>
          </a:bodyPr>
          <a:lstStyle/>
          <a:p>
            <a:r>
              <a:rPr lang="es-GB" sz="2000" dirty="0">
                <a:solidFill>
                  <a:srgbClr val="002060"/>
                </a:solidFill>
                <a:latin typeface="Century Gothic" panose="020B0502020202020204" pitchFamily="34" charset="0"/>
              </a:rPr>
              <a:t>meet with friends from school</a:t>
            </a:r>
          </a:p>
        </p:txBody>
      </p:sp>
      <p:sp>
        <p:nvSpPr>
          <p:cNvPr id="25" name="Rounded Rectangular Callout 24"/>
          <p:cNvSpPr/>
          <p:nvPr/>
        </p:nvSpPr>
        <p:spPr>
          <a:xfrm>
            <a:off x="5762171" y="2636554"/>
            <a:ext cx="4542972" cy="2052877"/>
          </a:xfrm>
          <a:prstGeom prst="wedgeRoundRectCallout">
            <a:avLst>
              <a:gd name="adj1" fmla="val -104417"/>
              <a:gd name="adj2" fmla="val 55565"/>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¿Cómo se dice </a:t>
            </a:r>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español</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I go:          </a:t>
            </a:r>
          </a:p>
          <a:p>
            <a:pPr>
              <a:lnSpc>
                <a:spcPct val="150000"/>
              </a:lnSpc>
            </a:pPr>
            <a:r>
              <a:rPr lang="en-GB" sz="2400" dirty="0">
                <a:solidFill>
                  <a:srgbClr val="002060"/>
                </a:solidFill>
                <a:latin typeface="Century Gothic" panose="020B0502020202020204" pitchFamily="34" charset="0"/>
              </a:rPr>
              <a:t>s/he goes: </a:t>
            </a:r>
          </a:p>
          <a:p>
            <a:pPr>
              <a:lnSpc>
                <a:spcPct val="150000"/>
              </a:lnSpc>
            </a:pPr>
            <a:r>
              <a:rPr lang="en-GB" sz="2400" dirty="0">
                <a:solidFill>
                  <a:srgbClr val="002060"/>
                </a:solidFill>
                <a:latin typeface="Century Gothic" panose="020B0502020202020204" pitchFamily="34" charset="0"/>
              </a:rPr>
              <a:t>you go:</a:t>
            </a:r>
          </a:p>
        </p:txBody>
      </p:sp>
      <p:sp>
        <p:nvSpPr>
          <p:cNvPr id="26" name="TextBox 25"/>
          <p:cNvSpPr txBox="1"/>
          <p:nvPr/>
        </p:nvSpPr>
        <p:spPr>
          <a:xfrm>
            <a:off x="6689105" y="3067810"/>
            <a:ext cx="1531199" cy="523220"/>
          </a:xfrm>
          <a:prstGeom prst="rect">
            <a:avLst/>
          </a:prstGeom>
          <a:noFill/>
        </p:spPr>
        <p:txBody>
          <a:bodyPr wrap="square" rtlCol="0">
            <a:spAutoFit/>
          </a:bodyPr>
          <a:lstStyle/>
          <a:p>
            <a:pPr algn="l"/>
            <a:r>
              <a:rPr lang="en-GB" sz="2800" dirty="0" err="1">
                <a:solidFill>
                  <a:srgbClr val="002060"/>
                </a:solidFill>
                <a:latin typeface="Century Gothic" panose="020B0502020202020204" pitchFamily="34" charset="0"/>
              </a:rPr>
              <a:t>voy</a:t>
            </a:r>
            <a:endParaRPr lang="en-GB" sz="2400" dirty="0">
              <a:solidFill>
                <a:srgbClr val="002060"/>
              </a:solidFill>
              <a:latin typeface="Century Gothic" panose="020B0502020202020204" pitchFamily="34" charset="0"/>
            </a:endParaRPr>
          </a:p>
        </p:txBody>
      </p:sp>
      <p:sp>
        <p:nvSpPr>
          <p:cNvPr id="43" name="TextBox 42"/>
          <p:cNvSpPr txBox="1"/>
          <p:nvPr/>
        </p:nvSpPr>
        <p:spPr>
          <a:xfrm>
            <a:off x="7535633" y="3580097"/>
            <a:ext cx="1531199" cy="523220"/>
          </a:xfrm>
          <a:prstGeom prst="rect">
            <a:avLst/>
          </a:prstGeom>
          <a:noFill/>
        </p:spPr>
        <p:txBody>
          <a:bodyPr wrap="square" rtlCol="0">
            <a:spAutoFit/>
          </a:bodyPr>
          <a:lstStyle/>
          <a:p>
            <a:pPr algn="l"/>
            <a:r>
              <a:rPr lang="en-GB" sz="2800" dirty="0">
                <a:solidFill>
                  <a:srgbClr val="002060"/>
                </a:solidFill>
                <a:latin typeface="Century Gothic" panose="020B0502020202020204" pitchFamily="34" charset="0"/>
              </a:rPr>
              <a:t>va</a:t>
            </a:r>
            <a:endParaRPr lang="en-GB" sz="2400" dirty="0">
              <a:solidFill>
                <a:srgbClr val="002060"/>
              </a:solidFill>
              <a:latin typeface="Century Gothic" panose="020B0502020202020204" pitchFamily="34" charset="0"/>
            </a:endParaRPr>
          </a:p>
        </p:txBody>
      </p:sp>
      <p:sp>
        <p:nvSpPr>
          <p:cNvPr id="44" name="TextBox 43"/>
          <p:cNvSpPr txBox="1"/>
          <p:nvPr/>
        </p:nvSpPr>
        <p:spPr>
          <a:xfrm>
            <a:off x="7115708" y="4140023"/>
            <a:ext cx="1531199" cy="523220"/>
          </a:xfrm>
          <a:prstGeom prst="rect">
            <a:avLst/>
          </a:prstGeom>
          <a:noFill/>
        </p:spPr>
        <p:txBody>
          <a:bodyPr wrap="square" rtlCol="0">
            <a:spAutoFit/>
          </a:bodyPr>
          <a:lstStyle/>
          <a:p>
            <a:pPr algn="l"/>
            <a:r>
              <a:rPr lang="en-GB" sz="2800" dirty="0">
                <a:solidFill>
                  <a:srgbClr val="002060"/>
                </a:solidFill>
                <a:latin typeface="Century Gothic" panose="020B0502020202020204" pitchFamily="34" charset="0"/>
              </a:rPr>
              <a:t>vas</a:t>
            </a:r>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5937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P spid="23" grpId="0"/>
      <p:bldP spid="4" grpId="0"/>
      <p:bldP spid="5" grpId="0"/>
      <p:bldP spid="7" grpId="0"/>
      <p:bldP spid="8" grpId="0"/>
      <p:bldP spid="9" grpId="0"/>
      <p:bldP spid="24" grpId="0"/>
      <p:bldP spid="29" grpId="0"/>
      <p:bldP spid="30" grpId="0"/>
      <p:bldP spid="31" grpId="0"/>
      <p:bldP spid="32" grpId="0"/>
      <p:bldP spid="33" grpId="0"/>
      <p:bldP spid="34" grpId="0"/>
      <p:bldP spid="35" grpId="0"/>
      <p:bldP spid="36" grpId="0"/>
      <p:bldP spid="37" grpId="0"/>
      <p:bldP spid="38" grpId="0"/>
      <p:bldP spid="39" grpId="0"/>
      <p:bldP spid="40" grpId="0"/>
      <p:bldP spid="25" grpId="0" animBg="1"/>
      <p:bldP spid="26"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0C79E53-26F7-814E-A503-F0BEE1029EEF}"/>
              </a:ext>
            </a:extLst>
          </p:cNvPr>
          <p:cNvSpPr txBox="1"/>
          <p:nvPr/>
        </p:nvSpPr>
        <p:spPr>
          <a:xfrm>
            <a:off x="220621" y="1298726"/>
            <a:ext cx="9580150" cy="830997"/>
          </a:xfrm>
          <a:prstGeom prst="rect">
            <a:avLst/>
          </a:prstGeom>
          <a:noFill/>
        </p:spPr>
        <p:txBody>
          <a:bodyPr wrap="square" rtlCol="0">
            <a:spAutoFit/>
          </a:bodyPr>
          <a:lstStyle/>
          <a:p>
            <a:pPr lvl="0">
              <a:defRPr/>
            </a:pPr>
            <a:r>
              <a:rPr kumimoji="0" lang="es-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A: </a:t>
            </a:r>
            <a:r>
              <a:rPr lang="es-ES" sz="2400" noProof="0" dirty="0">
                <a:solidFill>
                  <a:srgbClr val="4472C4">
                    <a:lumMod val="50000"/>
                  </a:srgbClr>
                </a:solidFill>
                <a:latin typeface="Century Gothic" panose="020B0502020202020204" pitchFamily="34" charset="0"/>
              </a:rPr>
              <a:t>R</a:t>
            </a:r>
            <a:r>
              <a:rPr lang="es-ES" sz="2400" dirty="0" err="1">
                <a:solidFill>
                  <a:srgbClr val="4472C4">
                    <a:lumMod val="50000"/>
                  </a:srgbClr>
                </a:solidFill>
                <a:latin typeface="Century Gothic" panose="020B0502020202020204" pitchFamily="34" charset="0"/>
              </a:rPr>
              <a:t>ead</a:t>
            </a:r>
            <a:r>
              <a:rPr lang="es-ES" sz="2400" dirty="0">
                <a:solidFill>
                  <a:srgbClr val="4472C4">
                    <a:lumMod val="50000"/>
                  </a:srgbClr>
                </a:solidFill>
                <a:latin typeface="Century Gothic" panose="020B0502020202020204" pitchFamily="34" charset="0"/>
              </a:rPr>
              <a:t> </a:t>
            </a:r>
            <a:r>
              <a:rPr lang="es-ES" sz="2400" dirty="0" err="1">
                <a:solidFill>
                  <a:srgbClr val="4472C4">
                    <a:lumMod val="50000"/>
                  </a:srgbClr>
                </a:solidFill>
                <a:latin typeface="Century Gothic" panose="020B0502020202020204" pitchFamily="34" charset="0"/>
              </a:rPr>
              <a:t>aloud</a:t>
            </a:r>
            <a:r>
              <a:rPr lang="es-ES" sz="2400" dirty="0">
                <a:solidFill>
                  <a:srgbClr val="4472C4">
                    <a:lumMod val="50000"/>
                  </a:srgbClr>
                </a:solidFill>
                <a:latin typeface="Century Gothic" panose="020B0502020202020204" pitchFamily="34" charset="0"/>
              </a:rPr>
              <a:t> </a:t>
            </a:r>
            <a:r>
              <a:rPr lang="es-ES" sz="2400" dirty="0" err="1">
                <a:solidFill>
                  <a:srgbClr val="4472C4">
                    <a:lumMod val="50000"/>
                  </a:srgbClr>
                </a:solidFill>
                <a:latin typeface="Century Gothic" panose="020B0502020202020204" pitchFamily="34" charset="0"/>
              </a:rPr>
              <a:t>the</a:t>
            </a:r>
            <a:r>
              <a:rPr lang="es-ES" sz="2400" dirty="0">
                <a:solidFill>
                  <a:srgbClr val="4472C4">
                    <a:lumMod val="50000"/>
                  </a:srgbClr>
                </a:solidFill>
                <a:latin typeface="Century Gothic" panose="020B0502020202020204" pitchFamily="34" charset="0"/>
              </a:rPr>
              <a:t> </a:t>
            </a:r>
            <a:r>
              <a:rPr lang="es-ES" sz="2400" dirty="0" err="1">
                <a:solidFill>
                  <a:srgbClr val="4472C4">
                    <a:lumMod val="50000"/>
                  </a:srgbClr>
                </a:solidFill>
                <a:latin typeface="Century Gothic" panose="020B0502020202020204" pitchFamily="34" charset="0"/>
              </a:rPr>
              <a:t>sentence</a:t>
            </a:r>
            <a:r>
              <a:rPr lang="es-ES" sz="2400" dirty="0">
                <a:solidFill>
                  <a:srgbClr val="4472C4">
                    <a:lumMod val="50000"/>
                  </a:srgbClr>
                </a:solidFill>
                <a:latin typeface="Century Gothic" panose="020B0502020202020204" pitchFamily="34" charset="0"/>
              </a:rPr>
              <a:t> in </a:t>
            </a:r>
            <a:r>
              <a:rPr lang="es-ES" sz="2400" dirty="0" err="1">
                <a:solidFill>
                  <a:srgbClr val="4472C4">
                    <a:lumMod val="50000"/>
                  </a:srgbClr>
                </a:solidFill>
                <a:latin typeface="Century Gothic" panose="020B0502020202020204" pitchFamily="34" charset="0"/>
              </a:rPr>
              <a:t>Spanish</a:t>
            </a:r>
            <a:r>
              <a:rPr lang="es-ES" sz="2400" dirty="0">
                <a:solidFill>
                  <a:srgbClr val="4472C4">
                    <a:lumMod val="50000"/>
                  </a:srgbClr>
                </a:solidFill>
                <a:latin typeface="Century Gothic" panose="020B0502020202020204" pitchFamily="34" charset="0"/>
              </a:rPr>
              <a:t>, </a:t>
            </a:r>
            <a:r>
              <a:rPr lang="es-ES" sz="2400" dirty="0" err="1">
                <a:solidFill>
                  <a:srgbClr val="4472C4">
                    <a:lumMod val="50000"/>
                  </a:srgbClr>
                </a:solidFill>
                <a:latin typeface="Century Gothic" panose="020B0502020202020204" pitchFamily="34" charset="0"/>
              </a:rPr>
              <a:t>including</a:t>
            </a:r>
            <a:r>
              <a:rPr lang="es-ES" sz="2400" dirty="0">
                <a:solidFill>
                  <a:srgbClr val="4472C4">
                    <a:lumMod val="50000"/>
                  </a:srgbClr>
                </a:solidFill>
                <a:latin typeface="Century Gothic" panose="020B0502020202020204" pitchFamily="34" charset="0"/>
              </a:rPr>
              <a:t> </a:t>
            </a:r>
            <a:r>
              <a:rPr lang="es-ES" sz="2400" dirty="0" err="1">
                <a:solidFill>
                  <a:srgbClr val="4472C4">
                    <a:lumMod val="50000"/>
                  </a:srgbClr>
                </a:solidFill>
                <a:latin typeface="Century Gothic" panose="020B0502020202020204" pitchFamily="34" charset="0"/>
              </a:rPr>
              <a:t>the</a:t>
            </a:r>
            <a:r>
              <a:rPr lang="es-ES" sz="2400" dirty="0">
                <a:solidFill>
                  <a:srgbClr val="4472C4">
                    <a:lumMod val="50000"/>
                  </a:srgbClr>
                </a:solidFill>
                <a:latin typeface="Century Gothic" panose="020B0502020202020204" pitchFamily="34" charset="0"/>
              </a:rPr>
              <a:t> temporal </a:t>
            </a:r>
            <a:r>
              <a:rPr lang="es-ES" sz="2400" dirty="0" err="1">
                <a:solidFill>
                  <a:srgbClr val="4472C4">
                    <a:lumMod val="50000"/>
                  </a:srgbClr>
                </a:solidFill>
                <a:latin typeface="Century Gothic" panose="020B0502020202020204" pitchFamily="34" charset="0"/>
              </a:rPr>
              <a:t>adverb</a:t>
            </a:r>
            <a:r>
              <a:rPr lang="es-ES" sz="2400" dirty="0">
                <a:solidFill>
                  <a:srgbClr val="4472C4">
                    <a:lumMod val="50000"/>
                  </a:srgbClr>
                </a:solidFill>
                <a:latin typeface="Century Gothic" panose="020B0502020202020204" pitchFamily="34" charset="0"/>
              </a:rPr>
              <a:t>.</a:t>
            </a:r>
          </a:p>
        </p:txBody>
      </p:sp>
      <p:sp>
        <p:nvSpPr>
          <p:cNvPr id="10" name="CuadroTexto 9">
            <a:extLst>
              <a:ext uri="{FF2B5EF4-FFF2-40B4-BE49-F238E27FC236}">
                <a16:creationId xmlns:a16="http://schemas.microsoft.com/office/drawing/2014/main" id="{090DFCC1-9238-3646-9360-9A5D2FB874BD}"/>
              </a:ext>
            </a:extLst>
          </p:cNvPr>
          <p:cNvSpPr txBox="1"/>
          <p:nvPr/>
        </p:nvSpPr>
        <p:spPr>
          <a:xfrm>
            <a:off x="220621" y="2129723"/>
            <a:ext cx="90392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B: </a:t>
            </a:r>
            <a:r>
              <a:rPr kumimoji="0" lang="es-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Escucha y escribe cada frase en inglés.</a:t>
            </a:r>
          </a:p>
        </p:txBody>
      </p:sp>
      <p:sp>
        <p:nvSpPr>
          <p:cNvPr id="14" name="CuadroTexto 13">
            <a:extLst>
              <a:ext uri="{FF2B5EF4-FFF2-40B4-BE49-F238E27FC236}">
                <a16:creationId xmlns:a16="http://schemas.microsoft.com/office/drawing/2014/main" id="{A55AD368-D0A6-3A47-8661-DDA8BF6B4CD2}"/>
              </a:ext>
            </a:extLst>
          </p:cNvPr>
          <p:cNvSpPr txBox="1"/>
          <p:nvPr/>
        </p:nvSpPr>
        <p:spPr>
          <a:xfrm>
            <a:off x="220621" y="2821342"/>
            <a:ext cx="14590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Ejemplo:</a:t>
            </a:r>
          </a:p>
        </p:txBody>
      </p:sp>
      <p:sp>
        <p:nvSpPr>
          <p:cNvPr id="20" name="CuadroTexto 19">
            <a:extLst>
              <a:ext uri="{FF2B5EF4-FFF2-40B4-BE49-F238E27FC236}">
                <a16:creationId xmlns:a16="http://schemas.microsoft.com/office/drawing/2014/main" id="{1812076E-D38A-5E49-9A96-59F05BF777FA}"/>
              </a:ext>
            </a:extLst>
          </p:cNvPr>
          <p:cNvSpPr txBox="1"/>
          <p:nvPr/>
        </p:nvSpPr>
        <p:spPr>
          <a:xfrm>
            <a:off x="1952736" y="3360053"/>
            <a:ext cx="24994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A</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(habla)</a:t>
            </a: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CuadroTexto 20">
            <a:extLst>
              <a:ext uri="{FF2B5EF4-FFF2-40B4-BE49-F238E27FC236}">
                <a16:creationId xmlns:a16="http://schemas.microsoft.com/office/drawing/2014/main" id="{C3FA4354-91CC-4D4C-9BC1-6403278D4842}"/>
              </a:ext>
            </a:extLst>
          </p:cNvPr>
          <p:cNvSpPr txBox="1"/>
          <p:nvPr/>
        </p:nvSpPr>
        <p:spPr>
          <a:xfrm>
            <a:off x="7368533" y="3360053"/>
            <a:ext cx="40238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B</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(escucha y escribe)</a:t>
            </a: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8" name="CuadroTexto 27">
            <a:extLst>
              <a:ext uri="{FF2B5EF4-FFF2-40B4-BE49-F238E27FC236}">
                <a16:creationId xmlns:a16="http://schemas.microsoft.com/office/drawing/2014/main" id="{C403D5D0-48F3-FF42-8BFA-1C5FAF3AFF2C}"/>
              </a:ext>
            </a:extLst>
          </p:cNvPr>
          <p:cNvSpPr txBox="1"/>
          <p:nvPr/>
        </p:nvSpPr>
        <p:spPr>
          <a:xfrm>
            <a:off x="220621" y="179861"/>
            <a:ext cx="7901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¿En </a:t>
            </a:r>
            <a:r>
              <a:rPr kumimoji="0" lang="es-GB" sz="2400" b="1"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cada fiesta </a:t>
            </a:r>
            <a:r>
              <a:rPr kumimoji="0" lang="es-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 en la fiesta </a:t>
            </a:r>
            <a:r>
              <a:rPr kumimoji="0" lang="es-GB" sz="2400" b="1"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en este momento</a:t>
            </a:r>
            <a:r>
              <a:rPr kumimoji="0" lang="es-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endParaRPr kumimoji="0" lang="es-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CuadroTexto 16">
            <a:extLst>
              <a:ext uri="{FF2B5EF4-FFF2-40B4-BE49-F238E27FC236}">
                <a16:creationId xmlns:a16="http://schemas.microsoft.com/office/drawing/2014/main" id="{06CE6215-A2C5-D14E-A951-49E09FB2EDD3}"/>
              </a:ext>
            </a:extLst>
          </p:cNvPr>
          <p:cNvSpPr txBox="1"/>
          <p:nvPr/>
        </p:nvSpPr>
        <p:spPr>
          <a:xfrm>
            <a:off x="220621" y="621013"/>
            <a:ext cx="7901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Vamos a hablar de fiestas y celebraciones.</a:t>
            </a:r>
          </a:p>
        </p:txBody>
      </p:sp>
      <p:graphicFrame>
        <p:nvGraphicFramePr>
          <p:cNvPr id="4" name="Tabla 3">
            <a:extLst>
              <a:ext uri="{FF2B5EF4-FFF2-40B4-BE49-F238E27FC236}">
                <a16:creationId xmlns:a16="http://schemas.microsoft.com/office/drawing/2014/main" id="{BBD5C252-AE80-C74D-B0D9-60B0B589A2F1}"/>
              </a:ext>
            </a:extLst>
          </p:cNvPr>
          <p:cNvGraphicFramePr>
            <a:graphicFrameLocks noGrp="1"/>
          </p:cNvGraphicFramePr>
          <p:nvPr/>
        </p:nvGraphicFramePr>
        <p:xfrm>
          <a:off x="220621" y="3852394"/>
          <a:ext cx="5669191" cy="2010524"/>
        </p:xfrm>
        <a:graphic>
          <a:graphicData uri="http://schemas.openxmlformats.org/drawingml/2006/table">
            <a:tbl>
              <a:tblPr firstRow="1" bandRow="1">
                <a:tableStyleId>{5DA37D80-6434-44D0-A028-1B22A696006F}</a:tableStyleId>
              </a:tblPr>
              <a:tblGrid>
                <a:gridCol w="296031">
                  <a:extLst>
                    <a:ext uri="{9D8B030D-6E8A-4147-A177-3AD203B41FA5}">
                      <a16:colId xmlns:a16="http://schemas.microsoft.com/office/drawing/2014/main" val="2808518868"/>
                    </a:ext>
                  </a:extLst>
                </a:gridCol>
                <a:gridCol w="2686580">
                  <a:extLst>
                    <a:ext uri="{9D8B030D-6E8A-4147-A177-3AD203B41FA5}">
                      <a16:colId xmlns:a16="http://schemas.microsoft.com/office/drawing/2014/main" val="1088031011"/>
                    </a:ext>
                  </a:extLst>
                </a:gridCol>
                <a:gridCol w="2686580">
                  <a:extLst>
                    <a:ext uri="{9D8B030D-6E8A-4147-A177-3AD203B41FA5}">
                      <a16:colId xmlns:a16="http://schemas.microsoft.com/office/drawing/2014/main" val="3145672125"/>
                    </a:ext>
                  </a:extLst>
                </a:gridCol>
              </a:tblGrid>
              <a:tr h="1184773">
                <a:tc>
                  <a:txBody>
                    <a:bodyPr/>
                    <a:lstStyle/>
                    <a:p>
                      <a:endParaRPr lang="es-GB" b="0" i="0" dirty="0">
                        <a:latin typeface="Century Gothic" panose="020B0502020202020204" pitchFamily="34" charset="0"/>
                      </a:endParaRPr>
                    </a:p>
                  </a:txBody>
                  <a:tcPr>
                    <a:lnL w="12700" cap="flat" cmpd="sng" algn="ctr">
                      <a:solidFill>
                        <a:srgbClr val="E66700"/>
                      </a:solidFill>
                      <a:prstDash val="solid"/>
                      <a:round/>
                      <a:headEnd type="none" w="med" len="med"/>
                      <a:tailEnd type="none" w="med" len="med"/>
                    </a:lnL>
                  </a:tcPr>
                </a:tc>
                <a:tc>
                  <a:txBody>
                    <a:bodyPr/>
                    <a:lstStyle/>
                    <a:p>
                      <a:pPr algn="ctr"/>
                      <a:r>
                        <a:rPr lang="es-GB" sz="2000" b="0" i="0" dirty="0">
                          <a:solidFill>
                            <a:srgbClr val="002060"/>
                          </a:solidFill>
                          <a:latin typeface="Century Gothic" panose="020B0502020202020204" pitchFamily="34" charset="0"/>
                        </a:rPr>
                        <a:t>Mis frases</a:t>
                      </a:r>
                    </a:p>
                  </a:txBody>
                  <a:tcPr anchor="ctr"/>
                </a:tc>
                <a:tc>
                  <a:txBody>
                    <a:bodyPr/>
                    <a:lstStyle/>
                    <a:p>
                      <a:pPr algn="ctr"/>
                      <a:r>
                        <a:rPr lang="es-GB" sz="2000" b="0" i="0" dirty="0">
                          <a:solidFill>
                            <a:srgbClr val="002060"/>
                          </a:solidFill>
                          <a:latin typeface="Century Gothic" panose="020B0502020202020204" pitchFamily="34" charset="0"/>
                        </a:rPr>
                        <a:t>Las frases de mi compañero/a en inglés</a:t>
                      </a:r>
                    </a:p>
                  </a:txBody>
                  <a:tcPr anchor="ctr"/>
                </a:tc>
                <a:extLst>
                  <a:ext uri="{0D108BD9-81ED-4DB2-BD59-A6C34878D82A}">
                    <a16:rowId xmlns:a16="http://schemas.microsoft.com/office/drawing/2014/main" val="2999963750"/>
                  </a:ext>
                </a:extLst>
              </a:tr>
              <a:tr h="825751">
                <a:tc>
                  <a:txBody>
                    <a:bodyPr/>
                    <a:lstStyle/>
                    <a:p>
                      <a:r>
                        <a:rPr lang="es-GB" b="0" i="0" dirty="0">
                          <a:solidFill>
                            <a:srgbClr val="203864"/>
                          </a:solidFill>
                          <a:latin typeface="Century Gothic" panose="020B0502020202020204" pitchFamily="34" charset="0"/>
                        </a:rPr>
                        <a:t>1</a:t>
                      </a:r>
                    </a:p>
                  </a:txBody>
                  <a:tcPr anchor="ctr" anchorCtr="1">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rgbClr val="203864"/>
                          </a:solidFill>
                          <a:latin typeface="Century Gothic" panose="020B0502020202020204" pitchFamily="34" charset="0"/>
                        </a:rPr>
                        <a:t>Decidimos</a:t>
                      </a:r>
                      <a:r>
                        <a:rPr lang="en-GB" sz="2000" b="0" dirty="0">
                          <a:solidFill>
                            <a:srgbClr val="203864"/>
                          </a:solidFill>
                        </a:rPr>
                        <a:t> las canciones </a:t>
                      </a:r>
                      <a:r>
                        <a:rPr lang="en-GB" sz="2000" b="0" dirty="0" err="1">
                          <a:solidFill>
                            <a:srgbClr val="203864"/>
                          </a:solidFill>
                        </a:rPr>
                        <a:t>ahora</a:t>
                      </a:r>
                      <a:r>
                        <a:rPr lang="en-GB" sz="2000" b="0" dirty="0">
                          <a:solidFill>
                            <a:srgbClr val="203864"/>
                          </a:solidFill>
                        </a:rPr>
                        <a:t>.</a:t>
                      </a: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1372901990"/>
                  </a:ext>
                </a:extLst>
              </a:tr>
            </a:tbl>
          </a:graphicData>
        </a:graphic>
      </p:graphicFrame>
      <p:sp>
        <p:nvSpPr>
          <p:cNvPr id="19" name="Llamada rectangular redondeada 18">
            <a:extLst>
              <a:ext uri="{FF2B5EF4-FFF2-40B4-BE49-F238E27FC236}">
                <a16:creationId xmlns:a16="http://schemas.microsoft.com/office/drawing/2014/main" id="{8A99F08A-6004-E244-898A-E7E4D13DA29B}"/>
              </a:ext>
            </a:extLst>
          </p:cNvPr>
          <p:cNvSpPr/>
          <p:nvPr/>
        </p:nvSpPr>
        <p:spPr>
          <a:xfrm>
            <a:off x="3489512" y="5550642"/>
            <a:ext cx="2706086" cy="804617"/>
          </a:xfrm>
          <a:prstGeom prst="wedgeRoundRectCallout">
            <a:avLst>
              <a:gd name="adj1" fmla="val -66834"/>
              <a:gd name="adj2" fmla="val -8453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200" b="0" i="0" u="none" strike="noStrike" kern="1200" cap="none" spc="0" normalizeH="0" baseline="0" noProof="0" dirty="0">
                <a:ln>
                  <a:noFill/>
                </a:ln>
                <a:solidFill>
                  <a:srgbClr val="203864"/>
                </a:solidFill>
                <a:effectLst/>
                <a:uLnTx/>
                <a:uFillTx/>
                <a:latin typeface="Century Gothic" panose="020F0302020204030204"/>
                <a:ea typeface="+mn-ea"/>
                <a:cs typeface="+mn-cs"/>
              </a:rPr>
              <a:t>Decidimos las canciones ahora.</a:t>
            </a:r>
          </a:p>
        </p:txBody>
      </p:sp>
      <p:graphicFrame>
        <p:nvGraphicFramePr>
          <p:cNvPr id="22" name="Tabla 21">
            <a:extLst>
              <a:ext uri="{FF2B5EF4-FFF2-40B4-BE49-F238E27FC236}">
                <a16:creationId xmlns:a16="http://schemas.microsoft.com/office/drawing/2014/main" id="{59641629-EADD-EA42-9419-1F011C5230E4}"/>
              </a:ext>
            </a:extLst>
          </p:cNvPr>
          <p:cNvGraphicFramePr>
            <a:graphicFrameLocks noGrp="1"/>
          </p:cNvGraphicFramePr>
          <p:nvPr/>
        </p:nvGraphicFramePr>
        <p:xfrm>
          <a:off x="6195598" y="3852394"/>
          <a:ext cx="5669191" cy="2010524"/>
        </p:xfrm>
        <a:graphic>
          <a:graphicData uri="http://schemas.openxmlformats.org/drawingml/2006/table">
            <a:tbl>
              <a:tblPr firstRow="1" bandRow="1">
                <a:tableStyleId>{5DA37D80-6434-44D0-A028-1B22A696006F}</a:tableStyleId>
              </a:tblPr>
              <a:tblGrid>
                <a:gridCol w="296031">
                  <a:extLst>
                    <a:ext uri="{9D8B030D-6E8A-4147-A177-3AD203B41FA5}">
                      <a16:colId xmlns:a16="http://schemas.microsoft.com/office/drawing/2014/main" val="2808518868"/>
                    </a:ext>
                  </a:extLst>
                </a:gridCol>
                <a:gridCol w="2686580">
                  <a:extLst>
                    <a:ext uri="{9D8B030D-6E8A-4147-A177-3AD203B41FA5}">
                      <a16:colId xmlns:a16="http://schemas.microsoft.com/office/drawing/2014/main" val="1088031011"/>
                    </a:ext>
                  </a:extLst>
                </a:gridCol>
                <a:gridCol w="2686580">
                  <a:extLst>
                    <a:ext uri="{9D8B030D-6E8A-4147-A177-3AD203B41FA5}">
                      <a16:colId xmlns:a16="http://schemas.microsoft.com/office/drawing/2014/main" val="3145672125"/>
                    </a:ext>
                  </a:extLst>
                </a:gridCol>
              </a:tblGrid>
              <a:tr h="1184773">
                <a:tc>
                  <a:txBody>
                    <a:bodyPr/>
                    <a:lstStyle/>
                    <a:p>
                      <a:endParaRPr lang="es-GB" b="0" i="0" dirty="0">
                        <a:latin typeface="Century Gothic" panose="020B0502020202020204" pitchFamily="34" charset="0"/>
                      </a:endParaRPr>
                    </a:p>
                  </a:txBody>
                  <a:tcPr>
                    <a:lnL w="12700" cap="flat" cmpd="sng" algn="ctr">
                      <a:solidFill>
                        <a:srgbClr val="E66700"/>
                      </a:solidFill>
                      <a:prstDash val="solid"/>
                      <a:round/>
                      <a:headEnd type="none" w="med" len="med"/>
                      <a:tailEnd type="none" w="med" len="med"/>
                    </a:lnL>
                  </a:tcPr>
                </a:tc>
                <a:tc>
                  <a:txBody>
                    <a:bodyPr/>
                    <a:lstStyle/>
                    <a:p>
                      <a:pPr algn="ctr"/>
                      <a:r>
                        <a:rPr lang="es-GB" sz="2000" b="0" i="0" dirty="0">
                          <a:solidFill>
                            <a:srgbClr val="002060"/>
                          </a:solidFill>
                          <a:latin typeface="Century Gothic" panose="020B0502020202020204" pitchFamily="34" charset="0"/>
                        </a:rPr>
                        <a:t>Mis frases</a:t>
                      </a:r>
                    </a:p>
                  </a:txBody>
                  <a:tcPr anchor="ctr"/>
                </a:tc>
                <a:tc>
                  <a:txBody>
                    <a:bodyPr/>
                    <a:lstStyle/>
                    <a:p>
                      <a:pPr algn="ctr"/>
                      <a:r>
                        <a:rPr lang="es-GB" sz="2000" b="0" i="0" dirty="0">
                          <a:solidFill>
                            <a:srgbClr val="002060"/>
                          </a:solidFill>
                          <a:latin typeface="Century Gothic" panose="020B0502020202020204" pitchFamily="34" charset="0"/>
                        </a:rPr>
                        <a:t>Las frases de mi compañero/a en inglés</a:t>
                      </a:r>
                    </a:p>
                  </a:txBody>
                  <a:tcPr anchor="ctr"/>
                </a:tc>
                <a:extLst>
                  <a:ext uri="{0D108BD9-81ED-4DB2-BD59-A6C34878D82A}">
                    <a16:rowId xmlns:a16="http://schemas.microsoft.com/office/drawing/2014/main" val="2999963750"/>
                  </a:ext>
                </a:extLst>
              </a:tr>
              <a:tr h="825751">
                <a:tc>
                  <a:txBody>
                    <a:bodyPr/>
                    <a:lstStyle/>
                    <a:p>
                      <a:r>
                        <a:rPr lang="es-GB" b="0" i="0" dirty="0">
                          <a:solidFill>
                            <a:srgbClr val="203864"/>
                          </a:solidFill>
                          <a:latin typeface="Century Gothic" panose="020B0502020202020204" pitchFamily="34" charset="0"/>
                        </a:rPr>
                        <a:t>1</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err="1">
                          <a:solidFill>
                            <a:srgbClr val="203864"/>
                          </a:solidFill>
                          <a:latin typeface="Century Gothic" panose="020B0502020202020204" pitchFamily="34" charset="0"/>
                        </a:rPr>
                        <a:t>Siempre</a:t>
                      </a:r>
                      <a:r>
                        <a:rPr lang="en-GB" sz="2000" b="0" dirty="0">
                          <a:solidFill>
                            <a:srgbClr val="203864"/>
                          </a:solidFill>
                        </a:rPr>
                        <a:t> </a:t>
                      </a:r>
                      <a:r>
                        <a:rPr lang="en-GB" sz="2000" b="0" dirty="0" err="1">
                          <a:solidFill>
                            <a:srgbClr val="203864"/>
                          </a:solidFill>
                        </a:rPr>
                        <a:t>permitimos</a:t>
                      </a:r>
                      <a:r>
                        <a:rPr lang="en-GB" sz="2000" b="0" dirty="0">
                          <a:solidFill>
                            <a:srgbClr val="203864"/>
                          </a:solidFill>
                        </a:rPr>
                        <a:t> </a:t>
                      </a:r>
                      <a:r>
                        <a:rPr lang="en-GB" sz="2000" b="0" dirty="0" err="1">
                          <a:solidFill>
                            <a:srgbClr val="203864"/>
                          </a:solidFill>
                        </a:rPr>
                        <a:t>ruido</a:t>
                      </a:r>
                      <a:r>
                        <a:rPr lang="en-GB" sz="2000" b="0" dirty="0">
                          <a:solidFill>
                            <a:srgbClr val="203864"/>
                          </a:solidFill>
                        </a:rPr>
                        <a:t>.</a:t>
                      </a:r>
                    </a:p>
                  </a:txBody>
                  <a:tcPr anchor="ctr" anchorCtr="1"/>
                </a:tc>
                <a:tc>
                  <a:txBody>
                    <a:bodyPr/>
                    <a:lstStyle/>
                    <a:p>
                      <a:pPr algn="ctr"/>
                      <a:endParaRPr lang="es-GB"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372901990"/>
                  </a:ext>
                </a:extLst>
              </a:tr>
            </a:tbl>
          </a:graphicData>
        </a:graphic>
      </p:graphicFrame>
      <p:pic>
        <p:nvPicPr>
          <p:cNvPr id="23" name="Imagen 22">
            <a:extLst>
              <a:ext uri="{FF2B5EF4-FFF2-40B4-BE49-F238E27FC236}">
                <a16:creationId xmlns:a16="http://schemas.microsoft.com/office/drawing/2014/main" id="{97DF32C8-A721-704A-BA6C-66DFA0FEA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08492" y="4262075"/>
            <a:ext cx="1233251" cy="982254"/>
          </a:xfrm>
          <a:prstGeom prst="rect">
            <a:avLst/>
          </a:prstGeom>
          <a:noFill/>
        </p:spPr>
      </p:pic>
      <p:pic>
        <p:nvPicPr>
          <p:cNvPr id="7" name="Imagen 6">
            <a:extLst>
              <a:ext uri="{FF2B5EF4-FFF2-40B4-BE49-F238E27FC236}">
                <a16:creationId xmlns:a16="http://schemas.microsoft.com/office/drawing/2014/main" id="{42E81F95-5927-A84B-84D6-0D9A1D1E0362}"/>
              </a:ext>
            </a:extLst>
          </p:cNvPr>
          <p:cNvPicPr>
            <a:picLocks noChangeAspect="1"/>
          </p:cNvPicPr>
          <p:nvPr/>
        </p:nvPicPr>
        <p:blipFill>
          <a:blip r:embed="rId4"/>
          <a:stretch>
            <a:fillRect/>
          </a:stretch>
        </p:blipFill>
        <p:spPr>
          <a:xfrm>
            <a:off x="9828081" y="874301"/>
            <a:ext cx="2597762" cy="2597762"/>
          </a:xfrm>
          <a:prstGeom prst="rect">
            <a:avLst/>
          </a:prstGeom>
        </p:spPr>
      </p:pic>
      <p:sp>
        <p:nvSpPr>
          <p:cNvPr id="18" name="Rounded Rectangle 11">
            <a:extLst>
              <a:ext uri="{FF2B5EF4-FFF2-40B4-BE49-F238E27FC236}">
                <a16:creationId xmlns:a16="http://schemas.microsoft.com/office/drawing/2014/main" id="{A316DD52-7894-4A75-969C-CA0645DA2978}"/>
              </a:ext>
            </a:extLst>
          </p:cNvPr>
          <p:cNvSpPr/>
          <p:nvPr/>
        </p:nvSpPr>
        <p:spPr>
          <a:xfrm>
            <a:off x="9279846" y="258166"/>
            <a:ext cx="2648298"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Title 1">
            <a:extLst>
              <a:ext uri="{FF2B5EF4-FFF2-40B4-BE49-F238E27FC236}">
                <a16:creationId xmlns:a16="http://schemas.microsoft.com/office/drawing/2014/main" id="{0C21955C-C002-4A4F-B04D-2337936F4F74}"/>
              </a:ext>
            </a:extLst>
          </p:cNvPr>
          <p:cNvSpPr txBox="1">
            <a:spLocks/>
          </p:cNvSpPr>
          <p:nvPr/>
        </p:nvSpPr>
        <p:spPr>
          <a:xfrm>
            <a:off x="10409937" y="257085"/>
            <a:ext cx="1450006" cy="40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US" sz="2000" dirty="0"/>
          </a:p>
        </p:txBody>
      </p:sp>
      <p:sp>
        <p:nvSpPr>
          <p:cNvPr id="2" name="Title 1"/>
          <p:cNvSpPr>
            <a:spLocks noGrp="1"/>
          </p:cNvSpPr>
          <p:nvPr>
            <p:ph type="title"/>
          </p:nvPr>
        </p:nvSpPr>
        <p:spPr>
          <a:xfrm>
            <a:off x="9380462" y="118253"/>
            <a:ext cx="3056059" cy="700718"/>
          </a:xfrm>
        </p:spPr>
        <p:txBody>
          <a:bodyPr>
            <a:normAutofit/>
          </a:bodyPr>
          <a:lstStyle/>
          <a:p>
            <a:r>
              <a:rPr lang="en-GB" sz="2000" b="1" dirty="0" err="1">
                <a:solidFill>
                  <a:prstClr val="white"/>
                </a:solidFill>
              </a:rPr>
              <a:t>hablar</a:t>
            </a:r>
            <a:r>
              <a:rPr lang="en-GB" sz="2000" b="1" dirty="0">
                <a:solidFill>
                  <a:prstClr val="white"/>
                </a:solidFill>
              </a:rPr>
              <a:t> / </a:t>
            </a:r>
            <a:r>
              <a:rPr lang="en-GB" sz="2000" b="1" dirty="0" err="1">
                <a:solidFill>
                  <a:prstClr val="white"/>
                </a:solidFill>
              </a:rPr>
              <a:t>escuchar</a:t>
            </a:r>
            <a:endParaRPr lang="en-GB" sz="2000" dirty="0"/>
          </a:p>
        </p:txBody>
      </p:sp>
      <p:sp>
        <p:nvSpPr>
          <p:cNvPr id="3" name="Rectangle 2"/>
          <p:cNvSpPr/>
          <p:nvPr/>
        </p:nvSpPr>
        <p:spPr>
          <a:xfrm>
            <a:off x="9335149" y="5105902"/>
            <a:ext cx="2488707" cy="707886"/>
          </a:xfrm>
          <a:prstGeom prst="rect">
            <a:avLst/>
          </a:prstGeom>
          <a:noFill/>
        </p:spPr>
        <p:txBody>
          <a:bodyPr wrap="square">
            <a:spAutoFit/>
          </a:bodyPr>
          <a:lstStyle/>
          <a:p>
            <a:pPr algn="ctr"/>
            <a:r>
              <a:rPr lang="es-GB" sz="2000" dirty="0">
                <a:solidFill>
                  <a:srgbClr val="203864"/>
                </a:solidFill>
                <a:latin typeface="Century Gothic" panose="020B0502020202020204" pitchFamily="34" charset="0"/>
              </a:rPr>
              <a:t>We are deciding the songs now.</a:t>
            </a:r>
          </a:p>
        </p:txBody>
      </p:sp>
      <p:cxnSp>
        <p:nvCxnSpPr>
          <p:cNvPr id="26" name="Straight Connector 25"/>
          <p:cNvCxnSpPr/>
          <p:nvPr/>
        </p:nvCxnSpPr>
        <p:spPr>
          <a:xfrm>
            <a:off x="3200400" y="3852394"/>
            <a:ext cx="0" cy="199315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69400" y="3869762"/>
            <a:ext cx="0" cy="199315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20" grpId="0"/>
      <p:bldP spid="21" grpId="0"/>
      <p:bldP spid="28" grpId="0"/>
      <p:bldP spid="17" grpId="0"/>
      <p:bldP spid="1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BC23A1-F41B-8D49-ABF0-6843CE8E4B2E}"/>
              </a:ext>
            </a:extLst>
          </p:cNvPr>
          <p:cNvSpPr>
            <a:spLocks noGrp="1"/>
          </p:cNvSpPr>
          <p:nvPr>
            <p:ph type="title"/>
          </p:nvPr>
        </p:nvSpPr>
        <p:spPr>
          <a:xfrm>
            <a:off x="50027" y="142840"/>
            <a:ext cx="2514601" cy="900109"/>
          </a:xfrm>
        </p:spPr>
        <p:txBody>
          <a:bodyPr>
            <a:normAutofit/>
          </a:bodyPr>
          <a:lstStyle/>
          <a:p>
            <a:r>
              <a:rPr lang="en-GB" sz="2400" b="1" dirty="0">
                <a:solidFill>
                  <a:srgbClr val="002060"/>
                </a:solidFill>
              </a:rPr>
              <a:t>Persona A</a:t>
            </a:r>
            <a:endParaRPr lang="es-GB" sz="2400" dirty="0">
              <a:solidFill>
                <a:srgbClr val="002060"/>
              </a:solidFill>
            </a:endParaRPr>
          </a:p>
        </p:txBody>
      </p:sp>
      <p:graphicFrame>
        <p:nvGraphicFramePr>
          <p:cNvPr id="8" name="Tabla 7">
            <a:extLst>
              <a:ext uri="{FF2B5EF4-FFF2-40B4-BE49-F238E27FC236}">
                <a16:creationId xmlns:a16="http://schemas.microsoft.com/office/drawing/2014/main" id="{8056B08B-757B-404A-8807-E4F87174D50D}"/>
              </a:ext>
            </a:extLst>
          </p:cNvPr>
          <p:cNvGraphicFramePr>
            <a:graphicFrameLocks noGrp="1"/>
          </p:cNvGraphicFramePr>
          <p:nvPr/>
        </p:nvGraphicFramePr>
        <p:xfrm>
          <a:off x="363071" y="861083"/>
          <a:ext cx="11355680" cy="5297673"/>
        </p:xfrm>
        <a:graphic>
          <a:graphicData uri="http://schemas.openxmlformats.org/drawingml/2006/table">
            <a:tbl>
              <a:tblPr firstRow="1" bandRow="1">
                <a:tableStyleId>{5DA37D80-6434-44D0-A028-1B22A696006F}</a:tableStyleId>
              </a:tblPr>
              <a:tblGrid>
                <a:gridCol w="592966">
                  <a:extLst>
                    <a:ext uri="{9D8B030D-6E8A-4147-A177-3AD203B41FA5}">
                      <a16:colId xmlns:a16="http://schemas.microsoft.com/office/drawing/2014/main" val="4036513689"/>
                    </a:ext>
                  </a:extLst>
                </a:gridCol>
                <a:gridCol w="5381357">
                  <a:extLst>
                    <a:ext uri="{9D8B030D-6E8A-4147-A177-3AD203B41FA5}">
                      <a16:colId xmlns:a16="http://schemas.microsoft.com/office/drawing/2014/main" val="194095337"/>
                    </a:ext>
                  </a:extLst>
                </a:gridCol>
                <a:gridCol w="5381357">
                  <a:extLst>
                    <a:ext uri="{9D8B030D-6E8A-4147-A177-3AD203B41FA5}">
                      <a16:colId xmlns:a16="http://schemas.microsoft.com/office/drawing/2014/main" val="750064878"/>
                    </a:ext>
                  </a:extLst>
                </a:gridCol>
              </a:tblGrid>
              <a:tr h="792449">
                <a:tc>
                  <a:txBody>
                    <a:bodyPr/>
                    <a:lstStyle/>
                    <a:p>
                      <a:endParaRPr lang="es-GB" b="0" i="0" dirty="0">
                        <a:latin typeface="Century Gothic" panose="020B0502020202020204" pitchFamily="34" charset="0"/>
                      </a:endParaRPr>
                    </a:p>
                  </a:txBody>
                  <a:tcPr>
                    <a:lnL w="12700" cap="flat" cmpd="sng" algn="ctr">
                      <a:solidFill>
                        <a:srgbClr val="E66700"/>
                      </a:solidFill>
                      <a:prstDash val="solid"/>
                      <a:round/>
                      <a:headEnd type="none" w="med" len="med"/>
                      <a:tailEnd type="none" w="med" len="med"/>
                    </a:lnL>
                  </a:tcPr>
                </a:tc>
                <a:tc>
                  <a:txBody>
                    <a:bodyPr/>
                    <a:lstStyle/>
                    <a:p>
                      <a:pPr algn="ctr"/>
                      <a:r>
                        <a:rPr lang="es-GB" sz="2000" b="0" i="0" dirty="0">
                          <a:solidFill>
                            <a:srgbClr val="002060"/>
                          </a:solidFill>
                          <a:latin typeface="Century Gothic" panose="020B0502020202020204" pitchFamily="34" charset="0"/>
                        </a:rPr>
                        <a:t>Mis frases</a:t>
                      </a:r>
                    </a:p>
                  </a:txBody>
                  <a:tcPr anchor="ctr"/>
                </a:tc>
                <a:tc>
                  <a:txBody>
                    <a:bodyPr/>
                    <a:lstStyle/>
                    <a:p>
                      <a:pPr algn="ctr"/>
                      <a:r>
                        <a:rPr lang="es-GB" sz="2000" b="0" i="0" dirty="0">
                          <a:solidFill>
                            <a:srgbClr val="002060"/>
                          </a:solidFill>
                          <a:latin typeface="Century Gothic" panose="020B0502020202020204" pitchFamily="34" charset="0"/>
                        </a:rPr>
                        <a:t>Las frases de mi compañero/a en inglés</a:t>
                      </a:r>
                    </a:p>
                  </a:txBody>
                  <a:tcPr anchor="ctr"/>
                </a:tc>
                <a:extLst>
                  <a:ext uri="{0D108BD9-81ED-4DB2-BD59-A6C34878D82A}">
                    <a16:rowId xmlns:a16="http://schemas.microsoft.com/office/drawing/2014/main" val="2059097406"/>
                  </a:ext>
                </a:extLst>
              </a:tr>
              <a:tr h="563153">
                <a:tc>
                  <a:txBody>
                    <a:bodyPr/>
                    <a:lstStyle/>
                    <a:p>
                      <a:r>
                        <a:rPr lang="es-GB" b="0" i="0" dirty="0">
                          <a:solidFill>
                            <a:srgbClr val="203864"/>
                          </a:solidFill>
                          <a:latin typeface="Century Gothic" panose="020B0502020202020204" pitchFamily="34" charset="0"/>
                        </a:rPr>
                        <a:t>1</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183986981"/>
                  </a:ext>
                </a:extLst>
              </a:tr>
              <a:tr h="563153">
                <a:tc>
                  <a:txBody>
                    <a:bodyPr/>
                    <a:lstStyle/>
                    <a:p>
                      <a:r>
                        <a:rPr lang="es-GB" b="0" i="0" dirty="0">
                          <a:solidFill>
                            <a:srgbClr val="203864"/>
                          </a:solidFill>
                          <a:latin typeface="Century Gothic" panose="020B0502020202020204" pitchFamily="34" charset="0"/>
                        </a:rPr>
                        <a:t>2</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118756728"/>
                  </a:ext>
                </a:extLst>
              </a:tr>
              <a:tr h="563153">
                <a:tc>
                  <a:txBody>
                    <a:bodyPr/>
                    <a:lstStyle/>
                    <a:p>
                      <a:r>
                        <a:rPr lang="es-GB" b="0" i="0" dirty="0">
                          <a:solidFill>
                            <a:srgbClr val="203864"/>
                          </a:solidFill>
                          <a:latin typeface="Century Gothic" panose="020B0502020202020204" pitchFamily="34" charset="0"/>
                        </a:rPr>
                        <a:t>3</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084794354"/>
                  </a:ext>
                </a:extLst>
              </a:tr>
              <a:tr h="563153">
                <a:tc>
                  <a:txBody>
                    <a:bodyPr/>
                    <a:lstStyle/>
                    <a:p>
                      <a:r>
                        <a:rPr lang="es-GB" b="0" i="0" dirty="0">
                          <a:solidFill>
                            <a:srgbClr val="203864"/>
                          </a:solidFill>
                          <a:latin typeface="Century Gothic" panose="020B0502020202020204" pitchFamily="34" charset="0"/>
                        </a:rPr>
                        <a:t>4</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248873225"/>
                  </a:ext>
                </a:extLst>
              </a:tr>
              <a:tr h="563153">
                <a:tc>
                  <a:txBody>
                    <a:bodyPr/>
                    <a:lstStyle/>
                    <a:p>
                      <a:r>
                        <a:rPr lang="es-GB" b="0" i="0" dirty="0">
                          <a:solidFill>
                            <a:srgbClr val="203864"/>
                          </a:solidFill>
                          <a:latin typeface="Century Gothic" panose="020B0502020202020204" pitchFamily="34" charset="0"/>
                        </a:rPr>
                        <a:t>5</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507122629"/>
                  </a:ext>
                </a:extLst>
              </a:tr>
              <a:tr h="563153">
                <a:tc>
                  <a:txBody>
                    <a:bodyPr/>
                    <a:lstStyle/>
                    <a:p>
                      <a:r>
                        <a:rPr lang="es-GB" b="0" i="0" dirty="0">
                          <a:solidFill>
                            <a:srgbClr val="203864"/>
                          </a:solidFill>
                          <a:latin typeface="Century Gothic" panose="020B0502020202020204" pitchFamily="34" charset="0"/>
                        </a:rPr>
                        <a:t>6</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871708916"/>
                  </a:ext>
                </a:extLst>
              </a:tr>
              <a:tr h="563153">
                <a:tc>
                  <a:txBody>
                    <a:bodyPr/>
                    <a:lstStyle/>
                    <a:p>
                      <a:r>
                        <a:rPr lang="es-GB" b="0" i="0" dirty="0">
                          <a:solidFill>
                            <a:srgbClr val="203864"/>
                          </a:solidFill>
                          <a:latin typeface="Century Gothic" panose="020B0502020202020204" pitchFamily="34" charset="0"/>
                        </a:rPr>
                        <a:t>7</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888194697"/>
                  </a:ext>
                </a:extLst>
              </a:tr>
              <a:tr h="563153">
                <a:tc>
                  <a:txBody>
                    <a:bodyPr/>
                    <a:lstStyle/>
                    <a:p>
                      <a:r>
                        <a:rPr lang="es-GB" b="0" i="0" dirty="0">
                          <a:solidFill>
                            <a:srgbClr val="203864"/>
                          </a:solidFill>
                          <a:latin typeface="Century Gothic" panose="020B0502020202020204" pitchFamily="34" charset="0"/>
                        </a:rPr>
                        <a:t>8</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618104393"/>
                  </a:ext>
                </a:extLst>
              </a:tr>
            </a:tbl>
          </a:graphicData>
        </a:graphic>
      </p:graphicFrame>
      <p:sp>
        <p:nvSpPr>
          <p:cNvPr id="6" name="Rounded Rectangle 11">
            <a:extLst>
              <a:ext uri="{FF2B5EF4-FFF2-40B4-BE49-F238E27FC236}">
                <a16:creationId xmlns:a16="http://schemas.microsoft.com/office/drawing/2014/main" id="{A316DD52-7894-4A75-969C-CA0645DA2978}"/>
              </a:ext>
            </a:extLst>
          </p:cNvPr>
          <p:cNvSpPr/>
          <p:nvPr/>
        </p:nvSpPr>
        <p:spPr>
          <a:xfrm>
            <a:off x="9279846" y="258166"/>
            <a:ext cx="2648298"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0C21955C-C002-4A4F-B04D-2337936F4F74}"/>
              </a:ext>
            </a:extLst>
          </p:cNvPr>
          <p:cNvSpPr txBox="1">
            <a:spLocks/>
          </p:cNvSpPr>
          <p:nvPr/>
        </p:nvSpPr>
        <p:spPr>
          <a:xfrm>
            <a:off x="10409937" y="257085"/>
            <a:ext cx="1450006" cy="40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US" sz="2000" dirty="0"/>
          </a:p>
        </p:txBody>
      </p:sp>
      <p:sp>
        <p:nvSpPr>
          <p:cNvPr id="9" name="Title 1"/>
          <p:cNvSpPr txBox="1">
            <a:spLocks/>
          </p:cNvSpPr>
          <p:nvPr/>
        </p:nvSpPr>
        <p:spPr>
          <a:xfrm>
            <a:off x="9380462" y="118253"/>
            <a:ext cx="3056059" cy="700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000" b="1">
                <a:solidFill>
                  <a:prstClr val="white"/>
                </a:solidFill>
              </a:rPr>
              <a:t>hablar / escuchar</a:t>
            </a:r>
            <a:endParaRPr lang="en-GB" sz="2000" dirty="0"/>
          </a:p>
        </p:txBody>
      </p:sp>
      <p:cxnSp>
        <p:nvCxnSpPr>
          <p:cNvPr id="10" name="Straight Connector 9"/>
          <p:cNvCxnSpPr/>
          <p:nvPr/>
        </p:nvCxnSpPr>
        <p:spPr>
          <a:xfrm>
            <a:off x="6324399" y="861083"/>
            <a:ext cx="201" cy="529767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59057" y="1738598"/>
            <a:ext cx="3886000"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repartimos</a:t>
            </a:r>
            <a:r>
              <a:rPr lang="en-GB" sz="2000" dirty="0">
                <a:solidFill>
                  <a:srgbClr val="203864"/>
                </a:solidFill>
                <a:latin typeface="Century Gothic" panose="020B0502020202020204" pitchFamily="34" charset="0"/>
              </a:rPr>
              <a:t> las </a:t>
            </a:r>
            <a:r>
              <a:rPr lang="en-GB" sz="2000" dirty="0" err="1">
                <a:solidFill>
                  <a:srgbClr val="203864"/>
                </a:solidFill>
                <a:latin typeface="Century Gothic" panose="020B0502020202020204" pitchFamily="34" charset="0"/>
              </a:rPr>
              <a:t>bebidas</a:t>
            </a:r>
            <a:r>
              <a:rPr lang="en-GB" sz="2000" dirty="0">
                <a:solidFill>
                  <a:srgbClr val="203864"/>
                </a:solidFill>
                <a:latin typeface="Century Gothic" panose="020B0502020202020204" pitchFamily="34" charset="0"/>
              </a:rPr>
              <a:t>.</a:t>
            </a:r>
          </a:p>
        </p:txBody>
      </p:sp>
      <p:sp>
        <p:nvSpPr>
          <p:cNvPr id="4" name="Rectangle 3"/>
          <p:cNvSpPr/>
          <p:nvPr/>
        </p:nvSpPr>
        <p:spPr>
          <a:xfrm>
            <a:off x="959057" y="2288664"/>
            <a:ext cx="4705134"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repartimos</a:t>
            </a:r>
            <a:r>
              <a:rPr lang="en-GB" sz="2000" dirty="0">
                <a:solidFill>
                  <a:srgbClr val="203864"/>
                </a:solidFill>
                <a:latin typeface="Century Gothic" panose="020B0502020202020204" pitchFamily="34" charset="0"/>
              </a:rPr>
              <a:t> la comida.</a:t>
            </a:r>
          </a:p>
        </p:txBody>
      </p:sp>
      <p:sp>
        <p:nvSpPr>
          <p:cNvPr id="11" name="Rectangle 10"/>
          <p:cNvSpPr/>
          <p:nvPr/>
        </p:nvSpPr>
        <p:spPr>
          <a:xfrm>
            <a:off x="959057" y="2856951"/>
            <a:ext cx="4208203"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Abrimos</a:t>
            </a:r>
            <a:r>
              <a:rPr lang="en-GB" sz="2000" dirty="0">
                <a:solidFill>
                  <a:srgbClr val="203864"/>
                </a:solidFill>
                <a:latin typeface="Century Gothic" panose="020B0502020202020204" pitchFamily="34" charset="0"/>
              </a:rPr>
              <a:t> la </a:t>
            </a:r>
            <a:r>
              <a:rPr lang="en-GB" sz="2000" dirty="0" err="1">
                <a:solidFill>
                  <a:srgbClr val="203864"/>
                </a:solidFill>
                <a:latin typeface="Century Gothic" panose="020B0502020202020204" pitchFamily="34" charset="0"/>
              </a:rPr>
              <a:t>puerta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a:t>
            </a:r>
          </a:p>
        </p:txBody>
      </p:sp>
      <p:sp>
        <p:nvSpPr>
          <p:cNvPr id="12" name="Rectangle 11"/>
          <p:cNvSpPr/>
          <p:nvPr/>
        </p:nvSpPr>
        <p:spPr>
          <a:xfrm>
            <a:off x="930248" y="3400797"/>
            <a:ext cx="3441968"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Abrimos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los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regalos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a:t>
            </a:r>
          </a:p>
        </p:txBody>
      </p:sp>
      <p:sp>
        <p:nvSpPr>
          <p:cNvPr id="13" name="Rectangle 12"/>
          <p:cNvSpPr/>
          <p:nvPr/>
        </p:nvSpPr>
        <p:spPr>
          <a:xfrm>
            <a:off x="930248" y="4002905"/>
            <a:ext cx="4390946"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Permitimos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música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fuerte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a:t>
            </a:r>
          </a:p>
        </p:txBody>
      </p:sp>
      <p:sp>
        <p:nvSpPr>
          <p:cNvPr id="14" name="Rectangle 13"/>
          <p:cNvSpPr/>
          <p:nvPr/>
        </p:nvSpPr>
        <p:spPr>
          <a:xfrm>
            <a:off x="930248" y="4546751"/>
            <a:ext cx="4288353" cy="400110"/>
          </a:xfrm>
          <a:prstGeom prst="rect">
            <a:avLst/>
          </a:prstGeom>
        </p:spPr>
        <p:txBody>
          <a:bodyPr wrap="none">
            <a:spAutoFit/>
          </a:bodyPr>
          <a:lstStyle/>
          <a:p>
            <a:pPr lvl="0">
              <a:defRPr/>
            </a:pPr>
            <a:r>
              <a:rPr lang="en-GB" sz="2000" dirty="0">
                <a:solidFill>
                  <a:srgbClr val="203864"/>
                </a:solidFill>
                <a:latin typeface="Century Gothic" panose="020B0502020202020204" pitchFamily="34" charset="0"/>
              </a:rPr>
              <a:t>En </a:t>
            </a:r>
            <a:r>
              <a:rPr lang="en-GB" sz="2000" dirty="0" err="1">
                <a:solidFill>
                  <a:srgbClr val="203864"/>
                </a:solidFill>
                <a:latin typeface="Century Gothic" panose="020B0502020202020204" pitchFamily="34" charset="0"/>
              </a:rPr>
              <a:t>cada</a:t>
            </a:r>
            <a:r>
              <a:rPr lang="en-GB" sz="2000" dirty="0">
                <a:solidFill>
                  <a:srgbClr val="203864"/>
                </a:solidFill>
                <a:latin typeface="Century Gothic" panose="020B0502020202020204" pitchFamily="34" charset="0"/>
              </a:rPr>
              <a:t> fiesta </a:t>
            </a:r>
            <a:r>
              <a:rPr lang="en-GB" sz="2000" dirty="0" err="1">
                <a:solidFill>
                  <a:srgbClr val="203864"/>
                </a:solidFill>
                <a:latin typeface="Century Gothic" panose="020B0502020202020204" pitchFamily="34" charset="0"/>
              </a:rPr>
              <a:t>cubrimos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costo</a:t>
            </a:r>
            <a:r>
              <a:rPr lang="en-GB" sz="2000" dirty="0">
                <a:solidFill>
                  <a:srgbClr val="203864"/>
                </a:solidFill>
                <a:latin typeface="Century Gothic" panose="020B0502020202020204" pitchFamily="34" charset="0"/>
              </a:rPr>
              <a:t>.</a:t>
            </a:r>
          </a:p>
        </p:txBody>
      </p:sp>
      <p:sp>
        <p:nvSpPr>
          <p:cNvPr id="15" name="Rectangle 14"/>
          <p:cNvSpPr/>
          <p:nvPr/>
        </p:nvSpPr>
        <p:spPr>
          <a:xfrm>
            <a:off x="930248" y="5115038"/>
            <a:ext cx="5048177"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la comida en </a:t>
            </a:r>
            <a:r>
              <a:rPr lang="en-GB" sz="2000" dirty="0" err="1">
                <a:solidFill>
                  <a:srgbClr val="203864"/>
                </a:solidFill>
                <a:latin typeface="Century Gothic" panose="020B0502020202020204" pitchFamily="34" charset="0"/>
              </a:rPr>
              <a:t>este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momento</a:t>
            </a:r>
            <a:r>
              <a:rPr lang="en-GB" sz="2000" dirty="0">
                <a:solidFill>
                  <a:srgbClr val="203864"/>
                </a:solidFill>
                <a:latin typeface="Century Gothic" panose="020B0502020202020204" pitchFamily="34" charset="0"/>
              </a:rPr>
              <a:t>.</a:t>
            </a:r>
          </a:p>
        </p:txBody>
      </p:sp>
      <p:sp>
        <p:nvSpPr>
          <p:cNvPr id="18" name="Rectangle 17"/>
          <p:cNvSpPr/>
          <p:nvPr/>
        </p:nvSpPr>
        <p:spPr>
          <a:xfrm>
            <a:off x="930248" y="5683325"/>
            <a:ext cx="3727302"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las </a:t>
            </a:r>
            <a:r>
              <a:rPr lang="en-GB" sz="2000" dirty="0" err="1">
                <a:solidFill>
                  <a:srgbClr val="203864"/>
                </a:solidFill>
                <a:latin typeface="Century Gothic" panose="020B0502020202020204" pitchFamily="34" charset="0"/>
              </a:rPr>
              <a:t>tareas</a:t>
            </a:r>
            <a:r>
              <a:rPr lang="en-GB" sz="2000" dirty="0">
                <a:solidFill>
                  <a:srgbClr val="203864"/>
                </a:solidFill>
                <a:latin typeface="Century Gothic" panose="020B0502020202020204" pitchFamily="34" charset="0"/>
              </a:rPr>
              <a:t>.</a:t>
            </a:r>
          </a:p>
        </p:txBody>
      </p:sp>
    </p:spTree>
    <p:extLst>
      <p:ext uri="{BB962C8B-B14F-4D97-AF65-F5344CB8AC3E}">
        <p14:creationId xmlns:p14="http://schemas.microsoft.com/office/powerpoint/2010/main" val="301196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BC23A1-F41B-8D49-ABF0-6843CE8E4B2E}"/>
              </a:ext>
            </a:extLst>
          </p:cNvPr>
          <p:cNvSpPr>
            <a:spLocks noGrp="1"/>
          </p:cNvSpPr>
          <p:nvPr>
            <p:ph type="title"/>
          </p:nvPr>
        </p:nvSpPr>
        <p:spPr>
          <a:xfrm>
            <a:off x="50027" y="142840"/>
            <a:ext cx="2514601" cy="900109"/>
          </a:xfrm>
        </p:spPr>
        <p:txBody>
          <a:bodyPr>
            <a:normAutofit/>
          </a:bodyPr>
          <a:lstStyle/>
          <a:p>
            <a:r>
              <a:rPr lang="en-GB" sz="2400" b="1" dirty="0">
                <a:solidFill>
                  <a:srgbClr val="002060"/>
                </a:solidFill>
              </a:rPr>
              <a:t>Persona B</a:t>
            </a:r>
            <a:endParaRPr lang="es-GB" sz="2400" dirty="0">
              <a:solidFill>
                <a:srgbClr val="002060"/>
              </a:solidFill>
            </a:endParaRPr>
          </a:p>
        </p:txBody>
      </p:sp>
      <p:graphicFrame>
        <p:nvGraphicFramePr>
          <p:cNvPr id="8" name="Tabla 7">
            <a:extLst>
              <a:ext uri="{FF2B5EF4-FFF2-40B4-BE49-F238E27FC236}">
                <a16:creationId xmlns:a16="http://schemas.microsoft.com/office/drawing/2014/main" id="{8056B08B-757B-404A-8807-E4F87174D50D}"/>
              </a:ext>
            </a:extLst>
          </p:cNvPr>
          <p:cNvGraphicFramePr>
            <a:graphicFrameLocks noGrp="1"/>
          </p:cNvGraphicFramePr>
          <p:nvPr/>
        </p:nvGraphicFramePr>
        <p:xfrm>
          <a:off x="363071" y="861083"/>
          <a:ext cx="11355680" cy="5349576"/>
        </p:xfrm>
        <a:graphic>
          <a:graphicData uri="http://schemas.openxmlformats.org/drawingml/2006/table">
            <a:tbl>
              <a:tblPr firstRow="1" bandRow="1">
                <a:tableStyleId>{5DA37D80-6434-44D0-A028-1B22A696006F}</a:tableStyleId>
              </a:tblPr>
              <a:tblGrid>
                <a:gridCol w="592966">
                  <a:extLst>
                    <a:ext uri="{9D8B030D-6E8A-4147-A177-3AD203B41FA5}">
                      <a16:colId xmlns:a16="http://schemas.microsoft.com/office/drawing/2014/main" val="4036513689"/>
                    </a:ext>
                  </a:extLst>
                </a:gridCol>
                <a:gridCol w="5381357">
                  <a:extLst>
                    <a:ext uri="{9D8B030D-6E8A-4147-A177-3AD203B41FA5}">
                      <a16:colId xmlns:a16="http://schemas.microsoft.com/office/drawing/2014/main" val="194095337"/>
                    </a:ext>
                  </a:extLst>
                </a:gridCol>
                <a:gridCol w="5381357">
                  <a:extLst>
                    <a:ext uri="{9D8B030D-6E8A-4147-A177-3AD203B41FA5}">
                      <a16:colId xmlns:a16="http://schemas.microsoft.com/office/drawing/2014/main" val="750064878"/>
                    </a:ext>
                  </a:extLst>
                </a:gridCol>
              </a:tblGrid>
              <a:tr h="792449">
                <a:tc>
                  <a:txBody>
                    <a:bodyPr/>
                    <a:lstStyle/>
                    <a:p>
                      <a:endParaRPr lang="es-GB" b="0" i="0" dirty="0">
                        <a:latin typeface="Century Gothic" panose="020B0502020202020204" pitchFamily="34" charset="0"/>
                      </a:endParaRPr>
                    </a:p>
                  </a:txBody>
                  <a:tcPr>
                    <a:lnL w="12700" cap="flat" cmpd="sng" algn="ctr">
                      <a:solidFill>
                        <a:srgbClr val="E66700"/>
                      </a:solidFill>
                      <a:prstDash val="solid"/>
                      <a:round/>
                      <a:headEnd type="none" w="med" len="med"/>
                      <a:tailEnd type="none" w="med" len="med"/>
                    </a:lnL>
                  </a:tcPr>
                </a:tc>
                <a:tc>
                  <a:txBody>
                    <a:bodyPr/>
                    <a:lstStyle/>
                    <a:p>
                      <a:pPr algn="ctr"/>
                      <a:r>
                        <a:rPr lang="es-GB" sz="2000" b="0" i="0" dirty="0">
                          <a:solidFill>
                            <a:srgbClr val="002060"/>
                          </a:solidFill>
                          <a:latin typeface="Century Gothic" panose="020B0502020202020204" pitchFamily="34" charset="0"/>
                        </a:rPr>
                        <a:t>Mis frases</a:t>
                      </a:r>
                    </a:p>
                  </a:txBody>
                  <a:tcPr anchor="ctr"/>
                </a:tc>
                <a:tc>
                  <a:txBody>
                    <a:bodyPr/>
                    <a:lstStyle/>
                    <a:p>
                      <a:pPr algn="ctr"/>
                      <a:r>
                        <a:rPr lang="es-GB" sz="2000" b="0" i="0" dirty="0">
                          <a:solidFill>
                            <a:srgbClr val="002060"/>
                          </a:solidFill>
                          <a:latin typeface="Century Gothic" panose="020B0502020202020204" pitchFamily="34" charset="0"/>
                        </a:rPr>
                        <a:t>Las frases de mi compañero/a en inglés</a:t>
                      </a:r>
                    </a:p>
                  </a:txBody>
                  <a:tcPr anchor="ctr"/>
                </a:tc>
                <a:extLst>
                  <a:ext uri="{0D108BD9-81ED-4DB2-BD59-A6C34878D82A}">
                    <a16:rowId xmlns:a16="http://schemas.microsoft.com/office/drawing/2014/main" val="2059097406"/>
                  </a:ext>
                </a:extLst>
              </a:tr>
              <a:tr h="563153">
                <a:tc>
                  <a:txBody>
                    <a:bodyPr/>
                    <a:lstStyle/>
                    <a:p>
                      <a:r>
                        <a:rPr lang="es-GB" b="0" i="0" dirty="0">
                          <a:solidFill>
                            <a:srgbClr val="203864"/>
                          </a:solidFill>
                          <a:latin typeface="Century Gothic" panose="020B0502020202020204" pitchFamily="34" charset="0"/>
                        </a:rPr>
                        <a:t>1</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183986981"/>
                  </a:ext>
                </a:extLst>
              </a:tr>
              <a:tr h="563153">
                <a:tc>
                  <a:txBody>
                    <a:bodyPr/>
                    <a:lstStyle/>
                    <a:p>
                      <a:r>
                        <a:rPr lang="es-GB" b="0" i="0" dirty="0">
                          <a:solidFill>
                            <a:srgbClr val="203864"/>
                          </a:solidFill>
                          <a:latin typeface="Century Gothic" panose="020B0502020202020204" pitchFamily="34" charset="0"/>
                        </a:rPr>
                        <a:t>2</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118756728"/>
                  </a:ext>
                </a:extLst>
              </a:tr>
              <a:tr h="563153">
                <a:tc>
                  <a:txBody>
                    <a:bodyPr/>
                    <a:lstStyle/>
                    <a:p>
                      <a:r>
                        <a:rPr lang="es-GB" b="0" i="0" dirty="0">
                          <a:solidFill>
                            <a:srgbClr val="203864"/>
                          </a:solidFill>
                          <a:latin typeface="Century Gothic" panose="020B0502020202020204" pitchFamily="34" charset="0"/>
                        </a:rPr>
                        <a:t>3</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084794354"/>
                  </a:ext>
                </a:extLst>
              </a:tr>
              <a:tr h="563153">
                <a:tc>
                  <a:txBody>
                    <a:bodyPr/>
                    <a:lstStyle/>
                    <a:p>
                      <a:r>
                        <a:rPr lang="es-GB" b="0" i="0" dirty="0">
                          <a:solidFill>
                            <a:srgbClr val="203864"/>
                          </a:solidFill>
                          <a:latin typeface="Century Gothic" panose="020B0502020202020204" pitchFamily="34" charset="0"/>
                        </a:rPr>
                        <a:t>4</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248873225"/>
                  </a:ext>
                </a:extLst>
              </a:tr>
              <a:tr h="615056">
                <a:tc>
                  <a:txBody>
                    <a:bodyPr/>
                    <a:lstStyle/>
                    <a:p>
                      <a:r>
                        <a:rPr lang="es-GB" b="0" i="0" dirty="0">
                          <a:solidFill>
                            <a:srgbClr val="203864"/>
                          </a:solidFill>
                          <a:latin typeface="Century Gothic" panose="020B0502020202020204" pitchFamily="34" charset="0"/>
                        </a:rPr>
                        <a:t>5</a:t>
                      </a:r>
                    </a:p>
                  </a:txBody>
                  <a:tcPr anchor="ctr" anchorCtr="1">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507122629"/>
                  </a:ext>
                </a:extLst>
              </a:tr>
              <a:tr h="563153">
                <a:tc>
                  <a:txBody>
                    <a:bodyPr/>
                    <a:lstStyle/>
                    <a:p>
                      <a:r>
                        <a:rPr lang="es-GB" b="0" i="0" dirty="0">
                          <a:solidFill>
                            <a:srgbClr val="203864"/>
                          </a:solidFill>
                          <a:latin typeface="Century Gothic" panose="020B0502020202020204" pitchFamily="34" charset="0"/>
                        </a:rPr>
                        <a:t>6</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871708916"/>
                  </a:ext>
                </a:extLst>
              </a:tr>
              <a:tr h="563153">
                <a:tc>
                  <a:txBody>
                    <a:bodyPr/>
                    <a:lstStyle/>
                    <a:p>
                      <a:r>
                        <a:rPr lang="es-GB" b="0" i="0" dirty="0">
                          <a:solidFill>
                            <a:srgbClr val="203864"/>
                          </a:solidFill>
                          <a:latin typeface="Century Gothic" panose="020B0502020202020204" pitchFamily="34" charset="0"/>
                        </a:rPr>
                        <a:t>7</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888194697"/>
                  </a:ext>
                </a:extLst>
              </a:tr>
              <a:tr h="563153">
                <a:tc>
                  <a:txBody>
                    <a:bodyPr/>
                    <a:lstStyle/>
                    <a:p>
                      <a:r>
                        <a:rPr lang="es-GB" b="0" i="0" dirty="0">
                          <a:solidFill>
                            <a:srgbClr val="203864"/>
                          </a:solidFill>
                          <a:latin typeface="Century Gothic" panose="020B0502020202020204" pitchFamily="34" charset="0"/>
                        </a:rPr>
                        <a:t>8</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618104393"/>
                  </a:ext>
                </a:extLst>
              </a:tr>
            </a:tbl>
          </a:graphicData>
        </a:graphic>
      </p:graphicFrame>
      <p:sp>
        <p:nvSpPr>
          <p:cNvPr id="6" name="Rounded Rectangle 11">
            <a:extLst>
              <a:ext uri="{FF2B5EF4-FFF2-40B4-BE49-F238E27FC236}">
                <a16:creationId xmlns:a16="http://schemas.microsoft.com/office/drawing/2014/main" id="{A316DD52-7894-4A75-969C-CA0645DA2978}"/>
              </a:ext>
            </a:extLst>
          </p:cNvPr>
          <p:cNvSpPr/>
          <p:nvPr/>
        </p:nvSpPr>
        <p:spPr>
          <a:xfrm>
            <a:off x="9279846" y="258166"/>
            <a:ext cx="2648298"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0C21955C-C002-4A4F-B04D-2337936F4F74}"/>
              </a:ext>
            </a:extLst>
          </p:cNvPr>
          <p:cNvSpPr txBox="1">
            <a:spLocks/>
          </p:cNvSpPr>
          <p:nvPr/>
        </p:nvSpPr>
        <p:spPr>
          <a:xfrm>
            <a:off x="10409937" y="257085"/>
            <a:ext cx="1450006" cy="40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US" sz="2000" dirty="0"/>
          </a:p>
        </p:txBody>
      </p:sp>
      <p:sp>
        <p:nvSpPr>
          <p:cNvPr id="9" name="Title 1"/>
          <p:cNvSpPr txBox="1">
            <a:spLocks/>
          </p:cNvSpPr>
          <p:nvPr/>
        </p:nvSpPr>
        <p:spPr>
          <a:xfrm>
            <a:off x="9380462" y="118253"/>
            <a:ext cx="3056059" cy="700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000" b="1">
                <a:solidFill>
                  <a:prstClr val="white"/>
                </a:solidFill>
              </a:rPr>
              <a:t>hablar / escuchar</a:t>
            </a:r>
            <a:endParaRPr lang="en-GB" sz="2000" dirty="0"/>
          </a:p>
        </p:txBody>
      </p:sp>
      <p:cxnSp>
        <p:nvCxnSpPr>
          <p:cNvPr id="10" name="Straight Connector 9"/>
          <p:cNvCxnSpPr/>
          <p:nvPr/>
        </p:nvCxnSpPr>
        <p:spPr>
          <a:xfrm>
            <a:off x="6324400" y="861083"/>
            <a:ext cx="10078" cy="529767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86508" y="1716484"/>
            <a:ext cx="3720890"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helado</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a:t>
            </a:r>
          </a:p>
        </p:txBody>
      </p:sp>
      <p:sp>
        <p:nvSpPr>
          <p:cNvPr id="4" name="Rectangle 3"/>
          <p:cNvSpPr/>
          <p:nvPr/>
        </p:nvSpPr>
        <p:spPr>
          <a:xfrm>
            <a:off x="911198" y="2318592"/>
            <a:ext cx="4708340" cy="400110"/>
          </a:xfrm>
          <a:prstGeom prst="rect">
            <a:avLst/>
          </a:prstGeom>
        </p:spPr>
        <p:txBody>
          <a:bodyPr wrap="none">
            <a:spAutoFit/>
          </a:bodyPr>
          <a:lstStyle/>
          <a:p>
            <a:pPr lvl="0">
              <a:defRPr/>
            </a:pPr>
            <a:r>
              <a:rPr lang="en-GB" sz="2000" dirty="0">
                <a:solidFill>
                  <a:srgbClr val="203864"/>
                </a:solidFill>
                <a:latin typeface="Century Gothic" panose="020B0502020202020204" pitchFamily="34" charset="0"/>
              </a:rPr>
              <a:t>En </a:t>
            </a:r>
            <a:r>
              <a:rPr lang="en-GB" sz="2000" dirty="0" err="1">
                <a:solidFill>
                  <a:srgbClr val="203864"/>
                </a:solidFill>
                <a:latin typeface="Century Gothic" panose="020B0502020202020204" pitchFamily="34" charset="0"/>
              </a:rPr>
              <a:t>este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momento</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costo</a:t>
            </a:r>
            <a:r>
              <a:rPr lang="en-GB" sz="2000" dirty="0">
                <a:solidFill>
                  <a:srgbClr val="203864"/>
                </a:solidFill>
                <a:latin typeface="Century Gothic" panose="020B0502020202020204" pitchFamily="34" charset="0"/>
              </a:rPr>
              <a:t>.</a:t>
            </a:r>
          </a:p>
        </p:txBody>
      </p:sp>
      <p:sp>
        <p:nvSpPr>
          <p:cNvPr id="11" name="Rectangle 10"/>
          <p:cNvSpPr/>
          <p:nvPr/>
        </p:nvSpPr>
        <p:spPr>
          <a:xfrm>
            <a:off x="911198" y="2824676"/>
            <a:ext cx="4214615"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recibimos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regalos</a:t>
            </a:r>
            <a:r>
              <a:rPr lang="en-GB" sz="2000" dirty="0">
                <a:solidFill>
                  <a:srgbClr val="203864"/>
                </a:solidFill>
                <a:latin typeface="Century Gothic" panose="020B0502020202020204" pitchFamily="34" charset="0"/>
              </a:rPr>
              <a:t>.</a:t>
            </a:r>
          </a:p>
        </p:txBody>
      </p:sp>
      <p:sp>
        <p:nvSpPr>
          <p:cNvPr id="12" name="Rectangle 11"/>
          <p:cNvSpPr/>
          <p:nvPr/>
        </p:nvSpPr>
        <p:spPr>
          <a:xfrm>
            <a:off x="911198" y="3400797"/>
            <a:ext cx="3690434"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Recibimos</a:t>
            </a:r>
            <a:r>
              <a:rPr lang="en-GB" sz="2000" dirty="0">
                <a:solidFill>
                  <a:srgbClr val="203864"/>
                </a:solidFill>
                <a:latin typeface="Century Gothic" panose="020B0502020202020204" pitchFamily="34" charset="0"/>
              </a:rPr>
              <a:t> la comida </a:t>
            </a: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a:t>
            </a:r>
          </a:p>
        </p:txBody>
      </p:sp>
      <p:sp>
        <p:nvSpPr>
          <p:cNvPr id="13" name="Rectangle 12"/>
          <p:cNvSpPr/>
          <p:nvPr/>
        </p:nvSpPr>
        <p:spPr>
          <a:xfrm>
            <a:off x="911198" y="3856431"/>
            <a:ext cx="5600361" cy="707886"/>
          </a:xfrm>
          <a:prstGeom prst="rect">
            <a:avLst/>
          </a:prstGeom>
        </p:spPr>
        <p:txBody>
          <a:bodyPr wrap="square">
            <a:spAutoFit/>
          </a:bodyPr>
          <a:lstStyle/>
          <a:p>
            <a:pPr lvl="0">
              <a:defRPr/>
            </a:pP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permitimos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animales</a:t>
            </a:r>
            <a:r>
              <a:rPr lang="en-GB" sz="2000" dirty="0">
                <a:solidFill>
                  <a:srgbClr val="203864"/>
                </a:solidFill>
                <a:latin typeface="Century Gothic" panose="020B0502020202020204" pitchFamily="34" charset="0"/>
              </a:rPr>
              <a:t> en la casa.</a:t>
            </a:r>
          </a:p>
        </p:txBody>
      </p:sp>
      <p:sp>
        <p:nvSpPr>
          <p:cNvPr id="14" name="Rectangle 13"/>
          <p:cNvSpPr/>
          <p:nvPr/>
        </p:nvSpPr>
        <p:spPr>
          <a:xfrm>
            <a:off x="911198" y="4549372"/>
            <a:ext cx="5416868"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Cubrimos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costo</a:t>
            </a:r>
            <a:r>
              <a:rPr lang="en-GB" sz="2000" dirty="0">
                <a:solidFill>
                  <a:srgbClr val="203864"/>
                </a:solidFill>
                <a:latin typeface="Century Gothic" panose="020B0502020202020204" pitchFamily="34" charset="0"/>
              </a:rPr>
              <a:t> de las </a:t>
            </a:r>
            <a:r>
              <a:rPr lang="en-GB" sz="2000" dirty="0" err="1">
                <a:solidFill>
                  <a:srgbClr val="203864"/>
                </a:solidFill>
                <a:latin typeface="Century Gothic" panose="020B0502020202020204" pitchFamily="34" charset="0"/>
              </a:rPr>
              <a:t>bebidas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a:t>
            </a:r>
          </a:p>
        </p:txBody>
      </p:sp>
      <p:sp>
        <p:nvSpPr>
          <p:cNvPr id="15" name="Rectangle 14"/>
          <p:cNvSpPr/>
          <p:nvPr/>
        </p:nvSpPr>
        <p:spPr>
          <a:xfrm>
            <a:off x="911198" y="5087255"/>
            <a:ext cx="3658374"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decidimos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los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juegos</a:t>
            </a:r>
            <a:r>
              <a:rPr lang="en-GB" sz="2000" dirty="0">
                <a:solidFill>
                  <a:srgbClr val="203864"/>
                </a:solidFill>
                <a:latin typeface="Century Gothic" panose="020B0502020202020204" pitchFamily="34" charset="0"/>
              </a:rPr>
              <a:t>.</a:t>
            </a:r>
          </a:p>
        </p:txBody>
      </p:sp>
      <p:sp>
        <p:nvSpPr>
          <p:cNvPr id="18" name="Rectangle 17"/>
          <p:cNvSpPr/>
          <p:nvPr/>
        </p:nvSpPr>
        <p:spPr>
          <a:xfrm>
            <a:off x="911198" y="5627478"/>
            <a:ext cx="4573688"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repartimos</a:t>
            </a:r>
            <a:r>
              <a:rPr lang="en-GB" sz="2000" dirty="0">
                <a:solidFill>
                  <a:srgbClr val="203864"/>
                </a:solidFill>
                <a:latin typeface="Century Gothic" panose="020B0502020202020204" pitchFamily="34" charset="0"/>
              </a:rPr>
              <a:t> las </a:t>
            </a:r>
            <a:r>
              <a:rPr lang="en-GB" sz="2000" dirty="0" err="1">
                <a:solidFill>
                  <a:srgbClr val="203864"/>
                </a:solidFill>
                <a:latin typeface="Century Gothic" panose="020B0502020202020204" pitchFamily="34" charset="0"/>
              </a:rPr>
              <a:t>actividades</a:t>
            </a:r>
            <a:r>
              <a:rPr lang="en-GB" sz="2000" dirty="0">
                <a:solidFill>
                  <a:srgbClr val="203864"/>
                </a:solidFill>
                <a:latin typeface="Century Gothic" panose="020B0502020202020204" pitchFamily="34" charset="0"/>
              </a:rPr>
              <a:t>.</a:t>
            </a:r>
          </a:p>
        </p:txBody>
      </p:sp>
    </p:spTree>
    <p:extLst>
      <p:ext uri="{BB962C8B-B14F-4D97-AF65-F5344CB8AC3E}">
        <p14:creationId xmlns:p14="http://schemas.microsoft.com/office/powerpoint/2010/main" val="110524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BC23A1-F41B-8D49-ABF0-6843CE8E4B2E}"/>
              </a:ext>
            </a:extLst>
          </p:cNvPr>
          <p:cNvSpPr>
            <a:spLocks noGrp="1"/>
          </p:cNvSpPr>
          <p:nvPr>
            <p:ph type="title"/>
          </p:nvPr>
        </p:nvSpPr>
        <p:spPr>
          <a:xfrm>
            <a:off x="50027" y="142840"/>
            <a:ext cx="2514601" cy="900109"/>
          </a:xfrm>
        </p:spPr>
        <p:txBody>
          <a:bodyPr>
            <a:normAutofit/>
          </a:bodyPr>
          <a:lstStyle/>
          <a:p>
            <a:r>
              <a:rPr lang="en-GB" sz="2400" b="1" dirty="0">
                <a:solidFill>
                  <a:srgbClr val="002060"/>
                </a:solidFill>
              </a:rPr>
              <a:t>Persona A</a:t>
            </a:r>
            <a:endParaRPr lang="es-GB" sz="2400" dirty="0">
              <a:solidFill>
                <a:srgbClr val="002060"/>
              </a:solidFill>
            </a:endParaRPr>
          </a:p>
        </p:txBody>
      </p:sp>
      <p:graphicFrame>
        <p:nvGraphicFramePr>
          <p:cNvPr id="8" name="Tabla 7">
            <a:extLst>
              <a:ext uri="{FF2B5EF4-FFF2-40B4-BE49-F238E27FC236}">
                <a16:creationId xmlns:a16="http://schemas.microsoft.com/office/drawing/2014/main" id="{8056B08B-757B-404A-8807-E4F87174D50D}"/>
              </a:ext>
            </a:extLst>
          </p:cNvPr>
          <p:cNvGraphicFramePr>
            <a:graphicFrameLocks noGrp="1"/>
          </p:cNvGraphicFramePr>
          <p:nvPr/>
        </p:nvGraphicFramePr>
        <p:xfrm>
          <a:off x="363071" y="861083"/>
          <a:ext cx="11355680" cy="5297673"/>
        </p:xfrm>
        <a:graphic>
          <a:graphicData uri="http://schemas.openxmlformats.org/drawingml/2006/table">
            <a:tbl>
              <a:tblPr firstRow="1" bandRow="1">
                <a:tableStyleId>{5DA37D80-6434-44D0-A028-1B22A696006F}</a:tableStyleId>
              </a:tblPr>
              <a:tblGrid>
                <a:gridCol w="592966">
                  <a:extLst>
                    <a:ext uri="{9D8B030D-6E8A-4147-A177-3AD203B41FA5}">
                      <a16:colId xmlns:a16="http://schemas.microsoft.com/office/drawing/2014/main" val="4036513689"/>
                    </a:ext>
                  </a:extLst>
                </a:gridCol>
                <a:gridCol w="5381357">
                  <a:extLst>
                    <a:ext uri="{9D8B030D-6E8A-4147-A177-3AD203B41FA5}">
                      <a16:colId xmlns:a16="http://schemas.microsoft.com/office/drawing/2014/main" val="194095337"/>
                    </a:ext>
                  </a:extLst>
                </a:gridCol>
                <a:gridCol w="5381357">
                  <a:extLst>
                    <a:ext uri="{9D8B030D-6E8A-4147-A177-3AD203B41FA5}">
                      <a16:colId xmlns:a16="http://schemas.microsoft.com/office/drawing/2014/main" val="750064878"/>
                    </a:ext>
                  </a:extLst>
                </a:gridCol>
              </a:tblGrid>
              <a:tr h="792449">
                <a:tc>
                  <a:txBody>
                    <a:bodyPr/>
                    <a:lstStyle/>
                    <a:p>
                      <a:endParaRPr lang="es-GB" b="0" i="0" dirty="0">
                        <a:latin typeface="Century Gothic" panose="020B0502020202020204" pitchFamily="34" charset="0"/>
                      </a:endParaRPr>
                    </a:p>
                  </a:txBody>
                  <a:tcPr>
                    <a:lnL w="12700" cap="flat" cmpd="sng" algn="ctr">
                      <a:solidFill>
                        <a:srgbClr val="E66700"/>
                      </a:solidFill>
                      <a:prstDash val="solid"/>
                      <a:round/>
                      <a:headEnd type="none" w="med" len="med"/>
                      <a:tailEnd type="none" w="med" len="med"/>
                    </a:lnL>
                  </a:tcPr>
                </a:tc>
                <a:tc>
                  <a:txBody>
                    <a:bodyPr/>
                    <a:lstStyle/>
                    <a:p>
                      <a:pPr algn="ctr"/>
                      <a:r>
                        <a:rPr lang="es-GB" sz="2000" b="0" i="0" dirty="0">
                          <a:solidFill>
                            <a:srgbClr val="002060"/>
                          </a:solidFill>
                          <a:latin typeface="Century Gothic" panose="020B0502020202020204" pitchFamily="34" charset="0"/>
                        </a:rPr>
                        <a:t>Mis frases</a:t>
                      </a:r>
                    </a:p>
                  </a:txBody>
                  <a:tcPr anchor="ctr"/>
                </a:tc>
                <a:tc>
                  <a:txBody>
                    <a:bodyPr/>
                    <a:lstStyle/>
                    <a:p>
                      <a:pPr algn="ctr"/>
                      <a:r>
                        <a:rPr lang="es-GB" sz="2000" b="0" i="0" dirty="0">
                          <a:solidFill>
                            <a:srgbClr val="002060"/>
                          </a:solidFill>
                          <a:latin typeface="Century Gothic" panose="020B0502020202020204" pitchFamily="34" charset="0"/>
                        </a:rPr>
                        <a:t>Las frases de mi compañero/a en inglés</a:t>
                      </a:r>
                    </a:p>
                  </a:txBody>
                  <a:tcPr anchor="ctr"/>
                </a:tc>
                <a:extLst>
                  <a:ext uri="{0D108BD9-81ED-4DB2-BD59-A6C34878D82A}">
                    <a16:rowId xmlns:a16="http://schemas.microsoft.com/office/drawing/2014/main" val="2059097406"/>
                  </a:ext>
                </a:extLst>
              </a:tr>
              <a:tr h="563153">
                <a:tc>
                  <a:txBody>
                    <a:bodyPr/>
                    <a:lstStyle/>
                    <a:p>
                      <a:r>
                        <a:rPr lang="es-GB" b="0" i="0" dirty="0">
                          <a:solidFill>
                            <a:srgbClr val="203864"/>
                          </a:solidFill>
                          <a:latin typeface="Century Gothic" panose="020B0502020202020204" pitchFamily="34" charset="0"/>
                        </a:rPr>
                        <a:t>1</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183986981"/>
                  </a:ext>
                </a:extLst>
              </a:tr>
              <a:tr h="563153">
                <a:tc>
                  <a:txBody>
                    <a:bodyPr/>
                    <a:lstStyle/>
                    <a:p>
                      <a:r>
                        <a:rPr lang="es-GB" b="0" i="0" dirty="0">
                          <a:solidFill>
                            <a:srgbClr val="203864"/>
                          </a:solidFill>
                          <a:latin typeface="Century Gothic" panose="020B0502020202020204" pitchFamily="34" charset="0"/>
                        </a:rPr>
                        <a:t>2</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118756728"/>
                  </a:ext>
                </a:extLst>
              </a:tr>
              <a:tr h="563153">
                <a:tc>
                  <a:txBody>
                    <a:bodyPr/>
                    <a:lstStyle/>
                    <a:p>
                      <a:r>
                        <a:rPr lang="es-GB" b="0" i="0" dirty="0">
                          <a:solidFill>
                            <a:srgbClr val="203864"/>
                          </a:solidFill>
                          <a:latin typeface="Century Gothic" panose="020B0502020202020204" pitchFamily="34" charset="0"/>
                        </a:rPr>
                        <a:t>3</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084794354"/>
                  </a:ext>
                </a:extLst>
              </a:tr>
              <a:tr h="563153">
                <a:tc>
                  <a:txBody>
                    <a:bodyPr/>
                    <a:lstStyle/>
                    <a:p>
                      <a:r>
                        <a:rPr lang="es-GB" b="0" i="0" dirty="0">
                          <a:solidFill>
                            <a:srgbClr val="203864"/>
                          </a:solidFill>
                          <a:latin typeface="Century Gothic" panose="020B0502020202020204" pitchFamily="34" charset="0"/>
                        </a:rPr>
                        <a:t>4</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248873225"/>
                  </a:ext>
                </a:extLst>
              </a:tr>
              <a:tr h="563153">
                <a:tc>
                  <a:txBody>
                    <a:bodyPr/>
                    <a:lstStyle/>
                    <a:p>
                      <a:r>
                        <a:rPr lang="es-GB" b="0" i="0" dirty="0">
                          <a:solidFill>
                            <a:srgbClr val="203864"/>
                          </a:solidFill>
                          <a:latin typeface="Century Gothic" panose="020B0502020202020204" pitchFamily="34" charset="0"/>
                        </a:rPr>
                        <a:t>5</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507122629"/>
                  </a:ext>
                </a:extLst>
              </a:tr>
              <a:tr h="563153">
                <a:tc>
                  <a:txBody>
                    <a:bodyPr/>
                    <a:lstStyle/>
                    <a:p>
                      <a:r>
                        <a:rPr lang="es-GB" b="0" i="0" dirty="0">
                          <a:solidFill>
                            <a:srgbClr val="203864"/>
                          </a:solidFill>
                          <a:latin typeface="Century Gothic" panose="020B0502020202020204" pitchFamily="34" charset="0"/>
                        </a:rPr>
                        <a:t>6</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871708916"/>
                  </a:ext>
                </a:extLst>
              </a:tr>
              <a:tr h="563153">
                <a:tc>
                  <a:txBody>
                    <a:bodyPr/>
                    <a:lstStyle/>
                    <a:p>
                      <a:r>
                        <a:rPr lang="es-GB" b="0" i="0" dirty="0">
                          <a:solidFill>
                            <a:srgbClr val="203864"/>
                          </a:solidFill>
                          <a:latin typeface="Century Gothic" panose="020B0502020202020204" pitchFamily="34" charset="0"/>
                        </a:rPr>
                        <a:t>7</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888194697"/>
                  </a:ext>
                </a:extLst>
              </a:tr>
              <a:tr h="563153">
                <a:tc>
                  <a:txBody>
                    <a:bodyPr/>
                    <a:lstStyle/>
                    <a:p>
                      <a:r>
                        <a:rPr lang="es-GB" b="0" i="0" dirty="0">
                          <a:solidFill>
                            <a:srgbClr val="203864"/>
                          </a:solidFill>
                          <a:latin typeface="Century Gothic" panose="020B0502020202020204" pitchFamily="34" charset="0"/>
                        </a:rPr>
                        <a:t>8</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l"/>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618104393"/>
                  </a:ext>
                </a:extLst>
              </a:tr>
            </a:tbl>
          </a:graphicData>
        </a:graphic>
      </p:graphicFrame>
      <p:sp>
        <p:nvSpPr>
          <p:cNvPr id="6" name="Rounded Rectangle 11">
            <a:extLst>
              <a:ext uri="{FF2B5EF4-FFF2-40B4-BE49-F238E27FC236}">
                <a16:creationId xmlns:a16="http://schemas.microsoft.com/office/drawing/2014/main" id="{A316DD52-7894-4A75-969C-CA0645DA2978}"/>
              </a:ext>
            </a:extLst>
          </p:cNvPr>
          <p:cNvSpPr/>
          <p:nvPr/>
        </p:nvSpPr>
        <p:spPr>
          <a:xfrm>
            <a:off x="9279846" y="258166"/>
            <a:ext cx="2648298"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0C21955C-C002-4A4F-B04D-2337936F4F74}"/>
              </a:ext>
            </a:extLst>
          </p:cNvPr>
          <p:cNvSpPr txBox="1">
            <a:spLocks/>
          </p:cNvSpPr>
          <p:nvPr/>
        </p:nvSpPr>
        <p:spPr>
          <a:xfrm>
            <a:off x="10409937" y="257085"/>
            <a:ext cx="1450006" cy="40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US" sz="2000" dirty="0"/>
          </a:p>
        </p:txBody>
      </p:sp>
      <p:sp>
        <p:nvSpPr>
          <p:cNvPr id="9" name="Title 1"/>
          <p:cNvSpPr txBox="1">
            <a:spLocks/>
          </p:cNvSpPr>
          <p:nvPr/>
        </p:nvSpPr>
        <p:spPr>
          <a:xfrm>
            <a:off x="9380462" y="118253"/>
            <a:ext cx="3056059" cy="700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000" b="1">
                <a:solidFill>
                  <a:prstClr val="white"/>
                </a:solidFill>
              </a:rPr>
              <a:t>hablar / escuchar</a:t>
            </a:r>
            <a:endParaRPr lang="en-GB" sz="2000" dirty="0"/>
          </a:p>
        </p:txBody>
      </p:sp>
      <p:cxnSp>
        <p:nvCxnSpPr>
          <p:cNvPr id="10" name="Straight Connector 9"/>
          <p:cNvCxnSpPr/>
          <p:nvPr/>
        </p:nvCxnSpPr>
        <p:spPr>
          <a:xfrm>
            <a:off x="6324399" y="861083"/>
            <a:ext cx="201" cy="529767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59057" y="1738598"/>
            <a:ext cx="3886000"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repartimos</a:t>
            </a:r>
            <a:r>
              <a:rPr lang="en-GB" sz="2000" dirty="0">
                <a:solidFill>
                  <a:srgbClr val="203864"/>
                </a:solidFill>
                <a:latin typeface="Century Gothic" panose="020B0502020202020204" pitchFamily="34" charset="0"/>
              </a:rPr>
              <a:t> las </a:t>
            </a:r>
            <a:r>
              <a:rPr lang="en-GB" sz="2000" dirty="0" err="1">
                <a:solidFill>
                  <a:srgbClr val="203864"/>
                </a:solidFill>
                <a:latin typeface="Century Gothic" panose="020B0502020202020204" pitchFamily="34" charset="0"/>
              </a:rPr>
              <a:t>bebidas</a:t>
            </a:r>
            <a:r>
              <a:rPr lang="en-GB" sz="2000" dirty="0">
                <a:solidFill>
                  <a:srgbClr val="203864"/>
                </a:solidFill>
                <a:latin typeface="Century Gothic" panose="020B0502020202020204" pitchFamily="34" charset="0"/>
              </a:rPr>
              <a:t>.</a:t>
            </a:r>
          </a:p>
        </p:txBody>
      </p:sp>
      <p:sp>
        <p:nvSpPr>
          <p:cNvPr id="12" name="Rectangle 11"/>
          <p:cNvSpPr/>
          <p:nvPr/>
        </p:nvSpPr>
        <p:spPr>
          <a:xfrm>
            <a:off x="959057" y="2288664"/>
            <a:ext cx="4705134"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repartimos</a:t>
            </a:r>
            <a:r>
              <a:rPr lang="en-GB" sz="2000" dirty="0">
                <a:solidFill>
                  <a:srgbClr val="203864"/>
                </a:solidFill>
                <a:latin typeface="Century Gothic" panose="020B0502020202020204" pitchFamily="34" charset="0"/>
              </a:rPr>
              <a:t> la comida.</a:t>
            </a:r>
          </a:p>
        </p:txBody>
      </p:sp>
      <p:sp>
        <p:nvSpPr>
          <p:cNvPr id="13" name="Rectangle 12"/>
          <p:cNvSpPr/>
          <p:nvPr/>
        </p:nvSpPr>
        <p:spPr>
          <a:xfrm>
            <a:off x="959057" y="2856951"/>
            <a:ext cx="4208203"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Abrimos</a:t>
            </a:r>
            <a:r>
              <a:rPr lang="en-GB" sz="2000" dirty="0">
                <a:solidFill>
                  <a:srgbClr val="203864"/>
                </a:solidFill>
                <a:latin typeface="Century Gothic" panose="020B0502020202020204" pitchFamily="34" charset="0"/>
              </a:rPr>
              <a:t> la </a:t>
            </a:r>
            <a:r>
              <a:rPr lang="en-GB" sz="2000" dirty="0" err="1">
                <a:solidFill>
                  <a:srgbClr val="203864"/>
                </a:solidFill>
                <a:latin typeface="Century Gothic" panose="020B0502020202020204" pitchFamily="34" charset="0"/>
              </a:rPr>
              <a:t>puerta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a:t>
            </a:r>
          </a:p>
        </p:txBody>
      </p:sp>
      <p:sp>
        <p:nvSpPr>
          <p:cNvPr id="14" name="Rectangle 13"/>
          <p:cNvSpPr/>
          <p:nvPr/>
        </p:nvSpPr>
        <p:spPr>
          <a:xfrm>
            <a:off x="930248" y="3400797"/>
            <a:ext cx="3441968"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Abrimos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los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regalos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a:t>
            </a:r>
          </a:p>
        </p:txBody>
      </p:sp>
      <p:sp>
        <p:nvSpPr>
          <p:cNvPr id="15" name="Rectangle 14"/>
          <p:cNvSpPr/>
          <p:nvPr/>
        </p:nvSpPr>
        <p:spPr>
          <a:xfrm>
            <a:off x="930248" y="4002905"/>
            <a:ext cx="4390946"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Permitimos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música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fuerte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a:t>
            </a:r>
          </a:p>
        </p:txBody>
      </p:sp>
      <p:sp>
        <p:nvSpPr>
          <p:cNvPr id="18" name="Rectangle 17"/>
          <p:cNvSpPr/>
          <p:nvPr/>
        </p:nvSpPr>
        <p:spPr>
          <a:xfrm>
            <a:off x="930248" y="4546751"/>
            <a:ext cx="4288353" cy="400110"/>
          </a:xfrm>
          <a:prstGeom prst="rect">
            <a:avLst/>
          </a:prstGeom>
        </p:spPr>
        <p:txBody>
          <a:bodyPr wrap="none">
            <a:spAutoFit/>
          </a:bodyPr>
          <a:lstStyle/>
          <a:p>
            <a:pPr lvl="0">
              <a:defRPr/>
            </a:pPr>
            <a:r>
              <a:rPr lang="en-GB" sz="2000" dirty="0">
                <a:solidFill>
                  <a:srgbClr val="203864"/>
                </a:solidFill>
                <a:latin typeface="Century Gothic" panose="020B0502020202020204" pitchFamily="34" charset="0"/>
              </a:rPr>
              <a:t>En </a:t>
            </a:r>
            <a:r>
              <a:rPr lang="en-GB" sz="2000" dirty="0" err="1">
                <a:solidFill>
                  <a:srgbClr val="203864"/>
                </a:solidFill>
                <a:latin typeface="Century Gothic" panose="020B0502020202020204" pitchFamily="34" charset="0"/>
              </a:rPr>
              <a:t>cada</a:t>
            </a:r>
            <a:r>
              <a:rPr lang="en-GB" sz="2000" dirty="0">
                <a:solidFill>
                  <a:srgbClr val="203864"/>
                </a:solidFill>
                <a:latin typeface="Century Gothic" panose="020B0502020202020204" pitchFamily="34" charset="0"/>
              </a:rPr>
              <a:t> fiesta </a:t>
            </a:r>
            <a:r>
              <a:rPr lang="en-GB" sz="2000" dirty="0" err="1">
                <a:solidFill>
                  <a:srgbClr val="203864"/>
                </a:solidFill>
                <a:latin typeface="Century Gothic" panose="020B0502020202020204" pitchFamily="34" charset="0"/>
              </a:rPr>
              <a:t>cubrimos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costo</a:t>
            </a:r>
            <a:r>
              <a:rPr lang="en-GB" sz="2000" dirty="0">
                <a:solidFill>
                  <a:srgbClr val="203864"/>
                </a:solidFill>
                <a:latin typeface="Century Gothic" panose="020B0502020202020204" pitchFamily="34" charset="0"/>
              </a:rPr>
              <a:t>.</a:t>
            </a:r>
          </a:p>
        </p:txBody>
      </p:sp>
      <p:sp>
        <p:nvSpPr>
          <p:cNvPr id="19" name="Rectangle 18"/>
          <p:cNvSpPr/>
          <p:nvPr/>
        </p:nvSpPr>
        <p:spPr>
          <a:xfrm>
            <a:off x="930248" y="5115038"/>
            <a:ext cx="5048177"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la comida en </a:t>
            </a:r>
            <a:r>
              <a:rPr lang="en-GB" sz="2000" dirty="0" err="1">
                <a:solidFill>
                  <a:srgbClr val="203864"/>
                </a:solidFill>
                <a:latin typeface="Century Gothic" panose="020B0502020202020204" pitchFamily="34" charset="0"/>
              </a:rPr>
              <a:t>este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momento</a:t>
            </a:r>
            <a:r>
              <a:rPr lang="en-GB" sz="2000" dirty="0">
                <a:solidFill>
                  <a:srgbClr val="203864"/>
                </a:solidFill>
                <a:latin typeface="Century Gothic" panose="020B0502020202020204" pitchFamily="34" charset="0"/>
              </a:rPr>
              <a:t>.</a:t>
            </a:r>
          </a:p>
        </p:txBody>
      </p:sp>
      <p:sp>
        <p:nvSpPr>
          <p:cNvPr id="20" name="Rectangle 19"/>
          <p:cNvSpPr/>
          <p:nvPr/>
        </p:nvSpPr>
        <p:spPr>
          <a:xfrm>
            <a:off x="930248" y="5683325"/>
            <a:ext cx="3727302"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las </a:t>
            </a:r>
            <a:r>
              <a:rPr lang="en-GB" sz="2000" dirty="0" err="1">
                <a:solidFill>
                  <a:srgbClr val="203864"/>
                </a:solidFill>
                <a:latin typeface="Century Gothic" panose="020B0502020202020204" pitchFamily="34" charset="0"/>
              </a:rPr>
              <a:t>tareas</a:t>
            </a:r>
            <a:r>
              <a:rPr lang="en-GB" sz="2000" dirty="0">
                <a:solidFill>
                  <a:srgbClr val="203864"/>
                </a:solidFill>
                <a:latin typeface="Century Gothic" panose="020B0502020202020204" pitchFamily="34" charset="0"/>
              </a:rPr>
              <a:t>.</a:t>
            </a:r>
          </a:p>
        </p:txBody>
      </p:sp>
      <p:sp>
        <p:nvSpPr>
          <p:cNvPr id="2" name="Rectangle 1"/>
          <p:cNvSpPr/>
          <p:nvPr/>
        </p:nvSpPr>
        <p:spPr>
          <a:xfrm>
            <a:off x="6343244" y="1749996"/>
            <a:ext cx="4257897" cy="400110"/>
          </a:xfrm>
          <a:prstGeom prst="rect">
            <a:avLst/>
          </a:prstGeom>
        </p:spPr>
        <p:txBody>
          <a:bodyPr wrap="none">
            <a:spAutoFit/>
          </a:bodyPr>
          <a:lstStyle/>
          <a:p>
            <a:r>
              <a:rPr lang="es-GB" sz="2000" dirty="0">
                <a:solidFill>
                  <a:srgbClr val="203864"/>
                </a:solidFill>
                <a:latin typeface="Century Gothic" panose="020B0502020202020204" pitchFamily="34" charset="0"/>
              </a:rPr>
              <a:t>We always divide the ice cream.</a:t>
            </a:r>
          </a:p>
        </p:txBody>
      </p:sp>
      <p:sp>
        <p:nvSpPr>
          <p:cNvPr id="3" name="Rectangle 2"/>
          <p:cNvSpPr/>
          <p:nvPr/>
        </p:nvSpPr>
        <p:spPr>
          <a:xfrm>
            <a:off x="6343244" y="2288664"/>
            <a:ext cx="5222905" cy="400110"/>
          </a:xfrm>
          <a:prstGeom prst="rect">
            <a:avLst/>
          </a:prstGeom>
        </p:spPr>
        <p:txBody>
          <a:bodyPr wrap="none">
            <a:spAutoFit/>
          </a:bodyPr>
          <a:lstStyle/>
          <a:p>
            <a:r>
              <a:rPr lang="es-GB" sz="2000" dirty="0">
                <a:solidFill>
                  <a:srgbClr val="203864"/>
                </a:solidFill>
                <a:latin typeface="Century Gothic" panose="020B0502020202020204" pitchFamily="34" charset="0"/>
              </a:rPr>
              <a:t>We are dividing the cost at the moment.</a:t>
            </a:r>
          </a:p>
        </p:txBody>
      </p:sp>
      <p:sp>
        <p:nvSpPr>
          <p:cNvPr id="4" name="Rectangle 3"/>
          <p:cNvSpPr/>
          <p:nvPr/>
        </p:nvSpPr>
        <p:spPr>
          <a:xfrm>
            <a:off x="6343244" y="2859937"/>
            <a:ext cx="3366627" cy="400110"/>
          </a:xfrm>
          <a:prstGeom prst="rect">
            <a:avLst/>
          </a:prstGeom>
        </p:spPr>
        <p:txBody>
          <a:bodyPr wrap="none">
            <a:spAutoFit/>
          </a:bodyPr>
          <a:lstStyle/>
          <a:p>
            <a:r>
              <a:rPr lang="es-GB" sz="2000" dirty="0">
                <a:solidFill>
                  <a:srgbClr val="203864"/>
                </a:solidFill>
                <a:latin typeface="Century Gothic" panose="020B0502020202020204" pitchFamily="34" charset="0"/>
              </a:rPr>
              <a:t>We normally receive gifts.</a:t>
            </a:r>
          </a:p>
        </p:txBody>
      </p:sp>
      <p:sp>
        <p:nvSpPr>
          <p:cNvPr id="21" name="Rectangle 20"/>
          <p:cNvSpPr/>
          <p:nvPr/>
        </p:nvSpPr>
        <p:spPr>
          <a:xfrm>
            <a:off x="6343244" y="3420022"/>
            <a:ext cx="4134465" cy="400110"/>
          </a:xfrm>
          <a:prstGeom prst="rect">
            <a:avLst/>
          </a:prstGeom>
        </p:spPr>
        <p:txBody>
          <a:bodyPr wrap="none">
            <a:spAutoFit/>
          </a:bodyPr>
          <a:lstStyle/>
          <a:p>
            <a:r>
              <a:rPr lang="es-GB" sz="2000" dirty="0">
                <a:solidFill>
                  <a:srgbClr val="203864"/>
                </a:solidFill>
                <a:latin typeface="Century Gothic" panose="020B0502020202020204" pitchFamily="34" charset="0"/>
              </a:rPr>
              <a:t>We are receiving the food now.</a:t>
            </a:r>
          </a:p>
        </p:txBody>
      </p:sp>
      <p:sp>
        <p:nvSpPr>
          <p:cNvPr id="22" name="Rectangle 21"/>
          <p:cNvSpPr/>
          <p:nvPr/>
        </p:nvSpPr>
        <p:spPr>
          <a:xfrm>
            <a:off x="6343244" y="3995665"/>
            <a:ext cx="4791696" cy="400110"/>
          </a:xfrm>
          <a:prstGeom prst="rect">
            <a:avLst/>
          </a:prstGeom>
        </p:spPr>
        <p:txBody>
          <a:bodyPr wrap="none">
            <a:spAutoFit/>
          </a:bodyPr>
          <a:lstStyle/>
          <a:p>
            <a:r>
              <a:rPr lang="es-GB" sz="2000" dirty="0">
                <a:solidFill>
                  <a:srgbClr val="203864"/>
                </a:solidFill>
                <a:latin typeface="Century Gothic" panose="020B0502020202020204" pitchFamily="34" charset="0"/>
              </a:rPr>
              <a:t>We normally allow dogs in the house.</a:t>
            </a:r>
          </a:p>
        </p:txBody>
      </p:sp>
      <p:sp>
        <p:nvSpPr>
          <p:cNvPr id="23" name="Rectangle 22"/>
          <p:cNvSpPr/>
          <p:nvPr/>
        </p:nvSpPr>
        <p:spPr>
          <a:xfrm>
            <a:off x="6343244" y="4554072"/>
            <a:ext cx="4533613" cy="400110"/>
          </a:xfrm>
          <a:prstGeom prst="rect">
            <a:avLst/>
          </a:prstGeom>
        </p:spPr>
        <p:txBody>
          <a:bodyPr wrap="none">
            <a:spAutoFit/>
          </a:bodyPr>
          <a:lstStyle/>
          <a:p>
            <a:r>
              <a:rPr lang="es-GB" sz="2000" dirty="0">
                <a:solidFill>
                  <a:srgbClr val="203864"/>
                </a:solidFill>
                <a:latin typeface="Century Gothic" panose="020B0502020202020204" pitchFamily="34" charset="0"/>
              </a:rPr>
              <a:t>We always cover the cost of drinks.</a:t>
            </a:r>
          </a:p>
        </p:txBody>
      </p:sp>
      <p:sp>
        <p:nvSpPr>
          <p:cNvPr id="24" name="Rectangle 23"/>
          <p:cNvSpPr/>
          <p:nvPr/>
        </p:nvSpPr>
        <p:spPr>
          <a:xfrm>
            <a:off x="6343244" y="5105680"/>
            <a:ext cx="4362092" cy="400110"/>
          </a:xfrm>
          <a:prstGeom prst="rect">
            <a:avLst/>
          </a:prstGeom>
        </p:spPr>
        <p:txBody>
          <a:bodyPr wrap="none">
            <a:spAutoFit/>
          </a:bodyPr>
          <a:lstStyle/>
          <a:p>
            <a:r>
              <a:rPr lang="es-GB" sz="2000" dirty="0">
                <a:solidFill>
                  <a:srgbClr val="203864"/>
                </a:solidFill>
                <a:latin typeface="Century Gothic" panose="020B0502020202020204" pitchFamily="34" charset="0"/>
              </a:rPr>
              <a:t>We are deciding the games now.</a:t>
            </a:r>
          </a:p>
        </p:txBody>
      </p:sp>
      <p:sp>
        <p:nvSpPr>
          <p:cNvPr id="25" name="Rectangle 24"/>
          <p:cNvSpPr/>
          <p:nvPr/>
        </p:nvSpPr>
        <p:spPr>
          <a:xfrm>
            <a:off x="6343244" y="5657288"/>
            <a:ext cx="4439036" cy="400110"/>
          </a:xfrm>
          <a:prstGeom prst="rect">
            <a:avLst/>
          </a:prstGeom>
        </p:spPr>
        <p:txBody>
          <a:bodyPr wrap="none">
            <a:spAutoFit/>
          </a:bodyPr>
          <a:lstStyle/>
          <a:p>
            <a:r>
              <a:rPr lang="es-GB" sz="2000" dirty="0">
                <a:solidFill>
                  <a:srgbClr val="203864"/>
                </a:solidFill>
                <a:latin typeface="Century Gothic" panose="020B0502020202020204" pitchFamily="34" charset="0"/>
              </a:rPr>
              <a:t>W</a:t>
            </a:r>
            <a:r>
              <a:rPr lang="es-ES" sz="2000" dirty="0">
                <a:solidFill>
                  <a:srgbClr val="203864"/>
                </a:solidFill>
                <a:latin typeface="Century Gothic" panose="020B0502020202020204" pitchFamily="34" charset="0"/>
              </a:rPr>
              <a:t>e </a:t>
            </a:r>
            <a:r>
              <a:rPr lang="es-ES" sz="2000" dirty="0" err="1">
                <a:solidFill>
                  <a:srgbClr val="203864"/>
                </a:solidFill>
                <a:latin typeface="Century Gothic" panose="020B0502020202020204" pitchFamily="34" charset="0"/>
              </a:rPr>
              <a:t>always</a:t>
            </a:r>
            <a:r>
              <a:rPr lang="es-ES" sz="2000" dirty="0">
                <a:solidFill>
                  <a:srgbClr val="203864"/>
                </a:solidFill>
                <a:latin typeface="Century Gothic" panose="020B0502020202020204" pitchFamily="34" charset="0"/>
              </a:rPr>
              <a:t> share out </a:t>
            </a:r>
            <a:r>
              <a:rPr lang="es-ES" sz="2000" dirty="0" err="1">
                <a:solidFill>
                  <a:srgbClr val="203864"/>
                </a:solidFill>
                <a:latin typeface="Century Gothic" panose="020B0502020202020204" pitchFamily="34" charset="0"/>
              </a:rPr>
              <a:t>the</a:t>
            </a:r>
            <a:r>
              <a:rPr lang="es-ES" sz="2000" dirty="0">
                <a:solidFill>
                  <a:srgbClr val="203864"/>
                </a:solidFill>
                <a:latin typeface="Century Gothic" panose="020B0502020202020204" pitchFamily="34" charset="0"/>
              </a:rPr>
              <a:t> </a:t>
            </a:r>
            <a:r>
              <a:rPr lang="es-ES" sz="2000" dirty="0" err="1">
                <a:solidFill>
                  <a:srgbClr val="203864"/>
                </a:solidFill>
                <a:latin typeface="Century Gothic" panose="020B0502020202020204" pitchFamily="34" charset="0"/>
              </a:rPr>
              <a:t>activities</a:t>
            </a:r>
            <a:r>
              <a:rPr lang="es-ES" sz="2000" dirty="0">
                <a:solidFill>
                  <a:srgbClr val="203864"/>
                </a:solidFill>
                <a:latin typeface="Century Gothic" panose="020B0502020202020204" pitchFamily="34" charset="0"/>
              </a:rPr>
              <a:t>.</a:t>
            </a:r>
            <a:endParaRPr lang="es-GB" sz="2000" dirty="0">
              <a:solidFill>
                <a:srgbClr val="203864"/>
              </a:solidFill>
              <a:latin typeface="Century Gothic" panose="020B0502020202020204" pitchFamily="34" charset="0"/>
            </a:endParaRPr>
          </a:p>
        </p:txBody>
      </p:sp>
    </p:spTree>
    <p:extLst>
      <p:ext uri="{BB962C8B-B14F-4D97-AF65-F5344CB8AC3E}">
        <p14:creationId xmlns:p14="http://schemas.microsoft.com/office/powerpoint/2010/main" val="56052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pic>
        <p:nvPicPr>
          <p:cNvPr id="1325" name="Google Shape;1325;p29"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326" name="Google Shape;1326;p29"/>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Century Gothic"/>
              <a:buNone/>
            </a:pPr>
            <a:r>
              <a:rPr lang="en-GB" sz="3000" b="1">
                <a:solidFill>
                  <a:schemeClr val="lt1"/>
                </a:solidFill>
                <a:latin typeface="Century Gothic"/>
                <a:ea typeface="Century Gothic"/>
                <a:cs typeface="Century Gothic"/>
                <a:sym typeface="Century Gothic"/>
              </a:rPr>
              <a:t>Las clases de Pedro y Patricia</a:t>
            </a:r>
            <a:endParaRPr sz="3000" b="1">
              <a:solidFill>
                <a:schemeClr val="lt1"/>
              </a:solidFill>
            </a:endParaRPr>
          </a:p>
        </p:txBody>
      </p:sp>
      <p:sp>
        <p:nvSpPr>
          <p:cNvPr id="1327" name="Google Shape;1327;p29"/>
          <p:cNvSpPr/>
          <p:nvPr/>
        </p:nvSpPr>
        <p:spPr>
          <a:xfrm>
            <a:off x="9347200" y="258166"/>
            <a:ext cx="2580944"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hablar / escuchar</a:t>
            </a:r>
            <a:endParaRPr sz="2000" b="1" i="0" u="none" strike="noStrike" cap="none">
              <a:solidFill>
                <a:srgbClr val="FFFFFF"/>
              </a:solidFill>
              <a:latin typeface="Century Gothic"/>
              <a:ea typeface="Century Gothic"/>
              <a:cs typeface="Century Gothic"/>
              <a:sym typeface="Century Gothic"/>
            </a:endParaRPr>
          </a:p>
        </p:txBody>
      </p:sp>
      <p:pic>
        <p:nvPicPr>
          <p:cNvPr id="1328" name="Google Shape;1328;p29"/>
          <p:cNvPicPr preferRelativeResize="0"/>
          <p:nvPr/>
        </p:nvPicPr>
        <p:blipFill rotWithShape="1">
          <a:blip r:embed="rId4">
            <a:alphaModFix/>
          </a:blip>
          <a:srcRect/>
          <a:stretch/>
        </p:blipFill>
        <p:spPr>
          <a:xfrm>
            <a:off x="10727140" y="783506"/>
            <a:ext cx="1030043" cy="1711016"/>
          </a:xfrm>
          <a:prstGeom prst="rect">
            <a:avLst/>
          </a:prstGeom>
          <a:noFill/>
          <a:ln>
            <a:noFill/>
          </a:ln>
        </p:spPr>
      </p:pic>
      <p:sp>
        <p:nvSpPr>
          <p:cNvPr id="1329" name="Google Shape;1329;p29"/>
          <p:cNvSpPr txBox="1"/>
          <p:nvPr/>
        </p:nvSpPr>
        <p:spPr>
          <a:xfrm>
            <a:off x="149146" y="2848690"/>
            <a:ext cx="1054714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800"/>
              <a:buFont typeface="Century Gothic"/>
              <a:buNone/>
            </a:pPr>
            <a:r>
              <a:rPr lang="en-GB" sz="2800">
                <a:solidFill>
                  <a:srgbClr val="1F3864"/>
                </a:solidFill>
                <a:latin typeface="Century Gothic"/>
                <a:ea typeface="Century Gothic"/>
                <a:cs typeface="Century Gothic"/>
                <a:sym typeface="Century Gothic"/>
              </a:rPr>
              <a:t>Pedro y Patricia están en la misma escuela, pero en clases diferentes.</a:t>
            </a:r>
            <a:endParaRPr sz="2800" i="0" u="none" strike="noStrike" cap="none">
              <a:solidFill>
                <a:srgbClr val="1F3864"/>
              </a:solidFill>
              <a:latin typeface="Century Gothic"/>
              <a:ea typeface="Century Gothic"/>
              <a:cs typeface="Century Gothic"/>
              <a:sym typeface="Century Gothic"/>
            </a:endParaRPr>
          </a:p>
        </p:txBody>
      </p:sp>
      <p:sp>
        <p:nvSpPr>
          <p:cNvPr id="1330" name="Google Shape;1330;p29"/>
          <p:cNvSpPr txBox="1"/>
          <p:nvPr/>
        </p:nvSpPr>
        <p:spPr>
          <a:xfrm>
            <a:off x="179999" y="4017649"/>
            <a:ext cx="1054714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800"/>
              <a:buFont typeface="Century Gothic"/>
              <a:buNone/>
            </a:pPr>
            <a:r>
              <a:rPr lang="en-GB" sz="2800" dirty="0">
                <a:solidFill>
                  <a:srgbClr val="1F3864"/>
                </a:solidFill>
                <a:latin typeface="Century Gothic"/>
                <a:ea typeface="Century Gothic"/>
                <a:cs typeface="Century Gothic"/>
                <a:sym typeface="Century Gothic"/>
              </a:rPr>
              <a:t>Persona A = </a:t>
            </a:r>
            <a:r>
              <a:rPr lang="en-GB" sz="2800" dirty="0" err="1">
                <a:solidFill>
                  <a:srgbClr val="1F3864"/>
                </a:solidFill>
                <a:latin typeface="Century Gothic"/>
                <a:ea typeface="Century Gothic"/>
                <a:cs typeface="Century Gothic"/>
                <a:sym typeface="Century Gothic"/>
              </a:rPr>
              <a:t>eres</a:t>
            </a:r>
            <a:r>
              <a:rPr lang="en-GB" sz="2800" dirty="0">
                <a:solidFill>
                  <a:srgbClr val="1F3864"/>
                </a:solidFill>
                <a:latin typeface="Century Gothic"/>
                <a:ea typeface="Century Gothic"/>
                <a:cs typeface="Century Gothic"/>
                <a:sym typeface="Century Gothic"/>
              </a:rPr>
              <a:t> Pedro.</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2800"/>
              <a:buFont typeface="Century Gothic"/>
              <a:buNone/>
            </a:pPr>
            <a:r>
              <a:rPr lang="en-GB" sz="2800" i="0" u="none" strike="noStrike" cap="none" dirty="0">
                <a:solidFill>
                  <a:srgbClr val="1F3864"/>
                </a:solidFill>
                <a:latin typeface="Century Gothic"/>
                <a:ea typeface="Century Gothic"/>
                <a:cs typeface="Century Gothic"/>
                <a:sym typeface="Century Gothic"/>
              </a:rPr>
              <a:t>Persona B = </a:t>
            </a:r>
            <a:r>
              <a:rPr lang="en-GB" sz="2800" i="0" u="none" strike="noStrike" cap="none" dirty="0" err="1">
                <a:solidFill>
                  <a:srgbClr val="1F3864"/>
                </a:solidFill>
                <a:latin typeface="Century Gothic"/>
                <a:ea typeface="Century Gothic"/>
                <a:cs typeface="Century Gothic"/>
                <a:sym typeface="Century Gothic"/>
              </a:rPr>
              <a:t>eres</a:t>
            </a:r>
            <a:r>
              <a:rPr lang="en-GB" sz="2800" i="0" u="none" strike="noStrike" cap="none" dirty="0">
                <a:solidFill>
                  <a:srgbClr val="1F3864"/>
                </a:solidFill>
                <a:latin typeface="Century Gothic"/>
                <a:ea typeface="Century Gothic"/>
                <a:cs typeface="Century Gothic"/>
                <a:sym typeface="Century Gothic"/>
              </a:rPr>
              <a:t> Patricia.</a:t>
            </a:r>
            <a:endParaRPr sz="2800" i="0" u="none" strike="noStrike" cap="none" dirty="0">
              <a:solidFill>
                <a:srgbClr val="1F3864"/>
              </a:solidFill>
              <a:latin typeface="Century Gothic"/>
              <a:ea typeface="Century Gothic"/>
              <a:cs typeface="Century Gothic"/>
              <a:sym typeface="Century Gothic"/>
            </a:endParaRPr>
          </a:p>
        </p:txBody>
      </p:sp>
      <p:sp>
        <p:nvSpPr>
          <p:cNvPr id="1331" name="Google Shape;1331;p29"/>
          <p:cNvSpPr txBox="1"/>
          <p:nvPr/>
        </p:nvSpPr>
        <p:spPr>
          <a:xfrm>
            <a:off x="82286" y="5111072"/>
            <a:ext cx="1177899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800"/>
              <a:buFont typeface="Century Gothic"/>
              <a:buNone/>
            </a:pPr>
            <a:r>
              <a:rPr lang="en-GB" sz="2800" i="0" u="none" strike="noStrike" cap="none">
                <a:solidFill>
                  <a:srgbClr val="1F3864"/>
                </a:solidFill>
                <a:latin typeface="Century Gothic"/>
                <a:ea typeface="Century Gothic"/>
                <a:cs typeface="Century Gothic"/>
                <a:sym typeface="Century Gothic"/>
              </a:rPr>
              <a:t>Usa las cartas.  Describe las actividades en clase. Usa la forma correcta del verbo para el presente o pasado.</a:t>
            </a:r>
            <a:endParaRPr sz="2800" i="0" u="none" strike="noStrike" cap="none">
              <a:solidFill>
                <a:srgbClr val="1F3864"/>
              </a:solidFill>
              <a:latin typeface="Century Gothic"/>
              <a:ea typeface="Century Gothic"/>
              <a:cs typeface="Century Gothic"/>
              <a:sym typeface="Century Gothic"/>
            </a:endParaRPr>
          </a:p>
        </p:txBody>
      </p:sp>
      <p:grpSp>
        <p:nvGrpSpPr>
          <p:cNvPr id="1332" name="Google Shape;1332;p29"/>
          <p:cNvGrpSpPr/>
          <p:nvPr/>
        </p:nvGrpSpPr>
        <p:grpSpPr>
          <a:xfrm>
            <a:off x="8080565" y="835549"/>
            <a:ext cx="2844370" cy="1873825"/>
            <a:chOff x="6737780" y="68258"/>
            <a:chExt cx="2844370" cy="1873825"/>
          </a:xfrm>
        </p:grpSpPr>
        <p:pic>
          <p:nvPicPr>
            <p:cNvPr id="1333" name="Google Shape;1333;p29"/>
            <p:cNvPicPr preferRelativeResize="0"/>
            <p:nvPr/>
          </p:nvPicPr>
          <p:blipFill rotWithShape="1">
            <a:blip r:embed="rId5">
              <a:alphaModFix/>
            </a:blip>
            <a:srcRect/>
            <a:stretch/>
          </p:blipFill>
          <p:spPr>
            <a:xfrm>
              <a:off x="6737780" y="68258"/>
              <a:ext cx="2844370" cy="1873825"/>
            </a:xfrm>
            <a:prstGeom prst="rect">
              <a:avLst/>
            </a:prstGeom>
            <a:noFill/>
            <a:ln>
              <a:noFill/>
            </a:ln>
          </p:spPr>
        </p:pic>
        <p:sp>
          <p:nvSpPr>
            <p:cNvPr id="1334" name="Google Shape;1334;p29"/>
            <p:cNvSpPr txBox="1"/>
            <p:nvPr/>
          </p:nvSpPr>
          <p:spPr>
            <a:xfrm>
              <a:off x="7081005" y="545177"/>
              <a:ext cx="201916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chemeClr val="lt1"/>
                  </a:solidFill>
                  <a:latin typeface="Century Gothic"/>
                  <a:ea typeface="Century Gothic"/>
                  <a:cs typeface="Century Gothic"/>
                  <a:sym typeface="Century Gothic"/>
                </a:rPr>
                <a:t>İEl</a:t>
              </a:r>
              <a:r>
                <a:rPr lang="en-GB" sz="2400" b="1" dirty="0">
                  <a:solidFill>
                    <a:schemeClr val="lt1"/>
                  </a:solidFill>
                  <a:latin typeface="Century Gothic"/>
                  <a:ea typeface="Century Gothic"/>
                  <a:cs typeface="Century Gothic"/>
                  <a:sym typeface="Century Gothic"/>
                </a:rPr>
                <a:t> </a:t>
              </a:r>
              <a:r>
                <a:rPr lang="en-GB" sz="2400" b="1" dirty="0" err="1">
                  <a:solidFill>
                    <a:schemeClr val="lt1"/>
                  </a:solidFill>
                  <a:latin typeface="Century Gothic"/>
                  <a:ea typeface="Century Gothic"/>
                  <a:cs typeface="Century Gothic"/>
                  <a:sym typeface="Century Gothic"/>
                </a:rPr>
                <a:t>español</a:t>
              </a:r>
              <a:r>
                <a:rPr lang="en-GB" sz="2400" b="1" dirty="0">
                  <a:solidFill>
                    <a:schemeClr val="lt1"/>
                  </a:solidFill>
                  <a:latin typeface="Century Gothic"/>
                  <a:ea typeface="Century Gothic"/>
                  <a:cs typeface="Century Gothic"/>
                  <a:sym typeface="Century Gothic"/>
                </a:rPr>
                <a:t> es </a:t>
              </a:r>
              <a:r>
                <a:rPr lang="en-GB" sz="2400" b="1" dirty="0" err="1">
                  <a:solidFill>
                    <a:schemeClr val="lt1"/>
                  </a:solidFill>
                  <a:latin typeface="Century Gothic"/>
                  <a:ea typeface="Century Gothic"/>
                  <a:cs typeface="Century Gothic"/>
                  <a:sym typeface="Century Gothic"/>
                </a:rPr>
                <a:t>divertido</a:t>
              </a:r>
              <a:r>
                <a:rPr lang="en-GB" sz="2400" b="1" dirty="0">
                  <a:solidFill>
                    <a:schemeClr val="lt1"/>
                  </a:solidFill>
                  <a:latin typeface="Century Gothic"/>
                  <a:ea typeface="Century Gothic"/>
                  <a:cs typeface="Century Gothic"/>
                  <a:sym typeface="Century Gothic"/>
                </a:rPr>
                <a:t>!</a:t>
              </a:r>
              <a:endParaRPr dirty="0">
                <a:latin typeface="Century Gothic" panose="020B0502020202020204" pitchFamily="34" charset="0"/>
              </a:endParaRPr>
            </a:p>
          </p:txBody>
        </p:sp>
        <p:sp>
          <p:nvSpPr>
            <p:cNvPr id="1335" name="Google Shape;1335;p29"/>
            <p:cNvSpPr txBox="1"/>
            <p:nvPr/>
          </p:nvSpPr>
          <p:spPr>
            <a:xfrm>
              <a:off x="7052668" y="157056"/>
              <a:ext cx="23383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dirty="0">
                  <a:solidFill>
                    <a:schemeClr val="lt1"/>
                  </a:solidFill>
                  <a:latin typeface="Century Gothic"/>
                  <a:ea typeface="Century Gothic"/>
                  <a:cs typeface="Century Gothic"/>
                  <a:sym typeface="Century Gothic"/>
                </a:rPr>
                <a:t>martes, 12 de </a:t>
              </a:r>
              <a:r>
                <a:rPr lang="en-GB" sz="1800" u="sng" dirty="0" err="1">
                  <a:solidFill>
                    <a:schemeClr val="lt1"/>
                  </a:solidFill>
                  <a:latin typeface="Century Gothic"/>
                  <a:ea typeface="Century Gothic"/>
                  <a:cs typeface="Century Gothic"/>
                  <a:sym typeface="Century Gothic"/>
                </a:rPr>
                <a:t>julio</a:t>
              </a:r>
              <a:r>
                <a:rPr lang="en-GB" sz="1800" u="sng" dirty="0">
                  <a:solidFill>
                    <a:schemeClr val="lt1"/>
                  </a:solidFill>
                  <a:latin typeface="Century Gothic"/>
                  <a:ea typeface="Century Gothic"/>
                  <a:cs typeface="Century Gothic"/>
                  <a:sym typeface="Century Gothic"/>
                </a:rPr>
                <a:t>.</a:t>
              </a:r>
              <a:endParaRPr dirty="0">
                <a:latin typeface="Century Gothic" panose="020B0502020202020204" pitchFamily="34" charset="0"/>
              </a:endParaRPr>
            </a:p>
          </p:txBody>
        </p:sp>
        <p:pic>
          <p:nvPicPr>
            <p:cNvPr id="1336" name="Google Shape;1336;p29"/>
            <p:cNvPicPr preferRelativeResize="0"/>
            <p:nvPr/>
          </p:nvPicPr>
          <p:blipFill rotWithShape="1">
            <a:blip r:embed="rId6">
              <a:alphaModFix/>
            </a:blip>
            <a:srcRect/>
            <a:stretch/>
          </p:blipFill>
          <p:spPr>
            <a:xfrm>
              <a:off x="8848944" y="1329876"/>
              <a:ext cx="406517" cy="271012"/>
            </a:xfrm>
            <a:prstGeom prst="rect">
              <a:avLst/>
            </a:prstGeom>
            <a:noFill/>
            <a:ln>
              <a:noFill/>
            </a:ln>
          </p:spPr>
        </p:pic>
      </p:grpSp>
      <p:pic>
        <p:nvPicPr>
          <p:cNvPr id="1337" name="Google Shape;1337;p29"/>
          <p:cNvPicPr preferRelativeResize="0"/>
          <p:nvPr/>
        </p:nvPicPr>
        <p:blipFill rotWithShape="1">
          <a:blip r:embed="rId7">
            <a:alphaModFix/>
          </a:blip>
          <a:srcRect b="51348"/>
          <a:stretch/>
        </p:blipFill>
        <p:spPr>
          <a:xfrm>
            <a:off x="1953186" y="1506761"/>
            <a:ext cx="1027779" cy="1020022"/>
          </a:xfrm>
          <a:prstGeom prst="rect">
            <a:avLst/>
          </a:prstGeom>
          <a:noFill/>
          <a:ln>
            <a:noFill/>
          </a:ln>
        </p:spPr>
      </p:pic>
      <p:pic>
        <p:nvPicPr>
          <p:cNvPr id="1338" name="Google Shape;1338;p29"/>
          <p:cNvPicPr preferRelativeResize="0"/>
          <p:nvPr/>
        </p:nvPicPr>
        <p:blipFill rotWithShape="1">
          <a:blip r:embed="rId8">
            <a:alphaModFix/>
          </a:blip>
          <a:srcRect r="54144" b="62786"/>
          <a:stretch/>
        </p:blipFill>
        <p:spPr>
          <a:xfrm>
            <a:off x="547258" y="1522382"/>
            <a:ext cx="1050137" cy="1004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BC23A1-F41B-8D49-ABF0-6843CE8E4B2E}"/>
              </a:ext>
            </a:extLst>
          </p:cNvPr>
          <p:cNvSpPr>
            <a:spLocks noGrp="1"/>
          </p:cNvSpPr>
          <p:nvPr>
            <p:ph type="title"/>
          </p:nvPr>
        </p:nvSpPr>
        <p:spPr>
          <a:xfrm>
            <a:off x="50027" y="142840"/>
            <a:ext cx="2514601" cy="900109"/>
          </a:xfrm>
        </p:spPr>
        <p:txBody>
          <a:bodyPr>
            <a:normAutofit/>
          </a:bodyPr>
          <a:lstStyle/>
          <a:p>
            <a:r>
              <a:rPr lang="en-GB" sz="2400" b="1" dirty="0">
                <a:solidFill>
                  <a:srgbClr val="002060"/>
                </a:solidFill>
              </a:rPr>
              <a:t>Persona B</a:t>
            </a:r>
            <a:endParaRPr lang="es-GB" sz="2400" dirty="0">
              <a:solidFill>
                <a:srgbClr val="002060"/>
              </a:solidFill>
            </a:endParaRPr>
          </a:p>
        </p:txBody>
      </p:sp>
      <p:graphicFrame>
        <p:nvGraphicFramePr>
          <p:cNvPr id="8" name="Tabla 7">
            <a:extLst>
              <a:ext uri="{FF2B5EF4-FFF2-40B4-BE49-F238E27FC236}">
                <a16:creationId xmlns:a16="http://schemas.microsoft.com/office/drawing/2014/main" id="{8056B08B-757B-404A-8807-E4F87174D50D}"/>
              </a:ext>
            </a:extLst>
          </p:cNvPr>
          <p:cNvGraphicFramePr>
            <a:graphicFrameLocks noGrp="1"/>
          </p:cNvGraphicFramePr>
          <p:nvPr/>
        </p:nvGraphicFramePr>
        <p:xfrm>
          <a:off x="363071" y="861083"/>
          <a:ext cx="11355680" cy="5442470"/>
        </p:xfrm>
        <a:graphic>
          <a:graphicData uri="http://schemas.openxmlformats.org/drawingml/2006/table">
            <a:tbl>
              <a:tblPr firstRow="1" bandRow="1">
                <a:tableStyleId>{5DA37D80-6434-44D0-A028-1B22A696006F}</a:tableStyleId>
              </a:tblPr>
              <a:tblGrid>
                <a:gridCol w="592966">
                  <a:extLst>
                    <a:ext uri="{9D8B030D-6E8A-4147-A177-3AD203B41FA5}">
                      <a16:colId xmlns:a16="http://schemas.microsoft.com/office/drawing/2014/main" val="4036513689"/>
                    </a:ext>
                  </a:extLst>
                </a:gridCol>
                <a:gridCol w="5381357">
                  <a:extLst>
                    <a:ext uri="{9D8B030D-6E8A-4147-A177-3AD203B41FA5}">
                      <a16:colId xmlns:a16="http://schemas.microsoft.com/office/drawing/2014/main" val="194095337"/>
                    </a:ext>
                  </a:extLst>
                </a:gridCol>
                <a:gridCol w="5381357">
                  <a:extLst>
                    <a:ext uri="{9D8B030D-6E8A-4147-A177-3AD203B41FA5}">
                      <a16:colId xmlns:a16="http://schemas.microsoft.com/office/drawing/2014/main" val="750064878"/>
                    </a:ext>
                  </a:extLst>
                </a:gridCol>
              </a:tblGrid>
              <a:tr h="792449">
                <a:tc>
                  <a:txBody>
                    <a:bodyPr/>
                    <a:lstStyle/>
                    <a:p>
                      <a:endParaRPr lang="es-GB" b="0" i="0" dirty="0">
                        <a:latin typeface="Century Gothic" panose="020B0502020202020204" pitchFamily="34" charset="0"/>
                      </a:endParaRPr>
                    </a:p>
                  </a:txBody>
                  <a:tcPr>
                    <a:lnL w="12700" cap="flat" cmpd="sng" algn="ctr">
                      <a:solidFill>
                        <a:srgbClr val="E66700"/>
                      </a:solidFill>
                      <a:prstDash val="solid"/>
                      <a:round/>
                      <a:headEnd type="none" w="med" len="med"/>
                      <a:tailEnd type="none" w="med" len="med"/>
                    </a:lnL>
                  </a:tcPr>
                </a:tc>
                <a:tc>
                  <a:txBody>
                    <a:bodyPr/>
                    <a:lstStyle/>
                    <a:p>
                      <a:pPr algn="ctr"/>
                      <a:r>
                        <a:rPr lang="es-GB" sz="2000" b="0" i="0" dirty="0">
                          <a:solidFill>
                            <a:srgbClr val="002060"/>
                          </a:solidFill>
                          <a:latin typeface="Century Gothic" panose="020B0502020202020204" pitchFamily="34" charset="0"/>
                        </a:rPr>
                        <a:t>Mis frases</a:t>
                      </a:r>
                    </a:p>
                  </a:txBody>
                  <a:tcPr anchor="ctr"/>
                </a:tc>
                <a:tc>
                  <a:txBody>
                    <a:bodyPr/>
                    <a:lstStyle/>
                    <a:p>
                      <a:pPr algn="ctr"/>
                      <a:r>
                        <a:rPr lang="es-GB" sz="2000" b="0" i="0" dirty="0">
                          <a:solidFill>
                            <a:srgbClr val="002060"/>
                          </a:solidFill>
                          <a:latin typeface="Century Gothic" panose="020B0502020202020204" pitchFamily="34" charset="0"/>
                        </a:rPr>
                        <a:t>Las frases de mi compañero/a en inglés</a:t>
                      </a:r>
                    </a:p>
                  </a:txBody>
                  <a:tcPr anchor="ctr"/>
                </a:tc>
                <a:extLst>
                  <a:ext uri="{0D108BD9-81ED-4DB2-BD59-A6C34878D82A}">
                    <a16:rowId xmlns:a16="http://schemas.microsoft.com/office/drawing/2014/main" val="2059097406"/>
                  </a:ext>
                </a:extLst>
              </a:tr>
              <a:tr h="563153">
                <a:tc>
                  <a:txBody>
                    <a:bodyPr/>
                    <a:lstStyle/>
                    <a:p>
                      <a:r>
                        <a:rPr lang="es-GB" b="0" i="0" dirty="0">
                          <a:solidFill>
                            <a:srgbClr val="203864"/>
                          </a:solidFill>
                          <a:latin typeface="Century Gothic" panose="020B0502020202020204" pitchFamily="34" charset="0"/>
                        </a:rPr>
                        <a:t>1</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183986981"/>
                  </a:ext>
                </a:extLst>
              </a:tr>
              <a:tr h="563153">
                <a:tc>
                  <a:txBody>
                    <a:bodyPr/>
                    <a:lstStyle/>
                    <a:p>
                      <a:r>
                        <a:rPr lang="es-GB" b="0" i="0" dirty="0">
                          <a:solidFill>
                            <a:srgbClr val="203864"/>
                          </a:solidFill>
                          <a:latin typeface="Century Gothic" panose="020B0502020202020204" pitchFamily="34" charset="0"/>
                        </a:rPr>
                        <a:t>2</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118756728"/>
                  </a:ext>
                </a:extLst>
              </a:tr>
              <a:tr h="563153">
                <a:tc>
                  <a:txBody>
                    <a:bodyPr/>
                    <a:lstStyle/>
                    <a:p>
                      <a:r>
                        <a:rPr lang="es-GB" b="0" i="0" dirty="0">
                          <a:solidFill>
                            <a:srgbClr val="203864"/>
                          </a:solidFill>
                          <a:latin typeface="Century Gothic" panose="020B0502020202020204" pitchFamily="34" charset="0"/>
                        </a:rPr>
                        <a:t>3</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084794354"/>
                  </a:ext>
                </a:extLst>
              </a:tr>
              <a:tr h="563153">
                <a:tc>
                  <a:txBody>
                    <a:bodyPr/>
                    <a:lstStyle/>
                    <a:p>
                      <a:r>
                        <a:rPr lang="es-GB" b="0" i="0" dirty="0">
                          <a:solidFill>
                            <a:srgbClr val="203864"/>
                          </a:solidFill>
                          <a:latin typeface="Century Gothic" panose="020B0502020202020204" pitchFamily="34" charset="0"/>
                        </a:rPr>
                        <a:t>4</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248873225"/>
                  </a:ext>
                </a:extLst>
              </a:tr>
              <a:tr h="640456">
                <a:tc>
                  <a:txBody>
                    <a:bodyPr/>
                    <a:lstStyle/>
                    <a:p>
                      <a:r>
                        <a:rPr lang="es-GB" b="0" i="0" dirty="0">
                          <a:solidFill>
                            <a:srgbClr val="203864"/>
                          </a:solidFill>
                          <a:latin typeface="Century Gothic" panose="020B0502020202020204" pitchFamily="34" charset="0"/>
                        </a:rPr>
                        <a:t>5</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507122629"/>
                  </a:ext>
                </a:extLst>
              </a:tr>
              <a:tr h="563153">
                <a:tc>
                  <a:txBody>
                    <a:bodyPr/>
                    <a:lstStyle/>
                    <a:p>
                      <a:r>
                        <a:rPr lang="es-GB" b="0" i="0" dirty="0">
                          <a:solidFill>
                            <a:srgbClr val="203864"/>
                          </a:solidFill>
                          <a:latin typeface="Century Gothic" panose="020B0502020202020204" pitchFamily="34" charset="0"/>
                        </a:rPr>
                        <a:t>6</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871708916"/>
                  </a:ext>
                </a:extLst>
              </a:tr>
              <a:tr h="630647">
                <a:tc>
                  <a:txBody>
                    <a:bodyPr/>
                    <a:lstStyle/>
                    <a:p>
                      <a:r>
                        <a:rPr lang="es-GB" b="0" i="0" dirty="0">
                          <a:solidFill>
                            <a:srgbClr val="203864"/>
                          </a:solidFill>
                          <a:latin typeface="Century Gothic" panose="020B0502020202020204" pitchFamily="34" charset="0"/>
                        </a:rPr>
                        <a:t>7</a:t>
                      </a:r>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888194697"/>
                  </a:ext>
                </a:extLst>
              </a:tr>
              <a:tr h="563153">
                <a:tc>
                  <a:txBody>
                    <a:bodyPr/>
                    <a:lstStyle/>
                    <a:p>
                      <a:r>
                        <a:rPr lang="es-GB" b="0" i="0" dirty="0">
                          <a:solidFill>
                            <a:srgbClr val="203864"/>
                          </a:solidFill>
                          <a:latin typeface="Century Gothic" panose="020B0502020202020204" pitchFamily="34" charset="0"/>
                        </a:rPr>
                        <a:t>8</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03864"/>
                        </a:solidFill>
                        <a:latin typeface="Century Gothic" panose="020B0502020202020204" pitchFamily="34" charset="0"/>
                      </a:endParaRPr>
                    </a:p>
                  </a:txBody>
                  <a:tcPr anchor="ctr" anchorCtr="1">
                    <a:solidFill>
                      <a:schemeClr val="accent2">
                        <a:lumMod val="20000"/>
                        <a:lumOff val="80000"/>
                      </a:schemeClr>
                    </a:solidFill>
                  </a:tcPr>
                </a:tc>
                <a:tc>
                  <a:txBody>
                    <a:bodyPr/>
                    <a:lstStyle/>
                    <a:p>
                      <a:pPr algn="ctr"/>
                      <a:endParaRPr lang="es-GB" sz="2000" b="0" i="0" dirty="0">
                        <a:solidFill>
                          <a:srgbClr val="203864"/>
                        </a:solidFill>
                        <a:latin typeface="Century Gothic" panose="020B0502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618104393"/>
                  </a:ext>
                </a:extLst>
              </a:tr>
            </a:tbl>
          </a:graphicData>
        </a:graphic>
      </p:graphicFrame>
      <p:sp>
        <p:nvSpPr>
          <p:cNvPr id="6" name="Rounded Rectangle 11">
            <a:extLst>
              <a:ext uri="{FF2B5EF4-FFF2-40B4-BE49-F238E27FC236}">
                <a16:creationId xmlns:a16="http://schemas.microsoft.com/office/drawing/2014/main" id="{A316DD52-7894-4A75-969C-CA0645DA2978}"/>
              </a:ext>
            </a:extLst>
          </p:cNvPr>
          <p:cNvSpPr/>
          <p:nvPr/>
        </p:nvSpPr>
        <p:spPr>
          <a:xfrm>
            <a:off x="9279846" y="258166"/>
            <a:ext cx="2648298"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0C21955C-C002-4A4F-B04D-2337936F4F74}"/>
              </a:ext>
            </a:extLst>
          </p:cNvPr>
          <p:cNvSpPr txBox="1">
            <a:spLocks/>
          </p:cNvSpPr>
          <p:nvPr/>
        </p:nvSpPr>
        <p:spPr>
          <a:xfrm>
            <a:off x="10409937" y="257085"/>
            <a:ext cx="1450006" cy="40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US" sz="2000" dirty="0"/>
          </a:p>
        </p:txBody>
      </p:sp>
      <p:sp>
        <p:nvSpPr>
          <p:cNvPr id="9" name="Title 1"/>
          <p:cNvSpPr txBox="1">
            <a:spLocks/>
          </p:cNvSpPr>
          <p:nvPr/>
        </p:nvSpPr>
        <p:spPr>
          <a:xfrm>
            <a:off x="9380462" y="118253"/>
            <a:ext cx="3056059" cy="700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000" b="1">
                <a:solidFill>
                  <a:prstClr val="white"/>
                </a:solidFill>
              </a:rPr>
              <a:t>hablar / escuchar</a:t>
            </a:r>
            <a:endParaRPr lang="en-GB" sz="2000" dirty="0"/>
          </a:p>
        </p:txBody>
      </p:sp>
      <p:cxnSp>
        <p:nvCxnSpPr>
          <p:cNvPr id="10" name="Straight Connector 9"/>
          <p:cNvCxnSpPr/>
          <p:nvPr/>
        </p:nvCxnSpPr>
        <p:spPr>
          <a:xfrm>
            <a:off x="6324399" y="861083"/>
            <a:ext cx="27925" cy="54424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86508" y="1716484"/>
            <a:ext cx="3720890"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helado</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a:t>
            </a:r>
          </a:p>
        </p:txBody>
      </p:sp>
      <p:sp>
        <p:nvSpPr>
          <p:cNvPr id="12" name="Rectangle 11"/>
          <p:cNvSpPr/>
          <p:nvPr/>
        </p:nvSpPr>
        <p:spPr>
          <a:xfrm>
            <a:off x="911198" y="2318592"/>
            <a:ext cx="4708340" cy="400110"/>
          </a:xfrm>
          <a:prstGeom prst="rect">
            <a:avLst/>
          </a:prstGeom>
        </p:spPr>
        <p:txBody>
          <a:bodyPr wrap="none">
            <a:spAutoFit/>
          </a:bodyPr>
          <a:lstStyle/>
          <a:p>
            <a:pPr lvl="0">
              <a:defRPr/>
            </a:pPr>
            <a:r>
              <a:rPr lang="en-GB" sz="2000" dirty="0">
                <a:solidFill>
                  <a:srgbClr val="203864"/>
                </a:solidFill>
                <a:latin typeface="Century Gothic" panose="020B0502020202020204" pitchFamily="34" charset="0"/>
              </a:rPr>
              <a:t>En </a:t>
            </a:r>
            <a:r>
              <a:rPr lang="en-GB" sz="2000" dirty="0" err="1">
                <a:solidFill>
                  <a:srgbClr val="203864"/>
                </a:solidFill>
                <a:latin typeface="Century Gothic" panose="020B0502020202020204" pitchFamily="34" charset="0"/>
              </a:rPr>
              <a:t>este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momento</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dividimos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costo</a:t>
            </a:r>
            <a:r>
              <a:rPr lang="en-GB" sz="2000" dirty="0">
                <a:solidFill>
                  <a:srgbClr val="203864"/>
                </a:solidFill>
                <a:latin typeface="Century Gothic" panose="020B0502020202020204" pitchFamily="34" charset="0"/>
              </a:rPr>
              <a:t>.</a:t>
            </a:r>
          </a:p>
        </p:txBody>
      </p:sp>
      <p:sp>
        <p:nvSpPr>
          <p:cNvPr id="13" name="Rectangle 12"/>
          <p:cNvSpPr/>
          <p:nvPr/>
        </p:nvSpPr>
        <p:spPr>
          <a:xfrm>
            <a:off x="911198" y="2824676"/>
            <a:ext cx="4214615"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recibimos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regalos</a:t>
            </a:r>
            <a:r>
              <a:rPr lang="en-GB" sz="2000" dirty="0">
                <a:solidFill>
                  <a:srgbClr val="203864"/>
                </a:solidFill>
                <a:latin typeface="Century Gothic" panose="020B0502020202020204" pitchFamily="34" charset="0"/>
              </a:rPr>
              <a:t>.</a:t>
            </a:r>
          </a:p>
        </p:txBody>
      </p:sp>
      <p:sp>
        <p:nvSpPr>
          <p:cNvPr id="14" name="Rectangle 13"/>
          <p:cNvSpPr/>
          <p:nvPr/>
        </p:nvSpPr>
        <p:spPr>
          <a:xfrm>
            <a:off x="911198" y="3400797"/>
            <a:ext cx="3690434"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Recibimos</a:t>
            </a:r>
            <a:r>
              <a:rPr lang="en-GB" sz="2000" dirty="0">
                <a:solidFill>
                  <a:srgbClr val="203864"/>
                </a:solidFill>
                <a:latin typeface="Century Gothic" panose="020B0502020202020204" pitchFamily="34" charset="0"/>
              </a:rPr>
              <a:t> la comida </a:t>
            </a: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a:t>
            </a:r>
          </a:p>
        </p:txBody>
      </p:sp>
      <p:sp>
        <p:nvSpPr>
          <p:cNvPr id="15" name="Rectangle 14"/>
          <p:cNvSpPr/>
          <p:nvPr/>
        </p:nvSpPr>
        <p:spPr>
          <a:xfrm>
            <a:off x="911198" y="3856431"/>
            <a:ext cx="5600361" cy="707886"/>
          </a:xfrm>
          <a:prstGeom prst="rect">
            <a:avLst/>
          </a:prstGeom>
        </p:spPr>
        <p:txBody>
          <a:bodyPr wrap="square">
            <a:spAutoFit/>
          </a:bodyPr>
          <a:lstStyle/>
          <a:p>
            <a:pPr lvl="0">
              <a:defRPr/>
            </a:pPr>
            <a:r>
              <a:rPr lang="en-GB" sz="2000" dirty="0" err="1">
                <a:solidFill>
                  <a:srgbClr val="203864"/>
                </a:solidFill>
                <a:latin typeface="Century Gothic" panose="020B0502020202020204" pitchFamily="34" charset="0"/>
              </a:rPr>
              <a:t>Normalmente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permitimos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animales</a:t>
            </a:r>
            <a:r>
              <a:rPr lang="en-GB" sz="2000" dirty="0">
                <a:solidFill>
                  <a:srgbClr val="203864"/>
                </a:solidFill>
                <a:latin typeface="Century Gothic" panose="020B0502020202020204" pitchFamily="34" charset="0"/>
              </a:rPr>
              <a:t> en la casa.</a:t>
            </a:r>
          </a:p>
        </p:txBody>
      </p:sp>
      <p:sp>
        <p:nvSpPr>
          <p:cNvPr id="18" name="Rectangle 17"/>
          <p:cNvSpPr/>
          <p:nvPr/>
        </p:nvSpPr>
        <p:spPr>
          <a:xfrm>
            <a:off x="929044" y="4625326"/>
            <a:ext cx="5416868"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Cubrimos</a:t>
            </a:r>
            <a:r>
              <a:rPr lang="en-GB" sz="2000" dirty="0">
                <a:solidFill>
                  <a:srgbClr val="203864"/>
                </a:solidFill>
                <a:latin typeface="Century Gothic" panose="020B0502020202020204" pitchFamily="34" charset="0"/>
              </a:rPr>
              <a:t> el </a:t>
            </a:r>
            <a:r>
              <a:rPr lang="en-GB" sz="2000" dirty="0" err="1">
                <a:solidFill>
                  <a:srgbClr val="203864"/>
                </a:solidFill>
                <a:latin typeface="Century Gothic" panose="020B0502020202020204" pitchFamily="34" charset="0"/>
              </a:rPr>
              <a:t>costo</a:t>
            </a:r>
            <a:r>
              <a:rPr lang="en-GB" sz="2000" dirty="0">
                <a:solidFill>
                  <a:srgbClr val="203864"/>
                </a:solidFill>
                <a:latin typeface="Century Gothic" panose="020B0502020202020204" pitchFamily="34" charset="0"/>
              </a:rPr>
              <a:t> de las </a:t>
            </a:r>
            <a:r>
              <a:rPr lang="en-GB" sz="2000" dirty="0" err="1">
                <a:solidFill>
                  <a:srgbClr val="203864"/>
                </a:solidFill>
                <a:latin typeface="Century Gothic" panose="020B0502020202020204" pitchFamily="34" charset="0"/>
              </a:rPr>
              <a:t>bebidas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a:t>
            </a:r>
          </a:p>
        </p:txBody>
      </p:sp>
      <p:sp>
        <p:nvSpPr>
          <p:cNvPr id="19" name="Rectangle 18"/>
          <p:cNvSpPr/>
          <p:nvPr/>
        </p:nvSpPr>
        <p:spPr>
          <a:xfrm>
            <a:off x="952907" y="5198543"/>
            <a:ext cx="3658374"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Ahora</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decidimos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los</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juegos</a:t>
            </a:r>
            <a:r>
              <a:rPr lang="en-GB" sz="2000" dirty="0">
                <a:solidFill>
                  <a:srgbClr val="203864"/>
                </a:solidFill>
                <a:latin typeface="Century Gothic" panose="020B0502020202020204" pitchFamily="34" charset="0"/>
              </a:rPr>
              <a:t>.</a:t>
            </a:r>
          </a:p>
        </p:txBody>
      </p:sp>
      <p:sp>
        <p:nvSpPr>
          <p:cNvPr id="20" name="Rectangle 19"/>
          <p:cNvSpPr/>
          <p:nvPr/>
        </p:nvSpPr>
        <p:spPr>
          <a:xfrm>
            <a:off x="952907" y="5804290"/>
            <a:ext cx="4573688" cy="400110"/>
          </a:xfrm>
          <a:prstGeom prst="rect">
            <a:avLst/>
          </a:prstGeom>
        </p:spPr>
        <p:txBody>
          <a:bodyPr wrap="none">
            <a:spAutoFit/>
          </a:bodyPr>
          <a:lstStyle/>
          <a:p>
            <a:pPr lvl="0">
              <a:defRPr/>
            </a:pPr>
            <a:r>
              <a:rPr lang="en-GB" sz="2000" dirty="0" err="1">
                <a:solidFill>
                  <a:srgbClr val="203864"/>
                </a:solidFill>
                <a:latin typeface="Century Gothic" panose="020B0502020202020204" pitchFamily="34" charset="0"/>
              </a:rPr>
              <a:t>Siempre</a:t>
            </a:r>
            <a:r>
              <a:rPr lang="en-GB" sz="2000" dirty="0">
                <a:solidFill>
                  <a:srgbClr val="203864"/>
                </a:solidFill>
                <a:latin typeface="Century Gothic" panose="020B0502020202020204" pitchFamily="34" charset="0"/>
              </a:rPr>
              <a:t> </a:t>
            </a:r>
            <a:r>
              <a:rPr lang="en-GB" sz="2000" dirty="0" err="1">
                <a:solidFill>
                  <a:srgbClr val="203864"/>
                </a:solidFill>
                <a:latin typeface="Century Gothic" panose="020B0502020202020204" pitchFamily="34" charset="0"/>
              </a:rPr>
              <a:t>repartimos</a:t>
            </a:r>
            <a:r>
              <a:rPr lang="en-GB" sz="2000" dirty="0">
                <a:solidFill>
                  <a:srgbClr val="203864"/>
                </a:solidFill>
                <a:latin typeface="Century Gothic" panose="020B0502020202020204" pitchFamily="34" charset="0"/>
              </a:rPr>
              <a:t> las </a:t>
            </a:r>
            <a:r>
              <a:rPr lang="en-GB" sz="2000" dirty="0" err="1">
                <a:solidFill>
                  <a:srgbClr val="203864"/>
                </a:solidFill>
                <a:latin typeface="Century Gothic" panose="020B0502020202020204" pitchFamily="34" charset="0"/>
              </a:rPr>
              <a:t>actividades</a:t>
            </a:r>
            <a:r>
              <a:rPr lang="en-GB" sz="2000" dirty="0">
                <a:solidFill>
                  <a:srgbClr val="203864"/>
                </a:solidFill>
                <a:latin typeface="Century Gothic" panose="020B0502020202020204" pitchFamily="34" charset="0"/>
              </a:rPr>
              <a:t>.</a:t>
            </a:r>
          </a:p>
        </p:txBody>
      </p:sp>
      <p:sp>
        <p:nvSpPr>
          <p:cNvPr id="2" name="Rectangle 1"/>
          <p:cNvSpPr/>
          <p:nvPr/>
        </p:nvSpPr>
        <p:spPr>
          <a:xfrm>
            <a:off x="6324398" y="1742053"/>
            <a:ext cx="4605749"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are </a:t>
            </a:r>
            <a:r>
              <a:rPr lang="en-GB" sz="2000" dirty="0">
                <a:solidFill>
                  <a:srgbClr val="203864"/>
                </a:solidFill>
                <a:latin typeface="Century Gothic" panose="020B0502020202020204" pitchFamily="34" charset="0"/>
              </a:rPr>
              <a:t>handing out</a:t>
            </a:r>
            <a:r>
              <a:rPr lang="es-GB" sz="2000" dirty="0">
                <a:solidFill>
                  <a:srgbClr val="203864"/>
                </a:solidFill>
                <a:latin typeface="Century Gothic" panose="020B0502020202020204" pitchFamily="34" charset="0"/>
              </a:rPr>
              <a:t> the drinks now.</a:t>
            </a:r>
          </a:p>
        </p:txBody>
      </p:sp>
      <p:sp>
        <p:nvSpPr>
          <p:cNvPr id="3" name="Rectangle 2"/>
          <p:cNvSpPr/>
          <p:nvPr/>
        </p:nvSpPr>
        <p:spPr>
          <a:xfrm>
            <a:off x="6344181" y="2299268"/>
            <a:ext cx="4137672"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normally distribute the food.</a:t>
            </a:r>
          </a:p>
        </p:txBody>
      </p:sp>
      <p:sp>
        <p:nvSpPr>
          <p:cNvPr id="4" name="Rectangle 3"/>
          <p:cNvSpPr/>
          <p:nvPr/>
        </p:nvSpPr>
        <p:spPr>
          <a:xfrm>
            <a:off x="6344181" y="2839626"/>
            <a:ext cx="3676007"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normally open the door.</a:t>
            </a:r>
          </a:p>
        </p:txBody>
      </p:sp>
      <p:sp>
        <p:nvSpPr>
          <p:cNvPr id="21" name="Rectangle 20"/>
          <p:cNvSpPr/>
          <p:nvPr/>
        </p:nvSpPr>
        <p:spPr>
          <a:xfrm>
            <a:off x="6319334" y="3412843"/>
            <a:ext cx="3927678"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are opening the gifts now.</a:t>
            </a:r>
          </a:p>
        </p:txBody>
      </p:sp>
      <p:sp>
        <p:nvSpPr>
          <p:cNvPr id="22" name="Rectangle 21"/>
          <p:cNvSpPr/>
          <p:nvPr/>
        </p:nvSpPr>
        <p:spPr>
          <a:xfrm>
            <a:off x="6319334" y="4023349"/>
            <a:ext cx="3725700"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always allow loud music.</a:t>
            </a:r>
          </a:p>
        </p:txBody>
      </p:sp>
      <p:sp>
        <p:nvSpPr>
          <p:cNvPr id="23" name="Rectangle 22"/>
          <p:cNvSpPr/>
          <p:nvPr/>
        </p:nvSpPr>
        <p:spPr>
          <a:xfrm>
            <a:off x="6334877" y="4615152"/>
            <a:ext cx="4269118"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cover the cost in each party.</a:t>
            </a:r>
          </a:p>
        </p:txBody>
      </p:sp>
      <p:sp>
        <p:nvSpPr>
          <p:cNvPr id="24" name="Rectangle 23"/>
          <p:cNvSpPr/>
          <p:nvPr/>
        </p:nvSpPr>
        <p:spPr>
          <a:xfrm>
            <a:off x="6352324" y="5067548"/>
            <a:ext cx="5083052" cy="707886"/>
          </a:xfrm>
          <a:prstGeom prst="rect">
            <a:avLst/>
          </a:prstGeom>
        </p:spPr>
        <p:txBody>
          <a:bodyPr wrap="square">
            <a:spAutoFit/>
          </a:bodyPr>
          <a:lstStyle/>
          <a:p>
            <a:r>
              <a:rPr lang="es-GB" sz="2000" dirty="0">
                <a:solidFill>
                  <a:srgbClr val="203864"/>
                </a:solidFill>
                <a:latin typeface="Century Gothic" panose="020B0502020202020204" pitchFamily="34" charset="0"/>
              </a:rPr>
              <a:t>We are dividing </a:t>
            </a:r>
            <a:r>
              <a:rPr lang="en-GB" sz="2000" dirty="0">
                <a:solidFill>
                  <a:srgbClr val="203864"/>
                </a:solidFill>
                <a:latin typeface="Century Gothic" panose="020B0502020202020204" pitchFamily="34" charset="0"/>
              </a:rPr>
              <a:t>(up) </a:t>
            </a:r>
            <a:r>
              <a:rPr lang="es-GB" sz="2000" dirty="0">
                <a:solidFill>
                  <a:srgbClr val="203864"/>
                </a:solidFill>
                <a:latin typeface="Century Gothic" panose="020B0502020202020204" pitchFamily="34" charset="0"/>
              </a:rPr>
              <a:t>the food at the moment.</a:t>
            </a:r>
          </a:p>
        </p:txBody>
      </p:sp>
      <p:sp>
        <p:nvSpPr>
          <p:cNvPr id="25" name="Rectangle 24"/>
          <p:cNvSpPr/>
          <p:nvPr/>
        </p:nvSpPr>
        <p:spPr>
          <a:xfrm>
            <a:off x="6319334" y="5806060"/>
            <a:ext cx="4155305" cy="400110"/>
          </a:xfrm>
          <a:prstGeom prst="rect">
            <a:avLst/>
          </a:prstGeom>
        </p:spPr>
        <p:txBody>
          <a:bodyPr wrap="none">
            <a:spAutoFit/>
          </a:bodyPr>
          <a:lstStyle/>
          <a:p>
            <a:pPr algn="ctr"/>
            <a:r>
              <a:rPr lang="es-GB" sz="2000" dirty="0">
                <a:solidFill>
                  <a:srgbClr val="203864"/>
                </a:solidFill>
                <a:latin typeface="Century Gothic" panose="020B0502020202020204" pitchFamily="34" charset="0"/>
              </a:rPr>
              <a:t>We always divide</a:t>
            </a:r>
            <a:r>
              <a:rPr lang="en-GB" sz="2000" dirty="0">
                <a:solidFill>
                  <a:srgbClr val="203864"/>
                </a:solidFill>
                <a:latin typeface="Century Gothic" panose="020B0502020202020204" pitchFamily="34" charset="0"/>
              </a:rPr>
              <a:t> (up)</a:t>
            </a:r>
            <a:r>
              <a:rPr lang="es-GB" sz="2000" dirty="0">
                <a:solidFill>
                  <a:srgbClr val="203864"/>
                </a:solidFill>
                <a:latin typeface="Century Gothic" panose="020B0502020202020204" pitchFamily="34" charset="0"/>
              </a:rPr>
              <a:t> the tasks.</a:t>
            </a:r>
          </a:p>
        </p:txBody>
      </p:sp>
    </p:spTree>
    <p:extLst>
      <p:ext uri="{BB962C8B-B14F-4D97-AF65-F5344CB8AC3E}">
        <p14:creationId xmlns:p14="http://schemas.microsoft.com/office/powerpoint/2010/main" val="24492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¿Quién </a:t>
            </a:r>
            <a:r>
              <a:rPr lang="en-GB" sz="3600" b="1" dirty="0" err="1">
                <a:solidFill>
                  <a:schemeClr val="bg1"/>
                </a:solidFill>
              </a:rPr>
              <a:t>es</a:t>
            </a:r>
            <a:r>
              <a:rPr lang="en-GB" sz="3600" b="1" dirty="0">
                <a:solidFill>
                  <a:schemeClr val="bg1"/>
                </a:solidFill>
              </a:rPr>
              <a:t>?</a:t>
            </a:r>
          </a:p>
        </p:txBody>
      </p:sp>
      <p:sp>
        <p:nvSpPr>
          <p:cNvPr id="6" name="Rounded Rectangle 11">
            <a:extLst>
              <a:ext uri="{FF2B5EF4-FFF2-40B4-BE49-F238E27FC236}">
                <a16:creationId xmlns:a16="http://schemas.microsoft.com/office/drawing/2014/main" id="{A316DD52-7894-4A75-969C-CA0645DA2978}"/>
              </a:ext>
            </a:extLst>
          </p:cNvPr>
          <p:cNvSpPr/>
          <p:nvPr/>
        </p:nvSpPr>
        <p:spPr>
          <a:xfrm>
            <a:off x="9321421" y="258166"/>
            <a:ext cx="260672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1451" t="57493" r="13088" b="-56525"/>
          <a:stretch/>
        </p:blipFill>
        <p:spPr>
          <a:xfrm rot="12778579">
            <a:off x="1896837" y="600091"/>
            <a:ext cx="1113687" cy="2827388"/>
          </a:xfrm>
          <a:prstGeom prst="rect">
            <a:avLst/>
          </a:prstGeom>
        </p:spPr>
      </p:pic>
      <p:grpSp>
        <p:nvGrpSpPr>
          <p:cNvPr id="9" name="Group 8"/>
          <p:cNvGrpSpPr/>
          <p:nvPr/>
        </p:nvGrpSpPr>
        <p:grpSpPr>
          <a:xfrm>
            <a:off x="6948637" y="2116362"/>
            <a:ext cx="1605898" cy="1209066"/>
            <a:chOff x="8217568" y="3947794"/>
            <a:chExt cx="1605898" cy="1209066"/>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387" y="4139723"/>
              <a:ext cx="1291079" cy="8505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17568" y="3947794"/>
              <a:ext cx="701996" cy="1209066"/>
            </a:xfrm>
            <a:prstGeom prst="rect">
              <a:avLst/>
            </a:prstGeom>
          </p:spPr>
        </p:pic>
      </p:grpSp>
      <p:sp>
        <p:nvSpPr>
          <p:cNvPr id="12" name="TextBox 11"/>
          <p:cNvSpPr txBox="1"/>
          <p:nvPr/>
        </p:nvSpPr>
        <p:spPr>
          <a:xfrm>
            <a:off x="7047738" y="3306476"/>
            <a:ext cx="1407695"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Señora</a:t>
            </a:r>
            <a:r>
              <a:rPr lang="en-GB" sz="2400" dirty="0">
                <a:solidFill>
                  <a:schemeClr val="accent5">
                    <a:lumMod val="50000"/>
                  </a:schemeClr>
                </a:solidFill>
                <a:latin typeface="Century Gothic" panose="020B0502020202020204" pitchFamily="34" charset="0"/>
              </a:rPr>
              <a:t> </a:t>
            </a:r>
          </a:p>
          <a:p>
            <a:pPr algn="l"/>
            <a:r>
              <a:rPr lang="en-GB" sz="2400" dirty="0" err="1">
                <a:solidFill>
                  <a:schemeClr val="accent5">
                    <a:lumMod val="50000"/>
                  </a:schemeClr>
                </a:solidFill>
                <a:latin typeface="Century Gothic" panose="020B0502020202020204" pitchFamily="34" charset="0"/>
              </a:rPr>
              <a:t>Moliner</a:t>
            </a:r>
            <a:endParaRPr lang="en-GB" sz="2400" dirty="0">
              <a:solidFill>
                <a:schemeClr val="accent5">
                  <a:lumMod val="50000"/>
                </a:schemeClr>
              </a:solidFill>
              <a:latin typeface="Century Gothic" panose="020B0502020202020204" pitchFamily="34" charset="0"/>
            </a:endParaRPr>
          </a:p>
        </p:txBody>
      </p:sp>
      <p:sp>
        <p:nvSpPr>
          <p:cNvPr id="13" name="TextBox 12"/>
          <p:cNvSpPr txBox="1"/>
          <p:nvPr/>
        </p:nvSpPr>
        <p:spPr>
          <a:xfrm>
            <a:off x="1530215" y="3548446"/>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Asun</a:t>
            </a:r>
            <a:endParaRPr lang="en-GB" sz="2400" dirty="0">
              <a:solidFill>
                <a:schemeClr val="accent5">
                  <a:lumMod val="50000"/>
                </a:schemeClr>
              </a:solidFill>
              <a:latin typeface="Century Gothic" panose="020B0502020202020204" pitchFamily="34" charset="0"/>
            </a:endParaRPr>
          </a:p>
        </p:txBody>
      </p:sp>
      <p:sp>
        <p:nvSpPr>
          <p:cNvPr id="14" name="Rounded Rectangular Callout 13"/>
          <p:cNvSpPr/>
          <p:nvPr/>
        </p:nvSpPr>
        <p:spPr>
          <a:xfrm>
            <a:off x="2836709" y="2308291"/>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write very little in class.</a:t>
            </a:r>
          </a:p>
        </p:txBody>
      </p:sp>
      <p:sp>
        <p:nvSpPr>
          <p:cNvPr id="15" name="Rounded Rectangular Callout 14"/>
          <p:cNvSpPr/>
          <p:nvPr/>
        </p:nvSpPr>
        <p:spPr>
          <a:xfrm>
            <a:off x="8294321" y="2266181"/>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wrote very little in class.</a:t>
            </a:r>
          </a:p>
        </p:txBody>
      </p:sp>
      <p:sp>
        <p:nvSpPr>
          <p:cNvPr id="16" name="TextBox 15">
            <a:extLst>
              <a:ext uri="{FF2B5EF4-FFF2-40B4-BE49-F238E27FC236}">
                <a16:creationId xmlns:a16="http://schemas.microsoft.com/office/drawing/2014/main" id="{EB2573ED-B4A5-1D4C-AFCC-06101CBAFA6A}"/>
              </a:ext>
            </a:extLst>
          </p:cNvPr>
          <p:cNvSpPr txBox="1"/>
          <p:nvPr/>
        </p:nvSpPr>
        <p:spPr>
          <a:xfrm>
            <a:off x="179999" y="1451338"/>
            <a:ext cx="92768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Persona A habla.  Persona B identifica la persona correcta.</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17" name="TextBox 16">
            <a:extLst>
              <a:ext uri="{FF2B5EF4-FFF2-40B4-BE49-F238E27FC236}">
                <a16:creationId xmlns:a16="http://schemas.microsoft.com/office/drawing/2014/main" id="{EB2573ED-B4A5-1D4C-AFCC-06101CBAFA6A}"/>
              </a:ext>
            </a:extLst>
          </p:cNvPr>
          <p:cNvSpPr txBox="1"/>
          <p:nvPr/>
        </p:nvSpPr>
        <p:spPr>
          <a:xfrm>
            <a:off x="483915" y="4305424"/>
            <a:ext cx="27272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Persona A</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18" name="Rounded Rectangular Callout 17"/>
          <p:cNvSpPr/>
          <p:nvPr/>
        </p:nvSpPr>
        <p:spPr>
          <a:xfrm>
            <a:off x="2591913" y="4305424"/>
            <a:ext cx="4356724" cy="679488"/>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accent5">
                    <a:lumMod val="50000"/>
                  </a:schemeClr>
                </a:solidFill>
                <a:latin typeface="Century Gothic" panose="020B0502020202020204" pitchFamily="34" charset="0"/>
              </a:rPr>
              <a:t>Escribí</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muy</a:t>
            </a:r>
            <a:r>
              <a:rPr lang="en-GB" sz="2400" dirty="0">
                <a:solidFill>
                  <a:schemeClr val="accent5">
                    <a:lumMod val="50000"/>
                  </a:schemeClr>
                </a:solidFill>
                <a:latin typeface="Century Gothic" panose="020B0502020202020204" pitchFamily="34" charset="0"/>
              </a:rPr>
              <a:t> poco en clase.</a:t>
            </a:r>
          </a:p>
        </p:txBody>
      </p:sp>
      <p:sp>
        <p:nvSpPr>
          <p:cNvPr id="19" name="TextBox 18">
            <a:extLst>
              <a:ext uri="{FF2B5EF4-FFF2-40B4-BE49-F238E27FC236}">
                <a16:creationId xmlns:a16="http://schemas.microsoft.com/office/drawing/2014/main" id="{EB2573ED-B4A5-1D4C-AFCC-06101CBAFA6A}"/>
              </a:ext>
            </a:extLst>
          </p:cNvPr>
          <p:cNvSpPr txBox="1"/>
          <p:nvPr/>
        </p:nvSpPr>
        <p:spPr>
          <a:xfrm>
            <a:off x="7190891" y="4318525"/>
            <a:ext cx="27272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Persona B</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20" name="Rounded Rectangular Callout 19"/>
          <p:cNvSpPr/>
          <p:nvPr/>
        </p:nvSpPr>
        <p:spPr>
          <a:xfrm>
            <a:off x="9155993" y="4137473"/>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Eres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Asun</a:t>
            </a:r>
            <a:r>
              <a:rPr lang="en-GB" sz="2400" dirty="0">
                <a:solidFill>
                  <a:schemeClr val="accent5">
                    <a:lumMod val="50000"/>
                  </a:schemeClr>
                </a:solidFill>
                <a:latin typeface="Century Gothic" panose="020B0502020202020204" pitchFamily="34" charset="0"/>
              </a:rPr>
              <a:t>?</a:t>
            </a:r>
          </a:p>
        </p:txBody>
      </p:sp>
      <p:sp>
        <p:nvSpPr>
          <p:cNvPr id="21" name="TextBox 20">
            <a:extLst>
              <a:ext uri="{FF2B5EF4-FFF2-40B4-BE49-F238E27FC236}">
                <a16:creationId xmlns:a16="http://schemas.microsoft.com/office/drawing/2014/main" id="{EB2573ED-B4A5-1D4C-AFCC-06101CBAFA6A}"/>
              </a:ext>
            </a:extLst>
          </p:cNvPr>
          <p:cNvSpPr txBox="1"/>
          <p:nvPr/>
        </p:nvSpPr>
        <p:spPr>
          <a:xfrm>
            <a:off x="483915" y="5285420"/>
            <a:ext cx="27272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Persona A</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22" name="Rounded Rectangular Callout 21"/>
          <p:cNvSpPr/>
          <p:nvPr/>
        </p:nvSpPr>
        <p:spPr>
          <a:xfrm>
            <a:off x="2591913" y="5212286"/>
            <a:ext cx="2470322" cy="679488"/>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accent5">
                    <a:lumMod val="50000"/>
                  </a:schemeClr>
                </a:solidFill>
                <a:latin typeface="Century Gothic" panose="020B0502020202020204" pitchFamily="34" charset="0"/>
              </a:rPr>
              <a:t>İSí</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correcto</a:t>
            </a:r>
            <a:r>
              <a:rPr lang="en-GB" sz="2400" dirty="0">
                <a:solidFill>
                  <a:schemeClr val="accent5">
                    <a:lumMod val="50000"/>
                  </a:schemeClr>
                </a:solidFill>
                <a:latin typeface="Century Gothic" panose="020B0502020202020204" pitchFamily="34" charset="0"/>
              </a:rPr>
              <a:t>!</a:t>
            </a:r>
          </a:p>
        </p:txBody>
      </p:sp>
      <p:sp>
        <p:nvSpPr>
          <p:cNvPr id="23" name="Rounded Rectangular Callout 22"/>
          <p:cNvSpPr/>
          <p:nvPr/>
        </p:nvSpPr>
        <p:spPr>
          <a:xfrm>
            <a:off x="5823999" y="5212286"/>
            <a:ext cx="2470322" cy="679488"/>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accent5">
                    <a:lumMod val="50000"/>
                  </a:schemeClr>
                </a:solidFill>
                <a:latin typeface="Century Gothic" panose="020B0502020202020204" pitchFamily="34" charset="0"/>
              </a:rPr>
              <a:t>İNo</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Intenta</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otra</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vez</a:t>
            </a:r>
            <a:endParaRPr lang="en-GB" sz="2400" dirty="0">
              <a:solidFill>
                <a:schemeClr val="accent5">
                  <a:lumMod val="50000"/>
                </a:schemeClr>
              </a:solidFill>
              <a:latin typeface="Century Gothic" panose="020B0502020202020204" pitchFamily="34" charset="0"/>
            </a:endParaRPr>
          </a:p>
        </p:txBody>
      </p:sp>
      <p:sp>
        <p:nvSpPr>
          <p:cNvPr id="3" name="TextBox 2"/>
          <p:cNvSpPr txBox="1"/>
          <p:nvPr/>
        </p:nvSpPr>
        <p:spPr>
          <a:xfrm>
            <a:off x="5248799" y="5319515"/>
            <a:ext cx="642399" cy="523220"/>
          </a:xfrm>
          <a:prstGeom prst="rect">
            <a:avLst/>
          </a:prstGeom>
          <a:noFill/>
        </p:spPr>
        <p:txBody>
          <a:bodyPr wrap="square" rtlCol="0">
            <a:spAutoFit/>
          </a:bodyPr>
          <a:lstStyle/>
          <a:p>
            <a:pPr algn="l"/>
            <a:r>
              <a:rPr lang="en-GB" sz="2800" dirty="0">
                <a:solidFill>
                  <a:schemeClr val="accent5">
                    <a:lumMod val="50000"/>
                  </a:schemeClr>
                </a:solidFill>
                <a:latin typeface="Century Gothic" panose="020B0502020202020204" pitchFamily="34" charset="0"/>
              </a:rPr>
              <a:t>o</a:t>
            </a:r>
          </a:p>
        </p:txBody>
      </p:sp>
    </p:spTree>
    <p:extLst>
      <p:ext uri="{BB962C8B-B14F-4D97-AF65-F5344CB8AC3E}">
        <p14:creationId xmlns:p14="http://schemas.microsoft.com/office/powerpoint/2010/main" val="42668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repeatCount="3000" fill="hold" grpId="1" nodeType="clickEffect">
                                  <p:stCondLst>
                                    <p:cond delay="0"/>
                                  </p:stCondLst>
                                  <p:childTnLst>
                                    <p:animEffect transition="out" filter="fade">
                                      <p:cBhvr>
                                        <p:cTn id="28" dur="500" tmFilter="0, 0; .2, .5; .8, .5; 1, 0"/>
                                        <p:tgtEl>
                                          <p:spTgt spid="23"/>
                                        </p:tgtEl>
                                      </p:cBhvr>
                                    </p:animEffect>
                                    <p:animScale>
                                      <p:cBhvr>
                                        <p:cTn id="29"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P spid="22" grpId="0" animBg="1"/>
      <p:bldP spid="23" grpId="0" animBg="1"/>
      <p:bldP spid="23" grpId="1"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¿Quién </a:t>
            </a:r>
            <a:r>
              <a:rPr lang="en-GB" sz="3600" b="1" dirty="0" err="1">
                <a:solidFill>
                  <a:schemeClr val="bg1"/>
                </a:solidFill>
              </a:rPr>
              <a:t>es</a:t>
            </a:r>
            <a:r>
              <a:rPr lang="en-GB" sz="3600" b="1" dirty="0">
                <a:solidFill>
                  <a:schemeClr val="bg1"/>
                </a:solidFill>
              </a:rPr>
              <a:t>?</a:t>
            </a:r>
          </a:p>
        </p:txBody>
      </p:sp>
      <p:sp>
        <p:nvSpPr>
          <p:cNvPr id="7" name="TextBox 6">
            <a:extLst>
              <a:ext uri="{FF2B5EF4-FFF2-40B4-BE49-F238E27FC236}">
                <a16:creationId xmlns:a16="http://schemas.microsoft.com/office/drawing/2014/main" id="{EB2573ED-B4A5-1D4C-AFCC-06101CBAFA6A}"/>
              </a:ext>
            </a:extLst>
          </p:cNvPr>
          <p:cNvSpPr txBox="1"/>
          <p:nvPr/>
        </p:nvSpPr>
        <p:spPr>
          <a:xfrm>
            <a:off x="179999" y="1296000"/>
            <a:ext cx="92768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Persona A habla.  Persona B identifica la persona correcta.</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grpSp>
        <p:nvGrpSpPr>
          <p:cNvPr id="14" name="Group 13"/>
          <p:cNvGrpSpPr/>
          <p:nvPr/>
        </p:nvGrpSpPr>
        <p:grpSpPr>
          <a:xfrm>
            <a:off x="4246524" y="1845527"/>
            <a:ext cx="1426493" cy="1366770"/>
            <a:chOff x="6118050" y="2911062"/>
            <a:chExt cx="1426493" cy="136677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050" y="3169176"/>
              <a:ext cx="1291079" cy="85054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1738" y="2911062"/>
              <a:ext cx="822805" cy="1366770"/>
            </a:xfrm>
            <a:prstGeom prst="rect">
              <a:avLst/>
            </a:prstGeom>
          </p:spPr>
        </p:pic>
      </p:gr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0842" r="33698" b="59801"/>
          <a:stretch/>
        </p:blipFill>
        <p:spPr>
          <a:xfrm>
            <a:off x="4555989" y="3999985"/>
            <a:ext cx="1045095" cy="102346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1451" t="57493" r="13088" b="-56525"/>
          <a:stretch/>
        </p:blipFill>
        <p:spPr>
          <a:xfrm rot="12778579">
            <a:off x="788567" y="309525"/>
            <a:ext cx="1113687" cy="282738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5257" t="21378" b="39400"/>
          <a:stretch/>
        </p:blipFill>
        <p:spPr>
          <a:xfrm rot="17308951">
            <a:off x="370635" y="3983456"/>
            <a:ext cx="1104959" cy="113400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5723" r="64532" b="35753"/>
          <a:stretch/>
        </p:blipFill>
        <p:spPr>
          <a:xfrm rot="5214391">
            <a:off x="8284155" y="1890623"/>
            <a:ext cx="1214904" cy="1223080"/>
          </a:xfrm>
          <a:prstGeom prst="rect">
            <a:avLst/>
          </a:prstGeom>
        </p:spPr>
      </p:pic>
      <p:grpSp>
        <p:nvGrpSpPr>
          <p:cNvPr id="15" name="Group 14"/>
          <p:cNvGrpSpPr/>
          <p:nvPr/>
        </p:nvGrpSpPr>
        <p:grpSpPr>
          <a:xfrm>
            <a:off x="8317063" y="4101389"/>
            <a:ext cx="1605898" cy="1209066"/>
            <a:chOff x="8217568" y="3947794"/>
            <a:chExt cx="1605898" cy="1209066"/>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387" y="4139723"/>
              <a:ext cx="1291079" cy="85054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17568" y="3947794"/>
              <a:ext cx="701996" cy="1209066"/>
            </a:xfrm>
            <a:prstGeom prst="rect">
              <a:avLst/>
            </a:prstGeom>
          </p:spPr>
        </p:pic>
      </p:grpSp>
      <p:sp>
        <p:nvSpPr>
          <p:cNvPr id="16" name="TextBox 15"/>
          <p:cNvSpPr txBox="1"/>
          <p:nvPr/>
        </p:nvSpPr>
        <p:spPr>
          <a:xfrm>
            <a:off x="324852" y="5324673"/>
            <a:ext cx="1407695"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Carlos</a:t>
            </a:r>
          </a:p>
        </p:txBody>
      </p:sp>
      <p:sp>
        <p:nvSpPr>
          <p:cNvPr id="17" name="TextBox 16"/>
          <p:cNvSpPr txBox="1"/>
          <p:nvPr/>
        </p:nvSpPr>
        <p:spPr>
          <a:xfrm>
            <a:off x="8304046" y="3211523"/>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Rafa</a:t>
            </a:r>
            <a:endParaRPr lang="en-GB" sz="2400" dirty="0">
              <a:solidFill>
                <a:schemeClr val="accent5">
                  <a:lumMod val="50000"/>
                </a:schemeClr>
              </a:solidFill>
              <a:latin typeface="Century Gothic" panose="020B0502020202020204" pitchFamily="34" charset="0"/>
            </a:endParaRPr>
          </a:p>
        </p:txBody>
      </p:sp>
      <p:sp>
        <p:nvSpPr>
          <p:cNvPr id="18" name="TextBox 17"/>
          <p:cNvSpPr txBox="1"/>
          <p:nvPr/>
        </p:nvSpPr>
        <p:spPr>
          <a:xfrm>
            <a:off x="4266184" y="3173502"/>
            <a:ext cx="1407695"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Señora</a:t>
            </a:r>
            <a:r>
              <a:rPr lang="en-GB" sz="2400" dirty="0">
                <a:solidFill>
                  <a:schemeClr val="accent5">
                    <a:lumMod val="50000"/>
                  </a:schemeClr>
                </a:solidFill>
                <a:latin typeface="Century Gothic" panose="020B0502020202020204" pitchFamily="34" charset="0"/>
              </a:rPr>
              <a:t> Perez</a:t>
            </a:r>
          </a:p>
        </p:txBody>
      </p:sp>
      <p:sp>
        <p:nvSpPr>
          <p:cNvPr id="20" name="TextBox 19"/>
          <p:cNvSpPr txBox="1"/>
          <p:nvPr/>
        </p:nvSpPr>
        <p:spPr>
          <a:xfrm>
            <a:off x="4377331" y="5094802"/>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María</a:t>
            </a:r>
            <a:endParaRPr lang="en-GB" sz="2400" dirty="0">
              <a:solidFill>
                <a:schemeClr val="accent5">
                  <a:lumMod val="50000"/>
                </a:schemeClr>
              </a:solidFill>
              <a:latin typeface="Century Gothic" panose="020B0502020202020204" pitchFamily="34" charset="0"/>
            </a:endParaRPr>
          </a:p>
        </p:txBody>
      </p:sp>
      <p:sp>
        <p:nvSpPr>
          <p:cNvPr id="21" name="TextBox 20"/>
          <p:cNvSpPr txBox="1"/>
          <p:nvPr/>
        </p:nvSpPr>
        <p:spPr>
          <a:xfrm>
            <a:off x="421945" y="3257880"/>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Asun</a:t>
            </a:r>
            <a:endParaRPr lang="en-GB" sz="2400" dirty="0">
              <a:solidFill>
                <a:schemeClr val="accent5">
                  <a:lumMod val="50000"/>
                </a:schemeClr>
              </a:solidFill>
              <a:latin typeface="Century Gothic" panose="020B0502020202020204" pitchFamily="34" charset="0"/>
            </a:endParaRPr>
          </a:p>
        </p:txBody>
      </p:sp>
      <p:sp>
        <p:nvSpPr>
          <p:cNvPr id="22" name="Rounded Rectangular Callout 21"/>
          <p:cNvSpPr/>
          <p:nvPr/>
        </p:nvSpPr>
        <p:spPr>
          <a:xfrm>
            <a:off x="1635727" y="2017725"/>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print my homework before class.</a:t>
            </a:r>
          </a:p>
        </p:txBody>
      </p:sp>
      <p:sp>
        <p:nvSpPr>
          <p:cNvPr id="23" name="Rounded Rectangular Callout 22"/>
          <p:cNvSpPr/>
          <p:nvPr/>
        </p:nvSpPr>
        <p:spPr>
          <a:xfrm>
            <a:off x="5838122" y="4407619"/>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printed my homework before class.</a:t>
            </a:r>
          </a:p>
        </p:txBody>
      </p:sp>
      <p:sp>
        <p:nvSpPr>
          <p:cNvPr id="24" name="Rounded Rectangular Callout 23"/>
          <p:cNvSpPr/>
          <p:nvPr/>
        </p:nvSpPr>
        <p:spPr>
          <a:xfrm>
            <a:off x="5785026" y="2083271"/>
            <a:ext cx="2344081"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describe the activity to the students.</a:t>
            </a:r>
          </a:p>
        </p:txBody>
      </p:sp>
      <p:sp>
        <p:nvSpPr>
          <p:cNvPr id="25" name="Rounded Rectangular Callout 24"/>
          <p:cNvSpPr/>
          <p:nvPr/>
        </p:nvSpPr>
        <p:spPr>
          <a:xfrm>
            <a:off x="9456820" y="4421606"/>
            <a:ext cx="2611931"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described the activity to the students.</a:t>
            </a:r>
          </a:p>
        </p:txBody>
      </p:sp>
      <p:sp>
        <p:nvSpPr>
          <p:cNvPr id="19" name="TextBox 18"/>
          <p:cNvSpPr txBox="1"/>
          <p:nvPr/>
        </p:nvSpPr>
        <p:spPr>
          <a:xfrm>
            <a:off x="8262755" y="5328182"/>
            <a:ext cx="1407695"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Señora</a:t>
            </a:r>
            <a:r>
              <a:rPr lang="en-GB" sz="2400" dirty="0">
                <a:solidFill>
                  <a:schemeClr val="accent5">
                    <a:lumMod val="50000"/>
                  </a:schemeClr>
                </a:solidFill>
                <a:latin typeface="Century Gothic" panose="020B0502020202020204" pitchFamily="34" charset="0"/>
              </a:rPr>
              <a:t> </a:t>
            </a:r>
          </a:p>
          <a:p>
            <a:pPr algn="l"/>
            <a:r>
              <a:rPr lang="en-GB" sz="2400" dirty="0" err="1">
                <a:solidFill>
                  <a:schemeClr val="accent5">
                    <a:lumMod val="50000"/>
                  </a:schemeClr>
                </a:solidFill>
                <a:latin typeface="Century Gothic" panose="020B0502020202020204" pitchFamily="34" charset="0"/>
              </a:rPr>
              <a:t>Moliner</a:t>
            </a:r>
            <a:endParaRPr lang="en-GB" sz="2400" dirty="0">
              <a:solidFill>
                <a:schemeClr val="accent5">
                  <a:lumMod val="50000"/>
                </a:schemeClr>
              </a:solidFill>
              <a:latin typeface="Century Gothic" panose="020B0502020202020204" pitchFamily="34" charset="0"/>
            </a:endParaRPr>
          </a:p>
        </p:txBody>
      </p:sp>
      <p:sp>
        <p:nvSpPr>
          <p:cNvPr id="27" name="Rounded Rectangular Callout 26"/>
          <p:cNvSpPr/>
          <p:nvPr/>
        </p:nvSpPr>
        <p:spPr>
          <a:xfrm>
            <a:off x="1658041" y="4367665"/>
            <a:ext cx="2344081"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write a short dialogue in Spanish.</a:t>
            </a:r>
          </a:p>
        </p:txBody>
      </p:sp>
      <p:sp>
        <p:nvSpPr>
          <p:cNvPr id="28" name="Rounded Rectangular Callout 27"/>
          <p:cNvSpPr/>
          <p:nvPr/>
        </p:nvSpPr>
        <p:spPr>
          <a:xfrm>
            <a:off x="9638417" y="2127543"/>
            <a:ext cx="2430334" cy="1311558"/>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wrote a short dialogue in Spanish.</a:t>
            </a:r>
          </a:p>
        </p:txBody>
      </p:sp>
      <p:sp>
        <p:nvSpPr>
          <p:cNvPr id="30" name="Rounded Rectangle 11">
            <a:extLst>
              <a:ext uri="{FF2B5EF4-FFF2-40B4-BE49-F238E27FC236}">
                <a16:creationId xmlns:a16="http://schemas.microsoft.com/office/drawing/2014/main" id="{A316DD52-7894-4A75-969C-CA0645DA2978}"/>
              </a:ext>
            </a:extLst>
          </p:cNvPr>
          <p:cNvSpPr/>
          <p:nvPr/>
        </p:nvSpPr>
        <p:spPr>
          <a:xfrm>
            <a:off x="9321421" y="258166"/>
            <a:ext cx="260672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4578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¿Quién </a:t>
            </a:r>
            <a:r>
              <a:rPr lang="en-GB" sz="3600" b="1" dirty="0" err="1">
                <a:solidFill>
                  <a:schemeClr val="bg1"/>
                </a:solidFill>
              </a:rPr>
              <a:t>es</a:t>
            </a:r>
            <a:r>
              <a:rPr lang="en-GB" sz="3600" b="1" dirty="0">
                <a:solidFill>
                  <a:schemeClr val="bg1"/>
                </a:solidFill>
              </a:rPr>
              <a:t>?</a:t>
            </a:r>
          </a:p>
        </p:txBody>
      </p:sp>
      <p:sp>
        <p:nvSpPr>
          <p:cNvPr id="7" name="TextBox 6">
            <a:extLst>
              <a:ext uri="{FF2B5EF4-FFF2-40B4-BE49-F238E27FC236}">
                <a16:creationId xmlns:a16="http://schemas.microsoft.com/office/drawing/2014/main" id="{EB2573ED-B4A5-1D4C-AFCC-06101CBAFA6A}"/>
              </a:ext>
            </a:extLst>
          </p:cNvPr>
          <p:cNvSpPr txBox="1"/>
          <p:nvPr/>
        </p:nvSpPr>
        <p:spPr>
          <a:xfrm>
            <a:off x="179999" y="1296000"/>
            <a:ext cx="92768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Persona B habla.  Persona A identifica la persona correcta.</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grpSp>
        <p:nvGrpSpPr>
          <p:cNvPr id="14" name="Group 13"/>
          <p:cNvGrpSpPr/>
          <p:nvPr/>
        </p:nvGrpSpPr>
        <p:grpSpPr>
          <a:xfrm>
            <a:off x="4331048" y="1852366"/>
            <a:ext cx="1426493" cy="1366770"/>
            <a:chOff x="6118050" y="2911062"/>
            <a:chExt cx="1426493" cy="136677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050" y="3169176"/>
              <a:ext cx="1291079" cy="85054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1738" y="2911062"/>
              <a:ext cx="822805" cy="1366770"/>
            </a:xfrm>
            <a:prstGeom prst="rect">
              <a:avLst/>
            </a:prstGeom>
          </p:spPr>
        </p:pic>
      </p:gr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0842" r="33698" b="59801"/>
          <a:stretch/>
        </p:blipFill>
        <p:spPr>
          <a:xfrm>
            <a:off x="4712446" y="3999985"/>
            <a:ext cx="1045095" cy="102346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1451" t="57493" r="13088" b="-56525"/>
          <a:stretch/>
        </p:blipFill>
        <p:spPr>
          <a:xfrm rot="12778579">
            <a:off x="788567" y="309525"/>
            <a:ext cx="1113687" cy="282738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5257" t="21378" b="39400"/>
          <a:stretch/>
        </p:blipFill>
        <p:spPr>
          <a:xfrm rot="17308951">
            <a:off x="370635" y="3983456"/>
            <a:ext cx="1104959" cy="113400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5723" r="64532" b="35753"/>
          <a:stretch/>
        </p:blipFill>
        <p:spPr>
          <a:xfrm rot="5214391">
            <a:off x="8455983" y="1865172"/>
            <a:ext cx="1214904" cy="1223080"/>
          </a:xfrm>
          <a:prstGeom prst="rect">
            <a:avLst/>
          </a:prstGeom>
        </p:spPr>
      </p:pic>
      <p:grpSp>
        <p:nvGrpSpPr>
          <p:cNvPr id="15" name="Group 14"/>
          <p:cNvGrpSpPr/>
          <p:nvPr/>
        </p:nvGrpSpPr>
        <p:grpSpPr>
          <a:xfrm>
            <a:off x="8526340" y="3999985"/>
            <a:ext cx="1605898" cy="1209066"/>
            <a:chOff x="8217568" y="3947794"/>
            <a:chExt cx="1605898" cy="1209066"/>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387" y="4139723"/>
              <a:ext cx="1291079" cy="85054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17568" y="3947794"/>
              <a:ext cx="701996" cy="1209066"/>
            </a:xfrm>
            <a:prstGeom prst="rect">
              <a:avLst/>
            </a:prstGeom>
          </p:spPr>
        </p:pic>
      </p:grpSp>
      <p:sp>
        <p:nvSpPr>
          <p:cNvPr id="16" name="TextBox 15"/>
          <p:cNvSpPr txBox="1"/>
          <p:nvPr/>
        </p:nvSpPr>
        <p:spPr>
          <a:xfrm>
            <a:off x="324852" y="5324673"/>
            <a:ext cx="1407695"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Carlos</a:t>
            </a:r>
          </a:p>
        </p:txBody>
      </p:sp>
      <p:sp>
        <p:nvSpPr>
          <p:cNvPr id="17" name="TextBox 16"/>
          <p:cNvSpPr txBox="1"/>
          <p:nvPr/>
        </p:nvSpPr>
        <p:spPr>
          <a:xfrm>
            <a:off x="8444066" y="3212247"/>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Rafa</a:t>
            </a:r>
            <a:endParaRPr lang="en-GB" sz="2400" dirty="0">
              <a:solidFill>
                <a:schemeClr val="accent5">
                  <a:lumMod val="50000"/>
                </a:schemeClr>
              </a:solidFill>
              <a:latin typeface="Century Gothic" panose="020B0502020202020204" pitchFamily="34" charset="0"/>
            </a:endParaRPr>
          </a:p>
        </p:txBody>
      </p:sp>
      <p:sp>
        <p:nvSpPr>
          <p:cNvPr id="18" name="TextBox 17"/>
          <p:cNvSpPr txBox="1"/>
          <p:nvPr/>
        </p:nvSpPr>
        <p:spPr>
          <a:xfrm>
            <a:off x="4266184" y="3173502"/>
            <a:ext cx="1407695"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Señora</a:t>
            </a:r>
            <a:r>
              <a:rPr lang="en-GB" sz="2400" dirty="0">
                <a:solidFill>
                  <a:schemeClr val="accent5">
                    <a:lumMod val="50000"/>
                  </a:schemeClr>
                </a:solidFill>
                <a:latin typeface="Century Gothic" panose="020B0502020202020204" pitchFamily="34" charset="0"/>
              </a:rPr>
              <a:t> Perez</a:t>
            </a:r>
          </a:p>
        </p:txBody>
      </p:sp>
      <p:sp>
        <p:nvSpPr>
          <p:cNvPr id="19" name="TextBox 18"/>
          <p:cNvSpPr txBox="1"/>
          <p:nvPr/>
        </p:nvSpPr>
        <p:spPr>
          <a:xfrm>
            <a:off x="8625441" y="5190099"/>
            <a:ext cx="1407695"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Señora</a:t>
            </a:r>
            <a:r>
              <a:rPr lang="en-GB" sz="2400" dirty="0">
                <a:solidFill>
                  <a:schemeClr val="accent5">
                    <a:lumMod val="50000"/>
                  </a:schemeClr>
                </a:solidFill>
                <a:latin typeface="Century Gothic" panose="020B0502020202020204" pitchFamily="34" charset="0"/>
              </a:rPr>
              <a:t> </a:t>
            </a:r>
          </a:p>
          <a:p>
            <a:pPr algn="l"/>
            <a:r>
              <a:rPr lang="en-GB" sz="2400" dirty="0" err="1">
                <a:solidFill>
                  <a:schemeClr val="accent5">
                    <a:lumMod val="50000"/>
                  </a:schemeClr>
                </a:solidFill>
                <a:latin typeface="Century Gothic" panose="020B0502020202020204" pitchFamily="34" charset="0"/>
              </a:rPr>
              <a:t>Moliner</a:t>
            </a:r>
            <a:endParaRPr lang="en-GB" sz="2400" dirty="0">
              <a:solidFill>
                <a:schemeClr val="accent5">
                  <a:lumMod val="50000"/>
                </a:schemeClr>
              </a:solidFill>
              <a:latin typeface="Century Gothic" panose="020B0502020202020204" pitchFamily="34" charset="0"/>
            </a:endParaRPr>
          </a:p>
        </p:txBody>
      </p:sp>
      <p:sp>
        <p:nvSpPr>
          <p:cNvPr id="20" name="TextBox 19"/>
          <p:cNvSpPr txBox="1"/>
          <p:nvPr/>
        </p:nvSpPr>
        <p:spPr>
          <a:xfrm>
            <a:off x="4377331" y="5094802"/>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María</a:t>
            </a:r>
            <a:endParaRPr lang="en-GB" sz="2400" dirty="0">
              <a:solidFill>
                <a:schemeClr val="accent5">
                  <a:lumMod val="50000"/>
                </a:schemeClr>
              </a:solidFill>
              <a:latin typeface="Century Gothic" panose="020B0502020202020204" pitchFamily="34" charset="0"/>
            </a:endParaRPr>
          </a:p>
        </p:txBody>
      </p:sp>
      <p:sp>
        <p:nvSpPr>
          <p:cNvPr id="21" name="TextBox 20"/>
          <p:cNvSpPr txBox="1"/>
          <p:nvPr/>
        </p:nvSpPr>
        <p:spPr>
          <a:xfrm>
            <a:off x="421945" y="3257880"/>
            <a:ext cx="1407695"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Asun</a:t>
            </a:r>
            <a:endParaRPr lang="en-GB" sz="2400" dirty="0">
              <a:solidFill>
                <a:schemeClr val="accent5">
                  <a:lumMod val="50000"/>
                </a:schemeClr>
              </a:solidFill>
              <a:latin typeface="Century Gothic" panose="020B0502020202020204" pitchFamily="34" charset="0"/>
            </a:endParaRPr>
          </a:p>
        </p:txBody>
      </p:sp>
      <p:sp>
        <p:nvSpPr>
          <p:cNvPr id="22" name="Rounded Rectangular Callout 21"/>
          <p:cNvSpPr/>
          <p:nvPr/>
        </p:nvSpPr>
        <p:spPr>
          <a:xfrm>
            <a:off x="1728439" y="2017725"/>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share a book with my friend.</a:t>
            </a:r>
          </a:p>
        </p:txBody>
      </p:sp>
      <p:sp>
        <p:nvSpPr>
          <p:cNvPr id="24" name="Rounded Rectangular Callout 23"/>
          <p:cNvSpPr/>
          <p:nvPr/>
        </p:nvSpPr>
        <p:spPr>
          <a:xfrm>
            <a:off x="5918674" y="2024615"/>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drink a coffee before class.</a:t>
            </a:r>
          </a:p>
        </p:txBody>
      </p:sp>
      <p:sp>
        <p:nvSpPr>
          <p:cNvPr id="25" name="Rounded Rectangular Callout 24"/>
          <p:cNvSpPr/>
          <p:nvPr/>
        </p:nvSpPr>
        <p:spPr>
          <a:xfrm>
            <a:off x="9872024" y="4149804"/>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drank a coffee before class.</a:t>
            </a:r>
          </a:p>
        </p:txBody>
      </p:sp>
      <p:sp>
        <p:nvSpPr>
          <p:cNvPr id="26" name="Rounded Rectangular Callout 25"/>
          <p:cNvSpPr/>
          <p:nvPr/>
        </p:nvSpPr>
        <p:spPr>
          <a:xfrm>
            <a:off x="1694660" y="4161595"/>
            <a:ext cx="2344081"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chose to write a long dialogue.</a:t>
            </a:r>
          </a:p>
        </p:txBody>
      </p:sp>
      <p:sp>
        <p:nvSpPr>
          <p:cNvPr id="27" name="Rounded Rectangular Callout 26"/>
          <p:cNvSpPr/>
          <p:nvPr/>
        </p:nvSpPr>
        <p:spPr>
          <a:xfrm>
            <a:off x="9763163" y="2051928"/>
            <a:ext cx="2344081"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choose to write a long dialogue.</a:t>
            </a:r>
          </a:p>
        </p:txBody>
      </p:sp>
      <p:sp>
        <p:nvSpPr>
          <p:cNvPr id="28" name="Rounded Rectangular Callout 27"/>
          <p:cNvSpPr/>
          <p:nvPr/>
        </p:nvSpPr>
        <p:spPr>
          <a:xfrm>
            <a:off x="6043577" y="4161594"/>
            <a:ext cx="2196727" cy="1311559"/>
          </a:xfrm>
          <a:prstGeom prst="wedgeRoundRectCallout">
            <a:avLst>
              <a:gd name="adj1" fmla="val -58571"/>
              <a:gd name="adj2" fmla="val -28595"/>
              <a:gd name="adj3" fmla="val 16667"/>
            </a:avLst>
          </a:prstGeom>
          <a:solidFill>
            <a:schemeClr val="accent2">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Century Gothic" panose="020B0502020202020204" pitchFamily="34" charset="0"/>
              </a:rPr>
              <a:t>I shared a book with my friend.</a:t>
            </a:r>
          </a:p>
        </p:txBody>
      </p:sp>
      <p:sp>
        <p:nvSpPr>
          <p:cNvPr id="31" name="Rounded Rectangle 11">
            <a:extLst>
              <a:ext uri="{FF2B5EF4-FFF2-40B4-BE49-F238E27FC236}">
                <a16:creationId xmlns:a16="http://schemas.microsoft.com/office/drawing/2014/main" id="{A316DD52-7894-4A75-969C-CA0645DA2978}"/>
              </a:ext>
            </a:extLst>
          </p:cNvPr>
          <p:cNvSpPr/>
          <p:nvPr/>
        </p:nvSpPr>
        <p:spPr>
          <a:xfrm>
            <a:off x="9321421" y="258166"/>
            <a:ext cx="260672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1161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93" y="137843"/>
            <a:ext cx="1173849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r>
              <a:rPr lang="en-GB" sz="2000" b="1" dirty="0" err="1">
                <a:solidFill>
                  <a:srgbClr val="002060"/>
                </a:solidFill>
                <a:latin typeface="Century Gothic" panose="020B0502020202020204" pitchFamily="34" charset="0"/>
              </a:rPr>
              <a:t>Qué</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actividades</a:t>
            </a:r>
            <a:r>
              <a:rPr lang="en-GB" sz="2000" b="1" dirty="0">
                <a:solidFill>
                  <a:srgbClr val="002060"/>
                </a:solidFill>
                <a:latin typeface="Century Gothic" panose="020B0502020202020204" pitchFamily="34" charset="0"/>
              </a:rPr>
              <a:t> de </a:t>
            </a:r>
            <a:r>
              <a:rPr lang="en-GB" sz="2000" b="1" dirty="0" err="1">
                <a:solidFill>
                  <a:srgbClr val="002060"/>
                </a:solidFill>
                <a:latin typeface="Century Gothic" panose="020B0502020202020204" pitchFamily="34" charset="0"/>
              </a:rPr>
              <a:t>tiempo</a:t>
            </a:r>
            <a:r>
              <a:rPr lang="en-GB" sz="2000" b="1" dirty="0">
                <a:solidFill>
                  <a:srgbClr val="002060"/>
                </a:solidFill>
                <a:latin typeface="Century Gothic" panose="020B0502020202020204" pitchFamily="34" charset="0"/>
              </a:rPr>
              <a:t> libre </a:t>
            </a:r>
            <a:r>
              <a:rPr lang="en-GB" sz="2000" b="1" dirty="0" err="1">
                <a:solidFill>
                  <a:srgbClr val="002060"/>
                </a:solidFill>
                <a:latin typeface="Century Gothic" panose="020B0502020202020204" pitchFamily="34" charset="0"/>
              </a:rPr>
              <a:t>elegiste</a:t>
            </a:r>
            <a:r>
              <a:rPr lang="en-GB" sz="2000" b="1" dirty="0">
                <a:solidFill>
                  <a:srgbClr val="002060"/>
                </a:solidFill>
                <a:latin typeface="Century Gothic" panose="020B0502020202020204" pitchFamily="34" charset="0"/>
              </a:rPr>
              <a:t>?</a:t>
            </a:r>
          </a:p>
        </p:txBody>
      </p:sp>
      <p:sp>
        <p:nvSpPr>
          <p:cNvPr id="4" name="TextBox 3"/>
          <p:cNvSpPr txBox="1"/>
          <p:nvPr/>
        </p:nvSpPr>
        <p:spPr>
          <a:xfrm>
            <a:off x="36645" y="574343"/>
            <a:ext cx="9387909" cy="1015663"/>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Use your cards to </a:t>
            </a:r>
          </a:p>
          <a:p>
            <a:pPr marL="457200" indent="-457200">
              <a:buAutoNum type="alphaLcParenR"/>
            </a:pPr>
            <a:r>
              <a:rPr lang="en-GB" sz="2000" b="1" dirty="0">
                <a:solidFill>
                  <a:srgbClr val="002060"/>
                </a:solidFill>
                <a:latin typeface="Century Gothic" panose="020B0502020202020204" pitchFamily="34" charset="0"/>
              </a:rPr>
              <a:t>ask questions in the past.</a:t>
            </a:r>
          </a:p>
          <a:p>
            <a:pPr marL="457200" indent="-457200">
              <a:buAutoNum type="alphaLcParenR"/>
            </a:pPr>
            <a:r>
              <a:rPr lang="en-GB" sz="2000" b="1" dirty="0">
                <a:solidFill>
                  <a:srgbClr val="002060"/>
                </a:solidFill>
                <a:latin typeface="Century Gothic" panose="020B0502020202020204" pitchFamily="34" charset="0"/>
              </a:rPr>
              <a:t>choose the correct answer and read it aloud.</a:t>
            </a:r>
          </a:p>
        </p:txBody>
      </p:sp>
      <p:sp>
        <p:nvSpPr>
          <p:cNvPr id="5" name="TextBox 4"/>
          <p:cNvSpPr txBox="1"/>
          <p:nvPr/>
        </p:nvSpPr>
        <p:spPr>
          <a:xfrm>
            <a:off x="0" y="1644573"/>
            <a:ext cx="597401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Your partner will also ask you. Take turns.</a:t>
            </a:r>
          </a:p>
        </p:txBody>
      </p:sp>
      <p:sp>
        <p:nvSpPr>
          <p:cNvPr id="45" name="TextBox 44"/>
          <p:cNvSpPr txBox="1"/>
          <p:nvPr/>
        </p:nvSpPr>
        <p:spPr>
          <a:xfrm>
            <a:off x="-26501" y="2310530"/>
            <a:ext cx="5974010"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Un ejemplo:</a:t>
            </a:r>
          </a:p>
        </p:txBody>
      </p:sp>
      <p:sp>
        <p:nvSpPr>
          <p:cNvPr id="47" name="TextBox 46"/>
          <p:cNvSpPr txBox="1"/>
          <p:nvPr/>
        </p:nvSpPr>
        <p:spPr>
          <a:xfrm>
            <a:off x="36645" y="3145860"/>
            <a:ext cx="2777139" cy="769441"/>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A  (pregunta):</a:t>
            </a:r>
          </a:p>
        </p:txBody>
      </p:sp>
      <p:sp>
        <p:nvSpPr>
          <p:cNvPr id="48" name="TextBox 47"/>
          <p:cNvSpPr txBox="1"/>
          <p:nvPr/>
        </p:nvSpPr>
        <p:spPr>
          <a:xfrm>
            <a:off x="10367362" y="2870914"/>
            <a:ext cx="1845952" cy="769441"/>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B  (contesta):</a:t>
            </a:r>
          </a:p>
        </p:txBody>
      </p:sp>
      <p:sp>
        <p:nvSpPr>
          <p:cNvPr id="49" name="Oval Callout 48"/>
          <p:cNvSpPr/>
          <p:nvPr/>
        </p:nvSpPr>
        <p:spPr>
          <a:xfrm>
            <a:off x="6413500" y="2310531"/>
            <a:ext cx="3394166" cy="1403334"/>
          </a:xfrm>
          <a:prstGeom prst="wedgeEllipseCallout">
            <a:avLst>
              <a:gd name="adj1" fmla="val 62466"/>
              <a:gd name="adj2" fmla="val 5190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No, </a:t>
            </a:r>
            <a:r>
              <a:rPr lang="en-GB" sz="2400" dirty="0" err="1">
                <a:solidFill>
                  <a:srgbClr val="002060"/>
                </a:solidFill>
                <a:latin typeface="Century Gothic" panose="020B0502020202020204" pitchFamily="34" charset="0"/>
              </a:rPr>
              <a:t>decidí</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trabajar</a:t>
            </a:r>
            <a:r>
              <a:rPr lang="en-GB" sz="2400" dirty="0">
                <a:solidFill>
                  <a:srgbClr val="002060"/>
                </a:solidFill>
                <a:latin typeface="Century Gothic" panose="020B0502020202020204" pitchFamily="34" charset="0"/>
              </a:rPr>
              <a:t>.</a:t>
            </a:r>
          </a:p>
        </p:txBody>
      </p:sp>
      <p:sp>
        <p:nvSpPr>
          <p:cNvPr id="67" name="Rounded Rectangle 11" descr="background rectangle&#10;">
            <a:extLst>
              <a:ext uri="{FF2B5EF4-FFF2-40B4-BE49-F238E27FC236}">
                <a16:creationId xmlns:a16="http://schemas.microsoft.com/office/drawing/2014/main" id="{9268BA27-9508-448E-9915-ACE234D74542}"/>
              </a:ext>
            </a:extLst>
          </p:cNvPr>
          <p:cNvSpPr/>
          <p:nvPr/>
        </p:nvSpPr>
        <p:spPr>
          <a:xfrm>
            <a:off x="9372740" y="275653"/>
            <a:ext cx="2528210" cy="379457"/>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19" name="Rectangle 2">
            <a:extLst>
              <a:ext uri="{FF2B5EF4-FFF2-40B4-BE49-F238E27FC236}">
                <a16:creationId xmlns:a16="http://schemas.microsoft.com/office/drawing/2014/main" id="{94C9B716-5EA8-AB48-A633-EA1D72AD1EA5}"/>
              </a:ext>
            </a:extLst>
          </p:cNvPr>
          <p:cNvSpPr/>
          <p:nvPr/>
        </p:nvSpPr>
        <p:spPr>
          <a:xfrm>
            <a:off x="199680" y="4031592"/>
            <a:ext cx="5345365" cy="22520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20" name="Rectangle 2">
            <a:extLst>
              <a:ext uri="{FF2B5EF4-FFF2-40B4-BE49-F238E27FC236}">
                <a16:creationId xmlns:a16="http://schemas.microsoft.com/office/drawing/2014/main" id="{CBF81529-E004-BA40-8DEF-918035FEE8F1}"/>
              </a:ext>
            </a:extLst>
          </p:cNvPr>
          <p:cNvSpPr/>
          <p:nvPr/>
        </p:nvSpPr>
        <p:spPr>
          <a:xfrm>
            <a:off x="5809297" y="4020060"/>
            <a:ext cx="6244491" cy="22520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50" name="Title 2">
            <a:extLst>
              <a:ext uri="{FF2B5EF4-FFF2-40B4-BE49-F238E27FC236}">
                <a16:creationId xmlns:a16="http://schemas.microsoft.com/office/drawing/2014/main" id="{D17EB818-F596-B24A-9FDE-8BC15E8C4B1E}"/>
              </a:ext>
            </a:extLst>
          </p:cNvPr>
          <p:cNvSpPr txBox="1">
            <a:spLocks/>
          </p:cNvSpPr>
          <p:nvPr/>
        </p:nvSpPr>
        <p:spPr>
          <a:xfrm>
            <a:off x="248368" y="4113168"/>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51" name="Title 2">
            <a:extLst>
              <a:ext uri="{FF2B5EF4-FFF2-40B4-BE49-F238E27FC236}">
                <a16:creationId xmlns:a16="http://schemas.microsoft.com/office/drawing/2014/main" id="{63341C68-F748-9C4D-B584-634CD09E312C}"/>
              </a:ext>
            </a:extLst>
          </p:cNvPr>
          <p:cNvSpPr txBox="1">
            <a:spLocks/>
          </p:cNvSpPr>
          <p:nvPr/>
        </p:nvSpPr>
        <p:spPr>
          <a:xfrm>
            <a:off x="248368" y="4424232"/>
            <a:ext cx="5142811"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Write down the answer in English.</a:t>
            </a:r>
            <a:endParaRPr lang="en-US" sz="2000" dirty="0">
              <a:solidFill>
                <a:srgbClr val="002060"/>
              </a:solidFill>
            </a:endParaRPr>
          </a:p>
        </p:txBody>
      </p:sp>
      <p:sp>
        <p:nvSpPr>
          <p:cNvPr id="52" name="TextBox 6">
            <a:extLst>
              <a:ext uri="{FF2B5EF4-FFF2-40B4-BE49-F238E27FC236}">
                <a16:creationId xmlns:a16="http://schemas.microsoft.com/office/drawing/2014/main" id="{69B1E13C-00BE-C344-AEBD-20D186B18F27}"/>
              </a:ext>
            </a:extLst>
          </p:cNvPr>
          <p:cNvSpPr txBox="1"/>
          <p:nvPr/>
        </p:nvSpPr>
        <p:spPr>
          <a:xfrm>
            <a:off x="359048" y="5251763"/>
            <a:ext cx="3704951"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 ¿</a:t>
            </a:r>
            <a:r>
              <a:rPr lang="en-GB" sz="2000" dirty="0" err="1">
                <a:solidFill>
                  <a:schemeClr val="accent5">
                    <a:lumMod val="50000"/>
                  </a:schemeClr>
                </a:solidFill>
                <a:latin typeface="Century Gothic" panose="020B0502020202020204" pitchFamily="34" charset="0"/>
              </a:rPr>
              <a:t>Saliste</a:t>
            </a:r>
            <a:r>
              <a:rPr lang="en-GB" sz="2000" dirty="0">
                <a:solidFill>
                  <a:schemeClr val="accent5">
                    <a:lumMod val="50000"/>
                  </a:schemeClr>
                </a:solidFill>
                <a:latin typeface="Century Gothic" panose="020B0502020202020204" pitchFamily="34" charset="0"/>
              </a:rPr>
              <a:t> por la </a:t>
            </a:r>
            <a:r>
              <a:rPr lang="en-GB" sz="2000" dirty="0" err="1">
                <a:solidFill>
                  <a:schemeClr val="accent5">
                    <a:lumMod val="50000"/>
                  </a:schemeClr>
                </a:solidFill>
                <a:latin typeface="Century Gothic" panose="020B0502020202020204" pitchFamily="34" charset="0"/>
              </a:rPr>
              <a:t>tarde</a:t>
            </a:r>
            <a:r>
              <a:rPr lang="en-GB" sz="2000" dirty="0">
                <a:solidFill>
                  <a:schemeClr val="accent5">
                    <a:lumMod val="50000"/>
                  </a:schemeClr>
                </a:solidFill>
                <a:latin typeface="Century Gothic" panose="020B0502020202020204" pitchFamily="34" charset="0"/>
              </a:rPr>
              <a:t>?</a:t>
            </a:r>
          </a:p>
        </p:txBody>
      </p:sp>
      <p:sp>
        <p:nvSpPr>
          <p:cNvPr id="55" name="TextBox 23">
            <a:extLst>
              <a:ext uri="{FF2B5EF4-FFF2-40B4-BE49-F238E27FC236}">
                <a16:creationId xmlns:a16="http://schemas.microsoft.com/office/drawing/2014/main" id="{A526D6FC-DD39-064D-9B04-DE4CE294A527}"/>
              </a:ext>
            </a:extLst>
          </p:cNvPr>
          <p:cNvSpPr txBox="1"/>
          <p:nvPr/>
        </p:nvSpPr>
        <p:spPr>
          <a:xfrm>
            <a:off x="5826538" y="5488309"/>
            <a:ext cx="3360940"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a) Did you go out... ? </a:t>
            </a:r>
            <a:r>
              <a:rPr lang="en-GB" sz="2000" dirty="0">
                <a:solidFill>
                  <a:schemeClr val="accent5">
                    <a:lumMod val="50000"/>
                  </a:schemeClr>
                </a:solidFill>
                <a:latin typeface="Century Gothic" panose="020B0502020202020204" pitchFamily="34" charset="0"/>
                <a:sym typeface="Wingdings" pitchFamily="2" charset="2"/>
              </a:rPr>
              <a:t></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b) Did I go out...? </a:t>
            </a:r>
            <a:r>
              <a:rPr lang="en-GB" sz="2000" dirty="0">
                <a:solidFill>
                  <a:schemeClr val="accent5">
                    <a:lumMod val="50000"/>
                  </a:schemeClr>
                </a:solidFill>
                <a:latin typeface="Century Gothic" panose="020B0502020202020204" pitchFamily="34" charset="0"/>
                <a:sym typeface="Wingdings" pitchFamily="2" charset="2"/>
              </a:rPr>
              <a:t> </a:t>
            </a:r>
            <a:endParaRPr lang="en-GB" sz="2000" dirty="0">
              <a:solidFill>
                <a:schemeClr val="accent5">
                  <a:lumMod val="50000"/>
                </a:schemeClr>
              </a:solidFill>
              <a:latin typeface="Century Gothic" panose="020B0502020202020204" pitchFamily="34" charset="0"/>
            </a:endParaRPr>
          </a:p>
        </p:txBody>
      </p:sp>
      <p:sp>
        <p:nvSpPr>
          <p:cNvPr id="56" name="CuadroTexto 55">
            <a:extLst>
              <a:ext uri="{FF2B5EF4-FFF2-40B4-BE49-F238E27FC236}">
                <a16:creationId xmlns:a16="http://schemas.microsoft.com/office/drawing/2014/main" id="{41001D0D-652F-8047-B7F1-0FB00FA9B34F}"/>
              </a:ext>
            </a:extLst>
          </p:cNvPr>
          <p:cNvSpPr txBox="1"/>
          <p:nvPr/>
        </p:nvSpPr>
        <p:spPr>
          <a:xfrm>
            <a:off x="8884416" y="5477891"/>
            <a:ext cx="2938625"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a:t>
            </a:r>
            <a:r>
              <a:rPr lang="en-GB" sz="2000" dirty="0">
                <a:solidFill>
                  <a:schemeClr val="accent5">
                    <a:lumMod val="50000"/>
                  </a:schemeClr>
                </a:solidFill>
                <a:latin typeface="Century Gothic" panose="020B0502020202020204" pitchFamily="34" charset="0"/>
              </a:rPr>
              <a:t>I decided to work</a:t>
            </a:r>
            <a:r>
              <a:rPr lang="es-GB" sz="2000" dirty="0">
                <a:solidFill>
                  <a:schemeClr val="accent5">
                    <a:lumMod val="50000"/>
                  </a:schemeClr>
                </a:solidFill>
                <a:latin typeface="Century Gothic" panose="020B0502020202020204" pitchFamily="34" charset="0"/>
              </a:rPr>
              <a:t>.</a:t>
            </a:r>
          </a:p>
        </p:txBody>
      </p:sp>
      <p:sp>
        <p:nvSpPr>
          <p:cNvPr id="57" name="CuadroTexto 56">
            <a:extLst>
              <a:ext uri="{FF2B5EF4-FFF2-40B4-BE49-F238E27FC236}">
                <a16:creationId xmlns:a16="http://schemas.microsoft.com/office/drawing/2014/main" id="{4769FF0C-0BA1-CF4C-AE5A-E29DF4F339FB}"/>
              </a:ext>
            </a:extLst>
          </p:cNvPr>
          <p:cNvSpPr txBox="1"/>
          <p:nvPr/>
        </p:nvSpPr>
        <p:spPr>
          <a:xfrm>
            <a:off x="8495171" y="5796085"/>
            <a:ext cx="4103533"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you went out late</a:t>
            </a:r>
            <a:r>
              <a:rPr lang="es-GB" sz="2000" dirty="0">
                <a:solidFill>
                  <a:schemeClr val="accent5">
                    <a:lumMod val="50000"/>
                  </a:schemeClr>
                </a:solidFill>
                <a:latin typeface="Century Gothic" panose="020B0502020202020204" pitchFamily="34" charset="0"/>
              </a:rPr>
              <a:t>.</a:t>
            </a:r>
          </a:p>
        </p:txBody>
      </p:sp>
      <p:sp>
        <p:nvSpPr>
          <p:cNvPr id="58" name="Oval Callout 45">
            <a:extLst>
              <a:ext uri="{FF2B5EF4-FFF2-40B4-BE49-F238E27FC236}">
                <a16:creationId xmlns:a16="http://schemas.microsoft.com/office/drawing/2014/main" id="{6C7CEF73-2607-954D-A1B1-678DA9635EE8}"/>
              </a:ext>
            </a:extLst>
          </p:cNvPr>
          <p:cNvSpPr/>
          <p:nvPr/>
        </p:nvSpPr>
        <p:spPr>
          <a:xfrm>
            <a:off x="2282735" y="2149815"/>
            <a:ext cx="3813266" cy="996045"/>
          </a:xfrm>
          <a:prstGeom prst="wedgeEllipseCallout">
            <a:avLst>
              <a:gd name="adj1" fmla="val -57679"/>
              <a:gd name="adj2" fmla="val 8929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Saliste</a:t>
            </a:r>
            <a:r>
              <a:rPr lang="en-GB" sz="2400" dirty="0">
                <a:solidFill>
                  <a:srgbClr val="002060"/>
                </a:solidFill>
                <a:latin typeface="Century Gothic" panose="020B0502020202020204" pitchFamily="34" charset="0"/>
              </a:rPr>
              <a:t> por la </a:t>
            </a:r>
            <a:r>
              <a:rPr lang="en-GB" sz="2400" dirty="0" err="1">
                <a:solidFill>
                  <a:srgbClr val="002060"/>
                </a:solidFill>
                <a:latin typeface="Century Gothic" panose="020B0502020202020204" pitchFamily="34" charset="0"/>
              </a:rPr>
              <a:t>tarde</a:t>
            </a:r>
            <a:r>
              <a:rPr lang="en-GB" sz="2400" dirty="0">
                <a:solidFill>
                  <a:srgbClr val="002060"/>
                </a:solidFill>
                <a:latin typeface="Century Gothic" panose="020B0502020202020204" pitchFamily="34" charset="0"/>
              </a:rPr>
              <a:t>?</a:t>
            </a:r>
          </a:p>
        </p:txBody>
      </p:sp>
      <p:cxnSp>
        <p:nvCxnSpPr>
          <p:cNvPr id="59" name="Straight Connector 33">
            <a:extLst>
              <a:ext uri="{FF2B5EF4-FFF2-40B4-BE49-F238E27FC236}">
                <a16:creationId xmlns:a16="http://schemas.microsoft.com/office/drawing/2014/main" id="{1945B4DE-A922-1A4E-BB89-190C26FC8574}"/>
              </a:ext>
            </a:extLst>
          </p:cNvPr>
          <p:cNvCxnSpPr/>
          <p:nvPr/>
        </p:nvCxnSpPr>
        <p:spPr>
          <a:xfrm>
            <a:off x="451232" y="6081838"/>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41DAE4C6-B32B-8D4E-9097-4D80EB02C14B}"/>
              </a:ext>
            </a:extLst>
          </p:cNvPr>
          <p:cNvSpPr txBox="1"/>
          <p:nvPr/>
        </p:nvSpPr>
        <p:spPr>
          <a:xfrm>
            <a:off x="296637" y="5710239"/>
            <a:ext cx="2945037"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I decided to work.</a:t>
            </a:r>
          </a:p>
        </p:txBody>
      </p:sp>
      <p:pic>
        <p:nvPicPr>
          <p:cNvPr id="60" name="Imagen 59">
            <a:extLst>
              <a:ext uri="{FF2B5EF4-FFF2-40B4-BE49-F238E27FC236}">
                <a16:creationId xmlns:a16="http://schemas.microsoft.com/office/drawing/2014/main" id="{2A1B9A50-22ED-EA4E-9462-24D997EC4D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7932" y="4966421"/>
            <a:ext cx="1233251" cy="982254"/>
          </a:xfrm>
          <a:prstGeom prst="rect">
            <a:avLst/>
          </a:prstGeom>
        </p:spPr>
      </p:pic>
      <p:pic>
        <p:nvPicPr>
          <p:cNvPr id="6" name="Imagen 5">
            <a:extLst>
              <a:ext uri="{FF2B5EF4-FFF2-40B4-BE49-F238E27FC236}">
                <a16:creationId xmlns:a16="http://schemas.microsoft.com/office/drawing/2014/main" id="{D5F32327-FD02-E745-8A3F-6E2907058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0657" y="43372"/>
            <a:ext cx="3332083" cy="2162232"/>
          </a:xfrm>
          <a:prstGeom prst="rect">
            <a:avLst/>
          </a:prstGeom>
        </p:spPr>
      </p:pic>
      <p:sp>
        <p:nvSpPr>
          <p:cNvPr id="8" name="Oval 7"/>
          <p:cNvSpPr/>
          <p:nvPr/>
        </p:nvSpPr>
        <p:spPr>
          <a:xfrm>
            <a:off x="5922222" y="5490973"/>
            <a:ext cx="2630465" cy="43853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27" name="TextBox 21">
            <a:extLst>
              <a:ext uri="{FF2B5EF4-FFF2-40B4-BE49-F238E27FC236}">
                <a16:creationId xmlns:a16="http://schemas.microsoft.com/office/drawing/2014/main" id="{FEDBDF69-F151-5A40-A776-D507EF729B66}"/>
              </a:ext>
            </a:extLst>
          </p:cNvPr>
          <p:cNvSpPr txBox="1"/>
          <p:nvPr/>
        </p:nvSpPr>
        <p:spPr>
          <a:xfrm>
            <a:off x="5840759" y="4084526"/>
            <a:ext cx="5861851" cy="1015663"/>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Which question did you hear? </a:t>
            </a:r>
          </a:p>
          <a:p>
            <a:r>
              <a:rPr lang="en-GB" sz="2000" dirty="0">
                <a:solidFill>
                  <a:srgbClr val="002060"/>
                </a:solidFill>
                <a:latin typeface="Century Gothic" panose="020B0502020202020204" pitchFamily="34" charset="0"/>
              </a:rPr>
              <a:t>Was it –</a:t>
            </a:r>
            <a:r>
              <a:rPr lang="en-GB" sz="2000" dirty="0">
                <a:solidFill>
                  <a:srgbClr val="F66400"/>
                </a:solidFill>
                <a:latin typeface="Century Gothic" panose="020B0502020202020204" pitchFamily="34" charset="0"/>
              </a:rPr>
              <a:t>í</a:t>
            </a:r>
            <a:r>
              <a:rPr lang="en-GB" sz="2000" dirty="0">
                <a:solidFill>
                  <a:srgbClr val="002060"/>
                </a:solidFill>
                <a:latin typeface="Century Gothic" panose="020B0502020202020204" pitchFamily="34" charset="0"/>
              </a:rPr>
              <a:t> (‘I’) or –</a:t>
            </a:r>
            <a:r>
              <a:rPr lang="en-GB" sz="2000" dirty="0">
                <a:solidFill>
                  <a:srgbClr val="F66400"/>
                </a:solidFill>
                <a:latin typeface="Century Gothic" panose="020B0502020202020204" pitchFamily="34" charset="0"/>
              </a:rPr>
              <a:t>iste</a:t>
            </a:r>
            <a:r>
              <a:rPr lang="en-GB" sz="2000" dirty="0">
                <a:solidFill>
                  <a:srgbClr val="002060"/>
                </a:solidFill>
                <a:latin typeface="Century Gothic" panose="020B0502020202020204" pitchFamily="34" charset="0"/>
              </a:rPr>
              <a:t> (‘you’)?</a:t>
            </a:r>
          </a:p>
          <a:p>
            <a:r>
              <a:rPr lang="en-GB" sz="2000" dirty="0">
                <a:solidFill>
                  <a:srgbClr val="002060"/>
                </a:solidFill>
                <a:latin typeface="Century Gothic" panose="020B0502020202020204" pitchFamily="34" charset="0"/>
              </a:rPr>
              <a:t>Give the corresponding answer in Spanish.</a:t>
            </a:r>
            <a:r>
              <a:rPr lang="en-GB" sz="2000" u="sng" dirty="0">
                <a:solidFill>
                  <a:schemeClr val="accent5">
                    <a:lumMod val="50000"/>
                  </a:schemeClr>
                </a:solidFill>
                <a:latin typeface="Century Gothic" panose="020B0502020202020204" pitchFamily="34" charset="0"/>
              </a:rPr>
              <a:t> </a:t>
            </a:r>
          </a:p>
        </p:txBody>
      </p:sp>
      <p:sp>
        <p:nvSpPr>
          <p:cNvPr id="9" name="Title 8"/>
          <p:cNvSpPr>
            <a:spLocks noGrp="1"/>
          </p:cNvSpPr>
          <p:nvPr>
            <p:ph type="title" idx="4294967295"/>
          </p:nvPr>
        </p:nvSpPr>
        <p:spPr>
          <a:xfrm>
            <a:off x="9448239" y="133481"/>
            <a:ext cx="3072350" cy="709203"/>
          </a:xfrm>
        </p:spPr>
        <p:txBody>
          <a:bodyPr>
            <a:normAutofit/>
          </a:bodyPr>
          <a:lstStyle/>
          <a:p>
            <a:r>
              <a:rPr lang="en-GB" sz="2000" b="1" dirty="0">
                <a:solidFill>
                  <a:schemeClr val="bg1"/>
                </a:solidFill>
              </a:rPr>
              <a:t>hablar / escuchar</a:t>
            </a:r>
          </a:p>
        </p:txBody>
      </p:sp>
    </p:spTree>
    <p:extLst>
      <p:ext uri="{BB962C8B-B14F-4D97-AF65-F5344CB8AC3E}">
        <p14:creationId xmlns:p14="http://schemas.microsoft.com/office/powerpoint/2010/main" val="30644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5" grpId="0"/>
      <p:bldP spid="47" grpId="0"/>
      <p:bldP spid="48" grpId="0"/>
      <p:bldP spid="49" grpId="0" animBg="1"/>
      <p:bldP spid="19" grpId="0" animBg="1"/>
      <p:bldP spid="20" grpId="0" animBg="1"/>
      <p:bldP spid="50" grpId="0"/>
      <p:bldP spid="51" grpId="0"/>
      <p:bldP spid="52" grpId="0"/>
      <p:bldP spid="55" grpId="0"/>
      <p:bldP spid="56" grpId="0"/>
      <p:bldP spid="57" grpId="0"/>
      <p:bldP spid="58" grpId="0" animBg="1"/>
      <p:bldP spid="2" grpId="0"/>
      <p:bldP spid="8"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42288" y="449678"/>
            <a:ext cx="4962084"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42287" y="454447"/>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24770" y="2127573"/>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2.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Subiste</a:t>
            </a:r>
            <a:r>
              <a:rPr lang="en-GB" sz="2400" dirty="0">
                <a:solidFill>
                  <a:schemeClr val="accent5">
                    <a:lumMod val="50000"/>
                  </a:schemeClr>
                </a:solidFill>
                <a:latin typeface="Century Gothic" panose="020B0502020202020204" pitchFamily="34" charset="0"/>
              </a:rPr>
              <a:t> la </a:t>
            </a:r>
            <a:r>
              <a:rPr lang="en-GB" sz="2400" dirty="0" err="1">
                <a:solidFill>
                  <a:schemeClr val="accent5">
                    <a:lumMod val="50000"/>
                  </a:schemeClr>
                </a:solidFill>
                <a:latin typeface="Century Gothic" panose="020B0502020202020204" pitchFamily="34" charset="0"/>
              </a:rPr>
              <a:t>montaña</a:t>
            </a:r>
            <a:r>
              <a:rPr lang="en-GB" sz="2400" dirty="0">
                <a:solidFill>
                  <a:schemeClr val="accent5">
                    <a:lumMod val="50000"/>
                  </a:schemeClr>
                </a:solidFill>
                <a:latin typeface="Century Gothic" panose="020B0502020202020204" pitchFamily="34" charset="0"/>
              </a:rPr>
              <a:t>?</a:t>
            </a: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30815" y="709172"/>
            <a:ext cx="5142811"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Write down the answer in English.</a:t>
            </a:r>
            <a:endParaRPr lang="en-US" sz="2000" dirty="0">
              <a:solidFill>
                <a:srgbClr val="002060"/>
              </a:solidFill>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25701" y="1119249"/>
            <a:ext cx="5755492"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1. ¿Salí con un inglés?</a:t>
            </a:r>
          </a:p>
        </p:txBody>
      </p:sp>
      <p:sp>
        <p:nvSpPr>
          <p:cNvPr id="47" name="TextBox 56">
            <a:extLst>
              <a:ext uri="{FF2B5EF4-FFF2-40B4-BE49-F238E27FC236}">
                <a16:creationId xmlns:a16="http://schemas.microsoft.com/office/drawing/2014/main" id="{44ACD847-DE5B-1B43-9684-973E8B9EF474}"/>
              </a:ext>
            </a:extLst>
          </p:cNvPr>
          <p:cNvSpPr txBox="1"/>
          <p:nvPr/>
        </p:nvSpPr>
        <p:spPr>
          <a:xfrm>
            <a:off x="25701" y="3157876"/>
            <a:ext cx="5451050"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3.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Perdiste</a:t>
            </a:r>
            <a:r>
              <a:rPr lang="en-GB" sz="2400" dirty="0">
                <a:solidFill>
                  <a:schemeClr val="accent5">
                    <a:lumMod val="50000"/>
                  </a:schemeClr>
                </a:solidFill>
                <a:latin typeface="Century Gothic" panose="020B0502020202020204" pitchFamily="34" charset="0"/>
              </a:rPr>
              <a:t> el partido de fútbol?</a:t>
            </a:r>
          </a:p>
        </p:txBody>
      </p:sp>
      <p:sp>
        <p:nvSpPr>
          <p:cNvPr id="52" name="TextBox 57">
            <a:extLst>
              <a:ext uri="{FF2B5EF4-FFF2-40B4-BE49-F238E27FC236}">
                <a16:creationId xmlns:a16="http://schemas.microsoft.com/office/drawing/2014/main" id="{9F905CD9-F55B-934D-A7AE-CAEA8A266694}"/>
              </a:ext>
            </a:extLst>
          </p:cNvPr>
          <p:cNvSpPr txBox="1"/>
          <p:nvPr/>
        </p:nvSpPr>
        <p:spPr>
          <a:xfrm>
            <a:off x="24770" y="4201733"/>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4.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Recogí</a:t>
            </a:r>
            <a:r>
              <a:rPr lang="en-GB" sz="2400" dirty="0">
                <a:solidFill>
                  <a:schemeClr val="accent5">
                    <a:lumMod val="50000"/>
                  </a:schemeClr>
                </a:solidFill>
                <a:latin typeface="Century Gothic" panose="020B0502020202020204" pitchFamily="34" charset="0"/>
              </a:rPr>
              <a:t> los </a:t>
            </a:r>
            <a:r>
              <a:rPr lang="en-GB" sz="2400" dirty="0" err="1">
                <a:solidFill>
                  <a:schemeClr val="accent5">
                    <a:lumMod val="50000"/>
                  </a:schemeClr>
                </a:solidFill>
                <a:latin typeface="Century Gothic" panose="020B0502020202020204" pitchFamily="34" charset="0"/>
              </a:rPr>
              <a:t>billetes</a:t>
            </a:r>
            <a:r>
              <a:rPr lang="en-GB" sz="2400" dirty="0">
                <a:solidFill>
                  <a:schemeClr val="accent5">
                    <a:lumMod val="50000"/>
                  </a:schemeClr>
                </a:solidFill>
                <a:latin typeface="Century Gothic" panose="020B0502020202020204" pitchFamily="34" charset="0"/>
              </a:rPr>
              <a:t>?</a:t>
            </a:r>
          </a:p>
        </p:txBody>
      </p:sp>
      <p:cxnSp>
        <p:nvCxnSpPr>
          <p:cNvPr id="34" name="Straight Connector 33"/>
          <p:cNvCxnSpPr/>
          <p:nvPr/>
        </p:nvCxnSpPr>
        <p:spPr>
          <a:xfrm>
            <a:off x="446213" y="1891411"/>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6213" y="2974070"/>
            <a:ext cx="2761940"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68474" y="4002772"/>
            <a:ext cx="2717415" cy="167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68474" y="5053028"/>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397930"/>
            <a:ext cx="10515600" cy="1325563"/>
          </a:xfrm>
        </p:spPr>
        <p:txBody>
          <a:bodyPr>
            <a:normAutofit/>
          </a:bodyPr>
          <a:lstStyle/>
          <a:p>
            <a:r>
              <a:rPr lang="en-GB" sz="2000" b="1" dirty="0"/>
              <a:t>Persona A</a:t>
            </a:r>
          </a:p>
        </p:txBody>
      </p:sp>
      <p:sp>
        <p:nvSpPr>
          <p:cNvPr id="60" name="Rectangle 16">
            <a:extLst>
              <a:ext uri="{FF2B5EF4-FFF2-40B4-BE49-F238E27FC236}">
                <a16:creationId xmlns:a16="http://schemas.microsoft.com/office/drawing/2014/main" id="{EBDF1870-53AC-AA4E-9CAC-5038DF21224E}"/>
              </a:ext>
            </a:extLst>
          </p:cNvPr>
          <p:cNvSpPr/>
          <p:nvPr/>
        </p:nvSpPr>
        <p:spPr>
          <a:xfrm>
            <a:off x="5173627" y="449678"/>
            <a:ext cx="6875638" cy="57540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61" name="Title 2">
            <a:extLst>
              <a:ext uri="{FF2B5EF4-FFF2-40B4-BE49-F238E27FC236}">
                <a16:creationId xmlns:a16="http://schemas.microsoft.com/office/drawing/2014/main" id="{501D98F9-923C-3A47-9136-BE578174F783}"/>
              </a:ext>
            </a:extLst>
          </p:cNvPr>
          <p:cNvSpPr txBox="1">
            <a:spLocks/>
          </p:cNvSpPr>
          <p:nvPr/>
        </p:nvSpPr>
        <p:spPr>
          <a:xfrm>
            <a:off x="5947032" y="449678"/>
            <a:ext cx="6175638" cy="7170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endParaRPr lang="en-GB" sz="2000" b="1" dirty="0">
              <a:solidFill>
                <a:srgbClr val="002060"/>
              </a:solidFill>
            </a:endParaRPr>
          </a:p>
        </p:txBody>
      </p:sp>
      <p:sp>
        <p:nvSpPr>
          <p:cNvPr id="62" name="TextBox 21">
            <a:extLst>
              <a:ext uri="{FF2B5EF4-FFF2-40B4-BE49-F238E27FC236}">
                <a16:creationId xmlns:a16="http://schemas.microsoft.com/office/drawing/2014/main" id="{FEDBDF69-F151-5A40-A776-D507EF729B66}"/>
              </a:ext>
            </a:extLst>
          </p:cNvPr>
          <p:cNvSpPr txBox="1"/>
          <p:nvPr/>
        </p:nvSpPr>
        <p:spPr>
          <a:xfrm>
            <a:off x="5165097" y="441700"/>
            <a:ext cx="5861851" cy="1323439"/>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Which question did you hear, ‘a’ or ‘b’? </a:t>
            </a:r>
          </a:p>
          <a:p>
            <a:r>
              <a:rPr lang="en-GB" sz="2000" dirty="0">
                <a:solidFill>
                  <a:srgbClr val="002060"/>
                </a:solidFill>
                <a:latin typeface="Century Gothic" panose="020B0502020202020204" pitchFamily="34" charset="0"/>
              </a:rPr>
              <a:t>Was it –</a:t>
            </a:r>
            <a:r>
              <a:rPr lang="en-GB" sz="2000" dirty="0">
                <a:solidFill>
                  <a:srgbClr val="F66400"/>
                </a:solidFill>
                <a:latin typeface="Century Gothic" panose="020B0502020202020204" pitchFamily="34" charset="0"/>
              </a:rPr>
              <a:t>í</a:t>
            </a:r>
            <a:r>
              <a:rPr lang="en-GB" sz="2000" dirty="0">
                <a:solidFill>
                  <a:srgbClr val="002060"/>
                </a:solidFill>
                <a:latin typeface="Century Gothic" panose="020B0502020202020204" pitchFamily="34" charset="0"/>
              </a:rPr>
              <a:t> (‘I’) or –</a:t>
            </a:r>
            <a:r>
              <a:rPr lang="en-GB" sz="2000" dirty="0">
                <a:solidFill>
                  <a:srgbClr val="F66400"/>
                </a:solidFill>
                <a:latin typeface="Century Gothic" panose="020B0502020202020204" pitchFamily="34" charset="0"/>
              </a:rPr>
              <a:t>iste</a:t>
            </a:r>
            <a:r>
              <a:rPr lang="en-GB" sz="2000" dirty="0">
                <a:solidFill>
                  <a:srgbClr val="002060"/>
                </a:solidFill>
                <a:latin typeface="Century Gothic" panose="020B0502020202020204" pitchFamily="34" charset="0"/>
              </a:rPr>
              <a:t> (‘you’)?</a:t>
            </a:r>
          </a:p>
          <a:p>
            <a:r>
              <a:rPr lang="en-GB" sz="2000" dirty="0">
                <a:solidFill>
                  <a:srgbClr val="002060"/>
                </a:solidFill>
                <a:latin typeface="Century Gothic" panose="020B0502020202020204" pitchFamily="34" charset="0"/>
              </a:rPr>
              <a:t>Give the corresponding answer in Spanish.</a:t>
            </a:r>
            <a:endParaRPr lang="en-US" sz="2000" dirty="0">
              <a:solidFill>
                <a:srgbClr val="002060"/>
              </a:solidFill>
              <a:latin typeface="Century Gothic" panose="020B0502020202020204" pitchFamily="34" charset="0"/>
            </a:endParaRPr>
          </a:p>
          <a:p>
            <a:r>
              <a:rPr lang="en-GB" sz="2000" u="sng" dirty="0">
                <a:solidFill>
                  <a:schemeClr val="accent5">
                    <a:lumMod val="50000"/>
                  </a:schemeClr>
                </a:solidFill>
                <a:latin typeface="Century Gothic" panose="020B0502020202020204" pitchFamily="34" charset="0"/>
              </a:rPr>
              <a:t> </a:t>
            </a:r>
          </a:p>
        </p:txBody>
      </p:sp>
      <p:sp>
        <p:nvSpPr>
          <p:cNvPr id="63" name="TextBox 23">
            <a:extLst>
              <a:ext uri="{FF2B5EF4-FFF2-40B4-BE49-F238E27FC236}">
                <a16:creationId xmlns:a16="http://schemas.microsoft.com/office/drawing/2014/main" id="{864B119D-6D67-6D41-88A6-DC265852BCD3}"/>
              </a:ext>
            </a:extLst>
          </p:cNvPr>
          <p:cNvSpPr txBox="1"/>
          <p:nvPr/>
        </p:nvSpPr>
        <p:spPr>
          <a:xfrm>
            <a:off x="5141421" y="1485571"/>
            <a:ext cx="3360940"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1a) Did I collect... ? </a:t>
            </a:r>
            <a:r>
              <a:rPr lang="en-GB" sz="2000" dirty="0">
                <a:solidFill>
                  <a:schemeClr val="accent5">
                    <a:lumMod val="50000"/>
                  </a:schemeClr>
                </a:solidFill>
                <a:latin typeface="Century Gothic" panose="020B0502020202020204" pitchFamily="34" charset="0"/>
                <a:sym typeface="Wingdings" pitchFamily="2" charset="2"/>
              </a:rPr>
              <a:t></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1b) Did you collect...? </a:t>
            </a:r>
            <a:r>
              <a:rPr lang="en-GB" sz="2000" dirty="0">
                <a:solidFill>
                  <a:schemeClr val="accent5">
                    <a:lumMod val="50000"/>
                  </a:schemeClr>
                </a:solidFill>
                <a:latin typeface="Century Gothic" panose="020B0502020202020204" pitchFamily="34" charset="0"/>
                <a:sym typeface="Wingdings" pitchFamily="2" charset="2"/>
              </a:rPr>
              <a:t> </a:t>
            </a:r>
            <a:endParaRPr lang="en-GB" sz="2000" dirty="0">
              <a:solidFill>
                <a:schemeClr val="accent5">
                  <a:lumMod val="50000"/>
                </a:schemeClr>
              </a:solidFill>
              <a:latin typeface="Century Gothic" panose="020B0502020202020204" pitchFamily="34" charset="0"/>
            </a:endParaRPr>
          </a:p>
        </p:txBody>
      </p:sp>
      <p:sp>
        <p:nvSpPr>
          <p:cNvPr id="64" name="CuadroTexto 63">
            <a:extLst>
              <a:ext uri="{FF2B5EF4-FFF2-40B4-BE49-F238E27FC236}">
                <a16:creationId xmlns:a16="http://schemas.microsoft.com/office/drawing/2014/main" id="{46EB5028-119D-4542-A826-C8E1789DFD18}"/>
              </a:ext>
            </a:extLst>
          </p:cNvPr>
          <p:cNvSpPr txBox="1"/>
          <p:nvPr/>
        </p:nvSpPr>
        <p:spPr>
          <a:xfrm>
            <a:off x="8269572" y="1463255"/>
            <a:ext cx="3849131" cy="400110"/>
          </a:xfrm>
          <a:prstGeom prst="rect">
            <a:avLst/>
          </a:prstGeom>
          <a:noFill/>
        </p:spPr>
        <p:txBody>
          <a:bodyPr wrap="none" rtlCol="0">
            <a:spAutoFit/>
          </a:bodyPr>
          <a:lstStyle/>
          <a:p>
            <a:pPr algn="l"/>
            <a:r>
              <a:rPr lang="en-GB" sz="2000" dirty="0">
                <a:solidFill>
                  <a:schemeClr val="accent5">
                    <a:lumMod val="50000"/>
                  </a:schemeClr>
                </a:solidFill>
                <a:latin typeface="Century Gothic" panose="020B0502020202020204" pitchFamily="34" charset="0"/>
              </a:rPr>
              <a:t>Yes, and you shared the cost.</a:t>
            </a:r>
            <a:endParaRPr lang="es-GB" sz="2000" dirty="0">
              <a:solidFill>
                <a:schemeClr val="accent5">
                  <a:lumMod val="50000"/>
                </a:schemeClr>
              </a:solidFill>
              <a:latin typeface="Century Gothic" panose="020B0502020202020204" pitchFamily="34" charset="0"/>
            </a:endParaRPr>
          </a:p>
        </p:txBody>
      </p:sp>
      <p:sp>
        <p:nvSpPr>
          <p:cNvPr id="87" name="CuadroTexto 86">
            <a:extLst>
              <a:ext uri="{FF2B5EF4-FFF2-40B4-BE49-F238E27FC236}">
                <a16:creationId xmlns:a16="http://schemas.microsoft.com/office/drawing/2014/main" id="{354F6BF4-2FD4-7C44-8AFE-8DF42F0AA994}"/>
              </a:ext>
            </a:extLst>
          </p:cNvPr>
          <p:cNvSpPr txBox="1"/>
          <p:nvPr/>
        </p:nvSpPr>
        <p:spPr>
          <a:xfrm>
            <a:off x="8289597" y="1765517"/>
            <a:ext cx="3902403" cy="400110"/>
          </a:xfrm>
          <a:prstGeom prst="rect">
            <a:avLst/>
          </a:prstGeom>
          <a:noFill/>
        </p:spPr>
        <p:txBody>
          <a:bodyPr wrap="square" rtlCol="0">
            <a:spAutoFit/>
          </a:bodyPr>
          <a:lstStyle/>
          <a:p>
            <a:pPr algn="l"/>
            <a:r>
              <a:rPr lang="es-GB" sz="2000" dirty="0">
                <a:solidFill>
                  <a:schemeClr val="accent5">
                    <a:lumMod val="50000"/>
                  </a:schemeClr>
                </a:solidFill>
                <a:latin typeface="Century Gothic" panose="020B0502020202020204" pitchFamily="34" charset="0"/>
              </a:rPr>
              <a:t>No, </a:t>
            </a:r>
            <a:r>
              <a:rPr lang="en-GB" sz="2000" dirty="0">
                <a:solidFill>
                  <a:schemeClr val="accent5">
                    <a:lumMod val="50000"/>
                  </a:schemeClr>
                </a:solidFill>
                <a:latin typeface="Century Gothic" panose="020B0502020202020204" pitchFamily="34" charset="0"/>
              </a:rPr>
              <a:t>because I lost the money</a:t>
            </a:r>
            <a:r>
              <a:rPr lang="es-GB" sz="2000" dirty="0">
                <a:solidFill>
                  <a:schemeClr val="accent5">
                    <a:lumMod val="50000"/>
                  </a:schemeClr>
                </a:solidFill>
                <a:latin typeface="Century Gothic" panose="020B0502020202020204" pitchFamily="34" charset="0"/>
              </a:rPr>
              <a:t>.</a:t>
            </a:r>
          </a:p>
        </p:txBody>
      </p:sp>
      <p:sp>
        <p:nvSpPr>
          <p:cNvPr id="88" name="TextBox 23">
            <a:extLst>
              <a:ext uri="{FF2B5EF4-FFF2-40B4-BE49-F238E27FC236}">
                <a16:creationId xmlns:a16="http://schemas.microsoft.com/office/drawing/2014/main" id="{9F2A9474-D06E-C341-A421-0B689338389E}"/>
              </a:ext>
            </a:extLst>
          </p:cNvPr>
          <p:cNvSpPr txBox="1"/>
          <p:nvPr/>
        </p:nvSpPr>
        <p:spPr>
          <a:xfrm>
            <a:off x="5177648" y="2375184"/>
            <a:ext cx="3360940"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2a) Did I go out... ? </a:t>
            </a:r>
            <a:r>
              <a:rPr lang="en-GB" sz="2000" dirty="0">
                <a:solidFill>
                  <a:schemeClr val="accent5">
                    <a:lumMod val="50000"/>
                  </a:schemeClr>
                </a:solidFill>
                <a:latin typeface="Century Gothic" panose="020B0502020202020204" pitchFamily="34" charset="0"/>
                <a:sym typeface="Wingdings" pitchFamily="2" charset="2"/>
              </a:rPr>
              <a:t></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2b) Did you go out...? </a:t>
            </a:r>
            <a:r>
              <a:rPr lang="en-GB" sz="2000" dirty="0">
                <a:solidFill>
                  <a:schemeClr val="accent5">
                    <a:lumMod val="50000"/>
                  </a:schemeClr>
                </a:solidFill>
                <a:latin typeface="Century Gothic" panose="020B0502020202020204" pitchFamily="34" charset="0"/>
                <a:sym typeface="Wingdings" pitchFamily="2" charset="2"/>
              </a:rPr>
              <a:t> </a:t>
            </a:r>
            <a:endParaRPr lang="en-GB" sz="2000" dirty="0">
              <a:solidFill>
                <a:schemeClr val="accent5">
                  <a:lumMod val="50000"/>
                </a:schemeClr>
              </a:solidFill>
              <a:latin typeface="Century Gothic" panose="020B0502020202020204" pitchFamily="34" charset="0"/>
            </a:endParaRPr>
          </a:p>
        </p:txBody>
      </p:sp>
      <p:sp>
        <p:nvSpPr>
          <p:cNvPr id="89" name="CuadroTexto 88">
            <a:extLst>
              <a:ext uri="{FF2B5EF4-FFF2-40B4-BE49-F238E27FC236}">
                <a16:creationId xmlns:a16="http://schemas.microsoft.com/office/drawing/2014/main" id="{A15872F5-D3D8-4F46-9625-910C3256BDD5}"/>
              </a:ext>
            </a:extLst>
          </p:cNvPr>
          <p:cNvSpPr txBox="1"/>
          <p:nvPr/>
        </p:nvSpPr>
        <p:spPr>
          <a:xfrm>
            <a:off x="8269572" y="2367738"/>
            <a:ext cx="3275642"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you saw a film</a:t>
            </a:r>
            <a:r>
              <a:rPr lang="es-GB" sz="2000" dirty="0">
                <a:solidFill>
                  <a:schemeClr val="accent5">
                    <a:lumMod val="50000"/>
                  </a:schemeClr>
                </a:solidFill>
                <a:latin typeface="Century Gothic" panose="020B0502020202020204" pitchFamily="34" charset="0"/>
              </a:rPr>
              <a:t>. </a:t>
            </a:r>
          </a:p>
        </p:txBody>
      </p:sp>
      <p:sp>
        <p:nvSpPr>
          <p:cNvPr id="90" name="CuadroTexto 89">
            <a:extLst>
              <a:ext uri="{FF2B5EF4-FFF2-40B4-BE49-F238E27FC236}">
                <a16:creationId xmlns:a16="http://schemas.microsoft.com/office/drawing/2014/main" id="{A006283F-F233-2D48-A557-066F3B12D208}"/>
              </a:ext>
            </a:extLst>
          </p:cNvPr>
          <p:cNvSpPr txBox="1"/>
          <p:nvPr/>
        </p:nvSpPr>
        <p:spPr>
          <a:xfrm>
            <a:off x="8269572" y="2685729"/>
            <a:ext cx="4131195" cy="384721"/>
          </a:xfrm>
          <a:prstGeom prst="rect">
            <a:avLst/>
          </a:prstGeom>
          <a:noFill/>
        </p:spPr>
        <p:txBody>
          <a:bodyPr wrap="square" rtlCol="0">
            <a:spAutoFit/>
          </a:bodyPr>
          <a:lstStyle/>
          <a:p>
            <a:pPr algn="l"/>
            <a:r>
              <a:rPr lang="en-GB" sz="1900" dirty="0">
                <a:solidFill>
                  <a:schemeClr val="accent5">
                    <a:lumMod val="50000"/>
                  </a:schemeClr>
                </a:solidFill>
                <a:latin typeface="Century Gothic" panose="020B0502020202020204" pitchFamily="34" charset="0"/>
              </a:rPr>
              <a:t>No, I decided to help at home</a:t>
            </a:r>
            <a:r>
              <a:rPr lang="es-GB" sz="1900" dirty="0">
                <a:solidFill>
                  <a:schemeClr val="accent5">
                    <a:lumMod val="50000"/>
                  </a:schemeClr>
                </a:solidFill>
                <a:latin typeface="Century Gothic" panose="020B0502020202020204" pitchFamily="34" charset="0"/>
              </a:rPr>
              <a:t>.</a:t>
            </a:r>
          </a:p>
        </p:txBody>
      </p:sp>
      <p:sp>
        <p:nvSpPr>
          <p:cNvPr id="91" name="TextBox 23">
            <a:extLst>
              <a:ext uri="{FF2B5EF4-FFF2-40B4-BE49-F238E27FC236}">
                <a16:creationId xmlns:a16="http://schemas.microsoft.com/office/drawing/2014/main" id="{5C44FAF1-238E-A74B-A91E-DFB80E919608}"/>
              </a:ext>
            </a:extLst>
          </p:cNvPr>
          <p:cNvSpPr txBox="1"/>
          <p:nvPr/>
        </p:nvSpPr>
        <p:spPr>
          <a:xfrm>
            <a:off x="5202882" y="3365733"/>
            <a:ext cx="3360940"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3a) Did you see... ? </a:t>
            </a:r>
            <a:r>
              <a:rPr lang="en-GB" sz="2000" dirty="0">
                <a:solidFill>
                  <a:schemeClr val="accent5">
                    <a:lumMod val="50000"/>
                  </a:schemeClr>
                </a:solidFill>
                <a:latin typeface="Century Gothic" panose="020B0502020202020204" pitchFamily="34" charset="0"/>
                <a:sym typeface="Wingdings" pitchFamily="2" charset="2"/>
              </a:rPr>
              <a:t></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3b) Did I see...? </a:t>
            </a:r>
            <a:r>
              <a:rPr lang="en-GB" sz="2000" dirty="0">
                <a:solidFill>
                  <a:schemeClr val="accent5">
                    <a:lumMod val="50000"/>
                  </a:schemeClr>
                </a:solidFill>
                <a:latin typeface="Century Gothic" panose="020B0502020202020204" pitchFamily="34" charset="0"/>
                <a:sym typeface="Wingdings" pitchFamily="2" charset="2"/>
              </a:rPr>
              <a:t> </a:t>
            </a:r>
            <a:endParaRPr lang="en-GB" sz="2000" dirty="0">
              <a:solidFill>
                <a:schemeClr val="accent5">
                  <a:lumMod val="50000"/>
                </a:schemeClr>
              </a:solidFill>
              <a:latin typeface="Century Gothic" panose="020B0502020202020204" pitchFamily="34" charset="0"/>
            </a:endParaRPr>
          </a:p>
        </p:txBody>
      </p:sp>
      <p:sp>
        <p:nvSpPr>
          <p:cNvPr id="92" name="CuadroTexto 91">
            <a:extLst>
              <a:ext uri="{FF2B5EF4-FFF2-40B4-BE49-F238E27FC236}">
                <a16:creationId xmlns:a16="http://schemas.microsoft.com/office/drawing/2014/main" id="{BF51BB4B-9402-9F48-8D8B-48371DE2FCC3}"/>
              </a:ext>
            </a:extLst>
          </p:cNvPr>
          <p:cNvSpPr txBox="1"/>
          <p:nvPr/>
        </p:nvSpPr>
        <p:spPr>
          <a:xfrm>
            <a:off x="8269572" y="3340085"/>
            <a:ext cx="3643777"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 I sold the tickets.</a:t>
            </a:r>
            <a:r>
              <a:rPr lang="es-GB" sz="2000" dirty="0">
                <a:solidFill>
                  <a:schemeClr val="accent5">
                    <a:lumMod val="50000"/>
                  </a:schemeClr>
                </a:solidFill>
                <a:latin typeface="Century Gothic" panose="020B0502020202020204" pitchFamily="34" charset="0"/>
              </a:rPr>
              <a:t> </a:t>
            </a:r>
          </a:p>
        </p:txBody>
      </p:sp>
      <p:sp>
        <p:nvSpPr>
          <p:cNvPr id="93" name="CuadroTexto 92">
            <a:extLst>
              <a:ext uri="{FF2B5EF4-FFF2-40B4-BE49-F238E27FC236}">
                <a16:creationId xmlns:a16="http://schemas.microsoft.com/office/drawing/2014/main" id="{8535FAE9-8232-AC47-BE52-B511CEC0CF5B}"/>
              </a:ext>
            </a:extLst>
          </p:cNvPr>
          <p:cNvSpPr txBox="1"/>
          <p:nvPr/>
        </p:nvSpPr>
        <p:spPr>
          <a:xfrm>
            <a:off x="8269572" y="3681059"/>
            <a:ext cx="3810659"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a:t>
            </a:r>
            <a:r>
              <a:rPr lang="en-GB" sz="2000" dirty="0">
                <a:solidFill>
                  <a:schemeClr val="accent5">
                    <a:lumMod val="50000"/>
                  </a:schemeClr>
                </a:solidFill>
                <a:latin typeface="Century Gothic" panose="020B0502020202020204" pitchFamily="34" charset="0"/>
              </a:rPr>
              <a:t>you went up a mountain</a:t>
            </a:r>
            <a:r>
              <a:rPr lang="es-GB" sz="2000" dirty="0">
                <a:solidFill>
                  <a:schemeClr val="accent5">
                    <a:lumMod val="50000"/>
                  </a:schemeClr>
                </a:solidFill>
                <a:latin typeface="Century Gothic" panose="020B0502020202020204" pitchFamily="34" charset="0"/>
              </a:rPr>
              <a:t>.</a:t>
            </a:r>
          </a:p>
        </p:txBody>
      </p:sp>
      <p:sp>
        <p:nvSpPr>
          <p:cNvPr id="94" name="TextBox 23">
            <a:extLst>
              <a:ext uri="{FF2B5EF4-FFF2-40B4-BE49-F238E27FC236}">
                <a16:creationId xmlns:a16="http://schemas.microsoft.com/office/drawing/2014/main" id="{770694E9-189A-7C47-B683-0F0618F51557}"/>
              </a:ext>
            </a:extLst>
          </p:cNvPr>
          <p:cNvSpPr txBox="1"/>
          <p:nvPr/>
        </p:nvSpPr>
        <p:spPr>
          <a:xfrm>
            <a:off x="5198741" y="4360715"/>
            <a:ext cx="3360940"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4a) Did I go up... ? </a:t>
            </a:r>
            <a:r>
              <a:rPr lang="en-GB" sz="2000" dirty="0">
                <a:solidFill>
                  <a:schemeClr val="accent5">
                    <a:lumMod val="50000"/>
                  </a:schemeClr>
                </a:solidFill>
                <a:latin typeface="Century Gothic" panose="020B0502020202020204" pitchFamily="34" charset="0"/>
                <a:sym typeface="Wingdings" pitchFamily="2" charset="2"/>
              </a:rPr>
              <a:t></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4b) Did you go up...? </a:t>
            </a:r>
            <a:r>
              <a:rPr lang="en-GB" sz="2000" dirty="0">
                <a:solidFill>
                  <a:schemeClr val="accent5">
                    <a:lumMod val="50000"/>
                  </a:schemeClr>
                </a:solidFill>
                <a:latin typeface="Century Gothic" panose="020B0502020202020204" pitchFamily="34" charset="0"/>
                <a:sym typeface="Wingdings" pitchFamily="2" charset="2"/>
              </a:rPr>
              <a:t> </a:t>
            </a:r>
            <a:endParaRPr lang="en-GB" sz="2000" dirty="0">
              <a:solidFill>
                <a:schemeClr val="accent5">
                  <a:lumMod val="50000"/>
                </a:schemeClr>
              </a:solidFill>
              <a:latin typeface="Century Gothic" panose="020B0502020202020204" pitchFamily="34" charset="0"/>
            </a:endParaRPr>
          </a:p>
        </p:txBody>
      </p:sp>
      <p:sp>
        <p:nvSpPr>
          <p:cNvPr id="95" name="CuadroTexto 94">
            <a:extLst>
              <a:ext uri="{FF2B5EF4-FFF2-40B4-BE49-F238E27FC236}">
                <a16:creationId xmlns:a16="http://schemas.microsoft.com/office/drawing/2014/main" id="{12C6FFC8-794A-9A4D-B7FE-53C4083B6AE3}"/>
              </a:ext>
            </a:extLst>
          </p:cNvPr>
          <p:cNvSpPr txBox="1"/>
          <p:nvPr/>
        </p:nvSpPr>
        <p:spPr>
          <a:xfrm>
            <a:off x="8246447" y="4353165"/>
            <a:ext cx="4969659"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but you lost your camera.</a:t>
            </a:r>
            <a:endParaRPr lang="es-GB" sz="2000" dirty="0">
              <a:solidFill>
                <a:schemeClr val="accent5">
                  <a:lumMod val="50000"/>
                </a:schemeClr>
              </a:solidFill>
              <a:latin typeface="Century Gothic" panose="020B0502020202020204" pitchFamily="34" charset="0"/>
            </a:endParaRPr>
          </a:p>
        </p:txBody>
      </p:sp>
      <p:sp>
        <p:nvSpPr>
          <p:cNvPr id="96" name="CuadroTexto 95">
            <a:extLst>
              <a:ext uri="{FF2B5EF4-FFF2-40B4-BE49-F238E27FC236}">
                <a16:creationId xmlns:a16="http://schemas.microsoft.com/office/drawing/2014/main" id="{8908C580-A28F-9D49-940C-E11AB36EE1E8}"/>
              </a:ext>
            </a:extLst>
          </p:cNvPr>
          <p:cNvSpPr txBox="1"/>
          <p:nvPr/>
        </p:nvSpPr>
        <p:spPr>
          <a:xfrm>
            <a:off x="8269572" y="4684228"/>
            <a:ext cx="3316739"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No</a:t>
            </a:r>
            <a:r>
              <a:rPr lang="es-GB" sz="2000" dirty="0">
                <a:solidFill>
                  <a:schemeClr val="accent5">
                    <a:lumMod val="50000"/>
                  </a:schemeClr>
                </a:solidFill>
                <a:latin typeface="Century Gothic" panose="020B0502020202020204" pitchFamily="34" charset="0"/>
              </a:rPr>
              <a:t>, </a:t>
            </a:r>
            <a:r>
              <a:rPr lang="en-GB" sz="2000" dirty="0">
                <a:solidFill>
                  <a:schemeClr val="accent5">
                    <a:lumMod val="50000"/>
                  </a:schemeClr>
                </a:solidFill>
                <a:latin typeface="Century Gothic" panose="020B0502020202020204" pitchFamily="34" charset="0"/>
              </a:rPr>
              <a:t>I decided to rest</a:t>
            </a:r>
            <a:r>
              <a:rPr lang="es-GB" sz="2000" dirty="0">
                <a:solidFill>
                  <a:schemeClr val="accent5">
                    <a:lumMod val="50000"/>
                  </a:schemeClr>
                </a:solidFill>
                <a:latin typeface="Century Gothic" panose="020B0502020202020204" pitchFamily="34" charset="0"/>
              </a:rPr>
              <a:t>. </a:t>
            </a:r>
          </a:p>
        </p:txBody>
      </p:sp>
      <p:sp>
        <p:nvSpPr>
          <p:cNvPr id="29" name="TextBox 57">
            <a:extLst>
              <a:ext uri="{FF2B5EF4-FFF2-40B4-BE49-F238E27FC236}">
                <a16:creationId xmlns:a16="http://schemas.microsoft.com/office/drawing/2014/main" id="{9F905CD9-F55B-934D-A7AE-CAEA8A266694}"/>
              </a:ext>
            </a:extLst>
          </p:cNvPr>
          <p:cNvSpPr txBox="1"/>
          <p:nvPr/>
        </p:nvSpPr>
        <p:spPr>
          <a:xfrm>
            <a:off x="24770" y="5207752"/>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5.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Elegiste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estudiar</a:t>
            </a:r>
            <a:r>
              <a:rPr lang="en-GB" sz="2400" dirty="0">
                <a:solidFill>
                  <a:schemeClr val="accent5">
                    <a:lumMod val="50000"/>
                  </a:schemeClr>
                </a:solidFill>
                <a:latin typeface="Century Gothic" panose="020B0502020202020204" pitchFamily="34" charset="0"/>
              </a:rPr>
              <a:t> inglés?</a:t>
            </a:r>
            <a:r>
              <a:rPr lang="en-GB" sz="2400" b="1" dirty="0">
                <a:solidFill>
                  <a:schemeClr val="accent5">
                    <a:lumMod val="50000"/>
                  </a:schemeClr>
                </a:solidFill>
                <a:latin typeface="Century Gothic" panose="020B0502020202020204" pitchFamily="34" charset="0"/>
              </a:rPr>
              <a:t> </a:t>
            </a:r>
            <a:endParaRPr lang="en-GB" sz="2400" dirty="0">
              <a:solidFill>
                <a:schemeClr val="accent5">
                  <a:lumMod val="50000"/>
                </a:schemeClr>
              </a:solidFill>
              <a:latin typeface="Century Gothic" panose="020B0502020202020204" pitchFamily="34" charset="0"/>
            </a:endParaRPr>
          </a:p>
        </p:txBody>
      </p:sp>
      <p:cxnSp>
        <p:nvCxnSpPr>
          <p:cNvPr id="30" name="Straight Connector 29"/>
          <p:cNvCxnSpPr/>
          <p:nvPr/>
        </p:nvCxnSpPr>
        <p:spPr>
          <a:xfrm flipV="1">
            <a:off x="369894" y="6069731"/>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1" name="TextBox 23">
            <a:extLst>
              <a:ext uri="{FF2B5EF4-FFF2-40B4-BE49-F238E27FC236}">
                <a16:creationId xmlns:a16="http://schemas.microsoft.com/office/drawing/2014/main" id="{770694E9-189A-7C47-B683-0F0618F51557}"/>
              </a:ext>
            </a:extLst>
          </p:cNvPr>
          <p:cNvSpPr txBox="1"/>
          <p:nvPr/>
        </p:nvSpPr>
        <p:spPr>
          <a:xfrm>
            <a:off x="5198741" y="5315474"/>
            <a:ext cx="3360940" cy="796821"/>
          </a:xfrm>
          <a:prstGeom prst="rect">
            <a:avLst/>
          </a:prstGeom>
          <a:noFill/>
        </p:spPr>
        <p:txBody>
          <a:bodyPr wrap="square" rtlCol="0">
            <a:spAutoFit/>
          </a:bodyPr>
          <a:lstStyle/>
          <a:p>
            <a:pPr>
              <a:lnSpc>
                <a:spcPct val="120000"/>
              </a:lnSpc>
            </a:pPr>
            <a:r>
              <a:rPr lang="en-GB" sz="2000" dirty="0">
                <a:solidFill>
                  <a:schemeClr val="accent5">
                    <a:lumMod val="50000"/>
                  </a:schemeClr>
                </a:solidFill>
                <a:latin typeface="Century Gothic" panose="020B0502020202020204" pitchFamily="34" charset="0"/>
              </a:rPr>
              <a:t>5a) Did you decide... ? </a:t>
            </a:r>
            <a:r>
              <a:rPr lang="en-GB" sz="2000" dirty="0">
                <a:solidFill>
                  <a:schemeClr val="accent5">
                    <a:lumMod val="50000"/>
                  </a:schemeClr>
                </a:solidFill>
                <a:latin typeface="Century Gothic" panose="020B0502020202020204" pitchFamily="34" charset="0"/>
                <a:sym typeface="Wingdings" pitchFamily="2" charset="2"/>
              </a:rPr>
              <a:t></a:t>
            </a:r>
            <a:endParaRPr lang="en-GB" sz="2000" dirty="0">
              <a:solidFill>
                <a:schemeClr val="accent5">
                  <a:lumMod val="50000"/>
                </a:schemeClr>
              </a:solidFill>
              <a:latin typeface="Century Gothic" panose="020B0502020202020204" pitchFamily="34" charset="0"/>
            </a:endParaRPr>
          </a:p>
          <a:p>
            <a:pPr>
              <a:lnSpc>
                <a:spcPct val="120000"/>
              </a:lnSpc>
            </a:pPr>
            <a:r>
              <a:rPr lang="en-GB" sz="2000" dirty="0">
                <a:solidFill>
                  <a:schemeClr val="accent5">
                    <a:lumMod val="50000"/>
                  </a:schemeClr>
                </a:solidFill>
                <a:latin typeface="Century Gothic" panose="020B0502020202020204" pitchFamily="34" charset="0"/>
              </a:rPr>
              <a:t>5b) Did I decide...? </a:t>
            </a:r>
            <a:r>
              <a:rPr lang="en-GB" sz="2000" dirty="0">
                <a:solidFill>
                  <a:schemeClr val="accent5">
                    <a:lumMod val="50000"/>
                  </a:schemeClr>
                </a:solidFill>
                <a:latin typeface="Century Gothic" panose="020B0502020202020204" pitchFamily="34" charset="0"/>
                <a:sym typeface="Wingdings" pitchFamily="2" charset="2"/>
              </a:rPr>
              <a:t> </a:t>
            </a:r>
            <a:endParaRPr lang="en-GB" sz="2000" dirty="0">
              <a:solidFill>
                <a:schemeClr val="accent5">
                  <a:lumMod val="50000"/>
                </a:schemeClr>
              </a:solidFill>
              <a:latin typeface="Century Gothic" panose="020B0502020202020204" pitchFamily="34" charset="0"/>
            </a:endParaRPr>
          </a:p>
        </p:txBody>
      </p:sp>
      <p:sp>
        <p:nvSpPr>
          <p:cNvPr id="32" name="CuadroTexto 94">
            <a:extLst>
              <a:ext uri="{FF2B5EF4-FFF2-40B4-BE49-F238E27FC236}">
                <a16:creationId xmlns:a16="http://schemas.microsoft.com/office/drawing/2014/main" id="{12C6FFC8-794A-9A4D-B7FE-53C4083B6AE3}"/>
              </a:ext>
            </a:extLst>
          </p:cNvPr>
          <p:cNvSpPr txBox="1"/>
          <p:nvPr/>
        </p:nvSpPr>
        <p:spPr>
          <a:xfrm>
            <a:off x="8432805" y="5155804"/>
            <a:ext cx="3759195"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I decided to run around the neighbourhood.</a:t>
            </a:r>
            <a:endParaRPr lang="es-GB" sz="2000" dirty="0">
              <a:solidFill>
                <a:schemeClr val="accent5">
                  <a:lumMod val="50000"/>
                </a:schemeClr>
              </a:solidFill>
              <a:latin typeface="Century Gothic" panose="020B0502020202020204" pitchFamily="34" charset="0"/>
            </a:endParaRPr>
          </a:p>
        </p:txBody>
      </p:sp>
      <p:sp>
        <p:nvSpPr>
          <p:cNvPr id="33" name="CuadroTexto 95">
            <a:extLst>
              <a:ext uri="{FF2B5EF4-FFF2-40B4-BE49-F238E27FC236}">
                <a16:creationId xmlns:a16="http://schemas.microsoft.com/office/drawing/2014/main" id="{8908C580-A28F-9D49-940C-E11AB36EE1E8}"/>
              </a:ext>
            </a:extLst>
          </p:cNvPr>
          <p:cNvSpPr txBox="1"/>
          <p:nvPr/>
        </p:nvSpPr>
        <p:spPr>
          <a:xfrm>
            <a:off x="8126797" y="5789444"/>
            <a:ext cx="4416743"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it’s good to do exercise.</a:t>
            </a:r>
            <a:endParaRPr lang="es-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58220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42901" y="396286"/>
            <a:ext cx="4977216"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64956" y="2123876"/>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2.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Saliste</a:t>
            </a:r>
            <a:r>
              <a:rPr lang="en-GB" sz="2400" dirty="0">
                <a:solidFill>
                  <a:schemeClr val="accent5">
                    <a:lumMod val="50000"/>
                  </a:schemeClr>
                </a:solidFill>
                <a:latin typeface="Century Gothic" panose="020B0502020202020204" pitchFamily="34" charset="0"/>
              </a:rPr>
              <a:t> con </a:t>
            </a:r>
            <a:r>
              <a:rPr lang="en-GB" sz="2400" dirty="0" err="1">
                <a:solidFill>
                  <a:schemeClr val="accent5">
                    <a:lumMod val="50000"/>
                  </a:schemeClr>
                </a:solidFill>
                <a:latin typeface="Century Gothic" panose="020B0502020202020204" pitchFamily="34" charset="0"/>
              </a:rPr>
              <a:t>tu</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hermana</a:t>
            </a:r>
            <a:r>
              <a:rPr lang="en-GB" sz="2400" dirty="0">
                <a:solidFill>
                  <a:schemeClr val="accent5">
                    <a:lumMod val="50000"/>
                  </a:schemeClr>
                </a:solidFill>
                <a:latin typeface="Century Gothic" panose="020B0502020202020204" pitchFamily="34" charset="0"/>
              </a:rPr>
              <a:t> ?</a:t>
            </a:r>
          </a:p>
        </p:txBody>
      </p:sp>
      <p:sp>
        <p:nvSpPr>
          <p:cNvPr id="46" name="TextBox 6">
            <a:extLst>
              <a:ext uri="{FF2B5EF4-FFF2-40B4-BE49-F238E27FC236}">
                <a16:creationId xmlns:a16="http://schemas.microsoft.com/office/drawing/2014/main" id="{E150F2CC-C803-574B-9220-7DADD99AB06E}"/>
              </a:ext>
            </a:extLst>
          </p:cNvPr>
          <p:cNvSpPr txBox="1"/>
          <p:nvPr/>
        </p:nvSpPr>
        <p:spPr>
          <a:xfrm>
            <a:off x="54987" y="1127646"/>
            <a:ext cx="5755492"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1. ¿</a:t>
            </a:r>
            <a:r>
              <a:rPr lang="en-GB" sz="2400" dirty="0" err="1">
                <a:solidFill>
                  <a:schemeClr val="accent5">
                    <a:lumMod val="50000"/>
                  </a:schemeClr>
                </a:solidFill>
                <a:latin typeface="Century Gothic" panose="020B0502020202020204" pitchFamily="34" charset="0"/>
              </a:rPr>
              <a:t>Recogí</a:t>
            </a:r>
            <a:r>
              <a:rPr lang="en-GB" sz="2400" dirty="0">
                <a:solidFill>
                  <a:schemeClr val="accent5">
                    <a:lumMod val="50000"/>
                  </a:schemeClr>
                </a:solidFill>
                <a:latin typeface="Century Gothic" panose="020B0502020202020204" pitchFamily="34" charset="0"/>
              </a:rPr>
              <a:t> las entradas?</a:t>
            </a:r>
          </a:p>
        </p:txBody>
      </p:sp>
      <p:sp>
        <p:nvSpPr>
          <p:cNvPr id="47" name="TextBox 56">
            <a:extLst>
              <a:ext uri="{FF2B5EF4-FFF2-40B4-BE49-F238E27FC236}">
                <a16:creationId xmlns:a16="http://schemas.microsoft.com/office/drawing/2014/main" id="{44ACD847-DE5B-1B43-9684-973E8B9EF474}"/>
              </a:ext>
            </a:extLst>
          </p:cNvPr>
          <p:cNvSpPr txBox="1"/>
          <p:nvPr/>
        </p:nvSpPr>
        <p:spPr>
          <a:xfrm>
            <a:off x="64956" y="3125125"/>
            <a:ext cx="5451050"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3.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Viste</a:t>
            </a:r>
            <a:r>
              <a:rPr lang="en-GB" sz="2400" dirty="0">
                <a:solidFill>
                  <a:schemeClr val="accent5">
                    <a:lumMod val="50000"/>
                  </a:schemeClr>
                </a:solidFill>
                <a:latin typeface="Century Gothic" panose="020B0502020202020204" pitchFamily="34" charset="0"/>
              </a:rPr>
              <a:t> el partido?</a:t>
            </a:r>
          </a:p>
        </p:txBody>
      </p:sp>
      <p:sp>
        <p:nvSpPr>
          <p:cNvPr id="52" name="TextBox 57">
            <a:extLst>
              <a:ext uri="{FF2B5EF4-FFF2-40B4-BE49-F238E27FC236}">
                <a16:creationId xmlns:a16="http://schemas.microsoft.com/office/drawing/2014/main" id="{9F905CD9-F55B-934D-A7AE-CAEA8A266694}"/>
              </a:ext>
            </a:extLst>
          </p:cNvPr>
          <p:cNvSpPr txBox="1"/>
          <p:nvPr/>
        </p:nvSpPr>
        <p:spPr>
          <a:xfrm>
            <a:off x="64956" y="4122661"/>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4.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Subí</a:t>
            </a:r>
            <a:r>
              <a:rPr lang="en-GB" sz="2400" dirty="0">
                <a:solidFill>
                  <a:schemeClr val="accent5">
                    <a:lumMod val="50000"/>
                  </a:schemeClr>
                </a:solidFill>
                <a:latin typeface="Century Gothic" panose="020B0502020202020204" pitchFamily="34" charset="0"/>
              </a:rPr>
              <a:t> a la </a:t>
            </a:r>
            <a:r>
              <a:rPr lang="en-GB" sz="2400" dirty="0" err="1">
                <a:solidFill>
                  <a:schemeClr val="accent5">
                    <a:lumMod val="50000"/>
                  </a:schemeClr>
                </a:solidFill>
                <a:latin typeface="Century Gothic" panose="020B0502020202020204" pitchFamily="34" charset="0"/>
              </a:rPr>
              <a:t>torre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alta</a:t>
            </a:r>
            <a:r>
              <a:rPr lang="en-GB" sz="2400" dirty="0">
                <a:solidFill>
                  <a:schemeClr val="accent5">
                    <a:lumMod val="50000"/>
                  </a:schemeClr>
                </a:solidFill>
                <a:latin typeface="Century Gothic" panose="020B0502020202020204" pitchFamily="34" charset="0"/>
              </a:rPr>
              <a:t> a pie?</a:t>
            </a:r>
          </a:p>
        </p:txBody>
      </p:sp>
      <p:cxnSp>
        <p:nvCxnSpPr>
          <p:cNvPr id="34" name="Straight Connector 33"/>
          <p:cNvCxnSpPr/>
          <p:nvPr/>
        </p:nvCxnSpPr>
        <p:spPr>
          <a:xfrm>
            <a:off x="475499" y="1899808"/>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5498" y="2915676"/>
            <a:ext cx="2761940"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97760" y="3953101"/>
            <a:ext cx="2717415" cy="167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3165" y="4983385"/>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9746" y="-423979"/>
            <a:ext cx="10515600" cy="1325563"/>
          </a:xfrm>
        </p:spPr>
        <p:txBody>
          <a:bodyPr>
            <a:normAutofit/>
          </a:bodyPr>
          <a:lstStyle/>
          <a:p>
            <a:r>
              <a:rPr lang="en-GB" sz="2000" b="1" dirty="0"/>
              <a:t>Persona B</a:t>
            </a:r>
          </a:p>
        </p:txBody>
      </p:sp>
      <p:sp>
        <p:nvSpPr>
          <p:cNvPr id="29" name="Rectangle 16">
            <a:extLst>
              <a:ext uri="{FF2B5EF4-FFF2-40B4-BE49-F238E27FC236}">
                <a16:creationId xmlns:a16="http://schemas.microsoft.com/office/drawing/2014/main" id="{DCC393D0-CC22-7542-A1B1-C97CEEA6405B}"/>
              </a:ext>
            </a:extLst>
          </p:cNvPr>
          <p:cNvSpPr/>
          <p:nvPr/>
        </p:nvSpPr>
        <p:spPr>
          <a:xfrm>
            <a:off x="5173626" y="396286"/>
            <a:ext cx="6902329"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32" name="TextBox 23">
            <a:extLst>
              <a:ext uri="{FF2B5EF4-FFF2-40B4-BE49-F238E27FC236}">
                <a16:creationId xmlns:a16="http://schemas.microsoft.com/office/drawing/2014/main" id="{196D8D25-94B8-B049-B1C7-09927DA86251}"/>
              </a:ext>
            </a:extLst>
          </p:cNvPr>
          <p:cNvSpPr txBox="1"/>
          <p:nvPr/>
        </p:nvSpPr>
        <p:spPr>
          <a:xfrm>
            <a:off x="5123417" y="1203801"/>
            <a:ext cx="3360940" cy="1554272"/>
          </a:xfrm>
          <a:prstGeom prst="rect">
            <a:avLst/>
          </a:prstGeom>
          <a:noFill/>
        </p:spPr>
        <p:txBody>
          <a:bodyPr wrap="square" rtlCol="0">
            <a:spAutoFit/>
          </a:bodyPr>
          <a:lstStyle/>
          <a:p>
            <a:pPr>
              <a:lnSpc>
                <a:spcPct val="200000"/>
              </a:lnSpc>
            </a:pPr>
            <a:r>
              <a:rPr lang="en-GB" sz="1900" dirty="0">
                <a:solidFill>
                  <a:schemeClr val="accent5">
                    <a:lumMod val="50000"/>
                  </a:schemeClr>
                </a:solidFill>
                <a:latin typeface="Century Gothic" panose="020B0502020202020204" pitchFamily="34" charset="0"/>
              </a:rPr>
              <a:t>1a) Did you go out...? </a:t>
            </a:r>
            <a:r>
              <a:rPr lang="en-GB" sz="1900" dirty="0">
                <a:solidFill>
                  <a:schemeClr val="accent5">
                    <a:lumMod val="50000"/>
                  </a:schemeClr>
                </a:solidFill>
                <a:latin typeface="Century Gothic" panose="020B0502020202020204" pitchFamily="34" charset="0"/>
                <a:sym typeface="Wingdings" pitchFamily="2" charset="2"/>
              </a:rPr>
              <a:t></a:t>
            </a:r>
            <a:endParaRPr lang="en-GB" sz="1900" dirty="0">
              <a:solidFill>
                <a:schemeClr val="accent5">
                  <a:lumMod val="50000"/>
                </a:schemeClr>
              </a:solidFill>
              <a:latin typeface="Century Gothic" panose="020B0502020202020204" pitchFamily="34" charset="0"/>
            </a:endParaRPr>
          </a:p>
          <a:p>
            <a:pPr>
              <a:lnSpc>
                <a:spcPct val="200000"/>
              </a:lnSpc>
            </a:pPr>
            <a:r>
              <a:rPr lang="en-GB" sz="1900" dirty="0">
                <a:solidFill>
                  <a:schemeClr val="accent5">
                    <a:lumMod val="50000"/>
                  </a:schemeClr>
                </a:solidFill>
                <a:latin typeface="Century Gothic" panose="020B0502020202020204" pitchFamily="34" charset="0"/>
              </a:rPr>
              <a:t>1b) Did I go out... ?  </a:t>
            </a:r>
            <a:r>
              <a:rPr lang="en-GB" sz="1900" dirty="0">
                <a:solidFill>
                  <a:schemeClr val="accent5">
                    <a:lumMod val="50000"/>
                  </a:schemeClr>
                </a:solidFill>
                <a:latin typeface="Century Gothic" panose="020B0502020202020204" pitchFamily="34" charset="0"/>
                <a:sym typeface="Wingdings" pitchFamily="2" charset="2"/>
              </a:rPr>
              <a:t></a:t>
            </a:r>
            <a:endParaRPr lang="en-GB" sz="1900" dirty="0">
              <a:solidFill>
                <a:schemeClr val="accent5">
                  <a:lumMod val="50000"/>
                </a:schemeClr>
              </a:solidFill>
              <a:latin typeface="Century Gothic" panose="020B0502020202020204" pitchFamily="34" charset="0"/>
            </a:endParaRPr>
          </a:p>
          <a:p>
            <a:r>
              <a:rPr lang="en-GB" sz="1900" dirty="0">
                <a:solidFill>
                  <a:schemeClr val="accent5">
                    <a:lumMod val="50000"/>
                  </a:schemeClr>
                </a:solidFill>
                <a:latin typeface="Century Gothic" panose="020B0502020202020204" pitchFamily="34" charset="0"/>
                <a:sym typeface="Wingdings" pitchFamily="2" charset="2"/>
              </a:rPr>
              <a:t> </a:t>
            </a:r>
            <a:endParaRPr lang="en-GB" sz="1900" dirty="0">
              <a:solidFill>
                <a:schemeClr val="accent5">
                  <a:lumMod val="50000"/>
                </a:schemeClr>
              </a:solidFill>
              <a:latin typeface="Century Gothic" panose="020B0502020202020204" pitchFamily="34" charset="0"/>
            </a:endParaRPr>
          </a:p>
        </p:txBody>
      </p:sp>
      <p:sp>
        <p:nvSpPr>
          <p:cNvPr id="33" name="CuadroTexto 32">
            <a:extLst>
              <a:ext uri="{FF2B5EF4-FFF2-40B4-BE49-F238E27FC236}">
                <a16:creationId xmlns:a16="http://schemas.microsoft.com/office/drawing/2014/main" id="{64EB47B6-E8A4-4D45-A1F8-6D0C3BF60F91}"/>
              </a:ext>
            </a:extLst>
          </p:cNvPr>
          <p:cNvSpPr txBox="1"/>
          <p:nvPr/>
        </p:nvSpPr>
        <p:spPr>
          <a:xfrm>
            <a:off x="8040476" y="1357741"/>
            <a:ext cx="3864366" cy="677108"/>
          </a:xfrm>
          <a:prstGeom prst="rect">
            <a:avLst/>
          </a:prstGeom>
          <a:noFill/>
        </p:spPr>
        <p:txBody>
          <a:bodyPr wrap="square" rtlCol="0">
            <a:spAutoFit/>
          </a:bodyPr>
          <a:lstStyle/>
          <a:p>
            <a:pPr algn="l"/>
            <a:r>
              <a:rPr lang="es-GB" sz="1900" dirty="0">
                <a:solidFill>
                  <a:schemeClr val="accent5">
                    <a:lumMod val="50000"/>
                  </a:schemeClr>
                </a:solidFill>
                <a:latin typeface="Century Gothic" panose="020B0502020202020204" pitchFamily="34" charset="0"/>
              </a:rPr>
              <a:t>No, </a:t>
            </a:r>
            <a:r>
              <a:rPr lang="en-GB" sz="1900" dirty="0">
                <a:solidFill>
                  <a:schemeClr val="accent5">
                    <a:lumMod val="50000"/>
                  </a:schemeClr>
                </a:solidFill>
                <a:latin typeface="Century Gothic" panose="020B0502020202020204" pitchFamily="34" charset="0"/>
              </a:rPr>
              <a:t>I went out with an English person (f).</a:t>
            </a:r>
            <a:endParaRPr lang="es-GB" sz="1900" dirty="0">
              <a:solidFill>
                <a:schemeClr val="accent5">
                  <a:lumMod val="50000"/>
                </a:schemeClr>
              </a:solidFill>
              <a:latin typeface="Century Gothic" panose="020B0502020202020204" pitchFamily="34" charset="0"/>
            </a:endParaRPr>
          </a:p>
        </p:txBody>
      </p:sp>
      <p:sp>
        <p:nvSpPr>
          <p:cNvPr id="38" name="CuadroTexto 37">
            <a:extLst>
              <a:ext uri="{FF2B5EF4-FFF2-40B4-BE49-F238E27FC236}">
                <a16:creationId xmlns:a16="http://schemas.microsoft.com/office/drawing/2014/main" id="{D03DB55F-E5DE-6945-8B03-BD60FC769437}"/>
              </a:ext>
            </a:extLst>
          </p:cNvPr>
          <p:cNvSpPr txBox="1"/>
          <p:nvPr/>
        </p:nvSpPr>
        <p:spPr>
          <a:xfrm>
            <a:off x="7988476" y="2004297"/>
            <a:ext cx="3896675" cy="384721"/>
          </a:xfrm>
          <a:prstGeom prst="rect">
            <a:avLst/>
          </a:prstGeom>
          <a:noFill/>
        </p:spPr>
        <p:txBody>
          <a:bodyPr wrap="square" rtlCol="0">
            <a:spAutoFit/>
          </a:bodyPr>
          <a:lstStyle/>
          <a:p>
            <a:pPr algn="l"/>
            <a:r>
              <a:rPr lang="en-GB" sz="1900" dirty="0">
                <a:solidFill>
                  <a:schemeClr val="accent5">
                    <a:lumMod val="50000"/>
                  </a:schemeClr>
                </a:solidFill>
                <a:latin typeface="Century Gothic" panose="020B0502020202020204" pitchFamily="34" charset="0"/>
              </a:rPr>
              <a:t>Yes, then you decided to rest.</a:t>
            </a:r>
            <a:endParaRPr lang="es-GB" sz="1900" dirty="0">
              <a:solidFill>
                <a:schemeClr val="accent5">
                  <a:lumMod val="50000"/>
                </a:schemeClr>
              </a:solidFill>
              <a:latin typeface="Century Gothic" panose="020B0502020202020204" pitchFamily="34" charset="0"/>
            </a:endParaRPr>
          </a:p>
        </p:txBody>
      </p:sp>
      <p:sp>
        <p:nvSpPr>
          <p:cNvPr id="39" name="TextBox 23">
            <a:extLst>
              <a:ext uri="{FF2B5EF4-FFF2-40B4-BE49-F238E27FC236}">
                <a16:creationId xmlns:a16="http://schemas.microsoft.com/office/drawing/2014/main" id="{593B477C-956A-9E46-A294-770BD062D579}"/>
              </a:ext>
            </a:extLst>
          </p:cNvPr>
          <p:cNvSpPr txBox="1"/>
          <p:nvPr/>
        </p:nvSpPr>
        <p:spPr>
          <a:xfrm>
            <a:off x="5159063" y="2524511"/>
            <a:ext cx="3360940" cy="677108"/>
          </a:xfrm>
          <a:prstGeom prst="rect">
            <a:avLst/>
          </a:prstGeom>
          <a:noFill/>
        </p:spPr>
        <p:txBody>
          <a:bodyPr wrap="square" rtlCol="0">
            <a:spAutoFit/>
          </a:bodyPr>
          <a:lstStyle/>
          <a:p>
            <a:r>
              <a:rPr lang="en-GB" sz="1900" dirty="0">
                <a:solidFill>
                  <a:schemeClr val="accent5">
                    <a:lumMod val="50000"/>
                  </a:schemeClr>
                </a:solidFill>
                <a:latin typeface="Century Gothic" panose="020B0502020202020204" pitchFamily="34" charset="0"/>
              </a:rPr>
              <a:t>2a) Did I go up... ?  </a:t>
            </a:r>
            <a:r>
              <a:rPr lang="en-GB" sz="1900" dirty="0">
                <a:solidFill>
                  <a:schemeClr val="accent5">
                    <a:lumMod val="50000"/>
                  </a:schemeClr>
                </a:solidFill>
                <a:latin typeface="Century Gothic" panose="020B0502020202020204" pitchFamily="34" charset="0"/>
                <a:sym typeface="Wingdings" pitchFamily="2" charset="2"/>
              </a:rPr>
              <a:t></a:t>
            </a:r>
            <a:endParaRPr lang="en-GB" sz="1900" dirty="0">
              <a:solidFill>
                <a:schemeClr val="accent5">
                  <a:lumMod val="50000"/>
                </a:schemeClr>
              </a:solidFill>
              <a:latin typeface="Century Gothic" panose="020B0502020202020204" pitchFamily="34" charset="0"/>
            </a:endParaRPr>
          </a:p>
          <a:p>
            <a:r>
              <a:rPr lang="en-GB" sz="1900" dirty="0">
                <a:solidFill>
                  <a:schemeClr val="accent5">
                    <a:lumMod val="50000"/>
                  </a:schemeClr>
                </a:solidFill>
                <a:latin typeface="Century Gothic" panose="020B0502020202020204" pitchFamily="34" charset="0"/>
              </a:rPr>
              <a:t>2b) Did you go up...? </a:t>
            </a:r>
            <a:r>
              <a:rPr lang="en-GB" sz="1900" dirty="0">
                <a:solidFill>
                  <a:schemeClr val="accent5">
                    <a:lumMod val="50000"/>
                  </a:schemeClr>
                </a:solidFill>
                <a:latin typeface="Century Gothic" panose="020B0502020202020204" pitchFamily="34" charset="0"/>
                <a:sym typeface="Wingdings" pitchFamily="2" charset="2"/>
              </a:rPr>
              <a:t> </a:t>
            </a:r>
            <a:endParaRPr lang="en-GB" sz="1900" dirty="0">
              <a:solidFill>
                <a:schemeClr val="accent5">
                  <a:lumMod val="50000"/>
                </a:schemeClr>
              </a:solidFill>
              <a:latin typeface="Century Gothic" panose="020B0502020202020204" pitchFamily="34" charset="0"/>
            </a:endParaRPr>
          </a:p>
        </p:txBody>
      </p:sp>
      <p:sp>
        <p:nvSpPr>
          <p:cNvPr id="40" name="CuadroTexto 39">
            <a:extLst>
              <a:ext uri="{FF2B5EF4-FFF2-40B4-BE49-F238E27FC236}">
                <a16:creationId xmlns:a16="http://schemas.microsoft.com/office/drawing/2014/main" id="{B6064710-5976-F34A-8525-DE064B0D946A}"/>
              </a:ext>
            </a:extLst>
          </p:cNvPr>
          <p:cNvSpPr txBox="1"/>
          <p:nvPr/>
        </p:nvSpPr>
        <p:spPr>
          <a:xfrm>
            <a:off x="7914238" y="2497308"/>
            <a:ext cx="4161717" cy="384721"/>
          </a:xfrm>
          <a:prstGeom prst="rect">
            <a:avLst/>
          </a:prstGeom>
          <a:noFill/>
        </p:spPr>
        <p:txBody>
          <a:bodyPr wrap="none" rtlCol="0">
            <a:spAutoFit/>
          </a:bodyPr>
          <a:lstStyle/>
          <a:p>
            <a:r>
              <a:rPr lang="en-GB" sz="1900" dirty="0">
                <a:solidFill>
                  <a:schemeClr val="accent5">
                    <a:lumMod val="50000"/>
                  </a:schemeClr>
                </a:solidFill>
                <a:latin typeface="Century Gothic" panose="020B0502020202020204" pitchFamily="34" charset="0"/>
              </a:rPr>
              <a:t>Yes, but you saw the river before</a:t>
            </a:r>
            <a:r>
              <a:rPr lang="es-GB" sz="1900" dirty="0">
                <a:solidFill>
                  <a:schemeClr val="accent5">
                    <a:lumMod val="50000"/>
                  </a:schemeClr>
                </a:solidFill>
                <a:latin typeface="Century Gothic" panose="020B0502020202020204" pitchFamily="34" charset="0"/>
              </a:rPr>
              <a:t>. </a:t>
            </a:r>
          </a:p>
        </p:txBody>
      </p:sp>
      <p:sp>
        <p:nvSpPr>
          <p:cNvPr id="55" name="CuadroTexto 54">
            <a:extLst>
              <a:ext uri="{FF2B5EF4-FFF2-40B4-BE49-F238E27FC236}">
                <a16:creationId xmlns:a16="http://schemas.microsoft.com/office/drawing/2014/main" id="{8AE485C8-05B5-F344-88ED-AA3AC00F14C7}"/>
              </a:ext>
            </a:extLst>
          </p:cNvPr>
          <p:cNvSpPr txBox="1"/>
          <p:nvPr/>
        </p:nvSpPr>
        <p:spPr>
          <a:xfrm>
            <a:off x="8131310" y="2817293"/>
            <a:ext cx="3155031" cy="384721"/>
          </a:xfrm>
          <a:prstGeom prst="rect">
            <a:avLst/>
          </a:prstGeom>
          <a:noFill/>
        </p:spPr>
        <p:txBody>
          <a:bodyPr wrap="none" rtlCol="0">
            <a:spAutoFit/>
          </a:bodyPr>
          <a:lstStyle/>
          <a:p>
            <a:pPr algn="l"/>
            <a:r>
              <a:rPr lang="en-GB" sz="1900" dirty="0">
                <a:solidFill>
                  <a:schemeClr val="accent5">
                    <a:lumMod val="50000"/>
                  </a:schemeClr>
                </a:solidFill>
                <a:latin typeface="Century Gothic" panose="020B0502020202020204" pitchFamily="34" charset="0"/>
              </a:rPr>
              <a:t>No, I went out to the city</a:t>
            </a:r>
            <a:r>
              <a:rPr lang="es-GB" sz="1900" dirty="0">
                <a:solidFill>
                  <a:schemeClr val="accent5">
                    <a:lumMod val="50000"/>
                  </a:schemeClr>
                </a:solidFill>
                <a:latin typeface="Century Gothic" panose="020B0502020202020204" pitchFamily="34" charset="0"/>
              </a:rPr>
              <a:t>.</a:t>
            </a:r>
          </a:p>
        </p:txBody>
      </p:sp>
      <p:sp>
        <p:nvSpPr>
          <p:cNvPr id="56" name="TextBox 23">
            <a:extLst>
              <a:ext uri="{FF2B5EF4-FFF2-40B4-BE49-F238E27FC236}">
                <a16:creationId xmlns:a16="http://schemas.microsoft.com/office/drawing/2014/main" id="{0236FD43-9E47-C74E-82EE-98CFA61DED0E}"/>
              </a:ext>
            </a:extLst>
          </p:cNvPr>
          <p:cNvSpPr txBox="1"/>
          <p:nvPr/>
        </p:nvSpPr>
        <p:spPr>
          <a:xfrm>
            <a:off x="5174137" y="3427104"/>
            <a:ext cx="3360940" cy="677108"/>
          </a:xfrm>
          <a:prstGeom prst="rect">
            <a:avLst/>
          </a:prstGeom>
          <a:noFill/>
        </p:spPr>
        <p:txBody>
          <a:bodyPr wrap="square" rtlCol="0">
            <a:spAutoFit/>
          </a:bodyPr>
          <a:lstStyle/>
          <a:p>
            <a:r>
              <a:rPr lang="en-GB" sz="1900" dirty="0">
                <a:solidFill>
                  <a:schemeClr val="accent5">
                    <a:lumMod val="50000"/>
                  </a:schemeClr>
                </a:solidFill>
                <a:latin typeface="Century Gothic" panose="020B0502020202020204" pitchFamily="34" charset="0"/>
              </a:rPr>
              <a:t>3a) Did you lose...? </a:t>
            </a:r>
            <a:r>
              <a:rPr lang="en-GB" sz="1900" dirty="0">
                <a:solidFill>
                  <a:schemeClr val="accent5">
                    <a:lumMod val="50000"/>
                  </a:schemeClr>
                </a:solidFill>
                <a:latin typeface="Century Gothic" panose="020B0502020202020204" pitchFamily="34" charset="0"/>
                <a:sym typeface="Wingdings" pitchFamily="2" charset="2"/>
              </a:rPr>
              <a:t> </a:t>
            </a:r>
          </a:p>
          <a:p>
            <a:r>
              <a:rPr lang="en-GB" sz="1900" dirty="0">
                <a:solidFill>
                  <a:schemeClr val="accent5">
                    <a:lumMod val="50000"/>
                  </a:schemeClr>
                </a:solidFill>
                <a:latin typeface="Century Gothic" panose="020B0502020202020204" pitchFamily="34" charset="0"/>
              </a:rPr>
              <a:t>3b) Did I lose... ?  </a:t>
            </a:r>
            <a:r>
              <a:rPr lang="en-GB" sz="1900" dirty="0">
                <a:solidFill>
                  <a:schemeClr val="accent5">
                    <a:lumMod val="50000"/>
                  </a:schemeClr>
                </a:solidFill>
                <a:latin typeface="Century Gothic" panose="020B0502020202020204" pitchFamily="34" charset="0"/>
                <a:sym typeface="Wingdings" pitchFamily="2" charset="2"/>
              </a:rPr>
              <a:t></a:t>
            </a:r>
            <a:endParaRPr lang="en-GB" sz="1900" dirty="0">
              <a:solidFill>
                <a:schemeClr val="accent5">
                  <a:lumMod val="50000"/>
                </a:schemeClr>
              </a:solidFill>
              <a:latin typeface="Century Gothic" panose="020B0502020202020204" pitchFamily="34" charset="0"/>
            </a:endParaRPr>
          </a:p>
        </p:txBody>
      </p:sp>
      <p:sp>
        <p:nvSpPr>
          <p:cNvPr id="60" name="CuadroTexto 59">
            <a:extLst>
              <a:ext uri="{FF2B5EF4-FFF2-40B4-BE49-F238E27FC236}">
                <a16:creationId xmlns:a16="http://schemas.microsoft.com/office/drawing/2014/main" id="{0E33537B-9D60-D943-9357-9C2F952E4413}"/>
              </a:ext>
            </a:extLst>
          </p:cNvPr>
          <p:cNvSpPr txBox="1"/>
          <p:nvPr/>
        </p:nvSpPr>
        <p:spPr>
          <a:xfrm>
            <a:off x="7988476" y="3698090"/>
            <a:ext cx="4270402" cy="384721"/>
          </a:xfrm>
          <a:prstGeom prst="rect">
            <a:avLst/>
          </a:prstGeom>
          <a:noFill/>
        </p:spPr>
        <p:txBody>
          <a:bodyPr wrap="square" rtlCol="0">
            <a:spAutoFit/>
          </a:bodyPr>
          <a:lstStyle/>
          <a:p>
            <a:pPr algn="l"/>
            <a:r>
              <a:rPr lang="es-GB" sz="1900" dirty="0">
                <a:solidFill>
                  <a:schemeClr val="accent5">
                    <a:lumMod val="50000"/>
                  </a:schemeClr>
                </a:solidFill>
                <a:latin typeface="Century Gothic" panose="020B0502020202020204" pitchFamily="34" charset="0"/>
              </a:rPr>
              <a:t>No, </a:t>
            </a:r>
            <a:r>
              <a:rPr lang="en-GB" sz="1900" dirty="0">
                <a:solidFill>
                  <a:schemeClr val="accent5">
                    <a:lumMod val="50000"/>
                  </a:schemeClr>
                </a:solidFill>
                <a:latin typeface="Century Gothic" panose="020B0502020202020204" pitchFamily="34" charset="0"/>
              </a:rPr>
              <a:t>you chose a good team</a:t>
            </a:r>
            <a:r>
              <a:rPr lang="es-GB" sz="1900" dirty="0">
                <a:solidFill>
                  <a:schemeClr val="accent5">
                    <a:lumMod val="50000"/>
                  </a:schemeClr>
                </a:solidFill>
                <a:latin typeface="Century Gothic" panose="020B0502020202020204" pitchFamily="34" charset="0"/>
              </a:rPr>
              <a:t>. </a:t>
            </a:r>
          </a:p>
        </p:txBody>
      </p:sp>
      <p:sp>
        <p:nvSpPr>
          <p:cNvPr id="61" name="CuadroTexto 60">
            <a:extLst>
              <a:ext uri="{FF2B5EF4-FFF2-40B4-BE49-F238E27FC236}">
                <a16:creationId xmlns:a16="http://schemas.microsoft.com/office/drawing/2014/main" id="{773FA992-6F34-C04D-8CDE-502D28F868DD}"/>
              </a:ext>
            </a:extLst>
          </p:cNvPr>
          <p:cNvSpPr txBox="1"/>
          <p:nvPr/>
        </p:nvSpPr>
        <p:spPr>
          <a:xfrm>
            <a:off x="7988476" y="3380937"/>
            <a:ext cx="3132589" cy="384721"/>
          </a:xfrm>
          <a:prstGeom prst="rect">
            <a:avLst/>
          </a:prstGeom>
          <a:noFill/>
        </p:spPr>
        <p:txBody>
          <a:bodyPr wrap="none" rtlCol="0">
            <a:spAutoFit/>
          </a:bodyPr>
          <a:lstStyle/>
          <a:p>
            <a:pPr algn="l"/>
            <a:r>
              <a:rPr lang="en-GB" sz="1900" dirty="0">
                <a:solidFill>
                  <a:schemeClr val="accent5">
                    <a:lumMod val="50000"/>
                  </a:schemeClr>
                </a:solidFill>
                <a:latin typeface="Century Gothic" panose="020B0502020202020204" pitchFamily="34" charset="0"/>
              </a:rPr>
              <a:t>Yes, I chose a bad team</a:t>
            </a:r>
            <a:r>
              <a:rPr lang="es-GB" sz="1900" dirty="0">
                <a:solidFill>
                  <a:schemeClr val="accent5">
                    <a:lumMod val="50000"/>
                  </a:schemeClr>
                </a:solidFill>
                <a:latin typeface="Century Gothic" panose="020B0502020202020204" pitchFamily="34" charset="0"/>
              </a:rPr>
              <a:t>.</a:t>
            </a:r>
          </a:p>
        </p:txBody>
      </p:sp>
      <p:sp>
        <p:nvSpPr>
          <p:cNvPr id="62" name="TextBox 23">
            <a:extLst>
              <a:ext uri="{FF2B5EF4-FFF2-40B4-BE49-F238E27FC236}">
                <a16:creationId xmlns:a16="http://schemas.microsoft.com/office/drawing/2014/main" id="{2B6AC141-EC16-1C42-B998-EEDD2371CFEF}"/>
              </a:ext>
            </a:extLst>
          </p:cNvPr>
          <p:cNvSpPr txBox="1"/>
          <p:nvPr/>
        </p:nvSpPr>
        <p:spPr>
          <a:xfrm>
            <a:off x="5154913" y="4291726"/>
            <a:ext cx="3360940" cy="677108"/>
          </a:xfrm>
          <a:prstGeom prst="rect">
            <a:avLst/>
          </a:prstGeom>
          <a:noFill/>
        </p:spPr>
        <p:txBody>
          <a:bodyPr wrap="square" rtlCol="0">
            <a:spAutoFit/>
          </a:bodyPr>
          <a:lstStyle/>
          <a:p>
            <a:r>
              <a:rPr lang="en-GB" sz="1900" dirty="0">
                <a:solidFill>
                  <a:schemeClr val="accent5">
                    <a:lumMod val="50000"/>
                  </a:schemeClr>
                </a:solidFill>
                <a:latin typeface="Century Gothic" panose="020B0502020202020204" pitchFamily="34" charset="0"/>
              </a:rPr>
              <a:t>4a) Did I collect... ?  </a:t>
            </a:r>
            <a:r>
              <a:rPr lang="en-GB" sz="1900" dirty="0">
                <a:solidFill>
                  <a:schemeClr val="accent5">
                    <a:lumMod val="50000"/>
                  </a:schemeClr>
                </a:solidFill>
                <a:latin typeface="Century Gothic" panose="020B0502020202020204" pitchFamily="34" charset="0"/>
                <a:sym typeface="Wingdings" pitchFamily="2" charset="2"/>
              </a:rPr>
              <a:t></a:t>
            </a:r>
            <a:endParaRPr lang="en-GB" sz="1900" dirty="0">
              <a:solidFill>
                <a:schemeClr val="accent5">
                  <a:lumMod val="50000"/>
                </a:schemeClr>
              </a:solidFill>
              <a:latin typeface="Century Gothic" panose="020B0502020202020204" pitchFamily="34" charset="0"/>
            </a:endParaRPr>
          </a:p>
          <a:p>
            <a:r>
              <a:rPr lang="en-GB" sz="1900" dirty="0">
                <a:solidFill>
                  <a:schemeClr val="accent5">
                    <a:lumMod val="50000"/>
                  </a:schemeClr>
                </a:solidFill>
                <a:latin typeface="Century Gothic" panose="020B0502020202020204" pitchFamily="34" charset="0"/>
              </a:rPr>
              <a:t>4b) Did you collect...? </a:t>
            </a:r>
            <a:r>
              <a:rPr lang="en-GB" sz="1900" dirty="0">
                <a:solidFill>
                  <a:schemeClr val="accent5">
                    <a:lumMod val="50000"/>
                  </a:schemeClr>
                </a:solidFill>
                <a:latin typeface="Century Gothic" panose="020B0502020202020204" pitchFamily="34" charset="0"/>
                <a:sym typeface="Wingdings" pitchFamily="2" charset="2"/>
              </a:rPr>
              <a:t> </a:t>
            </a:r>
            <a:endParaRPr lang="en-GB" sz="1900" dirty="0">
              <a:solidFill>
                <a:schemeClr val="accent5">
                  <a:lumMod val="50000"/>
                </a:schemeClr>
              </a:solidFill>
              <a:latin typeface="Century Gothic" panose="020B0502020202020204" pitchFamily="34" charset="0"/>
            </a:endParaRPr>
          </a:p>
        </p:txBody>
      </p:sp>
      <p:sp>
        <p:nvSpPr>
          <p:cNvPr id="63" name="CuadroTexto 62">
            <a:extLst>
              <a:ext uri="{FF2B5EF4-FFF2-40B4-BE49-F238E27FC236}">
                <a16:creationId xmlns:a16="http://schemas.microsoft.com/office/drawing/2014/main" id="{A884810A-DFE0-4541-9B40-601B17C887FA}"/>
              </a:ext>
            </a:extLst>
          </p:cNvPr>
          <p:cNvSpPr txBox="1"/>
          <p:nvPr/>
        </p:nvSpPr>
        <p:spPr>
          <a:xfrm>
            <a:off x="8040476" y="4288959"/>
            <a:ext cx="5611281" cy="384721"/>
          </a:xfrm>
          <a:prstGeom prst="rect">
            <a:avLst/>
          </a:prstGeom>
          <a:noFill/>
        </p:spPr>
        <p:txBody>
          <a:bodyPr wrap="square" rtlCol="0">
            <a:spAutoFit/>
          </a:bodyPr>
          <a:lstStyle/>
          <a:p>
            <a:pPr algn="l"/>
            <a:r>
              <a:rPr lang="en-GB" sz="1900" dirty="0">
                <a:solidFill>
                  <a:schemeClr val="accent5">
                    <a:lumMod val="50000"/>
                  </a:schemeClr>
                </a:solidFill>
                <a:latin typeface="Century Gothic" panose="020B0502020202020204" pitchFamily="34" charset="0"/>
              </a:rPr>
              <a:t>No, you only went out after.</a:t>
            </a:r>
            <a:endParaRPr lang="es-GB" sz="1900" dirty="0">
              <a:solidFill>
                <a:schemeClr val="accent5">
                  <a:lumMod val="50000"/>
                </a:schemeClr>
              </a:solidFill>
              <a:latin typeface="Century Gothic" panose="020B0502020202020204" pitchFamily="34" charset="0"/>
            </a:endParaRPr>
          </a:p>
        </p:txBody>
      </p:sp>
      <p:sp>
        <p:nvSpPr>
          <p:cNvPr id="64" name="CuadroTexto 63">
            <a:extLst>
              <a:ext uri="{FF2B5EF4-FFF2-40B4-BE49-F238E27FC236}">
                <a16:creationId xmlns:a16="http://schemas.microsoft.com/office/drawing/2014/main" id="{43521E2B-F880-7740-9252-27B73303D4F5}"/>
              </a:ext>
            </a:extLst>
          </p:cNvPr>
          <p:cNvSpPr txBox="1"/>
          <p:nvPr/>
        </p:nvSpPr>
        <p:spPr>
          <a:xfrm>
            <a:off x="8258865" y="4583513"/>
            <a:ext cx="4788806" cy="384721"/>
          </a:xfrm>
          <a:prstGeom prst="rect">
            <a:avLst/>
          </a:prstGeom>
          <a:noFill/>
        </p:spPr>
        <p:txBody>
          <a:bodyPr wrap="square" rtlCol="0">
            <a:spAutoFit/>
          </a:bodyPr>
          <a:lstStyle/>
          <a:p>
            <a:pPr algn="l"/>
            <a:r>
              <a:rPr lang="en-GB" sz="1900" dirty="0">
                <a:solidFill>
                  <a:schemeClr val="accent5">
                    <a:lumMod val="50000"/>
                  </a:schemeClr>
                </a:solidFill>
                <a:latin typeface="Century Gothic" panose="020B0502020202020204" pitchFamily="34" charset="0"/>
              </a:rPr>
              <a:t>Yes, I also printed the tickets.</a:t>
            </a:r>
            <a:endParaRPr lang="es-GB" sz="1900" dirty="0">
              <a:solidFill>
                <a:schemeClr val="accent5">
                  <a:lumMod val="50000"/>
                </a:schemeClr>
              </a:solidFill>
              <a:latin typeface="Century Gothic" panose="020B0502020202020204" pitchFamily="34" charset="0"/>
            </a:endParaRPr>
          </a:p>
        </p:txBody>
      </p:sp>
      <p:sp>
        <p:nvSpPr>
          <p:cNvPr id="44" name="Title 2">
            <a:extLst>
              <a:ext uri="{FF2B5EF4-FFF2-40B4-BE49-F238E27FC236}">
                <a16:creationId xmlns:a16="http://schemas.microsoft.com/office/drawing/2014/main" id="{2E916929-990F-7F44-8E90-6C2F9A2BE70F}"/>
              </a:ext>
            </a:extLst>
          </p:cNvPr>
          <p:cNvSpPr txBox="1">
            <a:spLocks/>
          </p:cNvSpPr>
          <p:nvPr/>
        </p:nvSpPr>
        <p:spPr>
          <a:xfrm>
            <a:off x="42287" y="454447"/>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48" name="Title 2">
            <a:extLst>
              <a:ext uri="{FF2B5EF4-FFF2-40B4-BE49-F238E27FC236}">
                <a16:creationId xmlns:a16="http://schemas.microsoft.com/office/drawing/2014/main" id="{A6DCB872-8CC4-A943-B035-7C944DE75F8C}"/>
              </a:ext>
            </a:extLst>
          </p:cNvPr>
          <p:cNvSpPr txBox="1">
            <a:spLocks/>
          </p:cNvSpPr>
          <p:nvPr/>
        </p:nvSpPr>
        <p:spPr>
          <a:xfrm>
            <a:off x="30815" y="709172"/>
            <a:ext cx="5142811"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Write down the answer in English.</a:t>
            </a:r>
            <a:endParaRPr lang="en-US" sz="2000" dirty="0">
              <a:solidFill>
                <a:srgbClr val="002060"/>
              </a:solidFill>
            </a:endParaRPr>
          </a:p>
        </p:txBody>
      </p:sp>
      <p:sp>
        <p:nvSpPr>
          <p:cNvPr id="49" name="TextBox 57">
            <a:extLst>
              <a:ext uri="{FF2B5EF4-FFF2-40B4-BE49-F238E27FC236}">
                <a16:creationId xmlns:a16="http://schemas.microsoft.com/office/drawing/2014/main" id="{9F905CD9-F55B-934D-A7AE-CAEA8A266694}"/>
              </a:ext>
            </a:extLst>
          </p:cNvPr>
          <p:cNvSpPr txBox="1"/>
          <p:nvPr/>
        </p:nvSpPr>
        <p:spPr>
          <a:xfrm>
            <a:off x="64956" y="5161515"/>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5.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Decidiste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hacer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ejercicio</a:t>
            </a:r>
            <a:r>
              <a:rPr lang="en-GB" sz="2400" dirty="0">
                <a:solidFill>
                  <a:schemeClr val="accent5">
                    <a:lumMod val="50000"/>
                  </a:schemeClr>
                </a:solidFill>
                <a:latin typeface="Century Gothic" panose="020B0502020202020204" pitchFamily="34" charset="0"/>
              </a:rPr>
              <a:t>?</a:t>
            </a:r>
          </a:p>
        </p:txBody>
      </p:sp>
      <p:cxnSp>
        <p:nvCxnSpPr>
          <p:cNvPr id="50" name="Straight Connector 49"/>
          <p:cNvCxnSpPr/>
          <p:nvPr/>
        </p:nvCxnSpPr>
        <p:spPr>
          <a:xfrm flipV="1">
            <a:off x="475498" y="6022128"/>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21">
            <a:extLst>
              <a:ext uri="{FF2B5EF4-FFF2-40B4-BE49-F238E27FC236}">
                <a16:creationId xmlns:a16="http://schemas.microsoft.com/office/drawing/2014/main" id="{FEDBDF69-F151-5A40-A776-D507EF729B66}"/>
              </a:ext>
            </a:extLst>
          </p:cNvPr>
          <p:cNvSpPr txBox="1"/>
          <p:nvPr/>
        </p:nvSpPr>
        <p:spPr>
          <a:xfrm>
            <a:off x="5197340" y="392093"/>
            <a:ext cx="5861851" cy="1015663"/>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Which question did you hear, ‘a’ or ‘b’? </a:t>
            </a:r>
          </a:p>
          <a:p>
            <a:r>
              <a:rPr lang="en-GB" sz="2000" dirty="0">
                <a:solidFill>
                  <a:srgbClr val="002060"/>
                </a:solidFill>
                <a:latin typeface="Century Gothic" panose="020B0502020202020204" pitchFamily="34" charset="0"/>
              </a:rPr>
              <a:t>Was it –</a:t>
            </a:r>
            <a:r>
              <a:rPr lang="en-GB" sz="2000" dirty="0">
                <a:solidFill>
                  <a:srgbClr val="F66400"/>
                </a:solidFill>
                <a:latin typeface="Century Gothic" panose="020B0502020202020204" pitchFamily="34" charset="0"/>
              </a:rPr>
              <a:t>í</a:t>
            </a:r>
            <a:r>
              <a:rPr lang="en-GB" sz="2000" dirty="0">
                <a:solidFill>
                  <a:srgbClr val="002060"/>
                </a:solidFill>
                <a:latin typeface="Century Gothic" panose="020B0502020202020204" pitchFamily="34" charset="0"/>
              </a:rPr>
              <a:t> (‘I’) or –</a:t>
            </a:r>
            <a:r>
              <a:rPr lang="en-GB" sz="2000" dirty="0">
                <a:solidFill>
                  <a:srgbClr val="F66400"/>
                </a:solidFill>
                <a:latin typeface="Century Gothic" panose="020B0502020202020204" pitchFamily="34" charset="0"/>
              </a:rPr>
              <a:t>iste</a:t>
            </a:r>
            <a:r>
              <a:rPr lang="en-GB" sz="2000" dirty="0">
                <a:solidFill>
                  <a:srgbClr val="002060"/>
                </a:solidFill>
                <a:latin typeface="Century Gothic" panose="020B0502020202020204" pitchFamily="34" charset="0"/>
              </a:rPr>
              <a:t> (‘you’)?</a:t>
            </a:r>
          </a:p>
          <a:p>
            <a:r>
              <a:rPr lang="en-GB" sz="2000" dirty="0">
                <a:solidFill>
                  <a:srgbClr val="002060"/>
                </a:solidFill>
                <a:latin typeface="Century Gothic" panose="020B0502020202020204" pitchFamily="34" charset="0"/>
              </a:rPr>
              <a:t>Give the corresponding answer in Spanish.</a:t>
            </a:r>
            <a:r>
              <a:rPr lang="en-GB" sz="2000" u="sng" dirty="0">
                <a:solidFill>
                  <a:schemeClr val="accent5">
                    <a:lumMod val="50000"/>
                  </a:schemeClr>
                </a:solidFill>
                <a:latin typeface="Century Gothic" panose="020B0502020202020204" pitchFamily="34" charset="0"/>
              </a:rPr>
              <a:t> </a:t>
            </a:r>
          </a:p>
        </p:txBody>
      </p:sp>
      <p:sp>
        <p:nvSpPr>
          <p:cNvPr id="53" name="TextBox 23">
            <a:extLst>
              <a:ext uri="{FF2B5EF4-FFF2-40B4-BE49-F238E27FC236}">
                <a16:creationId xmlns:a16="http://schemas.microsoft.com/office/drawing/2014/main" id="{2B6AC141-EC16-1C42-B998-EEDD2371CFEF}"/>
              </a:ext>
            </a:extLst>
          </p:cNvPr>
          <p:cNvSpPr txBox="1"/>
          <p:nvPr/>
        </p:nvSpPr>
        <p:spPr>
          <a:xfrm>
            <a:off x="5183107" y="5213946"/>
            <a:ext cx="3672089" cy="677108"/>
          </a:xfrm>
          <a:prstGeom prst="rect">
            <a:avLst/>
          </a:prstGeom>
          <a:noFill/>
        </p:spPr>
        <p:txBody>
          <a:bodyPr wrap="square" rtlCol="0">
            <a:spAutoFit/>
          </a:bodyPr>
          <a:lstStyle/>
          <a:p>
            <a:r>
              <a:rPr lang="en-GB" sz="1900" dirty="0">
                <a:solidFill>
                  <a:schemeClr val="accent5">
                    <a:lumMod val="50000"/>
                  </a:schemeClr>
                </a:solidFill>
                <a:latin typeface="Century Gothic" panose="020B0502020202020204" pitchFamily="34" charset="0"/>
              </a:rPr>
              <a:t>5a) Did I choose... ?  </a:t>
            </a:r>
            <a:r>
              <a:rPr lang="en-GB" sz="1900" dirty="0">
                <a:solidFill>
                  <a:schemeClr val="accent5">
                    <a:lumMod val="50000"/>
                  </a:schemeClr>
                </a:solidFill>
                <a:latin typeface="Century Gothic" panose="020B0502020202020204" pitchFamily="34" charset="0"/>
                <a:sym typeface="Wingdings" pitchFamily="2" charset="2"/>
              </a:rPr>
              <a:t></a:t>
            </a:r>
            <a:endParaRPr lang="en-GB" sz="1900" dirty="0">
              <a:solidFill>
                <a:schemeClr val="accent5">
                  <a:lumMod val="50000"/>
                </a:schemeClr>
              </a:solidFill>
              <a:latin typeface="Century Gothic" panose="020B0502020202020204" pitchFamily="34" charset="0"/>
            </a:endParaRPr>
          </a:p>
          <a:p>
            <a:r>
              <a:rPr lang="en-GB" sz="1900" dirty="0">
                <a:solidFill>
                  <a:schemeClr val="accent5">
                    <a:lumMod val="50000"/>
                  </a:schemeClr>
                </a:solidFill>
                <a:latin typeface="Century Gothic" panose="020B0502020202020204" pitchFamily="34" charset="0"/>
              </a:rPr>
              <a:t>5b) Did you choose...? </a:t>
            </a:r>
            <a:r>
              <a:rPr lang="en-GB" sz="1900" dirty="0">
                <a:solidFill>
                  <a:schemeClr val="accent5">
                    <a:lumMod val="50000"/>
                  </a:schemeClr>
                </a:solidFill>
                <a:latin typeface="Century Gothic" panose="020B0502020202020204" pitchFamily="34" charset="0"/>
                <a:sym typeface="Wingdings" pitchFamily="2" charset="2"/>
              </a:rPr>
              <a:t> </a:t>
            </a:r>
            <a:endParaRPr lang="en-GB" sz="1900" dirty="0">
              <a:solidFill>
                <a:schemeClr val="accent5">
                  <a:lumMod val="50000"/>
                </a:schemeClr>
              </a:solidFill>
              <a:latin typeface="Century Gothic" panose="020B0502020202020204" pitchFamily="34" charset="0"/>
            </a:endParaRPr>
          </a:p>
        </p:txBody>
      </p:sp>
      <p:sp>
        <p:nvSpPr>
          <p:cNvPr id="54" name="CuadroTexto 63">
            <a:extLst>
              <a:ext uri="{FF2B5EF4-FFF2-40B4-BE49-F238E27FC236}">
                <a16:creationId xmlns:a16="http://schemas.microsoft.com/office/drawing/2014/main" id="{43521E2B-F880-7740-9252-27B73303D4F5}"/>
              </a:ext>
            </a:extLst>
          </p:cNvPr>
          <p:cNvSpPr txBox="1"/>
          <p:nvPr/>
        </p:nvSpPr>
        <p:spPr>
          <a:xfrm>
            <a:off x="8473870" y="5508581"/>
            <a:ext cx="4576878" cy="384721"/>
          </a:xfrm>
          <a:prstGeom prst="rect">
            <a:avLst/>
          </a:prstGeom>
          <a:noFill/>
        </p:spPr>
        <p:txBody>
          <a:bodyPr wrap="square" rtlCol="0">
            <a:spAutoFit/>
          </a:bodyPr>
          <a:lstStyle/>
          <a:p>
            <a:pPr algn="l"/>
            <a:r>
              <a:rPr lang="en-GB" sz="1900" dirty="0">
                <a:solidFill>
                  <a:schemeClr val="accent5">
                    <a:lumMod val="50000"/>
                  </a:schemeClr>
                </a:solidFill>
                <a:latin typeface="Century Gothic" panose="020B0502020202020204" pitchFamily="34" charset="0"/>
              </a:rPr>
              <a:t>Yes, because it’s fun.</a:t>
            </a:r>
            <a:endParaRPr lang="es-GB" sz="1900" dirty="0">
              <a:solidFill>
                <a:schemeClr val="accent5">
                  <a:lumMod val="50000"/>
                </a:schemeClr>
              </a:solidFill>
              <a:latin typeface="Century Gothic" panose="020B0502020202020204" pitchFamily="34" charset="0"/>
            </a:endParaRPr>
          </a:p>
        </p:txBody>
      </p:sp>
      <p:sp>
        <p:nvSpPr>
          <p:cNvPr id="57" name="CuadroTexto 62">
            <a:extLst>
              <a:ext uri="{FF2B5EF4-FFF2-40B4-BE49-F238E27FC236}">
                <a16:creationId xmlns:a16="http://schemas.microsoft.com/office/drawing/2014/main" id="{A884810A-DFE0-4541-9B40-601B17C887FA}"/>
              </a:ext>
            </a:extLst>
          </p:cNvPr>
          <p:cNvSpPr txBox="1"/>
          <p:nvPr/>
        </p:nvSpPr>
        <p:spPr>
          <a:xfrm>
            <a:off x="8056472" y="5186301"/>
            <a:ext cx="4546312" cy="384721"/>
          </a:xfrm>
          <a:prstGeom prst="rect">
            <a:avLst/>
          </a:prstGeom>
          <a:noFill/>
        </p:spPr>
        <p:txBody>
          <a:bodyPr wrap="square" rtlCol="0">
            <a:spAutoFit/>
          </a:bodyPr>
          <a:lstStyle/>
          <a:p>
            <a:pPr algn="l"/>
            <a:r>
              <a:rPr lang="es-GB" sz="1900" dirty="0">
                <a:solidFill>
                  <a:schemeClr val="accent5">
                    <a:lumMod val="50000"/>
                  </a:schemeClr>
                </a:solidFill>
                <a:latin typeface="Century Gothic" panose="020B0502020202020204" pitchFamily="34" charset="0"/>
              </a:rPr>
              <a:t>No, </a:t>
            </a:r>
            <a:r>
              <a:rPr lang="en-GB" sz="1900" dirty="0">
                <a:solidFill>
                  <a:schemeClr val="accent5">
                    <a:lumMod val="50000"/>
                  </a:schemeClr>
                </a:solidFill>
                <a:latin typeface="Century Gothic" panose="020B0502020202020204" pitchFamily="34" charset="0"/>
              </a:rPr>
              <a:t>you chose to study German</a:t>
            </a:r>
            <a:r>
              <a:rPr lang="es-GB" sz="1900"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2133963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42287" y="449678"/>
            <a:ext cx="5750377"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42287" y="454447"/>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24770" y="2139164"/>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2.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Subiste</a:t>
            </a:r>
            <a:r>
              <a:rPr lang="en-GB" sz="2400" dirty="0">
                <a:solidFill>
                  <a:schemeClr val="accent5">
                    <a:lumMod val="50000"/>
                  </a:schemeClr>
                </a:solidFill>
                <a:latin typeface="Century Gothic" panose="020B0502020202020204" pitchFamily="34" charset="0"/>
              </a:rPr>
              <a:t> la </a:t>
            </a:r>
            <a:r>
              <a:rPr lang="en-GB" sz="2400" dirty="0" err="1">
                <a:solidFill>
                  <a:schemeClr val="accent5">
                    <a:lumMod val="50000"/>
                  </a:schemeClr>
                </a:solidFill>
                <a:latin typeface="Century Gothic" panose="020B0502020202020204" pitchFamily="34" charset="0"/>
              </a:rPr>
              <a:t>montaña</a:t>
            </a:r>
            <a:r>
              <a:rPr lang="en-GB" sz="2400" dirty="0">
                <a:solidFill>
                  <a:schemeClr val="accent5">
                    <a:lumMod val="50000"/>
                  </a:schemeClr>
                </a:solidFill>
                <a:latin typeface="Century Gothic" panose="020B0502020202020204" pitchFamily="34" charset="0"/>
              </a:rPr>
              <a:t>?</a:t>
            </a: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30815" y="709172"/>
            <a:ext cx="5142811"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Write down the answer in English.</a:t>
            </a:r>
            <a:endParaRPr lang="en-US" sz="2000" dirty="0">
              <a:solidFill>
                <a:srgbClr val="002060"/>
              </a:solidFill>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25701" y="1119249"/>
            <a:ext cx="5755492"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1. ¿Salí con un inglés?</a:t>
            </a:r>
          </a:p>
        </p:txBody>
      </p:sp>
      <p:sp>
        <p:nvSpPr>
          <p:cNvPr id="47" name="TextBox 56">
            <a:extLst>
              <a:ext uri="{FF2B5EF4-FFF2-40B4-BE49-F238E27FC236}">
                <a16:creationId xmlns:a16="http://schemas.microsoft.com/office/drawing/2014/main" id="{44ACD847-DE5B-1B43-9684-973E8B9EF474}"/>
              </a:ext>
            </a:extLst>
          </p:cNvPr>
          <p:cNvSpPr txBox="1"/>
          <p:nvPr/>
        </p:nvSpPr>
        <p:spPr>
          <a:xfrm>
            <a:off x="24770" y="3133206"/>
            <a:ext cx="5451050"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3.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Perdiste</a:t>
            </a:r>
            <a:r>
              <a:rPr lang="en-GB" sz="2400" dirty="0">
                <a:solidFill>
                  <a:schemeClr val="accent5">
                    <a:lumMod val="50000"/>
                  </a:schemeClr>
                </a:solidFill>
                <a:latin typeface="Century Gothic" panose="020B0502020202020204" pitchFamily="34" charset="0"/>
              </a:rPr>
              <a:t> el partido de fútbol?</a:t>
            </a:r>
          </a:p>
        </p:txBody>
      </p:sp>
      <p:sp>
        <p:nvSpPr>
          <p:cNvPr id="52" name="TextBox 57">
            <a:extLst>
              <a:ext uri="{FF2B5EF4-FFF2-40B4-BE49-F238E27FC236}">
                <a16:creationId xmlns:a16="http://schemas.microsoft.com/office/drawing/2014/main" id="{9F905CD9-F55B-934D-A7AE-CAEA8A266694}"/>
              </a:ext>
            </a:extLst>
          </p:cNvPr>
          <p:cNvSpPr txBox="1"/>
          <p:nvPr/>
        </p:nvSpPr>
        <p:spPr>
          <a:xfrm>
            <a:off x="24770" y="4162525"/>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4.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Recogí</a:t>
            </a:r>
            <a:r>
              <a:rPr lang="en-GB" sz="2400" dirty="0">
                <a:solidFill>
                  <a:schemeClr val="accent5">
                    <a:lumMod val="50000"/>
                  </a:schemeClr>
                </a:solidFill>
                <a:latin typeface="Century Gothic" panose="020B0502020202020204" pitchFamily="34" charset="0"/>
              </a:rPr>
              <a:t> los </a:t>
            </a:r>
            <a:r>
              <a:rPr lang="en-GB" sz="2400" dirty="0" err="1">
                <a:solidFill>
                  <a:schemeClr val="accent5">
                    <a:lumMod val="50000"/>
                  </a:schemeClr>
                </a:solidFill>
                <a:latin typeface="Century Gothic" panose="020B0502020202020204" pitchFamily="34" charset="0"/>
              </a:rPr>
              <a:t>billetes</a:t>
            </a:r>
            <a:r>
              <a:rPr lang="en-GB" sz="2400" dirty="0">
                <a:solidFill>
                  <a:schemeClr val="accent5">
                    <a:lumMod val="50000"/>
                  </a:schemeClr>
                </a:solidFill>
                <a:latin typeface="Century Gothic" panose="020B0502020202020204" pitchFamily="34" charset="0"/>
              </a:rPr>
              <a:t>?</a:t>
            </a:r>
          </a:p>
        </p:txBody>
      </p:sp>
      <p:sp>
        <p:nvSpPr>
          <p:cNvPr id="2" name="Title 1"/>
          <p:cNvSpPr>
            <a:spLocks noGrp="1"/>
          </p:cNvSpPr>
          <p:nvPr>
            <p:ph type="title"/>
          </p:nvPr>
        </p:nvSpPr>
        <p:spPr>
          <a:xfrm>
            <a:off x="11470" y="94815"/>
            <a:ext cx="1637794" cy="390576"/>
          </a:xfrm>
        </p:spPr>
        <p:txBody>
          <a:bodyPr>
            <a:normAutofit/>
          </a:bodyPr>
          <a:lstStyle/>
          <a:p>
            <a:r>
              <a:rPr lang="en-GB" sz="2000" b="1" dirty="0"/>
              <a:t>Persona A</a:t>
            </a:r>
          </a:p>
        </p:txBody>
      </p:sp>
      <p:sp>
        <p:nvSpPr>
          <p:cNvPr id="29" name="TextBox 57">
            <a:extLst>
              <a:ext uri="{FF2B5EF4-FFF2-40B4-BE49-F238E27FC236}">
                <a16:creationId xmlns:a16="http://schemas.microsoft.com/office/drawing/2014/main" id="{9F905CD9-F55B-934D-A7AE-CAEA8A266694}"/>
              </a:ext>
            </a:extLst>
          </p:cNvPr>
          <p:cNvSpPr txBox="1"/>
          <p:nvPr/>
        </p:nvSpPr>
        <p:spPr>
          <a:xfrm>
            <a:off x="24770" y="5207752"/>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5.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Elegiste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estudiar</a:t>
            </a:r>
            <a:r>
              <a:rPr lang="en-GB" sz="2400" dirty="0">
                <a:solidFill>
                  <a:schemeClr val="accent5">
                    <a:lumMod val="50000"/>
                  </a:schemeClr>
                </a:solidFill>
                <a:latin typeface="Century Gothic" panose="020B0502020202020204" pitchFamily="34" charset="0"/>
              </a:rPr>
              <a:t> inglés?</a:t>
            </a:r>
            <a:r>
              <a:rPr lang="en-GB" sz="2400" b="1" dirty="0">
                <a:solidFill>
                  <a:schemeClr val="accent5">
                    <a:lumMod val="50000"/>
                  </a:schemeClr>
                </a:solidFill>
                <a:latin typeface="Century Gothic" panose="020B0502020202020204" pitchFamily="34" charset="0"/>
              </a:rPr>
              <a:t> </a:t>
            </a:r>
            <a:endParaRPr lang="en-GB" sz="2400" dirty="0">
              <a:solidFill>
                <a:schemeClr val="accent5">
                  <a:lumMod val="50000"/>
                </a:schemeClr>
              </a:solidFill>
              <a:latin typeface="Century Gothic" panose="020B0502020202020204" pitchFamily="34" charset="0"/>
            </a:endParaRPr>
          </a:p>
        </p:txBody>
      </p:sp>
      <p:sp>
        <p:nvSpPr>
          <p:cNvPr id="73" name="Rectangle 2">
            <a:extLst>
              <a:ext uri="{FF2B5EF4-FFF2-40B4-BE49-F238E27FC236}">
                <a16:creationId xmlns:a16="http://schemas.microsoft.com/office/drawing/2014/main" id="{574697B5-94F6-8A45-BF21-F180E2460780}"/>
              </a:ext>
            </a:extLst>
          </p:cNvPr>
          <p:cNvSpPr/>
          <p:nvPr/>
        </p:nvSpPr>
        <p:spPr>
          <a:xfrm>
            <a:off x="6029662" y="449678"/>
            <a:ext cx="5962201"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74" name="TextBox 7">
            <a:extLst>
              <a:ext uri="{FF2B5EF4-FFF2-40B4-BE49-F238E27FC236}">
                <a16:creationId xmlns:a16="http://schemas.microsoft.com/office/drawing/2014/main" id="{8DC3A518-4E14-3C44-8A84-B5E5C7C93710}"/>
              </a:ext>
            </a:extLst>
          </p:cNvPr>
          <p:cNvSpPr txBox="1"/>
          <p:nvPr/>
        </p:nvSpPr>
        <p:spPr>
          <a:xfrm>
            <a:off x="6051718" y="2177268"/>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2.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Saliste</a:t>
            </a:r>
            <a:r>
              <a:rPr lang="en-GB" sz="2400" dirty="0">
                <a:solidFill>
                  <a:schemeClr val="accent5">
                    <a:lumMod val="50000"/>
                  </a:schemeClr>
                </a:solidFill>
                <a:latin typeface="Century Gothic" panose="020B0502020202020204" pitchFamily="34" charset="0"/>
              </a:rPr>
              <a:t> con </a:t>
            </a:r>
            <a:r>
              <a:rPr lang="en-GB" sz="2400" dirty="0" err="1">
                <a:solidFill>
                  <a:schemeClr val="accent5">
                    <a:lumMod val="50000"/>
                  </a:schemeClr>
                </a:solidFill>
                <a:latin typeface="Century Gothic" panose="020B0502020202020204" pitchFamily="34" charset="0"/>
              </a:rPr>
              <a:t>tu</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hermana</a:t>
            </a:r>
            <a:r>
              <a:rPr lang="en-GB" sz="2400" dirty="0">
                <a:solidFill>
                  <a:schemeClr val="accent5">
                    <a:lumMod val="50000"/>
                  </a:schemeClr>
                </a:solidFill>
                <a:latin typeface="Century Gothic" panose="020B0502020202020204" pitchFamily="34" charset="0"/>
              </a:rPr>
              <a:t> ?</a:t>
            </a:r>
          </a:p>
        </p:txBody>
      </p:sp>
      <p:sp>
        <p:nvSpPr>
          <p:cNvPr id="75" name="TextBox 6">
            <a:extLst>
              <a:ext uri="{FF2B5EF4-FFF2-40B4-BE49-F238E27FC236}">
                <a16:creationId xmlns:a16="http://schemas.microsoft.com/office/drawing/2014/main" id="{E150F2CC-C803-574B-9220-7DADD99AB06E}"/>
              </a:ext>
            </a:extLst>
          </p:cNvPr>
          <p:cNvSpPr txBox="1"/>
          <p:nvPr/>
        </p:nvSpPr>
        <p:spPr>
          <a:xfrm>
            <a:off x="6041749" y="1181038"/>
            <a:ext cx="5755492"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1. ¿</a:t>
            </a:r>
            <a:r>
              <a:rPr lang="en-GB" sz="2400" dirty="0" err="1">
                <a:solidFill>
                  <a:schemeClr val="accent5">
                    <a:lumMod val="50000"/>
                  </a:schemeClr>
                </a:solidFill>
                <a:latin typeface="Century Gothic" panose="020B0502020202020204" pitchFamily="34" charset="0"/>
              </a:rPr>
              <a:t>Recogí</a:t>
            </a:r>
            <a:r>
              <a:rPr lang="en-GB" sz="2400" dirty="0">
                <a:solidFill>
                  <a:schemeClr val="accent5">
                    <a:lumMod val="50000"/>
                  </a:schemeClr>
                </a:solidFill>
                <a:latin typeface="Century Gothic" panose="020B0502020202020204" pitchFamily="34" charset="0"/>
              </a:rPr>
              <a:t> las entradas?</a:t>
            </a:r>
          </a:p>
        </p:txBody>
      </p:sp>
      <p:sp>
        <p:nvSpPr>
          <p:cNvPr id="76" name="TextBox 56">
            <a:extLst>
              <a:ext uri="{FF2B5EF4-FFF2-40B4-BE49-F238E27FC236}">
                <a16:creationId xmlns:a16="http://schemas.microsoft.com/office/drawing/2014/main" id="{44ACD847-DE5B-1B43-9684-973E8B9EF474}"/>
              </a:ext>
            </a:extLst>
          </p:cNvPr>
          <p:cNvSpPr txBox="1"/>
          <p:nvPr/>
        </p:nvSpPr>
        <p:spPr>
          <a:xfrm>
            <a:off x="6067863" y="3129402"/>
            <a:ext cx="5451050"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3.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Viste</a:t>
            </a:r>
            <a:r>
              <a:rPr lang="en-GB" sz="2400" dirty="0">
                <a:solidFill>
                  <a:schemeClr val="accent5">
                    <a:lumMod val="50000"/>
                  </a:schemeClr>
                </a:solidFill>
                <a:latin typeface="Century Gothic" panose="020B0502020202020204" pitchFamily="34" charset="0"/>
              </a:rPr>
              <a:t> el partido?</a:t>
            </a:r>
          </a:p>
        </p:txBody>
      </p:sp>
      <p:sp>
        <p:nvSpPr>
          <p:cNvPr id="77" name="TextBox 57">
            <a:extLst>
              <a:ext uri="{FF2B5EF4-FFF2-40B4-BE49-F238E27FC236}">
                <a16:creationId xmlns:a16="http://schemas.microsoft.com/office/drawing/2014/main" id="{9F905CD9-F55B-934D-A7AE-CAEA8A266694}"/>
              </a:ext>
            </a:extLst>
          </p:cNvPr>
          <p:cNvSpPr txBox="1"/>
          <p:nvPr/>
        </p:nvSpPr>
        <p:spPr>
          <a:xfrm>
            <a:off x="6051717" y="4027374"/>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4.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Subí</a:t>
            </a:r>
            <a:r>
              <a:rPr lang="en-GB" sz="2400" dirty="0">
                <a:solidFill>
                  <a:schemeClr val="accent5">
                    <a:lumMod val="50000"/>
                  </a:schemeClr>
                </a:solidFill>
                <a:latin typeface="Century Gothic" panose="020B0502020202020204" pitchFamily="34" charset="0"/>
              </a:rPr>
              <a:t> a la </a:t>
            </a:r>
            <a:r>
              <a:rPr lang="en-GB" sz="2400" dirty="0" err="1">
                <a:solidFill>
                  <a:schemeClr val="accent5">
                    <a:lumMod val="50000"/>
                  </a:schemeClr>
                </a:solidFill>
                <a:latin typeface="Century Gothic" panose="020B0502020202020204" pitchFamily="34" charset="0"/>
              </a:rPr>
              <a:t>torre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alta</a:t>
            </a:r>
            <a:r>
              <a:rPr lang="en-GB" sz="2400" dirty="0">
                <a:solidFill>
                  <a:schemeClr val="accent5">
                    <a:lumMod val="50000"/>
                  </a:schemeClr>
                </a:solidFill>
                <a:latin typeface="Century Gothic" panose="020B0502020202020204" pitchFamily="34" charset="0"/>
              </a:rPr>
              <a:t> a pie?</a:t>
            </a:r>
          </a:p>
        </p:txBody>
      </p:sp>
      <p:sp>
        <p:nvSpPr>
          <p:cNvPr id="82" name="Title 2">
            <a:extLst>
              <a:ext uri="{FF2B5EF4-FFF2-40B4-BE49-F238E27FC236}">
                <a16:creationId xmlns:a16="http://schemas.microsoft.com/office/drawing/2014/main" id="{2E916929-990F-7F44-8E90-6C2F9A2BE70F}"/>
              </a:ext>
            </a:extLst>
          </p:cNvPr>
          <p:cNvSpPr txBox="1">
            <a:spLocks/>
          </p:cNvSpPr>
          <p:nvPr/>
        </p:nvSpPr>
        <p:spPr>
          <a:xfrm>
            <a:off x="6029049" y="507839"/>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83" name="Title 2">
            <a:extLst>
              <a:ext uri="{FF2B5EF4-FFF2-40B4-BE49-F238E27FC236}">
                <a16:creationId xmlns:a16="http://schemas.microsoft.com/office/drawing/2014/main" id="{A6DCB872-8CC4-A943-B035-7C944DE75F8C}"/>
              </a:ext>
            </a:extLst>
          </p:cNvPr>
          <p:cNvSpPr txBox="1">
            <a:spLocks/>
          </p:cNvSpPr>
          <p:nvPr/>
        </p:nvSpPr>
        <p:spPr>
          <a:xfrm>
            <a:off x="6017577" y="762564"/>
            <a:ext cx="5142811"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Write down the answer in English.</a:t>
            </a:r>
            <a:endParaRPr lang="en-US" sz="2000" dirty="0">
              <a:solidFill>
                <a:srgbClr val="002060"/>
              </a:solidFill>
            </a:endParaRPr>
          </a:p>
        </p:txBody>
      </p:sp>
      <p:sp>
        <p:nvSpPr>
          <p:cNvPr id="84" name="TextBox 57">
            <a:extLst>
              <a:ext uri="{FF2B5EF4-FFF2-40B4-BE49-F238E27FC236}">
                <a16:creationId xmlns:a16="http://schemas.microsoft.com/office/drawing/2014/main" id="{9F905CD9-F55B-934D-A7AE-CAEA8A266694}"/>
              </a:ext>
            </a:extLst>
          </p:cNvPr>
          <p:cNvSpPr txBox="1"/>
          <p:nvPr/>
        </p:nvSpPr>
        <p:spPr>
          <a:xfrm>
            <a:off x="6063802" y="5002449"/>
            <a:ext cx="5940146" cy="461665"/>
          </a:xfrm>
          <a:prstGeom prst="rect">
            <a:avLst/>
          </a:prstGeom>
          <a:noFill/>
        </p:spPr>
        <p:txBody>
          <a:bodyPr wrap="square" rtlCol="0">
            <a:spAutoFit/>
          </a:bodyPr>
          <a:lstStyle/>
          <a:p>
            <a:r>
              <a:rPr lang="en-GB" sz="2400" b="1" dirty="0">
                <a:solidFill>
                  <a:schemeClr val="accent5">
                    <a:lumMod val="50000"/>
                  </a:schemeClr>
                </a:solidFill>
                <a:latin typeface="Century Gothic" panose="020B0502020202020204" pitchFamily="34" charset="0"/>
              </a:rPr>
              <a:t>5. </a:t>
            </a:r>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Decidiste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hacer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ejercicio</a:t>
            </a:r>
            <a:r>
              <a:rPr lang="en-GB" sz="2400" dirty="0">
                <a:solidFill>
                  <a:schemeClr val="accent5">
                    <a:lumMod val="50000"/>
                  </a:schemeClr>
                </a:solidFill>
                <a:latin typeface="Century Gothic" panose="020B0502020202020204" pitchFamily="34" charset="0"/>
              </a:rPr>
              <a:t>?</a:t>
            </a:r>
          </a:p>
        </p:txBody>
      </p:sp>
      <p:sp>
        <p:nvSpPr>
          <p:cNvPr id="86" name="Title 1"/>
          <p:cNvSpPr txBox="1">
            <a:spLocks/>
          </p:cNvSpPr>
          <p:nvPr/>
        </p:nvSpPr>
        <p:spPr>
          <a:xfrm>
            <a:off x="5964916" y="-5982"/>
            <a:ext cx="1699825" cy="534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000" b="1" dirty="0"/>
              <a:t>Persona B</a:t>
            </a:r>
          </a:p>
        </p:txBody>
      </p:sp>
      <p:sp>
        <p:nvSpPr>
          <p:cNvPr id="97" name="CuadroTexto 2">
            <a:extLst>
              <a:ext uri="{FF2B5EF4-FFF2-40B4-BE49-F238E27FC236}">
                <a16:creationId xmlns:a16="http://schemas.microsoft.com/office/drawing/2014/main" id="{3452455F-4ECC-0C44-A04E-E465282A56A5}"/>
              </a:ext>
            </a:extLst>
          </p:cNvPr>
          <p:cNvSpPr txBox="1"/>
          <p:nvPr/>
        </p:nvSpPr>
        <p:spPr>
          <a:xfrm>
            <a:off x="356873" y="1548126"/>
            <a:ext cx="5608538"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and then you decided to rest.</a:t>
            </a:r>
            <a:endParaRPr lang="es-GB" sz="2000" dirty="0">
              <a:solidFill>
                <a:schemeClr val="accent5">
                  <a:lumMod val="50000"/>
                </a:schemeClr>
              </a:solidFill>
              <a:latin typeface="Century Gothic" panose="020B0502020202020204" pitchFamily="34" charset="0"/>
            </a:endParaRPr>
          </a:p>
        </p:txBody>
      </p:sp>
      <p:sp>
        <p:nvSpPr>
          <p:cNvPr id="98" name="CuadroTexto 29">
            <a:extLst>
              <a:ext uri="{FF2B5EF4-FFF2-40B4-BE49-F238E27FC236}">
                <a16:creationId xmlns:a16="http://schemas.microsoft.com/office/drawing/2014/main" id="{805D030A-492A-CC41-B6CF-9E65A9181B33}"/>
              </a:ext>
            </a:extLst>
          </p:cNvPr>
          <p:cNvSpPr txBox="1"/>
          <p:nvPr/>
        </p:nvSpPr>
        <p:spPr>
          <a:xfrm>
            <a:off x="356873" y="2611199"/>
            <a:ext cx="3376245"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I went out to the city. </a:t>
            </a:r>
          </a:p>
        </p:txBody>
      </p:sp>
      <p:sp>
        <p:nvSpPr>
          <p:cNvPr id="99" name="CuadroTexto 30">
            <a:extLst>
              <a:ext uri="{FF2B5EF4-FFF2-40B4-BE49-F238E27FC236}">
                <a16:creationId xmlns:a16="http://schemas.microsoft.com/office/drawing/2014/main" id="{A549369A-BEA4-1C41-87B9-E78AA5CD858C}"/>
              </a:ext>
            </a:extLst>
          </p:cNvPr>
          <p:cNvSpPr txBox="1"/>
          <p:nvPr/>
        </p:nvSpPr>
        <p:spPr>
          <a:xfrm>
            <a:off x="337534" y="3690219"/>
            <a:ext cx="3352200" cy="400110"/>
          </a:xfrm>
          <a:prstGeom prst="rect">
            <a:avLst/>
          </a:prstGeom>
          <a:noFill/>
        </p:spPr>
        <p:txBody>
          <a:bodyPr wrap="none" rtlCol="0">
            <a:spAutoFit/>
          </a:bodyPr>
          <a:lstStyle/>
          <a:p>
            <a:pPr algn="l"/>
            <a:r>
              <a:rPr lang="en-GB" sz="2000" dirty="0">
                <a:solidFill>
                  <a:schemeClr val="accent5">
                    <a:lumMod val="50000"/>
                  </a:schemeClr>
                </a:solidFill>
                <a:latin typeface="Century Gothic" panose="020B0502020202020204" pitchFamily="34" charset="0"/>
              </a:rPr>
              <a:t>Yes</a:t>
            </a:r>
            <a:r>
              <a:rPr lang="es-GB" sz="2000" dirty="0">
                <a:solidFill>
                  <a:schemeClr val="accent5">
                    <a:lumMod val="50000"/>
                  </a:schemeClr>
                </a:solidFill>
                <a:latin typeface="Century Gothic" panose="020B0502020202020204" pitchFamily="34" charset="0"/>
              </a:rPr>
              <a:t>, I chose a </a:t>
            </a:r>
            <a:r>
              <a:rPr lang="en-GB" sz="2000" dirty="0">
                <a:solidFill>
                  <a:schemeClr val="accent5">
                    <a:lumMod val="50000"/>
                  </a:schemeClr>
                </a:solidFill>
                <a:latin typeface="Century Gothic" panose="020B0502020202020204" pitchFamily="34" charset="0"/>
              </a:rPr>
              <a:t>bad</a:t>
            </a:r>
            <a:r>
              <a:rPr lang="es-GB" sz="2000" dirty="0">
                <a:solidFill>
                  <a:schemeClr val="accent5">
                    <a:lumMod val="50000"/>
                  </a:schemeClr>
                </a:solidFill>
                <a:latin typeface="Century Gothic" panose="020B0502020202020204" pitchFamily="34" charset="0"/>
              </a:rPr>
              <a:t> team. </a:t>
            </a:r>
          </a:p>
        </p:txBody>
      </p:sp>
      <p:sp>
        <p:nvSpPr>
          <p:cNvPr id="100" name="CuadroTexto 31">
            <a:extLst>
              <a:ext uri="{FF2B5EF4-FFF2-40B4-BE49-F238E27FC236}">
                <a16:creationId xmlns:a16="http://schemas.microsoft.com/office/drawing/2014/main" id="{91BE733A-5F05-834D-ADD1-75D367B7EC3F}"/>
              </a:ext>
            </a:extLst>
          </p:cNvPr>
          <p:cNvSpPr txBox="1"/>
          <p:nvPr/>
        </p:nvSpPr>
        <p:spPr>
          <a:xfrm>
            <a:off x="356873" y="4679101"/>
            <a:ext cx="3701654"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you only went out </a:t>
            </a:r>
            <a:r>
              <a:rPr lang="en-GB" sz="2000" dirty="0">
                <a:solidFill>
                  <a:schemeClr val="accent5">
                    <a:lumMod val="50000"/>
                  </a:schemeClr>
                </a:solidFill>
                <a:latin typeface="Century Gothic" panose="020B0502020202020204" pitchFamily="34" charset="0"/>
              </a:rPr>
              <a:t>after</a:t>
            </a:r>
            <a:r>
              <a:rPr lang="es-GB" sz="2000" dirty="0">
                <a:solidFill>
                  <a:schemeClr val="accent5">
                    <a:lumMod val="50000"/>
                  </a:schemeClr>
                </a:solidFill>
                <a:latin typeface="Century Gothic" panose="020B0502020202020204" pitchFamily="34" charset="0"/>
              </a:rPr>
              <a:t>. </a:t>
            </a:r>
          </a:p>
        </p:txBody>
      </p:sp>
      <p:sp>
        <p:nvSpPr>
          <p:cNvPr id="101" name="CuadroTexto 31">
            <a:extLst>
              <a:ext uri="{FF2B5EF4-FFF2-40B4-BE49-F238E27FC236}">
                <a16:creationId xmlns:a16="http://schemas.microsoft.com/office/drawing/2014/main" id="{91BE733A-5F05-834D-ADD1-75D367B7EC3F}"/>
              </a:ext>
            </a:extLst>
          </p:cNvPr>
          <p:cNvSpPr txBox="1"/>
          <p:nvPr/>
        </p:nvSpPr>
        <p:spPr>
          <a:xfrm>
            <a:off x="379423" y="5690156"/>
            <a:ext cx="2779928" cy="400110"/>
          </a:xfrm>
          <a:prstGeom prst="rect">
            <a:avLst/>
          </a:prstGeom>
          <a:noFill/>
        </p:spPr>
        <p:txBody>
          <a:bodyPr wrap="none" rtlCol="0">
            <a:spAutoFit/>
          </a:bodyPr>
          <a:lstStyle/>
          <a:p>
            <a:pPr algn="l"/>
            <a:r>
              <a:rPr lang="en-GB" sz="2000" dirty="0">
                <a:solidFill>
                  <a:schemeClr val="accent5">
                    <a:lumMod val="50000"/>
                  </a:schemeClr>
                </a:solidFill>
                <a:latin typeface="Century Gothic" panose="020B0502020202020204" pitchFamily="34" charset="0"/>
              </a:rPr>
              <a:t>Yes</a:t>
            </a:r>
            <a:r>
              <a:rPr lang="es-GB" sz="2000" dirty="0">
                <a:solidFill>
                  <a:schemeClr val="accent5">
                    <a:lumMod val="50000"/>
                  </a:schemeClr>
                </a:solidFill>
                <a:latin typeface="Century Gothic" panose="020B0502020202020204" pitchFamily="34" charset="0"/>
              </a:rPr>
              <a:t>, </a:t>
            </a:r>
            <a:r>
              <a:rPr lang="en-GB" sz="2000" dirty="0">
                <a:solidFill>
                  <a:schemeClr val="accent5">
                    <a:lumMod val="50000"/>
                  </a:schemeClr>
                </a:solidFill>
                <a:latin typeface="Century Gothic" panose="020B0502020202020204" pitchFamily="34" charset="0"/>
              </a:rPr>
              <a:t>because it’s fun.</a:t>
            </a:r>
            <a:endParaRPr lang="es-GB" sz="2000" dirty="0">
              <a:solidFill>
                <a:schemeClr val="accent5">
                  <a:lumMod val="50000"/>
                </a:schemeClr>
              </a:solidFill>
              <a:latin typeface="Century Gothic" panose="020B0502020202020204" pitchFamily="34" charset="0"/>
            </a:endParaRPr>
          </a:p>
        </p:txBody>
      </p:sp>
      <p:sp>
        <p:nvSpPr>
          <p:cNvPr id="102" name="CuadroTexto 43">
            <a:extLst>
              <a:ext uri="{FF2B5EF4-FFF2-40B4-BE49-F238E27FC236}">
                <a16:creationId xmlns:a16="http://schemas.microsoft.com/office/drawing/2014/main" id="{4EF05E95-FE67-F74F-B545-E6F46EC37747}"/>
              </a:ext>
            </a:extLst>
          </p:cNvPr>
          <p:cNvSpPr txBox="1"/>
          <p:nvPr/>
        </p:nvSpPr>
        <p:spPr>
          <a:xfrm>
            <a:off x="6387162" y="1671471"/>
            <a:ext cx="3849131"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Yes, and you shared the cost.</a:t>
            </a:r>
          </a:p>
        </p:txBody>
      </p:sp>
      <p:sp>
        <p:nvSpPr>
          <p:cNvPr id="103" name="CuadroTexto 47">
            <a:extLst>
              <a:ext uri="{FF2B5EF4-FFF2-40B4-BE49-F238E27FC236}">
                <a16:creationId xmlns:a16="http://schemas.microsoft.com/office/drawing/2014/main" id="{E0AE038C-F8CC-2249-ADB9-CCE97B992279}"/>
              </a:ext>
            </a:extLst>
          </p:cNvPr>
          <p:cNvSpPr txBox="1"/>
          <p:nvPr/>
        </p:nvSpPr>
        <p:spPr>
          <a:xfrm>
            <a:off x="6387162" y="2653174"/>
            <a:ext cx="4036682"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I decided to help </a:t>
            </a:r>
            <a:r>
              <a:rPr lang="en-GB" sz="2000" dirty="0">
                <a:solidFill>
                  <a:schemeClr val="accent5">
                    <a:lumMod val="50000"/>
                  </a:schemeClr>
                </a:solidFill>
                <a:latin typeface="Century Gothic" panose="020B0502020202020204" pitchFamily="34" charset="0"/>
              </a:rPr>
              <a:t>at home</a:t>
            </a:r>
            <a:r>
              <a:rPr lang="es-GB" sz="2000" dirty="0">
                <a:solidFill>
                  <a:schemeClr val="accent5">
                    <a:lumMod val="50000"/>
                  </a:schemeClr>
                </a:solidFill>
                <a:latin typeface="Century Gothic" panose="020B0502020202020204" pitchFamily="34" charset="0"/>
              </a:rPr>
              <a:t>.</a:t>
            </a:r>
          </a:p>
        </p:txBody>
      </p:sp>
      <p:sp>
        <p:nvSpPr>
          <p:cNvPr id="104" name="CuadroTexto 48">
            <a:extLst>
              <a:ext uri="{FF2B5EF4-FFF2-40B4-BE49-F238E27FC236}">
                <a16:creationId xmlns:a16="http://schemas.microsoft.com/office/drawing/2014/main" id="{809B3233-071A-534A-8605-7CF3A4A32A56}"/>
              </a:ext>
            </a:extLst>
          </p:cNvPr>
          <p:cNvSpPr txBox="1"/>
          <p:nvPr/>
        </p:nvSpPr>
        <p:spPr>
          <a:xfrm>
            <a:off x="6387162" y="3627264"/>
            <a:ext cx="2714205" cy="400110"/>
          </a:xfrm>
          <a:prstGeom prst="rect">
            <a:avLst/>
          </a:prstGeom>
          <a:noFill/>
        </p:spPr>
        <p:txBody>
          <a:bodyPr wrap="none" rtlCol="0">
            <a:spAutoFit/>
          </a:bodyPr>
          <a:lstStyle/>
          <a:p>
            <a:pPr algn="l"/>
            <a:r>
              <a:rPr lang="es-GB" sz="2000" dirty="0">
                <a:solidFill>
                  <a:schemeClr val="accent5">
                    <a:lumMod val="50000"/>
                  </a:schemeClr>
                </a:solidFill>
                <a:latin typeface="Century Gothic" panose="020B0502020202020204" pitchFamily="34" charset="0"/>
              </a:rPr>
              <a:t>No, I sold the tickets.</a:t>
            </a:r>
          </a:p>
        </p:txBody>
      </p:sp>
      <p:sp>
        <p:nvSpPr>
          <p:cNvPr id="105" name="CuadroTexto 49">
            <a:extLst>
              <a:ext uri="{FF2B5EF4-FFF2-40B4-BE49-F238E27FC236}">
                <a16:creationId xmlns:a16="http://schemas.microsoft.com/office/drawing/2014/main" id="{614C5A7B-EF4E-1C4E-9B00-61C3981C0BF8}"/>
              </a:ext>
            </a:extLst>
          </p:cNvPr>
          <p:cNvSpPr txBox="1"/>
          <p:nvPr/>
        </p:nvSpPr>
        <p:spPr>
          <a:xfrm>
            <a:off x="6387162" y="4544589"/>
            <a:ext cx="3919663" cy="400110"/>
          </a:xfrm>
          <a:prstGeom prst="rect">
            <a:avLst/>
          </a:prstGeom>
          <a:noFill/>
        </p:spPr>
        <p:txBody>
          <a:bodyPr wrap="none" rtlCol="0">
            <a:spAutoFit/>
          </a:bodyPr>
          <a:lstStyle/>
          <a:p>
            <a:pPr algn="l"/>
            <a:r>
              <a:rPr lang="en-GB" sz="2000" dirty="0">
                <a:solidFill>
                  <a:schemeClr val="accent5">
                    <a:lumMod val="50000"/>
                  </a:schemeClr>
                </a:solidFill>
                <a:latin typeface="Century Gothic" panose="020B0502020202020204" pitchFamily="34" charset="0"/>
              </a:rPr>
              <a:t>Yes, but you lost your camera.</a:t>
            </a:r>
            <a:endParaRPr lang="es-GB" sz="2000" dirty="0">
              <a:solidFill>
                <a:schemeClr val="accent5">
                  <a:lumMod val="50000"/>
                </a:schemeClr>
              </a:solidFill>
              <a:latin typeface="Century Gothic" panose="020B0502020202020204" pitchFamily="34" charset="0"/>
            </a:endParaRPr>
          </a:p>
        </p:txBody>
      </p:sp>
      <p:sp>
        <p:nvSpPr>
          <p:cNvPr id="106" name="CuadroTexto 49">
            <a:extLst>
              <a:ext uri="{FF2B5EF4-FFF2-40B4-BE49-F238E27FC236}">
                <a16:creationId xmlns:a16="http://schemas.microsoft.com/office/drawing/2014/main" id="{614C5A7B-EF4E-1C4E-9B00-61C3981C0BF8}"/>
              </a:ext>
            </a:extLst>
          </p:cNvPr>
          <p:cNvSpPr txBox="1"/>
          <p:nvPr/>
        </p:nvSpPr>
        <p:spPr>
          <a:xfrm>
            <a:off x="6446228" y="5461111"/>
            <a:ext cx="5512564"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Yes, I decided to run around the neighbourhood.</a:t>
            </a:r>
            <a:endParaRPr lang="es-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6101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p:bldP spid="104" grpId="0"/>
      <p:bldP spid="105" grpId="0"/>
      <p:bldP spid="1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Los planes de verano</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8275701" y="258166"/>
            <a:ext cx="36524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EB2573ED-B4A5-1D4C-AFCC-06101CBAFA6A}"/>
              </a:ext>
            </a:extLst>
          </p:cNvPr>
          <p:cNvSpPr txBox="1"/>
          <p:nvPr/>
        </p:nvSpPr>
        <p:spPr>
          <a:xfrm>
            <a:off x="447732" y="1103090"/>
            <a:ext cx="5471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Ejemplo</a:t>
            </a:r>
            <a:endParaRPr kumimoji="0" lang="en-US" sz="2400" b="1" i="0"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45" name="Rounded Rectangular Callout 44"/>
          <p:cNvSpPr/>
          <p:nvPr/>
        </p:nvSpPr>
        <p:spPr>
          <a:xfrm>
            <a:off x="5156938" y="2546039"/>
            <a:ext cx="5494234" cy="1026133"/>
          </a:xfrm>
          <a:prstGeom prst="wedgeRoundRectCallout">
            <a:avLst>
              <a:gd name="adj1" fmla="val -60993"/>
              <a:gd name="adj2" fmla="val -92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Vas a visitar Francia para ver las montañas.</a:t>
            </a:r>
            <a:endParaRPr lang="en-GB" sz="3200" dirty="0">
              <a:solidFill>
                <a:srgbClr val="002060"/>
              </a:solidFill>
              <a:latin typeface="Century Gothic" panose="020B0502020202020204" pitchFamily="34" charset="0"/>
            </a:endParaRPr>
          </a:p>
        </p:txBody>
      </p:sp>
      <p:sp>
        <p:nvSpPr>
          <p:cNvPr id="48" name="TextBox 47"/>
          <p:cNvSpPr txBox="1"/>
          <p:nvPr/>
        </p:nvSpPr>
        <p:spPr>
          <a:xfrm>
            <a:off x="447731" y="4795983"/>
            <a:ext cx="7456324" cy="461665"/>
          </a:xfrm>
          <a:prstGeom prst="rect">
            <a:avLst/>
          </a:prstGeom>
          <a:noFill/>
        </p:spPr>
        <p:txBody>
          <a:bodyPr wrap="square" rtlCol="0">
            <a:spAutoFit/>
          </a:bodyPr>
          <a:lstStyle/>
          <a:p>
            <a:r>
              <a:rPr lang="en-US" sz="2400" dirty="0">
                <a:solidFill>
                  <a:srgbClr val="4472C4">
                    <a:lumMod val="50000"/>
                  </a:srgbClr>
                </a:solidFill>
                <a:latin typeface="Century Gothic" panose="020B0502020202020204" pitchFamily="34" charset="0"/>
              </a:rPr>
              <a:t>Persona B: </a:t>
            </a:r>
            <a:r>
              <a:rPr lang="en-GB" sz="2400" dirty="0" err="1">
                <a:solidFill>
                  <a:schemeClr val="accent5">
                    <a:lumMod val="50000"/>
                  </a:schemeClr>
                </a:solidFill>
                <a:latin typeface="Century Gothic" panose="020B0502020202020204" pitchFamily="34" charset="0"/>
              </a:rPr>
              <a:t>Escucha</a:t>
            </a:r>
            <a:r>
              <a:rPr lang="en-GB" sz="2400" dirty="0">
                <a:solidFill>
                  <a:schemeClr val="accent5">
                    <a:lumMod val="50000"/>
                  </a:schemeClr>
                </a:solidFill>
                <a:latin typeface="Century Gothic" panose="020B0502020202020204" pitchFamily="34" charset="0"/>
              </a:rPr>
              <a:t> y </a:t>
            </a:r>
            <a:r>
              <a:rPr lang="en-GB" sz="2400" dirty="0" err="1">
                <a:solidFill>
                  <a:schemeClr val="accent5">
                    <a:lumMod val="50000"/>
                  </a:schemeClr>
                </a:solidFill>
                <a:latin typeface="Century Gothic" panose="020B0502020202020204" pitchFamily="34" charset="0"/>
              </a:rPr>
              <a:t>completa</a:t>
            </a:r>
            <a:r>
              <a:rPr lang="en-GB" sz="2400" dirty="0">
                <a:solidFill>
                  <a:schemeClr val="accent5">
                    <a:lumMod val="50000"/>
                  </a:schemeClr>
                </a:solidFill>
                <a:latin typeface="Century Gothic" panose="020B0502020202020204" pitchFamily="34" charset="0"/>
              </a:rPr>
              <a:t> la </a:t>
            </a:r>
            <a:r>
              <a:rPr lang="en-GB" sz="2400" dirty="0" err="1">
                <a:solidFill>
                  <a:schemeClr val="accent5">
                    <a:lumMod val="50000"/>
                  </a:schemeClr>
                </a:solidFill>
                <a:latin typeface="Century Gothic" panose="020B0502020202020204" pitchFamily="34" charset="0"/>
              </a:rPr>
              <a:t>tabla</a:t>
            </a:r>
            <a:r>
              <a:rPr lang="en-GB" sz="2400" dirty="0">
                <a:solidFill>
                  <a:schemeClr val="accent5">
                    <a:lumMod val="50000"/>
                  </a:schemeClr>
                </a:solidFill>
                <a:latin typeface="Century Gothic" panose="020B0502020202020204" pitchFamily="34" charset="0"/>
              </a:rPr>
              <a:t>.</a:t>
            </a:r>
          </a:p>
        </p:txBody>
      </p:sp>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77" y="270670"/>
            <a:ext cx="1680607" cy="1167402"/>
          </a:xfrm>
          <a:prstGeom prst="rect">
            <a:avLst/>
          </a:prstGeom>
        </p:spPr>
      </p:pic>
      <p:grpSp>
        <p:nvGrpSpPr>
          <p:cNvPr id="9" name="Group 8"/>
          <p:cNvGrpSpPr/>
          <p:nvPr/>
        </p:nvGrpSpPr>
        <p:grpSpPr>
          <a:xfrm>
            <a:off x="608261" y="2408613"/>
            <a:ext cx="3544723" cy="2248158"/>
            <a:chOff x="608261" y="2408613"/>
            <a:chExt cx="3544723" cy="2248158"/>
          </a:xfrm>
        </p:grpSpPr>
        <p:sp>
          <p:nvSpPr>
            <p:cNvPr id="24" name="Rectangle 23"/>
            <p:cNvSpPr/>
            <p:nvPr/>
          </p:nvSpPr>
          <p:spPr>
            <a:xfrm>
              <a:off x="663521" y="3232457"/>
              <a:ext cx="3446995"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sym typeface="Century Gothic"/>
                </a:rPr>
                <a:t>(in order) to see the mountains</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25" name="Rectangle 24"/>
            <p:cNvSpPr/>
            <p:nvPr/>
          </p:nvSpPr>
          <p:spPr>
            <a:xfrm>
              <a:off x="766071" y="2541375"/>
              <a:ext cx="3309905" cy="1015663"/>
            </a:xfrm>
            <a:prstGeom prst="rect">
              <a:avLst/>
            </a:prstGeom>
          </p:spPr>
          <p:txBody>
            <a:bodyPr wrap="square">
              <a:spAutoFit/>
            </a:bodyPr>
            <a:lstStyle/>
            <a:p>
              <a:pPr algn="ctr"/>
              <a:r>
                <a:rPr lang="en-GB" sz="2000" dirty="0">
                  <a:solidFill>
                    <a:schemeClr val="accent5">
                      <a:lumMod val="50000"/>
                    </a:schemeClr>
                  </a:solidFill>
                  <a:latin typeface="Century Gothic" panose="020B0502020202020204" pitchFamily="34" charset="0"/>
                </a:rPr>
                <a:t>You are going to </a:t>
              </a:r>
              <a:r>
                <a:rPr lang="en-GB" sz="2000" dirty="0">
                  <a:solidFill>
                    <a:schemeClr val="accent5">
                      <a:lumMod val="50000"/>
                    </a:schemeClr>
                  </a:solidFill>
                  <a:latin typeface="Century Gothic" panose="020B0502020202020204" pitchFamily="34" charset="0"/>
                  <a:sym typeface="Century Gothic"/>
                </a:rPr>
                <a:t>visit France</a:t>
              </a:r>
            </a:p>
            <a:p>
              <a:pPr lvl="0" algn="ctr"/>
              <a:endParaRPr lang="en-GB" sz="2000" dirty="0">
                <a:solidFill>
                  <a:schemeClr val="accent5">
                    <a:lumMod val="50000"/>
                  </a:schemeClr>
                </a:solidFill>
                <a:latin typeface="Century Gothic" panose="020B0502020202020204" pitchFamily="34" charset="0"/>
              </a:endParaRPr>
            </a:p>
          </p:txBody>
        </p:sp>
        <p:sp>
          <p:nvSpPr>
            <p:cNvPr id="26" name="Rectangle 25"/>
            <p:cNvSpPr/>
            <p:nvPr/>
          </p:nvSpPr>
          <p:spPr>
            <a:xfrm>
              <a:off x="608261" y="2408613"/>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27" name="TextBox 26"/>
            <p:cNvSpPr txBox="1"/>
            <p:nvPr/>
          </p:nvSpPr>
          <p:spPr>
            <a:xfrm>
              <a:off x="946343" y="4150823"/>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grpSp>
      <p:sp>
        <p:nvSpPr>
          <p:cNvPr id="6" name="TextBox 5"/>
          <p:cNvSpPr txBox="1"/>
          <p:nvPr/>
        </p:nvSpPr>
        <p:spPr>
          <a:xfrm>
            <a:off x="593999" y="4008450"/>
            <a:ext cx="3700246" cy="461665"/>
          </a:xfrm>
          <a:prstGeom prst="rect">
            <a:avLst/>
          </a:prstGeom>
          <a:noFill/>
        </p:spPr>
        <p:txBody>
          <a:bodyPr wrap="square" rtlCol="0">
            <a:spAutoFit/>
          </a:bodyPr>
          <a:lstStyle/>
          <a:p>
            <a:pPr algn="l"/>
            <a:r>
              <a:rPr lang="en-GB" sz="2400" dirty="0">
                <a:solidFill>
                  <a:schemeClr val="accent2"/>
                </a:solidFill>
                <a:latin typeface="Century Gothic" panose="020B0502020202020204" pitchFamily="34" charset="0"/>
              </a:rPr>
              <a:t>para ver las montañas </a:t>
            </a:r>
          </a:p>
        </p:txBody>
      </p:sp>
      <p:pic>
        <p:nvPicPr>
          <p:cNvPr id="29" name="Imagen 27">
            <a:extLst>
              <a:ext uri="{FF2B5EF4-FFF2-40B4-BE49-F238E27FC236}">
                <a16:creationId xmlns:a16="http://schemas.microsoft.com/office/drawing/2014/main" id="{EBF4B0B7-5050-9643-A23C-610B5EB1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4863" y="3195826"/>
            <a:ext cx="1233251" cy="982254"/>
          </a:xfrm>
          <a:prstGeom prst="rect">
            <a:avLst/>
          </a:prstGeom>
        </p:spPr>
      </p:pic>
      <p:sp>
        <p:nvSpPr>
          <p:cNvPr id="8" name="TextBox 7"/>
          <p:cNvSpPr txBox="1"/>
          <p:nvPr/>
        </p:nvSpPr>
        <p:spPr>
          <a:xfrm>
            <a:off x="447731" y="1502651"/>
            <a:ext cx="11284845" cy="830997"/>
          </a:xfrm>
          <a:prstGeom prst="rect">
            <a:avLst/>
          </a:prstGeom>
          <a:noFill/>
        </p:spPr>
        <p:txBody>
          <a:bodyPr wrap="square" rtlCol="0">
            <a:spAutoFit/>
          </a:bodyPr>
          <a:lstStyle/>
          <a:p>
            <a:r>
              <a:rPr lang="en-US" sz="2400" dirty="0">
                <a:solidFill>
                  <a:srgbClr val="4472C4">
                    <a:lumMod val="50000"/>
                  </a:srgbClr>
                </a:solidFill>
                <a:latin typeface="Century Gothic" panose="020B0502020202020204" pitchFamily="34" charset="0"/>
              </a:rPr>
              <a:t>Persona A: </a:t>
            </a:r>
            <a:r>
              <a:rPr lang="en-GB" sz="2400" dirty="0">
                <a:solidFill>
                  <a:schemeClr val="accent5">
                    <a:lumMod val="50000"/>
                  </a:schemeClr>
                </a:solidFill>
                <a:latin typeface="Century Gothic" panose="020B0502020202020204" pitchFamily="34" charset="0"/>
              </a:rPr>
              <a:t>Mira la carta y </a:t>
            </a:r>
            <a:r>
              <a:rPr lang="en-GB" sz="2400" dirty="0" err="1">
                <a:solidFill>
                  <a:schemeClr val="accent5">
                    <a:lumMod val="50000"/>
                  </a:schemeClr>
                </a:solidFill>
                <a:latin typeface="Century Gothic" panose="020B0502020202020204" pitchFamily="34" charset="0"/>
              </a:rPr>
              <a:t>habla</a:t>
            </a:r>
            <a:r>
              <a:rPr lang="en-GB" sz="2400" dirty="0">
                <a:solidFill>
                  <a:schemeClr val="accent5">
                    <a:lumMod val="50000"/>
                  </a:schemeClr>
                </a:solidFill>
                <a:latin typeface="Century Gothic" panose="020B0502020202020204" pitchFamily="34" charset="0"/>
              </a:rPr>
              <a:t>. Si </a:t>
            </a:r>
            <a:r>
              <a:rPr lang="en-GB" sz="2400" dirty="0" err="1">
                <a:solidFill>
                  <a:schemeClr val="accent5">
                    <a:lumMod val="50000"/>
                  </a:schemeClr>
                </a:solidFill>
                <a:latin typeface="Century Gothic" panose="020B0502020202020204" pitchFamily="34" charset="0"/>
              </a:rPr>
              <a:t>necesitas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puedes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escribir</a:t>
            </a:r>
            <a:r>
              <a:rPr lang="en-GB" sz="2400" dirty="0">
                <a:solidFill>
                  <a:schemeClr val="accent5">
                    <a:lumMod val="50000"/>
                  </a:schemeClr>
                </a:solidFill>
                <a:latin typeface="Century Gothic" panose="020B0502020202020204" pitchFamily="34" charset="0"/>
              </a:rPr>
              <a:t> la </a:t>
            </a:r>
            <a:r>
              <a:rPr lang="en-GB" sz="2400" dirty="0" err="1">
                <a:solidFill>
                  <a:schemeClr val="accent5">
                    <a:lumMod val="50000"/>
                  </a:schemeClr>
                </a:solidFill>
                <a:latin typeface="Century Gothic" panose="020B0502020202020204" pitchFamily="34" charset="0"/>
              </a:rPr>
              <a:t>segunda</a:t>
            </a:r>
            <a:r>
              <a:rPr lang="en-GB" sz="2400" dirty="0">
                <a:solidFill>
                  <a:schemeClr val="accent5">
                    <a:lumMod val="50000"/>
                  </a:schemeClr>
                </a:solidFill>
                <a:latin typeface="Century Gothic" panose="020B0502020202020204" pitchFamily="34" charset="0"/>
              </a:rPr>
              <a:t> parte de la frase antes de </a:t>
            </a:r>
            <a:r>
              <a:rPr lang="en-GB" sz="2400" dirty="0" err="1">
                <a:solidFill>
                  <a:schemeClr val="accent5">
                    <a:lumMod val="50000"/>
                  </a:schemeClr>
                </a:solidFill>
                <a:latin typeface="Century Gothic" panose="020B0502020202020204" pitchFamily="34" charset="0"/>
              </a:rPr>
              <a:t>hablar</a:t>
            </a:r>
            <a:r>
              <a:rPr lang="en-GB" sz="2400" dirty="0">
                <a:solidFill>
                  <a:schemeClr val="accent5">
                    <a:lumMod val="50000"/>
                  </a:schemeClr>
                </a:solidFill>
                <a:latin typeface="Century Gothic" panose="020B0502020202020204" pitchFamily="34" charset="0"/>
              </a:rPr>
              <a:t>. </a:t>
            </a:r>
          </a:p>
        </p:txBody>
      </p:sp>
      <p:graphicFrame>
        <p:nvGraphicFramePr>
          <p:cNvPr id="36" name="Google Shape;730;p13"/>
          <p:cNvGraphicFramePr/>
          <p:nvPr/>
        </p:nvGraphicFramePr>
        <p:xfrm>
          <a:off x="593999" y="5396860"/>
          <a:ext cx="11284845" cy="1097300"/>
        </p:xfrm>
        <a:graphic>
          <a:graphicData uri="http://schemas.openxmlformats.org/drawingml/2006/table">
            <a:tbl>
              <a:tblPr>
                <a:noFill/>
              </a:tblPr>
              <a:tblGrid>
                <a:gridCol w="734565">
                  <a:extLst>
                    <a:ext uri="{9D8B030D-6E8A-4147-A177-3AD203B41FA5}">
                      <a16:colId xmlns:a16="http://schemas.microsoft.com/office/drawing/2014/main" val="1468051844"/>
                    </a:ext>
                  </a:extLst>
                </a:gridCol>
                <a:gridCol w="1014608">
                  <a:extLst>
                    <a:ext uri="{9D8B030D-6E8A-4147-A177-3AD203B41FA5}">
                      <a16:colId xmlns:a16="http://schemas.microsoft.com/office/drawing/2014/main" val="1836110649"/>
                    </a:ext>
                  </a:extLst>
                </a:gridCol>
                <a:gridCol w="1327759">
                  <a:extLst>
                    <a:ext uri="{9D8B030D-6E8A-4147-A177-3AD203B41FA5}">
                      <a16:colId xmlns:a16="http://schemas.microsoft.com/office/drawing/2014/main" val="101078937"/>
                    </a:ext>
                  </a:extLst>
                </a:gridCol>
                <a:gridCol w="1039660">
                  <a:extLst>
                    <a:ext uri="{9D8B030D-6E8A-4147-A177-3AD203B41FA5}">
                      <a16:colId xmlns:a16="http://schemas.microsoft.com/office/drawing/2014/main" val="815211604"/>
                    </a:ext>
                  </a:extLst>
                </a:gridCol>
                <a:gridCol w="1077239">
                  <a:extLst>
                    <a:ext uri="{9D8B030D-6E8A-4147-A177-3AD203B41FA5}">
                      <a16:colId xmlns:a16="http://schemas.microsoft.com/office/drawing/2014/main" val="1952941914"/>
                    </a:ext>
                  </a:extLst>
                </a:gridCol>
                <a:gridCol w="1615857">
                  <a:extLst>
                    <a:ext uri="{9D8B030D-6E8A-4147-A177-3AD203B41FA5}">
                      <a16:colId xmlns:a16="http://schemas.microsoft.com/office/drawing/2014/main" val="2814185267"/>
                    </a:ext>
                  </a:extLst>
                </a:gridCol>
                <a:gridCol w="4475157">
                  <a:extLst>
                    <a:ext uri="{9D8B030D-6E8A-4147-A177-3AD203B41FA5}">
                      <a16:colId xmlns:a16="http://schemas.microsoft.com/office/drawing/2014/main" val="3655530072"/>
                    </a:ext>
                  </a:extLst>
                </a:gridCol>
              </a:tblGrid>
              <a:tr h="370850">
                <a:tc>
                  <a:txBody>
                    <a:bodyPr/>
                    <a:lstStyle/>
                    <a:p>
                      <a:pPr marL="0" marR="0" lvl="0" indent="0" algn="l" rtl="0">
                        <a:spcBef>
                          <a:spcPts val="0"/>
                        </a:spcBef>
                        <a:spcAft>
                          <a:spcPts val="0"/>
                        </a:spcAft>
                        <a:buNone/>
                      </a:pPr>
                      <a:endParaRPr sz="2000" b="0" i="0" dirty="0">
                        <a:solidFill>
                          <a:schemeClr val="accent5">
                            <a:lumMod val="50000"/>
                          </a:schemeClr>
                        </a:solidFill>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lgn="ctr">
                      <a:solidFill>
                        <a:srgbClr val="ED7D31"/>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GB" sz="2000" b="0" i="0" dirty="0">
                          <a:solidFill>
                            <a:schemeClr val="accent5">
                              <a:lumMod val="50000"/>
                            </a:schemeClr>
                          </a:solidFill>
                          <a:latin typeface="Century Gothic" panose="020B0502020202020204" pitchFamily="34" charset="0"/>
                        </a:rPr>
                        <a:t>¿</a:t>
                      </a:r>
                      <a:r>
                        <a:rPr lang="en-GB" sz="2000" b="1" dirty="0" err="1">
                          <a:solidFill>
                            <a:schemeClr val="accent5">
                              <a:lumMod val="50000"/>
                            </a:schemeClr>
                          </a:solidFill>
                        </a:rPr>
                        <a:t>Quién</a:t>
                      </a:r>
                      <a:r>
                        <a:rPr lang="en-GB" sz="2000" b="1" dirty="0">
                          <a:solidFill>
                            <a:schemeClr val="accent5">
                              <a:lumMod val="50000"/>
                            </a:schemeClr>
                          </a:solidFill>
                        </a:rPr>
                        <a:t>?</a:t>
                      </a:r>
                      <a:endParaRPr sz="2000" b="1" dirty="0">
                        <a:solidFill>
                          <a:schemeClr val="accent5">
                            <a:lumMod val="50000"/>
                          </a:schemeClr>
                        </a:solidFill>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lgn="ctr">
                      <a:solidFill>
                        <a:srgbClr val="ED7D31"/>
                      </a:solidFill>
                      <a:prstDash val="solid"/>
                      <a:round/>
                      <a:headEnd type="none" w="sm" len="sm"/>
                      <a:tailEnd type="none" w="sm" len="sm"/>
                    </a:lnB>
                  </a:tcPr>
                </a:tc>
                <a:tc hMerge="1">
                  <a:txBody>
                    <a:bodyPr/>
                    <a:lstStyle/>
                    <a:p>
                      <a:endParaRPr lang="en-GB"/>
                    </a:p>
                  </a:txBody>
                  <a:tcPr>
                    <a:lnL w="12700" cap="flat" cmpd="sng">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lgn="ctr">
                      <a:solidFill>
                        <a:srgbClr val="ED7D31"/>
                      </a:solidFill>
                      <a:prstDash val="solid"/>
                      <a:round/>
                      <a:headEnd type="none" w="sm" len="sm"/>
                      <a:tailEnd type="none" w="sm" len="sm"/>
                    </a:lnB>
                  </a:tcPr>
                </a:tc>
                <a:tc hMerge="1">
                  <a:txBody>
                    <a:bodyPr/>
                    <a:lstStyle/>
                    <a:p>
                      <a:endParaRPr lang="en-GB"/>
                    </a:p>
                  </a:txBody>
                  <a:tcPr/>
                </a:tc>
                <a:tc>
                  <a:txBody>
                    <a:bodyPr/>
                    <a:lstStyle/>
                    <a:p>
                      <a:pPr marL="0" marR="0" lvl="0" indent="0" algn="ctr" rtl="0">
                        <a:spcBef>
                          <a:spcPts val="0"/>
                        </a:spcBef>
                        <a:spcAft>
                          <a:spcPts val="0"/>
                        </a:spcAft>
                        <a:buNone/>
                      </a:pPr>
                      <a:r>
                        <a:rPr lang="en-GB" sz="2000" b="0" i="0" dirty="0">
                          <a:solidFill>
                            <a:schemeClr val="accent5">
                              <a:lumMod val="50000"/>
                            </a:schemeClr>
                          </a:solidFill>
                          <a:latin typeface="Century Gothic" panose="020B0502020202020204" pitchFamily="34" charset="0"/>
                        </a:rPr>
                        <a:t>‘for’</a:t>
                      </a:r>
                      <a:endParaRPr sz="2000" b="1" dirty="0">
                        <a:solidFill>
                          <a:schemeClr val="accent5">
                            <a:lumMod val="50000"/>
                          </a:schemeClr>
                        </a:solidFill>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lgn="ctr">
                      <a:solidFill>
                        <a:srgbClr val="ED7D31"/>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dirty="0">
                          <a:solidFill>
                            <a:schemeClr val="accent5">
                              <a:lumMod val="50000"/>
                            </a:schemeClr>
                          </a:solidFill>
                          <a:latin typeface="Century Gothic" panose="020B0502020202020204" pitchFamily="34" charset="0"/>
                        </a:rPr>
                        <a:t>‘in order to’</a:t>
                      </a:r>
                      <a:endParaRPr sz="2000" b="1" dirty="0">
                        <a:solidFill>
                          <a:schemeClr val="accent5">
                            <a:lumMod val="50000"/>
                          </a:schemeClr>
                        </a:solidFill>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lgn="ctr">
                      <a:solidFill>
                        <a:srgbClr val="ED7D3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0" i="0" dirty="0">
                          <a:solidFill>
                            <a:schemeClr val="accent5">
                              <a:lumMod val="50000"/>
                            </a:schemeClr>
                          </a:solidFill>
                          <a:latin typeface="Century Gothic" panose="020B0502020202020204" pitchFamily="34" charset="0"/>
                        </a:rPr>
                        <a:t>Completa</a:t>
                      </a:r>
                      <a:r>
                        <a:rPr lang="es-ES" sz="2000" b="1" baseline="0" dirty="0">
                          <a:solidFill>
                            <a:schemeClr val="accent5">
                              <a:lumMod val="50000"/>
                            </a:schemeClr>
                          </a:solidFill>
                        </a:rPr>
                        <a:t> la frase en inglés</a:t>
                      </a:r>
                      <a:endParaRPr lang="es-ES" sz="2000" b="1" dirty="0">
                        <a:solidFill>
                          <a:schemeClr val="accent5">
                            <a:lumMod val="50000"/>
                          </a:schemeClr>
                        </a:solidFill>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lgn="ctr">
                      <a:solidFill>
                        <a:srgbClr val="ED7D3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000" b="0" i="0" kern="1200" dirty="0">
                          <a:solidFill>
                            <a:schemeClr val="accent5">
                              <a:lumMod val="50000"/>
                            </a:schemeClr>
                          </a:solidFill>
                          <a:effectLst/>
                          <a:latin typeface="Century Gothic" panose="020B0502020202020204" pitchFamily="34" charset="0"/>
                          <a:ea typeface="+mn-ea"/>
                          <a:cs typeface="+mn-cs"/>
                        </a:rPr>
                        <a:t>1.</a:t>
                      </a:r>
                      <a:endParaRPr sz="2000" b="1" dirty="0">
                        <a:solidFill>
                          <a:schemeClr val="accent5">
                            <a:lumMod val="50000"/>
                          </a:schemeClr>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I</a:t>
                      </a:r>
                      <a:endParaRPr sz="2000" dirty="0">
                        <a:solidFill>
                          <a:srgbClr val="1F3864"/>
                        </a:solidFill>
                        <a:latin typeface="Century Gothic"/>
                        <a:ea typeface="Century Gothic"/>
                        <a:cs typeface="Century Gothic"/>
                        <a:sym typeface="Century Gothic"/>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you</a:t>
                      </a:r>
                      <a:endParaRPr sz="2000" dirty="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s/he</a:t>
                      </a:r>
                      <a:endParaRPr sz="2000" dirty="0">
                        <a:solidFill>
                          <a:srgbClr val="1F3864"/>
                        </a:solidFill>
                        <a:latin typeface="Century Gothic"/>
                        <a:ea typeface="Century Gothic"/>
                        <a:cs typeface="Century Gothic"/>
                        <a:sym typeface="Century Gothic"/>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12700" cap="flat" cmpd="sng" algn="ctr">
                      <a:solidFill>
                        <a:srgbClr val="ED7D31"/>
                      </a:solidFill>
                      <a:prstDash val="solid"/>
                      <a:round/>
                      <a:headEnd type="none" w="sm" len="sm"/>
                      <a:tailEnd type="none" w="sm" len="sm"/>
                    </a:lnL>
                    <a:lnR w="12700" cap="flat" cmpd="sng" algn="ctr">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lgn="ctr">
                      <a:solidFill>
                        <a:srgbClr val="ED7D31"/>
                      </a:solidFill>
                      <a:prstDash val="solid"/>
                      <a:round/>
                      <a:headEnd type="none" w="sm" len="sm"/>
                      <a:tailEnd type="none" w="sm" len="sm"/>
                    </a:lnT>
                    <a:lnB w="12700" cap="flat" cmpd="sng" algn="ctr">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1"/>
                  </a:ext>
                </a:extLst>
              </a:tr>
            </a:tbl>
          </a:graphicData>
        </a:graphic>
      </p:graphicFrame>
      <p:sp>
        <p:nvSpPr>
          <p:cNvPr id="38" name="Oval 37"/>
          <p:cNvSpPr/>
          <p:nvPr/>
        </p:nvSpPr>
        <p:spPr>
          <a:xfrm>
            <a:off x="2287909" y="5811188"/>
            <a:ext cx="739036" cy="46638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41" name="Picture 10">
            <a:extLst>
              <a:ext uri="{FF2B5EF4-FFF2-40B4-BE49-F238E27FC236}">
                <a16:creationId xmlns:a16="http://schemas.microsoft.com/office/drawing/2014/main" id="{C18CD2E8-80D3-4B52-825A-18AD8F98C2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6749" y="5799511"/>
            <a:ext cx="332778" cy="346643"/>
          </a:xfrm>
          <a:prstGeom prst="rect">
            <a:avLst/>
          </a:prstGeom>
        </p:spPr>
      </p:pic>
      <p:sp>
        <p:nvSpPr>
          <p:cNvPr id="43" name="TextBox 42"/>
          <p:cNvSpPr txBox="1"/>
          <p:nvPr/>
        </p:nvSpPr>
        <p:spPr>
          <a:xfrm>
            <a:off x="7439948" y="5777740"/>
            <a:ext cx="4238508"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(in order) to see the mountains</a:t>
            </a:r>
          </a:p>
        </p:txBody>
      </p:sp>
    </p:spTree>
    <p:extLst>
      <p:ext uri="{BB962C8B-B14F-4D97-AF65-F5344CB8AC3E}">
        <p14:creationId xmlns:p14="http://schemas.microsoft.com/office/powerpoint/2010/main" val="29110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6" grpId="0"/>
      <p:bldP spid="38" grpId="0" animBg="1"/>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Los planes de verano</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8275701" y="258166"/>
            <a:ext cx="36524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Rectangle 22"/>
          <p:cNvSpPr/>
          <p:nvPr/>
        </p:nvSpPr>
        <p:spPr>
          <a:xfrm>
            <a:off x="2305088" y="2548135"/>
            <a:ext cx="3446995" cy="400110"/>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sym typeface="Century Gothic"/>
              </a:rPr>
              <a:t>(in order) to drink a coffee</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25" name="Rectangle 24"/>
          <p:cNvSpPr/>
          <p:nvPr/>
        </p:nvSpPr>
        <p:spPr>
          <a:xfrm>
            <a:off x="4414931" y="4025836"/>
            <a:ext cx="2741079"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I am going to travel to the coast</a:t>
            </a:r>
          </a:p>
        </p:txBody>
      </p:sp>
      <p:sp>
        <p:nvSpPr>
          <p:cNvPr id="26" name="Rectangle 25"/>
          <p:cNvSpPr/>
          <p:nvPr/>
        </p:nvSpPr>
        <p:spPr>
          <a:xfrm>
            <a:off x="285156" y="4044776"/>
            <a:ext cx="3420636"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You are going to pick up a shirt </a:t>
            </a:r>
          </a:p>
        </p:txBody>
      </p:sp>
      <p:sp>
        <p:nvSpPr>
          <p:cNvPr id="27" name="Rectangle 26"/>
          <p:cNvSpPr/>
          <p:nvPr/>
        </p:nvSpPr>
        <p:spPr>
          <a:xfrm>
            <a:off x="8356700" y="4012478"/>
            <a:ext cx="2880819"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She is going to look for a present</a:t>
            </a:r>
          </a:p>
        </p:txBody>
      </p:sp>
      <p:sp>
        <p:nvSpPr>
          <p:cNvPr id="29" name="TextBox 28"/>
          <p:cNvSpPr txBox="1"/>
          <p:nvPr/>
        </p:nvSpPr>
        <p:spPr>
          <a:xfrm>
            <a:off x="2484887" y="3043787"/>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32" name="TextBox 31"/>
          <p:cNvSpPr txBox="1"/>
          <p:nvPr/>
        </p:nvSpPr>
        <p:spPr>
          <a:xfrm>
            <a:off x="8275701" y="5451204"/>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33" name="TextBox 32">
            <a:extLst>
              <a:ext uri="{FF2B5EF4-FFF2-40B4-BE49-F238E27FC236}">
                <a16:creationId xmlns:a16="http://schemas.microsoft.com/office/drawing/2014/main" id="{EB2573ED-B4A5-1D4C-AFCC-06101CBAFA6A}"/>
              </a:ext>
            </a:extLst>
          </p:cNvPr>
          <p:cNvSpPr txBox="1"/>
          <p:nvPr/>
        </p:nvSpPr>
        <p:spPr>
          <a:xfrm>
            <a:off x="0" y="1160889"/>
            <a:ext cx="5471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4472C4">
                    <a:lumMod val="50000"/>
                  </a:srgbClr>
                </a:solidFill>
                <a:latin typeface="Century Gothic" panose="020F0302020204030204"/>
              </a:rPr>
              <a:t>Persona A</a:t>
            </a:r>
            <a:endParaRPr kumimoji="0" lang="en-US" sz="2800" b="1" i="0" strike="noStrike" kern="1200" cap="none" spc="0" normalizeH="0" baseline="0" noProof="0" dirty="0">
              <a:ln>
                <a:noFill/>
              </a:ln>
              <a:solidFill>
                <a:srgbClr val="4472C4">
                  <a:lumMod val="50000"/>
                </a:srgbClr>
              </a:solidFill>
              <a:effectLst/>
              <a:uLnTx/>
              <a:uFillTx/>
              <a:latin typeface="Century Gothic" panose="020F0302020204030204"/>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77" y="270670"/>
            <a:ext cx="1680607" cy="1167402"/>
          </a:xfrm>
          <a:prstGeom prst="rect">
            <a:avLst/>
          </a:prstGeom>
        </p:spPr>
      </p:pic>
      <p:sp>
        <p:nvSpPr>
          <p:cNvPr id="3" name="Rectangle 2"/>
          <p:cNvSpPr/>
          <p:nvPr/>
        </p:nvSpPr>
        <p:spPr>
          <a:xfrm>
            <a:off x="2085820" y="1654612"/>
            <a:ext cx="3769098" cy="1015663"/>
          </a:xfrm>
          <a:prstGeom prst="rect">
            <a:avLst/>
          </a:prstGeom>
        </p:spPr>
        <p:txBody>
          <a:bodyPr wrap="square">
            <a:spAutoFit/>
          </a:bodyPr>
          <a:lstStyle/>
          <a:p>
            <a:pPr algn="ctr"/>
            <a:r>
              <a:rPr lang="en-GB" sz="2000" dirty="0">
                <a:solidFill>
                  <a:schemeClr val="accent5">
                    <a:lumMod val="50000"/>
                  </a:schemeClr>
                </a:solidFill>
                <a:latin typeface="Century Gothic" panose="020B0502020202020204" pitchFamily="34" charset="0"/>
              </a:rPr>
              <a:t>I am going to </a:t>
            </a:r>
            <a:r>
              <a:rPr lang="en-GB" sz="2000" dirty="0">
                <a:solidFill>
                  <a:schemeClr val="accent5">
                    <a:lumMod val="50000"/>
                  </a:schemeClr>
                </a:solidFill>
                <a:latin typeface="Century Gothic" panose="020B0502020202020204" pitchFamily="34" charset="0"/>
                <a:sym typeface="Century Gothic"/>
              </a:rPr>
              <a:t>go to the centre</a:t>
            </a:r>
          </a:p>
          <a:p>
            <a:pPr lvl="0" algn="ctr"/>
            <a:endParaRPr lang="en-GB" sz="2000" dirty="0">
              <a:solidFill>
                <a:schemeClr val="accent5">
                  <a:lumMod val="50000"/>
                </a:schemeClr>
              </a:solidFill>
              <a:latin typeface="Century Gothic" panose="020B0502020202020204" pitchFamily="34" charset="0"/>
            </a:endParaRPr>
          </a:p>
        </p:txBody>
      </p:sp>
      <p:sp>
        <p:nvSpPr>
          <p:cNvPr id="6" name="Rectangle 5"/>
          <p:cNvSpPr/>
          <p:nvPr/>
        </p:nvSpPr>
        <p:spPr>
          <a:xfrm>
            <a:off x="6081064" y="1708289"/>
            <a:ext cx="3432548" cy="707886"/>
          </a:xfrm>
          <a:prstGeom prst="rect">
            <a:avLst/>
          </a:prstGeom>
        </p:spPr>
        <p:txBody>
          <a:bodyPr wrap="square">
            <a:spAutoFit/>
          </a:bodyPr>
          <a:lstStyle/>
          <a:p>
            <a:pPr algn="ctr">
              <a:buClr>
                <a:schemeClr val="dk1"/>
              </a:buClr>
              <a:buSzPts val="1800"/>
            </a:pPr>
            <a:r>
              <a:rPr lang="en-GB" sz="2000" dirty="0">
                <a:solidFill>
                  <a:schemeClr val="accent5">
                    <a:lumMod val="50000"/>
                  </a:schemeClr>
                </a:solidFill>
                <a:latin typeface="Century Gothic" panose="020B0502020202020204" pitchFamily="34" charset="0"/>
                <a:ea typeface="Century Gothic"/>
                <a:cs typeface="Century Gothic"/>
                <a:sym typeface="Century Gothic"/>
              </a:rPr>
              <a:t>She is going to buy the tickets</a:t>
            </a:r>
          </a:p>
        </p:txBody>
      </p:sp>
      <p:sp>
        <p:nvSpPr>
          <p:cNvPr id="35" name="Rectangle 34"/>
          <p:cNvSpPr/>
          <p:nvPr/>
        </p:nvSpPr>
        <p:spPr>
          <a:xfrm>
            <a:off x="6101784" y="2475554"/>
            <a:ext cx="3446995" cy="400110"/>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sym typeface="Century Gothic"/>
              </a:rPr>
              <a:t>for the journey/trip</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36" name="TextBox 35"/>
          <p:cNvSpPr txBox="1"/>
          <p:nvPr/>
        </p:nvSpPr>
        <p:spPr>
          <a:xfrm>
            <a:off x="6425567" y="3056034"/>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37" name="TextBox 36"/>
          <p:cNvSpPr txBox="1"/>
          <p:nvPr/>
        </p:nvSpPr>
        <p:spPr>
          <a:xfrm>
            <a:off x="430657" y="5451204"/>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7" name="Rectangle 6"/>
          <p:cNvSpPr/>
          <p:nvPr/>
        </p:nvSpPr>
        <p:spPr>
          <a:xfrm>
            <a:off x="951370" y="4810549"/>
            <a:ext cx="2148345" cy="400110"/>
          </a:xfrm>
          <a:prstGeom prst="rect">
            <a:avLst/>
          </a:prstGeom>
        </p:spPr>
        <p:txBody>
          <a:bodyPr wrap="none">
            <a:spAutoFit/>
          </a:bodyPr>
          <a:lstStyle/>
          <a:p>
            <a:pPr lvl="0" algn="ctr"/>
            <a:r>
              <a:rPr lang="en-GB" sz="2000" dirty="0">
                <a:solidFill>
                  <a:schemeClr val="accent5">
                    <a:lumMod val="50000"/>
                  </a:schemeClr>
                </a:solidFill>
                <a:latin typeface="Century Gothic" panose="020B0502020202020204" pitchFamily="34" charset="0"/>
              </a:rPr>
              <a:t>for the holidays </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39" name="Rectangle 38"/>
          <p:cNvSpPr/>
          <p:nvPr/>
        </p:nvSpPr>
        <p:spPr>
          <a:xfrm>
            <a:off x="4264278" y="4808672"/>
            <a:ext cx="3115576"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(in order) to rest on the beach </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40" name="TextBox 39"/>
          <p:cNvSpPr txBox="1"/>
          <p:nvPr/>
        </p:nvSpPr>
        <p:spPr>
          <a:xfrm>
            <a:off x="4414931" y="5451204"/>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42" name="Rectangle 41"/>
          <p:cNvSpPr/>
          <p:nvPr/>
        </p:nvSpPr>
        <p:spPr>
          <a:xfrm>
            <a:off x="9041958" y="4834154"/>
            <a:ext cx="1534395" cy="400110"/>
          </a:xfrm>
          <a:prstGeom prst="rect">
            <a:avLst/>
          </a:prstGeom>
        </p:spPr>
        <p:txBody>
          <a:bodyPr wrap="none">
            <a:spAutoFit/>
          </a:bodyPr>
          <a:lstStyle/>
          <a:p>
            <a:pPr lvl="0" algn="ctr"/>
            <a:r>
              <a:rPr lang="en-GB" sz="2000" dirty="0">
                <a:solidFill>
                  <a:schemeClr val="accent5">
                    <a:lumMod val="50000"/>
                  </a:schemeClr>
                </a:solidFill>
                <a:latin typeface="Century Gothic" panose="020B0502020202020204" pitchFamily="34" charset="0"/>
              </a:rPr>
              <a:t>for a friend</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8" name="Rectangle 7"/>
          <p:cNvSpPr/>
          <p:nvPr/>
        </p:nvSpPr>
        <p:spPr>
          <a:xfrm>
            <a:off x="2277343" y="1438072"/>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3" name="Rectangle 42"/>
          <p:cNvSpPr/>
          <p:nvPr/>
        </p:nvSpPr>
        <p:spPr>
          <a:xfrm>
            <a:off x="6101784" y="1438072"/>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4" name="Rectangle 43"/>
          <p:cNvSpPr/>
          <p:nvPr/>
        </p:nvSpPr>
        <p:spPr>
          <a:xfrm>
            <a:off x="186928" y="3866600"/>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5" name="Rectangle 44"/>
          <p:cNvSpPr/>
          <p:nvPr/>
        </p:nvSpPr>
        <p:spPr>
          <a:xfrm>
            <a:off x="4160408" y="3866600"/>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6" name="Rectangle 45"/>
          <p:cNvSpPr/>
          <p:nvPr/>
        </p:nvSpPr>
        <p:spPr>
          <a:xfrm>
            <a:off x="8036795" y="3866600"/>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Tree>
    <p:extLst>
      <p:ext uri="{BB962C8B-B14F-4D97-AF65-F5344CB8AC3E}">
        <p14:creationId xmlns:p14="http://schemas.microsoft.com/office/powerpoint/2010/main" val="5734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pic>
        <p:nvPicPr>
          <p:cNvPr id="1344" name="Google Shape;1344;p30"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345" name="Google Shape;1345;p30"/>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Century Gothic"/>
              <a:buNone/>
            </a:pPr>
            <a:r>
              <a:rPr lang="en-GB" sz="3000" b="1">
                <a:solidFill>
                  <a:schemeClr val="lt1"/>
                </a:solidFill>
                <a:latin typeface="Century Gothic"/>
                <a:ea typeface="Century Gothic"/>
                <a:cs typeface="Century Gothic"/>
                <a:sym typeface="Century Gothic"/>
              </a:rPr>
              <a:t>Las clases de Pedro y Patricia</a:t>
            </a:r>
            <a:endParaRPr sz="3000" b="1">
              <a:solidFill>
                <a:schemeClr val="lt1"/>
              </a:solidFill>
            </a:endParaRPr>
          </a:p>
        </p:txBody>
      </p:sp>
      <p:sp>
        <p:nvSpPr>
          <p:cNvPr id="1346" name="Google Shape;1346;p30"/>
          <p:cNvSpPr/>
          <p:nvPr/>
        </p:nvSpPr>
        <p:spPr>
          <a:xfrm>
            <a:off x="10833100" y="258166"/>
            <a:ext cx="109504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hablar</a:t>
            </a:r>
            <a:endParaRPr sz="2000" b="1" i="0" u="none" strike="noStrike" cap="none">
              <a:solidFill>
                <a:srgbClr val="FFFFFF"/>
              </a:solidFill>
              <a:latin typeface="Century Gothic"/>
              <a:ea typeface="Century Gothic"/>
              <a:cs typeface="Century Gothic"/>
              <a:sym typeface="Century Gothic"/>
            </a:endParaRPr>
          </a:p>
        </p:txBody>
      </p:sp>
      <p:sp>
        <p:nvSpPr>
          <p:cNvPr id="1347" name="Google Shape;1347;p30"/>
          <p:cNvSpPr txBox="1"/>
          <p:nvPr/>
        </p:nvSpPr>
        <p:spPr>
          <a:xfrm>
            <a:off x="5292166" y="2387945"/>
            <a:ext cx="43937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rgbClr val="104F75"/>
                </a:solidFill>
                <a:latin typeface="Century Gothic"/>
                <a:ea typeface="Century Gothic"/>
                <a:cs typeface="Century Gothic"/>
                <a:sym typeface="Century Gothic"/>
              </a:rPr>
              <a:t>🡪</a:t>
            </a:r>
            <a:r>
              <a:rPr lang="en-GB" sz="3200" dirty="0">
                <a:solidFill>
                  <a:srgbClr val="1F3864"/>
                </a:solidFill>
                <a:latin typeface="Century Gothic"/>
                <a:ea typeface="Century Gothic"/>
                <a:cs typeface="Century Gothic"/>
                <a:sym typeface="Century Gothic"/>
              </a:rPr>
              <a:t> usar </a:t>
            </a:r>
            <a:r>
              <a:rPr lang="en-GB" sz="3200" dirty="0" err="1">
                <a:solidFill>
                  <a:srgbClr val="1F3864"/>
                </a:solidFill>
                <a:latin typeface="Century Gothic"/>
                <a:ea typeface="Century Gothic"/>
                <a:cs typeface="Century Gothic"/>
                <a:sym typeface="Century Gothic"/>
              </a:rPr>
              <a:t>el</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diccionario</a:t>
            </a:r>
            <a:endParaRPr dirty="0">
              <a:latin typeface="Century Gothic" panose="020B0502020202020204" pitchFamily="34" charset="0"/>
            </a:endParaRPr>
          </a:p>
        </p:txBody>
      </p:sp>
      <p:sp>
        <p:nvSpPr>
          <p:cNvPr id="1348" name="Google Shape;1348;p30"/>
          <p:cNvSpPr txBox="1"/>
          <p:nvPr/>
        </p:nvSpPr>
        <p:spPr>
          <a:xfrm>
            <a:off x="5292166" y="2884194"/>
            <a:ext cx="56687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rgbClr val="104F75"/>
                </a:solidFill>
                <a:latin typeface="Century Gothic"/>
                <a:ea typeface="Century Gothic"/>
                <a:cs typeface="Century Gothic"/>
                <a:sym typeface="Century Gothic"/>
              </a:rPr>
              <a:t>🡪</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estudiar</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en</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silencio</a:t>
            </a:r>
            <a:endParaRPr dirty="0">
              <a:latin typeface="Century Gothic" panose="020B0502020202020204" pitchFamily="34" charset="0"/>
            </a:endParaRPr>
          </a:p>
        </p:txBody>
      </p:sp>
      <p:sp>
        <p:nvSpPr>
          <p:cNvPr id="1349" name="Google Shape;1349;p30"/>
          <p:cNvSpPr txBox="1"/>
          <p:nvPr/>
        </p:nvSpPr>
        <p:spPr>
          <a:xfrm>
            <a:off x="5315297" y="3349350"/>
            <a:ext cx="43937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rgbClr val="104F75"/>
                </a:solidFill>
                <a:latin typeface="Century Gothic"/>
                <a:ea typeface="Century Gothic"/>
                <a:cs typeface="Century Gothic"/>
                <a:sym typeface="Century Gothic"/>
              </a:rPr>
              <a:t>🡪</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cantar</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en</a:t>
            </a:r>
            <a:r>
              <a:rPr lang="en-GB" sz="3200" dirty="0">
                <a:solidFill>
                  <a:srgbClr val="1F3864"/>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español</a:t>
            </a:r>
            <a:endParaRPr dirty="0">
              <a:latin typeface="Century Gothic" panose="020B0502020202020204" pitchFamily="34" charset="0"/>
            </a:endParaRPr>
          </a:p>
        </p:txBody>
      </p:sp>
      <p:sp>
        <p:nvSpPr>
          <p:cNvPr id="1350" name="Google Shape;1350;p30"/>
          <p:cNvSpPr txBox="1"/>
          <p:nvPr/>
        </p:nvSpPr>
        <p:spPr>
          <a:xfrm>
            <a:off x="5292165" y="3854876"/>
            <a:ext cx="689983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rgbClr val="104F75"/>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hablar</a:t>
            </a:r>
            <a:r>
              <a:rPr lang="en-GB" sz="3200" dirty="0">
                <a:solidFill>
                  <a:srgbClr val="1F3864"/>
                </a:solidFill>
                <a:latin typeface="Century Gothic"/>
                <a:ea typeface="Century Gothic"/>
                <a:cs typeface="Century Gothic"/>
                <a:sym typeface="Century Gothic"/>
              </a:rPr>
              <a:t> con un/a </a:t>
            </a:r>
            <a:r>
              <a:rPr lang="en-GB" sz="3200" dirty="0" err="1">
                <a:solidFill>
                  <a:srgbClr val="1F3864"/>
                </a:solidFill>
                <a:latin typeface="Century Gothic"/>
                <a:ea typeface="Century Gothic"/>
                <a:cs typeface="Century Gothic"/>
                <a:sym typeface="Century Gothic"/>
              </a:rPr>
              <a:t>compañero</a:t>
            </a:r>
            <a:r>
              <a:rPr lang="en-GB" sz="3200" dirty="0">
                <a:solidFill>
                  <a:srgbClr val="1F3864"/>
                </a:solidFill>
                <a:latin typeface="Century Gothic"/>
                <a:ea typeface="Century Gothic"/>
                <a:cs typeface="Century Gothic"/>
                <a:sym typeface="Century Gothic"/>
              </a:rPr>
              <a:t>/a</a:t>
            </a:r>
            <a:endParaRPr dirty="0">
              <a:latin typeface="Century Gothic" panose="020B0502020202020204" pitchFamily="34" charset="0"/>
            </a:endParaRPr>
          </a:p>
        </p:txBody>
      </p:sp>
      <p:sp>
        <p:nvSpPr>
          <p:cNvPr id="1351" name="Google Shape;1351;p30"/>
          <p:cNvSpPr txBox="1"/>
          <p:nvPr/>
        </p:nvSpPr>
        <p:spPr>
          <a:xfrm>
            <a:off x="5292166" y="4409640"/>
            <a:ext cx="63021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rgbClr val="104F75"/>
                </a:solidFill>
                <a:latin typeface="Century Gothic"/>
                <a:ea typeface="Century Gothic"/>
                <a:cs typeface="Century Gothic"/>
                <a:sym typeface="Century Gothic"/>
              </a:rPr>
              <a:t>🡪 </a:t>
            </a:r>
            <a:r>
              <a:rPr lang="en-GB" sz="3200">
                <a:solidFill>
                  <a:srgbClr val="1F3864"/>
                </a:solidFill>
                <a:latin typeface="Century Gothic"/>
                <a:ea typeface="Century Gothic"/>
                <a:cs typeface="Century Gothic"/>
                <a:sym typeface="Century Gothic"/>
              </a:rPr>
              <a:t>escuchar música</a:t>
            </a:r>
            <a:endParaRPr sz="3200">
              <a:solidFill>
                <a:srgbClr val="1F3864"/>
              </a:solidFill>
              <a:latin typeface="Century Gothic"/>
              <a:ea typeface="Century Gothic"/>
              <a:cs typeface="Century Gothic"/>
              <a:sym typeface="Century Gothic"/>
            </a:endParaRPr>
          </a:p>
        </p:txBody>
      </p:sp>
      <p:sp>
        <p:nvSpPr>
          <p:cNvPr id="1352" name="Google Shape;1352;p30"/>
          <p:cNvSpPr txBox="1"/>
          <p:nvPr/>
        </p:nvSpPr>
        <p:spPr>
          <a:xfrm>
            <a:off x="5315297" y="4980672"/>
            <a:ext cx="57639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rgbClr val="104F75"/>
                </a:solidFill>
                <a:latin typeface="Century Gothic"/>
                <a:ea typeface="Century Gothic"/>
                <a:cs typeface="Century Gothic"/>
                <a:sym typeface="Century Gothic"/>
              </a:rPr>
              <a:t>🡪 </a:t>
            </a:r>
            <a:r>
              <a:rPr lang="en-GB" sz="3200" dirty="0" err="1">
                <a:solidFill>
                  <a:srgbClr val="1F3864"/>
                </a:solidFill>
                <a:latin typeface="Century Gothic"/>
                <a:ea typeface="Century Gothic"/>
                <a:cs typeface="Century Gothic"/>
                <a:sym typeface="Century Gothic"/>
              </a:rPr>
              <a:t>bailar</a:t>
            </a:r>
            <a:r>
              <a:rPr lang="en-GB" sz="3200" dirty="0">
                <a:solidFill>
                  <a:srgbClr val="1F3864"/>
                </a:solidFill>
                <a:latin typeface="Century Gothic"/>
                <a:ea typeface="Century Gothic"/>
                <a:cs typeface="Century Gothic"/>
                <a:sym typeface="Century Gothic"/>
              </a:rPr>
              <a:t> salsa</a:t>
            </a:r>
            <a:endParaRPr dirty="0">
              <a:latin typeface="Century Gothic" panose="020B0502020202020204" pitchFamily="34" charset="0"/>
            </a:endParaRPr>
          </a:p>
        </p:txBody>
      </p:sp>
      <p:sp>
        <p:nvSpPr>
          <p:cNvPr id="1353" name="Google Shape;1353;p30"/>
          <p:cNvSpPr txBox="1"/>
          <p:nvPr/>
        </p:nvSpPr>
        <p:spPr>
          <a:xfrm>
            <a:off x="196291" y="2377442"/>
            <a:ext cx="4393746"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F3864"/>
              </a:buClr>
              <a:buSzPts val="3200"/>
              <a:buFont typeface="Arial"/>
              <a:buChar char="•"/>
            </a:pPr>
            <a:r>
              <a:rPr lang="en-GB" sz="3200" dirty="0">
                <a:solidFill>
                  <a:srgbClr val="1F3864"/>
                </a:solidFill>
                <a:latin typeface="Century Gothic"/>
                <a:ea typeface="Century Gothic"/>
                <a:cs typeface="Century Gothic"/>
                <a:sym typeface="Century Gothic"/>
              </a:rPr>
              <a:t>use the dictionary</a:t>
            </a:r>
            <a:endParaRPr dirty="0">
              <a:latin typeface="Century Gothic" panose="020B0502020202020204" pitchFamily="34" charset="0"/>
            </a:endParaRPr>
          </a:p>
        </p:txBody>
      </p:sp>
      <p:sp>
        <p:nvSpPr>
          <p:cNvPr id="1354" name="Google Shape;1354;p30"/>
          <p:cNvSpPr txBox="1"/>
          <p:nvPr/>
        </p:nvSpPr>
        <p:spPr>
          <a:xfrm>
            <a:off x="196291" y="2881274"/>
            <a:ext cx="5668736"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F3864"/>
              </a:buClr>
              <a:buSzPts val="3200"/>
              <a:buFont typeface="Arial"/>
              <a:buChar char="•"/>
            </a:pPr>
            <a:r>
              <a:rPr lang="en-GB" sz="3200" dirty="0">
                <a:solidFill>
                  <a:srgbClr val="1F3864"/>
                </a:solidFill>
                <a:latin typeface="Century Gothic"/>
                <a:ea typeface="Century Gothic"/>
                <a:cs typeface="Century Gothic"/>
                <a:sym typeface="Century Gothic"/>
              </a:rPr>
              <a:t>study in silence</a:t>
            </a:r>
            <a:endParaRPr dirty="0">
              <a:latin typeface="Century Gothic" panose="020B0502020202020204" pitchFamily="34" charset="0"/>
            </a:endParaRPr>
          </a:p>
        </p:txBody>
      </p:sp>
      <p:sp>
        <p:nvSpPr>
          <p:cNvPr id="1355" name="Google Shape;1355;p30"/>
          <p:cNvSpPr txBox="1"/>
          <p:nvPr/>
        </p:nvSpPr>
        <p:spPr>
          <a:xfrm>
            <a:off x="212339" y="3376579"/>
            <a:ext cx="4393746"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F3864"/>
              </a:buClr>
              <a:buSzPts val="3200"/>
              <a:buFont typeface="Arial"/>
              <a:buChar char="•"/>
            </a:pPr>
            <a:r>
              <a:rPr lang="en-GB" sz="3200" dirty="0">
                <a:solidFill>
                  <a:srgbClr val="1F3864"/>
                </a:solidFill>
                <a:latin typeface="Century Gothic"/>
                <a:ea typeface="Century Gothic"/>
                <a:cs typeface="Century Gothic"/>
                <a:sym typeface="Century Gothic"/>
              </a:rPr>
              <a:t>sing in Spanish</a:t>
            </a:r>
            <a:endParaRPr dirty="0">
              <a:latin typeface="Century Gothic" panose="020B0502020202020204" pitchFamily="34" charset="0"/>
            </a:endParaRPr>
          </a:p>
        </p:txBody>
      </p:sp>
      <p:sp>
        <p:nvSpPr>
          <p:cNvPr id="1356" name="Google Shape;1356;p30"/>
          <p:cNvSpPr txBox="1"/>
          <p:nvPr/>
        </p:nvSpPr>
        <p:spPr>
          <a:xfrm>
            <a:off x="219422" y="3914129"/>
            <a:ext cx="6049736"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F3864"/>
              </a:buClr>
              <a:buSzPts val="3200"/>
              <a:buFont typeface="Arial"/>
              <a:buChar char="•"/>
            </a:pPr>
            <a:r>
              <a:rPr lang="en-GB" sz="3200" dirty="0">
                <a:solidFill>
                  <a:srgbClr val="1F3864"/>
                </a:solidFill>
                <a:latin typeface="Century Gothic"/>
                <a:ea typeface="Century Gothic"/>
                <a:cs typeface="Century Gothic"/>
                <a:sym typeface="Century Gothic"/>
              </a:rPr>
              <a:t>speak with a classmate</a:t>
            </a:r>
            <a:endParaRPr dirty="0">
              <a:latin typeface="Century Gothic" panose="020B0502020202020204" pitchFamily="34" charset="0"/>
            </a:endParaRPr>
          </a:p>
        </p:txBody>
      </p:sp>
      <p:sp>
        <p:nvSpPr>
          <p:cNvPr id="1357" name="Google Shape;1357;p30"/>
          <p:cNvSpPr txBox="1"/>
          <p:nvPr/>
        </p:nvSpPr>
        <p:spPr>
          <a:xfrm>
            <a:off x="239639" y="4465197"/>
            <a:ext cx="6302149"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F3864"/>
              </a:buClr>
              <a:buSzPts val="3200"/>
              <a:buFont typeface="Arial"/>
              <a:buChar char="•"/>
            </a:pPr>
            <a:r>
              <a:rPr lang="en-GB" sz="3200" dirty="0">
                <a:solidFill>
                  <a:srgbClr val="1F3864"/>
                </a:solidFill>
                <a:latin typeface="Century Gothic"/>
                <a:ea typeface="Century Gothic"/>
                <a:cs typeface="Century Gothic"/>
                <a:sym typeface="Century Gothic"/>
              </a:rPr>
              <a:t>listen to music</a:t>
            </a:r>
            <a:endParaRPr dirty="0">
              <a:latin typeface="Century Gothic" panose="020B0502020202020204" pitchFamily="34" charset="0"/>
            </a:endParaRPr>
          </a:p>
        </p:txBody>
      </p:sp>
      <p:sp>
        <p:nvSpPr>
          <p:cNvPr id="1358" name="Google Shape;1358;p30"/>
          <p:cNvSpPr txBox="1"/>
          <p:nvPr/>
        </p:nvSpPr>
        <p:spPr>
          <a:xfrm>
            <a:off x="239639" y="5013728"/>
            <a:ext cx="5763987"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F3864"/>
              </a:buClr>
              <a:buSzPts val="3200"/>
              <a:buFont typeface="Arial"/>
              <a:buChar char="•"/>
            </a:pPr>
            <a:r>
              <a:rPr lang="en-GB" sz="3200" dirty="0">
                <a:solidFill>
                  <a:srgbClr val="1F3864"/>
                </a:solidFill>
                <a:latin typeface="Century Gothic"/>
                <a:ea typeface="Century Gothic"/>
                <a:cs typeface="Century Gothic"/>
                <a:sym typeface="Century Gothic"/>
              </a:rPr>
              <a:t>dance salsa</a:t>
            </a:r>
            <a:endParaRPr dirty="0">
              <a:latin typeface="Century Gothic" panose="020B0502020202020204" pitchFamily="34" charset="0"/>
            </a:endParaRPr>
          </a:p>
        </p:txBody>
      </p:sp>
      <p:sp>
        <p:nvSpPr>
          <p:cNvPr id="1359" name="Google Shape;1359;p30"/>
          <p:cNvSpPr txBox="1"/>
          <p:nvPr/>
        </p:nvSpPr>
        <p:spPr>
          <a:xfrm>
            <a:off x="179999" y="1296000"/>
            <a:ext cx="1165261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000"/>
              <a:buFont typeface="Century Gothic"/>
              <a:buNone/>
            </a:pPr>
            <a:r>
              <a:rPr lang="en-GB" sz="4000" b="1">
                <a:solidFill>
                  <a:srgbClr val="1F3864"/>
                </a:solidFill>
                <a:latin typeface="Century Gothic"/>
                <a:ea typeface="Century Gothic"/>
                <a:cs typeface="Century Gothic"/>
                <a:sym typeface="Century Gothic"/>
              </a:rPr>
              <a:t>İPracticamos el vocabulario antes de hablar!</a:t>
            </a:r>
            <a:endParaRPr sz="4000" b="1" i="0" u="none" strike="noStrike" cap="none">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Los planes de verano</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8275701" y="258166"/>
            <a:ext cx="36524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Rectangle 22"/>
          <p:cNvSpPr/>
          <p:nvPr/>
        </p:nvSpPr>
        <p:spPr>
          <a:xfrm>
            <a:off x="2326205" y="2450266"/>
            <a:ext cx="3446995" cy="400110"/>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sym typeface="Century Gothic"/>
              </a:rPr>
              <a:t>(in order) to teach English</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25" name="Rectangle 24"/>
          <p:cNvSpPr/>
          <p:nvPr/>
        </p:nvSpPr>
        <p:spPr>
          <a:xfrm>
            <a:off x="4414931" y="4025836"/>
            <a:ext cx="2741079"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She is going to buy some tickets</a:t>
            </a:r>
          </a:p>
        </p:txBody>
      </p:sp>
      <p:sp>
        <p:nvSpPr>
          <p:cNvPr id="26" name="Rectangle 25"/>
          <p:cNvSpPr/>
          <p:nvPr/>
        </p:nvSpPr>
        <p:spPr>
          <a:xfrm>
            <a:off x="285156" y="4044776"/>
            <a:ext cx="3420636"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You are going to visit Valencia</a:t>
            </a:r>
          </a:p>
        </p:txBody>
      </p:sp>
      <p:sp>
        <p:nvSpPr>
          <p:cNvPr id="27" name="Rectangle 26"/>
          <p:cNvSpPr/>
          <p:nvPr/>
        </p:nvSpPr>
        <p:spPr>
          <a:xfrm>
            <a:off x="8356700" y="4012478"/>
            <a:ext cx="2880819"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I am going to go to Italy soon</a:t>
            </a:r>
          </a:p>
        </p:txBody>
      </p:sp>
      <p:sp>
        <p:nvSpPr>
          <p:cNvPr id="29" name="TextBox 28"/>
          <p:cNvSpPr txBox="1"/>
          <p:nvPr/>
        </p:nvSpPr>
        <p:spPr>
          <a:xfrm>
            <a:off x="2484887" y="3133107"/>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32" name="TextBox 31"/>
          <p:cNvSpPr txBox="1"/>
          <p:nvPr/>
        </p:nvSpPr>
        <p:spPr>
          <a:xfrm>
            <a:off x="8275701" y="5552985"/>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33" name="TextBox 32">
            <a:extLst>
              <a:ext uri="{FF2B5EF4-FFF2-40B4-BE49-F238E27FC236}">
                <a16:creationId xmlns:a16="http://schemas.microsoft.com/office/drawing/2014/main" id="{EB2573ED-B4A5-1D4C-AFCC-06101CBAFA6A}"/>
              </a:ext>
            </a:extLst>
          </p:cNvPr>
          <p:cNvSpPr txBox="1"/>
          <p:nvPr/>
        </p:nvSpPr>
        <p:spPr>
          <a:xfrm>
            <a:off x="0" y="1160889"/>
            <a:ext cx="5471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4472C4">
                    <a:lumMod val="50000"/>
                  </a:srgbClr>
                </a:solidFill>
                <a:latin typeface="Century Gothic" panose="020F0302020204030204"/>
              </a:rPr>
              <a:t>Persona B</a:t>
            </a:r>
            <a:endParaRPr kumimoji="0" lang="en-US" sz="2800" b="1" i="0" strike="noStrike" kern="1200" cap="none" spc="0" normalizeH="0" baseline="0" noProof="0" dirty="0">
              <a:ln>
                <a:noFill/>
              </a:ln>
              <a:solidFill>
                <a:srgbClr val="4472C4">
                  <a:lumMod val="50000"/>
                </a:srgbClr>
              </a:solidFill>
              <a:effectLst/>
              <a:uLnTx/>
              <a:uFillTx/>
              <a:latin typeface="Century Gothic" panose="020F0302020204030204"/>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77" y="270670"/>
            <a:ext cx="1680607" cy="1167402"/>
          </a:xfrm>
          <a:prstGeom prst="rect">
            <a:avLst/>
          </a:prstGeom>
        </p:spPr>
      </p:pic>
      <p:sp>
        <p:nvSpPr>
          <p:cNvPr id="3" name="Rectangle 2"/>
          <p:cNvSpPr/>
          <p:nvPr/>
        </p:nvSpPr>
        <p:spPr>
          <a:xfrm>
            <a:off x="2435153" y="1570834"/>
            <a:ext cx="3309905" cy="1015663"/>
          </a:xfrm>
          <a:prstGeom prst="rect">
            <a:avLst/>
          </a:prstGeom>
        </p:spPr>
        <p:txBody>
          <a:bodyPr wrap="square">
            <a:spAutoFit/>
          </a:bodyPr>
          <a:lstStyle/>
          <a:p>
            <a:pPr algn="ctr"/>
            <a:r>
              <a:rPr lang="en-GB" sz="2000" dirty="0">
                <a:solidFill>
                  <a:schemeClr val="accent5">
                    <a:lumMod val="50000"/>
                  </a:schemeClr>
                </a:solidFill>
                <a:latin typeface="Century Gothic" panose="020B0502020202020204" pitchFamily="34" charset="0"/>
              </a:rPr>
              <a:t>You are going to </a:t>
            </a:r>
            <a:r>
              <a:rPr lang="en-GB" sz="2000" dirty="0">
                <a:solidFill>
                  <a:schemeClr val="accent5">
                    <a:lumMod val="50000"/>
                  </a:schemeClr>
                </a:solidFill>
                <a:latin typeface="Century Gothic" panose="020B0502020202020204" pitchFamily="34" charset="0"/>
                <a:sym typeface="Century Gothic"/>
              </a:rPr>
              <a:t>go to another country</a:t>
            </a:r>
          </a:p>
          <a:p>
            <a:pPr lvl="0" algn="ctr"/>
            <a:endParaRPr lang="en-GB" sz="2000" dirty="0">
              <a:solidFill>
                <a:schemeClr val="accent5">
                  <a:lumMod val="50000"/>
                </a:schemeClr>
              </a:solidFill>
              <a:latin typeface="Century Gothic" panose="020B0502020202020204" pitchFamily="34" charset="0"/>
            </a:endParaRPr>
          </a:p>
        </p:txBody>
      </p:sp>
      <p:sp>
        <p:nvSpPr>
          <p:cNvPr id="6" name="Rectangle 5"/>
          <p:cNvSpPr/>
          <p:nvPr/>
        </p:nvSpPr>
        <p:spPr>
          <a:xfrm>
            <a:off x="6136397" y="1583950"/>
            <a:ext cx="3432548" cy="707886"/>
          </a:xfrm>
          <a:prstGeom prst="rect">
            <a:avLst/>
          </a:prstGeom>
        </p:spPr>
        <p:txBody>
          <a:bodyPr wrap="square">
            <a:spAutoFit/>
          </a:bodyPr>
          <a:lstStyle/>
          <a:p>
            <a:pPr algn="ctr">
              <a:buClr>
                <a:schemeClr val="dk1"/>
              </a:buClr>
              <a:buSzPts val="1800"/>
            </a:pPr>
            <a:r>
              <a:rPr lang="en-GB" sz="2000" dirty="0">
                <a:solidFill>
                  <a:schemeClr val="accent5">
                    <a:lumMod val="50000"/>
                  </a:schemeClr>
                </a:solidFill>
                <a:latin typeface="Century Gothic" panose="020B0502020202020204" pitchFamily="34" charset="0"/>
                <a:ea typeface="Century Gothic"/>
                <a:cs typeface="Century Gothic"/>
                <a:sym typeface="Century Gothic"/>
              </a:rPr>
              <a:t>I am going to present some topics</a:t>
            </a:r>
          </a:p>
        </p:txBody>
      </p:sp>
      <p:sp>
        <p:nvSpPr>
          <p:cNvPr id="35" name="Rectangle 34"/>
          <p:cNvSpPr/>
          <p:nvPr/>
        </p:nvSpPr>
        <p:spPr>
          <a:xfrm>
            <a:off x="6121950" y="2465616"/>
            <a:ext cx="3446995" cy="400110"/>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sym typeface="Century Gothic"/>
              </a:rPr>
              <a:t>for the activities in class</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36" name="TextBox 35"/>
          <p:cNvSpPr txBox="1"/>
          <p:nvPr/>
        </p:nvSpPr>
        <p:spPr>
          <a:xfrm>
            <a:off x="6439312" y="3105997"/>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37" name="TextBox 36"/>
          <p:cNvSpPr txBox="1"/>
          <p:nvPr/>
        </p:nvSpPr>
        <p:spPr>
          <a:xfrm>
            <a:off x="430657" y="5546430"/>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7" name="Rectangle 6"/>
          <p:cNvSpPr/>
          <p:nvPr/>
        </p:nvSpPr>
        <p:spPr>
          <a:xfrm>
            <a:off x="-27969" y="4768988"/>
            <a:ext cx="3863100"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(in order) to see a football match</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39" name="Rectangle 38"/>
          <p:cNvSpPr/>
          <p:nvPr/>
        </p:nvSpPr>
        <p:spPr>
          <a:xfrm>
            <a:off x="4266748" y="4790624"/>
            <a:ext cx="3115576" cy="400110"/>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for a concert</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40" name="TextBox 39"/>
          <p:cNvSpPr txBox="1"/>
          <p:nvPr/>
        </p:nvSpPr>
        <p:spPr>
          <a:xfrm>
            <a:off x="4417896" y="5552985"/>
            <a:ext cx="3129633"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42" name="Rectangle 41"/>
          <p:cNvSpPr/>
          <p:nvPr/>
        </p:nvSpPr>
        <p:spPr>
          <a:xfrm>
            <a:off x="8275701" y="4744991"/>
            <a:ext cx="3157155" cy="707886"/>
          </a:xfrm>
          <a:prstGeom prst="rect">
            <a:avLst/>
          </a:prstGeom>
        </p:spPr>
        <p:txBody>
          <a:bodyPr wrap="square">
            <a:spAutoFit/>
          </a:bodyPr>
          <a:lstStyle/>
          <a:p>
            <a:pPr lvl="0" algn="ctr"/>
            <a:r>
              <a:rPr lang="en-GB" sz="2000" dirty="0">
                <a:solidFill>
                  <a:schemeClr val="accent5">
                    <a:lumMod val="50000"/>
                  </a:schemeClr>
                </a:solidFill>
                <a:latin typeface="Century Gothic" panose="020B0502020202020204" pitchFamily="34" charset="0"/>
              </a:rPr>
              <a:t>(in order) to discover the coast</a:t>
            </a:r>
            <a:endParaRPr lang="en-GB" sz="2000" dirty="0">
              <a:solidFill>
                <a:schemeClr val="accent5">
                  <a:lumMod val="50000"/>
                </a:schemeClr>
              </a:solidFill>
              <a:latin typeface="Century Gothic" panose="020B0502020202020204" pitchFamily="34" charset="0"/>
              <a:ea typeface="Century Gothic"/>
              <a:cs typeface="Century Gothic"/>
              <a:sym typeface="Century Gothic"/>
            </a:endParaRPr>
          </a:p>
        </p:txBody>
      </p:sp>
      <p:sp>
        <p:nvSpPr>
          <p:cNvPr id="8" name="Rectangle 7"/>
          <p:cNvSpPr/>
          <p:nvPr/>
        </p:nvSpPr>
        <p:spPr>
          <a:xfrm>
            <a:off x="2277343" y="1438072"/>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3" name="Rectangle 42"/>
          <p:cNvSpPr/>
          <p:nvPr/>
        </p:nvSpPr>
        <p:spPr>
          <a:xfrm>
            <a:off x="6101784" y="1438072"/>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4" name="Rectangle 43"/>
          <p:cNvSpPr/>
          <p:nvPr/>
        </p:nvSpPr>
        <p:spPr>
          <a:xfrm>
            <a:off x="186928" y="3866600"/>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5" name="Rectangle 44"/>
          <p:cNvSpPr/>
          <p:nvPr/>
        </p:nvSpPr>
        <p:spPr>
          <a:xfrm>
            <a:off x="4160408" y="3866600"/>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6" name="Rectangle 45"/>
          <p:cNvSpPr/>
          <p:nvPr/>
        </p:nvSpPr>
        <p:spPr>
          <a:xfrm>
            <a:off x="8036795" y="3866600"/>
            <a:ext cx="3544723" cy="22481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Tree>
    <p:extLst>
      <p:ext uri="{BB962C8B-B14F-4D97-AF65-F5344CB8AC3E}">
        <p14:creationId xmlns:p14="http://schemas.microsoft.com/office/powerpoint/2010/main" val="299496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31"/>
          <p:cNvSpPr/>
          <p:nvPr/>
        </p:nvSpPr>
        <p:spPr>
          <a:xfrm>
            <a:off x="7369057" y="3745339"/>
            <a:ext cx="2961201" cy="1106130"/>
          </a:xfrm>
          <a:prstGeom prst="wedgeRoundRectCallout">
            <a:avLst>
              <a:gd name="adj1" fmla="val 66825"/>
              <a:gd name="adj2" fmla="val 28601"/>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(Tú</a:t>
            </a:r>
            <a:r>
              <a:rPr lang="en-GB" sz="2200">
                <a:solidFill>
                  <a:srgbClr val="002060"/>
                </a:solidFill>
                <a:latin typeface="Century Gothic"/>
                <a:ea typeface="Century Gothic"/>
                <a:cs typeface="Century Gothic"/>
                <a:sym typeface="Century Gothic"/>
              </a:rPr>
              <a:t>) hiciste </a:t>
            </a:r>
            <a:r>
              <a:rPr lang="en-GB" sz="2200" dirty="0">
                <a:solidFill>
                  <a:srgbClr val="002060"/>
                </a:solidFill>
                <a:latin typeface="Century Gothic"/>
                <a:ea typeface="Century Gothic"/>
                <a:cs typeface="Century Gothic"/>
                <a:sym typeface="Century Gothic"/>
              </a:rPr>
              <a:t>los </a:t>
            </a:r>
            <a:r>
              <a:rPr lang="en-GB" sz="2200" dirty="0" err="1">
                <a:solidFill>
                  <a:srgbClr val="002060"/>
                </a:solidFill>
                <a:latin typeface="Century Gothic"/>
                <a:ea typeface="Century Gothic"/>
                <a:cs typeface="Century Gothic"/>
                <a:sym typeface="Century Gothic"/>
              </a:rPr>
              <a:t>deberes</a:t>
            </a:r>
            <a:r>
              <a:rPr lang="en-GB" sz="2200" dirty="0">
                <a:solidFill>
                  <a:srgbClr val="002060"/>
                </a:solidFill>
                <a:latin typeface="Century Gothic"/>
                <a:ea typeface="Century Gothic"/>
                <a:cs typeface="Century Gothic"/>
                <a:sym typeface="Century Gothic"/>
              </a:rPr>
              <a:t> </a:t>
            </a:r>
            <a:r>
              <a:rPr lang="en-GB" sz="2200" dirty="0" err="1">
                <a:solidFill>
                  <a:srgbClr val="002060"/>
                </a:solidFill>
                <a:latin typeface="Century Gothic"/>
                <a:ea typeface="Century Gothic"/>
                <a:cs typeface="Century Gothic"/>
                <a:sym typeface="Century Gothic"/>
              </a:rPr>
              <a:t>en</a:t>
            </a:r>
            <a:r>
              <a:rPr lang="en-GB" sz="2200" dirty="0">
                <a:solidFill>
                  <a:srgbClr val="002060"/>
                </a:solidFill>
                <a:latin typeface="Century Gothic"/>
                <a:ea typeface="Century Gothic"/>
                <a:cs typeface="Century Gothic"/>
                <a:sym typeface="Century Gothic"/>
              </a:rPr>
              <a:t> </a:t>
            </a:r>
            <a:r>
              <a:rPr lang="en-GB" sz="2200" dirty="0" err="1">
                <a:solidFill>
                  <a:srgbClr val="002060"/>
                </a:solidFill>
                <a:latin typeface="Century Gothic"/>
                <a:ea typeface="Century Gothic"/>
                <a:cs typeface="Century Gothic"/>
                <a:sym typeface="Century Gothic"/>
              </a:rPr>
              <a:t>tu</a:t>
            </a:r>
            <a:r>
              <a:rPr lang="en-GB" sz="2200" dirty="0">
                <a:solidFill>
                  <a:srgbClr val="002060"/>
                </a:solidFill>
                <a:latin typeface="Century Gothic"/>
                <a:ea typeface="Century Gothic"/>
                <a:cs typeface="Century Gothic"/>
                <a:sym typeface="Century Gothic"/>
              </a:rPr>
              <a:t> </a:t>
            </a:r>
            <a:r>
              <a:rPr lang="en-GB" sz="2200" dirty="0" err="1">
                <a:solidFill>
                  <a:srgbClr val="002060"/>
                </a:solidFill>
                <a:latin typeface="Century Gothic"/>
                <a:ea typeface="Century Gothic"/>
                <a:cs typeface="Century Gothic"/>
                <a:sym typeface="Century Gothic"/>
              </a:rPr>
              <a:t>habitación</a:t>
            </a:r>
            <a:r>
              <a:rPr lang="en-GB" sz="2200" dirty="0">
                <a:solidFill>
                  <a:srgbClr val="002060"/>
                </a:solidFill>
                <a:latin typeface="Century Gothic"/>
                <a:ea typeface="Century Gothic"/>
                <a:cs typeface="Century Gothic"/>
                <a:sym typeface="Century Gothic"/>
              </a:rPr>
              <a:t>.</a:t>
            </a:r>
            <a:endParaRPr sz="2200" dirty="0">
              <a:solidFill>
                <a:srgbClr val="002060"/>
              </a:solidFill>
              <a:latin typeface="Century Gothic"/>
              <a:ea typeface="Century Gothic"/>
              <a:cs typeface="Century Gothic"/>
              <a:sym typeface="Century Gothic"/>
            </a:endParaRPr>
          </a:p>
        </p:txBody>
      </p:sp>
      <p:sp>
        <p:nvSpPr>
          <p:cNvPr id="859" name="Google Shape;859;p31"/>
          <p:cNvSpPr/>
          <p:nvPr/>
        </p:nvSpPr>
        <p:spPr>
          <a:xfrm>
            <a:off x="7212721" y="2339782"/>
            <a:ext cx="3002924" cy="1231872"/>
          </a:xfrm>
          <a:prstGeom prst="wedgeRoundRectCallout">
            <a:avLst>
              <a:gd name="adj1" fmla="val -60669"/>
              <a:gd name="adj2" fmla="val -47353"/>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(Ella</a:t>
            </a:r>
            <a:r>
              <a:rPr lang="en-GB" sz="2200">
                <a:solidFill>
                  <a:srgbClr val="002060"/>
                </a:solidFill>
                <a:latin typeface="Century Gothic"/>
                <a:ea typeface="Century Gothic"/>
                <a:cs typeface="Century Gothic"/>
                <a:sym typeface="Century Gothic"/>
              </a:rPr>
              <a:t>) hizo </a:t>
            </a:r>
            <a:r>
              <a:rPr lang="en-GB" sz="2200" dirty="0">
                <a:solidFill>
                  <a:srgbClr val="002060"/>
                </a:solidFill>
                <a:latin typeface="Century Gothic"/>
                <a:ea typeface="Century Gothic"/>
                <a:cs typeface="Century Gothic"/>
                <a:sym typeface="Century Gothic"/>
              </a:rPr>
              <a:t>un </a:t>
            </a:r>
            <a:r>
              <a:rPr lang="en-GB" sz="2200" dirty="0" err="1">
                <a:solidFill>
                  <a:srgbClr val="002060"/>
                </a:solidFill>
                <a:latin typeface="Century Gothic"/>
                <a:ea typeface="Century Gothic"/>
                <a:cs typeface="Century Gothic"/>
                <a:sym typeface="Century Gothic"/>
              </a:rPr>
              <a:t>fuego</a:t>
            </a:r>
            <a:r>
              <a:rPr lang="en-GB" sz="2200" dirty="0">
                <a:solidFill>
                  <a:srgbClr val="002060"/>
                </a:solidFill>
                <a:latin typeface="Century Gothic"/>
                <a:ea typeface="Century Gothic"/>
                <a:cs typeface="Century Gothic"/>
                <a:sym typeface="Century Gothic"/>
              </a:rPr>
              <a:t> </a:t>
            </a:r>
            <a:r>
              <a:rPr lang="en-GB" sz="2200" dirty="0" err="1">
                <a:solidFill>
                  <a:srgbClr val="002060"/>
                </a:solidFill>
                <a:latin typeface="Century Gothic"/>
                <a:ea typeface="Century Gothic"/>
                <a:cs typeface="Century Gothic"/>
                <a:sym typeface="Century Gothic"/>
              </a:rPr>
              <a:t>en</a:t>
            </a:r>
            <a:r>
              <a:rPr lang="en-GB" sz="2200" dirty="0">
                <a:solidFill>
                  <a:srgbClr val="002060"/>
                </a:solidFill>
                <a:latin typeface="Century Gothic"/>
                <a:ea typeface="Century Gothic"/>
                <a:cs typeface="Century Gothic"/>
                <a:sym typeface="Century Gothic"/>
              </a:rPr>
              <a:t> el </a:t>
            </a:r>
            <a:r>
              <a:rPr lang="en-GB" sz="2200" dirty="0" err="1">
                <a:solidFill>
                  <a:srgbClr val="002060"/>
                </a:solidFill>
                <a:latin typeface="Century Gothic"/>
                <a:ea typeface="Century Gothic"/>
                <a:cs typeface="Century Gothic"/>
                <a:sym typeface="Century Gothic"/>
              </a:rPr>
              <a:t>jardín</a:t>
            </a:r>
            <a:r>
              <a:rPr lang="en-GB" sz="2200" dirty="0">
                <a:solidFill>
                  <a:srgbClr val="002060"/>
                </a:solidFill>
                <a:latin typeface="Century Gothic"/>
                <a:ea typeface="Century Gothic"/>
                <a:cs typeface="Century Gothic"/>
                <a:sym typeface="Century Gothic"/>
              </a:rPr>
              <a:t>.</a:t>
            </a:r>
            <a:endParaRPr sz="2200" dirty="0">
              <a:solidFill>
                <a:srgbClr val="002060"/>
              </a:solidFill>
              <a:latin typeface="Century Gothic"/>
              <a:ea typeface="Century Gothic"/>
              <a:cs typeface="Century Gothic"/>
              <a:sym typeface="Century Gothic"/>
            </a:endParaRPr>
          </a:p>
        </p:txBody>
      </p:sp>
      <p:sp>
        <p:nvSpPr>
          <p:cNvPr id="860" name="Google Shape;860;p31"/>
          <p:cNvSpPr/>
          <p:nvPr/>
        </p:nvSpPr>
        <p:spPr>
          <a:xfrm>
            <a:off x="3301249" y="5241766"/>
            <a:ext cx="2647940" cy="1054533"/>
          </a:xfrm>
          <a:prstGeom prst="wedgeRoundRectCallout">
            <a:avLst>
              <a:gd name="adj1" fmla="val -63815"/>
              <a:gd name="adj2" fmla="val -34763"/>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a:t>
            </a:r>
            <a:r>
              <a:rPr lang="en-GB" sz="2200" dirty="0" err="1">
                <a:solidFill>
                  <a:srgbClr val="002060"/>
                </a:solidFill>
                <a:latin typeface="Century Gothic"/>
                <a:ea typeface="Century Gothic"/>
                <a:cs typeface="Century Gothic"/>
                <a:sym typeface="Century Gothic"/>
              </a:rPr>
              <a:t>Él</a:t>
            </a:r>
            <a:r>
              <a:rPr lang="en-GB" sz="2200">
                <a:solidFill>
                  <a:srgbClr val="002060"/>
                </a:solidFill>
                <a:latin typeface="Century Gothic"/>
                <a:ea typeface="Century Gothic"/>
                <a:cs typeface="Century Gothic"/>
                <a:sym typeface="Century Gothic"/>
              </a:rPr>
              <a:t>) hizo </a:t>
            </a:r>
            <a:r>
              <a:rPr lang="en-GB" sz="2200" dirty="0">
                <a:solidFill>
                  <a:srgbClr val="002060"/>
                </a:solidFill>
                <a:latin typeface="Century Gothic"/>
                <a:ea typeface="Century Gothic"/>
                <a:cs typeface="Century Gothic"/>
                <a:sym typeface="Century Gothic"/>
              </a:rPr>
              <a:t>un </a:t>
            </a:r>
            <a:r>
              <a:rPr lang="en-GB" sz="2200" dirty="0" err="1">
                <a:solidFill>
                  <a:srgbClr val="002060"/>
                </a:solidFill>
                <a:latin typeface="Century Gothic"/>
                <a:ea typeface="Century Gothic"/>
                <a:cs typeface="Century Gothic"/>
                <a:sym typeface="Century Gothic"/>
              </a:rPr>
              <a:t>vídeo</a:t>
            </a:r>
            <a:r>
              <a:rPr lang="en-GB" sz="2200" dirty="0">
                <a:solidFill>
                  <a:srgbClr val="002060"/>
                </a:solidFill>
                <a:latin typeface="Century Gothic"/>
                <a:ea typeface="Century Gothic"/>
                <a:cs typeface="Century Gothic"/>
                <a:sym typeface="Century Gothic"/>
              </a:rPr>
              <a:t> </a:t>
            </a:r>
            <a:r>
              <a:rPr lang="en-GB" sz="2200" err="1">
                <a:solidFill>
                  <a:srgbClr val="002060"/>
                </a:solidFill>
                <a:latin typeface="Century Gothic"/>
                <a:ea typeface="Century Gothic"/>
                <a:cs typeface="Century Gothic"/>
                <a:sym typeface="Century Gothic"/>
              </a:rPr>
              <a:t>en</a:t>
            </a:r>
            <a:r>
              <a:rPr lang="en-GB" sz="2200">
                <a:solidFill>
                  <a:srgbClr val="002060"/>
                </a:solidFill>
                <a:latin typeface="Century Gothic"/>
                <a:ea typeface="Century Gothic"/>
                <a:cs typeface="Century Gothic"/>
                <a:sym typeface="Century Gothic"/>
              </a:rPr>
              <a:t> su </a:t>
            </a:r>
            <a:r>
              <a:rPr lang="en-GB" sz="2200" dirty="0" err="1">
                <a:solidFill>
                  <a:srgbClr val="002060"/>
                </a:solidFill>
                <a:latin typeface="Century Gothic"/>
                <a:ea typeface="Century Gothic"/>
                <a:cs typeface="Century Gothic"/>
                <a:sym typeface="Century Gothic"/>
              </a:rPr>
              <a:t>móvil</a:t>
            </a:r>
            <a:r>
              <a:rPr lang="en-GB" sz="2200" dirty="0">
                <a:solidFill>
                  <a:srgbClr val="002060"/>
                </a:solidFill>
                <a:latin typeface="Century Gothic"/>
                <a:ea typeface="Century Gothic"/>
                <a:cs typeface="Century Gothic"/>
                <a:sym typeface="Century Gothic"/>
              </a:rPr>
              <a:t>.</a:t>
            </a:r>
            <a:endParaRPr sz="2200" dirty="0">
              <a:solidFill>
                <a:srgbClr val="002060"/>
              </a:solidFill>
              <a:latin typeface="Century Gothic"/>
              <a:ea typeface="Century Gothic"/>
              <a:cs typeface="Century Gothic"/>
              <a:sym typeface="Century Gothic"/>
            </a:endParaRPr>
          </a:p>
        </p:txBody>
      </p:sp>
      <p:sp>
        <p:nvSpPr>
          <p:cNvPr id="861" name="Google Shape;861;p31"/>
          <p:cNvSpPr/>
          <p:nvPr/>
        </p:nvSpPr>
        <p:spPr>
          <a:xfrm>
            <a:off x="3130397" y="4099778"/>
            <a:ext cx="2442028" cy="1054533"/>
          </a:xfrm>
          <a:prstGeom prst="wedgeRoundRectCallout">
            <a:avLst>
              <a:gd name="adj1" fmla="val -60728"/>
              <a:gd name="adj2" fmla="val 36465"/>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(Yo) hice una silla nueva.</a:t>
            </a:r>
            <a:endParaRPr sz="2200">
              <a:solidFill>
                <a:srgbClr val="002060"/>
              </a:solidFill>
              <a:latin typeface="Century Gothic"/>
              <a:ea typeface="Century Gothic"/>
              <a:cs typeface="Century Gothic"/>
              <a:sym typeface="Century Gothic"/>
            </a:endParaRPr>
          </a:p>
        </p:txBody>
      </p:sp>
      <p:sp>
        <p:nvSpPr>
          <p:cNvPr id="862" name="Google Shape;862;p31"/>
          <p:cNvSpPr/>
          <p:nvPr/>
        </p:nvSpPr>
        <p:spPr>
          <a:xfrm>
            <a:off x="1104382" y="1092439"/>
            <a:ext cx="3133543" cy="1224856"/>
          </a:xfrm>
          <a:prstGeom prst="wedgeRoundRectCallout">
            <a:avLst>
              <a:gd name="adj1" fmla="val -41001"/>
              <a:gd name="adj2" fmla="val 63763"/>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a:t>
            </a:r>
            <a:r>
              <a:rPr lang="en-GB" sz="2200" dirty="0" err="1">
                <a:solidFill>
                  <a:srgbClr val="002060"/>
                </a:solidFill>
                <a:latin typeface="Century Gothic"/>
                <a:ea typeface="Century Gothic"/>
                <a:cs typeface="Century Gothic"/>
                <a:sym typeface="Century Gothic"/>
              </a:rPr>
              <a:t>Yo</a:t>
            </a:r>
            <a:r>
              <a:rPr lang="en-GB" sz="2200">
                <a:solidFill>
                  <a:srgbClr val="002060"/>
                </a:solidFill>
                <a:latin typeface="Century Gothic"/>
                <a:ea typeface="Century Gothic"/>
                <a:cs typeface="Century Gothic"/>
                <a:sym typeface="Century Gothic"/>
              </a:rPr>
              <a:t>) hice </a:t>
            </a:r>
            <a:r>
              <a:rPr lang="en-GB" sz="2200" dirty="0" err="1">
                <a:solidFill>
                  <a:srgbClr val="002060"/>
                </a:solidFill>
                <a:latin typeface="Century Gothic"/>
                <a:ea typeface="Century Gothic"/>
                <a:cs typeface="Century Gothic"/>
                <a:sym typeface="Century Gothic"/>
              </a:rPr>
              <a:t>deporte</a:t>
            </a:r>
            <a:r>
              <a:rPr lang="en-GB" sz="2200" dirty="0">
                <a:solidFill>
                  <a:srgbClr val="002060"/>
                </a:solidFill>
                <a:latin typeface="Century Gothic"/>
                <a:ea typeface="Century Gothic"/>
                <a:cs typeface="Century Gothic"/>
                <a:sym typeface="Century Gothic"/>
              </a:rPr>
              <a:t> al </a:t>
            </a:r>
            <a:r>
              <a:rPr lang="en-GB" sz="2200" dirty="0" err="1">
                <a:solidFill>
                  <a:srgbClr val="002060"/>
                </a:solidFill>
                <a:latin typeface="Century Gothic"/>
                <a:ea typeface="Century Gothic"/>
                <a:cs typeface="Century Gothic"/>
                <a:sym typeface="Century Gothic"/>
              </a:rPr>
              <a:t>fondo</a:t>
            </a:r>
            <a:r>
              <a:rPr lang="en-GB" sz="2200" dirty="0">
                <a:solidFill>
                  <a:srgbClr val="002060"/>
                </a:solidFill>
                <a:latin typeface="Century Gothic"/>
                <a:ea typeface="Century Gothic"/>
                <a:cs typeface="Century Gothic"/>
                <a:sym typeface="Century Gothic"/>
              </a:rPr>
              <a:t> </a:t>
            </a:r>
            <a:r>
              <a:rPr lang="en-GB" sz="2200">
                <a:solidFill>
                  <a:srgbClr val="002060"/>
                </a:solidFill>
                <a:latin typeface="Century Gothic"/>
                <a:ea typeface="Century Gothic"/>
                <a:cs typeface="Century Gothic"/>
                <a:sym typeface="Century Gothic"/>
              </a:rPr>
              <a:t>del jardín.</a:t>
            </a:r>
            <a:endParaRPr sz="2200" dirty="0">
              <a:solidFill>
                <a:srgbClr val="002060"/>
              </a:solidFill>
              <a:latin typeface="Century Gothic"/>
              <a:ea typeface="Century Gothic"/>
              <a:cs typeface="Century Gothic"/>
              <a:sym typeface="Century Gothic"/>
            </a:endParaRPr>
          </a:p>
        </p:txBody>
      </p:sp>
      <p:pic>
        <p:nvPicPr>
          <p:cNvPr id="863" name="Google Shape;863;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0361" y="2089600"/>
            <a:ext cx="1300193" cy="2835426"/>
          </a:xfrm>
          <a:prstGeom prst="rect">
            <a:avLst/>
          </a:prstGeom>
          <a:noFill/>
          <a:ln>
            <a:noFill/>
          </a:ln>
        </p:spPr>
      </p:pic>
      <p:pic>
        <p:nvPicPr>
          <p:cNvPr id="864" name="Google Shape;864;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65890" y="3739172"/>
            <a:ext cx="1274022" cy="2700456"/>
          </a:xfrm>
          <a:prstGeom prst="rect">
            <a:avLst/>
          </a:prstGeom>
          <a:noFill/>
          <a:ln>
            <a:noFill/>
          </a:ln>
        </p:spPr>
      </p:pic>
      <p:sp>
        <p:nvSpPr>
          <p:cNvPr id="865" name="Google Shape;865;p31"/>
          <p:cNvSpPr/>
          <p:nvPr/>
        </p:nvSpPr>
        <p:spPr>
          <a:xfrm>
            <a:off x="1108657" y="1106904"/>
            <a:ext cx="3129268" cy="1224305"/>
          </a:xfrm>
          <a:prstGeom prst="wedgeRoundRectCallout">
            <a:avLst>
              <a:gd name="adj1" fmla="val -40998"/>
              <a:gd name="adj2" fmla="val 62350"/>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1. </a:t>
            </a:r>
            <a:r>
              <a:rPr lang="en-GB" sz="2200" b="1">
                <a:solidFill>
                  <a:srgbClr val="002060"/>
                </a:solidFill>
                <a:latin typeface="Century Gothic"/>
                <a:ea typeface="Century Gothic"/>
                <a:cs typeface="Century Gothic"/>
                <a:sym typeface="Century Gothic"/>
              </a:rPr>
              <a:t>I did </a:t>
            </a:r>
            <a:r>
              <a:rPr lang="en-GB" sz="2200">
                <a:solidFill>
                  <a:srgbClr val="002060"/>
                </a:solidFill>
                <a:latin typeface="Century Gothic"/>
                <a:ea typeface="Century Gothic"/>
                <a:cs typeface="Century Gothic"/>
                <a:sym typeface="Century Gothic"/>
              </a:rPr>
              <a:t>sport at the back of the garden. </a:t>
            </a:r>
            <a:endParaRPr sz="2200">
              <a:solidFill>
                <a:srgbClr val="002060"/>
              </a:solidFill>
              <a:latin typeface="Century Gothic"/>
              <a:ea typeface="Century Gothic"/>
              <a:cs typeface="Century Gothic"/>
              <a:sym typeface="Century Gothic"/>
            </a:endParaRPr>
          </a:p>
        </p:txBody>
      </p:sp>
      <p:sp>
        <p:nvSpPr>
          <p:cNvPr id="866" name="Google Shape;866;p31"/>
          <p:cNvSpPr/>
          <p:nvPr/>
        </p:nvSpPr>
        <p:spPr>
          <a:xfrm>
            <a:off x="3130397" y="4085313"/>
            <a:ext cx="2442028" cy="1054533"/>
          </a:xfrm>
          <a:prstGeom prst="wedgeRoundRectCallout">
            <a:avLst>
              <a:gd name="adj1" fmla="val -61242"/>
              <a:gd name="adj2" fmla="val 37497"/>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3. </a:t>
            </a:r>
            <a:r>
              <a:rPr lang="en-GB" sz="2200" b="1">
                <a:solidFill>
                  <a:srgbClr val="002060"/>
                </a:solidFill>
                <a:latin typeface="Century Gothic"/>
                <a:ea typeface="Century Gothic"/>
                <a:cs typeface="Century Gothic"/>
                <a:sym typeface="Century Gothic"/>
              </a:rPr>
              <a:t>I made </a:t>
            </a:r>
            <a:r>
              <a:rPr lang="en-GB" sz="2200">
                <a:solidFill>
                  <a:srgbClr val="002060"/>
                </a:solidFill>
                <a:latin typeface="Century Gothic"/>
                <a:ea typeface="Century Gothic"/>
                <a:cs typeface="Century Gothic"/>
                <a:sym typeface="Century Gothic"/>
              </a:rPr>
              <a:t>a new chair.</a:t>
            </a:r>
            <a:endParaRPr sz="2200">
              <a:solidFill>
                <a:srgbClr val="002060"/>
              </a:solidFill>
              <a:latin typeface="Century Gothic"/>
              <a:ea typeface="Century Gothic"/>
              <a:cs typeface="Century Gothic"/>
              <a:sym typeface="Century Gothic"/>
            </a:endParaRPr>
          </a:p>
        </p:txBody>
      </p:sp>
      <p:sp>
        <p:nvSpPr>
          <p:cNvPr id="867" name="Google Shape;867;p31"/>
          <p:cNvSpPr txBox="1"/>
          <p:nvPr/>
        </p:nvSpPr>
        <p:spPr>
          <a:xfrm>
            <a:off x="150135" y="4793705"/>
            <a:ext cx="1240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Daniel</a:t>
            </a:r>
            <a:endParaRPr dirty="0">
              <a:latin typeface="Century Gothic" panose="020B0502020202020204" pitchFamily="34" charset="0"/>
            </a:endParaRPr>
          </a:p>
        </p:txBody>
      </p:sp>
      <p:sp>
        <p:nvSpPr>
          <p:cNvPr id="868" name="Google Shape;868;p31"/>
          <p:cNvSpPr txBox="1"/>
          <p:nvPr/>
        </p:nvSpPr>
        <p:spPr>
          <a:xfrm>
            <a:off x="737797" y="5781302"/>
            <a:ext cx="1240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Nadia</a:t>
            </a:r>
            <a:endParaRPr dirty="0">
              <a:latin typeface="Century Gothic" panose="020B0502020202020204" pitchFamily="34" charset="0"/>
            </a:endParaRPr>
          </a:p>
        </p:txBody>
      </p:sp>
      <p:sp>
        <p:nvSpPr>
          <p:cNvPr id="869" name="Google Shape;869;p31"/>
          <p:cNvSpPr/>
          <p:nvPr/>
        </p:nvSpPr>
        <p:spPr>
          <a:xfrm>
            <a:off x="3311945" y="5251672"/>
            <a:ext cx="2637243" cy="1054533"/>
          </a:xfrm>
          <a:prstGeom prst="wedgeRoundRectCallout">
            <a:avLst>
              <a:gd name="adj1" fmla="val -63926"/>
              <a:gd name="adj2" fmla="val -34466"/>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4. </a:t>
            </a:r>
            <a:r>
              <a:rPr lang="en-GB" sz="2200" b="1">
                <a:solidFill>
                  <a:srgbClr val="002060"/>
                </a:solidFill>
                <a:latin typeface="Century Gothic"/>
                <a:ea typeface="Century Gothic"/>
                <a:cs typeface="Century Gothic"/>
                <a:sym typeface="Century Gothic"/>
              </a:rPr>
              <a:t>He </a:t>
            </a:r>
            <a:r>
              <a:rPr lang="en-GB" sz="2200" b="1" dirty="0">
                <a:solidFill>
                  <a:srgbClr val="002060"/>
                </a:solidFill>
                <a:latin typeface="Century Gothic"/>
                <a:ea typeface="Century Gothic"/>
                <a:cs typeface="Century Gothic"/>
                <a:sym typeface="Century Gothic"/>
              </a:rPr>
              <a:t>made </a:t>
            </a:r>
            <a:r>
              <a:rPr lang="en-GB" sz="2200" dirty="0">
                <a:solidFill>
                  <a:srgbClr val="002060"/>
                </a:solidFill>
                <a:latin typeface="Century Gothic"/>
                <a:ea typeface="Century Gothic"/>
                <a:cs typeface="Century Gothic"/>
                <a:sym typeface="Century Gothic"/>
              </a:rPr>
              <a:t>a video on his mobile phone.</a:t>
            </a:r>
            <a:endParaRPr sz="2200" dirty="0">
              <a:solidFill>
                <a:srgbClr val="002060"/>
              </a:solidFill>
              <a:latin typeface="Century Gothic"/>
              <a:ea typeface="Century Gothic"/>
              <a:cs typeface="Century Gothic"/>
              <a:sym typeface="Century Gothic"/>
            </a:endParaRPr>
          </a:p>
        </p:txBody>
      </p:sp>
      <p:sp>
        <p:nvSpPr>
          <p:cNvPr id="870" name="Google Shape;870;p31"/>
          <p:cNvSpPr/>
          <p:nvPr/>
        </p:nvSpPr>
        <p:spPr>
          <a:xfrm>
            <a:off x="1704553" y="2549454"/>
            <a:ext cx="2382242" cy="1429879"/>
          </a:xfrm>
          <a:prstGeom prst="wedgeRoundRectCallout">
            <a:avLst>
              <a:gd name="adj1" fmla="val -59674"/>
              <a:gd name="adj2" fmla="val -20319"/>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(Tú) hiciste unas llamadas a nuestros tíos.</a:t>
            </a:r>
            <a:endParaRPr sz="2200">
              <a:solidFill>
                <a:srgbClr val="002060"/>
              </a:solidFill>
              <a:latin typeface="Century Gothic"/>
              <a:ea typeface="Century Gothic"/>
              <a:cs typeface="Century Gothic"/>
              <a:sym typeface="Century Gothic"/>
            </a:endParaRPr>
          </a:p>
        </p:txBody>
      </p:sp>
      <p:sp>
        <p:nvSpPr>
          <p:cNvPr id="871" name="Google Shape;871;p31"/>
          <p:cNvSpPr/>
          <p:nvPr/>
        </p:nvSpPr>
        <p:spPr>
          <a:xfrm>
            <a:off x="1714151" y="2554064"/>
            <a:ext cx="2382242" cy="1443794"/>
          </a:xfrm>
          <a:prstGeom prst="wedgeRoundRectCallout">
            <a:avLst>
              <a:gd name="adj1" fmla="val -61183"/>
              <a:gd name="adj2" fmla="val -20921"/>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2. </a:t>
            </a:r>
            <a:r>
              <a:rPr lang="en-GB" sz="2200" b="1">
                <a:solidFill>
                  <a:srgbClr val="002060"/>
                </a:solidFill>
                <a:latin typeface="Century Gothic"/>
                <a:ea typeface="Century Gothic"/>
                <a:cs typeface="Century Gothic"/>
                <a:sym typeface="Century Gothic"/>
              </a:rPr>
              <a:t>You made </a:t>
            </a:r>
            <a:r>
              <a:rPr lang="en-GB" sz="2200">
                <a:solidFill>
                  <a:srgbClr val="002060"/>
                </a:solidFill>
                <a:latin typeface="Century Gothic"/>
                <a:ea typeface="Century Gothic"/>
                <a:cs typeface="Century Gothic"/>
                <a:sym typeface="Century Gothic"/>
              </a:rPr>
              <a:t>some calls to our uncles. </a:t>
            </a:r>
            <a:endParaRPr sz="2200">
              <a:solidFill>
                <a:srgbClr val="002060"/>
              </a:solidFill>
              <a:latin typeface="Century Gothic"/>
              <a:ea typeface="Century Gothic"/>
              <a:cs typeface="Century Gothic"/>
              <a:sym typeface="Century Gothic"/>
            </a:endParaRPr>
          </a:p>
        </p:txBody>
      </p:sp>
      <p:sp>
        <p:nvSpPr>
          <p:cNvPr id="872" name="Google Shape;872;p31"/>
          <p:cNvSpPr/>
          <p:nvPr/>
        </p:nvSpPr>
        <p:spPr>
          <a:xfrm>
            <a:off x="7372147" y="4946435"/>
            <a:ext cx="3000333" cy="1106130"/>
          </a:xfrm>
          <a:prstGeom prst="wedgeRoundRectCallout">
            <a:avLst>
              <a:gd name="adj1" fmla="val 65865"/>
              <a:gd name="adj2" fmla="val -29572"/>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a:t>
            </a:r>
            <a:r>
              <a:rPr lang="en-GB" sz="2200" dirty="0" err="1">
                <a:solidFill>
                  <a:srgbClr val="002060"/>
                </a:solidFill>
                <a:latin typeface="Century Gothic"/>
                <a:ea typeface="Century Gothic"/>
                <a:cs typeface="Century Gothic"/>
                <a:sym typeface="Century Gothic"/>
              </a:rPr>
              <a:t>Él</a:t>
            </a:r>
            <a:r>
              <a:rPr lang="en-GB" sz="2200">
                <a:solidFill>
                  <a:srgbClr val="002060"/>
                </a:solidFill>
                <a:latin typeface="Century Gothic"/>
                <a:ea typeface="Century Gothic"/>
                <a:cs typeface="Century Gothic"/>
                <a:sym typeface="Century Gothic"/>
              </a:rPr>
              <a:t>) hizo </a:t>
            </a:r>
            <a:r>
              <a:rPr lang="en-GB" sz="2200" dirty="0" err="1">
                <a:solidFill>
                  <a:srgbClr val="002060"/>
                </a:solidFill>
                <a:latin typeface="Century Gothic"/>
                <a:ea typeface="Century Gothic"/>
                <a:cs typeface="Century Gothic"/>
                <a:sym typeface="Century Gothic"/>
              </a:rPr>
              <a:t>ruido</a:t>
            </a:r>
            <a:r>
              <a:rPr lang="en-GB" sz="2200" dirty="0">
                <a:solidFill>
                  <a:srgbClr val="002060"/>
                </a:solidFill>
                <a:latin typeface="Century Gothic"/>
                <a:ea typeface="Century Gothic"/>
                <a:cs typeface="Century Gothic"/>
                <a:sym typeface="Century Gothic"/>
              </a:rPr>
              <a:t> y nada </a:t>
            </a:r>
            <a:r>
              <a:rPr lang="en-GB" sz="2200" dirty="0" err="1">
                <a:solidFill>
                  <a:srgbClr val="002060"/>
                </a:solidFill>
                <a:latin typeface="Century Gothic"/>
                <a:ea typeface="Century Gothic"/>
                <a:cs typeface="Century Gothic"/>
                <a:sym typeface="Century Gothic"/>
              </a:rPr>
              <a:t>más</a:t>
            </a:r>
            <a:r>
              <a:rPr lang="en-GB" sz="2200" dirty="0">
                <a:solidFill>
                  <a:srgbClr val="002060"/>
                </a:solidFill>
                <a:latin typeface="Century Gothic"/>
                <a:ea typeface="Century Gothic"/>
                <a:cs typeface="Century Gothic"/>
                <a:sym typeface="Century Gothic"/>
              </a:rPr>
              <a:t>.</a:t>
            </a:r>
            <a:endParaRPr sz="2200" dirty="0">
              <a:solidFill>
                <a:srgbClr val="002060"/>
              </a:solidFill>
              <a:latin typeface="Century Gothic"/>
              <a:ea typeface="Century Gothic"/>
              <a:cs typeface="Century Gothic"/>
              <a:sym typeface="Century Gothic"/>
            </a:endParaRPr>
          </a:p>
        </p:txBody>
      </p:sp>
      <p:sp>
        <p:nvSpPr>
          <p:cNvPr id="873" name="Google Shape;873;p31"/>
          <p:cNvSpPr/>
          <p:nvPr/>
        </p:nvSpPr>
        <p:spPr>
          <a:xfrm>
            <a:off x="7941733" y="911946"/>
            <a:ext cx="2946400" cy="1231872"/>
          </a:xfrm>
          <a:prstGeom prst="wedgeRoundRectCallout">
            <a:avLst>
              <a:gd name="adj1" fmla="val -56170"/>
              <a:gd name="adj2" fmla="val -30662"/>
              <a:gd name="adj3" fmla="val 16667"/>
            </a:avLst>
          </a:prstGeom>
          <a:solidFill>
            <a:srgbClr val="FBE4D4"/>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(Ella</a:t>
            </a:r>
            <a:r>
              <a:rPr lang="en-GB" sz="2200">
                <a:solidFill>
                  <a:srgbClr val="002060"/>
                </a:solidFill>
                <a:latin typeface="Century Gothic"/>
                <a:ea typeface="Century Gothic"/>
                <a:cs typeface="Century Gothic"/>
                <a:sym typeface="Century Gothic"/>
              </a:rPr>
              <a:t>) hizo </a:t>
            </a:r>
            <a:r>
              <a:rPr lang="en-GB" sz="2200" dirty="0">
                <a:solidFill>
                  <a:srgbClr val="002060"/>
                </a:solidFill>
                <a:latin typeface="Century Gothic"/>
                <a:ea typeface="Century Gothic"/>
                <a:cs typeface="Century Gothic"/>
                <a:sym typeface="Century Gothic"/>
              </a:rPr>
              <a:t>una </a:t>
            </a:r>
            <a:r>
              <a:rPr lang="en-GB" sz="2200" dirty="0" err="1">
                <a:solidFill>
                  <a:srgbClr val="002060"/>
                </a:solidFill>
                <a:latin typeface="Century Gothic"/>
                <a:ea typeface="Century Gothic"/>
                <a:cs typeface="Century Gothic"/>
                <a:sym typeface="Century Gothic"/>
              </a:rPr>
              <a:t>lista</a:t>
            </a:r>
            <a:r>
              <a:rPr lang="en-GB" sz="2200" dirty="0">
                <a:solidFill>
                  <a:srgbClr val="002060"/>
                </a:solidFill>
                <a:latin typeface="Century Gothic"/>
                <a:ea typeface="Century Gothic"/>
                <a:cs typeface="Century Gothic"/>
                <a:sym typeface="Century Gothic"/>
              </a:rPr>
              <a:t> de </a:t>
            </a:r>
            <a:r>
              <a:rPr lang="en-GB" sz="2200" dirty="0" err="1">
                <a:solidFill>
                  <a:srgbClr val="002060"/>
                </a:solidFill>
                <a:latin typeface="Century Gothic"/>
                <a:ea typeface="Century Gothic"/>
                <a:cs typeface="Century Gothic"/>
                <a:sym typeface="Century Gothic"/>
              </a:rPr>
              <a:t>cosas</a:t>
            </a:r>
            <a:r>
              <a:rPr lang="en-GB" sz="2200" dirty="0">
                <a:solidFill>
                  <a:srgbClr val="002060"/>
                </a:solidFill>
                <a:latin typeface="Century Gothic"/>
                <a:ea typeface="Century Gothic"/>
                <a:cs typeface="Century Gothic"/>
                <a:sym typeface="Century Gothic"/>
              </a:rPr>
              <a:t> para </a:t>
            </a:r>
            <a:r>
              <a:rPr lang="en-GB" sz="2200" dirty="0" err="1">
                <a:solidFill>
                  <a:srgbClr val="002060"/>
                </a:solidFill>
                <a:latin typeface="Century Gothic"/>
                <a:ea typeface="Century Gothic"/>
                <a:cs typeface="Century Gothic"/>
                <a:sym typeface="Century Gothic"/>
              </a:rPr>
              <a:t>comprar</a:t>
            </a:r>
            <a:r>
              <a:rPr lang="en-GB" sz="2200" dirty="0">
                <a:solidFill>
                  <a:srgbClr val="002060"/>
                </a:solidFill>
                <a:latin typeface="Century Gothic"/>
                <a:ea typeface="Century Gothic"/>
                <a:cs typeface="Century Gothic"/>
                <a:sym typeface="Century Gothic"/>
              </a:rPr>
              <a:t>.</a:t>
            </a:r>
            <a:endParaRPr sz="2200" dirty="0">
              <a:solidFill>
                <a:srgbClr val="002060"/>
              </a:solidFill>
              <a:latin typeface="Century Gothic"/>
              <a:ea typeface="Century Gothic"/>
              <a:cs typeface="Century Gothic"/>
              <a:sym typeface="Century Gothic"/>
            </a:endParaRPr>
          </a:p>
        </p:txBody>
      </p:sp>
      <p:sp>
        <p:nvSpPr>
          <p:cNvPr id="874" name="Google Shape;874;p31"/>
          <p:cNvSpPr txBox="1">
            <a:spLocks noGrp="1"/>
          </p:cNvSpPr>
          <p:nvPr>
            <p:ph type="title"/>
          </p:nvPr>
        </p:nvSpPr>
        <p:spPr>
          <a:xfrm>
            <a:off x="371086" y="176444"/>
            <a:ext cx="9317754" cy="5686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2160"/>
              <a:buFont typeface="Century Gothic"/>
              <a:buNone/>
            </a:pPr>
            <a:r>
              <a:rPr lang="en-GB" sz="2400" b="1" dirty="0"/>
              <a:t>Los amigos </a:t>
            </a:r>
            <a:r>
              <a:rPr lang="en-GB" sz="2400" b="1" dirty="0" err="1"/>
              <a:t>hablan</a:t>
            </a:r>
            <a:r>
              <a:rPr lang="en-GB" sz="2400" b="1" dirty="0"/>
              <a:t> del </a:t>
            </a:r>
            <a:r>
              <a:rPr lang="en-GB" sz="2400" b="1" dirty="0" err="1"/>
              <a:t>sábado</a:t>
            </a:r>
            <a:r>
              <a:rPr lang="en-GB" sz="2400" b="1" dirty="0"/>
              <a:t> </a:t>
            </a:r>
            <a:r>
              <a:rPr lang="en-GB" sz="2400" b="1" dirty="0" err="1"/>
              <a:t>pasado</a:t>
            </a:r>
            <a:r>
              <a:rPr lang="en-GB" sz="2400" b="1"/>
              <a:t>. </a:t>
            </a:r>
            <a:br>
              <a:rPr lang="en-GB" sz="2400" b="1"/>
            </a:br>
            <a:r>
              <a:rPr lang="en-GB" sz="2400" b="1"/>
              <a:t>¿</a:t>
            </a:r>
            <a:r>
              <a:rPr lang="en-GB" sz="2400" b="1" dirty="0" err="1"/>
              <a:t>Puedes</a:t>
            </a:r>
            <a:r>
              <a:rPr lang="en-GB" sz="2400" b="1" dirty="0"/>
              <a:t> </a:t>
            </a:r>
            <a:r>
              <a:rPr lang="en-GB" sz="2400" b="1" dirty="0" err="1"/>
              <a:t>decir</a:t>
            </a:r>
            <a:r>
              <a:rPr lang="en-GB" sz="2400" b="1" dirty="0"/>
              <a:t> las </a:t>
            </a:r>
            <a:r>
              <a:rPr lang="en-GB" sz="2400" b="1" dirty="0" err="1"/>
              <a:t>frases</a:t>
            </a:r>
            <a:r>
              <a:rPr lang="en-GB" sz="2400" b="1" dirty="0"/>
              <a:t> </a:t>
            </a:r>
            <a:r>
              <a:rPr lang="en-GB" sz="2400" b="1" dirty="0" err="1"/>
              <a:t>en</a:t>
            </a:r>
            <a:r>
              <a:rPr lang="en-GB" sz="2400" b="1" dirty="0"/>
              <a:t> </a:t>
            </a:r>
            <a:r>
              <a:rPr lang="en-GB" sz="2400" b="1" dirty="0" err="1"/>
              <a:t>español</a:t>
            </a:r>
            <a:r>
              <a:rPr lang="en-GB" sz="2400" b="1" dirty="0"/>
              <a:t>?</a:t>
            </a:r>
            <a:endParaRPr sz="2400" b="1" dirty="0"/>
          </a:p>
        </p:txBody>
      </p:sp>
      <p:pic>
        <p:nvPicPr>
          <p:cNvPr id="875" name="Google Shape;875;p31"/>
          <p:cNvPicPr preferRelativeResize="0">
            <a:picLocks noGrp="1"/>
          </p:cNvPicPr>
          <p:nvPr>
            <p:ph type="body" idx="1"/>
          </p:nvPr>
        </p:nvPicPr>
        <p:blipFill rotWithShape="1">
          <a:blip r:embed="rId5" cstate="screen">
            <a:alphaModFix/>
            <a:extLst>
              <a:ext uri="{28A0092B-C50C-407E-A947-70E740481C1C}">
                <a14:useLocalDpi xmlns:a14="http://schemas.microsoft.com/office/drawing/2010/main"/>
              </a:ext>
            </a:extLst>
          </a:blip>
          <a:srcRect b="-889"/>
          <a:stretch/>
        </p:blipFill>
        <p:spPr>
          <a:xfrm>
            <a:off x="10547934" y="3924392"/>
            <a:ext cx="1253859" cy="2516601"/>
          </a:xfrm>
          <a:prstGeom prst="rect">
            <a:avLst/>
          </a:prstGeom>
          <a:noFill/>
          <a:ln>
            <a:noFill/>
          </a:ln>
        </p:spPr>
      </p:pic>
      <p:pic>
        <p:nvPicPr>
          <p:cNvPr id="876" name="Google Shape;876;p3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79575" y="496629"/>
            <a:ext cx="2949520" cy="2151072"/>
          </a:xfrm>
          <a:prstGeom prst="rect">
            <a:avLst/>
          </a:prstGeom>
          <a:noFill/>
          <a:ln>
            <a:noFill/>
          </a:ln>
        </p:spPr>
      </p:pic>
      <p:sp>
        <p:nvSpPr>
          <p:cNvPr id="877" name="Google Shape;877;p31"/>
          <p:cNvSpPr/>
          <p:nvPr/>
        </p:nvSpPr>
        <p:spPr>
          <a:xfrm>
            <a:off x="7941733" y="911946"/>
            <a:ext cx="2946400" cy="1231872"/>
          </a:xfrm>
          <a:prstGeom prst="wedgeRoundRectCallout">
            <a:avLst>
              <a:gd name="adj1" fmla="val -57319"/>
              <a:gd name="adj2" fmla="val -31164"/>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5. </a:t>
            </a:r>
            <a:r>
              <a:rPr lang="en-GB" sz="2200" b="1">
                <a:solidFill>
                  <a:srgbClr val="002060"/>
                </a:solidFill>
                <a:latin typeface="Century Gothic"/>
                <a:ea typeface="Century Gothic"/>
                <a:cs typeface="Century Gothic"/>
                <a:sym typeface="Century Gothic"/>
              </a:rPr>
              <a:t>She </a:t>
            </a:r>
            <a:r>
              <a:rPr lang="en-GB" sz="2200" b="1" dirty="0">
                <a:solidFill>
                  <a:srgbClr val="002060"/>
                </a:solidFill>
                <a:latin typeface="Century Gothic"/>
                <a:ea typeface="Century Gothic"/>
                <a:cs typeface="Century Gothic"/>
                <a:sym typeface="Century Gothic"/>
              </a:rPr>
              <a:t>made </a:t>
            </a:r>
            <a:r>
              <a:rPr lang="en-GB" sz="2200" dirty="0">
                <a:solidFill>
                  <a:srgbClr val="002060"/>
                </a:solidFill>
                <a:latin typeface="Century Gothic"/>
                <a:ea typeface="Century Gothic"/>
                <a:cs typeface="Century Gothic"/>
                <a:sym typeface="Century Gothic"/>
              </a:rPr>
              <a:t>a list of things </a:t>
            </a:r>
            <a:r>
              <a:rPr lang="en-GB" sz="2200">
                <a:solidFill>
                  <a:srgbClr val="002060"/>
                </a:solidFill>
                <a:latin typeface="Century Gothic"/>
                <a:ea typeface="Century Gothic"/>
                <a:cs typeface="Century Gothic"/>
                <a:sym typeface="Century Gothic"/>
              </a:rPr>
              <a:t>to buy.</a:t>
            </a:r>
            <a:endParaRPr sz="2200" dirty="0">
              <a:solidFill>
                <a:srgbClr val="002060"/>
              </a:solidFill>
              <a:latin typeface="Century Gothic"/>
              <a:ea typeface="Century Gothic"/>
              <a:cs typeface="Century Gothic"/>
              <a:sym typeface="Century Gothic"/>
            </a:endParaRPr>
          </a:p>
        </p:txBody>
      </p:sp>
      <p:sp>
        <p:nvSpPr>
          <p:cNvPr id="878" name="Google Shape;878;p31"/>
          <p:cNvSpPr/>
          <p:nvPr/>
        </p:nvSpPr>
        <p:spPr>
          <a:xfrm>
            <a:off x="7369057" y="3749825"/>
            <a:ext cx="2980396" cy="1106129"/>
          </a:xfrm>
          <a:prstGeom prst="wedgeRoundRectCallout">
            <a:avLst>
              <a:gd name="adj1" fmla="val 66711"/>
              <a:gd name="adj2" fmla="val 28158"/>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7. </a:t>
            </a:r>
            <a:r>
              <a:rPr lang="en-GB" sz="2200" b="1">
                <a:solidFill>
                  <a:srgbClr val="002060"/>
                </a:solidFill>
                <a:latin typeface="Century Gothic"/>
                <a:ea typeface="Century Gothic"/>
                <a:cs typeface="Century Gothic"/>
                <a:sym typeface="Century Gothic"/>
              </a:rPr>
              <a:t>You did </a:t>
            </a:r>
            <a:r>
              <a:rPr lang="en-GB" sz="2200">
                <a:solidFill>
                  <a:srgbClr val="002060"/>
                </a:solidFill>
                <a:latin typeface="Century Gothic"/>
                <a:ea typeface="Century Gothic"/>
                <a:cs typeface="Century Gothic"/>
                <a:sym typeface="Century Gothic"/>
              </a:rPr>
              <a:t>the </a:t>
            </a:r>
            <a:r>
              <a:rPr lang="en-GB" sz="2200" dirty="0">
                <a:solidFill>
                  <a:srgbClr val="002060"/>
                </a:solidFill>
                <a:latin typeface="Century Gothic"/>
                <a:ea typeface="Century Gothic"/>
                <a:cs typeface="Century Gothic"/>
                <a:sym typeface="Century Gothic"/>
              </a:rPr>
              <a:t>homework in your bedroom.</a:t>
            </a:r>
            <a:endParaRPr sz="2200" dirty="0">
              <a:solidFill>
                <a:srgbClr val="002060"/>
              </a:solidFill>
              <a:latin typeface="Century Gothic"/>
              <a:ea typeface="Century Gothic"/>
              <a:cs typeface="Century Gothic"/>
              <a:sym typeface="Century Gothic"/>
            </a:endParaRPr>
          </a:p>
        </p:txBody>
      </p:sp>
      <p:sp>
        <p:nvSpPr>
          <p:cNvPr id="879" name="Google Shape;879;p31"/>
          <p:cNvSpPr/>
          <p:nvPr/>
        </p:nvSpPr>
        <p:spPr>
          <a:xfrm>
            <a:off x="10375900" y="258166"/>
            <a:ext cx="155224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a:solidFill>
                  <a:srgbClr val="FFFFFF"/>
                </a:solidFill>
                <a:latin typeface="Century Gothic"/>
                <a:ea typeface="Century Gothic"/>
                <a:cs typeface="Century Gothic"/>
                <a:sym typeface="Century Gothic"/>
              </a:rPr>
              <a:t>hablar</a:t>
            </a:r>
            <a:endParaRPr sz="2000" b="1" i="0" u="none" strike="noStrike" cap="none">
              <a:solidFill>
                <a:srgbClr val="FFFFFF"/>
              </a:solidFill>
              <a:latin typeface="Century Gothic"/>
              <a:ea typeface="Century Gothic"/>
              <a:cs typeface="Century Gothic"/>
              <a:sym typeface="Century Gothic"/>
            </a:endParaRPr>
          </a:p>
        </p:txBody>
      </p:sp>
      <p:sp>
        <p:nvSpPr>
          <p:cNvPr id="880" name="Google Shape;880;p31"/>
          <p:cNvSpPr txBox="1"/>
          <p:nvPr/>
        </p:nvSpPr>
        <p:spPr>
          <a:xfrm>
            <a:off x="6640551" y="792929"/>
            <a:ext cx="1240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Hugo</a:t>
            </a:r>
            <a:endParaRPr dirty="0">
              <a:latin typeface="Century Gothic" panose="020B0502020202020204" pitchFamily="34" charset="0"/>
            </a:endParaRPr>
          </a:p>
        </p:txBody>
      </p:sp>
      <p:sp>
        <p:nvSpPr>
          <p:cNvPr id="881" name="Google Shape;881;p31"/>
          <p:cNvSpPr txBox="1"/>
          <p:nvPr/>
        </p:nvSpPr>
        <p:spPr>
          <a:xfrm>
            <a:off x="10922129" y="3813774"/>
            <a:ext cx="1240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Lucía</a:t>
            </a:r>
            <a:endParaRPr dirty="0">
              <a:latin typeface="Century Gothic" panose="020B0502020202020204" pitchFamily="34" charset="0"/>
            </a:endParaRPr>
          </a:p>
        </p:txBody>
      </p:sp>
      <p:sp>
        <p:nvSpPr>
          <p:cNvPr id="882" name="Google Shape;882;p31"/>
          <p:cNvSpPr/>
          <p:nvPr/>
        </p:nvSpPr>
        <p:spPr>
          <a:xfrm>
            <a:off x="7212721" y="2303594"/>
            <a:ext cx="3062111" cy="1280920"/>
          </a:xfrm>
          <a:prstGeom prst="wedgeRoundRectCallout">
            <a:avLst>
              <a:gd name="adj1" fmla="val -60400"/>
              <a:gd name="adj2" fmla="val -44919"/>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6. </a:t>
            </a:r>
            <a:r>
              <a:rPr lang="en-GB" sz="2200" b="1">
                <a:solidFill>
                  <a:srgbClr val="002060"/>
                </a:solidFill>
                <a:latin typeface="Century Gothic"/>
                <a:ea typeface="Century Gothic"/>
                <a:cs typeface="Century Gothic"/>
                <a:sym typeface="Century Gothic"/>
              </a:rPr>
              <a:t>She </a:t>
            </a:r>
            <a:r>
              <a:rPr lang="en-GB" sz="2200" b="1" dirty="0">
                <a:solidFill>
                  <a:srgbClr val="002060"/>
                </a:solidFill>
                <a:latin typeface="Century Gothic"/>
                <a:ea typeface="Century Gothic"/>
                <a:cs typeface="Century Gothic"/>
                <a:sym typeface="Century Gothic"/>
              </a:rPr>
              <a:t>made </a:t>
            </a:r>
            <a:r>
              <a:rPr lang="en-GB" sz="2200" dirty="0">
                <a:solidFill>
                  <a:srgbClr val="002060"/>
                </a:solidFill>
                <a:latin typeface="Century Gothic"/>
                <a:ea typeface="Century Gothic"/>
                <a:cs typeface="Century Gothic"/>
                <a:sym typeface="Century Gothic"/>
              </a:rPr>
              <a:t>a fire in the garden.</a:t>
            </a:r>
            <a:endParaRPr sz="2200" dirty="0">
              <a:solidFill>
                <a:srgbClr val="002060"/>
              </a:solidFill>
              <a:latin typeface="Century Gothic"/>
              <a:ea typeface="Century Gothic"/>
              <a:cs typeface="Century Gothic"/>
              <a:sym typeface="Century Gothic"/>
            </a:endParaRPr>
          </a:p>
        </p:txBody>
      </p:sp>
      <p:sp>
        <p:nvSpPr>
          <p:cNvPr id="883" name="Google Shape;883;p31"/>
          <p:cNvSpPr/>
          <p:nvPr/>
        </p:nvSpPr>
        <p:spPr>
          <a:xfrm>
            <a:off x="7372146" y="4954700"/>
            <a:ext cx="3000333" cy="1106129"/>
          </a:xfrm>
          <a:prstGeom prst="wedgeRoundRectCallout">
            <a:avLst>
              <a:gd name="adj1" fmla="val 68340"/>
              <a:gd name="adj2" fmla="val -29894"/>
              <a:gd name="adj3" fmla="val 16667"/>
            </a:avLst>
          </a:prstGeom>
          <a:solidFill>
            <a:srgbClr val="FFF2CC"/>
          </a:solid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rgbClr val="002060"/>
                </a:solidFill>
                <a:latin typeface="Century Gothic"/>
                <a:ea typeface="Century Gothic"/>
                <a:cs typeface="Century Gothic"/>
                <a:sym typeface="Century Gothic"/>
              </a:rPr>
              <a:t>8. </a:t>
            </a:r>
            <a:r>
              <a:rPr lang="en-GB" sz="2200" b="1">
                <a:solidFill>
                  <a:srgbClr val="002060"/>
                </a:solidFill>
                <a:latin typeface="Century Gothic"/>
                <a:ea typeface="Century Gothic"/>
                <a:cs typeface="Century Gothic"/>
                <a:sym typeface="Century Gothic"/>
              </a:rPr>
              <a:t>He </a:t>
            </a:r>
            <a:r>
              <a:rPr lang="en-GB" sz="2200" b="1" dirty="0">
                <a:solidFill>
                  <a:srgbClr val="002060"/>
                </a:solidFill>
                <a:latin typeface="Century Gothic"/>
                <a:ea typeface="Century Gothic"/>
                <a:cs typeface="Century Gothic"/>
                <a:sym typeface="Century Gothic"/>
              </a:rPr>
              <a:t>made </a:t>
            </a:r>
            <a:r>
              <a:rPr lang="en-GB" sz="2200" dirty="0">
                <a:solidFill>
                  <a:srgbClr val="002060"/>
                </a:solidFill>
                <a:latin typeface="Century Gothic"/>
                <a:ea typeface="Century Gothic"/>
                <a:cs typeface="Century Gothic"/>
                <a:sym typeface="Century Gothic"/>
              </a:rPr>
              <a:t>noise and </a:t>
            </a:r>
            <a:r>
              <a:rPr lang="en-GB" sz="2200">
                <a:solidFill>
                  <a:srgbClr val="002060"/>
                </a:solidFill>
                <a:latin typeface="Century Gothic"/>
                <a:ea typeface="Century Gothic"/>
                <a:cs typeface="Century Gothic"/>
                <a:sym typeface="Century Gothic"/>
              </a:rPr>
              <a:t>nothing else*.</a:t>
            </a:r>
            <a:endParaRPr sz="2200" dirty="0">
              <a:solidFill>
                <a:srgbClr val="002060"/>
              </a:solidFill>
              <a:latin typeface="Century Gothic"/>
              <a:ea typeface="Century Gothic"/>
              <a:cs typeface="Century Gothic"/>
              <a:sym typeface="Century Gothic"/>
            </a:endParaRPr>
          </a:p>
        </p:txBody>
      </p:sp>
      <p:sp>
        <p:nvSpPr>
          <p:cNvPr id="2" name="Rectangle 1"/>
          <p:cNvSpPr/>
          <p:nvPr/>
        </p:nvSpPr>
        <p:spPr>
          <a:xfrm>
            <a:off x="7372148" y="6017373"/>
            <a:ext cx="3363421" cy="400110"/>
          </a:xfrm>
          <a:prstGeom prst="rect">
            <a:avLst/>
          </a:prstGeom>
        </p:spPr>
        <p:txBody>
          <a:bodyPr wrap="none">
            <a:spAutoFit/>
          </a:bodyPr>
          <a:lstStyle/>
          <a:p>
            <a:pPr lvl="0" algn="ctr"/>
            <a:r>
              <a:rPr lang="en-GB" sz="2000">
                <a:solidFill>
                  <a:srgbClr val="002060"/>
                </a:solidFill>
                <a:latin typeface="Century Gothic"/>
                <a:ea typeface="Century Gothic"/>
                <a:cs typeface="Century Gothic"/>
                <a:sym typeface="Century Gothic"/>
              </a:rPr>
              <a:t>*nada más = nothing else</a:t>
            </a:r>
            <a:endParaRPr lang="en-GB" sz="2000" dirty="0">
              <a:solidFill>
                <a:srgbClr val="00206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6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86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8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8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88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8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8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2573ED-B4A5-1D4C-AFCC-06101CBAFA6A}"/>
              </a:ext>
            </a:extLst>
          </p:cNvPr>
          <p:cNvSpPr txBox="1"/>
          <p:nvPr/>
        </p:nvSpPr>
        <p:spPr>
          <a:xfrm>
            <a:off x="214130" y="233317"/>
            <a:ext cx="10585358" cy="492443"/>
          </a:xfrm>
          <a:prstGeom prst="rect">
            <a:avLst/>
          </a:prstGeom>
          <a:noFill/>
        </p:spPr>
        <p:txBody>
          <a:bodyPr wrap="square" rtlCol="0">
            <a:spAutoFit/>
          </a:bodyPr>
          <a:lstStyle/>
          <a:p>
            <a:r>
              <a:rPr lang="en-US" sz="2600" dirty="0">
                <a:solidFill>
                  <a:srgbClr val="002060"/>
                </a:solidFill>
                <a:latin typeface="Century Gothic" panose="020B0502020202020204" pitchFamily="34" charset="0"/>
              </a:rPr>
              <a:t>Una </a:t>
            </a:r>
            <a:r>
              <a:rPr lang="en-US" sz="2600" dirty="0" err="1">
                <a:solidFill>
                  <a:srgbClr val="002060"/>
                </a:solidFill>
                <a:latin typeface="Century Gothic" panose="020B0502020202020204" pitchFamily="34" charset="0"/>
              </a:rPr>
              <a:t>escuela</a:t>
            </a:r>
            <a:r>
              <a:rPr lang="en-US" sz="2600" dirty="0">
                <a:solidFill>
                  <a:srgbClr val="002060"/>
                </a:solidFill>
                <a:latin typeface="Century Gothic" panose="020B0502020202020204" pitchFamily="34" charset="0"/>
              </a:rPr>
              <a:t> rara</a:t>
            </a:r>
          </a:p>
        </p:txBody>
      </p:sp>
      <p:sp>
        <p:nvSpPr>
          <p:cNvPr id="2" name="Title 1"/>
          <p:cNvSpPr>
            <a:spLocks noGrp="1"/>
          </p:cNvSpPr>
          <p:nvPr>
            <p:ph type="title"/>
          </p:nvPr>
        </p:nvSpPr>
        <p:spPr>
          <a:xfrm>
            <a:off x="10856685" y="136475"/>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25" name="TextBox 6">
            <a:extLst>
              <a:ext uri="{FF2B5EF4-FFF2-40B4-BE49-F238E27FC236}">
                <a16:creationId xmlns:a16="http://schemas.microsoft.com/office/drawing/2014/main" id="{C51E761F-383A-9442-AA22-F984E1D4E13F}"/>
              </a:ext>
            </a:extLst>
          </p:cNvPr>
          <p:cNvSpPr txBox="1"/>
          <p:nvPr/>
        </p:nvSpPr>
        <p:spPr>
          <a:xfrm>
            <a:off x="214129" y="785101"/>
            <a:ext cx="11474287" cy="492443"/>
          </a:xfrm>
          <a:prstGeom prst="rect">
            <a:avLst/>
          </a:prstGeom>
          <a:noFill/>
        </p:spPr>
        <p:txBody>
          <a:bodyPr wrap="square" rtlCol="0">
            <a:spAutoFit/>
          </a:bodyPr>
          <a:lstStyle/>
          <a:p>
            <a:r>
              <a:rPr lang="en-US" sz="2600" dirty="0" err="1">
                <a:solidFill>
                  <a:srgbClr val="002060"/>
                </a:solidFill>
                <a:latin typeface="Century Gothic" panose="020B0502020202020204" pitchFamily="34" charset="0"/>
              </a:rPr>
              <a:t>Estás</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en</a:t>
            </a:r>
            <a:r>
              <a:rPr lang="en-US" sz="2600" dirty="0">
                <a:solidFill>
                  <a:srgbClr val="002060"/>
                </a:solidFill>
                <a:latin typeface="Century Gothic" panose="020B0502020202020204" pitchFamily="34" charset="0"/>
              </a:rPr>
              <a:t> una </a:t>
            </a:r>
            <a:r>
              <a:rPr lang="en-US" sz="2600" dirty="0" err="1">
                <a:solidFill>
                  <a:srgbClr val="002060"/>
                </a:solidFill>
                <a:latin typeface="Century Gothic" panose="020B0502020202020204" pitchFamily="34" charset="0"/>
              </a:rPr>
              <a:t>escuela</a:t>
            </a:r>
            <a:r>
              <a:rPr lang="en-US" sz="2600" dirty="0">
                <a:solidFill>
                  <a:srgbClr val="002060"/>
                </a:solidFill>
                <a:latin typeface="Century Gothic" panose="020B0502020202020204" pitchFamily="34" charset="0"/>
              </a:rPr>
              <a:t> rara </a:t>
            </a:r>
            <a:r>
              <a:rPr lang="en-US" sz="2600" dirty="0" err="1">
                <a:solidFill>
                  <a:srgbClr val="002060"/>
                </a:solidFill>
                <a:latin typeface="Century Gothic" panose="020B0502020202020204" pitchFamily="34" charset="0"/>
              </a:rPr>
              <a:t>donde</a:t>
            </a:r>
            <a:r>
              <a:rPr lang="en-US" sz="2600" dirty="0">
                <a:solidFill>
                  <a:srgbClr val="002060"/>
                </a:solidFill>
                <a:latin typeface="Century Gothic" panose="020B0502020202020204" pitchFamily="34" charset="0"/>
              </a:rPr>
              <a:t> no </a:t>
            </a:r>
            <a:r>
              <a:rPr lang="en-US" sz="2600" dirty="0" err="1">
                <a:solidFill>
                  <a:srgbClr val="002060"/>
                </a:solidFill>
                <a:latin typeface="Century Gothic" panose="020B0502020202020204" pitchFamily="34" charset="0"/>
              </a:rPr>
              <a:t>pasan</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cosas</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normales</a:t>
            </a:r>
            <a:r>
              <a:rPr lang="en-US" sz="2600" dirty="0">
                <a:solidFill>
                  <a:srgbClr val="002060"/>
                </a:solidFill>
                <a:latin typeface="Century Gothic" panose="020B0502020202020204" pitchFamily="34" charset="0"/>
              </a:rPr>
              <a:t>. </a:t>
            </a:r>
          </a:p>
        </p:txBody>
      </p:sp>
      <p:sp>
        <p:nvSpPr>
          <p:cNvPr id="19" name="TextBox 6">
            <a:extLst>
              <a:ext uri="{FF2B5EF4-FFF2-40B4-BE49-F238E27FC236}">
                <a16:creationId xmlns:a16="http://schemas.microsoft.com/office/drawing/2014/main" id="{6853AE64-D9FC-2148-9592-C911E1B3CE84}"/>
              </a:ext>
            </a:extLst>
          </p:cNvPr>
          <p:cNvSpPr txBox="1"/>
          <p:nvPr/>
        </p:nvSpPr>
        <p:spPr>
          <a:xfrm>
            <a:off x="214129" y="1301155"/>
            <a:ext cx="5212635" cy="492443"/>
          </a:xfrm>
          <a:prstGeom prst="rect">
            <a:avLst/>
          </a:prstGeom>
          <a:noFill/>
        </p:spPr>
        <p:txBody>
          <a:bodyPr wrap="square" rtlCol="0">
            <a:spAutoFit/>
          </a:bodyPr>
          <a:lstStyle/>
          <a:p>
            <a:r>
              <a:rPr lang="en-US" sz="2600" dirty="0" err="1">
                <a:solidFill>
                  <a:srgbClr val="002060"/>
                </a:solidFill>
                <a:latin typeface="Century Gothic" panose="020B0502020202020204" pitchFamily="34" charset="0"/>
              </a:rPr>
              <a:t>Hablamos</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en</a:t>
            </a:r>
            <a:r>
              <a:rPr lang="en-US" sz="2600" dirty="0">
                <a:solidFill>
                  <a:srgbClr val="002060"/>
                </a:solidFill>
                <a:latin typeface="Century Gothic" panose="020B0502020202020204" pitchFamily="34" charset="0"/>
              </a:rPr>
              <a:t> parejas.</a:t>
            </a:r>
          </a:p>
        </p:txBody>
      </p:sp>
      <p:sp>
        <p:nvSpPr>
          <p:cNvPr id="21" name="TextBox 6">
            <a:extLst>
              <a:ext uri="{FF2B5EF4-FFF2-40B4-BE49-F238E27FC236}">
                <a16:creationId xmlns:a16="http://schemas.microsoft.com/office/drawing/2014/main" id="{B3749B18-1008-D842-B17B-B9D10CC38002}"/>
              </a:ext>
            </a:extLst>
          </p:cNvPr>
          <p:cNvSpPr txBox="1"/>
          <p:nvPr/>
        </p:nvSpPr>
        <p:spPr>
          <a:xfrm>
            <a:off x="214129" y="2849316"/>
            <a:ext cx="1853210" cy="492443"/>
          </a:xfrm>
          <a:prstGeom prst="rect">
            <a:avLst/>
          </a:prstGeom>
          <a:noFill/>
        </p:spPr>
        <p:txBody>
          <a:bodyPr wrap="square" rtlCol="0">
            <a:spAutoFit/>
          </a:bodyPr>
          <a:lstStyle/>
          <a:p>
            <a:r>
              <a:rPr lang="en-US" sz="2600" dirty="0" err="1">
                <a:solidFill>
                  <a:srgbClr val="002060"/>
                </a:solidFill>
                <a:latin typeface="Century Gothic" panose="020B0502020202020204" pitchFamily="34" charset="0"/>
              </a:rPr>
              <a:t>Ejemplo</a:t>
            </a:r>
            <a:r>
              <a:rPr lang="en-US" sz="2600" dirty="0">
                <a:solidFill>
                  <a:srgbClr val="002060"/>
                </a:solidFill>
                <a:latin typeface="Century Gothic" panose="020B0502020202020204" pitchFamily="34" charset="0"/>
              </a:rPr>
              <a:t>:</a:t>
            </a:r>
          </a:p>
        </p:txBody>
      </p:sp>
      <p:sp>
        <p:nvSpPr>
          <p:cNvPr id="8" name="Llamada ovalada 7">
            <a:extLst>
              <a:ext uri="{FF2B5EF4-FFF2-40B4-BE49-F238E27FC236}">
                <a16:creationId xmlns:a16="http://schemas.microsoft.com/office/drawing/2014/main" id="{BBB3EEDA-5900-8F42-AD75-C51844494B2D}"/>
              </a:ext>
            </a:extLst>
          </p:cNvPr>
          <p:cNvSpPr/>
          <p:nvPr/>
        </p:nvSpPr>
        <p:spPr>
          <a:xfrm>
            <a:off x="2820446" y="2936812"/>
            <a:ext cx="3603448" cy="1515949"/>
          </a:xfrm>
          <a:prstGeom prst="wedgeEllipseCallout">
            <a:avLst>
              <a:gd name="adj1" fmla="val -55472"/>
              <a:gd name="adj2" fmla="val 6837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Hoy e</a:t>
            </a:r>
            <a:r>
              <a:rPr lang="x-none" sz="2400">
                <a:solidFill>
                  <a:srgbClr val="002060"/>
                </a:solidFill>
                <a:latin typeface="Century Gothic" panose="020B0502020202020204" pitchFamily="34" charset="0"/>
              </a:rPr>
              <a:t>nseñas la clase.</a:t>
            </a:r>
            <a:endParaRPr lang="x-none" sz="2400" dirty="0">
              <a:solidFill>
                <a:srgbClr val="002060"/>
              </a:solidFill>
              <a:latin typeface="Century Gothic" panose="020B0502020202020204" pitchFamily="34" charset="0"/>
            </a:endParaRPr>
          </a:p>
        </p:txBody>
      </p:sp>
      <p:sp>
        <p:nvSpPr>
          <p:cNvPr id="26" name="TextBox 6">
            <a:extLst>
              <a:ext uri="{FF2B5EF4-FFF2-40B4-BE49-F238E27FC236}">
                <a16:creationId xmlns:a16="http://schemas.microsoft.com/office/drawing/2014/main" id="{2A68E43F-4760-9649-B7DE-E5EFA612E5C4}"/>
              </a:ext>
            </a:extLst>
          </p:cNvPr>
          <p:cNvSpPr txBox="1"/>
          <p:nvPr/>
        </p:nvSpPr>
        <p:spPr>
          <a:xfrm>
            <a:off x="214129" y="3404020"/>
            <a:ext cx="2606318" cy="492443"/>
          </a:xfrm>
          <a:prstGeom prst="rect">
            <a:avLst/>
          </a:prstGeom>
          <a:noFill/>
        </p:spPr>
        <p:txBody>
          <a:bodyPr wrap="square" rtlCol="0">
            <a:spAutoFit/>
          </a:bodyPr>
          <a:lstStyle/>
          <a:p>
            <a:r>
              <a:rPr lang="en-US" sz="2600" dirty="0" err="1">
                <a:solidFill>
                  <a:srgbClr val="002060"/>
                </a:solidFill>
                <a:latin typeface="Century Gothic" panose="020B0502020202020204" pitchFamily="34" charset="0"/>
              </a:rPr>
              <a:t>Estudiante</a:t>
            </a:r>
            <a:r>
              <a:rPr lang="en-US" sz="2600" dirty="0">
                <a:solidFill>
                  <a:srgbClr val="002060"/>
                </a:solidFill>
                <a:latin typeface="Century Gothic" panose="020B0502020202020204" pitchFamily="34" charset="0"/>
              </a:rPr>
              <a:t> A</a:t>
            </a:r>
          </a:p>
        </p:txBody>
      </p:sp>
      <p:sp>
        <p:nvSpPr>
          <p:cNvPr id="27" name="TextBox 6">
            <a:extLst>
              <a:ext uri="{FF2B5EF4-FFF2-40B4-BE49-F238E27FC236}">
                <a16:creationId xmlns:a16="http://schemas.microsoft.com/office/drawing/2014/main" id="{64FA5139-887C-624E-85F7-1D150677306C}"/>
              </a:ext>
            </a:extLst>
          </p:cNvPr>
          <p:cNvSpPr txBox="1"/>
          <p:nvPr/>
        </p:nvSpPr>
        <p:spPr>
          <a:xfrm>
            <a:off x="6582193" y="3447921"/>
            <a:ext cx="2606318" cy="492443"/>
          </a:xfrm>
          <a:prstGeom prst="rect">
            <a:avLst/>
          </a:prstGeom>
          <a:noFill/>
        </p:spPr>
        <p:txBody>
          <a:bodyPr wrap="square" rtlCol="0">
            <a:spAutoFit/>
          </a:bodyPr>
          <a:lstStyle/>
          <a:p>
            <a:r>
              <a:rPr lang="en-US" sz="2600" dirty="0" err="1">
                <a:solidFill>
                  <a:srgbClr val="002060"/>
                </a:solidFill>
                <a:latin typeface="Century Gothic" panose="020B0502020202020204" pitchFamily="34" charset="0"/>
              </a:rPr>
              <a:t>Estudiante</a:t>
            </a:r>
            <a:r>
              <a:rPr lang="en-US" sz="2600" dirty="0">
                <a:solidFill>
                  <a:srgbClr val="002060"/>
                </a:solidFill>
                <a:latin typeface="Century Gothic" panose="020B0502020202020204" pitchFamily="34" charset="0"/>
              </a:rPr>
              <a:t> B</a:t>
            </a:r>
          </a:p>
        </p:txBody>
      </p:sp>
      <p:sp>
        <p:nvSpPr>
          <p:cNvPr id="15" name="TextBox 6">
            <a:extLst>
              <a:ext uri="{FF2B5EF4-FFF2-40B4-BE49-F238E27FC236}">
                <a16:creationId xmlns:a16="http://schemas.microsoft.com/office/drawing/2014/main" id="{60C8FA03-634D-7F44-B14A-AB1A1ECC4491}"/>
              </a:ext>
            </a:extLst>
          </p:cNvPr>
          <p:cNvSpPr txBox="1"/>
          <p:nvPr/>
        </p:nvSpPr>
        <p:spPr>
          <a:xfrm>
            <a:off x="214129" y="1817209"/>
            <a:ext cx="9188288" cy="492443"/>
          </a:xfrm>
          <a:prstGeom prst="rect">
            <a:avLst/>
          </a:prstGeom>
          <a:noFill/>
        </p:spPr>
        <p:txBody>
          <a:bodyPr wrap="square" rtlCol="0">
            <a:spAutoFit/>
          </a:bodyPr>
          <a:lstStyle/>
          <a:p>
            <a:r>
              <a:rPr lang="en-US" sz="2600" dirty="0">
                <a:solidFill>
                  <a:srgbClr val="002060"/>
                </a:solidFill>
                <a:latin typeface="Century Gothic" panose="020B0502020202020204" pitchFamily="34" charset="0"/>
              </a:rPr>
              <a:t>El </a:t>
            </a:r>
            <a:r>
              <a:rPr lang="en-US" sz="2600" dirty="0" err="1">
                <a:solidFill>
                  <a:srgbClr val="002060"/>
                </a:solidFill>
                <a:latin typeface="Century Gothic" panose="020B0502020202020204" pitchFamily="34" charset="0"/>
              </a:rPr>
              <a:t>estudiante</a:t>
            </a:r>
            <a:r>
              <a:rPr lang="en-US" sz="2600" dirty="0">
                <a:solidFill>
                  <a:srgbClr val="002060"/>
                </a:solidFill>
                <a:latin typeface="Century Gothic" panose="020B0502020202020204" pitchFamily="34" charset="0"/>
              </a:rPr>
              <a:t> A lee </a:t>
            </a:r>
            <a:r>
              <a:rPr lang="en-US" sz="2600" dirty="0" err="1">
                <a:solidFill>
                  <a:srgbClr val="002060"/>
                </a:solidFill>
                <a:latin typeface="Century Gothic" panose="020B0502020202020204" pitchFamily="34" charset="0"/>
              </a:rPr>
              <a:t>frases</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en</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inglés</a:t>
            </a:r>
            <a:r>
              <a:rPr lang="en-US" sz="2600" dirty="0">
                <a:solidFill>
                  <a:srgbClr val="002060"/>
                </a:solidFill>
                <a:latin typeface="Century Gothic" panose="020B0502020202020204" pitchFamily="34" charset="0"/>
              </a:rPr>
              <a:t> y </a:t>
            </a:r>
            <a:r>
              <a:rPr lang="en-US" sz="2600" dirty="0" err="1">
                <a:solidFill>
                  <a:srgbClr val="002060"/>
                </a:solidFill>
                <a:latin typeface="Century Gothic" panose="020B0502020202020204" pitchFamily="34" charset="0"/>
              </a:rPr>
              <a:t>habla</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en</a:t>
            </a:r>
            <a:r>
              <a:rPr lang="en-US" sz="2600" dirty="0">
                <a:solidFill>
                  <a:srgbClr val="002060"/>
                </a:solidFill>
                <a:latin typeface="Century Gothic" panose="020B0502020202020204" pitchFamily="34" charset="0"/>
              </a:rPr>
              <a:t> </a:t>
            </a:r>
            <a:r>
              <a:rPr lang="en-US" sz="2600" dirty="0" err="1">
                <a:solidFill>
                  <a:srgbClr val="002060"/>
                </a:solidFill>
                <a:latin typeface="Century Gothic" panose="020B0502020202020204" pitchFamily="34" charset="0"/>
              </a:rPr>
              <a:t>español</a:t>
            </a:r>
            <a:r>
              <a:rPr lang="en-US" sz="2600" dirty="0">
                <a:solidFill>
                  <a:srgbClr val="002060"/>
                </a:solidFill>
                <a:latin typeface="Century Gothic" panose="020B0502020202020204" pitchFamily="34" charset="0"/>
              </a:rPr>
              <a:t>.</a:t>
            </a:r>
          </a:p>
        </p:txBody>
      </p:sp>
      <p:sp>
        <p:nvSpPr>
          <p:cNvPr id="16" name="TextBox 6">
            <a:extLst>
              <a:ext uri="{FF2B5EF4-FFF2-40B4-BE49-F238E27FC236}">
                <a16:creationId xmlns:a16="http://schemas.microsoft.com/office/drawing/2014/main" id="{D3C51E1D-3C4B-C946-BAA8-19A2CB869ADC}"/>
              </a:ext>
            </a:extLst>
          </p:cNvPr>
          <p:cNvSpPr txBox="1"/>
          <p:nvPr/>
        </p:nvSpPr>
        <p:spPr>
          <a:xfrm>
            <a:off x="214129" y="2333263"/>
            <a:ext cx="9188288" cy="492443"/>
          </a:xfrm>
          <a:prstGeom prst="rect">
            <a:avLst/>
          </a:prstGeom>
          <a:noFill/>
        </p:spPr>
        <p:txBody>
          <a:bodyPr wrap="square" rtlCol="0">
            <a:spAutoFit/>
          </a:bodyPr>
          <a:lstStyle/>
          <a:p>
            <a:r>
              <a:rPr lang="en-US" sz="2600" dirty="0">
                <a:solidFill>
                  <a:srgbClr val="002060"/>
                </a:solidFill>
                <a:latin typeface="Century Gothic" panose="020B0502020202020204" pitchFamily="34" charset="0"/>
              </a:rPr>
              <a:t>El </a:t>
            </a:r>
            <a:r>
              <a:rPr lang="en-US" sz="2600" dirty="0" err="1">
                <a:solidFill>
                  <a:srgbClr val="002060"/>
                </a:solidFill>
                <a:latin typeface="Century Gothic" panose="020B0502020202020204" pitchFamily="34" charset="0"/>
              </a:rPr>
              <a:t>estudiante</a:t>
            </a:r>
            <a:r>
              <a:rPr lang="en-US" sz="2600" dirty="0">
                <a:solidFill>
                  <a:srgbClr val="002060"/>
                </a:solidFill>
                <a:latin typeface="Century Gothic" panose="020B0502020202020204" pitchFamily="34" charset="0"/>
              </a:rPr>
              <a:t> B </a:t>
            </a:r>
            <a:r>
              <a:rPr lang="en-US" sz="2600" dirty="0" err="1">
                <a:solidFill>
                  <a:srgbClr val="002060"/>
                </a:solidFill>
                <a:latin typeface="Century Gothic" panose="020B0502020202020204" pitchFamily="34" charset="0"/>
              </a:rPr>
              <a:t>escucha</a:t>
            </a:r>
            <a:r>
              <a:rPr lang="en-US" sz="2600" dirty="0">
                <a:solidFill>
                  <a:srgbClr val="002060"/>
                </a:solidFill>
                <a:latin typeface="Century Gothic" panose="020B0502020202020204" pitchFamily="34" charset="0"/>
              </a:rPr>
              <a:t> y escribe.</a:t>
            </a:r>
          </a:p>
        </p:txBody>
      </p:sp>
      <p:graphicFrame>
        <p:nvGraphicFramePr>
          <p:cNvPr id="3" name="Tabla 2">
            <a:extLst>
              <a:ext uri="{FF2B5EF4-FFF2-40B4-BE49-F238E27FC236}">
                <a16:creationId xmlns:a16="http://schemas.microsoft.com/office/drawing/2014/main" id="{32F336E5-C762-8847-B96C-A60DF8F53B1E}"/>
              </a:ext>
            </a:extLst>
          </p:cNvPr>
          <p:cNvGraphicFramePr>
            <a:graphicFrameLocks noGrp="1"/>
          </p:cNvGraphicFramePr>
          <p:nvPr/>
        </p:nvGraphicFramePr>
        <p:xfrm>
          <a:off x="5506809" y="4466642"/>
          <a:ext cx="6534350" cy="1706880"/>
        </p:xfrm>
        <a:graphic>
          <a:graphicData uri="http://schemas.openxmlformats.org/drawingml/2006/table">
            <a:tbl>
              <a:tblPr firstRow="1" bandRow="1">
                <a:tableStyleId>{5DA37D80-6434-44D0-A028-1B22A696006F}</a:tableStyleId>
              </a:tblPr>
              <a:tblGrid>
                <a:gridCol w="376308">
                  <a:extLst>
                    <a:ext uri="{9D8B030D-6E8A-4147-A177-3AD203B41FA5}">
                      <a16:colId xmlns:a16="http://schemas.microsoft.com/office/drawing/2014/main" val="3041933529"/>
                    </a:ext>
                  </a:extLst>
                </a:gridCol>
                <a:gridCol w="2046446">
                  <a:extLst>
                    <a:ext uri="{9D8B030D-6E8A-4147-A177-3AD203B41FA5}">
                      <a16:colId xmlns:a16="http://schemas.microsoft.com/office/drawing/2014/main" val="794841866"/>
                    </a:ext>
                  </a:extLst>
                </a:gridCol>
                <a:gridCol w="1185862">
                  <a:extLst>
                    <a:ext uri="{9D8B030D-6E8A-4147-A177-3AD203B41FA5}">
                      <a16:colId xmlns:a16="http://schemas.microsoft.com/office/drawing/2014/main" val="2965502068"/>
                    </a:ext>
                  </a:extLst>
                </a:gridCol>
                <a:gridCol w="1328738">
                  <a:extLst>
                    <a:ext uri="{9D8B030D-6E8A-4147-A177-3AD203B41FA5}">
                      <a16:colId xmlns:a16="http://schemas.microsoft.com/office/drawing/2014/main" val="864164541"/>
                    </a:ext>
                  </a:extLst>
                </a:gridCol>
                <a:gridCol w="1596996">
                  <a:extLst>
                    <a:ext uri="{9D8B030D-6E8A-4147-A177-3AD203B41FA5}">
                      <a16:colId xmlns:a16="http://schemas.microsoft.com/office/drawing/2014/main" val="425278333"/>
                    </a:ext>
                  </a:extLst>
                </a:gridCol>
              </a:tblGrid>
              <a:tr h="921285">
                <a:tc>
                  <a:txBody>
                    <a:bodyPr/>
                    <a:lstStyle/>
                    <a:p>
                      <a:pPr algn="ctr"/>
                      <a:endParaRPr lang="x-none"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tc>
                  <a:txBody>
                    <a:bodyPr/>
                    <a:lstStyle/>
                    <a:p>
                      <a:pPr algn="ctr"/>
                      <a:r>
                        <a:rPr lang="x-none" sz="2000" b="0" i="0" dirty="0">
                          <a:solidFill>
                            <a:srgbClr val="002060"/>
                          </a:solidFill>
                          <a:latin typeface="Century Gothic" panose="020B0502020202020204" pitchFamily="34" charset="0"/>
                        </a:rPr>
                        <a:t>who?</a:t>
                      </a:r>
                    </a:p>
                  </a:txBody>
                  <a:tcPr anchor="ctr"/>
                </a:tc>
                <a:tc>
                  <a:txBody>
                    <a:bodyPr/>
                    <a:lstStyle/>
                    <a:p>
                      <a:pPr algn="ctr"/>
                      <a:r>
                        <a:rPr lang="x-none" sz="2000" b="0" i="0" dirty="0">
                          <a:solidFill>
                            <a:srgbClr val="002060"/>
                          </a:solidFill>
                          <a:latin typeface="Century Gothic" panose="020B0502020202020204" pitchFamily="34" charset="0"/>
                        </a:rPr>
                        <a:t>it happens regularly</a:t>
                      </a:r>
                    </a:p>
                  </a:txBody>
                  <a:tcPr anchor="ctr"/>
                </a:tc>
                <a:tc>
                  <a:txBody>
                    <a:bodyPr/>
                    <a:lstStyle/>
                    <a:p>
                      <a:pPr algn="ctr"/>
                      <a:r>
                        <a:rPr lang="x-none" sz="2000" b="0" i="0" dirty="0">
                          <a:solidFill>
                            <a:srgbClr val="002060"/>
                          </a:solidFill>
                          <a:latin typeface="Century Gothic" panose="020B0502020202020204" pitchFamily="34" charset="0"/>
                        </a:rPr>
                        <a:t>it’s happening now</a:t>
                      </a:r>
                    </a:p>
                  </a:txBody>
                  <a:tcPr anchor="ctr"/>
                </a:tc>
                <a:extLst>
                  <a:ext uri="{0D108BD9-81ED-4DB2-BD59-A6C34878D82A}">
                    <a16:rowId xmlns:a16="http://schemas.microsoft.com/office/drawing/2014/main" val="2300620137"/>
                  </a:ext>
                </a:extLst>
              </a:tr>
              <a:tr h="642108">
                <a:tc>
                  <a:txBody>
                    <a:bodyPr/>
                    <a:lstStyle/>
                    <a:p>
                      <a:pPr algn="ctr"/>
                      <a:r>
                        <a:rPr lang="x-none" sz="2000" b="0" i="0" dirty="0">
                          <a:solidFill>
                            <a:srgbClr val="203864"/>
                          </a:solidFill>
                          <a:latin typeface="Century Gothic" panose="020B0502020202020204" pitchFamily="34" charset="0"/>
                        </a:rPr>
                        <a:t>1</a:t>
                      </a:r>
                    </a:p>
                  </a:txBody>
                  <a:tcPr anchor="ctr"/>
                </a:tc>
                <a:tc>
                  <a:txBody>
                    <a:bodyPr/>
                    <a:lstStyle/>
                    <a:p>
                      <a:pPr algn="l"/>
                      <a:r>
                        <a:rPr lang="x-none" sz="2000" b="0" i="0" dirty="0">
                          <a:solidFill>
                            <a:srgbClr val="002060"/>
                          </a:solidFill>
                          <a:latin typeface="Century Gothic" panose="020B0502020202020204" pitchFamily="34" charset="0"/>
                        </a:rPr>
                        <a:t>teach ______________</a:t>
                      </a: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937668839"/>
                  </a:ext>
                </a:extLst>
              </a:tr>
            </a:tbl>
          </a:graphicData>
        </a:graphic>
      </p:graphicFrame>
      <p:sp>
        <p:nvSpPr>
          <p:cNvPr id="5" name="CuadroTexto 4">
            <a:extLst>
              <a:ext uri="{FF2B5EF4-FFF2-40B4-BE49-F238E27FC236}">
                <a16:creationId xmlns:a16="http://schemas.microsoft.com/office/drawing/2014/main" id="{984785D0-8ECF-4A43-B48F-E0B4586C6C90}"/>
              </a:ext>
            </a:extLst>
          </p:cNvPr>
          <p:cNvSpPr txBox="1"/>
          <p:nvPr/>
        </p:nvSpPr>
        <p:spPr>
          <a:xfrm>
            <a:off x="496487" y="4806038"/>
            <a:ext cx="3746901" cy="830997"/>
          </a:xfrm>
          <a:prstGeom prst="rect">
            <a:avLst/>
          </a:prstGeom>
          <a:noFill/>
        </p:spPr>
        <p:txBody>
          <a:bodyPr wrap="square" rtlCol="0">
            <a:spAutoFit/>
          </a:bodyPr>
          <a:lstStyle/>
          <a:p>
            <a:r>
              <a:rPr lang="x-none" sz="2400" dirty="0">
                <a:solidFill>
                  <a:srgbClr val="002060"/>
                </a:solidFill>
                <a:latin typeface="Century Gothic" panose="020B0502020202020204" pitchFamily="34" charset="0"/>
              </a:rPr>
              <a:t>1</a:t>
            </a:r>
            <a:r>
              <a:rPr lang="x-none" sz="240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Today y</a:t>
            </a:r>
            <a:r>
              <a:rPr lang="x-none" sz="2400">
                <a:solidFill>
                  <a:srgbClr val="002060"/>
                </a:solidFill>
                <a:latin typeface="Century Gothic" panose="020B0502020202020204" pitchFamily="34" charset="0"/>
              </a:rPr>
              <a:t>ou </a:t>
            </a:r>
            <a:r>
              <a:rPr lang="x-none" sz="2400" dirty="0">
                <a:solidFill>
                  <a:srgbClr val="002060"/>
                </a:solidFill>
                <a:latin typeface="Century Gothic" panose="020B0502020202020204" pitchFamily="34" charset="0"/>
              </a:rPr>
              <a:t>are teaching </a:t>
            </a:r>
            <a:r>
              <a:rPr lang="x-none" sz="2400">
                <a:solidFill>
                  <a:srgbClr val="002060"/>
                </a:solidFill>
                <a:latin typeface="Century Gothic" panose="020B0502020202020204" pitchFamily="34" charset="0"/>
              </a:rPr>
              <a:t>the class.</a:t>
            </a:r>
            <a:endParaRPr lang="x-none" sz="2400" dirty="0">
              <a:solidFill>
                <a:srgbClr val="002060"/>
              </a:solidFill>
              <a:latin typeface="Century Gothic" panose="020B0502020202020204" pitchFamily="34" charset="0"/>
            </a:endParaRPr>
          </a:p>
        </p:txBody>
      </p:sp>
      <p:sp>
        <p:nvSpPr>
          <p:cNvPr id="9" name="CuadroTexto 8">
            <a:extLst>
              <a:ext uri="{FF2B5EF4-FFF2-40B4-BE49-F238E27FC236}">
                <a16:creationId xmlns:a16="http://schemas.microsoft.com/office/drawing/2014/main" id="{A1E7755A-D4AF-9D46-B74D-729F3BDFC36E}"/>
              </a:ext>
            </a:extLst>
          </p:cNvPr>
          <p:cNvSpPr txBox="1"/>
          <p:nvPr/>
        </p:nvSpPr>
        <p:spPr>
          <a:xfrm>
            <a:off x="5881496" y="5742635"/>
            <a:ext cx="1380506"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the class</a:t>
            </a:r>
          </a:p>
        </p:txBody>
      </p:sp>
      <p:pic>
        <p:nvPicPr>
          <p:cNvPr id="22" name="Picture 2" descr="http://www.clker.com/cliparts/j/p/l/D/8/K/green-tick-md.png">
            <a:extLst>
              <a:ext uri="{FF2B5EF4-FFF2-40B4-BE49-F238E27FC236}">
                <a16:creationId xmlns:a16="http://schemas.microsoft.com/office/drawing/2014/main" id="{0FB096F9-11D2-7647-BCC1-5EC2EA6DF0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63282" y="5670852"/>
            <a:ext cx="330354" cy="344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uadroTexto 9">
            <a:extLst>
              <a:ext uri="{FF2B5EF4-FFF2-40B4-BE49-F238E27FC236}">
                <a16:creationId xmlns:a16="http://schemas.microsoft.com/office/drawing/2014/main" id="{255F79D1-31D4-9946-A157-AF6DD4AC4E44}"/>
              </a:ext>
            </a:extLst>
          </p:cNvPr>
          <p:cNvSpPr txBox="1"/>
          <p:nvPr/>
        </p:nvSpPr>
        <p:spPr>
          <a:xfrm>
            <a:off x="8212401" y="5584228"/>
            <a:ext cx="691215"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you</a:t>
            </a:r>
          </a:p>
        </p:txBody>
      </p:sp>
      <p:pic>
        <p:nvPicPr>
          <p:cNvPr id="23" name="Picture 2" descr="Free Clip Art School, Download Free Clip Art, Free Clip Art on ...">
            <a:extLst>
              <a:ext uri="{FF2B5EF4-FFF2-40B4-BE49-F238E27FC236}">
                <a16:creationId xmlns:a16="http://schemas.microsoft.com/office/drawing/2014/main" id="{AAD82875-8888-444E-AEC4-36599C206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318" y="1817209"/>
            <a:ext cx="2632526" cy="1857669"/>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Free Writing Clipart Transparent, Download Free Clip Art, Free ...">
            <a:extLst>
              <a:ext uri="{FF2B5EF4-FFF2-40B4-BE49-F238E27FC236}">
                <a16:creationId xmlns:a16="http://schemas.microsoft.com/office/drawing/2014/main" id="{9D4CE532-F12B-9F40-A598-E5655E2A630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917" b="94306" l="3444" r="98889">
                        <a14:foregroundMark x1="94444" y1="71389" x2="93111" y2="79583"/>
                        <a14:foregroundMark x1="93111" y1="79583" x2="86556" y2="94028"/>
                        <a14:foregroundMark x1="86556" y1="94028" x2="86111" y2="94306"/>
                        <a14:foregroundMark x1="95444" y1="74861" x2="94444" y2="81806"/>
                        <a14:foregroundMark x1="98444" y1="71806" x2="98889" y2="74306"/>
                        <a14:foregroundMark x1="87000" y1="3333" x2="80111" y2="8750"/>
                        <a14:foregroundMark x1="80111" y1="8750" x2="74556" y2="10556"/>
                        <a14:foregroundMark x1="87000" y1="4306" x2="84444" y2="2917"/>
                        <a14:foregroundMark x1="77222" y1="10417" x2="66556" y2="25000"/>
                        <a14:foregroundMark x1="66556" y1="25000" x2="51556" y2="32500"/>
                        <a14:foregroundMark x1="51556" y1="32500" x2="36000" y2="52778"/>
                        <a14:foregroundMark x1="36000" y1="52778" x2="14111" y2="71528"/>
                        <a14:foregroundMark x1="14111" y1="71528" x2="3444" y2="85417"/>
                      </a14:backgroundRemoval>
                    </a14:imgEffect>
                  </a14:imgLayer>
                </a14:imgProps>
              </a:ext>
              <a:ext uri="{28A0092B-C50C-407E-A947-70E740481C1C}">
                <a14:useLocalDpi xmlns:a14="http://schemas.microsoft.com/office/drawing/2010/main" val="0"/>
              </a:ext>
            </a:extLst>
          </a:blip>
          <a:srcRect/>
          <a:stretch>
            <a:fillRect/>
          </a:stretch>
        </p:blipFill>
        <p:spPr bwMode="auto">
          <a:xfrm>
            <a:off x="6947286" y="4948677"/>
            <a:ext cx="1119430" cy="89554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613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P spid="21" grpId="0"/>
      <p:bldP spid="8" grpId="0" animBg="1"/>
      <p:bldP spid="26" grpId="0"/>
      <p:bldP spid="27" grpId="0"/>
      <p:bldP spid="15" grpId="0"/>
      <p:bldP spid="16" grpId="0"/>
      <p:bldP spid="5"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752275" y="276365"/>
            <a:ext cx="1439726" cy="349857"/>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1736373" cy="400110"/>
          </a:xfrm>
          <a:prstGeom prst="rect">
            <a:avLst/>
          </a:prstGeom>
          <a:noFill/>
        </p:spPr>
        <p:txBody>
          <a:bodyPr wrap="none" rtlCol="0">
            <a:spAutoFit/>
          </a:bodyPr>
          <a:lstStyle/>
          <a:p>
            <a:pPr algn="l"/>
            <a:r>
              <a:rPr lang="x-none" sz="2000" dirty="0">
                <a:solidFill>
                  <a:srgbClr val="002060"/>
                </a:solidFill>
                <a:latin typeface="Century Gothic" panose="020B0502020202020204" pitchFamily="34" charset="0"/>
              </a:rPr>
              <a:t>Estudiante A</a:t>
            </a:r>
          </a:p>
        </p:txBody>
      </p:sp>
      <p:graphicFrame>
        <p:nvGraphicFramePr>
          <p:cNvPr id="3" name="Tabla 3">
            <a:extLst>
              <a:ext uri="{FF2B5EF4-FFF2-40B4-BE49-F238E27FC236}">
                <a16:creationId xmlns:a16="http://schemas.microsoft.com/office/drawing/2014/main" id="{A3DEB107-8B16-CC45-AD73-1A3EB42E25F2}"/>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3887382">
                  <a:extLst>
                    <a:ext uri="{9D8B030D-6E8A-4147-A177-3AD203B41FA5}">
                      <a16:colId xmlns:a16="http://schemas.microsoft.com/office/drawing/2014/main" val="1362552470"/>
                    </a:ext>
                  </a:extLst>
                </a:gridCol>
                <a:gridCol w="2270596">
                  <a:extLst>
                    <a:ext uri="{9D8B030D-6E8A-4147-A177-3AD203B41FA5}">
                      <a16:colId xmlns:a16="http://schemas.microsoft.com/office/drawing/2014/main" val="4242210323"/>
                    </a:ext>
                  </a:extLst>
                </a:gridCol>
                <a:gridCol w="2270596">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370840">
                <a:tc>
                  <a:txBody>
                    <a:bodyPr/>
                    <a:lstStyle/>
                    <a:p>
                      <a:pPr algn="ctr"/>
                      <a:endParaRPr lang="x-none"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r>
                        <a:rPr lang="x-none" sz="2000" b="0" i="0" dirty="0">
                          <a:solidFill>
                            <a:srgbClr val="203864"/>
                          </a:solidFill>
                          <a:latin typeface="Century Gothic" panose="020B0502020202020204" pitchFamily="34" charset="0"/>
                        </a:rPr>
                        <a:t>who?</a:t>
                      </a:r>
                    </a:p>
                  </a:txBody>
                  <a:tcPr anchor="ctr"/>
                </a:tc>
                <a:tc>
                  <a:txBody>
                    <a:bodyPr/>
                    <a:lstStyle/>
                    <a:p>
                      <a:pPr algn="ctr"/>
                      <a:r>
                        <a:rPr lang="x-none" sz="2000" b="0" i="0" dirty="0">
                          <a:solidFill>
                            <a:srgbClr val="203864"/>
                          </a:solidFill>
                          <a:latin typeface="Century Gothic" panose="020B0502020202020204" pitchFamily="34" charset="0"/>
                        </a:rPr>
                        <a:t>it happens regularly</a:t>
                      </a:r>
                    </a:p>
                  </a:txBody>
                  <a:tcPr anchor="ctr"/>
                </a:tc>
                <a:tc>
                  <a:txBody>
                    <a:bodyPr/>
                    <a:lstStyle/>
                    <a:p>
                      <a:pPr algn="ctr"/>
                      <a:r>
                        <a:rPr lang="x-none" sz="2000" b="0" i="0" dirty="0">
                          <a:solidFill>
                            <a:srgbClr val="203864"/>
                          </a:solidFill>
                          <a:latin typeface="Century Gothic" panose="020B0502020202020204" pitchFamily="34" charset="0"/>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0" i="0" dirty="0">
                          <a:solidFill>
                            <a:srgbClr val="203864"/>
                          </a:solidFill>
                          <a:latin typeface="Century Gothic" panose="020B0502020202020204" pitchFamily="34" charset="0"/>
                        </a:rPr>
                        <a:t>1</a:t>
                      </a:r>
                    </a:p>
                  </a:txBody>
                  <a:tcPr anchor="ctr"/>
                </a:tc>
                <a:tc>
                  <a:txBody>
                    <a:bodyPr/>
                    <a:lstStyle/>
                    <a:p>
                      <a:pPr algn="l"/>
                      <a:r>
                        <a:rPr lang="x-none" sz="2000" b="0" i="0" dirty="0">
                          <a:solidFill>
                            <a:srgbClr val="203864"/>
                          </a:solidFill>
                          <a:latin typeface="Century Gothic" panose="020B0502020202020204" pitchFamily="34" charset="0"/>
                        </a:rPr>
                        <a:t>teach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3137884702"/>
                  </a:ext>
                </a:extLst>
              </a:tr>
              <a:tr h="370840">
                <a:tc>
                  <a:txBody>
                    <a:bodyPr/>
                    <a:lstStyle/>
                    <a:p>
                      <a:pPr algn="ctr"/>
                      <a:r>
                        <a:rPr lang="x-none" sz="2000" b="0" i="0" dirty="0">
                          <a:solidFill>
                            <a:srgbClr val="203864"/>
                          </a:solidFill>
                          <a:latin typeface="Century Gothic" panose="020B0502020202020204" pitchFamily="34" charset="0"/>
                        </a:rPr>
                        <a:t>2</a:t>
                      </a:r>
                    </a:p>
                  </a:txBody>
                  <a:tcPr anchor="ctr"/>
                </a:tc>
                <a:tc>
                  <a:txBody>
                    <a:bodyPr/>
                    <a:lstStyle/>
                    <a:p>
                      <a:pPr algn="l"/>
                      <a:r>
                        <a:rPr lang="x-none" sz="2000" b="0" i="0" dirty="0">
                          <a:solidFill>
                            <a:srgbClr val="203864"/>
                          </a:solidFill>
                          <a:latin typeface="Century Gothic" panose="020B0502020202020204" pitchFamily="34" charset="0"/>
                        </a:rPr>
                        <a:t>work _________________</a:t>
                      </a: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4093863256"/>
                  </a:ext>
                </a:extLst>
              </a:tr>
              <a:tr h="370840">
                <a:tc>
                  <a:txBody>
                    <a:bodyPr/>
                    <a:lstStyle/>
                    <a:p>
                      <a:pPr algn="ctr"/>
                      <a:r>
                        <a:rPr lang="x-none" sz="2000" b="0" i="0" dirty="0">
                          <a:solidFill>
                            <a:srgbClr val="203864"/>
                          </a:solidFill>
                          <a:latin typeface="Century Gothic" panose="020B0502020202020204" pitchFamily="34" charset="0"/>
                        </a:rPr>
                        <a:t>3</a:t>
                      </a:r>
                    </a:p>
                  </a:txBody>
                  <a:tcPr anchor="ctr"/>
                </a:tc>
                <a:tc>
                  <a:txBody>
                    <a:bodyPr/>
                    <a:lstStyle/>
                    <a:p>
                      <a:pPr algn="l"/>
                      <a:r>
                        <a:rPr lang="x-none" sz="2000" b="0" i="0" dirty="0">
                          <a:solidFill>
                            <a:srgbClr val="203864"/>
                          </a:solidFill>
                          <a:latin typeface="Century Gothic" panose="020B0502020202020204" pitchFamily="34" charset="0"/>
                        </a:rPr>
                        <a:t>speak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2765572636"/>
                  </a:ext>
                </a:extLst>
              </a:tr>
              <a:tr h="370840">
                <a:tc>
                  <a:txBody>
                    <a:bodyPr/>
                    <a:lstStyle/>
                    <a:p>
                      <a:pPr algn="ctr"/>
                      <a:r>
                        <a:rPr lang="x-none" sz="2000" b="0" i="0" dirty="0">
                          <a:solidFill>
                            <a:srgbClr val="203864"/>
                          </a:solidFill>
                          <a:latin typeface="Century Gothic" panose="020B0502020202020204" pitchFamily="34" charset="0"/>
                        </a:rPr>
                        <a:t>4</a:t>
                      </a:r>
                    </a:p>
                  </a:txBody>
                  <a:tcPr anchor="ctr"/>
                </a:tc>
                <a:tc>
                  <a:txBody>
                    <a:bodyPr/>
                    <a:lstStyle/>
                    <a:p>
                      <a:pPr algn="l"/>
                      <a:r>
                        <a:rPr lang="en-GB" sz="2000" b="0" i="0" dirty="0">
                          <a:solidFill>
                            <a:srgbClr val="203864"/>
                          </a:solidFill>
                          <a:latin typeface="Century Gothic" panose="020B0502020202020204" pitchFamily="34" charset="0"/>
                        </a:rPr>
                        <a:t>write</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891339861"/>
                  </a:ext>
                </a:extLst>
              </a:tr>
              <a:tr h="370840">
                <a:tc>
                  <a:txBody>
                    <a:bodyPr/>
                    <a:lstStyle/>
                    <a:p>
                      <a:pPr algn="ctr"/>
                      <a:r>
                        <a:rPr lang="x-none" sz="2000" b="0" i="0" dirty="0">
                          <a:solidFill>
                            <a:srgbClr val="203864"/>
                          </a:solidFill>
                          <a:latin typeface="Century Gothic" panose="020B0502020202020204" pitchFamily="34" charset="0"/>
                        </a:rPr>
                        <a:t>5</a:t>
                      </a:r>
                    </a:p>
                  </a:txBody>
                  <a:tcPr anchor="ctr"/>
                </a:tc>
                <a:tc>
                  <a:txBody>
                    <a:bodyPr/>
                    <a:lstStyle/>
                    <a:p>
                      <a:pPr algn="l"/>
                      <a:r>
                        <a:rPr lang="x-none" sz="2000" b="0" i="0" dirty="0">
                          <a:solidFill>
                            <a:srgbClr val="203864"/>
                          </a:solidFill>
                          <a:latin typeface="Century Gothic" panose="020B0502020202020204" pitchFamily="34" charset="0"/>
                        </a:rPr>
                        <a:t>study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955134974"/>
                  </a:ext>
                </a:extLst>
              </a:tr>
              <a:tr h="370840">
                <a:tc>
                  <a:txBody>
                    <a:bodyPr/>
                    <a:lstStyle/>
                    <a:p>
                      <a:pPr algn="ctr"/>
                      <a:r>
                        <a:rPr lang="x-none" sz="2000" b="0" i="0" dirty="0">
                          <a:solidFill>
                            <a:srgbClr val="203864"/>
                          </a:solidFill>
                          <a:latin typeface="Century Gothic" panose="020B0502020202020204" pitchFamily="34" charset="0"/>
                        </a:rPr>
                        <a:t>6</a:t>
                      </a:r>
                    </a:p>
                  </a:txBody>
                  <a:tcPr anchor="ctr"/>
                </a:tc>
                <a:tc>
                  <a:txBody>
                    <a:bodyPr/>
                    <a:lstStyle/>
                    <a:p>
                      <a:pPr algn="l"/>
                      <a:r>
                        <a:rPr lang="x-none" sz="2000" b="0" i="0" dirty="0">
                          <a:solidFill>
                            <a:srgbClr val="203864"/>
                          </a:solidFill>
                          <a:latin typeface="Century Gothic" panose="020B0502020202020204" pitchFamily="34" charset="0"/>
                        </a:rPr>
                        <a:t>participate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220301681"/>
                  </a:ext>
                </a:extLst>
              </a:tr>
            </a:tbl>
          </a:graphicData>
        </a:graphic>
      </p:graphicFrame>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rgbClr val="002060"/>
                </a:solidFill>
                <a:latin typeface="Century Gothic" panose="020B0502020202020204" pitchFamily="34" charset="0"/>
              </a:rPr>
              <a:t>Say </a:t>
            </a:r>
            <a:r>
              <a:rPr lang="x-none" sz="2000" u="sng">
                <a:solidFill>
                  <a:srgbClr val="002060"/>
                </a:solidFill>
                <a:latin typeface="Century Gothic" panose="020B0502020202020204" pitchFamily="34" charset="0"/>
              </a:rPr>
              <a:t>these </a:t>
            </a:r>
            <a:r>
              <a:rPr lang="en-GB" sz="2000" u="sng" dirty="0">
                <a:solidFill>
                  <a:srgbClr val="002060"/>
                </a:solidFill>
                <a:latin typeface="Century Gothic" panose="020B0502020202020204" pitchFamily="34" charset="0"/>
              </a:rPr>
              <a:t>sentences</a:t>
            </a:r>
            <a:r>
              <a:rPr lang="x-none" sz="2000" u="sng">
                <a:solidFill>
                  <a:srgbClr val="002060"/>
                </a:solidFill>
                <a:latin typeface="Century Gothic" panose="020B0502020202020204" pitchFamily="34" charset="0"/>
              </a:rPr>
              <a:t> </a:t>
            </a:r>
            <a:r>
              <a:rPr lang="x-none" sz="2000" u="sng" dirty="0">
                <a:solidFill>
                  <a:srgbClr val="002060"/>
                </a:solidFill>
                <a:latin typeface="Century Gothic" panose="020B0502020202020204" pitchFamily="34" charset="0"/>
              </a:rPr>
              <a:t>in Spanish:</a:t>
            </a:r>
          </a:p>
        </p:txBody>
      </p:sp>
      <p:sp>
        <p:nvSpPr>
          <p:cNvPr id="12" name="CuadroTexto 11">
            <a:extLst>
              <a:ext uri="{FF2B5EF4-FFF2-40B4-BE49-F238E27FC236}">
                <a16:creationId xmlns:a16="http://schemas.microsoft.com/office/drawing/2014/main" id="{B247EEB0-218C-974F-B83E-A6E162913504}"/>
              </a:ext>
            </a:extLst>
          </p:cNvPr>
          <p:cNvSpPr txBox="1"/>
          <p:nvPr/>
        </p:nvSpPr>
        <p:spPr>
          <a:xfrm>
            <a:off x="262759" y="1062515"/>
            <a:ext cx="6223178" cy="1938992"/>
          </a:xfrm>
          <a:prstGeom prst="rect">
            <a:avLst/>
          </a:prstGeom>
          <a:noFill/>
        </p:spPr>
        <p:txBody>
          <a:bodyPr wrap="none" rtlCol="0">
            <a:spAutoFit/>
          </a:bodyPr>
          <a:lstStyle/>
          <a:p>
            <a:pPr marL="457200" indent="-457200">
              <a:buAutoNum type="arabicPeriod"/>
            </a:pPr>
            <a:r>
              <a:rPr lang="en-GB" sz="2000" dirty="0">
                <a:solidFill>
                  <a:srgbClr val="002060"/>
                </a:solidFill>
                <a:latin typeface="Century Gothic" panose="020B0502020202020204" pitchFamily="34" charset="0"/>
              </a:rPr>
              <a:t>Normally y</a:t>
            </a:r>
            <a:r>
              <a:rPr lang="x-none" sz="2000">
                <a:solidFill>
                  <a:srgbClr val="002060"/>
                </a:solidFill>
                <a:latin typeface="Century Gothic" panose="020B0502020202020204" pitchFamily="34" charset="0"/>
              </a:rPr>
              <a:t>ou organi</a:t>
            </a:r>
            <a:r>
              <a:rPr lang="en-GB" sz="2000" dirty="0">
                <a:solidFill>
                  <a:srgbClr val="002060"/>
                </a:solidFill>
                <a:latin typeface="Century Gothic" panose="020B0502020202020204" pitchFamily="34" charset="0"/>
              </a:rPr>
              <a:t>s</a:t>
            </a:r>
            <a:r>
              <a:rPr lang="x-none" sz="2000">
                <a:solidFill>
                  <a:srgbClr val="002060"/>
                </a:solidFill>
                <a:latin typeface="Century Gothic" panose="020B0502020202020204" pitchFamily="34" charset="0"/>
              </a:rPr>
              <a:t>e the classes.</a:t>
            </a:r>
            <a:endParaRPr lang="x-none" sz="2000" dirty="0">
              <a:solidFill>
                <a:srgbClr val="002060"/>
              </a:solidFill>
              <a:latin typeface="Century Gothic" panose="020B0502020202020204" pitchFamily="34" charset="0"/>
            </a:endParaRPr>
          </a:p>
          <a:p>
            <a:pPr marL="457200" indent="-457200">
              <a:buAutoNum type="arabicPeriod"/>
            </a:pPr>
            <a:r>
              <a:rPr lang="x-none" sz="2000" dirty="0">
                <a:solidFill>
                  <a:srgbClr val="002060"/>
                </a:solidFill>
                <a:latin typeface="Century Gothic" panose="020B0502020202020204" pitchFamily="34" charset="0"/>
              </a:rPr>
              <a:t>This afternoon I am listening to songs in class. </a:t>
            </a:r>
          </a:p>
          <a:p>
            <a:pPr marL="457200" indent="-457200">
              <a:buAutoNum type="arabicPeriod"/>
            </a:pPr>
            <a:r>
              <a:rPr lang="x-none" sz="2000" dirty="0">
                <a:solidFill>
                  <a:srgbClr val="002060"/>
                </a:solidFill>
                <a:latin typeface="Century Gothic" panose="020B0502020202020204" pitchFamily="34" charset="0"/>
              </a:rPr>
              <a:t>Now you are dancing on the table.</a:t>
            </a:r>
          </a:p>
          <a:p>
            <a:pPr marL="457200" indent="-457200">
              <a:buAutoNum type="arabicPeriod"/>
            </a:pPr>
            <a:r>
              <a:rPr lang="x-none" sz="2000" dirty="0">
                <a:solidFill>
                  <a:srgbClr val="002060"/>
                </a:solidFill>
                <a:latin typeface="Century Gothic" panose="020B0502020202020204" pitchFamily="34" charset="0"/>
              </a:rPr>
              <a:t>Generally we start at 10 in the morning.</a:t>
            </a:r>
          </a:p>
          <a:p>
            <a:pPr marL="457200" indent="-457200">
              <a:buAutoNum type="arabicPeriod"/>
            </a:pPr>
            <a:r>
              <a:rPr lang="x-none" sz="2000" dirty="0">
                <a:solidFill>
                  <a:srgbClr val="002060"/>
                </a:solidFill>
                <a:latin typeface="Century Gothic" panose="020B0502020202020204" pitchFamily="34" charset="0"/>
              </a:rPr>
              <a:t>Today I am teaching Chinese.</a:t>
            </a:r>
          </a:p>
          <a:p>
            <a:pPr marL="457200" indent="-457200">
              <a:buAutoNum type="arabicPeriod"/>
            </a:pPr>
            <a:r>
              <a:rPr lang="en-GB" sz="2000" dirty="0">
                <a:solidFill>
                  <a:srgbClr val="002060"/>
                </a:solidFill>
                <a:latin typeface="Century Gothic" panose="020B0502020202020204" pitchFamily="34" charset="0"/>
              </a:rPr>
              <a:t>Sometimes w</a:t>
            </a:r>
            <a:r>
              <a:rPr lang="x-none" sz="2000">
                <a:solidFill>
                  <a:srgbClr val="002060"/>
                </a:solidFill>
                <a:latin typeface="Century Gothic" panose="020B0502020202020204" pitchFamily="34" charset="0"/>
              </a:rPr>
              <a:t>e buy </a:t>
            </a:r>
            <a:r>
              <a:rPr lang="x-none" sz="2000" dirty="0">
                <a:solidFill>
                  <a:srgbClr val="002060"/>
                </a:solidFill>
                <a:latin typeface="Century Gothic" panose="020B0502020202020204" pitchFamily="34" charset="0"/>
              </a:rPr>
              <a:t>pens in school.</a:t>
            </a:r>
          </a:p>
        </p:txBody>
      </p:sp>
      <p:pic>
        <p:nvPicPr>
          <p:cNvPr id="4098" name="Picture 2" descr="Free Clip Art School, Download Free Clip Art, Free Clip Art on ...">
            <a:extLst>
              <a:ext uri="{FF2B5EF4-FFF2-40B4-BE49-F238E27FC236}">
                <a16:creationId xmlns:a16="http://schemas.microsoft.com/office/drawing/2014/main" id="{EEA39EF5-1DA6-BF41-9C60-9D8D7B93B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08" y="585453"/>
            <a:ext cx="2945169" cy="207828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3288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665282" y="260926"/>
            <a:ext cx="1378313" cy="417481"/>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1694695" cy="400110"/>
          </a:xfrm>
          <a:prstGeom prst="rect">
            <a:avLst/>
          </a:prstGeom>
          <a:noFill/>
        </p:spPr>
        <p:txBody>
          <a:bodyPr wrap="none" rtlCol="0">
            <a:spAutoFit/>
          </a:bodyPr>
          <a:lstStyle/>
          <a:p>
            <a:pPr algn="l"/>
            <a:r>
              <a:rPr lang="x-none" sz="2000" dirty="0">
                <a:solidFill>
                  <a:schemeClr val="accent5">
                    <a:lumMod val="50000"/>
                  </a:schemeClr>
                </a:solidFill>
                <a:latin typeface="Century Gothic" panose="020B0502020202020204" pitchFamily="34" charset="0"/>
              </a:rPr>
              <a:t>Estudiante B</a:t>
            </a:r>
          </a:p>
        </p:txBody>
      </p:sp>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chemeClr val="accent5">
                    <a:lumMod val="50000"/>
                  </a:schemeClr>
                </a:solidFill>
                <a:latin typeface="Century Gothic" panose="020B0502020202020204" pitchFamily="34" charset="0"/>
              </a:rPr>
              <a:t>Say </a:t>
            </a:r>
            <a:r>
              <a:rPr lang="x-none" sz="2000" u="sng">
                <a:solidFill>
                  <a:schemeClr val="accent5">
                    <a:lumMod val="50000"/>
                  </a:schemeClr>
                </a:solidFill>
                <a:latin typeface="Century Gothic" panose="020B0502020202020204" pitchFamily="34" charset="0"/>
              </a:rPr>
              <a:t>these </a:t>
            </a:r>
            <a:r>
              <a:rPr lang="en-GB" sz="2000" u="sng" dirty="0">
                <a:solidFill>
                  <a:schemeClr val="accent5">
                    <a:lumMod val="50000"/>
                  </a:schemeClr>
                </a:solidFill>
                <a:latin typeface="Century Gothic" panose="020B0502020202020204" pitchFamily="34" charset="0"/>
              </a:rPr>
              <a:t>sentences</a:t>
            </a:r>
            <a:r>
              <a:rPr lang="x-none" sz="2000" u="sng">
                <a:solidFill>
                  <a:schemeClr val="accent5">
                    <a:lumMod val="50000"/>
                  </a:schemeClr>
                </a:solidFill>
                <a:latin typeface="Century Gothic" panose="020B0502020202020204" pitchFamily="34" charset="0"/>
              </a:rPr>
              <a:t> </a:t>
            </a:r>
            <a:r>
              <a:rPr lang="x-none" sz="2000" u="sng" dirty="0">
                <a:solidFill>
                  <a:schemeClr val="accent5">
                    <a:lumMod val="50000"/>
                  </a:schemeClr>
                </a:solidFill>
                <a:latin typeface="Century Gothic" panose="020B0502020202020204" pitchFamily="34" charset="0"/>
              </a:rPr>
              <a:t>in Spanish:</a:t>
            </a:r>
          </a:p>
        </p:txBody>
      </p:sp>
      <p:sp>
        <p:nvSpPr>
          <p:cNvPr id="12" name="CuadroTexto 11">
            <a:extLst>
              <a:ext uri="{FF2B5EF4-FFF2-40B4-BE49-F238E27FC236}">
                <a16:creationId xmlns:a16="http://schemas.microsoft.com/office/drawing/2014/main" id="{B247EEB0-218C-974F-B83E-A6E162913504}"/>
              </a:ext>
            </a:extLst>
          </p:cNvPr>
          <p:cNvSpPr txBox="1"/>
          <p:nvPr/>
        </p:nvSpPr>
        <p:spPr>
          <a:xfrm>
            <a:off x="262759" y="1062515"/>
            <a:ext cx="5642891" cy="1938992"/>
          </a:xfrm>
          <a:prstGeom prst="rect">
            <a:avLst/>
          </a:prstGeom>
          <a:noFill/>
        </p:spPr>
        <p:txBody>
          <a:bodyPr wrap="none" rtlCol="0">
            <a:spAutoFit/>
          </a:bodyPr>
          <a:lstStyle/>
          <a:p>
            <a:pPr marL="457200" indent="-457200" algn="l">
              <a:buAutoNum type="arabicPeriod"/>
            </a:pPr>
            <a:r>
              <a:rPr lang="en-GB" sz="2000" dirty="0">
                <a:solidFill>
                  <a:schemeClr val="accent5">
                    <a:lumMod val="50000"/>
                  </a:schemeClr>
                </a:solidFill>
                <a:latin typeface="Century Gothic" panose="020B0502020202020204" pitchFamily="34" charset="0"/>
              </a:rPr>
              <a:t>At the moment, </a:t>
            </a:r>
            <a:r>
              <a:rPr lang="x-none" sz="2000">
                <a:solidFill>
                  <a:schemeClr val="accent5">
                    <a:lumMod val="50000"/>
                  </a:schemeClr>
                </a:solidFill>
                <a:latin typeface="Century Gothic" panose="020B0502020202020204" pitchFamily="34" charset="0"/>
              </a:rPr>
              <a:t>I </a:t>
            </a:r>
            <a:r>
              <a:rPr lang="x-none" sz="2000" dirty="0">
                <a:solidFill>
                  <a:schemeClr val="accent5">
                    <a:lumMod val="50000"/>
                  </a:schemeClr>
                </a:solidFill>
                <a:latin typeface="Century Gothic" panose="020B0502020202020204" pitchFamily="34" charset="0"/>
              </a:rPr>
              <a:t>am </a:t>
            </a:r>
            <a:r>
              <a:rPr lang="x-none" sz="2000">
                <a:solidFill>
                  <a:schemeClr val="accent5">
                    <a:lumMod val="50000"/>
                  </a:schemeClr>
                </a:solidFill>
                <a:latin typeface="Century Gothic" panose="020B0502020202020204" pitchFamily="34" charset="0"/>
              </a:rPr>
              <a:t>teaching science.</a:t>
            </a:r>
            <a:endParaRPr lang="x-none" sz="2000" dirty="0">
              <a:solidFill>
                <a:schemeClr val="accent5">
                  <a:lumMod val="50000"/>
                </a:schemeClr>
              </a:solidFill>
              <a:latin typeface="Century Gothic" panose="020B0502020202020204" pitchFamily="34" charset="0"/>
            </a:endParaRPr>
          </a:p>
          <a:p>
            <a:pPr marL="457200" indent="-457200" algn="l">
              <a:buAutoNum type="arabicPeriod"/>
            </a:pPr>
            <a:r>
              <a:rPr lang="en-GB" sz="2000" dirty="0">
                <a:solidFill>
                  <a:schemeClr val="accent5">
                    <a:lumMod val="50000"/>
                  </a:schemeClr>
                </a:solidFill>
                <a:latin typeface="Century Gothic" panose="020B0502020202020204" pitchFamily="34" charset="0"/>
              </a:rPr>
              <a:t>Sometimes w</a:t>
            </a:r>
            <a:r>
              <a:rPr lang="x-none" sz="2000">
                <a:solidFill>
                  <a:schemeClr val="accent5">
                    <a:lumMod val="50000"/>
                  </a:schemeClr>
                </a:solidFill>
                <a:latin typeface="Century Gothic" panose="020B0502020202020204" pitchFamily="34" charset="0"/>
              </a:rPr>
              <a:t>e work </a:t>
            </a:r>
            <a:r>
              <a:rPr lang="x-none" sz="2000" dirty="0">
                <a:solidFill>
                  <a:schemeClr val="accent5">
                    <a:lumMod val="50000"/>
                  </a:schemeClr>
                </a:solidFill>
                <a:latin typeface="Century Gothic" panose="020B0502020202020204" pitchFamily="34" charset="0"/>
              </a:rPr>
              <a:t>in silence.</a:t>
            </a:r>
          </a:p>
          <a:p>
            <a:pPr marL="457200" indent="-457200" algn="l">
              <a:buAutoNum type="arabicPeriod"/>
            </a:pPr>
            <a:r>
              <a:rPr lang="en-GB" sz="2000" dirty="0">
                <a:solidFill>
                  <a:schemeClr val="accent5">
                    <a:lumMod val="50000"/>
                  </a:schemeClr>
                </a:solidFill>
                <a:latin typeface="Century Gothic" panose="020B0502020202020204" pitchFamily="34" charset="0"/>
              </a:rPr>
              <a:t>Now y</a:t>
            </a:r>
            <a:r>
              <a:rPr lang="x-none" sz="2000">
                <a:solidFill>
                  <a:schemeClr val="accent5">
                    <a:lumMod val="50000"/>
                  </a:schemeClr>
                </a:solidFill>
                <a:latin typeface="Century Gothic" panose="020B0502020202020204" pitchFamily="34" charset="0"/>
              </a:rPr>
              <a:t>ou </a:t>
            </a:r>
            <a:r>
              <a:rPr lang="x-none" sz="2000" dirty="0">
                <a:solidFill>
                  <a:schemeClr val="accent5">
                    <a:lumMod val="50000"/>
                  </a:schemeClr>
                </a:solidFill>
                <a:latin typeface="Century Gothic" panose="020B0502020202020204" pitchFamily="34" charset="0"/>
              </a:rPr>
              <a:t>are speaking </a:t>
            </a:r>
            <a:r>
              <a:rPr lang="x-none" sz="2000">
                <a:solidFill>
                  <a:schemeClr val="accent5">
                    <a:lumMod val="50000"/>
                  </a:schemeClr>
                </a:solidFill>
                <a:latin typeface="Century Gothic" panose="020B0502020202020204" pitchFamily="34" charset="0"/>
              </a:rPr>
              <a:t>in Chinese.</a:t>
            </a:r>
            <a:endParaRPr lang="x-none" sz="2000" dirty="0">
              <a:solidFill>
                <a:schemeClr val="accent5">
                  <a:lumMod val="50000"/>
                </a:schemeClr>
              </a:solidFill>
              <a:latin typeface="Century Gothic" panose="020B0502020202020204" pitchFamily="34" charset="0"/>
            </a:endParaRPr>
          </a:p>
          <a:p>
            <a:pPr marL="457200" indent="-457200" algn="l">
              <a:buAutoNum type="arabicPeriod"/>
            </a:pPr>
            <a:r>
              <a:rPr lang="en-GB" sz="2000" dirty="0">
                <a:solidFill>
                  <a:schemeClr val="accent5">
                    <a:lumMod val="50000"/>
                  </a:schemeClr>
                </a:solidFill>
                <a:latin typeface="Century Gothic" panose="020B0502020202020204" pitchFamily="34" charset="0"/>
              </a:rPr>
              <a:t>Normally I </a:t>
            </a:r>
            <a:r>
              <a:rPr lang="x-none" sz="2000">
                <a:solidFill>
                  <a:schemeClr val="accent5">
                    <a:lumMod val="50000"/>
                  </a:schemeClr>
                </a:solidFill>
                <a:latin typeface="Century Gothic" panose="020B0502020202020204" pitchFamily="34" charset="0"/>
              </a:rPr>
              <a:t>write </a:t>
            </a:r>
            <a:r>
              <a:rPr lang="x-none" sz="2000" dirty="0">
                <a:solidFill>
                  <a:schemeClr val="accent5">
                    <a:lumMod val="50000"/>
                  </a:schemeClr>
                </a:solidFill>
                <a:latin typeface="Century Gothic" panose="020B0502020202020204" pitchFamily="34" charset="0"/>
              </a:rPr>
              <a:t>many emails.</a:t>
            </a:r>
          </a:p>
          <a:p>
            <a:pPr marL="457200" indent="-457200" algn="l">
              <a:buAutoNum type="arabicPeriod"/>
            </a:pPr>
            <a:r>
              <a:rPr lang="x-none" sz="2000" dirty="0">
                <a:solidFill>
                  <a:schemeClr val="accent5">
                    <a:lumMod val="50000"/>
                  </a:schemeClr>
                </a:solidFill>
                <a:latin typeface="Century Gothic" panose="020B0502020202020204" pitchFamily="34" charset="0"/>
              </a:rPr>
              <a:t>Generally we study without chairs.</a:t>
            </a:r>
          </a:p>
          <a:p>
            <a:pPr marL="457200" indent="-457200" algn="l">
              <a:buAutoNum type="arabicPeriod"/>
            </a:pPr>
            <a:r>
              <a:rPr lang="en-GB" sz="2000" dirty="0">
                <a:solidFill>
                  <a:schemeClr val="accent5">
                    <a:lumMod val="50000"/>
                  </a:schemeClr>
                </a:solidFill>
                <a:latin typeface="Century Gothic" panose="020B0502020202020204" pitchFamily="34" charset="0"/>
              </a:rPr>
              <a:t>Today y</a:t>
            </a:r>
            <a:r>
              <a:rPr lang="x-none" sz="2000">
                <a:solidFill>
                  <a:schemeClr val="accent5">
                    <a:lumMod val="50000"/>
                  </a:schemeClr>
                </a:solidFill>
                <a:latin typeface="Century Gothic" panose="020B0502020202020204" pitchFamily="34" charset="0"/>
              </a:rPr>
              <a:t>ou </a:t>
            </a:r>
            <a:r>
              <a:rPr lang="x-none" sz="2000" dirty="0">
                <a:solidFill>
                  <a:schemeClr val="accent5">
                    <a:lumMod val="50000"/>
                  </a:schemeClr>
                </a:solidFill>
                <a:latin typeface="Century Gothic" panose="020B0502020202020204" pitchFamily="34" charset="0"/>
              </a:rPr>
              <a:t>are participating in </a:t>
            </a:r>
            <a:r>
              <a:rPr lang="x-none" sz="2000">
                <a:solidFill>
                  <a:schemeClr val="accent5">
                    <a:lumMod val="50000"/>
                  </a:schemeClr>
                </a:solidFill>
                <a:latin typeface="Century Gothic" panose="020B0502020202020204" pitchFamily="34" charset="0"/>
              </a:rPr>
              <a:t>a market.</a:t>
            </a:r>
            <a:endParaRPr lang="x-none" sz="2000" dirty="0">
              <a:solidFill>
                <a:schemeClr val="accent5">
                  <a:lumMod val="50000"/>
                </a:schemeClr>
              </a:solidFill>
              <a:latin typeface="Century Gothic" panose="020B0502020202020204" pitchFamily="34" charset="0"/>
            </a:endParaRPr>
          </a:p>
        </p:txBody>
      </p:sp>
      <p:graphicFrame>
        <p:nvGraphicFramePr>
          <p:cNvPr id="10" name="Tabla 3">
            <a:extLst>
              <a:ext uri="{FF2B5EF4-FFF2-40B4-BE49-F238E27FC236}">
                <a16:creationId xmlns:a16="http://schemas.microsoft.com/office/drawing/2014/main" id="{E3FA1BF3-DA44-9A44-8A88-F13DBD2E9336}"/>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3887382">
                  <a:extLst>
                    <a:ext uri="{9D8B030D-6E8A-4147-A177-3AD203B41FA5}">
                      <a16:colId xmlns:a16="http://schemas.microsoft.com/office/drawing/2014/main" val="1362552470"/>
                    </a:ext>
                  </a:extLst>
                </a:gridCol>
                <a:gridCol w="2270596">
                  <a:extLst>
                    <a:ext uri="{9D8B030D-6E8A-4147-A177-3AD203B41FA5}">
                      <a16:colId xmlns:a16="http://schemas.microsoft.com/office/drawing/2014/main" val="4242210323"/>
                    </a:ext>
                  </a:extLst>
                </a:gridCol>
                <a:gridCol w="2270596">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370840">
                <a:tc>
                  <a:txBody>
                    <a:bodyPr/>
                    <a:lstStyle/>
                    <a:p>
                      <a:pPr algn="ctr"/>
                      <a:endParaRPr lang="x-none" b="0" i="0" dirty="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r>
                        <a:rPr lang="x-none" sz="2000" b="0" i="0" dirty="0">
                          <a:solidFill>
                            <a:srgbClr val="203864"/>
                          </a:solidFill>
                          <a:latin typeface="Century Gothic" panose="020B0502020202020204" pitchFamily="34" charset="0"/>
                        </a:rPr>
                        <a:t>who?</a:t>
                      </a:r>
                    </a:p>
                  </a:txBody>
                  <a:tcPr anchor="ctr"/>
                </a:tc>
                <a:tc>
                  <a:txBody>
                    <a:bodyPr/>
                    <a:lstStyle/>
                    <a:p>
                      <a:pPr algn="ctr"/>
                      <a:r>
                        <a:rPr lang="x-none" sz="2000" b="0" i="0" dirty="0">
                          <a:solidFill>
                            <a:srgbClr val="203864"/>
                          </a:solidFill>
                          <a:latin typeface="Century Gothic" panose="020B0502020202020204" pitchFamily="34" charset="0"/>
                        </a:rPr>
                        <a:t>it happens regularly</a:t>
                      </a:r>
                    </a:p>
                  </a:txBody>
                  <a:tcPr anchor="ctr"/>
                </a:tc>
                <a:tc>
                  <a:txBody>
                    <a:bodyPr/>
                    <a:lstStyle/>
                    <a:p>
                      <a:pPr algn="ctr"/>
                      <a:r>
                        <a:rPr lang="x-none" sz="2000" b="0" i="0" dirty="0">
                          <a:solidFill>
                            <a:srgbClr val="203864"/>
                          </a:solidFill>
                          <a:latin typeface="Century Gothic" panose="020B0502020202020204" pitchFamily="34" charset="0"/>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0" i="0" dirty="0">
                          <a:solidFill>
                            <a:srgbClr val="203864"/>
                          </a:solidFill>
                          <a:latin typeface="Century Gothic" panose="020B0502020202020204" pitchFamily="34" charset="0"/>
                        </a:rPr>
                        <a:t>1</a:t>
                      </a:r>
                    </a:p>
                  </a:txBody>
                  <a:tcPr anchor="ctr"/>
                </a:tc>
                <a:tc>
                  <a:txBody>
                    <a:bodyPr/>
                    <a:lstStyle/>
                    <a:p>
                      <a:pPr algn="l"/>
                      <a:r>
                        <a:rPr lang="x-none" sz="2000" b="0" i="0" dirty="0">
                          <a:solidFill>
                            <a:srgbClr val="203864"/>
                          </a:solidFill>
                          <a:latin typeface="Century Gothic" panose="020B0502020202020204" pitchFamily="34" charset="0"/>
                        </a:rPr>
                        <a:t>organize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3137884702"/>
                  </a:ext>
                </a:extLst>
              </a:tr>
              <a:tr h="370840">
                <a:tc>
                  <a:txBody>
                    <a:bodyPr/>
                    <a:lstStyle/>
                    <a:p>
                      <a:pPr algn="ctr"/>
                      <a:r>
                        <a:rPr lang="x-none" sz="2000" b="0" i="0" dirty="0">
                          <a:solidFill>
                            <a:srgbClr val="203864"/>
                          </a:solidFill>
                          <a:latin typeface="Century Gothic" panose="020B0502020202020204" pitchFamily="34" charset="0"/>
                        </a:rPr>
                        <a:t>2</a:t>
                      </a:r>
                    </a:p>
                  </a:txBody>
                  <a:tcPr anchor="ctr"/>
                </a:tc>
                <a:tc>
                  <a:txBody>
                    <a:bodyPr/>
                    <a:lstStyle/>
                    <a:p>
                      <a:pPr algn="l"/>
                      <a:r>
                        <a:rPr lang="x-none" sz="2000" b="0" i="0" dirty="0">
                          <a:solidFill>
                            <a:srgbClr val="203864"/>
                          </a:solidFill>
                          <a:latin typeface="Century Gothic" panose="020B0502020202020204" pitchFamily="34" charset="0"/>
                        </a:rPr>
                        <a:t>listen to _________________</a:t>
                      </a: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4093863256"/>
                  </a:ext>
                </a:extLst>
              </a:tr>
              <a:tr h="370840">
                <a:tc>
                  <a:txBody>
                    <a:bodyPr/>
                    <a:lstStyle/>
                    <a:p>
                      <a:pPr algn="ctr"/>
                      <a:r>
                        <a:rPr lang="x-none" sz="2000" b="0" i="0" dirty="0">
                          <a:solidFill>
                            <a:srgbClr val="203864"/>
                          </a:solidFill>
                          <a:latin typeface="Century Gothic" panose="020B0502020202020204" pitchFamily="34" charset="0"/>
                        </a:rPr>
                        <a:t>3</a:t>
                      </a:r>
                    </a:p>
                  </a:txBody>
                  <a:tcPr anchor="ctr"/>
                </a:tc>
                <a:tc>
                  <a:txBody>
                    <a:bodyPr/>
                    <a:lstStyle/>
                    <a:p>
                      <a:pPr algn="l"/>
                      <a:r>
                        <a:rPr lang="x-none" sz="2000" b="0" i="0" dirty="0">
                          <a:solidFill>
                            <a:srgbClr val="203864"/>
                          </a:solidFill>
                          <a:latin typeface="Century Gothic" panose="020B0502020202020204" pitchFamily="34" charset="0"/>
                        </a:rPr>
                        <a:t>dance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2765572636"/>
                  </a:ext>
                </a:extLst>
              </a:tr>
              <a:tr h="370840">
                <a:tc>
                  <a:txBody>
                    <a:bodyPr/>
                    <a:lstStyle/>
                    <a:p>
                      <a:pPr algn="ctr"/>
                      <a:r>
                        <a:rPr lang="x-none" sz="2000" b="0" i="0" dirty="0">
                          <a:solidFill>
                            <a:srgbClr val="203864"/>
                          </a:solidFill>
                          <a:latin typeface="Century Gothic" panose="020B0502020202020204" pitchFamily="34" charset="0"/>
                        </a:rPr>
                        <a:t>4</a:t>
                      </a:r>
                    </a:p>
                  </a:txBody>
                  <a:tcPr anchor="ctr"/>
                </a:tc>
                <a:tc>
                  <a:txBody>
                    <a:bodyPr/>
                    <a:lstStyle/>
                    <a:p>
                      <a:pPr algn="l"/>
                      <a:r>
                        <a:rPr lang="x-none" sz="2000" b="0" i="0" dirty="0">
                          <a:solidFill>
                            <a:srgbClr val="203864"/>
                          </a:solidFill>
                          <a:latin typeface="Century Gothic" panose="020B0502020202020204" pitchFamily="34" charset="0"/>
                        </a:rPr>
                        <a:t>start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891339861"/>
                  </a:ext>
                </a:extLst>
              </a:tr>
              <a:tr h="370840">
                <a:tc>
                  <a:txBody>
                    <a:bodyPr/>
                    <a:lstStyle/>
                    <a:p>
                      <a:pPr algn="ctr"/>
                      <a:r>
                        <a:rPr lang="x-none" sz="2000" b="0" i="0" dirty="0">
                          <a:solidFill>
                            <a:srgbClr val="203864"/>
                          </a:solidFill>
                          <a:latin typeface="Century Gothic" panose="020B0502020202020204" pitchFamily="34" charset="0"/>
                        </a:rPr>
                        <a:t>5</a:t>
                      </a:r>
                    </a:p>
                  </a:txBody>
                  <a:tcPr anchor="ctr"/>
                </a:tc>
                <a:tc>
                  <a:txBody>
                    <a:bodyPr/>
                    <a:lstStyle/>
                    <a:p>
                      <a:pPr algn="l"/>
                      <a:r>
                        <a:rPr lang="x-none" sz="2000" b="0" i="0" dirty="0">
                          <a:solidFill>
                            <a:srgbClr val="203864"/>
                          </a:solidFill>
                          <a:latin typeface="Century Gothic" panose="020B0502020202020204" pitchFamily="34" charset="0"/>
                        </a:rPr>
                        <a:t>teach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955134974"/>
                  </a:ext>
                </a:extLst>
              </a:tr>
              <a:tr h="370840">
                <a:tc>
                  <a:txBody>
                    <a:bodyPr/>
                    <a:lstStyle/>
                    <a:p>
                      <a:pPr algn="ctr"/>
                      <a:r>
                        <a:rPr lang="x-none" sz="2000" b="0" i="0" dirty="0">
                          <a:solidFill>
                            <a:srgbClr val="203864"/>
                          </a:solidFill>
                          <a:latin typeface="Century Gothic" panose="020B0502020202020204" pitchFamily="34" charset="0"/>
                        </a:rPr>
                        <a:t>6</a:t>
                      </a:r>
                    </a:p>
                  </a:txBody>
                  <a:tcPr anchor="ctr"/>
                </a:tc>
                <a:tc>
                  <a:txBody>
                    <a:bodyPr/>
                    <a:lstStyle/>
                    <a:p>
                      <a:pPr algn="l"/>
                      <a:r>
                        <a:rPr lang="x-none" sz="2000" b="0" i="0" dirty="0">
                          <a:solidFill>
                            <a:srgbClr val="203864"/>
                          </a:solidFill>
                          <a:latin typeface="Century Gothic" panose="020B0502020202020204" pitchFamily="34" charset="0"/>
                        </a:rPr>
                        <a:t>buy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220301681"/>
                  </a:ext>
                </a:extLst>
              </a:tr>
            </a:tbl>
          </a:graphicData>
        </a:graphic>
      </p:graphicFrame>
      <p:pic>
        <p:nvPicPr>
          <p:cNvPr id="11" name="Picture 2" descr="Free Clip Art School, Download Free Clip Art, Free Clip Art on ...">
            <a:extLst>
              <a:ext uri="{FF2B5EF4-FFF2-40B4-BE49-F238E27FC236}">
                <a16:creationId xmlns:a16="http://schemas.microsoft.com/office/drawing/2014/main" id="{28AA76F2-8886-5942-A20D-F8478517D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08" y="585453"/>
            <a:ext cx="2945169" cy="207828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0388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752275" y="276365"/>
            <a:ext cx="1439726" cy="367252"/>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3256020" cy="400110"/>
          </a:xfrm>
          <a:prstGeom prst="rect">
            <a:avLst/>
          </a:prstGeom>
          <a:noFill/>
        </p:spPr>
        <p:txBody>
          <a:bodyPr wrap="none" rtlCol="0">
            <a:spAutoFit/>
          </a:bodyPr>
          <a:lstStyle/>
          <a:p>
            <a:pPr algn="l"/>
            <a:r>
              <a:rPr lang="en-GB" sz="2000" dirty="0" err="1">
                <a:solidFill>
                  <a:srgbClr val="002060"/>
                </a:solidFill>
                <a:latin typeface="Century Gothic" panose="020B0502020202020204" pitchFamily="34" charset="0"/>
              </a:rPr>
              <a:t>Respuestas</a:t>
            </a:r>
            <a:r>
              <a:rPr lang="en-GB" sz="2000" dirty="0">
                <a:solidFill>
                  <a:srgbClr val="002060"/>
                </a:solidFill>
                <a:latin typeface="Century Gothic" panose="020B0502020202020204" pitchFamily="34" charset="0"/>
              </a:rPr>
              <a:t>: </a:t>
            </a:r>
            <a:r>
              <a:rPr lang="x-none" sz="2000" dirty="0">
                <a:solidFill>
                  <a:srgbClr val="002060"/>
                </a:solidFill>
                <a:latin typeface="Century Gothic" panose="020B0502020202020204" pitchFamily="34" charset="0"/>
              </a:rPr>
              <a:t>Estudiante A</a:t>
            </a:r>
          </a:p>
        </p:txBody>
      </p:sp>
      <p:graphicFrame>
        <p:nvGraphicFramePr>
          <p:cNvPr id="3" name="Tabla 3">
            <a:extLst>
              <a:ext uri="{FF2B5EF4-FFF2-40B4-BE49-F238E27FC236}">
                <a16:creationId xmlns:a16="http://schemas.microsoft.com/office/drawing/2014/main" id="{A3DEB107-8B16-CC45-AD73-1A3EB42E25F2}"/>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3887382">
                  <a:extLst>
                    <a:ext uri="{9D8B030D-6E8A-4147-A177-3AD203B41FA5}">
                      <a16:colId xmlns:a16="http://schemas.microsoft.com/office/drawing/2014/main" val="1362552470"/>
                    </a:ext>
                  </a:extLst>
                </a:gridCol>
                <a:gridCol w="2270596">
                  <a:extLst>
                    <a:ext uri="{9D8B030D-6E8A-4147-A177-3AD203B41FA5}">
                      <a16:colId xmlns:a16="http://schemas.microsoft.com/office/drawing/2014/main" val="4242210323"/>
                    </a:ext>
                  </a:extLst>
                </a:gridCol>
                <a:gridCol w="2270596">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370840">
                <a:tc>
                  <a:txBody>
                    <a:bodyPr/>
                    <a:lstStyle/>
                    <a:p>
                      <a:pPr algn="ctr"/>
                      <a:endParaRPr lang="x-none"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r>
                        <a:rPr lang="x-none" sz="2000" b="0" i="0" dirty="0">
                          <a:solidFill>
                            <a:srgbClr val="203864"/>
                          </a:solidFill>
                          <a:latin typeface="Century Gothic" panose="020B0502020202020204" pitchFamily="34" charset="0"/>
                        </a:rPr>
                        <a:t>who?</a:t>
                      </a:r>
                    </a:p>
                  </a:txBody>
                  <a:tcPr anchor="ctr"/>
                </a:tc>
                <a:tc>
                  <a:txBody>
                    <a:bodyPr/>
                    <a:lstStyle/>
                    <a:p>
                      <a:pPr algn="ctr"/>
                      <a:r>
                        <a:rPr lang="x-none" sz="2000" b="0" i="0" dirty="0">
                          <a:solidFill>
                            <a:srgbClr val="203864"/>
                          </a:solidFill>
                          <a:latin typeface="Century Gothic" panose="020B0502020202020204" pitchFamily="34" charset="0"/>
                        </a:rPr>
                        <a:t>it happens regularly</a:t>
                      </a:r>
                    </a:p>
                  </a:txBody>
                  <a:tcPr anchor="ctr"/>
                </a:tc>
                <a:tc>
                  <a:txBody>
                    <a:bodyPr/>
                    <a:lstStyle/>
                    <a:p>
                      <a:pPr algn="ctr"/>
                      <a:r>
                        <a:rPr lang="x-none" sz="2000" b="0" i="0" dirty="0">
                          <a:solidFill>
                            <a:srgbClr val="203864"/>
                          </a:solidFill>
                          <a:latin typeface="Century Gothic" panose="020B0502020202020204" pitchFamily="34" charset="0"/>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0" i="0" dirty="0">
                          <a:solidFill>
                            <a:srgbClr val="203864"/>
                          </a:solidFill>
                          <a:latin typeface="Century Gothic" panose="020B0502020202020204" pitchFamily="34" charset="0"/>
                        </a:rPr>
                        <a:t>1</a:t>
                      </a:r>
                    </a:p>
                  </a:txBody>
                  <a:tcPr anchor="ctr"/>
                </a:tc>
                <a:tc>
                  <a:txBody>
                    <a:bodyPr/>
                    <a:lstStyle/>
                    <a:p>
                      <a:pPr algn="l"/>
                      <a:r>
                        <a:rPr lang="x-none" sz="2000" b="0" i="0" dirty="0">
                          <a:solidFill>
                            <a:srgbClr val="203864"/>
                          </a:solidFill>
                          <a:latin typeface="Century Gothic" panose="020B0502020202020204" pitchFamily="34" charset="0"/>
                        </a:rPr>
                        <a:t>teach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3137884702"/>
                  </a:ext>
                </a:extLst>
              </a:tr>
              <a:tr h="370840">
                <a:tc>
                  <a:txBody>
                    <a:bodyPr/>
                    <a:lstStyle/>
                    <a:p>
                      <a:pPr algn="ctr"/>
                      <a:r>
                        <a:rPr lang="x-none" sz="2000" b="0" i="0" dirty="0">
                          <a:solidFill>
                            <a:srgbClr val="203864"/>
                          </a:solidFill>
                          <a:latin typeface="Century Gothic" panose="020B0502020202020204" pitchFamily="34" charset="0"/>
                        </a:rPr>
                        <a:t>2</a:t>
                      </a:r>
                    </a:p>
                  </a:txBody>
                  <a:tcPr anchor="ctr"/>
                </a:tc>
                <a:tc>
                  <a:txBody>
                    <a:bodyPr/>
                    <a:lstStyle/>
                    <a:p>
                      <a:pPr algn="l"/>
                      <a:r>
                        <a:rPr lang="x-none" sz="2000" b="0" i="0" dirty="0">
                          <a:solidFill>
                            <a:srgbClr val="203864"/>
                          </a:solidFill>
                          <a:latin typeface="Century Gothic" panose="020B0502020202020204" pitchFamily="34" charset="0"/>
                        </a:rPr>
                        <a:t>work _________________</a:t>
                      </a: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4093863256"/>
                  </a:ext>
                </a:extLst>
              </a:tr>
              <a:tr h="370840">
                <a:tc>
                  <a:txBody>
                    <a:bodyPr/>
                    <a:lstStyle/>
                    <a:p>
                      <a:pPr algn="ctr"/>
                      <a:r>
                        <a:rPr lang="x-none" sz="2000" b="0" i="0" dirty="0">
                          <a:solidFill>
                            <a:srgbClr val="203864"/>
                          </a:solidFill>
                          <a:latin typeface="Century Gothic" panose="020B0502020202020204" pitchFamily="34" charset="0"/>
                        </a:rPr>
                        <a:t>3</a:t>
                      </a:r>
                    </a:p>
                  </a:txBody>
                  <a:tcPr anchor="ctr"/>
                </a:tc>
                <a:tc>
                  <a:txBody>
                    <a:bodyPr/>
                    <a:lstStyle/>
                    <a:p>
                      <a:pPr algn="l"/>
                      <a:r>
                        <a:rPr lang="x-none" sz="2000" b="0" i="0" dirty="0">
                          <a:solidFill>
                            <a:srgbClr val="203864"/>
                          </a:solidFill>
                          <a:latin typeface="Century Gothic" panose="020B0502020202020204" pitchFamily="34" charset="0"/>
                        </a:rPr>
                        <a:t>speak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2765572636"/>
                  </a:ext>
                </a:extLst>
              </a:tr>
              <a:tr h="370840">
                <a:tc>
                  <a:txBody>
                    <a:bodyPr/>
                    <a:lstStyle/>
                    <a:p>
                      <a:pPr algn="ctr"/>
                      <a:r>
                        <a:rPr lang="x-none" sz="2000" b="0" i="0" dirty="0">
                          <a:solidFill>
                            <a:srgbClr val="203864"/>
                          </a:solidFill>
                          <a:latin typeface="Century Gothic" panose="020B0502020202020204" pitchFamily="34" charset="0"/>
                        </a:rPr>
                        <a:t>4</a:t>
                      </a:r>
                    </a:p>
                  </a:txBody>
                  <a:tcPr anchor="ctr"/>
                </a:tc>
                <a:tc>
                  <a:txBody>
                    <a:bodyPr/>
                    <a:lstStyle/>
                    <a:p>
                      <a:pPr algn="l"/>
                      <a:r>
                        <a:rPr lang="en-GB" sz="2000" b="0" i="0" dirty="0">
                          <a:solidFill>
                            <a:srgbClr val="203864"/>
                          </a:solidFill>
                          <a:latin typeface="Century Gothic" panose="020B0502020202020204" pitchFamily="34" charset="0"/>
                        </a:rPr>
                        <a:t>write</a:t>
                      </a:r>
                      <a:r>
                        <a:rPr lang="x-none" sz="2000">
                          <a:solidFill>
                            <a:srgbClr val="203864"/>
                          </a:solidFill>
                        </a:rPr>
                        <a:t> </a:t>
                      </a:r>
                      <a:r>
                        <a:rPr lang="x-none" sz="2000" dirty="0">
                          <a:solidFill>
                            <a:srgbClr val="203864"/>
                          </a:solidFill>
                        </a:rPr>
                        <a:t>_____________________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891339861"/>
                  </a:ext>
                </a:extLst>
              </a:tr>
              <a:tr h="370840">
                <a:tc>
                  <a:txBody>
                    <a:bodyPr/>
                    <a:lstStyle/>
                    <a:p>
                      <a:pPr algn="ctr"/>
                      <a:r>
                        <a:rPr lang="x-none" sz="2000" b="0" i="0" dirty="0">
                          <a:solidFill>
                            <a:srgbClr val="203864"/>
                          </a:solidFill>
                          <a:latin typeface="Century Gothic" panose="020B0502020202020204" pitchFamily="34" charset="0"/>
                        </a:rPr>
                        <a:t>5</a:t>
                      </a:r>
                    </a:p>
                  </a:txBody>
                  <a:tcPr anchor="ctr"/>
                </a:tc>
                <a:tc>
                  <a:txBody>
                    <a:bodyPr/>
                    <a:lstStyle/>
                    <a:p>
                      <a:pPr algn="l"/>
                      <a:r>
                        <a:rPr lang="x-none" sz="2000" b="0" i="0" dirty="0">
                          <a:solidFill>
                            <a:srgbClr val="203864"/>
                          </a:solidFill>
                          <a:latin typeface="Century Gothic" panose="020B0502020202020204" pitchFamily="34" charset="0"/>
                        </a:rPr>
                        <a:t>study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955134974"/>
                  </a:ext>
                </a:extLst>
              </a:tr>
              <a:tr h="370840">
                <a:tc>
                  <a:txBody>
                    <a:bodyPr/>
                    <a:lstStyle/>
                    <a:p>
                      <a:pPr algn="ctr"/>
                      <a:r>
                        <a:rPr lang="x-none" sz="2000" b="0" i="0" dirty="0">
                          <a:solidFill>
                            <a:srgbClr val="203864"/>
                          </a:solidFill>
                          <a:latin typeface="Century Gothic" panose="020B0502020202020204" pitchFamily="34" charset="0"/>
                        </a:rPr>
                        <a:t>6</a:t>
                      </a:r>
                    </a:p>
                  </a:txBody>
                  <a:tcPr anchor="ctr"/>
                </a:tc>
                <a:tc>
                  <a:txBody>
                    <a:bodyPr/>
                    <a:lstStyle/>
                    <a:p>
                      <a:pPr algn="l"/>
                      <a:r>
                        <a:rPr lang="x-none" sz="2000" b="0" i="0" dirty="0">
                          <a:solidFill>
                            <a:srgbClr val="203864"/>
                          </a:solidFill>
                          <a:latin typeface="Century Gothic" panose="020B0502020202020204" pitchFamily="34" charset="0"/>
                        </a:rPr>
                        <a:t>participate _________________</a:t>
                      </a: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a:solidFill>
                          <a:srgbClr val="203864"/>
                        </a:solidFill>
                        <a:latin typeface="Century Gothic" panose="020B0502020202020204" pitchFamily="34" charset="0"/>
                      </a:endParaRPr>
                    </a:p>
                  </a:txBody>
                  <a:tcPr anchor="ctr"/>
                </a:tc>
                <a:tc>
                  <a:txBody>
                    <a:bodyPr/>
                    <a:lstStyle/>
                    <a:p>
                      <a:pPr algn="ctr"/>
                      <a:endParaRPr lang="x-none" sz="2000" b="0" i="0" dirty="0">
                        <a:solidFill>
                          <a:srgbClr val="203864"/>
                        </a:solidFill>
                        <a:latin typeface="Century Gothic" panose="020B0502020202020204" pitchFamily="34" charset="0"/>
                      </a:endParaRPr>
                    </a:p>
                  </a:txBody>
                  <a:tcPr anchor="ctr"/>
                </a:tc>
                <a:extLst>
                  <a:ext uri="{0D108BD9-81ED-4DB2-BD59-A6C34878D82A}">
                    <a16:rowId xmlns:a16="http://schemas.microsoft.com/office/drawing/2014/main" val="1220301681"/>
                  </a:ext>
                </a:extLst>
              </a:tr>
            </a:tbl>
          </a:graphicData>
        </a:graphic>
      </p:graphicFrame>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rgbClr val="002060"/>
                </a:solidFill>
                <a:latin typeface="Century Gothic" panose="020B0502020202020204" pitchFamily="34" charset="0"/>
              </a:rPr>
              <a:t>Say </a:t>
            </a:r>
            <a:r>
              <a:rPr lang="x-none" sz="2000" u="sng">
                <a:solidFill>
                  <a:srgbClr val="002060"/>
                </a:solidFill>
                <a:latin typeface="Century Gothic" panose="020B0502020202020204" pitchFamily="34" charset="0"/>
              </a:rPr>
              <a:t>these </a:t>
            </a:r>
            <a:r>
              <a:rPr lang="en-GB" sz="2000" u="sng" dirty="0">
                <a:solidFill>
                  <a:srgbClr val="002060"/>
                </a:solidFill>
                <a:latin typeface="Century Gothic" panose="020B0502020202020204" pitchFamily="34" charset="0"/>
              </a:rPr>
              <a:t>sentences</a:t>
            </a:r>
            <a:r>
              <a:rPr lang="x-none" sz="2000" u="sng">
                <a:solidFill>
                  <a:srgbClr val="002060"/>
                </a:solidFill>
                <a:latin typeface="Century Gothic" panose="020B0502020202020204" pitchFamily="34" charset="0"/>
              </a:rPr>
              <a:t> </a:t>
            </a:r>
            <a:r>
              <a:rPr lang="x-none" sz="2000" u="sng" dirty="0">
                <a:solidFill>
                  <a:srgbClr val="002060"/>
                </a:solidFill>
                <a:latin typeface="Century Gothic" panose="020B0502020202020204" pitchFamily="34" charset="0"/>
              </a:rPr>
              <a:t>in Spanish:</a:t>
            </a:r>
          </a:p>
        </p:txBody>
      </p:sp>
      <p:sp>
        <p:nvSpPr>
          <p:cNvPr id="12" name="CuadroTexto 11">
            <a:extLst>
              <a:ext uri="{FF2B5EF4-FFF2-40B4-BE49-F238E27FC236}">
                <a16:creationId xmlns:a16="http://schemas.microsoft.com/office/drawing/2014/main" id="{B247EEB0-218C-974F-B83E-A6E162913504}"/>
              </a:ext>
            </a:extLst>
          </p:cNvPr>
          <p:cNvSpPr txBox="1"/>
          <p:nvPr/>
        </p:nvSpPr>
        <p:spPr>
          <a:xfrm>
            <a:off x="262759" y="1062515"/>
            <a:ext cx="6223178" cy="1938992"/>
          </a:xfrm>
          <a:prstGeom prst="rect">
            <a:avLst/>
          </a:prstGeom>
          <a:noFill/>
        </p:spPr>
        <p:txBody>
          <a:bodyPr wrap="none" rtlCol="0">
            <a:spAutoFit/>
          </a:bodyPr>
          <a:lstStyle/>
          <a:p>
            <a:pPr marL="457200" indent="-457200">
              <a:buAutoNum type="arabicPeriod"/>
            </a:pPr>
            <a:r>
              <a:rPr lang="en-GB" sz="2000" dirty="0">
                <a:solidFill>
                  <a:srgbClr val="002060"/>
                </a:solidFill>
                <a:latin typeface="Century Gothic" panose="020B0502020202020204" pitchFamily="34" charset="0"/>
              </a:rPr>
              <a:t>Normally y</a:t>
            </a:r>
            <a:r>
              <a:rPr lang="x-none" sz="2000">
                <a:solidFill>
                  <a:srgbClr val="002060"/>
                </a:solidFill>
                <a:latin typeface="Century Gothic" panose="020B0502020202020204" pitchFamily="34" charset="0"/>
              </a:rPr>
              <a:t>ou organi</a:t>
            </a:r>
            <a:r>
              <a:rPr lang="en-GB" sz="2000" dirty="0">
                <a:solidFill>
                  <a:srgbClr val="002060"/>
                </a:solidFill>
                <a:latin typeface="Century Gothic" panose="020B0502020202020204" pitchFamily="34" charset="0"/>
              </a:rPr>
              <a:t>s</a:t>
            </a:r>
            <a:r>
              <a:rPr lang="x-none" sz="2000">
                <a:solidFill>
                  <a:srgbClr val="002060"/>
                </a:solidFill>
                <a:latin typeface="Century Gothic" panose="020B0502020202020204" pitchFamily="34" charset="0"/>
              </a:rPr>
              <a:t>e the classes.</a:t>
            </a:r>
          </a:p>
          <a:p>
            <a:pPr marL="457200" indent="-457200">
              <a:buAutoNum type="arabicPeriod"/>
            </a:pPr>
            <a:r>
              <a:rPr lang="x-none" sz="2000">
                <a:solidFill>
                  <a:srgbClr val="002060"/>
                </a:solidFill>
                <a:latin typeface="Century Gothic" panose="020B0502020202020204" pitchFamily="34" charset="0"/>
              </a:rPr>
              <a:t>This afternoon I am listening to songs in class. </a:t>
            </a:r>
          </a:p>
          <a:p>
            <a:pPr marL="457200" indent="-457200">
              <a:buAutoNum type="arabicPeriod"/>
            </a:pPr>
            <a:r>
              <a:rPr lang="x-none" sz="2000">
                <a:solidFill>
                  <a:srgbClr val="002060"/>
                </a:solidFill>
                <a:latin typeface="Century Gothic" panose="020B0502020202020204" pitchFamily="34" charset="0"/>
              </a:rPr>
              <a:t>Now you are dancing on the table.</a:t>
            </a:r>
          </a:p>
          <a:p>
            <a:pPr marL="457200" indent="-457200">
              <a:buAutoNum type="arabicPeriod"/>
            </a:pPr>
            <a:r>
              <a:rPr lang="x-none" sz="2000">
                <a:solidFill>
                  <a:srgbClr val="002060"/>
                </a:solidFill>
                <a:latin typeface="Century Gothic" panose="020B0502020202020204" pitchFamily="34" charset="0"/>
              </a:rPr>
              <a:t>Generally we start at 10 in the morning.</a:t>
            </a:r>
          </a:p>
          <a:p>
            <a:pPr marL="457200" indent="-457200">
              <a:buAutoNum type="arabicPeriod"/>
            </a:pPr>
            <a:r>
              <a:rPr lang="x-none" sz="2000">
                <a:solidFill>
                  <a:srgbClr val="002060"/>
                </a:solidFill>
                <a:latin typeface="Century Gothic" panose="020B0502020202020204" pitchFamily="34" charset="0"/>
              </a:rPr>
              <a:t>Today I am teaching Chinese.</a:t>
            </a:r>
          </a:p>
          <a:p>
            <a:pPr marL="457200" indent="-457200">
              <a:buAutoNum type="arabicPeriod"/>
            </a:pPr>
            <a:r>
              <a:rPr lang="en-GB" sz="2000" dirty="0">
                <a:solidFill>
                  <a:srgbClr val="002060"/>
                </a:solidFill>
                <a:latin typeface="Century Gothic" panose="020B0502020202020204" pitchFamily="34" charset="0"/>
              </a:rPr>
              <a:t>Sometimes w</a:t>
            </a:r>
            <a:r>
              <a:rPr lang="x-none" sz="2000">
                <a:solidFill>
                  <a:srgbClr val="002060"/>
                </a:solidFill>
                <a:latin typeface="Century Gothic" panose="020B0502020202020204" pitchFamily="34" charset="0"/>
              </a:rPr>
              <a:t>e buy pens in school.</a:t>
            </a:r>
            <a:endParaRPr lang="x-none" sz="2000" dirty="0">
              <a:solidFill>
                <a:srgbClr val="002060"/>
              </a:solidFill>
              <a:latin typeface="Century Gothic" panose="020B0502020202020204" pitchFamily="34" charset="0"/>
            </a:endParaRPr>
          </a:p>
        </p:txBody>
      </p:sp>
      <p:pic>
        <p:nvPicPr>
          <p:cNvPr id="4098" name="Picture 2" descr="Free Clip Art School, Download Free Clip Art, Free Clip Art on ...">
            <a:extLst>
              <a:ext uri="{FF2B5EF4-FFF2-40B4-BE49-F238E27FC236}">
                <a16:creationId xmlns:a16="http://schemas.microsoft.com/office/drawing/2014/main" id="{EEA39EF5-1DA6-BF41-9C60-9D8D7B93B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08" y="585453"/>
            <a:ext cx="2945169" cy="207828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uadroTexto 6">
            <a:extLst>
              <a:ext uri="{FF2B5EF4-FFF2-40B4-BE49-F238E27FC236}">
                <a16:creationId xmlns:a16="http://schemas.microsoft.com/office/drawing/2014/main" id="{F859A833-CA1A-7D47-A683-829A720668CA}"/>
              </a:ext>
            </a:extLst>
          </p:cNvPr>
          <p:cNvSpPr txBox="1"/>
          <p:nvPr/>
        </p:nvSpPr>
        <p:spPr>
          <a:xfrm>
            <a:off x="2340244" y="3828082"/>
            <a:ext cx="1269899"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science</a:t>
            </a:r>
          </a:p>
        </p:txBody>
      </p:sp>
      <p:sp>
        <p:nvSpPr>
          <p:cNvPr id="11" name="CuadroTexto 10">
            <a:extLst>
              <a:ext uri="{FF2B5EF4-FFF2-40B4-BE49-F238E27FC236}">
                <a16:creationId xmlns:a16="http://schemas.microsoft.com/office/drawing/2014/main" id="{33547251-3767-B44C-B1BA-E8A94675918A}"/>
              </a:ext>
            </a:extLst>
          </p:cNvPr>
          <p:cNvSpPr txBox="1"/>
          <p:nvPr/>
        </p:nvSpPr>
        <p:spPr>
          <a:xfrm>
            <a:off x="2140036" y="4226033"/>
            <a:ext cx="1471878"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in silence</a:t>
            </a:r>
          </a:p>
        </p:txBody>
      </p:sp>
      <p:sp>
        <p:nvSpPr>
          <p:cNvPr id="13" name="CuadroTexto 12">
            <a:extLst>
              <a:ext uri="{FF2B5EF4-FFF2-40B4-BE49-F238E27FC236}">
                <a16:creationId xmlns:a16="http://schemas.microsoft.com/office/drawing/2014/main" id="{AC13F067-905E-9B4E-95F2-C06A026B13F0}"/>
              </a:ext>
            </a:extLst>
          </p:cNvPr>
          <p:cNvSpPr txBox="1"/>
          <p:nvPr/>
        </p:nvSpPr>
        <p:spPr>
          <a:xfrm>
            <a:off x="2239254" y="4623984"/>
            <a:ext cx="1612942"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in Chinese</a:t>
            </a:r>
          </a:p>
        </p:txBody>
      </p:sp>
      <p:sp>
        <p:nvSpPr>
          <p:cNvPr id="14" name="CuadroTexto 13">
            <a:extLst>
              <a:ext uri="{FF2B5EF4-FFF2-40B4-BE49-F238E27FC236}">
                <a16:creationId xmlns:a16="http://schemas.microsoft.com/office/drawing/2014/main" id="{FEC91AA6-9918-4647-99A8-DC999F5C3068}"/>
              </a:ext>
            </a:extLst>
          </p:cNvPr>
          <p:cNvSpPr txBox="1"/>
          <p:nvPr/>
        </p:nvSpPr>
        <p:spPr>
          <a:xfrm>
            <a:off x="1982301" y="5037490"/>
            <a:ext cx="1903085" cy="430887"/>
          </a:xfrm>
          <a:prstGeom prst="rect">
            <a:avLst/>
          </a:prstGeom>
          <a:noFill/>
        </p:spPr>
        <p:txBody>
          <a:bodyPr wrap="none" rtlCol="0">
            <a:spAutoFit/>
          </a:bodyPr>
          <a:lstStyle/>
          <a:p>
            <a:pPr algn="l"/>
            <a:r>
              <a:rPr lang="x-none" sz="2200">
                <a:solidFill>
                  <a:srgbClr val="002060"/>
                </a:solidFill>
                <a:latin typeface="Century Gothic" panose="020B0502020202020204" pitchFamily="34" charset="0"/>
              </a:rPr>
              <a:t>many </a:t>
            </a:r>
            <a:r>
              <a:rPr lang="x-none" sz="2200" dirty="0">
                <a:solidFill>
                  <a:srgbClr val="002060"/>
                </a:solidFill>
                <a:latin typeface="Century Gothic" panose="020B0502020202020204" pitchFamily="34" charset="0"/>
              </a:rPr>
              <a:t>emails</a:t>
            </a:r>
          </a:p>
        </p:txBody>
      </p:sp>
      <p:sp>
        <p:nvSpPr>
          <p:cNvPr id="15" name="CuadroTexto 14">
            <a:extLst>
              <a:ext uri="{FF2B5EF4-FFF2-40B4-BE49-F238E27FC236}">
                <a16:creationId xmlns:a16="http://schemas.microsoft.com/office/drawing/2014/main" id="{A3A86E73-C5E5-7A4E-B504-B92A655049A5}"/>
              </a:ext>
            </a:extLst>
          </p:cNvPr>
          <p:cNvSpPr txBox="1"/>
          <p:nvPr/>
        </p:nvSpPr>
        <p:spPr>
          <a:xfrm>
            <a:off x="1952324" y="5419886"/>
            <a:ext cx="2064989"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without chairs</a:t>
            </a:r>
          </a:p>
        </p:txBody>
      </p:sp>
      <p:sp>
        <p:nvSpPr>
          <p:cNvPr id="16" name="CuadroTexto 15">
            <a:extLst>
              <a:ext uri="{FF2B5EF4-FFF2-40B4-BE49-F238E27FC236}">
                <a16:creationId xmlns:a16="http://schemas.microsoft.com/office/drawing/2014/main" id="{C6FC7C2F-53ED-4347-81EF-ABDA50990A10}"/>
              </a:ext>
            </a:extLst>
          </p:cNvPr>
          <p:cNvSpPr txBox="1"/>
          <p:nvPr/>
        </p:nvSpPr>
        <p:spPr>
          <a:xfrm>
            <a:off x="2577648" y="5802282"/>
            <a:ext cx="1734770"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in a market</a:t>
            </a:r>
          </a:p>
        </p:txBody>
      </p:sp>
      <p:sp>
        <p:nvSpPr>
          <p:cNvPr id="17" name="CuadroTexto 16">
            <a:extLst>
              <a:ext uri="{FF2B5EF4-FFF2-40B4-BE49-F238E27FC236}">
                <a16:creationId xmlns:a16="http://schemas.microsoft.com/office/drawing/2014/main" id="{C5B1507A-D8C1-E245-9280-0007412F708F}"/>
              </a:ext>
            </a:extLst>
          </p:cNvPr>
          <p:cNvSpPr txBox="1"/>
          <p:nvPr/>
        </p:nvSpPr>
        <p:spPr>
          <a:xfrm>
            <a:off x="5949043" y="3883370"/>
            <a:ext cx="248786"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a:t>
            </a:r>
          </a:p>
        </p:txBody>
      </p:sp>
      <p:sp>
        <p:nvSpPr>
          <p:cNvPr id="18" name="CuadroTexto 17">
            <a:extLst>
              <a:ext uri="{FF2B5EF4-FFF2-40B4-BE49-F238E27FC236}">
                <a16:creationId xmlns:a16="http://schemas.microsoft.com/office/drawing/2014/main" id="{4C1D77E3-B3D9-AA46-9E63-298C83C211E7}"/>
              </a:ext>
            </a:extLst>
          </p:cNvPr>
          <p:cNvSpPr txBox="1"/>
          <p:nvPr/>
        </p:nvSpPr>
        <p:spPr>
          <a:xfrm>
            <a:off x="5784736" y="4276851"/>
            <a:ext cx="601447"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we</a:t>
            </a:r>
          </a:p>
        </p:txBody>
      </p:sp>
      <p:sp>
        <p:nvSpPr>
          <p:cNvPr id="19" name="CuadroTexto 18">
            <a:extLst>
              <a:ext uri="{FF2B5EF4-FFF2-40B4-BE49-F238E27FC236}">
                <a16:creationId xmlns:a16="http://schemas.microsoft.com/office/drawing/2014/main" id="{3D2BF950-4398-3045-8BED-5A7D10EDCE52}"/>
              </a:ext>
            </a:extLst>
          </p:cNvPr>
          <p:cNvSpPr txBox="1"/>
          <p:nvPr/>
        </p:nvSpPr>
        <p:spPr>
          <a:xfrm>
            <a:off x="5731035" y="4670332"/>
            <a:ext cx="699230"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you</a:t>
            </a:r>
          </a:p>
        </p:txBody>
      </p:sp>
      <p:sp>
        <p:nvSpPr>
          <p:cNvPr id="20" name="CuadroTexto 19">
            <a:extLst>
              <a:ext uri="{FF2B5EF4-FFF2-40B4-BE49-F238E27FC236}">
                <a16:creationId xmlns:a16="http://schemas.microsoft.com/office/drawing/2014/main" id="{1AC2E3D6-C2B8-1648-B45F-52B95492AA3F}"/>
              </a:ext>
            </a:extLst>
          </p:cNvPr>
          <p:cNvSpPr txBox="1"/>
          <p:nvPr/>
        </p:nvSpPr>
        <p:spPr>
          <a:xfrm>
            <a:off x="5949043" y="5063813"/>
            <a:ext cx="248786"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a:t>
            </a:r>
          </a:p>
        </p:txBody>
      </p:sp>
      <p:sp>
        <p:nvSpPr>
          <p:cNvPr id="21" name="CuadroTexto 20">
            <a:extLst>
              <a:ext uri="{FF2B5EF4-FFF2-40B4-BE49-F238E27FC236}">
                <a16:creationId xmlns:a16="http://schemas.microsoft.com/office/drawing/2014/main" id="{AD45E163-9946-BA48-86AB-E8EB618FE801}"/>
              </a:ext>
            </a:extLst>
          </p:cNvPr>
          <p:cNvSpPr txBox="1"/>
          <p:nvPr/>
        </p:nvSpPr>
        <p:spPr>
          <a:xfrm>
            <a:off x="5784736" y="5457294"/>
            <a:ext cx="601447"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we</a:t>
            </a:r>
          </a:p>
        </p:txBody>
      </p:sp>
      <p:sp>
        <p:nvSpPr>
          <p:cNvPr id="22" name="CuadroTexto 21">
            <a:extLst>
              <a:ext uri="{FF2B5EF4-FFF2-40B4-BE49-F238E27FC236}">
                <a16:creationId xmlns:a16="http://schemas.microsoft.com/office/drawing/2014/main" id="{0FC1A600-5DCA-B149-BF09-9AB46A43F9DC}"/>
              </a:ext>
            </a:extLst>
          </p:cNvPr>
          <p:cNvSpPr txBox="1"/>
          <p:nvPr/>
        </p:nvSpPr>
        <p:spPr>
          <a:xfrm>
            <a:off x="5731035" y="5850773"/>
            <a:ext cx="699230"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you</a:t>
            </a:r>
          </a:p>
        </p:txBody>
      </p:sp>
      <p:pic>
        <p:nvPicPr>
          <p:cNvPr id="23" name="Picture 2" descr="http://www.clker.com/cliparts/j/p/l/D/8/K/green-tick-md.png">
            <a:extLst>
              <a:ext uri="{FF2B5EF4-FFF2-40B4-BE49-F238E27FC236}">
                <a16:creationId xmlns:a16="http://schemas.microsoft.com/office/drawing/2014/main" id="{40652A86-0E48-604B-B771-25BD26C680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5762" y="3914706"/>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ttp://www.clker.com/cliparts/j/p/l/D/8/K/green-tick-md.png">
            <a:extLst>
              <a:ext uri="{FF2B5EF4-FFF2-40B4-BE49-F238E27FC236}">
                <a16:creationId xmlns:a16="http://schemas.microsoft.com/office/drawing/2014/main" id="{41643074-FBCD-C64D-9FC3-939915B3F2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4604" y="4320162"/>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http://www.clker.com/cliparts/j/p/l/D/8/K/green-tick-md.png">
            <a:extLst>
              <a:ext uri="{FF2B5EF4-FFF2-40B4-BE49-F238E27FC236}">
                <a16:creationId xmlns:a16="http://schemas.microsoft.com/office/drawing/2014/main" id="{FF1C6E3E-4E2A-A944-A3AC-861A6AFFE7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9703" y="470401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clker.com/cliparts/j/p/l/D/8/K/green-tick-md.png">
            <a:extLst>
              <a:ext uri="{FF2B5EF4-FFF2-40B4-BE49-F238E27FC236}">
                <a16:creationId xmlns:a16="http://schemas.microsoft.com/office/drawing/2014/main" id="{F2B850B0-A1E2-6E4E-8B19-EC83126A79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4604" y="5092127"/>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clker.com/cliparts/j/p/l/D/8/K/green-tick-md.png">
            <a:extLst>
              <a:ext uri="{FF2B5EF4-FFF2-40B4-BE49-F238E27FC236}">
                <a16:creationId xmlns:a16="http://schemas.microsoft.com/office/drawing/2014/main" id="{44DA8548-4F27-0747-86BE-B4AD7870D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4604" y="550651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clker.com/cliparts/j/p/l/D/8/K/green-tick-md.png">
            <a:extLst>
              <a:ext uri="{FF2B5EF4-FFF2-40B4-BE49-F238E27FC236}">
                <a16:creationId xmlns:a16="http://schemas.microsoft.com/office/drawing/2014/main" id="{D1283E9A-6527-A344-A86A-A20A62BA82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91507" y="5888906"/>
            <a:ext cx="330354" cy="344263"/>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598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15" grpId="0"/>
      <p:bldP spid="16" grpId="0"/>
      <p:bldP spid="17" grpId="0"/>
      <p:bldP spid="18" grpId="0"/>
      <p:bldP spid="19"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787090" y="328550"/>
            <a:ext cx="1273903" cy="352487"/>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3214341" cy="400110"/>
          </a:xfrm>
          <a:prstGeom prst="rect">
            <a:avLst/>
          </a:prstGeom>
          <a:noFill/>
        </p:spPr>
        <p:txBody>
          <a:bodyPr wrap="none" rtlCol="0">
            <a:spAutoFit/>
          </a:bodyPr>
          <a:lstStyle/>
          <a:p>
            <a:pPr algn="l"/>
            <a:r>
              <a:rPr lang="en-GB" sz="2000" dirty="0" err="1">
                <a:solidFill>
                  <a:srgbClr val="002060"/>
                </a:solidFill>
                <a:latin typeface="Century Gothic" panose="020B0502020202020204" pitchFamily="34" charset="0"/>
              </a:rPr>
              <a:t>Respuestas</a:t>
            </a:r>
            <a:r>
              <a:rPr lang="en-GB" sz="2000" dirty="0">
                <a:solidFill>
                  <a:srgbClr val="002060"/>
                </a:solidFill>
                <a:latin typeface="Century Gothic" panose="020B0502020202020204" pitchFamily="34" charset="0"/>
              </a:rPr>
              <a:t>: </a:t>
            </a:r>
            <a:r>
              <a:rPr lang="x-none" sz="2000" dirty="0">
                <a:solidFill>
                  <a:srgbClr val="002060"/>
                </a:solidFill>
                <a:latin typeface="Century Gothic" panose="020B0502020202020204" pitchFamily="34" charset="0"/>
              </a:rPr>
              <a:t>Estudiante B</a:t>
            </a:r>
          </a:p>
        </p:txBody>
      </p:sp>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rgbClr val="002060"/>
                </a:solidFill>
                <a:latin typeface="Century Gothic" panose="020B0502020202020204" pitchFamily="34" charset="0"/>
              </a:rPr>
              <a:t>Say </a:t>
            </a:r>
            <a:r>
              <a:rPr lang="x-none" sz="2000" u="sng">
                <a:solidFill>
                  <a:srgbClr val="002060"/>
                </a:solidFill>
                <a:latin typeface="Century Gothic" panose="020B0502020202020204" pitchFamily="34" charset="0"/>
              </a:rPr>
              <a:t>these </a:t>
            </a:r>
            <a:r>
              <a:rPr lang="en-GB" sz="2000" u="sng" dirty="0">
                <a:solidFill>
                  <a:srgbClr val="002060"/>
                </a:solidFill>
                <a:latin typeface="Century Gothic" panose="020B0502020202020204" pitchFamily="34" charset="0"/>
              </a:rPr>
              <a:t>sentences</a:t>
            </a:r>
            <a:r>
              <a:rPr lang="x-none" sz="2000" u="sng">
                <a:solidFill>
                  <a:srgbClr val="002060"/>
                </a:solidFill>
                <a:latin typeface="Century Gothic" panose="020B0502020202020204" pitchFamily="34" charset="0"/>
              </a:rPr>
              <a:t> </a:t>
            </a:r>
            <a:r>
              <a:rPr lang="x-none" sz="2000" u="sng" dirty="0">
                <a:solidFill>
                  <a:srgbClr val="002060"/>
                </a:solidFill>
                <a:latin typeface="Century Gothic" panose="020B0502020202020204" pitchFamily="34" charset="0"/>
              </a:rPr>
              <a:t>in Spanish:</a:t>
            </a:r>
          </a:p>
        </p:txBody>
      </p:sp>
      <p:sp>
        <p:nvSpPr>
          <p:cNvPr id="12" name="CuadroTexto 11">
            <a:extLst>
              <a:ext uri="{FF2B5EF4-FFF2-40B4-BE49-F238E27FC236}">
                <a16:creationId xmlns:a16="http://schemas.microsoft.com/office/drawing/2014/main" id="{B247EEB0-218C-974F-B83E-A6E162913504}"/>
              </a:ext>
            </a:extLst>
          </p:cNvPr>
          <p:cNvSpPr txBox="1"/>
          <p:nvPr/>
        </p:nvSpPr>
        <p:spPr>
          <a:xfrm>
            <a:off x="262759" y="1062515"/>
            <a:ext cx="5642891" cy="1938992"/>
          </a:xfrm>
          <a:prstGeom prst="rect">
            <a:avLst/>
          </a:prstGeom>
          <a:noFill/>
        </p:spPr>
        <p:txBody>
          <a:bodyPr wrap="none" rtlCol="0">
            <a:spAutoFit/>
          </a:bodyPr>
          <a:lstStyle/>
          <a:p>
            <a:pPr marL="457200" indent="-457200">
              <a:buAutoNum type="arabicPeriod"/>
            </a:pPr>
            <a:r>
              <a:rPr lang="en-GB" sz="2000" dirty="0">
                <a:solidFill>
                  <a:srgbClr val="002060"/>
                </a:solidFill>
                <a:latin typeface="Century Gothic" panose="020B0502020202020204" pitchFamily="34" charset="0"/>
              </a:rPr>
              <a:t>At the moment, </a:t>
            </a:r>
            <a:r>
              <a:rPr lang="x-none" sz="2000">
                <a:solidFill>
                  <a:srgbClr val="002060"/>
                </a:solidFill>
                <a:latin typeface="Century Gothic" panose="020B0502020202020204" pitchFamily="34" charset="0"/>
              </a:rPr>
              <a:t>I am teaching science.</a:t>
            </a:r>
          </a:p>
          <a:p>
            <a:pPr marL="457200" indent="-457200">
              <a:buAutoNum type="arabicPeriod"/>
            </a:pPr>
            <a:r>
              <a:rPr lang="en-GB" sz="2000" dirty="0">
                <a:solidFill>
                  <a:srgbClr val="002060"/>
                </a:solidFill>
                <a:latin typeface="Century Gothic" panose="020B0502020202020204" pitchFamily="34" charset="0"/>
              </a:rPr>
              <a:t>Sometimes w</a:t>
            </a:r>
            <a:r>
              <a:rPr lang="x-none" sz="2000">
                <a:solidFill>
                  <a:srgbClr val="002060"/>
                </a:solidFill>
                <a:latin typeface="Century Gothic" panose="020B0502020202020204" pitchFamily="34" charset="0"/>
              </a:rPr>
              <a:t>e work in silence.</a:t>
            </a:r>
          </a:p>
          <a:p>
            <a:pPr marL="457200" indent="-457200">
              <a:buAutoNum type="arabicPeriod"/>
            </a:pPr>
            <a:r>
              <a:rPr lang="en-GB" sz="2000" dirty="0">
                <a:solidFill>
                  <a:srgbClr val="002060"/>
                </a:solidFill>
                <a:latin typeface="Century Gothic" panose="020B0502020202020204" pitchFamily="34" charset="0"/>
              </a:rPr>
              <a:t>Now y</a:t>
            </a:r>
            <a:r>
              <a:rPr lang="x-none" sz="2000">
                <a:solidFill>
                  <a:srgbClr val="002060"/>
                </a:solidFill>
                <a:latin typeface="Century Gothic" panose="020B0502020202020204" pitchFamily="34" charset="0"/>
              </a:rPr>
              <a:t>ou are speaking in Chinese.</a:t>
            </a:r>
          </a:p>
          <a:p>
            <a:pPr marL="457200" indent="-457200">
              <a:buAutoNum type="arabicPeriod"/>
            </a:pPr>
            <a:r>
              <a:rPr lang="en-GB" sz="2000" dirty="0">
                <a:solidFill>
                  <a:srgbClr val="002060"/>
                </a:solidFill>
                <a:latin typeface="Century Gothic" panose="020B0502020202020204" pitchFamily="34" charset="0"/>
              </a:rPr>
              <a:t>Normally I </a:t>
            </a:r>
            <a:r>
              <a:rPr lang="x-none" sz="2000">
                <a:solidFill>
                  <a:srgbClr val="002060"/>
                </a:solidFill>
                <a:latin typeface="Century Gothic" panose="020B0502020202020204" pitchFamily="34" charset="0"/>
              </a:rPr>
              <a:t>write many emails.</a:t>
            </a:r>
          </a:p>
          <a:p>
            <a:pPr marL="457200" indent="-457200">
              <a:buAutoNum type="arabicPeriod"/>
            </a:pPr>
            <a:r>
              <a:rPr lang="x-none" sz="2000">
                <a:solidFill>
                  <a:srgbClr val="002060"/>
                </a:solidFill>
                <a:latin typeface="Century Gothic" panose="020B0502020202020204" pitchFamily="34" charset="0"/>
              </a:rPr>
              <a:t>Generally we study without chairs.</a:t>
            </a:r>
          </a:p>
          <a:p>
            <a:pPr marL="457200" indent="-457200">
              <a:buAutoNum type="arabicPeriod"/>
            </a:pPr>
            <a:r>
              <a:rPr lang="en-GB" sz="2000" dirty="0">
                <a:solidFill>
                  <a:srgbClr val="002060"/>
                </a:solidFill>
                <a:latin typeface="Century Gothic" panose="020B0502020202020204" pitchFamily="34" charset="0"/>
              </a:rPr>
              <a:t>Today y</a:t>
            </a:r>
            <a:r>
              <a:rPr lang="x-none" sz="2000">
                <a:solidFill>
                  <a:srgbClr val="002060"/>
                </a:solidFill>
                <a:latin typeface="Century Gothic" panose="020B0502020202020204" pitchFamily="34" charset="0"/>
              </a:rPr>
              <a:t>ou are participating in a market.</a:t>
            </a:r>
            <a:endParaRPr lang="x-none" sz="2000" dirty="0">
              <a:solidFill>
                <a:srgbClr val="002060"/>
              </a:solidFill>
              <a:latin typeface="Century Gothic" panose="020B0502020202020204" pitchFamily="34" charset="0"/>
            </a:endParaRPr>
          </a:p>
        </p:txBody>
      </p:sp>
      <p:graphicFrame>
        <p:nvGraphicFramePr>
          <p:cNvPr id="10" name="Tabla 3">
            <a:extLst>
              <a:ext uri="{FF2B5EF4-FFF2-40B4-BE49-F238E27FC236}">
                <a16:creationId xmlns:a16="http://schemas.microsoft.com/office/drawing/2014/main" id="{E3FA1BF3-DA44-9A44-8A88-F13DBD2E9336}"/>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3887382">
                  <a:extLst>
                    <a:ext uri="{9D8B030D-6E8A-4147-A177-3AD203B41FA5}">
                      <a16:colId xmlns:a16="http://schemas.microsoft.com/office/drawing/2014/main" val="1362552470"/>
                    </a:ext>
                  </a:extLst>
                </a:gridCol>
                <a:gridCol w="2270596">
                  <a:extLst>
                    <a:ext uri="{9D8B030D-6E8A-4147-A177-3AD203B41FA5}">
                      <a16:colId xmlns:a16="http://schemas.microsoft.com/office/drawing/2014/main" val="4242210323"/>
                    </a:ext>
                  </a:extLst>
                </a:gridCol>
                <a:gridCol w="2270596">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370840">
                <a:tc>
                  <a:txBody>
                    <a:bodyPr/>
                    <a:lstStyle/>
                    <a:p>
                      <a:pPr algn="ctr"/>
                      <a:endParaRPr lang="x-none" b="0" i="0" dirty="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r>
                        <a:rPr lang="x-none" sz="2000" b="0" i="0" dirty="0">
                          <a:solidFill>
                            <a:srgbClr val="002060"/>
                          </a:solidFill>
                          <a:latin typeface="Century Gothic" panose="020B0502020202020204" pitchFamily="34" charset="0"/>
                        </a:rPr>
                        <a:t>who?</a:t>
                      </a:r>
                    </a:p>
                  </a:txBody>
                  <a:tcPr anchor="ctr"/>
                </a:tc>
                <a:tc>
                  <a:txBody>
                    <a:bodyPr/>
                    <a:lstStyle/>
                    <a:p>
                      <a:pPr algn="ctr"/>
                      <a:r>
                        <a:rPr lang="x-none" sz="2000" b="0" i="0" dirty="0">
                          <a:solidFill>
                            <a:srgbClr val="002060"/>
                          </a:solidFill>
                          <a:latin typeface="Century Gothic" panose="020B0502020202020204" pitchFamily="34" charset="0"/>
                        </a:rPr>
                        <a:t>it happens regularly</a:t>
                      </a:r>
                    </a:p>
                  </a:txBody>
                  <a:tcPr anchor="ctr"/>
                </a:tc>
                <a:tc>
                  <a:txBody>
                    <a:bodyPr/>
                    <a:lstStyle/>
                    <a:p>
                      <a:pPr algn="ctr"/>
                      <a:r>
                        <a:rPr lang="x-none" sz="2000" b="0" i="0" dirty="0">
                          <a:solidFill>
                            <a:srgbClr val="002060"/>
                          </a:solidFill>
                          <a:latin typeface="Century Gothic" panose="020B0502020202020204" pitchFamily="34" charset="0"/>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0" i="0" dirty="0">
                          <a:solidFill>
                            <a:srgbClr val="002060"/>
                          </a:solidFill>
                          <a:latin typeface="Century Gothic" panose="020B0502020202020204" pitchFamily="34" charset="0"/>
                        </a:rPr>
                        <a:t>1</a:t>
                      </a:r>
                    </a:p>
                  </a:txBody>
                  <a:tcPr anchor="ctr"/>
                </a:tc>
                <a:tc>
                  <a:txBody>
                    <a:bodyPr/>
                    <a:lstStyle/>
                    <a:p>
                      <a:pPr algn="l"/>
                      <a:r>
                        <a:rPr lang="x-none" sz="2000" b="0" i="0">
                          <a:solidFill>
                            <a:srgbClr val="002060"/>
                          </a:solidFill>
                          <a:latin typeface="Century Gothic" panose="020B0502020202020204" pitchFamily="34" charset="0"/>
                        </a:rPr>
                        <a:t>organi</a:t>
                      </a:r>
                      <a:r>
                        <a:rPr lang="en-GB" sz="2000" dirty="0">
                          <a:solidFill>
                            <a:srgbClr val="002060"/>
                          </a:solidFill>
                        </a:rPr>
                        <a:t>s</a:t>
                      </a:r>
                      <a:r>
                        <a:rPr lang="x-none" sz="2000">
                          <a:solidFill>
                            <a:srgbClr val="002060"/>
                          </a:solidFill>
                        </a:rPr>
                        <a:t>e </a:t>
                      </a:r>
                      <a:r>
                        <a:rPr lang="x-none" sz="2000" dirty="0">
                          <a:solidFill>
                            <a:srgbClr val="002060"/>
                          </a:solidFill>
                        </a:rPr>
                        <a:t>_________________</a:t>
                      </a: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137884702"/>
                  </a:ext>
                </a:extLst>
              </a:tr>
              <a:tr h="370840">
                <a:tc>
                  <a:txBody>
                    <a:bodyPr/>
                    <a:lstStyle/>
                    <a:p>
                      <a:pPr algn="ctr"/>
                      <a:r>
                        <a:rPr lang="x-none" sz="2000" b="0" i="0" dirty="0">
                          <a:solidFill>
                            <a:srgbClr val="002060"/>
                          </a:solidFill>
                          <a:latin typeface="Century Gothic" panose="020B0502020202020204" pitchFamily="34" charset="0"/>
                        </a:rPr>
                        <a:t>2</a:t>
                      </a:r>
                    </a:p>
                  </a:txBody>
                  <a:tcPr anchor="ctr"/>
                </a:tc>
                <a:tc>
                  <a:txBody>
                    <a:bodyPr/>
                    <a:lstStyle/>
                    <a:p>
                      <a:pPr algn="l"/>
                      <a:r>
                        <a:rPr lang="x-none" sz="2000" b="0" i="0" dirty="0">
                          <a:solidFill>
                            <a:srgbClr val="002060"/>
                          </a:solidFill>
                          <a:latin typeface="Century Gothic" panose="020B0502020202020204" pitchFamily="34" charset="0"/>
                        </a:rPr>
                        <a:t>listen to _________________</a:t>
                      </a: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093863256"/>
                  </a:ext>
                </a:extLst>
              </a:tr>
              <a:tr h="370840">
                <a:tc>
                  <a:txBody>
                    <a:bodyPr/>
                    <a:lstStyle/>
                    <a:p>
                      <a:pPr algn="ctr"/>
                      <a:r>
                        <a:rPr lang="x-none" sz="2000" b="0" i="0" dirty="0">
                          <a:solidFill>
                            <a:srgbClr val="002060"/>
                          </a:solidFill>
                          <a:latin typeface="Century Gothic" panose="020B0502020202020204" pitchFamily="34" charset="0"/>
                        </a:rPr>
                        <a:t>3</a:t>
                      </a:r>
                    </a:p>
                  </a:txBody>
                  <a:tcPr anchor="ctr"/>
                </a:tc>
                <a:tc>
                  <a:txBody>
                    <a:bodyPr/>
                    <a:lstStyle/>
                    <a:p>
                      <a:pPr algn="l"/>
                      <a:r>
                        <a:rPr lang="x-none" sz="2000" b="0" i="0" dirty="0">
                          <a:solidFill>
                            <a:srgbClr val="002060"/>
                          </a:solidFill>
                          <a:latin typeface="Century Gothic" panose="020B0502020202020204" pitchFamily="34" charset="0"/>
                        </a:rPr>
                        <a:t>dance _________________</a:t>
                      </a: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765572636"/>
                  </a:ext>
                </a:extLst>
              </a:tr>
              <a:tr h="370840">
                <a:tc>
                  <a:txBody>
                    <a:bodyPr/>
                    <a:lstStyle/>
                    <a:p>
                      <a:pPr algn="ctr"/>
                      <a:r>
                        <a:rPr lang="x-none" sz="2000" b="0" i="0" dirty="0">
                          <a:solidFill>
                            <a:srgbClr val="002060"/>
                          </a:solidFill>
                          <a:latin typeface="Century Gothic" panose="020B0502020202020204" pitchFamily="34" charset="0"/>
                        </a:rPr>
                        <a:t>4</a:t>
                      </a:r>
                    </a:p>
                  </a:txBody>
                  <a:tcPr anchor="ctr"/>
                </a:tc>
                <a:tc>
                  <a:txBody>
                    <a:bodyPr/>
                    <a:lstStyle/>
                    <a:p>
                      <a:pPr algn="l"/>
                      <a:r>
                        <a:rPr lang="x-none" sz="2000" b="0" i="0" dirty="0">
                          <a:solidFill>
                            <a:srgbClr val="002060"/>
                          </a:solidFill>
                          <a:latin typeface="Century Gothic" panose="020B0502020202020204" pitchFamily="34" charset="0"/>
                        </a:rPr>
                        <a:t>start _________________</a:t>
                      </a: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891339861"/>
                  </a:ext>
                </a:extLst>
              </a:tr>
              <a:tr h="370840">
                <a:tc>
                  <a:txBody>
                    <a:bodyPr/>
                    <a:lstStyle/>
                    <a:p>
                      <a:pPr algn="ctr"/>
                      <a:r>
                        <a:rPr lang="x-none" sz="2000" b="0" i="0" dirty="0">
                          <a:solidFill>
                            <a:srgbClr val="002060"/>
                          </a:solidFill>
                          <a:latin typeface="Century Gothic" panose="020B0502020202020204" pitchFamily="34" charset="0"/>
                        </a:rPr>
                        <a:t>5</a:t>
                      </a:r>
                    </a:p>
                  </a:txBody>
                  <a:tcPr anchor="ctr"/>
                </a:tc>
                <a:tc>
                  <a:txBody>
                    <a:bodyPr/>
                    <a:lstStyle/>
                    <a:p>
                      <a:pPr algn="l"/>
                      <a:r>
                        <a:rPr lang="x-none" sz="2000" b="0" i="0" dirty="0">
                          <a:solidFill>
                            <a:srgbClr val="002060"/>
                          </a:solidFill>
                          <a:latin typeface="Century Gothic" panose="020B0502020202020204" pitchFamily="34" charset="0"/>
                        </a:rPr>
                        <a:t>teach _________________</a:t>
                      </a: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55134974"/>
                  </a:ext>
                </a:extLst>
              </a:tr>
              <a:tr h="370840">
                <a:tc>
                  <a:txBody>
                    <a:bodyPr/>
                    <a:lstStyle/>
                    <a:p>
                      <a:pPr algn="ctr"/>
                      <a:r>
                        <a:rPr lang="x-none" sz="2000" b="0" i="0" dirty="0">
                          <a:solidFill>
                            <a:srgbClr val="002060"/>
                          </a:solidFill>
                          <a:latin typeface="Century Gothic" panose="020B0502020202020204" pitchFamily="34" charset="0"/>
                        </a:rPr>
                        <a:t>6</a:t>
                      </a:r>
                    </a:p>
                  </a:txBody>
                  <a:tcPr anchor="ctr"/>
                </a:tc>
                <a:tc>
                  <a:txBody>
                    <a:bodyPr/>
                    <a:lstStyle/>
                    <a:p>
                      <a:pPr algn="l"/>
                      <a:r>
                        <a:rPr lang="x-none" sz="2000" b="0" i="0" dirty="0">
                          <a:solidFill>
                            <a:srgbClr val="002060"/>
                          </a:solidFill>
                          <a:latin typeface="Century Gothic" panose="020B0502020202020204" pitchFamily="34" charset="0"/>
                        </a:rPr>
                        <a:t>buy _________________</a:t>
                      </a: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a:solidFill>
                          <a:srgbClr val="002060"/>
                        </a:solidFill>
                        <a:latin typeface="Century Gothic" panose="020B0502020202020204" pitchFamily="34" charset="0"/>
                      </a:endParaRPr>
                    </a:p>
                  </a:txBody>
                  <a:tcPr anchor="ctr"/>
                </a:tc>
                <a:tc>
                  <a:txBody>
                    <a:bodyPr/>
                    <a:lstStyle/>
                    <a:p>
                      <a:pPr algn="ctr"/>
                      <a:endParaRPr lang="x-none" sz="2000" b="0" i="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220301681"/>
                  </a:ext>
                </a:extLst>
              </a:tr>
            </a:tbl>
          </a:graphicData>
        </a:graphic>
      </p:graphicFrame>
      <p:pic>
        <p:nvPicPr>
          <p:cNvPr id="11" name="Picture 2" descr="Free Clip Art School, Download Free Clip Art, Free Clip Art on ...">
            <a:extLst>
              <a:ext uri="{FF2B5EF4-FFF2-40B4-BE49-F238E27FC236}">
                <a16:creationId xmlns:a16="http://schemas.microsoft.com/office/drawing/2014/main" id="{28AA76F2-8886-5942-A20D-F8478517D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08" y="585453"/>
            <a:ext cx="2945169" cy="207828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uadroTexto 12">
            <a:extLst>
              <a:ext uri="{FF2B5EF4-FFF2-40B4-BE49-F238E27FC236}">
                <a16:creationId xmlns:a16="http://schemas.microsoft.com/office/drawing/2014/main" id="{723EB8E8-E37D-9F47-AEED-5562725C3281}"/>
              </a:ext>
            </a:extLst>
          </p:cNvPr>
          <p:cNvSpPr txBox="1"/>
          <p:nvPr/>
        </p:nvSpPr>
        <p:spPr>
          <a:xfrm>
            <a:off x="2340244" y="3828082"/>
            <a:ext cx="1685077"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the classes</a:t>
            </a:r>
          </a:p>
        </p:txBody>
      </p:sp>
      <p:sp>
        <p:nvSpPr>
          <p:cNvPr id="14" name="CuadroTexto 13">
            <a:extLst>
              <a:ext uri="{FF2B5EF4-FFF2-40B4-BE49-F238E27FC236}">
                <a16:creationId xmlns:a16="http://schemas.microsoft.com/office/drawing/2014/main" id="{A2E0F74B-51EF-3945-B521-C85590112F3B}"/>
              </a:ext>
            </a:extLst>
          </p:cNvPr>
          <p:cNvSpPr txBox="1"/>
          <p:nvPr/>
        </p:nvSpPr>
        <p:spPr>
          <a:xfrm>
            <a:off x="2140036" y="4226033"/>
            <a:ext cx="2044149"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songs in class</a:t>
            </a:r>
          </a:p>
        </p:txBody>
      </p:sp>
      <p:sp>
        <p:nvSpPr>
          <p:cNvPr id="15" name="CuadroTexto 14">
            <a:extLst>
              <a:ext uri="{FF2B5EF4-FFF2-40B4-BE49-F238E27FC236}">
                <a16:creationId xmlns:a16="http://schemas.microsoft.com/office/drawing/2014/main" id="{BFE60B9B-4806-B646-A769-14CB3CEB54C6}"/>
              </a:ext>
            </a:extLst>
          </p:cNvPr>
          <p:cNvSpPr txBox="1"/>
          <p:nvPr/>
        </p:nvSpPr>
        <p:spPr>
          <a:xfrm>
            <a:off x="2146333" y="4656920"/>
            <a:ext cx="1867819"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on the table</a:t>
            </a:r>
          </a:p>
        </p:txBody>
      </p:sp>
      <p:sp>
        <p:nvSpPr>
          <p:cNvPr id="16" name="CuadroTexto 15">
            <a:extLst>
              <a:ext uri="{FF2B5EF4-FFF2-40B4-BE49-F238E27FC236}">
                <a16:creationId xmlns:a16="http://schemas.microsoft.com/office/drawing/2014/main" id="{3F5418DE-B3CE-AB42-B90B-FCB7B1839A43}"/>
              </a:ext>
            </a:extLst>
          </p:cNvPr>
          <p:cNvSpPr txBox="1"/>
          <p:nvPr/>
        </p:nvSpPr>
        <p:spPr>
          <a:xfrm>
            <a:off x="1766432" y="5038403"/>
            <a:ext cx="2901756" cy="430887"/>
          </a:xfrm>
          <a:prstGeom prst="rect">
            <a:avLst/>
          </a:prstGeom>
          <a:noFill/>
        </p:spPr>
        <p:txBody>
          <a:bodyPr wrap="none" rtlCol="0">
            <a:spAutoFit/>
          </a:bodyPr>
          <a:lstStyle/>
          <a:p>
            <a:pPr algn="l"/>
            <a:r>
              <a:rPr lang="x-none" sz="2200">
                <a:solidFill>
                  <a:srgbClr val="002060"/>
                </a:solidFill>
                <a:latin typeface="Century Gothic" panose="020B0502020202020204" pitchFamily="34" charset="0"/>
              </a:rPr>
              <a:t>at </a:t>
            </a:r>
            <a:r>
              <a:rPr lang="en-GB" sz="2200" dirty="0">
                <a:solidFill>
                  <a:srgbClr val="002060"/>
                </a:solidFill>
                <a:latin typeface="Century Gothic" panose="020B0502020202020204" pitchFamily="34" charset="0"/>
              </a:rPr>
              <a:t>10</a:t>
            </a:r>
            <a:r>
              <a:rPr lang="x-none" sz="2200">
                <a:solidFill>
                  <a:srgbClr val="002060"/>
                </a:solidFill>
                <a:latin typeface="Century Gothic" panose="020B0502020202020204" pitchFamily="34" charset="0"/>
              </a:rPr>
              <a:t> </a:t>
            </a:r>
            <a:r>
              <a:rPr lang="x-none" sz="2200" dirty="0">
                <a:solidFill>
                  <a:srgbClr val="002060"/>
                </a:solidFill>
                <a:latin typeface="Century Gothic" panose="020B0502020202020204" pitchFamily="34" charset="0"/>
              </a:rPr>
              <a:t>in the morning</a:t>
            </a:r>
          </a:p>
        </p:txBody>
      </p:sp>
      <p:sp>
        <p:nvSpPr>
          <p:cNvPr id="17" name="CuadroTexto 16">
            <a:extLst>
              <a:ext uri="{FF2B5EF4-FFF2-40B4-BE49-F238E27FC236}">
                <a16:creationId xmlns:a16="http://schemas.microsoft.com/office/drawing/2014/main" id="{F31B52A7-126F-7E49-990A-FECDF2F6394D}"/>
              </a:ext>
            </a:extLst>
          </p:cNvPr>
          <p:cNvSpPr txBox="1"/>
          <p:nvPr/>
        </p:nvSpPr>
        <p:spPr>
          <a:xfrm>
            <a:off x="1952324" y="5419886"/>
            <a:ext cx="1297150"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Chinese</a:t>
            </a:r>
          </a:p>
        </p:txBody>
      </p:sp>
      <p:sp>
        <p:nvSpPr>
          <p:cNvPr id="18" name="CuadroTexto 17">
            <a:extLst>
              <a:ext uri="{FF2B5EF4-FFF2-40B4-BE49-F238E27FC236}">
                <a16:creationId xmlns:a16="http://schemas.microsoft.com/office/drawing/2014/main" id="{79C43BCD-98CB-714D-90FA-D26F328C694D}"/>
              </a:ext>
            </a:extLst>
          </p:cNvPr>
          <p:cNvSpPr txBox="1"/>
          <p:nvPr/>
        </p:nvSpPr>
        <p:spPr>
          <a:xfrm>
            <a:off x="1755796" y="5817837"/>
            <a:ext cx="2143536"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pens in school</a:t>
            </a:r>
          </a:p>
        </p:txBody>
      </p:sp>
      <p:sp>
        <p:nvSpPr>
          <p:cNvPr id="19" name="CuadroTexto 18">
            <a:extLst>
              <a:ext uri="{FF2B5EF4-FFF2-40B4-BE49-F238E27FC236}">
                <a16:creationId xmlns:a16="http://schemas.microsoft.com/office/drawing/2014/main" id="{9D6EEB21-E710-D946-95E4-A434270CA72D}"/>
              </a:ext>
            </a:extLst>
          </p:cNvPr>
          <p:cNvSpPr txBox="1"/>
          <p:nvPr/>
        </p:nvSpPr>
        <p:spPr>
          <a:xfrm>
            <a:off x="5840039" y="3883370"/>
            <a:ext cx="691215"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you</a:t>
            </a:r>
          </a:p>
        </p:txBody>
      </p:sp>
      <p:sp>
        <p:nvSpPr>
          <p:cNvPr id="20" name="CuadroTexto 19">
            <a:extLst>
              <a:ext uri="{FF2B5EF4-FFF2-40B4-BE49-F238E27FC236}">
                <a16:creationId xmlns:a16="http://schemas.microsoft.com/office/drawing/2014/main" id="{2BD06743-4E0D-7149-9ACF-E23F8994C30F}"/>
              </a:ext>
            </a:extLst>
          </p:cNvPr>
          <p:cNvSpPr txBox="1"/>
          <p:nvPr/>
        </p:nvSpPr>
        <p:spPr>
          <a:xfrm>
            <a:off x="6061253" y="4276851"/>
            <a:ext cx="248786"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a:t>
            </a:r>
          </a:p>
        </p:txBody>
      </p:sp>
      <p:sp>
        <p:nvSpPr>
          <p:cNvPr id="21" name="CuadroTexto 20">
            <a:extLst>
              <a:ext uri="{FF2B5EF4-FFF2-40B4-BE49-F238E27FC236}">
                <a16:creationId xmlns:a16="http://schemas.microsoft.com/office/drawing/2014/main" id="{78138B15-731E-3644-8F1B-41C387BD3000}"/>
              </a:ext>
            </a:extLst>
          </p:cNvPr>
          <p:cNvSpPr txBox="1"/>
          <p:nvPr/>
        </p:nvSpPr>
        <p:spPr>
          <a:xfrm>
            <a:off x="5840039" y="4670332"/>
            <a:ext cx="691215"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you</a:t>
            </a:r>
          </a:p>
        </p:txBody>
      </p:sp>
      <p:sp>
        <p:nvSpPr>
          <p:cNvPr id="22" name="CuadroTexto 21">
            <a:extLst>
              <a:ext uri="{FF2B5EF4-FFF2-40B4-BE49-F238E27FC236}">
                <a16:creationId xmlns:a16="http://schemas.microsoft.com/office/drawing/2014/main" id="{915BDA08-107C-2249-BD97-D0E90E52BD1E}"/>
              </a:ext>
            </a:extLst>
          </p:cNvPr>
          <p:cNvSpPr txBox="1"/>
          <p:nvPr/>
        </p:nvSpPr>
        <p:spPr>
          <a:xfrm>
            <a:off x="5884923" y="5063813"/>
            <a:ext cx="601447"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we</a:t>
            </a:r>
          </a:p>
        </p:txBody>
      </p:sp>
      <p:sp>
        <p:nvSpPr>
          <p:cNvPr id="23" name="CuadroTexto 22">
            <a:extLst>
              <a:ext uri="{FF2B5EF4-FFF2-40B4-BE49-F238E27FC236}">
                <a16:creationId xmlns:a16="http://schemas.microsoft.com/office/drawing/2014/main" id="{980A4FE4-BC46-4045-A18F-14D8758E884D}"/>
              </a:ext>
            </a:extLst>
          </p:cNvPr>
          <p:cNvSpPr txBox="1"/>
          <p:nvPr/>
        </p:nvSpPr>
        <p:spPr>
          <a:xfrm>
            <a:off x="6061253" y="5457294"/>
            <a:ext cx="248786"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I</a:t>
            </a:r>
          </a:p>
        </p:txBody>
      </p:sp>
      <p:sp>
        <p:nvSpPr>
          <p:cNvPr id="24" name="CuadroTexto 23">
            <a:extLst>
              <a:ext uri="{FF2B5EF4-FFF2-40B4-BE49-F238E27FC236}">
                <a16:creationId xmlns:a16="http://schemas.microsoft.com/office/drawing/2014/main" id="{71913BA0-95BA-614D-B7C0-F0252E02FB46}"/>
              </a:ext>
            </a:extLst>
          </p:cNvPr>
          <p:cNvSpPr txBox="1"/>
          <p:nvPr/>
        </p:nvSpPr>
        <p:spPr>
          <a:xfrm>
            <a:off x="5884923" y="5850773"/>
            <a:ext cx="601447" cy="430887"/>
          </a:xfrm>
          <a:prstGeom prst="rect">
            <a:avLst/>
          </a:prstGeom>
          <a:noFill/>
        </p:spPr>
        <p:txBody>
          <a:bodyPr wrap="none" rtlCol="0">
            <a:spAutoFit/>
          </a:bodyPr>
          <a:lstStyle/>
          <a:p>
            <a:pPr algn="l"/>
            <a:r>
              <a:rPr lang="x-none" sz="2200" dirty="0">
                <a:solidFill>
                  <a:srgbClr val="002060"/>
                </a:solidFill>
                <a:latin typeface="Century Gothic" panose="020B0502020202020204" pitchFamily="34" charset="0"/>
              </a:rPr>
              <a:t>we</a:t>
            </a:r>
          </a:p>
        </p:txBody>
      </p:sp>
      <p:pic>
        <p:nvPicPr>
          <p:cNvPr id="25" name="Picture 2" descr="http://www.clker.com/cliparts/j/p/l/D/8/K/green-tick-md.png">
            <a:extLst>
              <a:ext uri="{FF2B5EF4-FFF2-40B4-BE49-F238E27FC236}">
                <a16:creationId xmlns:a16="http://schemas.microsoft.com/office/drawing/2014/main" id="{D8F41DCE-19CB-F240-B26F-52CCC1B23D9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4604" y="3914706"/>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clker.com/cliparts/j/p/l/D/8/K/green-tick-md.png">
            <a:extLst>
              <a:ext uri="{FF2B5EF4-FFF2-40B4-BE49-F238E27FC236}">
                <a16:creationId xmlns:a16="http://schemas.microsoft.com/office/drawing/2014/main" id="{53E5C68B-4B34-7542-96E3-D2D89CF493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9703" y="4293154"/>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clker.com/cliparts/j/p/l/D/8/K/green-tick-md.png">
            <a:extLst>
              <a:ext uri="{FF2B5EF4-FFF2-40B4-BE49-F238E27FC236}">
                <a16:creationId xmlns:a16="http://schemas.microsoft.com/office/drawing/2014/main" id="{61E09F60-FB2D-3C46-8AD6-84CDDBA6882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9703" y="470401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clker.com/cliparts/j/p/l/D/8/K/green-tick-md.png">
            <a:extLst>
              <a:ext uri="{FF2B5EF4-FFF2-40B4-BE49-F238E27FC236}">
                <a16:creationId xmlns:a16="http://schemas.microsoft.com/office/drawing/2014/main" id="{2E58949E-BF6E-C142-AB6E-7243FEB19F8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4604" y="5092127"/>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ttp://www.clker.com/cliparts/j/p/l/D/8/K/green-tick-md.png">
            <a:extLst>
              <a:ext uri="{FF2B5EF4-FFF2-40B4-BE49-F238E27FC236}">
                <a16:creationId xmlns:a16="http://schemas.microsoft.com/office/drawing/2014/main" id="{F7A0376F-BC1E-8B41-9306-27F32EC115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9703" y="549470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ttp://www.clker.com/cliparts/j/p/l/D/8/K/green-tick-md.png">
            <a:extLst>
              <a:ext uri="{FF2B5EF4-FFF2-40B4-BE49-F238E27FC236}">
                <a16:creationId xmlns:a16="http://schemas.microsoft.com/office/drawing/2014/main" id="{56138E17-5D3D-3F41-B043-4D163B831A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4604" y="5874512"/>
            <a:ext cx="330354" cy="34426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671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6">
            <a:extLst>
              <a:ext uri="{FF2B5EF4-FFF2-40B4-BE49-F238E27FC236}">
                <a16:creationId xmlns:a16="http://schemas.microsoft.com/office/drawing/2014/main" id="{C51E761F-383A-9442-AA22-F984E1D4E13F}"/>
              </a:ext>
            </a:extLst>
          </p:cNvPr>
          <p:cNvSpPr txBox="1"/>
          <p:nvPr/>
        </p:nvSpPr>
        <p:spPr>
          <a:xfrm>
            <a:off x="256946" y="2752513"/>
            <a:ext cx="8734537" cy="502766"/>
          </a:xfrm>
          <a:prstGeom prst="rect">
            <a:avLst/>
          </a:prstGeom>
          <a:noFill/>
        </p:spPr>
        <p:txBody>
          <a:bodyPr wrap="square" rtlCol="0">
            <a:spAutoFit/>
          </a:bodyPr>
          <a:lstStyle/>
          <a:p>
            <a:pPr defTabSz="914377"/>
            <a:r>
              <a:rPr lang="en-US" sz="2667" dirty="0">
                <a:solidFill>
                  <a:srgbClr val="002060"/>
                </a:solidFill>
                <a:latin typeface="Century Gothic"/>
              </a:rPr>
              <a:t>Persona A </a:t>
            </a:r>
            <a:r>
              <a:rPr lang="en-US" sz="2667" dirty="0" err="1">
                <a:solidFill>
                  <a:srgbClr val="002060"/>
                </a:solidFill>
                <a:latin typeface="Century Gothic"/>
              </a:rPr>
              <a:t>completa</a:t>
            </a:r>
            <a:r>
              <a:rPr lang="en-US" sz="2667" dirty="0">
                <a:solidFill>
                  <a:srgbClr val="002060"/>
                </a:solidFill>
                <a:latin typeface="Century Gothic"/>
              </a:rPr>
              <a:t> la </a:t>
            </a:r>
            <a:r>
              <a:rPr lang="en-US" sz="2667" dirty="0" err="1">
                <a:solidFill>
                  <a:srgbClr val="002060"/>
                </a:solidFill>
                <a:latin typeface="Century Gothic"/>
              </a:rPr>
              <a:t>tarjeta</a:t>
            </a:r>
            <a:r>
              <a:rPr lang="en-US" sz="2667" dirty="0">
                <a:solidFill>
                  <a:srgbClr val="002060"/>
                </a:solidFill>
                <a:latin typeface="Century Gothic"/>
              </a:rPr>
              <a:t> con        o          .</a:t>
            </a:r>
          </a:p>
        </p:txBody>
      </p:sp>
      <p:sp>
        <p:nvSpPr>
          <p:cNvPr id="7" name="TextBox 6">
            <a:extLst>
              <a:ext uri="{FF2B5EF4-FFF2-40B4-BE49-F238E27FC236}">
                <a16:creationId xmlns:a16="http://schemas.microsoft.com/office/drawing/2014/main" id="{EB2573ED-B4A5-1D4C-AFCC-06101CBAFA6A}"/>
              </a:ext>
            </a:extLst>
          </p:cNvPr>
          <p:cNvSpPr txBox="1"/>
          <p:nvPr/>
        </p:nvSpPr>
        <p:spPr>
          <a:xfrm>
            <a:off x="271975" y="157993"/>
            <a:ext cx="5857163" cy="502766"/>
          </a:xfrm>
          <a:prstGeom prst="rect">
            <a:avLst/>
          </a:prstGeom>
          <a:noFill/>
        </p:spPr>
        <p:txBody>
          <a:bodyPr wrap="square" rtlCol="0">
            <a:spAutoFit/>
          </a:bodyPr>
          <a:lstStyle/>
          <a:p>
            <a:pPr defTabSz="914377"/>
            <a:r>
              <a:rPr lang="en-US" sz="2667" b="1" dirty="0" err="1">
                <a:solidFill>
                  <a:srgbClr val="002060"/>
                </a:solidFill>
                <a:latin typeface="Century Gothic"/>
              </a:rPr>
              <a:t>Hablamos</a:t>
            </a:r>
            <a:r>
              <a:rPr lang="en-US" sz="2667" b="1" dirty="0">
                <a:solidFill>
                  <a:srgbClr val="002060"/>
                </a:solidFill>
                <a:latin typeface="Century Gothic"/>
              </a:rPr>
              <a:t> de las </a:t>
            </a:r>
            <a:r>
              <a:rPr lang="en-US" sz="2667" b="1" dirty="0" err="1">
                <a:solidFill>
                  <a:srgbClr val="002060"/>
                </a:solidFill>
                <a:latin typeface="Century Gothic"/>
              </a:rPr>
              <a:t>vacaciones</a:t>
            </a:r>
            <a:r>
              <a:rPr lang="en-US" sz="2667" b="1" dirty="0">
                <a:solidFill>
                  <a:srgbClr val="002060"/>
                </a:solidFill>
                <a:latin typeface="Century Gothic"/>
              </a:rPr>
              <a:t>.</a:t>
            </a:r>
          </a:p>
        </p:txBody>
      </p:sp>
      <p:sp>
        <p:nvSpPr>
          <p:cNvPr id="25" name="TextBox 6">
            <a:extLst>
              <a:ext uri="{FF2B5EF4-FFF2-40B4-BE49-F238E27FC236}">
                <a16:creationId xmlns:a16="http://schemas.microsoft.com/office/drawing/2014/main" id="{C51E761F-383A-9442-AA22-F984E1D4E13F}"/>
              </a:ext>
            </a:extLst>
          </p:cNvPr>
          <p:cNvSpPr txBox="1"/>
          <p:nvPr/>
        </p:nvSpPr>
        <p:spPr>
          <a:xfrm>
            <a:off x="271975" y="598840"/>
            <a:ext cx="10951677" cy="502766"/>
          </a:xfrm>
          <a:prstGeom prst="rect">
            <a:avLst/>
          </a:prstGeom>
          <a:noFill/>
        </p:spPr>
        <p:txBody>
          <a:bodyPr wrap="square" rtlCol="0">
            <a:spAutoFit/>
          </a:bodyPr>
          <a:lstStyle/>
          <a:p>
            <a:pPr defTabSz="914377"/>
            <a:r>
              <a:rPr lang="en-US" sz="2667" dirty="0">
                <a:solidFill>
                  <a:srgbClr val="002060"/>
                </a:solidFill>
                <a:latin typeface="Century Gothic"/>
              </a:rPr>
              <a:t>Persona A </a:t>
            </a:r>
            <a:r>
              <a:rPr lang="en-US" sz="2667" dirty="0" err="1">
                <a:solidFill>
                  <a:srgbClr val="002060"/>
                </a:solidFill>
                <a:latin typeface="Century Gothic"/>
              </a:rPr>
              <a:t>pregunta</a:t>
            </a:r>
            <a:r>
              <a:rPr lang="en-US" sz="2667" dirty="0">
                <a:solidFill>
                  <a:srgbClr val="002060"/>
                </a:solidFill>
                <a:latin typeface="Century Gothic"/>
              </a:rPr>
              <a:t> </a:t>
            </a:r>
            <a:r>
              <a:rPr lang="en-US" sz="2667" dirty="0" err="1">
                <a:solidFill>
                  <a:srgbClr val="002060"/>
                </a:solidFill>
                <a:latin typeface="Century Gothic"/>
              </a:rPr>
              <a:t>en</a:t>
            </a:r>
            <a:r>
              <a:rPr lang="en-US" sz="2667" dirty="0">
                <a:solidFill>
                  <a:srgbClr val="002060"/>
                </a:solidFill>
                <a:latin typeface="Century Gothic"/>
              </a:rPr>
              <a:t> </a:t>
            </a:r>
            <a:r>
              <a:rPr lang="en-US" sz="2667" dirty="0" err="1">
                <a:solidFill>
                  <a:srgbClr val="002060"/>
                </a:solidFill>
                <a:latin typeface="Century Gothic"/>
              </a:rPr>
              <a:t>español</a:t>
            </a:r>
            <a:r>
              <a:rPr lang="en-US" sz="2667" dirty="0">
                <a:solidFill>
                  <a:srgbClr val="002060"/>
                </a:solidFill>
                <a:latin typeface="Century Gothic"/>
              </a:rPr>
              <a:t>: </a:t>
            </a:r>
          </a:p>
        </p:txBody>
      </p:sp>
      <p:sp>
        <p:nvSpPr>
          <p:cNvPr id="26" name="TextBox 6">
            <a:extLst>
              <a:ext uri="{FF2B5EF4-FFF2-40B4-BE49-F238E27FC236}">
                <a16:creationId xmlns:a16="http://schemas.microsoft.com/office/drawing/2014/main" id="{255B0A94-F5FC-C94E-809C-031675007925}"/>
              </a:ext>
            </a:extLst>
          </p:cNvPr>
          <p:cNvSpPr txBox="1"/>
          <p:nvPr/>
        </p:nvSpPr>
        <p:spPr>
          <a:xfrm>
            <a:off x="271976" y="1915284"/>
            <a:ext cx="11656169" cy="913199"/>
          </a:xfrm>
          <a:prstGeom prst="rect">
            <a:avLst/>
          </a:prstGeom>
          <a:noFill/>
        </p:spPr>
        <p:txBody>
          <a:bodyPr wrap="square" rtlCol="0">
            <a:spAutoFit/>
          </a:bodyPr>
          <a:lstStyle/>
          <a:p>
            <a:pPr defTabSz="914377"/>
            <a:r>
              <a:rPr lang="en-US" sz="2667" dirty="0">
                <a:solidFill>
                  <a:srgbClr val="002060"/>
                </a:solidFill>
                <a:latin typeface="Century Gothic"/>
              </a:rPr>
              <a:t>Persona B mira la </a:t>
            </a:r>
            <a:r>
              <a:rPr lang="en-US" sz="2667" dirty="0" err="1">
                <a:solidFill>
                  <a:srgbClr val="002060"/>
                </a:solidFill>
                <a:latin typeface="Century Gothic"/>
              </a:rPr>
              <a:t>tarjeta</a:t>
            </a:r>
            <a:r>
              <a:rPr lang="en-US" sz="2667" dirty="0">
                <a:solidFill>
                  <a:srgbClr val="002060"/>
                </a:solidFill>
                <a:latin typeface="Century Gothic"/>
              </a:rPr>
              <a:t> con el </a:t>
            </a:r>
            <a:r>
              <a:rPr lang="en-US" sz="2667" dirty="0" err="1">
                <a:solidFill>
                  <a:srgbClr val="002060"/>
                </a:solidFill>
                <a:latin typeface="Century Gothic"/>
              </a:rPr>
              <a:t>mismo</a:t>
            </a:r>
            <a:r>
              <a:rPr lang="en-US" sz="2667" dirty="0">
                <a:solidFill>
                  <a:srgbClr val="002060"/>
                </a:solidFill>
                <a:latin typeface="Century Gothic"/>
              </a:rPr>
              <a:t> </a:t>
            </a:r>
            <a:r>
              <a:rPr lang="en-US" sz="2667" dirty="0" err="1">
                <a:solidFill>
                  <a:srgbClr val="002060"/>
                </a:solidFill>
                <a:latin typeface="Century Gothic"/>
              </a:rPr>
              <a:t>número</a:t>
            </a:r>
            <a:r>
              <a:rPr lang="en-US" sz="2667" dirty="0">
                <a:solidFill>
                  <a:srgbClr val="002060"/>
                </a:solidFill>
                <a:latin typeface="Century Gothic"/>
              </a:rPr>
              <a:t> y </a:t>
            </a:r>
            <a:r>
              <a:rPr lang="en-US" sz="2667" dirty="0" err="1">
                <a:solidFill>
                  <a:srgbClr val="002060"/>
                </a:solidFill>
                <a:latin typeface="Century Gothic"/>
              </a:rPr>
              <a:t>escucha</a:t>
            </a:r>
            <a:r>
              <a:rPr lang="en-US" sz="2667" dirty="0">
                <a:solidFill>
                  <a:srgbClr val="002060"/>
                </a:solidFill>
                <a:latin typeface="Century Gothic"/>
              </a:rPr>
              <a:t>. </a:t>
            </a:r>
            <a:r>
              <a:rPr lang="en-US" sz="2667" dirty="0" err="1">
                <a:solidFill>
                  <a:srgbClr val="002060"/>
                </a:solidFill>
                <a:latin typeface="Century Gothic"/>
              </a:rPr>
              <a:t>Responde</a:t>
            </a:r>
            <a:r>
              <a:rPr lang="en-US" sz="2667" dirty="0">
                <a:solidFill>
                  <a:srgbClr val="002060"/>
                </a:solidFill>
                <a:latin typeface="Century Gothic"/>
              </a:rPr>
              <a:t> ‘</a:t>
            </a:r>
            <a:r>
              <a:rPr lang="en-US" sz="2667" dirty="0" err="1">
                <a:solidFill>
                  <a:srgbClr val="002060"/>
                </a:solidFill>
                <a:latin typeface="Century Gothic"/>
              </a:rPr>
              <a:t>sí</a:t>
            </a:r>
            <a:r>
              <a:rPr lang="en-US" sz="2667" dirty="0">
                <a:solidFill>
                  <a:srgbClr val="002060"/>
                </a:solidFill>
                <a:latin typeface="Century Gothic"/>
              </a:rPr>
              <a:t>’ o ‘no’ y una </a:t>
            </a:r>
            <a:r>
              <a:rPr lang="en-US" sz="2667" dirty="0" err="1">
                <a:solidFill>
                  <a:srgbClr val="002060"/>
                </a:solidFill>
                <a:latin typeface="Century Gothic"/>
              </a:rPr>
              <a:t>frase</a:t>
            </a:r>
            <a:r>
              <a:rPr lang="en-US" sz="2667" dirty="0">
                <a:solidFill>
                  <a:srgbClr val="002060"/>
                </a:solidFill>
                <a:latin typeface="Century Gothic"/>
              </a:rPr>
              <a:t> </a:t>
            </a:r>
            <a:r>
              <a:rPr lang="en-US" sz="2667" dirty="0" err="1">
                <a:solidFill>
                  <a:srgbClr val="002060"/>
                </a:solidFill>
                <a:latin typeface="Century Gothic"/>
              </a:rPr>
              <a:t>completa</a:t>
            </a:r>
            <a:r>
              <a:rPr lang="en-US" sz="2667" dirty="0">
                <a:solidFill>
                  <a:srgbClr val="002060"/>
                </a:solidFill>
                <a:latin typeface="Century Gothic"/>
              </a:rPr>
              <a:t>, </a:t>
            </a:r>
            <a:r>
              <a:rPr lang="en-US" sz="2667" dirty="0" err="1">
                <a:solidFill>
                  <a:srgbClr val="002060"/>
                </a:solidFill>
                <a:latin typeface="Century Gothic"/>
              </a:rPr>
              <a:t>según</a:t>
            </a:r>
            <a:r>
              <a:rPr lang="en-US" sz="2667" dirty="0">
                <a:solidFill>
                  <a:srgbClr val="002060"/>
                </a:solidFill>
                <a:latin typeface="Century Gothic"/>
              </a:rPr>
              <a:t> la </a:t>
            </a:r>
            <a:r>
              <a:rPr lang="en-US" sz="2667" dirty="0" err="1">
                <a:solidFill>
                  <a:srgbClr val="002060"/>
                </a:solidFill>
                <a:latin typeface="Century Gothic"/>
              </a:rPr>
              <a:t>información</a:t>
            </a:r>
            <a:r>
              <a:rPr lang="en-US" sz="2667" dirty="0">
                <a:solidFill>
                  <a:srgbClr val="002060"/>
                </a:solidFill>
                <a:latin typeface="Century Gothic"/>
              </a:rPr>
              <a:t> en la </a:t>
            </a:r>
            <a:r>
              <a:rPr lang="en-US" sz="2667" dirty="0" err="1">
                <a:solidFill>
                  <a:srgbClr val="002060"/>
                </a:solidFill>
                <a:latin typeface="Century Gothic"/>
              </a:rPr>
              <a:t>tarjeta</a:t>
            </a:r>
            <a:r>
              <a:rPr lang="en-US" sz="2667" dirty="0">
                <a:solidFill>
                  <a:srgbClr val="002060"/>
                </a:solidFill>
                <a:latin typeface="Century Gothic"/>
              </a:rPr>
              <a:t>. </a:t>
            </a:r>
          </a:p>
        </p:txBody>
      </p:sp>
      <p:sp>
        <p:nvSpPr>
          <p:cNvPr id="27" name="TextBox 6">
            <a:extLst>
              <a:ext uri="{FF2B5EF4-FFF2-40B4-BE49-F238E27FC236}">
                <a16:creationId xmlns:a16="http://schemas.microsoft.com/office/drawing/2014/main" id="{F10C08D2-2A9A-A74E-AEF0-802DC2BD14D4}"/>
              </a:ext>
            </a:extLst>
          </p:cNvPr>
          <p:cNvSpPr txBox="1"/>
          <p:nvPr/>
        </p:nvSpPr>
        <p:spPr>
          <a:xfrm>
            <a:off x="256946" y="3215036"/>
            <a:ext cx="2327081" cy="502766"/>
          </a:xfrm>
          <a:prstGeom prst="rect">
            <a:avLst/>
          </a:prstGeom>
          <a:noFill/>
        </p:spPr>
        <p:txBody>
          <a:bodyPr wrap="square" rtlCol="0">
            <a:spAutoFit/>
          </a:bodyPr>
          <a:lstStyle/>
          <a:p>
            <a:pPr defTabSz="914377"/>
            <a:r>
              <a:rPr lang="en-US" sz="2667" b="1" dirty="0" err="1">
                <a:solidFill>
                  <a:srgbClr val="002060"/>
                </a:solidFill>
                <a:latin typeface="Century Gothic"/>
              </a:rPr>
              <a:t>Ejemplo</a:t>
            </a:r>
            <a:r>
              <a:rPr lang="en-US" sz="2667" dirty="0">
                <a:solidFill>
                  <a:srgbClr val="002060"/>
                </a:solidFill>
                <a:latin typeface="Century Gothic"/>
              </a:rPr>
              <a:t>:</a:t>
            </a:r>
          </a:p>
        </p:txBody>
      </p:sp>
      <p:sp>
        <p:nvSpPr>
          <p:cNvPr id="28" name="TextBox 6">
            <a:extLst>
              <a:ext uri="{FF2B5EF4-FFF2-40B4-BE49-F238E27FC236}">
                <a16:creationId xmlns:a16="http://schemas.microsoft.com/office/drawing/2014/main" id="{D02C821B-4B95-AE44-BCB5-92D43AD01B95}"/>
              </a:ext>
            </a:extLst>
          </p:cNvPr>
          <p:cNvSpPr txBox="1"/>
          <p:nvPr/>
        </p:nvSpPr>
        <p:spPr>
          <a:xfrm>
            <a:off x="225604" y="3694461"/>
            <a:ext cx="3595281" cy="502766"/>
          </a:xfrm>
          <a:prstGeom prst="rect">
            <a:avLst/>
          </a:prstGeom>
          <a:noFill/>
        </p:spPr>
        <p:txBody>
          <a:bodyPr wrap="square" rtlCol="0">
            <a:spAutoFit/>
          </a:bodyPr>
          <a:lstStyle/>
          <a:p>
            <a:pPr defTabSz="914377"/>
            <a:r>
              <a:rPr lang="en-US" sz="2667" dirty="0">
                <a:solidFill>
                  <a:srgbClr val="002060"/>
                </a:solidFill>
                <a:latin typeface="Century Gothic"/>
              </a:rPr>
              <a:t>Persona A </a:t>
            </a:r>
            <a:r>
              <a:rPr lang="en-US" sz="2667" dirty="0" err="1">
                <a:solidFill>
                  <a:srgbClr val="002060"/>
                </a:solidFill>
                <a:latin typeface="Century Gothic"/>
              </a:rPr>
              <a:t>habla</a:t>
            </a:r>
            <a:r>
              <a:rPr lang="en-US" sz="2667" dirty="0">
                <a:solidFill>
                  <a:srgbClr val="002060"/>
                </a:solidFill>
                <a:latin typeface="Century Gothic"/>
              </a:rPr>
              <a:t>:</a:t>
            </a:r>
          </a:p>
        </p:txBody>
      </p:sp>
      <p:sp>
        <p:nvSpPr>
          <p:cNvPr id="29" name="TextBox 6">
            <a:extLst>
              <a:ext uri="{FF2B5EF4-FFF2-40B4-BE49-F238E27FC236}">
                <a16:creationId xmlns:a16="http://schemas.microsoft.com/office/drawing/2014/main" id="{E3B6A0D0-E1AB-D84B-9510-3E47E8422DAF}"/>
              </a:ext>
            </a:extLst>
          </p:cNvPr>
          <p:cNvSpPr txBox="1"/>
          <p:nvPr/>
        </p:nvSpPr>
        <p:spPr>
          <a:xfrm>
            <a:off x="4546676" y="3601087"/>
            <a:ext cx="5670501" cy="502766"/>
          </a:xfrm>
          <a:prstGeom prst="rect">
            <a:avLst/>
          </a:prstGeom>
          <a:noFill/>
        </p:spPr>
        <p:txBody>
          <a:bodyPr wrap="square" rtlCol="0">
            <a:spAutoFit/>
          </a:bodyPr>
          <a:lstStyle/>
          <a:p>
            <a:pPr defTabSz="914377"/>
            <a:r>
              <a:rPr lang="en-US" sz="2667" dirty="0">
                <a:solidFill>
                  <a:srgbClr val="002060"/>
                </a:solidFill>
                <a:latin typeface="Century Gothic"/>
              </a:rPr>
              <a:t>Persona B </a:t>
            </a:r>
            <a:r>
              <a:rPr lang="en-US" sz="2667" dirty="0" err="1">
                <a:solidFill>
                  <a:srgbClr val="002060"/>
                </a:solidFill>
                <a:latin typeface="Century Gothic"/>
              </a:rPr>
              <a:t>escucha</a:t>
            </a:r>
            <a:r>
              <a:rPr lang="en-US" sz="2667" dirty="0">
                <a:solidFill>
                  <a:srgbClr val="002060"/>
                </a:solidFill>
                <a:latin typeface="Century Gothic"/>
              </a:rPr>
              <a:t> y </a:t>
            </a:r>
            <a:r>
              <a:rPr lang="en-US" sz="2667" dirty="0" err="1">
                <a:solidFill>
                  <a:srgbClr val="002060"/>
                </a:solidFill>
                <a:latin typeface="Century Gothic"/>
              </a:rPr>
              <a:t>responde</a:t>
            </a:r>
            <a:r>
              <a:rPr lang="en-US" sz="2667" dirty="0">
                <a:solidFill>
                  <a:srgbClr val="002060"/>
                </a:solidFill>
                <a:latin typeface="Century Gothic"/>
              </a:rPr>
              <a:t>:</a:t>
            </a:r>
          </a:p>
        </p:txBody>
      </p:sp>
      <p:sp>
        <p:nvSpPr>
          <p:cNvPr id="21" name="Rectangle 1">
            <a:extLst>
              <a:ext uri="{FF2B5EF4-FFF2-40B4-BE49-F238E27FC236}">
                <a16:creationId xmlns:a16="http://schemas.microsoft.com/office/drawing/2014/main" id="{2644006F-A92B-EA48-83E5-A6A318E84B93}"/>
              </a:ext>
            </a:extLst>
          </p:cNvPr>
          <p:cNvSpPr/>
          <p:nvPr/>
        </p:nvSpPr>
        <p:spPr>
          <a:xfrm>
            <a:off x="677172" y="4285757"/>
            <a:ext cx="2191333"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22" name="Text Box 2">
            <a:extLst>
              <a:ext uri="{FF2B5EF4-FFF2-40B4-BE49-F238E27FC236}">
                <a16:creationId xmlns:a16="http://schemas.microsoft.com/office/drawing/2014/main" id="{AB4E9271-56C6-BF4B-B56D-E0CD21C80991}"/>
              </a:ext>
            </a:extLst>
          </p:cNvPr>
          <p:cNvSpPr txBox="1">
            <a:spLocks noChangeArrowheads="1"/>
          </p:cNvSpPr>
          <p:nvPr/>
        </p:nvSpPr>
        <p:spPr bwMode="auto">
          <a:xfrm>
            <a:off x="616812" y="4480453"/>
            <a:ext cx="2251693"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eat tapas?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23" name="Text Box 10">
            <a:extLst>
              <a:ext uri="{FF2B5EF4-FFF2-40B4-BE49-F238E27FC236}">
                <a16:creationId xmlns:a16="http://schemas.microsoft.com/office/drawing/2014/main" id="{F52DF713-BA44-E945-AEBA-56C58FDCCFB4}"/>
              </a:ext>
            </a:extLst>
          </p:cNvPr>
          <p:cNvSpPr txBox="1">
            <a:spLocks noChangeArrowheads="1"/>
          </p:cNvSpPr>
          <p:nvPr/>
        </p:nvSpPr>
        <p:spPr bwMode="auto">
          <a:xfrm>
            <a:off x="709410" y="4308418"/>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4" name="Rectangle 1">
            <a:extLst>
              <a:ext uri="{FF2B5EF4-FFF2-40B4-BE49-F238E27FC236}">
                <a16:creationId xmlns:a16="http://schemas.microsoft.com/office/drawing/2014/main" id="{80501145-4127-6A47-AA7E-AB7B53EB9422}"/>
              </a:ext>
            </a:extLst>
          </p:cNvPr>
          <p:cNvSpPr/>
          <p:nvPr/>
        </p:nvSpPr>
        <p:spPr>
          <a:xfrm>
            <a:off x="5609301" y="4304228"/>
            <a:ext cx="3954648"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000" dirty="0">
              <a:solidFill>
                <a:srgbClr val="203864"/>
              </a:solidFill>
              <a:latin typeface="Century Gothic"/>
            </a:endParaRPr>
          </a:p>
        </p:txBody>
      </p:sp>
      <p:sp>
        <p:nvSpPr>
          <p:cNvPr id="30" name="Text Box 10">
            <a:extLst>
              <a:ext uri="{FF2B5EF4-FFF2-40B4-BE49-F238E27FC236}">
                <a16:creationId xmlns:a16="http://schemas.microsoft.com/office/drawing/2014/main" id="{09492E11-8653-6742-899D-64C082896E0B}"/>
              </a:ext>
            </a:extLst>
          </p:cNvPr>
          <p:cNvSpPr txBox="1">
            <a:spLocks noChangeArrowheads="1"/>
          </p:cNvSpPr>
          <p:nvPr/>
        </p:nvSpPr>
        <p:spPr bwMode="auto">
          <a:xfrm>
            <a:off x="5677371" y="4406957"/>
            <a:ext cx="352799" cy="404534"/>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CuadroTexto 40">
            <a:extLst>
              <a:ext uri="{FF2B5EF4-FFF2-40B4-BE49-F238E27FC236}">
                <a16:creationId xmlns:a16="http://schemas.microsoft.com/office/drawing/2014/main" id="{8BB1EF10-1004-2C4F-B25E-8CF1985029D1}"/>
              </a:ext>
            </a:extLst>
          </p:cNvPr>
          <p:cNvSpPr txBox="1"/>
          <p:nvPr/>
        </p:nvSpPr>
        <p:spPr>
          <a:xfrm>
            <a:off x="5629340" y="4747851"/>
            <a:ext cx="2469633" cy="913199"/>
          </a:xfrm>
          <a:prstGeom prst="rect">
            <a:avLst/>
          </a:prstGeom>
          <a:noFill/>
        </p:spPr>
        <p:txBody>
          <a:bodyPr wrap="square" rtlCol="0">
            <a:spAutoFit/>
          </a:bodyPr>
          <a:lstStyle/>
          <a:p>
            <a:pPr algn="ctr" defTabSz="914377"/>
            <a:r>
              <a:rPr lang="es-ES_tradnl" sz="2667" b="1" dirty="0">
                <a:solidFill>
                  <a:srgbClr val="002060"/>
                </a:solidFill>
                <a:latin typeface="Century Gothic"/>
              </a:rPr>
              <a:t>normalmente</a:t>
            </a:r>
          </a:p>
          <a:p>
            <a:pPr algn="ctr" defTabSz="914377"/>
            <a:r>
              <a:rPr lang="es-ES_tradnl" sz="2667" dirty="0">
                <a:solidFill>
                  <a:srgbClr val="002060"/>
                </a:solidFill>
                <a:latin typeface="Century Gothic"/>
              </a:rPr>
              <a:t>sí</a:t>
            </a:r>
          </a:p>
        </p:txBody>
      </p:sp>
      <p:sp>
        <p:nvSpPr>
          <p:cNvPr id="42" name="CuadroTexto 41">
            <a:extLst>
              <a:ext uri="{FF2B5EF4-FFF2-40B4-BE49-F238E27FC236}">
                <a16:creationId xmlns:a16="http://schemas.microsoft.com/office/drawing/2014/main" id="{EE994C9E-4D32-734A-91A9-EF8E247E8042}"/>
              </a:ext>
            </a:extLst>
          </p:cNvPr>
          <p:cNvSpPr txBox="1"/>
          <p:nvPr/>
        </p:nvSpPr>
        <p:spPr>
          <a:xfrm>
            <a:off x="7730053" y="4748306"/>
            <a:ext cx="1833896" cy="913199"/>
          </a:xfrm>
          <a:prstGeom prst="rect">
            <a:avLst/>
          </a:prstGeom>
          <a:noFill/>
        </p:spPr>
        <p:txBody>
          <a:bodyPr wrap="square" rtlCol="0">
            <a:spAutoFit/>
          </a:bodyPr>
          <a:lstStyle/>
          <a:p>
            <a:pPr algn="ctr" defTabSz="914377"/>
            <a:r>
              <a:rPr lang="es-ES_tradnl" sz="2667" b="1" dirty="0">
                <a:solidFill>
                  <a:srgbClr val="002060"/>
                </a:solidFill>
                <a:latin typeface="Century Gothic"/>
              </a:rPr>
              <a:t>futuro</a:t>
            </a:r>
          </a:p>
          <a:p>
            <a:pPr algn="ctr" defTabSz="914377"/>
            <a:r>
              <a:rPr lang="es-ES_tradnl" sz="2667" dirty="0">
                <a:solidFill>
                  <a:srgbClr val="002060"/>
                </a:solidFill>
                <a:latin typeface="Century Gothic"/>
              </a:rPr>
              <a:t>no</a:t>
            </a:r>
          </a:p>
        </p:txBody>
      </p:sp>
      <p:sp>
        <p:nvSpPr>
          <p:cNvPr id="43" name="Llamada rectangular redondeada 42">
            <a:extLst>
              <a:ext uri="{FF2B5EF4-FFF2-40B4-BE49-F238E27FC236}">
                <a16:creationId xmlns:a16="http://schemas.microsoft.com/office/drawing/2014/main" id="{6A60C4A0-0F59-2F45-8AE9-F7E6CA427253}"/>
              </a:ext>
            </a:extLst>
          </p:cNvPr>
          <p:cNvSpPr/>
          <p:nvPr/>
        </p:nvSpPr>
        <p:spPr>
          <a:xfrm>
            <a:off x="3608569" y="4197369"/>
            <a:ext cx="1640151" cy="1423433"/>
          </a:xfrm>
          <a:prstGeom prst="wedgeRoundRectCallout">
            <a:avLst>
              <a:gd name="adj1" fmla="val -76806"/>
              <a:gd name="adj2" fmla="val 45293"/>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x-none" sz="2667">
                <a:solidFill>
                  <a:srgbClr val="002060"/>
                </a:solidFill>
                <a:latin typeface="Century Gothic"/>
              </a:rPr>
              <a:t>¿</a:t>
            </a:r>
            <a:r>
              <a:rPr lang="en-GB" sz="2667">
                <a:solidFill>
                  <a:srgbClr val="002060"/>
                </a:solidFill>
                <a:latin typeface="Century Gothic"/>
              </a:rPr>
              <a:t>Vas a comer tapas</a:t>
            </a:r>
            <a:r>
              <a:rPr lang="x-none" sz="2667">
                <a:solidFill>
                  <a:srgbClr val="002060"/>
                </a:solidFill>
                <a:latin typeface="Century Gothic"/>
              </a:rPr>
              <a:t>?</a:t>
            </a:r>
            <a:endParaRPr lang="x-none" sz="2667" dirty="0">
              <a:solidFill>
                <a:srgbClr val="002060"/>
              </a:solidFill>
              <a:latin typeface="Century Gothic"/>
            </a:endParaRPr>
          </a:p>
        </p:txBody>
      </p:sp>
      <p:sp>
        <p:nvSpPr>
          <p:cNvPr id="44" name="Llamada rectangular redondeada 43">
            <a:extLst>
              <a:ext uri="{FF2B5EF4-FFF2-40B4-BE49-F238E27FC236}">
                <a16:creationId xmlns:a16="http://schemas.microsoft.com/office/drawing/2014/main" id="{3558ADC0-7C53-C043-9784-641F2CB99916}"/>
              </a:ext>
            </a:extLst>
          </p:cNvPr>
          <p:cNvSpPr/>
          <p:nvPr/>
        </p:nvSpPr>
        <p:spPr>
          <a:xfrm>
            <a:off x="9813088" y="3961201"/>
            <a:ext cx="2165737" cy="1423433"/>
          </a:xfrm>
          <a:prstGeom prst="wedgeRoundRectCallout">
            <a:avLst>
              <a:gd name="adj1" fmla="val -75005"/>
              <a:gd name="adj2" fmla="val 31019"/>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sz="2667" dirty="0">
                <a:solidFill>
                  <a:srgbClr val="002060"/>
                </a:solidFill>
                <a:latin typeface="Century Gothic"/>
              </a:rPr>
              <a:t>No</a:t>
            </a:r>
            <a:r>
              <a:rPr lang="x-none" sz="2667">
                <a:solidFill>
                  <a:srgbClr val="002060"/>
                </a:solidFill>
                <a:latin typeface="Century Gothic"/>
              </a:rPr>
              <a:t>, </a:t>
            </a:r>
            <a:r>
              <a:rPr lang="en-GB" sz="2667" dirty="0">
                <a:solidFill>
                  <a:srgbClr val="002060"/>
                </a:solidFill>
                <a:latin typeface="Century Gothic"/>
              </a:rPr>
              <a:t>no </a:t>
            </a:r>
            <a:r>
              <a:rPr lang="en-GB" sz="2667" dirty="0" err="1">
                <a:solidFill>
                  <a:srgbClr val="002060"/>
                </a:solidFill>
                <a:latin typeface="Century Gothic"/>
              </a:rPr>
              <a:t>voy</a:t>
            </a:r>
            <a:r>
              <a:rPr lang="en-GB" sz="2667" dirty="0">
                <a:solidFill>
                  <a:srgbClr val="002060"/>
                </a:solidFill>
                <a:latin typeface="Century Gothic"/>
              </a:rPr>
              <a:t> a comer tapas</a:t>
            </a:r>
            <a:r>
              <a:rPr lang="x-none" sz="2667">
                <a:solidFill>
                  <a:srgbClr val="002060"/>
                </a:solidFill>
                <a:latin typeface="Century Gothic"/>
              </a:rPr>
              <a:t>.</a:t>
            </a:r>
            <a:endParaRPr lang="x-none" sz="2667" dirty="0">
              <a:solidFill>
                <a:srgbClr val="002060"/>
              </a:solidFill>
              <a:latin typeface="Century Gothic"/>
            </a:endParaRPr>
          </a:p>
        </p:txBody>
      </p:sp>
      <p:sp>
        <p:nvSpPr>
          <p:cNvPr id="8" name="CuadroTexto 7">
            <a:extLst>
              <a:ext uri="{FF2B5EF4-FFF2-40B4-BE49-F238E27FC236}">
                <a16:creationId xmlns:a16="http://schemas.microsoft.com/office/drawing/2014/main" id="{40B63D64-DC3D-3A40-8803-0998D3719536}"/>
              </a:ext>
            </a:extLst>
          </p:cNvPr>
          <p:cNvSpPr txBox="1"/>
          <p:nvPr/>
        </p:nvSpPr>
        <p:spPr>
          <a:xfrm>
            <a:off x="244764" y="5882336"/>
            <a:ext cx="9942145" cy="502766"/>
          </a:xfrm>
          <a:prstGeom prst="rect">
            <a:avLst/>
          </a:prstGeom>
          <a:noFill/>
        </p:spPr>
        <p:txBody>
          <a:bodyPr wrap="none" rtlCol="0">
            <a:spAutoFit/>
          </a:bodyPr>
          <a:lstStyle/>
          <a:p>
            <a:pPr defTabSz="914377"/>
            <a:r>
              <a:rPr lang="en-GB" sz="2667" dirty="0">
                <a:solidFill>
                  <a:srgbClr val="002060"/>
                </a:solidFill>
                <a:latin typeface="Century Gothic"/>
              </a:rPr>
              <a:t>Luego, la persona B habla. Persona B escucha y responde.</a:t>
            </a:r>
            <a:endParaRPr lang="x-none" sz="2667" dirty="0">
              <a:solidFill>
                <a:srgbClr val="002060"/>
              </a:solidFill>
              <a:latin typeface="Century Gothic"/>
            </a:endParaRPr>
          </a:p>
        </p:txBody>
      </p:sp>
      <p:sp>
        <p:nvSpPr>
          <p:cNvPr id="31" name="Rounded Rectangle 11">
            <a:extLst>
              <a:ext uri="{FF2B5EF4-FFF2-40B4-BE49-F238E27FC236}">
                <a16:creationId xmlns:a16="http://schemas.microsoft.com/office/drawing/2014/main" id="{A316DD52-7894-4A75-969C-CA0645DA2978}"/>
              </a:ext>
            </a:extLst>
          </p:cNvPr>
          <p:cNvSpPr/>
          <p:nvPr/>
        </p:nvSpPr>
        <p:spPr>
          <a:xfrm>
            <a:off x="8991485" y="258167"/>
            <a:ext cx="2936660"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defRPr/>
            </a:pPr>
            <a:endParaRPr lang="en-GB" sz="2000" b="1" dirty="0">
              <a:solidFill>
                <a:prstClr val="white"/>
              </a:solidFill>
              <a:latin typeface="Century Gothic" panose="020B0502020202020204" pitchFamily="34" charset="0"/>
            </a:endParaRPr>
          </a:p>
        </p:txBody>
      </p:sp>
      <p:sp>
        <p:nvSpPr>
          <p:cNvPr id="5" name="Title 4"/>
          <p:cNvSpPr>
            <a:spLocks noGrp="1"/>
          </p:cNvSpPr>
          <p:nvPr>
            <p:ph type="title"/>
          </p:nvPr>
        </p:nvSpPr>
        <p:spPr>
          <a:xfrm>
            <a:off x="8991485" y="258478"/>
            <a:ext cx="3808945" cy="398141"/>
          </a:xfrm>
        </p:spPr>
        <p:txBody>
          <a:bodyPr>
            <a:noAutofit/>
          </a:bodyPr>
          <a:lstStyle/>
          <a:p>
            <a:r>
              <a:rPr lang="en-GB" sz="2400" b="1" dirty="0" err="1">
                <a:solidFill>
                  <a:schemeClr val="bg1"/>
                </a:solidFill>
              </a:rPr>
              <a:t>hablar</a:t>
            </a:r>
            <a:r>
              <a:rPr lang="en-GB" sz="2400" b="1" dirty="0">
                <a:solidFill>
                  <a:schemeClr val="bg1"/>
                </a:solidFill>
              </a:rPr>
              <a:t> / </a:t>
            </a:r>
            <a:r>
              <a:rPr lang="en-GB" sz="2400" b="1" dirty="0" err="1">
                <a:solidFill>
                  <a:schemeClr val="bg1"/>
                </a:solidFill>
              </a:rPr>
              <a:t>escuchar</a:t>
            </a:r>
            <a:endParaRPr lang="en-GB" sz="2400" b="1" dirty="0">
              <a:solidFill>
                <a:schemeClr val="bg1"/>
              </a:solidFill>
            </a:endParaRPr>
          </a:p>
        </p:txBody>
      </p:sp>
      <p:pic>
        <p:nvPicPr>
          <p:cNvPr id="34"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7283" y="2859133"/>
            <a:ext cx="406580" cy="423521"/>
          </a:xfrm>
          <a:prstGeom prst="rect">
            <a:avLst/>
          </a:prstGeom>
        </p:spPr>
      </p:pic>
      <p:sp>
        <p:nvSpPr>
          <p:cNvPr id="11" name="Rectangle 10"/>
          <p:cNvSpPr/>
          <p:nvPr/>
        </p:nvSpPr>
        <p:spPr>
          <a:xfrm>
            <a:off x="278128" y="1061631"/>
            <a:ext cx="2367956" cy="502766"/>
          </a:xfrm>
          <a:prstGeom prst="rect">
            <a:avLst/>
          </a:prstGeom>
        </p:spPr>
        <p:txBody>
          <a:bodyPr wrap="none">
            <a:spAutoFit/>
          </a:bodyPr>
          <a:lstStyle/>
          <a:p>
            <a:pPr defTabSz="914377"/>
            <a:r>
              <a:rPr lang="en-US" sz="2667" b="1" dirty="0">
                <a:solidFill>
                  <a:srgbClr val="002060"/>
                </a:solidFill>
                <a:latin typeface="Century Gothic"/>
              </a:rPr>
              <a:t>Vas a + </a:t>
            </a:r>
            <a:r>
              <a:rPr lang="en-US" sz="2667" b="1" dirty="0" err="1">
                <a:solidFill>
                  <a:srgbClr val="002060"/>
                </a:solidFill>
                <a:latin typeface="Century Gothic"/>
              </a:rPr>
              <a:t>lugar</a:t>
            </a:r>
            <a:endParaRPr lang="en-GB" sz="2667" dirty="0">
              <a:solidFill>
                <a:srgbClr val="002060"/>
              </a:solidFill>
              <a:latin typeface="Century Gothic"/>
            </a:endParaRPr>
          </a:p>
        </p:txBody>
      </p:sp>
      <p:sp>
        <p:nvSpPr>
          <p:cNvPr id="35" name="Rectangle 34"/>
          <p:cNvSpPr/>
          <p:nvPr/>
        </p:nvSpPr>
        <p:spPr>
          <a:xfrm>
            <a:off x="3109359" y="1059147"/>
            <a:ext cx="6224781" cy="502766"/>
          </a:xfrm>
          <a:prstGeom prst="rect">
            <a:avLst/>
          </a:prstGeom>
        </p:spPr>
        <p:txBody>
          <a:bodyPr wrap="none">
            <a:spAutoFit/>
          </a:bodyPr>
          <a:lstStyle/>
          <a:p>
            <a:pPr defTabSz="914377"/>
            <a:r>
              <a:rPr lang="en-US" sz="2667" b="1" dirty="0" err="1">
                <a:solidFill>
                  <a:srgbClr val="002060"/>
                </a:solidFill>
                <a:latin typeface="Century Gothic"/>
              </a:rPr>
              <a:t>tú</a:t>
            </a:r>
            <a:r>
              <a:rPr lang="en-US" sz="2667" b="1" dirty="0">
                <a:solidFill>
                  <a:srgbClr val="002060"/>
                </a:solidFill>
                <a:latin typeface="Century Gothic"/>
              </a:rPr>
              <a:t>, </a:t>
            </a:r>
            <a:r>
              <a:rPr lang="en-US" sz="2667" b="1" dirty="0" err="1">
                <a:solidFill>
                  <a:srgbClr val="F06400"/>
                </a:solidFill>
                <a:latin typeface="Century Gothic"/>
              </a:rPr>
              <a:t>normalmente</a:t>
            </a:r>
            <a:r>
              <a:rPr lang="en-US" sz="2667" b="1" dirty="0">
                <a:solidFill>
                  <a:srgbClr val="4472C4">
                    <a:lumMod val="50000"/>
                  </a:srgbClr>
                </a:solidFill>
                <a:latin typeface="Century Gothic"/>
              </a:rPr>
              <a:t> </a:t>
            </a:r>
            <a:r>
              <a:rPr lang="en-US" sz="2667" dirty="0">
                <a:solidFill>
                  <a:srgbClr val="002060"/>
                </a:solidFill>
                <a:latin typeface="Century Gothic"/>
              </a:rPr>
              <a:t>(‘Do you go to…?’)</a:t>
            </a:r>
            <a:endParaRPr lang="en-GB" sz="2667" dirty="0">
              <a:solidFill>
                <a:srgbClr val="002060"/>
              </a:solidFill>
              <a:latin typeface="Century Gothic"/>
            </a:endParaRPr>
          </a:p>
        </p:txBody>
      </p:sp>
      <p:sp>
        <p:nvSpPr>
          <p:cNvPr id="12" name="Rectangle 11"/>
          <p:cNvSpPr/>
          <p:nvPr/>
        </p:nvSpPr>
        <p:spPr>
          <a:xfrm>
            <a:off x="244763" y="1489883"/>
            <a:ext cx="3412836" cy="502766"/>
          </a:xfrm>
          <a:prstGeom prst="rect">
            <a:avLst/>
          </a:prstGeom>
        </p:spPr>
        <p:txBody>
          <a:bodyPr wrap="square">
            <a:spAutoFit/>
          </a:bodyPr>
          <a:lstStyle/>
          <a:p>
            <a:pPr defTabSz="914377"/>
            <a:r>
              <a:rPr lang="en-US" sz="2667" b="1" dirty="0">
                <a:solidFill>
                  <a:srgbClr val="002060"/>
                </a:solidFill>
                <a:latin typeface="Century Gothic"/>
              </a:rPr>
              <a:t>Vas a + </a:t>
            </a:r>
            <a:r>
              <a:rPr lang="en-US" sz="2667" b="1" dirty="0" err="1">
                <a:solidFill>
                  <a:srgbClr val="002060"/>
                </a:solidFill>
                <a:latin typeface="Century Gothic"/>
              </a:rPr>
              <a:t>infinitivo</a:t>
            </a:r>
            <a:endParaRPr lang="en-GB" sz="2667" dirty="0">
              <a:solidFill>
                <a:srgbClr val="002060"/>
              </a:solidFill>
              <a:latin typeface="Century Gothic"/>
            </a:endParaRPr>
          </a:p>
        </p:txBody>
      </p:sp>
      <p:sp>
        <p:nvSpPr>
          <p:cNvPr id="36" name="Rectangle 35"/>
          <p:cNvSpPr/>
          <p:nvPr/>
        </p:nvSpPr>
        <p:spPr>
          <a:xfrm>
            <a:off x="3122613" y="1451025"/>
            <a:ext cx="6974769" cy="913199"/>
          </a:xfrm>
          <a:prstGeom prst="rect">
            <a:avLst/>
          </a:prstGeom>
        </p:spPr>
        <p:txBody>
          <a:bodyPr wrap="square">
            <a:spAutoFit/>
          </a:bodyPr>
          <a:lstStyle/>
          <a:p>
            <a:pPr defTabSz="914377"/>
            <a:r>
              <a:rPr lang="en-US" sz="2667" b="1" dirty="0" err="1">
                <a:solidFill>
                  <a:srgbClr val="002060"/>
                </a:solidFill>
                <a:latin typeface="Century Gothic"/>
              </a:rPr>
              <a:t>tú</a:t>
            </a:r>
            <a:r>
              <a:rPr lang="en-US" sz="2667" b="1" dirty="0">
                <a:solidFill>
                  <a:srgbClr val="002060"/>
                </a:solidFill>
                <a:latin typeface="Century Gothic"/>
              </a:rPr>
              <a:t>, </a:t>
            </a:r>
            <a:r>
              <a:rPr lang="en-US" sz="2667" b="1" dirty="0" err="1">
                <a:solidFill>
                  <a:srgbClr val="002060"/>
                </a:solidFill>
                <a:latin typeface="Century Gothic"/>
              </a:rPr>
              <a:t>en</a:t>
            </a:r>
            <a:r>
              <a:rPr lang="en-US" sz="2667" b="1" dirty="0">
                <a:solidFill>
                  <a:srgbClr val="002060"/>
                </a:solidFill>
                <a:latin typeface="Century Gothic"/>
              </a:rPr>
              <a:t> el </a:t>
            </a:r>
            <a:r>
              <a:rPr lang="en-US" sz="2667" b="1" dirty="0" err="1">
                <a:solidFill>
                  <a:srgbClr val="F06400"/>
                </a:solidFill>
                <a:latin typeface="Century Gothic"/>
              </a:rPr>
              <a:t>futuro</a:t>
            </a:r>
            <a:r>
              <a:rPr lang="en-US" sz="2667" b="1" dirty="0">
                <a:solidFill>
                  <a:srgbClr val="4472C4">
                    <a:lumMod val="50000"/>
                  </a:srgbClr>
                </a:solidFill>
                <a:latin typeface="Century Gothic"/>
              </a:rPr>
              <a:t> </a:t>
            </a:r>
            <a:r>
              <a:rPr lang="en-US" sz="2667" dirty="0">
                <a:solidFill>
                  <a:srgbClr val="002060"/>
                </a:solidFill>
                <a:latin typeface="Century Gothic"/>
              </a:rPr>
              <a:t>(‘Are you going to…?’)</a:t>
            </a:r>
            <a:endParaRPr lang="en-GB" sz="2667" dirty="0">
              <a:solidFill>
                <a:srgbClr val="002060"/>
              </a:solidFill>
              <a:latin typeface="Century Gothic"/>
            </a:endParaRPr>
          </a:p>
          <a:p>
            <a:pPr defTabSz="914377"/>
            <a:endParaRPr lang="en-GB" sz="2667" dirty="0">
              <a:solidFill>
                <a:prstClr val="black"/>
              </a:solidFill>
              <a:latin typeface="Century Gothic"/>
            </a:endParaRPr>
          </a:p>
        </p:txBody>
      </p:sp>
      <p:pic>
        <p:nvPicPr>
          <p:cNvPr id="1026" name="Picture 2" descr="Cross Clip Art at Cl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330" y="2820276"/>
            <a:ext cx="582873" cy="582873"/>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 descr="Cross Clip Art at Cl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776" y="5286360"/>
            <a:ext cx="582873" cy="582873"/>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paella cartoon png - Clip Art Library">
            <a:extLst>
              <a:ext uri="{FF2B5EF4-FFF2-40B4-BE49-F238E27FC236}">
                <a16:creationId xmlns:a16="http://schemas.microsoft.com/office/drawing/2014/main" id="{07FAEE16-412B-3745-9984-5D2BB6050C6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862" b="89941" l="9390" r="92561">
                        <a14:foregroundMark x1="10122" y1="29980" x2="7195" y2="38067"/>
                        <a14:foregroundMark x1="7195" y1="38067" x2="9512" y2="47140"/>
                        <a14:foregroundMark x1="9512" y1="47140" x2="10732" y2="49310"/>
                        <a14:foregroundMark x1="89024" y1="49704" x2="93171" y2="42604"/>
                        <a14:foregroundMark x1="93171" y1="42604" x2="92561" y2="33333"/>
                        <a14:foregroundMark x1="92561" y1="33333" x2="89634" y2="30572"/>
                      </a14:backgroundRemoval>
                    </a14:imgEffect>
                  </a14:imgLayer>
                </a14:imgProps>
              </a:ext>
              <a:ext uri="{28A0092B-C50C-407E-A947-70E740481C1C}">
                <a14:useLocalDpi xmlns:a14="http://schemas.microsoft.com/office/drawing/2010/main" val="0"/>
              </a:ext>
            </a:extLst>
          </a:blip>
          <a:srcRect/>
          <a:stretch>
            <a:fillRect/>
          </a:stretch>
        </p:blipFill>
        <p:spPr bwMode="auto">
          <a:xfrm>
            <a:off x="9717275" y="2767445"/>
            <a:ext cx="1931365" cy="1194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ast clipart - Clip Art Library">
            <a:extLst>
              <a:ext uri="{FF2B5EF4-FFF2-40B4-BE49-F238E27FC236}">
                <a16:creationId xmlns:a16="http://schemas.microsoft.com/office/drawing/2014/main" id="{EB6D57AD-D5DC-5D4F-80A9-E4CA5B1DFF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27174" y="879804"/>
            <a:ext cx="1340335" cy="94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9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p:bldP spid="26" grpId="0"/>
      <p:bldP spid="27" grpId="0"/>
      <p:bldP spid="28" grpId="0"/>
      <p:bldP spid="29" grpId="0"/>
      <p:bldP spid="21" grpId="0" animBg="1"/>
      <p:bldP spid="22" grpId="0"/>
      <p:bldP spid="23" grpId="0" animBg="1"/>
      <p:bldP spid="24" grpId="0" animBg="1"/>
      <p:bldP spid="30" grpId="0"/>
      <p:bldP spid="41" grpId="0"/>
      <p:bldP spid="42" grpId="0"/>
      <p:bldP spid="43" grpId="0" animBg="1"/>
      <p:bldP spid="44" grpId="0" animBg="1"/>
      <p:bldP spid="8" grpId="0"/>
      <p:bldP spid="11" grpId="0"/>
      <p:bldP spid="35" grpId="0"/>
      <p:bldP spid="12"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
            <a:extLst>
              <a:ext uri="{FF2B5EF4-FFF2-40B4-BE49-F238E27FC236}">
                <a16:creationId xmlns:a16="http://schemas.microsoft.com/office/drawing/2014/main" id="{29E932D3-4E27-4749-8AE0-552996D7C365}"/>
              </a:ext>
            </a:extLst>
          </p:cNvPr>
          <p:cNvSpPr/>
          <p:nvPr/>
        </p:nvSpPr>
        <p:spPr>
          <a:xfrm>
            <a:off x="176133" y="733045"/>
            <a:ext cx="2209737" cy="17676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42" name="Text Box 10">
            <a:extLst>
              <a:ext uri="{FF2B5EF4-FFF2-40B4-BE49-F238E27FC236}">
                <a16:creationId xmlns:a16="http://schemas.microsoft.com/office/drawing/2014/main" id="{36A40A61-3D75-1049-BC69-71C2B258FB99}"/>
              </a:ext>
            </a:extLst>
          </p:cNvPr>
          <p:cNvSpPr txBox="1">
            <a:spLocks noChangeArrowheads="1"/>
          </p:cNvSpPr>
          <p:nvPr/>
        </p:nvSpPr>
        <p:spPr bwMode="auto">
          <a:xfrm>
            <a:off x="218550" y="765789"/>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5E5F786F-FE48-7B4A-8559-76A7E69CF2DA}"/>
              </a:ext>
            </a:extLst>
          </p:cNvPr>
          <p:cNvSpPr txBox="1"/>
          <p:nvPr/>
        </p:nvSpPr>
        <p:spPr>
          <a:xfrm>
            <a:off x="35179" y="91588"/>
            <a:ext cx="1854995" cy="502766"/>
          </a:xfrm>
          <a:prstGeom prst="rect">
            <a:avLst/>
          </a:prstGeom>
          <a:noFill/>
        </p:spPr>
        <p:txBody>
          <a:bodyPr wrap="none" rtlCol="0">
            <a:spAutoFit/>
          </a:bodyPr>
          <a:lstStyle/>
          <a:p>
            <a:pPr defTabSz="914377"/>
            <a:r>
              <a:rPr lang="x-none" sz="2667" b="1" dirty="0">
                <a:solidFill>
                  <a:srgbClr val="002060"/>
                </a:solidFill>
                <a:latin typeface="Century Gothic"/>
              </a:rPr>
              <a:t>Persona A</a:t>
            </a:r>
          </a:p>
        </p:txBody>
      </p:sp>
      <p:sp>
        <p:nvSpPr>
          <p:cNvPr id="38" name="Rectangle 1">
            <a:extLst>
              <a:ext uri="{FF2B5EF4-FFF2-40B4-BE49-F238E27FC236}">
                <a16:creationId xmlns:a16="http://schemas.microsoft.com/office/drawing/2014/main" id="{95C34A03-58EF-B742-AFE9-9B488A9F228E}"/>
              </a:ext>
            </a:extLst>
          </p:cNvPr>
          <p:cNvSpPr/>
          <p:nvPr/>
        </p:nvSpPr>
        <p:spPr>
          <a:xfrm>
            <a:off x="2458292" y="733045"/>
            <a:ext cx="2209737" cy="17676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39" name="Text Box 2">
            <a:extLst>
              <a:ext uri="{FF2B5EF4-FFF2-40B4-BE49-F238E27FC236}">
                <a16:creationId xmlns:a16="http://schemas.microsoft.com/office/drawing/2014/main" id="{69A45D71-3F71-CF4F-BF36-8A0201C803B8}"/>
              </a:ext>
            </a:extLst>
          </p:cNvPr>
          <p:cNvSpPr txBox="1">
            <a:spLocks noChangeArrowheads="1"/>
          </p:cNvSpPr>
          <p:nvPr/>
        </p:nvSpPr>
        <p:spPr bwMode="auto">
          <a:xfrm>
            <a:off x="2444718" y="1107112"/>
            <a:ext cx="2249639"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visit a museum?</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41" name="Text Box 10">
            <a:extLst>
              <a:ext uri="{FF2B5EF4-FFF2-40B4-BE49-F238E27FC236}">
                <a16:creationId xmlns:a16="http://schemas.microsoft.com/office/drawing/2014/main" id="{A38D54D2-89EE-D345-82F0-08B756FDBA96}"/>
              </a:ext>
            </a:extLst>
          </p:cNvPr>
          <p:cNvSpPr txBox="1">
            <a:spLocks noChangeArrowheads="1"/>
          </p:cNvSpPr>
          <p:nvPr/>
        </p:nvSpPr>
        <p:spPr bwMode="auto">
          <a:xfrm>
            <a:off x="2473406" y="757257"/>
            <a:ext cx="2944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2</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4" name="Rectangle 1">
            <a:extLst>
              <a:ext uri="{FF2B5EF4-FFF2-40B4-BE49-F238E27FC236}">
                <a16:creationId xmlns:a16="http://schemas.microsoft.com/office/drawing/2014/main" id="{5E675CF1-0CF8-F643-A8C6-269FB69832A9}"/>
              </a:ext>
            </a:extLst>
          </p:cNvPr>
          <p:cNvSpPr/>
          <p:nvPr/>
        </p:nvSpPr>
        <p:spPr>
          <a:xfrm>
            <a:off x="162560" y="2572287"/>
            <a:ext cx="2209737" cy="17676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45" name="Text Box 2">
            <a:extLst>
              <a:ext uri="{FF2B5EF4-FFF2-40B4-BE49-F238E27FC236}">
                <a16:creationId xmlns:a16="http://schemas.microsoft.com/office/drawing/2014/main" id="{F61A75A8-9EBF-0541-911E-CFF464BC0240}"/>
              </a:ext>
            </a:extLst>
          </p:cNvPr>
          <p:cNvSpPr txBox="1">
            <a:spLocks noChangeArrowheads="1"/>
          </p:cNvSpPr>
          <p:nvPr/>
        </p:nvSpPr>
        <p:spPr bwMode="auto">
          <a:xfrm>
            <a:off x="232544" y="2786851"/>
            <a:ext cx="2125808"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visit Italy?</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46" name="Text Box 10">
            <a:extLst>
              <a:ext uri="{FF2B5EF4-FFF2-40B4-BE49-F238E27FC236}">
                <a16:creationId xmlns:a16="http://schemas.microsoft.com/office/drawing/2014/main" id="{CCCA9772-B13A-CC49-AC13-2BBF96019CDC}"/>
              </a:ext>
            </a:extLst>
          </p:cNvPr>
          <p:cNvSpPr txBox="1">
            <a:spLocks noChangeArrowheads="1"/>
          </p:cNvSpPr>
          <p:nvPr/>
        </p:nvSpPr>
        <p:spPr bwMode="auto">
          <a:xfrm>
            <a:off x="188529" y="2585457"/>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3" name="Rectangle 1">
            <a:extLst>
              <a:ext uri="{FF2B5EF4-FFF2-40B4-BE49-F238E27FC236}">
                <a16:creationId xmlns:a16="http://schemas.microsoft.com/office/drawing/2014/main" id="{6061A976-9596-474D-8C01-C628EAAB4A66}"/>
              </a:ext>
            </a:extLst>
          </p:cNvPr>
          <p:cNvSpPr/>
          <p:nvPr/>
        </p:nvSpPr>
        <p:spPr>
          <a:xfrm>
            <a:off x="2444718" y="2572287"/>
            <a:ext cx="2209737" cy="17676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54" name="Text Box 2">
            <a:extLst>
              <a:ext uri="{FF2B5EF4-FFF2-40B4-BE49-F238E27FC236}">
                <a16:creationId xmlns:a16="http://schemas.microsoft.com/office/drawing/2014/main" id="{029BF768-23CD-A84E-AD51-71608B342415}"/>
              </a:ext>
            </a:extLst>
          </p:cNvPr>
          <p:cNvSpPr txBox="1">
            <a:spLocks noChangeArrowheads="1"/>
          </p:cNvSpPr>
          <p:nvPr/>
        </p:nvSpPr>
        <p:spPr bwMode="auto">
          <a:xfrm>
            <a:off x="2427253" y="2900243"/>
            <a:ext cx="2285371"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cinema?</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56" name="Text Box 10">
            <a:extLst>
              <a:ext uri="{FF2B5EF4-FFF2-40B4-BE49-F238E27FC236}">
                <a16:creationId xmlns:a16="http://schemas.microsoft.com/office/drawing/2014/main" id="{D6BABF5A-DD37-B447-9580-292ED528DBD0}"/>
              </a:ext>
            </a:extLst>
          </p:cNvPr>
          <p:cNvSpPr txBox="1">
            <a:spLocks noChangeArrowheads="1"/>
          </p:cNvSpPr>
          <p:nvPr/>
        </p:nvSpPr>
        <p:spPr bwMode="auto">
          <a:xfrm>
            <a:off x="2470808" y="2588300"/>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4</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7" name="Rectangle 1">
            <a:extLst>
              <a:ext uri="{FF2B5EF4-FFF2-40B4-BE49-F238E27FC236}">
                <a16:creationId xmlns:a16="http://schemas.microsoft.com/office/drawing/2014/main" id="{90338776-F980-6B40-809A-16CF75A13513}"/>
              </a:ext>
            </a:extLst>
          </p:cNvPr>
          <p:cNvSpPr/>
          <p:nvPr/>
        </p:nvSpPr>
        <p:spPr>
          <a:xfrm>
            <a:off x="165792" y="4401661"/>
            <a:ext cx="2209737" cy="17676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58" name="Text Box 2">
            <a:extLst>
              <a:ext uri="{FF2B5EF4-FFF2-40B4-BE49-F238E27FC236}">
                <a16:creationId xmlns:a16="http://schemas.microsoft.com/office/drawing/2014/main" id="{8E1E5C83-6704-C24E-A36F-7B18EACE4B30}"/>
              </a:ext>
            </a:extLst>
          </p:cNvPr>
          <p:cNvSpPr txBox="1">
            <a:spLocks noChangeArrowheads="1"/>
          </p:cNvSpPr>
          <p:nvPr/>
        </p:nvSpPr>
        <p:spPr bwMode="auto">
          <a:xfrm>
            <a:off x="76622" y="4387700"/>
            <a:ext cx="2384268" cy="181504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meet up with friends?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59" name="Text Box 10">
            <a:extLst>
              <a:ext uri="{FF2B5EF4-FFF2-40B4-BE49-F238E27FC236}">
                <a16:creationId xmlns:a16="http://schemas.microsoft.com/office/drawing/2014/main" id="{021D7EAC-089F-8A4E-BEAC-7DCDCE47052B}"/>
              </a:ext>
            </a:extLst>
          </p:cNvPr>
          <p:cNvSpPr txBox="1">
            <a:spLocks noChangeArrowheads="1"/>
          </p:cNvSpPr>
          <p:nvPr/>
        </p:nvSpPr>
        <p:spPr bwMode="auto">
          <a:xfrm>
            <a:off x="178353" y="4452307"/>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5</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0" name="Rectangle 1">
            <a:extLst>
              <a:ext uri="{FF2B5EF4-FFF2-40B4-BE49-F238E27FC236}">
                <a16:creationId xmlns:a16="http://schemas.microsoft.com/office/drawing/2014/main" id="{5404FA5A-2C1D-1149-AFA1-6621F0B7AA85}"/>
              </a:ext>
            </a:extLst>
          </p:cNvPr>
          <p:cNvSpPr/>
          <p:nvPr/>
        </p:nvSpPr>
        <p:spPr>
          <a:xfrm>
            <a:off x="2444422" y="4401661"/>
            <a:ext cx="2209737" cy="17676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72" name="Text Box 2">
            <a:extLst>
              <a:ext uri="{FF2B5EF4-FFF2-40B4-BE49-F238E27FC236}">
                <a16:creationId xmlns:a16="http://schemas.microsoft.com/office/drawing/2014/main" id="{B28289DA-593D-FE43-BCAA-DF0654DF726D}"/>
              </a:ext>
            </a:extLst>
          </p:cNvPr>
          <p:cNvSpPr txBox="1">
            <a:spLocks noChangeArrowheads="1"/>
          </p:cNvSpPr>
          <p:nvPr/>
        </p:nvSpPr>
        <p:spPr bwMode="auto">
          <a:xfrm>
            <a:off x="2561415" y="4873659"/>
            <a:ext cx="2028820" cy="936475"/>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parties?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75" name="Text Box 10">
            <a:extLst>
              <a:ext uri="{FF2B5EF4-FFF2-40B4-BE49-F238E27FC236}">
                <a16:creationId xmlns:a16="http://schemas.microsoft.com/office/drawing/2014/main" id="{80BEF186-068D-AA42-A8CC-95F7750033AA}"/>
              </a:ext>
            </a:extLst>
          </p:cNvPr>
          <p:cNvSpPr txBox="1">
            <a:spLocks noChangeArrowheads="1"/>
          </p:cNvSpPr>
          <p:nvPr/>
        </p:nvSpPr>
        <p:spPr bwMode="auto">
          <a:xfrm>
            <a:off x="2458885" y="4415033"/>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6</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6" name="Rectangle 1">
            <a:extLst>
              <a:ext uri="{FF2B5EF4-FFF2-40B4-BE49-F238E27FC236}">
                <a16:creationId xmlns:a16="http://schemas.microsoft.com/office/drawing/2014/main" id="{8F84ABB5-3ABB-164F-88D4-1D48207DEFA7}"/>
              </a:ext>
            </a:extLst>
          </p:cNvPr>
          <p:cNvSpPr/>
          <p:nvPr/>
        </p:nvSpPr>
        <p:spPr>
          <a:xfrm>
            <a:off x="4847819" y="757257"/>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78" name="Text Box 10">
            <a:extLst>
              <a:ext uri="{FF2B5EF4-FFF2-40B4-BE49-F238E27FC236}">
                <a16:creationId xmlns:a16="http://schemas.microsoft.com/office/drawing/2014/main" id="{F5FF5D87-0E1A-034D-82D5-59AA380B0FD7}"/>
              </a:ext>
            </a:extLst>
          </p:cNvPr>
          <p:cNvSpPr txBox="1">
            <a:spLocks noChangeArrowheads="1"/>
          </p:cNvSpPr>
          <p:nvPr/>
        </p:nvSpPr>
        <p:spPr bwMode="auto">
          <a:xfrm>
            <a:off x="4832562" y="749413"/>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0" name="CuadroTexto 79">
            <a:extLst>
              <a:ext uri="{FF2B5EF4-FFF2-40B4-BE49-F238E27FC236}">
                <a16:creationId xmlns:a16="http://schemas.microsoft.com/office/drawing/2014/main" id="{0650FD7F-737E-5C49-906E-3BABEC381C59}"/>
              </a:ext>
            </a:extLst>
          </p:cNvPr>
          <p:cNvSpPr txBox="1"/>
          <p:nvPr/>
        </p:nvSpPr>
        <p:spPr>
          <a:xfrm>
            <a:off x="4630432" y="876554"/>
            <a:ext cx="2865203" cy="1323632"/>
          </a:xfrm>
          <a:prstGeom prst="rect">
            <a:avLst/>
          </a:prstGeom>
          <a:noFill/>
        </p:spPr>
        <p:txBody>
          <a:bodyPr wrap="square" rtlCol="0">
            <a:spAutoFit/>
          </a:bodyPr>
          <a:lstStyle/>
          <a:p>
            <a:pPr algn="ctr" defTabSz="914377"/>
            <a:endParaRPr lang="es-ES_tradnl" sz="2667" b="1" dirty="0">
              <a:solidFill>
                <a:prstClr val="black"/>
              </a:solidFill>
              <a:latin typeface="Century Gothic"/>
            </a:endParaRPr>
          </a:p>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no</a:t>
            </a:r>
          </a:p>
        </p:txBody>
      </p:sp>
      <p:sp>
        <p:nvSpPr>
          <p:cNvPr id="81" name="CuadroTexto 80">
            <a:extLst>
              <a:ext uri="{FF2B5EF4-FFF2-40B4-BE49-F238E27FC236}">
                <a16:creationId xmlns:a16="http://schemas.microsoft.com/office/drawing/2014/main" id="{26A62B89-0F79-B24A-A2A6-83D5E0EE862D}"/>
              </a:ext>
            </a:extLst>
          </p:cNvPr>
          <p:cNvSpPr txBox="1"/>
          <p:nvPr/>
        </p:nvSpPr>
        <p:spPr>
          <a:xfrm>
            <a:off x="6845965" y="1293211"/>
            <a:ext cx="1833896"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sí</a:t>
            </a:r>
          </a:p>
        </p:txBody>
      </p:sp>
      <p:sp>
        <p:nvSpPr>
          <p:cNvPr id="83" name="Rectangle 1">
            <a:extLst>
              <a:ext uri="{FF2B5EF4-FFF2-40B4-BE49-F238E27FC236}">
                <a16:creationId xmlns:a16="http://schemas.microsoft.com/office/drawing/2014/main" id="{710CAD1E-8DF6-6C4B-AFDB-1185D6ECF534}"/>
              </a:ext>
            </a:extLst>
          </p:cNvPr>
          <p:cNvSpPr/>
          <p:nvPr/>
        </p:nvSpPr>
        <p:spPr>
          <a:xfrm>
            <a:off x="8491795" y="757257"/>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86" name="Text Box 10">
            <a:extLst>
              <a:ext uri="{FF2B5EF4-FFF2-40B4-BE49-F238E27FC236}">
                <a16:creationId xmlns:a16="http://schemas.microsoft.com/office/drawing/2014/main" id="{CAB385C9-5E74-4C45-985F-EE3626F813DE}"/>
              </a:ext>
            </a:extLst>
          </p:cNvPr>
          <p:cNvSpPr txBox="1">
            <a:spLocks noChangeArrowheads="1"/>
          </p:cNvSpPr>
          <p:nvPr/>
        </p:nvSpPr>
        <p:spPr bwMode="auto">
          <a:xfrm>
            <a:off x="8489365" y="779697"/>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2</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7" name="CuadroTexto 86">
            <a:extLst>
              <a:ext uri="{FF2B5EF4-FFF2-40B4-BE49-F238E27FC236}">
                <a16:creationId xmlns:a16="http://schemas.microsoft.com/office/drawing/2014/main" id="{F0EC1070-8F91-E640-9547-3E7B15D2ED50}"/>
              </a:ext>
            </a:extLst>
          </p:cNvPr>
          <p:cNvSpPr txBox="1"/>
          <p:nvPr/>
        </p:nvSpPr>
        <p:spPr>
          <a:xfrm>
            <a:off x="8456998" y="1275408"/>
            <a:ext cx="2524309"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no</a:t>
            </a:r>
          </a:p>
        </p:txBody>
      </p:sp>
      <p:sp>
        <p:nvSpPr>
          <p:cNvPr id="88" name="CuadroTexto 87">
            <a:extLst>
              <a:ext uri="{FF2B5EF4-FFF2-40B4-BE49-F238E27FC236}">
                <a16:creationId xmlns:a16="http://schemas.microsoft.com/office/drawing/2014/main" id="{248FF08D-DBC7-8840-A144-FD71F58C6793}"/>
              </a:ext>
            </a:extLst>
          </p:cNvPr>
          <p:cNvSpPr txBox="1"/>
          <p:nvPr/>
        </p:nvSpPr>
        <p:spPr>
          <a:xfrm>
            <a:off x="10585513" y="1273497"/>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sí</a:t>
            </a:r>
          </a:p>
        </p:txBody>
      </p:sp>
      <p:sp>
        <p:nvSpPr>
          <p:cNvPr id="89" name="Rectangle 1">
            <a:extLst>
              <a:ext uri="{FF2B5EF4-FFF2-40B4-BE49-F238E27FC236}">
                <a16:creationId xmlns:a16="http://schemas.microsoft.com/office/drawing/2014/main" id="{CF069723-6853-AD44-B0DF-62876E49663B}"/>
              </a:ext>
            </a:extLst>
          </p:cNvPr>
          <p:cNvSpPr/>
          <p:nvPr/>
        </p:nvSpPr>
        <p:spPr>
          <a:xfrm>
            <a:off x="4847819" y="2592720"/>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90" name="Text Box 10">
            <a:extLst>
              <a:ext uri="{FF2B5EF4-FFF2-40B4-BE49-F238E27FC236}">
                <a16:creationId xmlns:a16="http://schemas.microsoft.com/office/drawing/2014/main" id="{09CD1058-BCB4-6946-847E-A4C77B7164DC}"/>
              </a:ext>
            </a:extLst>
          </p:cNvPr>
          <p:cNvSpPr txBox="1">
            <a:spLocks noChangeArrowheads="1"/>
          </p:cNvSpPr>
          <p:nvPr/>
        </p:nvSpPr>
        <p:spPr bwMode="auto">
          <a:xfrm>
            <a:off x="4831707" y="2571663"/>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1" name="CuadroTexto 90">
            <a:extLst>
              <a:ext uri="{FF2B5EF4-FFF2-40B4-BE49-F238E27FC236}">
                <a16:creationId xmlns:a16="http://schemas.microsoft.com/office/drawing/2014/main" id="{99C3FF6D-C51F-A342-8538-382A3448E48F}"/>
              </a:ext>
            </a:extLst>
          </p:cNvPr>
          <p:cNvSpPr txBox="1"/>
          <p:nvPr/>
        </p:nvSpPr>
        <p:spPr>
          <a:xfrm>
            <a:off x="4582311" y="3111932"/>
            <a:ext cx="2943883"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92" name="CuadroTexto 91">
            <a:extLst>
              <a:ext uri="{FF2B5EF4-FFF2-40B4-BE49-F238E27FC236}">
                <a16:creationId xmlns:a16="http://schemas.microsoft.com/office/drawing/2014/main" id="{53388032-4C0D-674D-855C-8470AEDFA26C}"/>
              </a:ext>
            </a:extLst>
          </p:cNvPr>
          <p:cNvSpPr txBox="1"/>
          <p:nvPr/>
        </p:nvSpPr>
        <p:spPr>
          <a:xfrm>
            <a:off x="6879557" y="3127265"/>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no</a:t>
            </a:r>
          </a:p>
        </p:txBody>
      </p:sp>
      <p:sp>
        <p:nvSpPr>
          <p:cNvPr id="93" name="Rectangle 1">
            <a:extLst>
              <a:ext uri="{FF2B5EF4-FFF2-40B4-BE49-F238E27FC236}">
                <a16:creationId xmlns:a16="http://schemas.microsoft.com/office/drawing/2014/main" id="{71497E24-B7BC-674D-B75A-4C6FF1D8C908}"/>
              </a:ext>
            </a:extLst>
          </p:cNvPr>
          <p:cNvSpPr/>
          <p:nvPr/>
        </p:nvSpPr>
        <p:spPr>
          <a:xfrm>
            <a:off x="8505226" y="2592720"/>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94" name="Text Box 10">
            <a:extLst>
              <a:ext uri="{FF2B5EF4-FFF2-40B4-BE49-F238E27FC236}">
                <a16:creationId xmlns:a16="http://schemas.microsoft.com/office/drawing/2014/main" id="{FF308D52-DFF2-384A-9BD3-C4A8EFF2733C}"/>
              </a:ext>
            </a:extLst>
          </p:cNvPr>
          <p:cNvSpPr txBox="1">
            <a:spLocks noChangeArrowheads="1"/>
          </p:cNvSpPr>
          <p:nvPr/>
        </p:nvSpPr>
        <p:spPr bwMode="auto">
          <a:xfrm>
            <a:off x="8502795" y="2615160"/>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4</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5" name="CuadroTexto 94">
            <a:extLst>
              <a:ext uri="{FF2B5EF4-FFF2-40B4-BE49-F238E27FC236}">
                <a16:creationId xmlns:a16="http://schemas.microsoft.com/office/drawing/2014/main" id="{A13F8BB3-3A6F-D94A-B39F-FC94D64B24E2}"/>
              </a:ext>
            </a:extLst>
          </p:cNvPr>
          <p:cNvSpPr txBox="1"/>
          <p:nvPr/>
        </p:nvSpPr>
        <p:spPr>
          <a:xfrm>
            <a:off x="8468493" y="3074831"/>
            <a:ext cx="2461175"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96" name="CuadroTexto 95">
            <a:extLst>
              <a:ext uri="{FF2B5EF4-FFF2-40B4-BE49-F238E27FC236}">
                <a16:creationId xmlns:a16="http://schemas.microsoft.com/office/drawing/2014/main" id="{996E6C11-F218-1B41-826A-1988ABEFB640}"/>
              </a:ext>
            </a:extLst>
          </p:cNvPr>
          <p:cNvSpPr txBox="1"/>
          <p:nvPr/>
        </p:nvSpPr>
        <p:spPr>
          <a:xfrm>
            <a:off x="10550903" y="3088438"/>
            <a:ext cx="1824288" cy="913199"/>
          </a:xfrm>
          <a:prstGeom prst="rect">
            <a:avLst/>
          </a:prstGeom>
          <a:noFill/>
        </p:spPr>
        <p:txBody>
          <a:bodyPr wrap="square" rtlCol="0">
            <a:spAutoFit/>
          </a:bodyPr>
          <a:lstStyle/>
          <a:p>
            <a:pPr algn="ctr" defTabSz="914377"/>
            <a:r>
              <a:rPr lang="es-ES_tradnl" sz="2667" b="1">
                <a:solidFill>
                  <a:prstClr val="black"/>
                </a:solidFill>
                <a:latin typeface="Century Gothic"/>
              </a:rPr>
              <a:t>futuro</a:t>
            </a:r>
            <a:endParaRPr lang="es-ES_tradnl" sz="2667" b="1" dirty="0">
              <a:solidFill>
                <a:prstClr val="black"/>
              </a:solidFill>
              <a:latin typeface="Century Gothic"/>
            </a:endParaRPr>
          </a:p>
          <a:p>
            <a:pPr algn="ctr" defTabSz="914377"/>
            <a:r>
              <a:rPr lang="es-ES_tradnl" sz="2667">
                <a:solidFill>
                  <a:prstClr val="black"/>
                </a:solidFill>
                <a:latin typeface="Century Gothic"/>
              </a:rPr>
              <a:t>no</a:t>
            </a:r>
            <a:endParaRPr lang="es-ES_tradnl" sz="2667" dirty="0">
              <a:solidFill>
                <a:prstClr val="black"/>
              </a:solidFill>
              <a:latin typeface="Century Gothic"/>
            </a:endParaRPr>
          </a:p>
        </p:txBody>
      </p:sp>
      <p:sp>
        <p:nvSpPr>
          <p:cNvPr id="97" name="Rectangle 1">
            <a:extLst>
              <a:ext uri="{FF2B5EF4-FFF2-40B4-BE49-F238E27FC236}">
                <a16:creationId xmlns:a16="http://schemas.microsoft.com/office/drawing/2014/main" id="{7C54D91A-302F-C344-8EFC-3B30D0690CC0}"/>
              </a:ext>
            </a:extLst>
          </p:cNvPr>
          <p:cNvSpPr/>
          <p:nvPr/>
        </p:nvSpPr>
        <p:spPr>
          <a:xfrm>
            <a:off x="4834665" y="4432727"/>
            <a:ext cx="3535367"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98" name="Text Box 10">
            <a:extLst>
              <a:ext uri="{FF2B5EF4-FFF2-40B4-BE49-F238E27FC236}">
                <a16:creationId xmlns:a16="http://schemas.microsoft.com/office/drawing/2014/main" id="{88E1123C-CAF9-BF41-84A0-3311D8B1EB7F}"/>
              </a:ext>
            </a:extLst>
          </p:cNvPr>
          <p:cNvSpPr txBox="1">
            <a:spLocks noChangeArrowheads="1"/>
          </p:cNvSpPr>
          <p:nvPr/>
        </p:nvSpPr>
        <p:spPr bwMode="auto">
          <a:xfrm>
            <a:off x="4818553" y="4411668"/>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5</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9" name="CuadroTexto 98">
            <a:extLst>
              <a:ext uri="{FF2B5EF4-FFF2-40B4-BE49-F238E27FC236}">
                <a16:creationId xmlns:a16="http://schemas.microsoft.com/office/drawing/2014/main" id="{404D4883-22B2-354C-B868-18ACF4FD0763}"/>
              </a:ext>
            </a:extLst>
          </p:cNvPr>
          <p:cNvSpPr txBox="1"/>
          <p:nvPr/>
        </p:nvSpPr>
        <p:spPr>
          <a:xfrm>
            <a:off x="4775207" y="4937741"/>
            <a:ext cx="2526861"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100" name="CuadroTexto 99">
            <a:extLst>
              <a:ext uri="{FF2B5EF4-FFF2-40B4-BE49-F238E27FC236}">
                <a16:creationId xmlns:a16="http://schemas.microsoft.com/office/drawing/2014/main" id="{A605062D-B493-C34F-ACF3-48FF57C0108A}"/>
              </a:ext>
            </a:extLst>
          </p:cNvPr>
          <p:cNvSpPr txBox="1"/>
          <p:nvPr/>
        </p:nvSpPr>
        <p:spPr>
          <a:xfrm>
            <a:off x="6853757" y="4921402"/>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sí</a:t>
            </a:r>
          </a:p>
        </p:txBody>
      </p:sp>
      <p:sp>
        <p:nvSpPr>
          <p:cNvPr id="101" name="Rectangle 1">
            <a:extLst>
              <a:ext uri="{FF2B5EF4-FFF2-40B4-BE49-F238E27FC236}">
                <a16:creationId xmlns:a16="http://schemas.microsoft.com/office/drawing/2014/main" id="{DB7E9010-BD60-594E-8728-4E573239E95F}"/>
              </a:ext>
            </a:extLst>
          </p:cNvPr>
          <p:cNvSpPr/>
          <p:nvPr/>
        </p:nvSpPr>
        <p:spPr>
          <a:xfrm>
            <a:off x="8502794" y="4408980"/>
            <a:ext cx="3511489"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102" name="Text Box 10">
            <a:extLst>
              <a:ext uri="{FF2B5EF4-FFF2-40B4-BE49-F238E27FC236}">
                <a16:creationId xmlns:a16="http://schemas.microsoft.com/office/drawing/2014/main" id="{8907E326-0A21-D148-87DE-DEAE25B36190}"/>
              </a:ext>
            </a:extLst>
          </p:cNvPr>
          <p:cNvSpPr txBox="1">
            <a:spLocks noChangeArrowheads="1"/>
          </p:cNvSpPr>
          <p:nvPr/>
        </p:nvSpPr>
        <p:spPr bwMode="auto">
          <a:xfrm>
            <a:off x="8489641" y="4431420"/>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6</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03" name="CuadroTexto 102">
            <a:extLst>
              <a:ext uri="{FF2B5EF4-FFF2-40B4-BE49-F238E27FC236}">
                <a16:creationId xmlns:a16="http://schemas.microsoft.com/office/drawing/2014/main" id="{1C02DB05-61F4-0040-8749-5E19516F0D69}"/>
              </a:ext>
            </a:extLst>
          </p:cNvPr>
          <p:cNvSpPr txBox="1"/>
          <p:nvPr/>
        </p:nvSpPr>
        <p:spPr>
          <a:xfrm>
            <a:off x="8487970" y="4934169"/>
            <a:ext cx="2461175"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104" name="CuadroTexto 103">
            <a:extLst>
              <a:ext uri="{FF2B5EF4-FFF2-40B4-BE49-F238E27FC236}">
                <a16:creationId xmlns:a16="http://schemas.microsoft.com/office/drawing/2014/main" id="{68BD94FC-C3C1-F546-A192-DCC1A9D45D3B}"/>
              </a:ext>
            </a:extLst>
          </p:cNvPr>
          <p:cNvSpPr txBox="1"/>
          <p:nvPr/>
        </p:nvSpPr>
        <p:spPr>
          <a:xfrm>
            <a:off x="10528196" y="4931101"/>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no</a:t>
            </a:r>
          </a:p>
        </p:txBody>
      </p:sp>
      <p:sp>
        <p:nvSpPr>
          <p:cNvPr id="47" name="Rounded Rectangle 11">
            <a:extLst>
              <a:ext uri="{FF2B5EF4-FFF2-40B4-BE49-F238E27FC236}">
                <a16:creationId xmlns:a16="http://schemas.microsoft.com/office/drawing/2014/main" id="{A316DD52-7894-4A75-969C-CA0645DA2978}"/>
              </a:ext>
            </a:extLst>
          </p:cNvPr>
          <p:cNvSpPr/>
          <p:nvPr/>
        </p:nvSpPr>
        <p:spPr>
          <a:xfrm>
            <a:off x="10375901" y="258167"/>
            <a:ext cx="1552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defRPr/>
            </a:pPr>
            <a:endParaRPr lang="en-GB" sz="2000" b="1" dirty="0">
              <a:solidFill>
                <a:prstClr val="white"/>
              </a:solidFill>
              <a:latin typeface="Century Gothic" panose="020B0502020202020204" pitchFamily="34" charset="0"/>
            </a:endParaRPr>
          </a:p>
        </p:txBody>
      </p:sp>
      <p:sp>
        <p:nvSpPr>
          <p:cNvPr id="2" name="Title 1"/>
          <p:cNvSpPr>
            <a:spLocks noGrp="1"/>
          </p:cNvSpPr>
          <p:nvPr>
            <p:ph type="title"/>
          </p:nvPr>
        </p:nvSpPr>
        <p:spPr>
          <a:xfrm>
            <a:off x="10512334" y="136476"/>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48" name="TextBox 47"/>
          <p:cNvSpPr txBox="1"/>
          <p:nvPr/>
        </p:nvSpPr>
        <p:spPr>
          <a:xfrm>
            <a:off x="1948523" y="195534"/>
            <a:ext cx="933543" cy="502766"/>
          </a:xfrm>
          <a:prstGeom prst="rect">
            <a:avLst/>
          </a:prstGeom>
          <a:noFill/>
        </p:spPr>
        <p:txBody>
          <a:bodyPr wrap="square" rtlCol="0">
            <a:spAutoFit/>
          </a:bodyPr>
          <a:lstStyle/>
          <a:p>
            <a:pPr defTabSz="914377"/>
            <a:r>
              <a:rPr lang="en-GB" sz="2667" dirty="0">
                <a:solidFill>
                  <a:srgbClr val="002060"/>
                </a:solidFill>
                <a:latin typeface="Century Gothic"/>
              </a:rPr>
              <a:t>Ask:</a:t>
            </a:r>
          </a:p>
        </p:txBody>
      </p:sp>
      <p:sp>
        <p:nvSpPr>
          <p:cNvPr id="40" name="Text Box 2">
            <a:extLst>
              <a:ext uri="{FF2B5EF4-FFF2-40B4-BE49-F238E27FC236}">
                <a16:creationId xmlns:a16="http://schemas.microsoft.com/office/drawing/2014/main" id="{9E0B6178-4B8C-7043-A2EB-EE63CB7A7956}"/>
              </a:ext>
            </a:extLst>
          </p:cNvPr>
          <p:cNvSpPr txBox="1">
            <a:spLocks noChangeArrowheads="1"/>
          </p:cNvSpPr>
          <p:nvPr/>
        </p:nvSpPr>
        <p:spPr bwMode="auto">
          <a:xfrm>
            <a:off x="286620" y="1020090"/>
            <a:ext cx="2118440"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beach?</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763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E5F786F-FE48-7B4A-8559-76A7E69CF2DA}"/>
              </a:ext>
            </a:extLst>
          </p:cNvPr>
          <p:cNvSpPr txBox="1"/>
          <p:nvPr/>
        </p:nvSpPr>
        <p:spPr>
          <a:xfrm>
            <a:off x="138650" y="134669"/>
            <a:ext cx="1800493" cy="502766"/>
          </a:xfrm>
          <a:prstGeom prst="rect">
            <a:avLst/>
          </a:prstGeom>
          <a:noFill/>
        </p:spPr>
        <p:txBody>
          <a:bodyPr wrap="none" rtlCol="0">
            <a:spAutoFit/>
          </a:bodyPr>
          <a:lstStyle/>
          <a:p>
            <a:pPr defTabSz="914377"/>
            <a:r>
              <a:rPr lang="x-none" sz="2667" b="1" dirty="0">
                <a:solidFill>
                  <a:srgbClr val="002060"/>
                </a:solidFill>
                <a:latin typeface="Century Gothic"/>
              </a:rPr>
              <a:t>Persona B</a:t>
            </a:r>
          </a:p>
        </p:txBody>
      </p:sp>
      <p:sp>
        <p:nvSpPr>
          <p:cNvPr id="115" name="Rectangle 1">
            <a:extLst>
              <a:ext uri="{FF2B5EF4-FFF2-40B4-BE49-F238E27FC236}">
                <a16:creationId xmlns:a16="http://schemas.microsoft.com/office/drawing/2014/main" id="{7962ADB6-26C4-AF4E-8BCB-FC022414A027}"/>
              </a:ext>
            </a:extLst>
          </p:cNvPr>
          <p:cNvSpPr/>
          <p:nvPr/>
        </p:nvSpPr>
        <p:spPr>
          <a:xfrm>
            <a:off x="7702824" y="725252"/>
            <a:ext cx="2030539" cy="17474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116" name="Text Box 2">
            <a:extLst>
              <a:ext uri="{FF2B5EF4-FFF2-40B4-BE49-F238E27FC236}">
                <a16:creationId xmlns:a16="http://schemas.microsoft.com/office/drawing/2014/main" id="{13690F22-D6AD-684E-A212-BD0283B4EFD8}"/>
              </a:ext>
            </a:extLst>
          </p:cNvPr>
          <p:cNvSpPr txBox="1">
            <a:spLocks noChangeArrowheads="1"/>
          </p:cNvSpPr>
          <p:nvPr/>
        </p:nvSpPr>
        <p:spPr bwMode="auto">
          <a:xfrm>
            <a:off x="7723499" y="938937"/>
            <a:ext cx="1990891"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visit Spain?</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17" name="Text Box 10">
            <a:extLst>
              <a:ext uri="{FF2B5EF4-FFF2-40B4-BE49-F238E27FC236}">
                <a16:creationId xmlns:a16="http://schemas.microsoft.com/office/drawing/2014/main" id="{438E32CB-89FB-8243-A888-DEC968BAA8AD}"/>
              </a:ext>
            </a:extLst>
          </p:cNvPr>
          <p:cNvSpPr txBox="1">
            <a:spLocks noChangeArrowheads="1"/>
          </p:cNvSpPr>
          <p:nvPr/>
        </p:nvSpPr>
        <p:spPr bwMode="auto">
          <a:xfrm>
            <a:off x="7736789" y="756964"/>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8" name="Rectangle 1">
            <a:extLst>
              <a:ext uri="{FF2B5EF4-FFF2-40B4-BE49-F238E27FC236}">
                <a16:creationId xmlns:a16="http://schemas.microsoft.com/office/drawing/2014/main" id="{9A4AF7BB-05C1-924D-B397-1B2FCDE8B37B}"/>
              </a:ext>
            </a:extLst>
          </p:cNvPr>
          <p:cNvSpPr/>
          <p:nvPr/>
        </p:nvSpPr>
        <p:spPr>
          <a:xfrm>
            <a:off x="9896101" y="725169"/>
            <a:ext cx="2030539" cy="17681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120" name="Text Box 10">
            <a:extLst>
              <a:ext uri="{FF2B5EF4-FFF2-40B4-BE49-F238E27FC236}">
                <a16:creationId xmlns:a16="http://schemas.microsoft.com/office/drawing/2014/main" id="{3C159373-67D7-9342-ABD2-7739890E1D4A}"/>
              </a:ext>
            </a:extLst>
          </p:cNvPr>
          <p:cNvSpPr txBox="1">
            <a:spLocks noChangeArrowheads="1"/>
          </p:cNvSpPr>
          <p:nvPr/>
        </p:nvSpPr>
        <p:spPr bwMode="auto">
          <a:xfrm>
            <a:off x="9961398" y="745624"/>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2</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1" name="Rectangle 1">
            <a:extLst>
              <a:ext uri="{FF2B5EF4-FFF2-40B4-BE49-F238E27FC236}">
                <a16:creationId xmlns:a16="http://schemas.microsoft.com/office/drawing/2014/main" id="{2B054773-BA69-DE48-8D35-A884B07C2E02}"/>
              </a:ext>
            </a:extLst>
          </p:cNvPr>
          <p:cNvSpPr/>
          <p:nvPr/>
        </p:nvSpPr>
        <p:spPr>
          <a:xfrm>
            <a:off x="7718711" y="2540209"/>
            <a:ext cx="2030539" cy="17681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122" name="Text Box 2">
            <a:extLst>
              <a:ext uri="{FF2B5EF4-FFF2-40B4-BE49-F238E27FC236}">
                <a16:creationId xmlns:a16="http://schemas.microsoft.com/office/drawing/2014/main" id="{D7DCB699-9DE9-AA41-90D7-DC133CC618C2}"/>
              </a:ext>
            </a:extLst>
          </p:cNvPr>
          <p:cNvSpPr txBox="1">
            <a:spLocks noChangeArrowheads="1"/>
          </p:cNvSpPr>
          <p:nvPr/>
        </p:nvSpPr>
        <p:spPr bwMode="auto">
          <a:xfrm>
            <a:off x="7695950" y="2516881"/>
            <a:ext cx="2159959" cy="181504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use Instagram?</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23" name="Text Box 10">
            <a:extLst>
              <a:ext uri="{FF2B5EF4-FFF2-40B4-BE49-F238E27FC236}">
                <a16:creationId xmlns:a16="http://schemas.microsoft.com/office/drawing/2014/main" id="{FA5A3221-CC71-3846-BF2C-F9FA4EB2F30F}"/>
              </a:ext>
            </a:extLst>
          </p:cNvPr>
          <p:cNvSpPr txBox="1">
            <a:spLocks noChangeArrowheads="1"/>
          </p:cNvSpPr>
          <p:nvPr/>
        </p:nvSpPr>
        <p:spPr bwMode="auto">
          <a:xfrm>
            <a:off x="7739656" y="2571159"/>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4" name="Rectangle 1">
            <a:extLst>
              <a:ext uri="{FF2B5EF4-FFF2-40B4-BE49-F238E27FC236}">
                <a16:creationId xmlns:a16="http://schemas.microsoft.com/office/drawing/2014/main" id="{AE723BB4-4416-E547-8621-EC0F87439B92}"/>
              </a:ext>
            </a:extLst>
          </p:cNvPr>
          <p:cNvSpPr/>
          <p:nvPr/>
        </p:nvSpPr>
        <p:spPr>
          <a:xfrm>
            <a:off x="9894019" y="2554465"/>
            <a:ext cx="2030539" cy="17410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126" name="Text Box 10">
            <a:extLst>
              <a:ext uri="{FF2B5EF4-FFF2-40B4-BE49-F238E27FC236}">
                <a16:creationId xmlns:a16="http://schemas.microsoft.com/office/drawing/2014/main" id="{AAE11D32-D3F5-1645-97D4-595FA124B21A}"/>
              </a:ext>
            </a:extLst>
          </p:cNvPr>
          <p:cNvSpPr txBox="1">
            <a:spLocks noChangeArrowheads="1"/>
          </p:cNvSpPr>
          <p:nvPr/>
        </p:nvSpPr>
        <p:spPr bwMode="auto">
          <a:xfrm>
            <a:off x="9907693" y="2582451"/>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4</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27" name="Rectangle 1">
            <a:extLst>
              <a:ext uri="{FF2B5EF4-FFF2-40B4-BE49-F238E27FC236}">
                <a16:creationId xmlns:a16="http://schemas.microsoft.com/office/drawing/2014/main" id="{5B859040-D01D-6F45-81D0-9E4DB6CB48EF}"/>
              </a:ext>
            </a:extLst>
          </p:cNvPr>
          <p:cNvSpPr/>
          <p:nvPr/>
        </p:nvSpPr>
        <p:spPr>
          <a:xfrm>
            <a:off x="7735181" y="4396063"/>
            <a:ext cx="2030539" cy="17681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128" name="Text Box 2">
            <a:extLst>
              <a:ext uri="{FF2B5EF4-FFF2-40B4-BE49-F238E27FC236}">
                <a16:creationId xmlns:a16="http://schemas.microsoft.com/office/drawing/2014/main" id="{B46C66A8-A4E5-B040-BDC4-81D8ED09D859}"/>
              </a:ext>
            </a:extLst>
          </p:cNvPr>
          <p:cNvSpPr txBox="1">
            <a:spLocks noChangeArrowheads="1"/>
          </p:cNvSpPr>
          <p:nvPr/>
        </p:nvSpPr>
        <p:spPr bwMode="auto">
          <a:xfrm>
            <a:off x="7723128" y="4340784"/>
            <a:ext cx="2140219" cy="1917641"/>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a:t>
            </a:r>
          </a:p>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go to interesting places?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29" name="Text Box 10">
            <a:extLst>
              <a:ext uri="{FF2B5EF4-FFF2-40B4-BE49-F238E27FC236}">
                <a16:creationId xmlns:a16="http://schemas.microsoft.com/office/drawing/2014/main" id="{E56F6244-A83A-ED47-BAF3-A33304757724}"/>
              </a:ext>
            </a:extLst>
          </p:cNvPr>
          <p:cNvSpPr txBox="1">
            <a:spLocks noChangeArrowheads="1"/>
          </p:cNvSpPr>
          <p:nvPr/>
        </p:nvSpPr>
        <p:spPr bwMode="auto">
          <a:xfrm>
            <a:off x="7761408" y="4406543"/>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5</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30" name="Rectangle 1">
            <a:extLst>
              <a:ext uri="{FF2B5EF4-FFF2-40B4-BE49-F238E27FC236}">
                <a16:creationId xmlns:a16="http://schemas.microsoft.com/office/drawing/2014/main" id="{BB875CBF-847A-8148-9496-A28E3D29F5B1}"/>
              </a:ext>
            </a:extLst>
          </p:cNvPr>
          <p:cNvSpPr/>
          <p:nvPr/>
        </p:nvSpPr>
        <p:spPr>
          <a:xfrm>
            <a:off x="9905972" y="4423684"/>
            <a:ext cx="2030539" cy="17681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667">
              <a:solidFill>
                <a:prstClr val="white"/>
              </a:solidFill>
              <a:latin typeface="Century Gothic"/>
            </a:endParaRPr>
          </a:p>
        </p:txBody>
      </p:sp>
      <p:sp>
        <p:nvSpPr>
          <p:cNvPr id="131" name="Text Box 2">
            <a:extLst>
              <a:ext uri="{FF2B5EF4-FFF2-40B4-BE49-F238E27FC236}">
                <a16:creationId xmlns:a16="http://schemas.microsoft.com/office/drawing/2014/main" id="{478C5135-D2D7-B347-84E3-34DC39ADD96B}"/>
              </a:ext>
            </a:extLst>
          </p:cNvPr>
          <p:cNvSpPr txBox="1">
            <a:spLocks noChangeArrowheads="1"/>
          </p:cNvSpPr>
          <p:nvPr/>
        </p:nvSpPr>
        <p:spPr bwMode="auto">
          <a:xfrm>
            <a:off x="9921393" y="4400356"/>
            <a:ext cx="2046177" cy="181504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go shopping?</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32" name="Text Box 10">
            <a:extLst>
              <a:ext uri="{FF2B5EF4-FFF2-40B4-BE49-F238E27FC236}">
                <a16:creationId xmlns:a16="http://schemas.microsoft.com/office/drawing/2014/main" id="{725F1B7A-7745-7444-80D1-4458F8944DB7}"/>
              </a:ext>
            </a:extLst>
          </p:cNvPr>
          <p:cNvSpPr txBox="1">
            <a:spLocks noChangeArrowheads="1"/>
          </p:cNvSpPr>
          <p:nvPr/>
        </p:nvSpPr>
        <p:spPr bwMode="auto">
          <a:xfrm>
            <a:off x="9931629" y="4458495"/>
            <a:ext cx="265953" cy="508665"/>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6</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8" name="Rounded Rectangle 11">
            <a:extLst>
              <a:ext uri="{FF2B5EF4-FFF2-40B4-BE49-F238E27FC236}">
                <a16:creationId xmlns:a16="http://schemas.microsoft.com/office/drawing/2014/main" id="{A316DD52-7894-4A75-969C-CA0645DA2978}"/>
              </a:ext>
            </a:extLst>
          </p:cNvPr>
          <p:cNvSpPr/>
          <p:nvPr/>
        </p:nvSpPr>
        <p:spPr>
          <a:xfrm>
            <a:off x="10375901" y="258167"/>
            <a:ext cx="1552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defRPr/>
            </a:pPr>
            <a:endParaRPr lang="en-GB" sz="2000" b="1" dirty="0">
              <a:solidFill>
                <a:prstClr val="white"/>
              </a:solidFill>
              <a:latin typeface="Century Gothic" panose="020B0502020202020204" pitchFamily="34" charset="0"/>
            </a:endParaRPr>
          </a:p>
        </p:txBody>
      </p:sp>
      <p:sp>
        <p:nvSpPr>
          <p:cNvPr id="2" name="Title 1"/>
          <p:cNvSpPr>
            <a:spLocks noGrp="1"/>
          </p:cNvSpPr>
          <p:nvPr>
            <p:ph type="title"/>
          </p:nvPr>
        </p:nvSpPr>
        <p:spPr>
          <a:xfrm>
            <a:off x="10515070" y="134670"/>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55" name="TextBox 54"/>
          <p:cNvSpPr txBox="1"/>
          <p:nvPr/>
        </p:nvSpPr>
        <p:spPr>
          <a:xfrm>
            <a:off x="9319297" y="223010"/>
            <a:ext cx="933543" cy="502766"/>
          </a:xfrm>
          <a:prstGeom prst="rect">
            <a:avLst/>
          </a:prstGeom>
          <a:noFill/>
        </p:spPr>
        <p:txBody>
          <a:bodyPr wrap="square" rtlCol="0">
            <a:spAutoFit/>
          </a:bodyPr>
          <a:lstStyle/>
          <a:p>
            <a:pPr defTabSz="914377"/>
            <a:r>
              <a:rPr lang="en-GB" sz="2667" dirty="0">
                <a:solidFill>
                  <a:srgbClr val="002060"/>
                </a:solidFill>
                <a:latin typeface="Century Gothic"/>
              </a:rPr>
              <a:t>Ask:</a:t>
            </a:r>
          </a:p>
        </p:txBody>
      </p:sp>
      <p:sp>
        <p:nvSpPr>
          <p:cNvPr id="54" name="Rectangle 1">
            <a:extLst>
              <a:ext uri="{FF2B5EF4-FFF2-40B4-BE49-F238E27FC236}">
                <a16:creationId xmlns:a16="http://schemas.microsoft.com/office/drawing/2014/main" id="{4A09D11C-279E-0D4A-8915-433A6B4FFFD9}"/>
              </a:ext>
            </a:extLst>
          </p:cNvPr>
          <p:cNvSpPr/>
          <p:nvPr/>
        </p:nvSpPr>
        <p:spPr>
          <a:xfrm>
            <a:off x="211262" y="781040"/>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56" name="Text Box 10">
            <a:extLst>
              <a:ext uri="{FF2B5EF4-FFF2-40B4-BE49-F238E27FC236}">
                <a16:creationId xmlns:a16="http://schemas.microsoft.com/office/drawing/2014/main" id="{A49076E6-9C53-9E44-A295-835563865B58}"/>
              </a:ext>
            </a:extLst>
          </p:cNvPr>
          <p:cNvSpPr txBox="1">
            <a:spLocks noChangeArrowheads="1"/>
          </p:cNvSpPr>
          <p:nvPr/>
        </p:nvSpPr>
        <p:spPr bwMode="auto">
          <a:xfrm>
            <a:off x="196005" y="773196"/>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9" name="CuadroTexto 58">
            <a:extLst>
              <a:ext uri="{FF2B5EF4-FFF2-40B4-BE49-F238E27FC236}">
                <a16:creationId xmlns:a16="http://schemas.microsoft.com/office/drawing/2014/main" id="{D20AB819-8608-BF43-8A95-C4CFD0078EC1}"/>
              </a:ext>
            </a:extLst>
          </p:cNvPr>
          <p:cNvSpPr txBox="1"/>
          <p:nvPr/>
        </p:nvSpPr>
        <p:spPr>
          <a:xfrm>
            <a:off x="-6126" y="900336"/>
            <a:ext cx="2865203" cy="1323632"/>
          </a:xfrm>
          <a:prstGeom prst="rect">
            <a:avLst/>
          </a:prstGeom>
          <a:noFill/>
        </p:spPr>
        <p:txBody>
          <a:bodyPr wrap="square" rtlCol="0">
            <a:spAutoFit/>
          </a:bodyPr>
          <a:lstStyle/>
          <a:p>
            <a:pPr algn="ctr" defTabSz="914377"/>
            <a:endParaRPr lang="es-ES_tradnl" sz="2667" b="1" dirty="0">
              <a:solidFill>
                <a:prstClr val="black"/>
              </a:solidFill>
              <a:latin typeface="Century Gothic"/>
            </a:endParaRPr>
          </a:p>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no</a:t>
            </a:r>
          </a:p>
        </p:txBody>
      </p:sp>
      <p:sp>
        <p:nvSpPr>
          <p:cNvPr id="60" name="CuadroTexto 59">
            <a:extLst>
              <a:ext uri="{FF2B5EF4-FFF2-40B4-BE49-F238E27FC236}">
                <a16:creationId xmlns:a16="http://schemas.microsoft.com/office/drawing/2014/main" id="{CC52C97F-1EEE-EB46-BAA0-178BDF6AE6A5}"/>
              </a:ext>
            </a:extLst>
          </p:cNvPr>
          <p:cNvSpPr txBox="1"/>
          <p:nvPr/>
        </p:nvSpPr>
        <p:spPr>
          <a:xfrm>
            <a:off x="2238196" y="1305575"/>
            <a:ext cx="1833896"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sí</a:t>
            </a:r>
          </a:p>
        </p:txBody>
      </p:sp>
      <p:sp>
        <p:nvSpPr>
          <p:cNvPr id="67" name="Rectangle 1">
            <a:extLst>
              <a:ext uri="{FF2B5EF4-FFF2-40B4-BE49-F238E27FC236}">
                <a16:creationId xmlns:a16="http://schemas.microsoft.com/office/drawing/2014/main" id="{ADD82075-BA7B-164D-B0B7-8EEBD8BAF7BE}"/>
              </a:ext>
            </a:extLst>
          </p:cNvPr>
          <p:cNvSpPr/>
          <p:nvPr/>
        </p:nvSpPr>
        <p:spPr>
          <a:xfrm>
            <a:off x="3855238" y="781040"/>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68" name="Text Box 10">
            <a:extLst>
              <a:ext uri="{FF2B5EF4-FFF2-40B4-BE49-F238E27FC236}">
                <a16:creationId xmlns:a16="http://schemas.microsoft.com/office/drawing/2014/main" id="{9C2D0312-631F-4E4F-9DC1-2F7850BB6C22}"/>
              </a:ext>
            </a:extLst>
          </p:cNvPr>
          <p:cNvSpPr txBox="1">
            <a:spLocks noChangeArrowheads="1"/>
          </p:cNvSpPr>
          <p:nvPr/>
        </p:nvSpPr>
        <p:spPr bwMode="auto">
          <a:xfrm>
            <a:off x="3852807" y="803480"/>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2</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9" name="CuadroTexto 68">
            <a:extLst>
              <a:ext uri="{FF2B5EF4-FFF2-40B4-BE49-F238E27FC236}">
                <a16:creationId xmlns:a16="http://schemas.microsoft.com/office/drawing/2014/main" id="{F60EA6FE-2EA7-2F47-84DB-7E9F34A37C8E}"/>
              </a:ext>
            </a:extLst>
          </p:cNvPr>
          <p:cNvSpPr txBox="1"/>
          <p:nvPr/>
        </p:nvSpPr>
        <p:spPr>
          <a:xfrm>
            <a:off x="3820440" y="1299191"/>
            <a:ext cx="2524309"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no</a:t>
            </a:r>
          </a:p>
        </p:txBody>
      </p:sp>
      <p:sp>
        <p:nvSpPr>
          <p:cNvPr id="70" name="CuadroTexto 69">
            <a:extLst>
              <a:ext uri="{FF2B5EF4-FFF2-40B4-BE49-F238E27FC236}">
                <a16:creationId xmlns:a16="http://schemas.microsoft.com/office/drawing/2014/main" id="{227407AA-DF63-9B4B-9E6B-83CFF5719313}"/>
              </a:ext>
            </a:extLst>
          </p:cNvPr>
          <p:cNvSpPr txBox="1"/>
          <p:nvPr/>
        </p:nvSpPr>
        <p:spPr>
          <a:xfrm>
            <a:off x="5948956" y="1297279"/>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sí</a:t>
            </a:r>
          </a:p>
        </p:txBody>
      </p:sp>
      <p:sp>
        <p:nvSpPr>
          <p:cNvPr id="71" name="Rectangle 1">
            <a:extLst>
              <a:ext uri="{FF2B5EF4-FFF2-40B4-BE49-F238E27FC236}">
                <a16:creationId xmlns:a16="http://schemas.microsoft.com/office/drawing/2014/main" id="{2AA32E79-1F13-594C-8958-5662AA6130DD}"/>
              </a:ext>
            </a:extLst>
          </p:cNvPr>
          <p:cNvSpPr/>
          <p:nvPr/>
        </p:nvSpPr>
        <p:spPr>
          <a:xfrm>
            <a:off x="211262" y="2616503"/>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73" name="Text Box 10">
            <a:extLst>
              <a:ext uri="{FF2B5EF4-FFF2-40B4-BE49-F238E27FC236}">
                <a16:creationId xmlns:a16="http://schemas.microsoft.com/office/drawing/2014/main" id="{EFCF74B0-B17D-B248-BB4A-64AC62B17751}"/>
              </a:ext>
            </a:extLst>
          </p:cNvPr>
          <p:cNvSpPr txBox="1">
            <a:spLocks noChangeArrowheads="1"/>
          </p:cNvSpPr>
          <p:nvPr/>
        </p:nvSpPr>
        <p:spPr bwMode="auto">
          <a:xfrm>
            <a:off x="195150" y="2595445"/>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4" name="CuadroTexto 73">
            <a:extLst>
              <a:ext uri="{FF2B5EF4-FFF2-40B4-BE49-F238E27FC236}">
                <a16:creationId xmlns:a16="http://schemas.microsoft.com/office/drawing/2014/main" id="{6125E3F9-0183-0147-B6AC-5787367D5B2C}"/>
              </a:ext>
            </a:extLst>
          </p:cNvPr>
          <p:cNvSpPr txBox="1"/>
          <p:nvPr/>
        </p:nvSpPr>
        <p:spPr>
          <a:xfrm>
            <a:off x="-54247" y="3135715"/>
            <a:ext cx="2943883"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77" name="CuadroTexto 76">
            <a:extLst>
              <a:ext uri="{FF2B5EF4-FFF2-40B4-BE49-F238E27FC236}">
                <a16:creationId xmlns:a16="http://schemas.microsoft.com/office/drawing/2014/main" id="{48A212D3-A8B0-3B43-A747-41CC2F3C4149}"/>
              </a:ext>
            </a:extLst>
          </p:cNvPr>
          <p:cNvSpPr txBox="1"/>
          <p:nvPr/>
        </p:nvSpPr>
        <p:spPr>
          <a:xfrm>
            <a:off x="2243000" y="3151047"/>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no</a:t>
            </a:r>
          </a:p>
        </p:txBody>
      </p:sp>
      <p:sp>
        <p:nvSpPr>
          <p:cNvPr id="78" name="Rectangle 1">
            <a:extLst>
              <a:ext uri="{FF2B5EF4-FFF2-40B4-BE49-F238E27FC236}">
                <a16:creationId xmlns:a16="http://schemas.microsoft.com/office/drawing/2014/main" id="{FFCB44F4-AC0E-124D-B4F4-91EDB9A1392A}"/>
              </a:ext>
            </a:extLst>
          </p:cNvPr>
          <p:cNvSpPr/>
          <p:nvPr/>
        </p:nvSpPr>
        <p:spPr>
          <a:xfrm>
            <a:off x="3868669" y="2616503"/>
            <a:ext cx="3522212"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79" name="Text Box 10">
            <a:extLst>
              <a:ext uri="{FF2B5EF4-FFF2-40B4-BE49-F238E27FC236}">
                <a16:creationId xmlns:a16="http://schemas.microsoft.com/office/drawing/2014/main" id="{C4D8106E-B607-5C42-AF39-0CF1D1908AEE}"/>
              </a:ext>
            </a:extLst>
          </p:cNvPr>
          <p:cNvSpPr txBox="1">
            <a:spLocks noChangeArrowheads="1"/>
          </p:cNvSpPr>
          <p:nvPr/>
        </p:nvSpPr>
        <p:spPr bwMode="auto">
          <a:xfrm>
            <a:off x="3866238" y="2638943"/>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4</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0" name="CuadroTexto 79">
            <a:extLst>
              <a:ext uri="{FF2B5EF4-FFF2-40B4-BE49-F238E27FC236}">
                <a16:creationId xmlns:a16="http://schemas.microsoft.com/office/drawing/2014/main" id="{761D5C05-1FD5-6347-97F4-549CC0F0F8D3}"/>
              </a:ext>
            </a:extLst>
          </p:cNvPr>
          <p:cNvSpPr txBox="1"/>
          <p:nvPr/>
        </p:nvSpPr>
        <p:spPr>
          <a:xfrm>
            <a:off x="3831935" y="3098613"/>
            <a:ext cx="2461175"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91" name="CuadroTexto 90">
            <a:extLst>
              <a:ext uri="{FF2B5EF4-FFF2-40B4-BE49-F238E27FC236}">
                <a16:creationId xmlns:a16="http://schemas.microsoft.com/office/drawing/2014/main" id="{AB8323C5-B788-6F47-8BF7-0FD0BCE592B8}"/>
              </a:ext>
            </a:extLst>
          </p:cNvPr>
          <p:cNvSpPr txBox="1"/>
          <p:nvPr/>
        </p:nvSpPr>
        <p:spPr>
          <a:xfrm>
            <a:off x="5914345" y="3112221"/>
            <a:ext cx="1824288" cy="913199"/>
          </a:xfrm>
          <a:prstGeom prst="rect">
            <a:avLst/>
          </a:prstGeom>
          <a:noFill/>
        </p:spPr>
        <p:txBody>
          <a:bodyPr wrap="square" rtlCol="0">
            <a:spAutoFit/>
          </a:bodyPr>
          <a:lstStyle/>
          <a:p>
            <a:pPr algn="ctr" defTabSz="914377"/>
            <a:r>
              <a:rPr lang="es-ES_tradnl" sz="2667" b="1">
                <a:solidFill>
                  <a:prstClr val="black"/>
                </a:solidFill>
                <a:latin typeface="Century Gothic"/>
              </a:rPr>
              <a:t>futuro</a:t>
            </a:r>
            <a:endParaRPr lang="es-ES_tradnl" sz="2667" b="1" dirty="0">
              <a:solidFill>
                <a:prstClr val="black"/>
              </a:solidFill>
              <a:latin typeface="Century Gothic"/>
            </a:endParaRPr>
          </a:p>
          <a:p>
            <a:pPr algn="ctr" defTabSz="914377"/>
            <a:r>
              <a:rPr lang="es-ES_tradnl" sz="2667">
                <a:solidFill>
                  <a:prstClr val="black"/>
                </a:solidFill>
                <a:latin typeface="Century Gothic"/>
              </a:rPr>
              <a:t>no</a:t>
            </a:r>
            <a:endParaRPr lang="es-ES_tradnl" sz="2667" dirty="0">
              <a:solidFill>
                <a:prstClr val="black"/>
              </a:solidFill>
              <a:latin typeface="Century Gothic"/>
            </a:endParaRPr>
          </a:p>
        </p:txBody>
      </p:sp>
      <p:sp>
        <p:nvSpPr>
          <p:cNvPr id="92" name="Rectangle 1">
            <a:extLst>
              <a:ext uri="{FF2B5EF4-FFF2-40B4-BE49-F238E27FC236}">
                <a16:creationId xmlns:a16="http://schemas.microsoft.com/office/drawing/2014/main" id="{3393E01B-B6E1-C64E-A0DB-F99702574A3C}"/>
              </a:ext>
            </a:extLst>
          </p:cNvPr>
          <p:cNvSpPr/>
          <p:nvPr/>
        </p:nvSpPr>
        <p:spPr>
          <a:xfrm>
            <a:off x="198107" y="4456509"/>
            <a:ext cx="3535367"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93" name="Text Box 10">
            <a:extLst>
              <a:ext uri="{FF2B5EF4-FFF2-40B4-BE49-F238E27FC236}">
                <a16:creationId xmlns:a16="http://schemas.microsoft.com/office/drawing/2014/main" id="{0246E9D5-004F-374F-87F3-71C4FC499C8C}"/>
              </a:ext>
            </a:extLst>
          </p:cNvPr>
          <p:cNvSpPr txBox="1">
            <a:spLocks noChangeArrowheads="1"/>
          </p:cNvSpPr>
          <p:nvPr/>
        </p:nvSpPr>
        <p:spPr bwMode="auto">
          <a:xfrm>
            <a:off x="181995" y="4435451"/>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5</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4" name="CuadroTexto 93">
            <a:extLst>
              <a:ext uri="{FF2B5EF4-FFF2-40B4-BE49-F238E27FC236}">
                <a16:creationId xmlns:a16="http://schemas.microsoft.com/office/drawing/2014/main" id="{16FA739B-857D-F94E-88F0-CC0E89BA1216}"/>
              </a:ext>
            </a:extLst>
          </p:cNvPr>
          <p:cNvSpPr txBox="1"/>
          <p:nvPr/>
        </p:nvSpPr>
        <p:spPr>
          <a:xfrm>
            <a:off x="138650" y="4961524"/>
            <a:ext cx="2526861"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95" name="CuadroTexto 94">
            <a:extLst>
              <a:ext uri="{FF2B5EF4-FFF2-40B4-BE49-F238E27FC236}">
                <a16:creationId xmlns:a16="http://schemas.microsoft.com/office/drawing/2014/main" id="{690653BF-241D-A345-833C-518780E64C59}"/>
              </a:ext>
            </a:extLst>
          </p:cNvPr>
          <p:cNvSpPr txBox="1"/>
          <p:nvPr/>
        </p:nvSpPr>
        <p:spPr>
          <a:xfrm>
            <a:off x="2217200" y="4945185"/>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sí</a:t>
            </a:r>
          </a:p>
        </p:txBody>
      </p:sp>
      <p:sp>
        <p:nvSpPr>
          <p:cNvPr id="96" name="Rectangle 1">
            <a:extLst>
              <a:ext uri="{FF2B5EF4-FFF2-40B4-BE49-F238E27FC236}">
                <a16:creationId xmlns:a16="http://schemas.microsoft.com/office/drawing/2014/main" id="{B73A484A-2BEC-7741-9303-B490AE19BEBA}"/>
              </a:ext>
            </a:extLst>
          </p:cNvPr>
          <p:cNvSpPr/>
          <p:nvPr/>
        </p:nvSpPr>
        <p:spPr>
          <a:xfrm>
            <a:off x="3866237" y="4432763"/>
            <a:ext cx="3511489" cy="1596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7"/>
            <a:endParaRPr lang="es-ES_tradnl" sz="2667" dirty="0">
              <a:solidFill>
                <a:srgbClr val="203864"/>
              </a:solidFill>
              <a:latin typeface="Century Gothic"/>
            </a:endParaRPr>
          </a:p>
        </p:txBody>
      </p:sp>
      <p:sp>
        <p:nvSpPr>
          <p:cNvPr id="97" name="Text Box 10">
            <a:extLst>
              <a:ext uri="{FF2B5EF4-FFF2-40B4-BE49-F238E27FC236}">
                <a16:creationId xmlns:a16="http://schemas.microsoft.com/office/drawing/2014/main" id="{9F9F7209-5E6E-4945-A977-F31565FF5A50}"/>
              </a:ext>
            </a:extLst>
          </p:cNvPr>
          <p:cNvSpPr txBox="1">
            <a:spLocks noChangeArrowheads="1"/>
          </p:cNvSpPr>
          <p:nvPr/>
        </p:nvSpPr>
        <p:spPr bwMode="auto">
          <a:xfrm>
            <a:off x="3853083" y="4455203"/>
            <a:ext cx="352799" cy="508665"/>
          </a:xfrm>
          <a:prstGeom prst="rect">
            <a:avLst/>
          </a:prstGeom>
          <a:no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6</a:t>
            </a:r>
            <a:endParaRPr lang="x-none" sz="2667"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98" name="CuadroTexto 97">
            <a:extLst>
              <a:ext uri="{FF2B5EF4-FFF2-40B4-BE49-F238E27FC236}">
                <a16:creationId xmlns:a16="http://schemas.microsoft.com/office/drawing/2014/main" id="{4E7212CF-7F75-404F-B513-61F9EDFC855A}"/>
              </a:ext>
            </a:extLst>
          </p:cNvPr>
          <p:cNvSpPr txBox="1"/>
          <p:nvPr/>
        </p:nvSpPr>
        <p:spPr>
          <a:xfrm>
            <a:off x="3851413" y="4957952"/>
            <a:ext cx="2461175" cy="913199"/>
          </a:xfrm>
          <a:prstGeom prst="rect">
            <a:avLst/>
          </a:prstGeom>
          <a:noFill/>
        </p:spPr>
        <p:txBody>
          <a:bodyPr wrap="square" rtlCol="0">
            <a:spAutoFit/>
          </a:bodyPr>
          <a:lstStyle/>
          <a:p>
            <a:pPr algn="ctr" defTabSz="914377"/>
            <a:r>
              <a:rPr lang="es-ES_tradnl" sz="2667" b="1" dirty="0">
                <a:solidFill>
                  <a:prstClr val="black"/>
                </a:solidFill>
                <a:latin typeface="Century Gothic"/>
              </a:rPr>
              <a:t>normalmente</a:t>
            </a:r>
          </a:p>
          <a:p>
            <a:pPr algn="ctr" defTabSz="914377"/>
            <a:r>
              <a:rPr lang="es-ES_tradnl" sz="2667" dirty="0">
                <a:solidFill>
                  <a:prstClr val="black"/>
                </a:solidFill>
                <a:latin typeface="Century Gothic"/>
              </a:rPr>
              <a:t>sí</a:t>
            </a:r>
          </a:p>
        </p:txBody>
      </p:sp>
      <p:sp>
        <p:nvSpPr>
          <p:cNvPr id="99" name="CuadroTexto 98">
            <a:extLst>
              <a:ext uri="{FF2B5EF4-FFF2-40B4-BE49-F238E27FC236}">
                <a16:creationId xmlns:a16="http://schemas.microsoft.com/office/drawing/2014/main" id="{739F2A59-A322-3048-AC5F-52B3C0AE1F44}"/>
              </a:ext>
            </a:extLst>
          </p:cNvPr>
          <p:cNvSpPr txBox="1"/>
          <p:nvPr/>
        </p:nvSpPr>
        <p:spPr>
          <a:xfrm>
            <a:off x="5891639" y="4954883"/>
            <a:ext cx="1824288" cy="913199"/>
          </a:xfrm>
          <a:prstGeom prst="rect">
            <a:avLst/>
          </a:prstGeom>
          <a:noFill/>
        </p:spPr>
        <p:txBody>
          <a:bodyPr wrap="square" rtlCol="0">
            <a:spAutoFit/>
          </a:bodyPr>
          <a:lstStyle/>
          <a:p>
            <a:pPr algn="ctr" defTabSz="914377"/>
            <a:r>
              <a:rPr lang="es-ES_tradnl" sz="2667" b="1" dirty="0">
                <a:solidFill>
                  <a:prstClr val="black"/>
                </a:solidFill>
                <a:latin typeface="Century Gothic"/>
              </a:rPr>
              <a:t>futuro</a:t>
            </a:r>
          </a:p>
          <a:p>
            <a:pPr algn="ctr" defTabSz="914377"/>
            <a:r>
              <a:rPr lang="es-ES_tradnl" sz="2667" dirty="0">
                <a:solidFill>
                  <a:prstClr val="black"/>
                </a:solidFill>
                <a:latin typeface="Century Gothic"/>
              </a:rPr>
              <a:t>no</a:t>
            </a:r>
          </a:p>
        </p:txBody>
      </p:sp>
      <p:sp>
        <p:nvSpPr>
          <p:cNvPr id="119" name="Text Box 2">
            <a:extLst>
              <a:ext uri="{FF2B5EF4-FFF2-40B4-BE49-F238E27FC236}">
                <a16:creationId xmlns:a16="http://schemas.microsoft.com/office/drawing/2014/main" id="{1113C86F-2086-9647-8390-5591CB61A225}"/>
              </a:ext>
            </a:extLst>
          </p:cNvPr>
          <p:cNvSpPr txBox="1">
            <a:spLocks noChangeArrowheads="1"/>
          </p:cNvSpPr>
          <p:nvPr/>
        </p:nvSpPr>
        <p:spPr bwMode="auto">
          <a:xfrm>
            <a:off x="9815935" y="1081365"/>
            <a:ext cx="2216115"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mountains?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25" name="Text Box 2">
            <a:extLst>
              <a:ext uri="{FF2B5EF4-FFF2-40B4-BE49-F238E27FC236}">
                <a16:creationId xmlns:a16="http://schemas.microsoft.com/office/drawing/2014/main" id="{B7DDA86B-5EC8-5948-B7BF-6A4F52C44E40}"/>
              </a:ext>
            </a:extLst>
          </p:cNvPr>
          <p:cNvSpPr txBox="1">
            <a:spLocks noChangeArrowheads="1"/>
          </p:cNvSpPr>
          <p:nvPr/>
        </p:nvSpPr>
        <p:spPr bwMode="auto">
          <a:xfrm>
            <a:off x="9939903" y="2638943"/>
            <a:ext cx="2028821" cy="1478482"/>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a:t>
            </a:r>
          </a:p>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go to the coast?</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91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31"/>
          <p:cNvSpPr txBox="1"/>
          <p:nvPr/>
        </p:nvSpPr>
        <p:spPr>
          <a:xfrm>
            <a:off x="363145" y="1819220"/>
            <a:ext cx="3246649"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1. use the dictionary</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(last Monday)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pic>
        <p:nvPicPr>
          <p:cNvPr id="1366" name="Google Shape;1366;p31"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367" name="Google Shape;1367;p31"/>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Century Gothic"/>
              <a:buNone/>
            </a:pPr>
            <a:r>
              <a:rPr lang="en-GB" sz="3000" b="1">
                <a:solidFill>
                  <a:schemeClr val="lt1"/>
                </a:solidFill>
                <a:latin typeface="Century Gothic"/>
                <a:ea typeface="Century Gothic"/>
                <a:cs typeface="Century Gothic"/>
                <a:sym typeface="Century Gothic"/>
              </a:rPr>
              <a:t>Las clases de Pedro</a:t>
            </a:r>
            <a:endParaRPr sz="3000" b="1">
              <a:solidFill>
                <a:schemeClr val="lt1"/>
              </a:solidFill>
            </a:endParaRPr>
          </a:p>
        </p:txBody>
      </p:sp>
      <p:sp>
        <p:nvSpPr>
          <p:cNvPr id="1368" name="Google Shape;1368;p31"/>
          <p:cNvSpPr/>
          <p:nvPr/>
        </p:nvSpPr>
        <p:spPr>
          <a:xfrm>
            <a:off x="10833100" y="258166"/>
            <a:ext cx="109504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hablar</a:t>
            </a:r>
            <a:endParaRPr sz="2000" b="1" i="0" u="none" strike="noStrike" cap="none">
              <a:solidFill>
                <a:srgbClr val="FFFFFF"/>
              </a:solidFill>
              <a:latin typeface="Century Gothic"/>
              <a:ea typeface="Century Gothic"/>
              <a:cs typeface="Century Gothic"/>
              <a:sym typeface="Century Gothic"/>
            </a:endParaRPr>
          </a:p>
        </p:txBody>
      </p:sp>
      <p:pic>
        <p:nvPicPr>
          <p:cNvPr id="1369" name="Google Shape;1369;p31"/>
          <p:cNvPicPr preferRelativeResize="0"/>
          <p:nvPr/>
        </p:nvPicPr>
        <p:blipFill rotWithShape="1">
          <a:blip r:embed="rId4">
            <a:alphaModFix/>
          </a:blip>
          <a:srcRect r="54144" b="62786"/>
          <a:stretch/>
        </p:blipFill>
        <p:spPr>
          <a:xfrm>
            <a:off x="6363614" y="663558"/>
            <a:ext cx="1050137" cy="1004401"/>
          </a:xfrm>
          <a:prstGeom prst="rect">
            <a:avLst/>
          </a:prstGeom>
          <a:noFill/>
          <a:ln>
            <a:noFill/>
          </a:ln>
        </p:spPr>
      </p:pic>
      <p:sp>
        <p:nvSpPr>
          <p:cNvPr id="1370" name="Google Shape;1370;p31"/>
          <p:cNvSpPr txBox="1"/>
          <p:nvPr/>
        </p:nvSpPr>
        <p:spPr>
          <a:xfrm>
            <a:off x="7883003" y="1819220"/>
            <a:ext cx="3087491"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5. listen to music</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(normally)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71" name="Google Shape;1371;p31"/>
          <p:cNvSpPr txBox="1"/>
          <p:nvPr/>
        </p:nvSpPr>
        <p:spPr>
          <a:xfrm>
            <a:off x="363145" y="4259057"/>
            <a:ext cx="3260999"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2. study in silence</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(normally)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72" name="Google Shape;1372;p31"/>
          <p:cNvSpPr txBox="1"/>
          <p:nvPr/>
        </p:nvSpPr>
        <p:spPr>
          <a:xfrm>
            <a:off x="4155617" y="1819220"/>
            <a:ext cx="3181563"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3. sing in Spanish</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(last Monday)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73" name="Google Shape;1373;p31"/>
          <p:cNvSpPr txBox="1"/>
          <p:nvPr/>
        </p:nvSpPr>
        <p:spPr>
          <a:xfrm>
            <a:off x="4155617" y="4259057"/>
            <a:ext cx="3195913"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4. speak with a partner</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(normally)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74" name="Google Shape;1374;p31"/>
          <p:cNvSpPr txBox="1"/>
          <p:nvPr/>
        </p:nvSpPr>
        <p:spPr>
          <a:xfrm>
            <a:off x="7883003" y="4259056"/>
            <a:ext cx="3087491"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6. dance salsa</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(last Monday)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grpSp>
        <p:nvGrpSpPr>
          <p:cNvPr id="1375" name="Google Shape;1375;p31"/>
          <p:cNvGrpSpPr/>
          <p:nvPr/>
        </p:nvGrpSpPr>
        <p:grpSpPr>
          <a:xfrm>
            <a:off x="1290012" y="2332681"/>
            <a:ext cx="1557768" cy="1422408"/>
            <a:chOff x="1290012" y="2332681"/>
            <a:chExt cx="1557768" cy="1422408"/>
          </a:xfrm>
        </p:grpSpPr>
        <p:pic>
          <p:nvPicPr>
            <p:cNvPr id="1376" name="Google Shape;1376;p31"/>
            <p:cNvPicPr preferRelativeResize="0"/>
            <p:nvPr/>
          </p:nvPicPr>
          <p:blipFill rotWithShape="1">
            <a:blip r:embed="rId4">
              <a:alphaModFix/>
            </a:blip>
            <a:srcRect r="54144" b="62786"/>
            <a:stretch/>
          </p:blipFill>
          <p:spPr>
            <a:xfrm>
              <a:off x="1470234" y="2332681"/>
              <a:ext cx="1197325" cy="1145179"/>
            </a:xfrm>
            <a:prstGeom prst="rect">
              <a:avLst/>
            </a:prstGeom>
            <a:noFill/>
            <a:ln>
              <a:noFill/>
            </a:ln>
          </p:spPr>
        </p:pic>
        <p:pic>
          <p:nvPicPr>
            <p:cNvPr id="1377" name="Google Shape;1377;p31"/>
            <p:cNvPicPr preferRelativeResize="0"/>
            <p:nvPr/>
          </p:nvPicPr>
          <p:blipFill rotWithShape="1">
            <a:blip r:embed="rId5">
              <a:alphaModFix/>
            </a:blip>
            <a:srcRect t="34094"/>
            <a:stretch/>
          </p:blipFill>
          <p:spPr>
            <a:xfrm>
              <a:off x="1290012" y="2897248"/>
              <a:ext cx="1557768" cy="857841"/>
            </a:xfrm>
            <a:prstGeom prst="rect">
              <a:avLst/>
            </a:prstGeom>
            <a:noFill/>
            <a:ln>
              <a:noFill/>
            </a:ln>
          </p:spPr>
        </p:pic>
      </p:grpSp>
      <p:grpSp>
        <p:nvGrpSpPr>
          <p:cNvPr id="1378" name="Google Shape;1378;p31"/>
          <p:cNvGrpSpPr/>
          <p:nvPr/>
        </p:nvGrpSpPr>
        <p:grpSpPr>
          <a:xfrm>
            <a:off x="8327824" y="4515835"/>
            <a:ext cx="2420257" cy="1593113"/>
            <a:chOff x="8327824" y="4515835"/>
            <a:chExt cx="2420257" cy="1593113"/>
          </a:xfrm>
        </p:grpSpPr>
        <p:pic>
          <p:nvPicPr>
            <p:cNvPr id="1379" name="Google Shape;1379;p31"/>
            <p:cNvPicPr preferRelativeResize="0"/>
            <p:nvPr/>
          </p:nvPicPr>
          <p:blipFill rotWithShape="1">
            <a:blip r:embed="rId6">
              <a:alphaModFix/>
            </a:blip>
            <a:srcRect/>
            <a:stretch/>
          </p:blipFill>
          <p:spPr>
            <a:xfrm>
              <a:off x="8327824" y="4924345"/>
              <a:ext cx="2197848" cy="1184603"/>
            </a:xfrm>
            <a:prstGeom prst="rect">
              <a:avLst/>
            </a:prstGeom>
            <a:noFill/>
            <a:ln>
              <a:noFill/>
            </a:ln>
          </p:spPr>
        </p:pic>
        <p:pic>
          <p:nvPicPr>
            <p:cNvPr id="1380" name="Google Shape;1380;p31"/>
            <p:cNvPicPr preferRelativeResize="0"/>
            <p:nvPr/>
          </p:nvPicPr>
          <p:blipFill rotWithShape="1">
            <a:blip r:embed="rId7">
              <a:alphaModFix/>
            </a:blip>
            <a:srcRect/>
            <a:stretch/>
          </p:blipFill>
          <p:spPr>
            <a:xfrm rot="-1386429">
              <a:off x="10189661" y="4586668"/>
              <a:ext cx="471368" cy="539996"/>
            </a:xfrm>
            <a:prstGeom prst="rect">
              <a:avLst/>
            </a:prstGeom>
            <a:noFill/>
            <a:ln>
              <a:noFill/>
            </a:ln>
          </p:spPr>
        </p:pic>
      </p:grpSp>
      <p:pic>
        <p:nvPicPr>
          <p:cNvPr id="1381" name="Google Shape;1381;p31" descr="http://www.clker.com/cliparts/3/0/3/8/1194986541442028018ear_-_body_part_nicu_buc_01.svg.med.png"/>
          <p:cNvPicPr preferRelativeResize="0"/>
          <p:nvPr/>
        </p:nvPicPr>
        <p:blipFill rotWithShape="1">
          <a:blip r:embed="rId8">
            <a:alphaModFix/>
          </a:blip>
          <a:srcRect/>
          <a:stretch/>
        </p:blipFill>
        <p:spPr>
          <a:xfrm>
            <a:off x="9063229" y="2508346"/>
            <a:ext cx="727038" cy="1211730"/>
          </a:xfrm>
          <a:prstGeom prst="rect">
            <a:avLst/>
          </a:prstGeom>
          <a:noFill/>
          <a:ln>
            <a:noFill/>
          </a:ln>
        </p:spPr>
      </p:pic>
      <p:pic>
        <p:nvPicPr>
          <p:cNvPr id="1382" name="Google Shape;1382;p31" descr="http://www.clker.com/cliparts/4/e/2/9/1194986473930810829smiley119.svg.med.png"/>
          <p:cNvPicPr preferRelativeResize="0"/>
          <p:nvPr/>
        </p:nvPicPr>
        <p:blipFill rotWithShape="1">
          <a:blip r:embed="rId9">
            <a:alphaModFix/>
          </a:blip>
          <a:srcRect/>
          <a:stretch/>
        </p:blipFill>
        <p:spPr>
          <a:xfrm>
            <a:off x="1362826" y="4914281"/>
            <a:ext cx="992505" cy="1198268"/>
          </a:xfrm>
          <a:prstGeom prst="rect">
            <a:avLst/>
          </a:prstGeom>
          <a:noFill/>
          <a:ln>
            <a:noFill/>
          </a:ln>
        </p:spPr>
      </p:pic>
      <p:pic>
        <p:nvPicPr>
          <p:cNvPr id="1383" name="Google Shape;1383;p31" descr="http://www.clker.com/cliparts/5/b/9/8/1194984513646717809chat_icon_01.svg.med.png"/>
          <p:cNvPicPr preferRelativeResize="0"/>
          <p:nvPr/>
        </p:nvPicPr>
        <p:blipFill rotWithShape="1">
          <a:blip r:embed="rId10">
            <a:alphaModFix/>
          </a:blip>
          <a:srcRect/>
          <a:stretch/>
        </p:blipFill>
        <p:spPr>
          <a:xfrm>
            <a:off x="5098519" y="5052628"/>
            <a:ext cx="1180665" cy="1180665"/>
          </a:xfrm>
          <a:prstGeom prst="rect">
            <a:avLst/>
          </a:prstGeom>
          <a:noFill/>
          <a:ln>
            <a:noFill/>
          </a:ln>
        </p:spPr>
      </p:pic>
      <p:pic>
        <p:nvPicPr>
          <p:cNvPr id="1384" name="Google Shape;1384;p31"/>
          <p:cNvPicPr preferRelativeResize="0"/>
          <p:nvPr/>
        </p:nvPicPr>
        <p:blipFill rotWithShape="1">
          <a:blip r:embed="rId11">
            <a:alphaModFix/>
          </a:blip>
          <a:srcRect b="30197"/>
          <a:stretch/>
        </p:blipFill>
        <p:spPr>
          <a:xfrm>
            <a:off x="4379054" y="2377877"/>
            <a:ext cx="2619596" cy="14726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96" y="90849"/>
            <a:ext cx="1859912" cy="519760"/>
          </a:xfrm>
        </p:spPr>
        <p:txBody>
          <a:bodyPr>
            <a:normAutofit fontScale="90000"/>
          </a:bodyPr>
          <a:lstStyle/>
          <a:p>
            <a:r>
              <a:rPr lang="en-GB" sz="3200" b="1" dirty="0">
                <a:solidFill>
                  <a:srgbClr val="002060"/>
                </a:solidFill>
              </a:rPr>
              <a:t>Solución</a:t>
            </a:r>
          </a:p>
        </p:txBody>
      </p:sp>
      <p:sp>
        <p:nvSpPr>
          <p:cNvPr id="4" name="Rectangle 1">
            <a:extLst>
              <a:ext uri="{FF2B5EF4-FFF2-40B4-BE49-F238E27FC236}">
                <a16:creationId xmlns:a16="http://schemas.microsoft.com/office/drawing/2014/main" id="{29E932D3-4E27-4749-8AE0-552996D7C365}"/>
              </a:ext>
            </a:extLst>
          </p:cNvPr>
          <p:cNvSpPr/>
          <p:nvPr/>
        </p:nvSpPr>
        <p:spPr>
          <a:xfrm>
            <a:off x="989839" y="677128"/>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5" name="Text Box 2">
            <a:extLst>
              <a:ext uri="{FF2B5EF4-FFF2-40B4-BE49-F238E27FC236}">
                <a16:creationId xmlns:a16="http://schemas.microsoft.com/office/drawing/2014/main" id="{9E0B6178-4B8C-7043-A2EB-EE63CB7A7956}"/>
              </a:ext>
            </a:extLst>
          </p:cNvPr>
          <p:cNvSpPr txBox="1">
            <a:spLocks noChangeArrowheads="1"/>
          </p:cNvSpPr>
          <p:nvPr/>
        </p:nvSpPr>
        <p:spPr bwMode="auto">
          <a:xfrm>
            <a:off x="1010951" y="1074542"/>
            <a:ext cx="2440219" cy="936731"/>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beach?</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6" name="Text Box 10">
            <a:extLst>
              <a:ext uri="{FF2B5EF4-FFF2-40B4-BE49-F238E27FC236}">
                <a16:creationId xmlns:a16="http://schemas.microsoft.com/office/drawing/2014/main" id="{36A40A61-3D75-1049-BC69-71C2B258FB99}"/>
              </a:ext>
            </a:extLst>
          </p:cNvPr>
          <p:cNvSpPr txBox="1">
            <a:spLocks noChangeArrowheads="1"/>
          </p:cNvSpPr>
          <p:nvPr/>
        </p:nvSpPr>
        <p:spPr bwMode="auto">
          <a:xfrm>
            <a:off x="1027657" y="690728"/>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CuadroTexto 4">
            <a:extLst>
              <a:ext uri="{FF2B5EF4-FFF2-40B4-BE49-F238E27FC236}">
                <a16:creationId xmlns:a16="http://schemas.microsoft.com/office/drawing/2014/main" id="{5E5F786F-FE48-7B4A-8559-76A7E69CF2DA}"/>
              </a:ext>
            </a:extLst>
          </p:cNvPr>
          <p:cNvSpPr txBox="1"/>
          <p:nvPr/>
        </p:nvSpPr>
        <p:spPr>
          <a:xfrm>
            <a:off x="2573635" y="94879"/>
            <a:ext cx="1854995" cy="502766"/>
          </a:xfrm>
          <a:prstGeom prst="rect">
            <a:avLst/>
          </a:prstGeom>
          <a:noFill/>
        </p:spPr>
        <p:txBody>
          <a:bodyPr wrap="none" rtlCol="0">
            <a:spAutoFit/>
          </a:bodyPr>
          <a:lstStyle/>
          <a:p>
            <a:pPr defTabSz="914377"/>
            <a:r>
              <a:rPr lang="x-none" sz="2667" b="1" dirty="0">
                <a:solidFill>
                  <a:srgbClr val="002060"/>
                </a:solidFill>
                <a:latin typeface="Century Gothic"/>
              </a:rPr>
              <a:t>Persona A</a:t>
            </a:r>
          </a:p>
        </p:txBody>
      </p:sp>
      <p:sp>
        <p:nvSpPr>
          <p:cNvPr id="8" name="Rectangle 1">
            <a:extLst>
              <a:ext uri="{FF2B5EF4-FFF2-40B4-BE49-F238E27FC236}">
                <a16:creationId xmlns:a16="http://schemas.microsoft.com/office/drawing/2014/main" id="{95C34A03-58EF-B742-AFE9-9B488A9F228E}"/>
              </a:ext>
            </a:extLst>
          </p:cNvPr>
          <p:cNvSpPr/>
          <p:nvPr/>
        </p:nvSpPr>
        <p:spPr>
          <a:xfrm>
            <a:off x="3618991" y="677128"/>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9" name="Text Box 2">
            <a:extLst>
              <a:ext uri="{FF2B5EF4-FFF2-40B4-BE49-F238E27FC236}">
                <a16:creationId xmlns:a16="http://schemas.microsoft.com/office/drawing/2014/main" id="{69A45D71-3F71-CF4F-BF36-8A0201C803B8}"/>
              </a:ext>
            </a:extLst>
          </p:cNvPr>
          <p:cNvSpPr txBox="1">
            <a:spLocks noChangeArrowheads="1"/>
          </p:cNvSpPr>
          <p:nvPr/>
        </p:nvSpPr>
        <p:spPr bwMode="auto">
          <a:xfrm>
            <a:off x="3682307" y="798649"/>
            <a:ext cx="2260723"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visit a museum?</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0" name="Text Box 10">
            <a:extLst>
              <a:ext uri="{FF2B5EF4-FFF2-40B4-BE49-F238E27FC236}">
                <a16:creationId xmlns:a16="http://schemas.microsoft.com/office/drawing/2014/main" id="{A38D54D2-89EE-D345-82F0-08B756FDBA96}"/>
              </a:ext>
            </a:extLst>
          </p:cNvPr>
          <p:cNvSpPr txBox="1">
            <a:spLocks noChangeArrowheads="1"/>
          </p:cNvSpPr>
          <p:nvPr/>
        </p:nvSpPr>
        <p:spPr bwMode="auto">
          <a:xfrm>
            <a:off x="3615090" y="690728"/>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2</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
            <a:extLst>
              <a:ext uri="{FF2B5EF4-FFF2-40B4-BE49-F238E27FC236}">
                <a16:creationId xmlns:a16="http://schemas.microsoft.com/office/drawing/2014/main" id="{5E675CF1-0CF8-F643-A8C6-269FB69832A9}"/>
              </a:ext>
            </a:extLst>
          </p:cNvPr>
          <p:cNvSpPr/>
          <p:nvPr/>
        </p:nvSpPr>
        <p:spPr>
          <a:xfrm>
            <a:off x="987939" y="2596319"/>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12" name="Text Box 2">
            <a:extLst>
              <a:ext uri="{FF2B5EF4-FFF2-40B4-BE49-F238E27FC236}">
                <a16:creationId xmlns:a16="http://schemas.microsoft.com/office/drawing/2014/main" id="{F61A75A8-9EBF-0541-911E-CFF464BC0240}"/>
              </a:ext>
            </a:extLst>
          </p:cNvPr>
          <p:cNvSpPr txBox="1">
            <a:spLocks noChangeArrowheads="1"/>
          </p:cNvSpPr>
          <p:nvPr/>
        </p:nvSpPr>
        <p:spPr bwMode="auto">
          <a:xfrm>
            <a:off x="987939" y="2727303"/>
            <a:ext cx="2334023"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visit Italy?</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3" name="Text Box 10">
            <a:extLst>
              <a:ext uri="{FF2B5EF4-FFF2-40B4-BE49-F238E27FC236}">
                <a16:creationId xmlns:a16="http://schemas.microsoft.com/office/drawing/2014/main" id="{CCCA9772-B13A-CC49-AC13-2BBF96019CDC}"/>
              </a:ext>
            </a:extLst>
          </p:cNvPr>
          <p:cNvSpPr txBox="1">
            <a:spLocks noChangeArrowheads="1"/>
          </p:cNvSpPr>
          <p:nvPr/>
        </p:nvSpPr>
        <p:spPr bwMode="auto">
          <a:xfrm>
            <a:off x="1058609" y="2623625"/>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
            <a:extLst>
              <a:ext uri="{FF2B5EF4-FFF2-40B4-BE49-F238E27FC236}">
                <a16:creationId xmlns:a16="http://schemas.microsoft.com/office/drawing/2014/main" id="{6061A976-9596-474D-8C01-C628EAAB4A66}"/>
              </a:ext>
            </a:extLst>
          </p:cNvPr>
          <p:cNvSpPr/>
          <p:nvPr/>
        </p:nvSpPr>
        <p:spPr>
          <a:xfrm>
            <a:off x="3617091" y="2596319"/>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15" name="Text Box 2">
            <a:extLst>
              <a:ext uri="{FF2B5EF4-FFF2-40B4-BE49-F238E27FC236}">
                <a16:creationId xmlns:a16="http://schemas.microsoft.com/office/drawing/2014/main" id="{029BF768-23CD-A84E-AD51-71608B342415}"/>
              </a:ext>
            </a:extLst>
          </p:cNvPr>
          <p:cNvSpPr txBox="1">
            <a:spLocks noChangeArrowheads="1"/>
          </p:cNvSpPr>
          <p:nvPr/>
        </p:nvSpPr>
        <p:spPr bwMode="auto">
          <a:xfrm>
            <a:off x="3588775" y="3013478"/>
            <a:ext cx="2494684" cy="936731"/>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cinema?</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16" name="Text Box 10">
            <a:extLst>
              <a:ext uri="{FF2B5EF4-FFF2-40B4-BE49-F238E27FC236}">
                <a16:creationId xmlns:a16="http://schemas.microsoft.com/office/drawing/2014/main" id="{D6BABF5A-DD37-B447-9580-292ED528DBD0}"/>
              </a:ext>
            </a:extLst>
          </p:cNvPr>
          <p:cNvSpPr txBox="1">
            <a:spLocks noChangeArrowheads="1"/>
          </p:cNvSpPr>
          <p:nvPr/>
        </p:nvSpPr>
        <p:spPr bwMode="auto">
          <a:xfrm>
            <a:off x="3624996" y="2623858"/>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4</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Rectangle 1">
            <a:extLst>
              <a:ext uri="{FF2B5EF4-FFF2-40B4-BE49-F238E27FC236}">
                <a16:creationId xmlns:a16="http://schemas.microsoft.com/office/drawing/2014/main" id="{90338776-F980-6B40-809A-16CF75A13513}"/>
              </a:ext>
            </a:extLst>
          </p:cNvPr>
          <p:cNvSpPr/>
          <p:nvPr/>
        </p:nvSpPr>
        <p:spPr>
          <a:xfrm>
            <a:off x="989839" y="4480483"/>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19" name="Text Box 10">
            <a:extLst>
              <a:ext uri="{FF2B5EF4-FFF2-40B4-BE49-F238E27FC236}">
                <a16:creationId xmlns:a16="http://schemas.microsoft.com/office/drawing/2014/main" id="{021D7EAC-089F-8A4E-BEAC-7DCDCE47052B}"/>
              </a:ext>
            </a:extLst>
          </p:cNvPr>
          <p:cNvSpPr txBox="1">
            <a:spLocks noChangeArrowheads="1"/>
          </p:cNvSpPr>
          <p:nvPr/>
        </p:nvSpPr>
        <p:spPr bwMode="auto">
          <a:xfrm>
            <a:off x="1027657" y="4506270"/>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5</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0" name="Rectangle 1">
            <a:extLst>
              <a:ext uri="{FF2B5EF4-FFF2-40B4-BE49-F238E27FC236}">
                <a16:creationId xmlns:a16="http://schemas.microsoft.com/office/drawing/2014/main" id="{5404FA5A-2C1D-1149-AFA1-6621F0B7AA85}"/>
              </a:ext>
            </a:extLst>
          </p:cNvPr>
          <p:cNvSpPr/>
          <p:nvPr/>
        </p:nvSpPr>
        <p:spPr>
          <a:xfrm>
            <a:off x="3617089" y="4480483"/>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21" name="Text Box 2">
            <a:extLst>
              <a:ext uri="{FF2B5EF4-FFF2-40B4-BE49-F238E27FC236}">
                <a16:creationId xmlns:a16="http://schemas.microsoft.com/office/drawing/2014/main" id="{B28289DA-593D-FE43-BCAA-DF0654DF726D}"/>
              </a:ext>
            </a:extLst>
          </p:cNvPr>
          <p:cNvSpPr txBox="1">
            <a:spLocks noChangeArrowheads="1"/>
          </p:cNvSpPr>
          <p:nvPr/>
        </p:nvSpPr>
        <p:spPr bwMode="auto">
          <a:xfrm>
            <a:off x="3785824" y="4914575"/>
            <a:ext cx="2147629" cy="936731"/>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parties?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22" name="Text Box 10">
            <a:extLst>
              <a:ext uri="{FF2B5EF4-FFF2-40B4-BE49-F238E27FC236}">
                <a16:creationId xmlns:a16="http://schemas.microsoft.com/office/drawing/2014/main" id="{80BEF186-068D-AA42-A8CC-95F7750033AA}"/>
              </a:ext>
            </a:extLst>
          </p:cNvPr>
          <p:cNvSpPr txBox="1">
            <a:spLocks noChangeArrowheads="1"/>
          </p:cNvSpPr>
          <p:nvPr/>
        </p:nvSpPr>
        <p:spPr bwMode="auto">
          <a:xfrm>
            <a:off x="3631712" y="4501369"/>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6</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3" name="Rectangle 1">
            <a:extLst>
              <a:ext uri="{FF2B5EF4-FFF2-40B4-BE49-F238E27FC236}">
                <a16:creationId xmlns:a16="http://schemas.microsoft.com/office/drawing/2014/main" id="{7962ADB6-26C4-AF4E-8BCB-FC022414A027}"/>
              </a:ext>
            </a:extLst>
          </p:cNvPr>
          <p:cNvSpPr/>
          <p:nvPr/>
        </p:nvSpPr>
        <p:spPr>
          <a:xfrm>
            <a:off x="6605298" y="688016"/>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24" name="Text Box 2">
            <a:extLst>
              <a:ext uri="{FF2B5EF4-FFF2-40B4-BE49-F238E27FC236}">
                <a16:creationId xmlns:a16="http://schemas.microsoft.com/office/drawing/2014/main" id="{13690F22-D6AD-684E-A212-BD0283B4EFD8}"/>
              </a:ext>
            </a:extLst>
          </p:cNvPr>
          <p:cNvSpPr txBox="1">
            <a:spLocks noChangeArrowheads="1"/>
          </p:cNvSpPr>
          <p:nvPr/>
        </p:nvSpPr>
        <p:spPr bwMode="auto">
          <a:xfrm>
            <a:off x="6775395" y="854994"/>
            <a:ext cx="2118447"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visit Spain?</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25" name="Text Box 10">
            <a:extLst>
              <a:ext uri="{FF2B5EF4-FFF2-40B4-BE49-F238E27FC236}">
                <a16:creationId xmlns:a16="http://schemas.microsoft.com/office/drawing/2014/main" id="{438E32CB-89FB-8243-A888-DEC968BAA8AD}"/>
              </a:ext>
            </a:extLst>
          </p:cNvPr>
          <p:cNvSpPr txBox="1">
            <a:spLocks noChangeArrowheads="1"/>
          </p:cNvSpPr>
          <p:nvPr/>
        </p:nvSpPr>
        <p:spPr bwMode="auto">
          <a:xfrm>
            <a:off x="6665977" y="752516"/>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1</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6" name="Rectangle 1">
            <a:extLst>
              <a:ext uri="{FF2B5EF4-FFF2-40B4-BE49-F238E27FC236}">
                <a16:creationId xmlns:a16="http://schemas.microsoft.com/office/drawing/2014/main" id="{9A4AF7BB-05C1-924D-B397-1B2FCDE8B37B}"/>
              </a:ext>
            </a:extLst>
          </p:cNvPr>
          <p:cNvSpPr/>
          <p:nvPr/>
        </p:nvSpPr>
        <p:spPr>
          <a:xfrm>
            <a:off x="9234451" y="683487"/>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27" name="Text Box 2">
            <a:extLst>
              <a:ext uri="{FF2B5EF4-FFF2-40B4-BE49-F238E27FC236}">
                <a16:creationId xmlns:a16="http://schemas.microsoft.com/office/drawing/2014/main" id="{1113C86F-2086-9647-8390-5591CB61A225}"/>
              </a:ext>
            </a:extLst>
          </p:cNvPr>
          <p:cNvSpPr txBox="1">
            <a:spLocks noChangeArrowheads="1"/>
          </p:cNvSpPr>
          <p:nvPr/>
        </p:nvSpPr>
        <p:spPr bwMode="auto">
          <a:xfrm>
            <a:off x="9396344" y="898031"/>
            <a:ext cx="2167413"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mountains?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28" name="Text Box 10">
            <a:extLst>
              <a:ext uri="{FF2B5EF4-FFF2-40B4-BE49-F238E27FC236}">
                <a16:creationId xmlns:a16="http://schemas.microsoft.com/office/drawing/2014/main" id="{3C159373-67D7-9342-ABD2-7739890E1D4A}"/>
              </a:ext>
            </a:extLst>
          </p:cNvPr>
          <p:cNvSpPr txBox="1">
            <a:spLocks noChangeArrowheads="1"/>
          </p:cNvSpPr>
          <p:nvPr/>
        </p:nvSpPr>
        <p:spPr bwMode="auto">
          <a:xfrm>
            <a:off x="9299758" y="752516"/>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2</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Rectangle 1">
            <a:extLst>
              <a:ext uri="{FF2B5EF4-FFF2-40B4-BE49-F238E27FC236}">
                <a16:creationId xmlns:a16="http://schemas.microsoft.com/office/drawing/2014/main" id="{2B054773-BA69-DE48-8D35-A884B07C2E02}"/>
              </a:ext>
            </a:extLst>
          </p:cNvPr>
          <p:cNvSpPr/>
          <p:nvPr/>
        </p:nvSpPr>
        <p:spPr>
          <a:xfrm>
            <a:off x="6603397" y="2562848"/>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31" name="Text Box 10">
            <a:extLst>
              <a:ext uri="{FF2B5EF4-FFF2-40B4-BE49-F238E27FC236}">
                <a16:creationId xmlns:a16="http://schemas.microsoft.com/office/drawing/2014/main" id="{FA5A3221-CC71-3846-BF2C-F9FA4EB2F30F}"/>
              </a:ext>
            </a:extLst>
          </p:cNvPr>
          <p:cNvSpPr txBox="1">
            <a:spLocks noChangeArrowheads="1"/>
          </p:cNvSpPr>
          <p:nvPr/>
        </p:nvSpPr>
        <p:spPr bwMode="auto">
          <a:xfrm>
            <a:off x="6651456" y="2600381"/>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3</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2" name="Rectangle 1">
            <a:extLst>
              <a:ext uri="{FF2B5EF4-FFF2-40B4-BE49-F238E27FC236}">
                <a16:creationId xmlns:a16="http://schemas.microsoft.com/office/drawing/2014/main" id="{AE723BB4-4416-E547-8621-EC0F87439B92}"/>
              </a:ext>
            </a:extLst>
          </p:cNvPr>
          <p:cNvSpPr/>
          <p:nvPr/>
        </p:nvSpPr>
        <p:spPr>
          <a:xfrm>
            <a:off x="9232550" y="2558319"/>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33" name="Text Box 2">
            <a:extLst>
              <a:ext uri="{FF2B5EF4-FFF2-40B4-BE49-F238E27FC236}">
                <a16:creationId xmlns:a16="http://schemas.microsoft.com/office/drawing/2014/main" id="{B7DDA86B-5EC8-5948-B7BF-6A4F52C44E40}"/>
              </a:ext>
            </a:extLst>
          </p:cNvPr>
          <p:cNvSpPr txBox="1">
            <a:spLocks noChangeArrowheads="1"/>
          </p:cNvSpPr>
          <p:nvPr/>
        </p:nvSpPr>
        <p:spPr bwMode="auto">
          <a:xfrm>
            <a:off x="9232548" y="3054355"/>
            <a:ext cx="2385901" cy="936731"/>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to the coast?</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34" name="Text Box 10">
            <a:extLst>
              <a:ext uri="{FF2B5EF4-FFF2-40B4-BE49-F238E27FC236}">
                <a16:creationId xmlns:a16="http://schemas.microsoft.com/office/drawing/2014/main" id="{AAE11D32-D3F5-1645-97D4-595FA124B21A}"/>
              </a:ext>
            </a:extLst>
          </p:cNvPr>
          <p:cNvSpPr txBox="1">
            <a:spLocks noChangeArrowheads="1"/>
          </p:cNvSpPr>
          <p:nvPr/>
        </p:nvSpPr>
        <p:spPr bwMode="auto">
          <a:xfrm>
            <a:off x="9295767" y="2567141"/>
            <a:ext cx="284608"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4</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Rectangle 1">
            <a:extLst>
              <a:ext uri="{FF2B5EF4-FFF2-40B4-BE49-F238E27FC236}">
                <a16:creationId xmlns:a16="http://schemas.microsoft.com/office/drawing/2014/main" id="{5B859040-D01D-6F45-81D0-9E4DB6CB48EF}"/>
              </a:ext>
            </a:extLst>
          </p:cNvPr>
          <p:cNvSpPr/>
          <p:nvPr/>
        </p:nvSpPr>
        <p:spPr>
          <a:xfrm>
            <a:off x="6605298" y="4491369"/>
            <a:ext cx="2495007" cy="15965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37" name="Text Box 10">
            <a:extLst>
              <a:ext uri="{FF2B5EF4-FFF2-40B4-BE49-F238E27FC236}">
                <a16:creationId xmlns:a16="http://schemas.microsoft.com/office/drawing/2014/main" id="{E56F6244-A83A-ED47-BAF3-A33304757724}"/>
              </a:ext>
            </a:extLst>
          </p:cNvPr>
          <p:cNvSpPr txBox="1">
            <a:spLocks noChangeArrowheads="1"/>
          </p:cNvSpPr>
          <p:nvPr/>
        </p:nvSpPr>
        <p:spPr bwMode="auto">
          <a:xfrm>
            <a:off x="6642420" y="4561690"/>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5</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8" name="Rectangle 1">
            <a:extLst>
              <a:ext uri="{FF2B5EF4-FFF2-40B4-BE49-F238E27FC236}">
                <a16:creationId xmlns:a16="http://schemas.microsoft.com/office/drawing/2014/main" id="{BB875CBF-847A-8148-9496-A28E3D29F5B1}"/>
              </a:ext>
            </a:extLst>
          </p:cNvPr>
          <p:cNvSpPr/>
          <p:nvPr/>
        </p:nvSpPr>
        <p:spPr>
          <a:xfrm>
            <a:off x="9232549" y="4493717"/>
            <a:ext cx="2495007" cy="158454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7"/>
            <a:endParaRPr lang="es-ES_tradnl" sz="2000">
              <a:solidFill>
                <a:prstClr val="white"/>
              </a:solidFill>
              <a:latin typeface="Century Gothic"/>
            </a:endParaRPr>
          </a:p>
        </p:txBody>
      </p:sp>
      <p:sp>
        <p:nvSpPr>
          <p:cNvPr id="39" name="Text Box 2">
            <a:extLst>
              <a:ext uri="{FF2B5EF4-FFF2-40B4-BE49-F238E27FC236}">
                <a16:creationId xmlns:a16="http://schemas.microsoft.com/office/drawing/2014/main" id="{478C5135-D2D7-B347-84E3-34DC39ADD96B}"/>
              </a:ext>
            </a:extLst>
          </p:cNvPr>
          <p:cNvSpPr txBox="1">
            <a:spLocks noChangeArrowheads="1"/>
          </p:cNvSpPr>
          <p:nvPr/>
        </p:nvSpPr>
        <p:spPr bwMode="auto">
          <a:xfrm>
            <a:off x="9194601" y="4598479"/>
            <a:ext cx="2570900" cy="1478482"/>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a:t>
            </a:r>
          </a:p>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going to go shopping?</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40" name="Text Box 10">
            <a:extLst>
              <a:ext uri="{FF2B5EF4-FFF2-40B4-BE49-F238E27FC236}">
                <a16:creationId xmlns:a16="http://schemas.microsoft.com/office/drawing/2014/main" id="{725F1B7A-7745-7444-80D1-4458F8944DB7}"/>
              </a:ext>
            </a:extLst>
          </p:cNvPr>
          <p:cNvSpPr txBox="1">
            <a:spLocks noChangeArrowheads="1"/>
          </p:cNvSpPr>
          <p:nvPr/>
        </p:nvSpPr>
        <p:spPr bwMode="auto">
          <a:xfrm>
            <a:off x="9301084" y="4501681"/>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defTabSz="914377">
              <a:lnSpc>
                <a:spcPct val="107000"/>
              </a:lnSpc>
              <a:spcAft>
                <a:spcPts val="800"/>
              </a:spcAft>
            </a:pPr>
            <a:r>
              <a:rPr lang="en-GB"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6</a:t>
            </a:r>
            <a:endParaRPr lang="x-none" sz="20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CuadroTexto 4">
            <a:extLst>
              <a:ext uri="{FF2B5EF4-FFF2-40B4-BE49-F238E27FC236}">
                <a16:creationId xmlns:a16="http://schemas.microsoft.com/office/drawing/2014/main" id="{5E5F786F-FE48-7B4A-8559-76A7E69CF2DA}"/>
              </a:ext>
            </a:extLst>
          </p:cNvPr>
          <p:cNvSpPr txBox="1"/>
          <p:nvPr/>
        </p:nvSpPr>
        <p:spPr>
          <a:xfrm>
            <a:off x="8230656" y="88073"/>
            <a:ext cx="1800493" cy="502766"/>
          </a:xfrm>
          <a:prstGeom prst="rect">
            <a:avLst/>
          </a:prstGeom>
          <a:noFill/>
        </p:spPr>
        <p:txBody>
          <a:bodyPr wrap="none" rtlCol="0">
            <a:spAutoFit/>
          </a:bodyPr>
          <a:lstStyle/>
          <a:p>
            <a:pPr defTabSz="914377"/>
            <a:r>
              <a:rPr lang="x-none" sz="2667" b="1" dirty="0">
                <a:solidFill>
                  <a:srgbClr val="002060"/>
                </a:solidFill>
                <a:latin typeface="Century Gothic"/>
              </a:rPr>
              <a:t>Persona </a:t>
            </a:r>
            <a:r>
              <a:rPr lang="en-GB" sz="2667" b="1" dirty="0">
                <a:solidFill>
                  <a:srgbClr val="002060"/>
                </a:solidFill>
                <a:latin typeface="Century Gothic"/>
              </a:rPr>
              <a:t>B</a:t>
            </a:r>
            <a:endParaRPr lang="x-none" sz="2667" b="1" dirty="0">
              <a:solidFill>
                <a:srgbClr val="002060"/>
              </a:solidFill>
              <a:latin typeface="Century Gothic"/>
            </a:endParaRPr>
          </a:p>
        </p:txBody>
      </p:sp>
      <p:pic>
        <p:nvPicPr>
          <p:cNvPr id="42"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269" y="603955"/>
            <a:ext cx="430763" cy="448711"/>
          </a:xfrm>
          <a:prstGeom prst="rect">
            <a:avLst/>
          </a:prstGeom>
        </p:spPr>
      </p:pic>
      <p:pic>
        <p:nvPicPr>
          <p:cNvPr id="44" name="Picture 2" descr="Cross Clip Art at Cl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0071" y="2548459"/>
            <a:ext cx="476119" cy="476119"/>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396" y="2515495"/>
            <a:ext cx="430763" cy="448711"/>
          </a:xfrm>
          <a:prstGeom prst="rect">
            <a:avLst/>
          </a:prstGeom>
        </p:spPr>
      </p:pic>
      <p:pic>
        <p:nvPicPr>
          <p:cNvPr id="51"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0939" y="630638"/>
            <a:ext cx="430763" cy="448711"/>
          </a:xfrm>
          <a:prstGeom prst="rect">
            <a:avLst/>
          </a:prstGeom>
        </p:spPr>
      </p:pic>
      <p:pic>
        <p:nvPicPr>
          <p:cNvPr id="55"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664" y="4392867"/>
            <a:ext cx="430763" cy="448711"/>
          </a:xfrm>
          <a:prstGeom prst="rect">
            <a:avLst/>
          </a:prstGeom>
        </p:spPr>
      </p:pic>
      <p:pic>
        <p:nvPicPr>
          <p:cNvPr id="59" name="Picture 2" descr="Cross Clip Art at Cl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7074" y="560590"/>
            <a:ext cx="476119" cy="476119"/>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Picture 2" descr="Cross Clip Art at Cl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8822" y="2417531"/>
            <a:ext cx="476119" cy="476119"/>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9544" y="4374125"/>
            <a:ext cx="430763" cy="448711"/>
          </a:xfrm>
          <a:prstGeom prst="rect">
            <a:avLst/>
          </a:prstGeom>
        </p:spPr>
      </p:pic>
      <p:pic>
        <p:nvPicPr>
          <p:cNvPr id="61" name="Picture 8" descr="green checkmark">
            <a:extLst>
              <a:ext uri="{FF2B5EF4-FFF2-40B4-BE49-F238E27FC236}">
                <a16:creationId xmlns:a16="http://schemas.microsoft.com/office/drawing/2014/main" id="{4E970BB9-3CE8-6146-AB3D-D605FFED07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60536" y="2502947"/>
            <a:ext cx="430763" cy="448711"/>
          </a:xfrm>
          <a:prstGeom prst="rect">
            <a:avLst/>
          </a:prstGeom>
        </p:spPr>
      </p:pic>
      <p:pic>
        <p:nvPicPr>
          <p:cNvPr id="62" name="Picture 2" descr="Cross Clip Art at Cl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7345" y="4417897"/>
            <a:ext cx="476119" cy="476119"/>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Box 2">
            <a:extLst>
              <a:ext uri="{FF2B5EF4-FFF2-40B4-BE49-F238E27FC236}">
                <a16:creationId xmlns:a16="http://schemas.microsoft.com/office/drawing/2014/main" id="{8E1E5C83-6704-C24E-A36F-7B18EACE4B30}"/>
              </a:ext>
            </a:extLst>
          </p:cNvPr>
          <p:cNvSpPr txBox="1">
            <a:spLocks noChangeArrowheads="1"/>
          </p:cNvSpPr>
          <p:nvPr/>
        </p:nvSpPr>
        <p:spPr bwMode="auto">
          <a:xfrm>
            <a:off x="1049993" y="4719868"/>
            <a:ext cx="2525775"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meet up with friends?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7DCB699-9DE9-AA41-90D7-DC133CC618C2}"/>
              </a:ext>
            </a:extLst>
          </p:cNvPr>
          <p:cNvSpPr txBox="1">
            <a:spLocks noChangeArrowheads="1"/>
          </p:cNvSpPr>
          <p:nvPr/>
        </p:nvSpPr>
        <p:spPr bwMode="auto">
          <a:xfrm>
            <a:off x="6616823" y="2779221"/>
            <a:ext cx="2481580" cy="1375889"/>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Are you going to use Instagram?</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B46C66A8-A4E5-B040-BDC4-81D8ED09D859}"/>
              </a:ext>
            </a:extLst>
          </p:cNvPr>
          <p:cNvSpPr txBox="1">
            <a:spLocks noChangeArrowheads="1"/>
          </p:cNvSpPr>
          <p:nvPr/>
        </p:nvSpPr>
        <p:spPr bwMode="auto">
          <a:xfrm>
            <a:off x="6592619" y="4637662"/>
            <a:ext cx="2495007" cy="1478482"/>
          </a:xfrm>
          <a:prstGeom prst="rect">
            <a:avLst/>
          </a:prstGeom>
          <a:noFill/>
          <a:ln w="9525">
            <a:noFill/>
            <a:miter lim="800000"/>
            <a:headEnd/>
            <a:tailEnd/>
          </a:ln>
        </p:spPr>
        <p:txBody>
          <a:bodyPr rot="0" vert="horz" wrap="square" lIns="91440" tIns="45720" rIns="91440" bIns="45720" anchor="t" anchorCtr="0">
            <a:spAutoFit/>
          </a:bodyPr>
          <a:lstStyle/>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Do you go </a:t>
            </a:r>
          </a:p>
          <a:p>
            <a:pPr algn="ctr" defTabSz="914377">
              <a:lnSpc>
                <a:spcPct val="107000"/>
              </a:lnSpc>
              <a:spcAft>
                <a:spcPts val="800"/>
              </a:spcAft>
            </a:pPr>
            <a:r>
              <a:rPr lang="en-GB" sz="2667" dirty="0">
                <a:solidFill>
                  <a:srgbClr val="002060"/>
                </a:solidFill>
                <a:latin typeface="Century Gothic"/>
                <a:ea typeface="Calibri" panose="020F0502020204030204" pitchFamily="34" charset="0"/>
                <a:cs typeface="Times New Roman" panose="02020603050405020304" pitchFamily="18" charset="0"/>
              </a:rPr>
              <a:t>to interesting places?</a:t>
            </a:r>
            <a:endParaRPr lang="x-none" sz="2667" dirty="0">
              <a:solidFill>
                <a:srgbClr val="002060"/>
              </a:solidFill>
              <a:latin typeface="Century Gothic"/>
              <a:ea typeface="Calibri" panose="020F0502020204030204" pitchFamily="34" charset="0"/>
              <a:cs typeface="Times New Roman" panose="02020603050405020304" pitchFamily="18" charset="0"/>
            </a:endParaRPr>
          </a:p>
        </p:txBody>
      </p:sp>
      <p:pic>
        <p:nvPicPr>
          <p:cNvPr id="53" name="Picture 2" descr="Cross Clip Art at Clker">
            <a:extLst>
              <a:ext uri="{FF2B5EF4-FFF2-40B4-BE49-F238E27FC236}">
                <a16:creationId xmlns:a16="http://schemas.microsoft.com/office/drawing/2014/main" id="{A373CA5B-EF96-CF4A-935F-C8CA393135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915" y="585567"/>
            <a:ext cx="476119" cy="476119"/>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8" descr="green checkmark">
            <a:extLst>
              <a:ext uri="{FF2B5EF4-FFF2-40B4-BE49-F238E27FC236}">
                <a16:creationId xmlns:a16="http://schemas.microsoft.com/office/drawing/2014/main" id="{FAC595BA-9D83-A846-A46C-3E9B1BBE22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2521" y="4384151"/>
            <a:ext cx="430763" cy="448711"/>
          </a:xfrm>
          <a:prstGeom prst="rect">
            <a:avLst/>
          </a:prstGeom>
        </p:spPr>
      </p:pic>
    </p:spTree>
    <p:extLst>
      <p:ext uri="{BB962C8B-B14F-4D97-AF65-F5344CB8AC3E}">
        <p14:creationId xmlns:p14="http://schemas.microsoft.com/office/powerpoint/2010/main" val="24156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32"/>
          <p:cNvSpPr txBox="1"/>
          <p:nvPr/>
        </p:nvSpPr>
        <p:spPr>
          <a:xfrm>
            <a:off x="308554" y="1819220"/>
            <a:ext cx="3240739"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1. use the dictionary</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(normally)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pic>
        <p:nvPicPr>
          <p:cNvPr id="1391" name="Google Shape;1391;p32"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392" name="Google Shape;1392;p3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Century Gothic"/>
              <a:buNone/>
            </a:pPr>
            <a:r>
              <a:rPr lang="en-GB" sz="3000" b="1">
                <a:solidFill>
                  <a:schemeClr val="lt1"/>
                </a:solidFill>
                <a:latin typeface="Century Gothic"/>
                <a:ea typeface="Century Gothic"/>
                <a:cs typeface="Century Gothic"/>
                <a:sym typeface="Century Gothic"/>
              </a:rPr>
              <a:t>Las clases de Patricia</a:t>
            </a:r>
            <a:endParaRPr sz="3000" b="1">
              <a:solidFill>
                <a:schemeClr val="lt1"/>
              </a:solidFill>
            </a:endParaRPr>
          </a:p>
        </p:txBody>
      </p:sp>
      <p:sp>
        <p:nvSpPr>
          <p:cNvPr id="1393" name="Google Shape;1393;p32"/>
          <p:cNvSpPr/>
          <p:nvPr/>
        </p:nvSpPr>
        <p:spPr>
          <a:xfrm>
            <a:off x="10833100" y="258166"/>
            <a:ext cx="109504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hablar</a:t>
            </a:r>
            <a:endParaRPr sz="2000" b="1" i="0" u="none" strike="noStrike" cap="none">
              <a:solidFill>
                <a:srgbClr val="FFFFFF"/>
              </a:solidFill>
              <a:latin typeface="Century Gothic"/>
              <a:ea typeface="Century Gothic"/>
              <a:cs typeface="Century Gothic"/>
              <a:sym typeface="Century Gothic"/>
            </a:endParaRPr>
          </a:p>
        </p:txBody>
      </p:sp>
      <p:sp>
        <p:nvSpPr>
          <p:cNvPr id="1394" name="Google Shape;1394;p32"/>
          <p:cNvSpPr txBox="1"/>
          <p:nvPr/>
        </p:nvSpPr>
        <p:spPr>
          <a:xfrm>
            <a:off x="7828412" y="1819220"/>
            <a:ext cx="3139006"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5. listen to music</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(last Monday)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95" name="Google Shape;1395;p32"/>
          <p:cNvSpPr txBox="1"/>
          <p:nvPr/>
        </p:nvSpPr>
        <p:spPr>
          <a:xfrm>
            <a:off x="308554" y="4259057"/>
            <a:ext cx="3240739"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2. study in silence</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(last Monday)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96" name="Google Shape;1396;p32"/>
          <p:cNvSpPr txBox="1"/>
          <p:nvPr/>
        </p:nvSpPr>
        <p:spPr>
          <a:xfrm>
            <a:off x="4101026" y="1837402"/>
            <a:ext cx="3221671"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3. sing in Spanish</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(normally)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97" name="Google Shape;1397;p32"/>
          <p:cNvSpPr txBox="1"/>
          <p:nvPr/>
        </p:nvSpPr>
        <p:spPr>
          <a:xfrm>
            <a:off x="4101026" y="4259057"/>
            <a:ext cx="3221671"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4. speak with a partner</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(normally)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sp>
        <p:nvSpPr>
          <p:cNvPr id="1398" name="Google Shape;1398;p32"/>
          <p:cNvSpPr txBox="1"/>
          <p:nvPr/>
        </p:nvSpPr>
        <p:spPr>
          <a:xfrm>
            <a:off x="7828412" y="4259056"/>
            <a:ext cx="3139006" cy="2031325"/>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6. dance salsa</a:t>
            </a:r>
            <a:endParaRPr dirty="0">
              <a:latin typeface="Century Gothic" panose="020B0502020202020204" pitchFamily="34" charset="0"/>
            </a:endParaRPr>
          </a:p>
          <a:p>
            <a:pPr marL="0" marR="0" lvl="0" indent="0" algn="l" rtl="0">
              <a:lnSpc>
                <a:spcPct val="100000"/>
              </a:lnSpc>
              <a:spcBef>
                <a:spcPts val="0"/>
              </a:spcBef>
              <a:spcAft>
                <a:spcPts val="0"/>
              </a:spcAft>
              <a:buClr>
                <a:srgbClr val="1F3864"/>
              </a:buClr>
              <a:buSzPts val="1800"/>
              <a:buFont typeface="Century Gothic"/>
              <a:buNone/>
            </a:pPr>
            <a:r>
              <a:rPr lang="en-GB" sz="1800" b="1" i="0" u="none" strike="noStrike" cap="none" dirty="0">
                <a:solidFill>
                  <a:srgbClr val="1F3864"/>
                </a:solidFill>
                <a:latin typeface="Century Gothic"/>
                <a:ea typeface="Century Gothic"/>
                <a:cs typeface="Century Gothic"/>
                <a:sym typeface="Century Gothic"/>
              </a:rPr>
              <a:t>(last Monday)</a:t>
            </a:r>
            <a:endParaRPr dirty="0">
              <a:latin typeface="Century Gothic" panose="020B0502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dirty="0">
              <a:solidFill>
                <a:srgbClr val="000000"/>
              </a:solidFill>
              <a:latin typeface="Century Gothic"/>
              <a:ea typeface="Century Gothic"/>
              <a:cs typeface="Century Gothic"/>
              <a:sym typeface="Century Gothic"/>
            </a:endParaRPr>
          </a:p>
        </p:txBody>
      </p:sp>
      <p:pic>
        <p:nvPicPr>
          <p:cNvPr id="1399" name="Google Shape;1399;p32"/>
          <p:cNvPicPr preferRelativeResize="0"/>
          <p:nvPr/>
        </p:nvPicPr>
        <p:blipFill rotWithShape="1">
          <a:blip r:embed="rId4">
            <a:alphaModFix/>
          </a:blip>
          <a:srcRect b="51348"/>
          <a:stretch/>
        </p:blipFill>
        <p:spPr>
          <a:xfrm>
            <a:off x="6303485" y="695871"/>
            <a:ext cx="1027779" cy="1020022"/>
          </a:xfrm>
          <a:prstGeom prst="rect">
            <a:avLst/>
          </a:prstGeom>
          <a:noFill/>
          <a:ln>
            <a:noFill/>
          </a:ln>
        </p:spPr>
      </p:pic>
      <p:pic>
        <p:nvPicPr>
          <p:cNvPr id="1400" name="Google Shape;1400;p32" descr="http://www.clker.com/cliparts/3/0/3/8/1194986541442028018ear_-_body_part_nicu_buc_01.svg.med.png"/>
          <p:cNvPicPr preferRelativeResize="0"/>
          <p:nvPr/>
        </p:nvPicPr>
        <p:blipFill rotWithShape="1">
          <a:blip r:embed="rId5">
            <a:alphaModFix/>
          </a:blip>
          <a:srcRect/>
          <a:stretch/>
        </p:blipFill>
        <p:spPr>
          <a:xfrm>
            <a:off x="9178321" y="2401101"/>
            <a:ext cx="727038" cy="1211730"/>
          </a:xfrm>
          <a:prstGeom prst="rect">
            <a:avLst/>
          </a:prstGeom>
          <a:noFill/>
          <a:ln>
            <a:noFill/>
          </a:ln>
        </p:spPr>
      </p:pic>
      <p:pic>
        <p:nvPicPr>
          <p:cNvPr id="1401" name="Google Shape;1401;p32" descr="http://www.clker.com/cliparts/4/e/2/9/1194986473930810829smiley119.svg.med.png"/>
          <p:cNvPicPr preferRelativeResize="0"/>
          <p:nvPr/>
        </p:nvPicPr>
        <p:blipFill rotWithShape="1">
          <a:blip r:embed="rId6">
            <a:alphaModFix/>
          </a:blip>
          <a:srcRect/>
          <a:stretch/>
        </p:blipFill>
        <p:spPr>
          <a:xfrm>
            <a:off x="1362826" y="4914281"/>
            <a:ext cx="992505" cy="1198268"/>
          </a:xfrm>
          <a:prstGeom prst="rect">
            <a:avLst/>
          </a:prstGeom>
          <a:noFill/>
          <a:ln>
            <a:noFill/>
          </a:ln>
        </p:spPr>
      </p:pic>
      <p:pic>
        <p:nvPicPr>
          <p:cNvPr id="1402" name="Google Shape;1402;p32" descr="http://www.clker.com/cliparts/5/b/9/8/1194984513646717809chat_icon_01.svg.med.png"/>
          <p:cNvPicPr preferRelativeResize="0"/>
          <p:nvPr/>
        </p:nvPicPr>
        <p:blipFill rotWithShape="1">
          <a:blip r:embed="rId7">
            <a:alphaModFix/>
          </a:blip>
          <a:srcRect/>
          <a:stretch/>
        </p:blipFill>
        <p:spPr>
          <a:xfrm>
            <a:off x="5040534" y="4928283"/>
            <a:ext cx="1180665" cy="1180665"/>
          </a:xfrm>
          <a:prstGeom prst="rect">
            <a:avLst/>
          </a:prstGeom>
          <a:noFill/>
          <a:ln>
            <a:noFill/>
          </a:ln>
        </p:spPr>
      </p:pic>
      <p:grpSp>
        <p:nvGrpSpPr>
          <p:cNvPr id="1403" name="Google Shape;1403;p32"/>
          <p:cNvGrpSpPr/>
          <p:nvPr/>
        </p:nvGrpSpPr>
        <p:grpSpPr>
          <a:xfrm>
            <a:off x="1288856" y="2306807"/>
            <a:ext cx="1557768" cy="1508465"/>
            <a:chOff x="1288856" y="2306807"/>
            <a:chExt cx="1557768" cy="1508465"/>
          </a:xfrm>
        </p:grpSpPr>
        <p:pic>
          <p:nvPicPr>
            <p:cNvPr id="1404" name="Google Shape;1404;p32"/>
            <p:cNvPicPr preferRelativeResize="0"/>
            <p:nvPr/>
          </p:nvPicPr>
          <p:blipFill rotWithShape="1">
            <a:blip r:embed="rId8">
              <a:alphaModFix/>
            </a:blip>
            <a:srcRect b="51348"/>
            <a:stretch/>
          </p:blipFill>
          <p:spPr>
            <a:xfrm>
              <a:off x="1439817" y="2306807"/>
              <a:ext cx="1255846" cy="1246368"/>
            </a:xfrm>
            <a:prstGeom prst="rect">
              <a:avLst/>
            </a:prstGeom>
            <a:noFill/>
            <a:ln>
              <a:noFill/>
            </a:ln>
          </p:spPr>
        </p:pic>
        <p:pic>
          <p:nvPicPr>
            <p:cNvPr id="1405" name="Google Shape;1405;p32"/>
            <p:cNvPicPr preferRelativeResize="0"/>
            <p:nvPr/>
          </p:nvPicPr>
          <p:blipFill rotWithShape="1">
            <a:blip r:embed="rId9">
              <a:alphaModFix/>
            </a:blip>
            <a:srcRect t="44081"/>
            <a:stretch/>
          </p:blipFill>
          <p:spPr>
            <a:xfrm>
              <a:off x="1288856" y="3087428"/>
              <a:ext cx="1557768" cy="727844"/>
            </a:xfrm>
            <a:prstGeom prst="rect">
              <a:avLst/>
            </a:prstGeom>
            <a:noFill/>
            <a:ln>
              <a:noFill/>
            </a:ln>
          </p:spPr>
        </p:pic>
      </p:grpSp>
      <p:grpSp>
        <p:nvGrpSpPr>
          <p:cNvPr id="1406" name="Google Shape;1406;p32"/>
          <p:cNvGrpSpPr/>
          <p:nvPr/>
        </p:nvGrpSpPr>
        <p:grpSpPr>
          <a:xfrm>
            <a:off x="8327824" y="4515835"/>
            <a:ext cx="2420257" cy="1593113"/>
            <a:chOff x="8327824" y="4515835"/>
            <a:chExt cx="2420257" cy="1593113"/>
          </a:xfrm>
        </p:grpSpPr>
        <p:pic>
          <p:nvPicPr>
            <p:cNvPr id="1407" name="Google Shape;1407;p32"/>
            <p:cNvPicPr preferRelativeResize="0"/>
            <p:nvPr/>
          </p:nvPicPr>
          <p:blipFill rotWithShape="1">
            <a:blip r:embed="rId10">
              <a:alphaModFix/>
            </a:blip>
            <a:srcRect/>
            <a:stretch/>
          </p:blipFill>
          <p:spPr>
            <a:xfrm>
              <a:off x="8327824" y="4924345"/>
              <a:ext cx="2197848" cy="1184603"/>
            </a:xfrm>
            <a:prstGeom prst="rect">
              <a:avLst/>
            </a:prstGeom>
            <a:noFill/>
            <a:ln>
              <a:noFill/>
            </a:ln>
          </p:spPr>
        </p:pic>
        <p:pic>
          <p:nvPicPr>
            <p:cNvPr id="1408" name="Google Shape;1408;p32"/>
            <p:cNvPicPr preferRelativeResize="0"/>
            <p:nvPr/>
          </p:nvPicPr>
          <p:blipFill rotWithShape="1">
            <a:blip r:embed="rId11">
              <a:alphaModFix/>
            </a:blip>
            <a:srcRect/>
            <a:stretch/>
          </p:blipFill>
          <p:spPr>
            <a:xfrm rot="-1386429">
              <a:off x="10189661" y="4586668"/>
              <a:ext cx="471368" cy="539996"/>
            </a:xfrm>
            <a:prstGeom prst="rect">
              <a:avLst/>
            </a:prstGeom>
            <a:noFill/>
            <a:ln>
              <a:noFill/>
            </a:ln>
          </p:spPr>
        </p:pic>
      </p:grpSp>
      <p:pic>
        <p:nvPicPr>
          <p:cNvPr id="1409" name="Google Shape;1409;p32"/>
          <p:cNvPicPr preferRelativeResize="0"/>
          <p:nvPr/>
        </p:nvPicPr>
        <p:blipFill rotWithShape="1">
          <a:blip r:embed="rId12">
            <a:alphaModFix/>
          </a:blip>
          <a:srcRect b="30197"/>
          <a:stretch/>
        </p:blipFill>
        <p:spPr>
          <a:xfrm>
            <a:off x="4379054" y="2377877"/>
            <a:ext cx="2619596" cy="1472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33"/>
          <p:cNvSpPr/>
          <p:nvPr/>
        </p:nvSpPr>
        <p:spPr>
          <a:xfrm>
            <a:off x="10833100" y="258166"/>
            <a:ext cx="109504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endParaRPr sz="2000" b="1" i="0" u="none" strike="noStrike" cap="none">
              <a:solidFill>
                <a:srgbClr val="FFFFFF"/>
              </a:solidFill>
              <a:latin typeface="Century Gothic"/>
              <a:ea typeface="Century Gothic"/>
              <a:cs typeface="Century Gothic"/>
              <a:sym typeface="Century Gothic"/>
            </a:endParaRPr>
          </a:p>
        </p:txBody>
      </p:sp>
      <p:graphicFrame>
        <p:nvGraphicFramePr>
          <p:cNvPr id="1416" name="Google Shape;1416;p33"/>
          <p:cNvGraphicFramePr/>
          <p:nvPr/>
        </p:nvGraphicFramePr>
        <p:xfrm>
          <a:off x="3493740" y="821110"/>
          <a:ext cx="7740325" cy="2773750"/>
        </p:xfrm>
        <a:graphic>
          <a:graphicData uri="http://schemas.openxmlformats.org/drawingml/2006/table">
            <a:tbl>
              <a:tblPr>
                <a:noFill/>
              </a:tblPr>
              <a:tblGrid>
                <a:gridCol w="4667375">
                  <a:extLst>
                    <a:ext uri="{9D8B030D-6E8A-4147-A177-3AD203B41FA5}">
                      <a16:colId xmlns:a16="http://schemas.microsoft.com/office/drawing/2014/main" val="20000"/>
                    </a:ext>
                  </a:extLst>
                </a:gridCol>
                <a:gridCol w="1737625">
                  <a:extLst>
                    <a:ext uri="{9D8B030D-6E8A-4147-A177-3AD203B41FA5}">
                      <a16:colId xmlns:a16="http://schemas.microsoft.com/office/drawing/2014/main" val="20001"/>
                    </a:ext>
                  </a:extLst>
                </a:gridCol>
                <a:gridCol w="1335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ED7D3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last Monday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normally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1. usar </a:t>
                      </a:r>
                      <a:r>
                        <a:rPr lang="en-GB" sz="2000" dirty="0" err="1">
                          <a:solidFill>
                            <a:srgbClr val="1F3864"/>
                          </a:solidFill>
                          <a:latin typeface="Century Gothic"/>
                          <a:ea typeface="Century Gothic"/>
                          <a:cs typeface="Century Gothic"/>
                          <a:sym typeface="Century Gothic"/>
                        </a:rPr>
                        <a:t>el</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diccionario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2. </a:t>
                      </a:r>
                      <a:r>
                        <a:rPr lang="en-GB" sz="2000" dirty="0" err="1">
                          <a:solidFill>
                            <a:srgbClr val="1F3864"/>
                          </a:solidFill>
                          <a:latin typeface="Century Gothic"/>
                          <a:ea typeface="Century Gothic"/>
                          <a:cs typeface="Century Gothic"/>
                          <a:sym typeface="Century Gothic"/>
                        </a:rPr>
                        <a:t>estudiar</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en</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silencio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3. cantar en espanol</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4. hablar con una pareja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5. escuchar música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6. </a:t>
                      </a:r>
                      <a:r>
                        <a:rPr lang="en-GB" sz="2000" dirty="0" err="1">
                          <a:solidFill>
                            <a:srgbClr val="1F3864"/>
                          </a:solidFill>
                          <a:latin typeface="Century Gothic"/>
                          <a:ea typeface="Century Gothic"/>
                          <a:cs typeface="Century Gothic"/>
                          <a:sym typeface="Century Gothic"/>
                        </a:rPr>
                        <a:t>bailar</a:t>
                      </a:r>
                      <a:r>
                        <a:rPr lang="en-GB" sz="2000" dirty="0">
                          <a:solidFill>
                            <a:srgbClr val="1F3864"/>
                          </a:solidFill>
                          <a:latin typeface="Century Gothic"/>
                          <a:ea typeface="Century Gothic"/>
                          <a:cs typeface="Century Gothic"/>
                          <a:sym typeface="Century Gothic"/>
                        </a:rPr>
                        <a:t> salsa</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417" name="Google Shape;1417;p33"/>
          <p:cNvGraphicFramePr/>
          <p:nvPr/>
        </p:nvGraphicFramePr>
        <p:xfrm>
          <a:off x="3493740" y="3594790"/>
          <a:ext cx="7740325" cy="2773750"/>
        </p:xfrm>
        <a:graphic>
          <a:graphicData uri="http://schemas.openxmlformats.org/drawingml/2006/table">
            <a:tbl>
              <a:tblPr>
                <a:noFill/>
              </a:tblPr>
              <a:tblGrid>
                <a:gridCol w="4667375">
                  <a:extLst>
                    <a:ext uri="{9D8B030D-6E8A-4147-A177-3AD203B41FA5}">
                      <a16:colId xmlns:a16="http://schemas.microsoft.com/office/drawing/2014/main" val="20000"/>
                    </a:ext>
                  </a:extLst>
                </a:gridCol>
                <a:gridCol w="1737625">
                  <a:extLst>
                    <a:ext uri="{9D8B030D-6E8A-4147-A177-3AD203B41FA5}">
                      <a16:colId xmlns:a16="http://schemas.microsoft.com/office/drawing/2014/main" val="20001"/>
                    </a:ext>
                  </a:extLst>
                </a:gridCol>
                <a:gridCol w="1335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ED7D3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last Monday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normally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1. usar </a:t>
                      </a:r>
                      <a:r>
                        <a:rPr lang="en-GB" sz="2000" dirty="0" err="1">
                          <a:solidFill>
                            <a:srgbClr val="1F3864"/>
                          </a:solidFill>
                          <a:latin typeface="Century Gothic"/>
                          <a:ea typeface="Century Gothic"/>
                          <a:cs typeface="Century Gothic"/>
                          <a:sym typeface="Century Gothic"/>
                        </a:rPr>
                        <a:t>el</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diccionario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2. </a:t>
                      </a:r>
                      <a:r>
                        <a:rPr lang="en-GB" sz="2000" dirty="0" err="1">
                          <a:solidFill>
                            <a:srgbClr val="1F3864"/>
                          </a:solidFill>
                          <a:latin typeface="Century Gothic"/>
                          <a:ea typeface="Century Gothic"/>
                          <a:cs typeface="Century Gothic"/>
                          <a:sym typeface="Century Gothic"/>
                        </a:rPr>
                        <a:t>estudiar</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en</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silencio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3. cantar en espanol</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4. hablar con una pareja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5. escuchar música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6. </a:t>
                      </a:r>
                      <a:r>
                        <a:rPr lang="en-GB" sz="2000" dirty="0" err="1">
                          <a:solidFill>
                            <a:srgbClr val="1F3864"/>
                          </a:solidFill>
                          <a:latin typeface="Century Gothic"/>
                          <a:ea typeface="Century Gothic"/>
                          <a:cs typeface="Century Gothic"/>
                          <a:sym typeface="Century Gothic"/>
                        </a:rPr>
                        <a:t>bailar</a:t>
                      </a:r>
                      <a:r>
                        <a:rPr lang="en-GB" sz="2000" dirty="0">
                          <a:solidFill>
                            <a:srgbClr val="1F3864"/>
                          </a:solidFill>
                          <a:latin typeface="Century Gothic"/>
                          <a:ea typeface="Century Gothic"/>
                          <a:cs typeface="Century Gothic"/>
                          <a:sym typeface="Century Gothic"/>
                        </a:rPr>
                        <a:t> salsa</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18" name="Google Shape;1418;p33"/>
          <p:cNvSpPr txBox="1"/>
          <p:nvPr/>
        </p:nvSpPr>
        <p:spPr>
          <a:xfrm>
            <a:off x="1340105" y="1974039"/>
            <a:ext cx="242443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000"/>
              <a:buFont typeface="Century Gothic"/>
              <a:buNone/>
            </a:pPr>
            <a:r>
              <a:rPr lang="en-GB" sz="2000" b="1">
                <a:solidFill>
                  <a:srgbClr val="1F3864"/>
                </a:solidFill>
                <a:latin typeface="Century Gothic"/>
                <a:ea typeface="Century Gothic"/>
                <a:cs typeface="Century Gothic"/>
                <a:sym typeface="Century Gothic"/>
              </a:rPr>
              <a:t>Las clases de Pedro</a:t>
            </a:r>
            <a:endParaRPr sz="2000" b="1" i="0" u="none" strike="noStrike" cap="none">
              <a:solidFill>
                <a:srgbClr val="1F3864"/>
              </a:solidFill>
              <a:latin typeface="Century Gothic"/>
              <a:ea typeface="Century Gothic"/>
              <a:cs typeface="Century Gothic"/>
              <a:sym typeface="Century Gothic"/>
            </a:endParaRPr>
          </a:p>
        </p:txBody>
      </p:sp>
      <p:sp>
        <p:nvSpPr>
          <p:cNvPr id="1419" name="Google Shape;1419;p33"/>
          <p:cNvSpPr txBox="1"/>
          <p:nvPr/>
        </p:nvSpPr>
        <p:spPr>
          <a:xfrm>
            <a:off x="139069" y="3941858"/>
            <a:ext cx="2999916" cy="400110"/>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000"/>
              <a:buFont typeface="Century Gothic"/>
              <a:buNone/>
            </a:pPr>
            <a:r>
              <a:rPr lang="en-GB" sz="2000" b="1" i="0" strike="noStrike" cap="none">
                <a:solidFill>
                  <a:srgbClr val="1F3864"/>
                </a:solidFill>
                <a:latin typeface="Century Gothic"/>
                <a:ea typeface="Century Gothic"/>
                <a:cs typeface="Century Gothic"/>
                <a:sym typeface="Century Gothic"/>
              </a:rPr>
              <a:t>Persona A</a:t>
            </a:r>
            <a:endParaRPr sz="2000" b="1" i="0" strike="noStrike" cap="none">
              <a:solidFill>
                <a:srgbClr val="1F3864"/>
              </a:solidFill>
              <a:latin typeface="Century Gothic"/>
              <a:ea typeface="Century Gothic"/>
              <a:cs typeface="Century Gothic"/>
              <a:sym typeface="Century Gothic"/>
            </a:endParaRPr>
          </a:p>
        </p:txBody>
      </p:sp>
      <p:sp>
        <p:nvSpPr>
          <p:cNvPr id="1420" name="Google Shape;1420;p33"/>
          <p:cNvSpPr txBox="1"/>
          <p:nvPr/>
        </p:nvSpPr>
        <p:spPr>
          <a:xfrm>
            <a:off x="1340105" y="4853229"/>
            <a:ext cx="242443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000"/>
              <a:buFont typeface="Century Gothic"/>
              <a:buNone/>
            </a:pPr>
            <a:r>
              <a:rPr lang="en-GB" sz="2000" b="1">
                <a:solidFill>
                  <a:srgbClr val="1F3864"/>
                </a:solidFill>
                <a:latin typeface="Century Gothic"/>
                <a:ea typeface="Century Gothic"/>
                <a:cs typeface="Century Gothic"/>
                <a:sym typeface="Century Gothic"/>
              </a:rPr>
              <a:t>Las clases de Patricia</a:t>
            </a:r>
            <a:endParaRPr sz="2000" b="1" i="0" u="none" strike="noStrike" cap="none">
              <a:solidFill>
                <a:srgbClr val="1F3864"/>
              </a:solidFill>
              <a:latin typeface="Century Gothic"/>
              <a:ea typeface="Century Gothic"/>
              <a:cs typeface="Century Gothic"/>
              <a:sym typeface="Century Gothic"/>
            </a:endParaRPr>
          </a:p>
        </p:txBody>
      </p:sp>
      <p:pic>
        <p:nvPicPr>
          <p:cNvPr id="1421" name="Google Shape;1421;p33"/>
          <p:cNvPicPr preferRelativeResize="0"/>
          <p:nvPr/>
        </p:nvPicPr>
        <p:blipFill rotWithShape="1">
          <a:blip r:embed="rId3">
            <a:alphaModFix/>
          </a:blip>
          <a:srcRect b="51348"/>
          <a:stretch/>
        </p:blipFill>
        <p:spPr>
          <a:xfrm>
            <a:off x="312326" y="4697161"/>
            <a:ext cx="1027779" cy="1020022"/>
          </a:xfrm>
          <a:prstGeom prst="rect">
            <a:avLst/>
          </a:prstGeom>
          <a:noFill/>
          <a:ln>
            <a:noFill/>
          </a:ln>
        </p:spPr>
      </p:pic>
      <p:pic>
        <p:nvPicPr>
          <p:cNvPr id="1422" name="Google Shape;1422;p33"/>
          <p:cNvPicPr preferRelativeResize="0"/>
          <p:nvPr/>
        </p:nvPicPr>
        <p:blipFill rotWithShape="1">
          <a:blip r:embed="rId4">
            <a:alphaModFix/>
          </a:blip>
          <a:srcRect r="54144" b="62786"/>
          <a:stretch/>
        </p:blipFill>
        <p:spPr>
          <a:xfrm>
            <a:off x="289968" y="1825782"/>
            <a:ext cx="1050137" cy="1004401"/>
          </a:xfrm>
          <a:prstGeom prst="rect">
            <a:avLst/>
          </a:prstGeom>
          <a:noFill/>
          <a:ln>
            <a:noFill/>
          </a:ln>
        </p:spPr>
      </p:pic>
      <p:sp>
        <p:nvSpPr>
          <p:cNvPr id="1423" name="Google Shape;1423;p33"/>
          <p:cNvSpPr txBox="1"/>
          <p:nvPr/>
        </p:nvSpPr>
        <p:spPr>
          <a:xfrm>
            <a:off x="139069" y="1270534"/>
            <a:ext cx="2999916" cy="400110"/>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000"/>
              <a:buFont typeface="Century Gothic"/>
              <a:buNone/>
            </a:pPr>
            <a:r>
              <a:rPr lang="en-GB" sz="2000" b="1" i="0" strike="noStrike" cap="none">
                <a:solidFill>
                  <a:srgbClr val="1F3864"/>
                </a:solidFill>
                <a:latin typeface="Century Gothic"/>
                <a:ea typeface="Century Gothic"/>
                <a:cs typeface="Century Gothic"/>
                <a:sym typeface="Century Gothic"/>
              </a:rPr>
              <a:t>Persona B</a:t>
            </a:r>
            <a:endParaRPr sz="2000" b="1" i="0" strike="noStrike" cap="none">
              <a:solidFill>
                <a:srgbClr val="1F3864"/>
              </a:solidFill>
              <a:latin typeface="Century Gothic"/>
              <a:ea typeface="Century Gothic"/>
              <a:cs typeface="Century Gothic"/>
              <a:sym typeface="Century Gothic"/>
            </a:endParaRPr>
          </a:p>
        </p:txBody>
      </p:sp>
      <p:sp>
        <p:nvSpPr>
          <p:cNvPr id="1424" name="Google Shape;1424;p33"/>
          <p:cNvSpPr txBox="1">
            <a:spLocks noGrp="1"/>
          </p:cNvSpPr>
          <p:nvPr>
            <p:ph type="title"/>
          </p:nvPr>
        </p:nvSpPr>
        <p:spPr>
          <a:xfrm>
            <a:off x="10871199" y="274946"/>
            <a:ext cx="1018843" cy="3673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Font typeface="Century Gothic"/>
              <a:buNone/>
            </a:pPr>
            <a:r>
              <a:rPr lang="en-GB" sz="2000" b="1">
                <a:solidFill>
                  <a:schemeClr val="lt1"/>
                </a:solidFill>
              </a:rPr>
              <a:t>hablar</a:t>
            </a:r>
            <a:endParaRPr sz="2000" b="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graphicFrame>
        <p:nvGraphicFramePr>
          <p:cNvPr id="1430" name="Google Shape;1430;p34"/>
          <p:cNvGraphicFramePr/>
          <p:nvPr/>
        </p:nvGraphicFramePr>
        <p:xfrm>
          <a:off x="3493740" y="821110"/>
          <a:ext cx="7740325" cy="2773750"/>
        </p:xfrm>
        <a:graphic>
          <a:graphicData uri="http://schemas.openxmlformats.org/drawingml/2006/table">
            <a:tbl>
              <a:tblPr>
                <a:noFill/>
              </a:tblPr>
              <a:tblGrid>
                <a:gridCol w="4667375">
                  <a:extLst>
                    <a:ext uri="{9D8B030D-6E8A-4147-A177-3AD203B41FA5}">
                      <a16:colId xmlns:a16="http://schemas.microsoft.com/office/drawing/2014/main" val="20000"/>
                    </a:ext>
                  </a:extLst>
                </a:gridCol>
                <a:gridCol w="1737625">
                  <a:extLst>
                    <a:ext uri="{9D8B030D-6E8A-4147-A177-3AD203B41FA5}">
                      <a16:colId xmlns:a16="http://schemas.microsoft.com/office/drawing/2014/main" val="20001"/>
                    </a:ext>
                  </a:extLst>
                </a:gridCol>
                <a:gridCol w="1335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ED7D3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last Monday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normally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1. usar </a:t>
                      </a:r>
                      <a:r>
                        <a:rPr lang="en-GB" sz="2000" dirty="0" err="1">
                          <a:solidFill>
                            <a:srgbClr val="1F3864"/>
                          </a:solidFill>
                          <a:latin typeface="Century Gothic"/>
                          <a:ea typeface="Century Gothic"/>
                          <a:cs typeface="Century Gothic"/>
                          <a:sym typeface="Century Gothic"/>
                        </a:rPr>
                        <a:t>el</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diccionario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2. </a:t>
                      </a:r>
                      <a:r>
                        <a:rPr lang="en-GB" sz="2000" dirty="0" err="1">
                          <a:solidFill>
                            <a:srgbClr val="1F3864"/>
                          </a:solidFill>
                          <a:latin typeface="Century Gothic"/>
                          <a:ea typeface="Century Gothic"/>
                          <a:cs typeface="Century Gothic"/>
                          <a:sym typeface="Century Gothic"/>
                        </a:rPr>
                        <a:t>estudiar</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en</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silencio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3. cantar en espanol</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4. hablar con una pareja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5. escuchar música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6. </a:t>
                      </a:r>
                      <a:r>
                        <a:rPr lang="en-GB" sz="2000" dirty="0" err="1">
                          <a:solidFill>
                            <a:srgbClr val="1F3864"/>
                          </a:solidFill>
                          <a:latin typeface="Century Gothic"/>
                          <a:ea typeface="Century Gothic"/>
                          <a:cs typeface="Century Gothic"/>
                          <a:sym typeface="Century Gothic"/>
                        </a:rPr>
                        <a:t>bailar</a:t>
                      </a:r>
                      <a:r>
                        <a:rPr lang="en-GB" sz="2000" dirty="0">
                          <a:solidFill>
                            <a:srgbClr val="1F3864"/>
                          </a:solidFill>
                          <a:latin typeface="Century Gothic"/>
                          <a:ea typeface="Century Gothic"/>
                          <a:cs typeface="Century Gothic"/>
                          <a:sym typeface="Century Gothic"/>
                        </a:rPr>
                        <a:t> salsa</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431" name="Google Shape;1431;p34"/>
          <p:cNvGraphicFramePr/>
          <p:nvPr/>
        </p:nvGraphicFramePr>
        <p:xfrm>
          <a:off x="3493740" y="3594790"/>
          <a:ext cx="7740325" cy="2773750"/>
        </p:xfrm>
        <a:graphic>
          <a:graphicData uri="http://schemas.openxmlformats.org/drawingml/2006/table">
            <a:tbl>
              <a:tblPr>
                <a:noFill/>
              </a:tblPr>
              <a:tblGrid>
                <a:gridCol w="4667375">
                  <a:extLst>
                    <a:ext uri="{9D8B030D-6E8A-4147-A177-3AD203B41FA5}">
                      <a16:colId xmlns:a16="http://schemas.microsoft.com/office/drawing/2014/main" val="20000"/>
                    </a:ext>
                  </a:extLst>
                </a:gridCol>
                <a:gridCol w="1737625">
                  <a:extLst>
                    <a:ext uri="{9D8B030D-6E8A-4147-A177-3AD203B41FA5}">
                      <a16:colId xmlns:a16="http://schemas.microsoft.com/office/drawing/2014/main" val="20001"/>
                    </a:ext>
                  </a:extLst>
                </a:gridCol>
                <a:gridCol w="1335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dirty="0">
                        <a:solidFill>
                          <a:srgbClr val="1F3864"/>
                        </a:solidFill>
                        <a:latin typeface="Century Gothic"/>
                        <a:ea typeface="Century Gothic"/>
                        <a:cs typeface="Century Gothic"/>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ED7D3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last Monday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normally</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25400" cap="flat" cmpd="sng">
                      <a:solidFill>
                        <a:srgbClr val="ED7D3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1. usar </a:t>
                      </a:r>
                      <a:r>
                        <a:rPr lang="en-GB" sz="2000" dirty="0" err="1">
                          <a:solidFill>
                            <a:srgbClr val="1F3864"/>
                          </a:solidFill>
                          <a:latin typeface="Century Gothic"/>
                          <a:ea typeface="Century Gothic"/>
                          <a:cs typeface="Century Gothic"/>
                          <a:sym typeface="Century Gothic"/>
                        </a:rPr>
                        <a:t>el</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diccionario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254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2. </a:t>
                      </a:r>
                      <a:r>
                        <a:rPr lang="en-GB" sz="2000" dirty="0" err="1">
                          <a:solidFill>
                            <a:srgbClr val="1F3864"/>
                          </a:solidFill>
                          <a:latin typeface="Century Gothic"/>
                          <a:ea typeface="Century Gothic"/>
                          <a:cs typeface="Century Gothic"/>
                          <a:sym typeface="Century Gothic"/>
                        </a:rPr>
                        <a:t>estudiar</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en</a:t>
                      </a:r>
                      <a:r>
                        <a:rPr lang="en-GB" sz="2000" dirty="0">
                          <a:solidFill>
                            <a:srgbClr val="1F3864"/>
                          </a:solidFill>
                          <a:latin typeface="Century Gothic"/>
                          <a:ea typeface="Century Gothic"/>
                          <a:cs typeface="Century Gothic"/>
                          <a:sym typeface="Century Gothic"/>
                        </a:rPr>
                        <a:t> </a:t>
                      </a:r>
                      <a:r>
                        <a:rPr lang="en-GB" sz="2000" dirty="0" err="1">
                          <a:solidFill>
                            <a:srgbClr val="1F3864"/>
                          </a:solidFill>
                          <a:latin typeface="Century Gothic"/>
                          <a:ea typeface="Century Gothic"/>
                          <a:cs typeface="Century Gothic"/>
                          <a:sym typeface="Century Gothic"/>
                        </a:rPr>
                        <a:t>silencio</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3. cantar en espanol</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4. hablar con una pareja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2000">
                          <a:solidFill>
                            <a:srgbClr val="1F3864"/>
                          </a:solidFill>
                          <a:latin typeface="Century Gothic"/>
                          <a:ea typeface="Century Gothic"/>
                          <a:cs typeface="Century Gothic"/>
                          <a:sym typeface="Century Gothic"/>
                        </a:rPr>
                        <a:t>5. escuchar música</a:t>
                      </a: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solidFill>
                      <a:srgbClr val="ED7D31">
                        <a:alpha val="20000"/>
                      </a:srgbClr>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2000" dirty="0">
                          <a:solidFill>
                            <a:srgbClr val="1F3864"/>
                          </a:solidFill>
                          <a:latin typeface="Century Gothic"/>
                          <a:ea typeface="Century Gothic"/>
                          <a:cs typeface="Century Gothic"/>
                          <a:sym typeface="Century Gothic"/>
                        </a:rPr>
                        <a:t>6. </a:t>
                      </a:r>
                      <a:r>
                        <a:rPr lang="en-GB" sz="2000" dirty="0" err="1">
                          <a:solidFill>
                            <a:srgbClr val="1F3864"/>
                          </a:solidFill>
                          <a:latin typeface="Century Gothic"/>
                          <a:ea typeface="Century Gothic"/>
                          <a:cs typeface="Century Gothic"/>
                          <a:sym typeface="Century Gothic"/>
                        </a:rPr>
                        <a:t>bailar</a:t>
                      </a:r>
                      <a:r>
                        <a:rPr lang="en-GB" sz="2000" dirty="0">
                          <a:solidFill>
                            <a:srgbClr val="1F3864"/>
                          </a:solidFill>
                          <a:latin typeface="Century Gothic"/>
                          <a:ea typeface="Century Gothic"/>
                          <a:cs typeface="Century Gothic"/>
                          <a:sym typeface="Century Gothic"/>
                        </a:rPr>
                        <a:t> salsa</a:t>
                      </a:r>
                      <a:endParaRPr b="0" i="0" dirty="0">
                        <a:latin typeface="Century Gothic" panose="020B0502020202020204" pitchFamily="34" charset="0"/>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tc>
                  <a:txBody>
                    <a:bodyPr/>
                    <a:lstStyle/>
                    <a:p>
                      <a:pPr marL="0" marR="0" lvl="0" indent="0" algn="l" rtl="0">
                        <a:spcBef>
                          <a:spcPts val="0"/>
                        </a:spcBef>
                        <a:spcAft>
                          <a:spcPts val="0"/>
                        </a:spcAft>
                        <a:buNone/>
                      </a:pPr>
                      <a:endParaRPr sz="2000">
                        <a:solidFill>
                          <a:srgbClr val="1F3864"/>
                        </a:solidFill>
                        <a:latin typeface="Century Gothic"/>
                        <a:ea typeface="Century Gothic"/>
                        <a:cs typeface="Century Gothic"/>
                        <a:sym typeface="Century Gothic"/>
                      </a:endParaRPr>
                    </a:p>
                  </a:txBody>
                  <a:tcPr marL="91450" marR="91450" marT="45725" marB="45725">
                    <a:lnL w="12700" cap="flat" cmpd="sng">
                      <a:solidFill>
                        <a:srgbClr val="ED7D31"/>
                      </a:solidFill>
                      <a:prstDash val="solid"/>
                      <a:round/>
                      <a:headEnd type="none" w="sm" len="sm"/>
                      <a:tailEnd type="none" w="sm" len="sm"/>
                    </a:lnL>
                    <a:lnR w="12700" cap="flat" cmpd="sng">
                      <a:solidFill>
                        <a:srgbClr val="ED7D31"/>
                      </a:solidFill>
                      <a:prstDash val="solid"/>
                      <a:round/>
                      <a:headEnd type="none" w="sm" len="sm"/>
                      <a:tailEnd type="none" w="sm" len="sm"/>
                    </a:lnR>
                    <a:lnT w="12700" cap="flat" cmpd="sng">
                      <a:solidFill>
                        <a:srgbClr val="ED7D31"/>
                      </a:solidFill>
                      <a:prstDash val="solid"/>
                      <a:round/>
                      <a:headEnd type="none" w="sm" len="sm"/>
                      <a:tailEnd type="none" w="sm" len="sm"/>
                    </a:lnT>
                    <a:lnB w="12700" cap="flat" cmpd="sng">
                      <a:solidFill>
                        <a:srgbClr val="ED7D3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432" name="Google Shape;1432;p34"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433" name="Google Shape;1433;p34"/>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Respuestas</a:t>
            </a:r>
            <a:endParaRPr sz="3600" b="1">
              <a:solidFill>
                <a:schemeClr val="lt1"/>
              </a:solidFill>
            </a:endParaRPr>
          </a:p>
        </p:txBody>
      </p:sp>
      <p:sp>
        <p:nvSpPr>
          <p:cNvPr id="1434" name="Google Shape;1434;p34"/>
          <p:cNvSpPr/>
          <p:nvPr/>
        </p:nvSpPr>
        <p:spPr>
          <a:xfrm>
            <a:off x="10833100" y="258166"/>
            <a:ext cx="109504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hablar</a:t>
            </a:r>
            <a:endParaRPr sz="2000" b="1" i="0" u="none" strike="noStrike" cap="none">
              <a:solidFill>
                <a:srgbClr val="FFFFFF"/>
              </a:solidFill>
              <a:latin typeface="Century Gothic"/>
              <a:ea typeface="Century Gothic"/>
              <a:cs typeface="Century Gothic"/>
              <a:sym typeface="Century Gothic"/>
            </a:endParaRPr>
          </a:p>
        </p:txBody>
      </p:sp>
      <p:sp>
        <p:nvSpPr>
          <p:cNvPr id="1435" name="Google Shape;1435;p34"/>
          <p:cNvSpPr txBox="1"/>
          <p:nvPr/>
        </p:nvSpPr>
        <p:spPr>
          <a:xfrm>
            <a:off x="1340105" y="1974039"/>
            <a:ext cx="242443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dirty="0">
                <a:solidFill>
                  <a:srgbClr val="1F3864"/>
                </a:solidFill>
                <a:latin typeface="Century Gothic"/>
                <a:ea typeface="Century Gothic"/>
                <a:cs typeface="Century Gothic"/>
                <a:sym typeface="Century Gothic"/>
              </a:rPr>
              <a:t>Las </a:t>
            </a:r>
            <a:r>
              <a:rPr lang="en-GB" sz="2000" b="1" i="0" u="none" strike="noStrike" cap="none" dirty="0" err="1">
                <a:solidFill>
                  <a:srgbClr val="1F3864"/>
                </a:solidFill>
                <a:latin typeface="Century Gothic"/>
                <a:ea typeface="Century Gothic"/>
                <a:cs typeface="Century Gothic"/>
                <a:sym typeface="Century Gothic"/>
              </a:rPr>
              <a:t>clases</a:t>
            </a:r>
            <a:r>
              <a:rPr lang="en-GB" sz="2000" b="1" i="0" u="none" strike="noStrike" cap="none" dirty="0">
                <a:solidFill>
                  <a:srgbClr val="1F3864"/>
                </a:solidFill>
                <a:latin typeface="Century Gothic"/>
                <a:ea typeface="Century Gothic"/>
                <a:cs typeface="Century Gothic"/>
                <a:sym typeface="Century Gothic"/>
              </a:rPr>
              <a:t> de Pedro</a:t>
            </a:r>
            <a:endParaRPr dirty="0">
              <a:latin typeface="Century Gothic" panose="020B0502020202020204" pitchFamily="34" charset="0"/>
            </a:endParaRPr>
          </a:p>
        </p:txBody>
      </p:sp>
      <p:sp>
        <p:nvSpPr>
          <p:cNvPr id="1436" name="Google Shape;1436;p34"/>
          <p:cNvSpPr txBox="1"/>
          <p:nvPr/>
        </p:nvSpPr>
        <p:spPr>
          <a:xfrm>
            <a:off x="139069" y="3941858"/>
            <a:ext cx="2999916" cy="400110"/>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000"/>
              <a:buFont typeface="Century Gothic"/>
              <a:buNone/>
            </a:pPr>
            <a:r>
              <a:rPr lang="en-GB" sz="2000" b="1" i="0" u="none" strike="noStrike" cap="none" dirty="0">
                <a:solidFill>
                  <a:srgbClr val="1F3864"/>
                </a:solidFill>
                <a:latin typeface="Century Gothic"/>
                <a:ea typeface="Century Gothic"/>
                <a:cs typeface="Century Gothic"/>
                <a:sym typeface="Century Gothic"/>
              </a:rPr>
              <a:t>Persona A</a:t>
            </a:r>
            <a:endParaRPr dirty="0">
              <a:latin typeface="Century Gothic" panose="020B0502020202020204" pitchFamily="34" charset="0"/>
            </a:endParaRPr>
          </a:p>
        </p:txBody>
      </p:sp>
      <p:sp>
        <p:nvSpPr>
          <p:cNvPr id="1437" name="Google Shape;1437;p34"/>
          <p:cNvSpPr txBox="1"/>
          <p:nvPr/>
        </p:nvSpPr>
        <p:spPr>
          <a:xfrm>
            <a:off x="1340105" y="4853229"/>
            <a:ext cx="242443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000"/>
              <a:buFont typeface="Century Gothic"/>
              <a:buNone/>
            </a:pPr>
            <a:r>
              <a:rPr lang="en-GB" sz="2000" b="1" i="0" u="none" strike="noStrike" cap="none" dirty="0">
                <a:solidFill>
                  <a:srgbClr val="1F3864"/>
                </a:solidFill>
                <a:latin typeface="Century Gothic"/>
                <a:ea typeface="Century Gothic"/>
                <a:cs typeface="Century Gothic"/>
                <a:sym typeface="Century Gothic"/>
              </a:rPr>
              <a:t>Las </a:t>
            </a:r>
            <a:r>
              <a:rPr lang="en-GB" sz="2000" b="1" i="0" u="none" strike="noStrike" cap="none" dirty="0" err="1">
                <a:solidFill>
                  <a:srgbClr val="1F3864"/>
                </a:solidFill>
                <a:latin typeface="Century Gothic"/>
                <a:ea typeface="Century Gothic"/>
                <a:cs typeface="Century Gothic"/>
                <a:sym typeface="Century Gothic"/>
              </a:rPr>
              <a:t>clases</a:t>
            </a:r>
            <a:r>
              <a:rPr lang="en-GB" sz="2000" b="1" i="0" u="none" strike="noStrike" cap="none" dirty="0">
                <a:solidFill>
                  <a:srgbClr val="1F3864"/>
                </a:solidFill>
                <a:latin typeface="Century Gothic"/>
                <a:ea typeface="Century Gothic"/>
                <a:cs typeface="Century Gothic"/>
                <a:sym typeface="Century Gothic"/>
              </a:rPr>
              <a:t> de Patricia</a:t>
            </a:r>
            <a:endParaRPr dirty="0">
              <a:latin typeface="Century Gothic" panose="020B0502020202020204" pitchFamily="34" charset="0"/>
            </a:endParaRPr>
          </a:p>
        </p:txBody>
      </p:sp>
      <p:pic>
        <p:nvPicPr>
          <p:cNvPr id="1438" name="Google Shape;1438;p34"/>
          <p:cNvPicPr preferRelativeResize="0"/>
          <p:nvPr/>
        </p:nvPicPr>
        <p:blipFill rotWithShape="1">
          <a:blip r:embed="rId4">
            <a:alphaModFix/>
          </a:blip>
          <a:srcRect b="51348"/>
          <a:stretch/>
        </p:blipFill>
        <p:spPr>
          <a:xfrm>
            <a:off x="312326" y="4697161"/>
            <a:ext cx="1027779" cy="1020022"/>
          </a:xfrm>
          <a:prstGeom prst="rect">
            <a:avLst/>
          </a:prstGeom>
          <a:noFill/>
          <a:ln>
            <a:noFill/>
          </a:ln>
        </p:spPr>
      </p:pic>
      <p:pic>
        <p:nvPicPr>
          <p:cNvPr id="1439" name="Google Shape;1439;p34"/>
          <p:cNvPicPr preferRelativeResize="0"/>
          <p:nvPr/>
        </p:nvPicPr>
        <p:blipFill rotWithShape="1">
          <a:blip r:embed="rId5">
            <a:alphaModFix/>
          </a:blip>
          <a:srcRect r="54144" b="62786"/>
          <a:stretch/>
        </p:blipFill>
        <p:spPr>
          <a:xfrm>
            <a:off x="289968" y="1825782"/>
            <a:ext cx="1050137" cy="1004401"/>
          </a:xfrm>
          <a:prstGeom prst="rect">
            <a:avLst/>
          </a:prstGeom>
          <a:noFill/>
          <a:ln>
            <a:noFill/>
          </a:ln>
        </p:spPr>
      </p:pic>
      <p:sp>
        <p:nvSpPr>
          <p:cNvPr id="1440" name="Google Shape;1440;p34"/>
          <p:cNvSpPr txBox="1"/>
          <p:nvPr/>
        </p:nvSpPr>
        <p:spPr>
          <a:xfrm>
            <a:off x="139069" y="1270534"/>
            <a:ext cx="2999916" cy="400110"/>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000"/>
              <a:buFont typeface="Century Gothic"/>
              <a:buNone/>
            </a:pPr>
            <a:r>
              <a:rPr lang="en-GB" sz="2000" b="1" i="0" u="none" strike="noStrike" cap="none" dirty="0">
                <a:solidFill>
                  <a:srgbClr val="1F3864"/>
                </a:solidFill>
                <a:latin typeface="Century Gothic"/>
                <a:ea typeface="Century Gothic"/>
                <a:cs typeface="Century Gothic"/>
                <a:sym typeface="Century Gothic"/>
              </a:rPr>
              <a:t>Persona B</a:t>
            </a:r>
            <a:endParaRPr dirty="0">
              <a:latin typeface="Century Gothic" panose="020B0502020202020204" pitchFamily="34" charset="0"/>
            </a:endParaRPr>
          </a:p>
        </p:txBody>
      </p:sp>
      <p:pic>
        <p:nvPicPr>
          <p:cNvPr id="1441" name="Google Shape;1441;p34" descr="http://www.clker.com/cliparts/j/p/l/D/8/K/green-tick-md.png"/>
          <p:cNvPicPr preferRelativeResize="0"/>
          <p:nvPr/>
        </p:nvPicPr>
        <p:blipFill rotWithShape="1">
          <a:blip r:embed="rId6">
            <a:alphaModFix/>
          </a:blip>
          <a:srcRect/>
          <a:stretch/>
        </p:blipFill>
        <p:spPr>
          <a:xfrm>
            <a:off x="8986536" y="1250498"/>
            <a:ext cx="286881" cy="298959"/>
          </a:xfrm>
          <a:prstGeom prst="rect">
            <a:avLst/>
          </a:prstGeom>
          <a:noFill/>
          <a:ln>
            <a:noFill/>
          </a:ln>
        </p:spPr>
      </p:pic>
      <p:pic>
        <p:nvPicPr>
          <p:cNvPr id="1442" name="Google Shape;1442;p34" descr="http://www.clker.com/cliparts/j/p/l/D/8/K/green-tick-md.png"/>
          <p:cNvPicPr preferRelativeResize="0"/>
          <p:nvPr/>
        </p:nvPicPr>
        <p:blipFill rotWithShape="1">
          <a:blip r:embed="rId6">
            <a:alphaModFix/>
          </a:blip>
          <a:srcRect/>
          <a:stretch/>
        </p:blipFill>
        <p:spPr>
          <a:xfrm>
            <a:off x="8982840" y="1639660"/>
            <a:ext cx="286881" cy="298959"/>
          </a:xfrm>
          <a:prstGeom prst="rect">
            <a:avLst/>
          </a:prstGeom>
          <a:noFill/>
          <a:ln>
            <a:noFill/>
          </a:ln>
        </p:spPr>
      </p:pic>
      <p:pic>
        <p:nvPicPr>
          <p:cNvPr id="1443" name="Google Shape;1443;p34" descr="http://www.clker.com/cliparts/j/p/l/D/8/K/green-tick-md.png"/>
          <p:cNvPicPr preferRelativeResize="0"/>
          <p:nvPr/>
        </p:nvPicPr>
        <p:blipFill rotWithShape="1">
          <a:blip r:embed="rId6">
            <a:alphaModFix/>
          </a:blip>
          <a:srcRect/>
          <a:stretch/>
        </p:blipFill>
        <p:spPr>
          <a:xfrm>
            <a:off x="10511026" y="2041689"/>
            <a:ext cx="286881" cy="298959"/>
          </a:xfrm>
          <a:prstGeom prst="rect">
            <a:avLst/>
          </a:prstGeom>
          <a:noFill/>
          <a:ln>
            <a:noFill/>
          </a:ln>
        </p:spPr>
      </p:pic>
      <p:pic>
        <p:nvPicPr>
          <p:cNvPr id="1444" name="Google Shape;1444;p34" descr="http://www.clker.com/cliparts/j/p/l/D/8/K/green-tick-md.png"/>
          <p:cNvPicPr preferRelativeResize="0"/>
          <p:nvPr/>
        </p:nvPicPr>
        <p:blipFill rotWithShape="1">
          <a:blip r:embed="rId6">
            <a:alphaModFix/>
          </a:blip>
          <a:srcRect/>
          <a:stretch/>
        </p:blipFill>
        <p:spPr>
          <a:xfrm>
            <a:off x="10511028" y="2453292"/>
            <a:ext cx="286881" cy="298959"/>
          </a:xfrm>
          <a:prstGeom prst="rect">
            <a:avLst/>
          </a:prstGeom>
          <a:noFill/>
          <a:ln>
            <a:noFill/>
          </a:ln>
        </p:spPr>
      </p:pic>
      <p:pic>
        <p:nvPicPr>
          <p:cNvPr id="1445" name="Google Shape;1445;p34" descr="http://www.clker.com/cliparts/j/p/l/D/8/K/green-tick-md.png"/>
          <p:cNvPicPr preferRelativeResize="0"/>
          <p:nvPr/>
        </p:nvPicPr>
        <p:blipFill rotWithShape="1">
          <a:blip r:embed="rId6">
            <a:alphaModFix/>
          </a:blip>
          <a:srcRect/>
          <a:stretch/>
        </p:blipFill>
        <p:spPr>
          <a:xfrm>
            <a:off x="10511028" y="2898099"/>
            <a:ext cx="286881" cy="298959"/>
          </a:xfrm>
          <a:prstGeom prst="rect">
            <a:avLst/>
          </a:prstGeom>
          <a:noFill/>
          <a:ln>
            <a:noFill/>
          </a:ln>
        </p:spPr>
      </p:pic>
      <p:pic>
        <p:nvPicPr>
          <p:cNvPr id="1446" name="Google Shape;1446;p34" descr="http://www.clker.com/cliparts/j/p/l/D/8/K/green-tick-md.png"/>
          <p:cNvPicPr preferRelativeResize="0"/>
          <p:nvPr/>
        </p:nvPicPr>
        <p:blipFill rotWithShape="1">
          <a:blip r:embed="rId6">
            <a:alphaModFix/>
          </a:blip>
          <a:srcRect/>
          <a:stretch/>
        </p:blipFill>
        <p:spPr>
          <a:xfrm>
            <a:off x="8965978" y="3224538"/>
            <a:ext cx="286881" cy="298959"/>
          </a:xfrm>
          <a:prstGeom prst="rect">
            <a:avLst/>
          </a:prstGeom>
          <a:noFill/>
          <a:ln>
            <a:noFill/>
          </a:ln>
        </p:spPr>
      </p:pic>
      <p:pic>
        <p:nvPicPr>
          <p:cNvPr id="1447" name="Google Shape;1447;p34" descr="http://www.clker.com/cliparts/j/p/l/D/8/K/green-tick-md.png"/>
          <p:cNvPicPr preferRelativeResize="0"/>
          <p:nvPr/>
        </p:nvPicPr>
        <p:blipFill rotWithShape="1">
          <a:blip r:embed="rId6">
            <a:alphaModFix/>
          </a:blip>
          <a:srcRect/>
          <a:stretch/>
        </p:blipFill>
        <p:spPr>
          <a:xfrm>
            <a:off x="10511026" y="4036964"/>
            <a:ext cx="286881" cy="298959"/>
          </a:xfrm>
          <a:prstGeom prst="rect">
            <a:avLst/>
          </a:prstGeom>
          <a:noFill/>
          <a:ln>
            <a:noFill/>
          </a:ln>
        </p:spPr>
      </p:pic>
      <p:pic>
        <p:nvPicPr>
          <p:cNvPr id="1448" name="Google Shape;1448;p34" descr="http://www.clker.com/cliparts/j/p/l/D/8/K/green-tick-md.png"/>
          <p:cNvPicPr preferRelativeResize="0"/>
          <p:nvPr/>
        </p:nvPicPr>
        <p:blipFill rotWithShape="1">
          <a:blip r:embed="rId6">
            <a:alphaModFix/>
          </a:blip>
          <a:srcRect/>
          <a:stretch/>
        </p:blipFill>
        <p:spPr>
          <a:xfrm>
            <a:off x="10511025" y="4463208"/>
            <a:ext cx="286881" cy="298959"/>
          </a:xfrm>
          <a:prstGeom prst="rect">
            <a:avLst/>
          </a:prstGeom>
          <a:noFill/>
          <a:ln>
            <a:noFill/>
          </a:ln>
        </p:spPr>
      </p:pic>
      <p:pic>
        <p:nvPicPr>
          <p:cNvPr id="1449" name="Google Shape;1449;p34" descr="http://www.clker.com/cliparts/j/p/l/D/8/K/green-tick-md.png"/>
          <p:cNvPicPr preferRelativeResize="0"/>
          <p:nvPr/>
        </p:nvPicPr>
        <p:blipFill rotWithShape="1">
          <a:blip r:embed="rId6">
            <a:alphaModFix/>
          </a:blip>
          <a:srcRect/>
          <a:stretch/>
        </p:blipFill>
        <p:spPr>
          <a:xfrm>
            <a:off x="8966958" y="4865172"/>
            <a:ext cx="286881" cy="298959"/>
          </a:xfrm>
          <a:prstGeom prst="rect">
            <a:avLst/>
          </a:prstGeom>
          <a:noFill/>
          <a:ln>
            <a:noFill/>
          </a:ln>
        </p:spPr>
      </p:pic>
      <p:pic>
        <p:nvPicPr>
          <p:cNvPr id="1450" name="Google Shape;1450;p34" descr="http://www.clker.com/cliparts/j/p/l/D/8/K/green-tick-md.png"/>
          <p:cNvPicPr preferRelativeResize="0"/>
          <p:nvPr/>
        </p:nvPicPr>
        <p:blipFill rotWithShape="1">
          <a:blip r:embed="rId6">
            <a:alphaModFix/>
          </a:blip>
          <a:srcRect/>
          <a:stretch/>
        </p:blipFill>
        <p:spPr>
          <a:xfrm>
            <a:off x="8965978" y="5235424"/>
            <a:ext cx="286881" cy="298959"/>
          </a:xfrm>
          <a:prstGeom prst="rect">
            <a:avLst/>
          </a:prstGeom>
          <a:noFill/>
          <a:ln>
            <a:noFill/>
          </a:ln>
        </p:spPr>
      </p:pic>
      <p:pic>
        <p:nvPicPr>
          <p:cNvPr id="1451" name="Google Shape;1451;p34" descr="http://www.clker.com/cliparts/j/p/l/D/8/K/green-tick-md.png"/>
          <p:cNvPicPr preferRelativeResize="0"/>
          <p:nvPr/>
        </p:nvPicPr>
        <p:blipFill rotWithShape="1">
          <a:blip r:embed="rId6">
            <a:alphaModFix/>
          </a:blip>
          <a:srcRect/>
          <a:stretch/>
        </p:blipFill>
        <p:spPr>
          <a:xfrm>
            <a:off x="10511024" y="5627857"/>
            <a:ext cx="286881" cy="298959"/>
          </a:xfrm>
          <a:prstGeom prst="rect">
            <a:avLst/>
          </a:prstGeom>
          <a:noFill/>
          <a:ln>
            <a:noFill/>
          </a:ln>
        </p:spPr>
      </p:pic>
      <p:pic>
        <p:nvPicPr>
          <p:cNvPr id="1452" name="Google Shape;1452;p34" descr="http://www.clker.com/cliparts/j/p/l/D/8/K/green-tick-md.png"/>
          <p:cNvPicPr preferRelativeResize="0"/>
          <p:nvPr/>
        </p:nvPicPr>
        <p:blipFill rotWithShape="1">
          <a:blip r:embed="rId6">
            <a:alphaModFix/>
          </a:blip>
          <a:srcRect/>
          <a:stretch/>
        </p:blipFill>
        <p:spPr>
          <a:xfrm>
            <a:off x="8965978" y="6025589"/>
            <a:ext cx="286881" cy="2989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93" y="137843"/>
            <a:ext cx="1173849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Rafaela y Noel hablan más y preguntan otras cosas.</a:t>
            </a:r>
          </a:p>
        </p:txBody>
      </p:sp>
      <p:sp>
        <p:nvSpPr>
          <p:cNvPr id="4" name="TextBox 3"/>
          <p:cNvSpPr txBox="1"/>
          <p:nvPr/>
        </p:nvSpPr>
        <p:spPr>
          <a:xfrm>
            <a:off x="36645" y="574343"/>
            <a:ext cx="9387909" cy="1015663"/>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Use your cards to </a:t>
            </a:r>
          </a:p>
          <a:p>
            <a:pPr marL="457200" indent="-457200">
              <a:buAutoNum type="alphaLcParenR"/>
            </a:pPr>
            <a:r>
              <a:rPr lang="en-GB" sz="2000" b="1" dirty="0">
                <a:solidFill>
                  <a:srgbClr val="002060"/>
                </a:solidFill>
                <a:latin typeface="Century Gothic" panose="020B0502020202020204" pitchFamily="34" charset="0"/>
              </a:rPr>
              <a:t>ask whether ‘I’ or ‘you’ did something</a:t>
            </a:r>
          </a:p>
          <a:p>
            <a:pPr marL="457200" indent="-457200">
              <a:buAutoNum type="alphaLcParenR"/>
            </a:pPr>
            <a:r>
              <a:rPr lang="en-GB" sz="2000" b="1" dirty="0">
                <a:solidFill>
                  <a:srgbClr val="002060"/>
                </a:solidFill>
                <a:latin typeface="Century Gothic" panose="020B0502020202020204" pitchFamily="34" charset="0"/>
              </a:rPr>
              <a:t>say if ‘I’ or ‘you’ did or didn’t do it</a:t>
            </a:r>
          </a:p>
        </p:txBody>
      </p:sp>
      <p:sp>
        <p:nvSpPr>
          <p:cNvPr id="5" name="TextBox 4"/>
          <p:cNvSpPr txBox="1"/>
          <p:nvPr/>
        </p:nvSpPr>
        <p:spPr>
          <a:xfrm>
            <a:off x="0" y="1644573"/>
            <a:ext cx="597401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Your partner will also ask you. Take turns.</a:t>
            </a:r>
          </a:p>
        </p:txBody>
      </p:sp>
      <p:sp>
        <p:nvSpPr>
          <p:cNvPr id="45" name="TextBox 44"/>
          <p:cNvSpPr txBox="1"/>
          <p:nvPr/>
        </p:nvSpPr>
        <p:spPr>
          <a:xfrm>
            <a:off x="-26501" y="2310530"/>
            <a:ext cx="5974010"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Un ejemplo:</a:t>
            </a:r>
          </a:p>
        </p:txBody>
      </p:sp>
      <p:sp>
        <p:nvSpPr>
          <p:cNvPr id="46" name="Oval Callout 45"/>
          <p:cNvSpPr/>
          <p:nvPr/>
        </p:nvSpPr>
        <p:spPr>
          <a:xfrm>
            <a:off x="2777139" y="2026897"/>
            <a:ext cx="5034267" cy="868942"/>
          </a:xfrm>
          <a:prstGeom prst="wedgeEllipseCallout">
            <a:avLst>
              <a:gd name="adj1" fmla="val -67265"/>
              <a:gd name="adj2" fmla="val 10136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Siempre</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tomaste</a:t>
            </a:r>
            <a:r>
              <a:rPr lang="en-GB" sz="2400" dirty="0">
                <a:solidFill>
                  <a:srgbClr val="002060"/>
                </a:solidFill>
                <a:latin typeface="Century Gothic" panose="020B0502020202020204" pitchFamily="34" charset="0"/>
              </a:rPr>
              <a:t> el tren al colegio?</a:t>
            </a:r>
          </a:p>
        </p:txBody>
      </p:sp>
      <p:sp>
        <p:nvSpPr>
          <p:cNvPr id="47" name="TextBox 46"/>
          <p:cNvSpPr txBox="1"/>
          <p:nvPr/>
        </p:nvSpPr>
        <p:spPr>
          <a:xfrm>
            <a:off x="133360" y="2877580"/>
            <a:ext cx="2777139" cy="1107996"/>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A - Rafaela (pregunta):</a:t>
            </a:r>
          </a:p>
        </p:txBody>
      </p:sp>
      <p:sp>
        <p:nvSpPr>
          <p:cNvPr id="48" name="TextBox 47"/>
          <p:cNvSpPr txBox="1"/>
          <p:nvPr/>
        </p:nvSpPr>
        <p:spPr>
          <a:xfrm>
            <a:off x="10367362" y="2870914"/>
            <a:ext cx="1845952" cy="1107996"/>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B - Noel (contesta):</a:t>
            </a:r>
          </a:p>
        </p:txBody>
      </p:sp>
      <p:sp>
        <p:nvSpPr>
          <p:cNvPr id="49" name="Oval Callout 48"/>
          <p:cNvSpPr/>
          <p:nvPr/>
        </p:nvSpPr>
        <p:spPr>
          <a:xfrm>
            <a:off x="4865420" y="2837703"/>
            <a:ext cx="4903162" cy="1097602"/>
          </a:xfrm>
          <a:prstGeom prst="wedgeEllipseCallout">
            <a:avLst>
              <a:gd name="adj1" fmla="val 60458"/>
              <a:gd name="adj2" fmla="val 1950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Sí</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siempre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tomé</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el tren al colegio.</a:t>
            </a:r>
          </a:p>
        </p:txBody>
      </p:sp>
      <p:sp>
        <p:nvSpPr>
          <p:cNvPr id="2049" name="Rounded Rectangular Callout 2048"/>
          <p:cNvSpPr/>
          <p:nvPr/>
        </p:nvSpPr>
        <p:spPr>
          <a:xfrm>
            <a:off x="8652502" y="1005905"/>
            <a:ext cx="3389068" cy="1794988"/>
          </a:xfrm>
          <a:prstGeom prst="wedgeRoundRectCallout">
            <a:avLst>
              <a:gd name="adj1" fmla="val -48978"/>
              <a:gd name="adj2" fmla="val 65094"/>
              <a:gd name="adj3" fmla="val 16667"/>
            </a:avLst>
          </a:prstGeom>
          <a:solidFill>
            <a:srgbClr val="FEF3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03864"/>
                </a:solidFill>
                <a:latin typeface="Century Gothic" panose="020B0502020202020204" pitchFamily="34" charset="0"/>
              </a:rPr>
              <a:t>Say “</a:t>
            </a:r>
            <a:r>
              <a:rPr lang="en-GB" sz="2000" dirty="0" err="1">
                <a:solidFill>
                  <a:srgbClr val="203864"/>
                </a:solidFill>
                <a:latin typeface="Century Gothic" panose="020B0502020202020204" pitchFamily="34" charset="0"/>
              </a:rPr>
              <a:t>Sí</a:t>
            </a:r>
            <a:r>
              <a:rPr lang="en-GB" sz="2000" dirty="0">
                <a:solidFill>
                  <a:srgbClr val="203864"/>
                </a:solidFill>
                <a:latin typeface="Century Gothic" panose="020B0502020202020204" pitchFamily="34" charset="0"/>
              </a:rPr>
              <a:t> …” or “No …”, and the verb with the corresponding ending depending on what you can see in your card.</a:t>
            </a:r>
          </a:p>
        </p:txBody>
      </p:sp>
      <p:pic>
        <p:nvPicPr>
          <p:cNvPr id="17" name="Imagen 16">
            <a:extLst>
              <a:ext uri="{FF2B5EF4-FFF2-40B4-BE49-F238E27FC236}">
                <a16:creationId xmlns:a16="http://schemas.microsoft.com/office/drawing/2014/main" id="{5ACCCA65-121E-074D-8FC2-024336F02F92}"/>
              </a:ext>
            </a:extLst>
          </p:cNvPr>
          <p:cNvPicPr>
            <a:picLocks noChangeAspect="1"/>
          </p:cNvPicPr>
          <p:nvPr/>
        </p:nvPicPr>
        <p:blipFill>
          <a:blip r:embed="rId3"/>
          <a:stretch>
            <a:fillRect/>
          </a:stretch>
        </p:blipFill>
        <p:spPr>
          <a:xfrm>
            <a:off x="7502372" y="83774"/>
            <a:ext cx="1150130" cy="1210846"/>
          </a:xfrm>
          <a:prstGeom prst="rect">
            <a:avLst/>
          </a:prstGeom>
        </p:spPr>
      </p:pic>
      <p:sp>
        <p:nvSpPr>
          <p:cNvPr id="7" name="Rectángulo 6">
            <a:extLst>
              <a:ext uri="{FF2B5EF4-FFF2-40B4-BE49-F238E27FC236}">
                <a16:creationId xmlns:a16="http://schemas.microsoft.com/office/drawing/2014/main" id="{E7C02AE1-F75F-3B44-83B7-B953E453B1FE}"/>
              </a:ext>
            </a:extLst>
          </p:cNvPr>
          <p:cNvSpPr/>
          <p:nvPr/>
        </p:nvSpPr>
        <p:spPr>
          <a:xfrm>
            <a:off x="9618740" y="257875"/>
            <a:ext cx="2200494" cy="369332"/>
          </a:xfrm>
          <a:prstGeom prst="rect">
            <a:avLst/>
          </a:prstGeom>
        </p:spPr>
        <p:txBody>
          <a:bodyPr wrap="square">
            <a:spAutoFit/>
          </a:bodyPr>
          <a:lstStyle/>
          <a:p>
            <a:r>
              <a:rPr lang="en-GB" dirty="0" err="1">
                <a:solidFill>
                  <a:prstClr val="white"/>
                </a:solidFill>
                <a:latin typeface="Century Gothic" panose="020B0502020202020204" pitchFamily="34" charset="0"/>
              </a:rPr>
              <a:t>hablar</a:t>
            </a:r>
            <a:r>
              <a:rPr lang="en-GB" dirty="0">
                <a:solidFill>
                  <a:prstClr val="white"/>
                </a:solidFill>
                <a:latin typeface="Century Gothic" panose="020B0502020202020204" pitchFamily="34" charset="0"/>
              </a:rPr>
              <a:t> / escuchar</a:t>
            </a:r>
            <a:endParaRPr lang="es-GB" dirty="0">
              <a:latin typeface="Century Gothic" panose="020B0502020202020204" pitchFamily="34" charset="0"/>
            </a:endParaRPr>
          </a:p>
        </p:txBody>
      </p:sp>
      <p:sp>
        <p:nvSpPr>
          <p:cNvPr id="19" name="Rectangle 2">
            <a:extLst>
              <a:ext uri="{FF2B5EF4-FFF2-40B4-BE49-F238E27FC236}">
                <a16:creationId xmlns:a16="http://schemas.microsoft.com/office/drawing/2014/main" id="{94C9B716-5EA8-AB48-A633-EA1D72AD1EA5}"/>
              </a:ext>
            </a:extLst>
          </p:cNvPr>
          <p:cNvSpPr/>
          <p:nvPr/>
        </p:nvSpPr>
        <p:spPr>
          <a:xfrm>
            <a:off x="199680" y="4031592"/>
            <a:ext cx="5345365" cy="22520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20" name="Rectangle 2">
            <a:extLst>
              <a:ext uri="{FF2B5EF4-FFF2-40B4-BE49-F238E27FC236}">
                <a16:creationId xmlns:a16="http://schemas.microsoft.com/office/drawing/2014/main" id="{CBF81529-E004-BA40-8DEF-918035FEE8F1}"/>
              </a:ext>
            </a:extLst>
          </p:cNvPr>
          <p:cNvSpPr/>
          <p:nvPr/>
        </p:nvSpPr>
        <p:spPr>
          <a:xfrm>
            <a:off x="6338127" y="4005326"/>
            <a:ext cx="5853873" cy="22520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21" name="Title 2">
            <a:extLst>
              <a:ext uri="{FF2B5EF4-FFF2-40B4-BE49-F238E27FC236}">
                <a16:creationId xmlns:a16="http://schemas.microsoft.com/office/drawing/2014/main" id="{824D32FD-53BC-B746-9F9D-DD371C6D5C6B}"/>
              </a:ext>
            </a:extLst>
          </p:cNvPr>
          <p:cNvSpPr txBox="1">
            <a:spLocks/>
          </p:cNvSpPr>
          <p:nvPr/>
        </p:nvSpPr>
        <p:spPr>
          <a:xfrm>
            <a:off x="199680" y="4074797"/>
            <a:ext cx="4917972"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22" name="Title 2">
            <a:extLst>
              <a:ext uri="{FF2B5EF4-FFF2-40B4-BE49-F238E27FC236}">
                <a16:creationId xmlns:a16="http://schemas.microsoft.com/office/drawing/2014/main" id="{0A93F5D3-60E0-4E4A-BEC2-025D5B7972FA}"/>
              </a:ext>
            </a:extLst>
          </p:cNvPr>
          <p:cNvSpPr txBox="1">
            <a:spLocks/>
          </p:cNvSpPr>
          <p:nvPr/>
        </p:nvSpPr>
        <p:spPr>
          <a:xfrm>
            <a:off x="186254" y="4635017"/>
            <a:ext cx="5442017"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Tick  (     )  if that person did it and cross out (     ) if that person didn’t.</a:t>
            </a:r>
            <a:endParaRPr lang="en-US" sz="2000" dirty="0">
              <a:solidFill>
                <a:srgbClr val="002060"/>
              </a:solidFill>
            </a:endParaRPr>
          </a:p>
        </p:txBody>
      </p:sp>
      <p:pic>
        <p:nvPicPr>
          <p:cNvPr id="23" name="Picture 2" descr="http://www.clker.com/cliparts/j/p/l/D/8/K/green-tick-md.png">
            <a:extLst>
              <a:ext uri="{FF2B5EF4-FFF2-40B4-BE49-F238E27FC236}">
                <a16:creationId xmlns:a16="http://schemas.microsoft.com/office/drawing/2014/main" id="{978EBA54-8029-4849-A58C-4655512A05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334" y="4532348"/>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ed X Cross Wrong Not Clip Art">
            <a:extLst>
              <a:ext uri="{FF2B5EF4-FFF2-40B4-BE49-F238E27FC236}">
                <a16:creationId xmlns:a16="http://schemas.microsoft.com/office/drawing/2014/main" id="{C398E765-C01B-A846-8E8D-20F93D4178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64" y="4969786"/>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id="{BCD5B0BC-72B9-0243-A0CD-A1B84E82DDD1}"/>
              </a:ext>
            </a:extLst>
          </p:cNvPr>
          <p:cNvSpPr txBox="1">
            <a:spLocks/>
          </p:cNvSpPr>
          <p:nvPr/>
        </p:nvSpPr>
        <p:spPr>
          <a:xfrm>
            <a:off x="6313955" y="4094580"/>
            <a:ext cx="5967118" cy="12208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Persona B </a:t>
            </a:r>
          </a:p>
          <a:p>
            <a:pPr>
              <a:lnSpc>
                <a:spcPct val="120000"/>
              </a:lnSpc>
            </a:pPr>
            <a:r>
              <a:rPr lang="en-GB" sz="2000" b="1" dirty="0">
                <a:solidFill>
                  <a:srgbClr val="002060"/>
                </a:solidFill>
              </a:rPr>
              <a:t>Is your partner asking about ‘you’ (Rafaela) or ‘I’ (Noel)? Say whether you / I did it  (    ) or not (    ) :</a:t>
            </a:r>
            <a:endParaRPr lang="en-US" sz="2000" dirty="0">
              <a:solidFill>
                <a:srgbClr val="002060"/>
              </a:solidFill>
            </a:endParaRPr>
          </a:p>
        </p:txBody>
      </p:sp>
      <p:pic>
        <p:nvPicPr>
          <p:cNvPr id="27" name="Picture 2" descr="http://www.clker.com/cliparts/j/p/l/D/8/K/green-tick-md.png">
            <a:extLst>
              <a:ext uri="{FF2B5EF4-FFF2-40B4-BE49-F238E27FC236}">
                <a16:creationId xmlns:a16="http://schemas.microsoft.com/office/drawing/2014/main" id="{42457A77-9C75-AB4B-93B7-8E41158A67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3429" y="4784660"/>
            <a:ext cx="261092" cy="2720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d X Cross Wrong Not Clip Art">
            <a:extLst>
              <a:ext uri="{FF2B5EF4-FFF2-40B4-BE49-F238E27FC236}">
                <a16:creationId xmlns:a16="http://schemas.microsoft.com/office/drawing/2014/main" id="{1060CB93-9E7F-8A46-8AD1-7AB2F5AE1E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9664" y="5163203"/>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6">
            <a:extLst>
              <a:ext uri="{FF2B5EF4-FFF2-40B4-BE49-F238E27FC236}">
                <a16:creationId xmlns:a16="http://schemas.microsoft.com/office/drawing/2014/main" id="{048C2848-894C-1F40-A0BB-E1D33E8AAE24}"/>
              </a:ext>
            </a:extLst>
          </p:cNvPr>
          <p:cNvSpPr txBox="1"/>
          <p:nvPr/>
        </p:nvSpPr>
        <p:spPr>
          <a:xfrm>
            <a:off x="186254" y="5506597"/>
            <a:ext cx="5246358"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 Did you always take the train to school? </a:t>
            </a:r>
          </a:p>
        </p:txBody>
      </p:sp>
      <p:sp>
        <p:nvSpPr>
          <p:cNvPr id="31" name="TextBox 21">
            <a:extLst>
              <a:ext uri="{FF2B5EF4-FFF2-40B4-BE49-F238E27FC236}">
                <a16:creationId xmlns:a16="http://schemas.microsoft.com/office/drawing/2014/main" id="{DD2882AB-EF41-BF44-B5AA-41A9C7C7C408}"/>
              </a:ext>
            </a:extLst>
          </p:cNvPr>
          <p:cNvSpPr txBox="1"/>
          <p:nvPr/>
        </p:nvSpPr>
        <p:spPr>
          <a:xfrm>
            <a:off x="6305987" y="5548428"/>
            <a:ext cx="3535089" cy="707886"/>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[always take the train to school]</a:t>
            </a:r>
          </a:p>
        </p:txBody>
      </p:sp>
      <p:pic>
        <p:nvPicPr>
          <p:cNvPr id="32" name="Picture 2" descr="http://www.clker.com/cliparts/j/p/l/D/8/K/green-tick-md.png">
            <a:extLst>
              <a:ext uri="{FF2B5EF4-FFF2-40B4-BE49-F238E27FC236}">
                <a16:creationId xmlns:a16="http://schemas.microsoft.com/office/drawing/2014/main" id="{02B6C7B9-15C9-5B45-A92D-2ABF179BE2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44551" y="5749608"/>
            <a:ext cx="340178" cy="35450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4">
            <a:extLst>
              <a:ext uri="{FF2B5EF4-FFF2-40B4-BE49-F238E27FC236}">
                <a16:creationId xmlns:a16="http://schemas.microsoft.com/office/drawing/2014/main" id="{A424CBFF-9F83-C640-9ECD-9FDA7F00AF8D}"/>
              </a:ext>
            </a:extLst>
          </p:cNvPr>
          <p:cNvSpPr txBox="1"/>
          <p:nvPr/>
        </p:nvSpPr>
        <p:spPr>
          <a:xfrm>
            <a:off x="9694012" y="5289746"/>
            <a:ext cx="1582072" cy="400110"/>
          </a:xfrm>
          <a:prstGeom prst="rect">
            <a:avLst/>
          </a:prstGeom>
          <a:noFill/>
        </p:spPr>
        <p:txBody>
          <a:bodyPr wrap="square" rtlCol="0">
            <a:spAutoFit/>
          </a:bodyPr>
          <a:lstStyle/>
          <a:p>
            <a:pPr algn="ctr"/>
            <a:r>
              <a:rPr lang="en-GB" sz="2000" dirty="0">
                <a:solidFill>
                  <a:schemeClr val="accent5">
                    <a:lumMod val="50000"/>
                  </a:schemeClr>
                </a:solidFill>
                <a:latin typeface="Century Gothic" panose="020B0502020202020204" pitchFamily="34" charset="0"/>
              </a:rPr>
              <a:t>my partner</a:t>
            </a:r>
          </a:p>
        </p:txBody>
      </p:sp>
      <p:sp>
        <p:nvSpPr>
          <p:cNvPr id="34" name="TextBox 30">
            <a:extLst>
              <a:ext uri="{FF2B5EF4-FFF2-40B4-BE49-F238E27FC236}">
                <a16:creationId xmlns:a16="http://schemas.microsoft.com/office/drawing/2014/main" id="{200C2CC6-B73D-6443-B83A-2B422579FB49}"/>
              </a:ext>
            </a:extLst>
          </p:cNvPr>
          <p:cNvSpPr txBox="1"/>
          <p:nvPr/>
        </p:nvSpPr>
        <p:spPr>
          <a:xfrm>
            <a:off x="11018371" y="5274646"/>
            <a:ext cx="1631587" cy="400110"/>
          </a:xfrm>
          <a:prstGeom prst="rect">
            <a:avLst/>
          </a:prstGeom>
          <a:noFill/>
        </p:spPr>
        <p:txBody>
          <a:bodyPr wrap="square" rtlCol="0">
            <a:spAutoFit/>
          </a:bodyPr>
          <a:lstStyle/>
          <a:p>
            <a:pPr algn="ctr"/>
            <a:r>
              <a:rPr lang="en-GB" sz="2000" dirty="0">
                <a:solidFill>
                  <a:schemeClr val="accent5">
                    <a:lumMod val="50000"/>
                  </a:schemeClr>
                </a:solidFill>
                <a:latin typeface="Century Gothic" panose="020B0502020202020204" pitchFamily="34" charset="0"/>
              </a:rPr>
              <a:t>me</a:t>
            </a:r>
          </a:p>
        </p:txBody>
      </p:sp>
      <p:pic>
        <p:nvPicPr>
          <p:cNvPr id="35" name="Picture 2" descr="Red X Cross Wrong Not Clip Art">
            <a:extLst>
              <a:ext uri="{FF2B5EF4-FFF2-40B4-BE49-F238E27FC236}">
                <a16:creationId xmlns:a16="http://schemas.microsoft.com/office/drawing/2014/main" id="{87C4BCCB-76CB-1145-8D1D-AADF606182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5048" y="5860540"/>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11" descr="background rectangle&#10;">
            <a:extLst>
              <a:ext uri="{FF2B5EF4-FFF2-40B4-BE49-F238E27FC236}">
                <a16:creationId xmlns:a16="http://schemas.microsoft.com/office/drawing/2014/main" id="{9268BA27-9508-448E-9915-ACE234D74542}"/>
              </a:ext>
            </a:extLst>
          </p:cNvPr>
          <p:cNvSpPr/>
          <p:nvPr/>
        </p:nvSpPr>
        <p:spPr>
          <a:xfrm>
            <a:off x="9493598" y="399147"/>
            <a:ext cx="2521671" cy="400585"/>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pic>
        <p:nvPicPr>
          <p:cNvPr id="37"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880" y="5712633"/>
            <a:ext cx="497904" cy="518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530270" y="381071"/>
            <a:ext cx="2703239" cy="456649"/>
          </a:xfrm>
        </p:spPr>
        <p:txBody>
          <a:bodyPr>
            <a:normAutofit/>
          </a:bodyPr>
          <a:lstStyle/>
          <a:p>
            <a:r>
              <a:rPr lang="en-GB" sz="2000" b="1" dirty="0" err="1">
                <a:solidFill>
                  <a:schemeClr val="bg1"/>
                </a:solidFill>
              </a:rPr>
              <a:t>hablar</a:t>
            </a:r>
            <a:r>
              <a:rPr lang="en-GB" sz="2000" b="1" dirty="0">
                <a:solidFill>
                  <a:schemeClr val="bg1"/>
                </a:solidFill>
              </a:rPr>
              <a:t> / </a:t>
            </a:r>
            <a:r>
              <a:rPr lang="en-GB" sz="2000" b="1" dirty="0" err="1">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27721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45" grpId="0"/>
      <p:bldP spid="46" grpId="0" animBg="1"/>
      <p:bldP spid="47" grpId="0"/>
      <p:bldP spid="48" grpId="0"/>
      <p:bldP spid="49" grpId="0" animBg="1"/>
      <p:bldP spid="2049" grpId="0" animBg="1"/>
      <p:bldP spid="19" grpId="0" animBg="1"/>
      <p:bldP spid="20" grpId="0" animBg="1"/>
      <p:bldP spid="21" grpId="0"/>
      <p:bldP spid="22" grpId="0"/>
      <p:bldP spid="26" grpId="0"/>
      <p:bldP spid="29" grpId="0"/>
      <p:bldP spid="31"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882" y="1205331"/>
            <a:ext cx="5967118" cy="49954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4" name="Title 2">
            <a:extLst>
              <a:ext uri="{FF2B5EF4-FFF2-40B4-BE49-F238E27FC236}">
                <a16:creationId xmlns:a16="http://schemas.microsoft.com/office/drawing/2014/main" id="{89A9CC99-6E6F-BA4F-8531-09C581FE85E7}"/>
              </a:ext>
            </a:extLst>
          </p:cNvPr>
          <p:cNvSpPr txBox="1">
            <a:spLocks/>
          </p:cNvSpPr>
          <p:nvPr/>
        </p:nvSpPr>
        <p:spPr>
          <a:xfrm>
            <a:off x="125317" y="1334663"/>
            <a:ext cx="4917972"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Ask your partner these questions.</a:t>
            </a:r>
            <a:endParaRPr lang="en-US" sz="2000" dirty="0">
              <a:solidFill>
                <a:srgbClr val="002060"/>
              </a:solidFill>
            </a:endParaRPr>
          </a:p>
        </p:txBody>
      </p:sp>
      <p:sp>
        <p:nvSpPr>
          <p:cNvPr id="8" name="TextBox 7"/>
          <p:cNvSpPr txBox="1"/>
          <p:nvPr/>
        </p:nvSpPr>
        <p:spPr>
          <a:xfrm>
            <a:off x="86595" y="3281678"/>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2. Did you </a:t>
            </a:r>
            <a:r>
              <a:rPr lang="en-GB" sz="2000" dirty="0">
                <a:solidFill>
                  <a:schemeClr val="accent5">
                    <a:lumMod val="50000"/>
                  </a:schemeClr>
                </a:solidFill>
                <a:latin typeface="Century Gothic" panose="020B0502020202020204" pitchFamily="34" charset="0"/>
              </a:rPr>
              <a:t>look for a job in the afternoons?</a:t>
            </a:r>
          </a:p>
        </p:txBody>
      </p:sp>
      <p:sp>
        <p:nvSpPr>
          <p:cNvPr id="17" name="Rectangle 16"/>
          <p:cNvSpPr/>
          <p:nvPr/>
        </p:nvSpPr>
        <p:spPr>
          <a:xfrm>
            <a:off x="6163825" y="1205331"/>
            <a:ext cx="5972033" cy="500958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solidFill>
                <a:srgbClr val="002060"/>
              </a:solidFill>
              <a:latin typeface="Century Gothic" panose="020B0502020202020204" pitchFamily="34" charset="0"/>
            </a:endParaRPr>
          </a:p>
          <a:p>
            <a:pPr algn="ctr"/>
            <a:endParaRPr lang="en-GB" sz="2000" dirty="0">
              <a:latin typeface="Century Gothic" panose="020B0502020202020204" pitchFamily="34" charset="0"/>
            </a:endParaRPr>
          </a:p>
        </p:txBody>
      </p:sp>
      <p:sp>
        <p:nvSpPr>
          <p:cNvPr id="18" name="Title 2">
            <a:extLst>
              <a:ext uri="{FF2B5EF4-FFF2-40B4-BE49-F238E27FC236}">
                <a16:creationId xmlns:a16="http://schemas.microsoft.com/office/drawing/2014/main" id="{89A9CC99-6E6F-BA4F-8531-09C581FE85E7}"/>
              </a:ext>
            </a:extLst>
          </p:cNvPr>
          <p:cNvSpPr txBox="1">
            <a:spLocks/>
          </p:cNvSpPr>
          <p:nvPr/>
        </p:nvSpPr>
        <p:spPr>
          <a:xfrm>
            <a:off x="6143015" y="1152562"/>
            <a:ext cx="5967118" cy="12208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Persona A </a:t>
            </a:r>
          </a:p>
          <a:p>
            <a:pPr>
              <a:lnSpc>
                <a:spcPct val="120000"/>
              </a:lnSpc>
            </a:pPr>
            <a:r>
              <a:rPr lang="en-GB" sz="2000" b="1" dirty="0">
                <a:solidFill>
                  <a:srgbClr val="002060"/>
                </a:solidFill>
              </a:rPr>
              <a:t>Is your partner asking ‘Did I…’ or ‘Did you…’ ?</a:t>
            </a:r>
          </a:p>
          <a:p>
            <a:pPr>
              <a:lnSpc>
                <a:spcPct val="120000"/>
              </a:lnSpc>
            </a:pPr>
            <a:r>
              <a:rPr lang="en-GB" sz="2000" b="1" dirty="0">
                <a:solidFill>
                  <a:srgbClr val="002060"/>
                </a:solidFill>
              </a:rPr>
              <a:t>Say if that person did it  (    ) or not (    ) :</a:t>
            </a:r>
            <a:endParaRPr lang="en-US" sz="2000" dirty="0">
              <a:solidFill>
                <a:srgbClr val="002060"/>
              </a:solidFill>
            </a:endParaRPr>
          </a:p>
        </p:txBody>
      </p:sp>
      <p:sp>
        <p:nvSpPr>
          <p:cNvPr id="19" name="Title 2">
            <a:extLst>
              <a:ext uri="{FF2B5EF4-FFF2-40B4-BE49-F238E27FC236}">
                <a16:creationId xmlns:a16="http://schemas.microsoft.com/office/drawing/2014/main" id="{89A9CC99-6E6F-BA4F-8531-09C581FE85E7}"/>
              </a:ext>
            </a:extLst>
          </p:cNvPr>
          <p:cNvSpPr txBox="1">
            <a:spLocks/>
          </p:cNvSpPr>
          <p:nvPr/>
        </p:nvSpPr>
        <p:spPr>
          <a:xfrm>
            <a:off x="111891" y="1894883"/>
            <a:ext cx="5442017"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20000"/>
              </a:lnSpc>
            </a:pPr>
            <a:r>
              <a:rPr lang="en-GB" sz="2000" b="1" dirty="0">
                <a:solidFill>
                  <a:srgbClr val="002060"/>
                </a:solidFill>
              </a:rPr>
              <a:t>Tick  (     )  if that person did it and cross out (     ) if that person didn’t.</a:t>
            </a:r>
            <a:endParaRPr lang="en-US" sz="2000" dirty="0">
              <a:solidFill>
                <a:srgbClr val="002060"/>
              </a:solidFill>
            </a:endParaRPr>
          </a:p>
        </p:txBody>
      </p:sp>
      <p:sp>
        <p:nvSpPr>
          <p:cNvPr id="22" name="TextBox 21"/>
          <p:cNvSpPr txBox="1"/>
          <p:nvPr/>
        </p:nvSpPr>
        <p:spPr>
          <a:xfrm>
            <a:off x="6163825" y="2955881"/>
            <a:ext cx="353508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[work after school]</a:t>
            </a:r>
          </a:p>
        </p:txBody>
      </p:sp>
      <p:sp>
        <p:nvSpPr>
          <p:cNvPr id="24" name="TextBox 23"/>
          <p:cNvSpPr txBox="1"/>
          <p:nvPr/>
        </p:nvSpPr>
        <p:spPr>
          <a:xfrm>
            <a:off x="6163825" y="3490849"/>
            <a:ext cx="4231653"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[try to help in school activities]</a:t>
            </a:r>
          </a:p>
        </p:txBody>
      </p:sp>
      <p:sp>
        <p:nvSpPr>
          <p:cNvPr id="26" name="TextBox 25"/>
          <p:cNvSpPr txBox="1"/>
          <p:nvPr/>
        </p:nvSpPr>
        <p:spPr>
          <a:xfrm>
            <a:off x="6171284" y="4077040"/>
            <a:ext cx="47896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[make the most of the classes]</a:t>
            </a:r>
          </a:p>
        </p:txBody>
      </p:sp>
      <p:sp>
        <p:nvSpPr>
          <p:cNvPr id="28" name="TextBox 27"/>
          <p:cNvSpPr txBox="1"/>
          <p:nvPr/>
        </p:nvSpPr>
        <p:spPr>
          <a:xfrm>
            <a:off x="6171284" y="4660814"/>
            <a:ext cx="4179981"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[spend a lot of time with friends]</a:t>
            </a:r>
          </a:p>
        </p:txBody>
      </p:sp>
      <p:sp>
        <p:nvSpPr>
          <p:cNvPr id="30" name="TextBox 29"/>
          <p:cNvSpPr txBox="1"/>
          <p:nvPr/>
        </p:nvSpPr>
        <p:spPr>
          <a:xfrm>
            <a:off x="6171284" y="5244588"/>
            <a:ext cx="3966751"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[also study English]</a:t>
            </a:r>
          </a:p>
        </p:txBody>
      </p:sp>
      <p:sp>
        <p:nvSpPr>
          <p:cNvPr id="32" name="TextBox 31"/>
          <p:cNvSpPr txBox="1"/>
          <p:nvPr/>
        </p:nvSpPr>
        <p:spPr>
          <a:xfrm>
            <a:off x="6148550" y="5809725"/>
            <a:ext cx="4123259"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[buy a bike]</a:t>
            </a:r>
          </a:p>
        </p:txBody>
      </p:sp>
      <p:sp>
        <p:nvSpPr>
          <p:cNvPr id="33" name="TextBox 32"/>
          <p:cNvSpPr txBox="1"/>
          <p:nvPr/>
        </p:nvSpPr>
        <p:spPr>
          <a:xfrm>
            <a:off x="0" y="18790"/>
            <a:ext cx="3270325"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Persona A - Rafaela</a:t>
            </a:r>
          </a:p>
        </p:txBody>
      </p:sp>
      <p:pic>
        <p:nvPicPr>
          <p:cNvPr id="44"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2317" y="3047259"/>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clker.com/cliparts/j/p/l/D/8/K/green-tick-md.png">
            <a:extLst>
              <a:ext uri="{FF2B5EF4-FFF2-40B4-BE49-F238E27FC236}">
                <a16:creationId xmlns:a16="http://schemas.microsoft.com/office/drawing/2014/main" id="{70CAE2CA-98D0-4E3A-BC3A-23AD15E9A8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2328" y="2028180"/>
            <a:ext cx="261092" cy="27208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7837" y="2047253"/>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35257" y="2560799"/>
            <a:ext cx="1634297" cy="400110"/>
          </a:xfrm>
          <a:prstGeom prst="rect">
            <a:avLst/>
          </a:prstGeom>
          <a:noFill/>
        </p:spPr>
        <p:txBody>
          <a:bodyPr wrap="square" rtlCol="0">
            <a:spAutoFit/>
          </a:bodyPr>
          <a:lstStyle/>
          <a:p>
            <a:pPr algn="ctr"/>
            <a:r>
              <a:rPr lang="en-GB" sz="2000" dirty="0">
                <a:solidFill>
                  <a:schemeClr val="accent5">
                    <a:lumMod val="50000"/>
                  </a:schemeClr>
                </a:solidFill>
                <a:latin typeface="Century Gothic" panose="020B0502020202020204" pitchFamily="34" charset="0"/>
              </a:rPr>
              <a:t>my partner</a:t>
            </a:r>
          </a:p>
        </p:txBody>
      </p:sp>
      <p:sp>
        <p:nvSpPr>
          <p:cNvPr id="31" name="TextBox 30"/>
          <p:cNvSpPr txBox="1"/>
          <p:nvPr/>
        </p:nvSpPr>
        <p:spPr>
          <a:xfrm>
            <a:off x="11292111" y="2583994"/>
            <a:ext cx="999469" cy="400110"/>
          </a:xfrm>
          <a:prstGeom prst="rect">
            <a:avLst/>
          </a:prstGeom>
          <a:noFill/>
        </p:spPr>
        <p:txBody>
          <a:bodyPr wrap="square" rtlCol="0">
            <a:spAutoFit/>
          </a:bodyPr>
          <a:lstStyle/>
          <a:p>
            <a:pPr algn="ctr"/>
            <a:r>
              <a:rPr lang="en-GB" sz="2000" dirty="0">
                <a:solidFill>
                  <a:schemeClr val="accent5">
                    <a:lumMod val="50000"/>
                  </a:schemeClr>
                </a:solidFill>
                <a:latin typeface="Century Gothic" panose="020B0502020202020204" pitchFamily="34" charset="0"/>
              </a:rPr>
              <a:t>me</a:t>
            </a:r>
          </a:p>
        </p:txBody>
      </p:sp>
      <p:pic>
        <p:nvPicPr>
          <p:cNvPr id="34"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9832" y="3134485"/>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6896" y="3605436"/>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105" y="3532803"/>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2421" y="4585046"/>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2317" y="4705498"/>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6602" y="5870833"/>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3280" y="5702342"/>
            <a:ext cx="340178" cy="354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927" y="2652307"/>
            <a:ext cx="575549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1. Did I organise a day in the countryside? </a:t>
            </a:r>
          </a:p>
        </p:txBody>
      </p:sp>
      <p:pic>
        <p:nvPicPr>
          <p:cNvPr id="53"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71" y="1792214"/>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01" y="2229652"/>
            <a:ext cx="233939" cy="23393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86595" y="3911050"/>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3. Did I </a:t>
            </a:r>
            <a:r>
              <a:rPr lang="en-GB" sz="2000" dirty="0">
                <a:solidFill>
                  <a:schemeClr val="accent5">
                    <a:lumMod val="50000"/>
                  </a:schemeClr>
                </a:solidFill>
                <a:latin typeface="Century Gothic" panose="020B0502020202020204" pitchFamily="34" charset="0"/>
              </a:rPr>
              <a:t>try to win a prize?</a:t>
            </a:r>
          </a:p>
        </p:txBody>
      </p:sp>
      <p:sp>
        <p:nvSpPr>
          <p:cNvPr id="58" name="TextBox 57"/>
          <p:cNvSpPr txBox="1"/>
          <p:nvPr/>
        </p:nvSpPr>
        <p:spPr>
          <a:xfrm>
            <a:off x="94629" y="4566385"/>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4. Did you </a:t>
            </a:r>
            <a:r>
              <a:rPr lang="en-GB" sz="2000" dirty="0">
                <a:solidFill>
                  <a:schemeClr val="accent5">
                    <a:lumMod val="50000"/>
                  </a:schemeClr>
                </a:solidFill>
                <a:latin typeface="Century Gothic" panose="020B0502020202020204" pitchFamily="34" charset="0"/>
              </a:rPr>
              <a:t>sing songs in concerts?</a:t>
            </a:r>
          </a:p>
        </p:txBody>
      </p:sp>
      <p:sp>
        <p:nvSpPr>
          <p:cNvPr id="59" name="TextBox 58"/>
          <p:cNvSpPr txBox="1"/>
          <p:nvPr/>
        </p:nvSpPr>
        <p:spPr>
          <a:xfrm>
            <a:off x="121276" y="5147382"/>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5. Did I </a:t>
            </a:r>
            <a:r>
              <a:rPr lang="en-GB" sz="2000" dirty="0">
                <a:solidFill>
                  <a:schemeClr val="accent5">
                    <a:lumMod val="50000"/>
                  </a:schemeClr>
                </a:solidFill>
                <a:latin typeface="Century Gothic" panose="020B0502020202020204" pitchFamily="34" charset="0"/>
              </a:rPr>
              <a:t>take the bus sometimes?</a:t>
            </a:r>
          </a:p>
        </p:txBody>
      </p:sp>
      <p:sp>
        <p:nvSpPr>
          <p:cNvPr id="60" name="TextBox 59"/>
          <p:cNvSpPr txBox="1"/>
          <p:nvPr/>
        </p:nvSpPr>
        <p:spPr>
          <a:xfrm>
            <a:off x="111891" y="5706206"/>
            <a:ext cx="5940146" cy="400110"/>
          </a:xfrm>
          <a:prstGeom prst="rect">
            <a:avLst/>
          </a:prstGeom>
          <a:noFill/>
        </p:spPr>
        <p:txBody>
          <a:bodyPr wrap="square" rtlCol="0">
            <a:spAutoFit/>
          </a:bodyPr>
          <a:lstStyle/>
          <a:p>
            <a:r>
              <a:rPr lang="en-GB" sz="2000" b="1" dirty="0">
                <a:solidFill>
                  <a:schemeClr val="accent5">
                    <a:lumMod val="50000"/>
                  </a:schemeClr>
                </a:solidFill>
                <a:latin typeface="Century Gothic" panose="020B0502020202020204" pitchFamily="34" charset="0"/>
              </a:rPr>
              <a:t>6. Did you </a:t>
            </a:r>
            <a:r>
              <a:rPr lang="en-GB" sz="2000" dirty="0">
                <a:solidFill>
                  <a:schemeClr val="accent5">
                    <a:lumMod val="50000"/>
                  </a:schemeClr>
                </a:solidFill>
                <a:latin typeface="Century Gothic" panose="020B0502020202020204" pitchFamily="34" charset="0"/>
              </a:rPr>
              <a:t>play a lot in the river?</a:t>
            </a:r>
          </a:p>
        </p:txBody>
      </p:sp>
      <p:pic>
        <p:nvPicPr>
          <p:cNvPr id="61"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1757" y="3998977"/>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590" y="4155472"/>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Red X Cross Wrong Not Clip Art">
            <a:extLst>
              <a:ext uri="{FF2B5EF4-FFF2-40B4-BE49-F238E27FC236}">
                <a16:creationId xmlns:a16="http://schemas.microsoft.com/office/drawing/2014/main" id="{CB18BBC9-FD83-499F-BFF0-CD450BD8B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5523" y="5272357"/>
            <a:ext cx="233939" cy="23393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a:extLst>
              <a:ext uri="{FF2B5EF4-FFF2-40B4-BE49-F238E27FC236}">
                <a16:creationId xmlns:a16="http://schemas.microsoft.com/office/drawing/2014/main" id="{B7837D83-19D7-4F50-882E-14CCF3786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4294" y="5219044"/>
            <a:ext cx="340178" cy="354501"/>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n 37">
            <a:extLst>
              <a:ext uri="{FF2B5EF4-FFF2-40B4-BE49-F238E27FC236}">
                <a16:creationId xmlns:a16="http://schemas.microsoft.com/office/drawing/2014/main" id="{CFFF87E9-738E-2945-89D5-D2025C8D5F3E}"/>
              </a:ext>
            </a:extLst>
          </p:cNvPr>
          <p:cNvPicPr>
            <a:picLocks noChangeAspect="1"/>
          </p:cNvPicPr>
          <p:nvPr/>
        </p:nvPicPr>
        <p:blipFill rotWithShape="1">
          <a:blip r:embed="rId5"/>
          <a:srcRect r="52287"/>
          <a:stretch/>
        </p:blipFill>
        <p:spPr>
          <a:xfrm>
            <a:off x="3022468" y="110348"/>
            <a:ext cx="495714" cy="1093806"/>
          </a:xfrm>
          <a:prstGeom prst="rect">
            <a:avLst/>
          </a:prstGeom>
        </p:spPr>
      </p:pic>
      <p:sp>
        <p:nvSpPr>
          <p:cNvPr id="41" name="Rectángulo 6">
            <a:extLst>
              <a:ext uri="{FF2B5EF4-FFF2-40B4-BE49-F238E27FC236}">
                <a16:creationId xmlns:a16="http://schemas.microsoft.com/office/drawing/2014/main" id="{E7C02AE1-F75F-3B44-83B7-B953E453B1FE}"/>
              </a:ext>
            </a:extLst>
          </p:cNvPr>
          <p:cNvSpPr/>
          <p:nvPr/>
        </p:nvSpPr>
        <p:spPr>
          <a:xfrm>
            <a:off x="9618740" y="257875"/>
            <a:ext cx="2200494" cy="369332"/>
          </a:xfrm>
          <a:prstGeom prst="rect">
            <a:avLst/>
          </a:prstGeom>
        </p:spPr>
        <p:txBody>
          <a:bodyPr wrap="square">
            <a:spAutoFit/>
          </a:bodyPr>
          <a:lstStyle/>
          <a:p>
            <a:r>
              <a:rPr lang="en-GB" dirty="0" err="1">
                <a:solidFill>
                  <a:prstClr val="white"/>
                </a:solidFill>
                <a:latin typeface="Century Gothic" panose="020B0502020202020204" pitchFamily="34" charset="0"/>
              </a:rPr>
              <a:t>hablar</a:t>
            </a:r>
            <a:r>
              <a:rPr lang="en-GB" dirty="0">
                <a:solidFill>
                  <a:prstClr val="white"/>
                </a:solidFill>
                <a:latin typeface="Century Gothic" panose="020B0502020202020204" pitchFamily="34" charset="0"/>
              </a:rPr>
              <a:t> / escuchar</a:t>
            </a:r>
            <a:endParaRPr lang="es-GB" dirty="0">
              <a:latin typeface="Century Gothic" panose="020B0502020202020204" pitchFamily="34" charset="0"/>
            </a:endParaRPr>
          </a:p>
        </p:txBody>
      </p:sp>
      <p:sp>
        <p:nvSpPr>
          <p:cNvPr id="42" name="Rounded Rectangle 11" descr="background rectangle&#10;">
            <a:extLst>
              <a:ext uri="{FF2B5EF4-FFF2-40B4-BE49-F238E27FC236}">
                <a16:creationId xmlns:a16="http://schemas.microsoft.com/office/drawing/2014/main" id="{9268BA27-9508-448E-9915-ACE234D74542}"/>
              </a:ext>
            </a:extLst>
          </p:cNvPr>
          <p:cNvSpPr/>
          <p:nvPr/>
        </p:nvSpPr>
        <p:spPr>
          <a:xfrm>
            <a:off x="9493598" y="399147"/>
            <a:ext cx="2521671" cy="400585"/>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2" name="Title 1"/>
          <p:cNvSpPr>
            <a:spLocks noGrp="1"/>
          </p:cNvSpPr>
          <p:nvPr>
            <p:ph type="title"/>
          </p:nvPr>
        </p:nvSpPr>
        <p:spPr>
          <a:xfrm>
            <a:off x="9533420" y="390662"/>
            <a:ext cx="2716292" cy="463920"/>
          </a:xfrm>
        </p:spPr>
        <p:txBody>
          <a:bodyPr>
            <a:normAutofit/>
          </a:bodyPr>
          <a:lstStyle/>
          <a:p>
            <a:r>
              <a:rPr lang="en-GB" sz="2000" b="1" dirty="0" err="1">
                <a:solidFill>
                  <a:schemeClr val="bg1"/>
                </a:solidFill>
              </a:rPr>
              <a:t>hablar</a:t>
            </a:r>
            <a:r>
              <a:rPr lang="en-GB" sz="2000" b="1" dirty="0">
                <a:solidFill>
                  <a:schemeClr val="bg1"/>
                </a:solidFill>
              </a:rPr>
              <a:t> / </a:t>
            </a:r>
            <a:r>
              <a:rPr lang="en-GB" sz="2000" b="1" dirty="0" err="1">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3270890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6981</Words>
  <Application>Microsoft Macintosh PowerPoint</Application>
  <PresentationFormat>Widescreen</PresentationFormat>
  <Paragraphs>1387</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Century Gothic</vt:lpstr>
      <vt:lpstr>Office Theme</vt:lpstr>
      <vt:lpstr>Examples</vt:lpstr>
      <vt:lpstr>Las clases de Pedro y Patricia</vt:lpstr>
      <vt:lpstr>Las clases de Pedro y Patricia</vt:lpstr>
      <vt:lpstr>Las clases de Pedro</vt:lpstr>
      <vt:lpstr>Las clases de Patricia</vt:lpstr>
      <vt:lpstr>hablar</vt:lpstr>
      <vt:lpstr>Respuestas</vt:lpstr>
      <vt:lpstr>hablar / escuchar</vt:lpstr>
      <vt:lpstr>hablar / escuchar</vt:lpstr>
      <vt:lpstr>hablar / escuchar</vt:lpstr>
      <vt:lpstr>hablar / escuchar</vt:lpstr>
      <vt:lpstr>hablar / escuchar</vt:lpstr>
      <vt:lpstr>Persona A </vt:lpstr>
      <vt:lpstr>Persona B </vt:lpstr>
      <vt:lpstr>Persona A - Solución </vt:lpstr>
      <vt:lpstr>hablar / escuchar</vt:lpstr>
      <vt:lpstr>Persona A</vt:lpstr>
      <vt:lpstr>Persona B</vt:lpstr>
      <vt:lpstr>Persona A</vt:lpstr>
      <vt:lpstr>Persona B</vt:lpstr>
      <vt:lpstr>¿Quién es?</vt:lpstr>
      <vt:lpstr>¿Quién es?</vt:lpstr>
      <vt:lpstr>¿Quién es?</vt:lpstr>
      <vt:lpstr>hablar / escuchar</vt:lpstr>
      <vt:lpstr>Persona A</vt:lpstr>
      <vt:lpstr>Persona B</vt:lpstr>
      <vt:lpstr>Persona A</vt:lpstr>
      <vt:lpstr>Los planes de verano</vt:lpstr>
      <vt:lpstr>Los planes de verano</vt:lpstr>
      <vt:lpstr>Los planes de verano</vt:lpstr>
      <vt:lpstr>Los amigos hablan del sábado pasado.  ¿Puedes decir las frases en español?</vt:lpstr>
      <vt:lpstr>hablar</vt:lpstr>
      <vt:lpstr>hablar</vt:lpstr>
      <vt:lpstr>hablar</vt:lpstr>
      <vt:lpstr>hablar</vt:lpstr>
      <vt:lpstr>hablar</vt:lpstr>
      <vt:lpstr>hablar / escuchar</vt:lpstr>
      <vt:lpstr>hablar</vt:lpstr>
      <vt:lpstr>hablar</vt:lpstr>
      <vt:lpstr>Solución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Mary Richardson</dc:creator>
  <cp:lastModifiedBy>Mary Richardson</cp:lastModifiedBy>
  <cp:revision>1</cp:revision>
  <dcterms:created xsi:type="dcterms:W3CDTF">2022-06-21T14:36:33Z</dcterms:created>
  <dcterms:modified xsi:type="dcterms:W3CDTF">2022-06-21T14:40:36Z</dcterms:modified>
</cp:coreProperties>
</file>