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6144" autoAdjust="0"/>
  </p:normalViewPr>
  <p:slideViewPr>
    <p:cSldViewPr snapToGrid="0">
      <p:cViewPr>
        <p:scale>
          <a:sx n="66" d="100"/>
          <a:sy n="66" d="100"/>
        </p:scale>
        <p:origin x="702" y="9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53FF3-B1D0-4EE2-8D96-6FF7FF0623D1}" type="datetimeFigureOut">
              <a:rPr lang="en-GB" smtClean="0"/>
              <a:t>20/04/2020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EFECE-4D44-44F4-A43E-FE8FD5F65D7C}" type="slidenum">
              <a:rPr lang="en-GB" smtClean="0"/>
              <a:t>‹#›</a:t>
            </a:fld>
            <a:endParaRPr lang="en-GB"/>
          </a:p>
        </p:txBody>
      </p:sp>
    </p:spTree>
    <p:extLst>
      <p:ext uri="{BB962C8B-B14F-4D97-AF65-F5344CB8AC3E}">
        <p14:creationId xmlns:p14="http://schemas.microsoft.com/office/powerpoint/2010/main" val="343961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Learning aims for Term 2.2 Week 3:</a:t>
            </a:r>
          </a:p>
          <a:p>
            <a:pPr marL="285750" indent="-285750">
              <a:buFont typeface="Arial" panose="020B0604020202020204" pitchFamily="34" charset="0"/>
              <a:buChar char="•"/>
            </a:pPr>
            <a:r>
              <a:rPr lang="en-GB" dirty="0"/>
              <a:t>Revisited SSCs : [</a:t>
            </a:r>
            <a:r>
              <a:rPr lang="en-GB" sz="1200" b="0" i="0" kern="1200" dirty="0">
                <a:solidFill>
                  <a:schemeClr val="tx1"/>
                </a:solidFill>
                <a:effectLst/>
                <a:latin typeface="+mn-lt"/>
                <a:ea typeface="+mn-ea"/>
                <a:cs typeface="+mn-cs"/>
              </a:rPr>
              <a:t>ca</a:t>
            </a:r>
            <a:r>
              <a:rPr lang="en-GB" dirty="0"/>
              <a:t>]</a:t>
            </a:r>
            <a:r>
              <a:rPr lang="en-GB" sz="1200" b="0" i="0" kern="1200" dirty="0">
                <a:solidFill>
                  <a:schemeClr val="tx1"/>
                </a:solidFill>
                <a:effectLst/>
                <a:latin typeface="+mn-lt"/>
                <a:ea typeface="+mn-ea"/>
                <a:cs typeface="+mn-cs"/>
              </a:rPr>
              <a:t>/</a:t>
            </a:r>
            <a:r>
              <a:rPr lang="en-GB" dirty="0"/>
              <a:t>[</a:t>
            </a:r>
            <a:r>
              <a:rPr lang="en-GB" sz="1200" b="0" i="0" kern="1200" dirty="0">
                <a:solidFill>
                  <a:schemeClr val="tx1"/>
                </a:solidFill>
                <a:effectLst/>
                <a:latin typeface="+mn-lt"/>
                <a:ea typeface="+mn-ea"/>
                <a:cs typeface="+mn-cs"/>
              </a:rPr>
              <a:t>co</a:t>
            </a:r>
            <a:r>
              <a:rPr lang="en-GB" dirty="0"/>
              <a:t>]</a:t>
            </a:r>
            <a:r>
              <a:rPr lang="en-GB" sz="1200" b="0" i="0" kern="1200" dirty="0">
                <a:solidFill>
                  <a:schemeClr val="tx1"/>
                </a:solidFill>
                <a:effectLst/>
                <a:latin typeface="+mn-lt"/>
                <a:ea typeface="+mn-ea"/>
                <a:cs typeface="+mn-cs"/>
              </a:rPr>
              <a:t>/</a:t>
            </a:r>
            <a:r>
              <a:rPr lang="en-GB" dirty="0"/>
              <a:t>[</a:t>
            </a:r>
            <a:r>
              <a:rPr lang="en-GB" sz="1200" b="0" i="0" kern="1200" dirty="0">
                <a:solidFill>
                  <a:schemeClr val="tx1"/>
                </a:solidFill>
                <a:effectLst/>
                <a:latin typeface="+mn-lt"/>
                <a:ea typeface="+mn-ea"/>
                <a:cs typeface="+mn-cs"/>
              </a:rPr>
              <a:t>cu</a:t>
            </a:r>
            <a:r>
              <a:rPr lang="en-GB" dirty="0"/>
              <a:t>]</a:t>
            </a:r>
            <a:r>
              <a:rPr lang="en-GB" sz="1200" b="0" i="0" kern="1200" dirty="0">
                <a:solidFill>
                  <a:schemeClr val="tx1"/>
                </a:solidFill>
                <a:effectLst/>
                <a:latin typeface="+mn-lt"/>
                <a:ea typeface="+mn-ea"/>
                <a:cs typeface="+mn-cs"/>
              </a:rPr>
              <a:t> 'hard C'</a:t>
            </a:r>
            <a:endParaRPr lang="en-GB" dirty="0"/>
          </a:p>
          <a:p>
            <a:pPr marL="285750" indent="-285750">
              <a:buFont typeface="Arial" panose="020B0604020202020204" pitchFamily="34" charset="0"/>
              <a:buChar char="•"/>
            </a:pPr>
            <a:r>
              <a:rPr lang="en-GB" dirty="0"/>
              <a:t>New grammar: DEBER - debo, </a:t>
            </a:r>
            <a:r>
              <a:rPr lang="en-GB" dirty="0" err="1"/>
              <a:t>debes</a:t>
            </a:r>
            <a:r>
              <a:rPr lang="en-GB" dirty="0"/>
              <a:t>, </a:t>
            </a:r>
            <a:r>
              <a:rPr lang="en-GB" dirty="0" err="1"/>
              <a:t>debe</a:t>
            </a:r>
            <a:r>
              <a:rPr lang="en-GB" dirty="0"/>
              <a:t> (+ infinitive) </a:t>
            </a:r>
          </a:p>
          <a:p>
            <a:pPr marL="285750" indent="-285750">
              <a:buFont typeface="Arial" panose="020B0604020202020204" pitchFamily="34" charset="0"/>
              <a:buChar char="•"/>
            </a:pPr>
            <a:r>
              <a:rPr lang="en-GB" dirty="0"/>
              <a:t>Revisited</a:t>
            </a:r>
            <a:r>
              <a:rPr lang="en-GB" baseline="0" dirty="0"/>
              <a:t> grammar:</a:t>
            </a:r>
            <a:r>
              <a:rPr lang="en-GB" dirty="0"/>
              <a:t> </a:t>
            </a:r>
            <a:r>
              <a:rPr lang="en-GB" sz="1200" b="0" i="0" u="none" strike="noStrike" kern="1200" dirty="0">
                <a:solidFill>
                  <a:schemeClr val="tx1"/>
                </a:solidFill>
                <a:effectLst/>
                <a:latin typeface="+mn-lt"/>
                <a:ea typeface="+mn-ea"/>
                <a:cs typeface="+mn-cs"/>
              </a:rPr>
              <a:t>modal verbs: PODER - puedo, </a:t>
            </a:r>
            <a:r>
              <a:rPr lang="en-GB" sz="1200" b="0" i="0" u="none" strike="noStrike" kern="1200" dirty="0" err="1">
                <a:solidFill>
                  <a:schemeClr val="tx1"/>
                </a:solidFill>
                <a:effectLst/>
                <a:latin typeface="+mn-lt"/>
                <a:ea typeface="+mn-ea"/>
                <a:cs typeface="+mn-cs"/>
              </a:rPr>
              <a:t>puedes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puede</a:t>
            </a:r>
            <a:r>
              <a:rPr lang="en-GB" sz="1200" b="0" i="0" u="none" strike="noStrike" kern="1200" dirty="0">
                <a:solidFill>
                  <a:schemeClr val="tx1"/>
                </a:solidFill>
                <a:effectLst/>
                <a:latin typeface="+mn-lt"/>
                <a:ea typeface="+mn-ea"/>
                <a:cs typeface="+mn-cs"/>
              </a:rPr>
              <a:t> QUERER - quiero, </a:t>
            </a:r>
            <a:r>
              <a:rPr lang="en-GB" sz="1200" b="0" i="0" u="none" strike="noStrike" kern="1200" dirty="0" err="1">
                <a:solidFill>
                  <a:schemeClr val="tx1"/>
                </a:solidFill>
                <a:effectLst/>
                <a:latin typeface="+mn-lt"/>
                <a:ea typeface="+mn-ea"/>
                <a:cs typeface="+mn-cs"/>
              </a:rPr>
              <a:t>quieres</a:t>
            </a:r>
            <a:r>
              <a:rPr lang="en-GB" sz="1200" b="0" i="0" u="none" strike="noStrike" kern="1200" dirty="0">
                <a:solidFill>
                  <a:schemeClr val="tx1"/>
                </a:solidFill>
                <a:effectLst/>
                <a:latin typeface="+mn-lt"/>
                <a:ea typeface="+mn-ea"/>
                <a:cs typeface="+mn-cs"/>
              </a:rPr>
              <a:t>, quiere (+ infinitive) modal verbs in negative statements; prototype -</a:t>
            </a:r>
            <a:r>
              <a:rPr lang="en-GB" sz="1200" b="0" i="0" u="none" strike="noStrike" kern="1200" dirty="0" err="1">
                <a:solidFill>
                  <a:schemeClr val="tx1"/>
                </a:solidFill>
                <a:effectLst/>
                <a:latin typeface="+mn-lt"/>
                <a:ea typeface="+mn-ea"/>
                <a:cs typeface="+mn-cs"/>
              </a:rPr>
              <a:t>ar</a:t>
            </a:r>
            <a:r>
              <a:rPr lang="en-GB" sz="1200" b="0" i="0" u="none" strike="noStrike" kern="1200" dirty="0">
                <a:solidFill>
                  <a:schemeClr val="tx1"/>
                </a:solidFill>
                <a:effectLst/>
                <a:latin typeface="+mn-lt"/>
                <a:ea typeface="+mn-ea"/>
                <a:cs typeface="+mn-cs"/>
              </a:rPr>
              <a:t> verbs</a:t>
            </a:r>
          </a:p>
          <a:p>
            <a:pPr marL="285750" indent="-285750">
              <a:buFont typeface="Arial" panose="020B0604020202020204" pitchFamily="34" charset="0"/>
              <a:buChar char="•"/>
            </a:pPr>
            <a:endParaRPr lang="en-GB" dirty="0"/>
          </a:p>
          <a:p>
            <a:r>
              <a:rPr lang="en-GB" b="1" dirty="0"/>
              <a:t>Vocabulary to be introduced: </a:t>
            </a:r>
          </a:p>
          <a:p>
            <a:r>
              <a:rPr lang="en-GB" sz="1200" kern="1200" dirty="0">
                <a:solidFill>
                  <a:schemeClr val="tx1"/>
                </a:solidFill>
                <a:effectLst/>
                <a:latin typeface="+mn-lt"/>
                <a:ea typeface="+mn-ea"/>
                <a:cs typeface="+mn-cs"/>
              </a:rPr>
              <a:t>lunes [1370]; martes [3101]; miércoles [1816]; jueves [1650]; viernes [1259]; sábado [1179]; domingo [693] (pre-learnt)</a:t>
            </a:r>
          </a:p>
          <a:p>
            <a:r>
              <a:rPr lang="es-ES" sz="1200" kern="1200" dirty="0">
                <a:solidFill>
                  <a:schemeClr val="tx1"/>
                </a:solidFill>
                <a:effectLst/>
                <a:latin typeface="+mn-lt"/>
                <a:ea typeface="+mn-ea"/>
                <a:cs typeface="+mn-cs"/>
              </a:rPr>
              <a:t>deber [71]; debo; debes; debe; organizar [1053]; lavar [1676] sacar [273]; limpiar [1713]; suelo [552]; basura [2479]; ropa [782];</a:t>
            </a:r>
            <a:r>
              <a:rPr lang="es-ES" sz="1200" kern="1200" baseline="0" dirty="0">
                <a:solidFill>
                  <a:schemeClr val="tx1"/>
                </a:solidFill>
                <a:effectLst/>
                <a:latin typeface="+mn-lt"/>
                <a:ea typeface="+mn-ea"/>
                <a:cs typeface="+mn-cs"/>
              </a:rPr>
              <a:t> aunque [131]; otro [35].</a:t>
            </a:r>
            <a:endParaRPr lang="es-ES" sz="1200" kern="1200" dirty="0">
              <a:solidFill>
                <a:schemeClr val="tx1"/>
              </a:solidFill>
              <a:effectLst/>
              <a:latin typeface="+mn-lt"/>
              <a:ea typeface="+mn-ea"/>
              <a:cs typeface="+mn-cs"/>
            </a:endParaRPr>
          </a:p>
          <a:p>
            <a:endParaRPr lang="en-GB" dirty="0"/>
          </a:p>
          <a:p>
            <a:r>
              <a:rPr lang="en-GB" dirty="0"/>
              <a:t>Vocabulary re-visited as part of last week’s homework is included below for reference, in case you wish to briefly revisit it in class. Where possible, vocabulary items from these and other previous weeks have also been integrated into the activities.</a:t>
            </a:r>
          </a:p>
          <a:p>
            <a:endParaRPr lang="en-GB" dirty="0"/>
          </a:p>
          <a:p>
            <a:r>
              <a:rPr lang="en-GB" u="sng" dirty="0"/>
              <a:t>2.1, week </a:t>
            </a:r>
            <a:r>
              <a:rPr lang="en-GB" b="0" u="sng" dirty="0"/>
              <a:t>5</a:t>
            </a:r>
            <a:r>
              <a:rPr lang="en-GB" b="0" dirty="0"/>
              <a:t>: </a:t>
            </a:r>
            <a:r>
              <a:rPr lang="es-ES" sz="1200" b="0" i="0" u="none" strike="noStrike" kern="1200" dirty="0">
                <a:solidFill>
                  <a:schemeClr val="tx1"/>
                </a:solidFill>
                <a:effectLst/>
                <a:latin typeface="+mn-lt"/>
                <a:ea typeface="+mn-ea"/>
                <a:cs typeface="+mn-cs"/>
              </a:rPr>
              <a:t>trabajar [174]; buscar [179]; descansar [1749]; preparar [570]; comida [906]; animal [322]; pasar [68]; tiempo [80]; campo [342]; junto[s] [149]; solo [181]</a:t>
            </a:r>
          </a:p>
          <a:p>
            <a:endParaRPr lang="es-ES" sz="1200" b="0" i="0" u="none" strike="noStrike" kern="1200" dirty="0">
              <a:solidFill>
                <a:schemeClr val="tx1"/>
              </a:solidFill>
              <a:effectLst/>
              <a:latin typeface="+mn-lt"/>
              <a:ea typeface="+mn-ea"/>
              <a:cs typeface="+mn-cs"/>
            </a:endParaRPr>
          </a:p>
          <a:p>
            <a:r>
              <a:rPr lang="en-GB" u="sng" dirty="0"/>
              <a:t>1.2, week</a:t>
            </a:r>
            <a:r>
              <a:rPr lang="en-GB" b="0" u="sng" dirty="0"/>
              <a:t> 7</a:t>
            </a:r>
            <a:r>
              <a:rPr lang="en-GB" b="0" dirty="0"/>
              <a:t>: </a:t>
            </a:r>
            <a:r>
              <a:rPr lang="es-ES" sz="1200" b="0" i="0" u="none" strike="noStrike" kern="1200" dirty="0">
                <a:solidFill>
                  <a:schemeClr val="tx1"/>
                </a:solidFill>
                <a:effectLst/>
                <a:latin typeface="+mn-lt"/>
                <a:ea typeface="+mn-ea"/>
                <a:cs typeface="+mn-cs"/>
              </a:rPr>
              <a:t>dar [42]; doy; das; da; querer [58]; quiero; quieres; quiere; regalo [1986]; padre [162]; madre [226]; hermano [333]; hermana [3409]; dinero [364]; a [8]</a:t>
            </a:r>
          </a:p>
          <a:p>
            <a:endParaRPr lang="en-GB" b="0" dirty="0"/>
          </a:p>
          <a:p>
            <a:r>
              <a:rPr lang="en-GB" dirty="0"/>
              <a:t>Source of frequency rankings: Davies, M. &amp; Davies, K. (2018). A frequency dictionary of Spanish: Core vocabulary for learners (2nd ed.). London: Routledge.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3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7368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are all words that students have</a:t>
            </a:r>
            <a:r>
              <a:rPr lang="en-GB" sz="1200" kern="1200" baseline="0" dirty="0">
                <a:solidFill>
                  <a:schemeClr val="tx1"/>
                </a:solidFill>
                <a:effectLst/>
                <a:latin typeface="+mn-lt"/>
                <a:ea typeface="+mn-ea"/>
                <a:cs typeface="+mn-cs"/>
              </a:rPr>
              <a:t> already learnt in previous lessons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Therefore, students will not only be revisiting the </a:t>
            </a:r>
            <a:r>
              <a:rPr lang="en-GB" sz="1200" dirty="0"/>
              <a:t>SSCs [</a:t>
            </a:r>
            <a:r>
              <a:rPr lang="en-GB" sz="1200" b="0" i="0" kern="1200" dirty="0">
                <a:solidFill>
                  <a:schemeClr val="tx1"/>
                </a:solidFill>
                <a:effectLst/>
                <a:latin typeface="+mn-lt"/>
                <a:ea typeface="+mn-ea"/>
                <a:cs typeface="+mn-cs"/>
              </a:rPr>
              <a:t>ca</a:t>
            </a:r>
            <a:r>
              <a:rPr lang="en-GB" sz="1200" dirty="0"/>
              <a:t>]</a:t>
            </a:r>
            <a:r>
              <a:rPr lang="en-GB" sz="1200" b="0" i="0" kern="1200" dirty="0">
                <a:solidFill>
                  <a:schemeClr val="tx1"/>
                </a:solidFill>
                <a:effectLst/>
                <a:latin typeface="+mn-lt"/>
                <a:ea typeface="+mn-ea"/>
                <a:cs typeface="+mn-cs"/>
              </a:rPr>
              <a:t>/</a:t>
            </a:r>
            <a:r>
              <a:rPr lang="en-GB" sz="1200" dirty="0"/>
              <a:t>[</a:t>
            </a:r>
            <a:r>
              <a:rPr lang="en-GB" sz="1200" b="0" i="0" kern="1200" dirty="0">
                <a:solidFill>
                  <a:schemeClr val="tx1"/>
                </a:solidFill>
                <a:effectLst/>
                <a:latin typeface="+mn-lt"/>
                <a:ea typeface="+mn-ea"/>
                <a:cs typeface="+mn-cs"/>
              </a:rPr>
              <a:t>co</a:t>
            </a:r>
            <a:r>
              <a:rPr lang="en-GB" sz="1200" dirty="0"/>
              <a:t>]</a:t>
            </a:r>
            <a:r>
              <a:rPr lang="en-GB" sz="1200" b="0" i="0" kern="1200" dirty="0">
                <a:solidFill>
                  <a:schemeClr val="tx1"/>
                </a:solidFill>
                <a:effectLst/>
                <a:latin typeface="+mn-lt"/>
                <a:ea typeface="+mn-ea"/>
                <a:cs typeface="+mn-cs"/>
              </a:rPr>
              <a:t>/</a:t>
            </a:r>
            <a:r>
              <a:rPr lang="en-GB" sz="1200" dirty="0"/>
              <a:t>[</a:t>
            </a:r>
            <a:r>
              <a:rPr lang="en-GB" sz="1200" b="0" i="0" kern="1200" dirty="0">
                <a:solidFill>
                  <a:schemeClr val="tx1"/>
                </a:solidFill>
                <a:effectLst/>
                <a:latin typeface="+mn-lt"/>
                <a:ea typeface="+mn-ea"/>
                <a:cs typeface="+mn-cs"/>
              </a:rPr>
              <a:t>cu</a:t>
            </a:r>
            <a:r>
              <a:rPr lang="en-GB" sz="1200" dirty="0"/>
              <a:t>], but also recalling previously taught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1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Sentence-level phonics practice (whole class activity). Students first listen and decide if they hear ‘ca’, ‘co’ or ‘cu’. They are then shown the sentence and its translation. On the next slide, the same sentence appears with target SSCs missing. Students have to read the sentence aloud in chorus, recalling the missing SSCs as they read aloud.</a:t>
            </a:r>
          </a:p>
          <a:p>
            <a:endParaRPr lang="en-GB" b="0" baseline="0" dirty="0"/>
          </a:p>
          <a:p>
            <a:r>
              <a:rPr lang="en-GB" b="0" baseline="0" dirty="0"/>
              <a:t>A number of words from this week’s revisited vocabulary sets are included in these sentences.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6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read the sentence aloud in chorus, recalling the missing SSCs as they read aloud. The audio can be played again, for reinforcement of the pronunciation. </a:t>
            </a:r>
          </a:p>
          <a:p>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4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Sentence-level phonics practice (whole class activity). Students first listen and decide if they hear ‘ca’, ‘co’ or ‘cu’. They are then shown the sentence and its translation. On the next slide, the same sentence appears with target SSCs missing. Students have to read the sentence aloud in chorus, recalling the missing SSCs as they read aloud.</a:t>
            </a:r>
          </a:p>
          <a:p>
            <a:endParaRPr lang="en-GB" b="0" baseline="0" dirty="0" smtClean="0"/>
          </a:p>
          <a:p>
            <a:r>
              <a:rPr lang="en-GB" b="0" baseline="0" dirty="0" smtClean="0"/>
              <a:t>A number of words from this week’s revisited vocabulary sets are included in these sentences.</a:t>
            </a:r>
          </a:p>
          <a:p>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82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Students read the sentence aloud in chorus, recalling the missing SSCs as they read aloud. The audio can be played again, for reinforcement of the pronunciation. </a:t>
            </a:r>
          </a:p>
          <a:p>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764B7-4A3E-4C39-BCC4-CFEE7F4191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525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Sentence-level phonics practice (whole class activity). Students first listen and decide if they hear ‘ca’, ‘co’ or ‘cu’. They are then shown the sentence and its translation. On the next slide, the same sentence appears with target SSCs missing. Students have to read the sentence aloud in chorus, recalling the missing SSCs as they read aloud.</a:t>
            </a:r>
          </a:p>
          <a:p>
            <a:endParaRPr lang="en-GB" b="0" baseline="0" dirty="0" smtClean="0"/>
          </a:p>
          <a:p>
            <a:r>
              <a:rPr lang="en-GB" b="0" baseline="0" dirty="0" smtClean="0"/>
              <a:t>A number of words from this week’s revisited vocabulary sets are included in these sentences.</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16</a:t>
            </a:fld>
            <a:endParaRPr lang="en-GB"/>
          </a:p>
        </p:txBody>
      </p:sp>
    </p:spTree>
    <p:extLst>
      <p:ext uri="{BB962C8B-B14F-4D97-AF65-F5344CB8AC3E}">
        <p14:creationId xmlns:p14="http://schemas.microsoft.com/office/powerpoint/2010/main" val="146858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Students read the sentence aloud in chorus, recalling the missing SSCs as they read aloud. The audio can be played again, for reinforcement of the pronunciation. </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17</a:t>
            </a:fld>
            <a:endParaRPr lang="en-GB"/>
          </a:p>
        </p:txBody>
      </p:sp>
    </p:spTree>
    <p:extLst>
      <p:ext uri="{BB962C8B-B14F-4D97-AF65-F5344CB8AC3E}">
        <p14:creationId xmlns:p14="http://schemas.microsoft.com/office/powerpoint/2010/main" val="400260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Sentence-level phonics practice (whole class activity). Students first listen and decide if they hear ‘ca’, ‘co’ or ‘cu’. They are then shown the sentence and its translation. On the next slide, the same sentence appears with target SSCs missing. Students have to read the sentence aloud in chorus, recalling the missing SSCs as they read aloud.</a:t>
            </a:r>
          </a:p>
          <a:p>
            <a:endParaRPr lang="en-GB" b="0" baseline="0" dirty="0" smtClean="0"/>
          </a:p>
          <a:p>
            <a:r>
              <a:rPr lang="en-GB" b="0" baseline="0" dirty="0" smtClean="0"/>
              <a:t>A number of words from this week’s revisited vocabulary sets are included in these sentences.</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18</a:t>
            </a:fld>
            <a:endParaRPr lang="en-GB"/>
          </a:p>
        </p:txBody>
      </p:sp>
    </p:spTree>
    <p:extLst>
      <p:ext uri="{BB962C8B-B14F-4D97-AF65-F5344CB8AC3E}">
        <p14:creationId xmlns:p14="http://schemas.microsoft.com/office/powerpoint/2010/main" val="306946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Students read the sentence aloud in chorus, recalling the missing SSCs as they read aloud. The audio can be played again, for reinforcement of the pronunciation. </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19</a:t>
            </a:fld>
            <a:endParaRPr lang="en-GB"/>
          </a:p>
        </p:txBody>
      </p:sp>
    </p:spTree>
    <p:extLst>
      <p:ext uri="{BB962C8B-B14F-4D97-AF65-F5344CB8AC3E}">
        <p14:creationId xmlns:p14="http://schemas.microsoft.com/office/powerpoint/2010/main" val="98755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‘ca’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4912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Sentence-level phonics practice (whole class activity). Students first listen and decide if they hear ‘ca’, ‘co’ or ‘cu’. They are then shown the sentence and its translation. On the next slide, the same sentence appears with target SSCs missing. Students have to read the sentence aloud in chorus, recalling the missing SSCs as they read aloud.</a:t>
            </a:r>
          </a:p>
          <a:p>
            <a:endParaRPr lang="en-GB" b="0" baseline="0" dirty="0" smtClean="0"/>
          </a:p>
          <a:p>
            <a:r>
              <a:rPr lang="en-GB" b="0" baseline="0" dirty="0" smtClean="0"/>
              <a:t>A number of words from this week’s revisited vocabulary sets are included in these sentences.</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20</a:t>
            </a:fld>
            <a:endParaRPr lang="en-GB"/>
          </a:p>
        </p:txBody>
      </p:sp>
    </p:spTree>
    <p:extLst>
      <p:ext uri="{BB962C8B-B14F-4D97-AF65-F5344CB8AC3E}">
        <p14:creationId xmlns:p14="http://schemas.microsoft.com/office/powerpoint/2010/main" val="1707206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Students read the sentence aloud in chorus, recalling the missing SSCs as they read aloud. The audio can be played again, for reinforcement of the pronunciation. </a:t>
            </a:r>
          </a:p>
          <a:p>
            <a:endParaRPr lang="en-GB" dirty="0"/>
          </a:p>
        </p:txBody>
      </p:sp>
      <p:sp>
        <p:nvSpPr>
          <p:cNvPr id="4" name="Slide Number Placeholder 3"/>
          <p:cNvSpPr>
            <a:spLocks noGrp="1"/>
          </p:cNvSpPr>
          <p:nvPr>
            <p:ph type="sldNum" sz="quarter" idx="10"/>
          </p:nvPr>
        </p:nvSpPr>
        <p:spPr/>
        <p:txBody>
          <a:bodyPr/>
          <a:lstStyle/>
          <a:p>
            <a:fld id="{477EFECE-4D44-44F4-A43E-FE8FD5F65D7C}" type="slidenum">
              <a:rPr lang="en-GB" smtClean="0"/>
              <a:t>21</a:t>
            </a:fld>
            <a:endParaRPr lang="en-GB"/>
          </a:p>
        </p:txBody>
      </p:sp>
    </p:spTree>
    <p:extLst>
      <p:ext uri="{BB962C8B-B14F-4D97-AF65-F5344CB8AC3E}">
        <p14:creationId xmlns:p14="http://schemas.microsoft.com/office/powerpoint/2010/main" val="295611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74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9411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Teachers whose</a:t>
            </a:r>
            <a:r>
              <a:rPr lang="en-GB" baseline="0" dirty="0"/>
              <a:t> students have been also been taught French may wish to use the word ‘</a:t>
            </a:r>
            <a:r>
              <a:rPr lang="en-GB" baseline="0" dirty="0" err="1"/>
              <a:t>coche</a:t>
            </a:r>
            <a:r>
              <a:rPr lang="en-GB" baseline="0" dirty="0"/>
              <a:t>’ to also highlight the difference between the ‘</a:t>
            </a:r>
            <a:r>
              <a:rPr lang="en-GB" baseline="0" dirty="0" err="1"/>
              <a:t>ch</a:t>
            </a:r>
            <a:r>
              <a:rPr lang="en-GB" baseline="0" dirty="0"/>
              <a:t>’ in Spanish, and the softer ‘</a:t>
            </a:r>
            <a:r>
              <a:rPr lang="en-GB" baseline="0" dirty="0" err="1"/>
              <a:t>ch</a:t>
            </a:r>
            <a:r>
              <a:rPr lang="en-GB" baseline="0" dirty="0"/>
              <a:t>’ in French (as in ‘chat’)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430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2472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65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0221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250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6314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490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8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2924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98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42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474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9292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758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10510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4431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92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83534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59237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813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6983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019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32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332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77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793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9034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827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r>
              <a:rPr lang="en-GB" sz="1100" dirty="0">
                <a:latin typeface="Tw Cen MT" panose="020B0602020104020603" pitchFamily="34" charset="0"/>
              </a:rPr>
              <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2467791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audio" Target="../media/audio29.wav"/><Relationship Id="rId13" Type="http://schemas.openxmlformats.org/officeDocument/2006/relationships/image" Target="../media/image26.png"/><Relationship Id="rId3" Type="http://schemas.openxmlformats.org/officeDocument/2006/relationships/audio" Target="../media/audio24.wav"/><Relationship Id="rId7" Type="http://schemas.openxmlformats.org/officeDocument/2006/relationships/audio" Target="../media/audio28.wav"/><Relationship Id="rId12" Type="http://schemas.openxmlformats.org/officeDocument/2006/relationships/audio" Target="../media/audio33.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audio" Target="../media/audio27.wav"/><Relationship Id="rId11" Type="http://schemas.openxmlformats.org/officeDocument/2006/relationships/audio" Target="../media/audio32.wav"/><Relationship Id="rId5" Type="http://schemas.openxmlformats.org/officeDocument/2006/relationships/audio" Target="../media/audio26.wav"/><Relationship Id="rId10" Type="http://schemas.openxmlformats.org/officeDocument/2006/relationships/audio" Target="../media/audio31.wav"/><Relationship Id="rId4" Type="http://schemas.openxmlformats.org/officeDocument/2006/relationships/audio" Target="../media/audio25.wav"/><Relationship Id="rId9" Type="http://schemas.openxmlformats.org/officeDocument/2006/relationships/audio" Target="../media/audio30.wav"/></Relationships>
</file>

<file path=ppt/slides/_rels/slide12.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5.wav"/><Relationship Id="rId5"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5.wav"/><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audio" Target="../media/audio13.wav"/><Relationship Id="rId11" Type="http://schemas.openxmlformats.org/officeDocument/2006/relationships/image" Target="../media/image12.png"/><Relationship Id="rId5" Type="http://schemas.openxmlformats.org/officeDocument/2006/relationships/audio" Target="../media/audio12.wav"/><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audio" Target="../media/audio11.wav"/><Relationship Id="rId9" Type="http://schemas.openxmlformats.org/officeDocument/2006/relationships/audio" Target="../media/audio16.wav"/><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0.wav"/><Relationship Id="rId7" Type="http://schemas.openxmlformats.org/officeDocument/2006/relationships/audio" Target="../media/audio14.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 Id="rId9" Type="http://schemas.openxmlformats.org/officeDocument/2006/relationships/audio" Target="../media/audio16.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image" Target="../media/image23.png"/><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audio" Target="../media/audio20.wav"/><Relationship Id="rId11" Type="http://schemas.openxmlformats.org/officeDocument/2006/relationships/image" Target="../media/image21.png"/><Relationship Id="rId5" Type="http://schemas.openxmlformats.org/officeDocument/2006/relationships/audio" Target="../media/audio19.wav"/><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17.wav"/><Relationship Id="rId7" Type="http://schemas.openxmlformats.org/officeDocument/2006/relationships/audio" Target="../media/audio21.wav"/><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8.wav"/><Relationship Id="rId9" Type="http://schemas.openxmlformats.org/officeDocument/2006/relationships/audio" Target="../media/audio23.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49751" y="2290112"/>
            <a:ext cx="8789614" cy="1138888"/>
          </a:xfrm>
        </p:spPr>
        <p:txBody>
          <a:bodyPr>
            <a:normAutofit/>
          </a:bodyPr>
          <a:lstStyle/>
          <a:p>
            <a:pPr algn="l"/>
            <a:r>
              <a:rPr lang="en-GB" sz="3400" b="1" dirty="0" smtClean="0">
                <a:solidFill>
                  <a:prstClr val="white"/>
                </a:solidFill>
              </a:rPr>
              <a:t>Phonics: revisiting SSCs [ca], [co], [cu]</a:t>
            </a:r>
            <a:endParaRPr lang="en-US" sz="34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55947" y="523186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Title 3">
            <a:extLst>
              <a:ext uri="{FF2B5EF4-FFF2-40B4-BE49-F238E27FC236}">
                <a16:creationId xmlns:a16="http://schemas.microsoft.com/office/drawing/2014/main" id="{AB3692F8-CE33-C34E-B376-364FE77401E4}"/>
              </a:ext>
            </a:extLst>
          </p:cNvPr>
          <p:cNvSpPr txBox="1">
            <a:spLocks/>
          </p:cNvSpPr>
          <p:nvPr/>
        </p:nvSpPr>
        <p:spPr>
          <a:xfrm>
            <a:off x="199624" y="6152332"/>
            <a:ext cx="4837597"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Amanda Izquierdo / Nick Avery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5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19/04/2020</a:t>
            </a:r>
            <a:endParaRPr kumimoji="0" lang="en-GB" sz="15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91927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9034-B7C8-A34A-A142-B2B50584E569}"/>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xmlns="" val="1"/>
              </a:ext>
            </a:extLst>
          </p:cNvPr>
          <p:cNvSpPr/>
          <p:nvPr/>
        </p:nvSpPr>
        <p:spPr>
          <a:xfrm>
            <a:off x="4379228" y="1697677"/>
            <a:ext cx="3433541" cy="260714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TextBox 5"/>
          <p:cNvSpPr txBox="1"/>
          <p:nvPr/>
        </p:nvSpPr>
        <p:spPr>
          <a:xfrm>
            <a:off x="4528053" y="3165569"/>
            <a:ext cx="3135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erpo</a:t>
            </a:r>
          </a:p>
        </p:txBody>
      </p:sp>
      <p:sp>
        <p:nvSpPr>
          <p:cNvPr id="16" name="TextBox 15"/>
          <p:cNvSpPr txBox="1"/>
          <p:nvPr/>
        </p:nvSpPr>
        <p:spPr>
          <a:xfrm>
            <a:off x="527476" y="159132"/>
            <a:ext cx="33890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ltura</a:t>
            </a:r>
          </a:p>
        </p:txBody>
      </p:sp>
      <p:sp>
        <p:nvSpPr>
          <p:cNvPr id="11" name="TextBox 10"/>
          <p:cNvSpPr txBox="1"/>
          <p:nvPr/>
        </p:nvSpPr>
        <p:spPr>
          <a:xfrm>
            <a:off x="333498" y="3341339"/>
            <a:ext cx="38174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char</a:t>
            </a:r>
          </a:p>
        </p:txBody>
      </p:sp>
      <p:sp>
        <p:nvSpPr>
          <p:cNvPr id="15" name="TextBox 14"/>
          <p:cNvSpPr txBox="1"/>
          <p:nvPr/>
        </p:nvSpPr>
        <p:spPr>
          <a:xfrm>
            <a:off x="4444663" y="4304819"/>
            <a:ext cx="33026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ela</a:t>
            </a:r>
          </a:p>
        </p:txBody>
      </p:sp>
      <p:sp>
        <p:nvSpPr>
          <p:cNvPr id="9" name="TextBox 8"/>
          <p:cNvSpPr txBox="1"/>
          <p:nvPr/>
        </p:nvSpPr>
        <p:spPr>
          <a:xfrm>
            <a:off x="8715442" y="13619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atro</a:t>
            </a:r>
          </a:p>
        </p:txBody>
      </p:sp>
      <p:sp>
        <p:nvSpPr>
          <p:cNvPr id="13" name="TextBox 12"/>
          <p:cNvSpPr txBox="1"/>
          <p:nvPr/>
        </p:nvSpPr>
        <p:spPr>
          <a:xfrm>
            <a:off x="8223849" y="3341339"/>
            <a:ext cx="38174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adro</a:t>
            </a:r>
          </a:p>
        </p:txBody>
      </p:sp>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421718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6" grpId="0"/>
      <p:bldP spid="11" grpId="0"/>
      <p:bldP spid="15"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39863" y="746633"/>
          <a:ext cx="3887800" cy="5415568"/>
        </p:xfrm>
        <a:graphic>
          <a:graphicData uri="http://schemas.openxmlformats.org/drawingml/2006/table">
            <a:tbl>
              <a:tblPr firstRow="1" bandRow="1">
                <a:tableStyleId>{8A107856-5554-42FB-B03E-39F5DBC370BA}</a:tableStyleId>
              </a:tblPr>
              <a:tblGrid>
                <a:gridCol w="583590">
                  <a:extLst>
                    <a:ext uri="{9D8B030D-6E8A-4147-A177-3AD203B41FA5}">
                      <a16:colId xmlns:a16="http://schemas.microsoft.com/office/drawing/2014/main" val="3826511760"/>
                    </a:ext>
                  </a:extLst>
                </a:gridCol>
                <a:gridCol w="1138472">
                  <a:extLst>
                    <a:ext uri="{9D8B030D-6E8A-4147-A177-3AD203B41FA5}">
                      <a16:colId xmlns:a16="http://schemas.microsoft.com/office/drawing/2014/main" val="2766133930"/>
                    </a:ext>
                  </a:extLst>
                </a:gridCol>
                <a:gridCol w="1082869">
                  <a:extLst>
                    <a:ext uri="{9D8B030D-6E8A-4147-A177-3AD203B41FA5}">
                      <a16:colId xmlns:a16="http://schemas.microsoft.com/office/drawing/2014/main" val="1055200239"/>
                    </a:ext>
                  </a:extLst>
                </a:gridCol>
                <a:gridCol w="1082869">
                  <a:extLst>
                    <a:ext uri="{9D8B030D-6E8A-4147-A177-3AD203B41FA5}">
                      <a16:colId xmlns:a16="http://schemas.microsoft.com/office/drawing/2014/main" val="3969185420"/>
                    </a:ext>
                  </a:extLst>
                </a:gridCol>
              </a:tblGrid>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pPr algn="ctr"/>
                      <a:r>
                        <a:rPr lang="en-GB" sz="1600" b="1" dirty="0">
                          <a:solidFill>
                            <a:srgbClr val="002060"/>
                          </a:solidFill>
                          <a:latin typeface="Century Gothic" panose="020B0502020202020204" pitchFamily="34" charset="0"/>
                        </a:rPr>
                        <a:t>CA</a:t>
                      </a:r>
                    </a:p>
                  </a:txBody>
                  <a:tcPr marL="72746" marR="72746" marT="36373" marB="36373" anchor="ctr"/>
                </a:tc>
                <a:tc>
                  <a:txBody>
                    <a:bodyPr/>
                    <a:lstStyle/>
                    <a:p>
                      <a:pPr algn="ctr"/>
                      <a:r>
                        <a:rPr lang="en-GB" sz="1600" b="1" dirty="0">
                          <a:solidFill>
                            <a:srgbClr val="002060"/>
                          </a:solidFill>
                          <a:latin typeface="Century Gothic" panose="020B0502020202020204" pitchFamily="34" charset="0"/>
                        </a:rPr>
                        <a:t>CO</a:t>
                      </a:r>
                    </a:p>
                  </a:txBody>
                  <a:tcPr marL="72746" marR="72746" marT="36373" marB="36373" anchor="ctr"/>
                </a:tc>
                <a:tc>
                  <a:txBody>
                    <a:bodyPr/>
                    <a:lstStyle/>
                    <a:p>
                      <a:pPr algn="ctr"/>
                      <a:r>
                        <a:rPr lang="en-GB" sz="1600" b="1" dirty="0">
                          <a:solidFill>
                            <a:srgbClr val="002060"/>
                          </a:solidFill>
                          <a:latin typeface="Century Gothic" panose="020B0502020202020204" pitchFamily="34" charset="0"/>
                        </a:rPr>
                        <a:t>CU</a:t>
                      </a:r>
                    </a:p>
                  </a:txBody>
                  <a:tcPr marL="72746" marR="72746" marT="36373" marB="36373" anchor="ctr"/>
                </a:tc>
                <a:extLst>
                  <a:ext uri="{0D108BD9-81ED-4DB2-BD59-A6C34878D82A}">
                    <a16:rowId xmlns:a16="http://schemas.microsoft.com/office/drawing/2014/main" val="1673340455"/>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45640607"/>
                  </a:ext>
                </a:extLst>
              </a:tr>
              <a:tr h="488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72746" marR="72746" marT="36373" marB="3637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72746" marR="72746" marT="36373" marB="3637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72746" marR="72746" marT="36373" marB="3637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72746" marR="72746" marT="36373" marB="36373" anchor="ctr"/>
                </a:tc>
                <a:extLst>
                  <a:ext uri="{0D108BD9-81ED-4DB2-BD59-A6C34878D82A}">
                    <a16:rowId xmlns:a16="http://schemas.microsoft.com/office/drawing/2014/main" val="4179238503"/>
                  </a:ext>
                </a:extLst>
              </a:tr>
              <a:tr h="532352">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70167395"/>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107718701"/>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56631420"/>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245996"/>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480737977"/>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612876144"/>
                  </a:ext>
                </a:extLst>
              </a:tr>
              <a:tr h="486239">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750220700"/>
                  </a:ext>
                </a:extLst>
              </a:tr>
              <a:tr h="488553">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tc>
                  <a:txBody>
                    <a:bodyPr/>
                    <a:lstStyle/>
                    <a:p>
                      <a:endParaRPr lang="en-GB" sz="1600" b="0"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914553514"/>
                  </a:ext>
                </a:extLst>
              </a:tr>
            </a:tbl>
          </a:graphicData>
        </a:graphic>
      </p:graphicFrame>
      <p:sp>
        <p:nvSpPr>
          <p:cNvPr id="5" name="Action Button: Custom 4">
            <a:hlinkClick r:id="" action="ppaction://noaction" highlightClick="1">
              <a:snd r:embed="rId3" name="comida.wav"/>
            </a:hlinkClick>
          </p:cNvPr>
          <p:cNvSpPr/>
          <p:nvPr/>
        </p:nvSpPr>
        <p:spPr>
          <a:xfrm>
            <a:off x="1654991" y="1319451"/>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5">
            <a:hlinkClick r:id="" action="ppaction://noaction" highlightClick="1">
              <a:snd r:embed="rId4" name="película.wav"/>
            </a:hlinkClick>
          </p:cNvPr>
          <p:cNvSpPr/>
          <p:nvPr/>
        </p:nvSpPr>
        <p:spPr>
          <a:xfrm>
            <a:off x="1654991" y="1815726"/>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6">
            <a:hlinkClick r:id="" action="ppaction://noaction" highlightClick="1">
              <a:snd r:embed="rId5" name="cantar.wav"/>
            </a:hlinkClick>
          </p:cNvPr>
          <p:cNvSpPr/>
          <p:nvPr/>
        </p:nvSpPr>
        <p:spPr>
          <a:xfrm>
            <a:off x="1654991" y="2301844"/>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7">
            <a:hlinkClick r:id="" action="ppaction://noaction" highlightClick="1">
              <a:snd r:embed="rId6" name="artístico.wav"/>
            </a:hlinkClick>
          </p:cNvPr>
          <p:cNvSpPr/>
          <p:nvPr/>
        </p:nvSpPr>
        <p:spPr>
          <a:xfrm>
            <a:off x="1654990" y="2829939"/>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8">
            <a:hlinkClick r:id="" action="ppaction://noaction" highlightClick="1">
              <a:snd r:embed="rId7" name="campo.wav"/>
            </a:hlinkClick>
          </p:cNvPr>
          <p:cNvSpPr/>
          <p:nvPr/>
        </p:nvSpPr>
        <p:spPr>
          <a:xfrm>
            <a:off x="1671965" y="3311122"/>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9">
            <a:hlinkClick r:id="" action="ppaction://noaction" highlightClick="1">
              <a:snd r:embed="rId8" name="periódico.wav"/>
            </a:hlinkClick>
          </p:cNvPr>
          <p:cNvSpPr/>
          <p:nvPr/>
        </p:nvSpPr>
        <p:spPr>
          <a:xfrm>
            <a:off x="1689186" y="3789130"/>
            <a:ext cx="282809"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1" name="Action Button: Custom 10">
            <a:hlinkClick r:id="" action="ppaction://noaction" highlightClick="1">
              <a:snd r:embed="rId9" name="escuchar.wav"/>
            </a:hlinkClick>
          </p:cNvPr>
          <p:cNvSpPr/>
          <p:nvPr/>
        </p:nvSpPr>
        <p:spPr>
          <a:xfrm>
            <a:off x="1690794" y="4251690"/>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2" name="Action Button: Custom 11">
            <a:hlinkClick r:id="" action="ppaction://noaction" highlightClick="1">
              <a:snd r:embed="rId10" name="correcto.wav"/>
            </a:hlinkClick>
          </p:cNvPr>
          <p:cNvSpPr/>
          <p:nvPr/>
        </p:nvSpPr>
        <p:spPr>
          <a:xfrm>
            <a:off x="1689187" y="4783236"/>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3" name="Action Button: Custom 12">
            <a:hlinkClick r:id="" action="ppaction://noaction" highlightClick="1">
              <a:snd r:embed="rId11" name="cultura.wav"/>
            </a:hlinkClick>
          </p:cNvPr>
          <p:cNvSpPr/>
          <p:nvPr/>
        </p:nvSpPr>
        <p:spPr>
          <a:xfrm>
            <a:off x="1712445" y="5311917"/>
            <a:ext cx="282425" cy="254777"/>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14" name="Action Button: Custom 13">
            <a:hlinkClick r:id="" action="ppaction://noaction" highlightClick="1">
              <a:snd r:embed="rId12" name="descansar.wav"/>
            </a:hlinkClick>
          </p:cNvPr>
          <p:cNvSpPr/>
          <p:nvPr/>
        </p:nvSpPr>
        <p:spPr>
          <a:xfrm>
            <a:off x="1642173" y="5801606"/>
            <a:ext cx="422968" cy="241890"/>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4"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1891" y="1297281"/>
            <a:ext cx="415973" cy="43330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82802" y="1748042"/>
            <a:ext cx="415973" cy="433305"/>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18637" y="2259937"/>
            <a:ext cx="415973" cy="433305"/>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98599" y="3271821"/>
            <a:ext cx="415973" cy="433305"/>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1891" y="2765511"/>
            <a:ext cx="415973" cy="433305"/>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1891" y="3767893"/>
            <a:ext cx="415973" cy="433305"/>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67173" y="4226486"/>
            <a:ext cx="415973" cy="433305"/>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1891" y="4693971"/>
            <a:ext cx="415973" cy="433305"/>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82802" y="5194378"/>
            <a:ext cx="415973" cy="433305"/>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95334" y="5686748"/>
            <a:ext cx="415973" cy="433305"/>
          </a:xfrm>
          <a:prstGeom prst="rect">
            <a:avLst/>
          </a:prstGeom>
        </p:spPr>
      </p:pic>
      <p:sp>
        <p:nvSpPr>
          <p:cNvPr id="25" name="TextBox 24"/>
          <p:cNvSpPr txBox="1"/>
          <p:nvPr/>
        </p:nvSpPr>
        <p:spPr>
          <a:xfrm>
            <a:off x="4660940" y="195475"/>
            <a:ext cx="2768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otra vez.</a:t>
            </a:r>
          </a:p>
        </p:txBody>
      </p:sp>
      <p:sp>
        <p:nvSpPr>
          <p:cNvPr id="26" name="TextBox 25"/>
          <p:cNvSpPr txBox="1"/>
          <p:nvPr/>
        </p:nvSpPr>
        <p:spPr>
          <a:xfrm>
            <a:off x="6968084" y="183762"/>
            <a:ext cx="25015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 palabra.</a:t>
            </a:r>
          </a:p>
        </p:txBody>
      </p:sp>
      <p:sp>
        <p:nvSpPr>
          <p:cNvPr id="36" name="TextBox 35"/>
          <p:cNvSpPr txBox="1"/>
          <p:nvPr/>
        </p:nvSpPr>
        <p:spPr>
          <a:xfrm>
            <a:off x="265449" y="192270"/>
            <a:ext cx="13675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a:t>
            </a:r>
          </a:p>
        </p:txBody>
      </p:sp>
      <p:sp>
        <p:nvSpPr>
          <p:cNvPr id="37" name="TextBox 36"/>
          <p:cNvSpPr txBox="1"/>
          <p:nvPr/>
        </p:nvSpPr>
        <p:spPr>
          <a:xfrm>
            <a:off x="1560328" y="192270"/>
            <a:ext cx="33540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‘CA’, ‘CO’ o ‘CU’.</a:t>
            </a:r>
          </a:p>
        </p:txBody>
      </p:sp>
      <p:graphicFrame>
        <p:nvGraphicFramePr>
          <p:cNvPr id="48" name="Table 47"/>
          <p:cNvGraphicFramePr>
            <a:graphicFrameLocks noGrp="1"/>
          </p:cNvGraphicFramePr>
          <p:nvPr/>
        </p:nvGraphicFramePr>
        <p:xfrm>
          <a:off x="6927691" y="751963"/>
          <a:ext cx="3692256" cy="5410235"/>
        </p:xfrm>
        <a:graphic>
          <a:graphicData uri="http://schemas.openxmlformats.org/drawingml/2006/table">
            <a:tbl>
              <a:tblPr firstRow="1" bandRow="1">
                <a:tableStyleId>{5DA37D80-6434-44D0-A028-1B22A696006F}</a:tableStyleId>
              </a:tblPr>
              <a:tblGrid>
                <a:gridCol w="3692256">
                  <a:extLst>
                    <a:ext uri="{9D8B030D-6E8A-4147-A177-3AD203B41FA5}">
                      <a16:colId xmlns:a16="http://schemas.microsoft.com/office/drawing/2014/main" val="3826511760"/>
                    </a:ext>
                  </a:extLst>
                </a:gridCol>
              </a:tblGrid>
              <a:tr h="488072">
                <a:tc>
                  <a:txBody>
                    <a:bodyPr/>
                    <a:lstStyle/>
                    <a:p>
                      <a:pPr algn="ctr"/>
                      <a:endParaRPr lang="en-GB" sz="1900" b="1" i="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673340455"/>
                  </a:ext>
                </a:extLst>
              </a:tr>
              <a:tr h="488072">
                <a:tc>
                  <a:txBody>
                    <a:bodyPr/>
                    <a:lstStyle/>
                    <a:p>
                      <a:pPr algn="ctr"/>
                      <a:endParaRPr lang="en-GB" sz="1600" b="1" dirty="0">
                        <a:solidFill>
                          <a:srgbClr val="7030A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45640607"/>
                  </a:ext>
                </a:extLst>
              </a:tr>
              <a:tr h="48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4179238503"/>
                  </a:ext>
                </a:extLst>
              </a:tr>
              <a:tr h="531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70167395"/>
                  </a:ext>
                </a:extLst>
              </a:tr>
              <a:tr h="488072">
                <a:tc>
                  <a:txBody>
                    <a:bodyPr/>
                    <a:lstStyle/>
                    <a:p>
                      <a:pPr algn="ctr"/>
                      <a:endParaRPr lang="en-GB" sz="1600" b="1" dirty="0">
                        <a:solidFill>
                          <a:srgbClr val="7030A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107718701"/>
                  </a:ext>
                </a:extLst>
              </a:tr>
              <a:tr h="488072">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56631420"/>
                  </a:ext>
                </a:extLst>
              </a:tr>
              <a:tr h="48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245996"/>
                  </a:ext>
                </a:extLst>
              </a:tr>
              <a:tr h="488072">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480737977"/>
                  </a:ext>
                </a:extLst>
              </a:tr>
              <a:tr h="488072">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612876144"/>
                  </a:ext>
                </a:extLst>
              </a:tr>
              <a:tr h="485761">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750220700"/>
                  </a:ext>
                </a:extLst>
              </a:tr>
              <a:tr h="488072">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914553514"/>
                  </a:ext>
                </a:extLst>
              </a:tr>
            </a:tbl>
          </a:graphicData>
        </a:graphic>
      </p:graphicFrame>
      <p:sp>
        <p:nvSpPr>
          <p:cNvPr id="49" name="TextBox 48"/>
          <p:cNvSpPr txBox="1"/>
          <p:nvPr/>
        </p:nvSpPr>
        <p:spPr>
          <a:xfrm>
            <a:off x="6948079" y="805560"/>
            <a:ext cx="377556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en inglés?</a:t>
            </a:r>
          </a:p>
        </p:txBody>
      </p:sp>
      <p:sp>
        <p:nvSpPr>
          <p:cNvPr id="50" name="TextBox 49"/>
          <p:cNvSpPr txBox="1"/>
          <p:nvPr/>
        </p:nvSpPr>
        <p:spPr>
          <a:xfrm>
            <a:off x="7165062" y="2273084"/>
            <a:ext cx="2859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sing, singing</a:t>
            </a:r>
          </a:p>
        </p:txBody>
      </p:sp>
      <p:sp>
        <p:nvSpPr>
          <p:cNvPr id="51" name="TextBox 50"/>
          <p:cNvSpPr txBox="1"/>
          <p:nvPr/>
        </p:nvSpPr>
        <p:spPr>
          <a:xfrm>
            <a:off x="6653056" y="1312309"/>
            <a:ext cx="1871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food</a:t>
            </a:r>
          </a:p>
        </p:txBody>
      </p:sp>
      <p:sp>
        <p:nvSpPr>
          <p:cNvPr id="52" name="TextBox 51"/>
          <p:cNvSpPr txBox="1"/>
          <p:nvPr/>
        </p:nvSpPr>
        <p:spPr>
          <a:xfrm>
            <a:off x="6908896" y="1781237"/>
            <a:ext cx="12595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film</a:t>
            </a:r>
          </a:p>
        </p:txBody>
      </p:sp>
      <p:sp>
        <p:nvSpPr>
          <p:cNvPr id="53" name="TextBox 52"/>
          <p:cNvSpPr txBox="1"/>
          <p:nvPr/>
        </p:nvSpPr>
        <p:spPr>
          <a:xfrm>
            <a:off x="7123578" y="2745211"/>
            <a:ext cx="11005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artistic</a:t>
            </a:r>
          </a:p>
        </p:txBody>
      </p:sp>
      <p:sp>
        <p:nvSpPr>
          <p:cNvPr id="54" name="TextBox 53"/>
          <p:cNvSpPr txBox="1"/>
          <p:nvPr/>
        </p:nvSpPr>
        <p:spPr>
          <a:xfrm>
            <a:off x="7165062" y="3278927"/>
            <a:ext cx="1629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countryside</a:t>
            </a:r>
          </a:p>
        </p:txBody>
      </p:sp>
      <p:sp>
        <p:nvSpPr>
          <p:cNvPr id="55" name="TextBox 54"/>
          <p:cNvSpPr txBox="1"/>
          <p:nvPr/>
        </p:nvSpPr>
        <p:spPr>
          <a:xfrm>
            <a:off x="7165062" y="3728327"/>
            <a:ext cx="16840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newspaper</a:t>
            </a:r>
          </a:p>
        </p:txBody>
      </p:sp>
      <p:sp>
        <p:nvSpPr>
          <p:cNvPr id="56" name="TextBox 55"/>
          <p:cNvSpPr txBox="1"/>
          <p:nvPr/>
        </p:nvSpPr>
        <p:spPr>
          <a:xfrm>
            <a:off x="7064469" y="5211989"/>
            <a:ext cx="12863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culture</a:t>
            </a:r>
          </a:p>
        </p:txBody>
      </p:sp>
      <p:sp>
        <p:nvSpPr>
          <p:cNvPr id="57" name="TextBox 56"/>
          <p:cNvSpPr txBox="1"/>
          <p:nvPr/>
        </p:nvSpPr>
        <p:spPr>
          <a:xfrm>
            <a:off x="7083219" y="4719161"/>
            <a:ext cx="12488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correct</a:t>
            </a:r>
          </a:p>
        </p:txBody>
      </p:sp>
      <p:sp>
        <p:nvSpPr>
          <p:cNvPr id="58" name="TextBox 57"/>
          <p:cNvSpPr txBox="1"/>
          <p:nvPr/>
        </p:nvSpPr>
        <p:spPr>
          <a:xfrm>
            <a:off x="6777854" y="4255726"/>
            <a:ext cx="30366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listen, listening</a:t>
            </a:r>
          </a:p>
        </p:txBody>
      </p:sp>
      <p:sp>
        <p:nvSpPr>
          <p:cNvPr id="59" name="TextBox 58"/>
          <p:cNvSpPr txBox="1"/>
          <p:nvPr/>
        </p:nvSpPr>
        <p:spPr>
          <a:xfrm>
            <a:off x="6979175" y="5733403"/>
            <a:ext cx="23143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rest, resting</a:t>
            </a:r>
          </a:p>
        </p:txBody>
      </p:sp>
      <p:sp>
        <p:nvSpPr>
          <p:cNvPr id="60" name="Rounded Rectangle 59"/>
          <p:cNvSpPr/>
          <p:nvPr/>
        </p:nvSpPr>
        <p:spPr>
          <a:xfrm>
            <a:off x="10132386" y="40831"/>
            <a:ext cx="2008171" cy="3174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1" name="Title 60"/>
          <p:cNvSpPr>
            <a:spLocks noGrp="1"/>
          </p:cNvSpPr>
          <p:nvPr>
            <p:ph type="title"/>
          </p:nvPr>
        </p:nvSpPr>
        <p:spPr>
          <a:xfrm>
            <a:off x="10132386" y="-62748"/>
            <a:ext cx="2353539" cy="510036"/>
          </a:xfrm>
        </p:spPr>
        <p:txBody>
          <a:bodyPr>
            <a:normAutofit/>
          </a:bodyPr>
          <a:lstStyle/>
          <a:p>
            <a:pPr defTabSz="903124">
              <a:lnSpc>
                <a:spcPct val="100000"/>
              </a:lnSpc>
              <a:spcBef>
                <a:spcPts val="0"/>
              </a:spcBef>
            </a:pPr>
            <a:r>
              <a:rPr lang="en-GB" sz="1559" b="1" dirty="0">
                <a:solidFill>
                  <a:prstClr val="white"/>
                </a:solidFill>
                <a:ea typeface="+mn-ea"/>
                <a:cs typeface="+mn-cs"/>
              </a:rPr>
              <a:t>escuchar / escribir</a:t>
            </a:r>
            <a:endParaRPr lang="en-GB" dirty="0"/>
          </a:p>
        </p:txBody>
      </p:sp>
      <p:graphicFrame>
        <p:nvGraphicFramePr>
          <p:cNvPr id="62" name="Table 61"/>
          <p:cNvGraphicFramePr>
            <a:graphicFrameLocks noGrp="1"/>
          </p:cNvGraphicFramePr>
          <p:nvPr>
            <p:extLst/>
          </p:nvPr>
        </p:nvGraphicFramePr>
        <p:xfrm>
          <a:off x="5510214" y="761695"/>
          <a:ext cx="1342246" cy="5400503"/>
        </p:xfrm>
        <a:graphic>
          <a:graphicData uri="http://schemas.openxmlformats.org/drawingml/2006/table">
            <a:tbl>
              <a:tblPr firstRow="1" bandRow="1">
                <a:tableStyleId>{5DA37D80-6434-44D0-A028-1B22A696006F}</a:tableStyleId>
              </a:tblPr>
              <a:tblGrid>
                <a:gridCol w="1342246">
                  <a:extLst>
                    <a:ext uri="{9D8B030D-6E8A-4147-A177-3AD203B41FA5}">
                      <a16:colId xmlns:a16="http://schemas.microsoft.com/office/drawing/2014/main" val="3826511760"/>
                    </a:ext>
                  </a:extLst>
                </a:gridCol>
              </a:tblGrid>
              <a:tr h="487194">
                <a:tc>
                  <a:txBody>
                    <a:bodyPr/>
                    <a:lstStyle/>
                    <a:p>
                      <a:pPr algn="ctr"/>
                      <a:endParaRPr lang="en-GB" sz="1900" b="1" i="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673340455"/>
                  </a:ext>
                </a:extLst>
              </a:tr>
              <a:tr h="487194">
                <a:tc>
                  <a:txBody>
                    <a:bodyPr/>
                    <a:lstStyle/>
                    <a:p>
                      <a:pPr algn="ctr"/>
                      <a:endParaRPr lang="en-GB" sz="1600" b="1" dirty="0">
                        <a:solidFill>
                          <a:srgbClr val="7030A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45640607"/>
                  </a:ext>
                </a:extLst>
              </a:tr>
              <a:tr h="487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4179238503"/>
                  </a:ext>
                </a:extLst>
              </a:tr>
              <a:tr h="530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70167395"/>
                  </a:ext>
                </a:extLst>
              </a:tr>
              <a:tr h="487194">
                <a:tc>
                  <a:txBody>
                    <a:bodyPr/>
                    <a:lstStyle/>
                    <a:p>
                      <a:pPr algn="ctr"/>
                      <a:endParaRPr lang="en-GB" sz="1600" b="1" dirty="0">
                        <a:solidFill>
                          <a:srgbClr val="7030A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107718701"/>
                  </a:ext>
                </a:extLst>
              </a:tr>
              <a:tr h="487194">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556631420"/>
                  </a:ext>
                </a:extLst>
              </a:tr>
              <a:tr h="487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245996"/>
                  </a:ext>
                </a:extLst>
              </a:tr>
              <a:tr h="487194">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2480737977"/>
                  </a:ext>
                </a:extLst>
              </a:tr>
              <a:tr h="487194">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612876144"/>
                  </a:ext>
                </a:extLst>
              </a:tr>
              <a:tr h="484887">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3750220700"/>
                  </a:ext>
                </a:extLst>
              </a:tr>
              <a:tr h="487194">
                <a:tc>
                  <a:txBody>
                    <a:bodyPr/>
                    <a:lstStyle/>
                    <a:p>
                      <a:pPr algn="ctr"/>
                      <a:endParaRPr lang="en-GB" sz="1600" b="1" dirty="0">
                        <a:solidFill>
                          <a:srgbClr val="002060"/>
                        </a:solidFill>
                        <a:latin typeface="Century Gothic" panose="020B0502020202020204" pitchFamily="34" charset="0"/>
                      </a:endParaRPr>
                    </a:p>
                  </a:txBody>
                  <a:tcPr marL="72746" marR="72746" marT="36373" marB="36373" anchor="ctr"/>
                </a:tc>
                <a:extLst>
                  <a:ext uri="{0D108BD9-81ED-4DB2-BD59-A6C34878D82A}">
                    <a16:rowId xmlns:a16="http://schemas.microsoft.com/office/drawing/2014/main" val="1914553514"/>
                  </a:ext>
                </a:extLst>
              </a:tr>
            </a:tbl>
          </a:graphicData>
        </a:graphic>
      </p:graphicFrame>
      <p:sp>
        <p:nvSpPr>
          <p:cNvPr id="63" name="TextBox 62"/>
          <p:cNvSpPr txBox="1"/>
          <p:nvPr/>
        </p:nvSpPr>
        <p:spPr>
          <a:xfrm>
            <a:off x="5530702" y="3766436"/>
            <a:ext cx="15465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periódi</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co</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4" name="TextBox 63"/>
          <p:cNvSpPr txBox="1"/>
          <p:nvPr/>
        </p:nvSpPr>
        <p:spPr>
          <a:xfrm>
            <a:off x="5537565" y="3294951"/>
            <a:ext cx="1305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mpo</a:t>
            </a:r>
          </a:p>
        </p:txBody>
      </p:sp>
      <p:sp>
        <p:nvSpPr>
          <p:cNvPr id="65" name="TextBox 64"/>
          <p:cNvSpPr txBox="1"/>
          <p:nvPr/>
        </p:nvSpPr>
        <p:spPr>
          <a:xfrm>
            <a:off x="5672121" y="2776591"/>
            <a:ext cx="13762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artísti</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co</a:t>
            </a:r>
            <a:endPar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6" name="TextBox 65"/>
          <p:cNvSpPr txBox="1"/>
          <p:nvPr/>
        </p:nvSpPr>
        <p:spPr>
          <a:xfrm>
            <a:off x="5626676" y="1757900"/>
            <a:ext cx="12709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a:t>
            </a: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cu</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p:cNvSpPr txBox="1"/>
          <p:nvPr/>
        </p:nvSpPr>
        <p:spPr>
          <a:xfrm>
            <a:off x="5634195" y="1270598"/>
            <a:ext cx="12199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mida</a:t>
            </a:r>
          </a:p>
        </p:txBody>
      </p:sp>
      <p:sp>
        <p:nvSpPr>
          <p:cNvPr id="68" name="TextBox 67"/>
          <p:cNvSpPr txBox="1"/>
          <p:nvPr/>
        </p:nvSpPr>
        <p:spPr>
          <a:xfrm>
            <a:off x="5617414" y="5208962"/>
            <a:ext cx="11813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cu</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ltura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p:cNvSpPr txBox="1"/>
          <p:nvPr/>
        </p:nvSpPr>
        <p:spPr>
          <a:xfrm>
            <a:off x="5579440" y="4737986"/>
            <a:ext cx="1288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co</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rrecto</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p:cNvSpPr txBox="1"/>
          <p:nvPr/>
        </p:nvSpPr>
        <p:spPr>
          <a:xfrm>
            <a:off x="5521692" y="4248971"/>
            <a:ext cx="13872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cu</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char</a:t>
            </a:r>
            <a:endParaRPr kumimoji="0" lang="en-GB" sz="175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p:cNvSpPr txBox="1"/>
          <p:nvPr/>
        </p:nvSpPr>
        <p:spPr>
          <a:xfrm>
            <a:off x="5412560" y="5703345"/>
            <a:ext cx="15555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des</a:t>
            </a:r>
            <a:r>
              <a:rPr kumimoji="0" lang="en-GB" sz="20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nsar</a:t>
            </a:r>
          </a:p>
        </p:txBody>
      </p:sp>
      <p:sp>
        <p:nvSpPr>
          <p:cNvPr id="72" name="TextBox 71"/>
          <p:cNvSpPr txBox="1"/>
          <p:nvPr/>
        </p:nvSpPr>
        <p:spPr>
          <a:xfrm>
            <a:off x="5645679" y="2254621"/>
            <a:ext cx="12368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ca</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5718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6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71"/>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4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9"/>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51"/>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5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53"/>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54"/>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55"/>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5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57"/>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5" grpId="0"/>
      <p:bldP spid="26" grpId="0"/>
      <p:bldP spid="36" grpId="0"/>
      <p:bldP spid="37" grpId="0"/>
      <p:bldP spid="49" grpId="0"/>
      <p:bldP spid="50" grpId="0"/>
      <p:bldP spid="51" grpId="0"/>
      <p:bldP spid="52" grpId="0"/>
      <p:bldP spid="53" grpId="0"/>
      <p:bldP spid="54" grpId="0"/>
      <p:bldP spid="55" grpId="0"/>
      <p:bldP spid="56" grpId="0"/>
      <p:bldP spid="57" grpId="0"/>
      <p:bldP spid="58" grpId="0"/>
      <p:bldP spid="59" grpId="0"/>
      <p:bldP spid="63" grpId="0"/>
      <p:bldP spid="64" grpId="0"/>
      <p:bldP spid="65" grpId="0"/>
      <p:bldP spid="66" grpId="0"/>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0286" y="2921168"/>
            <a:ext cx="1122804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Doy libros a un </a:t>
            </a:r>
            <a:r>
              <a:rPr kumimoji="0" lang="es-CO" sz="6000" b="0" i="0" u="none" strike="noStrike" kern="1200" cap="none" spc="0" normalizeH="0" baseline="0" noProof="0" dirty="0">
                <a:ln>
                  <a:noFill/>
                </a:ln>
                <a:solidFill>
                  <a:srgbClr val="E25B00"/>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mpañero.</a:t>
            </a:r>
          </a:p>
        </p:txBody>
      </p:sp>
      <p:sp>
        <p:nvSpPr>
          <p:cNvPr id="13" name="TextBox 12"/>
          <p:cNvSpPr txBox="1"/>
          <p:nvPr/>
        </p:nvSpPr>
        <p:spPr>
          <a:xfrm>
            <a:off x="2258084" y="4207031"/>
            <a:ext cx="79600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I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give</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books</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to a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classmate</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sp>
        <p:nvSpPr>
          <p:cNvPr id="16" name="Action Button: Custom 15">
            <a:hlinkClick r:id="" action="ppaction://noaction" highlightClick="1">
              <a:snd r:embed="rId3" name="doy libros a un companero.wav"/>
            </a:hlinkClick>
          </p:cNvPr>
          <p:cNvSpPr/>
          <p:nvPr/>
        </p:nvSpPr>
        <p:spPr>
          <a:xfrm>
            <a:off x="980286" y="204948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194" y="1918650"/>
            <a:ext cx="522871" cy="544657"/>
          </a:xfrm>
          <a:prstGeom prst="rect">
            <a:avLst/>
          </a:prstGeom>
        </p:spPr>
      </p:pic>
      <p:sp>
        <p:nvSpPr>
          <p:cNvPr id="19" name="TextBox 18"/>
          <p:cNvSpPr txBox="1"/>
          <p:nvPr/>
        </p:nvSpPr>
        <p:spPr>
          <a:xfrm>
            <a:off x="1521180" y="1886849"/>
            <a:ext cx="2628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a:t>
            </a:r>
          </a:p>
        </p:txBody>
      </p:sp>
      <p:sp>
        <p:nvSpPr>
          <p:cNvPr id="2" name="Title 1"/>
          <p:cNvSpPr>
            <a:spLocks noGrp="1"/>
          </p:cNvSpPr>
          <p:nvPr>
            <p:ph type="title"/>
          </p:nvPr>
        </p:nvSpPr>
        <p:spPr>
          <a:xfrm>
            <a:off x="980286" y="342225"/>
            <a:ext cx="10515600" cy="1325563"/>
          </a:xfrm>
        </p:spPr>
        <p:txBody>
          <a:bodyPr>
            <a:normAutofit/>
          </a:bodyPr>
          <a:lstStyle/>
          <a:p>
            <a:r>
              <a:rPr lang="en-GB" sz="4000" b="1" i="1" dirty="0">
                <a:solidFill>
                  <a:srgbClr val="002060"/>
                </a:solidFill>
              </a:rPr>
              <a:t>¿</a:t>
            </a:r>
            <a:r>
              <a:rPr lang="en-GB" sz="4000" b="1" i="1" dirty="0" err="1">
                <a:solidFill>
                  <a:srgbClr val="002060"/>
                </a:solidFill>
              </a:rPr>
              <a:t>Qué</a:t>
            </a:r>
            <a:r>
              <a:rPr lang="en-GB" sz="4000" b="1" i="1" dirty="0">
                <a:solidFill>
                  <a:srgbClr val="002060"/>
                </a:solidFill>
              </a:rPr>
              <a:t> </a:t>
            </a:r>
            <a:r>
              <a:rPr lang="en-GB" sz="4000" b="1" i="1" dirty="0" err="1">
                <a:solidFill>
                  <a:srgbClr val="002060"/>
                </a:solidFill>
              </a:rPr>
              <a:t>escuchas</a:t>
            </a:r>
            <a:r>
              <a:rPr lang="en-GB" sz="4000" b="1" i="1" dirty="0">
                <a:solidFill>
                  <a:srgbClr val="002060"/>
                </a:solidFill>
              </a:rPr>
              <a:t>? ¿</a:t>
            </a:r>
            <a:r>
              <a:rPr lang="en-GB" sz="4000" b="1" dirty="0">
                <a:solidFill>
                  <a:srgbClr val="002060"/>
                </a:solidFill>
              </a:rPr>
              <a:t>[CA], [CO] o [CU]?</a:t>
            </a:r>
            <a:endParaRPr lang="en-GB" sz="4000" dirty="0"/>
          </a:p>
        </p:txBody>
      </p:sp>
      <p:sp>
        <p:nvSpPr>
          <p:cNvPr id="10" name="Rounded Rectangle 9"/>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702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18284" y="2201533"/>
            <a:ext cx="19044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p>
        </p:txBody>
      </p:sp>
      <p:sp>
        <p:nvSpPr>
          <p:cNvPr id="3" name="TextBox 2"/>
          <p:cNvSpPr txBox="1"/>
          <p:nvPr/>
        </p:nvSpPr>
        <p:spPr>
          <a:xfrm>
            <a:off x="929514" y="2224070"/>
            <a:ext cx="107160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Doy libros a un </a:t>
            </a:r>
            <a:r>
              <a:rPr kumimoji="0" lang="es-CO"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___</a:t>
            </a: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mpañero</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sp>
        <p:nvSpPr>
          <p:cNvPr id="5" name="Action Button: Custom 4">
            <a:hlinkClick r:id="" action="ppaction://noaction" highlightClick="1">
              <a:snd r:embed="rId3" name="doy libros a un companero.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 name="Rounded Rectangle 6"/>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359026" y="-107822"/>
            <a:ext cx="1955801" cy="657307"/>
          </a:xfrm>
        </p:spPr>
        <p:txBody>
          <a:bodyPr>
            <a:normAutofit/>
          </a:bodyPr>
          <a:lstStyle/>
          <a:p>
            <a:r>
              <a:rPr lang="en-GB" sz="2000" b="1" dirty="0" smtClean="0">
                <a:solidFill>
                  <a:schemeClr val="bg1"/>
                </a:solidFill>
              </a:rPr>
              <a:t>leer / hablar</a:t>
            </a:r>
            <a:endParaRPr lang="en-GB" sz="2000" b="1" dirty="0">
              <a:solidFill>
                <a:schemeClr val="bg1"/>
              </a:solidFill>
            </a:endParaRPr>
          </a:p>
        </p:txBody>
      </p:sp>
    </p:spTree>
    <p:extLst>
      <p:ext uri="{BB962C8B-B14F-4D97-AF65-F5344CB8AC3E}">
        <p14:creationId xmlns:p14="http://schemas.microsoft.com/office/powerpoint/2010/main" val="8594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15421" y="4017408"/>
            <a:ext cx="79150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mother</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wants</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white</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car.</a:t>
            </a:r>
          </a:p>
        </p:txBody>
      </p:sp>
      <p:sp>
        <p:nvSpPr>
          <p:cNvPr id="16" name="Action Button: Custom 15">
            <a:hlinkClick r:id="" action="ppaction://noaction" highlightClick="1">
              <a:snd r:embed="rId3" name="la madre quiere un coche blanco.wav"/>
            </a:hlinkClick>
          </p:cNvPr>
          <p:cNvSpPr/>
          <p:nvPr/>
        </p:nvSpPr>
        <p:spPr>
          <a:xfrm>
            <a:off x="868849" y="147451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231" y="1435323"/>
            <a:ext cx="522871" cy="544657"/>
          </a:xfrm>
          <a:prstGeom prst="rect">
            <a:avLst/>
          </a:prstGeom>
        </p:spPr>
      </p:pic>
      <p:sp>
        <p:nvSpPr>
          <p:cNvPr id="8" name="TextBox 7"/>
          <p:cNvSpPr txBox="1"/>
          <p:nvPr/>
        </p:nvSpPr>
        <p:spPr>
          <a:xfrm>
            <a:off x="1400971" y="1344305"/>
            <a:ext cx="2628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a:t>
            </a:r>
          </a:p>
        </p:txBody>
      </p:sp>
      <p:sp>
        <p:nvSpPr>
          <p:cNvPr id="2" name="TextBox 1"/>
          <p:cNvSpPr txBox="1"/>
          <p:nvPr/>
        </p:nvSpPr>
        <p:spPr>
          <a:xfrm>
            <a:off x="345013" y="3075336"/>
            <a:ext cx="121730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 madre quiere un </a:t>
            </a:r>
            <a:r>
              <a:rPr kumimoji="0" lang="es-CO" sz="54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co</a:t>
            </a:r>
            <a:r>
              <a:rPr kumimoji="0" lang="es-CO"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che blan</a:t>
            </a:r>
            <a:r>
              <a:rPr kumimoji="0" lang="es-CO" sz="54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co</a:t>
            </a:r>
            <a:r>
              <a:rPr kumimoji="0" lang="es-CO"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endParaRPr kumimoji="0" lang="en-GB" sz="5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 name="Title 2"/>
          <p:cNvSpPr>
            <a:spLocks noGrp="1"/>
          </p:cNvSpPr>
          <p:nvPr>
            <p:ph type="title"/>
          </p:nvPr>
        </p:nvSpPr>
        <p:spPr>
          <a:xfrm>
            <a:off x="1415142" y="0"/>
            <a:ext cx="10515600" cy="1325563"/>
          </a:xfrm>
        </p:spPr>
        <p:txBody>
          <a:bodyPr>
            <a:normAutofit/>
          </a:bodyPr>
          <a:lstStyle/>
          <a:p>
            <a:r>
              <a:rPr lang="en-GB" sz="4000" b="1" i="1" dirty="0">
                <a:solidFill>
                  <a:srgbClr val="002060"/>
                </a:solidFill>
              </a:rPr>
              <a:t>¿</a:t>
            </a:r>
            <a:r>
              <a:rPr lang="en-GB" sz="4000" b="1" i="1" dirty="0" err="1">
                <a:solidFill>
                  <a:srgbClr val="002060"/>
                </a:solidFill>
              </a:rPr>
              <a:t>Qué</a:t>
            </a:r>
            <a:r>
              <a:rPr lang="en-GB" sz="4000" b="1" i="1" dirty="0">
                <a:solidFill>
                  <a:srgbClr val="002060"/>
                </a:solidFill>
              </a:rPr>
              <a:t> </a:t>
            </a:r>
            <a:r>
              <a:rPr lang="en-GB" sz="4000" b="1" i="1" dirty="0" err="1">
                <a:solidFill>
                  <a:srgbClr val="002060"/>
                </a:solidFill>
              </a:rPr>
              <a:t>escuchas</a:t>
            </a:r>
            <a:r>
              <a:rPr lang="en-GB" sz="4000" b="1" i="1" dirty="0">
                <a:solidFill>
                  <a:srgbClr val="002060"/>
                </a:solidFill>
              </a:rPr>
              <a:t>? ¿</a:t>
            </a:r>
            <a:r>
              <a:rPr lang="en-GB" sz="4000" b="1" dirty="0">
                <a:solidFill>
                  <a:srgbClr val="002060"/>
                </a:solidFill>
              </a:rPr>
              <a:t>[CA], [CO] o [CU]?</a:t>
            </a:r>
            <a:endParaRPr lang="en-GB" sz="4000" dirty="0"/>
          </a:p>
        </p:txBody>
      </p:sp>
      <p:sp>
        <p:nvSpPr>
          <p:cNvPr id="9" name="Rounded Rectangle 8"/>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938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269" y="2278481"/>
            <a:ext cx="1278356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5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 madre quiere un </a:t>
            </a:r>
            <a:r>
              <a:rPr kumimoji="0" lang="es-CO" sz="5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___</a:t>
            </a:r>
            <a:r>
              <a:rPr kumimoji="0" lang="es-CO" sz="5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che</a:t>
            </a:r>
            <a:r>
              <a:rPr kumimoji="0" lang="es-CO" sz="5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 </a:t>
            </a:r>
            <a:r>
              <a:rPr kumimoji="0" lang="es-CO" sz="5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blan</a:t>
            </a:r>
            <a:r>
              <a:rPr kumimoji="0" lang="es-CO" sz="5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___.</a:t>
            </a:r>
            <a:endParaRPr kumimoji="0" lang="es-CO" sz="5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10762496" y="2263966"/>
            <a:ext cx="124175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p>
        </p:txBody>
      </p:sp>
      <p:sp>
        <p:nvSpPr>
          <p:cNvPr id="9" name="TextBox 8"/>
          <p:cNvSpPr txBox="1"/>
          <p:nvPr/>
        </p:nvSpPr>
        <p:spPr>
          <a:xfrm>
            <a:off x="7159927" y="2278481"/>
            <a:ext cx="195885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p>
        </p:txBody>
      </p:sp>
      <p:sp>
        <p:nvSpPr>
          <p:cNvPr id="6" name="Action Button: Custom 5">
            <a:hlinkClick r:id="" action="ppaction://noaction" highlightClick="1">
              <a:snd r:embed="rId3" name="la madre quiere un coche blanco.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2" name="Rounded Rectangle 11"/>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p:cNvSpPr>
            <a:spLocks noGrp="1"/>
          </p:cNvSpPr>
          <p:nvPr>
            <p:ph type="title"/>
          </p:nvPr>
        </p:nvSpPr>
        <p:spPr>
          <a:xfrm>
            <a:off x="10359026" y="3723"/>
            <a:ext cx="2238828" cy="437074"/>
          </a:xfrm>
        </p:spPr>
        <p:txBody>
          <a:bodyPr>
            <a:normAutofit/>
          </a:bodyPr>
          <a:lstStyle/>
          <a:p>
            <a:r>
              <a:rPr lang="en-GB" sz="2000" b="1" dirty="0" smtClean="0">
                <a:solidFill>
                  <a:schemeClr val="bg1"/>
                </a:solidFill>
              </a:rPr>
              <a:t>leer / hablar</a:t>
            </a:r>
            <a:endParaRPr lang="en-GB" sz="2000" b="1" dirty="0">
              <a:solidFill>
                <a:schemeClr val="bg1"/>
              </a:solidFill>
            </a:endParaRPr>
          </a:p>
        </p:txBody>
      </p:sp>
    </p:spTree>
    <p:extLst>
      <p:ext uri="{BB962C8B-B14F-4D97-AF65-F5344CB8AC3E}">
        <p14:creationId xmlns:p14="http://schemas.microsoft.com/office/powerpoint/2010/main" val="7349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3" name="la hermana pasa tiempo con un amigo en la calle.wav"/>
            </a:hlinkClick>
          </p:cNvPr>
          <p:cNvSpPr/>
          <p:nvPr/>
        </p:nvSpPr>
        <p:spPr>
          <a:xfrm>
            <a:off x="645028" y="155106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 name="TextBox 5"/>
          <p:cNvSpPr txBox="1"/>
          <p:nvPr/>
        </p:nvSpPr>
        <p:spPr>
          <a:xfrm>
            <a:off x="1224021" y="4144984"/>
            <a:ext cx="1040254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sister</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spends</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time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with</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male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friend</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in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street</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965" y="1435944"/>
            <a:ext cx="522871" cy="544657"/>
          </a:xfrm>
          <a:prstGeom prst="rect">
            <a:avLst/>
          </a:prstGeom>
        </p:spPr>
      </p:pic>
      <p:sp>
        <p:nvSpPr>
          <p:cNvPr id="9" name="TextBox 8"/>
          <p:cNvSpPr txBox="1"/>
          <p:nvPr/>
        </p:nvSpPr>
        <p:spPr>
          <a:xfrm>
            <a:off x="1224021" y="1435944"/>
            <a:ext cx="2628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 y CA</a:t>
            </a:r>
          </a:p>
        </p:txBody>
      </p:sp>
      <p:sp>
        <p:nvSpPr>
          <p:cNvPr id="10" name="TextBox 9"/>
          <p:cNvSpPr txBox="1"/>
          <p:nvPr/>
        </p:nvSpPr>
        <p:spPr>
          <a:xfrm>
            <a:off x="838200" y="2473650"/>
            <a:ext cx="10515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 hermana pasa tiempo </a:t>
            </a:r>
            <a:r>
              <a:rPr kumimoji="0" lang="es-CO" sz="4800" b="0" i="0" u="none" strike="noStrike" kern="1200" cap="none" spc="0" normalizeH="0" baseline="0" noProof="0" dirty="0">
                <a:ln>
                  <a:noFill/>
                </a:ln>
                <a:solidFill>
                  <a:srgbClr val="E25B00"/>
                </a:solidFill>
                <a:effectLst/>
                <a:uLnTx/>
                <a:uFillTx/>
                <a:latin typeface="Century Gothic" panose="020B0502020202020204" pitchFamily="34" charset="0"/>
                <a:ea typeface="+mn-ea"/>
                <a:cs typeface="Calibri" panose="020F0502020204030204" pitchFamily="34" charset="0"/>
              </a:rPr>
              <a:t>co</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 un amigo en la </a:t>
            </a:r>
            <a:r>
              <a:rPr kumimoji="0" lang="es-CO" sz="4800" b="0" i="0" u="none" strike="noStrike" kern="1200" cap="none" spc="0" normalizeH="0" baseline="0" noProof="0" dirty="0">
                <a:ln>
                  <a:noFill/>
                </a:ln>
                <a:solidFill>
                  <a:srgbClr val="E25B00"/>
                </a:solidFill>
                <a:effectLst/>
                <a:uLnTx/>
                <a:uFillTx/>
                <a:latin typeface="Century Gothic" panose="020B0502020202020204" pitchFamily="34" charset="0"/>
                <a:ea typeface="+mn-ea"/>
                <a:cs typeface="Calibri" panose="020F0502020204030204" pitchFamily="34" charset="0"/>
              </a:rPr>
              <a:t>ca</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lle.</a:t>
            </a:r>
          </a:p>
        </p:txBody>
      </p:sp>
      <p:sp>
        <p:nvSpPr>
          <p:cNvPr id="2" name="Title 1"/>
          <p:cNvSpPr>
            <a:spLocks noGrp="1"/>
          </p:cNvSpPr>
          <p:nvPr>
            <p:ph type="title"/>
          </p:nvPr>
        </p:nvSpPr>
        <p:spPr>
          <a:xfrm>
            <a:off x="1110964" y="8707"/>
            <a:ext cx="10515600" cy="1325563"/>
          </a:xfrm>
        </p:spPr>
        <p:txBody>
          <a:bodyPr>
            <a:normAutofit/>
          </a:bodyPr>
          <a:lstStyle/>
          <a:p>
            <a:r>
              <a:rPr lang="en-GB" sz="4000" b="1" i="1" dirty="0">
                <a:solidFill>
                  <a:srgbClr val="002060"/>
                </a:solidFill>
              </a:rPr>
              <a:t>¿</a:t>
            </a:r>
            <a:r>
              <a:rPr lang="en-GB" sz="4000" b="1" i="1" dirty="0" err="1">
                <a:solidFill>
                  <a:srgbClr val="002060"/>
                </a:solidFill>
              </a:rPr>
              <a:t>Qué</a:t>
            </a:r>
            <a:r>
              <a:rPr lang="en-GB" sz="4000" b="1" i="1" dirty="0">
                <a:solidFill>
                  <a:srgbClr val="002060"/>
                </a:solidFill>
              </a:rPr>
              <a:t> </a:t>
            </a:r>
            <a:r>
              <a:rPr lang="en-GB" sz="4000" b="1" i="1" dirty="0" err="1">
                <a:solidFill>
                  <a:srgbClr val="002060"/>
                </a:solidFill>
              </a:rPr>
              <a:t>escuchas</a:t>
            </a:r>
            <a:r>
              <a:rPr lang="en-GB" sz="4000" b="1" i="1" dirty="0">
                <a:solidFill>
                  <a:srgbClr val="002060"/>
                </a:solidFill>
              </a:rPr>
              <a:t>? ¿</a:t>
            </a:r>
            <a:r>
              <a:rPr lang="en-GB" sz="4000" b="1" dirty="0">
                <a:solidFill>
                  <a:srgbClr val="002060"/>
                </a:solidFill>
              </a:rPr>
              <a:t>[CA], [CO] o [CU]?</a:t>
            </a:r>
            <a:endParaRPr lang="en-GB" sz="4000" dirty="0"/>
          </a:p>
        </p:txBody>
      </p:sp>
    </p:spTree>
    <p:extLst>
      <p:ext uri="{BB962C8B-B14F-4D97-AF65-F5344CB8AC3E}">
        <p14:creationId xmlns:p14="http://schemas.microsoft.com/office/powerpoint/2010/main" val="23065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339" y="2298135"/>
            <a:ext cx="104067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 hermana pasa tiempo ___n un amigo en la ___</a:t>
            </a:r>
            <a:r>
              <a:rPr kumimoji="0" lang="es-CO"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lle</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 name="TextBox 9"/>
          <p:cNvSpPr txBox="1"/>
          <p:nvPr/>
        </p:nvSpPr>
        <p:spPr>
          <a:xfrm>
            <a:off x="9066178" y="2298135"/>
            <a:ext cx="13140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p>
        </p:txBody>
      </p:sp>
      <p:sp>
        <p:nvSpPr>
          <p:cNvPr id="11" name="TextBox 10"/>
          <p:cNvSpPr txBox="1"/>
          <p:nvPr/>
        </p:nvSpPr>
        <p:spPr>
          <a:xfrm>
            <a:off x="5006316" y="3013501"/>
            <a:ext cx="1089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ca</a:t>
            </a:r>
          </a:p>
        </p:txBody>
      </p:sp>
      <p:sp>
        <p:nvSpPr>
          <p:cNvPr id="6" name="Action Button: Custom 5">
            <a:hlinkClick r:id="" action="ppaction://noaction" highlightClick="1">
              <a:snd r:embed="rId3" name="la hermana pasa tiempo con un amigo en la calle.wav"/>
            </a:hlinkClick>
          </p:cNvPr>
          <p:cNvSpPr/>
          <p:nvPr/>
        </p:nvSpPr>
        <p:spPr>
          <a:xfrm>
            <a:off x="249152" y="25535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 name="Rounded Rectangle 6"/>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itle 2"/>
          <p:cNvSpPr>
            <a:spLocks noGrp="1"/>
          </p:cNvSpPr>
          <p:nvPr>
            <p:ph type="title"/>
          </p:nvPr>
        </p:nvSpPr>
        <p:spPr>
          <a:xfrm>
            <a:off x="10380193" y="2295"/>
            <a:ext cx="2238828" cy="437074"/>
          </a:xfrm>
        </p:spPr>
        <p:txBody>
          <a:bodyPr>
            <a:normAutofit/>
          </a:bodyPr>
          <a:lstStyle/>
          <a:p>
            <a:r>
              <a:rPr lang="en-GB" sz="2000" b="1" dirty="0" smtClean="0">
                <a:solidFill>
                  <a:schemeClr val="bg1"/>
                </a:solidFill>
              </a:rPr>
              <a:t>leer / hablar</a:t>
            </a:r>
            <a:endParaRPr lang="en-GB" sz="2000" b="1" dirty="0">
              <a:solidFill>
                <a:schemeClr val="bg1"/>
              </a:solidFill>
            </a:endParaRPr>
          </a:p>
        </p:txBody>
      </p:sp>
    </p:spTree>
    <p:extLst>
      <p:ext uri="{BB962C8B-B14F-4D97-AF65-F5344CB8AC3E}">
        <p14:creationId xmlns:p14="http://schemas.microsoft.com/office/powerpoint/2010/main" val="14452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3" name="cantar solo puede ser complicado.wav"/>
            </a:hlinkClick>
          </p:cNvPr>
          <p:cNvSpPr/>
          <p:nvPr/>
        </p:nvSpPr>
        <p:spPr>
          <a:xfrm>
            <a:off x="658702" y="152061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 name="TextBox 5"/>
          <p:cNvSpPr txBox="1"/>
          <p:nvPr/>
        </p:nvSpPr>
        <p:spPr>
          <a:xfrm>
            <a:off x="1573102" y="4422049"/>
            <a:ext cx="96176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Singing</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alone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can be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complicated</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687" y="1322697"/>
            <a:ext cx="522871" cy="544657"/>
          </a:xfrm>
          <a:prstGeom prst="rect">
            <a:avLst/>
          </a:prstGeom>
        </p:spPr>
      </p:pic>
      <p:sp>
        <p:nvSpPr>
          <p:cNvPr id="9" name="TextBox 8"/>
          <p:cNvSpPr txBox="1"/>
          <p:nvPr/>
        </p:nvSpPr>
        <p:spPr>
          <a:xfrm>
            <a:off x="1201088" y="1322697"/>
            <a:ext cx="21732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 y CO</a:t>
            </a:r>
          </a:p>
        </p:txBody>
      </p:sp>
      <p:sp>
        <p:nvSpPr>
          <p:cNvPr id="2" name="TextBox 1"/>
          <p:cNvSpPr txBox="1"/>
          <p:nvPr/>
        </p:nvSpPr>
        <p:spPr>
          <a:xfrm>
            <a:off x="658702" y="3013501"/>
            <a:ext cx="114464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Ca</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ntar solo puede ser </a:t>
            </a:r>
            <a:r>
              <a:rPr kumimoji="0" lang="es-CO" sz="48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co</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mplicado.   </a:t>
            </a:r>
          </a:p>
        </p:txBody>
      </p:sp>
      <p:sp>
        <p:nvSpPr>
          <p:cNvPr id="3" name="Title 2"/>
          <p:cNvSpPr>
            <a:spLocks noGrp="1"/>
          </p:cNvSpPr>
          <p:nvPr>
            <p:ph type="title"/>
          </p:nvPr>
        </p:nvSpPr>
        <p:spPr>
          <a:xfrm>
            <a:off x="1436914" y="-2866"/>
            <a:ext cx="10515600" cy="1325563"/>
          </a:xfrm>
        </p:spPr>
        <p:txBody>
          <a:bodyPr>
            <a:normAutofit/>
          </a:bodyPr>
          <a:lstStyle/>
          <a:p>
            <a:r>
              <a:rPr lang="en-GB" sz="4000" b="1" i="1" dirty="0">
                <a:solidFill>
                  <a:srgbClr val="002060"/>
                </a:solidFill>
              </a:rPr>
              <a:t>¿</a:t>
            </a:r>
            <a:r>
              <a:rPr lang="en-GB" sz="4000" b="1" i="1" dirty="0" err="1">
                <a:solidFill>
                  <a:srgbClr val="002060"/>
                </a:solidFill>
              </a:rPr>
              <a:t>Qué</a:t>
            </a:r>
            <a:r>
              <a:rPr lang="en-GB" sz="4000" b="1" i="1" dirty="0">
                <a:solidFill>
                  <a:srgbClr val="002060"/>
                </a:solidFill>
              </a:rPr>
              <a:t> </a:t>
            </a:r>
            <a:r>
              <a:rPr lang="en-GB" sz="4000" b="1" i="1" dirty="0" err="1">
                <a:solidFill>
                  <a:srgbClr val="002060"/>
                </a:solidFill>
              </a:rPr>
              <a:t>escuchas</a:t>
            </a:r>
            <a:r>
              <a:rPr lang="en-GB" sz="4000" b="1" i="1" dirty="0">
                <a:solidFill>
                  <a:srgbClr val="002060"/>
                </a:solidFill>
              </a:rPr>
              <a:t>? ¿</a:t>
            </a:r>
            <a:r>
              <a:rPr lang="en-GB" sz="4000" b="1" dirty="0">
                <a:solidFill>
                  <a:srgbClr val="002060"/>
                </a:solidFill>
              </a:rPr>
              <a:t>[CA], [CO] o [CU]?</a:t>
            </a:r>
            <a:endParaRPr lang="en-GB" sz="4000" dirty="0"/>
          </a:p>
        </p:txBody>
      </p:sp>
    </p:spTree>
    <p:extLst>
      <p:ext uri="{BB962C8B-B14F-4D97-AF65-F5344CB8AC3E}">
        <p14:creationId xmlns:p14="http://schemas.microsoft.com/office/powerpoint/2010/main" val="36389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568" y="2257616"/>
            <a:ext cx="116663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___</a:t>
            </a:r>
            <a:r>
              <a:rPr kumimoji="0" lang="es-CO"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ntar</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solo puede ser </a:t>
            </a:r>
            <a:r>
              <a:rPr kumimoji="0" lang="es-CO" sz="4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___</a:t>
            </a:r>
            <a:r>
              <a:rPr kumimoji="0" lang="es-CO"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mplicado</a:t>
            </a:r>
            <a:r>
              <a:rPr kumimoji="0" lang="es-CO"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endParaRPr kumimoji="0" lang="en-GB" sz="4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 name="TextBox 10"/>
          <p:cNvSpPr txBox="1"/>
          <p:nvPr/>
        </p:nvSpPr>
        <p:spPr>
          <a:xfrm>
            <a:off x="1308568" y="2276565"/>
            <a:ext cx="14553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Ca</a:t>
            </a:r>
            <a:endParaRPr kumimoji="0" lang="en-GB" sz="5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p:cNvSpPr txBox="1"/>
          <p:nvPr/>
        </p:nvSpPr>
        <p:spPr>
          <a:xfrm>
            <a:off x="8097726" y="2203182"/>
            <a:ext cx="14553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co</a:t>
            </a:r>
          </a:p>
        </p:txBody>
      </p:sp>
      <p:sp>
        <p:nvSpPr>
          <p:cNvPr id="6" name="Action Button: Custom 5">
            <a:hlinkClick r:id="" action="ppaction://noaction" highlightClick="1">
              <a:snd r:embed="rId3" name="cantar solo puede ser complicado.wav"/>
            </a:hlinkClick>
          </p:cNvPr>
          <p:cNvSpPr/>
          <p:nvPr/>
        </p:nvSpPr>
        <p:spPr>
          <a:xfrm>
            <a:off x="406758" y="25970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7" name="Rounded Rectangle 6"/>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itle 2"/>
          <p:cNvSpPr>
            <a:spLocks noGrp="1"/>
          </p:cNvSpPr>
          <p:nvPr>
            <p:ph type="title"/>
          </p:nvPr>
        </p:nvSpPr>
        <p:spPr>
          <a:xfrm>
            <a:off x="10380193" y="2295"/>
            <a:ext cx="2238828" cy="437074"/>
          </a:xfrm>
        </p:spPr>
        <p:txBody>
          <a:bodyPr>
            <a:normAutofit/>
          </a:bodyPr>
          <a:lstStyle/>
          <a:p>
            <a:r>
              <a:rPr lang="en-GB" sz="2000" b="1" dirty="0" smtClean="0">
                <a:solidFill>
                  <a:schemeClr val="bg1"/>
                </a:solidFill>
              </a:rPr>
              <a:t>leer / hablar</a:t>
            </a:r>
            <a:endParaRPr lang="en-GB" sz="2000" b="1" dirty="0">
              <a:solidFill>
                <a:schemeClr val="bg1"/>
              </a:solidFill>
            </a:endParaRPr>
          </a:p>
        </p:txBody>
      </p:sp>
    </p:spTree>
    <p:extLst>
      <p:ext uri="{BB962C8B-B14F-4D97-AF65-F5344CB8AC3E}">
        <p14:creationId xmlns:p14="http://schemas.microsoft.com/office/powerpoint/2010/main" val="4512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87B10-DB18-EC40-96EA-A983131E6FCF}"/>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ca</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96848" y="1982857"/>
            <a:ext cx="2902226" cy="261623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9" name="Picture 9" descr="hous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5795" y="2104669"/>
            <a:ext cx="2115550" cy="13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21664" y="3468766"/>
            <a:ext cx="2348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p>
        </p:txBody>
      </p:sp>
      <p:sp>
        <p:nvSpPr>
          <p:cNvPr id="12" name="TextBox 11"/>
          <p:cNvSpPr txBox="1"/>
          <p:nvPr/>
        </p:nvSpPr>
        <p:spPr>
          <a:xfrm>
            <a:off x="859549" y="201806"/>
            <a:ext cx="29549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mpo</a:t>
            </a:r>
          </a:p>
        </p:txBody>
      </p:sp>
      <p:pic>
        <p:nvPicPr>
          <p:cNvPr id="3" name="Picture 2" descr="the countrysid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6273" y="1383427"/>
            <a:ext cx="2184937" cy="16387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89771" y="3468766"/>
            <a:ext cx="34945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mbiar</a:t>
            </a:r>
          </a:p>
        </p:txBody>
      </p:sp>
      <p:grpSp>
        <p:nvGrpSpPr>
          <p:cNvPr id="5" name="Group 4" descr="two hands, one holding British pounds, one holding euros. "/>
          <p:cNvGrpSpPr/>
          <p:nvPr/>
        </p:nvGrpSpPr>
        <p:grpSpPr>
          <a:xfrm>
            <a:off x="1100163" y="4437156"/>
            <a:ext cx="2337159" cy="1586132"/>
            <a:chOff x="1100163" y="4437156"/>
            <a:chExt cx="2337159" cy="1586132"/>
          </a:xfrm>
        </p:grpSpPr>
        <p:pic>
          <p:nvPicPr>
            <p:cNvPr id="8198" name="Picture 6" descr="two hands exchanging two different currencies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0163" y="4437156"/>
              <a:ext cx="2337159" cy="158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682077">
              <a:off x="2036470" y="5072966"/>
              <a:ext cx="3820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sp>
          <p:nvSpPr>
            <p:cNvPr id="18" name="TextBox 17"/>
            <p:cNvSpPr txBox="1"/>
            <p:nvPr/>
          </p:nvSpPr>
          <p:spPr>
            <a:xfrm rot="682077">
              <a:off x="1955648" y="5561623"/>
              <a:ext cx="3820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grpSp>
      <p:sp>
        <p:nvSpPr>
          <p:cNvPr id="9" name="TextBox 8"/>
          <p:cNvSpPr txBox="1"/>
          <p:nvPr/>
        </p:nvSpPr>
        <p:spPr>
          <a:xfrm>
            <a:off x="4889502" y="4776793"/>
            <a:ext cx="23765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lle</a:t>
            </a:r>
          </a:p>
        </p:txBody>
      </p:sp>
      <p:sp>
        <p:nvSpPr>
          <p:cNvPr id="20" name="TextBox 19"/>
          <p:cNvSpPr txBox="1"/>
          <p:nvPr/>
        </p:nvSpPr>
        <p:spPr>
          <a:xfrm>
            <a:off x="5148039" y="5561623"/>
            <a:ext cx="18959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[street]</a:t>
            </a:r>
          </a:p>
        </p:txBody>
      </p:sp>
      <p:sp>
        <p:nvSpPr>
          <p:cNvPr id="11" name="TextBox 10"/>
          <p:cNvSpPr txBox="1"/>
          <p:nvPr/>
        </p:nvSpPr>
        <p:spPr>
          <a:xfrm>
            <a:off x="8315417" y="200075"/>
            <a:ext cx="30451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a:t>
            </a:r>
          </a:p>
        </p:txBody>
      </p:sp>
      <p:pic>
        <p:nvPicPr>
          <p:cNvPr id="8194" name="Picture 2" descr="woman's fa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87725" y="1329716"/>
            <a:ext cx="1510963" cy="1549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32720" y="3421493"/>
            <a:ext cx="28105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pic>
        <p:nvPicPr>
          <p:cNvPr id="2" name="Picture 1" descr=" boy singing on stag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87725" y="4509141"/>
            <a:ext cx="1589314" cy="1589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TextBox 21"/>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6893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casa.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5" name="casa2.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amp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6" name="campo.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7" name="cara2.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194"/>
                                        </p:tgtEl>
                                        <p:attrNameLst>
                                          <p:attrName>style.visibility</p:attrName>
                                        </p:attrNameLst>
                                      </p:cBhvr>
                                      <p:to>
                                        <p:strVal val="visible"/>
                                      </p:to>
                                    </p:set>
                                    <p:animEffect transition="in" filter="fade">
                                      <p:cBhvr>
                                        <p:cTn id="38" dur="500"/>
                                        <p:tgtEl>
                                          <p:spTgt spid="8194"/>
                                        </p:tgtEl>
                                      </p:cBhvr>
                                    </p:animEffect>
                                  </p:childTnLst>
                                  <p:subTnLst>
                                    <p:audio>
                                      <p:cMediaNode>
                                        <p:cTn display="0" masterRel="sameClick">
                                          <p:stCondLst>
                                            <p:cond evt="begin" delay="0">
                                              <p:tn val="36"/>
                                            </p:cond>
                                          </p:stCondLst>
                                          <p:endCondLst>
                                            <p:cond evt="onStopAudio" delay="0">
                                              <p:tgtEl>
                                                <p:sldTgt/>
                                              </p:tgtEl>
                                            </p:cond>
                                          </p:endCondLst>
                                        </p:cTn>
                                        <p:tgtEl>
                                          <p:sndTgt r:embed="rId7" name="cara2.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8" name="cambiar2.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cambiar2.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9" name="calle2.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subTnLst>
                                    <p:audio>
                                      <p:cMediaNode>
                                        <p:cTn display="0" masterRel="sameClick">
                                          <p:stCondLst>
                                            <p:cond evt="begin" delay="0">
                                              <p:tn val="56"/>
                                            </p:cond>
                                          </p:stCondLst>
                                          <p:endCondLst>
                                            <p:cond evt="onStopAudio" delay="0">
                                              <p:tgtEl>
                                                <p:sldTgt/>
                                              </p:tgtEl>
                                            </p:cond>
                                          </p:endCondLst>
                                        </p:cTn>
                                        <p:tgtEl>
                                          <p:sndTgt r:embed="rId9" name="calle2.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subTnLst>
                                    <p:audio>
                                      <p:cMediaNode>
                                        <p:cTn display="0" masterRel="sameClick">
                                          <p:stCondLst>
                                            <p:cond evt="begin" delay="0">
                                              <p:tn val="61"/>
                                            </p:cond>
                                          </p:stCondLst>
                                          <p:endCondLst>
                                            <p:cond evt="onStopAudio" delay="0">
                                              <p:tgtEl>
                                                <p:sldTgt/>
                                              </p:tgtEl>
                                            </p:cond>
                                          </p:endCondLst>
                                        </p:cTn>
                                        <p:tgtEl>
                                          <p:sndTgt r:embed="rId10" name="cantar2.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subTnLst>
                                    <p:audio>
                                      <p:cMediaNode>
                                        <p:cTn display="0" masterRel="sameClick">
                                          <p:stCondLst>
                                            <p:cond evt="begin" delay="0">
                                              <p:tn val="66"/>
                                            </p:cond>
                                          </p:stCondLst>
                                          <p:endCondLst>
                                            <p:cond evt="onStopAudio" delay="0">
                                              <p:tgtEl>
                                                <p:sldTgt/>
                                              </p:tgtEl>
                                            </p:cond>
                                          </p:endCondLst>
                                        </p:cTn>
                                        <p:tgtEl>
                                          <p:sndTgt r:embed="rId10" name="cantar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p:bldP spid="12" grpId="0"/>
      <p:bldP spid="10" grpId="0"/>
      <p:bldP spid="9" grpId="0"/>
      <p:bldP spid="20" grpId="0"/>
      <p:bldP spid="1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a:snd r:embed="rId3" name="caminamos juntos a la escuela es la cultura aqui.wav"/>
            </a:hlinkClick>
          </p:cNvPr>
          <p:cNvSpPr/>
          <p:nvPr/>
        </p:nvSpPr>
        <p:spPr>
          <a:xfrm>
            <a:off x="1059233" y="148130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8" name="TextBox 7"/>
          <p:cNvSpPr txBox="1"/>
          <p:nvPr/>
        </p:nvSpPr>
        <p:spPr>
          <a:xfrm>
            <a:off x="1558330" y="4053253"/>
            <a:ext cx="991612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We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walk</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together</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to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school</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It’s</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culture </a:t>
            </a:r>
            <a:r>
              <a:rPr kumimoji="0" lang="es-CO"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here</a:t>
            </a: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902" y="1338517"/>
            <a:ext cx="522871" cy="544657"/>
          </a:xfrm>
          <a:prstGeom prst="rect">
            <a:avLst/>
          </a:prstGeom>
        </p:spPr>
      </p:pic>
      <p:sp>
        <p:nvSpPr>
          <p:cNvPr id="12" name="TextBox 11"/>
          <p:cNvSpPr txBox="1"/>
          <p:nvPr/>
        </p:nvSpPr>
        <p:spPr>
          <a:xfrm>
            <a:off x="1589515" y="1259848"/>
            <a:ext cx="23053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 y CU</a:t>
            </a:r>
          </a:p>
        </p:txBody>
      </p:sp>
      <p:sp>
        <p:nvSpPr>
          <p:cNvPr id="2" name="TextBox 1"/>
          <p:cNvSpPr txBox="1"/>
          <p:nvPr/>
        </p:nvSpPr>
        <p:spPr>
          <a:xfrm>
            <a:off x="1566925" y="2459542"/>
            <a:ext cx="905815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2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Ca</a:t>
            </a:r>
            <a:r>
              <a:rPr kumimoji="0" lang="es-CO" sz="4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minamos juntos a la escuela. Es la </a:t>
            </a:r>
            <a:r>
              <a:rPr kumimoji="0" lang="es-CO" sz="42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cu</a:t>
            </a:r>
            <a:r>
              <a:rPr kumimoji="0" lang="es-CO" sz="4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ltura aquí.</a:t>
            </a:r>
          </a:p>
        </p:txBody>
      </p:sp>
      <p:sp>
        <p:nvSpPr>
          <p:cNvPr id="3" name="Title 2"/>
          <p:cNvSpPr>
            <a:spLocks noGrp="1"/>
          </p:cNvSpPr>
          <p:nvPr>
            <p:ph type="title"/>
          </p:nvPr>
        </p:nvSpPr>
        <p:spPr>
          <a:xfrm>
            <a:off x="1414236" y="-61647"/>
            <a:ext cx="10515600" cy="1325563"/>
          </a:xfrm>
        </p:spPr>
        <p:txBody>
          <a:bodyPr>
            <a:normAutofit/>
          </a:bodyPr>
          <a:lstStyle/>
          <a:p>
            <a:r>
              <a:rPr lang="en-GB" sz="4000" b="1" i="1" dirty="0">
                <a:solidFill>
                  <a:srgbClr val="002060"/>
                </a:solidFill>
              </a:rPr>
              <a:t>¿</a:t>
            </a:r>
            <a:r>
              <a:rPr lang="en-GB" sz="4000" b="1" i="1" dirty="0" err="1">
                <a:solidFill>
                  <a:srgbClr val="002060"/>
                </a:solidFill>
              </a:rPr>
              <a:t>Qué</a:t>
            </a:r>
            <a:r>
              <a:rPr lang="en-GB" sz="4000" b="1" i="1" dirty="0">
                <a:solidFill>
                  <a:srgbClr val="002060"/>
                </a:solidFill>
              </a:rPr>
              <a:t> </a:t>
            </a:r>
            <a:r>
              <a:rPr lang="en-GB" sz="4000" b="1" i="1" dirty="0" err="1">
                <a:solidFill>
                  <a:srgbClr val="002060"/>
                </a:solidFill>
              </a:rPr>
              <a:t>escuchas</a:t>
            </a:r>
            <a:r>
              <a:rPr lang="en-GB" sz="4000" b="1" i="1" dirty="0">
                <a:solidFill>
                  <a:srgbClr val="002060"/>
                </a:solidFill>
              </a:rPr>
              <a:t>? ¿</a:t>
            </a:r>
            <a:r>
              <a:rPr lang="en-GB" sz="4000" b="1" dirty="0">
                <a:solidFill>
                  <a:srgbClr val="002060"/>
                </a:solidFill>
              </a:rPr>
              <a:t>[CA], [CO] o [CU]?</a:t>
            </a:r>
            <a:endParaRPr lang="en-GB" sz="4000" dirty="0"/>
          </a:p>
        </p:txBody>
      </p:sp>
    </p:spTree>
    <p:extLst>
      <p:ext uri="{BB962C8B-B14F-4D97-AF65-F5344CB8AC3E}">
        <p14:creationId xmlns:p14="http://schemas.microsoft.com/office/powerpoint/2010/main" val="315151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12852" y="2380152"/>
            <a:ext cx="124485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___minamos juntos a la escuela. Es la ___ltura aquí.</a:t>
            </a:r>
          </a:p>
        </p:txBody>
      </p:sp>
      <p:sp>
        <p:nvSpPr>
          <p:cNvPr id="11" name="TextBox 10"/>
          <p:cNvSpPr txBox="1"/>
          <p:nvPr/>
        </p:nvSpPr>
        <p:spPr>
          <a:xfrm>
            <a:off x="10343675" y="2380152"/>
            <a:ext cx="10210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cu</a:t>
            </a:r>
          </a:p>
        </p:txBody>
      </p:sp>
      <p:sp>
        <p:nvSpPr>
          <p:cNvPr id="13" name="TextBox 12"/>
          <p:cNvSpPr txBox="1"/>
          <p:nvPr/>
        </p:nvSpPr>
        <p:spPr>
          <a:xfrm>
            <a:off x="1012852" y="2380152"/>
            <a:ext cx="14553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Ca</a:t>
            </a:r>
          </a:p>
        </p:txBody>
      </p:sp>
      <p:sp>
        <p:nvSpPr>
          <p:cNvPr id="7" name="Action Button: Custom 6">
            <a:hlinkClick r:id="" action="ppaction://noaction" highlightClick="1">
              <a:snd r:embed="rId3" name="caminamos juntos a la escuela es la cultura aqui.wav"/>
            </a:hlinkClick>
          </p:cNvPr>
          <p:cNvSpPr/>
          <p:nvPr/>
        </p:nvSpPr>
        <p:spPr>
          <a:xfrm>
            <a:off x="302846" y="257397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6" name="Rounded Rectangle 5"/>
          <p:cNvSpPr/>
          <p:nvPr/>
        </p:nvSpPr>
        <p:spPr>
          <a:xfrm>
            <a:off x="10359026" y="40831"/>
            <a:ext cx="1781532" cy="3600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itle 2"/>
          <p:cNvSpPr>
            <a:spLocks noGrp="1"/>
          </p:cNvSpPr>
          <p:nvPr>
            <p:ph type="title"/>
          </p:nvPr>
        </p:nvSpPr>
        <p:spPr>
          <a:xfrm>
            <a:off x="10380193" y="2295"/>
            <a:ext cx="2238828" cy="437074"/>
          </a:xfrm>
        </p:spPr>
        <p:txBody>
          <a:bodyPr>
            <a:normAutofit/>
          </a:bodyPr>
          <a:lstStyle/>
          <a:p>
            <a:r>
              <a:rPr lang="en-GB" sz="2000" b="1" dirty="0" smtClean="0">
                <a:solidFill>
                  <a:schemeClr val="bg1"/>
                </a:solidFill>
              </a:rPr>
              <a:t>leer / hablar</a:t>
            </a:r>
            <a:endParaRPr lang="en-GB" sz="2000" b="1" dirty="0">
              <a:solidFill>
                <a:schemeClr val="bg1"/>
              </a:solidFill>
            </a:endParaRPr>
          </a:p>
        </p:txBody>
      </p:sp>
    </p:spTree>
    <p:extLst>
      <p:ext uri="{BB962C8B-B14F-4D97-AF65-F5344CB8AC3E}">
        <p14:creationId xmlns:p14="http://schemas.microsoft.com/office/powerpoint/2010/main" val="33083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188B-6249-9A46-8C03-8DA1DCDCE4B4}"/>
              </a:ext>
            </a:extLst>
          </p:cNvPr>
          <p:cNvSpPr>
            <a:spLocks noGrp="1"/>
          </p:cNvSpPr>
          <p:nvPr>
            <p:ph type="title"/>
          </p:nvPr>
        </p:nvSpPr>
        <p:spPr/>
        <p:txBody>
          <a:bodyPr>
            <a:noAutofit/>
          </a:bodyPr>
          <a:lstStyle/>
          <a:p>
            <a:pPr algn="ctr"/>
            <a:r>
              <a:rPr lang="en-GB" sz="12000" b="1" dirty="0">
                <a:solidFill>
                  <a:srgbClr val="115076"/>
                </a:solidFill>
                <a:latin typeface="Century Gothic" panose="020B0502020202020204" pitchFamily="34" charset="0"/>
                <a:cs typeface="Calibri" panose="020F0502020204030204" pitchFamily="34" charset="0"/>
              </a:rPr>
              <a:t>ca</a:t>
            </a:r>
            <a:endParaRPr lang="en-US" sz="12000"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96848" y="1982857"/>
            <a:ext cx="2902226" cy="261623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TextBox 5"/>
          <p:cNvSpPr txBox="1"/>
          <p:nvPr/>
        </p:nvSpPr>
        <p:spPr>
          <a:xfrm>
            <a:off x="4921664" y="3468766"/>
            <a:ext cx="2348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p>
        </p:txBody>
      </p:sp>
      <p:sp>
        <p:nvSpPr>
          <p:cNvPr id="12" name="TextBox 11"/>
          <p:cNvSpPr txBox="1"/>
          <p:nvPr/>
        </p:nvSpPr>
        <p:spPr>
          <a:xfrm>
            <a:off x="859549" y="201806"/>
            <a:ext cx="29549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mpo</a:t>
            </a:r>
          </a:p>
        </p:txBody>
      </p:sp>
      <p:sp>
        <p:nvSpPr>
          <p:cNvPr id="10" name="TextBox 9"/>
          <p:cNvSpPr txBox="1"/>
          <p:nvPr/>
        </p:nvSpPr>
        <p:spPr>
          <a:xfrm>
            <a:off x="589771" y="3468766"/>
            <a:ext cx="34945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mbiar</a:t>
            </a:r>
          </a:p>
        </p:txBody>
      </p:sp>
      <p:sp>
        <p:nvSpPr>
          <p:cNvPr id="9" name="TextBox 8"/>
          <p:cNvSpPr txBox="1"/>
          <p:nvPr/>
        </p:nvSpPr>
        <p:spPr>
          <a:xfrm>
            <a:off x="4889502" y="4776793"/>
            <a:ext cx="23765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lle</a:t>
            </a:r>
          </a:p>
        </p:txBody>
      </p:sp>
      <p:sp>
        <p:nvSpPr>
          <p:cNvPr id="11" name="TextBox 10"/>
          <p:cNvSpPr txBox="1"/>
          <p:nvPr/>
        </p:nvSpPr>
        <p:spPr>
          <a:xfrm>
            <a:off x="8315417" y="200075"/>
            <a:ext cx="30451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a:t>
            </a:r>
          </a:p>
        </p:txBody>
      </p:sp>
      <p:sp>
        <p:nvSpPr>
          <p:cNvPr id="8" name="TextBox 7"/>
          <p:cNvSpPr txBox="1"/>
          <p:nvPr/>
        </p:nvSpPr>
        <p:spPr>
          <a:xfrm>
            <a:off x="8432720" y="3421493"/>
            <a:ext cx="28105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22" name="TextBox 21"/>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457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_fin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asa2.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casa2.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5" name="camp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6" name="cara2.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7" name="cambiar2.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calle2.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cantar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2" grpId="0"/>
      <p:bldP spid="10" grpId="0"/>
      <p:bldP spid="9" grpId="0"/>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05BD-5AE6-1F4F-8EC8-76E45EDAFF52}"/>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ca</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96848" y="1982857"/>
            <a:ext cx="2902226" cy="261623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TextBox 5"/>
          <p:cNvSpPr txBox="1"/>
          <p:nvPr/>
        </p:nvSpPr>
        <p:spPr>
          <a:xfrm>
            <a:off x="4921664" y="3468766"/>
            <a:ext cx="2348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p>
        </p:txBody>
      </p:sp>
      <p:sp>
        <p:nvSpPr>
          <p:cNvPr id="12" name="TextBox 11"/>
          <p:cNvSpPr txBox="1"/>
          <p:nvPr/>
        </p:nvSpPr>
        <p:spPr>
          <a:xfrm>
            <a:off x="859549" y="201806"/>
            <a:ext cx="29549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mpo</a:t>
            </a:r>
          </a:p>
        </p:txBody>
      </p:sp>
      <p:sp>
        <p:nvSpPr>
          <p:cNvPr id="10" name="TextBox 9"/>
          <p:cNvSpPr txBox="1"/>
          <p:nvPr/>
        </p:nvSpPr>
        <p:spPr>
          <a:xfrm>
            <a:off x="589771" y="3468766"/>
            <a:ext cx="34945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mbiar</a:t>
            </a:r>
          </a:p>
        </p:txBody>
      </p:sp>
      <p:sp>
        <p:nvSpPr>
          <p:cNvPr id="9" name="TextBox 8"/>
          <p:cNvSpPr txBox="1"/>
          <p:nvPr/>
        </p:nvSpPr>
        <p:spPr>
          <a:xfrm>
            <a:off x="4889502" y="4776793"/>
            <a:ext cx="23765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lle</a:t>
            </a:r>
          </a:p>
        </p:txBody>
      </p:sp>
      <p:sp>
        <p:nvSpPr>
          <p:cNvPr id="11" name="TextBox 10"/>
          <p:cNvSpPr txBox="1"/>
          <p:nvPr/>
        </p:nvSpPr>
        <p:spPr>
          <a:xfrm>
            <a:off x="8315417" y="200075"/>
            <a:ext cx="30451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a:t>
            </a:r>
          </a:p>
        </p:txBody>
      </p:sp>
      <p:sp>
        <p:nvSpPr>
          <p:cNvPr id="8" name="TextBox 7"/>
          <p:cNvSpPr txBox="1"/>
          <p:nvPr/>
        </p:nvSpPr>
        <p:spPr>
          <a:xfrm>
            <a:off x="8432720" y="3421493"/>
            <a:ext cx="28105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22" name="TextBox 21"/>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1077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2" grpId="0"/>
      <p:bldP spid="10" grpId="0"/>
      <p:bldP spid="9" grpId="0"/>
      <p:bldP spid="1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1597C4-D6FD-A346-B6A8-B68BDBFEE20D}"/>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294533" y="1734377"/>
            <a:ext cx="3602934" cy="278131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7" name="Picture 6" descr="boy eating a cob of corn"/>
          <p:cNvPicPr>
            <a:picLocks noChangeAspect="1"/>
          </p:cNvPicPr>
          <p:nvPr/>
        </p:nvPicPr>
        <p:blipFill rotWithShape="1">
          <a:blip r:embed="rId10" cstate="print">
            <a:extLst>
              <a:ext uri="{28A0092B-C50C-407E-A947-70E740481C1C}">
                <a14:useLocalDpi xmlns:a14="http://schemas.microsoft.com/office/drawing/2010/main" val="0"/>
              </a:ext>
            </a:extLst>
          </a:blip>
          <a:srcRect l="14876" r="16346"/>
          <a:stretch/>
        </p:blipFill>
        <p:spPr>
          <a:xfrm>
            <a:off x="5574655" y="1935793"/>
            <a:ext cx="1042689" cy="1516014"/>
          </a:xfrm>
          <a:prstGeom prst="rect">
            <a:avLst/>
          </a:prstGeom>
        </p:spPr>
      </p:pic>
      <p:sp>
        <p:nvSpPr>
          <p:cNvPr id="5" name="TextBox 4"/>
          <p:cNvSpPr txBox="1"/>
          <p:nvPr/>
        </p:nvSpPr>
        <p:spPr>
          <a:xfrm>
            <a:off x="4492624" y="3306891"/>
            <a:ext cx="32835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mer</a:t>
            </a:r>
          </a:p>
        </p:txBody>
      </p:sp>
      <p:sp>
        <p:nvSpPr>
          <p:cNvPr id="8" name="TextBox 7"/>
          <p:cNvSpPr txBox="1"/>
          <p:nvPr/>
        </p:nvSpPr>
        <p:spPr>
          <a:xfrm>
            <a:off x="702747" y="177523"/>
            <a:ext cx="28342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a:t>
            </a:r>
          </a:p>
        </p:txBody>
      </p:sp>
      <p:pic>
        <p:nvPicPr>
          <p:cNvPr id="9224" name="Picture 8" descr="the beach"/>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558" t="24883" r="12184" b="22699"/>
          <a:stretch/>
        </p:blipFill>
        <p:spPr bwMode="auto">
          <a:xfrm>
            <a:off x="1221795" y="1217730"/>
            <a:ext cx="1698905" cy="125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TextBox 9"/>
          <p:cNvSpPr txBox="1"/>
          <p:nvPr/>
        </p:nvSpPr>
        <p:spPr>
          <a:xfrm>
            <a:off x="654140" y="335248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blan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p>
        </p:txBody>
      </p:sp>
      <p:grpSp>
        <p:nvGrpSpPr>
          <p:cNvPr id="6" name="Group 5" descr="pencil crayons with an arrow pointing to the white one"/>
          <p:cNvGrpSpPr/>
          <p:nvPr/>
        </p:nvGrpSpPr>
        <p:grpSpPr>
          <a:xfrm>
            <a:off x="960660" y="4392696"/>
            <a:ext cx="2464343" cy="1646426"/>
            <a:chOff x="1095896" y="4621539"/>
            <a:chExt cx="2464343" cy="1646426"/>
          </a:xfrm>
        </p:grpSpPr>
        <p:pic>
          <p:nvPicPr>
            <p:cNvPr id="9220" name="Picture 4" descr="coloured crayons with the white crayon highlight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896" y="4621539"/>
              <a:ext cx="1939963" cy="1286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2" name="Picture 6" descr="white cray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8275449">
              <a:off x="2659858" y="4824774"/>
              <a:ext cx="900381" cy="982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2929542" y="6000574"/>
              <a:ext cx="193062" cy="267391"/>
            </a:xfrm>
            <a:prstGeom prst="straightConnector1">
              <a:avLst/>
            </a:prstGeom>
            <a:ln w="381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427583" y="4728283"/>
            <a:ext cx="33761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có</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a:t>
            </a: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22" name="TextBox 21"/>
          <p:cNvSpPr txBox="1"/>
          <p:nvPr/>
        </p:nvSpPr>
        <p:spPr>
          <a:xfrm>
            <a:off x="4947962" y="5587106"/>
            <a:ext cx="2296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[how…</a:t>
            </a:r>
            <a:r>
              <a:rPr kumimoji="0" lang="en-GB" sz="3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9" name="TextBox 8"/>
          <p:cNvSpPr txBox="1"/>
          <p:nvPr/>
        </p:nvSpPr>
        <p:spPr>
          <a:xfrm>
            <a:off x="8683167" y="145640"/>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p>
        </p:txBody>
      </p:sp>
      <p:pic>
        <p:nvPicPr>
          <p:cNvPr id="27" name="Picture 5" descr="ca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7113" y="1323837"/>
            <a:ext cx="1906324" cy="130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197931" y="3351100"/>
            <a:ext cx="18968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4" name="TextBox 13"/>
          <p:cNvSpPr txBox="1"/>
          <p:nvPr/>
        </p:nvSpPr>
        <p:spPr>
          <a:xfrm>
            <a:off x="9404333" y="4183486"/>
            <a:ext cx="14840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15076"/>
                </a:solidFill>
                <a:effectLst/>
                <a:uLnTx/>
                <a:uFillTx/>
                <a:latin typeface="Tw Cen MT" panose="020B0602020104020603"/>
                <a:ea typeface="+mn-ea"/>
                <a:cs typeface="+mn-cs"/>
              </a:rPr>
              <a:t>Con ketchup</a:t>
            </a:r>
          </a:p>
        </p:txBody>
      </p:sp>
      <p:grpSp>
        <p:nvGrpSpPr>
          <p:cNvPr id="2" name="Group 1" descr="fries with ketchup and a green checkmark, fries without ketchip and a red cross"/>
          <p:cNvGrpSpPr/>
          <p:nvPr/>
        </p:nvGrpSpPr>
        <p:grpSpPr>
          <a:xfrm>
            <a:off x="9563537" y="4515689"/>
            <a:ext cx="1359167" cy="1618580"/>
            <a:chOff x="9563537" y="4515689"/>
            <a:chExt cx="1359167" cy="1618580"/>
          </a:xfrm>
        </p:grpSpPr>
        <p:pic>
          <p:nvPicPr>
            <p:cNvPr id="15" name="Picture 12" descr="fri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63537" y="4594738"/>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fri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09634" y="543038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reen checkmar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74218" y="4558358"/>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red cros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74219" y="5592678"/>
              <a:ext cx="509733" cy="446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ketchu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19222" y="4515689"/>
              <a:ext cx="455299" cy="8778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4624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omer.wav"/>
                                        </p:tgtEl>
                                      </p:cMediaNode>
                                    </p:audio>
                                  </p:sub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5" name="cost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fade">
                                      <p:cBhvr>
                                        <p:cTn id="28" dur="500"/>
                                        <p:tgtEl>
                                          <p:spTgt spid="9224"/>
                                        </p:tgtEl>
                                      </p:cBhvr>
                                    </p:animEffect>
                                  </p:childTnLst>
                                  <p:subTnLst>
                                    <p:audio>
                                      <p:cMediaNode>
                                        <p:cTn display="0" masterRel="sameClick">
                                          <p:stCondLst>
                                            <p:cond evt="begin" delay="0">
                                              <p:tn val="26"/>
                                            </p:cond>
                                          </p:stCondLst>
                                          <p:endCondLst>
                                            <p:cond evt="onStopAudio" delay="0">
                                              <p:tgtEl>
                                                <p:sldTgt/>
                                              </p:tgtEl>
                                            </p:cond>
                                          </p:endCondLst>
                                        </p:cTn>
                                        <p:tgtEl>
                                          <p:sndTgt r:embed="rId5" name="costa.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6" name="coch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subTnLst>
                                    <p:audio>
                                      <p:cMediaNode>
                                        <p:cTn display="0" masterRel="sameClick">
                                          <p:stCondLst>
                                            <p:cond evt="begin" delay="0">
                                              <p:tn val="36"/>
                                            </p:cond>
                                          </p:stCondLst>
                                          <p:endCondLst>
                                            <p:cond evt="onStopAudio" delay="0">
                                              <p:tgtEl>
                                                <p:sldTgt/>
                                              </p:tgtEl>
                                            </p:cond>
                                          </p:endCondLst>
                                        </p:cTn>
                                        <p:tgtEl>
                                          <p:sndTgt r:embed="rId6" name="coch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7" name="blanco.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subTnLst>
                                    <p:audio>
                                      <p:cMediaNode>
                                        <p:cTn display="0" masterRel="sameClick">
                                          <p:stCondLst>
                                            <p:cond evt="begin" delay="0">
                                              <p:tn val="46"/>
                                            </p:cond>
                                          </p:stCondLst>
                                          <p:endCondLst>
                                            <p:cond evt="onStopAudio" delay="0">
                                              <p:tgtEl>
                                                <p:sldTgt/>
                                              </p:tgtEl>
                                            </p:cond>
                                          </p:endCondLst>
                                        </p:cTn>
                                        <p:tgtEl>
                                          <p:sndTgt r:embed="rId7" name="blanco.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8" name="como.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subTnLst>
                                    <p:audio>
                                      <p:cMediaNode>
                                        <p:cTn display="0" masterRel="sameClick">
                                          <p:stCondLst>
                                            <p:cond evt="begin" delay="0">
                                              <p:tn val="56"/>
                                            </p:cond>
                                          </p:stCondLst>
                                          <p:endCondLst>
                                            <p:cond evt="onStopAudio" delay="0">
                                              <p:tgtEl>
                                                <p:sldTgt/>
                                              </p:tgtEl>
                                            </p:cond>
                                          </p:endCondLst>
                                        </p:cTn>
                                        <p:tgtEl>
                                          <p:sndTgt r:embed="rId8" name="como.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subTnLst>
                                    <p:audio>
                                      <p:cMediaNode>
                                        <p:cTn display="0" masterRel="sameClick">
                                          <p:stCondLst>
                                            <p:cond evt="begin" delay="0">
                                              <p:tn val="61"/>
                                            </p:cond>
                                          </p:stCondLst>
                                          <p:endCondLst>
                                            <p:cond evt="onStopAudio" delay="0">
                                              <p:tgtEl>
                                                <p:sldTgt/>
                                              </p:tgtEl>
                                            </p:cond>
                                          </p:endCondLst>
                                        </p:cTn>
                                        <p:tgtEl>
                                          <p:sndTgt r:embed="rId9" name="con1.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subTnLst>
                                    <p:audio>
                                      <p:cMediaNode>
                                        <p:cTn display="0" masterRel="sameClick">
                                          <p:stCondLst>
                                            <p:cond evt="begin" delay="0">
                                              <p:tn val="66"/>
                                            </p:cond>
                                          </p:stCondLst>
                                          <p:endCondLst>
                                            <p:cond evt="onStopAudio" delay="0">
                                              <p:tgtEl>
                                                <p:sldTgt/>
                                              </p:tgtEl>
                                            </p:cond>
                                          </p:endCondLst>
                                        </p:cTn>
                                        <p:tgtEl>
                                          <p:sndTgt r:embed="rId9" name="con1.wav"/>
                                        </p:tgtEl>
                                      </p:cMediaNode>
                                    </p:audio>
                                  </p:sub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10" grpId="0"/>
      <p:bldP spid="12" grpId="0"/>
      <p:bldP spid="22" grpId="0"/>
      <p:bldP spid="9"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14E8-1769-664F-BA35-04340DADFF9D}"/>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294533" y="1734377"/>
            <a:ext cx="3602934" cy="278131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492624" y="3306891"/>
            <a:ext cx="32835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mer</a:t>
            </a:r>
          </a:p>
        </p:txBody>
      </p:sp>
      <p:sp>
        <p:nvSpPr>
          <p:cNvPr id="8" name="TextBox 7"/>
          <p:cNvSpPr txBox="1"/>
          <p:nvPr/>
        </p:nvSpPr>
        <p:spPr>
          <a:xfrm>
            <a:off x="702747" y="177523"/>
            <a:ext cx="28342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a:t>
            </a:r>
          </a:p>
        </p:txBody>
      </p:sp>
      <p:sp>
        <p:nvSpPr>
          <p:cNvPr id="10" name="TextBox 9"/>
          <p:cNvSpPr txBox="1"/>
          <p:nvPr/>
        </p:nvSpPr>
        <p:spPr>
          <a:xfrm>
            <a:off x="654140" y="335248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blan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p>
        </p:txBody>
      </p:sp>
      <p:sp>
        <p:nvSpPr>
          <p:cNvPr id="12" name="TextBox 11"/>
          <p:cNvSpPr txBox="1"/>
          <p:nvPr/>
        </p:nvSpPr>
        <p:spPr>
          <a:xfrm>
            <a:off x="4427583" y="4728283"/>
            <a:ext cx="33761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có</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a:t>
            </a: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9" name="TextBox 8"/>
          <p:cNvSpPr txBox="1"/>
          <p:nvPr/>
        </p:nvSpPr>
        <p:spPr>
          <a:xfrm>
            <a:off x="8683167" y="145640"/>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p>
        </p:txBody>
      </p:sp>
      <p:sp>
        <p:nvSpPr>
          <p:cNvPr id="11" name="TextBox 10"/>
          <p:cNvSpPr txBox="1"/>
          <p:nvPr/>
        </p:nvSpPr>
        <p:spPr>
          <a:xfrm>
            <a:off x="9197931" y="3351100"/>
            <a:ext cx="18968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24" name="TextBox 23"/>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24947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ome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cost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coch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7" name="blanco.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8" name="com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9" name="c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10" grpId="0"/>
      <p:bldP spid="12"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1B86-4852-DB49-A7A9-273DC274397C}"/>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294533" y="1734377"/>
            <a:ext cx="3602934" cy="278131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492624" y="3306891"/>
            <a:ext cx="32835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mer</a:t>
            </a:r>
          </a:p>
        </p:txBody>
      </p:sp>
      <p:sp>
        <p:nvSpPr>
          <p:cNvPr id="8" name="TextBox 7"/>
          <p:cNvSpPr txBox="1"/>
          <p:nvPr/>
        </p:nvSpPr>
        <p:spPr>
          <a:xfrm>
            <a:off x="702747" y="177523"/>
            <a:ext cx="28342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a:t>
            </a:r>
          </a:p>
        </p:txBody>
      </p:sp>
      <p:sp>
        <p:nvSpPr>
          <p:cNvPr id="10" name="TextBox 9"/>
          <p:cNvSpPr txBox="1"/>
          <p:nvPr/>
        </p:nvSpPr>
        <p:spPr>
          <a:xfrm>
            <a:off x="654140" y="335248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blan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p>
        </p:txBody>
      </p:sp>
      <p:sp>
        <p:nvSpPr>
          <p:cNvPr id="12" name="TextBox 11"/>
          <p:cNvSpPr txBox="1"/>
          <p:nvPr/>
        </p:nvSpPr>
        <p:spPr>
          <a:xfrm>
            <a:off x="4427583" y="4728283"/>
            <a:ext cx="33761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có</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a:t>
            </a:r>
            <a:r>
              <a:rPr kumimoji="0" lang="es-CO" sz="6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p>
        </p:txBody>
      </p:sp>
      <p:sp>
        <p:nvSpPr>
          <p:cNvPr id="9" name="TextBox 8"/>
          <p:cNvSpPr txBox="1"/>
          <p:nvPr/>
        </p:nvSpPr>
        <p:spPr>
          <a:xfrm>
            <a:off x="8683167" y="145640"/>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p>
        </p:txBody>
      </p:sp>
      <p:sp>
        <p:nvSpPr>
          <p:cNvPr id="11" name="TextBox 10"/>
          <p:cNvSpPr txBox="1"/>
          <p:nvPr/>
        </p:nvSpPr>
        <p:spPr>
          <a:xfrm>
            <a:off x="9197931" y="3351100"/>
            <a:ext cx="18968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24" name="TextBox 23"/>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8539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10" grpId="0"/>
      <p:bldP spid="12"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81102-000E-724D-BCDD-A420A33693F8}"/>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xmlns="" val="1"/>
              </a:ext>
            </a:extLst>
          </p:cNvPr>
          <p:cNvSpPr/>
          <p:nvPr/>
        </p:nvSpPr>
        <p:spPr>
          <a:xfrm>
            <a:off x="4379228" y="1697677"/>
            <a:ext cx="3433541" cy="260714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4" name="Picture 4" descr="silhouette of a man's bac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03464" y="1859193"/>
            <a:ext cx="385071" cy="1431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28053" y="3165569"/>
            <a:ext cx="3135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erpo</a:t>
            </a:r>
          </a:p>
        </p:txBody>
      </p:sp>
      <p:sp>
        <p:nvSpPr>
          <p:cNvPr id="16" name="TextBox 15"/>
          <p:cNvSpPr txBox="1"/>
          <p:nvPr/>
        </p:nvSpPr>
        <p:spPr>
          <a:xfrm>
            <a:off x="527476" y="159132"/>
            <a:ext cx="33890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ltura</a:t>
            </a:r>
          </a:p>
        </p:txBody>
      </p:sp>
      <p:pic>
        <p:nvPicPr>
          <p:cNvPr id="2" name="Picture 1" descr="the Mona Lisa"/>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2851" y="1246060"/>
            <a:ext cx="998700" cy="1510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333498" y="3341339"/>
            <a:ext cx="38174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char</a:t>
            </a:r>
          </a:p>
        </p:txBody>
      </p:sp>
      <p:pic>
        <p:nvPicPr>
          <p:cNvPr id="10244" name="Picture 4" descr="girl with headphon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90593" y="4409036"/>
            <a:ext cx="1173094" cy="16674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44663" y="4304819"/>
            <a:ext cx="33026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ela</a:t>
            </a:r>
          </a:p>
        </p:txBody>
      </p:sp>
      <p:pic>
        <p:nvPicPr>
          <p:cNvPr id="10248" name="Picture 8" descr="a school buildi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83777" y="5220583"/>
            <a:ext cx="1824444" cy="933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15442" y="13619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atro</a:t>
            </a:r>
          </a:p>
        </p:txBody>
      </p:sp>
      <p:pic>
        <p:nvPicPr>
          <p:cNvPr id="10242" name="Picture 2" descr="the number fou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37005" y="1239915"/>
            <a:ext cx="1508210" cy="150821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23849" y="3341339"/>
            <a:ext cx="38174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adro</a:t>
            </a:r>
          </a:p>
        </p:txBody>
      </p:sp>
      <p:pic>
        <p:nvPicPr>
          <p:cNvPr id="10246" name="Picture 6" descr="an empty picturefram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68615" y="4380073"/>
            <a:ext cx="2127873" cy="1681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739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u.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cuerpo.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subTnLst>
                                    <p:audio>
                                      <p:cMediaNode>
                                        <p:cTn display="0" masterRel="sameClick">
                                          <p:stCondLst>
                                            <p:cond evt="begin" delay="0">
                                              <p:tn val="22"/>
                                            </p:cond>
                                          </p:stCondLst>
                                          <p:endCondLst>
                                            <p:cond evt="onStopAudio" delay="0">
                                              <p:tgtEl>
                                                <p:sldTgt/>
                                              </p:tgtEl>
                                            </p:cond>
                                          </p:endCondLst>
                                        </p:cTn>
                                        <p:tgtEl>
                                          <p:sndTgt r:embed="rId5" name="cultura.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5" name="cultur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6" name="cuatro.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42"/>
                                        </p:tgtEl>
                                        <p:attrNameLst>
                                          <p:attrName>style.visibility</p:attrName>
                                        </p:attrNameLst>
                                      </p:cBhvr>
                                      <p:to>
                                        <p:strVal val="visible"/>
                                      </p:to>
                                    </p:set>
                                    <p:animEffect transition="in" filter="fade">
                                      <p:cBhvr>
                                        <p:cTn id="39" dur="500"/>
                                        <p:tgtEl>
                                          <p:spTgt spid="10242"/>
                                        </p:tgtEl>
                                      </p:cBhvr>
                                    </p:animEffect>
                                  </p:childTnLst>
                                  <p:subTnLst>
                                    <p:audio>
                                      <p:cMediaNode>
                                        <p:cTn display="0" masterRel="sameClick">
                                          <p:stCondLst>
                                            <p:cond evt="begin" delay="0">
                                              <p:tn val="37"/>
                                            </p:cond>
                                          </p:stCondLst>
                                          <p:endCondLst>
                                            <p:cond evt="onStopAudio" delay="0">
                                              <p:tgtEl>
                                                <p:sldTgt/>
                                              </p:tgtEl>
                                            </p:cond>
                                          </p:endCondLst>
                                        </p:cTn>
                                        <p:tgtEl>
                                          <p:sndTgt r:embed="rId6" name="cuatro.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subTnLst>
                                    <p:audio>
                                      <p:cMediaNode>
                                        <p:cTn display="0" masterRel="sameClick">
                                          <p:stCondLst>
                                            <p:cond evt="begin" delay="0">
                                              <p:tn val="42"/>
                                            </p:cond>
                                          </p:stCondLst>
                                          <p:endCondLst>
                                            <p:cond evt="onStopAudio" delay="0">
                                              <p:tgtEl>
                                                <p:sldTgt/>
                                              </p:tgtEl>
                                            </p:cond>
                                          </p:endCondLst>
                                        </p:cTn>
                                        <p:tgtEl>
                                          <p:sndTgt r:embed="rId7" name="escuchar.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44"/>
                                        </p:tgtEl>
                                        <p:attrNameLst>
                                          <p:attrName>style.visibility</p:attrName>
                                        </p:attrNameLst>
                                      </p:cBhvr>
                                      <p:to>
                                        <p:strVal val="visible"/>
                                      </p:to>
                                    </p:set>
                                    <p:animEffect transition="in" filter="fade">
                                      <p:cBhvr>
                                        <p:cTn id="49" dur="500"/>
                                        <p:tgtEl>
                                          <p:spTgt spid="10244"/>
                                        </p:tgtEl>
                                      </p:cBhvr>
                                    </p:animEffect>
                                  </p:childTnLst>
                                  <p:subTnLst>
                                    <p:audio>
                                      <p:cMediaNode>
                                        <p:cTn display="0" masterRel="sameClick">
                                          <p:stCondLst>
                                            <p:cond evt="begin" delay="0">
                                              <p:tn val="47"/>
                                            </p:cond>
                                          </p:stCondLst>
                                          <p:endCondLst>
                                            <p:cond evt="onStopAudio" delay="0">
                                              <p:tgtEl>
                                                <p:sldTgt/>
                                              </p:tgtEl>
                                            </p:cond>
                                          </p:endCondLst>
                                        </p:cTn>
                                        <p:tgtEl>
                                          <p:sndTgt r:embed="rId7" name="escuchar.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8" name="escuela.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248"/>
                                        </p:tgtEl>
                                        <p:attrNameLst>
                                          <p:attrName>style.visibility</p:attrName>
                                        </p:attrNameLst>
                                      </p:cBhvr>
                                      <p:to>
                                        <p:strVal val="visible"/>
                                      </p:to>
                                    </p:set>
                                    <p:animEffect transition="in" filter="fade">
                                      <p:cBhvr>
                                        <p:cTn id="59" dur="500"/>
                                        <p:tgtEl>
                                          <p:spTgt spid="10248"/>
                                        </p:tgtEl>
                                      </p:cBhvr>
                                    </p:animEffect>
                                  </p:childTnLst>
                                  <p:subTnLst>
                                    <p:audio>
                                      <p:cMediaNode>
                                        <p:cTn display="0" masterRel="sameClick">
                                          <p:stCondLst>
                                            <p:cond evt="begin" delay="0">
                                              <p:tn val="57"/>
                                            </p:cond>
                                          </p:stCondLst>
                                          <p:endCondLst>
                                            <p:cond evt="onStopAudio" delay="0">
                                              <p:tgtEl>
                                                <p:sldTgt/>
                                              </p:tgtEl>
                                            </p:cond>
                                          </p:endCondLst>
                                        </p:cTn>
                                        <p:tgtEl>
                                          <p:sndTgt r:embed="rId8" name="escuela.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9" name="cuadro.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246"/>
                                        </p:tgtEl>
                                        <p:attrNameLst>
                                          <p:attrName>style.visibility</p:attrName>
                                        </p:attrNameLst>
                                      </p:cBhvr>
                                      <p:to>
                                        <p:strVal val="visible"/>
                                      </p:to>
                                    </p:set>
                                    <p:animEffect transition="in" filter="fade">
                                      <p:cBhvr>
                                        <p:cTn id="69" dur="500"/>
                                        <p:tgtEl>
                                          <p:spTgt spid="10246"/>
                                        </p:tgtEl>
                                      </p:cBhvr>
                                    </p:animEffect>
                                  </p:childTnLst>
                                  <p:subTnLst>
                                    <p:audio>
                                      <p:cMediaNode>
                                        <p:cTn display="0" masterRel="sameClick">
                                          <p:stCondLst>
                                            <p:cond evt="begin" delay="0">
                                              <p:tn val="67"/>
                                            </p:cond>
                                          </p:stCondLst>
                                          <p:endCondLst>
                                            <p:cond evt="onStopAudio" delay="0">
                                              <p:tgtEl>
                                                <p:sldTgt/>
                                              </p:tgtEl>
                                            </p:cond>
                                          </p:endCondLst>
                                        </p:cTn>
                                        <p:tgtEl>
                                          <p:sndTgt r:embed="rId9" name="cuad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11" grpId="0"/>
      <p:bldP spid="15"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5FCE-43D5-8643-B74E-0838514E0A42}"/>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xmlns="" val="1"/>
              </a:ext>
            </a:extLst>
          </p:cNvPr>
          <p:cNvSpPr/>
          <p:nvPr/>
        </p:nvSpPr>
        <p:spPr>
          <a:xfrm>
            <a:off x="4379228" y="1697677"/>
            <a:ext cx="3433541" cy="260714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TextBox 5"/>
          <p:cNvSpPr txBox="1"/>
          <p:nvPr/>
        </p:nvSpPr>
        <p:spPr>
          <a:xfrm>
            <a:off x="4528053" y="3165569"/>
            <a:ext cx="31358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erpo</a:t>
            </a:r>
          </a:p>
        </p:txBody>
      </p:sp>
      <p:sp>
        <p:nvSpPr>
          <p:cNvPr id="16" name="TextBox 15"/>
          <p:cNvSpPr txBox="1"/>
          <p:nvPr/>
        </p:nvSpPr>
        <p:spPr>
          <a:xfrm>
            <a:off x="527476" y="159132"/>
            <a:ext cx="33890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ltura</a:t>
            </a:r>
          </a:p>
        </p:txBody>
      </p:sp>
      <p:sp>
        <p:nvSpPr>
          <p:cNvPr id="11" name="TextBox 10"/>
          <p:cNvSpPr txBox="1"/>
          <p:nvPr/>
        </p:nvSpPr>
        <p:spPr>
          <a:xfrm>
            <a:off x="333498" y="3341339"/>
            <a:ext cx="38174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char</a:t>
            </a:r>
          </a:p>
        </p:txBody>
      </p:sp>
      <p:sp>
        <p:nvSpPr>
          <p:cNvPr id="15" name="TextBox 14"/>
          <p:cNvSpPr txBox="1"/>
          <p:nvPr/>
        </p:nvSpPr>
        <p:spPr>
          <a:xfrm>
            <a:off x="4444663" y="4304819"/>
            <a:ext cx="33026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es</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ela</a:t>
            </a:r>
          </a:p>
        </p:txBody>
      </p:sp>
      <p:sp>
        <p:nvSpPr>
          <p:cNvPr id="9" name="TextBox 8"/>
          <p:cNvSpPr txBox="1"/>
          <p:nvPr/>
        </p:nvSpPr>
        <p:spPr>
          <a:xfrm>
            <a:off x="8715442" y="136199"/>
            <a:ext cx="28342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atro</a:t>
            </a:r>
          </a:p>
        </p:txBody>
      </p:sp>
      <p:sp>
        <p:nvSpPr>
          <p:cNvPr id="13" name="TextBox 12"/>
          <p:cNvSpPr txBox="1"/>
          <p:nvPr/>
        </p:nvSpPr>
        <p:spPr>
          <a:xfrm>
            <a:off x="8223849" y="3341339"/>
            <a:ext cx="38174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cu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adro</a:t>
            </a:r>
          </a:p>
        </p:txBody>
      </p:sp>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36796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uerpo.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subTnLst>
                                    <p:audio>
                                      <p:cMediaNode>
                                        <p:cTn display="0" masterRel="sameClick">
                                          <p:stCondLst>
                                            <p:cond evt="begin" delay="0">
                                              <p:tn val="18"/>
                                            </p:cond>
                                          </p:stCondLst>
                                          <p:endCondLst>
                                            <p:cond evt="onStopAudio" delay="0">
                                              <p:tgtEl>
                                                <p:sldTgt/>
                                              </p:tgtEl>
                                            </p:cond>
                                          </p:endCondLst>
                                        </p:cTn>
                                        <p:tgtEl>
                                          <p:sndTgt r:embed="rId5" name="cultur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cuatr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7" name="escuch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8" name="escuel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9" name="cuad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6" grpId="0"/>
      <p:bldP spid="11" grpId="0"/>
      <p:bldP spid="15" grpId="0"/>
      <p:bldP spid="9" grpId="0"/>
      <p:bldP spid="1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E39AC979-EDA1-49DA-99D4-95A74E22A10C}" vid="{61683DBD-0424-47F3-AB63-E89A4B368B2F}"/>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1961</Words>
  <Application>Microsoft Office PowerPoint</Application>
  <PresentationFormat>Widescreen</PresentationFormat>
  <Paragraphs>245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Century Gothic</vt:lpstr>
      <vt:lpstr>Tw Cen MT</vt:lpstr>
      <vt:lpstr>1_Office Theme</vt:lpstr>
      <vt:lpstr>2_Office Theme</vt:lpstr>
      <vt:lpstr>Phonics: revisiting SSCs [ca], [co], [cu]</vt:lpstr>
      <vt:lpstr>ca </vt:lpstr>
      <vt:lpstr>ca</vt:lpstr>
      <vt:lpstr>ca </vt:lpstr>
      <vt:lpstr>co </vt:lpstr>
      <vt:lpstr>co </vt:lpstr>
      <vt:lpstr>co </vt:lpstr>
      <vt:lpstr>cu </vt:lpstr>
      <vt:lpstr>cu </vt:lpstr>
      <vt:lpstr>cu </vt:lpstr>
      <vt:lpstr>escuchar / escribir</vt:lpstr>
      <vt:lpstr>¿Qué escuchas? ¿[CA], [CO] o [CU]?</vt:lpstr>
      <vt:lpstr>leer / hablar</vt:lpstr>
      <vt:lpstr>¿Qué escuchas? ¿[CA], [CO] o [CU]?</vt:lpstr>
      <vt:lpstr>leer / hablar</vt:lpstr>
      <vt:lpstr>¿Qué escuchas? ¿[CA], [CO] o [CU]?</vt:lpstr>
      <vt:lpstr>leer / hablar</vt:lpstr>
      <vt:lpstr>¿Qué escuchas? ¿[CA], [CO] o [CU]?</vt:lpstr>
      <vt:lpstr>leer / hablar</vt:lpstr>
      <vt:lpstr>¿Qué escuchas? ¿[CA], [CO] o [CU]?</vt:lpstr>
      <vt:lpstr>leer / hablar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revisiting SSCs [ca], [co], [cu]</dc:title>
  <dc:creator>Nicholas Avery</dc:creator>
  <cp:lastModifiedBy>Nicholas Avery</cp:lastModifiedBy>
  <cp:revision>2</cp:revision>
  <dcterms:created xsi:type="dcterms:W3CDTF">2020-04-20T07:58:45Z</dcterms:created>
  <dcterms:modified xsi:type="dcterms:W3CDTF">2020-04-20T08:03:26Z</dcterms:modified>
</cp:coreProperties>
</file>