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756" r:id="rId2"/>
    <p:sldId id="734" r:id="rId3"/>
    <p:sldId id="735" r:id="rId4"/>
    <p:sldId id="747" r:id="rId5"/>
    <p:sldId id="649" r:id="rId6"/>
    <p:sldId id="269" r:id="rId7"/>
    <p:sldId id="650" r:id="rId8"/>
    <p:sldId id="733" r:id="rId9"/>
    <p:sldId id="738" r:id="rId10"/>
    <p:sldId id="739" r:id="rId11"/>
    <p:sldId id="753" r:id="rId12"/>
    <p:sldId id="754" r:id="rId13"/>
    <p:sldId id="755" r:id="rId14"/>
    <p:sldId id="7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3280" autoAdjust="0"/>
  </p:normalViewPr>
  <p:slideViewPr>
    <p:cSldViewPr snapToGrid="0">
      <p:cViewPr varScale="1">
        <p:scale>
          <a:sx n="65" d="100"/>
          <a:sy n="65" d="100"/>
        </p:scale>
        <p:origin x="2432" y="20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D74B8-068A-436F-908A-9D6AC60284B0}"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8015-CEA9-498E-8310-0313EA7001BA}" type="slidenum">
              <a:rPr lang="en-GB" smtClean="0"/>
              <a:t>‹#›</a:t>
            </a:fld>
            <a:endParaRPr lang="en-GB"/>
          </a:p>
        </p:txBody>
      </p:sp>
    </p:spTree>
    <p:extLst>
      <p:ext uri="{BB962C8B-B14F-4D97-AF65-F5344CB8AC3E}">
        <p14:creationId xmlns:p14="http://schemas.microsoft.com/office/powerpoint/2010/main" val="62954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4rFSotQ-RSo?t=103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4rFSotQ-RSo?t=105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Higher</a:t>
            </a:r>
            <a:br>
              <a:rPr lang="en-GB" sz="1200" b="1" dirty="0"/>
            </a:br>
            <a:r>
              <a:rPr lang="en-GB" sz="1200" b="1" dirty="0"/>
              <a:t>Timing: </a:t>
            </a:r>
            <a:r>
              <a:rPr lang="en-GB" sz="1200" b="0" dirty="0"/>
              <a:t>5 minutes</a:t>
            </a:r>
            <a:br>
              <a:rPr lang="en-GB" sz="1200" dirty="0"/>
            </a:br>
            <a:br>
              <a:rPr lang="en-GB" sz="1200" b="1" dirty="0"/>
            </a:br>
            <a:r>
              <a:rPr lang="en-GB" sz="1200" b="1" dirty="0"/>
              <a:t>Aim: </a:t>
            </a:r>
            <a:r>
              <a:rPr lang="en-GB" sz="1200" b="0" dirty="0"/>
              <a:t>to practise irregular imperfect verbs and their infinitives. </a:t>
            </a:r>
            <a:br>
              <a:rPr lang="en-GB" sz="1200" dirty="0"/>
            </a:br>
            <a:br>
              <a:rPr lang="en-GB" sz="1200" dirty="0"/>
            </a:br>
            <a:r>
              <a:rPr lang="en-GB" sz="1200" b="1" dirty="0"/>
              <a:t>Procedure:</a:t>
            </a:r>
          </a:p>
          <a:p>
            <a:pPr marL="0" indent="0">
              <a:buNone/>
            </a:pPr>
            <a:r>
              <a:rPr lang="en-GB" sz="1200" dirty="0"/>
              <a:t>1. Click on the audio buttons to hear a verb. All verbs in this exercise are in this week’s vocabulary, so students should already be familiar with their meanings. </a:t>
            </a:r>
          </a:p>
          <a:p>
            <a:pPr marL="0" indent="0">
              <a:buNone/>
            </a:pPr>
            <a:r>
              <a:rPr lang="en-GB" sz="1200" dirty="0"/>
              <a:t>2. Students listen to the verb and note the corresponding infinitive on the right. </a:t>
            </a:r>
          </a:p>
          <a:p>
            <a:pPr marL="0" indent="0">
              <a:buNone/>
            </a:pPr>
            <a:r>
              <a:rPr lang="en-GB" sz="1200" dirty="0"/>
              <a:t>3. 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en-GB" dirty="0"/>
              <a:t>1. </a:t>
            </a:r>
            <a:r>
              <a:rPr lang="en-GB" dirty="0" err="1"/>
              <a:t>brachte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dirty="0" err="1"/>
              <a:t>wusste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t>
            </a:r>
            <a:r>
              <a:rPr lang="en-GB" dirty="0" err="1"/>
              <a:t>ließ</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lag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dirty="0" err="1"/>
              <a:t>dachte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t>
            </a:r>
            <a:r>
              <a:rPr lang="en-GB" dirty="0" err="1"/>
              <a:t>zog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dirty="0" err="1"/>
              <a:t>saß</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a:t>
            </a:r>
            <a:r>
              <a:rPr lang="en-GB" dirty="0" err="1"/>
              <a:t>entschied</a:t>
            </a: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4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a:t>
            </a:r>
            <a:r>
              <a:rPr lang="en-GB" b="0" dirty="0"/>
              <a:t>to practise oral production of </a:t>
            </a:r>
            <a:r>
              <a:rPr lang="en-GB" dirty="0"/>
              <a:t>weak and strong verbs in the imperfect tense </a:t>
            </a:r>
            <a:r>
              <a:rPr lang="en-GB" b="0" dirty="0"/>
              <a:t>using the present tense text as a scaffold.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work in pairs.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turns away from the board. Click to reveal the first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reads the text aloud to student B, changing the verbs in bold to the imperfect tense.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listens and notes down three facts about Sophia in English. They turn back to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turns away from the board. Click to reveal the second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the text written in the imperfect on the answer slide.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33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a:t>
            </a:r>
            <a:r>
              <a:rPr lang="en-GB" b="0" dirty="0"/>
              <a:t>to practise oral production of </a:t>
            </a:r>
            <a:r>
              <a:rPr lang="en-GB" dirty="0"/>
              <a:t>the perfect tense </a:t>
            </a:r>
            <a:r>
              <a:rPr lang="en-GB" b="0" dirty="0"/>
              <a:t>using the present tense text as a scaffold.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This slide can also be used as a handout in a mixed-tier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work in pairs.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turns away from the board. Click to reveal the first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reads the text aloud to student B, changing the verbs in bold to the imperfect tense.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listens and notes down three facts about Sophia in English. They turn back to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turns away from the board. Click to reveal the second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the text written in the perfect tense on the answer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9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Higher Answers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659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 Answers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0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bring together this week’s main grammar (perfect/imperfect tenses) and vocabulary in a writing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Students write five sentences about colonialism in Namibia.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Foundation students should write their sentences in the perfect tense. Higher students should use the imperfect.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Students must use the minimum number of words from each box at the bottom of the slide. Foundation students look at the numbers in the yellow circles (i.e., 3 from box 1 and 2 from box 2) and Higher students look at the numbers in the grey circles (i.e., 1 from the 2</a:t>
            </a:r>
            <a:r>
              <a:rPr lang="en-GB" b="0" baseline="30000" dirty="0"/>
              <a:t>nd</a:t>
            </a:r>
            <a:r>
              <a:rPr lang="en-GB" b="0" dirty="0"/>
              <a:t> gold box, 1 from the first grey box, and 3 from the 2</a:t>
            </a:r>
            <a:r>
              <a:rPr lang="en-GB" b="0" baseline="30000" dirty="0"/>
              <a:t>nd</a:t>
            </a:r>
            <a:r>
              <a:rPr lang="en-GB" b="0" dirty="0"/>
              <a:t> grey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Kolonie</a:t>
            </a:r>
            <a:r>
              <a:rPr lang="en-GB" baseline="0" dirty="0"/>
              <a:t> [&gt;5000] </a:t>
            </a:r>
            <a:r>
              <a:rPr lang="en-GB" baseline="0" dirty="0" err="1"/>
              <a:t>kolonial</a:t>
            </a:r>
            <a:r>
              <a:rPr lang="en-GB" baseline="0" dirty="0"/>
              <a:t> [&gt;5000] Gold [2413]</a:t>
            </a:r>
            <a:br>
              <a:rPr lang="en-GB" baseline="0" dirty="0"/>
            </a:br>
            <a:r>
              <a:rPr lang="en-GB" i="1" dirty="0"/>
              <a:t>Source:  Jones, R.L. &amp; </a:t>
            </a:r>
            <a:r>
              <a:rPr lang="en-GB" i="1" dirty="0" err="1"/>
              <a:t>Tschirner</a:t>
            </a:r>
            <a:r>
              <a:rPr lang="en-GB" i="1" dirty="0"/>
              <a:t>, E. (2019). A frequency dictionary of German: core vocabulary for learners. Routledge</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10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recap knowledge of the imperfect tense with </a:t>
            </a:r>
            <a:r>
              <a:rPr lang="en-GB" b="0" i="1" dirty="0"/>
              <a:t>sein</a:t>
            </a:r>
            <a:r>
              <a:rPr lang="en-GB" b="0" dirty="0"/>
              <a:t>, </a:t>
            </a:r>
            <a:r>
              <a:rPr lang="en-GB" b="0" i="1" dirty="0" err="1"/>
              <a:t>haben</a:t>
            </a:r>
            <a:r>
              <a:rPr lang="en-GB" b="0" dirty="0"/>
              <a:t> and </a:t>
            </a:r>
            <a:r>
              <a:rPr lang="en-GB" b="0" i="1" dirty="0"/>
              <a:t>es gab</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Click on the</a:t>
            </a:r>
            <a:r>
              <a:rPr lang="en-GB" baseline="0" dirty="0"/>
              <a:t> mouse to animate the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2. Elicit the English meanings for the imperfect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Clarify that the perfect tense sentences are not wrong, they are less common because the same meaning can be expressed in fewer words!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8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if teaching a mixed ability class, this exercise can be completed as a handout while the board is used to teach higher grammar and exercises.</a:t>
            </a:r>
            <a:endParaRPr lang="en-GB" dirty="0"/>
          </a:p>
          <a:p>
            <a:endParaRPr lang="en-GB" dirty="0"/>
          </a:p>
          <a:p>
            <a:r>
              <a:rPr lang="en-GB" b="1" dirty="0"/>
              <a:t>Aim</a:t>
            </a:r>
            <a:r>
              <a:rPr lang="en-GB" dirty="0"/>
              <a:t>: to practise written /grammatical distinction between auxiliary verbs and the imperfect forms of </a:t>
            </a:r>
            <a:r>
              <a:rPr lang="en-GB" dirty="0" err="1"/>
              <a:t>haben</a:t>
            </a:r>
            <a:r>
              <a:rPr lang="en-GB" dirty="0"/>
              <a:t>, </a:t>
            </a:r>
            <a:r>
              <a:rPr lang="en-GB" dirty="0" err="1"/>
              <a:t>geben</a:t>
            </a:r>
            <a:r>
              <a:rPr lang="en-GB" dirty="0"/>
              <a:t> and sein.</a:t>
            </a:r>
          </a:p>
          <a:p>
            <a:endParaRPr lang="en-GB" dirty="0"/>
          </a:p>
          <a:p>
            <a:r>
              <a:rPr lang="en-GB" b="1" dirty="0"/>
              <a:t>Procedure</a:t>
            </a:r>
            <a:r>
              <a:rPr lang="en-GB" dirty="0"/>
              <a:t>:</a:t>
            </a:r>
          </a:p>
          <a:p>
            <a:pPr marL="228600" indent="-228600">
              <a:buAutoNum type="arabicPeriod"/>
            </a:pPr>
            <a:r>
              <a:rPr lang="en-GB" dirty="0"/>
              <a:t>Explain the task: Martin is describing the experience of transitioning, both with friends and with family.</a:t>
            </a:r>
          </a:p>
          <a:p>
            <a:pPr marL="228600" indent="-228600">
              <a:buAutoNum type="arabicPeriod"/>
            </a:pPr>
            <a:r>
              <a:rPr lang="en-GB" dirty="0"/>
              <a:t>Students decide whether they should fill the gaps with either an auxiliary verb or gab, </a:t>
            </a:r>
            <a:r>
              <a:rPr lang="en-GB" dirty="0" err="1"/>
              <a:t>hatte</a:t>
            </a:r>
            <a:r>
              <a:rPr lang="en-GB" dirty="0"/>
              <a:t> or war, based on whether there is a past participle in the sentence.</a:t>
            </a:r>
          </a:p>
          <a:p>
            <a:pPr marL="228600" indent="-228600">
              <a:buAutoNum type="arabicPeriod" startAt="3"/>
            </a:pPr>
            <a:r>
              <a:rPr lang="en-GB" dirty="0"/>
              <a:t>Click to correct and clarify any misunderstandings.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Additional/extension task</a:t>
            </a:r>
            <a:r>
              <a:rPr lang="en-GB" dirty="0"/>
              <a:t>: </a:t>
            </a:r>
            <a:r>
              <a:rPr lang="en-GB" b="0" dirty="0"/>
              <a:t>This is an optional extra exercise in case foundation students need more exercises while higher students are learning their new grammar. It could also be used as a homework, or an extra task for higher students to give them more practice using </a:t>
            </a:r>
            <a:r>
              <a:rPr lang="en-GB" b="0" dirty="0" err="1"/>
              <a:t>hatte</a:t>
            </a:r>
            <a:r>
              <a:rPr lang="en-GB" b="0" dirty="0"/>
              <a:t>, war, and gab in perfect tense texts.</a:t>
            </a:r>
          </a:p>
          <a:p>
            <a:br>
              <a:rPr lang="en-GB" dirty="0"/>
            </a:br>
            <a:r>
              <a:rPr lang="en-GB" b="1" dirty="0"/>
              <a:t>Aim</a:t>
            </a:r>
            <a:r>
              <a:rPr lang="en-GB" dirty="0"/>
              <a:t>: to practise translating verbs in the past tense into English, with meaning “did” rather than “have done”; to practise using </a:t>
            </a:r>
            <a:r>
              <a:rPr lang="en-GB" dirty="0" err="1"/>
              <a:t>hatte</a:t>
            </a:r>
            <a:r>
              <a:rPr lang="en-GB" dirty="0"/>
              <a:t>, war, and gab in the perfect tense.</a:t>
            </a:r>
          </a:p>
          <a:p>
            <a:endParaRPr lang="en-GB" dirty="0"/>
          </a:p>
          <a:p>
            <a:r>
              <a:rPr lang="en-GB" b="1" dirty="0"/>
              <a:t>Procedure:</a:t>
            </a:r>
            <a:r>
              <a:rPr lang="en-GB" dirty="0"/>
              <a:t> </a:t>
            </a:r>
          </a:p>
          <a:p>
            <a:pPr marL="228600" indent="-228600">
              <a:buAutoNum type="arabicPeriod"/>
            </a:pPr>
            <a:r>
              <a:rPr lang="en-GB" dirty="0"/>
              <a:t>Students use the text (with the answers revealed) and translate it into English.</a:t>
            </a:r>
          </a:p>
          <a:p>
            <a:pPr marL="228600" indent="-228600">
              <a:buAutoNum type="arabicPeriod"/>
            </a:pPr>
            <a:r>
              <a:rPr lang="en-GB" dirty="0"/>
              <a:t>Use the following slide to provide a suggested translation.</a:t>
            </a:r>
          </a:p>
          <a:p>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89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Foundation</a:t>
            </a:r>
            <a:r>
              <a:rPr lang="en-GB" dirty="0"/>
              <a:t> </a:t>
            </a:r>
          </a:p>
          <a:p>
            <a:endParaRPr lang="en-GB" dirty="0"/>
          </a:p>
          <a:p>
            <a:r>
              <a:rPr lang="en-GB" b="1" dirty="0"/>
              <a:t>Answer slide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8222F-5564-4A16-B0FA-145299EE8E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58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4 minutes</a:t>
            </a:r>
            <a:br>
              <a:rPr lang="en-GB" dirty="0"/>
            </a:br>
            <a:br>
              <a:rPr lang="en-GB" b="1" dirty="0"/>
            </a:br>
            <a:r>
              <a:rPr lang="en-GB" b="1" dirty="0"/>
              <a:t>Aim: </a:t>
            </a:r>
            <a:r>
              <a:rPr lang="en-GB" b="0" dirty="0"/>
              <a:t>to revise the singular of weak and strong verbs in the imperfect tense. </a:t>
            </a:r>
            <a:br>
              <a:rPr lang="en-GB" dirty="0"/>
            </a:br>
            <a:br>
              <a:rPr lang="en-GB" dirty="0"/>
            </a:br>
            <a:r>
              <a:rPr lang="en-GB" b="1" dirty="0"/>
              <a:t>Procedure:</a:t>
            </a:r>
          </a:p>
          <a:p>
            <a:pPr marL="0" indent="0">
              <a:buNone/>
            </a:pPr>
            <a:r>
              <a:rPr lang="en-GB" dirty="0"/>
              <a:t>Click through the explanation.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70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4 minutes</a:t>
            </a:r>
            <a:br>
              <a:rPr lang="en-GB" dirty="0"/>
            </a:br>
            <a:br>
              <a:rPr lang="en-GB" b="1" dirty="0"/>
            </a:br>
            <a:r>
              <a:rPr lang="en-GB" b="1" dirty="0"/>
              <a:t>Aim: </a:t>
            </a:r>
            <a:r>
              <a:rPr lang="en-GB" b="0" dirty="0"/>
              <a:t>to learn how to form the plural of weak and strong verbs in the imperfect tense. </a:t>
            </a:r>
            <a:br>
              <a:rPr lang="en-GB" dirty="0"/>
            </a:br>
            <a:br>
              <a:rPr lang="en-GB" dirty="0"/>
            </a:br>
            <a:r>
              <a:rPr lang="en-GB" b="1" dirty="0"/>
              <a:t>Procedure:</a:t>
            </a:r>
          </a:p>
          <a:p>
            <a:pPr marL="0" indent="0">
              <a:buNone/>
            </a:pPr>
            <a:r>
              <a:rPr lang="en-GB" dirty="0"/>
              <a:t>Click through the explanation.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2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Higher</a:t>
            </a:r>
          </a:p>
          <a:p>
            <a:r>
              <a:rPr lang="en-GB" b="1" dirty="0"/>
              <a:t>Timing: 8 minutes</a:t>
            </a:r>
            <a:br>
              <a:rPr lang="en-GB" dirty="0"/>
            </a:br>
            <a:br>
              <a:rPr lang="en-GB" b="1" dirty="0"/>
            </a:br>
            <a:r>
              <a:rPr lang="en-GB" b="1" dirty="0"/>
              <a:t>Aim: </a:t>
            </a:r>
            <a:r>
              <a:rPr lang="en-GB" b="0" dirty="0"/>
              <a:t>to practise aural distinction between </a:t>
            </a:r>
            <a:r>
              <a:rPr lang="en-GB" b="0" i="1" dirty="0" err="1"/>
              <a:t>ihr</a:t>
            </a:r>
            <a:r>
              <a:rPr lang="en-GB" b="0" dirty="0"/>
              <a:t> and </a:t>
            </a:r>
            <a:r>
              <a:rPr lang="en-GB" b="0" i="1" dirty="0" err="1"/>
              <a:t>sie</a:t>
            </a:r>
            <a:r>
              <a:rPr lang="en-GB" b="0" i="1" dirty="0"/>
              <a:t> </a:t>
            </a:r>
            <a:r>
              <a:rPr lang="en-GB" b="0" dirty="0"/>
              <a:t>imperfect forms. </a:t>
            </a:r>
            <a:br>
              <a:rPr lang="en-GB" dirty="0"/>
            </a:br>
            <a:br>
              <a:rPr lang="en-GB" dirty="0"/>
            </a:br>
            <a:r>
              <a:rPr lang="en-GB" b="1" dirty="0"/>
              <a:t>Procedure:</a:t>
            </a:r>
          </a:p>
          <a:p>
            <a:pPr marL="0" indent="0">
              <a:buNone/>
            </a:pPr>
            <a:r>
              <a:rPr lang="en-GB" dirty="0"/>
              <a:t>1. Explain the task. Martin is writing an update for an online forum for trans youth.</a:t>
            </a:r>
          </a:p>
          <a:p>
            <a:pPr marL="0" indent="0">
              <a:buNone/>
            </a:pPr>
            <a:r>
              <a:rPr lang="en-GB" dirty="0"/>
              <a:t>2. If they are writing about their parents they will use </a:t>
            </a:r>
            <a:r>
              <a:rPr lang="en-GB" i="1" dirty="0" err="1"/>
              <a:t>sie</a:t>
            </a:r>
            <a:r>
              <a:rPr lang="en-GB" i="1" dirty="0"/>
              <a:t> </a:t>
            </a:r>
            <a:r>
              <a:rPr lang="en-GB" i="0" dirty="0"/>
              <a:t>verb endings, and if they are writing to their friends they will use </a:t>
            </a:r>
            <a:r>
              <a:rPr lang="en-GB" i="1" dirty="0" err="1"/>
              <a:t>ihr</a:t>
            </a:r>
            <a:r>
              <a:rPr lang="en-GB" i="1" dirty="0"/>
              <a:t> </a:t>
            </a:r>
            <a:r>
              <a:rPr lang="en-GB" i="0" dirty="0"/>
              <a:t>verb endings. </a:t>
            </a:r>
          </a:p>
          <a:p>
            <a:pPr marL="0" indent="0">
              <a:buNone/>
            </a:pPr>
            <a:r>
              <a:rPr lang="en-GB" i="0" dirty="0"/>
              <a:t>3. </a:t>
            </a:r>
            <a:r>
              <a:rPr lang="en-GB" dirty="0"/>
              <a:t>Click the on the audio buttons to play the sentences. The pronouns in the audio are bleeped out. Based on the form of the verb, students select either </a:t>
            </a:r>
            <a:r>
              <a:rPr lang="en-GB" i="1" dirty="0" err="1"/>
              <a:t>ihr</a:t>
            </a:r>
            <a:r>
              <a:rPr lang="en-GB" i="1" dirty="0"/>
              <a:t> </a:t>
            </a:r>
            <a:r>
              <a:rPr lang="en-GB" dirty="0"/>
              <a:t>or </a:t>
            </a:r>
            <a:r>
              <a:rPr lang="en-GB" i="1" dirty="0" err="1"/>
              <a:t>sie</a:t>
            </a:r>
            <a:r>
              <a:rPr lang="en-GB" dirty="0"/>
              <a:t>. </a:t>
            </a:r>
          </a:p>
          <a:p>
            <a:r>
              <a:rPr lang="en-GB" dirty="0"/>
              <a:t>4. Click to reveal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de-DE" dirty="0"/>
              <a:t>1. </a:t>
            </a:r>
            <a:r>
              <a:rPr lang="de-DE" sz="1200" dirty="0">
                <a:solidFill>
                  <a:srgbClr val="525050"/>
                </a:solidFill>
              </a:rPr>
              <a:t>Vor einem Jahr begannt [ihr], mich Martin zu nennen.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2. [Ihr] dachtet, ich sollte es meinen Eltern erzählen.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3. [Meine Eltern] entschieden sich, mich zu unterstützen.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4. [Sie] lernten viel über mich.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5. [Sie] gingen zur Schule und sprachen mit meinen Lehrern.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6. [</a:t>
            </a:r>
            <a:r>
              <a:rPr lang="en-GB" sz="1200" dirty="0" err="1">
                <a:solidFill>
                  <a:srgbClr val="525050"/>
                </a:solidFill>
              </a:rPr>
              <a:t>Ihr</a:t>
            </a:r>
            <a:r>
              <a:rPr lang="en-GB" sz="1200" dirty="0">
                <a:solidFill>
                  <a:srgbClr val="525050"/>
                </a:solidFill>
              </a:rPr>
              <a:t>] </a:t>
            </a:r>
            <a:r>
              <a:rPr lang="en-GB" sz="1200" dirty="0" err="1">
                <a:solidFill>
                  <a:srgbClr val="525050"/>
                </a:solidFill>
              </a:rPr>
              <a:t>glaubtet</a:t>
            </a:r>
            <a:r>
              <a:rPr lang="en-GB" sz="1200" dirty="0">
                <a:solidFill>
                  <a:srgbClr val="525050"/>
                </a:solidFill>
              </a:rPr>
              <a:t> an </a:t>
            </a:r>
            <a:r>
              <a:rPr lang="en-GB" sz="1200" dirty="0" err="1">
                <a:solidFill>
                  <a:srgbClr val="525050"/>
                </a:solidFill>
              </a:rPr>
              <a:t>mich.</a:t>
            </a:r>
            <a:endParaRPr lang="en-GB"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25050"/>
                </a:solidFill>
              </a:rPr>
              <a:t>7. </a:t>
            </a:r>
            <a:r>
              <a:rPr lang="en-GB" sz="1200" dirty="0" err="1">
                <a:solidFill>
                  <a:srgbClr val="525050"/>
                </a:solidFill>
              </a:rPr>
              <a:t>Vor</a:t>
            </a:r>
            <a:r>
              <a:rPr lang="en-GB" sz="1200" dirty="0">
                <a:solidFill>
                  <a:srgbClr val="525050"/>
                </a:solidFill>
              </a:rPr>
              <a:t> </a:t>
            </a:r>
            <a:r>
              <a:rPr lang="en-GB" sz="1200" dirty="0" err="1">
                <a:solidFill>
                  <a:srgbClr val="525050"/>
                </a:solidFill>
              </a:rPr>
              <a:t>zwei</a:t>
            </a:r>
            <a:r>
              <a:rPr lang="en-GB" sz="1200" dirty="0">
                <a:solidFill>
                  <a:srgbClr val="525050"/>
                </a:solidFill>
              </a:rPr>
              <a:t> </a:t>
            </a:r>
            <a:r>
              <a:rPr lang="en-GB" sz="1200" dirty="0" err="1">
                <a:solidFill>
                  <a:srgbClr val="525050"/>
                </a:solidFill>
              </a:rPr>
              <a:t>Monaten</a:t>
            </a:r>
            <a:r>
              <a:rPr lang="en-GB" sz="1200" dirty="0">
                <a:solidFill>
                  <a:srgbClr val="525050"/>
                </a:solidFill>
              </a:rPr>
              <a:t> </a:t>
            </a:r>
            <a:r>
              <a:rPr lang="en-GB" sz="1200" dirty="0" err="1">
                <a:solidFill>
                  <a:srgbClr val="525050"/>
                </a:solidFill>
              </a:rPr>
              <a:t>zogen</a:t>
            </a:r>
            <a:r>
              <a:rPr lang="en-GB" sz="1200" dirty="0">
                <a:solidFill>
                  <a:srgbClr val="525050"/>
                </a:solidFill>
              </a:rPr>
              <a:t> [</a:t>
            </a:r>
            <a:r>
              <a:rPr lang="en-GB" sz="1200" dirty="0" err="1">
                <a:solidFill>
                  <a:srgbClr val="525050"/>
                </a:solidFill>
              </a:rPr>
              <a:t>meine</a:t>
            </a:r>
            <a:r>
              <a:rPr lang="en-GB" sz="1200" dirty="0">
                <a:solidFill>
                  <a:srgbClr val="525050"/>
                </a:solidFill>
              </a:rPr>
              <a:t> </a:t>
            </a:r>
            <a:r>
              <a:rPr lang="en-GB" sz="1200" dirty="0" err="1">
                <a:solidFill>
                  <a:srgbClr val="525050"/>
                </a:solidFill>
              </a:rPr>
              <a:t>Eltern</a:t>
            </a:r>
            <a:r>
              <a:rPr lang="en-GB" sz="1200" dirty="0">
                <a:solidFill>
                  <a:srgbClr val="525050"/>
                </a:solidFill>
              </a:rPr>
              <a:t>] </a:t>
            </a:r>
            <a:r>
              <a:rPr lang="en-GB" sz="1200" dirty="0" err="1">
                <a:solidFill>
                  <a:srgbClr val="525050"/>
                </a:solidFill>
              </a:rPr>
              <a:t>nach</a:t>
            </a:r>
            <a:r>
              <a:rPr lang="en-GB" sz="1200" dirty="0">
                <a:solidFill>
                  <a:srgbClr val="525050"/>
                </a:solidFill>
              </a:rPr>
              <a:t> Berlin.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25050"/>
                </a:solidFill>
              </a:rPr>
              <a:t>8. [Sie] </a:t>
            </a:r>
            <a:r>
              <a:rPr lang="en-GB" sz="1200" dirty="0" err="1">
                <a:solidFill>
                  <a:srgbClr val="525050"/>
                </a:solidFill>
              </a:rPr>
              <a:t>ließen</a:t>
            </a:r>
            <a:r>
              <a:rPr lang="en-GB" sz="1200" dirty="0">
                <a:solidFill>
                  <a:srgbClr val="525050"/>
                </a:solidFill>
              </a:rPr>
              <a:t> </a:t>
            </a:r>
            <a:r>
              <a:rPr lang="en-GB" sz="1200" dirty="0" err="1">
                <a:solidFill>
                  <a:srgbClr val="525050"/>
                </a:solidFill>
              </a:rPr>
              <a:t>meine</a:t>
            </a:r>
            <a:r>
              <a:rPr lang="en-GB" sz="1200" dirty="0">
                <a:solidFill>
                  <a:srgbClr val="525050"/>
                </a:solidFill>
              </a:rPr>
              <a:t> </a:t>
            </a:r>
            <a:r>
              <a:rPr lang="en-GB" sz="1200" dirty="0" err="1">
                <a:solidFill>
                  <a:srgbClr val="525050"/>
                </a:solidFill>
              </a:rPr>
              <a:t>neuen</a:t>
            </a:r>
            <a:r>
              <a:rPr lang="en-GB" sz="1200" dirty="0">
                <a:solidFill>
                  <a:srgbClr val="525050"/>
                </a:solidFill>
              </a:rPr>
              <a:t> Lehrer </a:t>
            </a:r>
            <a:r>
              <a:rPr lang="en-GB" sz="1200" dirty="0" err="1">
                <a:solidFill>
                  <a:srgbClr val="525050"/>
                </a:solidFill>
              </a:rPr>
              <a:t>wissen</a:t>
            </a:r>
            <a:r>
              <a:rPr lang="en-GB" sz="1200" dirty="0">
                <a:solidFill>
                  <a:srgbClr val="525050"/>
                </a:solidFill>
              </a:rPr>
              <a:t>, </a:t>
            </a:r>
            <a:r>
              <a:rPr lang="en-GB" sz="1200" dirty="0" err="1">
                <a:solidFill>
                  <a:srgbClr val="525050"/>
                </a:solidFill>
              </a:rPr>
              <a:t>dass</a:t>
            </a:r>
            <a:r>
              <a:rPr lang="en-GB" sz="1200" dirty="0">
                <a:solidFill>
                  <a:srgbClr val="525050"/>
                </a:solidFill>
              </a:rPr>
              <a:t> ich </a:t>
            </a:r>
            <a:r>
              <a:rPr lang="en-GB" sz="1200" dirty="0" err="1">
                <a:solidFill>
                  <a:srgbClr val="525050"/>
                </a:solidFill>
              </a:rPr>
              <a:t>jetzt</a:t>
            </a:r>
            <a:r>
              <a:rPr lang="en-GB" sz="1200" dirty="0">
                <a:solidFill>
                  <a:srgbClr val="525050"/>
                </a:solidFill>
              </a:rPr>
              <a:t> Martin bin.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25050"/>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93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8 minutes</a:t>
            </a:r>
            <a:br>
              <a:rPr lang="en-GB" dirty="0"/>
            </a:br>
            <a:br>
              <a:rPr lang="en-GB" b="1" dirty="0"/>
            </a:br>
            <a:r>
              <a:rPr lang="en-GB" b="1" dirty="0"/>
              <a:t>Aim: </a:t>
            </a:r>
            <a:r>
              <a:rPr lang="en-GB" b="0" dirty="0"/>
              <a:t>to distinguish between singular and plural forms of the imperfect. </a:t>
            </a:r>
            <a:br>
              <a:rPr lang="en-GB" dirty="0"/>
            </a:br>
            <a:br>
              <a:rPr lang="en-GB" dirty="0"/>
            </a:br>
            <a:r>
              <a:rPr lang="en-GB" b="1" dirty="0"/>
              <a:t>Procedure:</a:t>
            </a:r>
          </a:p>
          <a:p>
            <a:pPr marL="0" indent="0">
              <a:buNone/>
            </a:pPr>
            <a:r>
              <a:rPr lang="en-GB" dirty="0"/>
              <a:t>1. Explain the task. Martin is writing their diary. Names and pronouns have been blanked out so that students must look at the conjugation of the first verb in the sentence and use their knowledge of the imperfect to decide which of the two verbs in bold to use.</a:t>
            </a:r>
          </a:p>
          <a:p>
            <a:r>
              <a:rPr lang="en-GB" dirty="0"/>
              <a:t>2. Click to reveal the names and pronouns and the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8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H+F</a:t>
            </a:r>
          </a:p>
          <a:p>
            <a:r>
              <a:rPr lang="en-GB" b="1" dirty="0"/>
              <a:t>Timing: 4 minutes</a:t>
            </a:r>
            <a:br>
              <a:rPr lang="en-GB" dirty="0"/>
            </a:br>
            <a:br>
              <a:rPr lang="en-GB" b="1" dirty="0"/>
            </a:br>
            <a:r>
              <a:rPr lang="en-GB" b="1" dirty="0"/>
              <a:t>Aim: </a:t>
            </a:r>
            <a:r>
              <a:rPr lang="en-GB" b="0" dirty="0"/>
              <a:t>to practise listening comprehension of an authentic video. </a:t>
            </a:r>
            <a:br>
              <a:rPr lang="en-GB" dirty="0"/>
            </a:br>
            <a:br>
              <a:rPr lang="en-GB" dirty="0"/>
            </a:br>
            <a:r>
              <a:rPr lang="en-GB" b="1" dirty="0"/>
              <a:t>Procedure:</a:t>
            </a:r>
          </a:p>
          <a:p>
            <a:pPr marL="228600" indent="-228600">
              <a:buAutoNum type="arabicPeriod"/>
            </a:pPr>
            <a:r>
              <a:rPr lang="en-GB" dirty="0"/>
              <a:t>The teacher clicks on the three YouTube links below to play the excerpts. They pause the video at the time stamps listed next to each clip. As these are authentic excerpts, there are some words which will be unfamiliar to students. However, we believe this won’t affect comprehension in general, as the vast majority of the vocabulary and grammar should be familiar to them.</a:t>
            </a:r>
          </a:p>
          <a:p>
            <a:pPr marL="228600" indent="-228600">
              <a:buAutoNum type="arabicPeriod"/>
            </a:pPr>
            <a:r>
              <a:rPr lang="en-GB" dirty="0"/>
              <a:t>Students watch the video and then suggest in English facts that they know about Sophia.</a:t>
            </a:r>
          </a:p>
          <a:p>
            <a:pPr marL="228600" indent="-228600">
              <a:buAutoNum type="arabicPeriod"/>
            </a:pPr>
            <a:r>
              <a:rPr lang="en-GB" dirty="0"/>
              <a:t>Click to reveal answers.</a:t>
            </a:r>
          </a:p>
          <a:p>
            <a:pPr marL="228600" indent="-228600">
              <a:buAutoNum type="arabicPeriod"/>
            </a:pPr>
            <a:endParaRPr lang="en-GB" dirty="0">
              <a:hlinkClick r:id=""/>
            </a:endParaRPr>
          </a:p>
          <a:p>
            <a:pPr marL="0" indent="0">
              <a:buNone/>
            </a:pPr>
            <a:r>
              <a:rPr lang="en-GB" dirty="0">
                <a:hlinkClick r:id=""/>
              </a:rPr>
              <a:t>https://youtu.be/4rFSotQ-RSo?t=15</a:t>
            </a:r>
            <a:r>
              <a:rPr lang="en-GB" dirty="0"/>
              <a:t> 00:15- 00:30</a:t>
            </a:r>
          </a:p>
          <a:p>
            <a:endParaRPr lang="en-GB" dirty="0"/>
          </a:p>
          <a:p>
            <a:r>
              <a:rPr lang="en-GB" dirty="0">
                <a:hlinkClick r:id="rId3"/>
              </a:rPr>
              <a:t>https://youtu.be/4rFSotQ-RSo?t=1030</a:t>
            </a:r>
            <a:r>
              <a:rPr lang="en-GB" dirty="0"/>
              <a:t> 17:10 – 17:25</a:t>
            </a:r>
          </a:p>
          <a:p>
            <a:endParaRPr lang="en-GB" dirty="0"/>
          </a:p>
          <a:p>
            <a:r>
              <a:rPr lang="en-GB" dirty="0">
                <a:hlinkClick r:id="rId4"/>
              </a:rPr>
              <a:t>https://youtu.be/4rFSotQ-RSo?t=1057</a:t>
            </a:r>
            <a:r>
              <a:rPr lang="en-GB" dirty="0"/>
              <a:t> 17:33 – 17:52</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61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29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142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0275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154158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328196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314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31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140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091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19013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7622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94395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93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14610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11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12.png"/><Relationship Id="rId7" Type="http://schemas.openxmlformats.org/officeDocument/2006/relationships/audio" Target="../media/audio12.wav"/><Relationship Id="rId12"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audio" Target="../media/audio11.wav"/><Relationship Id="rId11" Type="http://schemas.openxmlformats.org/officeDocument/2006/relationships/audio" Target="../media/audio8.wav"/><Relationship Id="rId5" Type="http://schemas.openxmlformats.org/officeDocument/2006/relationships/audio" Target="../media/audio10.wav"/><Relationship Id="rId10" Type="http://schemas.openxmlformats.org/officeDocument/2006/relationships/audio" Target="../media/audio7.wav"/><Relationship Id="rId4" Type="http://schemas.openxmlformats.org/officeDocument/2006/relationships/audio" Target="../media/audio9.wav"/><Relationship Id="rId9" Type="http://schemas.openxmlformats.org/officeDocument/2006/relationships/audio" Target="../media/audio14.wav"/></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gif"/><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5EC1FA-BFE8-0725-D748-61F427160C04}"/>
              </a:ext>
            </a:extLst>
          </p:cNvPr>
          <p:cNvSpPr>
            <a:spLocks noGrp="1"/>
          </p:cNvSpPr>
          <p:nvPr>
            <p:ph type="title"/>
          </p:nvPr>
        </p:nvSpPr>
        <p:spPr>
          <a:xfrm>
            <a:off x="0" y="213557"/>
            <a:ext cx="5585254" cy="647577"/>
          </a:xfrm>
        </p:spPr>
        <p:txBody>
          <a:bodyPr>
            <a:normAutofit/>
          </a:bodyPr>
          <a:lstStyle/>
          <a:p>
            <a:r>
              <a:rPr lang="en-GB" dirty="0"/>
              <a:t>Imperfect tense vocab</a:t>
            </a:r>
          </a:p>
        </p:txBody>
      </p:sp>
      <p:sp>
        <p:nvSpPr>
          <p:cNvPr id="11" name="Rectangle: Rounded Corners 10">
            <a:extLst>
              <a:ext uri="{FF2B5EF4-FFF2-40B4-BE49-F238E27FC236}">
                <a16:creationId xmlns:a16="http://schemas.microsoft.com/office/drawing/2014/main" id="{FEC32A29-9564-3C0F-240C-656EB80267FC}"/>
              </a:ext>
            </a:extLst>
          </p:cNvPr>
          <p:cNvSpPr/>
          <p:nvPr/>
        </p:nvSpPr>
        <p:spPr>
          <a:xfrm>
            <a:off x="10923372" y="213557"/>
            <a:ext cx="963827" cy="407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1EA9AE51-0E52-DAE7-3204-B45FDAB65584}"/>
              </a:ext>
            </a:extLst>
          </p:cNvPr>
          <p:cNvSpPr/>
          <p:nvPr/>
        </p:nvSpPr>
        <p:spPr>
          <a:xfrm>
            <a:off x="9377130" y="1622341"/>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5F5760B8-B709-F00C-2BA6-3BB8E5BAF7AE}"/>
              </a:ext>
            </a:extLst>
          </p:cNvPr>
          <p:cNvSpPr/>
          <p:nvPr/>
        </p:nvSpPr>
        <p:spPr>
          <a:xfrm>
            <a:off x="9377124" y="2220378"/>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52BF2C67-C272-2BCD-5405-C1F1F283B87B}"/>
              </a:ext>
            </a:extLst>
          </p:cNvPr>
          <p:cNvSpPr/>
          <p:nvPr/>
        </p:nvSpPr>
        <p:spPr>
          <a:xfrm>
            <a:off x="9377122" y="2818415"/>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entscheiden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4">
            <a:extLst>
              <a:ext uri="{FF2B5EF4-FFF2-40B4-BE49-F238E27FC236}">
                <a16:creationId xmlns:a16="http://schemas.microsoft.com/office/drawing/2014/main" id="{2A0C71DA-8E7D-B8D3-0FD7-69ACC3510421}"/>
              </a:ext>
            </a:extLst>
          </p:cNvPr>
          <p:cNvSpPr/>
          <p:nvPr/>
        </p:nvSpPr>
        <p:spPr>
          <a:xfrm>
            <a:off x="9377124" y="3416452"/>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EC8424C9-7B6A-7BDE-3E37-C63D763B488D}"/>
              </a:ext>
            </a:extLst>
          </p:cNvPr>
          <p:cNvSpPr/>
          <p:nvPr/>
        </p:nvSpPr>
        <p:spPr>
          <a:xfrm>
            <a:off x="9377123" y="4014489"/>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sitzen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102F34EC-7629-189E-03EE-6C08CAA45584}"/>
              </a:ext>
            </a:extLst>
          </p:cNvPr>
          <p:cNvSpPr/>
          <p:nvPr/>
        </p:nvSpPr>
        <p:spPr>
          <a:xfrm>
            <a:off x="9377124" y="4612526"/>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0243C518-C539-AB61-DC70-A811DCCFC534}"/>
              </a:ext>
            </a:extLst>
          </p:cNvPr>
          <p:cNvSpPr txBox="1"/>
          <p:nvPr/>
        </p:nvSpPr>
        <p:spPr>
          <a:xfrm>
            <a:off x="98854" y="844960"/>
            <a:ext cx="115236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As you know, the stems of some verbs in the imperfect tense are irregular. Listen to the following verbs. What is their infinitive version?</a:t>
            </a:r>
          </a:p>
        </p:txBody>
      </p:sp>
      <p:sp>
        <p:nvSpPr>
          <p:cNvPr id="19" name="Rectangle: Rounded Corners 16">
            <a:extLst>
              <a:ext uri="{FF2B5EF4-FFF2-40B4-BE49-F238E27FC236}">
                <a16:creationId xmlns:a16="http://schemas.microsoft.com/office/drawing/2014/main" id="{5C44442E-E5ED-AC46-25B1-8CA233DCE507}"/>
              </a:ext>
            </a:extLst>
          </p:cNvPr>
          <p:cNvSpPr/>
          <p:nvPr/>
        </p:nvSpPr>
        <p:spPr>
          <a:xfrm>
            <a:off x="9377123" y="5210563"/>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Rectangle: Rounded Corners 16">
            <a:extLst>
              <a:ext uri="{FF2B5EF4-FFF2-40B4-BE49-F238E27FC236}">
                <a16:creationId xmlns:a16="http://schemas.microsoft.com/office/drawing/2014/main" id="{B2339196-18E1-9DC6-66A4-E3D6175E8281}"/>
              </a:ext>
            </a:extLst>
          </p:cNvPr>
          <p:cNvSpPr/>
          <p:nvPr/>
        </p:nvSpPr>
        <p:spPr>
          <a:xfrm>
            <a:off x="9377123" y="5808597"/>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lassen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5" name="Rectangle: Rounded Corners 16">
            <a:extLst>
              <a:ext uri="{FF2B5EF4-FFF2-40B4-BE49-F238E27FC236}">
                <a16:creationId xmlns:a16="http://schemas.microsoft.com/office/drawing/2014/main" id="{7B28E688-C507-B3DC-821E-1EE1FB569FFA}"/>
              </a:ext>
            </a:extLst>
          </p:cNvPr>
          <p:cNvSpPr/>
          <p:nvPr/>
        </p:nvSpPr>
        <p:spPr>
          <a:xfrm>
            <a:off x="1645138" y="166255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brachte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6" name="Rectangle: Rounded Corners 16">
            <a:extLst>
              <a:ext uri="{FF2B5EF4-FFF2-40B4-BE49-F238E27FC236}">
                <a16:creationId xmlns:a16="http://schemas.microsoft.com/office/drawing/2014/main" id="{9D616E80-D288-B620-C1B3-92C55D786A51}"/>
              </a:ext>
            </a:extLst>
          </p:cNvPr>
          <p:cNvSpPr/>
          <p:nvPr/>
        </p:nvSpPr>
        <p:spPr>
          <a:xfrm>
            <a:off x="1645138" y="2254845"/>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wusste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16">
            <a:extLst>
              <a:ext uri="{FF2B5EF4-FFF2-40B4-BE49-F238E27FC236}">
                <a16:creationId xmlns:a16="http://schemas.microsoft.com/office/drawing/2014/main" id="{C53FF562-0A3F-8FE1-58C5-4212F82BA8CC}"/>
              </a:ext>
            </a:extLst>
          </p:cNvPr>
          <p:cNvSpPr/>
          <p:nvPr/>
        </p:nvSpPr>
        <p:spPr>
          <a:xfrm>
            <a:off x="1645138" y="2847137"/>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ließ</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8" name="Rectangle: Rounded Corners 16">
            <a:extLst>
              <a:ext uri="{FF2B5EF4-FFF2-40B4-BE49-F238E27FC236}">
                <a16:creationId xmlns:a16="http://schemas.microsoft.com/office/drawing/2014/main" id="{01408704-E599-5F35-FEE7-75FE3F517C1F}"/>
              </a:ext>
            </a:extLst>
          </p:cNvPr>
          <p:cNvSpPr/>
          <p:nvPr/>
        </p:nvSpPr>
        <p:spPr>
          <a:xfrm>
            <a:off x="1645138" y="343942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lag</a:t>
            </a:r>
          </a:p>
        </p:txBody>
      </p:sp>
      <p:sp>
        <p:nvSpPr>
          <p:cNvPr id="29" name="Rectangle: Rounded Corners 16">
            <a:extLst>
              <a:ext uri="{FF2B5EF4-FFF2-40B4-BE49-F238E27FC236}">
                <a16:creationId xmlns:a16="http://schemas.microsoft.com/office/drawing/2014/main" id="{5C81CD35-3F45-71A7-9B7C-14D1D3FB7518}"/>
              </a:ext>
            </a:extLst>
          </p:cNvPr>
          <p:cNvSpPr/>
          <p:nvPr/>
        </p:nvSpPr>
        <p:spPr>
          <a:xfrm>
            <a:off x="1645138" y="4031721"/>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dachte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0" name="Rectangle: Rounded Corners 16">
            <a:extLst>
              <a:ext uri="{FF2B5EF4-FFF2-40B4-BE49-F238E27FC236}">
                <a16:creationId xmlns:a16="http://schemas.microsoft.com/office/drawing/2014/main" id="{FB525448-F4EE-4B20-3352-58671EA0FDFE}"/>
              </a:ext>
            </a:extLst>
          </p:cNvPr>
          <p:cNvSpPr/>
          <p:nvPr/>
        </p:nvSpPr>
        <p:spPr>
          <a:xfrm>
            <a:off x="1645138" y="462401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zog</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1" name="Rectangle: Rounded Corners 16">
            <a:extLst>
              <a:ext uri="{FF2B5EF4-FFF2-40B4-BE49-F238E27FC236}">
                <a16:creationId xmlns:a16="http://schemas.microsoft.com/office/drawing/2014/main" id="{902C3E18-3CB1-6814-E2D5-73AF0DF03485}"/>
              </a:ext>
            </a:extLst>
          </p:cNvPr>
          <p:cNvSpPr/>
          <p:nvPr/>
        </p:nvSpPr>
        <p:spPr>
          <a:xfrm>
            <a:off x="1645138" y="5216305"/>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saß</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2" name="Rectangle: Rounded Corners 16">
            <a:extLst>
              <a:ext uri="{FF2B5EF4-FFF2-40B4-BE49-F238E27FC236}">
                <a16:creationId xmlns:a16="http://schemas.microsoft.com/office/drawing/2014/main" id="{E684EFDA-3151-0BCC-6CDD-12DB2B484D7B}"/>
              </a:ext>
            </a:extLst>
          </p:cNvPr>
          <p:cNvSpPr/>
          <p:nvPr/>
        </p:nvSpPr>
        <p:spPr>
          <a:xfrm>
            <a:off x="1645138" y="5808597"/>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entschied</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1" name="Action Button: Custom 16">
            <a:hlinkClick r:id="" action="ppaction://noaction" highlightClick="1">
              <a:snd r:embed="rId3" name="10.1.1.6 L1 Slide 4 1.wav"/>
            </a:hlinkClick>
            <a:extLst>
              <a:ext uri="{FF2B5EF4-FFF2-40B4-BE49-F238E27FC236}">
                <a16:creationId xmlns:a16="http://schemas.microsoft.com/office/drawing/2014/main" id="{C1D0218F-1215-2E33-1FA7-FA007AB5FF16}"/>
              </a:ext>
            </a:extLst>
          </p:cNvPr>
          <p:cNvSpPr/>
          <p:nvPr/>
        </p:nvSpPr>
        <p:spPr>
          <a:xfrm>
            <a:off x="617564" y="1639659"/>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a:t>
            </a:r>
          </a:p>
        </p:txBody>
      </p:sp>
      <p:sp>
        <p:nvSpPr>
          <p:cNvPr id="42" name="Action Button: Custom 16">
            <a:hlinkClick r:id="" action="ppaction://noaction" highlightClick="1">
              <a:snd r:embed="rId4" name="10.1.1.6 L1 Slide 4 2.wav"/>
            </a:hlinkClick>
            <a:extLst>
              <a:ext uri="{FF2B5EF4-FFF2-40B4-BE49-F238E27FC236}">
                <a16:creationId xmlns:a16="http://schemas.microsoft.com/office/drawing/2014/main" id="{384C6A13-D6E0-193D-3717-CB0D8DE34301}"/>
              </a:ext>
            </a:extLst>
          </p:cNvPr>
          <p:cNvSpPr/>
          <p:nvPr/>
        </p:nvSpPr>
        <p:spPr>
          <a:xfrm>
            <a:off x="617564" y="223523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2</a:t>
            </a:r>
          </a:p>
        </p:txBody>
      </p:sp>
      <p:sp>
        <p:nvSpPr>
          <p:cNvPr id="43" name="Action Button: Custom 16">
            <a:hlinkClick r:id="" action="ppaction://noaction" highlightClick="1">
              <a:snd r:embed="rId5" name="10.1.1.6 L1 Slide 4 3.wav"/>
            </a:hlinkClick>
            <a:extLst>
              <a:ext uri="{FF2B5EF4-FFF2-40B4-BE49-F238E27FC236}">
                <a16:creationId xmlns:a16="http://schemas.microsoft.com/office/drawing/2014/main" id="{06F1F228-7EC6-4F72-AAFF-202B0EF11DA0}"/>
              </a:ext>
            </a:extLst>
          </p:cNvPr>
          <p:cNvSpPr/>
          <p:nvPr/>
        </p:nvSpPr>
        <p:spPr>
          <a:xfrm>
            <a:off x="617564" y="281206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3</a:t>
            </a:r>
          </a:p>
        </p:txBody>
      </p:sp>
      <p:sp>
        <p:nvSpPr>
          <p:cNvPr id="44" name="Action Button: Custom 16">
            <a:hlinkClick r:id="" action="ppaction://noaction" highlightClick="1">
              <a:snd r:embed="rId6" name="10.1.1.6 L1 Slide 4 4.wav"/>
            </a:hlinkClick>
            <a:extLst>
              <a:ext uri="{FF2B5EF4-FFF2-40B4-BE49-F238E27FC236}">
                <a16:creationId xmlns:a16="http://schemas.microsoft.com/office/drawing/2014/main" id="{ED11EFB8-0092-DDC4-61CC-0A5EA8C0B163}"/>
              </a:ext>
            </a:extLst>
          </p:cNvPr>
          <p:cNvSpPr/>
          <p:nvPr/>
        </p:nvSpPr>
        <p:spPr>
          <a:xfrm>
            <a:off x="617564" y="3388884"/>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4</a:t>
            </a:r>
          </a:p>
        </p:txBody>
      </p:sp>
      <p:sp>
        <p:nvSpPr>
          <p:cNvPr id="45" name="Action Button: Custom 16">
            <a:hlinkClick r:id="" action="ppaction://noaction" highlightClick="1">
              <a:snd r:embed="rId7" name="10.1.1.6 L1 Slide 4 5.wav"/>
            </a:hlinkClick>
            <a:extLst>
              <a:ext uri="{FF2B5EF4-FFF2-40B4-BE49-F238E27FC236}">
                <a16:creationId xmlns:a16="http://schemas.microsoft.com/office/drawing/2014/main" id="{3D5A83DF-D67A-99F3-D0E6-5F6274A88A18}"/>
              </a:ext>
            </a:extLst>
          </p:cNvPr>
          <p:cNvSpPr/>
          <p:nvPr/>
        </p:nvSpPr>
        <p:spPr>
          <a:xfrm>
            <a:off x="617564" y="3984892"/>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5</a:t>
            </a:r>
          </a:p>
        </p:txBody>
      </p:sp>
      <p:sp>
        <p:nvSpPr>
          <p:cNvPr id="46" name="Action Button: Custom 16">
            <a:hlinkClick r:id="" action="ppaction://noaction" highlightClick="1">
              <a:snd r:embed="rId8" name="10.1.1.6 L1 Slide 4 6.wav"/>
            </a:hlinkClick>
            <a:extLst>
              <a:ext uri="{FF2B5EF4-FFF2-40B4-BE49-F238E27FC236}">
                <a16:creationId xmlns:a16="http://schemas.microsoft.com/office/drawing/2014/main" id="{31790A71-E10D-AA40-7FC5-27C82B22C4A7}"/>
              </a:ext>
            </a:extLst>
          </p:cNvPr>
          <p:cNvSpPr/>
          <p:nvPr/>
        </p:nvSpPr>
        <p:spPr>
          <a:xfrm>
            <a:off x="617564" y="459441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6</a:t>
            </a:r>
          </a:p>
        </p:txBody>
      </p:sp>
      <p:sp>
        <p:nvSpPr>
          <p:cNvPr id="47" name="Action Button: Custom 16">
            <a:hlinkClick r:id="" action="ppaction://noaction" highlightClick="1">
              <a:snd r:embed="rId9" name="10.1.1.6 L1 Slide 4 7.wav"/>
            </a:hlinkClick>
            <a:extLst>
              <a:ext uri="{FF2B5EF4-FFF2-40B4-BE49-F238E27FC236}">
                <a16:creationId xmlns:a16="http://schemas.microsoft.com/office/drawing/2014/main" id="{FDC31AAE-7199-D58D-8E95-C5492F3ADE30}"/>
              </a:ext>
            </a:extLst>
          </p:cNvPr>
          <p:cNvSpPr/>
          <p:nvPr/>
        </p:nvSpPr>
        <p:spPr>
          <a:xfrm>
            <a:off x="617564" y="518096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7</a:t>
            </a:r>
          </a:p>
        </p:txBody>
      </p:sp>
      <p:sp>
        <p:nvSpPr>
          <p:cNvPr id="48" name="Action Button: Custom 16">
            <a:hlinkClick r:id="" action="ppaction://noaction" highlightClick="1">
              <a:snd r:embed="rId10" name="10.1.1.6 L1 Slide 4 8.wav"/>
            </a:hlinkClick>
            <a:extLst>
              <a:ext uri="{FF2B5EF4-FFF2-40B4-BE49-F238E27FC236}">
                <a16:creationId xmlns:a16="http://schemas.microsoft.com/office/drawing/2014/main" id="{9D5E0856-A1E8-7276-129E-3DE2EF0F3C92}"/>
              </a:ext>
            </a:extLst>
          </p:cNvPr>
          <p:cNvSpPr/>
          <p:nvPr/>
        </p:nvSpPr>
        <p:spPr>
          <a:xfrm>
            <a:off x="617564" y="577900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8</a:t>
            </a:r>
          </a:p>
        </p:txBody>
      </p:sp>
    </p:spTree>
    <p:extLst>
      <p:ext uri="{BB962C8B-B14F-4D97-AF65-F5344CB8AC3E}">
        <p14:creationId xmlns:p14="http://schemas.microsoft.com/office/powerpoint/2010/main" val="40753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ssolv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0" nodeType="clickEffect">
                                  <p:stCondLst>
                                    <p:cond delay="0"/>
                                  </p:stCondLst>
                                  <p:childTnLst>
                                    <p:animEffect transition="out" filter="dissolv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9"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3759200" cy="647577"/>
          </a:xfrm>
        </p:spPr>
        <p:txBody>
          <a:bodyPr/>
          <a:lstStyle/>
          <a:p>
            <a:r>
              <a:rPr lang="en-GB" dirty="0"/>
              <a:t>Ich bin Sophia!</a:t>
            </a:r>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434898" y="1075615"/>
            <a:ext cx="1124042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kommt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lassen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dies machen und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Grundschule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Die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fragen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Sophia sich bei den Mädchen umziehen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kann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Mit Unterstützung der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auch bei ihren Mitschüler*innen. </a:t>
            </a:r>
            <a:r>
              <a:rPr lang="de-DE" sz="2400" dirty="0">
                <a:solidFill>
                  <a:srgbClr val="525050"/>
                </a:solidFill>
                <a:latin typeface="Century Gothic"/>
              </a:rPr>
              <a:t>Den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Wenn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11811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3759200" cy="647577"/>
          </a:xfrm>
        </p:spPr>
        <p:txBody>
          <a:bodyPr/>
          <a:lstStyle/>
          <a:p>
            <a:r>
              <a:rPr lang="en-GB" dirty="0"/>
              <a:t>Ich bin Sophia!</a:t>
            </a:r>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434898" y="1075615"/>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kommt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erlauben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 das.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Man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kann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bei den Mädchen umziehen. Ihre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unterstützen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und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auch im Klassenzimmer. Den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ist: also ist sie es.</a:t>
            </a: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37323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1" y="213557"/>
            <a:ext cx="6096001" cy="647577"/>
          </a:xfrm>
        </p:spPr>
        <p:txBody>
          <a:bodyPr/>
          <a:lstStyle/>
          <a:p>
            <a:r>
              <a:rPr lang="en-GB" dirty="0"/>
              <a:t>Ich bin Sophia! </a:t>
            </a:r>
            <a:r>
              <a:rPr lang="en-GB" dirty="0" err="1"/>
              <a:t>Antworten</a:t>
            </a:r>
            <a:endParaRPr lang="en-GB" dirty="0"/>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301434" y="1075615"/>
            <a:ext cx="115519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kam</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ließen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dies</a:t>
            </a:r>
            <a:r>
              <a:rPr kumimoji="0" lang="de-DE" sz="2400" b="0" i="0" u="none" strike="noStrike" kern="1200" cap="none" spc="0" normalizeH="0" noProof="0" dirty="0">
                <a:ln>
                  <a:noFill/>
                </a:ln>
                <a:solidFill>
                  <a:srgbClr val="525050"/>
                </a:solidFill>
                <a:effectLst/>
                <a:uLnTx/>
                <a:uFillTx/>
                <a:latin typeface="Century Gothic"/>
                <a:ea typeface="+mn-ea"/>
                <a:cs typeface="+mn-cs"/>
              </a:rPr>
              <a:t> machen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und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lernten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Grundschule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301434" y="4114642"/>
            <a:ext cx="11589132" cy="2246769"/>
          </a:xfrm>
          <a:prstGeom prst="rect">
            <a:avLst/>
          </a:prstGeom>
          <a:noFill/>
        </p:spPr>
        <p:txBody>
          <a:bodyPr wrap="square" rtlCol="0">
            <a:spAutoFit/>
          </a:bodyPr>
          <a:lstStyle/>
          <a:p>
            <a:pPr lvl="0">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Die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fragten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Sophia sich bei den Mädchen umziehen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konnte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Mit Unterstützung der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auch bei ihren </a:t>
            </a:r>
            <a:r>
              <a:rPr lang="de-DE" sz="2400" dirty="0">
                <a:solidFill>
                  <a:srgbClr val="525050"/>
                </a:solidFill>
              </a:rPr>
              <a:t>Mitschüler*innen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lang="de-DE" sz="2400" dirty="0">
                <a:solidFill>
                  <a:srgbClr val="525050"/>
                </a:solidFill>
                <a:latin typeface="Century Gothic"/>
              </a:rPr>
              <a:t>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Wenn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16763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6010276" cy="647577"/>
          </a:xfrm>
        </p:spPr>
        <p:txBody>
          <a:bodyPr/>
          <a:lstStyle/>
          <a:p>
            <a:r>
              <a:rPr lang="en-GB" dirty="0"/>
              <a:t>Ich bin Sophia! </a:t>
            </a:r>
            <a:r>
              <a:rPr lang="en-GB" dirty="0" err="1"/>
              <a:t>Antworten</a:t>
            </a:r>
            <a:endParaRPr lang="en-GB" dirty="0"/>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338604" y="1116638"/>
            <a:ext cx="115891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gekommen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 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erlaubt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gelernt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 ihrer 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Man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 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konnte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bei den Mädchen umziehen. Ihre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unterstützt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und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auch im Klassenzimmer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lang="de-DE" sz="2400" dirty="0">
                <a:solidFill>
                  <a:srgbClr val="525050"/>
                </a:solidFill>
                <a:latin typeface="Century Gothic"/>
              </a:rPr>
              <a:t>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ist: also ist sie es.</a:t>
            </a: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40290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465B-F7AC-2D6E-5BA0-18299080EE36}"/>
              </a:ext>
            </a:extLst>
          </p:cNvPr>
          <p:cNvSpPr>
            <a:spLocks noGrp="1"/>
          </p:cNvSpPr>
          <p:nvPr>
            <p:ph type="title"/>
          </p:nvPr>
        </p:nvSpPr>
        <p:spPr>
          <a:xfrm>
            <a:off x="0" y="213557"/>
            <a:ext cx="2149434" cy="647577"/>
          </a:xfrm>
        </p:spPr>
        <p:txBody>
          <a:bodyPr/>
          <a:lstStyle/>
          <a:p>
            <a:r>
              <a:rPr lang="en-GB" dirty="0"/>
              <a:t>Namibia</a:t>
            </a:r>
          </a:p>
        </p:txBody>
      </p:sp>
      <p:sp>
        <p:nvSpPr>
          <p:cNvPr id="3" name="Text Placeholder 2">
            <a:extLst>
              <a:ext uri="{FF2B5EF4-FFF2-40B4-BE49-F238E27FC236}">
                <a16:creationId xmlns:a16="http://schemas.microsoft.com/office/drawing/2014/main" id="{8707EC0A-A093-9A5D-056F-8D0B986B36D4}"/>
              </a:ext>
            </a:extLst>
          </p:cNvPr>
          <p:cNvSpPr>
            <a:spLocks noGrp="1"/>
          </p:cNvSpPr>
          <p:nvPr>
            <p:ph type="body" sz="quarter" idx="10"/>
          </p:nvPr>
        </p:nvSpPr>
        <p:spPr>
          <a:xfrm>
            <a:off x="2234776" y="174665"/>
            <a:ext cx="8319512" cy="1308533"/>
          </a:xfrm>
        </p:spPr>
        <p:txBody>
          <a:bodyPr>
            <a:normAutofit/>
          </a:bodyPr>
          <a:lstStyle/>
          <a:p>
            <a:r>
              <a:rPr lang="en-GB" dirty="0"/>
              <a:t>Using the information you have just learned, and the pictures and text boxes below as prompts, write </a:t>
            </a:r>
            <a:br>
              <a:rPr lang="en-GB" dirty="0"/>
            </a:br>
            <a:r>
              <a:rPr lang="en-GB" dirty="0"/>
              <a:t>five sentences about colonialism in Namibia.</a:t>
            </a:r>
          </a:p>
        </p:txBody>
      </p:sp>
      <p:pic>
        <p:nvPicPr>
          <p:cNvPr id="1026" name="Picture 2" descr="Free vector graphics of To speak">
            <a:extLst>
              <a:ext uri="{FF2B5EF4-FFF2-40B4-BE49-F238E27FC236}">
                <a16:creationId xmlns:a16="http://schemas.microsoft.com/office/drawing/2014/main" id="{876BD0E8-D822-2D03-CFF0-D98B8841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100" y="1670151"/>
            <a:ext cx="1701247" cy="1550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Bullions">
            <a:extLst>
              <a:ext uri="{FF2B5EF4-FFF2-40B4-BE49-F238E27FC236}">
                <a16:creationId xmlns:a16="http://schemas.microsoft.com/office/drawing/2014/main" id="{114038C9-5A14-740E-C65B-A70AA8624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497" y="168957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421742F-9215-C318-8E69-68508849DF32}"/>
              </a:ext>
            </a:extLst>
          </p:cNvPr>
          <p:cNvSpPr/>
          <p:nvPr/>
        </p:nvSpPr>
        <p:spPr>
          <a:xfrm>
            <a:off x="171163" y="5016181"/>
            <a:ext cx="2933316"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nennen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tun,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wissen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sein,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084D6A01-BB8A-AE31-3A3D-E0E42510DB68}"/>
              </a:ext>
            </a:extLst>
          </p:cNvPr>
          <p:cNvSpPr/>
          <p:nvPr/>
        </p:nvSpPr>
        <p:spPr>
          <a:xfrm>
            <a:off x="8538497" y="5016181"/>
            <a:ext cx="3482340" cy="12442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denken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entscheiden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lassen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legen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ziehen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bringen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beginnen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gehen</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kommen</a:t>
            </a:r>
            <a:endParaRPr kumimoji="0" lang="en-GB" sz="20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93E8FD61-46FD-FB6F-0F4B-508E4AB0DF82}"/>
              </a:ext>
            </a:extLst>
          </p:cNvPr>
          <p:cNvSpPr/>
          <p:nvPr/>
        </p:nvSpPr>
        <p:spPr>
          <a:xfrm>
            <a:off x="3383374" y="5017770"/>
            <a:ext cx="2396740" cy="1244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Land, Afrika,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Kanzler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Situation, Ort, </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Aktion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71792B37-922D-EF53-E51D-82612434C2C2}"/>
              </a:ext>
            </a:extLst>
          </p:cNvPr>
          <p:cNvSpPr/>
          <p:nvPr/>
        </p:nvSpPr>
        <p:spPr>
          <a:xfrm>
            <a:off x="6059009" y="5017769"/>
            <a:ext cx="2200592" cy="124428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FFFFFF"/>
                </a:solidFill>
                <a:effectLst/>
                <a:uLnTx/>
                <a:uFillTx/>
                <a:latin typeface="Century Gothic"/>
                <a:ea typeface="+mn-ea"/>
                <a:cs typeface="+mn-cs"/>
              </a:rPr>
              <a:t>gerecht</a:t>
            </a:r>
            <a:r>
              <a:rPr kumimoji="0" lang="en-GB" sz="2000" b="0" i="0" u="none" strike="noStrike" kern="1200" cap="none" spc="0" normalizeH="0" baseline="0" noProof="0" dirty="0">
                <a:ln>
                  <a:noFill/>
                </a:ln>
                <a:solidFill>
                  <a:srgbClr val="FFFFFF"/>
                </a:solidFill>
                <a:effectLst/>
                <a:uLnTx/>
                <a:uFillTx/>
                <a:latin typeface="Century Gothic"/>
                <a:ea typeface="+mn-ea"/>
                <a:cs typeface="+mn-cs"/>
              </a:rPr>
              <a:t>, Angriff, Sorge</a:t>
            </a:r>
          </a:p>
        </p:txBody>
      </p:sp>
      <p:sp>
        <p:nvSpPr>
          <p:cNvPr id="14" name="Oval 13">
            <a:extLst>
              <a:ext uri="{FF2B5EF4-FFF2-40B4-BE49-F238E27FC236}">
                <a16:creationId xmlns:a16="http://schemas.microsoft.com/office/drawing/2014/main" id="{F245DF62-B677-EB4A-C73B-50644FAB5AD9}"/>
              </a:ext>
            </a:extLst>
          </p:cNvPr>
          <p:cNvSpPr/>
          <p:nvPr/>
        </p:nvSpPr>
        <p:spPr>
          <a:xfrm>
            <a:off x="77245" y="4878262"/>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3</a:t>
            </a:r>
          </a:p>
        </p:txBody>
      </p:sp>
      <p:sp>
        <p:nvSpPr>
          <p:cNvPr id="15" name="Oval 14">
            <a:extLst>
              <a:ext uri="{FF2B5EF4-FFF2-40B4-BE49-F238E27FC236}">
                <a16:creationId xmlns:a16="http://schemas.microsoft.com/office/drawing/2014/main" id="{040CDCCD-BB0D-CE29-A34D-B318AB4A9C91}"/>
              </a:ext>
            </a:extLst>
          </p:cNvPr>
          <p:cNvSpPr/>
          <p:nvPr/>
        </p:nvSpPr>
        <p:spPr>
          <a:xfrm>
            <a:off x="3260757" y="4878261"/>
            <a:ext cx="392747" cy="38703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2</a:t>
            </a:r>
          </a:p>
        </p:txBody>
      </p:sp>
      <p:sp>
        <p:nvSpPr>
          <p:cNvPr id="16" name="Oval 15">
            <a:extLst>
              <a:ext uri="{FF2B5EF4-FFF2-40B4-BE49-F238E27FC236}">
                <a16:creationId xmlns:a16="http://schemas.microsoft.com/office/drawing/2014/main" id="{7FBC29D6-6D5D-694C-1944-390FA75DA054}"/>
              </a:ext>
            </a:extLst>
          </p:cNvPr>
          <p:cNvSpPr/>
          <p:nvPr/>
        </p:nvSpPr>
        <p:spPr>
          <a:xfrm>
            <a:off x="5502497" y="4822665"/>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7" name="Oval 16">
            <a:extLst>
              <a:ext uri="{FF2B5EF4-FFF2-40B4-BE49-F238E27FC236}">
                <a16:creationId xmlns:a16="http://schemas.microsoft.com/office/drawing/2014/main" id="{9E20C0E2-BC9C-7691-A849-878E46CF2806}"/>
              </a:ext>
            </a:extLst>
          </p:cNvPr>
          <p:cNvSpPr/>
          <p:nvPr/>
        </p:nvSpPr>
        <p:spPr>
          <a:xfrm>
            <a:off x="8012113" y="4822664"/>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1</a:t>
            </a:r>
          </a:p>
        </p:txBody>
      </p:sp>
      <p:sp>
        <p:nvSpPr>
          <p:cNvPr id="18" name="Oval 17">
            <a:extLst>
              <a:ext uri="{FF2B5EF4-FFF2-40B4-BE49-F238E27FC236}">
                <a16:creationId xmlns:a16="http://schemas.microsoft.com/office/drawing/2014/main" id="{66B8EF92-6A70-EEE1-2112-6F5AB9126474}"/>
              </a:ext>
            </a:extLst>
          </p:cNvPr>
          <p:cNvSpPr/>
          <p:nvPr/>
        </p:nvSpPr>
        <p:spPr>
          <a:xfrm>
            <a:off x="11748392" y="4822663"/>
            <a:ext cx="392747" cy="387031"/>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entury Gothic"/>
                <a:ea typeface="+mn-ea"/>
                <a:cs typeface="+mn-cs"/>
              </a:rPr>
              <a:t>3</a:t>
            </a:r>
          </a:p>
        </p:txBody>
      </p:sp>
      <p:sp>
        <p:nvSpPr>
          <p:cNvPr id="19" name="Rectangle: Rounded Corners 18">
            <a:extLst>
              <a:ext uri="{FF2B5EF4-FFF2-40B4-BE49-F238E27FC236}">
                <a16:creationId xmlns:a16="http://schemas.microsoft.com/office/drawing/2014/main" id="{5D07EEBC-A9D3-0351-2003-701AAEE2AF8D}"/>
              </a:ext>
            </a:extLst>
          </p:cNvPr>
          <p:cNvSpPr/>
          <p:nvPr/>
        </p:nvSpPr>
        <p:spPr>
          <a:xfrm>
            <a:off x="9483634" y="670040"/>
            <a:ext cx="2537203" cy="1108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D3C3C"/>
                </a:solidFill>
                <a:effectLst/>
                <a:uLnTx/>
                <a:uFillTx/>
                <a:latin typeface="Century Gothic"/>
                <a:ea typeface="+mn-ea"/>
                <a:cs typeface="+mn-cs"/>
              </a:rPr>
              <a:t>Some useful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die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Kolonie</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kolonial</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colonial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das Gold – gold</a:t>
            </a:r>
          </a:p>
        </p:txBody>
      </p:sp>
      <p:sp>
        <p:nvSpPr>
          <p:cNvPr id="20" name="TextBox 19">
            <a:extLst>
              <a:ext uri="{FF2B5EF4-FFF2-40B4-BE49-F238E27FC236}">
                <a16:creationId xmlns:a16="http://schemas.microsoft.com/office/drawing/2014/main" id="{EA5B2D82-D586-BE79-3454-99C0A47C5531}"/>
              </a:ext>
            </a:extLst>
          </p:cNvPr>
          <p:cNvSpPr txBox="1"/>
          <p:nvPr/>
        </p:nvSpPr>
        <p:spPr>
          <a:xfrm>
            <a:off x="7904285" y="1710356"/>
            <a:ext cx="20459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CC00">
                    <a:lumMod val="75000"/>
                  </a:srgbClr>
                </a:solidFill>
                <a:effectLst/>
                <a:uLnTx/>
                <a:uFillTx/>
                <a:latin typeface="Century Gothic"/>
                <a:ea typeface="+mn-ea"/>
                <a:cs typeface="+mn-cs"/>
              </a:rPr>
              <a:t>1884 - 1915</a:t>
            </a:r>
          </a:p>
        </p:txBody>
      </p:sp>
      <p:pic>
        <p:nvPicPr>
          <p:cNvPr id="1030" name="Picture 6" descr="Free vector graphics of Town">
            <a:extLst>
              <a:ext uri="{FF2B5EF4-FFF2-40B4-BE49-F238E27FC236}">
                <a16:creationId xmlns:a16="http://schemas.microsoft.com/office/drawing/2014/main" id="{B2222FC2-DAD4-0640-64A7-F3893737C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4860" y="3083851"/>
            <a:ext cx="2725807" cy="14367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Ship">
            <a:extLst>
              <a:ext uri="{FF2B5EF4-FFF2-40B4-BE49-F238E27FC236}">
                <a16:creationId xmlns:a16="http://schemas.microsoft.com/office/drawing/2014/main" id="{485FA90A-9E62-F6F0-C941-5F86460136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76" y="3159364"/>
            <a:ext cx="2715081" cy="14339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vector graphics of Grave">
            <a:extLst>
              <a:ext uri="{FF2B5EF4-FFF2-40B4-BE49-F238E27FC236}">
                <a16:creationId xmlns:a16="http://schemas.microsoft.com/office/drawing/2014/main" id="{8E1E28D2-DDB1-9F7C-B225-DADF8568F4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958" y="3159364"/>
            <a:ext cx="1529545" cy="14703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ector graphics of Namibia">
            <a:extLst>
              <a:ext uri="{FF2B5EF4-FFF2-40B4-BE49-F238E27FC236}">
                <a16:creationId xmlns:a16="http://schemas.microsoft.com/office/drawing/2014/main" id="{4F8694A2-ABAE-1EBF-AB03-ECC22BB0D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4532" y="3184229"/>
            <a:ext cx="1529545" cy="14882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vector graphics of Germany flag">
            <a:extLst>
              <a:ext uri="{FF2B5EF4-FFF2-40B4-BE49-F238E27FC236}">
                <a16:creationId xmlns:a16="http://schemas.microsoft.com/office/drawing/2014/main" id="{31FE80E8-281B-6365-49C1-8E26188DC5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3928" y="4192825"/>
            <a:ext cx="924852" cy="5549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B441EE39-5E98-D2CD-EBD0-A15E34B5C404}"/>
              </a:ext>
            </a:extLst>
          </p:cNvPr>
          <p:cNvSpPr/>
          <p:nvPr/>
        </p:nvSpPr>
        <p:spPr>
          <a:xfrm>
            <a:off x="10704488" y="163006"/>
            <a:ext cx="1316349" cy="38703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271938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FD0E-89A3-D1EA-1E94-C383D2912579}"/>
              </a:ext>
            </a:extLst>
          </p:cNvPr>
          <p:cNvSpPr>
            <a:spLocks noGrp="1"/>
          </p:cNvSpPr>
          <p:nvPr>
            <p:ph type="title"/>
          </p:nvPr>
        </p:nvSpPr>
        <p:spPr/>
        <p:txBody>
          <a:bodyPr/>
          <a:lstStyle/>
          <a:p>
            <a:r>
              <a:rPr lang="en-GB" dirty="0" err="1"/>
              <a:t>Hatte</a:t>
            </a:r>
            <a:r>
              <a:rPr lang="en-GB" dirty="0"/>
              <a:t>, war, gab</a:t>
            </a:r>
          </a:p>
        </p:txBody>
      </p:sp>
      <p:sp>
        <p:nvSpPr>
          <p:cNvPr id="3" name="Text Placeholder 2">
            <a:extLst>
              <a:ext uri="{FF2B5EF4-FFF2-40B4-BE49-F238E27FC236}">
                <a16:creationId xmlns:a16="http://schemas.microsoft.com/office/drawing/2014/main" id="{C5A99CE0-5CA8-E87B-EF96-CABE007BFEEC}"/>
              </a:ext>
            </a:extLst>
          </p:cNvPr>
          <p:cNvSpPr>
            <a:spLocks noGrp="1"/>
          </p:cNvSpPr>
          <p:nvPr>
            <p:ph type="body" sz="quarter" idx="10"/>
          </p:nvPr>
        </p:nvSpPr>
        <p:spPr>
          <a:xfrm>
            <a:off x="195639" y="1065213"/>
            <a:ext cx="11800722" cy="955334"/>
          </a:xfrm>
        </p:spPr>
        <p:txBody>
          <a:bodyPr>
            <a:normAutofit/>
          </a:bodyPr>
          <a:lstStyle/>
          <a:p>
            <a:r>
              <a:rPr lang="en-GB" dirty="0"/>
              <a:t>Remember! We can use the shorter imperfect forms of </a:t>
            </a:r>
            <a:r>
              <a:rPr lang="en-GB" i="1" dirty="0" err="1"/>
              <a:t>haben</a:t>
            </a:r>
            <a:r>
              <a:rPr lang="en-GB" i="1" dirty="0"/>
              <a:t>, sein </a:t>
            </a:r>
            <a:r>
              <a:rPr lang="en-GB" dirty="0"/>
              <a:t>and </a:t>
            </a:r>
            <a:r>
              <a:rPr lang="en-GB" i="1" dirty="0" err="1"/>
              <a:t>geben</a:t>
            </a:r>
            <a:r>
              <a:rPr lang="en-GB" i="1" dirty="0"/>
              <a:t> </a:t>
            </a:r>
            <a:r>
              <a:rPr lang="en-GB" dirty="0"/>
              <a:t>to talk about the past, instead of the perfect tense.</a:t>
            </a:r>
          </a:p>
          <a:p>
            <a:endParaRPr lang="en-GB" dirty="0"/>
          </a:p>
        </p:txBody>
      </p:sp>
      <p:sp>
        <p:nvSpPr>
          <p:cNvPr id="4" name="TextBox 3">
            <a:extLst>
              <a:ext uri="{FF2B5EF4-FFF2-40B4-BE49-F238E27FC236}">
                <a16:creationId xmlns:a16="http://schemas.microsoft.com/office/drawing/2014/main" id="{ACEE5F56-B6E9-9B6C-984E-28E7D2602991}"/>
              </a:ext>
            </a:extLst>
          </p:cNvPr>
          <p:cNvSpPr txBox="1"/>
          <p:nvPr/>
        </p:nvSpPr>
        <p:spPr>
          <a:xfrm>
            <a:off x="7871063" y="2408859"/>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war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Kanzler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81AB9218-CAB5-5491-DC58-9E61F0E09C9C}"/>
              </a:ext>
            </a:extLst>
          </p:cNvPr>
          <p:cNvSpPr txBox="1"/>
          <p:nvPr/>
        </p:nvSpPr>
        <p:spPr>
          <a:xfrm>
            <a:off x="7871063" y="3561052"/>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hatten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ein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Gespräch</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FAB806B7-112F-8A2A-39C2-86CE8F84B302}"/>
              </a:ext>
            </a:extLst>
          </p:cNvPr>
          <p:cNvSpPr txBox="1"/>
          <p:nvPr/>
        </p:nvSpPr>
        <p:spPr>
          <a:xfrm>
            <a:off x="7871063" y="4894263"/>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Es gab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keinen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Unterschied</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Rectangle: Rounded Corners 15">
            <a:extLst>
              <a:ext uri="{FF2B5EF4-FFF2-40B4-BE49-F238E27FC236}">
                <a16:creationId xmlns:a16="http://schemas.microsoft.com/office/drawing/2014/main" id="{7783239A-D93C-7E7A-B522-95CA664F2D51}"/>
              </a:ext>
            </a:extLst>
          </p:cNvPr>
          <p:cNvSpPr/>
          <p:nvPr/>
        </p:nvSpPr>
        <p:spPr>
          <a:xfrm>
            <a:off x="195639" y="2408859"/>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sein</a:t>
            </a:r>
          </a:p>
        </p:txBody>
      </p:sp>
      <p:sp>
        <p:nvSpPr>
          <p:cNvPr id="18" name="Rectangle: Rounded Corners 17">
            <a:extLst>
              <a:ext uri="{FF2B5EF4-FFF2-40B4-BE49-F238E27FC236}">
                <a16:creationId xmlns:a16="http://schemas.microsoft.com/office/drawing/2014/main" id="{97125883-7A22-7F45-6958-9BD47D45DEF2}"/>
              </a:ext>
            </a:extLst>
          </p:cNvPr>
          <p:cNvSpPr/>
          <p:nvPr/>
        </p:nvSpPr>
        <p:spPr>
          <a:xfrm>
            <a:off x="195639" y="3617913"/>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haben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8">
            <a:extLst>
              <a:ext uri="{FF2B5EF4-FFF2-40B4-BE49-F238E27FC236}">
                <a16:creationId xmlns:a16="http://schemas.microsoft.com/office/drawing/2014/main" id="{D5CB2225-9451-197B-8FDF-C5DC3162F61F}"/>
              </a:ext>
            </a:extLst>
          </p:cNvPr>
          <p:cNvSpPr/>
          <p:nvPr/>
        </p:nvSpPr>
        <p:spPr>
          <a:xfrm>
            <a:off x="195639" y="4894263"/>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869A37F6-59B1-D79A-F961-78DFE7F69B62}"/>
              </a:ext>
            </a:extLst>
          </p:cNvPr>
          <p:cNvSpPr txBox="1"/>
          <p:nvPr/>
        </p:nvSpPr>
        <p:spPr>
          <a:xfrm>
            <a:off x="1509633" y="2371750"/>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ist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Kanzler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gewesen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8999192A-6545-35CA-FF03-4F342AC9DAB7}"/>
              </a:ext>
            </a:extLst>
          </p:cNvPr>
          <p:cNvSpPr txBox="1"/>
          <p:nvPr/>
        </p:nvSpPr>
        <p:spPr>
          <a:xfrm>
            <a:off x="1509632" y="3561053"/>
            <a:ext cx="5799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haben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ein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Gespräch</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gehabt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E6B7A986-BEF4-F5E4-274D-7B74AE21EABF}"/>
              </a:ext>
            </a:extLst>
          </p:cNvPr>
          <p:cNvSpPr txBox="1"/>
          <p:nvPr/>
        </p:nvSpPr>
        <p:spPr>
          <a:xfrm>
            <a:off x="1509632" y="4905788"/>
            <a:ext cx="5799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Es hat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keinen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Unterschied</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gegeben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cxnSp>
        <p:nvCxnSpPr>
          <p:cNvPr id="40" name="Straight Arrow Connector 39">
            <a:extLst>
              <a:ext uri="{FF2B5EF4-FFF2-40B4-BE49-F238E27FC236}">
                <a16:creationId xmlns:a16="http://schemas.microsoft.com/office/drawing/2014/main" id="{457F0A5D-AA67-3423-2956-98A62B754DB1}"/>
              </a:ext>
            </a:extLst>
          </p:cNvPr>
          <p:cNvCxnSpPr/>
          <p:nvPr/>
        </p:nvCxnSpPr>
        <p:spPr>
          <a:xfrm>
            <a:off x="7003572" y="2593074"/>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5666797F-AE27-6146-0B03-EDD04FEA5077}"/>
              </a:ext>
            </a:extLst>
          </p:cNvPr>
          <p:cNvCxnSpPr/>
          <p:nvPr/>
        </p:nvCxnSpPr>
        <p:spPr>
          <a:xfrm>
            <a:off x="7003572" y="5161129"/>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204CC354-709A-B890-8DC8-047F018824FC}"/>
              </a:ext>
            </a:extLst>
          </p:cNvPr>
          <p:cNvCxnSpPr/>
          <p:nvPr/>
        </p:nvCxnSpPr>
        <p:spPr>
          <a:xfrm>
            <a:off x="7003572" y="3825923"/>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3" name="Rectangle: Rounded Corners 42">
            <a:extLst>
              <a:ext uri="{FF2B5EF4-FFF2-40B4-BE49-F238E27FC236}">
                <a16:creationId xmlns:a16="http://schemas.microsoft.com/office/drawing/2014/main" id="{C33C92C1-B937-C56F-AA53-B2A4FB6CEE5F}"/>
              </a:ext>
            </a:extLst>
          </p:cNvPr>
          <p:cNvSpPr/>
          <p:nvPr/>
        </p:nvSpPr>
        <p:spPr>
          <a:xfrm>
            <a:off x="10454164" y="261905"/>
            <a:ext cx="1542197" cy="4306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Grammatik</a:t>
            </a:r>
          </a:p>
        </p:txBody>
      </p:sp>
      <p:sp>
        <p:nvSpPr>
          <p:cNvPr id="5" name="TextBox 4">
            <a:extLst>
              <a:ext uri="{FF2B5EF4-FFF2-40B4-BE49-F238E27FC236}">
                <a16:creationId xmlns:a16="http://schemas.microsoft.com/office/drawing/2014/main" id="{7CC03358-DF8A-4950-909B-66A6F3E1F8D1}"/>
              </a:ext>
            </a:extLst>
          </p:cNvPr>
          <p:cNvSpPr txBox="1"/>
          <p:nvPr/>
        </p:nvSpPr>
        <p:spPr>
          <a:xfrm>
            <a:off x="7871063" y="2892093"/>
            <a:ext cx="3777522" cy="461665"/>
          </a:xfrm>
          <a:prstGeom prst="rect">
            <a:avLst/>
          </a:prstGeom>
          <a:noFill/>
        </p:spPr>
        <p:txBody>
          <a:bodyPr wrap="square" rtlCol="0">
            <a:spAutoFit/>
          </a:bodyPr>
          <a:lstStyle/>
          <a:p>
            <a:r>
              <a:rPr lang="en-GB" sz="2400" dirty="0"/>
              <a:t>He </a:t>
            </a:r>
            <a:r>
              <a:rPr lang="en-GB" sz="2400" b="1" dirty="0"/>
              <a:t>was</a:t>
            </a:r>
            <a:r>
              <a:rPr lang="en-GB" sz="2400" dirty="0"/>
              <a:t> chancellor.</a:t>
            </a:r>
          </a:p>
        </p:txBody>
      </p:sp>
      <p:sp>
        <p:nvSpPr>
          <p:cNvPr id="26" name="TextBox 25">
            <a:extLst>
              <a:ext uri="{FF2B5EF4-FFF2-40B4-BE49-F238E27FC236}">
                <a16:creationId xmlns:a16="http://schemas.microsoft.com/office/drawing/2014/main" id="{753C2D27-6886-4CC0-B9E2-887A843DAB92}"/>
              </a:ext>
            </a:extLst>
          </p:cNvPr>
          <p:cNvSpPr txBox="1"/>
          <p:nvPr/>
        </p:nvSpPr>
        <p:spPr>
          <a:xfrm>
            <a:off x="7871063" y="4130098"/>
            <a:ext cx="3777522" cy="461665"/>
          </a:xfrm>
          <a:prstGeom prst="rect">
            <a:avLst/>
          </a:prstGeom>
          <a:noFill/>
        </p:spPr>
        <p:txBody>
          <a:bodyPr wrap="square" rtlCol="0">
            <a:spAutoFit/>
          </a:bodyPr>
          <a:lstStyle/>
          <a:p>
            <a:r>
              <a:rPr lang="en-GB" sz="2400" dirty="0"/>
              <a:t>We </a:t>
            </a:r>
            <a:r>
              <a:rPr lang="en-GB" sz="2400" b="1" dirty="0"/>
              <a:t>had</a:t>
            </a:r>
            <a:r>
              <a:rPr lang="en-GB" sz="2400" dirty="0"/>
              <a:t> a conversation.</a:t>
            </a:r>
          </a:p>
        </p:txBody>
      </p:sp>
      <p:sp>
        <p:nvSpPr>
          <p:cNvPr id="27" name="TextBox 26">
            <a:extLst>
              <a:ext uri="{FF2B5EF4-FFF2-40B4-BE49-F238E27FC236}">
                <a16:creationId xmlns:a16="http://schemas.microsoft.com/office/drawing/2014/main" id="{69DB896F-7BA3-49D6-AA60-87F806779D14}"/>
              </a:ext>
            </a:extLst>
          </p:cNvPr>
          <p:cNvSpPr txBox="1"/>
          <p:nvPr/>
        </p:nvSpPr>
        <p:spPr>
          <a:xfrm>
            <a:off x="7871063" y="5463309"/>
            <a:ext cx="4125298" cy="461665"/>
          </a:xfrm>
          <a:prstGeom prst="rect">
            <a:avLst/>
          </a:prstGeom>
          <a:noFill/>
        </p:spPr>
        <p:txBody>
          <a:bodyPr wrap="square" rtlCol="0">
            <a:spAutoFit/>
          </a:bodyPr>
          <a:lstStyle/>
          <a:p>
            <a:r>
              <a:rPr lang="en-GB" sz="2400" b="1" dirty="0"/>
              <a:t>There</a:t>
            </a:r>
            <a:r>
              <a:rPr lang="en-GB" sz="2400" dirty="0"/>
              <a:t> </a:t>
            </a:r>
            <a:r>
              <a:rPr lang="en-GB" sz="2400" b="1" dirty="0"/>
              <a:t>was</a:t>
            </a:r>
            <a:r>
              <a:rPr lang="en-GB" sz="2400" dirty="0"/>
              <a:t> no difference.</a:t>
            </a:r>
          </a:p>
        </p:txBody>
      </p:sp>
    </p:spTree>
    <p:extLst>
      <p:ext uri="{BB962C8B-B14F-4D97-AF65-F5344CB8AC3E}">
        <p14:creationId xmlns:p14="http://schemas.microsoft.com/office/powerpoint/2010/main" val="16288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20" grpId="0"/>
      <p:bldP spid="21" grpId="0"/>
      <p:bldP spid="22" grpId="0"/>
      <p:bldP spid="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ook, Blank, Write, Writing, Pen, Blank Book, Paper">
            <a:extLst>
              <a:ext uri="{FF2B5EF4-FFF2-40B4-BE49-F238E27FC236}">
                <a16:creationId xmlns:a16="http://schemas.microsoft.com/office/drawing/2014/main" id="{FD2D1ADB-7BF2-F1A4-9C24-234A55C4119C}"/>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0" y="1508711"/>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5219700" cy="647577"/>
          </a:xfrm>
        </p:spPr>
        <p:txBody>
          <a:bodyPr/>
          <a:lstStyle/>
          <a:p>
            <a:r>
              <a:rPr lang="en-GB" dirty="0"/>
              <a:t>Ich </a:t>
            </a:r>
            <a:r>
              <a:rPr lang="en-GB" dirty="0" err="1"/>
              <a:t>heiße</a:t>
            </a:r>
            <a:r>
              <a:rPr lang="en-GB" dirty="0"/>
              <a:t> </a:t>
            </a:r>
            <a:r>
              <a:rPr lang="en-GB" dirty="0" err="1"/>
              <a:t>jetzt</a:t>
            </a:r>
            <a:r>
              <a:rPr lang="en-GB" dirty="0"/>
              <a:t> Martin</a:t>
            </a:r>
          </a:p>
        </p:txBody>
      </p:sp>
      <p:sp>
        <p:nvSpPr>
          <p:cNvPr id="4" name="Text Placeholder 2">
            <a:extLst>
              <a:ext uri="{FF2B5EF4-FFF2-40B4-BE49-F238E27FC236}">
                <a16:creationId xmlns:a16="http://schemas.microsoft.com/office/drawing/2014/main" id="{9CDA1EF9-537F-84C7-5DAB-8201FF3DC131}"/>
              </a:ext>
            </a:extLst>
          </p:cNvPr>
          <p:cNvSpPr txBox="1">
            <a:spLocks/>
          </p:cNvSpPr>
          <p:nvPr/>
        </p:nvSpPr>
        <p:spPr>
          <a:xfrm>
            <a:off x="15254" y="802189"/>
            <a:ext cx="11514137" cy="755631"/>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Martin is describing their experience of transitioning. </a:t>
            </a:r>
            <a:b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b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Have they used the perfect tense or </a:t>
            </a:r>
            <a:r>
              <a:rPr kumimoji="0" lang="en-GB" sz="23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hatte</a:t>
            </a: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war/ gab?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82ADD38F-2389-BB88-BC67-06B62DD6D39A}"/>
              </a:ext>
            </a:extLst>
          </p:cNvPr>
          <p:cNvSpPr/>
          <p:nvPr/>
        </p:nvSpPr>
        <p:spPr>
          <a:xfrm>
            <a:off x="11078817" y="213557"/>
            <a:ext cx="901148" cy="369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8D19A8DE-4396-A195-EF8B-7597A4DE191F}"/>
              </a:ext>
            </a:extLst>
          </p:cNvPr>
          <p:cNvSpPr txBox="1"/>
          <p:nvPr/>
        </p:nvSpPr>
        <p:spPr>
          <a:xfrm>
            <a:off x="338933" y="1684066"/>
            <a:ext cx="56378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Letztes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Jahr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gab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Probleme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in der Schule.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besten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Freunde</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schnell Martin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genannt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Sie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gedacht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sollte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sprechen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Das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gemacht</a:t>
            </a:r>
            <a:r>
              <a:rPr lang="en-GB" sz="2000" dirty="0">
                <a:solidFill>
                  <a:srgbClr val="525050"/>
                </a:solidFill>
                <a:latin typeface="Century Gothic"/>
              </a:rPr>
              <a:t> u</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so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schön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denn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Unterstützung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bekommen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auch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Hause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0" name="TextBox 9">
            <a:extLst>
              <a:ext uri="{FF2B5EF4-FFF2-40B4-BE49-F238E27FC236}">
                <a16:creationId xmlns:a16="http://schemas.microsoft.com/office/drawing/2014/main" id="{FEF964F7-E8A0-B421-2CF1-A68BDD984A8A}"/>
              </a:ext>
            </a:extLst>
          </p:cNvPr>
          <p:cNvSpPr txBox="1"/>
          <p:nvPr/>
        </p:nvSpPr>
        <p:spPr>
          <a:xfrm>
            <a:off x="313530" y="4122143"/>
            <a:ext cx="550527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Mein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Vater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Mutter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gewusst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wichtig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für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Fragen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beantwortet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Martin,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gelernt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11" name="Rectangle: Rounded Corners 10">
            <a:extLst>
              <a:ext uri="{FF2B5EF4-FFF2-40B4-BE49-F238E27FC236}">
                <a16:creationId xmlns:a16="http://schemas.microsoft.com/office/drawing/2014/main" id="{E9D13A2F-125E-867F-4DF7-42A62D8087A4}"/>
              </a:ext>
            </a:extLst>
          </p:cNvPr>
          <p:cNvSpPr/>
          <p:nvPr/>
        </p:nvSpPr>
        <p:spPr>
          <a:xfrm>
            <a:off x="1885622" y="1761189"/>
            <a:ext cx="1245704"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ist|gab</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407C1B28-BBF7-0365-5A25-D9DF7BD8B42B}"/>
              </a:ext>
            </a:extLst>
          </p:cNvPr>
          <p:cNvSpPr/>
          <p:nvPr/>
        </p:nvSpPr>
        <p:spPr>
          <a:xfrm>
            <a:off x="92629" y="2347845"/>
            <a:ext cx="2043300"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4">
            <a:extLst>
              <a:ext uri="{FF2B5EF4-FFF2-40B4-BE49-F238E27FC236}">
                <a16:creationId xmlns:a16="http://schemas.microsoft.com/office/drawing/2014/main" id="{376FF892-0AF4-6FF4-969E-FF4185054116}"/>
              </a:ext>
            </a:extLst>
          </p:cNvPr>
          <p:cNvSpPr/>
          <p:nvPr/>
        </p:nvSpPr>
        <p:spPr>
          <a:xfrm>
            <a:off x="775072" y="2693920"/>
            <a:ext cx="2043300"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CA9D5F91-F791-FFEA-F230-71F3BF86777D}"/>
              </a:ext>
            </a:extLst>
          </p:cNvPr>
          <p:cNvSpPr/>
          <p:nvPr/>
        </p:nvSpPr>
        <p:spPr>
          <a:xfrm>
            <a:off x="3933430" y="2983598"/>
            <a:ext cx="1910779"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5A8E90BB-32D5-1BC0-ED2A-206CE509541D}"/>
              </a:ext>
            </a:extLst>
          </p:cNvPr>
          <p:cNvSpPr/>
          <p:nvPr/>
        </p:nvSpPr>
        <p:spPr>
          <a:xfrm>
            <a:off x="2924362" y="3219392"/>
            <a:ext cx="1136079" cy="3677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ist|war</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Rectangle: Rounded Corners 17">
            <a:extLst>
              <a:ext uri="{FF2B5EF4-FFF2-40B4-BE49-F238E27FC236}">
                <a16:creationId xmlns:a16="http://schemas.microsoft.com/office/drawing/2014/main" id="{8A1EC88C-86F9-8B30-D852-CAD6BE72A508}"/>
              </a:ext>
            </a:extLst>
          </p:cNvPr>
          <p:cNvSpPr/>
          <p:nvPr/>
        </p:nvSpPr>
        <p:spPr>
          <a:xfrm>
            <a:off x="1553085" y="3563941"/>
            <a:ext cx="1774732"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8">
            <a:extLst>
              <a:ext uri="{FF2B5EF4-FFF2-40B4-BE49-F238E27FC236}">
                <a16:creationId xmlns:a16="http://schemas.microsoft.com/office/drawing/2014/main" id="{CEC8B14E-9602-629F-07F7-318777892D2B}"/>
              </a:ext>
            </a:extLst>
          </p:cNvPr>
          <p:cNvSpPr/>
          <p:nvPr/>
        </p:nvSpPr>
        <p:spPr>
          <a:xfrm>
            <a:off x="4001898" y="4449505"/>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Rectangle: Rounded Corners 19">
            <a:extLst>
              <a:ext uri="{FF2B5EF4-FFF2-40B4-BE49-F238E27FC236}">
                <a16:creationId xmlns:a16="http://schemas.microsoft.com/office/drawing/2014/main" id="{44DC3D96-27D4-5DB9-815D-C724F2020B4D}"/>
              </a:ext>
            </a:extLst>
          </p:cNvPr>
          <p:cNvSpPr/>
          <p:nvPr/>
        </p:nvSpPr>
        <p:spPr>
          <a:xfrm>
            <a:off x="4320779" y="4734282"/>
            <a:ext cx="1136079" cy="391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ist|war</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1" name="Rectangle: Rounded Corners 20">
            <a:extLst>
              <a:ext uri="{FF2B5EF4-FFF2-40B4-BE49-F238E27FC236}">
                <a16:creationId xmlns:a16="http://schemas.microsoft.com/office/drawing/2014/main" id="{9D7DC20B-2906-A973-4453-04AABCC7D85D}"/>
              </a:ext>
            </a:extLst>
          </p:cNvPr>
          <p:cNvSpPr/>
          <p:nvPr/>
        </p:nvSpPr>
        <p:spPr>
          <a:xfrm>
            <a:off x="774751" y="5108632"/>
            <a:ext cx="1764385" cy="2912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3" name="Rectangle: Rounded Corners 22">
            <a:extLst>
              <a:ext uri="{FF2B5EF4-FFF2-40B4-BE49-F238E27FC236}">
                <a16:creationId xmlns:a16="http://schemas.microsoft.com/office/drawing/2014/main" id="{0DDEF151-372B-DDE7-59FD-0522F5E33EFB}"/>
              </a:ext>
            </a:extLst>
          </p:cNvPr>
          <p:cNvSpPr/>
          <p:nvPr/>
        </p:nvSpPr>
        <p:spPr>
          <a:xfrm>
            <a:off x="2924362" y="5377597"/>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5" name="TextBox 24">
            <a:extLst>
              <a:ext uri="{FF2B5EF4-FFF2-40B4-BE49-F238E27FC236}">
                <a16:creationId xmlns:a16="http://schemas.microsoft.com/office/drawing/2014/main" id="{2657911E-83D1-8AF2-5A06-FF66CBD27309}"/>
              </a:ext>
            </a:extLst>
          </p:cNvPr>
          <p:cNvSpPr txBox="1"/>
          <p:nvPr/>
        </p:nvSpPr>
        <p:spPr>
          <a:xfrm>
            <a:off x="6086888" y="1715176"/>
            <a:ext cx="5766179" cy="1938992"/>
          </a:xfrm>
          <a:prstGeom prst="rect">
            <a:avLst/>
          </a:prstGeom>
          <a:noFill/>
        </p:spPr>
        <p:txBody>
          <a:bodyPr wrap="square">
            <a:spAutoFit/>
          </a:bodyPr>
          <a:lstStyle/>
          <a:p>
            <a:pPr lvl="0">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Dann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Schule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gegangen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Hier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Lehrer </a:t>
            </a:r>
            <a:r>
              <a:rPr lang="en-GB" sz="2000" dirty="0" err="1">
                <a:solidFill>
                  <a:srgbClr val="525050"/>
                </a:solidFill>
              </a:rPr>
              <a:t>über</a:t>
            </a:r>
            <a:r>
              <a:rPr lang="en-GB" sz="2000" dirty="0">
                <a:solidFill>
                  <a:srgbClr val="525050"/>
                </a:solidFill>
              </a:rPr>
              <a:t> die Situation </a:t>
            </a:r>
            <a:r>
              <a:rPr lang="en-GB" sz="2000" dirty="0" err="1">
                <a:solidFill>
                  <a:srgbClr val="525050"/>
                </a:solidFill>
              </a:rPr>
              <a:t>gesprochen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gab</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positive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Gespräche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Worte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Sinn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gemacht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26" name="Rectangle: Rounded Corners 25">
            <a:extLst>
              <a:ext uri="{FF2B5EF4-FFF2-40B4-BE49-F238E27FC236}">
                <a16:creationId xmlns:a16="http://schemas.microsoft.com/office/drawing/2014/main" id="{F61A1D3C-7F63-27A3-0AA8-59ADF74EB33F}"/>
              </a:ext>
            </a:extLst>
          </p:cNvPr>
          <p:cNvSpPr/>
          <p:nvPr/>
        </p:nvSpPr>
        <p:spPr>
          <a:xfrm>
            <a:off x="6842003" y="1768967"/>
            <a:ext cx="1681291" cy="3503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sind|waren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78373022-5EB9-E314-841B-FF63D962EE47}"/>
              </a:ext>
            </a:extLst>
          </p:cNvPr>
          <p:cNvSpPr/>
          <p:nvPr/>
        </p:nvSpPr>
        <p:spPr>
          <a:xfrm>
            <a:off x="9035515" y="2092501"/>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8" name="Rectangle: Rounded Corners 27">
            <a:extLst>
              <a:ext uri="{FF2B5EF4-FFF2-40B4-BE49-F238E27FC236}">
                <a16:creationId xmlns:a16="http://schemas.microsoft.com/office/drawing/2014/main" id="{0ED40787-724F-C7B9-5CF6-7DF9C210C331}"/>
              </a:ext>
            </a:extLst>
          </p:cNvPr>
          <p:cNvSpPr/>
          <p:nvPr/>
        </p:nvSpPr>
        <p:spPr>
          <a:xfrm>
            <a:off x="8102448" y="2672023"/>
            <a:ext cx="1166895" cy="311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ist|gab</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9" name="Rectangle: Rounded Corners 28">
            <a:extLst>
              <a:ext uri="{FF2B5EF4-FFF2-40B4-BE49-F238E27FC236}">
                <a16:creationId xmlns:a16="http://schemas.microsoft.com/office/drawing/2014/main" id="{990E77A1-9C2B-B90E-A5B1-9A91F1A03E04}"/>
              </a:ext>
            </a:extLst>
          </p:cNvPr>
          <p:cNvSpPr/>
          <p:nvPr/>
        </p:nvSpPr>
        <p:spPr>
          <a:xfrm>
            <a:off x="9081571" y="2997791"/>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E0254CEF-2FD0-A193-2398-F1D16C0E57F9}"/>
              </a:ext>
            </a:extLst>
          </p:cNvPr>
          <p:cNvSpPr txBox="1"/>
          <p:nvPr/>
        </p:nvSpPr>
        <p:spPr>
          <a:xfrm>
            <a:off x="6141623" y="3991416"/>
            <a:ext cx="56378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Letzten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Monat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Berlin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gezogen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wohne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jetzt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in der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Nähe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von Lukas. </a:t>
            </a:r>
          </a:p>
        </p:txBody>
      </p:sp>
      <p:sp>
        <p:nvSpPr>
          <p:cNvPr id="32" name="Rectangle: Rounded Corners 31">
            <a:extLst>
              <a:ext uri="{FF2B5EF4-FFF2-40B4-BE49-F238E27FC236}">
                <a16:creationId xmlns:a16="http://schemas.microsoft.com/office/drawing/2014/main" id="{5BC0180F-6D76-4D45-B2C6-A5970FC08293}"/>
              </a:ext>
            </a:extLst>
          </p:cNvPr>
          <p:cNvSpPr/>
          <p:nvPr/>
        </p:nvSpPr>
        <p:spPr>
          <a:xfrm>
            <a:off x="7996192" y="4028442"/>
            <a:ext cx="1681291" cy="3503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sind|waren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33" name="Picture 32">
            <a:extLst>
              <a:ext uri="{FF2B5EF4-FFF2-40B4-BE49-F238E27FC236}">
                <a16:creationId xmlns:a16="http://schemas.microsoft.com/office/drawing/2014/main" id="{A9D99A9D-2064-86EB-7D9F-316CA6A8CC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475" b="72045"/>
          <a:stretch/>
        </p:blipFill>
        <p:spPr>
          <a:xfrm>
            <a:off x="9654004" y="101893"/>
            <a:ext cx="1424813" cy="1444659"/>
          </a:xfrm>
          <a:prstGeom prst="rect">
            <a:avLst/>
          </a:prstGeom>
        </p:spPr>
      </p:pic>
      <p:sp>
        <p:nvSpPr>
          <p:cNvPr id="34" name="Speech Bubble: Rectangle with Corners Rounded 33">
            <a:extLst>
              <a:ext uri="{FF2B5EF4-FFF2-40B4-BE49-F238E27FC236}">
                <a16:creationId xmlns:a16="http://schemas.microsoft.com/office/drawing/2014/main" id="{C3FA8AB9-67A9-4D10-818E-312832C4A506}"/>
              </a:ext>
            </a:extLst>
          </p:cNvPr>
          <p:cNvSpPr/>
          <p:nvPr/>
        </p:nvSpPr>
        <p:spPr>
          <a:xfrm>
            <a:off x="6357532" y="5044104"/>
            <a:ext cx="5505279" cy="1219655"/>
          </a:xfrm>
          <a:prstGeom prst="wedgeRoundRectCallout">
            <a:avLst>
              <a:gd name="adj1" fmla="val 49061"/>
              <a:gd name="adj2" fmla="val -1753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*There are two plurals for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das Wort</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1" i="0" u="none" strike="noStrike" kern="1200" cap="none" spc="0" normalizeH="0" baseline="0" noProof="0" dirty="0">
                <a:ln>
                  <a:noFill/>
                </a:ln>
                <a:solidFill>
                  <a:srgbClr val="3D3C3C"/>
                </a:solidFill>
                <a:effectLst/>
                <a:uLnTx/>
                <a:uFillTx/>
                <a:latin typeface="Century Gothic"/>
                <a:ea typeface="+mn-ea"/>
                <a:cs typeface="+mn-cs"/>
              </a:rPr>
              <a:t>die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Wörter</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individual words (e.g., in a list)</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1" i="0" u="none" strike="noStrike" kern="1200" cap="none" spc="0" normalizeH="0" baseline="0" noProof="0" dirty="0">
                <a:ln>
                  <a:noFill/>
                </a:ln>
                <a:solidFill>
                  <a:srgbClr val="3D3C3C"/>
                </a:solidFill>
                <a:effectLst/>
                <a:uLnTx/>
                <a:uFillTx/>
                <a:latin typeface="Century Gothic"/>
                <a:ea typeface="+mn-ea"/>
                <a:cs typeface="+mn-cs"/>
              </a:rPr>
              <a:t>die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Worte</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what someone says or writes (e.g., a saying or speech)</a:t>
            </a:r>
          </a:p>
        </p:txBody>
      </p:sp>
    </p:spTree>
    <p:extLst>
      <p:ext uri="{BB962C8B-B14F-4D97-AF65-F5344CB8AC3E}">
        <p14:creationId xmlns:p14="http://schemas.microsoft.com/office/powerpoint/2010/main" val="40185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8F42-A249-7D27-ACC6-7846BC6F1B21}"/>
              </a:ext>
            </a:extLst>
          </p:cNvPr>
          <p:cNvSpPr>
            <a:spLocks noGrp="1"/>
          </p:cNvSpPr>
          <p:nvPr>
            <p:ph type="title"/>
          </p:nvPr>
        </p:nvSpPr>
        <p:spPr>
          <a:xfrm>
            <a:off x="-1" y="213557"/>
            <a:ext cx="5148197" cy="647577"/>
          </a:xfrm>
        </p:spPr>
        <p:txBody>
          <a:bodyPr/>
          <a:lstStyle/>
          <a:p>
            <a:r>
              <a:rPr lang="en-GB" dirty="0"/>
              <a:t>Ich </a:t>
            </a:r>
            <a:r>
              <a:rPr lang="en-GB" dirty="0" err="1"/>
              <a:t>heiße</a:t>
            </a:r>
            <a:r>
              <a:rPr lang="en-GB" dirty="0"/>
              <a:t> </a:t>
            </a:r>
            <a:r>
              <a:rPr lang="en-GB" dirty="0" err="1"/>
              <a:t>jetzt</a:t>
            </a:r>
            <a:r>
              <a:rPr lang="en-GB" dirty="0"/>
              <a:t> Martin</a:t>
            </a:r>
          </a:p>
        </p:txBody>
      </p:sp>
      <p:pic>
        <p:nvPicPr>
          <p:cNvPr id="7" name="Picture 4" descr="Book, Blank, Write, Writing, Pen, Blank Book, Paper">
            <a:extLst>
              <a:ext uri="{FF2B5EF4-FFF2-40B4-BE49-F238E27FC236}">
                <a16:creationId xmlns:a16="http://schemas.microsoft.com/office/drawing/2014/main" id="{260E6CBF-F5A1-F388-2D25-89979121924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76906" y="1512887"/>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7B7FA-38A6-36A9-F038-2E53818A8B36}"/>
              </a:ext>
            </a:extLst>
          </p:cNvPr>
          <p:cNvSpPr txBox="1"/>
          <p:nvPr/>
        </p:nvSpPr>
        <p:spPr>
          <a:xfrm>
            <a:off x="676394" y="1956203"/>
            <a:ext cx="5406905" cy="20428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Last year there were no problems at school. My best friends quickly called me Martin. They thought I should speak with my parents about it. I did that</a:t>
            </a:r>
            <a:r>
              <a:rPr lang="en-GB" sz="2000" dirty="0">
                <a:solidFill>
                  <a:srgbClr val="525050"/>
                </a:solidFill>
                <a:latin typeface="Century Gothic"/>
                <a:ea typeface="Calibri" panose="020F0502020204030204" pitchFamily="34" charset="0"/>
                <a:cs typeface="Times New Roman" panose="02020603050405020304" pitchFamily="18" charset="0"/>
              </a:rPr>
              <a:t> and </a:t>
            </a:r>
            <a:r>
              <a:rPr lang="en-GB" sz="2000" dirty="0" err="1">
                <a:solidFill>
                  <a:srgbClr val="525050"/>
                </a:solidFill>
                <a:latin typeface="Century Gothic"/>
                <a:ea typeface="Calibri" panose="020F0502020204030204" pitchFamily="34" charset="0"/>
                <a:cs typeface="Times New Roman" panose="02020603050405020304" pitchFamily="18" charset="0"/>
              </a:rPr>
              <a:t>i</a:t>
            </a: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t was so nice because I got lots of support at home.</a:t>
            </a:r>
          </a:p>
        </p:txBody>
      </p:sp>
      <p:sp>
        <p:nvSpPr>
          <p:cNvPr id="11" name="TextBox 10">
            <a:extLst>
              <a:ext uri="{FF2B5EF4-FFF2-40B4-BE49-F238E27FC236}">
                <a16:creationId xmlns:a16="http://schemas.microsoft.com/office/drawing/2014/main" id="{A5946A43-C97A-0F89-AC44-72BD8548600A}"/>
              </a:ext>
            </a:extLst>
          </p:cNvPr>
          <p:cNvSpPr txBox="1"/>
          <p:nvPr/>
        </p:nvSpPr>
        <p:spPr>
          <a:xfrm>
            <a:off x="694497" y="4442321"/>
            <a:ext cx="5211003" cy="138416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My father and my mother knew how important it was. I answered their questions willingly and they learned a lot about me, Martin.</a:t>
            </a:r>
          </a:p>
        </p:txBody>
      </p:sp>
      <p:sp>
        <p:nvSpPr>
          <p:cNvPr id="13" name="TextBox 12">
            <a:extLst>
              <a:ext uri="{FF2B5EF4-FFF2-40B4-BE49-F238E27FC236}">
                <a16:creationId xmlns:a16="http://schemas.microsoft.com/office/drawing/2014/main" id="{69C7FDB2-1D9F-9854-0571-15DA615B3876}"/>
              </a:ext>
            </a:extLst>
          </p:cNvPr>
          <p:cNvSpPr txBox="1"/>
          <p:nvPr/>
        </p:nvSpPr>
        <p:spPr>
          <a:xfrm>
            <a:off x="6277096" y="2082401"/>
            <a:ext cx="5213110" cy="17134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Then my parents went into school. Here they spoke about the situation with my teacher. There were positive conversations. Their words made good sense.</a:t>
            </a:r>
          </a:p>
        </p:txBody>
      </p:sp>
      <p:sp>
        <p:nvSpPr>
          <p:cNvPr id="15" name="TextBox 14">
            <a:extLst>
              <a:ext uri="{FF2B5EF4-FFF2-40B4-BE49-F238E27FC236}">
                <a16:creationId xmlns:a16="http://schemas.microsoft.com/office/drawing/2014/main" id="{B9649A78-31A6-673C-6F50-E029CF0FCBB8}"/>
              </a:ext>
            </a:extLst>
          </p:cNvPr>
          <p:cNvSpPr txBox="1"/>
          <p:nvPr/>
        </p:nvSpPr>
        <p:spPr>
          <a:xfrm>
            <a:off x="6261102" y="4442321"/>
            <a:ext cx="5676901"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Last month my parents moved to Berlin. I now live near Lukas.</a:t>
            </a:r>
          </a:p>
        </p:txBody>
      </p:sp>
      <p:sp>
        <p:nvSpPr>
          <p:cNvPr id="16" name="Rectangle: Rounded Corners 15">
            <a:extLst>
              <a:ext uri="{FF2B5EF4-FFF2-40B4-BE49-F238E27FC236}">
                <a16:creationId xmlns:a16="http://schemas.microsoft.com/office/drawing/2014/main" id="{0A1D9EAA-F15E-BA06-17FC-3A9928D45C18}"/>
              </a:ext>
            </a:extLst>
          </p:cNvPr>
          <p:cNvSpPr/>
          <p:nvPr/>
        </p:nvSpPr>
        <p:spPr>
          <a:xfrm>
            <a:off x="10456162" y="141653"/>
            <a:ext cx="1570386" cy="3456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übersetzen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7" name="Picture 16">
            <a:extLst>
              <a:ext uri="{FF2B5EF4-FFF2-40B4-BE49-F238E27FC236}">
                <a16:creationId xmlns:a16="http://schemas.microsoft.com/office/drawing/2014/main" id="{616E537A-78BE-B433-FA63-46B6C269BA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475" b="72045"/>
          <a:stretch/>
        </p:blipFill>
        <p:spPr>
          <a:xfrm>
            <a:off x="9176823" y="137801"/>
            <a:ext cx="1279339" cy="1297159"/>
          </a:xfrm>
          <a:prstGeom prst="rect">
            <a:avLst/>
          </a:prstGeom>
        </p:spPr>
      </p:pic>
    </p:spTree>
    <p:extLst>
      <p:ext uri="{BB962C8B-B14F-4D97-AF65-F5344CB8AC3E}">
        <p14:creationId xmlns:p14="http://schemas.microsoft.com/office/powerpoint/2010/main" val="107330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76A-97B0-ED45-F45D-86ADAD8096C7}"/>
              </a:ext>
            </a:extLst>
          </p:cNvPr>
          <p:cNvSpPr>
            <a:spLocks noGrp="1"/>
          </p:cNvSpPr>
          <p:nvPr>
            <p:ph type="title"/>
          </p:nvPr>
        </p:nvSpPr>
        <p:spPr>
          <a:xfrm>
            <a:off x="0" y="213557"/>
            <a:ext cx="4667250" cy="647577"/>
          </a:xfrm>
        </p:spPr>
        <p:txBody>
          <a:bodyPr/>
          <a:lstStyle/>
          <a:p>
            <a:r>
              <a:rPr lang="en-GB" dirty="0"/>
              <a:t>Das </a:t>
            </a:r>
            <a:r>
              <a:rPr lang="en-GB" dirty="0" err="1"/>
              <a:t>Imperfekt</a:t>
            </a:r>
            <a:r>
              <a:rPr lang="en-GB" dirty="0"/>
              <a:t> [1/2]</a:t>
            </a:r>
          </a:p>
        </p:txBody>
      </p:sp>
      <p:sp>
        <p:nvSpPr>
          <p:cNvPr id="3" name="Text Placeholder 2">
            <a:extLst>
              <a:ext uri="{FF2B5EF4-FFF2-40B4-BE49-F238E27FC236}">
                <a16:creationId xmlns:a16="http://schemas.microsoft.com/office/drawing/2014/main" id="{B7279184-69F3-EFF0-4E4F-A55AAEE21947}"/>
              </a:ext>
            </a:extLst>
          </p:cNvPr>
          <p:cNvSpPr>
            <a:spLocks noGrp="1"/>
          </p:cNvSpPr>
          <p:nvPr>
            <p:ph type="body" sz="quarter" idx="10"/>
          </p:nvPr>
        </p:nvSpPr>
        <p:spPr/>
        <p:txBody>
          <a:bodyPr/>
          <a:lstStyle/>
          <a:p>
            <a:r>
              <a:rPr lang="en-GB" dirty="0"/>
              <a:t>You already know the imperfect is used to narrate past events in written German. You also know how to form the singular of weak and strong verbs.</a:t>
            </a:r>
          </a:p>
        </p:txBody>
      </p:sp>
      <p:sp>
        <p:nvSpPr>
          <p:cNvPr id="4" name="Rectangle: Rounded Corners 3">
            <a:extLst>
              <a:ext uri="{FF2B5EF4-FFF2-40B4-BE49-F238E27FC236}">
                <a16:creationId xmlns:a16="http://schemas.microsoft.com/office/drawing/2014/main" id="{CA9159C3-79D9-3C71-67DD-826CF7B1E462}"/>
              </a:ext>
            </a:extLst>
          </p:cNvPr>
          <p:cNvSpPr/>
          <p:nvPr/>
        </p:nvSpPr>
        <p:spPr>
          <a:xfrm>
            <a:off x="253722" y="5669639"/>
            <a:ext cx="11846560" cy="436090"/>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91C8262-DA98-1C82-83E4-201A8FDA0124}"/>
              </a:ext>
            </a:extLst>
          </p:cNvPr>
          <p:cNvSpPr/>
          <p:nvPr/>
        </p:nvSpPr>
        <p:spPr>
          <a:xfrm>
            <a:off x="6053654" y="3287874"/>
            <a:ext cx="4805688"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31AC341C-2C85-D5BB-C5E8-829100B1CBF4}"/>
              </a:ext>
            </a:extLst>
          </p:cNvPr>
          <p:cNvSpPr/>
          <p:nvPr/>
        </p:nvSpPr>
        <p:spPr>
          <a:xfrm>
            <a:off x="6053653" y="3911280"/>
            <a:ext cx="4790915"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EAC15DCA-2A7B-E30C-6CD6-31E3BB1949B8}"/>
              </a:ext>
            </a:extLst>
          </p:cNvPr>
          <p:cNvSpPr/>
          <p:nvPr/>
        </p:nvSpPr>
        <p:spPr>
          <a:xfrm>
            <a:off x="6069788" y="4547794"/>
            <a:ext cx="477478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A450F861-AF91-815D-0AE6-17EB70643A01}"/>
              </a:ext>
            </a:extLst>
          </p:cNvPr>
          <p:cNvSpPr/>
          <p:nvPr/>
        </p:nvSpPr>
        <p:spPr>
          <a:xfrm>
            <a:off x="6038880" y="2552596"/>
            <a:ext cx="4805688"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01C58588-1B39-CD75-A560-950C80A06CF0}"/>
              </a:ext>
            </a:extLst>
          </p:cNvPr>
          <p:cNvSpPr txBox="1"/>
          <p:nvPr/>
        </p:nvSpPr>
        <p:spPr>
          <a:xfrm>
            <a:off x="19050" y="1919641"/>
            <a:ext cx="11777328" cy="46166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solidFill>
                  <a:srgbClr val="525050"/>
                </a:solidFill>
                <a:latin typeface="Century Gothic" panose="020B0502020202020204" pitchFamily="34" charset="0"/>
              </a:defRPr>
            </a:lvl1pPr>
            <a:lvl2pPr indent="0">
              <a:lnSpc>
                <a:spcPct val="90000"/>
              </a:lnSpc>
              <a:spcBef>
                <a:spcPts val="500"/>
              </a:spcBef>
              <a:buFont typeface="Arial" panose="020B0604020202020204" pitchFamily="34" charset="0"/>
              <a:buNone/>
              <a:defRPr sz="2200">
                <a:solidFill>
                  <a:srgbClr val="525050"/>
                </a:solidFill>
                <a:latin typeface="Century Gothic" panose="020B0502020202020204" pitchFamily="34" charset="0"/>
              </a:defRPr>
            </a:lvl2pPr>
            <a:lvl3pPr indent="0">
              <a:lnSpc>
                <a:spcPct val="90000"/>
              </a:lnSpc>
              <a:spcBef>
                <a:spcPts val="500"/>
              </a:spcBef>
              <a:buFont typeface="Arial" panose="020B0604020202020204" pitchFamily="34" charset="0"/>
              <a:buNone/>
              <a:defRPr sz="2000">
                <a:solidFill>
                  <a:srgbClr val="525050"/>
                </a:solidFill>
                <a:latin typeface="Century Gothic" panose="020B0502020202020204" pitchFamily="34" charset="0"/>
              </a:defRPr>
            </a:lvl3pPr>
            <a:lvl4pPr indent="0">
              <a:lnSpc>
                <a:spcPct val="90000"/>
              </a:lnSpc>
              <a:spcBef>
                <a:spcPts val="500"/>
              </a:spcBef>
              <a:buFont typeface="Arial" panose="020B0604020202020204" pitchFamily="34" charset="0"/>
              <a:buNone/>
              <a:defRPr>
                <a:solidFill>
                  <a:srgbClr val="525050"/>
                </a:solidFill>
                <a:latin typeface="Century Gothic" panose="020B0502020202020204" pitchFamily="34" charset="0"/>
              </a:defRPr>
            </a:lvl4pPr>
            <a:lvl5pPr indent="0">
              <a:lnSpc>
                <a:spcPct val="90000"/>
              </a:lnSpc>
              <a:spcBef>
                <a:spcPts val="500"/>
              </a:spcBef>
              <a:buFont typeface="Arial" panose="020B0604020202020204" pitchFamily="34" charset="0"/>
              <a:buNone/>
              <a:defRPr sz="1600">
                <a:solidFill>
                  <a:srgbClr val="525050"/>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To form the imperfect singular of all weak verbs:</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C3021C87-B7FA-BC27-F5AC-6C1C733FB6DC}"/>
              </a:ext>
            </a:extLst>
          </p:cNvPr>
          <p:cNvSpPr/>
          <p:nvPr/>
        </p:nvSpPr>
        <p:spPr>
          <a:xfrm>
            <a:off x="350886" y="2629749"/>
            <a:ext cx="8645236" cy="46166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remove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and add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te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p>
        </p:txBody>
      </p:sp>
      <p:sp>
        <p:nvSpPr>
          <p:cNvPr id="12" name="Rectangle 11">
            <a:extLst>
              <a:ext uri="{FF2B5EF4-FFF2-40B4-BE49-F238E27FC236}">
                <a16:creationId xmlns:a16="http://schemas.microsoft.com/office/drawing/2014/main" id="{AC114DC0-C470-5743-1AD9-7D4EE937A8FB}"/>
              </a:ext>
            </a:extLst>
          </p:cNvPr>
          <p:cNvSpPr/>
          <p:nvPr/>
        </p:nvSpPr>
        <p:spPr>
          <a:xfrm>
            <a:off x="324420" y="3351852"/>
            <a:ext cx="571446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2</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use this stem </a:t>
            </a:r>
            <a:r>
              <a:rPr kumimoji="0" lang="en-GB"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fo</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r </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ich</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sng" strike="noStrike" kern="1200" cap="none" spc="0" normalizeH="0" baseline="0" noProof="0" dirty="0">
                <a:ln>
                  <a:noFill/>
                </a:ln>
                <a:solidFill>
                  <a:srgbClr val="525050"/>
                </a:solidFill>
                <a:effectLst/>
                <a:uLnTx/>
                <a:uFillTx/>
                <a:latin typeface="Century Gothic" panose="020F0302020204030204"/>
                <a:ea typeface="+mn-ea"/>
                <a:cs typeface="+mn-cs"/>
              </a:rPr>
              <a:t>and</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er</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sie</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/es</a:t>
            </a:r>
            <a:endParaRPr kumimoji="0" lang="en-GB" sz="2400" b="1" i="1"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59F4CBCD-FD1D-3088-392A-CB1D364D053B}"/>
              </a:ext>
            </a:extLst>
          </p:cNvPr>
          <p:cNvSpPr/>
          <p:nvPr/>
        </p:nvSpPr>
        <p:spPr>
          <a:xfrm>
            <a:off x="375481" y="4547793"/>
            <a:ext cx="39036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3</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add </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F0302020204030204"/>
                <a:ea typeface="+mn-ea"/>
                <a:cs typeface="+mn-cs"/>
              </a:rPr>
              <a:t>st</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for the </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du</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form</a:t>
            </a:r>
          </a:p>
        </p:txBody>
      </p:sp>
      <p:sp>
        <p:nvSpPr>
          <p:cNvPr id="14" name="TextBox 13">
            <a:extLst>
              <a:ext uri="{FF2B5EF4-FFF2-40B4-BE49-F238E27FC236}">
                <a16:creationId xmlns:a16="http://schemas.microsoft.com/office/drawing/2014/main" id="{7BF4ECE6-65F3-DE19-00F4-F3AEFD581F0A}"/>
              </a:ext>
            </a:extLst>
          </p:cNvPr>
          <p:cNvSpPr txBox="1"/>
          <p:nvPr/>
        </p:nvSpPr>
        <p:spPr>
          <a:xfrm>
            <a:off x="6061887" y="2565726"/>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942F394D-BA8D-4440-A190-530D791B7AAC}"/>
              </a:ext>
            </a:extLst>
          </p:cNvPr>
          <p:cNvSpPr txBox="1"/>
          <p:nvPr/>
        </p:nvSpPr>
        <p:spPr>
          <a:xfrm>
            <a:off x="6053653" y="3296627"/>
            <a:ext cx="21808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ich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DB993B6-6FF3-0AA4-F219-993BE077EE88}"/>
              </a:ext>
            </a:extLst>
          </p:cNvPr>
          <p:cNvSpPr txBox="1"/>
          <p:nvPr/>
        </p:nvSpPr>
        <p:spPr>
          <a:xfrm>
            <a:off x="6018482" y="4547794"/>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du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test</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pic>
        <p:nvPicPr>
          <p:cNvPr id="17" name="Graphic 16" descr="Line arrow Straight">
            <a:extLst>
              <a:ext uri="{FF2B5EF4-FFF2-40B4-BE49-F238E27FC236}">
                <a16:creationId xmlns:a16="http://schemas.microsoft.com/office/drawing/2014/main" id="{B025FE6E-E3BE-ACBF-B52A-881D93C1E4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261773" y="2360687"/>
            <a:ext cx="772243" cy="914400"/>
          </a:xfrm>
          <a:prstGeom prst="rect">
            <a:avLst/>
          </a:prstGeom>
        </p:spPr>
      </p:pic>
      <p:sp>
        <p:nvSpPr>
          <p:cNvPr id="18" name="TextBox 17">
            <a:extLst>
              <a:ext uri="{FF2B5EF4-FFF2-40B4-BE49-F238E27FC236}">
                <a16:creationId xmlns:a16="http://schemas.microsoft.com/office/drawing/2014/main" id="{728F0A96-DCFB-0E88-AF2D-5EFDBED7839E}"/>
              </a:ext>
            </a:extLst>
          </p:cNvPr>
          <p:cNvSpPr txBox="1"/>
          <p:nvPr/>
        </p:nvSpPr>
        <p:spPr>
          <a:xfrm>
            <a:off x="8133683" y="2557979"/>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1F4CCB11-7E74-9728-33F9-357737AC98D2}"/>
              </a:ext>
            </a:extLst>
          </p:cNvPr>
          <p:cNvSpPr txBox="1"/>
          <p:nvPr/>
        </p:nvSpPr>
        <p:spPr>
          <a:xfrm>
            <a:off x="9533378" y="2600478"/>
            <a:ext cx="13712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(learned)</a:t>
            </a:r>
          </a:p>
        </p:txBody>
      </p:sp>
      <p:sp>
        <p:nvSpPr>
          <p:cNvPr id="20" name="TextBox 19">
            <a:extLst>
              <a:ext uri="{FF2B5EF4-FFF2-40B4-BE49-F238E27FC236}">
                <a16:creationId xmlns:a16="http://schemas.microsoft.com/office/drawing/2014/main" id="{6C1A7FE2-9901-1BF5-197E-22E6CC4CBCB6}"/>
              </a:ext>
            </a:extLst>
          </p:cNvPr>
          <p:cNvSpPr txBox="1"/>
          <p:nvPr/>
        </p:nvSpPr>
        <p:spPr>
          <a:xfrm>
            <a:off x="8984500" y="4600508"/>
            <a:ext cx="194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(you learned)</a:t>
            </a:r>
          </a:p>
        </p:txBody>
      </p:sp>
      <p:sp>
        <p:nvSpPr>
          <p:cNvPr id="21" name="TextBox 20">
            <a:extLst>
              <a:ext uri="{FF2B5EF4-FFF2-40B4-BE49-F238E27FC236}">
                <a16:creationId xmlns:a16="http://schemas.microsoft.com/office/drawing/2014/main" id="{FFAA8D30-5734-8968-2C41-C8763B96CF78}"/>
              </a:ext>
            </a:extLst>
          </p:cNvPr>
          <p:cNvSpPr txBox="1"/>
          <p:nvPr/>
        </p:nvSpPr>
        <p:spPr>
          <a:xfrm>
            <a:off x="9390202" y="3348697"/>
            <a:ext cx="15426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learned)</a:t>
            </a:r>
          </a:p>
        </p:txBody>
      </p:sp>
      <p:sp>
        <p:nvSpPr>
          <p:cNvPr id="22" name="TextBox 21">
            <a:extLst>
              <a:ext uri="{FF2B5EF4-FFF2-40B4-BE49-F238E27FC236}">
                <a16:creationId xmlns:a16="http://schemas.microsoft.com/office/drawing/2014/main" id="{3ED88C23-7837-D5B7-CBC0-F1E6D5D98C81}"/>
              </a:ext>
            </a:extLst>
          </p:cNvPr>
          <p:cNvSpPr txBox="1"/>
          <p:nvPr/>
        </p:nvSpPr>
        <p:spPr>
          <a:xfrm>
            <a:off x="8353861" y="3958911"/>
            <a:ext cx="26100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(he/she/it learned)</a:t>
            </a:r>
          </a:p>
        </p:txBody>
      </p:sp>
      <p:sp>
        <p:nvSpPr>
          <p:cNvPr id="23" name="Rectangle 22">
            <a:extLst>
              <a:ext uri="{FF2B5EF4-FFF2-40B4-BE49-F238E27FC236}">
                <a16:creationId xmlns:a16="http://schemas.microsoft.com/office/drawing/2014/main" id="{C02D473B-7B90-5475-E290-C1014641D895}"/>
              </a:ext>
            </a:extLst>
          </p:cNvPr>
          <p:cNvSpPr/>
          <p:nvPr/>
        </p:nvSpPr>
        <p:spPr>
          <a:xfrm>
            <a:off x="6010048" y="3895156"/>
            <a:ext cx="23775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/es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endParaRPr kumimoji="0" lang="en-GB" sz="1800" b="0" i="0" u="none" strike="noStrike" kern="1200" cap="none" spc="0" normalizeH="0" baseline="0" noProof="0" dirty="0">
              <a:ln>
                <a:noFill/>
              </a:ln>
              <a:solidFill>
                <a:srgbClr val="EA5559"/>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17348B42-C924-A7A1-C584-7FC995DFAAA1}"/>
              </a:ext>
            </a:extLst>
          </p:cNvPr>
          <p:cNvSpPr txBox="1"/>
          <p:nvPr/>
        </p:nvSpPr>
        <p:spPr>
          <a:xfrm>
            <a:off x="129818" y="5249623"/>
            <a:ext cx="11777328"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Strong verbs have irregular forms without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te</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but add -</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st</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du form:</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5" name="TextBox 24">
            <a:extLst>
              <a:ext uri="{FF2B5EF4-FFF2-40B4-BE49-F238E27FC236}">
                <a16:creationId xmlns:a16="http://schemas.microsoft.com/office/drawing/2014/main" id="{496DD676-FB55-F904-1410-320BB544C758}"/>
              </a:ext>
            </a:extLst>
          </p:cNvPr>
          <p:cNvSpPr txBox="1"/>
          <p:nvPr/>
        </p:nvSpPr>
        <p:spPr>
          <a:xfrm>
            <a:off x="273396" y="5652275"/>
            <a:ext cx="1392834"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Beispiel</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6" name="TextBox 25">
            <a:extLst>
              <a:ext uri="{FF2B5EF4-FFF2-40B4-BE49-F238E27FC236}">
                <a16:creationId xmlns:a16="http://schemas.microsoft.com/office/drawing/2014/main" id="{02F55778-B17C-4E8D-94C0-165FB746B21A}"/>
              </a:ext>
            </a:extLst>
          </p:cNvPr>
          <p:cNvSpPr txBox="1"/>
          <p:nvPr/>
        </p:nvSpPr>
        <p:spPr>
          <a:xfrm>
            <a:off x="1577238" y="5644063"/>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liegen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27" name="Graphic 26" descr="Line arrow Straight">
            <a:extLst>
              <a:ext uri="{FF2B5EF4-FFF2-40B4-BE49-F238E27FC236}">
                <a16:creationId xmlns:a16="http://schemas.microsoft.com/office/drawing/2014/main" id="{FC9D307D-3D94-A15F-E56C-479BB2EE8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863719" y="5451892"/>
            <a:ext cx="772243" cy="914400"/>
          </a:xfrm>
          <a:prstGeom prst="rect">
            <a:avLst/>
          </a:prstGeom>
        </p:spPr>
      </p:pic>
      <p:sp>
        <p:nvSpPr>
          <p:cNvPr id="28" name="TextBox 27">
            <a:extLst>
              <a:ext uri="{FF2B5EF4-FFF2-40B4-BE49-F238E27FC236}">
                <a16:creationId xmlns:a16="http://schemas.microsoft.com/office/drawing/2014/main" id="{DD96F919-5A28-2E60-B54E-9D5DBE8E9027}"/>
              </a:ext>
            </a:extLst>
          </p:cNvPr>
          <p:cNvSpPr txBox="1"/>
          <p:nvPr/>
        </p:nvSpPr>
        <p:spPr>
          <a:xfrm>
            <a:off x="3806765" y="5664510"/>
            <a:ext cx="944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p>
        </p:txBody>
      </p:sp>
      <p:sp>
        <p:nvSpPr>
          <p:cNvPr id="29" name="TextBox 28">
            <a:extLst>
              <a:ext uri="{FF2B5EF4-FFF2-40B4-BE49-F238E27FC236}">
                <a16:creationId xmlns:a16="http://schemas.microsoft.com/office/drawing/2014/main" id="{E97B6A0F-D9A3-7FF4-959C-A977FF09ECDE}"/>
              </a:ext>
            </a:extLst>
          </p:cNvPr>
          <p:cNvSpPr txBox="1"/>
          <p:nvPr/>
        </p:nvSpPr>
        <p:spPr>
          <a:xfrm>
            <a:off x="4792748" y="5672548"/>
            <a:ext cx="20288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ich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E59E768-8419-4AE2-27B7-701ADEE42F3F}"/>
              </a:ext>
            </a:extLst>
          </p:cNvPr>
          <p:cNvSpPr txBox="1"/>
          <p:nvPr/>
        </p:nvSpPr>
        <p:spPr>
          <a:xfrm>
            <a:off x="6633621" y="5678259"/>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er/</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/es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AA6A4ED4-4D44-472B-7294-4BA52312E23E}"/>
              </a:ext>
            </a:extLst>
          </p:cNvPr>
          <p:cNvSpPr txBox="1"/>
          <p:nvPr/>
        </p:nvSpPr>
        <p:spPr>
          <a:xfrm>
            <a:off x="9240809" y="5664508"/>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du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835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76A-97B0-ED45-F45D-86ADAD8096C7}"/>
              </a:ext>
            </a:extLst>
          </p:cNvPr>
          <p:cNvSpPr>
            <a:spLocks noGrp="1"/>
          </p:cNvSpPr>
          <p:nvPr>
            <p:ph type="title"/>
          </p:nvPr>
        </p:nvSpPr>
        <p:spPr>
          <a:xfrm>
            <a:off x="0" y="213557"/>
            <a:ext cx="4667250" cy="647577"/>
          </a:xfrm>
        </p:spPr>
        <p:txBody>
          <a:bodyPr/>
          <a:lstStyle/>
          <a:p>
            <a:r>
              <a:rPr lang="en-GB" dirty="0"/>
              <a:t>Das </a:t>
            </a:r>
            <a:r>
              <a:rPr lang="en-GB" dirty="0" err="1"/>
              <a:t>Imperfekt</a:t>
            </a:r>
            <a:r>
              <a:rPr lang="en-GB" dirty="0"/>
              <a:t> [2/2]</a:t>
            </a:r>
          </a:p>
        </p:txBody>
      </p:sp>
      <p:sp>
        <p:nvSpPr>
          <p:cNvPr id="4" name="Rectangle: Rounded Corners 3">
            <a:extLst>
              <a:ext uri="{FF2B5EF4-FFF2-40B4-BE49-F238E27FC236}">
                <a16:creationId xmlns:a16="http://schemas.microsoft.com/office/drawing/2014/main" id="{CA9159C3-79D9-3C71-67DD-826CF7B1E462}"/>
              </a:ext>
            </a:extLst>
          </p:cNvPr>
          <p:cNvSpPr/>
          <p:nvPr/>
        </p:nvSpPr>
        <p:spPr>
          <a:xfrm>
            <a:off x="234672" y="5602963"/>
            <a:ext cx="1184656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91C8262-DA98-1C82-83E4-201A8FDA0124}"/>
              </a:ext>
            </a:extLst>
          </p:cNvPr>
          <p:cNvSpPr/>
          <p:nvPr/>
        </p:nvSpPr>
        <p:spPr>
          <a:xfrm>
            <a:off x="6034604" y="2516349"/>
            <a:ext cx="4899584"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31AC341C-2C85-D5BB-C5E8-829100B1CBF4}"/>
              </a:ext>
            </a:extLst>
          </p:cNvPr>
          <p:cNvSpPr/>
          <p:nvPr/>
        </p:nvSpPr>
        <p:spPr>
          <a:xfrm>
            <a:off x="6034603" y="3139755"/>
            <a:ext cx="4899585"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EAC15DCA-2A7B-E30C-6CD6-31E3BB1949B8}"/>
              </a:ext>
            </a:extLst>
          </p:cNvPr>
          <p:cNvSpPr/>
          <p:nvPr/>
        </p:nvSpPr>
        <p:spPr>
          <a:xfrm>
            <a:off x="6050738" y="3776269"/>
            <a:ext cx="488345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A450F861-AF91-815D-0AE6-17EB70643A01}"/>
              </a:ext>
            </a:extLst>
          </p:cNvPr>
          <p:cNvSpPr/>
          <p:nvPr/>
        </p:nvSpPr>
        <p:spPr>
          <a:xfrm>
            <a:off x="6019830" y="1781071"/>
            <a:ext cx="4899584"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01C58588-1B39-CD75-A560-950C80A06CF0}"/>
              </a:ext>
            </a:extLst>
          </p:cNvPr>
          <p:cNvSpPr txBox="1"/>
          <p:nvPr/>
        </p:nvSpPr>
        <p:spPr>
          <a:xfrm>
            <a:off x="0" y="1148116"/>
            <a:ext cx="11777328" cy="424732"/>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solidFill>
                  <a:srgbClr val="525050"/>
                </a:solidFill>
                <a:latin typeface="Century Gothic" panose="020B0502020202020204" pitchFamily="34" charset="0"/>
              </a:defRPr>
            </a:lvl1pPr>
            <a:lvl2pPr indent="0">
              <a:lnSpc>
                <a:spcPct val="90000"/>
              </a:lnSpc>
              <a:spcBef>
                <a:spcPts val="500"/>
              </a:spcBef>
              <a:buFont typeface="Arial" panose="020B0604020202020204" pitchFamily="34" charset="0"/>
              <a:buNone/>
              <a:defRPr sz="2200">
                <a:solidFill>
                  <a:srgbClr val="525050"/>
                </a:solidFill>
                <a:latin typeface="Century Gothic" panose="020B0502020202020204" pitchFamily="34" charset="0"/>
              </a:defRPr>
            </a:lvl2pPr>
            <a:lvl3pPr indent="0">
              <a:lnSpc>
                <a:spcPct val="90000"/>
              </a:lnSpc>
              <a:spcBef>
                <a:spcPts val="500"/>
              </a:spcBef>
              <a:buFont typeface="Arial" panose="020B0604020202020204" pitchFamily="34" charset="0"/>
              <a:buNone/>
              <a:defRPr sz="2000">
                <a:solidFill>
                  <a:srgbClr val="525050"/>
                </a:solidFill>
                <a:latin typeface="Century Gothic" panose="020B0502020202020204" pitchFamily="34" charset="0"/>
              </a:defRPr>
            </a:lvl3pPr>
            <a:lvl4pPr indent="0">
              <a:lnSpc>
                <a:spcPct val="90000"/>
              </a:lnSpc>
              <a:spcBef>
                <a:spcPts val="500"/>
              </a:spcBef>
              <a:buFont typeface="Arial" panose="020B0604020202020204" pitchFamily="34" charset="0"/>
              <a:buNone/>
              <a:defRPr>
                <a:solidFill>
                  <a:srgbClr val="525050"/>
                </a:solidFill>
                <a:latin typeface="Century Gothic" panose="020B0502020202020204" pitchFamily="34" charset="0"/>
              </a:defRPr>
            </a:lvl4pPr>
            <a:lvl5pPr indent="0">
              <a:lnSpc>
                <a:spcPct val="90000"/>
              </a:lnSpc>
              <a:spcBef>
                <a:spcPts val="500"/>
              </a:spcBef>
              <a:buFont typeface="Arial" panose="020B0604020202020204" pitchFamily="34" charset="0"/>
              <a:buNone/>
              <a:defRPr sz="1600">
                <a:solidFill>
                  <a:srgbClr val="525050"/>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To form the imperfect plural of weak verbs:</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C3021C87-B7FA-BC27-F5AC-6C1C733FB6DC}"/>
              </a:ext>
            </a:extLst>
          </p:cNvPr>
          <p:cNvSpPr/>
          <p:nvPr/>
        </p:nvSpPr>
        <p:spPr>
          <a:xfrm>
            <a:off x="331836" y="1858224"/>
            <a:ext cx="8645236" cy="42473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remove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and add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p>
        </p:txBody>
      </p:sp>
      <p:sp>
        <p:nvSpPr>
          <p:cNvPr id="12" name="Rectangle 11">
            <a:extLst>
              <a:ext uri="{FF2B5EF4-FFF2-40B4-BE49-F238E27FC236}">
                <a16:creationId xmlns:a16="http://schemas.microsoft.com/office/drawing/2014/main" id="{AC114DC0-C470-5743-1AD9-7D4EE937A8FB}"/>
              </a:ext>
            </a:extLst>
          </p:cNvPr>
          <p:cNvSpPr/>
          <p:nvPr/>
        </p:nvSpPr>
        <p:spPr>
          <a:xfrm>
            <a:off x="305370" y="2580327"/>
            <a:ext cx="571446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2</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use this stem </a:t>
            </a:r>
            <a:r>
              <a:rPr kumimoji="0" lang="en-GB"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fo</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r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sng" strike="noStrike" kern="1200" cap="none" spc="0" normalizeH="0" baseline="0" noProof="0" dirty="0">
                <a:ln>
                  <a:noFill/>
                </a:ln>
                <a:solidFill>
                  <a:srgbClr val="525050"/>
                </a:solidFill>
                <a:effectLst/>
                <a:uLnTx/>
                <a:uFillTx/>
                <a:latin typeface="Century Gothic" panose="020F0302020204030204"/>
                <a:ea typeface="+mn-ea"/>
                <a:cs typeface="+mn-cs"/>
              </a:rPr>
              <a:t>and</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sie</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/Sie</a:t>
            </a:r>
            <a:endParaRPr kumimoji="0" lang="en-GB" sz="2400" b="1" i="1"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59F4CBCD-FD1D-3088-392A-CB1D364D053B}"/>
              </a:ext>
            </a:extLst>
          </p:cNvPr>
          <p:cNvSpPr/>
          <p:nvPr/>
        </p:nvSpPr>
        <p:spPr>
          <a:xfrm>
            <a:off x="356431" y="3776268"/>
            <a:ext cx="400462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3</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add </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F0302020204030204"/>
                <a:ea typeface="+mn-ea"/>
                <a:cs typeface="+mn-cs"/>
              </a:rPr>
              <a:t>tet</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for the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form</a:t>
            </a:r>
          </a:p>
        </p:txBody>
      </p:sp>
      <p:sp>
        <p:nvSpPr>
          <p:cNvPr id="14" name="TextBox 13">
            <a:extLst>
              <a:ext uri="{FF2B5EF4-FFF2-40B4-BE49-F238E27FC236}">
                <a16:creationId xmlns:a16="http://schemas.microsoft.com/office/drawing/2014/main" id="{7BF4ECE6-65F3-DE19-00F4-F3AEFD581F0A}"/>
              </a:ext>
            </a:extLst>
          </p:cNvPr>
          <p:cNvSpPr txBox="1"/>
          <p:nvPr/>
        </p:nvSpPr>
        <p:spPr>
          <a:xfrm>
            <a:off x="6042837" y="1794201"/>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942F394D-BA8D-4440-A190-530D791B7AAC}"/>
              </a:ext>
            </a:extLst>
          </p:cNvPr>
          <p:cNvSpPr txBox="1"/>
          <p:nvPr/>
        </p:nvSpPr>
        <p:spPr>
          <a:xfrm>
            <a:off x="6034603" y="2525102"/>
            <a:ext cx="21808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DB993B6-6FF3-0AA4-F219-993BE077EE88}"/>
              </a:ext>
            </a:extLst>
          </p:cNvPr>
          <p:cNvSpPr txBox="1"/>
          <p:nvPr/>
        </p:nvSpPr>
        <p:spPr>
          <a:xfrm>
            <a:off x="6028007" y="3776269"/>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tet</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pic>
        <p:nvPicPr>
          <p:cNvPr id="17" name="Graphic 16" descr="Line arrow Straight">
            <a:extLst>
              <a:ext uri="{FF2B5EF4-FFF2-40B4-BE49-F238E27FC236}">
                <a16:creationId xmlns:a16="http://schemas.microsoft.com/office/drawing/2014/main" id="{B025FE6E-E3BE-ACBF-B52A-881D93C1E4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255756" y="1589210"/>
            <a:ext cx="772243" cy="914400"/>
          </a:xfrm>
          <a:prstGeom prst="rect">
            <a:avLst/>
          </a:prstGeom>
        </p:spPr>
      </p:pic>
      <p:sp>
        <p:nvSpPr>
          <p:cNvPr id="18" name="TextBox 17">
            <a:extLst>
              <a:ext uri="{FF2B5EF4-FFF2-40B4-BE49-F238E27FC236}">
                <a16:creationId xmlns:a16="http://schemas.microsoft.com/office/drawing/2014/main" id="{728F0A96-DCFB-0E88-AF2D-5EFDBED7839E}"/>
              </a:ext>
            </a:extLst>
          </p:cNvPr>
          <p:cNvSpPr txBox="1"/>
          <p:nvPr/>
        </p:nvSpPr>
        <p:spPr>
          <a:xfrm>
            <a:off x="8066780" y="1804504"/>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1F4CCB11-7E74-9728-33F9-357737AC98D2}"/>
              </a:ext>
            </a:extLst>
          </p:cNvPr>
          <p:cNvSpPr txBox="1"/>
          <p:nvPr/>
        </p:nvSpPr>
        <p:spPr>
          <a:xfrm>
            <a:off x="9565426" y="1824676"/>
            <a:ext cx="23512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(learned)</a:t>
            </a:r>
          </a:p>
        </p:txBody>
      </p:sp>
      <p:sp>
        <p:nvSpPr>
          <p:cNvPr id="20" name="TextBox 19">
            <a:extLst>
              <a:ext uri="{FF2B5EF4-FFF2-40B4-BE49-F238E27FC236}">
                <a16:creationId xmlns:a16="http://schemas.microsoft.com/office/drawing/2014/main" id="{6C1A7FE2-9901-1BF5-197E-22E6CC4CBCB6}"/>
              </a:ext>
            </a:extLst>
          </p:cNvPr>
          <p:cNvSpPr txBox="1"/>
          <p:nvPr/>
        </p:nvSpPr>
        <p:spPr>
          <a:xfrm>
            <a:off x="9074594" y="3798662"/>
            <a:ext cx="194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(you learned)</a:t>
            </a:r>
          </a:p>
        </p:txBody>
      </p:sp>
      <p:sp>
        <p:nvSpPr>
          <p:cNvPr id="21" name="TextBox 20">
            <a:extLst>
              <a:ext uri="{FF2B5EF4-FFF2-40B4-BE49-F238E27FC236}">
                <a16:creationId xmlns:a16="http://schemas.microsoft.com/office/drawing/2014/main" id="{FFAA8D30-5734-8968-2C41-C8763B96CF78}"/>
              </a:ext>
            </a:extLst>
          </p:cNvPr>
          <p:cNvSpPr txBox="1"/>
          <p:nvPr/>
        </p:nvSpPr>
        <p:spPr>
          <a:xfrm>
            <a:off x="9110756" y="2547390"/>
            <a:ext cx="2666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(we learned)</a:t>
            </a:r>
          </a:p>
        </p:txBody>
      </p:sp>
      <p:sp>
        <p:nvSpPr>
          <p:cNvPr id="22" name="TextBox 21">
            <a:extLst>
              <a:ext uri="{FF2B5EF4-FFF2-40B4-BE49-F238E27FC236}">
                <a16:creationId xmlns:a16="http://schemas.microsoft.com/office/drawing/2014/main" id="{3ED88C23-7837-D5B7-CBC0-F1E6D5D98C81}"/>
              </a:ext>
            </a:extLst>
          </p:cNvPr>
          <p:cNvSpPr txBox="1"/>
          <p:nvPr/>
        </p:nvSpPr>
        <p:spPr>
          <a:xfrm>
            <a:off x="8424950" y="3187987"/>
            <a:ext cx="2666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(they/you learned)</a:t>
            </a:r>
          </a:p>
        </p:txBody>
      </p:sp>
      <p:sp>
        <p:nvSpPr>
          <p:cNvPr id="23" name="Rectangle 22">
            <a:extLst>
              <a:ext uri="{FF2B5EF4-FFF2-40B4-BE49-F238E27FC236}">
                <a16:creationId xmlns:a16="http://schemas.microsoft.com/office/drawing/2014/main" id="{C02D473B-7B90-5475-E290-C1014641D895}"/>
              </a:ext>
            </a:extLst>
          </p:cNvPr>
          <p:cNvSpPr/>
          <p:nvPr/>
        </p:nvSpPr>
        <p:spPr>
          <a:xfrm>
            <a:off x="6028007" y="3152272"/>
            <a:ext cx="22284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endParaRPr kumimoji="0" lang="en-GB" sz="1800" b="0" i="0" u="none" strike="noStrike" kern="1200" cap="none" spc="0" normalizeH="0" baseline="0" noProof="0" dirty="0">
              <a:ln>
                <a:noFill/>
              </a:ln>
              <a:solidFill>
                <a:srgbClr val="EA5559"/>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17348B42-C924-A7A1-C584-7FC995DFAAA1}"/>
              </a:ext>
            </a:extLst>
          </p:cNvPr>
          <p:cNvSpPr txBox="1"/>
          <p:nvPr/>
        </p:nvSpPr>
        <p:spPr>
          <a:xfrm>
            <a:off x="139343" y="4630734"/>
            <a:ext cx="11777328"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To form the imperfect plural of strong verbs, add -</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en</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wir</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and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sie</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forms and –</a:t>
            </a:r>
            <a:r>
              <a:rPr kumimoji="0" lang="en-US" sz="2400" b="1"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ihr</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form:</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5" name="TextBox 24">
            <a:extLst>
              <a:ext uri="{FF2B5EF4-FFF2-40B4-BE49-F238E27FC236}">
                <a16:creationId xmlns:a16="http://schemas.microsoft.com/office/drawing/2014/main" id="{496DD676-FB55-F904-1410-320BB544C758}"/>
              </a:ext>
            </a:extLst>
          </p:cNvPr>
          <p:cNvSpPr txBox="1"/>
          <p:nvPr/>
        </p:nvSpPr>
        <p:spPr>
          <a:xfrm>
            <a:off x="254346" y="5623700"/>
            <a:ext cx="1392834"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Beispiel</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6" name="TextBox 25">
            <a:extLst>
              <a:ext uri="{FF2B5EF4-FFF2-40B4-BE49-F238E27FC236}">
                <a16:creationId xmlns:a16="http://schemas.microsoft.com/office/drawing/2014/main" id="{02F55778-B17C-4E8D-94C0-165FB746B21A}"/>
              </a:ext>
            </a:extLst>
          </p:cNvPr>
          <p:cNvSpPr txBox="1"/>
          <p:nvPr/>
        </p:nvSpPr>
        <p:spPr>
          <a:xfrm>
            <a:off x="1558188" y="5615488"/>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liegen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27" name="Graphic 26" descr="Line arrow Straight">
            <a:extLst>
              <a:ext uri="{FF2B5EF4-FFF2-40B4-BE49-F238E27FC236}">
                <a16:creationId xmlns:a16="http://schemas.microsoft.com/office/drawing/2014/main" id="{FC9D307D-3D94-A15F-E56C-479BB2EE8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799719" y="5389120"/>
            <a:ext cx="772243" cy="914400"/>
          </a:xfrm>
          <a:prstGeom prst="rect">
            <a:avLst/>
          </a:prstGeom>
        </p:spPr>
      </p:pic>
      <p:sp>
        <p:nvSpPr>
          <p:cNvPr id="28" name="TextBox 27">
            <a:extLst>
              <a:ext uri="{FF2B5EF4-FFF2-40B4-BE49-F238E27FC236}">
                <a16:creationId xmlns:a16="http://schemas.microsoft.com/office/drawing/2014/main" id="{DD96F919-5A28-2E60-B54E-9D5DBE8E9027}"/>
              </a:ext>
            </a:extLst>
          </p:cNvPr>
          <p:cNvSpPr txBox="1"/>
          <p:nvPr/>
        </p:nvSpPr>
        <p:spPr>
          <a:xfrm>
            <a:off x="3787715" y="5597835"/>
            <a:ext cx="944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p>
        </p:txBody>
      </p:sp>
      <p:sp>
        <p:nvSpPr>
          <p:cNvPr id="29" name="TextBox 28">
            <a:extLst>
              <a:ext uri="{FF2B5EF4-FFF2-40B4-BE49-F238E27FC236}">
                <a16:creationId xmlns:a16="http://schemas.microsoft.com/office/drawing/2014/main" id="{E97B6A0F-D9A3-7FF4-959C-A977FF09ECDE}"/>
              </a:ext>
            </a:extLst>
          </p:cNvPr>
          <p:cNvSpPr txBox="1"/>
          <p:nvPr/>
        </p:nvSpPr>
        <p:spPr>
          <a:xfrm>
            <a:off x="4773698" y="5605873"/>
            <a:ext cx="20288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lag</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E59E768-8419-4AE2-27B7-701ADEE42F3F}"/>
              </a:ext>
            </a:extLst>
          </p:cNvPr>
          <p:cNvSpPr txBox="1"/>
          <p:nvPr/>
        </p:nvSpPr>
        <p:spPr>
          <a:xfrm>
            <a:off x="6696372" y="5609501"/>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lag</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AA6A4ED4-4D44-472B-7294-4BA52312E23E}"/>
              </a:ext>
            </a:extLst>
          </p:cNvPr>
          <p:cNvSpPr txBox="1"/>
          <p:nvPr/>
        </p:nvSpPr>
        <p:spPr>
          <a:xfrm>
            <a:off x="9221759" y="5607358"/>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US" sz="2400" b="1"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260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4C73-2748-35C9-2873-160AE52A8FEF}"/>
              </a:ext>
            </a:extLst>
          </p:cNvPr>
          <p:cNvSpPr>
            <a:spLocks noGrp="1"/>
          </p:cNvSpPr>
          <p:nvPr>
            <p:ph type="title"/>
          </p:nvPr>
        </p:nvSpPr>
        <p:spPr>
          <a:xfrm>
            <a:off x="0" y="213557"/>
            <a:ext cx="3287210" cy="647577"/>
          </a:xfrm>
        </p:spPr>
        <p:txBody>
          <a:bodyPr/>
          <a:lstStyle/>
          <a:p>
            <a:r>
              <a:rPr lang="en-GB" dirty="0"/>
              <a:t>Ich bin Martin</a:t>
            </a:r>
          </a:p>
        </p:txBody>
      </p:sp>
      <p:graphicFrame>
        <p:nvGraphicFramePr>
          <p:cNvPr id="4" name="Table 6">
            <a:extLst>
              <a:ext uri="{FF2B5EF4-FFF2-40B4-BE49-F238E27FC236}">
                <a16:creationId xmlns:a16="http://schemas.microsoft.com/office/drawing/2014/main" id="{A5E84B08-6EFF-C27F-B2DF-C7A863F1A2FA}"/>
              </a:ext>
            </a:extLst>
          </p:cNvPr>
          <p:cNvGraphicFramePr>
            <a:graphicFrameLocks noGrp="1"/>
          </p:cNvGraphicFramePr>
          <p:nvPr/>
        </p:nvGraphicFramePr>
        <p:xfrm>
          <a:off x="188261" y="1601561"/>
          <a:ext cx="11709237" cy="4473603"/>
        </p:xfrm>
        <a:graphic>
          <a:graphicData uri="http://schemas.openxmlformats.org/drawingml/2006/table">
            <a:tbl>
              <a:tblPr firstRow="1" bandRow="1"/>
              <a:tblGrid>
                <a:gridCol w="502613">
                  <a:extLst>
                    <a:ext uri="{9D8B030D-6E8A-4147-A177-3AD203B41FA5}">
                      <a16:colId xmlns:a16="http://schemas.microsoft.com/office/drawing/2014/main" val="2607353726"/>
                    </a:ext>
                  </a:extLst>
                </a:gridCol>
                <a:gridCol w="8681358">
                  <a:extLst>
                    <a:ext uri="{9D8B030D-6E8A-4147-A177-3AD203B41FA5}">
                      <a16:colId xmlns:a16="http://schemas.microsoft.com/office/drawing/2014/main" val="1600817978"/>
                    </a:ext>
                  </a:extLst>
                </a:gridCol>
                <a:gridCol w="1243154">
                  <a:extLst>
                    <a:ext uri="{9D8B030D-6E8A-4147-A177-3AD203B41FA5}">
                      <a16:colId xmlns:a16="http://schemas.microsoft.com/office/drawing/2014/main" val="837666246"/>
                    </a:ext>
                  </a:extLst>
                </a:gridCol>
                <a:gridCol w="1282112">
                  <a:extLst>
                    <a:ext uri="{9D8B030D-6E8A-4147-A177-3AD203B41FA5}">
                      <a16:colId xmlns:a16="http://schemas.microsoft.com/office/drawing/2014/main" val="2609792770"/>
                    </a:ext>
                  </a:extLst>
                </a:gridCol>
              </a:tblGrid>
              <a:tr h="497067">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err="1">
                          <a:solidFill>
                            <a:schemeClr val="lt1"/>
                          </a:solidFill>
                          <a:latin typeface="+mn-lt"/>
                          <a:ea typeface="+mn-ea"/>
                          <a:cs typeface="+mn-cs"/>
                        </a:rPr>
                        <a:t>ihr</a:t>
                      </a:r>
                      <a:endParaRPr lang="en-GB" sz="2000" b="1" kern="1200" dirty="0">
                        <a:solidFill>
                          <a:schemeClr val="lt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t>sie</a:t>
                      </a:r>
                      <a:endParaRPr lang="en-GB" sz="20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153431983"/>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000" dirty="0">
                          <a:solidFill>
                            <a:srgbClr val="525050"/>
                          </a:solidFill>
                        </a:rPr>
                        <a:t>Vor einem Jahr begannt ihr, mich Martin zu nennen.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71492714"/>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Ihr dachtet, ich sollte es meinen Eltern erzählen.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61458278"/>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Meine Eltern entschieden sich, mich zu unterstützen.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9313960"/>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000" dirty="0">
                          <a:solidFill>
                            <a:srgbClr val="525050"/>
                          </a:solidFill>
                        </a:rPr>
                        <a:t>Sie lernten viel über mich.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44197191"/>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Sie gingen zur Schule und sprachen mit meinen Lehrern.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72389626"/>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525050"/>
                          </a:solidFill>
                        </a:rPr>
                        <a:t>Ihr</a:t>
                      </a:r>
                      <a:r>
                        <a:rPr lang="en-GB" sz="2000" dirty="0">
                          <a:solidFill>
                            <a:srgbClr val="525050"/>
                          </a:solidFill>
                        </a:rPr>
                        <a:t> </a:t>
                      </a:r>
                      <a:r>
                        <a:rPr lang="en-GB" sz="2000" dirty="0" err="1">
                          <a:solidFill>
                            <a:srgbClr val="525050"/>
                          </a:solidFill>
                        </a:rPr>
                        <a:t>glaubtet</a:t>
                      </a:r>
                      <a:r>
                        <a:rPr lang="en-GB" sz="2000" dirty="0">
                          <a:solidFill>
                            <a:srgbClr val="525050"/>
                          </a:solidFill>
                        </a:rPr>
                        <a:t> an </a:t>
                      </a:r>
                      <a:r>
                        <a:rPr lang="en-GB" sz="2000" dirty="0" err="1">
                          <a:solidFill>
                            <a:srgbClr val="525050"/>
                          </a:solidFill>
                        </a:rPr>
                        <a:t>mich.</a:t>
                      </a:r>
                      <a:endParaRPr lang="en-GB" sz="2000" dirty="0">
                        <a:solidFill>
                          <a:srgbClr val="52505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4931564"/>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525050"/>
                          </a:solidFill>
                        </a:rPr>
                        <a:t>Vor</a:t>
                      </a:r>
                      <a:r>
                        <a:rPr lang="en-GB" sz="2000" dirty="0">
                          <a:solidFill>
                            <a:srgbClr val="525050"/>
                          </a:solidFill>
                        </a:rPr>
                        <a:t> </a:t>
                      </a:r>
                      <a:r>
                        <a:rPr lang="en-GB" sz="2000" dirty="0" err="1">
                          <a:solidFill>
                            <a:srgbClr val="525050"/>
                          </a:solidFill>
                        </a:rPr>
                        <a:t>zwei</a:t>
                      </a:r>
                      <a:r>
                        <a:rPr lang="en-GB" sz="2000" dirty="0">
                          <a:solidFill>
                            <a:srgbClr val="525050"/>
                          </a:solidFill>
                        </a:rPr>
                        <a:t> </a:t>
                      </a:r>
                      <a:r>
                        <a:rPr lang="en-GB" sz="2000" dirty="0" err="1">
                          <a:solidFill>
                            <a:srgbClr val="525050"/>
                          </a:solidFill>
                        </a:rPr>
                        <a:t>Monaten</a:t>
                      </a:r>
                      <a:r>
                        <a:rPr lang="en-GB" sz="2000" dirty="0">
                          <a:solidFill>
                            <a:srgbClr val="525050"/>
                          </a:solidFill>
                        </a:rPr>
                        <a:t> </a:t>
                      </a:r>
                      <a:r>
                        <a:rPr lang="en-GB" sz="2000" dirty="0" err="1">
                          <a:solidFill>
                            <a:srgbClr val="525050"/>
                          </a:solidFill>
                        </a:rPr>
                        <a:t>zogen</a:t>
                      </a:r>
                      <a:r>
                        <a:rPr lang="en-GB" sz="2000" dirty="0">
                          <a:solidFill>
                            <a:srgbClr val="525050"/>
                          </a:solidFill>
                        </a:rPr>
                        <a:t> </a:t>
                      </a:r>
                      <a:r>
                        <a:rPr lang="en-GB" sz="2000" dirty="0" err="1">
                          <a:solidFill>
                            <a:srgbClr val="525050"/>
                          </a:solidFill>
                        </a:rPr>
                        <a:t>meine</a:t>
                      </a:r>
                      <a:r>
                        <a:rPr lang="en-GB" sz="2000" dirty="0">
                          <a:solidFill>
                            <a:srgbClr val="525050"/>
                          </a:solidFill>
                        </a:rPr>
                        <a:t> </a:t>
                      </a:r>
                      <a:r>
                        <a:rPr lang="en-GB" sz="2000" dirty="0" err="1">
                          <a:solidFill>
                            <a:srgbClr val="525050"/>
                          </a:solidFill>
                        </a:rPr>
                        <a:t>Eltern</a:t>
                      </a:r>
                      <a:r>
                        <a:rPr lang="en-GB" sz="2000" dirty="0">
                          <a:solidFill>
                            <a:srgbClr val="525050"/>
                          </a:solidFill>
                        </a:rPr>
                        <a:t> </a:t>
                      </a:r>
                      <a:r>
                        <a:rPr lang="en-GB" sz="2000" dirty="0" err="1">
                          <a:solidFill>
                            <a:srgbClr val="525050"/>
                          </a:solidFill>
                        </a:rPr>
                        <a:t>nach</a:t>
                      </a:r>
                      <a:r>
                        <a:rPr lang="en-GB" sz="2000" dirty="0">
                          <a:solidFill>
                            <a:srgbClr val="525050"/>
                          </a:solidFill>
                        </a:rPr>
                        <a:t> Berlin.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71851735"/>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en-GB" sz="2000" dirty="0">
                          <a:solidFill>
                            <a:srgbClr val="525050"/>
                          </a:solidFill>
                        </a:rPr>
                        <a:t>Sie </a:t>
                      </a:r>
                      <a:r>
                        <a:rPr lang="en-GB" sz="2000" dirty="0" err="1">
                          <a:solidFill>
                            <a:srgbClr val="525050"/>
                          </a:solidFill>
                        </a:rPr>
                        <a:t>ließen</a:t>
                      </a:r>
                      <a:r>
                        <a:rPr lang="en-GB" sz="2000" dirty="0">
                          <a:solidFill>
                            <a:srgbClr val="525050"/>
                          </a:solidFill>
                        </a:rPr>
                        <a:t> </a:t>
                      </a:r>
                      <a:r>
                        <a:rPr lang="en-GB" sz="2000" dirty="0" err="1">
                          <a:solidFill>
                            <a:srgbClr val="525050"/>
                          </a:solidFill>
                        </a:rPr>
                        <a:t>meine</a:t>
                      </a:r>
                      <a:r>
                        <a:rPr lang="en-GB" sz="2000" dirty="0">
                          <a:solidFill>
                            <a:srgbClr val="525050"/>
                          </a:solidFill>
                        </a:rPr>
                        <a:t> </a:t>
                      </a:r>
                      <a:r>
                        <a:rPr lang="en-GB" sz="2000" dirty="0" err="1">
                          <a:solidFill>
                            <a:srgbClr val="525050"/>
                          </a:solidFill>
                        </a:rPr>
                        <a:t>neuen</a:t>
                      </a:r>
                      <a:r>
                        <a:rPr lang="en-GB" sz="2000" dirty="0">
                          <a:solidFill>
                            <a:srgbClr val="525050"/>
                          </a:solidFill>
                        </a:rPr>
                        <a:t> Lehrer </a:t>
                      </a:r>
                      <a:r>
                        <a:rPr lang="en-GB" sz="2000" dirty="0" err="1">
                          <a:solidFill>
                            <a:srgbClr val="525050"/>
                          </a:solidFill>
                        </a:rPr>
                        <a:t>wissen</a:t>
                      </a:r>
                      <a:r>
                        <a:rPr lang="en-GB" sz="2000" dirty="0">
                          <a:solidFill>
                            <a:srgbClr val="525050"/>
                          </a:solidFill>
                        </a:rPr>
                        <a:t>, </a:t>
                      </a:r>
                      <a:r>
                        <a:rPr lang="en-GB" sz="2000" dirty="0" err="1">
                          <a:solidFill>
                            <a:srgbClr val="525050"/>
                          </a:solidFill>
                        </a:rPr>
                        <a:t>dass</a:t>
                      </a:r>
                      <a:r>
                        <a:rPr lang="en-GB" sz="2000" dirty="0">
                          <a:solidFill>
                            <a:srgbClr val="525050"/>
                          </a:solidFill>
                        </a:rPr>
                        <a:t> ich </a:t>
                      </a:r>
                      <a:r>
                        <a:rPr lang="en-GB" sz="2000" dirty="0" err="1">
                          <a:solidFill>
                            <a:srgbClr val="525050"/>
                          </a:solidFill>
                        </a:rPr>
                        <a:t>jetzt</a:t>
                      </a:r>
                      <a:r>
                        <a:rPr lang="en-GB" sz="2000" dirty="0">
                          <a:solidFill>
                            <a:srgbClr val="525050"/>
                          </a:solidFill>
                        </a:rPr>
                        <a:t> Martin bin.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36239533"/>
                  </a:ext>
                </a:extLst>
              </a:tr>
            </a:tbl>
          </a:graphicData>
        </a:graphic>
      </p:graphicFrame>
      <p:sp>
        <p:nvSpPr>
          <p:cNvPr id="5" name="TextBox 4" descr="text box hiding answer">
            <a:extLst>
              <a:ext uri="{FF2B5EF4-FFF2-40B4-BE49-F238E27FC236}">
                <a16:creationId xmlns:a16="http://schemas.microsoft.com/office/drawing/2014/main" id="{11B7AB7B-ECAC-2435-7A41-686D857A7253}"/>
              </a:ext>
            </a:extLst>
          </p:cNvPr>
          <p:cNvSpPr txBox="1"/>
          <p:nvPr/>
        </p:nvSpPr>
        <p:spPr>
          <a:xfrm>
            <a:off x="735086" y="2158806"/>
            <a:ext cx="7796266" cy="419885"/>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6" name="Picture 5" descr="green checkmark">
            <a:extLst>
              <a:ext uri="{FF2B5EF4-FFF2-40B4-BE49-F238E27FC236}">
                <a16:creationId xmlns:a16="http://schemas.microsoft.com/office/drawing/2014/main" id="{0C624D7C-1EBA-6083-1BDC-0733D853D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98" y="2188837"/>
            <a:ext cx="282522" cy="294294"/>
          </a:xfrm>
          <a:prstGeom prst="rect">
            <a:avLst/>
          </a:prstGeom>
        </p:spPr>
      </p:pic>
      <p:sp>
        <p:nvSpPr>
          <p:cNvPr id="7" name="TextBox 6" descr="text box hiding answer">
            <a:extLst>
              <a:ext uri="{FF2B5EF4-FFF2-40B4-BE49-F238E27FC236}">
                <a16:creationId xmlns:a16="http://schemas.microsoft.com/office/drawing/2014/main" id="{BC82680F-BD88-0791-B2D3-7700273114CE}"/>
              </a:ext>
            </a:extLst>
          </p:cNvPr>
          <p:cNvSpPr txBox="1"/>
          <p:nvPr/>
        </p:nvSpPr>
        <p:spPr>
          <a:xfrm>
            <a:off x="764922" y="2665732"/>
            <a:ext cx="6910076"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8" name="Picture 7" descr="green checkmark">
            <a:extLst>
              <a:ext uri="{FF2B5EF4-FFF2-40B4-BE49-F238E27FC236}">
                <a16:creationId xmlns:a16="http://schemas.microsoft.com/office/drawing/2014/main" id="{CF7D15B9-77D9-64B6-C19E-213C3D814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98" y="2684072"/>
            <a:ext cx="282522" cy="294294"/>
          </a:xfrm>
          <a:prstGeom prst="rect">
            <a:avLst/>
          </a:prstGeom>
        </p:spPr>
      </p:pic>
      <p:sp>
        <p:nvSpPr>
          <p:cNvPr id="9" name="TextBox 8" descr="text box hiding answer">
            <a:extLst>
              <a:ext uri="{FF2B5EF4-FFF2-40B4-BE49-F238E27FC236}">
                <a16:creationId xmlns:a16="http://schemas.microsoft.com/office/drawing/2014/main" id="{D2998886-C254-5E1B-504F-0288944217ED}"/>
              </a:ext>
            </a:extLst>
          </p:cNvPr>
          <p:cNvSpPr txBox="1"/>
          <p:nvPr/>
        </p:nvSpPr>
        <p:spPr>
          <a:xfrm>
            <a:off x="710450" y="3148098"/>
            <a:ext cx="6833350" cy="347361"/>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0" name="Picture 9" descr="green checkmark">
            <a:extLst>
              <a:ext uri="{FF2B5EF4-FFF2-40B4-BE49-F238E27FC236}">
                <a16:creationId xmlns:a16="http://schemas.microsoft.com/office/drawing/2014/main" id="{5C7F202D-626E-8E78-6B8C-1A6CB3425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372" y="3203218"/>
            <a:ext cx="282522" cy="294294"/>
          </a:xfrm>
          <a:prstGeom prst="rect">
            <a:avLst/>
          </a:prstGeom>
        </p:spPr>
      </p:pic>
      <p:sp>
        <p:nvSpPr>
          <p:cNvPr id="11" name="TextBox 10" descr="text box hiding answer">
            <a:extLst>
              <a:ext uri="{FF2B5EF4-FFF2-40B4-BE49-F238E27FC236}">
                <a16:creationId xmlns:a16="http://schemas.microsoft.com/office/drawing/2014/main" id="{631E3661-1170-05EC-1CBB-6B9FE9645B0F}"/>
              </a:ext>
            </a:extLst>
          </p:cNvPr>
          <p:cNvSpPr txBox="1"/>
          <p:nvPr/>
        </p:nvSpPr>
        <p:spPr>
          <a:xfrm>
            <a:off x="764922" y="3678150"/>
            <a:ext cx="5008704"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2" name="Picture 11" descr="green checkmark">
            <a:extLst>
              <a:ext uri="{FF2B5EF4-FFF2-40B4-BE49-F238E27FC236}">
                <a16:creationId xmlns:a16="http://schemas.microsoft.com/office/drawing/2014/main" id="{32567E1C-F6F4-C2AC-D864-6A078DA0D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372" y="3708752"/>
            <a:ext cx="282522" cy="294294"/>
          </a:xfrm>
          <a:prstGeom prst="rect">
            <a:avLst/>
          </a:prstGeom>
        </p:spPr>
      </p:pic>
      <p:sp>
        <p:nvSpPr>
          <p:cNvPr id="13" name="TextBox 12" descr="text box hiding answer">
            <a:extLst>
              <a:ext uri="{FF2B5EF4-FFF2-40B4-BE49-F238E27FC236}">
                <a16:creationId xmlns:a16="http://schemas.microsoft.com/office/drawing/2014/main" id="{76D29056-BB7F-9245-9ECB-503343AF4E52}"/>
              </a:ext>
            </a:extLst>
          </p:cNvPr>
          <p:cNvSpPr txBox="1"/>
          <p:nvPr/>
        </p:nvSpPr>
        <p:spPr>
          <a:xfrm>
            <a:off x="725427" y="4194654"/>
            <a:ext cx="6919735" cy="307778"/>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4" name="Picture 13" descr="green checkmark">
            <a:extLst>
              <a:ext uri="{FF2B5EF4-FFF2-40B4-BE49-F238E27FC236}">
                <a16:creationId xmlns:a16="http://schemas.microsoft.com/office/drawing/2014/main" id="{AAB0A2D9-1F2D-9E33-296D-D01426C3B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776" y="4152066"/>
            <a:ext cx="282522" cy="294294"/>
          </a:xfrm>
          <a:prstGeom prst="rect">
            <a:avLst/>
          </a:prstGeom>
        </p:spPr>
      </p:pic>
      <p:sp>
        <p:nvSpPr>
          <p:cNvPr id="15" name="TextBox 14" descr="text box hiding answer">
            <a:extLst>
              <a:ext uri="{FF2B5EF4-FFF2-40B4-BE49-F238E27FC236}">
                <a16:creationId xmlns:a16="http://schemas.microsoft.com/office/drawing/2014/main" id="{E41DAD8E-58D5-777F-E27B-46D1FBD1BE75}"/>
              </a:ext>
            </a:extLst>
          </p:cNvPr>
          <p:cNvSpPr txBox="1"/>
          <p:nvPr/>
        </p:nvSpPr>
        <p:spPr>
          <a:xfrm>
            <a:off x="788645" y="4610476"/>
            <a:ext cx="5254234" cy="402569"/>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6" name="Picture 15" descr="green checkmark">
            <a:extLst>
              <a:ext uri="{FF2B5EF4-FFF2-40B4-BE49-F238E27FC236}">
                <a16:creationId xmlns:a16="http://schemas.microsoft.com/office/drawing/2014/main" id="{BF8E18B9-4E08-72D9-84ED-1D6B7674C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759" y="4669163"/>
            <a:ext cx="282522" cy="294294"/>
          </a:xfrm>
          <a:prstGeom prst="rect">
            <a:avLst/>
          </a:prstGeom>
        </p:spPr>
      </p:pic>
      <p:sp>
        <p:nvSpPr>
          <p:cNvPr id="17" name="TextBox 16" descr="text box hiding answer">
            <a:extLst>
              <a:ext uri="{FF2B5EF4-FFF2-40B4-BE49-F238E27FC236}">
                <a16:creationId xmlns:a16="http://schemas.microsoft.com/office/drawing/2014/main" id="{B1D22109-07F0-B822-1141-D93A01DF407B}"/>
              </a:ext>
            </a:extLst>
          </p:cNvPr>
          <p:cNvSpPr txBox="1"/>
          <p:nvPr/>
        </p:nvSpPr>
        <p:spPr>
          <a:xfrm>
            <a:off x="764922" y="5173013"/>
            <a:ext cx="6376542" cy="367346"/>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8" name="Picture 17" descr="green checkmark">
            <a:extLst>
              <a:ext uri="{FF2B5EF4-FFF2-40B4-BE49-F238E27FC236}">
                <a16:creationId xmlns:a16="http://schemas.microsoft.com/office/drawing/2014/main" id="{96289A47-0775-94A3-5C0B-DEFB58D71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162" y="5164573"/>
            <a:ext cx="282522" cy="294294"/>
          </a:xfrm>
          <a:prstGeom prst="rect">
            <a:avLst/>
          </a:prstGeom>
        </p:spPr>
      </p:pic>
      <p:sp>
        <p:nvSpPr>
          <p:cNvPr id="19" name="TextBox 18" descr="text box hiding answer">
            <a:extLst>
              <a:ext uri="{FF2B5EF4-FFF2-40B4-BE49-F238E27FC236}">
                <a16:creationId xmlns:a16="http://schemas.microsoft.com/office/drawing/2014/main" id="{AE86EB81-2682-1C80-92FE-11692D5784DA}"/>
              </a:ext>
            </a:extLst>
          </p:cNvPr>
          <p:cNvSpPr txBox="1"/>
          <p:nvPr/>
        </p:nvSpPr>
        <p:spPr>
          <a:xfrm>
            <a:off x="788644" y="5631498"/>
            <a:ext cx="7742707" cy="34514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20" name="Picture 19" descr="green checkmark">
            <a:extLst>
              <a:ext uri="{FF2B5EF4-FFF2-40B4-BE49-F238E27FC236}">
                <a16:creationId xmlns:a16="http://schemas.microsoft.com/office/drawing/2014/main" id="{F9296C51-276A-1858-E1AB-A45DFB813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037" y="5682351"/>
            <a:ext cx="282522" cy="294294"/>
          </a:xfrm>
          <a:prstGeom prst="rect">
            <a:avLst/>
          </a:prstGeom>
        </p:spPr>
      </p:pic>
      <p:sp>
        <p:nvSpPr>
          <p:cNvPr id="21" name="Action Button: Custom 16">
            <a:hlinkClick r:id="" action="ppaction://noaction" highlightClick="1">
              <a:snd r:embed="rId4" name="10.1.1.6 L2 slide 17 1.wav"/>
            </a:hlinkClick>
            <a:extLst>
              <a:ext uri="{FF2B5EF4-FFF2-40B4-BE49-F238E27FC236}">
                <a16:creationId xmlns:a16="http://schemas.microsoft.com/office/drawing/2014/main" id="{0CF75F57-368A-8641-4063-E9876CF447F2}"/>
              </a:ext>
            </a:extLst>
          </p:cNvPr>
          <p:cNvSpPr/>
          <p:nvPr/>
        </p:nvSpPr>
        <p:spPr>
          <a:xfrm>
            <a:off x="232096" y="2169036"/>
            <a:ext cx="393922" cy="357939"/>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1</a:t>
            </a:r>
          </a:p>
        </p:txBody>
      </p:sp>
      <p:sp>
        <p:nvSpPr>
          <p:cNvPr id="22" name="Action Button: Custom 16">
            <a:hlinkClick r:id="" action="ppaction://noaction" highlightClick="1">
              <a:snd r:embed="rId5" name="10.1.1.6 L2 slide 17 2.wav"/>
            </a:hlinkClick>
            <a:extLst>
              <a:ext uri="{FF2B5EF4-FFF2-40B4-BE49-F238E27FC236}">
                <a16:creationId xmlns:a16="http://schemas.microsoft.com/office/drawing/2014/main" id="{4624AE6D-ED71-E82E-B688-8FFFB0DA789E}"/>
              </a:ext>
            </a:extLst>
          </p:cNvPr>
          <p:cNvSpPr/>
          <p:nvPr/>
        </p:nvSpPr>
        <p:spPr>
          <a:xfrm>
            <a:off x="232096" y="2641670"/>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2</a:t>
            </a:r>
          </a:p>
        </p:txBody>
      </p:sp>
      <p:sp>
        <p:nvSpPr>
          <p:cNvPr id="23" name="Action Button: Custom 16">
            <a:hlinkClick r:id="" action="ppaction://noaction" highlightClick="1">
              <a:snd r:embed="rId6" name="10.1.1.6 L2 slide 17 3.wav"/>
            </a:hlinkClick>
            <a:extLst>
              <a:ext uri="{FF2B5EF4-FFF2-40B4-BE49-F238E27FC236}">
                <a16:creationId xmlns:a16="http://schemas.microsoft.com/office/drawing/2014/main" id="{6871A866-3E8A-EF90-360C-EEF9F3F37472}"/>
              </a:ext>
            </a:extLst>
          </p:cNvPr>
          <p:cNvSpPr/>
          <p:nvPr/>
        </p:nvSpPr>
        <p:spPr>
          <a:xfrm>
            <a:off x="230018" y="3152365"/>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3</a:t>
            </a:r>
          </a:p>
        </p:txBody>
      </p:sp>
      <p:sp>
        <p:nvSpPr>
          <p:cNvPr id="24" name="Action Button: Custom 16">
            <a:hlinkClick r:id="" action="ppaction://noaction" highlightClick="1">
              <a:snd r:embed="rId7" name="10.1.1.6 L2 slide 17 4.wav"/>
            </a:hlinkClick>
            <a:extLst>
              <a:ext uri="{FF2B5EF4-FFF2-40B4-BE49-F238E27FC236}">
                <a16:creationId xmlns:a16="http://schemas.microsoft.com/office/drawing/2014/main" id="{1721FF71-8F7E-A6AF-00C3-4A2A2F626C15}"/>
              </a:ext>
            </a:extLst>
          </p:cNvPr>
          <p:cNvSpPr/>
          <p:nvPr/>
        </p:nvSpPr>
        <p:spPr>
          <a:xfrm>
            <a:off x="230018" y="3634528"/>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4</a:t>
            </a:r>
          </a:p>
        </p:txBody>
      </p:sp>
      <p:sp>
        <p:nvSpPr>
          <p:cNvPr id="25" name="Action Button: Custom 16">
            <a:hlinkClick r:id="" action="ppaction://noaction" highlightClick="1">
              <a:snd r:embed="rId8" name="10.1.1.6 L2 slide 17 5.wav"/>
            </a:hlinkClick>
            <a:extLst>
              <a:ext uri="{FF2B5EF4-FFF2-40B4-BE49-F238E27FC236}">
                <a16:creationId xmlns:a16="http://schemas.microsoft.com/office/drawing/2014/main" id="{A8481A72-F0CC-EAC6-2A65-BE7B3AFF3054}"/>
              </a:ext>
            </a:extLst>
          </p:cNvPr>
          <p:cNvSpPr/>
          <p:nvPr/>
        </p:nvSpPr>
        <p:spPr>
          <a:xfrm>
            <a:off x="230018" y="4152066"/>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5</a:t>
            </a:r>
          </a:p>
        </p:txBody>
      </p:sp>
      <p:sp>
        <p:nvSpPr>
          <p:cNvPr id="26" name="Action Button: Custom 16">
            <a:hlinkClick r:id="" action="ppaction://noaction" highlightClick="1">
              <a:snd r:embed="rId9" name="10.1.1.6 L2 slide 17 6.wav"/>
            </a:hlinkClick>
            <a:extLst>
              <a:ext uri="{FF2B5EF4-FFF2-40B4-BE49-F238E27FC236}">
                <a16:creationId xmlns:a16="http://schemas.microsoft.com/office/drawing/2014/main" id="{37A8EB1D-72F9-275B-C3F9-D7819CD4969D}"/>
              </a:ext>
            </a:extLst>
          </p:cNvPr>
          <p:cNvSpPr/>
          <p:nvPr/>
        </p:nvSpPr>
        <p:spPr>
          <a:xfrm>
            <a:off x="234812" y="4637992"/>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6</a:t>
            </a:r>
          </a:p>
        </p:txBody>
      </p:sp>
      <p:sp>
        <p:nvSpPr>
          <p:cNvPr id="27" name="Action Button: Custom 16">
            <a:hlinkClick r:id="" action="ppaction://noaction" highlightClick="1">
              <a:snd r:embed="rId10" name="10.1.1.6 L1 Slide 4 7.wav"/>
            </a:hlinkClick>
            <a:extLst>
              <a:ext uri="{FF2B5EF4-FFF2-40B4-BE49-F238E27FC236}">
                <a16:creationId xmlns:a16="http://schemas.microsoft.com/office/drawing/2014/main" id="{D9310D7C-BEBA-3CF9-246F-1E9C7718C82C}"/>
              </a:ext>
            </a:extLst>
          </p:cNvPr>
          <p:cNvSpPr/>
          <p:nvPr/>
        </p:nvSpPr>
        <p:spPr>
          <a:xfrm>
            <a:off x="240212" y="5144359"/>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7</a:t>
            </a:r>
          </a:p>
        </p:txBody>
      </p:sp>
      <p:sp>
        <p:nvSpPr>
          <p:cNvPr id="28" name="Action Button: Custom 16">
            <a:hlinkClick r:id="" action="ppaction://noaction" highlightClick="1">
              <a:snd r:embed="rId11" name="10.1.1.6 L1 Slide 4 8.wav"/>
            </a:hlinkClick>
            <a:extLst>
              <a:ext uri="{FF2B5EF4-FFF2-40B4-BE49-F238E27FC236}">
                <a16:creationId xmlns:a16="http://schemas.microsoft.com/office/drawing/2014/main" id="{AA7F6A7C-1910-0ED0-CC2A-7DC5BF3672FE}"/>
              </a:ext>
            </a:extLst>
          </p:cNvPr>
          <p:cNvSpPr/>
          <p:nvPr/>
        </p:nvSpPr>
        <p:spPr>
          <a:xfrm>
            <a:off x="230018" y="5631498"/>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8</a:t>
            </a:r>
          </a:p>
        </p:txBody>
      </p:sp>
      <p:pic>
        <p:nvPicPr>
          <p:cNvPr id="31" name="Picture 30">
            <a:extLst>
              <a:ext uri="{FF2B5EF4-FFF2-40B4-BE49-F238E27FC236}">
                <a16:creationId xmlns:a16="http://schemas.microsoft.com/office/drawing/2014/main" id="{C342DF9A-E82A-1A7E-37FF-19E9F0A1B9E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1475" b="72045"/>
          <a:stretch/>
        </p:blipFill>
        <p:spPr>
          <a:xfrm>
            <a:off x="9840498" y="121330"/>
            <a:ext cx="820600" cy="832030"/>
          </a:xfrm>
          <a:prstGeom prst="rect">
            <a:avLst/>
          </a:prstGeom>
        </p:spPr>
      </p:pic>
      <p:sp>
        <p:nvSpPr>
          <p:cNvPr id="32" name="TextBox 31">
            <a:extLst>
              <a:ext uri="{FF2B5EF4-FFF2-40B4-BE49-F238E27FC236}">
                <a16:creationId xmlns:a16="http://schemas.microsoft.com/office/drawing/2014/main" id="{3CD3E057-F645-8C5A-35D4-610868FD768A}"/>
              </a:ext>
            </a:extLst>
          </p:cNvPr>
          <p:cNvSpPr txBox="1"/>
          <p:nvPr/>
        </p:nvSpPr>
        <p:spPr>
          <a:xfrm>
            <a:off x="170986" y="914827"/>
            <a:ext cx="1183275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Martin is writing about their experiences in an online forum for trans youth. Martin reads the message aloud to check it. Listen, is Martin writing about the other young people (you all) or about their parents (they)?</a:t>
            </a:r>
          </a:p>
        </p:txBody>
      </p:sp>
      <p:sp>
        <p:nvSpPr>
          <p:cNvPr id="38" name="Rectangle: Rounded Corners 37">
            <a:extLst>
              <a:ext uri="{FF2B5EF4-FFF2-40B4-BE49-F238E27FC236}">
                <a16:creationId xmlns:a16="http://schemas.microsoft.com/office/drawing/2014/main" id="{3FE6D731-12CF-99F5-C812-56156C4A9723}"/>
              </a:ext>
            </a:extLst>
          </p:cNvPr>
          <p:cNvSpPr/>
          <p:nvPr/>
        </p:nvSpPr>
        <p:spPr>
          <a:xfrm>
            <a:off x="10854812" y="267567"/>
            <a:ext cx="1039653" cy="3779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7594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4C73-2748-35C9-2873-160AE52A8FEF}"/>
              </a:ext>
            </a:extLst>
          </p:cNvPr>
          <p:cNvSpPr>
            <a:spLocks noGrp="1"/>
          </p:cNvSpPr>
          <p:nvPr>
            <p:ph type="title"/>
          </p:nvPr>
        </p:nvSpPr>
        <p:spPr>
          <a:xfrm>
            <a:off x="0" y="213557"/>
            <a:ext cx="4867276" cy="647577"/>
          </a:xfrm>
        </p:spPr>
        <p:txBody>
          <a:bodyPr>
            <a:normAutofit/>
          </a:bodyPr>
          <a:lstStyle/>
          <a:p>
            <a:r>
              <a:rPr lang="en-GB" dirty="0"/>
              <a:t>Singular </a:t>
            </a:r>
            <a:r>
              <a:rPr lang="en-GB" dirty="0" err="1"/>
              <a:t>oder</a:t>
            </a:r>
            <a:r>
              <a:rPr lang="en-GB" dirty="0"/>
              <a:t> Plural?</a:t>
            </a:r>
          </a:p>
        </p:txBody>
      </p:sp>
      <p:pic>
        <p:nvPicPr>
          <p:cNvPr id="31" name="Picture 30">
            <a:extLst>
              <a:ext uri="{FF2B5EF4-FFF2-40B4-BE49-F238E27FC236}">
                <a16:creationId xmlns:a16="http://schemas.microsoft.com/office/drawing/2014/main" id="{C342DF9A-E82A-1A7E-37FF-19E9F0A1B9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475" b="72045"/>
          <a:stretch/>
        </p:blipFill>
        <p:spPr>
          <a:xfrm>
            <a:off x="9699664" y="147211"/>
            <a:ext cx="1155148" cy="1171238"/>
          </a:xfrm>
          <a:prstGeom prst="rect">
            <a:avLst/>
          </a:prstGeom>
        </p:spPr>
      </p:pic>
      <p:sp>
        <p:nvSpPr>
          <p:cNvPr id="32" name="TextBox 31">
            <a:extLst>
              <a:ext uri="{FF2B5EF4-FFF2-40B4-BE49-F238E27FC236}">
                <a16:creationId xmlns:a16="http://schemas.microsoft.com/office/drawing/2014/main" id="{3CD3E057-F645-8C5A-35D4-610868FD768A}"/>
              </a:ext>
            </a:extLst>
          </p:cNvPr>
          <p:cNvSpPr txBox="1"/>
          <p:nvPr/>
        </p:nvSpPr>
        <p:spPr>
          <a:xfrm>
            <a:off x="170986" y="914827"/>
            <a:ext cx="118327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Martin is writing in their diary. Choose the right verb.</a:t>
            </a:r>
          </a:p>
        </p:txBody>
      </p:sp>
      <p:sp>
        <p:nvSpPr>
          <p:cNvPr id="38" name="Rectangle: Rounded Corners 37">
            <a:extLst>
              <a:ext uri="{FF2B5EF4-FFF2-40B4-BE49-F238E27FC236}">
                <a16:creationId xmlns:a16="http://schemas.microsoft.com/office/drawing/2014/main" id="{3FE6D731-12CF-99F5-C812-56156C4A9723}"/>
              </a:ext>
            </a:extLst>
          </p:cNvPr>
          <p:cNvSpPr/>
          <p:nvPr/>
        </p:nvSpPr>
        <p:spPr>
          <a:xfrm>
            <a:off x="10854812" y="267567"/>
            <a:ext cx="1039653" cy="3779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33" name="Picture 4" descr="Book, Blank, Write, Writing, Pen, Blank Book, Paper">
            <a:extLst>
              <a:ext uri="{FF2B5EF4-FFF2-40B4-BE49-F238E27FC236}">
                <a16:creationId xmlns:a16="http://schemas.microsoft.com/office/drawing/2014/main" id="{0B4AFC0B-DB19-7250-79D3-057701C8D872}"/>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89606" y="1438968"/>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8930BA-09A8-4C48-98DA-79774D161B00}"/>
              </a:ext>
            </a:extLst>
          </p:cNvPr>
          <p:cNvSpPr txBox="1"/>
          <p:nvPr/>
        </p:nvSpPr>
        <p:spPr>
          <a:xfrm>
            <a:off x="6197504" y="5016257"/>
            <a:ext cx="5177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ging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einkaufen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kaufte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|kauften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neue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Kleidung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6" name="TextBox 15">
            <a:extLst>
              <a:ext uri="{FF2B5EF4-FFF2-40B4-BE49-F238E27FC236}">
                <a16:creationId xmlns:a16="http://schemas.microsoft.com/office/drawing/2014/main" id="{7831297E-77DF-7BAE-C8EB-1E6B92331B53}"/>
              </a:ext>
            </a:extLst>
          </p:cNvPr>
          <p:cNvSpPr txBox="1"/>
          <p:nvPr/>
        </p:nvSpPr>
        <p:spPr>
          <a:xfrm>
            <a:off x="363065" y="1810194"/>
            <a:ext cx="57329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begann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seine Transition und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entschied</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für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neuen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17" name="TextBox 16">
            <a:extLst>
              <a:ext uri="{FF2B5EF4-FFF2-40B4-BE49-F238E27FC236}">
                <a16:creationId xmlns:a16="http://schemas.microsoft.com/office/drawing/2014/main" id="{95777E24-D4DA-0F13-F65F-E8F01D7C9D79}"/>
              </a:ext>
            </a:extLst>
          </p:cNvPr>
          <p:cNvSpPr txBox="1"/>
          <p:nvPr/>
        </p:nvSpPr>
        <p:spPr>
          <a:xfrm>
            <a:off x="363065" y="2888333"/>
            <a:ext cx="57329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Leider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waren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einige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Menschen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böse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fragte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fragten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dem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alten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8" name="TextBox 17">
            <a:extLst>
              <a:ext uri="{FF2B5EF4-FFF2-40B4-BE49-F238E27FC236}">
                <a16:creationId xmlns:a16="http://schemas.microsoft.com/office/drawing/2014/main" id="{1A55431D-3D9E-E0B4-83AB-70773EAA1442}"/>
              </a:ext>
            </a:extLst>
          </p:cNvPr>
          <p:cNvSpPr txBox="1"/>
          <p:nvPr/>
        </p:nvSpPr>
        <p:spPr>
          <a:xfrm>
            <a:off x="345100" y="4022223"/>
            <a:ext cx="56314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merkten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dass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traurig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war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unterstützte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unterstützten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9" name="TextBox 18">
            <a:extLst>
              <a:ext uri="{FF2B5EF4-FFF2-40B4-BE49-F238E27FC236}">
                <a16:creationId xmlns:a16="http://schemas.microsoft.com/office/drawing/2014/main" id="{4E6B5E04-35FF-C83B-447F-1A09BB62B648}"/>
              </a:ext>
            </a:extLst>
          </p:cNvPr>
          <p:cNvSpPr txBox="1"/>
          <p:nvPr/>
        </p:nvSpPr>
        <p:spPr>
          <a:xfrm>
            <a:off x="363065" y="4935188"/>
            <a:ext cx="55955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Vor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Transition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hatte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Angst.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wusste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|wussten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dass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einige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Menschen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gemein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20" name="TextBox 19">
            <a:extLst>
              <a:ext uri="{FF2B5EF4-FFF2-40B4-BE49-F238E27FC236}">
                <a16:creationId xmlns:a16="http://schemas.microsoft.com/office/drawing/2014/main" id="{7AE60854-8C0F-8D9C-33D5-FEDF51A1F5F6}"/>
              </a:ext>
            </a:extLst>
          </p:cNvPr>
          <p:cNvSpPr txBox="1"/>
          <p:nvPr/>
        </p:nvSpPr>
        <p:spPr>
          <a:xfrm>
            <a:off x="6197505" y="1848236"/>
            <a:ext cx="5177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und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wollten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kurze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Haare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saß</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saßen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zusammen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beim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Friseur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1" name="TextBox 20">
            <a:extLst>
              <a:ext uri="{FF2B5EF4-FFF2-40B4-BE49-F238E27FC236}">
                <a16:creationId xmlns:a16="http://schemas.microsoft.com/office/drawing/2014/main" id="{A2E36E02-3823-32E5-9D7B-170A22E3AC47}"/>
              </a:ext>
            </a:extLst>
          </p:cNvPr>
          <p:cNvSpPr txBox="1"/>
          <p:nvPr/>
        </p:nvSpPr>
        <p:spPr>
          <a:xfrm>
            <a:off x="6182476" y="2827196"/>
            <a:ext cx="55606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Friseur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sagte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sagten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schön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unsere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Haare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waren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2" name="TextBox 21">
            <a:extLst>
              <a:ext uri="{FF2B5EF4-FFF2-40B4-BE49-F238E27FC236}">
                <a16:creationId xmlns:a16="http://schemas.microsoft.com/office/drawing/2014/main" id="{1CF244AA-FBE4-0752-5837-27E8AB1AF3A7}"/>
              </a:ext>
            </a:extLst>
          </p:cNvPr>
          <p:cNvSpPr txBox="1"/>
          <p:nvPr/>
        </p:nvSpPr>
        <p:spPr>
          <a:xfrm>
            <a:off x="6182476" y="4037297"/>
            <a:ext cx="55606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Das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dachte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auch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Er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machte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|machten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Foto</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7" name="Rectangle: Rounded Corners 6">
            <a:extLst>
              <a:ext uri="{FF2B5EF4-FFF2-40B4-BE49-F238E27FC236}">
                <a16:creationId xmlns:a16="http://schemas.microsoft.com/office/drawing/2014/main" id="{54D444E2-85AE-9794-6CAC-55A625D999CB}"/>
              </a:ext>
            </a:extLst>
          </p:cNvPr>
          <p:cNvSpPr/>
          <p:nvPr/>
        </p:nvSpPr>
        <p:spPr>
          <a:xfrm>
            <a:off x="5878287" y="146152"/>
            <a:ext cx="3862539" cy="8556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beim</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Friseur</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at the hairdresser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accent4">
                    <a:lumMod val="20000"/>
                    <a:lumOff val="80000"/>
                  </a:schemeClr>
                </a:solidFill>
                <a:latin typeface="Century Gothic"/>
              </a:rPr>
              <a:t>böse</a:t>
            </a:r>
            <a:r>
              <a:rPr lang="en-GB" dirty="0">
                <a:solidFill>
                  <a:schemeClr val="accent4">
                    <a:lumMod val="20000"/>
                    <a:lumOff val="80000"/>
                  </a:schemeClr>
                </a:solidFill>
                <a:latin typeface="Century Gothic"/>
              </a:rPr>
              <a:t> – evil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accent4">
                    <a:lumMod val="20000"/>
                    <a:lumOff val="80000"/>
                  </a:schemeClr>
                </a:solidFill>
                <a:latin typeface="Century Gothic"/>
              </a:rPr>
              <a:t>gemein</a:t>
            </a:r>
            <a:r>
              <a:rPr lang="en-GB" dirty="0">
                <a:solidFill>
                  <a:schemeClr val="accent4">
                    <a:lumMod val="20000"/>
                    <a:lumOff val="80000"/>
                  </a:schemeClr>
                </a:solidFill>
                <a:latin typeface="Century Gothic"/>
              </a:rPr>
              <a:t> – mean </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pic>
        <p:nvPicPr>
          <p:cNvPr id="1026" name="Picture 2" descr="Free illustrations of Hatching">
            <a:extLst>
              <a:ext uri="{FF2B5EF4-FFF2-40B4-BE49-F238E27FC236}">
                <a16:creationId xmlns:a16="http://schemas.microsoft.com/office/drawing/2014/main" id="{02E9BD2C-4076-EFED-BE46-A70987A30BF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50" t="42777" r="38550" b="40151"/>
          <a:stretch/>
        </p:blipFill>
        <p:spPr bwMode="auto">
          <a:xfrm>
            <a:off x="363066" y="1891746"/>
            <a:ext cx="770410" cy="2755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illustrations of Hatching">
            <a:extLst>
              <a:ext uri="{FF2B5EF4-FFF2-40B4-BE49-F238E27FC236}">
                <a16:creationId xmlns:a16="http://schemas.microsoft.com/office/drawing/2014/main" id="{C4D8465F-3D27-F0DA-BD9D-F2921A848A2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50" t="42777" r="38550" b="40151"/>
          <a:stretch/>
        </p:blipFill>
        <p:spPr bwMode="auto">
          <a:xfrm>
            <a:off x="2201391" y="1891746"/>
            <a:ext cx="770410" cy="27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D3CD75-F42B-C25A-5D1A-F4B254D71A28}"/>
              </a:ext>
            </a:extLst>
          </p:cNvPr>
          <p:cNvSpPr/>
          <p:nvPr/>
        </p:nvSpPr>
        <p:spPr>
          <a:xfrm>
            <a:off x="1695450" y="2202179"/>
            <a:ext cx="1704975" cy="336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27" name="Picture 2" descr="Free illustrations of Hatching">
            <a:extLst>
              <a:ext uri="{FF2B5EF4-FFF2-40B4-BE49-F238E27FC236}">
                <a16:creationId xmlns:a16="http://schemas.microsoft.com/office/drawing/2014/main" id="{9563115B-2644-15AE-15A0-0990257185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2048433" y="2956985"/>
            <a:ext cx="923368" cy="330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illustrations of Hatching">
            <a:extLst>
              <a:ext uri="{FF2B5EF4-FFF2-40B4-BE49-F238E27FC236}">
                <a16:creationId xmlns:a16="http://schemas.microsoft.com/office/drawing/2014/main" id="{605627AA-C707-7968-6471-8D21F3D8FB3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2938741" y="2956985"/>
            <a:ext cx="1376084" cy="3198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ree illustrations of Hatching">
            <a:extLst>
              <a:ext uri="{FF2B5EF4-FFF2-40B4-BE49-F238E27FC236}">
                <a16:creationId xmlns:a16="http://schemas.microsoft.com/office/drawing/2014/main" id="{4FC90FC3-E1A8-AB0A-FE85-D081F106F88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45100" y="3271368"/>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314F5C1F-BE2C-9166-C049-8E0F34026BA5}"/>
              </a:ext>
            </a:extLst>
          </p:cNvPr>
          <p:cNvSpPr/>
          <p:nvPr/>
        </p:nvSpPr>
        <p:spPr>
          <a:xfrm>
            <a:off x="826224" y="3287689"/>
            <a:ext cx="862918" cy="3297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37" name="Picture 2" descr="Free illustrations of Hatching">
            <a:extLst>
              <a:ext uri="{FF2B5EF4-FFF2-40B4-BE49-F238E27FC236}">
                <a16:creationId xmlns:a16="http://schemas.microsoft.com/office/drawing/2014/main" id="{2B985C9B-2ADF-B9BB-B994-FE92AE3F1F5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69388" y="4081208"/>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ree illustrations of Hatching">
            <a:extLst>
              <a:ext uri="{FF2B5EF4-FFF2-40B4-BE49-F238E27FC236}">
                <a16:creationId xmlns:a16="http://schemas.microsoft.com/office/drawing/2014/main" id="{6A7B3E2C-4CF9-1FAD-1AFF-E314963DFB5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5495407" y="4081208"/>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EB5E0D24-3387-6AC5-6A80-FECC7BC9D998}"/>
              </a:ext>
            </a:extLst>
          </p:cNvPr>
          <p:cNvSpPr/>
          <p:nvPr/>
        </p:nvSpPr>
        <p:spPr>
          <a:xfrm>
            <a:off x="395147" y="4370923"/>
            <a:ext cx="1576527" cy="2873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2" name="Picture 2" descr="Free illustrations of Hatching">
            <a:extLst>
              <a:ext uri="{FF2B5EF4-FFF2-40B4-BE49-F238E27FC236}">
                <a16:creationId xmlns:a16="http://schemas.microsoft.com/office/drawing/2014/main" id="{FB1F00A4-E0D5-A754-3357-48803540E9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918731" y="4936974"/>
            <a:ext cx="938643" cy="3357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illustrations of Hatching">
            <a:extLst>
              <a:ext uri="{FF2B5EF4-FFF2-40B4-BE49-F238E27FC236}">
                <a16:creationId xmlns:a16="http://schemas.microsoft.com/office/drawing/2014/main" id="{B2EAB076-9949-D883-07D1-4BA0805B97B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770436" y="4949720"/>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Free illustrations of Hatching">
            <a:extLst>
              <a:ext uri="{FF2B5EF4-FFF2-40B4-BE49-F238E27FC236}">
                <a16:creationId xmlns:a16="http://schemas.microsoft.com/office/drawing/2014/main" id="{81833AE1-FC0E-51E9-7B9A-4738A766701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5024183" y="4971166"/>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F666AA2F-D6FC-D888-D71B-37F3384565BF}"/>
              </a:ext>
            </a:extLst>
          </p:cNvPr>
          <p:cNvSpPr/>
          <p:nvPr/>
        </p:nvSpPr>
        <p:spPr>
          <a:xfrm>
            <a:off x="1321517" y="5316697"/>
            <a:ext cx="1135934" cy="2459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6" name="Picture 2" descr="Free illustrations of Hatching">
            <a:extLst>
              <a:ext uri="{FF2B5EF4-FFF2-40B4-BE49-F238E27FC236}">
                <a16:creationId xmlns:a16="http://schemas.microsoft.com/office/drawing/2014/main" id="{34C9DACF-33FA-D9CE-D1ED-164D15D0BA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6224964" y="1863035"/>
            <a:ext cx="1709460" cy="39727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Free illustrations of Hatching">
            <a:extLst>
              <a:ext uri="{FF2B5EF4-FFF2-40B4-BE49-F238E27FC236}">
                <a16:creationId xmlns:a16="http://schemas.microsoft.com/office/drawing/2014/main" id="{1B7D6696-9665-BB5A-E0AB-D16D538F3AB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10496550" y="1865937"/>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54C18B5E-156A-A5EA-21C3-AD09CBF766DE}"/>
              </a:ext>
            </a:extLst>
          </p:cNvPr>
          <p:cNvSpPr/>
          <p:nvPr/>
        </p:nvSpPr>
        <p:spPr>
          <a:xfrm>
            <a:off x="6182476" y="2260312"/>
            <a:ext cx="646949" cy="295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9" name="Picture 2" descr="Free illustrations of Hatching">
            <a:extLst>
              <a:ext uri="{FF2B5EF4-FFF2-40B4-BE49-F238E27FC236}">
                <a16:creationId xmlns:a16="http://schemas.microsoft.com/office/drawing/2014/main" id="{66243BD3-87FA-867E-6A64-7556E30520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6145627" y="2824756"/>
            <a:ext cx="1709460" cy="3972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Free illustrations of Hatching">
            <a:extLst>
              <a:ext uri="{FF2B5EF4-FFF2-40B4-BE49-F238E27FC236}">
                <a16:creationId xmlns:a16="http://schemas.microsoft.com/office/drawing/2014/main" id="{FECDE153-CF8B-531C-374C-735B25CD7B1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10761999" y="2875991"/>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49BA5212-48B7-DDD1-E214-0BF57308373F}"/>
              </a:ext>
            </a:extLst>
          </p:cNvPr>
          <p:cNvSpPr/>
          <p:nvPr/>
        </p:nvSpPr>
        <p:spPr>
          <a:xfrm>
            <a:off x="6182476" y="3183689"/>
            <a:ext cx="904124" cy="306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52" name="Picture 2" descr="Free illustrations of Hatching">
            <a:extLst>
              <a:ext uri="{FF2B5EF4-FFF2-40B4-BE49-F238E27FC236}">
                <a16:creationId xmlns:a16="http://schemas.microsoft.com/office/drawing/2014/main" id="{B21FACB1-6D60-7F0B-C1A6-7EFEFB2EF79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7721873" y="4075834"/>
            <a:ext cx="825038" cy="3437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ree illustrations of Hatching">
            <a:extLst>
              <a:ext uri="{FF2B5EF4-FFF2-40B4-BE49-F238E27FC236}">
                <a16:creationId xmlns:a16="http://schemas.microsoft.com/office/drawing/2014/main" id="{09FD0A19-DEDA-5C50-BCEF-3168FA280F1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9259702" y="4067612"/>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668C5E8C-E960-8DC7-3D6A-C0EAE62BA201}"/>
              </a:ext>
            </a:extLst>
          </p:cNvPr>
          <p:cNvSpPr/>
          <p:nvPr/>
        </p:nvSpPr>
        <p:spPr>
          <a:xfrm>
            <a:off x="7269811" y="4413643"/>
            <a:ext cx="1277100" cy="316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55" name="Picture 2" descr="Free illustrations of Hatching">
            <a:extLst>
              <a:ext uri="{FF2B5EF4-FFF2-40B4-BE49-F238E27FC236}">
                <a16:creationId xmlns:a16="http://schemas.microsoft.com/office/drawing/2014/main" id="{B740D430-6337-40DB-D852-F0148CA9D8B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6250066" y="5052888"/>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Free illustrations of Hatching">
            <a:extLst>
              <a:ext uri="{FF2B5EF4-FFF2-40B4-BE49-F238E27FC236}">
                <a16:creationId xmlns:a16="http://schemas.microsoft.com/office/drawing/2014/main" id="{8C72AEEE-7EA9-6A74-5145-454CA44FF33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9201576" y="5039994"/>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7E311E4B-6B8C-DF52-15BF-7E6F824545C2}"/>
              </a:ext>
            </a:extLst>
          </p:cNvPr>
          <p:cNvSpPr/>
          <p:nvPr/>
        </p:nvSpPr>
        <p:spPr>
          <a:xfrm>
            <a:off x="7118932" y="5377043"/>
            <a:ext cx="1043993" cy="346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1050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5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40" grpId="0" animBg="1"/>
      <p:bldP spid="45" grpId="0" animBg="1"/>
      <p:bldP spid="48" grpId="0" animBg="1"/>
      <p:bldP spid="51" grpId="0" animBg="1"/>
      <p:bldP spid="54"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863-F721-08F4-B870-2D76BD1A9F0B}"/>
              </a:ext>
            </a:extLst>
          </p:cNvPr>
          <p:cNvSpPr>
            <a:spLocks noGrp="1"/>
          </p:cNvSpPr>
          <p:nvPr>
            <p:ph type="title"/>
          </p:nvPr>
        </p:nvSpPr>
        <p:spPr>
          <a:xfrm>
            <a:off x="0" y="213557"/>
            <a:ext cx="3759200" cy="647577"/>
          </a:xfrm>
        </p:spPr>
        <p:txBody>
          <a:bodyPr/>
          <a:lstStyle/>
          <a:p>
            <a:r>
              <a:rPr lang="en-GB" dirty="0"/>
              <a:t>Ich bin Sophia!</a:t>
            </a:r>
          </a:p>
        </p:txBody>
      </p:sp>
      <p:sp>
        <p:nvSpPr>
          <p:cNvPr id="4" name="TextBox 3">
            <a:extLst>
              <a:ext uri="{FF2B5EF4-FFF2-40B4-BE49-F238E27FC236}">
                <a16:creationId xmlns:a16="http://schemas.microsoft.com/office/drawing/2014/main" id="{D9D40FB2-5561-E095-91A1-0E0D716F3B3F}"/>
              </a:ext>
            </a:extLst>
          </p:cNvPr>
          <p:cNvSpPr txBox="1"/>
          <p:nvPr/>
        </p:nvSpPr>
        <p:spPr>
          <a:xfrm>
            <a:off x="373062" y="1083445"/>
            <a:ext cx="111828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Schau</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den Film an. Was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wissen</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über</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Sophia?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6" name="Cloud 5">
            <a:extLst>
              <a:ext uri="{FF2B5EF4-FFF2-40B4-BE49-F238E27FC236}">
                <a16:creationId xmlns:a16="http://schemas.microsoft.com/office/drawing/2014/main" id="{7213DDA5-55B5-59DF-F265-8E72A208E3E7}"/>
              </a:ext>
            </a:extLst>
          </p:cNvPr>
          <p:cNvSpPr/>
          <p:nvPr/>
        </p:nvSpPr>
        <p:spPr>
          <a:xfrm>
            <a:off x="1763588" y="1803743"/>
            <a:ext cx="7977312" cy="4275612"/>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Sophia was born as a boy.</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now lives as a girl.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Sophia has a new name.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doesn’t like being called by her old name.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goes to school as a girl.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is out as trans. The school and parents know.</a:t>
            </a:r>
          </a:p>
        </p:txBody>
      </p:sp>
      <p:sp>
        <p:nvSpPr>
          <p:cNvPr id="7" name="Rectangle: Rounded Corners 6">
            <a:extLst>
              <a:ext uri="{FF2B5EF4-FFF2-40B4-BE49-F238E27FC236}">
                <a16:creationId xmlns:a16="http://schemas.microsoft.com/office/drawing/2014/main" id="{0C7690A4-33C0-A644-B9DB-DA9474A43905}"/>
              </a:ext>
            </a:extLst>
          </p:cNvPr>
          <p:cNvSpPr/>
          <p:nvPr/>
        </p:nvSpPr>
        <p:spPr>
          <a:xfrm>
            <a:off x="10795000" y="213557"/>
            <a:ext cx="1168400" cy="3960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9747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3235</Words>
  <Application>Microsoft Macintosh PowerPoint</Application>
  <PresentationFormat>Widescreen</PresentationFormat>
  <Paragraphs>327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NCELP_German_2022</vt:lpstr>
      <vt:lpstr>Imperfect tense vocab</vt:lpstr>
      <vt:lpstr>Hatte, war, gab</vt:lpstr>
      <vt:lpstr>Ich heiße jetzt Martin</vt:lpstr>
      <vt:lpstr>Ich heiße jetzt Martin</vt:lpstr>
      <vt:lpstr>Das Imperfekt [1/2]</vt:lpstr>
      <vt:lpstr>Das Imperfekt [2/2]</vt:lpstr>
      <vt:lpstr>Ich bin Martin</vt:lpstr>
      <vt:lpstr>Singular oder Plural?</vt:lpstr>
      <vt:lpstr>Ich bin Sophia!</vt:lpstr>
      <vt:lpstr>Ich bin Sophia!</vt:lpstr>
      <vt:lpstr>Ich bin Sophia!</vt:lpstr>
      <vt:lpstr>Ich bin Sophia! Antworten</vt:lpstr>
      <vt:lpstr>Ich bin Sophia! Antworten</vt:lpstr>
      <vt:lpstr>Namibia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36</cp:revision>
  <dcterms:created xsi:type="dcterms:W3CDTF">2022-11-29T15:02:33Z</dcterms:created>
  <dcterms:modified xsi:type="dcterms:W3CDTF">2023-02-16T16:27:06Z</dcterms:modified>
</cp:coreProperties>
</file>