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9" r:id="rId2"/>
    <p:sldId id="282" r:id="rId3"/>
    <p:sldId id="438" r:id="rId4"/>
    <p:sldId id="439" r:id="rId5"/>
    <p:sldId id="440" r:id="rId6"/>
    <p:sldId id="441" r:id="rId7"/>
    <p:sldId id="442" r:id="rId8"/>
    <p:sldId id="443" r:id="rId9"/>
    <p:sldId id="382" r:id="rId10"/>
    <p:sldId id="383" r:id="rId11"/>
    <p:sldId id="444" r:id="rId12"/>
    <p:sldId id="288" r:id="rId13"/>
    <p:sldId id="284" r:id="rId14"/>
    <p:sldId id="484" r:id="rId15"/>
    <p:sldId id="510" r:id="rId16"/>
    <p:sldId id="511" r:id="rId17"/>
    <p:sldId id="512" r:id="rId18"/>
    <p:sldId id="513" r:id="rId19"/>
    <p:sldId id="514" r:id="rId20"/>
    <p:sldId id="515" r:id="rId21"/>
    <p:sldId id="481" r:id="rId22"/>
    <p:sldId id="482" r:id="rId23"/>
    <p:sldId id="485"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736DAD-4889-4F8B-B187-C229886FE4E5}" v="3" dt="2021-02-16T12:53:20.7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67" d="100"/>
          <a:sy n="67" d="100"/>
        </p:scale>
        <p:origin x="7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Moss" userId="635a8712-2fa3-4fac-8927-10587cdfe00c" providerId="ADAL" clId="{8C736DAD-4889-4F8B-B187-C229886FE4E5}"/>
    <pc:docChg chg="custSel addSld modSld sldOrd">
      <pc:chgData name="Charlotte Moss" userId="635a8712-2fa3-4fac-8927-10587cdfe00c" providerId="ADAL" clId="{8C736DAD-4889-4F8B-B187-C229886FE4E5}" dt="2021-02-16T12:56:26.707" v="48"/>
      <pc:docMkLst>
        <pc:docMk/>
      </pc:docMkLst>
      <pc:sldChg chg="modSp mod">
        <pc:chgData name="Charlotte Moss" userId="635a8712-2fa3-4fac-8927-10587cdfe00c" providerId="ADAL" clId="{8C736DAD-4889-4F8B-B187-C229886FE4E5}" dt="2021-02-16T12:53:27.374" v="46" actId="20577"/>
        <pc:sldMkLst>
          <pc:docMk/>
          <pc:sldMk cId="873547239" sldId="284"/>
        </pc:sldMkLst>
        <pc:spChg chg="mod">
          <ac:chgData name="Charlotte Moss" userId="635a8712-2fa3-4fac-8927-10587cdfe00c" providerId="ADAL" clId="{8C736DAD-4889-4F8B-B187-C229886FE4E5}" dt="2021-02-16T12:53:27.374" v="46" actId="20577"/>
          <ac:spMkLst>
            <pc:docMk/>
            <pc:sldMk cId="873547239" sldId="284"/>
            <ac:spMk id="7" creationId="{E7D76F78-96CE-0B43-AB66-B64A1E76CA07}"/>
          </ac:spMkLst>
        </pc:spChg>
      </pc:sldChg>
      <pc:sldChg chg="add">
        <pc:chgData name="Charlotte Moss" userId="635a8712-2fa3-4fac-8927-10587cdfe00c" providerId="ADAL" clId="{8C736DAD-4889-4F8B-B187-C229886FE4E5}" dt="2021-02-16T12:50:10.024" v="30"/>
        <pc:sldMkLst>
          <pc:docMk/>
          <pc:sldMk cId="3339927935" sldId="481"/>
        </pc:sldMkLst>
      </pc:sldChg>
      <pc:sldChg chg="add">
        <pc:chgData name="Charlotte Moss" userId="635a8712-2fa3-4fac-8927-10587cdfe00c" providerId="ADAL" clId="{8C736DAD-4889-4F8B-B187-C229886FE4E5}" dt="2021-02-16T12:53:20.716" v="38"/>
        <pc:sldMkLst>
          <pc:docMk/>
          <pc:sldMk cId="1578978712" sldId="482"/>
        </pc:sldMkLst>
      </pc:sldChg>
      <pc:sldChg chg="add">
        <pc:chgData name="Charlotte Moss" userId="635a8712-2fa3-4fac-8927-10587cdfe00c" providerId="ADAL" clId="{8C736DAD-4889-4F8B-B187-C229886FE4E5}" dt="2021-02-16T12:49:15.483" v="0"/>
        <pc:sldMkLst>
          <pc:docMk/>
          <pc:sldMk cId="1130870011" sldId="484"/>
        </pc:sldMkLst>
      </pc:sldChg>
      <pc:sldChg chg="modSp add mod">
        <pc:chgData name="Charlotte Moss" userId="635a8712-2fa3-4fac-8927-10587cdfe00c" providerId="ADAL" clId="{8C736DAD-4889-4F8B-B187-C229886FE4E5}" dt="2021-02-16T12:53:20.861" v="39" actId="27636"/>
        <pc:sldMkLst>
          <pc:docMk/>
          <pc:sldMk cId="2389094468" sldId="485"/>
        </pc:sldMkLst>
        <pc:spChg chg="mod">
          <ac:chgData name="Charlotte Moss" userId="635a8712-2fa3-4fac-8927-10587cdfe00c" providerId="ADAL" clId="{8C736DAD-4889-4F8B-B187-C229886FE4E5}" dt="2021-02-16T12:53:20.861" v="39" actId="27636"/>
          <ac:spMkLst>
            <pc:docMk/>
            <pc:sldMk cId="2389094468" sldId="485"/>
            <ac:spMk id="4" creationId="{00000000-0000-0000-0000-000000000000}"/>
          </ac:spMkLst>
        </pc:spChg>
      </pc:sldChg>
      <pc:sldChg chg="add">
        <pc:chgData name="Charlotte Moss" userId="635a8712-2fa3-4fac-8927-10587cdfe00c" providerId="ADAL" clId="{8C736DAD-4889-4F8B-B187-C229886FE4E5}" dt="2021-02-16T12:50:10.024" v="30"/>
        <pc:sldMkLst>
          <pc:docMk/>
          <pc:sldMk cId="1128234852" sldId="510"/>
        </pc:sldMkLst>
      </pc:sldChg>
      <pc:sldChg chg="add ord">
        <pc:chgData name="Charlotte Moss" userId="635a8712-2fa3-4fac-8927-10587cdfe00c" providerId="ADAL" clId="{8C736DAD-4889-4F8B-B187-C229886FE4E5}" dt="2021-02-16T12:56:26.707" v="48"/>
        <pc:sldMkLst>
          <pc:docMk/>
          <pc:sldMk cId="1778957134" sldId="511"/>
        </pc:sldMkLst>
      </pc:sldChg>
      <pc:sldChg chg="add">
        <pc:chgData name="Charlotte Moss" userId="635a8712-2fa3-4fac-8927-10587cdfe00c" providerId="ADAL" clId="{8C736DAD-4889-4F8B-B187-C229886FE4E5}" dt="2021-02-16T12:50:10.024" v="30"/>
        <pc:sldMkLst>
          <pc:docMk/>
          <pc:sldMk cId="2041533815" sldId="512"/>
        </pc:sldMkLst>
      </pc:sldChg>
      <pc:sldChg chg="add">
        <pc:chgData name="Charlotte Moss" userId="635a8712-2fa3-4fac-8927-10587cdfe00c" providerId="ADAL" clId="{8C736DAD-4889-4F8B-B187-C229886FE4E5}" dt="2021-02-16T12:50:10.024" v="30"/>
        <pc:sldMkLst>
          <pc:docMk/>
          <pc:sldMk cId="3999249999" sldId="513"/>
        </pc:sldMkLst>
      </pc:sldChg>
      <pc:sldChg chg="add">
        <pc:chgData name="Charlotte Moss" userId="635a8712-2fa3-4fac-8927-10587cdfe00c" providerId="ADAL" clId="{8C736DAD-4889-4F8B-B187-C229886FE4E5}" dt="2021-02-16T12:50:10.024" v="30"/>
        <pc:sldMkLst>
          <pc:docMk/>
          <pc:sldMk cId="355787897" sldId="514"/>
        </pc:sldMkLst>
      </pc:sldChg>
      <pc:sldChg chg="add">
        <pc:chgData name="Charlotte Moss" userId="635a8712-2fa3-4fac-8927-10587cdfe00c" providerId="ADAL" clId="{8C736DAD-4889-4F8B-B187-C229886FE4E5}" dt="2021-02-16T12:50:10.024" v="30"/>
        <pc:sldMkLst>
          <pc:docMk/>
          <pc:sldMk cId="2985756179" sldId="51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FC2056-33D3-4FE5-BB43-6E87650AFB5B}" type="datetimeFigureOut">
              <a:rPr lang="en-GB" smtClean="0"/>
              <a:t>16/02/2021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CEA412-95E1-4F77-B878-BCF2F92DECBB}" type="slidenum">
              <a:rPr lang="en-GB" smtClean="0"/>
              <a:t>‹#›</a:t>
            </a:fld>
            <a:endParaRPr lang="en-GB"/>
          </a:p>
        </p:txBody>
      </p:sp>
    </p:spTree>
    <p:extLst>
      <p:ext uri="{BB962C8B-B14F-4D97-AF65-F5344CB8AC3E}">
        <p14:creationId xmlns:p14="http://schemas.microsoft.com/office/powerpoint/2010/main" val="409251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Artwork by Steve Clarke. All additional pictures selected are available under a Creative Commons license, no attribution required.</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distinguishing between [s] or [ss] pronounced as English ‘s’, or [s] pronounced as English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a:t>
            </a:r>
            <a:r>
              <a:rPr lang="en-GB" dirty="0"/>
              <a:t>Students identify if the sounds highlighted in yellow are a match, ‘snap’ (like the card game) by pronouncing the words aloud and comparing them. </a:t>
            </a:r>
            <a:br>
              <a:rPr lang="en-GB" dirty="0"/>
            </a:br>
            <a:r>
              <a:rPr lang="en-GB" dirty="0"/>
              <a:t>2. Play FOUR times with class and give students a few seconds to pronounce in pairs and decide, before taking the class answer</a:t>
            </a:r>
            <a:r>
              <a:rPr lang="en-GB" baseline="0" dirty="0"/>
              <a:t> each time. The answers are animated.</a:t>
            </a:r>
            <a:br>
              <a:rPr lang="en-GB" dirty="0"/>
            </a:br>
            <a:r>
              <a:rPr lang="en-GB" baseline="0" dirty="0"/>
              <a:t>3. </a:t>
            </a:r>
            <a:r>
              <a:rPr lang="en-GB" dirty="0"/>
              <a:t>Then pairs can play against each other – one student choosing and pronouncing two words and the other student deciding whether they make a matching snap pair or not. </a:t>
            </a:r>
          </a:p>
          <a:p>
            <a:r>
              <a:rPr lang="en-GB" dirty="0"/>
              <a:t>4. The words have been chosen from the pre-learn and consolidation and cluster lists as well as the vocabulary students are expected to have learnt in advance of this lesson.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aseline="0" dirty="0" err="1"/>
              <a:t>essen</a:t>
            </a:r>
            <a:r>
              <a:rPr lang="en-GB" baseline="0" dirty="0"/>
              <a:t> [323] </a:t>
            </a:r>
            <a:r>
              <a:rPr lang="en-GB" sz="1200" dirty="0" err="1">
                <a:solidFill>
                  <a:srgbClr val="1F4E79"/>
                </a:solidFill>
                <a:latin typeface="Century Gothic" panose="020B0502020202020204" pitchFamily="34" charset="0"/>
              </a:rPr>
              <a:t>Fu</a:t>
            </a:r>
            <a:r>
              <a:rPr lang="en-GB" sz="1200" dirty="0" err="1">
                <a:solidFill>
                  <a:srgbClr val="EEC100"/>
                </a:solidFill>
                <a:latin typeface="Century Gothic" panose="020B0502020202020204" pitchFamily="34" charset="0"/>
              </a:rPr>
              <a:t>ß</a:t>
            </a:r>
            <a:r>
              <a:rPr lang="en-GB" sz="1200" dirty="0" err="1">
                <a:solidFill>
                  <a:srgbClr val="1F4E79"/>
                </a:solidFill>
                <a:latin typeface="Century Gothic" panose="020B0502020202020204" pitchFamily="34" charset="0"/>
              </a:rPr>
              <a:t>ball</a:t>
            </a:r>
            <a:r>
              <a:rPr lang="en-GB" sz="1200" baseline="0" dirty="0">
                <a:solidFill>
                  <a:srgbClr val="1F4E79"/>
                </a:solidFill>
                <a:latin typeface="Century Gothic" panose="020B0502020202020204" pitchFamily="34" charset="0"/>
              </a:rPr>
              <a:t> [1277] </a:t>
            </a:r>
            <a:r>
              <a:rPr lang="en-GB" sz="1200" baseline="0" dirty="0" err="1">
                <a:solidFill>
                  <a:srgbClr val="1F4E79"/>
                </a:solidFill>
                <a:latin typeface="Century Gothic" panose="020B0502020202020204" pitchFamily="34" charset="0"/>
              </a:rPr>
              <a:t>reisen</a:t>
            </a:r>
            <a:r>
              <a:rPr lang="en-GB" sz="1200" baseline="0" dirty="0">
                <a:solidFill>
                  <a:srgbClr val="1F4E79"/>
                </a:solidFill>
                <a:latin typeface="Century Gothic" panose="020B0502020202020204" pitchFamily="34" charset="0"/>
              </a:rPr>
              <a:t> [933] </a:t>
            </a:r>
            <a:r>
              <a:rPr lang="en-GB" sz="1200" dirty="0" err="1">
                <a:solidFill>
                  <a:srgbClr val="1F4E79"/>
                </a:solidFill>
                <a:latin typeface="Century Gothic" panose="020B0502020202020204" pitchFamily="34" charset="0"/>
              </a:rPr>
              <a:t>hei</a:t>
            </a:r>
            <a:r>
              <a:rPr lang="en-GB" sz="1200" dirty="0" err="1">
                <a:solidFill>
                  <a:srgbClr val="EEC100"/>
                </a:solidFill>
                <a:latin typeface="Century Gothic" panose="020B0502020202020204" pitchFamily="34" charset="0"/>
              </a:rPr>
              <a:t>ß</a:t>
            </a:r>
            <a:r>
              <a:rPr lang="en-GB" sz="1200" dirty="0" err="1">
                <a:solidFill>
                  <a:srgbClr val="1F4E79"/>
                </a:solidFill>
                <a:latin typeface="Century Gothic" panose="020B0502020202020204" pitchFamily="34" charset="0"/>
              </a:rPr>
              <a:t>en</a:t>
            </a:r>
            <a:r>
              <a:rPr lang="en-GB" sz="1200" dirty="0">
                <a:solidFill>
                  <a:srgbClr val="1F4E79"/>
                </a:solidFill>
                <a:latin typeface="Century Gothic" panose="020B0502020202020204" pitchFamily="34" charset="0"/>
              </a:rPr>
              <a:t> [126] </a:t>
            </a:r>
            <a:r>
              <a:rPr lang="en-GB" sz="1200" dirty="0" err="1">
                <a:solidFill>
                  <a:srgbClr val="1F4E79"/>
                </a:solidFill>
                <a:latin typeface="Century Gothic" panose="020B0502020202020204" pitchFamily="34" charset="0"/>
              </a:rPr>
              <a:t>gesund</a:t>
            </a:r>
            <a:r>
              <a:rPr lang="en-GB" sz="1200" dirty="0">
                <a:solidFill>
                  <a:srgbClr val="1F4E79"/>
                </a:solidFill>
                <a:latin typeface="Century Gothic" panose="020B0502020202020204" pitchFamily="34" charset="0"/>
              </a:rPr>
              <a:t> [1275] </a:t>
            </a:r>
            <a:r>
              <a:rPr lang="en-GB" sz="1200" dirty="0" err="1">
                <a:solidFill>
                  <a:srgbClr val="1F4E79"/>
                </a:solidFill>
                <a:latin typeface="Century Gothic" panose="020B0502020202020204" pitchFamily="34" charset="0"/>
              </a:rPr>
              <a:t>lassen</a:t>
            </a:r>
            <a:r>
              <a:rPr lang="en-GB" sz="1200" dirty="0">
                <a:solidFill>
                  <a:srgbClr val="1F4E79"/>
                </a:solidFill>
                <a:latin typeface="Century Gothic" panose="020B0502020202020204" pitchFamily="34" charset="0"/>
              </a:rPr>
              <a:t> [83] </a:t>
            </a:r>
            <a:r>
              <a:rPr lang="en-GB" sz="1200" dirty="0" err="1">
                <a:solidFill>
                  <a:srgbClr val="1F4E79"/>
                </a:solidFill>
                <a:latin typeface="Century Gothic" panose="020B0502020202020204" pitchFamily="34" charset="0"/>
              </a:rPr>
              <a:t>sitzen</a:t>
            </a:r>
            <a:r>
              <a:rPr lang="en-GB" sz="1200" dirty="0">
                <a:solidFill>
                  <a:srgbClr val="1F4E79"/>
                </a:solidFill>
                <a:latin typeface="Century Gothic" panose="020B0502020202020204" pitchFamily="34" charset="0"/>
              </a:rPr>
              <a:t> [231] </a:t>
            </a:r>
            <a:r>
              <a:rPr lang="en-GB" sz="1200" dirty="0" err="1">
                <a:solidFill>
                  <a:srgbClr val="1F4E79"/>
                </a:solidFill>
                <a:latin typeface="Century Gothic" panose="020B0502020202020204" pitchFamily="34" charset="0"/>
              </a:rPr>
              <a:t>langsam</a:t>
            </a:r>
            <a:r>
              <a:rPr lang="en-GB" sz="1200" baseline="0" dirty="0">
                <a:solidFill>
                  <a:srgbClr val="1F4E79"/>
                </a:solidFill>
                <a:latin typeface="Century Gothic" panose="020B0502020202020204" pitchFamily="34" charset="0"/>
              </a:rPr>
              <a:t> [526] </a:t>
            </a:r>
            <a:r>
              <a:rPr lang="en-GB" sz="1200" baseline="0" dirty="0" err="1">
                <a:solidFill>
                  <a:srgbClr val="1F4E79"/>
                </a:solidFill>
                <a:latin typeface="Century Gothic" panose="020B0502020202020204" pitchFamily="34" charset="0"/>
              </a:rPr>
              <a:t>Seite</a:t>
            </a:r>
            <a:r>
              <a:rPr lang="en-GB" sz="1200" baseline="0" dirty="0">
                <a:solidFill>
                  <a:srgbClr val="1F4E79"/>
                </a:solidFill>
                <a:latin typeface="Century Gothic" panose="020B0502020202020204" pitchFamily="34" charset="0"/>
              </a:rPr>
              <a:t> [197] </a:t>
            </a:r>
            <a:r>
              <a:rPr lang="en-GB" sz="1200" dirty="0" err="1">
                <a:solidFill>
                  <a:srgbClr val="1F4E79"/>
                </a:solidFill>
                <a:latin typeface="Century Gothic" panose="020B0502020202020204" pitchFamily="34" charset="0"/>
              </a:rPr>
              <a:t>hä</a:t>
            </a:r>
            <a:r>
              <a:rPr lang="en-GB" sz="1200" dirty="0" err="1">
                <a:solidFill>
                  <a:srgbClr val="EEC100"/>
                </a:solidFill>
                <a:latin typeface="Century Gothic" panose="020B0502020202020204" pitchFamily="34" charset="0"/>
              </a:rPr>
              <a:t>ss</a:t>
            </a:r>
            <a:r>
              <a:rPr lang="en-GB" sz="1200" dirty="0" err="1">
                <a:solidFill>
                  <a:srgbClr val="1F4E79"/>
                </a:solidFill>
                <a:latin typeface="Century Gothic" panose="020B0502020202020204" pitchFamily="34" charset="0"/>
              </a:rPr>
              <a:t>lich</a:t>
            </a:r>
            <a:r>
              <a:rPr lang="en-GB" sz="1200" dirty="0">
                <a:solidFill>
                  <a:srgbClr val="1F4E79"/>
                </a:solidFill>
                <a:latin typeface="Century Gothic" panose="020B0502020202020204" pitchFamily="34" charset="0"/>
              </a:rPr>
              <a:t> [3542] </a:t>
            </a:r>
            <a:r>
              <a:rPr lang="en-GB" sz="1200" dirty="0" err="1">
                <a:solidFill>
                  <a:srgbClr val="1F4E79"/>
                </a:solidFill>
                <a:latin typeface="Century Gothic" panose="020B0502020202020204" pitchFamily="34" charset="0"/>
              </a:rPr>
              <a:t>Gesetz</a:t>
            </a:r>
            <a:r>
              <a:rPr lang="en-GB" sz="1200" dirty="0">
                <a:solidFill>
                  <a:srgbClr val="1F4E79"/>
                </a:solidFill>
                <a:latin typeface="Century Gothic" panose="020B0502020202020204" pitchFamily="34" charset="0"/>
              </a:rPr>
              <a:t> [578] </a:t>
            </a:r>
            <a:r>
              <a:rPr lang="en-GB" sz="1200" baseline="0" dirty="0" err="1">
                <a:solidFill>
                  <a:srgbClr val="1F4E79"/>
                </a:solidFill>
                <a:latin typeface="Century Gothic" panose="020B0502020202020204" pitchFamily="34" charset="0"/>
              </a:rPr>
              <a:t>Satz</a:t>
            </a:r>
            <a:r>
              <a:rPr lang="en-GB" sz="1200" baseline="0" dirty="0">
                <a:solidFill>
                  <a:srgbClr val="1F4E79"/>
                </a:solidFill>
                <a:latin typeface="Century Gothic" panose="020B0502020202020204" pitchFamily="34" charset="0"/>
              </a:rPr>
              <a:t> [432] </a:t>
            </a:r>
            <a:r>
              <a:rPr lang="en-GB" baseline="0" dirty="0"/>
              <a:t> </a:t>
            </a:r>
            <a:r>
              <a:rPr lang="en-GB" sz="1200" b="0" baseline="0" dirty="0" err="1"/>
              <a:t>interessant</a:t>
            </a:r>
            <a:r>
              <a:rPr lang="en-GB" sz="1200" b="0" baseline="0" dirty="0"/>
              <a:t> [810] super [1772]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a:p>
            <a:br>
              <a:rPr lang="en-GB" dirty="0"/>
            </a:b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1613118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Timing: 3 minutes</a:t>
            </a:r>
          </a:p>
          <a:p>
            <a:endParaRPr lang="en-US" b="1"/>
          </a:p>
          <a:p>
            <a:pPr marL="0" marR="0" lvl="0" indent="0" algn="l" defTabSz="914400" rtl="0" eaLnBrk="1" fontAlgn="auto" latinLnBrk="0" hangingPunct="1">
              <a:lnSpc>
                <a:spcPct val="100000"/>
              </a:lnSpc>
              <a:spcBef>
                <a:spcPts val="0"/>
              </a:spcBef>
              <a:spcAft>
                <a:spcPts val="0"/>
              </a:spcAft>
              <a:buClrTx/>
              <a:buSzTx/>
              <a:buFontTx/>
              <a:buNone/>
              <a:tabLst/>
              <a:defRPr/>
            </a:pPr>
            <a:r>
              <a:rPr lang="en-US" b="1"/>
              <a:t>Aim: </a:t>
            </a:r>
            <a:r>
              <a:rPr lang="en-GB"/>
              <a:t>These notes explain how students will know when to pronounce ‘s’ as a ‘z’ and when as an ‘s’.  They also explain the use of the ß (called </a:t>
            </a:r>
            <a:r>
              <a:rPr lang="en-GB" sz="1200" b="0" i="0" kern="1200">
                <a:solidFill>
                  <a:schemeClr val="tx1"/>
                </a:solidFill>
                <a:effectLst/>
                <a:latin typeface="+mn-lt"/>
                <a:ea typeface="+mn-ea"/>
                <a:cs typeface="+mn-cs"/>
              </a:rPr>
              <a:t>Eszett or scharfes</a:t>
            </a:r>
            <a:r>
              <a:rPr lang="en-GB" sz="1200" b="0" i="0" kern="1200" baseline="0">
                <a:solidFill>
                  <a:schemeClr val="tx1"/>
                </a:solidFill>
                <a:effectLst/>
                <a:latin typeface="+mn-lt"/>
                <a:ea typeface="+mn-ea"/>
                <a:cs typeface="+mn-cs"/>
              </a:rPr>
              <a:t> S) </a:t>
            </a:r>
            <a:r>
              <a:rPr lang="en-GB" baseline="0"/>
              <a:t>instead of ss.</a:t>
            </a:r>
            <a:br>
              <a:rPr lang="en-GB" baseline="0"/>
            </a:br>
            <a:endParaRPr lang="en-US" b="0" i="0"/>
          </a:p>
          <a:p>
            <a:pPr marL="0" marR="0" lvl="0" indent="0" algn="l" defTabSz="914400" rtl="0" eaLnBrk="1" fontAlgn="auto" latinLnBrk="0" hangingPunct="1">
              <a:lnSpc>
                <a:spcPct val="100000"/>
              </a:lnSpc>
              <a:spcBef>
                <a:spcPts val="0"/>
              </a:spcBef>
              <a:spcAft>
                <a:spcPts val="0"/>
              </a:spcAft>
              <a:buClrTx/>
              <a:buSzTx/>
              <a:buFontTx/>
              <a:buNone/>
              <a:tabLst/>
              <a:defRPr/>
            </a:pPr>
            <a:r>
              <a:rPr lang="en-GB" b="1"/>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1. Cycle through the information on the slide using the animation sequence.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2. </a:t>
            </a:r>
            <a:r>
              <a:rPr lang="en-GB" b="0" baseline="0"/>
              <a:t>There is then an odd one out task to practise applying these SSC on the following slide.</a:t>
            </a:r>
            <a:endParaRPr lang="en-GB" b="1" baseline="0"/>
          </a:p>
        </p:txBody>
      </p:sp>
      <p:sp>
        <p:nvSpPr>
          <p:cNvPr id="4" name="Slide Number Placeholder 3"/>
          <p:cNvSpPr>
            <a:spLocks noGrp="1"/>
          </p:cNvSpPr>
          <p:nvPr>
            <p:ph type="sldNum" sz="quarter" idx="10"/>
          </p:nvPr>
        </p:nvSpPr>
        <p:spPr/>
        <p:txBody>
          <a:bodyPr/>
          <a:lstStyle/>
          <a:p>
            <a:fld id="{672843D9-4757-4631-B0CD-BAA271821DF5}" type="slidenum">
              <a:rPr lang="en-GB" smtClean="0"/>
              <a:t>11</a:t>
            </a:fld>
            <a:endParaRPr lang="en-GB"/>
          </a:p>
        </p:txBody>
      </p:sp>
    </p:spTree>
    <p:extLst>
      <p:ext uri="{BB962C8B-B14F-4D97-AF65-F5344CB8AC3E}">
        <p14:creationId xmlns:p14="http://schemas.microsoft.com/office/powerpoint/2010/main" val="232236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Timing: 3 minutes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GB" dirty="0"/>
              <a:t>To practise distinguishing between ‘s’ as a ‘z’ and when as an ‘s’,</a:t>
            </a:r>
            <a:r>
              <a:rPr lang="en-GB" baseline="0" dirty="0"/>
              <a:t> and</a:t>
            </a:r>
            <a:r>
              <a:rPr lang="en-GB" dirty="0"/>
              <a:t> also the ß (called </a:t>
            </a:r>
            <a:r>
              <a:rPr lang="en-GB" sz="1200" b="0" i="0" kern="1200" dirty="0" err="1">
                <a:solidFill>
                  <a:schemeClr val="tx1"/>
                </a:solidFill>
                <a:effectLst/>
                <a:latin typeface="+mn-lt"/>
                <a:ea typeface="+mn-ea"/>
                <a:cs typeface="+mn-cs"/>
              </a:rPr>
              <a:t>Eszett</a:t>
            </a:r>
            <a:r>
              <a:rPr lang="en-GB" sz="1200" b="0" i="0" kern="1200" dirty="0">
                <a:solidFill>
                  <a:schemeClr val="tx1"/>
                </a:solidFill>
                <a:effectLst/>
                <a:latin typeface="+mn-lt"/>
                <a:ea typeface="+mn-ea"/>
                <a:cs typeface="+mn-cs"/>
              </a:rPr>
              <a:t> or </a:t>
            </a:r>
            <a:r>
              <a:rPr lang="en-GB" sz="1200" b="0" i="0" kern="1200" dirty="0" err="1">
                <a:solidFill>
                  <a:schemeClr val="tx1"/>
                </a:solidFill>
                <a:effectLst/>
                <a:latin typeface="+mn-lt"/>
                <a:ea typeface="+mn-ea"/>
                <a:cs typeface="+mn-cs"/>
              </a:rPr>
              <a:t>scharfes</a:t>
            </a:r>
            <a:r>
              <a:rPr lang="en-GB" sz="1200" b="0" i="0" kern="1200" baseline="0" dirty="0">
                <a:solidFill>
                  <a:schemeClr val="tx1"/>
                </a:solidFill>
                <a:effectLst/>
                <a:latin typeface="+mn-lt"/>
                <a:ea typeface="+mn-ea"/>
                <a:cs typeface="+mn-cs"/>
              </a:rPr>
              <a:t> S) </a:t>
            </a:r>
            <a:r>
              <a:rPr lang="en-GB" baseline="0" dirty="0"/>
              <a:t>instead of ‘ss’.</a:t>
            </a:r>
            <a:br>
              <a:rPr lang="en-GB" baseline="0" dirty="0"/>
            </a:br>
            <a:endParaRPr lang="en-US" b="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Procedure:</a:t>
            </a:r>
            <a:br>
              <a:rPr lang="en-GB" baseline="0" dirty="0"/>
            </a:br>
            <a:r>
              <a:rPr lang="en-GB" baseline="0" dirty="0"/>
              <a:t>1. Students have met this task type before and the instruction ‘Was </a:t>
            </a:r>
            <a:r>
              <a:rPr lang="en-GB" baseline="0" dirty="0" err="1"/>
              <a:t>passt</a:t>
            </a:r>
            <a:r>
              <a:rPr lang="en-GB" baseline="0" dirty="0"/>
              <a:t> </a:t>
            </a:r>
            <a:r>
              <a:rPr lang="en-GB" baseline="0" dirty="0" err="1"/>
              <a:t>nicht</a:t>
            </a:r>
            <a:r>
              <a:rPr lang="en-GB" baseline="0" dirty="0"/>
              <a:t>?’  Teachers can elicit the instruction meaning from students.</a:t>
            </a:r>
            <a:br>
              <a:rPr lang="en-GB" baseline="0" dirty="0"/>
            </a:br>
            <a:r>
              <a:rPr lang="en-GB" baseline="0" dirty="0"/>
              <a:t>2. Students should be encouraged to practise pronouncing these words out loud, individually or in pairs, to decide which is the odd one out in each row (</a:t>
            </a:r>
            <a:r>
              <a:rPr lang="en-GB" baseline="0" dirty="0" err="1"/>
              <a:t>Reihe</a:t>
            </a:r>
            <a:r>
              <a:rPr lang="en-GB" baseline="0" dirty="0"/>
              <a:t>).</a:t>
            </a:r>
            <a:br>
              <a:rPr lang="en-GB" baseline="0" dirty="0"/>
            </a:br>
            <a:r>
              <a:rPr lang="en-GB" baseline="0" dirty="0"/>
              <a:t>3. Answers are animated to shade the odd one out.  Words are from the cluster words practised last lesson.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There is no need to focus on meaning, though teachers might be interested to see which words may have been retained incidentally.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baseline="0" dirty="0" err="1"/>
              <a:t>essen</a:t>
            </a:r>
            <a:r>
              <a:rPr lang="en-GB" baseline="0" dirty="0"/>
              <a:t> [323] </a:t>
            </a:r>
            <a:r>
              <a:rPr lang="en-GB" sz="1200" dirty="0" err="1">
                <a:solidFill>
                  <a:srgbClr val="1F4E79"/>
                </a:solidFill>
                <a:latin typeface="Century Gothic" panose="020B0502020202020204" pitchFamily="34" charset="0"/>
              </a:rPr>
              <a:t>Fu</a:t>
            </a:r>
            <a:r>
              <a:rPr lang="en-GB" sz="1200" dirty="0" err="1">
                <a:solidFill>
                  <a:srgbClr val="EEC100"/>
                </a:solidFill>
                <a:latin typeface="Century Gothic" panose="020B0502020202020204" pitchFamily="34" charset="0"/>
              </a:rPr>
              <a:t>ß</a:t>
            </a:r>
            <a:r>
              <a:rPr lang="en-GB" sz="1200" dirty="0" err="1">
                <a:solidFill>
                  <a:srgbClr val="1F4E79"/>
                </a:solidFill>
                <a:latin typeface="Century Gothic" panose="020B0502020202020204" pitchFamily="34" charset="0"/>
              </a:rPr>
              <a:t>ball</a:t>
            </a:r>
            <a:r>
              <a:rPr lang="en-GB" sz="1200" baseline="0" dirty="0">
                <a:solidFill>
                  <a:srgbClr val="1F4E79"/>
                </a:solidFill>
                <a:latin typeface="Century Gothic" panose="020B0502020202020204" pitchFamily="34" charset="0"/>
              </a:rPr>
              <a:t> [1277] </a:t>
            </a:r>
            <a:r>
              <a:rPr lang="en-GB" sz="1200" baseline="0" dirty="0" err="1">
                <a:solidFill>
                  <a:srgbClr val="1F4E79"/>
                </a:solidFill>
                <a:latin typeface="Century Gothic" panose="020B0502020202020204" pitchFamily="34" charset="0"/>
              </a:rPr>
              <a:t>reisen</a:t>
            </a:r>
            <a:r>
              <a:rPr lang="en-GB" sz="1200" baseline="0" dirty="0">
                <a:solidFill>
                  <a:srgbClr val="1F4E79"/>
                </a:solidFill>
                <a:latin typeface="Century Gothic" panose="020B0502020202020204" pitchFamily="34" charset="0"/>
              </a:rPr>
              <a:t> [933] </a:t>
            </a:r>
            <a:r>
              <a:rPr lang="en-GB" sz="1200" dirty="0" err="1">
                <a:solidFill>
                  <a:srgbClr val="1F4E79"/>
                </a:solidFill>
                <a:latin typeface="Century Gothic" panose="020B0502020202020204" pitchFamily="34" charset="0"/>
              </a:rPr>
              <a:t>hei</a:t>
            </a:r>
            <a:r>
              <a:rPr lang="en-GB" sz="1200" dirty="0" err="1">
                <a:solidFill>
                  <a:srgbClr val="EEC100"/>
                </a:solidFill>
                <a:latin typeface="Century Gothic" panose="020B0502020202020204" pitchFamily="34" charset="0"/>
              </a:rPr>
              <a:t>ß</a:t>
            </a:r>
            <a:r>
              <a:rPr lang="en-GB" sz="1200" dirty="0" err="1">
                <a:solidFill>
                  <a:srgbClr val="1F4E79"/>
                </a:solidFill>
                <a:latin typeface="Century Gothic" panose="020B0502020202020204" pitchFamily="34" charset="0"/>
              </a:rPr>
              <a:t>en</a:t>
            </a:r>
            <a:r>
              <a:rPr lang="en-GB" sz="1200" dirty="0">
                <a:solidFill>
                  <a:srgbClr val="1F4E79"/>
                </a:solidFill>
                <a:latin typeface="Century Gothic" panose="020B0502020202020204" pitchFamily="34" charset="0"/>
              </a:rPr>
              <a:t> [126] </a:t>
            </a:r>
            <a:r>
              <a:rPr lang="en-GB" sz="1200" dirty="0" err="1">
                <a:solidFill>
                  <a:srgbClr val="1F4E79"/>
                </a:solidFill>
                <a:latin typeface="Century Gothic" panose="020B0502020202020204" pitchFamily="34" charset="0"/>
              </a:rPr>
              <a:t>gesund</a:t>
            </a:r>
            <a:r>
              <a:rPr lang="en-GB" sz="1200" dirty="0">
                <a:solidFill>
                  <a:srgbClr val="1F4E79"/>
                </a:solidFill>
                <a:latin typeface="Century Gothic" panose="020B0502020202020204" pitchFamily="34" charset="0"/>
              </a:rPr>
              <a:t> [1275] </a:t>
            </a:r>
            <a:r>
              <a:rPr lang="en-GB" sz="1200" dirty="0" err="1">
                <a:solidFill>
                  <a:srgbClr val="1F4E79"/>
                </a:solidFill>
                <a:latin typeface="Century Gothic" panose="020B0502020202020204" pitchFamily="34" charset="0"/>
              </a:rPr>
              <a:t>lassen</a:t>
            </a:r>
            <a:r>
              <a:rPr lang="en-GB" sz="1200" dirty="0">
                <a:solidFill>
                  <a:srgbClr val="1F4E79"/>
                </a:solidFill>
                <a:latin typeface="Century Gothic" panose="020B0502020202020204" pitchFamily="34" charset="0"/>
              </a:rPr>
              <a:t> [83] </a:t>
            </a:r>
            <a:r>
              <a:rPr lang="en-GB" sz="1200" dirty="0" err="1">
                <a:solidFill>
                  <a:srgbClr val="1F4E79"/>
                </a:solidFill>
                <a:latin typeface="Century Gothic" panose="020B0502020202020204" pitchFamily="34" charset="0"/>
              </a:rPr>
              <a:t>sitzen</a:t>
            </a:r>
            <a:r>
              <a:rPr lang="en-GB" sz="1200" dirty="0">
                <a:solidFill>
                  <a:srgbClr val="1F4E79"/>
                </a:solidFill>
                <a:latin typeface="Century Gothic" panose="020B0502020202020204" pitchFamily="34" charset="0"/>
              </a:rPr>
              <a:t> [231] </a:t>
            </a:r>
            <a:r>
              <a:rPr lang="en-GB" sz="1200" dirty="0" err="1">
                <a:solidFill>
                  <a:srgbClr val="1F4E79"/>
                </a:solidFill>
                <a:latin typeface="Century Gothic" panose="020B0502020202020204" pitchFamily="34" charset="0"/>
              </a:rPr>
              <a:t>langsam</a:t>
            </a:r>
            <a:r>
              <a:rPr lang="en-GB" sz="1200" baseline="0" dirty="0">
                <a:solidFill>
                  <a:srgbClr val="1F4E79"/>
                </a:solidFill>
                <a:latin typeface="Century Gothic" panose="020B0502020202020204" pitchFamily="34" charset="0"/>
              </a:rPr>
              <a:t> [526] </a:t>
            </a:r>
            <a:r>
              <a:rPr lang="en-GB" sz="1200" baseline="0" dirty="0" err="1">
                <a:solidFill>
                  <a:srgbClr val="1F4E79"/>
                </a:solidFill>
                <a:latin typeface="Century Gothic" panose="020B0502020202020204" pitchFamily="34" charset="0"/>
              </a:rPr>
              <a:t>Seite</a:t>
            </a:r>
            <a:r>
              <a:rPr lang="en-GB" sz="1200" baseline="0" dirty="0">
                <a:solidFill>
                  <a:srgbClr val="1F4E79"/>
                </a:solidFill>
                <a:latin typeface="Century Gothic" panose="020B0502020202020204" pitchFamily="34" charset="0"/>
              </a:rPr>
              <a:t> [197] </a:t>
            </a:r>
            <a:r>
              <a:rPr lang="en-GB" sz="1200" dirty="0" err="1">
                <a:solidFill>
                  <a:srgbClr val="1F4E79"/>
                </a:solidFill>
                <a:latin typeface="Century Gothic" panose="020B0502020202020204" pitchFamily="34" charset="0"/>
              </a:rPr>
              <a:t>hä</a:t>
            </a:r>
            <a:r>
              <a:rPr lang="en-GB" sz="1200" dirty="0" err="1">
                <a:solidFill>
                  <a:srgbClr val="EEC100"/>
                </a:solidFill>
                <a:latin typeface="Century Gothic" panose="020B0502020202020204" pitchFamily="34" charset="0"/>
              </a:rPr>
              <a:t>ss</a:t>
            </a:r>
            <a:r>
              <a:rPr lang="en-GB" sz="1200" dirty="0" err="1">
                <a:solidFill>
                  <a:srgbClr val="1F4E79"/>
                </a:solidFill>
                <a:latin typeface="Century Gothic" panose="020B0502020202020204" pitchFamily="34" charset="0"/>
              </a:rPr>
              <a:t>lich</a:t>
            </a:r>
            <a:r>
              <a:rPr lang="en-GB" sz="1200" dirty="0">
                <a:solidFill>
                  <a:srgbClr val="1F4E79"/>
                </a:solidFill>
                <a:latin typeface="Century Gothic" panose="020B0502020202020204" pitchFamily="34" charset="0"/>
              </a:rPr>
              <a:t> [3542] </a:t>
            </a:r>
            <a:r>
              <a:rPr lang="en-GB" sz="1200" dirty="0" err="1">
                <a:solidFill>
                  <a:srgbClr val="1F4E79"/>
                </a:solidFill>
                <a:latin typeface="Century Gothic" panose="020B0502020202020204" pitchFamily="34" charset="0"/>
              </a:rPr>
              <a:t>Gesetz</a:t>
            </a:r>
            <a:r>
              <a:rPr lang="en-GB" sz="1200" dirty="0">
                <a:solidFill>
                  <a:srgbClr val="1F4E79"/>
                </a:solidFill>
                <a:latin typeface="Century Gothic" panose="020B0502020202020204" pitchFamily="34" charset="0"/>
              </a:rPr>
              <a:t> [578] </a:t>
            </a:r>
            <a:r>
              <a:rPr lang="en-GB" sz="1200" baseline="0" dirty="0" err="1">
                <a:solidFill>
                  <a:srgbClr val="1F4E79"/>
                </a:solidFill>
                <a:latin typeface="Century Gothic" panose="020B0502020202020204" pitchFamily="34" charset="0"/>
              </a:rPr>
              <a:t>Satz</a:t>
            </a:r>
            <a:r>
              <a:rPr lang="en-GB" sz="1200" baseline="0" dirty="0">
                <a:solidFill>
                  <a:srgbClr val="1F4E79"/>
                </a:solidFill>
                <a:latin typeface="Century Gothic" panose="020B0502020202020204" pitchFamily="34" charset="0"/>
              </a:rPr>
              <a:t> [432] </a:t>
            </a:r>
            <a:r>
              <a:rPr lang="en-GB" baseline="0" dirty="0"/>
              <a:t> </a:t>
            </a:r>
            <a:r>
              <a:rPr lang="en-GB" sz="1200" b="0" baseline="0" dirty="0" err="1"/>
              <a:t>interessant</a:t>
            </a:r>
            <a:r>
              <a:rPr lang="en-GB" sz="1200" b="0" baseline="0" dirty="0"/>
              <a:t> [810] super [1772]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t>12</a:t>
            </a:fld>
            <a:endParaRPr lang="en-GB"/>
          </a:p>
        </p:txBody>
      </p:sp>
    </p:spTree>
    <p:extLst>
      <p:ext uri="{BB962C8B-B14F-4D97-AF65-F5344CB8AC3E}">
        <p14:creationId xmlns:p14="http://schemas.microsoft.com/office/powerpoint/2010/main" val="1781406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299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r>
              <a:rPr lang="en-GB" b="1" baseline="0"/>
              <a:t>Aim: </a:t>
            </a:r>
            <a:r>
              <a:rPr lang="en-GB"/>
              <a:t>These notes remind students when to pronounce ‘s’ as a ‘z’ and when as an ‘s’.  They also explain the use of the ß (called </a:t>
            </a:r>
            <a:r>
              <a:rPr lang="en-GB" sz="1200" b="0" i="0" kern="1200">
                <a:solidFill>
                  <a:schemeClr val="tx1"/>
                </a:solidFill>
                <a:effectLst/>
                <a:latin typeface="+mn-lt"/>
                <a:ea typeface="+mn-ea"/>
                <a:cs typeface="+mn-cs"/>
              </a:rPr>
              <a:t>Eszett or scharfes</a:t>
            </a:r>
            <a:r>
              <a:rPr lang="en-GB" sz="1200" b="0" i="0" kern="1200" baseline="0">
                <a:solidFill>
                  <a:schemeClr val="tx1"/>
                </a:solidFill>
                <a:effectLst/>
                <a:latin typeface="+mn-lt"/>
                <a:ea typeface="+mn-ea"/>
                <a:cs typeface="+mn-cs"/>
              </a:rPr>
              <a:t> S) </a:t>
            </a:r>
            <a:r>
              <a:rPr lang="en-GB" baseline="0"/>
              <a:t>instead of ss. </a:t>
            </a:r>
          </a:p>
          <a:p>
            <a:r>
              <a:rPr lang="en-GB" baseline="0"/>
              <a:t>There is also a reminder of the pronunciation of ‘sch-’, ‘sp-’ and ‘st-’ at the start of a word.</a:t>
            </a:r>
          </a:p>
          <a:p>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br>
              <a:rPr lang="en-GB" b="0"/>
            </a:br>
            <a:r>
              <a:rPr lang="en-GB" b="0"/>
              <a:t>1. Cycle</a:t>
            </a:r>
            <a:r>
              <a:rPr lang="en-GB" b="0" baseline="0"/>
              <a:t> through the information on the slide using the animation sequence.</a:t>
            </a:r>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t>14</a:t>
            </a:fld>
            <a:endParaRPr lang="en-GB"/>
          </a:p>
        </p:txBody>
      </p:sp>
    </p:spTree>
    <p:extLst>
      <p:ext uri="{BB962C8B-B14F-4D97-AF65-F5344CB8AC3E}">
        <p14:creationId xmlns:p14="http://schemas.microsoft.com/office/powerpoint/2010/main" val="3709816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FFCC00"/>
                </a:solidFill>
                <a:latin typeface="Century Gothic" panose="020B0502020202020204" pitchFamily="34" charset="0"/>
              </a:rPr>
              <a:t>ß</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sz="1200" b="1" dirty="0" err="1">
                <a:solidFill>
                  <a:srgbClr val="FFCC00"/>
                </a:solidFill>
                <a:latin typeface="Century Gothic" panose="020B0502020202020204" pitchFamily="34" charset="0"/>
              </a:rPr>
              <a:t>ß</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gro</a:t>
            </a:r>
            <a:r>
              <a:rPr lang="en-GB" sz="1200" b="1" dirty="0" err="1">
                <a:solidFill>
                  <a:srgbClr val="FFCC00"/>
                </a:solidFill>
                <a:latin typeface="Century Gothic" panose="020B0502020202020204" pitchFamily="34" charset="0"/>
              </a:rPr>
              <a:t>ß</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stretch your hand up high above your head, forming your hand into a right angle to indicate that you are measuring something/one very tall.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sz="1200" b="1" dirty="0" err="1">
                <a:solidFill>
                  <a:srgbClr val="FFCC00"/>
                </a:solidFill>
                <a:latin typeface="Century Gothic" panose="020B0502020202020204" pitchFamily="34" charset="0"/>
              </a:rPr>
              <a:t>ß</a:t>
            </a:r>
            <a:r>
              <a:rPr lang="en-GB" b="1" dirty="0"/>
              <a:t>] </a:t>
            </a:r>
            <a:r>
              <a:rPr lang="en-GB" baseline="0" dirty="0"/>
              <a:t>sound, pronouncing </a:t>
            </a:r>
            <a:r>
              <a:rPr lang="en-GB" b="0" baseline="0" dirty="0"/>
              <a:t>”</a:t>
            </a:r>
            <a:r>
              <a:rPr lang="en-GB" b="1" baseline="0" dirty="0" err="1"/>
              <a:t>gro</a:t>
            </a:r>
            <a:r>
              <a:rPr lang="en-GB" sz="1200" b="1" dirty="0" err="1">
                <a:solidFill>
                  <a:srgbClr val="FFCC00"/>
                </a:solidFill>
                <a:latin typeface="Century Gothic" panose="020B0502020202020204" pitchFamily="34" charset="0"/>
              </a:rPr>
              <a:t>ß</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sz="1200" b="1" baseline="0" dirty="0" err="1"/>
              <a:t>groß</a:t>
            </a:r>
            <a:r>
              <a:rPr lang="en-GB" sz="1200" b="1" baseline="0" dirty="0"/>
              <a:t> </a:t>
            </a:r>
            <a:r>
              <a:rPr lang="en-GB" sz="1200" baseline="0" dirty="0"/>
              <a:t>[74]</a:t>
            </a:r>
            <a:br>
              <a:rPr lang="en-GB" baseline="0"/>
            </a:b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i="1"/>
              <a:t>Source</a:t>
            </a:r>
            <a:r>
              <a:rPr lang="en-GB" i="1" dirty="0"/>
              <a:t>: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15</a:t>
            </a:fld>
            <a:endParaRPr lang="en-GB">
              <a:solidFill>
                <a:prstClr val="black"/>
              </a:solidFill>
            </a:endParaRPr>
          </a:p>
        </p:txBody>
      </p:sp>
    </p:spTree>
    <p:extLst>
      <p:ext uri="{BB962C8B-B14F-4D97-AF65-F5344CB8AC3E}">
        <p14:creationId xmlns:p14="http://schemas.microsoft.com/office/powerpoint/2010/main" val="28971150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16</a:t>
            </a:fld>
            <a:endParaRPr lang="en-GB">
              <a:solidFill>
                <a:prstClr val="black"/>
              </a:solidFill>
            </a:endParaRPr>
          </a:p>
        </p:txBody>
      </p:sp>
    </p:spTree>
    <p:extLst>
      <p:ext uri="{BB962C8B-B14F-4D97-AF65-F5344CB8AC3E}">
        <p14:creationId xmlns:p14="http://schemas.microsoft.com/office/powerpoint/2010/main" val="1540735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17</a:t>
            </a:fld>
            <a:endParaRPr lang="en-GB">
              <a:solidFill>
                <a:prstClr val="black"/>
              </a:solidFill>
            </a:endParaRPr>
          </a:p>
        </p:txBody>
      </p:sp>
    </p:spTree>
    <p:extLst>
      <p:ext uri="{BB962C8B-B14F-4D97-AF65-F5344CB8AC3E}">
        <p14:creationId xmlns:p14="http://schemas.microsoft.com/office/powerpoint/2010/main" val="575130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002060"/>
                </a:solidFill>
                <a:latin typeface="Century Gothic" panose="020B0502020202020204" pitchFamily="34" charset="0"/>
              </a:rPr>
              <a:t>ß</a:t>
            </a:r>
            <a:r>
              <a:rPr lang="en-GB" sz="1200" b="1" dirty="0">
                <a:solidFill>
                  <a:srgbClr val="002060"/>
                </a:solidFill>
                <a:latin typeface="Century Gothic" panose="020B0502020202020204" pitchFamily="34" charset="0"/>
              </a:rPr>
              <a:t>]</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a:t>
            </a:r>
            <a:r>
              <a:rPr lang="en-GB" sz="1200" b="1" dirty="0" err="1">
                <a:solidFill>
                  <a:srgbClr val="002060"/>
                </a:solidFill>
                <a:latin typeface="Century Gothic" panose="020B0502020202020204" pitchFamily="34" charset="0"/>
              </a:rPr>
              <a:t>ß</a:t>
            </a:r>
            <a:r>
              <a:rPr lang="en-GB" b="1" baseline="0" dirty="0"/>
              <a:t>] </a:t>
            </a:r>
            <a:r>
              <a:rPr lang="en-GB" baseline="0" dirty="0"/>
              <a:t>and then the </a:t>
            </a:r>
            <a:r>
              <a:rPr lang="en-GB" b="1" baseline="0" dirty="0"/>
              <a:t>source</a:t>
            </a:r>
            <a:r>
              <a:rPr lang="en-GB" baseline="0" dirty="0"/>
              <a:t> word again ‘</a:t>
            </a:r>
            <a:r>
              <a:rPr lang="en-GB" b="1" baseline="0" dirty="0" err="1"/>
              <a:t>gro</a:t>
            </a:r>
            <a:r>
              <a:rPr lang="en-GB" sz="1200" b="1" dirty="0" err="1">
                <a:solidFill>
                  <a:srgbClr val="002060"/>
                </a:solidFill>
                <a:latin typeface="Century Gothic" panose="020B0502020202020204" pitchFamily="34" charset="0"/>
              </a:rPr>
              <a:t>ß</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b="1" baseline="0" dirty="0" err="1"/>
              <a:t>groß</a:t>
            </a:r>
            <a:r>
              <a:rPr lang="en-GB" sz="1200" b="1" baseline="0" dirty="0"/>
              <a:t> </a:t>
            </a:r>
            <a:r>
              <a:rPr lang="en-GB" sz="1200" baseline="0" dirty="0"/>
              <a:t>[74]; </a:t>
            </a:r>
            <a:r>
              <a:rPr lang="en-GB" sz="1200" b="1" baseline="0" dirty="0" err="1"/>
              <a:t>Fußball</a:t>
            </a:r>
            <a:r>
              <a:rPr lang="en-GB" sz="1200" b="1" baseline="0" dirty="0"/>
              <a:t> </a:t>
            </a:r>
            <a:r>
              <a:rPr lang="en-GB" sz="1200" b="0" baseline="0" dirty="0"/>
              <a:t>[1497] </a:t>
            </a:r>
            <a:r>
              <a:rPr lang="en-GB" sz="1200" b="1" baseline="0" dirty="0" err="1"/>
              <a:t>ein</a:t>
            </a:r>
            <a:r>
              <a:rPr lang="en-GB" sz="1200" b="1" baseline="0" dirty="0"/>
              <a:t> </a:t>
            </a:r>
            <a:r>
              <a:rPr lang="en-GB" sz="1200" b="1" baseline="0" dirty="0" err="1"/>
              <a:t>bisschen</a:t>
            </a:r>
            <a:r>
              <a:rPr lang="en-GB" sz="1200" b="1" baseline="0" dirty="0"/>
              <a:t> </a:t>
            </a:r>
            <a:r>
              <a:rPr lang="en-GB" sz="1200" baseline="0" dirty="0"/>
              <a:t>[194]; </a:t>
            </a:r>
            <a:r>
              <a:rPr lang="en-GB" sz="1200" b="1" baseline="0" dirty="0" err="1"/>
              <a:t>heißen</a:t>
            </a:r>
            <a:r>
              <a:rPr lang="en-GB" sz="1200" b="1" baseline="0" dirty="0"/>
              <a:t> </a:t>
            </a:r>
            <a:r>
              <a:rPr lang="en-GB" sz="1200" baseline="0" dirty="0"/>
              <a:t>[123]; </a:t>
            </a:r>
            <a:r>
              <a:rPr lang="en-GB" sz="1200" b="1" baseline="0" dirty="0" err="1"/>
              <a:t>damals</a:t>
            </a:r>
            <a:r>
              <a:rPr lang="en-GB" sz="1200" b="1" baseline="0" dirty="0"/>
              <a:t> </a:t>
            </a:r>
            <a:r>
              <a:rPr lang="en-GB" sz="1200" baseline="0" dirty="0"/>
              <a:t>[271]; </a:t>
            </a:r>
            <a:r>
              <a:rPr lang="en-GB" sz="1200" b="1" baseline="0" dirty="0" err="1"/>
              <a:t>lassen</a:t>
            </a:r>
            <a:r>
              <a:rPr lang="en-GB" sz="1200" b="1" baseline="0" dirty="0"/>
              <a:t> </a:t>
            </a:r>
            <a:r>
              <a:rPr lang="en-GB" sz="1200" baseline="0" dirty="0"/>
              <a:t>[82].</a:t>
            </a:r>
            <a:br>
              <a:rPr lang="en-GB" baseline="0"/>
            </a:b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i="1"/>
              <a:t>Source</a:t>
            </a:r>
            <a:r>
              <a:rPr lang="en-GB" i="1" dirty="0"/>
              <a:t>: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18</a:t>
            </a:fld>
            <a:endParaRPr lang="en-GB">
              <a:solidFill>
                <a:prstClr val="black"/>
              </a:solidFill>
            </a:endParaRPr>
          </a:p>
        </p:txBody>
      </p:sp>
    </p:spTree>
    <p:extLst>
      <p:ext uri="{BB962C8B-B14F-4D97-AF65-F5344CB8AC3E}">
        <p14:creationId xmlns:p14="http://schemas.microsoft.com/office/powerpoint/2010/main" val="420353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192635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610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568158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r>
              <a:rPr lang="en-GB" b="1" baseline="0"/>
              <a:t>Aim: </a:t>
            </a:r>
            <a:r>
              <a:rPr lang="en-GB"/>
              <a:t>This is a reprise</a:t>
            </a:r>
            <a:r>
              <a:rPr lang="en-GB" baseline="0"/>
              <a:t> of the task from 2.1.4, but this time the w</a:t>
            </a:r>
            <a:r>
              <a:rPr lang="en-GB"/>
              <a:t>ords are taken </a:t>
            </a:r>
            <a:r>
              <a:rPr lang="en-GB" baseline="0"/>
              <a:t>from the introduced and revisited vocabulary sets for the current week.</a:t>
            </a:r>
          </a:p>
          <a:p>
            <a:r>
              <a:rPr lang="en-GB"/>
              <a:t>It practises pronunciation</a:t>
            </a:r>
            <a:r>
              <a:rPr lang="en-GB" baseline="0"/>
              <a:t> of</a:t>
            </a:r>
            <a:r>
              <a:rPr lang="en-GB"/>
              <a:t> ‘s’ as a ‘z’ and  as an ‘s’,and</a:t>
            </a:r>
            <a:r>
              <a:rPr lang="en-GB" baseline="0"/>
              <a:t> </a:t>
            </a:r>
            <a:r>
              <a:rPr lang="en-GB"/>
              <a:t>also ‘ß’ (called </a:t>
            </a:r>
            <a:r>
              <a:rPr lang="en-GB" sz="1200" b="0" i="0" kern="1200">
                <a:solidFill>
                  <a:schemeClr val="tx1"/>
                </a:solidFill>
                <a:effectLst/>
                <a:latin typeface="+mn-lt"/>
                <a:ea typeface="+mn-ea"/>
                <a:cs typeface="+mn-cs"/>
              </a:rPr>
              <a:t>Eszett or scharfes</a:t>
            </a:r>
            <a:r>
              <a:rPr lang="en-GB" sz="1200" b="0" i="0" kern="1200" baseline="0">
                <a:solidFill>
                  <a:schemeClr val="tx1"/>
                </a:solidFill>
                <a:effectLst/>
                <a:latin typeface="+mn-lt"/>
                <a:ea typeface="+mn-ea"/>
                <a:cs typeface="+mn-cs"/>
              </a:rPr>
              <a:t> S) </a:t>
            </a:r>
            <a:r>
              <a:rPr lang="en-GB" baseline="0"/>
              <a:t>and ‘ss’. </a:t>
            </a:r>
          </a:p>
          <a:p>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br>
              <a:rPr lang="en-GB" b="0"/>
            </a:br>
            <a:r>
              <a:rPr lang="en-GB" b="0"/>
              <a:t>1. </a:t>
            </a:r>
            <a:r>
              <a:rPr lang="en-GB"/>
              <a:t>Students </a:t>
            </a:r>
            <a:r>
              <a:rPr lang="en-GB" dirty="0"/>
              <a:t>must decide whether the sounds in the words match to the bee (buzz) or the snake (hiss).</a:t>
            </a:r>
            <a:br>
              <a:rPr lang="en-GB"/>
            </a:br>
            <a:r>
              <a:rPr lang="en-GB"/>
              <a:t>2. Teachers </a:t>
            </a:r>
            <a:r>
              <a:rPr lang="en-GB" dirty="0"/>
              <a:t>can elicit the sound [zzzz]</a:t>
            </a:r>
            <a:r>
              <a:rPr lang="en-GB" baseline="0" dirty="0"/>
              <a:t> or [</a:t>
            </a:r>
            <a:r>
              <a:rPr lang="en-GB" baseline="0" dirty="0" err="1"/>
              <a:t>ssss</a:t>
            </a:r>
            <a:r>
              <a:rPr lang="en-GB" baseline="0" dirty="0"/>
              <a:t>] first from the students, then the full word.</a:t>
            </a:r>
            <a:br>
              <a:rPr lang="en-GB" baseline="0"/>
            </a:br>
            <a:r>
              <a:rPr lang="en-GB" baseline="0"/>
              <a:t>3. Answers </a:t>
            </a:r>
            <a:r>
              <a:rPr lang="en-GB" baseline="0" dirty="0"/>
              <a:t>are animated one by one to move to the correct image.</a:t>
            </a:r>
            <a:endParaRPr lang="en-GB" dirty="0"/>
          </a:p>
          <a:p>
            <a:endParaRPr lang="en-GB" dirty="0"/>
          </a:p>
          <a:p>
            <a:r>
              <a:rPr lang="en-GB" b="1" baseline="0"/>
              <a:t>Word </a:t>
            </a:r>
            <a:r>
              <a:rPr lang="en-GB" b="1" baseline="0" dirty="0"/>
              <a:t>frequencies</a:t>
            </a:r>
            <a:r>
              <a:rPr lang="en-GB"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Großstadt [74/188] See [1167] nächste [249] Wasserpark [299/1940] </a:t>
            </a:r>
            <a:r>
              <a:rPr lang="de-DE" b="0" dirty="0"/>
              <a:t>suchen [293] normalerweise [1898]</a:t>
            </a:r>
            <a:r>
              <a:rPr lang="de-DE" b="0" baseline="0" dirty="0"/>
              <a:t> </a:t>
            </a:r>
            <a:r>
              <a:rPr lang="de-DE" b="0" dirty="0"/>
              <a:t>vergessen [595] fast [223]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pPr marL="0" marR="0" lvl="0" indent="0" algn="l" defTabSz="914400" rtl="0" eaLnBrk="1" fontAlgn="auto" latinLnBrk="0" hangingPunct="1">
              <a:lnSpc>
                <a:spcPct val="100000"/>
              </a:lnSpc>
              <a:spcBef>
                <a:spcPts val="0"/>
              </a:spcBef>
              <a:spcAft>
                <a:spcPts val="0"/>
              </a:spcAft>
              <a:buClrTx/>
              <a:buSzTx/>
              <a:buFontTx/>
              <a:buNone/>
              <a:tabLst/>
              <a:defRPr/>
            </a:pPr>
            <a:r>
              <a:rPr lang="en-GB" i="1"/>
              <a:t>Source</a:t>
            </a:r>
            <a:r>
              <a:rPr lang="en-GB" i="1" dirty="0"/>
              <a:t>: Jones, R.L. &amp; </a:t>
            </a:r>
            <a:r>
              <a:rPr lang="en-GB" i="1" dirty="0" err="1"/>
              <a:t>Tschirner</a:t>
            </a:r>
            <a:r>
              <a:rPr lang="en-GB" i="1" dirty="0"/>
              <a:t>, E. (2006). A frequency dictionary of German: core vocabulary for learners. Routledge</a:t>
            </a:r>
            <a:endParaRPr lang="de-DE" b="0" dirty="0"/>
          </a:p>
          <a:p>
            <a:endParaRPr lang="de-DE" b="0" dirty="0"/>
          </a:p>
          <a:p>
            <a:r>
              <a:rPr lang="en-GB"/>
              <a:t>Bee picture </a:t>
            </a:r>
            <a:r>
              <a:rPr lang="en-GB" dirty="0"/>
              <a:t>from pixabay.com</a:t>
            </a:r>
          </a:p>
          <a:p>
            <a:r>
              <a:rPr lang="en-GB"/>
              <a:t>Snake picture </a:t>
            </a:r>
            <a:r>
              <a:rPr lang="en-GB" dirty="0"/>
              <a:t>from publicdomainvectors.org</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21</a:t>
            </a:fld>
            <a:endParaRPr lang="en-GB"/>
          </a:p>
        </p:txBody>
      </p:sp>
    </p:spTree>
    <p:extLst>
      <p:ext uri="{BB962C8B-B14F-4D97-AF65-F5344CB8AC3E}">
        <p14:creationId xmlns:p14="http://schemas.microsoft.com/office/powerpoint/2010/main" val="24028062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Aim: </a:t>
            </a:r>
            <a:r>
              <a:rPr lang="en-GB" b="0" baseline="0"/>
              <a:t>To practice distinguishing SSCs </a:t>
            </a:r>
            <a:r>
              <a:rPr lang="en-GB" b="1" baseline="0"/>
              <a:t>[s] </a:t>
            </a:r>
            <a:r>
              <a:rPr lang="en-GB" b="0" baseline="0"/>
              <a:t>and</a:t>
            </a:r>
            <a:r>
              <a:rPr lang="en-GB" b="1" baseline="0"/>
              <a:t> [ss] ([ß]). </a:t>
            </a:r>
            <a:r>
              <a:rPr lang="en-GB"/>
              <a:t>Students identify if the sounds highlighted in yellow are a match, ‘snap’ (like the card game) by pronouncing the words aloud and comparing them. </a:t>
            </a:r>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1.</a:t>
            </a:r>
            <a:r>
              <a:rPr lang="en-GB"/>
              <a:t> Play FOUR times with class and give students a few seconds to pronounce in pairs and decide, before taking the class answer</a:t>
            </a:r>
            <a:r>
              <a:rPr lang="en-GB" baseline="0"/>
              <a:t> each time. The answers are animated.</a:t>
            </a:r>
            <a:br>
              <a:rPr lang="en-GB"/>
            </a:br>
            <a:r>
              <a:rPr lang="en-GB"/>
              <a:t>2. Then pairs can play against each other – one student choosing and pronouncing two words and the other student deciding whether they make a matching snap pair or not. </a:t>
            </a:r>
            <a:br>
              <a:rPr lang="en-GB"/>
            </a:br>
            <a:r>
              <a:rPr lang="en-GB" b="1"/>
              <a:t>Note: </a:t>
            </a:r>
            <a:r>
              <a:rPr lang="en-GB"/>
              <a:t>The words have been selected</a:t>
            </a:r>
            <a:r>
              <a:rPr lang="en-GB" baseline="0"/>
              <a:t> from the forthcoming Year 8 vocabulary lists, and are thus ‘unknown words’ for the students at present. This makes the task one of pure phonics decoding, rather than allowing existing word knowledge to play a part.</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b="1" dirty="0"/>
              <a:t>Word</a:t>
            </a:r>
            <a:r>
              <a:rPr lang="en-GB" b="1" baseline="0" dirty="0"/>
              <a:t> frequency rankings:</a:t>
            </a:r>
          </a:p>
          <a:p>
            <a:r>
              <a:rPr lang="de-DE" sz="1200" b="0" i="0" u="none" strike="noStrike" kern="1200" dirty="0">
                <a:solidFill>
                  <a:schemeClr val="tx1"/>
                </a:solidFill>
                <a:effectLst/>
                <a:latin typeface="+mn-lt"/>
                <a:ea typeface="+mn-ea"/>
                <a:cs typeface="+mn-cs"/>
              </a:rPr>
              <a:t>der Süden [1534], selbst [98], besser [231], so [21], als [25], der Spaß [666], der Wechsel [1945], der Sommer [704], lustig [2262], die Seite [217], letztes [147], küssen [2625], heiß [920], setzen [228], besuchen [703], das Gesicht [365]</a:t>
            </a:r>
            <a:r>
              <a:rPr lang="de-DE" dirty="0"/>
              <a:t> </a:t>
            </a: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i="1"/>
          </a:p>
          <a:p>
            <a:pPr marL="0" marR="0" lvl="0" indent="0" algn="l" defTabSz="914400" rtl="0" eaLnBrk="1" fontAlgn="auto" latinLnBrk="0" hangingPunct="1">
              <a:lnSpc>
                <a:spcPct val="100000"/>
              </a:lnSpc>
              <a:spcBef>
                <a:spcPts val="0"/>
              </a:spcBef>
              <a:spcAft>
                <a:spcPts val="0"/>
              </a:spcAft>
              <a:buClrTx/>
              <a:buSzTx/>
              <a:buFontTx/>
              <a:buNone/>
              <a:tabLst/>
              <a:defRPr/>
            </a:pPr>
            <a:r>
              <a:rPr lang="en-GB" i="1"/>
              <a:t>Source</a:t>
            </a:r>
            <a:r>
              <a:rPr lang="en-GB" i="1" dirty="0"/>
              <a:t>: Jones, R.L. &amp; </a:t>
            </a:r>
            <a:r>
              <a:rPr lang="en-GB" i="1" dirty="0" err="1"/>
              <a:t>Tschirner</a:t>
            </a:r>
            <a:r>
              <a:rPr lang="en-GB" i="1" dirty="0"/>
              <a:t>, E. (2006). A frequency dictionary of German: core vocabulary for learners</a:t>
            </a:r>
            <a:r>
              <a:rPr lang="en-GB" i="1"/>
              <a:t>. Routledge.</a:t>
            </a:r>
            <a:endParaRPr lang="de-DE" b="0"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22</a:t>
            </a:fld>
            <a:endParaRPr lang="en-GB"/>
          </a:p>
        </p:txBody>
      </p:sp>
    </p:spTree>
    <p:extLst>
      <p:ext uri="{BB962C8B-B14F-4D97-AF65-F5344CB8AC3E}">
        <p14:creationId xmlns:p14="http://schemas.microsoft.com/office/powerpoint/2010/main" val="544661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Timing: 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a:p>
          <a:p>
            <a:r>
              <a:rPr lang="en-GB" b="1" baseline="0"/>
              <a:t>Aim: </a:t>
            </a:r>
            <a:r>
              <a:rPr lang="en-GB" b="0" baseline="0"/>
              <a:t>To practice distinguishing SSCs </a:t>
            </a:r>
            <a:r>
              <a:rPr lang="en-GB" b="1" baseline="0"/>
              <a:t>[s] </a:t>
            </a:r>
            <a:r>
              <a:rPr lang="en-GB" b="0" baseline="0"/>
              <a:t>and</a:t>
            </a:r>
            <a:r>
              <a:rPr lang="en-GB" b="1" baseline="0"/>
              <a:t> [ss] ([ß]). </a:t>
            </a:r>
            <a:r>
              <a:rPr lang="en-GB" baseline="0"/>
              <a:t>Students have met this task type before and the instruction ‘Was passt nicht?’ </a:t>
            </a:r>
            <a:endParaRPr lang="en-GB" b="1" baseline="0"/>
          </a:p>
          <a:p>
            <a:endParaRPr lang="en-GB" b="1"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1. Teachers can elicit the instruction meaning from students.</a:t>
            </a:r>
            <a:endParaRPr lang="en-GB" b="1" baseline="0"/>
          </a:p>
          <a:p>
            <a:r>
              <a:rPr lang="en-GB" baseline="0"/>
              <a:t>2. Students should be encouraged to practise pronouncing these words out loud, individually or in pairs, to decide which is the odd one out in each row (Reihe).</a:t>
            </a:r>
            <a:br>
              <a:rPr lang="en-GB" baseline="0"/>
            </a:br>
            <a:r>
              <a:rPr lang="en-GB" baseline="0"/>
              <a:t>3. Answers are animated to shade the odd one out upon clicking the mouse.</a:t>
            </a:r>
          </a:p>
          <a:p>
            <a:endParaRPr lang="en-GB" baseline="0"/>
          </a:p>
          <a:p>
            <a:r>
              <a:rPr lang="en-GB" b="1" baseline="0"/>
              <a:t>Note: </a:t>
            </a:r>
            <a:r>
              <a:rPr lang="en-GB" baseline="0"/>
              <a:t>Words are from the forthcoming Year 8 scheme of work (with the exception of ‘gesund’, learnt in 2.1.4), as used on the previous slide.  </a:t>
            </a:r>
            <a:br>
              <a:rPr lang="en-GB" baseline="0"/>
            </a:br>
            <a:r>
              <a:rPr lang="en-GB" baseline="0"/>
              <a:t>There is no need to focus on meaning, though teachers might be interested to see if students can anticipate the meanings, e.g. besser, Sommer, Süden.</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a:t>Word frequency (1 is the most frequent word in German): </a:t>
            </a:r>
            <a:br>
              <a:rPr lang="en-GB" baseline="0"/>
            </a:br>
            <a:r>
              <a:rPr lang="en-GB" baseline="0"/>
              <a:t>besser [201] Sommer [771] Süden [1771] </a:t>
            </a:r>
            <a:r>
              <a:rPr lang="en-GB" sz="1200">
                <a:solidFill>
                  <a:schemeClr val="accent1">
                    <a:lumMod val="50000"/>
                  </a:schemeClr>
                </a:solidFill>
                <a:latin typeface="Century Gothic" panose="020B0502020202020204" pitchFamily="34" charset="0"/>
              </a:rPr>
              <a:t>Spaß [1045] als [22] Gesicht [346]</a:t>
            </a:r>
            <a:r>
              <a:rPr lang="en-GB" sz="1200" baseline="0">
                <a:solidFill>
                  <a:schemeClr val="accent1">
                    <a:lumMod val="50000"/>
                  </a:schemeClr>
                </a:solidFill>
                <a:latin typeface="Century Gothic" panose="020B0502020202020204" pitchFamily="34" charset="0"/>
              </a:rPr>
              <a:t> lustig [1973] selbst [101] besuchen [820] Seite [197] küssen [2644] so [28] </a:t>
            </a:r>
            <a:r>
              <a:rPr lang="en-GB" sz="1200">
                <a:solidFill>
                  <a:schemeClr val="accent1">
                    <a:lumMod val="50000"/>
                  </a:schemeClr>
                </a:solidFill>
                <a:latin typeface="Century Gothic" panose="020B0502020202020204" pitchFamily="34" charset="0"/>
              </a:rPr>
              <a:t>heiß [1195] Wechsel [2525]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GB" i="1"/>
              <a:t>Source:  Jones, R.L. &amp; Tschirner, E. (2006). A frequency dictionary of German: core vocabulary for learners. Routledge.</a:t>
            </a:r>
          </a:p>
        </p:txBody>
      </p:sp>
      <p:sp>
        <p:nvSpPr>
          <p:cNvPr id="4" name="Slide Number Placeholder 3"/>
          <p:cNvSpPr>
            <a:spLocks noGrp="1"/>
          </p:cNvSpPr>
          <p:nvPr>
            <p:ph type="sldNum" sz="quarter" idx="10"/>
          </p:nvPr>
        </p:nvSpPr>
        <p:spPr/>
        <p:txBody>
          <a:bodyPr/>
          <a:lstStyle/>
          <a:p>
            <a:fld id="{672843D9-4757-4631-B0CD-BAA271821DF5}" type="slidenum">
              <a:rPr lang="en-GB" smtClean="0"/>
              <a:t>23</a:t>
            </a:fld>
            <a:endParaRPr lang="en-GB"/>
          </a:p>
        </p:txBody>
      </p:sp>
    </p:spTree>
    <p:extLst>
      <p:ext uri="{BB962C8B-B14F-4D97-AF65-F5344CB8AC3E}">
        <p14:creationId xmlns:p14="http://schemas.microsoft.com/office/powerpoint/2010/main" val="11099924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157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1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FFCC00"/>
                </a:solidFill>
                <a:latin typeface="Century Gothic" panose="020B0502020202020204" pitchFamily="34" charset="0"/>
              </a:rPr>
              <a:t>ß</a:t>
            </a:r>
            <a:r>
              <a:rPr lang="en-GB" b="1"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Present the letter(s) and say the </a:t>
            </a:r>
            <a:r>
              <a:rPr lang="en-GB" b="1" dirty="0"/>
              <a:t>[</a:t>
            </a:r>
            <a:r>
              <a:rPr lang="en-GB" sz="1200" b="1" dirty="0" err="1">
                <a:solidFill>
                  <a:srgbClr val="FFCC00"/>
                </a:solidFill>
                <a:latin typeface="Century Gothic" panose="020B0502020202020204" pitchFamily="34" charset="0"/>
              </a:rPr>
              <a:t>ß</a:t>
            </a:r>
            <a:r>
              <a:rPr lang="en-GB" b="1" dirty="0"/>
              <a:t>] </a:t>
            </a:r>
            <a:r>
              <a:rPr lang="en-GB" b="0" dirty="0"/>
              <a:t>sound first, on its own. Students repeat it with you.</a:t>
            </a:r>
            <a:br>
              <a:rPr lang="en-GB" b="0" dirty="0"/>
            </a:br>
            <a:r>
              <a:rPr lang="en-GB" b="0" dirty="0"/>
              <a:t>2. Bring up the word </a:t>
            </a:r>
            <a:r>
              <a:rPr lang="en-GB" b="0" baseline="0" dirty="0"/>
              <a:t>”</a:t>
            </a:r>
            <a:r>
              <a:rPr lang="en-GB" sz="1200" b="1" baseline="0" dirty="0" err="1">
                <a:solidFill>
                  <a:srgbClr val="002060"/>
                </a:solidFill>
                <a:latin typeface="Century Gothic" panose="020B0502020202020204" pitchFamily="34" charset="0"/>
              </a:rPr>
              <a:t>gro</a:t>
            </a:r>
            <a:r>
              <a:rPr lang="en-GB" sz="1200" b="1" dirty="0" err="1">
                <a:solidFill>
                  <a:srgbClr val="FFCC00"/>
                </a:solidFill>
                <a:latin typeface="Century Gothic" panose="020B0502020202020204" pitchFamily="34" charset="0"/>
              </a:rPr>
              <a:t>ß</a:t>
            </a:r>
            <a:r>
              <a:rPr lang="en-GB" sz="1200" b="0" dirty="0">
                <a:solidFill>
                  <a:schemeClr val="tx1"/>
                </a:solidFill>
                <a:latin typeface="+mn-lt"/>
              </a:rPr>
              <a:t>”</a:t>
            </a:r>
            <a:r>
              <a:rPr lang="en-GB" b="0" dirty="0"/>
              <a:t> on its own, say</a:t>
            </a:r>
            <a:r>
              <a:rPr lang="en-GB" b="0" baseline="0" dirty="0"/>
              <a:t> it, students repeat it, so that they have the opportunity to focus all of their attention on the connection between the written word and its sound.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3. </a:t>
            </a:r>
            <a:r>
              <a:rPr lang="en-GB" dirty="0"/>
              <a:t>A</a:t>
            </a:r>
            <a:r>
              <a:rPr lang="en-GB" baseline="0" dirty="0"/>
              <a:t> possible gesture for this would be to stretch your hand up high above your head, forming your hand into a right angle to indicate that you are measuring something/one very tall.</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4. Roll back the animations and work through 1-3 again, but this time, dropping your voice completely to listen carefully to the students saying the </a:t>
            </a:r>
            <a:r>
              <a:rPr lang="en-GB" b="1" dirty="0"/>
              <a:t>[</a:t>
            </a:r>
            <a:r>
              <a:rPr lang="en-GB" sz="1200" b="1" dirty="0" err="1">
                <a:solidFill>
                  <a:srgbClr val="FFCC00"/>
                </a:solidFill>
                <a:latin typeface="Century Gothic" panose="020B0502020202020204" pitchFamily="34" charset="0"/>
              </a:rPr>
              <a:t>ß</a:t>
            </a:r>
            <a:r>
              <a:rPr lang="en-GB" b="1" dirty="0"/>
              <a:t>] </a:t>
            </a:r>
            <a:r>
              <a:rPr lang="en-GB" baseline="0" dirty="0"/>
              <a:t>sound, pronouncing </a:t>
            </a:r>
            <a:r>
              <a:rPr lang="en-GB" b="0" baseline="0" dirty="0"/>
              <a:t>”</a:t>
            </a:r>
            <a:r>
              <a:rPr lang="en-GB" b="1" baseline="0" dirty="0" err="1"/>
              <a:t>gro</a:t>
            </a:r>
            <a:r>
              <a:rPr lang="en-GB" sz="1200" b="1" dirty="0" err="1">
                <a:solidFill>
                  <a:srgbClr val="FFCC00"/>
                </a:solidFill>
                <a:latin typeface="Century Gothic" panose="020B0502020202020204" pitchFamily="34" charset="0"/>
              </a:rPr>
              <a:t>ß</a:t>
            </a:r>
            <a:r>
              <a:rPr lang="en-GB" sz="1200" b="0" dirty="0">
                <a:solidFill>
                  <a:schemeClr val="tx1"/>
                </a:solidFill>
                <a:latin typeface="+mn-lt"/>
              </a:rPr>
              <a:t>”</a:t>
            </a:r>
            <a:r>
              <a:rPr lang="en-GB" sz="1200" b="0" baseline="0" dirty="0">
                <a:solidFill>
                  <a:schemeClr val="tx1"/>
                </a:solidFill>
                <a:latin typeface="+mn-lt"/>
              </a:rPr>
              <a:t> </a:t>
            </a:r>
            <a:r>
              <a:rPr lang="en-GB" baseline="0" dirty="0"/>
              <a:t>and, if using, doing the gesture.</a:t>
            </a:r>
            <a:br>
              <a:rPr lang="en-GB" baseline="0" dirty="0"/>
            </a:br>
            <a:br>
              <a:rPr lang="en-GB" baseline="0" dirty="0"/>
            </a:br>
            <a:r>
              <a:rPr lang="en-GB" b="1" baseline="0" dirty="0"/>
              <a:t>Word frequency (1 is the most frequent word in German): </a:t>
            </a:r>
            <a:br>
              <a:rPr lang="en-GB" baseline="0" dirty="0"/>
            </a:br>
            <a:r>
              <a:rPr lang="en-GB" sz="1200" b="1" baseline="0" dirty="0" err="1"/>
              <a:t>groß</a:t>
            </a:r>
            <a:r>
              <a:rPr lang="en-GB" sz="1200" b="1" baseline="0" dirty="0"/>
              <a:t> </a:t>
            </a:r>
            <a:r>
              <a:rPr lang="en-GB" sz="1200" baseline="0" dirty="0"/>
              <a:t>[74]</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352857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3813196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pPr>
              <a:defRPr/>
            </a:pPr>
            <a:fld id="{672843D9-4757-4631-B0CD-BAA271821DF5}"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825162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introduce/consolidate SSC </a:t>
            </a:r>
            <a:r>
              <a:rPr lang="en-GB" b="1" baseline="0" dirty="0"/>
              <a:t>[</a:t>
            </a:r>
            <a:r>
              <a:rPr lang="en-GB" sz="1200" b="1" dirty="0" err="1">
                <a:solidFill>
                  <a:srgbClr val="002060"/>
                </a:solidFill>
                <a:latin typeface="Century Gothic" panose="020B0502020202020204" pitchFamily="34" charset="0"/>
              </a:rPr>
              <a:t>ß</a:t>
            </a:r>
            <a:r>
              <a:rPr lang="en-GB" sz="1200" b="1" dirty="0">
                <a:solidFill>
                  <a:srgbClr val="002060"/>
                </a:solidFill>
                <a:latin typeface="Century Gothic" panose="020B0502020202020204" pitchFamily="34" charset="0"/>
              </a:rPr>
              <a:t>]</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Introduce</a:t>
            </a:r>
            <a:r>
              <a:rPr lang="en-GB" baseline="0" dirty="0"/>
              <a:t> and elicit the pronunciation of the </a:t>
            </a:r>
            <a:r>
              <a:rPr lang="en-GB" b="1" baseline="0" dirty="0"/>
              <a:t>individual SSC [</a:t>
            </a:r>
            <a:r>
              <a:rPr lang="en-GB" sz="1200" b="1" dirty="0" err="1">
                <a:solidFill>
                  <a:srgbClr val="002060"/>
                </a:solidFill>
                <a:latin typeface="Century Gothic" panose="020B0502020202020204" pitchFamily="34" charset="0"/>
              </a:rPr>
              <a:t>ß</a:t>
            </a:r>
            <a:r>
              <a:rPr lang="en-GB" b="1" baseline="0" dirty="0"/>
              <a:t>] </a:t>
            </a:r>
            <a:r>
              <a:rPr lang="en-GB" baseline="0" dirty="0"/>
              <a:t>and then the </a:t>
            </a:r>
            <a:r>
              <a:rPr lang="en-GB" b="1" baseline="0" dirty="0"/>
              <a:t>source</a:t>
            </a:r>
            <a:r>
              <a:rPr lang="en-GB" baseline="0" dirty="0"/>
              <a:t> word again ‘</a:t>
            </a:r>
            <a:r>
              <a:rPr lang="en-GB" b="1" baseline="0" dirty="0" err="1"/>
              <a:t>gro</a:t>
            </a:r>
            <a:r>
              <a:rPr lang="en-GB" sz="1200" b="1" dirty="0" err="1">
                <a:solidFill>
                  <a:srgbClr val="002060"/>
                </a:solidFill>
                <a:latin typeface="Century Gothic" panose="020B0502020202020204" pitchFamily="34" charset="0"/>
              </a:rPr>
              <a:t>ß</a:t>
            </a:r>
            <a:r>
              <a:rPr lang="en-GB" baseline="0" dirty="0"/>
              <a:t>’ (with gesture, if using).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Then present and elicit the pronunciation of the five </a:t>
            </a:r>
            <a:r>
              <a:rPr lang="en-GB" b="1" baseline="0" dirty="0"/>
              <a:t>cluster</a:t>
            </a:r>
            <a:r>
              <a:rPr lang="en-GB" baseline="0" dirty="0"/>
              <a:t> words.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The cluster words have been chosen for their high-frequency, from a range of word classes, with the SSC (where possible) positioned within a variety of syllables within the words (e.g. initial, 2</a:t>
            </a:r>
            <a:r>
              <a:rPr lang="en-GB" baseline="30000" dirty="0"/>
              <a:t>nd</a:t>
            </a:r>
            <a:r>
              <a:rPr lang="en-GB" baseline="0" dirty="0"/>
              <a:t>, final etc.).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a:b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b="1" baseline="0" dirty="0" err="1"/>
              <a:t>groß</a:t>
            </a:r>
            <a:r>
              <a:rPr lang="en-GB" sz="1200" b="1" baseline="0" dirty="0"/>
              <a:t> </a:t>
            </a:r>
            <a:r>
              <a:rPr lang="en-GB" sz="1200" baseline="0" dirty="0"/>
              <a:t>[74]; </a:t>
            </a:r>
            <a:r>
              <a:rPr lang="en-GB" sz="1200" b="1" baseline="0" dirty="0" err="1"/>
              <a:t>Fußball</a:t>
            </a:r>
            <a:r>
              <a:rPr lang="en-GB" sz="1200" b="1" baseline="0" dirty="0"/>
              <a:t> </a:t>
            </a:r>
            <a:r>
              <a:rPr lang="en-GB" sz="1200" b="0" baseline="0" dirty="0"/>
              <a:t>[1497] </a:t>
            </a:r>
            <a:r>
              <a:rPr lang="en-GB" sz="1200" b="1" baseline="0" dirty="0" err="1"/>
              <a:t>ein</a:t>
            </a:r>
            <a:r>
              <a:rPr lang="en-GB" sz="1200" b="1" baseline="0" dirty="0"/>
              <a:t> </a:t>
            </a:r>
            <a:r>
              <a:rPr lang="en-GB" sz="1200" b="1" baseline="0" dirty="0" err="1"/>
              <a:t>bisschen</a:t>
            </a:r>
            <a:r>
              <a:rPr lang="en-GB" sz="1200" b="1" baseline="0" dirty="0"/>
              <a:t> </a:t>
            </a:r>
            <a:r>
              <a:rPr lang="en-GB" sz="1200" baseline="0" dirty="0"/>
              <a:t>[194]; </a:t>
            </a:r>
            <a:r>
              <a:rPr lang="en-GB" sz="1200" b="1" baseline="0" dirty="0" err="1"/>
              <a:t>heißen</a:t>
            </a:r>
            <a:r>
              <a:rPr lang="en-GB" sz="1200" b="1" baseline="0" dirty="0"/>
              <a:t> </a:t>
            </a:r>
            <a:r>
              <a:rPr lang="en-GB" sz="1200" baseline="0" dirty="0"/>
              <a:t>[123]; </a:t>
            </a:r>
            <a:r>
              <a:rPr lang="en-GB" sz="1200" b="1" baseline="0" dirty="0" err="1"/>
              <a:t>damals</a:t>
            </a:r>
            <a:r>
              <a:rPr lang="en-GB" sz="1200" b="1" baseline="0" dirty="0"/>
              <a:t> </a:t>
            </a:r>
            <a:r>
              <a:rPr lang="en-GB" sz="1200" baseline="0" dirty="0"/>
              <a:t>[271]; </a:t>
            </a:r>
            <a:r>
              <a:rPr lang="en-GB" sz="1200" b="1" baseline="0" dirty="0" err="1"/>
              <a:t>lassen</a:t>
            </a:r>
            <a:r>
              <a:rPr lang="en-GB" sz="1200" b="1" baseline="0" dirty="0"/>
              <a:t> </a:t>
            </a:r>
            <a:r>
              <a:rPr lang="en-GB" sz="1200" baseline="0" dirty="0"/>
              <a:t>[82].</a:t>
            </a:r>
            <a:br>
              <a:rPr lang="en-GB" baseline="0" dirty="0"/>
            </a:b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134928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With sound and no pictures to focus all attention on the sound-symbol correspondence.</a:t>
            </a:r>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424444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Without sound</a:t>
            </a:r>
            <a:r>
              <a:rPr lang="en-GB" baseline="0" dirty="0"/>
              <a:t> to elicit pronunciation (without first hearing the teacher).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Teacher to elicit pronunciation by asking “</a:t>
            </a:r>
            <a:r>
              <a:rPr lang="en-GB" i="1" baseline="0" dirty="0"/>
              <a:t>Wie </a:t>
            </a:r>
            <a:r>
              <a:rPr lang="en-GB" i="1" baseline="0" dirty="0" err="1"/>
              <a:t>sagt</a:t>
            </a:r>
            <a:r>
              <a:rPr lang="en-GB" i="1" baseline="0" dirty="0"/>
              <a:t> man…”</a:t>
            </a:r>
            <a:endParaRPr lang="en-GB" i="0"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783321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 3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Aim: </a:t>
            </a:r>
            <a:r>
              <a:rPr lang="en-GB" b="0" baseline="0" dirty="0"/>
              <a:t>To practise distinguishing between [s] or [ss] pronounced as English ‘s’, or [s] pronounced as English ‘z’.</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Note: </a:t>
            </a:r>
            <a:r>
              <a:rPr lang="en-GB" dirty="0"/>
              <a:t>Words</a:t>
            </a:r>
            <a:r>
              <a:rPr lang="en-GB" baseline="0" dirty="0"/>
              <a:t> for this task are taken from the introduced and revisited vocabulary sets for this week, or previously taught words (es, </a:t>
            </a:r>
            <a:r>
              <a:rPr lang="en-GB" baseline="0" dirty="0" err="1"/>
              <a:t>sie</a:t>
            </a:r>
            <a:r>
              <a:rPr lang="en-GB" baseline="0" dirty="0"/>
              <a:t>) and two cognates (super, </a:t>
            </a:r>
            <a:r>
              <a:rPr lang="en-GB" baseline="0" dirty="0" err="1"/>
              <a:t>interessant</a:t>
            </a:r>
            <a:r>
              <a:rPr lang="en-GB" baseline="0" dirty="0"/>
              <a:t>) to challenge decoding skills further.</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Procedure:</a:t>
            </a:r>
            <a:br>
              <a:rPr lang="en-GB" b="0" dirty="0"/>
            </a:br>
            <a:r>
              <a:rPr lang="en-GB" b="0" dirty="0"/>
              <a:t>1. </a:t>
            </a:r>
            <a:r>
              <a:rPr lang="en-GB" dirty="0"/>
              <a:t>Students must decide whether the sounds in the words match to the bee (buzz) or the snake (hiss).</a:t>
            </a:r>
            <a:br>
              <a:rPr lang="en-GB" dirty="0"/>
            </a:br>
            <a:r>
              <a:rPr lang="en-GB" dirty="0"/>
              <a:t>2. Teachers can elicit the sound [zzzz]</a:t>
            </a:r>
            <a:r>
              <a:rPr lang="en-GB" baseline="0" dirty="0"/>
              <a:t> or [</a:t>
            </a:r>
            <a:r>
              <a:rPr lang="en-GB" baseline="0" dirty="0" err="1"/>
              <a:t>ssss</a:t>
            </a:r>
            <a:r>
              <a:rPr lang="en-GB" baseline="0" dirty="0"/>
              <a:t>] first from the students, then the full word.</a:t>
            </a:r>
            <a:br>
              <a:rPr lang="en-GB" baseline="0" dirty="0"/>
            </a:br>
            <a:r>
              <a:rPr lang="en-GB" baseline="0" dirty="0"/>
              <a:t>3. Answers are animated one by one to move to the correct image.</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Word frequency (1 is the most frequent word in German): </a:t>
            </a:r>
            <a:br>
              <a:rPr lang="en-GB" baseline="0" dirty="0"/>
            </a:br>
            <a:r>
              <a:rPr lang="en-GB" sz="1200" b="0" baseline="0" dirty="0" err="1"/>
              <a:t>interessant</a:t>
            </a:r>
            <a:r>
              <a:rPr lang="en-GB" sz="1200" b="0" baseline="0" dirty="0"/>
              <a:t> [810] super [1772]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dirty="0"/>
              <a:t>Source:  Jones, R.L. &amp; </a:t>
            </a:r>
            <a:r>
              <a:rPr lang="en-GB" i="1" dirty="0" err="1"/>
              <a:t>Tschirner</a:t>
            </a:r>
            <a:r>
              <a:rPr lang="en-GB" i="1" dirty="0"/>
              <a:t>, E. (2006). A frequency dictionary of German: core vocabulary for learners. Routledge</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1260453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1C306-6EB2-45C4-B643-83DEAABD8E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0C20173-0146-45A9-B2A6-771A29B35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63CEA8-2773-47C9-9CCF-D7EBA0998110}"/>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9ED7A81C-4F94-48CA-B31D-98F67E5CB3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2C0538-0475-46BC-9E91-C730CA2E867A}"/>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1732813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A6FD4-55BC-4DAF-B67F-988697CCA7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3F292DA-FC16-4DFE-8A19-9D6934CC90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88028D-B49A-4638-80D4-48466ECCD452}"/>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04785A8F-FBDF-4D63-B476-8572FCB84D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B413D-EA33-4FFB-8FE0-69BC016D182E}"/>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2587410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66F1C0-2B04-4D57-BF1E-F7A1C114A5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F1F999-C05F-48DF-8450-2403C8AFA7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3F2322-3C6F-4028-80B9-53A9EB40B146}"/>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6C424619-4B77-4EAC-9B01-B8932F330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C49577-5416-4135-B00B-C215A0F5D924}"/>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3962188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9F027-44B1-4CF8-A711-4BE478D1B4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2EF9DE-9E48-43F0-A96E-5E078EC78D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62BF49-A6C9-45FD-9C83-300C850AF457}"/>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C1DDA1D9-E262-491C-8E3B-59677CDA54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8A1C90-2B31-4C53-AAAB-49A74BEDCE4E}"/>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1462540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88519-B52B-445F-8724-FEF7C78354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9D106C6-222E-43A4-A598-09DE0B141D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E237BC-BC0C-4C29-B0B2-03D9FB84B4D4}"/>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35799CBC-1206-4567-BF71-834F0F085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41DE0D-D462-4FA2-8C61-C5D234E0D177}"/>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287267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8069E-B87E-4F17-B968-0CEE7C8F145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945023-45AA-4ED8-B564-C446889DD0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37C662-BC43-42A2-BBA4-3C561086C6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C5002B-5773-459F-B25E-87DB2A0656FE}"/>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6" name="Footer Placeholder 5">
            <a:extLst>
              <a:ext uri="{FF2B5EF4-FFF2-40B4-BE49-F238E27FC236}">
                <a16:creationId xmlns:a16="http://schemas.microsoft.com/office/drawing/2014/main" id="{7D238841-8D9D-4858-8C64-E320FDA7EB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5544E7B-46D8-4823-B9AA-40A44B06364E}"/>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3825626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14BA-25FF-410B-A26E-7E272BCE0A7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0C3B66-A176-4FE5-82FD-0DE96C825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CD447C-B4A9-40B2-928F-FC92F2F4D4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DA0E0FE-5DD6-449E-BB0A-E3776FE650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4A8DF0-5147-419B-B730-1C20211A6D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8B5170-7AC2-4978-B28A-A198E745CC83}"/>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8" name="Footer Placeholder 7">
            <a:extLst>
              <a:ext uri="{FF2B5EF4-FFF2-40B4-BE49-F238E27FC236}">
                <a16:creationId xmlns:a16="http://schemas.microsoft.com/office/drawing/2014/main" id="{A54FF88E-D271-478F-94AB-4BCABD07117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98020A-A137-4434-BBC3-1082FB63B7BD}"/>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489998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F3004-4E99-4AFB-AC41-5CEDD3496B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8951993-03E9-46F2-8773-D59A90DB3F00}"/>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4" name="Footer Placeholder 3">
            <a:extLst>
              <a:ext uri="{FF2B5EF4-FFF2-40B4-BE49-F238E27FC236}">
                <a16:creationId xmlns:a16="http://schemas.microsoft.com/office/drawing/2014/main" id="{CAC14AEA-DBC7-4761-9216-A8A864F8EB3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F2FE007-7B1E-44C6-AA4C-F5F2191884BE}"/>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672085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D0C29-7961-43F6-9D66-A6A2A58EF131}"/>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3" name="Footer Placeholder 2">
            <a:extLst>
              <a:ext uri="{FF2B5EF4-FFF2-40B4-BE49-F238E27FC236}">
                <a16:creationId xmlns:a16="http://schemas.microsoft.com/office/drawing/2014/main" id="{D0744029-E4B0-496F-8422-B62B6C495B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2FE9920-CF35-4883-A21F-51A3A968B4AE}"/>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799396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71088-BDF8-4094-A45E-55492D36C9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BE11BDF-3DEF-44F4-A285-B6F2611E97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83A7CDC-D2CB-41E2-9BD4-397D12D8CB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4E5625-0CD2-400E-961D-D93D8008A11E}"/>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6" name="Footer Placeholder 5">
            <a:extLst>
              <a:ext uri="{FF2B5EF4-FFF2-40B4-BE49-F238E27FC236}">
                <a16:creationId xmlns:a16="http://schemas.microsoft.com/office/drawing/2014/main" id="{85CA4A8C-BE18-4F49-BBE8-5312BA76C0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C0C162-A56C-49EF-8034-CF4AD269F3CA}"/>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179467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B54CA-5A57-4D2A-8C14-112F0B2523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16DA17-6666-4DF9-B5CE-B45F3485A1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00C0E6A-8422-4B81-AEB4-55E33CCA03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48B956-7015-4540-862D-D62E04C5B7EC}"/>
              </a:ext>
            </a:extLst>
          </p:cNvPr>
          <p:cNvSpPr>
            <a:spLocks noGrp="1"/>
          </p:cNvSpPr>
          <p:nvPr>
            <p:ph type="dt" sz="half" idx="10"/>
          </p:nvPr>
        </p:nvSpPr>
        <p:spPr/>
        <p:txBody>
          <a:bodyPr/>
          <a:lstStyle/>
          <a:p>
            <a:fld id="{347ADA5D-7C3F-4A37-8576-D6551F91C396}" type="datetimeFigureOut">
              <a:rPr lang="en-GB" smtClean="0"/>
              <a:t>16/02/2021</a:t>
            </a:fld>
            <a:endParaRPr lang="en-GB"/>
          </a:p>
        </p:txBody>
      </p:sp>
      <p:sp>
        <p:nvSpPr>
          <p:cNvPr id="6" name="Footer Placeholder 5">
            <a:extLst>
              <a:ext uri="{FF2B5EF4-FFF2-40B4-BE49-F238E27FC236}">
                <a16:creationId xmlns:a16="http://schemas.microsoft.com/office/drawing/2014/main" id="{3292446D-FA83-40D9-B0FC-A997523A08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341434-5755-49A0-8571-2F8469B80A92}"/>
              </a:ext>
            </a:extLst>
          </p:cNvPr>
          <p:cNvSpPr>
            <a:spLocks noGrp="1"/>
          </p:cNvSpPr>
          <p:nvPr>
            <p:ph type="sldNum" sz="quarter" idx="12"/>
          </p:nvPr>
        </p:nvSpPr>
        <p:spPr/>
        <p:txBody>
          <a:bodyPr/>
          <a:lstStyle/>
          <a:p>
            <a:fld id="{84929162-693F-4648-8434-F5740901DEF8}" type="slidenum">
              <a:rPr lang="en-GB" smtClean="0"/>
              <a:t>‹#›</a:t>
            </a:fld>
            <a:endParaRPr lang="en-GB"/>
          </a:p>
        </p:txBody>
      </p:sp>
    </p:spTree>
    <p:extLst>
      <p:ext uri="{BB962C8B-B14F-4D97-AF65-F5344CB8AC3E}">
        <p14:creationId xmlns:p14="http://schemas.microsoft.com/office/powerpoint/2010/main" val="2191562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81D3C2-1C27-4CD5-92FA-F3FE69F49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910D-69FF-4348-A81A-E00E9BD3A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2D6334-C45B-45A8-9824-B70F908D7B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7ADA5D-7C3F-4A37-8576-D6551F91C396}" type="datetimeFigureOut">
              <a:rPr lang="en-GB" smtClean="0"/>
              <a:t>16/02/2021</a:t>
            </a:fld>
            <a:endParaRPr lang="en-GB"/>
          </a:p>
        </p:txBody>
      </p:sp>
      <p:sp>
        <p:nvSpPr>
          <p:cNvPr id="5" name="Footer Placeholder 4">
            <a:extLst>
              <a:ext uri="{FF2B5EF4-FFF2-40B4-BE49-F238E27FC236}">
                <a16:creationId xmlns:a16="http://schemas.microsoft.com/office/drawing/2014/main" id="{63BF81AA-D1DF-4B78-B1CA-B2F289DFF7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B314020-1596-4C7A-96FA-3F6A8F0228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929162-693F-4648-8434-F5740901DEF8}" type="slidenum">
              <a:rPr lang="en-GB" smtClean="0"/>
              <a:t>‹#›</a:t>
            </a:fld>
            <a:endParaRPr lang="en-GB"/>
          </a:p>
        </p:txBody>
      </p:sp>
    </p:spTree>
    <p:extLst>
      <p:ext uri="{BB962C8B-B14F-4D97-AF65-F5344CB8AC3E}">
        <p14:creationId xmlns:p14="http://schemas.microsoft.com/office/powerpoint/2010/main" val="1034469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6.PNG"/><Relationship Id="rId2" Type="http://schemas.openxmlformats.org/officeDocument/2006/relationships/notesSlide" Target="../notesSlides/notesSlide18.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audio" Target="../media/audio8.wav"/></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jpeg"/><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audio" Target="../media/audio6.wav"/><Relationship Id="rId12" Type="http://schemas.openxmlformats.org/officeDocument/2006/relationships/image" Target="../media/image6.PNG"/><Relationship Id="rId2" Type="http://schemas.openxmlformats.org/officeDocument/2006/relationships/notesSlide" Target="../notesSlides/notesSlide6.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5" Type="http://schemas.openxmlformats.org/officeDocument/2006/relationships/image" Target="../media/image9.png"/><Relationship Id="rId10"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audio" Target="../media/audio5.wav"/><Relationship Id="rId5" Type="http://schemas.openxmlformats.org/officeDocument/2006/relationships/audio" Target="../media/audio4.wav"/><Relationship Id="rId10" Type="http://schemas.openxmlformats.org/officeDocument/2006/relationships/image" Target="../media/image4.jpeg"/><Relationship Id="rId4" Type="http://schemas.openxmlformats.org/officeDocument/2006/relationships/audio" Target="../media/audio3.wav"/><Relationship Id="rId9" Type="http://schemas.openxmlformats.org/officeDocument/2006/relationships/audio" Target="../media/audio8.wav"/></Relationships>
</file>

<file path=ppt/slides/_rels/slide8.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211666" y="2452612"/>
            <a:ext cx="7751234" cy="1485422"/>
          </a:xfrm>
        </p:spPr>
        <p:txBody>
          <a:bodyPr anchor="t">
            <a:normAutofit/>
          </a:bodyPr>
          <a:lstStyle/>
          <a:p>
            <a:pPr algn="l"/>
            <a:r>
              <a:rPr lang="en-GB" sz="4000" b="1" dirty="0">
                <a:solidFill>
                  <a:prstClr val="white"/>
                </a:solidFill>
              </a:rPr>
              <a:t>German phonics collection</a:t>
            </a: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214817" y="3195323"/>
            <a:ext cx="7382608" cy="571756"/>
          </a:xfrm>
        </p:spPr>
        <p:txBody>
          <a:bodyPr/>
          <a:lstStyle/>
          <a:p>
            <a:pPr algn="l"/>
            <a:r>
              <a:rPr lang="en-GB" sz="3000" dirty="0">
                <a:solidFill>
                  <a:prstClr val="white"/>
                </a:solidFill>
              </a:rPr>
              <a:t>[ß]</a:t>
            </a:r>
          </a:p>
          <a:p>
            <a:pPr algn="l"/>
            <a:endParaRPr lang="en-US" dirty="0"/>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61930" y="5779725"/>
            <a:ext cx="48737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b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Artwork: Steve Clarke</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Date updated: 10 / 02 / 21</a:t>
            </a: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272605" y="3222003"/>
            <a:ext cx="3376245"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da</a:t>
            </a:r>
            <a:r>
              <a:rPr lang="en-GB" sz="5400" dirty="0">
                <a:solidFill>
                  <a:srgbClr val="EEC100"/>
                </a:solidFill>
                <a:latin typeface="Century Gothic" panose="020B0502020202020204" pitchFamily="34" charset="0"/>
              </a:rPr>
              <a:t>s</a:t>
            </a:r>
            <a:r>
              <a:rPr lang="en-GB" sz="5400" dirty="0">
                <a:solidFill>
                  <a:srgbClr val="FFCC00"/>
                </a:solidFill>
                <a:latin typeface="Century Gothic" panose="020B0502020202020204" pitchFamily="34" charset="0"/>
              </a:rPr>
              <a:t> </a:t>
            </a:r>
            <a:r>
              <a:rPr lang="en-GB" sz="5400" dirty="0">
                <a:solidFill>
                  <a:srgbClr val="1F4E79"/>
                </a:solidFill>
                <a:latin typeface="Century Gothic" panose="020B0502020202020204" pitchFamily="34" charset="0"/>
              </a:rPr>
              <a:t>E</a:t>
            </a:r>
            <a:r>
              <a:rPr lang="en-GB" sz="5400" dirty="0">
                <a:solidFill>
                  <a:srgbClr val="EEC100"/>
                </a:solidFill>
                <a:latin typeface="Century Gothic" panose="020B0502020202020204" pitchFamily="34" charset="0"/>
              </a:rPr>
              <a:t>ss</a:t>
            </a:r>
            <a:r>
              <a:rPr lang="en-GB" sz="5400" dirty="0">
                <a:solidFill>
                  <a:srgbClr val="1F4E79"/>
                </a:solidFill>
                <a:latin typeface="Century Gothic" panose="020B0502020202020204" pitchFamily="34" charset="0"/>
              </a:rPr>
              <a:t>en</a:t>
            </a:r>
          </a:p>
        </p:txBody>
      </p:sp>
      <p:sp>
        <p:nvSpPr>
          <p:cNvPr id="13" name="Rectangle 12">
            <a:extLst>
              <a:ext uri="{FF2B5EF4-FFF2-40B4-BE49-F238E27FC236}">
                <a16:creationId xmlns:a16="http://schemas.microsoft.com/office/drawing/2014/main" id="{DA0EB35D-2B1B-42B8-8651-848A2C821819}"/>
              </a:ext>
            </a:extLst>
          </p:cNvPr>
          <p:cNvSpPr/>
          <p:nvPr/>
        </p:nvSpPr>
        <p:spPr>
          <a:xfrm>
            <a:off x="3083418" y="3960665"/>
            <a:ext cx="2688558"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ge</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und</a:t>
            </a:r>
            <a:endParaRPr lang="en-GB" sz="5400" dirty="0">
              <a:solidFill>
                <a:srgbClr val="1F4E79"/>
              </a:solidFill>
              <a:latin typeface="Century Gothic" panose="020B0502020202020204" pitchFamily="34" charset="0"/>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1026812" y="4677604"/>
            <a:ext cx="1992854" cy="923330"/>
          </a:xfrm>
          <a:prstGeom prst="rect">
            <a:avLst/>
          </a:prstGeom>
        </p:spPr>
        <p:txBody>
          <a:bodyPr wrap="non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itzen</a:t>
            </a:r>
            <a:endParaRPr lang="en-GB" sz="5400" dirty="0">
              <a:solidFill>
                <a:srgbClr val="1F4E79"/>
              </a:solidFill>
              <a:latin typeface="Century Gothic" panose="020B0502020202020204" pitchFamily="34" charset="0"/>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5914374" y="5362073"/>
            <a:ext cx="3180679"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zu</a:t>
            </a:r>
            <a:r>
              <a:rPr lang="en-GB" sz="5400" dirty="0">
                <a:solidFill>
                  <a:srgbClr val="1F4E79"/>
                </a:solidFill>
                <a:latin typeface="Century Gothic" panose="020B0502020202020204" pitchFamily="34" charset="0"/>
              </a:rPr>
              <a:t> </a:t>
            </a:r>
            <a:r>
              <a:rPr lang="en-GB" sz="5400" dirty="0" err="1">
                <a:solidFill>
                  <a:srgbClr val="1F4E79"/>
                </a:solidFill>
                <a:latin typeface="Century Gothic" panose="020B0502020202020204" pitchFamily="34" charset="0"/>
              </a:rPr>
              <a:t>Hau</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e</a:t>
            </a:r>
            <a:endParaRPr lang="en-GB" sz="5400" dirty="0">
              <a:solidFill>
                <a:srgbClr val="1F4E79"/>
              </a:solidFill>
              <a:latin typeface="Century Gothic" panose="020B0502020202020204" pitchFamily="34" charset="0"/>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2776404" y="5379573"/>
            <a:ext cx="2762295"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hä</a:t>
            </a:r>
            <a:r>
              <a:rPr lang="en-GB" sz="5400" dirty="0" err="1">
                <a:solidFill>
                  <a:srgbClr val="EEC100"/>
                </a:solidFill>
                <a:latin typeface="Century Gothic" panose="020B0502020202020204" pitchFamily="34" charset="0"/>
              </a:rPr>
              <a:t>ss</a:t>
            </a:r>
            <a:r>
              <a:rPr lang="en-GB" sz="5400" dirty="0" err="1">
                <a:solidFill>
                  <a:srgbClr val="1F4E79"/>
                </a:solidFill>
                <a:latin typeface="Century Gothic" panose="020B0502020202020204" pitchFamily="34" charset="0"/>
              </a:rPr>
              <a:t>lich</a:t>
            </a:r>
            <a:endParaRPr lang="en-GB" sz="5400" dirty="0">
              <a:solidFill>
                <a:srgbClr val="1F4E79"/>
              </a:solidFill>
              <a:latin typeface="Century Gothic" panose="020B0502020202020204" pitchFamily="34" charset="0"/>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195373" y="76201"/>
            <a:ext cx="2164600" cy="3067050"/>
            <a:chOff x="685800" y="2406849"/>
            <a:chExt cx="2609850" cy="378440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7500456" y="91679"/>
            <a:ext cx="2235571" cy="3051572"/>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grpSp>
      <p:sp>
        <p:nvSpPr>
          <p:cNvPr id="18" name="Rectangle 17">
            <a:extLst>
              <a:ext uri="{FF2B5EF4-FFF2-40B4-BE49-F238E27FC236}">
                <a16:creationId xmlns:a16="http://schemas.microsoft.com/office/drawing/2014/main" id="{084C9D57-A08B-472D-BA09-393938162BBA}"/>
              </a:ext>
            </a:extLst>
          </p:cNvPr>
          <p:cNvSpPr/>
          <p:nvPr/>
        </p:nvSpPr>
        <p:spPr>
          <a:xfrm>
            <a:off x="10039040" y="3970765"/>
            <a:ext cx="2007281" cy="923330"/>
          </a:xfrm>
          <a:prstGeom prst="rect">
            <a:avLst/>
          </a:prstGeom>
        </p:spPr>
        <p:txBody>
          <a:bodyPr wrap="none">
            <a:spAutoFit/>
          </a:bodyPr>
          <a:lstStyle/>
          <a:p>
            <a:pPr algn="ctr"/>
            <a:r>
              <a:rPr lang="en-GB" sz="5400" dirty="0">
                <a:solidFill>
                  <a:srgbClr val="EEC100"/>
                </a:solidFill>
                <a:latin typeface="Century Gothic" panose="020B0502020202020204" pitchFamily="34" charset="0"/>
              </a:rPr>
              <a:t>s</a:t>
            </a:r>
            <a:r>
              <a:rPr lang="en-GB" sz="5400" dirty="0">
                <a:solidFill>
                  <a:srgbClr val="1F4E79"/>
                </a:solidFill>
                <a:latin typeface="Century Gothic" panose="020B0502020202020204" pitchFamily="34" charset="0"/>
              </a:rPr>
              <a:t>uper</a:t>
            </a:r>
          </a:p>
        </p:txBody>
      </p:sp>
      <p:sp>
        <p:nvSpPr>
          <p:cNvPr id="19" name="Rectangle 18">
            <a:extLst>
              <a:ext uri="{FF2B5EF4-FFF2-40B4-BE49-F238E27FC236}">
                <a16:creationId xmlns:a16="http://schemas.microsoft.com/office/drawing/2014/main" id="{B2CECAC4-B73D-4686-8C29-33EA7728FDC8}"/>
              </a:ext>
            </a:extLst>
          </p:cNvPr>
          <p:cNvSpPr/>
          <p:nvPr/>
        </p:nvSpPr>
        <p:spPr>
          <a:xfrm>
            <a:off x="6748717" y="4702936"/>
            <a:ext cx="3754554"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intere</a:t>
            </a:r>
            <a:r>
              <a:rPr lang="en-GB" sz="5400" dirty="0" err="1">
                <a:solidFill>
                  <a:srgbClr val="EEC100"/>
                </a:solidFill>
                <a:latin typeface="Century Gothic" panose="020B0502020202020204" pitchFamily="34" charset="0"/>
              </a:rPr>
              <a:t>ss</a:t>
            </a:r>
            <a:r>
              <a:rPr lang="en-GB" sz="5400" dirty="0" err="1">
                <a:solidFill>
                  <a:srgbClr val="1F4E79"/>
                </a:solidFill>
                <a:latin typeface="Century Gothic" panose="020B0502020202020204" pitchFamily="34" charset="0"/>
              </a:rPr>
              <a:t>ant</a:t>
            </a:r>
            <a:endParaRPr lang="en-GB" sz="5400" dirty="0">
              <a:solidFill>
                <a:srgbClr val="1F4E79"/>
              </a:solidFill>
              <a:latin typeface="Century Gothic" panose="020B0502020202020204" pitchFamily="34" charset="0"/>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10813608" y="3261280"/>
            <a:ext cx="904415"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e</a:t>
            </a:r>
            <a:r>
              <a:rPr lang="en-GB" sz="5400" dirty="0">
                <a:solidFill>
                  <a:srgbClr val="EEC100"/>
                </a:solidFill>
                <a:latin typeface="Century Gothic" panose="020B0502020202020204" pitchFamily="34" charset="0"/>
              </a:rPr>
              <a:t>s</a:t>
            </a:r>
          </a:p>
        </p:txBody>
      </p:sp>
      <p:sp>
        <p:nvSpPr>
          <p:cNvPr id="21" name="Rectangle 20">
            <a:extLst>
              <a:ext uri="{FF2B5EF4-FFF2-40B4-BE49-F238E27FC236}">
                <a16:creationId xmlns:a16="http://schemas.microsoft.com/office/drawing/2014/main" id="{64475610-CE0A-43CF-BF0D-8ECC806F3E61}"/>
              </a:ext>
            </a:extLst>
          </p:cNvPr>
          <p:cNvSpPr/>
          <p:nvPr/>
        </p:nvSpPr>
        <p:spPr>
          <a:xfrm>
            <a:off x="6132650" y="3960405"/>
            <a:ext cx="1042273" cy="923330"/>
          </a:xfrm>
          <a:prstGeom prst="rect">
            <a:avLst/>
          </a:prstGeom>
        </p:spPr>
        <p:txBody>
          <a:bodyPr wrap="non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ie</a:t>
            </a:r>
            <a:endParaRPr lang="en-GB" sz="5400" dirty="0">
              <a:solidFill>
                <a:srgbClr val="1F4E79"/>
              </a:solidFill>
              <a:latin typeface="Century Gothic" panose="020B0502020202020204" pitchFamily="34" charset="0"/>
            </a:endParaRPr>
          </a:p>
        </p:txBody>
      </p:sp>
      <p:grpSp>
        <p:nvGrpSpPr>
          <p:cNvPr id="22" name="Group 21">
            <a:extLst>
              <a:ext uri="{FF2B5EF4-FFF2-40B4-BE49-F238E27FC236}">
                <a16:creationId xmlns:a16="http://schemas.microsoft.com/office/drawing/2014/main" id="{3B9BA509-D32E-4834-BF4B-D943E4E0B71B}"/>
              </a:ext>
            </a:extLst>
          </p:cNvPr>
          <p:cNvGrpSpPr/>
          <p:nvPr/>
        </p:nvGrpSpPr>
        <p:grpSpPr>
          <a:xfrm>
            <a:off x="2496418" y="76201"/>
            <a:ext cx="2164600" cy="3067050"/>
            <a:chOff x="685800" y="2406849"/>
            <a:chExt cx="2609850" cy="3784402"/>
          </a:xfrm>
        </p:grpSpPr>
        <p:pic>
          <p:nvPicPr>
            <p:cNvPr id="23" name="Picture 2" descr="Image result for buzzing bee">
              <a:extLst>
                <a:ext uri="{FF2B5EF4-FFF2-40B4-BE49-F238E27FC236}">
                  <a16:creationId xmlns:a16="http://schemas.microsoft.com/office/drawing/2014/main" id="{4E295026-5104-435A-8F16-58B8FBA72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a:extLst>
                <a:ext uri="{FF2B5EF4-FFF2-40B4-BE49-F238E27FC236}">
                  <a16:creationId xmlns:a16="http://schemas.microsoft.com/office/drawing/2014/main" id="{1A461AA5-B46B-4F8E-93D4-13FBC2287FF4}"/>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grpSp>
      <p:grpSp>
        <p:nvGrpSpPr>
          <p:cNvPr id="25" name="Group 24">
            <a:extLst>
              <a:ext uri="{FF2B5EF4-FFF2-40B4-BE49-F238E27FC236}">
                <a16:creationId xmlns:a16="http://schemas.microsoft.com/office/drawing/2014/main" id="{D2D17C1F-9A2B-4363-BEE2-BB1BB1998943}"/>
              </a:ext>
            </a:extLst>
          </p:cNvPr>
          <p:cNvGrpSpPr/>
          <p:nvPr/>
        </p:nvGrpSpPr>
        <p:grpSpPr>
          <a:xfrm>
            <a:off x="9852670" y="71306"/>
            <a:ext cx="2235571" cy="3051572"/>
            <a:chOff x="9210675" y="2406849"/>
            <a:chExt cx="2609850" cy="3784402"/>
          </a:xfrm>
        </p:grpSpPr>
        <p:pic>
          <p:nvPicPr>
            <p:cNvPr id="26" name="Picture 4" descr="Image result for hissing snake clipart">
              <a:extLst>
                <a:ext uri="{FF2B5EF4-FFF2-40B4-BE49-F238E27FC236}">
                  <a16:creationId xmlns:a16="http://schemas.microsoft.com/office/drawing/2014/main" id="{A9F21A24-4F97-480E-94C1-B4957C16C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27" name="Flowchart: Alternate Process 26">
              <a:extLst>
                <a:ext uri="{FF2B5EF4-FFF2-40B4-BE49-F238E27FC236}">
                  <a16:creationId xmlns:a16="http://schemas.microsoft.com/office/drawing/2014/main" id="{0CAAEBB1-E90C-4487-BDC8-D7EDC121B8C0}"/>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8" name="Rectangle 27">
            <a:extLst>
              <a:ext uri="{FF2B5EF4-FFF2-40B4-BE49-F238E27FC236}">
                <a16:creationId xmlns:a16="http://schemas.microsoft.com/office/drawing/2014/main" id="{280CB416-56D2-46D7-883E-C2E1CDF32524}"/>
              </a:ext>
            </a:extLst>
          </p:cNvPr>
          <p:cNvSpPr/>
          <p:nvPr/>
        </p:nvSpPr>
        <p:spPr>
          <a:xfrm>
            <a:off x="5002102" y="350907"/>
            <a:ext cx="2305439" cy="923330"/>
          </a:xfrm>
          <a:prstGeom prst="rect">
            <a:avLst/>
          </a:prstGeom>
        </p:spPr>
        <p:txBody>
          <a:bodyPr wrap="none">
            <a:spAutoFit/>
          </a:bodyPr>
          <a:lstStyle/>
          <a:p>
            <a:pPr algn="ctr"/>
            <a:r>
              <a:rPr lang="en-GB" sz="5400" b="1" dirty="0">
                <a:solidFill>
                  <a:srgbClr val="1F4E79"/>
                </a:solidFill>
                <a:latin typeface="Century Gothic" panose="020B0502020202020204" pitchFamily="34" charset="0"/>
              </a:rPr>
              <a:t>Snap?</a:t>
            </a:r>
          </a:p>
        </p:txBody>
      </p:sp>
      <p:sp>
        <p:nvSpPr>
          <p:cNvPr id="29" name="Rectangle 28">
            <a:extLst>
              <a:ext uri="{FF2B5EF4-FFF2-40B4-BE49-F238E27FC236}">
                <a16:creationId xmlns:a16="http://schemas.microsoft.com/office/drawing/2014/main" id="{4BDE6F15-12E6-4E42-AD0E-BB4B1BB99B78}"/>
              </a:ext>
            </a:extLst>
          </p:cNvPr>
          <p:cNvSpPr/>
          <p:nvPr/>
        </p:nvSpPr>
        <p:spPr>
          <a:xfrm>
            <a:off x="4863680" y="1241367"/>
            <a:ext cx="1414170" cy="1754326"/>
          </a:xfrm>
          <a:prstGeom prst="rect">
            <a:avLst/>
          </a:prstGeom>
        </p:spPr>
        <p:txBody>
          <a:bodyPr wrap="none">
            <a:spAutoFit/>
          </a:bodyPr>
          <a:lstStyle/>
          <a:p>
            <a:pPr algn="ctr"/>
            <a:r>
              <a:rPr lang="en-GB" sz="3600" dirty="0" err="1">
                <a:solidFill>
                  <a:srgbClr val="1F4E79"/>
                </a:solidFill>
                <a:latin typeface="Century Gothic" panose="020B0502020202020204" pitchFamily="34" charset="0"/>
              </a:rPr>
              <a:t>Ja</a:t>
            </a:r>
            <a:r>
              <a:rPr lang="en-GB" sz="3600" dirty="0">
                <a:solidFill>
                  <a:srgbClr val="1F4E79"/>
                </a:solidFill>
                <a:latin typeface="Century Gothic" panose="020B0502020202020204" pitchFamily="34" charset="0"/>
              </a:rPr>
              <a:t> </a:t>
            </a:r>
          </a:p>
          <a:p>
            <a:pPr algn="ctr"/>
            <a:r>
              <a:rPr lang="en-GB" sz="3600" dirty="0" err="1">
                <a:solidFill>
                  <a:srgbClr val="1F4E79"/>
                </a:solidFill>
                <a:latin typeface="Century Gothic" panose="020B0502020202020204" pitchFamily="34" charset="0"/>
              </a:rPr>
              <a:t>oder</a:t>
            </a:r>
            <a:endParaRPr lang="en-GB" sz="3600" dirty="0">
              <a:solidFill>
                <a:srgbClr val="1F4E79"/>
              </a:solidFill>
              <a:latin typeface="Century Gothic" panose="020B0502020202020204" pitchFamily="34" charset="0"/>
            </a:endParaRPr>
          </a:p>
          <a:p>
            <a:pPr algn="ctr"/>
            <a:r>
              <a:rPr lang="en-GB" sz="3600" dirty="0" err="1">
                <a:solidFill>
                  <a:srgbClr val="1F4E79"/>
                </a:solidFill>
                <a:latin typeface="Century Gothic" panose="020B0502020202020204" pitchFamily="34" charset="0"/>
              </a:rPr>
              <a:t>nein</a:t>
            </a:r>
            <a:r>
              <a:rPr lang="en-GB" sz="3600" dirty="0">
                <a:solidFill>
                  <a:srgbClr val="1F4E79"/>
                </a:solidFill>
                <a:latin typeface="Century Gothic" panose="020B0502020202020204" pitchFamily="34" charset="0"/>
              </a:rPr>
              <a:t>?</a:t>
            </a:r>
          </a:p>
        </p:txBody>
      </p:sp>
      <p:sp>
        <p:nvSpPr>
          <p:cNvPr id="30" name="Rectangle 29">
            <a:extLst>
              <a:ext uri="{FF2B5EF4-FFF2-40B4-BE49-F238E27FC236}">
                <a16:creationId xmlns:a16="http://schemas.microsoft.com/office/drawing/2014/main" id="{58FD6107-4AA2-4812-8BF6-B20653B811CB}"/>
              </a:ext>
            </a:extLst>
          </p:cNvPr>
          <p:cNvSpPr/>
          <p:nvPr/>
        </p:nvSpPr>
        <p:spPr>
          <a:xfrm>
            <a:off x="3842179" y="3234943"/>
            <a:ext cx="2545890"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Fu</a:t>
            </a:r>
            <a:r>
              <a:rPr lang="en-GB" sz="5400" dirty="0" err="1">
                <a:solidFill>
                  <a:srgbClr val="EEC100"/>
                </a:solidFill>
                <a:latin typeface="Century Gothic" panose="020B0502020202020204" pitchFamily="34" charset="0"/>
              </a:rPr>
              <a:t>ß</a:t>
            </a:r>
            <a:r>
              <a:rPr lang="en-GB" sz="5400" dirty="0" err="1">
                <a:solidFill>
                  <a:srgbClr val="1F4E79"/>
                </a:solidFill>
                <a:latin typeface="Century Gothic" panose="020B0502020202020204" pitchFamily="34" charset="0"/>
              </a:rPr>
              <a:t>ball</a:t>
            </a:r>
            <a:endParaRPr lang="en-GB" sz="5400" dirty="0">
              <a:solidFill>
                <a:srgbClr val="1F4E79"/>
              </a:solidFill>
              <a:latin typeface="Century Gothic" panose="020B0502020202020204" pitchFamily="34" charset="0"/>
            </a:endParaRPr>
          </a:p>
        </p:txBody>
      </p:sp>
      <p:sp>
        <p:nvSpPr>
          <p:cNvPr id="31" name="Rectangle 30">
            <a:extLst>
              <a:ext uri="{FF2B5EF4-FFF2-40B4-BE49-F238E27FC236}">
                <a16:creationId xmlns:a16="http://schemas.microsoft.com/office/drawing/2014/main" id="{AEF5165A-040F-4EC5-93EA-6D1A7D9E0533}"/>
              </a:ext>
            </a:extLst>
          </p:cNvPr>
          <p:cNvSpPr/>
          <p:nvPr/>
        </p:nvSpPr>
        <p:spPr>
          <a:xfrm>
            <a:off x="-288922" y="3970765"/>
            <a:ext cx="3616652" cy="923330"/>
          </a:xfrm>
          <a:prstGeom prst="rect">
            <a:avLst/>
          </a:prstGeom>
        </p:spPr>
        <p:txBody>
          <a:bodyPr wrap="square">
            <a:spAutoFit/>
          </a:bodyPr>
          <a:lstStyle/>
          <a:p>
            <a:pPr algn="ctr"/>
            <a:r>
              <a:rPr lang="en-GB" sz="5400" dirty="0" err="1">
                <a:solidFill>
                  <a:srgbClr val="1F4E79"/>
                </a:solidFill>
                <a:latin typeface="Century Gothic" panose="020B0502020202020204" pitchFamily="34" charset="0"/>
              </a:rPr>
              <a:t>hei</a:t>
            </a:r>
            <a:r>
              <a:rPr lang="en-GB" sz="5400" dirty="0" err="1">
                <a:solidFill>
                  <a:srgbClr val="EEC100"/>
                </a:solidFill>
                <a:latin typeface="Century Gothic" panose="020B0502020202020204" pitchFamily="34" charset="0"/>
              </a:rPr>
              <a:t>ß</a:t>
            </a:r>
            <a:r>
              <a:rPr lang="en-GB" sz="5400" dirty="0" err="1">
                <a:solidFill>
                  <a:srgbClr val="1F4E79"/>
                </a:solidFill>
                <a:latin typeface="Century Gothic" panose="020B0502020202020204" pitchFamily="34" charset="0"/>
              </a:rPr>
              <a:t>en</a:t>
            </a:r>
            <a:endParaRPr lang="en-GB" sz="5400" dirty="0">
              <a:solidFill>
                <a:srgbClr val="1F4E79"/>
              </a:solidFill>
              <a:latin typeface="Century Gothic" panose="020B0502020202020204" pitchFamily="34" charset="0"/>
            </a:endParaRPr>
          </a:p>
        </p:txBody>
      </p:sp>
      <p:sp>
        <p:nvSpPr>
          <p:cNvPr id="32" name="Rectangle 31">
            <a:extLst>
              <a:ext uri="{FF2B5EF4-FFF2-40B4-BE49-F238E27FC236}">
                <a16:creationId xmlns:a16="http://schemas.microsoft.com/office/drawing/2014/main" id="{1169DF25-5C2F-4D21-B5DC-4FE9EF4FFE9C}"/>
              </a:ext>
            </a:extLst>
          </p:cNvPr>
          <p:cNvSpPr/>
          <p:nvPr/>
        </p:nvSpPr>
        <p:spPr>
          <a:xfrm>
            <a:off x="7436645" y="3958291"/>
            <a:ext cx="2510802" cy="923330"/>
          </a:xfrm>
          <a:prstGeom prst="rect">
            <a:avLst/>
          </a:prstGeom>
        </p:spPr>
        <p:txBody>
          <a:bodyPr wrap="square">
            <a:spAutoFit/>
          </a:bodyPr>
          <a:lstStyle/>
          <a:p>
            <a:pPr algn="ctr"/>
            <a:r>
              <a:rPr lang="en-GB" sz="5400" dirty="0" err="1">
                <a:solidFill>
                  <a:srgbClr val="1F4E79"/>
                </a:solidFill>
                <a:latin typeface="Century Gothic" panose="020B0502020202020204" pitchFamily="34" charset="0"/>
              </a:rPr>
              <a:t>la</a:t>
            </a:r>
            <a:r>
              <a:rPr lang="en-GB" sz="5400" dirty="0" err="1">
                <a:solidFill>
                  <a:srgbClr val="EEC100"/>
                </a:solidFill>
                <a:latin typeface="Century Gothic" panose="020B0502020202020204" pitchFamily="34" charset="0"/>
              </a:rPr>
              <a:t>ss</a:t>
            </a:r>
            <a:r>
              <a:rPr lang="en-GB" sz="5400" dirty="0" err="1">
                <a:solidFill>
                  <a:srgbClr val="1F4E79"/>
                </a:solidFill>
                <a:latin typeface="Century Gothic" panose="020B0502020202020204" pitchFamily="34" charset="0"/>
              </a:rPr>
              <a:t>en</a:t>
            </a:r>
            <a:endParaRPr lang="en-GB" sz="5400" dirty="0">
              <a:solidFill>
                <a:srgbClr val="1F4E79"/>
              </a:solidFill>
              <a:latin typeface="Century Gothic" panose="020B0502020202020204" pitchFamily="34" charset="0"/>
            </a:endParaRPr>
          </a:p>
        </p:txBody>
      </p:sp>
      <p:sp>
        <p:nvSpPr>
          <p:cNvPr id="33" name="Rectangle 32">
            <a:extLst>
              <a:ext uri="{FF2B5EF4-FFF2-40B4-BE49-F238E27FC236}">
                <a16:creationId xmlns:a16="http://schemas.microsoft.com/office/drawing/2014/main" id="{41CF573F-6BEE-47C4-B490-D434C3A495D1}"/>
              </a:ext>
            </a:extLst>
          </p:cNvPr>
          <p:cNvSpPr/>
          <p:nvPr/>
        </p:nvSpPr>
        <p:spPr>
          <a:xfrm>
            <a:off x="9341226" y="5381123"/>
            <a:ext cx="2488182"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Ge</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etz</a:t>
            </a:r>
            <a:endParaRPr lang="en-GB" sz="5400" dirty="0">
              <a:solidFill>
                <a:srgbClr val="1F4E79"/>
              </a:solidFill>
              <a:latin typeface="Century Gothic" panose="020B0502020202020204" pitchFamily="34" charset="0"/>
            </a:endParaRPr>
          </a:p>
        </p:txBody>
      </p:sp>
      <p:sp>
        <p:nvSpPr>
          <p:cNvPr id="34" name="Rectangle 33">
            <a:extLst>
              <a:ext uri="{FF2B5EF4-FFF2-40B4-BE49-F238E27FC236}">
                <a16:creationId xmlns:a16="http://schemas.microsoft.com/office/drawing/2014/main" id="{BC252956-738B-469A-B40A-356B30FD02BD}"/>
              </a:ext>
            </a:extLst>
          </p:cNvPr>
          <p:cNvSpPr/>
          <p:nvPr/>
        </p:nvSpPr>
        <p:spPr>
          <a:xfrm>
            <a:off x="3240731" y="4673646"/>
            <a:ext cx="3345562" cy="923330"/>
          </a:xfrm>
          <a:prstGeom prst="rect">
            <a:avLst/>
          </a:prstGeom>
        </p:spPr>
        <p:txBody>
          <a:bodyPr wrap="square">
            <a:spAutoFit/>
          </a:bodyPr>
          <a:lstStyle/>
          <a:p>
            <a:pPr algn="ctr"/>
            <a:r>
              <a:rPr lang="en-GB" sz="5400" dirty="0" err="1">
                <a:solidFill>
                  <a:srgbClr val="1F4E79"/>
                </a:solidFill>
                <a:latin typeface="Century Gothic" panose="020B0502020202020204" pitchFamily="34" charset="0"/>
              </a:rPr>
              <a:t>lang</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am</a:t>
            </a:r>
            <a:endParaRPr lang="en-GB" sz="5400" dirty="0">
              <a:solidFill>
                <a:srgbClr val="1F4E79"/>
              </a:solidFill>
              <a:latin typeface="Century Gothic" panose="020B0502020202020204" pitchFamily="34" charset="0"/>
            </a:endParaRPr>
          </a:p>
        </p:txBody>
      </p:sp>
      <p:sp>
        <p:nvSpPr>
          <p:cNvPr id="35" name="Rectangle 34">
            <a:extLst>
              <a:ext uri="{FF2B5EF4-FFF2-40B4-BE49-F238E27FC236}">
                <a16:creationId xmlns:a16="http://schemas.microsoft.com/office/drawing/2014/main" id="{532F6CEA-C0EE-4B3A-964E-0134D6CF843D}"/>
              </a:ext>
            </a:extLst>
          </p:cNvPr>
          <p:cNvSpPr/>
          <p:nvPr/>
        </p:nvSpPr>
        <p:spPr>
          <a:xfrm>
            <a:off x="8636993" y="3242246"/>
            <a:ext cx="2392307" cy="923330"/>
          </a:xfrm>
          <a:prstGeom prst="rect">
            <a:avLst/>
          </a:prstGeom>
        </p:spPr>
        <p:txBody>
          <a:bodyPr wrap="squar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atz</a:t>
            </a:r>
            <a:endParaRPr lang="en-GB" sz="5400" i="1" dirty="0">
              <a:solidFill>
                <a:srgbClr val="1F4E79"/>
              </a:solidFill>
              <a:latin typeface="Century Gothic" panose="020B0502020202020204" pitchFamily="34" charset="0"/>
            </a:endParaRPr>
          </a:p>
        </p:txBody>
      </p:sp>
      <p:sp>
        <p:nvSpPr>
          <p:cNvPr id="36" name="Rectangle 35">
            <a:extLst>
              <a:ext uri="{FF2B5EF4-FFF2-40B4-BE49-F238E27FC236}">
                <a16:creationId xmlns:a16="http://schemas.microsoft.com/office/drawing/2014/main" id="{FD2D84EF-EE28-46D1-95C8-4BC0E33894E6}"/>
              </a:ext>
            </a:extLst>
          </p:cNvPr>
          <p:cNvSpPr/>
          <p:nvPr/>
        </p:nvSpPr>
        <p:spPr>
          <a:xfrm>
            <a:off x="6290001" y="3216378"/>
            <a:ext cx="2789732" cy="923330"/>
          </a:xfrm>
          <a:prstGeom prst="rect">
            <a:avLst/>
          </a:prstGeom>
        </p:spPr>
        <p:txBody>
          <a:bodyPr wrap="square">
            <a:spAutoFit/>
          </a:bodyPr>
          <a:lstStyle/>
          <a:p>
            <a:pPr algn="ctr"/>
            <a:r>
              <a:rPr lang="en-GB" sz="5400" dirty="0" err="1">
                <a:solidFill>
                  <a:srgbClr val="1F4E79"/>
                </a:solidFill>
                <a:latin typeface="Century Gothic" panose="020B0502020202020204" pitchFamily="34" charset="0"/>
              </a:rPr>
              <a:t>rei</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en</a:t>
            </a:r>
            <a:endParaRPr lang="en-GB" sz="5400" dirty="0">
              <a:solidFill>
                <a:srgbClr val="1F4E79"/>
              </a:solidFill>
              <a:latin typeface="Century Gothic" panose="020B0502020202020204" pitchFamily="34" charset="0"/>
            </a:endParaRPr>
          </a:p>
        </p:txBody>
      </p:sp>
      <p:sp>
        <p:nvSpPr>
          <p:cNvPr id="37" name="Rectangle 36">
            <a:extLst>
              <a:ext uri="{FF2B5EF4-FFF2-40B4-BE49-F238E27FC236}">
                <a16:creationId xmlns:a16="http://schemas.microsoft.com/office/drawing/2014/main" id="{25405B3C-205C-4496-83DD-2A47ECCBB0F2}"/>
              </a:ext>
            </a:extLst>
          </p:cNvPr>
          <p:cNvSpPr/>
          <p:nvPr/>
        </p:nvSpPr>
        <p:spPr>
          <a:xfrm>
            <a:off x="670526" y="5379573"/>
            <a:ext cx="1802096" cy="923330"/>
          </a:xfrm>
          <a:prstGeom prst="rect">
            <a:avLst/>
          </a:prstGeom>
        </p:spPr>
        <p:txBody>
          <a:bodyPr wrap="non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eite</a:t>
            </a:r>
            <a:endParaRPr lang="en-GB" sz="5400" dirty="0">
              <a:solidFill>
                <a:srgbClr val="1F4E79"/>
              </a:solidFill>
              <a:latin typeface="Century Gothic" panose="020B0502020202020204" pitchFamily="34" charset="0"/>
            </a:endParaRPr>
          </a:p>
        </p:txBody>
      </p:sp>
      <p:sp>
        <p:nvSpPr>
          <p:cNvPr id="3" name="Rectangle 2">
            <a:extLst>
              <a:ext uri="{FF2B5EF4-FFF2-40B4-BE49-F238E27FC236}">
                <a16:creationId xmlns:a16="http://schemas.microsoft.com/office/drawing/2014/main" id="{4165CA95-C00B-4138-A9FE-5DCDF4648793}"/>
              </a:ext>
            </a:extLst>
          </p:cNvPr>
          <p:cNvSpPr/>
          <p:nvPr/>
        </p:nvSpPr>
        <p:spPr>
          <a:xfrm>
            <a:off x="3842179" y="3353838"/>
            <a:ext cx="2617484" cy="73277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81EE6A4C-C5AD-4865-96BE-01AECF2824F8}"/>
              </a:ext>
            </a:extLst>
          </p:cNvPr>
          <p:cNvSpPr/>
          <p:nvPr/>
        </p:nvSpPr>
        <p:spPr>
          <a:xfrm>
            <a:off x="7565061" y="4101175"/>
            <a:ext cx="2392307" cy="742345"/>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501A2203-2B9D-4BF5-9619-4902FFBA6154}"/>
              </a:ext>
            </a:extLst>
          </p:cNvPr>
          <p:cNvSpPr/>
          <p:nvPr/>
        </p:nvSpPr>
        <p:spPr>
          <a:xfrm>
            <a:off x="278128" y="4087807"/>
            <a:ext cx="2461913"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833F01FA-5E37-4391-B30B-83ADA3AF8179}"/>
              </a:ext>
            </a:extLst>
          </p:cNvPr>
          <p:cNvSpPr/>
          <p:nvPr/>
        </p:nvSpPr>
        <p:spPr>
          <a:xfrm>
            <a:off x="9355635" y="5517168"/>
            <a:ext cx="2478415" cy="710858"/>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3" name="Picture 2" descr="Image result for tick clipart">
            <a:extLst>
              <a:ext uri="{FF2B5EF4-FFF2-40B4-BE49-F238E27FC236}">
                <a16:creationId xmlns:a16="http://schemas.microsoft.com/office/drawing/2014/main" id="{03EC630D-634A-4405-AD64-98CA84BE0C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47900" y="1563935"/>
            <a:ext cx="965218" cy="964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tick clipart">
            <a:extLst>
              <a:ext uri="{FF2B5EF4-FFF2-40B4-BE49-F238E27FC236}">
                <a16:creationId xmlns:a16="http://schemas.microsoft.com/office/drawing/2014/main" id="{05F3D1ED-0E4B-4386-B19F-08F40936D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07455" y="1563935"/>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BCFEE84F-696E-4C39-8560-B385C4AE0016}"/>
              </a:ext>
            </a:extLst>
          </p:cNvPr>
          <p:cNvSpPr/>
          <p:nvPr/>
        </p:nvSpPr>
        <p:spPr>
          <a:xfrm>
            <a:off x="3305377" y="4836672"/>
            <a:ext cx="3091605"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04E0A4DE-1470-40D6-AF65-9B986C258207}"/>
              </a:ext>
            </a:extLst>
          </p:cNvPr>
          <p:cNvSpPr/>
          <p:nvPr/>
        </p:nvSpPr>
        <p:spPr>
          <a:xfrm>
            <a:off x="10017328" y="4107305"/>
            <a:ext cx="2028993" cy="731676"/>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Picture 2" descr="Image result for tick clipart">
            <a:extLst>
              <a:ext uri="{FF2B5EF4-FFF2-40B4-BE49-F238E27FC236}">
                <a16:creationId xmlns:a16="http://schemas.microsoft.com/office/drawing/2014/main" id="{E32124A7-F668-42DE-BA97-D623CF1CD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64605" y="1525834"/>
            <a:ext cx="965218" cy="9640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8E7BAAD-47F9-4D67-8710-ABA42D9A388D}"/>
              </a:ext>
            </a:extLst>
          </p:cNvPr>
          <p:cNvSpPr/>
          <p:nvPr/>
        </p:nvSpPr>
        <p:spPr>
          <a:xfrm>
            <a:off x="2791698" y="5481124"/>
            <a:ext cx="2762296"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Rectangle 48">
            <a:extLst>
              <a:ext uri="{FF2B5EF4-FFF2-40B4-BE49-F238E27FC236}">
                <a16:creationId xmlns:a16="http://schemas.microsoft.com/office/drawing/2014/main" id="{87437F33-3234-46C8-B414-9E2287502572}"/>
              </a:ext>
            </a:extLst>
          </p:cNvPr>
          <p:cNvSpPr/>
          <p:nvPr/>
        </p:nvSpPr>
        <p:spPr>
          <a:xfrm>
            <a:off x="6545420" y="3368828"/>
            <a:ext cx="2290471" cy="687269"/>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0" name="Picture 4" descr="Image result for tick clipart">
            <a:extLst>
              <a:ext uri="{FF2B5EF4-FFF2-40B4-BE49-F238E27FC236}">
                <a16:creationId xmlns:a16="http://schemas.microsoft.com/office/drawing/2014/main" id="{9CC89F23-DD37-4C57-A45B-2F8D34324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47900" y="1545370"/>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51" name="Rectangle 50"/>
          <p:cNvSpPr/>
          <p:nvPr/>
        </p:nvSpPr>
        <p:spPr>
          <a:xfrm>
            <a:off x="8090748" y="6540355"/>
            <a:ext cx="1371600" cy="211015"/>
          </a:xfrm>
          <a:prstGeom prst="rect">
            <a:avLst/>
          </a:prstGeom>
          <a:solidFill>
            <a:srgbClr val="DAA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382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animBg="1"/>
      <p:bldP spid="38" grpId="1" animBg="1"/>
      <p:bldP spid="41" grpId="0" animBg="1"/>
      <p:bldP spid="41" grpId="1" animBg="1"/>
      <p:bldP spid="42" grpId="0" animBg="1"/>
      <p:bldP spid="42" grpId="1" animBg="1"/>
      <p:bldP spid="45" grpId="0" animBg="1"/>
      <p:bldP spid="45" grpId="1" animBg="1"/>
      <p:bldP spid="46" grpId="0" animBg="1"/>
      <p:bldP spid="46" grpId="1" animBg="1"/>
      <p:bldP spid="48" grpId="0" animBg="1"/>
      <p:bldP spid="48" grpId="1" animBg="1"/>
      <p:bldP spid="49" grpId="0" animBg="1"/>
      <p:bldP spid="49"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5200"/>
            <a:ext cx="6807200" cy="869950"/>
          </a:xfrm>
          <a:prstGeom prst="rect">
            <a:avLst/>
          </a:prstGeom>
        </p:spPr>
      </p:pic>
      <p:sp>
        <p:nvSpPr>
          <p:cNvPr id="4" name="Title 3"/>
          <p:cNvSpPr>
            <a:spLocks noGrp="1"/>
          </p:cNvSpPr>
          <p:nvPr>
            <p:ph type="title"/>
          </p:nvPr>
        </p:nvSpPr>
        <p:spPr>
          <a:xfrm>
            <a:off x="117566" y="313762"/>
            <a:ext cx="4257040" cy="707849"/>
          </a:xfrm>
        </p:spPr>
        <p:txBody>
          <a:bodyPr>
            <a:normAutofit/>
          </a:bodyPr>
          <a:lstStyle/>
          <a:p>
            <a:r>
              <a:rPr lang="en-GB" sz="3600" b="1" dirty="0">
                <a:solidFill>
                  <a:schemeClr val="bg1"/>
                </a:solidFill>
              </a:rPr>
              <a:t>s, ss, ß</a:t>
            </a:r>
          </a:p>
        </p:txBody>
      </p:sp>
      <p:sp>
        <p:nvSpPr>
          <p:cNvPr id="2" name="TextBox 1"/>
          <p:cNvSpPr txBox="1"/>
          <p:nvPr/>
        </p:nvSpPr>
        <p:spPr>
          <a:xfrm>
            <a:off x="336884" y="1333836"/>
            <a:ext cx="11710737" cy="1261884"/>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When it comes </a:t>
            </a:r>
            <a:r>
              <a:rPr lang="en-GB" sz="2400" b="1" dirty="0">
                <a:solidFill>
                  <a:srgbClr val="1F4E79"/>
                </a:solidFill>
                <a:latin typeface="Century Gothic" panose="020B0502020202020204" pitchFamily="34" charset="0"/>
              </a:rPr>
              <a:t>before a vowel</a:t>
            </a:r>
            <a:r>
              <a:rPr lang="en-GB" sz="2400" dirty="0">
                <a:solidFill>
                  <a:srgbClr val="1F4E79"/>
                </a:solidFill>
                <a:latin typeface="Century Gothic" panose="020B0502020202020204" pitchFamily="34" charset="0"/>
              </a:rPr>
              <a:t>, 's' is pronounced like the English ‘z’.</a:t>
            </a:r>
          </a:p>
          <a:p>
            <a:r>
              <a:rPr lang="en-GB" sz="2400" dirty="0">
                <a:solidFill>
                  <a:srgbClr val="1F4E79"/>
                </a:solidFill>
                <a:latin typeface="Century Gothic" panose="020B0502020202020204" pitchFamily="34" charset="0"/>
              </a:rPr>
              <a:t>e.g. </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agen</a:t>
            </a:r>
            <a:r>
              <a:rPr lang="en-GB" sz="2400" dirty="0">
                <a:solidFill>
                  <a:srgbClr val="1F4E79"/>
                </a:solidFill>
                <a:latin typeface="Century Gothic" panose="020B0502020202020204" pitchFamily="34" charset="0"/>
              </a:rPr>
              <a:t>, </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ehr</a:t>
            </a:r>
            <a:r>
              <a:rPr lang="en-GB" sz="2400" dirty="0">
                <a:solidFill>
                  <a:srgbClr val="1F4E79"/>
                </a:solidFill>
                <a:latin typeface="Century Gothic" panose="020B0502020202020204" pitchFamily="34" charset="0"/>
              </a:rPr>
              <a:t>, </a:t>
            </a:r>
            <a:r>
              <a:rPr lang="en-GB" sz="2400" b="1" dirty="0">
                <a:solidFill>
                  <a:srgbClr val="1F4E79"/>
                </a:solidFill>
                <a:latin typeface="Century Gothic" panose="020B0502020202020204" pitchFamily="34" charset="0"/>
              </a:rPr>
              <a:t>s</a:t>
            </a:r>
            <a:r>
              <a:rPr lang="en-GB" sz="2400" dirty="0">
                <a:solidFill>
                  <a:srgbClr val="1F4E79"/>
                </a:solidFill>
                <a:latin typeface="Century Gothic" panose="020B0502020202020204" pitchFamily="34" charset="0"/>
              </a:rPr>
              <a:t>ein, </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ie</a:t>
            </a:r>
            <a:r>
              <a:rPr lang="en-GB" sz="2400" dirty="0">
                <a:solidFill>
                  <a:srgbClr val="1F4E79"/>
                </a:solidFill>
                <a:latin typeface="Century Gothic" panose="020B0502020202020204" pitchFamily="34" charset="0"/>
              </a:rPr>
              <a:t>, </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itzen</a:t>
            </a:r>
            <a:r>
              <a:rPr lang="en-GB" sz="2400" dirty="0">
                <a:solidFill>
                  <a:srgbClr val="1F4E79"/>
                </a:solidFill>
                <a:latin typeface="Century Gothic" panose="020B0502020202020204" pitchFamily="34" charset="0"/>
              </a:rPr>
              <a:t>, </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ollen</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ge</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und</a:t>
            </a:r>
            <a:r>
              <a:rPr lang="en-GB" sz="2400" b="1" dirty="0">
                <a:solidFill>
                  <a:srgbClr val="1F4E79"/>
                </a:solidFill>
                <a:latin typeface="Century Gothic" panose="020B0502020202020204" pitchFamily="34" charset="0"/>
              </a:rPr>
              <a:t>, s</a:t>
            </a:r>
            <a:r>
              <a:rPr lang="en-GB" sz="2400" dirty="0">
                <a:solidFill>
                  <a:srgbClr val="1F4E79"/>
                </a:solidFill>
                <a:latin typeface="Century Gothic" panose="020B0502020202020204" pitchFamily="34" charset="0"/>
              </a:rPr>
              <a:t>uper, </a:t>
            </a:r>
            <a:r>
              <a:rPr lang="en-GB" sz="2400" dirty="0" err="1">
                <a:solidFill>
                  <a:srgbClr val="1F4E79"/>
                </a:solidFill>
                <a:latin typeface="Century Gothic" panose="020B0502020202020204" pitchFamily="34" charset="0"/>
              </a:rPr>
              <a:t>Rei</a:t>
            </a:r>
            <a:r>
              <a:rPr lang="en-GB" sz="2400" b="1" dirty="0" err="1">
                <a:solidFill>
                  <a:srgbClr val="1F4E79"/>
                </a:solidFill>
                <a:latin typeface="Century Gothic" panose="020B0502020202020204" pitchFamily="34" charset="0"/>
              </a:rPr>
              <a:t>s</a:t>
            </a:r>
            <a:r>
              <a:rPr lang="en-GB" sz="2400" dirty="0" err="1">
                <a:solidFill>
                  <a:srgbClr val="1F4E79"/>
                </a:solidFill>
                <a:latin typeface="Century Gothic" panose="020B0502020202020204" pitchFamily="34" charset="0"/>
              </a:rPr>
              <a:t>e</a:t>
            </a:r>
            <a:r>
              <a:rPr lang="en-GB" sz="2400" dirty="0">
                <a:solidFill>
                  <a:srgbClr val="1F4E79"/>
                </a:solidFill>
                <a:latin typeface="Century Gothic" panose="020B0502020202020204" pitchFamily="34" charset="0"/>
              </a:rPr>
              <a:t> </a:t>
            </a:r>
            <a:br>
              <a:rPr lang="en-GB" sz="2800" dirty="0">
                <a:solidFill>
                  <a:srgbClr val="1F4E79"/>
                </a:solidFill>
                <a:latin typeface="Century Gothic" panose="020B0502020202020204" pitchFamily="34" charset="0"/>
              </a:rPr>
            </a:br>
            <a:endParaRPr lang="en-GB" sz="2800" dirty="0">
              <a:solidFill>
                <a:srgbClr val="1F4E79"/>
              </a:solidFill>
              <a:latin typeface="Century Gothic" panose="020B0502020202020204" pitchFamily="34" charset="0"/>
            </a:endParaRPr>
          </a:p>
        </p:txBody>
      </p:sp>
      <p:sp>
        <p:nvSpPr>
          <p:cNvPr id="17" name="TextBox 16">
            <a:extLst>
              <a:ext uri="{FF2B5EF4-FFF2-40B4-BE49-F238E27FC236}">
                <a16:creationId xmlns:a16="http://schemas.microsoft.com/office/drawing/2014/main" id="{7C91ABAD-02B1-46EB-994C-EA62D9CC68CF}"/>
              </a:ext>
            </a:extLst>
          </p:cNvPr>
          <p:cNvSpPr txBox="1"/>
          <p:nvPr/>
        </p:nvSpPr>
        <p:spPr>
          <a:xfrm>
            <a:off x="336884" y="2376394"/>
            <a:ext cx="11710736" cy="1200329"/>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Elsewhere, the German ‘s’, as well as all instances of ‘ss’ and ‘ß’ are pronounced like an English ‘s’.</a:t>
            </a:r>
          </a:p>
          <a:p>
            <a:r>
              <a:rPr lang="en-GB" sz="2400" dirty="0">
                <a:solidFill>
                  <a:srgbClr val="1F4E79"/>
                </a:solidFill>
                <a:latin typeface="Century Gothic" panose="020B0502020202020204" pitchFamily="34" charset="0"/>
              </a:rPr>
              <a:t>e.g. </a:t>
            </a:r>
            <a:r>
              <a:rPr lang="en-GB" sz="2400" dirty="0" err="1">
                <a:solidFill>
                  <a:srgbClr val="1F4E79"/>
                </a:solidFill>
                <a:latin typeface="Century Gothic" panose="020B0502020202020204" pitchFamily="34" charset="0"/>
              </a:rPr>
              <a:t>ein</a:t>
            </a:r>
            <a:r>
              <a:rPr lang="en-GB" sz="2400" b="1" dirty="0" err="1">
                <a:solidFill>
                  <a:srgbClr val="1F4E79"/>
                </a:solidFill>
                <a:latin typeface="Century Gothic" panose="020B0502020202020204" pitchFamily="34" charset="0"/>
              </a:rPr>
              <a:t>s</a:t>
            </a:r>
            <a:r>
              <a:rPr lang="en-GB" sz="2400" dirty="0">
                <a:solidFill>
                  <a:srgbClr val="1F4E79"/>
                </a:solidFill>
                <a:latin typeface="Century Gothic" panose="020B0502020202020204" pitchFamily="34" charset="0"/>
              </a:rPr>
              <a:t>, ha</a:t>
            </a:r>
            <a:r>
              <a:rPr lang="en-GB" sz="2400" b="1" dirty="0">
                <a:solidFill>
                  <a:srgbClr val="1F4E79"/>
                </a:solidFill>
                <a:latin typeface="Century Gothic" panose="020B0502020202020204" pitchFamily="34" charset="0"/>
              </a:rPr>
              <a:t>s</a:t>
            </a:r>
            <a:r>
              <a:rPr lang="en-GB" sz="2400" dirty="0">
                <a:solidFill>
                  <a:srgbClr val="1F4E79"/>
                </a:solidFill>
                <a:latin typeface="Century Gothic" panose="020B0502020202020204" pitchFamily="34" charset="0"/>
              </a:rPr>
              <a:t>t, da</a:t>
            </a:r>
            <a:r>
              <a:rPr lang="en-GB" sz="2400" b="1" dirty="0">
                <a:solidFill>
                  <a:srgbClr val="1F4E79"/>
                </a:solidFill>
                <a:latin typeface="Century Gothic" panose="020B0502020202020204" pitchFamily="34" charset="0"/>
              </a:rPr>
              <a:t>s</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da</a:t>
            </a:r>
            <a:r>
              <a:rPr lang="en-GB" sz="2400" b="1" dirty="0" err="1">
                <a:solidFill>
                  <a:srgbClr val="1F4E79"/>
                </a:solidFill>
                <a:latin typeface="Century Gothic" panose="020B0502020202020204" pitchFamily="34" charset="0"/>
              </a:rPr>
              <a:t>ss</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gro</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la</a:t>
            </a:r>
            <a:r>
              <a:rPr lang="en-GB" sz="2400" b="1" dirty="0" err="1">
                <a:solidFill>
                  <a:srgbClr val="1F4E79"/>
                </a:solidFill>
                <a:latin typeface="Century Gothic" panose="020B0502020202020204" pitchFamily="34" charset="0"/>
              </a:rPr>
              <a:t>ss</a:t>
            </a:r>
            <a:r>
              <a:rPr lang="en-GB" sz="2400" dirty="0" err="1">
                <a:solidFill>
                  <a:srgbClr val="1F4E79"/>
                </a:solidFill>
                <a:latin typeface="Century Gothic" panose="020B0502020202020204" pitchFamily="34" charset="0"/>
              </a:rPr>
              <a:t>en</a:t>
            </a:r>
            <a:r>
              <a:rPr lang="en-GB" sz="2400" dirty="0">
                <a:solidFill>
                  <a:srgbClr val="1F4E79"/>
                </a:solidFill>
                <a:latin typeface="Century Gothic" panose="020B0502020202020204" pitchFamily="34" charset="0"/>
              </a:rPr>
              <a:t>, Hau</a:t>
            </a:r>
            <a:r>
              <a:rPr lang="en-GB" sz="2400" b="1" dirty="0">
                <a:solidFill>
                  <a:srgbClr val="1F4E79"/>
                </a:solidFill>
                <a:latin typeface="Century Gothic" panose="020B0502020202020204" pitchFamily="34" charset="0"/>
              </a:rPr>
              <a:t>s</a:t>
            </a:r>
            <a:r>
              <a:rPr lang="en-GB" sz="2400" dirty="0">
                <a:solidFill>
                  <a:srgbClr val="1F4E79"/>
                </a:solidFill>
                <a:latin typeface="Century Gothic" panose="020B0502020202020204" pitchFamily="34" charset="0"/>
              </a:rPr>
              <a:t>, Wa</a:t>
            </a:r>
            <a:r>
              <a:rPr lang="en-GB" sz="2400" b="1" dirty="0">
                <a:solidFill>
                  <a:srgbClr val="1F4E79"/>
                </a:solidFill>
                <a:latin typeface="Century Gothic" panose="020B0502020202020204" pitchFamily="34" charset="0"/>
              </a:rPr>
              <a:t>ss</a:t>
            </a:r>
            <a:r>
              <a:rPr lang="en-GB" sz="2400" dirty="0">
                <a:solidFill>
                  <a:srgbClr val="1F4E79"/>
                </a:solidFill>
                <a:latin typeface="Century Gothic" panose="020B0502020202020204" pitchFamily="34" charset="0"/>
              </a:rPr>
              <a:t>er, </a:t>
            </a:r>
            <a:r>
              <a:rPr lang="en-GB" sz="2400" dirty="0" err="1">
                <a:solidFill>
                  <a:srgbClr val="1F4E79"/>
                </a:solidFill>
                <a:latin typeface="Century Gothic" panose="020B0502020202020204" pitchFamily="34" charset="0"/>
              </a:rPr>
              <a:t>hei</a:t>
            </a:r>
            <a:r>
              <a:rPr lang="en-GB" sz="2400" b="1" dirty="0" err="1">
                <a:solidFill>
                  <a:srgbClr val="1F4E79"/>
                </a:solidFill>
                <a:latin typeface="Century Gothic" panose="020B0502020202020204" pitchFamily="34" charset="0"/>
              </a:rPr>
              <a:t>ß</a:t>
            </a:r>
            <a:r>
              <a:rPr lang="en-GB" sz="2400" dirty="0" err="1">
                <a:solidFill>
                  <a:srgbClr val="1F4E79"/>
                </a:solidFill>
                <a:latin typeface="Century Gothic" panose="020B0502020202020204" pitchFamily="34" charset="0"/>
              </a:rPr>
              <a:t>en</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wei</a:t>
            </a:r>
            <a:r>
              <a:rPr lang="en-GB" sz="2400" b="1" dirty="0" err="1">
                <a:solidFill>
                  <a:srgbClr val="1F4E79"/>
                </a:solidFill>
                <a:latin typeface="Century Gothic" panose="020B0502020202020204" pitchFamily="34" charset="0"/>
              </a:rPr>
              <a:t>ß</a:t>
            </a:r>
            <a:endParaRPr lang="en-GB" sz="2400" b="1" dirty="0">
              <a:solidFill>
                <a:srgbClr val="1F4E79"/>
              </a:solidFill>
              <a:latin typeface="Century Gothic" panose="020B0502020202020204" pitchFamily="34" charset="0"/>
            </a:endParaRPr>
          </a:p>
        </p:txBody>
      </p:sp>
      <p:sp>
        <p:nvSpPr>
          <p:cNvPr id="21" name="TextBox 20">
            <a:extLst>
              <a:ext uri="{FF2B5EF4-FFF2-40B4-BE49-F238E27FC236}">
                <a16:creationId xmlns:a16="http://schemas.microsoft.com/office/drawing/2014/main" id="{44683AFB-B328-4B5A-AF1F-521C2ECB6182}"/>
              </a:ext>
            </a:extLst>
          </p:cNvPr>
          <p:cNvSpPr txBox="1"/>
          <p:nvPr/>
        </p:nvSpPr>
        <p:spPr>
          <a:xfrm>
            <a:off x="336883" y="3798698"/>
            <a:ext cx="11710737" cy="1200329"/>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'ss’ is used when the preceding vowel in a word is short, </a:t>
            </a:r>
            <a:br>
              <a:rPr lang="en-GB" sz="2400" dirty="0">
                <a:solidFill>
                  <a:srgbClr val="1F4E79"/>
                </a:solidFill>
                <a:latin typeface="Century Gothic" panose="020B0502020202020204" pitchFamily="34" charset="0"/>
              </a:rPr>
            </a:br>
            <a:r>
              <a:rPr lang="en-GB" sz="2400" dirty="0">
                <a:solidFill>
                  <a:srgbClr val="1F4E79"/>
                </a:solidFill>
                <a:latin typeface="Century Gothic" panose="020B0502020202020204" pitchFamily="34" charset="0"/>
              </a:rPr>
              <a:t>but is written 'ß’ after a long vowel e.g. '</a:t>
            </a:r>
            <a:r>
              <a:rPr lang="en-GB" sz="2400" dirty="0" err="1">
                <a:solidFill>
                  <a:srgbClr val="1F4E79"/>
                </a:solidFill>
                <a:latin typeface="Century Gothic" panose="020B0502020202020204" pitchFamily="34" charset="0"/>
              </a:rPr>
              <a:t>Fu</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Ma</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Spa</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a:t>
            </a:r>
          </a:p>
          <a:p>
            <a:r>
              <a:rPr lang="en-GB" sz="2400" dirty="0">
                <a:solidFill>
                  <a:srgbClr val="1F4E79"/>
                </a:solidFill>
                <a:latin typeface="Century Gothic" panose="020B0502020202020204" pitchFamily="34" charset="0"/>
              </a:rPr>
              <a:t>or two vowels together e.g. '</a:t>
            </a:r>
            <a:r>
              <a:rPr lang="en-GB" sz="2400" dirty="0" err="1">
                <a:solidFill>
                  <a:srgbClr val="1F4E79"/>
                </a:solidFill>
                <a:latin typeface="Century Gothic" panose="020B0502020202020204" pitchFamily="34" charset="0"/>
              </a:rPr>
              <a:t>wei</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hei</a:t>
            </a:r>
            <a:r>
              <a:rPr lang="en-GB" sz="2400" b="1" dirty="0" err="1">
                <a:solidFill>
                  <a:srgbClr val="1F4E79"/>
                </a:solidFill>
                <a:latin typeface="Century Gothic" panose="020B0502020202020204" pitchFamily="34" charset="0"/>
              </a:rPr>
              <a:t>ß</a:t>
            </a:r>
            <a:r>
              <a:rPr lang="en-GB" sz="2400" dirty="0">
                <a:solidFill>
                  <a:srgbClr val="1F4E79"/>
                </a:solidFill>
                <a:latin typeface="Century Gothic" panose="020B0502020202020204" pitchFamily="34" charset="0"/>
              </a:rPr>
              <a:t>', '</a:t>
            </a:r>
            <a:r>
              <a:rPr lang="en-GB" sz="2400" dirty="0" err="1">
                <a:solidFill>
                  <a:srgbClr val="1F4E79"/>
                </a:solidFill>
                <a:latin typeface="Century Gothic" panose="020B0502020202020204" pitchFamily="34" charset="0"/>
              </a:rPr>
              <a:t>hei</a:t>
            </a:r>
            <a:r>
              <a:rPr lang="en-GB" sz="2400" b="1" dirty="0" err="1">
                <a:solidFill>
                  <a:srgbClr val="1F4E79"/>
                </a:solidFill>
                <a:latin typeface="Century Gothic" panose="020B0502020202020204" pitchFamily="34" charset="0"/>
              </a:rPr>
              <a:t>ß</a:t>
            </a:r>
            <a:r>
              <a:rPr lang="en-GB" sz="2400" dirty="0" err="1">
                <a:solidFill>
                  <a:srgbClr val="1F4E79"/>
                </a:solidFill>
                <a:latin typeface="Century Gothic" panose="020B0502020202020204" pitchFamily="34" charset="0"/>
              </a:rPr>
              <a:t>t</a:t>
            </a:r>
            <a:r>
              <a:rPr lang="en-GB" sz="2400" dirty="0">
                <a:solidFill>
                  <a:srgbClr val="1F4E79"/>
                </a:solidFill>
                <a:latin typeface="Century Gothic" panose="020B0502020202020204" pitchFamily="34" charset="0"/>
              </a:rPr>
              <a:t>'</a:t>
            </a:r>
          </a:p>
        </p:txBody>
      </p:sp>
      <p:sp>
        <p:nvSpPr>
          <p:cNvPr id="22" name="Rounded Rectangular Callout 6">
            <a:extLst>
              <a:ext uri="{FF2B5EF4-FFF2-40B4-BE49-F238E27FC236}">
                <a16:creationId xmlns:a16="http://schemas.microsoft.com/office/drawing/2014/main" id="{083D7E83-A5F1-4AF4-AC85-8BB5B0C0B753}"/>
              </a:ext>
            </a:extLst>
          </p:cNvPr>
          <p:cNvSpPr/>
          <p:nvPr/>
        </p:nvSpPr>
        <p:spPr>
          <a:xfrm flipH="1">
            <a:off x="7374834" y="4757549"/>
            <a:ext cx="4672785" cy="1498025"/>
          </a:xfrm>
          <a:prstGeom prst="wedgeRoundRectCallout">
            <a:avLst>
              <a:gd name="adj1" fmla="val -52584"/>
              <a:gd name="adj2" fmla="val -87643"/>
              <a:gd name="adj3" fmla="val 16667"/>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Remember:</a:t>
            </a:r>
            <a:br>
              <a:rPr lang="en-GB" sz="2400" dirty="0">
                <a:solidFill>
                  <a:schemeClr val="bg1"/>
                </a:solidFill>
                <a:latin typeface="Century Gothic" panose="020B0502020202020204" pitchFamily="34" charset="0"/>
              </a:rPr>
            </a:br>
            <a:r>
              <a:rPr lang="en-GB" sz="2400" dirty="0" err="1">
                <a:solidFill>
                  <a:schemeClr val="bg1"/>
                </a:solidFill>
                <a:latin typeface="Century Gothic" panose="020B0502020202020204" pitchFamily="34" charset="0"/>
              </a:rPr>
              <a:t>sch</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sp</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st</a:t>
            </a:r>
            <a:r>
              <a:rPr lang="en-GB" sz="2400" dirty="0">
                <a:solidFill>
                  <a:schemeClr val="bg1"/>
                </a:solidFill>
                <a:latin typeface="Century Gothic" panose="020B0502020202020204" pitchFamily="34" charset="0"/>
              </a:rPr>
              <a:t>-</a:t>
            </a:r>
          </a:p>
          <a:p>
            <a:pPr algn="ctr"/>
            <a:r>
              <a:rPr lang="en-GB" sz="2400" dirty="0">
                <a:solidFill>
                  <a:schemeClr val="bg1"/>
                </a:solidFill>
                <a:latin typeface="Century Gothic" panose="020B0502020202020204" pitchFamily="34" charset="0"/>
              </a:rPr>
              <a:t>are pronounced in their own way at the start of a word!</a:t>
            </a:r>
          </a:p>
        </p:txBody>
      </p:sp>
    </p:spTree>
    <p:extLst>
      <p:ext uri="{BB962C8B-B14F-4D97-AF65-F5344CB8AC3E}">
        <p14:creationId xmlns:p14="http://schemas.microsoft.com/office/powerpoint/2010/main" val="134192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1"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5200"/>
            <a:ext cx="6807200" cy="869950"/>
          </a:xfrm>
          <a:prstGeom prst="rect">
            <a:avLst/>
          </a:prstGeom>
        </p:spPr>
      </p:pic>
      <p:sp>
        <p:nvSpPr>
          <p:cNvPr id="48" name="TextBox 47">
            <a:extLst>
              <a:ext uri="{FF2B5EF4-FFF2-40B4-BE49-F238E27FC236}">
                <a16:creationId xmlns:a16="http://schemas.microsoft.com/office/drawing/2014/main" id="{4AA1785D-C49B-4264-9746-32682271F02D}"/>
              </a:ext>
            </a:extLst>
          </p:cNvPr>
          <p:cNvSpPr txBox="1"/>
          <p:nvPr/>
        </p:nvSpPr>
        <p:spPr>
          <a:xfrm>
            <a:off x="5430257" y="4900858"/>
            <a:ext cx="1837115"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gesund</a:t>
            </a:r>
            <a:endParaRPr lang="en-GB" dirty="0">
              <a:solidFill>
                <a:srgbClr val="1F4E79"/>
              </a:solidFill>
            </a:endParaRPr>
          </a:p>
        </p:txBody>
      </p:sp>
      <p:sp>
        <p:nvSpPr>
          <p:cNvPr id="43" name="Rectangle 42">
            <a:extLst>
              <a:ext uri="{FF2B5EF4-FFF2-40B4-BE49-F238E27FC236}">
                <a16:creationId xmlns:a16="http://schemas.microsoft.com/office/drawing/2014/main" id="{C7C1C9B9-4589-4A70-8B34-67EE44C691D9}"/>
              </a:ext>
            </a:extLst>
          </p:cNvPr>
          <p:cNvSpPr/>
          <p:nvPr/>
        </p:nvSpPr>
        <p:spPr>
          <a:xfrm>
            <a:off x="1060822" y="4162921"/>
            <a:ext cx="1839753" cy="523220"/>
          </a:xfrm>
          <a:prstGeom prst="rect">
            <a:avLst/>
          </a:prstGeom>
          <a:ln>
            <a:noFill/>
          </a:ln>
        </p:spPr>
        <p:txBody>
          <a:bodyPr wrap="square">
            <a:spAutoFit/>
          </a:bodyPr>
          <a:lstStyle/>
          <a:p>
            <a:pPr algn="ctr"/>
            <a:r>
              <a:rPr lang="de-DE" sz="2800" dirty="0">
                <a:solidFill>
                  <a:srgbClr val="1F4E79"/>
                </a:solidFill>
                <a:latin typeface="Century Gothic" panose="020B0502020202020204" pitchFamily="34" charset="0"/>
              </a:rPr>
              <a:t>lassen</a:t>
            </a:r>
            <a:endParaRPr lang="en-GB" dirty="0">
              <a:solidFill>
                <a:srgbClr val="1F4E79"/>
              </a:solidFill>
            </a:endParaRPr>
          </a:p>
        </p:txBody>
      </p:sp>
      <p:sp>
        <p:nvSpPr>
          <p:cNvPr id="42" name="TextBox 41">
            <a:extLst>
              <a:ext uri="{FF2B5EF4-FFF2-40B4-BE49-F238E27FC236}">
                <a16:creationId xmlns:a16="http://schemas.microsoft.com/office/drawing/2014/main" id="{DC5663C7-9D29-490D-B0E0-46BB26924B40}"/>
              </a:ext>
            </a:extLst>
          </p:cNvPr>
          <p:cNvSpPr txBox="1"/>
          <p:nvPr/>
        </p:nvSpPr>
        <p:spPr>
          <a:xfrm>
            <a:off x="5430255" y="3457071"/>
            <a:ext cx="1821075"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heißen</a:t>
            </a:r>
            <a:endParaRPr lang="en-GB" dirty="0">
              <a:solidFill>
                <a:srgbClr val="1F4E79"/>
              </a:solidFill>
            </a:endParaRPr>
          </a:p>
        </p:txBody>
      </p:sp>
      <p:sp>
        <p:nvSpPr>
          <p:cNvPr id="38" name="TextBox 37">
            <a:extLst>
              <a:ext uri="{FF2B5EF4-FFF2-40B4-BE49-F238E27FC236}">
                <a16:creationId xmlns:a16="http://schemas.microsoft.com/office/drawing/2014/main" id="{9DC4E42E-842D-4336-BD62-DB96EEC99CEA}"/>
              </a:ext>
            </a:extLst>
          </p:cNvPr>
          <p:cNvSpPr txBox="1"/>
          <p:nvPr/>
        </p:nvSpPr>
        <p:spPr>
          <a:xfrm>
            <a:off x="3269956" y="2735177"/>
            <a:ext cx="1818029"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Satz</a:t>
            </a:r>
            <a:endParaRPr lang="en-GB" dirty="0">
              <a:solidFill>
                <a:srgbClr val="1F4E79"/>
              </a:solidFill>
            </a:endParaRPr>
          </a:p>
        </p:txBody>
      </p:sp>
      <p:sp>
        <p:nvSpPr>
          <p:cNvPr id="4" name="Title 3"/>
          <p:cNvSpPr>
            <a:spLocks noGrp="1"/>
          </p:cNvSpPr>
          <p:nvPr>
            <p:ph type="title"/>
          </p:nvPr>
        </p:nvSpPr>
        <p:spPr>
          <a:xfrm>
            <a:off x="117566" y="313762"/>
            <a:ext cx="6283234" cy="707849"/>
          </a:xfrm>
        </p:spPr>
        <p:txBody>
          <a:bodyPr>
            <a:normAutofit/>
          </a:bodyPr>
          <a:lstStyle/>
          <a:p>
            <a:r>
              <a:rPr lang="en-GB" sz="3600" b="1" dirty="0">
                <a:solidFill>
                  <a:schemeClr val="bg1"/>
                </a:solidFill>
              </a:rPr>
              <a:t>Was </a:t>
            </a:r>
            <a:r>
              <a:rPr lang="en-GB" sz="3600" b="1" dirty="0" err="1">
                <a:solidFill>
                  <a:schemeClr val="bg1"/>
                </a:solidFill>
              </a:rPr>
              <a:t>passt</a:t>
            </a:r>
            <a:r>
              <a:rPr lang="en-GB" sz="3600" b="1" dirty="0">
                <a:solidFill>
                  <a:schemeClr val="bg1"/>
                </a:solidFill>
              </a:rPr>
              <a:t> </a:t>
            </a:r>
            <a:r>
              <a:rPr lang="en-GB" sz="3600" b="1" dirty="0" err="1">
                <a:solidFill>
                  <a:schemeClr val="bg1"/>
                </a:solidFill>
              </a:rPr>
              <a:t>nicht</a:t>
            </a:r>
            <a:r>
              <a:rPr lang="en-GB" sz="3600" b="1" dirty="0">
                <a:solidFill>
                  <a:schemeClr val="bg1"/>
                </a:solidFill>
              </a:rPr>
              <a:t> in die </a:t>
            </a:r>
            <a:r>
              <a:rPr lang="en-GB" sz="3600" b="1" dirty="0" err="1">
                <a:solidFill>
                  <a:schemeClr val="bg1"/>
                </a:solidFill>
              </a:rPr>
              <a:t>Reihe</a:t>
            </a:r>
            <a:r>
              <a:rPr lang="en-GB" sz="3600" b="1" dirty="0">
                <a:solidFill>
                  <a:schemeClr val="bg1"/>
                </a:solidFill>
              </a:rPr>
              <a:t>?</a:t>
            </a:r>
          </a:p>
        </p:txBody>
      </p:sp>
      <p:sp>
        <p:nvSpPr>
          <p:cNvPr id="7" name="Rectangle 6">
            <a:extLst>
              <a:ext uri="{FF2B5EF4-FFF2-40B4-BE49-F238E27FC236}">
                <a16:creationId xmlns:a16="http://schemas.microsoft.com/office/drawing/2014/main" id="{49BAB8E6-7A66-45FA-9B3A-554036FDFAC8}"/>
              </a:ext>
            </a:extLst>
          </p:cNvPr>
          <p:cNvSpPr/>
          <p:nvPr/>
        </p:nvSpPr>
        <p:spPr>
          <a:xfrm>
            <a:off x="1074822" y="1989221"/>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8" name="Rectangle 7">
            <a:extLst>
              <a:ext uri="{FF2B5EF4-FFF2-40B4-BE49-F238E27FC236}">
                <a16:creationId xmlns:a16="http://schemas.microsoft.com/office/drawing/2014/main" id="{FF732661-6713-4D3E-B27A-D74ED3020A23}"/>
              </a:ext>
            </a:extLst>
          </p:cNvPr>
          <p:cNvSpPr/>
          <p:nvPr/>
        </p:nvSpPr>
        <p:spPr>
          <a:xfrm>
            <a:off x="1503357" y="1989221"/>
            <a:ext cx="987771" cy="523220"/>
          </a:xfrm>
          <a:prstGeom prst="rect">
            <a:avLst/>
          </a:prstGeom>
          <a:ln>
            <a:noFill/>
          </a:ln>
        </p:spPr>
        <p:txBody>
          <a:bodyPr wrap="none">
            <a:spAutoFit/>
          </a:bodyPr>
          <a:lstStyle/>
          <a:p>
            <a:r>
              <a:rPr lang="de-DE" sz="2800" dirty="0">
                <a:solidFill>
                  <a:srgbClr val="1F4E79"/>
                </a:solidFill>
                <a:latin typeface="Century Gothic" panose="020B0502020202020204" pitchFamily="34" charset="0"/>
              </a:rPr>
              <a:t>weiß</a:t>
            </a:r>
            <a:endParaRPr lang="en-GB" dirty="0">
              <a:solidFill>
                <a:srgbClr val="1F4E79"/>
              </a:solidFill>
            </a:endParaRPr>
          </a:p>
        </p:txBody>
      </p:sp>
      <p:sp>
        <p:nvSpPr>
          <p:cNvPr id="22" name="Rectangle 21">
            <a:extLst>
              <a:ext uri="{FF2B5EF4-FFF2-40B4-BE49-F238E27FC236}">
                <a16:creationId xmlns:a16="http://schemas.microsoft.com/office/drawing/2014/main" id="{35C08AEC-F77E-44D4-9B00-C8BE37A66BE0}"/>
              </a:ext>
            </a:extLst>
          </p:cNvPr>
          <p:cNvSpPr/>
          <p:nvPr/>
        </p:nvSpPr>
        <p:spPr>
          <a:xfrm>
            <a:off x="3259183" y="2005263"/>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3" name="Rectangle 22">
            <a:extLst>
              <a:ext uri="{FF2B5EF4-FFF2-40B4-BE49-F238E27FC236}">
                <a16:creationId xmlns:a16="http://schemas.microsoft.com/office/drawing/2014/main" id="{FACACF8B-5876-47C7-ABA1-124453C028C9}"/>
              </a:ext>
            </a:extLst>
          </p:cNvPr>
          <p:cNvSpPr/>
          <p:nvPr/>
        </p:nvSpPr>
        <p:spPr>
          <a:xfrm>
            <a:off x="5422530" y="2005263"/>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4" name="Rectangle 23">
            <a:extLst>
              <a:ext uri="{FF2B5EF4-FFF2-40B4-BE49-F238E27FC236}">
                <a16:creationId xmlns:a16="http://schemas.microsoft.com/office/drawing/2014/main" id="{2901989C-99D0-45B5-B71A-8A5C90CC9101}"/>
              </a:ext>
            </a:extLst>
          </p:cNvPr>
          <p:cNvSpPr/>
          <p:nvPr/>
        </p:nvSpPr>
        <p:spPr>
          <a:xfrm>
            <a:off x="1066802" y="2719133"/>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5" name="Rectangle 24">
            <a:extLst>
              <a:ext uri="{FF2B5EF4-FFF2-40B4-BE49-F238E27FC236}">
                <a16:creationId xmlns:a16="http://schemas.microsoft.com/office/drawing/2014/main" id="{83D783DD-1E62-4297-995E-93FEDBE3E2A4}"/>
              </a:ext>
            </a:extLst>
          </p:cNvPr>
          <p:cNvSpPr/>
          <p:nvPr/>
        </p:nvSpPr>
        <p:spPr>
          <a:xfrm>
            <a:off x="3251163" y="2735175"/>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6" name="Rectangle 25">
            <a:extLst>
              <a:ext uri="{FF2B5EF4-FFF2-40B4-BE49-F238E27FC236}">
                <a16:creationId xmlns:a16="http://schemas.microsoft.com/office/drawing/2014/main" id="{D65631F0-DC8B-46DF-871F-94DD7D773656}"/>
              </a:ext>
            </a:extLst>
          </p:cNvPr>
          <p:cNvSpPr/>
          <p:nvPr/>
        </p:nvSpPr>
        <p:spPr>
          <a:xfrm>
            <a:off x="5414510" y="2735175"/>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7" name="Rectangle 26">
            <a:extLst>
              <a:ext uri="{FF2B5EF4-FFF2-40B4-BE49-F238E27FC236}">
                <a16:creationId xmlns:a16="http://schemas.microsoft.com/office/drawing/2014/main" id="{93996998-986C-4C69-A8CA-FD11B38F7C2C}"/>
              </a:ext>
            </a:extLst>
          </p:cNvPr>
          <p:cNvSpPr/>
          <p:nvPr/>
        </p:nvSpPr>
        <p:spPr>
          <a:xfrm>
            <a:off x="1074824" y="3433003"/>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8" name="Rectangle 27">
            <a:extLst>
              <a:ext uri="{FF2B5EF4-FFF2-40B4-BE49-F238E27FC236}">
                <a16:creationId xmlns:a16="http://schemas.microsoft.com/office/drawing/2014/main" id="{4E57AF94-C477-46E6-84DB-6D8445D86A9A}"/>
              </a:ext>
            </a:extLst>
          </p:cNvPr>
          <p:cNvSpPr/>
          <p:nvPr/>
        </p:nvSpPr>
        <p:spPr>
          <a:xfrm>
            <a:off x="3259185" y="3449045"/>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29" name="Rectangle 28">
            <a:extLst>
              <a:ext uri="{FF2B5EF4-FFF2-40B4-BE49-F238E27FC236}">
                <a16:creationId xmlns:a16="http://schemas.microsoft.com/office/drawing/2014/main" id="{F08A3063-6E57-4890-A91B-AEDA099FAF5F}"/>
              </a:ext>
            </a:extLst>
          </p:cNvPr>
          <p:cNvSpPr/>
          <p:nvPr/>
        </p:nvSpPr>
        <p:spPr>
          <a:xfrm>
            <a:off x="5422532" y="3449045"/>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0" name="Rectangle 29">
            <a:extLst>
              <a:ext uri="{FF2B5EF4-FFF2-40B4-BE49-F238E27FC236}">
                <a16:creationId xmlns:a16="http://schemas.microsoft.com/office/drawing/2014/main" id="{EDD49BFD-8F95-4E33-9A38-64689995885D}"/>
              </a:ext>
            </a:extLst>
          </p:cNvPr>
          <p:cNvSpPr/>
          <p:nvPr/>
        </p:nvSpPr>
        <p:spPr>
          <a:xfrm>
            <a:off x="1066804" y="4162915"/>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1" name="Rectangle 30">
            <a:extLst>
              <a:ext uri="{FF2B5EF4-FFF2-40B4-BE49-F238E27FC236}">
                <a16:creationId xmlns:a16="http://schemas.microsoft.com/office/drawing/2014/main" id="{7FABBE2C-3175-4AC4-BE2B-5D457C4FCEB8}"/>
              </a:ext>
            </a:extLst>
          </p:cNvPr>
          <p:cNvSpPr/>
          <p:nvPr/>
        </p:nvSpPr>
        <p:spPr>
          <a:xfrm>
            <a:off x="3251165" y="4178957"/>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2" name="Rectangle 31">
            <a:extLst>
              <a:ext uri="{FF2B5EF4-FFF2-40B4-BE49-F238E27FC236}">
                <a16:creationId xmlns:a16="http://schemas.microsoft.com/office/drawing/2014/main" id="{DB8494A6-E4CE-4F00-A660-662A4EAC35EA}"/>
              </a:ext>
            </a:extLst>
          </p:cNvPr>
          <p:cNvSpPr/>
          <p:nvPr/>
        </p:nvSpPr>
        <p:spPr>
          <a:xfrm>
            <a:off x="5414512" y="4178957"/>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3" name="Rectangle 32">
            <a:extLst>
              <a:ext uri="{FF2B5EF4-FFF2-40B4-BE49-F238E27FC236}">
                <a16:creationId xmlns:a16="http://schemas.microsoft.com/office/drawing/2014/main" id="{29BF285F-7D39-4889-844D-B4FE3F424280}"/>
              </a:ext>
            </a:extLst>
          </p:cNvPr>
          <p:cNvSpPr/>
          <p:nvPr/>
        </p:nvSpPr>
        <p:spPr>
          <a:xfrm>
            <a:off x="1074826" y="4876786"/>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4" name="Rectangle 33">
            <a:extLst>
              <a:ext uri="{FF2B5EF4-FFF2-40B4-BE49-F238E27FC236}">
                <a16:creationId xmlns:a16="http://schemas.microsoft.com/office/drawing/2014/main" id="{CF16ECB3-E7DC-493F-A64C-DDDB90691EF8}"/>
              </a:ext>
            </a:extLst>
          </p:cNvPr>
          <p:cNvSpPr/>
          <p:nvPr/>
        </p:nvSpPr>
        <p:spPr>
          <a:xfrm>
            <a:off x="3259187" y="4892828"/>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35" name="Rectangle 34">
            <a:extLst>
              <a:ext uri="{FF2B5EF4-FFF2-40B4-BE49-F238E27FC236}">
                <a16:creationId xmlns:a16="http://schemas.microsoft.com/office/drawing/2014/main" id="{8F8DD1F6-77A9-4345-80B6-34E052FF5D19}"/>
              </a:ext>
            </a:extLst>
          </p:cNvPr>
          <p:cNvSpPr/>
          <p:nvPr/>
        </p:nvSpPr>
        <p:spPr>
          <a:xfrm>
            <a:off x="5422534" y="4892828"/>
            <a:ext cx="1844842" cy="523220"/>
          </a:xfrm>
          <a:prstGeom prst="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1F4E79"/>
              </a:solidFill>
            </a:endParaRPr>
          </a:p>
        </p:txBody>
      </p:sp>
      <p:sp>
        <p:nvSpPr>
          <p:cNvPr id="10" name="TextBox 9">
            <a:extLst>
              <a:ext uri="{FF2B5EF4-FFF2-40B4-BE49-F238E27FC236}">
                <a16:creationId xmlns:a16="http://schemas.microsoft.com/office/drawing/2014/main" id="{7BF2A7D6-2336-4E7D-9472-EE1DEB5C4BBF}"/>
              </a:ext>
            </a:extLst>
          </p:cNvPr>
          <p:cNvSpPr txBox="1"/>
          <p:nvPr/>
        </p:nvSpPr>
        <p:spPr>
          <a:xfrm>
            <a:off x="3416968" y="2005263"/>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groß</a:t>
            </a:r>
            <a:endParaRPr lang="en-GB" dirty="0">
              <a:solidFill>
                <a:srgbClr val="1F4E79"/>
              </a:solidFill>
            </a:endParaRPr>
          </a:p>
        </p:txBody>
      </p:sp>
      <p:sp>
        <p:nvSpPr>
          <p:cNvPr id="36" name="TextBox 35">
            <a:extLst>
              <a:ext uri="{FF2B5EF4-FFF2-40B4-BE49-F238E27FC236}">
                <a16:creationId xmlns:a16="http://schemas.microsoft.com/office/drawing/2014/main" id="{068B581E-4B9E-4610-B983-5AD97C7947A1}"/>
              </a:ext>
            </a:extLst>
          </p:cNvPr>
          <p:cNvSpPr txBox="1"/>
          <p:nvPr/>
        </p:nvSpPr>
        <p:spPr>
          <a:xfrm>
            <a:off x="5462337" y="2013285"/>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Seite</a:t>
            </a:r>
            <a:endParaRPr lang="en-GB" dirty="0">
              <a:solidFill>
                <a:srgbClr val="1F4E79"/>
              </a:solidFill>
            </a:endParaRPr>
          </a:p>
        </p:txBody>
      </p:sp>
      <p:sp>
        <p:nvSpPr>
          <p:cNvPr id="37" name="Rectangle 36">
            <a:extLst>
              <a:ext uri="{FF2B5EF4-FFF2-40B4-BE49-F238E27FC236}">
                <a16:creationId xmlns:a16="http://schemas.microsoft.com/office/drawing/2014/main" id="{28763ADE-9401-4CE0-8B8A-0221BF719B22}"/>
              </a:ext>
            </a:extLst>
          </p:cNvPr>
          <p:cNvSpPr/>
          <p:nvPr/>
        </p:nvSpPr>
        <p:spPr>
          <a:xfrm>
            <a:off x="1190539" y="2703093"/>
            <a:ext cx="1686680" cy="523220"/>
          </a:xfrm>
          <a:prstGeom prst="rect">
            <a:avLst/>
          </a:prstGeom>
          <a:ln>
            <a:noFill/>
          </a:ln>
        </p:spPr>
        <p:txBody>
          <a:bodyPr wrap="none">
            <a:spAutoFit/>
          </a:bodyPr>
          <a:lstStyle/>
          <a:p>
            <a:r>
              <a:rPr lang="de-DE" sz="2800" dirty="0">
                <a:solidFill>
                  <a:srgbClr val="1F4E79"/>
                </a:solidFill>
                <a:latin typeface="Century Gothic" panose="020B0502020202020204" pitchFamily="34" charset="0"/>
              </a:rPr>
              <a:t>bisschen</a:t>
            </a:r>
            <a:endParaRPr lang="en-GB" dirty="0">
              <a:solidFill>
                <a:srgbClr val="1F4E79"/>
              </a:solidFill>
            </a:endParaRPr>
          </a:p>
        </p:txBody>
      </p:sp>
      <p:sp>
        <p:nvSpPr>
          <p:cNvPr id="39" name="TextBox 38">
            <a:extLst>
              <a:ext uri="{FF2B5EF4-FFF2-40B4-BE49-F238E27FC236}">
                <a16:creationId xmlns:a16="http://schemas.microsoft.com/office/drawing/2014/main" id="{C805BD17-E35F-4F2D-88A5-EC0A7DECF477}"/>
              </a:ext>
            </a:extLst>
          </p:cNvPr>
          <p:cNvSpPr txBox="1"/>
          <p:nvPr/>
        </p:nvSpPr>
        <p:spPr>
          <a:xfrm>
            <a:off x="5454317" y="2727157"/>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Fußball</a:t>
            </a:r>
            <a:endParaRPr lang="en-GB" dirty="0">
              <a:solidFill>
                <a:srgbClr val="1F4E79"/>
              </a:solidFill>
            </a:endParaRPr>
          </a:p>
        </p:txBody>
      </p:sp>
      <p:sp>
        <p:nvSpPr>
          <p:cNvPr id="40" name="Rectangle 39">
            <a:extLst>
              <a:ext uri="{FF2B5EF4-FFF2-40B4-BE49-F238E27FC236}">
                <a16:creationId xmlns:a16="http://schemas.microsoft.com/office/drawing/2014/main" id="{E1A56F11-D34F-4C48-8C69-E38C5559F5FC}"/>
              </a:ext>
            </a:extLst>
          </p:cNvPr>
          <p:cNvSpPr/>
          <p:nvPr/>
        </p:nvSpPr>
        <p:spPr>
          <a:xfrm>
            <a:off x="1182519" y="3449049"/>
            <a:ext cx="1685077" cy="523220"/>
          </a:xfrm>
          <a:prstGeom prst="rect">
            <a:avLst/>
          </a:prstGeom>
          <a:ln>
            <a:noFill/>
          </a:ln>
        </p:spPr>
        <p:txBody>
          <a:bodyPr wrap="none">
            <a:spAutoFit/>
          </a:bodyPr>
          <a:lstStyle/>
          <a:p>
            <a:r>
              <a:rPr lang="de-DE" sz="2800" dirty="0">
                <a:solidFill>
                  <a:srgbClr val="1F4E79"/>
                </a:solidFill>
                <a:latin typeface="Century Gothic" panose="020B0502020202020204" pitchFamily="34" charset="0"/>
              </a:rPr>
              <a:t>langsam</a:t>
            </a:r>
            <a:endParaRPr lang="en-GB" dirty="0">
              <a:solidFill>
                <a:srgbClr val="1F4E79"/>
              </a:solidFill>
            </a:endParaRPr>
          </a:p>
        </p:txBody>
      </p:sp>
      <p:sp>
        <p:nvSpPr>
          <p:cNvPr id="41" name="TextBox 40">
            <a:extLst>
              <a:ext uri="{FF2B5EF4-FFF2-40B4-BE49-F238E27FC236}">
                <a16:creationId xmlns:a16="http://schemas.microsoft.com/office/drawing/2014/main" id="{D8379A18-1EBA-4FFF-8A41-4F1A61B42212}"/>
              </a:ext>
            </a:extLst>
          </p:cNvPr>
          <p:cNvSpPr txBox="1"/>
          <p:nvPr/>
        </p:nvSpPr>
        <p:spPr>
          <a:xfrm>
            <a:off x="3400928" y="3465091"/>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reisen</a:t>
            </a:r>
            <a:endParaRPr lang="en-GB" dirty="0">
              <a:solidFill>
                <a:srgbClr val="1F4E79"/>
              </a:solidFill>
            </a:endParaRPr>
          </a:p>
        </p:txBody>
      </p:sp>
      <p:sp>
        <p:nvSpPr>
          <p:cNvPr id="44" name="TextBox 43">
            <a:extLst>
              <a:ext uri="{FF2B5EF4-FFF2-40B4-BE49-F238E27FC236}">
                <a16:creationId xmlns:a16="http://schemas.microsoft.com/office/drawing/2014/main" id="{3862937D-C342-453F-A200-B9B523FC03A6}"/>
              </a:ext>
            </a:extLst>
          </p:cNvPr>
          <p:cNvSpPr txBox="1"/>
          <p:nvPr/>
        </p:nvSpPr>
        <p:spPr>
          <a:xfrm>
            <a:off x="3392908" y="4178963"/>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Gesetz</a:t>
            </a:r>
            <a:endParaRPr lang="en-GB" dirty="0">
              <a:solidFill>
                <a:srgbClr val="1F4E79"/>
              </a:solidFill>
            </a:endParaRPr>
          </a:p>
        </p:txBody>
      </p:sp>
      <p:sp>
        <p:nvSpPr>
          <p:cNvPr id="45" name="TextBox 44">
            <a:extLst>
              <a:ext uri="{FF2B5EF4-FFF2-40B4-BE49-F238E27FC236}">
                <a16:creationId xmlns:a16="http://schemas.microsoft.com/office/drawing/2014/main" id="{E04B853A-7D2E-4D4B-BD10-A14DC432EB9F}"/>
              </a:ext>
            </a:extLst>
          </p:cNvPr>
          <p:cNvSpPr txBox="1"/>
          <p:nvPr/>
        </p:nvSpPr>
        <p:spPr>
          <a:xfrm>
            <a:off x="5438277" y="4186985"/>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sollen</a:t>
            </a:r>
            <a:endParaRPr lang="en-GB" dirty="0">
              <a:solidFill>
                <a:srgbClr val="1F4E79"/>
              </a:solidFill>
            </a:endParaRPr>
          </a:p>
        </p:txBody>
      </p:sp>
      <p:sp>
        <p:nvSpPr>
          <p:cNvPr id="46" name="Rectangle 45">
            <a:extLst>
              <a:ext uri="{FF2B5EF4-FFF2-40B4-BE49-F238E27FC236}">
                <a16:creationId xmlns:a16="http://schemas.microsoft.com/office/drawing/2014/main" id="{C2425465-EF39-479F-A6CF-ECE3EF69615A}"/>
              </a:ext>
            </a:extLst>
          </p:cNvPr>
          <p:cNvSpPr/>
          <p:nvPr/>
        </p:nvSpPr>
        <p:spPr>
          <a:xfrm>
            <a:off x="1246689" y="4908878"/>
            <a:ext cx="1468672" cy="523220"/>
          </a:xfrm>
          <a:prstGeom prst="rect">
            <a:avLst/>
          </a:prstGeom>
          <a:ln>
            <a:noFill/>
          </a:ln>
        </p:spPr>
        <p:txBody>
          <a:bodyPr wrap="none">
            <a:spAutoFit/>
          </a:bodyPr>
          <a:lstStyle/>
          <a:p>
            <a:r>
              <a:rPr lang="de-DE" sz="2800" dirty="0">
                <a:solidFill>
                  <a:srgbClr val="1F4E79"/>
                </a:solidFill>
                <a:latin typeface="Century Gothic" panose="020B0502020202020204" pitchFamily="34" charset="0"/>
              </a:rPr>
              <a:t>damals</a:t>
            </a:r>
            <a:endParaRPr lang="en-GB" dirty="0">
              <a:solidFill>
                <a:srgbClr val="1F4E79"/>
              </a:solidFill>
            </a:endParaRPr>
          </a:p>
        </p:txBody>
      </p:sp>
      <p:sp>
        <p:nvSpPr>
          <p:cNvPr id="47" name="TextBox 46">
            <a:extLst>
              <a:ext uri="{FF2B5EF4-FFF2-40B4-BE49-F238E27FC236}">
                <a16:creationId xmlns:a16="http://schemas.microsoft.com/office/drawing/2014/main" id="{5DF3E474-A1AA-4C67-B681-B27850414B8E}"/>
              </a:ext>
            </a:extLst>
          </p:cNvPr>
          <p:cNvSpPr txBox="1"/>
          <p:nvPr/>
        </p:nvSpPr>
        <p:spPr>
          <a:xfrm>
            <a:off x="3400930" y="4924920"/>
            <a:ext cx="1679037" cy="523220"/>
          </a:xfrm>
          <a:prstGeom prst="rect">
            <a:avLst/>
          </a:prstGeom>
          <a:noFill/>
          <a:ln>
            <a:noFill/>
          </a:ln>
        </p:spPr>
        <p:txBody>
          <a:bodyPr wrap="square" rtlCol="0">
            <a:spAutoFit/>
          </a:bodyPr>
          <a:lstStyle/>
          <a:p>
            <a:pPr algn="ctr"/>
            <a:r>
              <a:rPr lang="de-DE" sz="2800" dirty="0">
                <a:solidFill>
                  <a:srgbClr val="1F4E79"/>
                </a:solidFill>
                <a:latin typeface="Century Gothic" panose="020B0502020202020204" pitchFamily="34" charset="0"/>
              </a:rPr>
              <a:t>findest</a:t>
            </a:r>
            <a:endParaRPr lang="en-GB" dirty="0">
              <a:solidFill>
                <a:srgbClr val="1F4E79"/>
              </a:solidFill>
            </a:endParaRPr>
          </a:p>
        </p:txBody>
      </p:sp>
      <p:sp>
        <p:nvSpPr>
          <p:cNvPr id="11" name="TextBox 10">
            <a:extLst>
              <a:ext uri="{FF2B5EF4-FFF2-40B4-BE49-F238E27FC236}">
                <a16:creationId xmlns:a16="http://schemas.microsoft.com/office/drawing/2014/main" id="{A7F2B91E-9ABB-4104-BA3D-7D28B02EAC4C}"/>
              </a:ext>
            </a:extLst>
          </p:cNvPr>
          <p:cNvSpPr txBox="1"/>
          <p:nvPr/>
        </p:nvSpPr>
        <p:spPr>
          <a:xfrm>
            <a:off x="433136" y="2013285"/>
            <a:ext cx="627982"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1.</a:t>
            </a:r>
          </a:p>
        </p:txBody>
      </p:sp>
      <p:sp>
        <p:nvSpPr>
          <p:cNvPr id="52" name="TextBox 51">
            <a:extLst>
              <a:ext uri="{FF2B5EF4-FFF2-40B4-BE49-F238E27FC236}">
                <a16:creationId xmlns:a16="http://schemas.microsoft.com/office/drawing/2014/main" id="{52CF8D0E-FB6C-4F98-AEE0-0AC0046E5C89}"/>
              </a:ext>
            </a:extLst>
          </p:cNvPr>
          <p:cNvSpPr txBox="1"/>
          <p:nvPr/>
        </p:nvSpPr>
        <p:spPr>
          <a:xfrm>
            <a:off x="425116" y="2743199"/>
            <a:ext cx="627982"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2.</a:t>
            </a:r>
          </a:p>
        </p:txBody>
      </p:sp>
      <p:sp>
        <p:nvSpPr>
          <p:cNvPr id="53" name="TextBox 52">
            <a:extLst>
              <a:ext uri="{FF2B5EF4-FFF2-40B4-BE49-F238E27FC236}">
                <a16:creationId xmlns:a16="http://schemas.microsoft.com/office/drawing/2014/main" id="{B9C725FE-AD70-4FF1-A52A-C3B741E93809}"/>
              </a:ext>
            </a:extLst>
          </p:cNvPr>
          <p:cNvSpPr txBox="1"/>
          <p:nvPr/>
        </p:nvSpPr>
        <p:spPr>
          <a:xfrm>
            <a:off x="449180" y="3489155"/>
            <a:ext cx="627982"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3.</a:t>
            </a:r>
          </a:p>
        </p:txBody>
      </p:sp>
      <p:sp>
        <p:nvSpPr>
          <p:cNvPr id="54" name="TextBox 53">
            <a:extLst>
              <a:ext uri="{FF2B5EF4-FFF2-40B4-BE49-F238E27FC236}">
                <a16:creationId xmlns:a16="http://schemas.microsoft.com/office/drawing/2014/main" id="{38BFFB54-2F9B-4697-BF8D-E678FCD76A44}"/>
              </a:ext>
            </a:extLst>
          </p:cNvPr>
          <p:cNvSpPr txBox="1"/>
          <p:nvPr/>
        </p:nvSpPr>
        <p:spPr>
          <a:xfrm>
            <a:off x="441160" y="4170942"/>
            <a:ext cx="627982"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4.</a:t>
            </a:r>
          </a:p>
        </p:txBody>
      </p:sp>
      <p:sp>
        <p:nvSpPr>
          <p:cNvPr id="55" name="TextBox 54">
            <a:extLst>
              <a:ext uri="{FF2B5EF4-FFF2-40B4-BE49-F238E27FC236}">
                <a16:creationId xmlns:a16="http://schemas.microsoft.com/office/drawing/2014/main" id="{52154E82-87C3-4827-B3B1-43DF0DE4DD21}"/>
              </a:ext>
            </a:extLst>
          </p:cNvPr>
          <p:cNvSpPr txBox="1"/>
          <p:nvPr/>
        </p:nvSpPr>
        <p:spPr>
          <a:xfrm>
            <a:off x="449182" y="4916896"/>
            <a:ext cx="627982" cy="461665"/>
          </a:xfrm>
          <a:prstGeom prst="rect">
            <a:avLst/>
          </a:prstGeom>
          <a:noFill/>
        </p:spPr>
        <p:txBody>
          <a:bodyPr wrap="square" rtlCol="0">
            <a:spAutoFit/>
          </a:bodyPr>
          <a:lstStyle/>
          <a:p>
            <a:r>
              <a:rPr lang="en-GB" sz="2400" dirty="0">
                <a:solidFill>
                  <a:srgbClr val="1F4E79"/>
                </a:solidFill>
                <a:latin typeface="Century Gothic" panose="020B0502020202020204" pitchFamily="34" charset="0"/>
              </a:rPr>
              <a:t>5.</a:t>
            </a:r>
          </a:p>
        </p:txBody>
      </p:sp>
    </p:spTree>
    <p:extLst>
      <p:ext uri="{BB962C8B-B14F-4D97-AF65-F5344CB8AC3E}">
        <p14:creationId xmlns:p14="http://schemas.microsoft.com/office/powerpoint/2010/main" val="127612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3"/>
                                        </p:tgtEl>
                                        <p:attrNameLst>
                                          <p:attrName>fillcolor</p:attrName>
                                        </p:attrNameLst>
                                      </p:cBhvr>
                                      <p:to>
                                        <a:srgbClr val="FFCC66"/>
                                      </p:to>
                                    </p:animClr>
                                    <p:set>
                                      <p:cBhvr>
                                        <p:cTn id="7" dur="2000" fill="hold"/>
                                        <p:tgtEl>
                                          <p:spTgt spid="23"/>
                                        </p:tgtEl>
                                        <p:attrNameLst>
                                          <p:attrName>fill.type</p:attrName>
                                        </p:attrNameLst>
                                      </p:cBhvr>
                                      <p:to>
                                        <p:strVal val="solid"/>
                                      </p:to>
                                    </p:set>
                                    <p:set>
                                      <p:cBhvr>
                                        <p:cTn id="8" dur="2000" fill="hold"/>
                                        <p:tgtEl>
                                          <p:spTgt spid="2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38"/>
                                        </p:tgtEl>
                                        <p:attrNameLst>
                                          <p:attrName>fillcolor</p:attrName>
                                        </p:attrNameLst>
                                      </p:cBhvr>
                                      <p:to>
                                        <a:srgbClr val="FFCC66"/>
                                      </p:to>
                                    </p:animClr>
                                    <p:set>
                                      <p:cBhvr>
                                        <p:cTn id="13" dur="2000" fill="hold"/>
                                        <p:tgtEl>
                                          <p:spTgt spid="38"/>
                                        </p:tgtEl>
                                        <p:attrNameLst>
                                          <p:attrName>fill.type</p:attrName>
                                        </p:attrNameLst>
                                      </p:cBhvr>
                                      <p:to>
                                        <p:strVal val="solid"/>
                                      </p:to>
                                    </p:set>
                                    <p:set>
                                      <p:cBhvr>
                                        <p:cTn id="14" dur="2000" fill="hold"/>
                                        <p:tgtEl>
                                          <p:spTgt spid="3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42"/>
                                        </p:tgtEl>
                                        <p:attrNameLst>
                                          <p:attrName>fillcolor</p:attrName>
                                        </p:attrNameLst>
                                      </p:cBhvr>
                                      <p:to>
                                        <a:srgbClr val="FFCC66"/>
                                      </p:to>
                                    </p:animClr>
                                    <p:set>
                                      <p:cBhvr>
                                        <p:cTn id="19" dur="2000" fill="hold"/>
                                        <p:tgtEl>
                                          <p:spTgt spid="42"/>
                                        </p:tgtEl>
                                        <p:attrNameLst>
                                          <p:attrName>fill.type</p:attrName>
                                        </p:attrNameLst>
                                      </p:cBhvr>
                                      <p:to>
                                        <p:strVal val="solid"/>
                                      </p:to>
                                    </p:set>
                                    <p:set>
                                      <p:cBhvr>
                                        <p:cTn id="20" dur="2000" fill="hold"/>
                                        <p:tgtEl>
                                          <p:spTgt spid="42"/>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43"/>
                                        </p:tgtEl>
                                        <p:attrNameLst>
                                          <p:attrName>fillcolor</p:attrName>
                                        </p:attrNameLst>
                                      </p:cBhvr>
                                      <p:to>
                                        <a:srgbClr val="FFCC66"/>
                                      </p:to>
                                    </p:animClr>
                                    <p:set>
                                      <p:cBhvr>
                                        <p:cTn id="25" dur="2000" fill="hold"/>
                                        <p:tgtEl>
                                          <p:spTgt spid="43"/>
                                        </p:tgtEl>
                                        <p:attrNameLst>
                                          <p:attrName>fill.type</p:attrName>
                                        </p:attrNameLst>
                                      </p:cBhvr>
                                      <p:to>
                                        <p:strVal val="solid"/>
                                      </p:to>
                                    </p:set>
                                    <p:set>
                                      <p:cBhvr>
                                        <p:cTn id="26" dur="2000" fill="hold"/>
                                        <p:tgtEl>
                                          <p:spTgt spid="43"/>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48"/>
                                        </p:tgtEl>
                                        <p:attrNameLst>
                                          <p:attrName>fillcolor</p:attrName>
                                        </p:attrNameLst>
                                      </p:cBhvr>
                                      <p:to>
                                        <a:srgbClr val="FFCC66"/>
                                      </p:to>
                                    </p:animClr>
                                    <p:set>
                                      <p:cBhvr>
                                        <p:cTn id="31" dur="2000" fill="hold"/>
                                        <p:tgtEl>
                                          <p:spTgt spid="48"/>
                                        </p:tgtEl>
                                        <p:attrNameLst>
                                          <p:attrName>fill.type</p:attrName>
                                        </p:attrNameLst>
                                      </p:cBhvr>
                                      <p:to>
                                        <p:strVal val="solid"/>
                                      </p:to>
                                    </p:set>
                                    <p:set>
                                      <p:cBhvr>
                                        <p:cTn id="32" dur="20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1309" cy="707849"/>
          </a:xfrm>
        </p:spPr>
        <p:txBody>
          <a:bodyPr>
            <a:normAutofit/>
          </a:bodyPr>
          <a:lstStyle/>
          <a:p>
            <a:r>
              <a:rPr lang="en-GB" sz="3600" b="1" dirty="0">
                <a:solidFill>
                  <a:schemeClr val="bg1"/>
                </a:solidFill>
              </a:rPr>
              <a:t>[ß]</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328399" y="2556764"/>
            <a:ext cx="1131352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600" b="1" dirty="0">
              <a:solidFill>
                <a:srgbClr val="4472C4">
                  <a:lumMod val="50000"/>
                </a:srgbClr>
              </a:solidFill>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Y7 T3.2 Week 5 Slides 2; 9-15; 25-26</a:t>
            </a:r>
          </a:p>
        </p:txBody>
      </p:sp>
    </p:spTree>
    <p:extLst>
      <p:ext uri="{BB962C8B-B14F-4D97-AF65-F5344CB8AC3E}">
        <p14:creationId xmlns:p14="http://schemas.microsoft.com/office/powerpoint/2010/main" val="873547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5" y="313762"/>
            <a:ext cx="5583987" cy="707849"/>
          </a:xfrm>
        </p:spPr>
        <p:txBody>
          <a:bodyPr>
            <a:noAutofit/>
          </a:bodyPr>
          <a:lstStyle/>
          <a:p>
            <a:r>
              <a:rPr lang="en-GB" sz="3200" b="1" dirty="0" err="1">
                <a:solidFill>
                  <a:schemeClr val="bg1"/>
                </a:solidFill>
              </a:rPr>
              <a:t>Wiederholung</a:t>
            </a:r>
            <a:r>
              <a:rPr lang="en-GB" sz="3200" b="1" dirty="0">
                <a:solidFill>
                  <a:schemeClr val="bg1"/>
                </a:solidFill>
              </a:rPr>
              <a:t> - s, ss, ß</a:t>
            </a:r>
          </a:p>
        </p:txBody>
      </p:sp>
      <p:sp>
        <p:nvSpPr>
          <p:cNvPr id="2" name="TextBox 1"/>
          <p:cNvSpPr txBox="1"/>
          <p:nvPr/>
        </p:nvSpPr>
        <p:spPr>
          <a:xfrm>
            <a:off x="336884" y="1333836"/>
            <a:ext cx="11710737" cy="1261884"/>
          </a:xfrm>
          <a:prstGeom prst="rect">
            <a:avLst/>
          </a:prstGeom>
          <a:noFill/>
        </p:spPr>
        <p:txBody>
          <a:bodyPr wrap="square" rtlCol="0">
            <a:spAutoFit/>
          </a:bodyPr>
          <a:lstStyle/>
          <a:p>
            <a:r>
              <a:rPr lang="en-GB" sz="2400" b="1" dirty="0">
                <a:solidFill>
                  <a:schemeClr val="accent1">
                    <a:lumMod val="50000"/>
                  </a:schemeClr>
                </a:solidFill>
                <a:latin typeface="Century Gothic" panose="020B0502020202020204" pitchFamily="34" charset="0"/>
              </a:rPr>
              <a:t>Before a vowel</a:t>
            </a:r>
            <a:r>
              <a:rPr lang="en-GB" sz="2400" dirty="0">
                <a:solidFill>
                  <a:schemeClr val="accent1">
                    <a:lumMod val="50000"/>
                  </a:schemeClr>
                </a:solidFill>
                <a:latin typeface="Century Gothic" panose="020B0502020202020204" pitchFamily="34" charset="0"/>
              </a:rPr>
              <a:t>, German '</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 sounds like the English ‘z’.</a:t>
            </a:r>
          </a:p>
          <a:p>
            <a:r>
              <a:rPr lang="en-GB" sz="2400" dirty="0">
                <a:solidFill>
                  <a:schemeClr val="accent1">
                    <a:lumMod val="50000"/>
                  </a:schemeClr>
                </a:solidFill>
                <a:latin typeface="Century Gothic" panose="020B0502020202020204" pitchFamily="34" charset="0"/>
              </a:rPr>
              <a:t>E.g., </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agen</a:t>
            </a:r>
            <a:r>
              <a:rPr lang="en-GB" sz="2400" dirty="0">
                <a:solidFill>
                  <a:schemeClr val="accent1">
                    <a:lumMod val="50000"/>
                  </a:schemeClr>
                </a:solidFill>
                <a:latin typeface="Century Gothic" panose="020B0502020202020204" pitchFamily="34" charset="0"/>
              </a:rPr>
              <a:t>, </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ehr</a:t>
            </a:r>
            <a:r>
              <a:rPr lang="en-GB" sz="2400" dirty="0">
                <a:solidFill>
                  <a:schemeClr val="accent1">
                    <a:lumMod val="50000"/>
                  </a:schemeClr>
                </a:solidFill>
                <a:latin typeface="Century Gothic" panose="020B0502020202020204" pitchFamily="34" charset="0"/>
              </a:rPr>
              <a:t>, </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ein, </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ie</a:t>
            </a:r>
            <a:r>
              <a:rPr lang="en-GB" sz="2400" dirty="0">
                <a:solidFill>
                  <a:schemeClr val="accent1">
                    <a:lumMod val="50000"/>
                  </a:schemeClr>
                </a:solidFill>
                <a:latin typeface="Century Gothic" panose="020B0502020202020204" pitchFamily="34" charset="0"/>
              </a:rPr>
              <a:t>, </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itzen</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ge</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und</a:t>
            </a:r>
            <a:r>
              <a:rPr lang="en-GB" sz="2400" b="1" dirty="0">
                <a:solidFill>
                  <a:schemeClr val="accent1">
                    <a:lumMod val="50000"/>
                  </a:schemeClr>
                </a:solidFill>
                <a:latin typeface="Century Gothic" panose="020B0502020202020204" pitchFamily="34" charset="0"/>
              </a:rPr>
              <a:t>, s</a:t>
            </a:r>
            <a:r>
              <a:rPr lang="en-GB" sz="2400" dirty="0">
                <a:solidFill>
                  <a:schemeClr val="accent1">
                    <a:lumMod val="50000"/>
                  </a:schemeClr>
                </a:solidFill>
                <a:latin typeface="Century Gothic" panose="020B0502020202020204" pitchFamily="34" charset="0"/>
              </a:rPr>
              <a:t>uper, </a:t>
            </a:r>
            <a:r>
              <a:rPr lang="en-GB" sz="2400" dirty="0" err="1">
                <a:solidFill>
                  <a:schemeClr val="accent1">
                    <a:lumMod val="50000"/>
                  </a:schemeClr>
                </a:solidFill>
                <a:latin typeface="Century Gothic" panose="020B0502020202020204" pitchFamily="34" charset="0"/>
              </a:rPr>
              <a:t>Rei</a:t>
            </a:r>
            <a:r>
              <a:rPr lang="en-GB" sz="2400" b="1" dirty="0" err="1">
                <a:solidFill>
                  <a:schemeClr val="accent1">
                    <a:lumMod val="50000"/>
                  </a:schemeClr>
                </a:solidFill>
                <a:latin typeface="Century Gothic" panose="020B0502020202020204" pitchFamily="34" charset="0"/>
              </a:rPr>
              <a:t>s</a:t>
            </a:r>
            <a:r>
              <a:rPr lang="en-GB" sz="2400" dirty="0" err="1">
                <a:solidFill>
                  <a:schemeClr val="accent1">
                    <a:lumMod val="50000"/>
                  </a:schemeClr>
                </a:solidFill>
                <a:latin typeface="Century Gothic" panose="020B0502020202020204" pitchFamily="34" charset="0"/>
              </a:rPr>
              <a:t>e</a:t>
            </a:r>
            <a:r>
              <a:rPr lang="en-GB" sz="2400" dirty="0">
                <a:solidFill>
                  <a:schemeClr val="accent1">
                    <a:lumMod val="50000"/>
                  </a:schemeClr>
                </a:solidFill>
                <a:latin typeface="Century Gothic" panose="020B0502020202020204" pitchFamily="34" charset="0"/>
              </a:rPr>
              <a:t>. </a:t>
            </a:r>
            <a:br>
              <a:rPr lang="en-GB" sz="2800" dirty="0">
                <a:solidFill>
                  <a:schemeClr val="accent1">
                    <a:lumMod val="50000"/>
                  </a:schemeClr>
                </a:solidFill>
                <a:latin typeface="Century Gothic" panose="020B0502020202020204" pitchFamily="34" charset="0"/>
              </a:rPr>
            </a:br>
            <a:endParaRPr lang="en-GB" sz="2800" dirty="0">
              <a:solidFill>
                <a:schemeClr val="accent1">
                  <a:lumMod val="50000"/>
                </a:schemeClr>
              </a:solidFill>
              <a:latin typeface="Century Gothic" panose="020B0502020202020204" pitchFamily="34" charset="0"/>
            </a:endParaRPr>
          </a:p>
        </p:txBody>
      </p:sp>
      <p:sp>
        <p:nvSpPr>
          <p:cNvPr id="17" name="TextBox 16">
            <a:extLst>
              <a:ext uri="{FF2B5EF4-FFF2-40B4-BE49-F238E27FC236}">
                <a16:creationId xmlns:a16="http://schemas.microsoft.com/office/drawing/2014/main" id="{7C91ABAD-02B1-46EB-994C-EA62D9CC68CF}"/>
              </a:ext>
            </a:extLst>
          </p:cNvPr>
          <p:cNvSpPr txBox="1"/>
          <p:nvPr/>
        </p:nvSpPr>
        <p:spPr>
          <a:xfrm>
            <a:off x="336884" y="2376394"/>
            <a:ext cx="11710736" cy="1200329"/>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Elsewhere, the German ‘</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 as well as all instances of ‘</a:t>
            </a:r>
            <a:r>
              <a:rPr lang="en-GB" sz="2400" b="1" dirty="0">
                <a:solidFill>
                  <a:schemeClr val="accent1">
                    <a:lumMod val="50000"/>
                  </a:schemeClr>
                </a:solidFill>
                <a:latin typeface="Century Gothic" panose="020B0502020202020204" pitchFamily="34" charset="0"/>
              </a:rPr>
              <a:t>ss</a:t>
            </a:r>
            <a:r>
              <a:rPr lang="en-GB" sz="2400" dirty="0">
                <a:solidFill>
                  <a:schemeClr val="accent1">
                    <a:lumMod val="50000"/>
                  </a:schemeClr>
                </a:solidFill>
                <a:latin typeface="Century Gothic" panose="020B0502020202020204" pitchFamily="34" charset="0"/>
              </a:rPr>
              <a:t>’ and ‘</a:t>
            </a:r>
            <a:r>
              <a:rPr lang="en-GB" sz="2400" b="1" dirty="0">
                <a:solidFill>
                  <a:schemeClr val="accent1">
                    <a:lumMod val="50000"/>
                  </a:schemeClr>
                </a:solidFill>
                <a:latin typeface="Century Gothic" panose="020B0502020202020204" pitchFamily="34" charset="0"/>
              </a:rPr>
              <a:t>ß</a:t>
            </a:r>
            <a:r>
              <a:rPr lang="en-GB" sz="2400" dirty="0">
                <a:solidFill>
                  <a:schemeClr val="accent1">
                    <a:lumMod val="50000"/>
                  </a:schemeClr>
                </a:solidFill>
                <a:latin typeface="Century Gothic" panose="020B0502020202020204" pitchFamily="34" charset="0"/>
              </a:rPr>
              <a:t>’ are pronounced like an English ‘s’.</a:t>
            </a:r>
          </a:p>
          <a:p>
            <a:r>
              <a:rPr lang="en-GB" sz="2400" dirty="0">
                <a:solidFill>
                  <a:schemeClr val="accent1">
                    <a:lumMod val="50000"/>
                  </a:schemeClr>
                </a:solidFill>
                <a:latin typeface="Century Gothic" panose="020B0502020202020204" pitchFamily="34" charset="0"/>
              </a:rPr>
              <a:t>E.g., </a:t>
            </a:r>
            <a:r>
              <a:rPr lang="en-GB" sz="2400" dirty="0" err="1">
                <a:solidFill>
                  <a:schemeClr val="accent1">
                    <a:lumMod val="50000"/>
                  </a:schemeClr>
                </a:solidFill>
                <a:latin typeface="Century Gothic" panose="020B0502020202020204" pitchFamily="34" charset="0"/>
              </a:rPr>
              <a:t>ein</a:t>
            </a:r>
            <a:r>
              <a:rPr lang="en-GB" sz="2400" b="1" dirty="0" err="1">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 ha</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t, da</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gro</a:t>
            </a:r>
            <a:r>
              <a:rPr lang="en-GB" sz="2400" b="1" dirty="0" err="1">
                <a:solidFill>
                  <a:schemeClr val="accent1">
                    <a:lumMod val="50000"/>
                  </a:schemeClr>
                </a:solidFill>
                <a:latin typeface="Century Gothic" panose="020B0502020202020204" pitchFamily="34" charset="0"/>
              </a:rPr>
              <a:t>ß</a:t>
            </a:r>
            <a:r>
              <a:rPr lang="en-GB" sz="2400" dirty="0">
                <a:solidFill>
                  <a:schemeClr val="accent1">
                    <a:lumMod val="50000"/>
                  </a:schemeClr>
                </a:solidFill>
                <a:latin typeface="Century Gothic" panose="020B0502020202020204" pitchFamily="34" charset="0"/>
              </a:rPr>
              <a:t>, </a:t>
            </a:r>
            <a:r>
              <a:rPr lang="en-GB" sz="2400" dirty="0" err="1">
                <a:solidFill>
                  <a:schemeClr val="accent1">
                    <a:lumMod val="50000"/>
                  </a:schemeClr>
                </a:solidFill>
                <a:latin typeface="Century Gothic" panose="020B0502020202020204" pitchFamily="34" charset="0"/>
              </a:rPr>
              <a:t>la</a:t>
            </a:r>
            <a:r>
              <a:rPr lang="en-GB" sz="2400" b="1" dirty="0" err="1">
                <a:solidFill>
                  <a:schemeClr val="accent1">
                    <a:lumMod val="50000"/>
                  </a:schemeClr>
                </a:solidFill>
                <a:latin typeface="Century Gothic" panose="020B0502020202020204" pitchFamily="34" charset="0"/>
              </a:rPr>
              <a:t>ss</a:t>
            </a:r>
            <a:r>
              <a:rPr lang="en-GB" sz="2400" dirty="0" err="1">
                <a:solidFill>
                  <a:schemeClr val="accent1">
                    <a:lumMod val="50000"/>
                  </a:schemeClr>
                </a:solidFill>
                <a:latin typeface="Century Gothic" panose="020B0502020202020204" pitchFamily="34" charset="0"/>
              </a:rPr>
              <a:t>en</a:t>
            </a:r>
            <a:r>
              <a:rPr lang="en-GB" sz="2400" dirty="0">
                <a:solidFill>
                  <a:schemeClr val="accent1">
                    <a:lumMod val="50000"/>
                  </a:schemeClr>
                </a:solidFill>
                <a:latin typeface="Century Gothic" panose="020B0502020202020204" pitchFamily="34" charset="0"/>
              </a:rPr>
              <a:t>, Hau</a:t>
            </a:r>
            <a:r>
              <a:rPr lang="en-GB" sz="2400" b="1" dirty="0">
                <a:solidFill>
                  <a:schemeClr val="accent1">
                    <a:lumMod val="50000"/>
                  </a:schemeClr>
                </a:solidFill>
                <a:latin typeface="Century Gothic" panose="020B0502020202020204" pitchFamily="34" charset="0"/>
              </a:rPr>
              <a:t>s</a:t>
            </a:r>
            <a:r>
              <a:rPr lang="en-GB" sz="2400" dirty="0">
                <a:solidFill>
                  <a:schemeClr val="accent1">
                    <a:lumMod val="50000"/>
                  </a:schemeClr>
                </a:solidFill>
                <a:latin typeface="Century Gothic" panose="020B0502020202020204" pitchFamily="34" charset="0"/>
              </a:rPr>
              <a:t>, Wa</a:t>
            </a:r>
            <a:r>
              <a:rPr lang="en-GB" sz="2400" b="1" dirty="0">
                <a:solidFill>
                  <a:schemeClr val="accent1">
                    <a:lumMod val="50000"/>
                  </a:schemeClr>
                </a:solidFill>
                <a:latin typeface="Century Gothic" panose="020B0502020202020204" pitchFamily="34" charset="0"/>
              </a:rPr>
              <a:t>ss</a:t>
            </a:r>
            <a:r>
              <a:rPr lang="en-GB" sz="2400" dirty="0">
                <a:solidFill>
                  <a:schemeClr val="accent1">
                    <a:lumMod val="50000"/>
                  </a:schemeClr>
                </a:solidFill>
                <a:latin typeface="Century Gothic" panose="020B0502020202020204" pitchFamily="34" charset="0"/>
              </a:rPr>
              <a:t>er, </a:t>
            </a:r>
            <a:r>
              <a:rPr lang="en-GB" sz="2400" dirty="0" err="1">
                <a:solidFill>
                  <a:schemeClr val="accent1">
                    <a:lumMod val="50000"/>
                  </a:schemeClr>
                </a:solidFill>
                <a:latin typeface="Century Gothic" panose="020B0502020202020204" pitchFamily="34" charset="0"/>
              </a:rPr>
              <a:t>hei</a:t>
            </a:r>
            <a:r>
              <a:rPr lang="en-GB" sz="2400" b="1" dirty="0" err="1">
                <a:solidFill>
                  <a:schemeClr val="accent1">
                    <a:lumMod val="50000"/>
                  </a:schemeClr>
                </a:solidFill>
                <a:latin typeface="Century Gothic" panose="020B0502020202020204" pitchFamily="34" charset="0"/>
              </a:rPr>
              <a:t>ß</a:t>
            </a:r>
            <a:r>
              <a:rPr lang="en-GB" sz="2400" dirty="0" err="1">
                <a:solidFill>
                  <a:schemeClr val="accent1">
                    <a:lumMod val="50000"/>
                  </a:schemeClr>
                </a:solidFill>
                <a:latin typeface="Century Gothic" panose="020B0502020202020204" pitchFamily="34" charset="0"/>
              </a:rPr>
              <a:t>en</a:t>
            </a:r>
            <a:r>
              <a:rPr lang="en-GB" sz="2400" dirty="0">
                <a:solidFill>
                  <a:schemeClr val="accent1">
                    <a:lumMod val="50000"/>
                  </a:schemeClr>
                </a:solidFill>
                <a:latin typeface="Century Gothic" panose="020B0502020202020204" pitchFamily="34" charset="0"/>
              </a:rPr>
              <a:t>.</a:t>
            </a:r>
            <a:endParaRPr lang="en-GB" sz="2400" b="1" dirty="0">
              <a:solidFill>
                <a:schemeClr val="accent1">
                  <a:lumMod val="50000"/>
                </a:schemeClr>
              </a:solidFill>
              <a:latin typeface="Century Gothic" panose="020B0502020202020204" pitchFamily="34" charset="0"/>
            </a:endParaRPr>
          </a:p>
        </p:txBody>
      </p:sp>
      <p:sp>
        <p:nvSpPr>
          <p:cNvPr id="21" name="TextBox 20">
            <a:extLst>
              <a:ext uri="{FF2B5EF4-FFF2-40B4-BE49-F238E27FC236}">
                <a16:creationId xmlns:a16="http://schemas.microsoft.com/office/drawing/2014/main" id="{44683AFB-B328-4B5A-AF1F-521C2ECB6182}"/>
              </a:ext>
            </a:extLst>
          </p:cNvPr>
          <p:cNvSpPr txBox="1"/>
          <p:nvPr/>
        </p:nvSpPr>
        <p:spPr>
          <a:xfrm>
            <a:off x="330788" y="3876340"/>
            <a:ext cx="11710737" cy="830997"/>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Use '</a:t>
            </a:r>
            <a:r>
              <a:rPr lang="en-GB" sz="2400" b="1" dirty="0" err="1">
                <a:solidFill>
                  <a:schemeClr val="accent1">
                    <a:lumMod val="50000"/>
                  </a:schemeClr>
                </a:solidFill>
                <a:latin typeface="Century Gothic" panose="020B0502020202020204" pitchFamily="34" charset="0"/>
              </a:rPr>
              <a:t>ss</a:t>
            </a:r>
            <a:r>
              <a:rPr lang="en-GB" sz="2400" dirty="0">
                <a:solidFill>
                  <a:schemeClr val="accent1">
                    <a:lumMod val="50000"/>
                  </a:schemeClr>
                </a:solidFill>
                <a:latin typeface="Century Gothic" panose="020B0502020202020204" pitchFamily="34" charset="0"/>
              </a:rPr>
              <a:t>’ when the preceding vowel in a word is </a:t>
            </a:r>
            <a:r>
              <a:rPr lang="en-GB" sz="2400" u="sng" dirty="0">
                <a:solidFill>
                  <a:schemeClr val="accent1">
                    <a:lumMod val="50000"/>
                  </a:schemeClr>
                </a:solidFill>
                <a:latin typeface="Century Gothic" panose="020B0502020202020204" pitchFamily="34" charset="0"/>
              </a:rPr>
              <a:t>short</a:t>
            </a:r>
            <a:r>
              <a:rPr lang="en-GB" sz="2400" dirty="0">
                <a:solidFill>
                  <a:schemeClr val="accent1">
                    <a:lumMod val="50000"/>
                  </a:schemeClr>
                </a:solidFill>
                <a:latin typeface="Century Gothic" panose="020B0502020202020204" pitchFamily="34" charset="0"/>
              </a:rPr>
              <a:t>, e.g., </a:t>
            </a:r>
            <a:r>
              <a:rPr lang="en-GB" sz="2400" dirty="0" err="1">
                <a:solidFill>
                  <a:schemeClr val="accent1">
                    <a:lumMod val="50000"/>
                  </a:schemeClr>
                </a:solidFill>
                <a:latin typeface="Century Gothic" panose="020B0502020202020204" pitchFamily="34" charset="0"/>
              </a:rPr>
              <a:t>e</a:t>
            </a:r>
            <a:r>
              <a:rPr lang="en-GB" sz="2400" b="1" dirty="0" err="1">
                <a:solidFill>
                  <a:schemeClr val="accent1">
                    <a:lumMod val="50000"/>
                  </a:schemeClr>
                </a:solidFill>
                <a:latin typeface="Century Gothic" panose="020B0502020202020204" pitchFamily="34" charset="0"/>
              </a:rPr>
              <a:t>ss</a:t>
            </a:r>
            <a:r>
              <a:rPr lang="en-GB" sz="2400" dirty="0" err="1">
                <a:solidFill>
                  <a:schemeClr val="accent1">
                    <a:lumMod val="50000"/>
                  </a:schemeClr>
                </a:solidFill>
                <a:latin typeface="Century Gothic" panose="020B0502020202020204" pitchFamily="34" charset="0"/>
              </a:rPr>
              <a:t>en</a:t>
            </a:r>
            <a:r>
              <a:rPr lang="en-GB" sz="2400" dirty="0">
                <a:solidFill>
                  <a:schemeClr val="accent1">
                    <a:lumMod val="50000"/>
                  </a:schemeClr>
                </a:solidFill>
                <a:latin typeface="Century Gothic" panose="020B0502020202020204" pitchFamily="34" charset="0"/>
              </a:rPr>
              <a:t>. </a:t>
            </a:r>
            <a:br>
              <a:rPr lang="en-GB" sz="2400" dirty="0">
                <a:solidFill>
                  <a:schemeClr val="accent1">
                    <a:lumMod val="50000"/>
                  </a:schemeClr>
                </a:solidFill>
                <a:latin typeface="Century Gothic" panose="020B0502020202020204" pitchFamily="34" charset="0"/>
              </a:rPr>
            </a:br>
            <a:r>
              <a:rPr lang="en-GB" sz="2400" dirty="0">
                <a:solidFill>
                  <a:schemeClr val="accent1">
                    <a:lumMod val="50000"/>
                  </a:schemeClr>
                </a:solidFill>
                <a:latin typeface="Century Gothic" panose="020B0502020202020204" pitchFamily="34" charset="0"/>
              </a:rPr>
              <a:t>Write '</a:t>
            </a:r>
            <a:r>
              <a:rPr lang="en-GB" sz="2400" b="1" dirty="0">
                <a:solidFill>
                  <a:schemeClr val="accent1">
                    <a:lumMod val="50000"/>
                  </a:schemeClr>
                </a:solidFill>
                <a:latin typeface="Century Gothic" panose="020B0502020202020204" pitchFamily="34" charset="0"/>
              </a:rPr>
              <a:t>ß</a:t>
            </a:r>
            <a:r>
              <a:rPr lang="en-GB" sz="2400" dirty="0">
                <a:solidFill>
                  <a:schemeClr val="accent1">
                    <a:lumMod val="50000"/>
                  </a:schemeClr>
                </a:solidFill>
                <a:latin typeface="Century Gothic" panose="020B0502020202020204" pitchFamily="34" charset="0"/>
              </a:rPr>
              <a:t>’ after a </a:t>
            </a:r>
            <a:r>
              <a:rPr lang="en-GB" sz="2400" u="sng" dirty="0">
                <a:solidFill>
                  <a:schemeClr val="accent1">
                    <a:lumMod val="50000"/>
                  </a:schemeClr>
                </a:solidFill>
                <a:latin typeface="Century Gothic" panose="020B0502020202020204" pitchFamily="34" charset="0"/>
              </a:rPr>
              <a:t>long</a:t>
            </a:r>
            <a:r>
              <a:rPr lang="en-GB" sz="2400" dirty="0">
                <a:solidFill>
                  <a:schemeClr val="accent1">
                    <a:lumMod val="50000"/>
                  </a:schemeClr>
                </a:solidFill>
                <a:latin typeface="Century Gothic" panose="020B0502020202020204" pitchFamily="34" charset="0"/>
              </a:rPr>
              <a:t> vowel e.g., '</a:t>
            </a:r>
            <a:r>
              <a:rPr lang="en-GB" sz="2400" dirty="0" err="1">
                <a:solidFill>
                  <a:schemeClr val="accent1">
                    <a:lumMod val="50000"/>
                  </a:schemeClr>
                </a:solidFill>
                <a:latin typeface="Century Gothic" panose="020B0502020202020204" pitchFamily="34" charset="0"/>
              </a:rPr>
              <a:t>Fu</a:t>
            </a:r>
            <a:r>
              <a:rPr lang="en-GB" sz="2400" b="1" dirty="0" err="1">
                <a:solidFill>
                  <a:schemeClr val="accent1">
                    <a:lumMod val="50000"/>
                  </a:schemeClr>
                </a:solidFill>
                <a:latin typeface="Century Gothic" panose="020B0502020202020204" pitchFamily="34" charset="0"/>
              </a:rPr>
              <a:t>ß</a:t>
            </a:r>
            <a:r>
              <a:rPr lang="en-GB" sz="2400" dirty="0">
                <a:solidFill>
                  <a:schemeClr val="accent1">
                    <a:lumMod val="50000"/>
                  </a:schemeClr>
                </a:solidFill>
                <a:latin typeface="Century Gothic" panose="020B0502020202020204" pitchFamily="34" charset="0"/>
              </a:rPr>
              <a:t>', or two vowels together e.g. '</a:t>
            </a:r>
            <a:r>
              <a:rPr lang="en-GB" sz="2400" dirty="0" err="1">
                <a:solidFill>
                  <a:schemeClr val="accent1">
                    <a:lumMod val="50000"/>
                  </a:schemeClr>
                </a:solidFill>
                <a:latin typeface="Century Gothic" panose="020B0502020202020204" pitchFamily="34" charset="0"/>
              </a:rPr>
              <a:t>wei</a:t>
            </a:r>
            <a:r>
              <a:rPr lang="en-GB" sz="2400" b="1" dirty="0" err="1">
                <a:solidFill>
                  <a:schemeClr val="accent1">
                    <a:lumMod val="50000"/>
                  </a:schemeClr>
                </a:solidFill>
                <a:latin typeface="Century Gothic" panose="020B0502020202020204" pitchFamily="34" charset="0"/>
              </a:rPr>
              <a:t>ß</a:t>
            </a:r>
            <a:r>
              <a:rPr lang="en-GB" sz="2400" dirty="0">
                <a:solidFill>
                  <a:schemeClr val="accent1">
                    <a:lumMod val="50000"/>
                  </a:schemeClr>
                </a:solidFill>
                <a:latin typeface="Century Gothic" panose="020B0502020202020204" pitchFamily="34" charset="0"/>
              </a:rPr>
              <a:t>‘.</a:t>
            </a:r>
          </a:p>
        </p:txBody>
      </p:sp>
      <p:sp>
        <p:nvSpPr>
          <p:cNvPr id="22" name="Rounded Rectangular Callout 6">
            <a:extLst>
              <a:ext uri="{FF2B5EF4-FFF2-40B4-BE49-F238E27FC236}">
                <a16:creationId xmlns:a16="http://schemas.microsoft.com/office/drawing/2014/main" id="{083D7E83-A5F1-4AF4-AC85-8BB5B0C0B753}"/>
              </a:ext>
            </a:extLst>
          </p:cNvPr>
          <p:cNvSpPr/>
          <p:nvPr/>
        </p:nvSpPr>
        <p:spPr>
          <a:xfrm flipH="1">
            <a:off x="1146265" y="5006954"/>
            <a:ext cx="10288269" cy="1256547"/>
          </a:xfrm>
          <a:prstGeom prst="wedgeRoundRectCallout">
            <a:avLst>
              <a:gd name="adj1" fmla="val 30636"/>
              <a:gd name="adj2" fmla="val 48906"/>
              <a:gd name="adj3" fmla="val 16667"/>
            </a:avLst>
          </a:prstGeom>
          <a:solidFill>
            <a:schemeClr val="accent1">
              <a:lumMod val="50000"/>
            </a:schemeClr>
          </a:solidFill>
          <a:ln>
            <a:solidFill>
              <a:srgbClr val="DAA52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bg1"/>
                </a:solidFill>
                <a:latin typeface="Century Gothic" panose="020B0502020202020204" pitchFamily="34" charset="0"/>
              </a:rPr>
              <a:t>Remember:</a:t>
            </a:r>
            <a:br>
              <a:rPr lang="en-GB" sz="2400" dirty="0">
                <a:solidFill>
                  <a:schemeClr val="bg1"/>
                </a:solidFill>
                <a:latin typeface="Century Gothic" panose="020B0502020202020204" pitchFamily="34" charset="0"/>
              </a:rPr>
            </a:br>
            <a:r>
              <a:rPr lang="en-GB" sz="2400" dirty="0" err="1">
                <a:solidFill>
                  <a:schemeClr val="bg1"/>
                </a:solidFill>
                <a:latin typeface="Century Gothic" panose="020B0502020202020204" pitchFamily="34" charset="0"/>
              </a:rPr>
              <a:t>sch</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sp</a:t>
            </a:r>
            <a:r>
              <a:rPr lang="en-GB" sz="2400" dirty="0">
                <a:solidFill>
                  <a:schemeClr val="bg1"/>
                </a:solidFill>
                <a:latin typeface="Century Gothic" panose="020B0502020202020204" pitchFamily="34" charset="0"/>
              </a:rPr>
              <a:t>-, </a:t>
            </a:r>
            <a:r>
              <a:rPr lang="en-GB" sz="2400" dirty="0" err="1">
                <a:solidFill>
                  <a:schemeClr val="bg1"/>
                </a:solidFill>
                <a:latin typeface="Century Gothic" panose="020B0502020202020204" pitchFamily="34" charset="0"/>
              </a:rPr>
              <a:t>st</a:t>
            </a:r>
            <a:r>
              <a:rPr lang="en-GB" sz="2400" dirty="0">
                <a:solidFill>
                  <a:schemeClr val="bg1"/>
                </a:solidFill>
                <a:latin typeface="Century Gothic" panose="020B0502020202020204" pitchFamily="34" charset="0"/>
              </a:rPr>
              <a:t>- are pronounced in their own way at the start of a word,</a:t>
            </a:r>
          </a:p>
          <a:p>
            <a:pPr algn="ctr"/>
            <a:r>
              <a:rPr lang="en-GB" sz="2400" dirty="0">
                <a:solidFill>
                  <a:schemeClr val="bg1"/>
                </a:solidFill>
                <a:latin typeface="Century Gothic" panose="020B0502020202020204" pitchFamily="34" charset="0"/>
              </a:rPr>
              <a:t>e.g. </a:t>
            </a:r>
            <a:r>
              <a:rPr lang="en-GB" sz="2400" b="1" dirty="0" err="1">
                <a:solidFill>
                  <a:schemeClr val="bg1"/>
                </a:solidFill>
                <a:latin typeface="Century Gothic" panose="020B0502020202020204" pitchFamily="34" charset="0"/>
              </a:rPr>
              <a:t>sch</a:t>
            </a:r>
            <a:r>
              <a:rPr lang="en-GB" sz="2400" dirty="0" err="1">
                <a:solidFill>
                  <a:schemeClr val="bg1"/>
                </a:solidFill>
                <a:latin typeface="Century Gothic" panose="020B0502020202020204" pitchFamily="34" charset="0"/>
              </a:rPr>
              <a:t>wimmen</a:t>
            </a:r>
            <a:r>
              <a:rPr lang="en-GB" sz="2400"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sp</a:t>
            </a:r>
            <a:r>
              <a:rPr lang="en-GB" sz="2400" dirty="0" err="1">
                <a:solidFill>
                  <a:schemeClr val="bg1"/>
                </a:solidFill>
                <a:latin typeface="Century Gothic" panose="020B0502020202020204" pitchFamily="34" charset="0"/>
              </a:rPr>
              <a:t>ringen</a:t>
            </a:r>
            <a:r>
              <a:rPr lang="en-GB" sz="2400" dirty="0">
                <a:solidFill>
                  <a:schemeClr val="bg1"/>
                </a:solidFill>
                <a:latin typeface="Century Gothic" panose="020B0502020202020204" pitchFamily="34" charset="0"/>
              </a:rPr>
              <a:t>, </a:t>
            </a:r>
            <a:r>
              <a:rPr lang="en-GB" sz="2400" b="1" dirty="0" err="1">
                <a:solidFill>
                  <a:schemeClr val="bg1"/>
                </a:solidFill>
                <a:latin typeface="Century Gothic" panose="020B0502020202020204" pitchFamily="34" charset="0"/>
              </a:rPr>
              <a:t>st</a:t>
            </a:r>
            <a:r>
              <a:rPr lang="en-GB" sz="2400" dirty="0" err="1">
                <a:solidFill>
                  <a:schemeClr val="bg1"/>
                </a:solidFill>
                <a:latin typeface="Century Gothic" panose="020B0502020202020204" pitchFamily="34" charset="0"/>
              </a:rPr>
              <a:t>ehen</a:t>
            </a:r>
            <a:endParaRPr lang="en-GB" sz="2400" dirty="0">
              <a:solidFill>
                <a:schemeClr val="bg1"/>
              </a:solidFill>
              <a:latin typeface="Century Gothic" panose="020B0502020202020204" pitchFamily="34" charset="0"/>
            </a:endParaRPr>
          </a:p>
        </p:txBody>
      </p:sp>
      <p:sp>
        <p:nvSpPr>
          <p:cNvPr id="11" name="Rounded Rectangle 11">
            <a:extLst>
              <a:ext uri="{FF2B5EF4-FFF2-40B4-BE49-F238E27FC236}">
                <a16:creationId xmlns:a16="http://schemas.microsoft.com/office/drawing/2014/main" id="{483D7EB9-C2AA-4190-98DE-925F861600E9}"/>
              </a:ext>
            </a:extLst>
          </p:cNvPr>
          <p:cNvSpPr/>
          <p:nvPr/>
        </p:nvSpPr>
        <p:spPr>
          <a:xfrm>
            <a:off x="10654144" y="247046"/>
            <a:ext cx="1303183" cy="400919"/>
          </a:xfrm>
          <a:prstGeom prst="roundRect">
            <a:avLst/>
          </a:prstGeom>
          <a:solidFill>
            <a:srgbClr val="DAA520"/>
          </a:solidFill>
          <a:ln w="12700" cap="flat" cmpd="sng" algn="ctr">
            <a:solidFill>
              <a:srgbClr val="1150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308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21"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pic>
        <p:nvPicPr>
          <p:cNvPr id="4" name="Picture 3" descr="tall man next to a big ruler held by a small girl"/>
          <p:cNvPicPr>
            <a:picLocks noChangeAspect="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21473" y="432262"/>
            <a:ext cx="1549053" cy="3864435"/>
          </a:xfrm>
          <a:prstGeom prst="rect">
            <a:avLst/>
          </a:prstGeom>
        </p:spPr>
      </p:pic>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12823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7789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pic>
        <p:nvPicPr>
          <p:cNvPr id="4" name="Picture 3" descr="tall man next to a big ruler held by a small girl"/>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21473" y="432262"/>
            <a:ext cx="1549053" cy="3864435"/>
          </a:xfrm>
          <a:prstGeom prst="rect">
            <a:avLst/>
          </a:prstGeom>
        </p:spPr>
      </p:pic>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204153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0E57-5800-3D44-8FC4-43F40230E363}"/>
              </a:ext>
            </a:extLst>
          </p:cNvPr>
          <p:cNvSpPr>
            <a:spLocks noGrp="1"/>
          </p:cNvSpPr>
          <p:nvPr>
            <p:ph type="title"/>
          </p:nvPr>
        </p:nvSpPr>
        <p:spPr>
          <a:xfrm>
            <a:off x="4896059" y="378648"/>
            <a:ext cx="2386263" cy="1237704"/>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7" name="Rectangle 6"/>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damal</a:t>
            </a:r>
            <a:r>
              <a:rPr lang="en-GB" sz="5400" dirty="0" err="1">
                <a:solidFill>
                  <a:srgbClr val="FFCC00"/>
                </a:solidFill>
                <a:latin typeface="Century Gothic" panose="020B0502020202020204" pitchFamily="34" charset="0"/>
              </a:rPr>
              <a:t>s</a:t>
            </a:r>
            <a:endParaRPr lang="en-GB" sz="5400" i="1"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pic>
        <p:nvPicPr>
          <p:cNvPr id="3" name="Picture 2" descr="football"/>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0717" y="1541757"/>
            <a:ext cx="1208558" cy="1214662"/>
          </a:xfrm>
          <a:prstGeom prst="rect">
            <a:avLst/>
          </a:prstGeom>
        </p:spPr>
      </p:pic>
      <p:pic>
        <p:nvPicPr>
          <p:cNvPr id="11" name="Picture 10" descr="man walking away from parked ca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5294" y="3962403"/>
            <a:ext cx="2108381" cy="2108381"/>
          </a:xfrm>
          <a:prstGeom prst="rect">
            <a:avLst/>
          </a:prstGeom>
        </p:spPr>
      </p:pic>
      <p:sp>
        <p:nvSpPr>
          <p:cNvPr id="12" name="TextBox 11"/>
          <p:cNvSpPr txBox="1"/>
          <p:nvPr/>
        </p:nvSpPr>
        <p:spPr>
          <a:xfrm>
            <a:off x="6124714" y="5649686"/>
            <a:ext cx="1101584" cy="584775"/>
          </a:xfrm>
          <a:prstGeom prst="rect">
            <a:avLst/>
          </a:prstGeom>
          <a:solidFill>
            <a:srgbClr val="FFCC00"/>
          </a:solidFill>
        </p:spPr>
        <p:txBody>
          <a:bodyPr wrap="none" rtlCol="0">
            <a:spAutoFit/>
          </a:bodyPr>
          <a:lstStyle/>
          <a:p>
            <a:r>
              <a:rPr lang="en-GB" sz="3200" b="1" dirty="0">
                <a:solidFill>
                  <a:srgbClr val="002060"/>
                </a:solidFill>
                <a:latin typeface="Century Gothic" panose="020B0502020202020204" pitchFamily="34" charset="0"/>
              </a:rPr>
              <a:t>2019</a:t>
            </a:r>
          </a:p>
        </p:txBody>
      </p:sp>
      <p:sp>
        <p:nvSpPr>
          <p:cNvPr id="13" name="TextBox 12"/>
          <p:cNvSpPr txBox="1"/>
          <p:nvPr/>
        </p:nvSpPr>
        <p:spPr>
          <a:xfrm>
            <a:off x="4928560" y="5649686"/>
            <a:ext cx="1101584" cy="584775"/>
          </a:xfrm>
          <a:prstGeom prst="rect">
            <a:avLst/>
          </a:prstGeom>
          <a:solidFill>
            <a:srgbClr val="FFCC00"/>
          </a:solidFill>
        </p:spPr>
        <p:txBody>
          <a:bodyPr wrap="none" rtlCol="0">
            <a:spAutoFit/>
          </a:bodyPr>
          <a:lstStyle/>
          <a:p>
            <a:r>
              <a:rPr lang="en-GB" sz="3200" b="1" dirty="0">
                <a:solidFill>
                  <a:srgbClr val="002060"/>
                </a:solidFill>
                <a:latin typeface="Century Gothic" panose="020B0502020202020204" pitchFamily="34" charset="0"/>
              </a:rPr>
              <a:t>1919</a:t>
            </a:r>
          </a:p>
        </p:txBody>
      </p:sp>
      <p:cxnSp>
        <p:nvCxnSpPr>
          <p:cNvPr id="14" name="Straight Arrow Connector 13" descr="arrow pointing to the number 1919"/>
          <p:cNvCxnSpPr/>
          <p:nvPr/>
        </p:nvCxnSpPr>
        <p:spPr>
          <a:xfrm>
            <a:off x="4265708" y="5057275"/>
            <a:ext cx="563208" cy="68968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ca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5295" y="4974299"/>
            <a:ext cx="1376091" cy="1032068"/>
          </a:xfrm>
          <a:prstGeom prst="rect">
            <a:avLst/>
          </a:prstGeom>
        </p:spPr>
      </p:pic>
      <p:sp>
        <p:nvSpPr>
          <p:cNvPr id="16" name="TextBox 15"/>
          <p:cNvSpPr txBox="1"/>
          <p:nvPr/>
        </p:nvSpPr>
        <p:spPr>
          <a:xfrm>
            <a:off x="1021897" y="4167854"/>
            <a:ext cx="1309974" cy="584775"/>
          </a:xfrm>
          <a:prstGeom prst="rect">
            <a:avLst/>
          </a:prstGeom>
          <a:solidFill>
            <a:srgbClr val="FFCC00"/>
          </a:solidFill>
        </p:spPr>
        <p:txBody>
          <a:bodyPr wrap="none" rtlCol="0">
            <a:spAutoFit/>
          </a:bodyPr>
          <a:lstStyle/>
          <a:p>
            <a:r>
              <a:rPr lang="en-GB" sz="3200" b="1" dirty="0" err="1">
                <a:solidFill>
                  <a:srgbClr val="002060"/>
                </a:solidFill>
                <a:latin typeface="Century Gothic" panose="020B0502020202020204" pitchFamily="34" charset="0"/>
              </a:rPr>
              <a:t>Misky</a:t>
            </a:r>
            <a:endParaRPr lang="en-GB" sz="3200" b="1" dirty="0">
              <a:solidFill>
                <a:srgbClr val="002060"/>
              </a:solidFill>
              <a:latin typeface="Century Gothic" panose="020B0502020202020204" pitchFamily="34" charset="0"/>
            </a:endParaRPr>
          </a:p>
        </p:txBody>
      </p:sp>
      <p:cxnSp>
        <p:nvCxnSpPr>
          <p:cNvPr id="17" name="Straight Arrow Connector 16" descr="arrow connecting the cat to its name 'Misky'"/>
          <p:cNvCxnSpPr/>
          <p:nvPr/>
        </p:nvCxnSpPr>
        <p:spPr>
          <a:xfrm>
            <a:off x="1982576" y="4714725"/>
            <a:ext cx="433781" cy="3683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stack of coin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6743" y="1570495"/>
            <a:ext cx="696932" cy="985661"/>
          </a:xfrm>
          <a:prstGeom prst="rect">
            <a:avLst/>
          </a:prstGeom>
        </p:spPr>
      </p:pic>
      <p:pic>
        <p:nvPicPr>
          <p:cNvPr id="22" name="Picture 21" descr="one gold coi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19397" y="2228074"/>
            <a:ext cx="608551" cy="258634"/>
          </a:xfrm>
          <a:prstGeom prst="rect">
            <a:avLst/>
          </a:prstGeom>
        </p:spPr>
      </p:pic>
      <p:cxnSp>
        <p:nvCxnSpPr>
          <p:cNvPr id="23" name="Straight Arrow Connector 22" descr="arrow pointing to one coin"/>
          <p:cNvCxnSpPr/>
          <p:nvPr/>
        </p:nvCxnSpPr>
        <p:spPr>
          <a:xfrm flipH="1">
            <a:off x="9739607" y="1532681"/>
            <a:ext cx="623718" cy="73251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18" descr="red cros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19799" y="2063322"/>
            <a:ext cx="509733" cy="446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924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Fussbal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ein bissc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6" name="ein bisschen.wav"/>
                                        </p:tgtEl>
                                      </p:cMediaNode>
                                    </p:audio>
                                  </p:sub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7" name="heisse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subTnLst>
                                    <p:audio>
                                      <p:cMediaNode>
                                        <p:cTn display="0" masterRel="sameClick">
                                          <p:stCondLst>
                                            <p:cond evt="begin" delay="0">
                                              <p:tn val="52"/>
                                            </p:cond>
                                          </p:stCondLst>
                                          <p:endCondLst>
                                            <p:cond evt="onStopAudio" delay="0">
                                              <p:tgtEl>
                                                <p:sldTgt/>
                                              </p:tgtEl>
                                            </p:cond>
                                          </p:endCondLst>
                                        </p:cTn>
                                        <p:tgtEl>
                                          <p:sndTgt r:embed="rId7" name="heissen.wav"/>
                                        </p:tgtEl>
                                      </p:cMediaNode>
                                    </p:audio>
                                  </p:sub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subTnLst>
                                    <p:audio>
                                      <p:cMediaNode>
                                        <p:cTn display="0" masterRel="sameClick">
                                          <p:stCondLst>
                                            <p:cond evt="begin" delay="0">
                                              <p:tn val="63"/>
                                            </p:cond>
                                          </p:stCondLst>
                                          <p:endCondLst>
                                            <p:cond evt="onStopAudio" delay="0">
                                              <p:tgtEl>
                                                <p:sldTgt/>
                                              </p:tgtEl>
                                            </p:cond>
                                          </p:endCondLst>
                                        </p:cTn>
                                        <p:tgtEl>
                                          <p:sndTgt r:embed="rId8" name="damals.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subTnLst>
                                    <p:audio>
                                      <p:cMediaNode>
                                        <p:cTn display="0" masterRel="sameClick">
                                          <p:stCondLst>
                                            <p:cond evt="begin" delay="0">
                                              <p:tn val="68"/>
                                            </p:cond>
                                          </p:stCondLst>
                                          <p:endCondLst>
                                            <p:cond evt="onStopAudio" delay="0">
                                              <p:tgtEl>
                                                <p:sldTgt/>
                                              </p:tgtEl>
                                            </p:cond>
                                          </p:endCondLst>
                                        </p:cTn>
                                        <p:tgtEl>
                                          <p:sndTgt r:embed="rId8" name="damals.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fade">
                                      <p:cBhvr>
                                        <p:cTn id="81" dur="500"/>
                                        <p:tgtEl>
                                          <p:spTgt spid="9"/>
                                        </p:tgtEl>
                                      </p:cBhvr>
                                    </p:animEffect>
                                  </p:childTnLst>
                                  <p:subTnLst>
                                    <p:audio>
                                      <p:cMediaNode>
                                        <p:cTn display="0" masterRel="sameClick">
                                          <p:stCondLst>
                                            <p:cond evt="begin" delay="0">
                                              <p:tn val="79"/>
                                            </p:cond>
                                          </p:stCondLst>
                                          <p:endCondLst>
                                            <p:cond evt="onStopAudio" delay="0">
                                              <p:tgtEl>
                                                <p:sldTgt/>
                                              </p:tgtEl>
                                            </p:cond>
                                          </p:endCondLst>
                                        </p:cTn>
                                        <p:tgtEl>
                                          <p:sndTgt r:embed="rId9" name="lassen.wav"/>
                                        </p:tgtEl>
                                      </p:cMediaNode>
                                    </p:audio>
                                  </p:sub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500"/>
                                        <p:tgtEl>
                                          <p:spTgt spid="11"/>
                                        </p:tgtEl>
                                      </p:cBhvr>
                                    </p:animEffect>
                                  </p:childTnLst>
                                  <p:subTnLst>
                                    <p:audio>
                                      <p:cMediaNode>
                                        <p:cTn display="0" masterRel="sameClick">
                                          <p:stCondLst>
                                            <p:cond evt="begin" delay="0">
                                              <p:tn val="84"/>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2" grpId="0" animBg="1"/>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93C-B70E-5D4E-82E4-FB7EFFD47A35}"/>
              </a:ext>
            </a:extLst>
          </p:cNvPr>
          <p:cNvSpPr>
            <a:spLocks noGrp="1"/>
          </p:cNvSpPr>
          <p:nvPr>
            <p:ph type="title"/>
          </p:nvPr>
        </p:nvSpPr>
        <p:spPr>
          <a:xfrm>
            <a:off x="5189988" y="285757"/>
            <a:ext cx="1812022" cy="1410012"/>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7" name="Rectangle 6"/>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damal</a:t>
            </a:r>
            <a:r>
              <a:rPr lang="en-GB" sz="5400" dirty="0" err="1">
                <a:solidFill>
                  <a:srgbClr val="FFCC00"/>
                </a:solidFill>
                <a:latin typeface="Century Gothic" panose="020B0502020202020204" pitchFamily="34" charset="0"/>
              </a:rPr>
              <a:t>s</a:t>
            </a:r>
            <a:endParaRPr lang="en-GB" sz="5400" i="1"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Tree>
    <p:extLst>
      <p:ext uri="{BB962C8B-B14F-4D97-AF65-F5344CB8AC3E}">
        <p14:creationId xmlns:p14="http://schemas.microsoft.com/office/powerpoint/2010/main" val="355787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ein bissc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heiss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damals.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1309" cy="707849"/>
          </a:xfrm>
        </p:spPr>
        <p:txBody>
          <a:bodyPr>
            <a:normAutofit/>
          </a:bodyPr>
          <a:lstStyle/>
          <a:p>
            <a:r>
              <a:rPr lang="en-GB" sz="3600" b="1" dirty="0">
                <a:solidFill>
                  <a:schemeClr val="bg1"/>
                </a:solidFill>
              </a:rPr>
              <a:t>[ß]</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328399" y="2556764"/>
            <a:ext cx="11313527"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Introduction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600" b="1" dirty="0">
              <a:solidFill>
                <a:srgbClr val="4472C4">
                  <a:lumMod val="50000"/>
                </a:srgbClr>
              </a:solidFill>
              <a:latin typeface="Century Gothic" panose="020F03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Y7 T1.2 Week 4 Slides </a:t>
            </a:r>
            <a:r>
              <a:rPr kumimoji="0" lang="en-US" sz="540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Slides</a:t>
            </a:r>
            <a:r>
              <a:rPr kumimoji="0" lang="en-US" sz="540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8-13; 14-15; 43-44 </a:t>
            </a:r>
          </a:p>
        </p:txBody>
      </p:sp>
    </p:spTree>
    <p:extLst>
      <p:ext uri="{BB962C8B-B14F-4D97-AF65-F5344CB8AC3E}">
        <p14:creationId xmlns:p14="http://schemas.microsoft.com/office/powerpoint/2010/main" val="215717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B79A-C22B-5240-BE9E-09CEDEEF562A}"/>
              </a:ext>
            </a:extLst>
          </p:cNvPr>
          <p:cNvSpPr>
            <a:spLocks noGrp="1"/>
          </p:cNvSpPr>
          <p:nvPr>
            <p:ph type="title"/>
          </p:nvPr>
        </p:nvSpPr>
        <p:spPr>
          <a:xfrm>
            <a:off x="5257007" y="226240"/>
            <a:ext cx="1664368" cy="1531744"/>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Tree>
    <p:extLst>
      <p:ext uri="{BB962C8B-B14F-4D97-AF65-F5344CB8AC3E}">
        <p14:creationId xmlns:p14="http://schemas.microsoft.com/office/powerpoint/2010/main" val="298575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12" name="Rectangle 11">
            <a:extLst>
              <a:ext uri="{FF2B5EF4-FFF2-40B4-BE49-F238E27FC236}">
                <a16:creationId xmlns:a16="http://schemas.microsoft.com/office/drawing/2014/main" id="{D8A5CC01-7BB6-454C-9EFC-3A46EE70A8E9}"/>
              </a:ext>
            </a:extLst>
          </p:cNvPr>
          <p:cNvSpPr/>
          <p:nvPr/>
        </p:nvSpPr>
        <p:spPr>
          <a:xfrm>
            <a:off x="8487576" y="-88831"/>
            <a:ext cx="3518913" cy="923330"/>
          </a:xfrm>
          <a:prstGeom prst="rect">
            <a:avLst/>
          </a:prstGeom>
        </p:spPr>
        <p:txBody>
          <a:bodyPr wrap="none">
            <a:spAutoFit/>
          </a:bodyPr>
          <a:lstStyle/>
          <a:p>
            <a:pPr algn="ctr"/>
            <a:r>
              <a:rPr lang="de-DE" sz="5400" dirty="0">
                <a:solidFill>
                  <a:schemeClr val="accent1">
                    <a:lumMod val="50000"/>
                  </a:schemeClr>
                </a:solidFill>
                <a:latin typeface="Century Gothic" panose="020B0502020202020204" pitchFamily="34" charset="0"/>
              </a:rPr>
              <a:t>Gro</a:t>
            </a:r>
            <a:r>
              <a:rPr lang="en-GB" sz="5400" dirty="0">
                <a:solidFill>
                  <a:srgbClr val="DAA520"/>
                </a:solidFill>
                <a:latin typeface="Century Gothic" panose="020B0502020202020204" pitchFamily="34" charset="0"/>
              </a:rPr>
              <a:t>ß</a:t>
            </a:r>
            <a:r>
              <a:rPr lang="de-DE" sz="5400" dirty="0">
                <a:solidFill>
                  <a:schemeClr val="accent1">
                    <a:lumMod val="50000"/>
                  </a:schemeClr>
                </a:solidFill>
                <a:latin typeface="Century Gothic" panose="020B0502020202020204" pitchFamily="34" charset="0"/>
              </a:rPr>
              <a:t>stadt</a:t>
            </a:r>
            <a:endParaRPr lang="en-GB" sz="5400" dirty="0">
              <a:solidFill>
                <a:schemeClr val="accent1">
                  <a:lumMod val="50000"/>
                </a:schemeClr>
              </a:solidFill>
              <a:latin typeface="Century Gothic" panose="020B0502020202020204" pitchFamily="34" charset="0"/>
            </a:endParaRPr>
          </a:p>
        </p:txBody>
      </p:sp>
      <p:sp>
        <p:nvSpPr>
          <p:cNvPr id="13" name="Rectangle 12">
            <a:extLst>
              <a:ext uri="{FF2B5EF4-FFF2-40B4-BE49-F238E27FC236}">
                <a16:creationId xmlns:a16="http://schemas.microsoft.com/office/drawing/2014/main" id="{DA0EB35D-2B1B-42B8-8651-848A2C821819}"/>
              </a:ext>
            </a:extLst>
          </p:cNvPr>
          <p:cNvSpPr/>
          <p:nvPr/>
        </p:nvSpPr>
        <p:spPr>
          <a:xfrm>
            <a:off x="8452311" y="606459"/>
            <a:ext cx="3554178"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verge</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en</a:t>
            </a:r>
            <a:endParaRPr lang="en-GB" sz="5400" dirty="0">
              <a:solidFill>
                <a:schemeClr val="accent1">
                  <a:lumMod val="50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9330423" y="1313824"/>
            <a:ext cx="2616422" cy="923330"/>
          </a:xfrm>
          <a:prstGeom prst="rect">
            <a:avLst/>
          </a:prstGeom>
        </p:spPr>
        <p:txBody>
          <a:bodyPr wrap="non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uchen</a:t>
            </a:r>
            <a:endParaRPr lang="en-GB" sz="5400" dirty="0">
              <a:solidFill>
                <a:schemeClr val="accent1">
                  <a:lumMod val="50000"/>
                </a:schemeClr>
              </a:solidFill>
              <a:latin typeface="Century Gothic" panose="020B0502020202020204" pitchFamily="34" charset="0"/>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6939249" y="2075776"/>
            <a:ext cx="5070619"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normalerwei</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a:t>
            </a:r>
            <a:endParaRPr lang="en-GB" sz="5400" dirty="0">
              <a:solidFill>
                <a:schemeClr val="accent1">
                  <a:lumMod val="50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6609462" y="3109886"/>
            <a:ext cx="5397027" cy="923330"/>
          </a:xfrm>
          <a:prstGeom prst="rect">
            <a:avLst/>
          </a:prstGeom>
        </p:spPr>
        <p:txBody>
          <a:bodyPr wrap="square">
            <a:spAutoFit/>
          </a:bodyPr>
          <a:lstStyle/>
          <a:p>
            <a:pPr algn="r"/>
            <a:r>
              <a:rPr lang="en-GB" sz="5400" dirty="0">
                <a:solidFill>
                  <a:schemeClr val="accent1">
                    <a:lumMod val="50000"/>
                  </a:schemeClr>
                </a:solidFill>
                <a:latin typeface="Century Gothic" panose="020B0502020202020204" pitchFamily="34" charset="0"/>
              </a:rPr>
              <a:t>der </a:t>
            </a:r>
            <a:r>
              <a:rPr lang="en-GB" sz="5400" dirty="0" err="1">
                <a:solidFill>
                  <a:schemeClr val="accent1">
                    <a:lumMod val="50000"/>
                  </a:schemeClr>
                </a:solidFill>
                <a:latin typeface="Century Gothic" panose="020B0502020202020204" pitchFamily="34" charset="0"/>
              </a:rPr>
              <a:t>Wa</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erpark</a:t>
            </a:r>
            <a:endParaRPr lang="en-GB" sz="5400" dirty="0">
              <a:solidFill>
                <a:schemeClr val="accent1">
                  <a:lumMod val="50000"/>
                </a:scheme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347773" y="1218591"/>
            <a:ext cx="2164600" cy="2070648"/>
            <a:chOff x="685800" y="3631198"/>
            <a:chExt cx="2609850" cy="255495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7"/>
            <a:stretch/>
          </p:blipFill>
          <p:spPr bwMode="auto">
            <a:xfrm>
              <a:off x="746952" y="3960432"/>
              <a:ext cx="2434398" cy="1919008"/>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3631198"/>
              <a:ext cx="2609850" cy="2554952"/>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317129" y="3605625"/>
            <a:ext cx="2235571" cy="2376323"/>
            <a:chOff x="9210675" y="4078491"/>
            <a:chExt cx="2609850" cy="2946993"/>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57097">
              <a:off x="9325011" y="4798382"/>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4078491"/>
              <a:ext cx="2609850" cy="2946993"/>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ectangle 17">
            <a:extLst>
              <a:ext uri="{FF2B5EF4-FFF2-40B4-BE49-F238E27FC236}">
                <a16:creationId xmlns:a16="http://schemas.microsoft.com/office/drawing/2014/main" id="{084C9D57-A08B-472D-BA09-393938162BBA}"/>
              </a:ext>
            </a:extLst>
          </p:cNvPr>
          <p:cNvSpPr/>
          <p:nvPr/>
        </p:nvSpPr>
        <p:spPr>
          <a:xfrm>
            <a:off x="9045090" y="3991953"/>
            <a:ext cx="2901755" cy="923330"/>
          </a:xfrm>
          <a:prstGeom prst="rect">
            <a:avLst/>
          </a:prstGeom>
        </p:spPr>
        <p:txBody>
          <a:bodyPr wrap="none">
            <a:spAutoFit/>
          </a:bodyPr>
          <a:lstStyle/>
          <a:p>
            <a:pPr algn="ctr"/>
            <a:r>
              <a:rPr lang="de-DE" sz="5400" dirty="0">
                <a:solidFill>
                  <a:schemeClr val="accent1">
                    <a:lumMod val="50000"/>
                  </a:schemeClr>
                </a:solidFill>
                <a:latin typeface="Century Gothic" panose="020B0502020202020204" pitchFamily="34" charset="0"/>
              </a:rPr>
              <a:t>näch</a:t>
            </a:r>
            <a:r>
              <a:rPr lang="en-GB" sz="5400" dirty="0">
                <a:solidFill>
                  <a:srgbClr val="DAA520"/>
                </a:solidFill>
                <a:latin typeface="Century Gothic" panose="020B0502020202020204" pitchFamily="34" charset="0"/>
              </a:rPr>
              <a:t>s</a:t>
            </a:r>
            <a:r>
              <a:rPr lang="de-DE" sz="5400" dirty="0">
                <a:solidFill>
                  <a:schemeClr val="accent1">
                    <a:lumMod val="50000"/>
                  </a:schemeClr>
                </a:solidFill>
                <a:latin typeface="Century Gothic" panose="020B0502020202020204" pitchFamily="34" charset="0"/>
              </a:rPr>
              <a:t>te</a:t>
            </a:r>
            <a:endParaRPr lang="en-GB" sz="5400" dirty="0">
              <a:solidFill>
                <a:schemeClr val="accent1">
                  <a:lumMod val="50000"/>
                </a:schemeClr>
              </a:solidFill>
              <a:latin typeface="Century Gothic" panose="020B0502020202020204" pitchFamily="34" charset="0"/>
            </a:endParaRPr>
          </a:p>
        </p:txBody>
      </p:sp>
      <p:sp>
        <p:nvSpPr>
          <p:cNvPr id="19" name="Rectangle 18">
            <a:extLst>
              <a:ext uri="{FF2B5EF4-FFF2-40B4-BE49-F238E27FC236}">
                <a16:creationId xmlns:a16="http://schemas.microsoft.com/office/drawing/2014/main" id="{B2CECAC4-B73D-4686-8C29-33EA7728FDC8}"/>
              </a:ext>
            </a:extLst>
          </p:cNvPr>
          <p:cNvSpPr/>
          <p:nvPr/>
        </p:nvSpPr>
        <p:spPr>
          <a:xfrm>
            <a:off x="10495968" y="4768448"/>
            <a:ext cx="1378903" cy="923330"/>
          </a:xfrm>
          <a:prstGeom prst="rect">
            <a:avLst/>
          </a:prstGeom>
        </p:spPr>
        <p:txBody>
          <a:bodyPr wrap="none">
            <a:spAutoFit/>
          </a:bodyPr>
          <a:lstStyle/>
          <a:p>
            <a:pPr algn="ctr"/>
            <a:r>
              <a:rPr lang="en-GB" sz="5400" dirty="0">
                <a:solidFill>
                  <a:schemeClr val="accent1">
                    <a:lumMod val="50000"/>
                  </a:schemeClr>
                </a:solidFill>
                <a:latin typeface="Century Gothic" panose="020B0502020202020204" pitchFamily="34" charset="0"/>
              </a:rPr>
              <a:t>fa</a:t>
            </a: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t</a:t>
            </a:r>
          </a:p>
        </p:txBody>
      </p:sp>
      <p:sp>
        <p:nvSpPr>
          <p:cNvPr id="21" name="Rectangle 20">
            <a:extLst>
              <a:ext uri="{FF2B5EF4-FFF2-40B4-BE49-F238E27FC236}">
                <a16:creationId xmlns:a16="http://schemas.microsoft.com/office/drawing/2014/main" id="{64475610-CE0A-43CF-BF0D-8ECC806F3E61}"/>
              </a:ext>
            </a:extLst>
          </p:cNvPr>
          <p:cNvSpPr/>
          <p:nvPr/>
        </p:nvSpPr>
        <p:spPr>
          <a:xfrm>
            <a:off x="9118988" y="5492136"/>
            <a:ext cx="2755883" cy="923330"/>
          </a:xfrm>
          <a:prstGeom prst="rect">
            <a:avLst/>
          </a:prstGeom>
        </p:spPr>
        <p:txBody>
          <a:bodyPr wrap="none">
            <a:spAutoFit/>
          </a:bodyPr>
          <a:lstStyle/>
          <a:p>
            <a:pPr algn="ctr"/>
            <a:r>
              <a:rPr lang="en-GB" sz="5400" dirty="0">
                <a:solidFill>
                  <a:schemeClr val="accent1">
                    <a:lumMod val="50000"/>
                  </a:schemeClr>
                </a:solidFill>
                <a:latin typeface="Century Gothic" panose="020B0502020202020204" pitchFamily="34" charset="0"/>
              </a:rPr>
              <a:t>der </a:t>
            </a: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ee</a:t>
            </a:r>
          </a:p>
        </p:txBody>
      </p:sp>
      <p:sp>
        <p:nvSpPr>
          <p:cNvPr id="22" name="Rectangle 21">
            <a:extLst>
              <a:ext uri="{FF2B5EF4-FFF2-40B4-BE49-F238E27FC236}">
                <a16:creationId xmlns:a16="http://schemas.microsoft.com/office/drawing/2014/main" id="{D8A5CC01-7BB6-454C-9EFC-3A46EE70A8E9}"/>
              </a:ext>
            </a:extLst>
          </p:cNvPr>
          <p:cNvSpPr/>
          <p:nvPr/>
        </p:nvSpPr>
        <p:spPr>
          <a:xfrm>
            <a:off x="2536717" y="3165897"/>
            <a:ext cx="3518913" cy="923330"/>
          </a:xfrm>
          <a:prstGeom prst="rect">
            <a:avLst/>
          </a:prstGeom>
        </p:spPr>
        <p:txBody>
          <a:bodyPr wrap="none">
            <a:spAutoFit/>
          </a:bodyPr>
          <a:lstStyle/>
          <a:p>
            <a:pPr algn="ctr"/>
            <a:r>
              <a:rPr lang="de-DE" sz="5400" dirty="0">
                <a:solidFill>
                  <a:schemeClr val="accent1">
                    <a:lumMod val="50000"/>
                  </a:schemeClr>
                </a:solidFill>
                <a:latin typeface="Century Gothic" panose="020B0502020202020204" pitchFamily="34" charset="0"/>
              </a:rPr>
              <a:t>Gro</a:t>
            </a:r>
            <a:r>
              <a:rPr lang="en-GB" sz="5400" dirty="0">
                <a:solidFill>
                  <a:srgbClr val="DAA520"/>
                </a:solidFill>
                <a:latin typeface="Century Gothic" panose="020B0502020202020204" pitchFamily="34" charset="0"/>
              </a:rPr>
              <a:t>ß</a:t>
            </a:r>
            <a:r>
              <a:rPr lang="de-DE" sz="5400" dirty="0">
                <a:solidFill>
                  <a:schemeClr val="accent1">
                    <a:lumMod val="50000"/>
                  </a:schemeClr>
                </a:solidFill>
                <a:latin typeface="Century Gothic" panose="020B0502020202020204" pitchFamily="34" charset="0"/>
              </a:rPr>
              <a:t>stadt</a:t>
            </a:r>
            <a:endParaRPr lang="en-GB" sz="5400" dirty="0">
              <a:solidFill>
                <a:schemeClr val="accent1">
                  <a:lumMod val="50000"/>
                </a:schemeClr>
              </a:solidFill>
              <a:latin typeface="Century Gothic" panose="020B0502020202020204" pitchFamily="34" charset="0"/>
            </a:endParaRPr>
          </a:p>
        </p:txBody>
      </p:sp>
      <p:sp>
        <p:nvSpPr>
          <p:cNvPr id="23" name="Rectangle 22">
            <a:extLst>
              <a:ext uri="{FF2B5EF4-FFF2-40B4-BE49-F238E27FC236}">
                <a16:creationId xmlns:a16="http://schemas.microsoft.com/office/drawing/2014/main" id="{DA0EB35D-2B1B-42B8-8651-848A2C821819}"/>
              </a:ext>
            </a:extLst>
          </p:cNvPr>
          <p:cNvSpPr/>
          <p:nvPr/>
        </p:nvSpPr>
        <p:spPr>
          <a:xfrm>
            <a:off x="2607846" y="3762395"/>
            <a:ext cx="3554178"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verge</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en</a:t>
            </a:r>
            <a:endParaRPr lang="en-GB" sz="5400" dirty="0">
              <a:solidFill>
                <a:schemeClr val="accent1">
                  <a:lumMod val="50000"/>
                </a:schemeClr>
              </a:solidFill>
              <a:latin typeface="Century Gothic" panose="020B0502020202020204" pitchFamily="34" charset="0"/>
            </a:endParaRPr>
          </a:p>
        </p:txBody>
      </p:sp>
      <p:sp>
        <p:nvSpPr>
          <p:cNvPr id="24" name="Rectangle 23">
            <a:extLst>
              <a:ext uri="{FF2B5EF4-FFF2-40B4-BE49-F238E27FC236}">
                <a16:creationId xmlns:a16="http://schemas.microsoft.com/office/drawing/2014/main" id="{3500A1DE-AD60-42BE-B784-121372077F40}"/>
              </a:ext>
            </a:extLst>
          </p:cNvPr>
          <p:cNvSpPr/>
          <p:nvPr/>
        </p:nvSpPr>
        <p:spPr>
          <a:xfrm>
            <a:off x="2621235" y="868475"/>
            <a:ext cx="2616422" cy="923330"/>
          </a:xfrm>
          <a:prstGeom prst="rect">
            <a:avLst/>
          </a:prstGeom>
        </p:spPr>
        <p:txBody>
          <a:bodyPr wrap="non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uchen</a:t>
            </a:r>
            <a:endParaRPr lang="en-GB" sz="5400" dirty="0">
              <a:solidFill>
                <a:schemeClr val="accent1">
                  <a:lumMod val="50000"/>
                </a:schemeClr>
              </a:solidFill>
              <a:latin typeface="Century Gothic" panose="020B0502020202020204" pitchFamily="34" charset="0"/>
            </a:endParaRPr>
          </a:p>
        </p:txBody>
      </p:sp>
      <p:sp>
        <p:nvSpPr>
          <p:cNvPr id="25" name="Rectangle 24">
            <a:extLst>
              <a:ext uri="{FF2B5EF4-FFF2-40B4-BE49-F238E27FC236}">
                <a16:creationId xmlns:a16="http://schemas.microsoft.com/office/drawing/2014/main" id="{F9824A54-6EBB-43D1-8D41-9C00AF9F0E65}"/>
              </a:ext>
            </a:extLst>
          </p:cNvPr>
          <p:cNvSpPr/>
          <p:nvPr/>
        </p:nvSpPr>
        <p:spPr>
          <a:xfrm>
            <a:off x="2562528" y="1452645"/>
            <a:ext cx="5070619"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normalerwei</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a:t>
            </a:r>
            <a:endParaRPr lang="en-GB" sz="5400" dirty="0">
              <a:solidFill>
                <a:schemeClr val="accent1">
                  <a:lumMod val="50000"/>
                </a:schemeClr>
              </a:solidFill>
              <a:latin typeface="Century Gothic" panose="020B0502020202020204" pitchFamily="34" charset="0"/>
            </a:endParaRPr>
          </a:p>
        </p:txBody>
      </p:sp>
      <p:sp>
        <p:nvSpPr>
          <p:cNvPr id="26" name="Rectangle 25">
            <a:extLst>
              <a:ext uri="{FF2B5EF4-FFF2-40B4-BE49-F238E27FC236}">
                <a16:creationId xmlns:a16="http://schemas.microsoft.com/office/drawing/2014/main" id="{0E7E0CA9-B2EA-40D3-A8A1-EDBF3FA855A4}"/>
              </a:ext>
            </a:extLst>
          </p:cNvPr>
          <p:cNvSpPr/>
          <p:nvPr/>
        </p:nvSpPr>
        <p:spPr>
          <a:xfrm>
            <a:off x="2573830" y="4385154"/>
            <a:ext cx="5355519" cy="923330"/>
          </a:xfrm>
          <a:prstGeom prst="rect">
            <a:avLst/>
          </a:prstGeom>
        </p:spPr>
        <p:txBody>
          <a:bodyPr wrap="square">
            <a:spAutoFit/>
          </a:bodyPr>
          <a:lstStyle/>
          <a:p>
            <a:r>
              <a:rPr lang="en-GB" sz="5400" dirty="0">
                <a:solidFill>
                  <a:schemeClr val="accent1">
                    <a:lumMod val="50000"/>
                  </a:schemeClr>
                </a:solidFill>
                <a:latin typeface="Century Gothic" panose="020B0502020202020204" pitchFamily="34" charset="0"/>
              </a:rPr>
              <a:t>der </a:t>
            </a:r>
            <a:r>
              <a:rPr lang="en-GB" sz="5400" dirty="0" err="1">
                <a:solidFill>
                  <a:schemeClr val="accent1">
                    <a:lumMod val="50000"/>
                  </a:schemeClr>
                </a:solidFill>
                <a:latin typeface="Century Gothic" panose="020B0502020202020204" pitchFamily="34" charset="0"/>
              </a:rPr>
              <a:t>Wa</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erpark</a:t>
            </a:r>
            <a:endParaRPr lang="en-GB" sz="5400" dirty="0">
              <a:solidFill>
                <a:schemeClr val="accent1">
                  <a:lumMod val="50000"/>
                </a:schemeClr>
              </a:solidFill>
              <a:latin typeface="Century Gothic" panose="020B0502020202020204" pitchFamily="34" charset="0"/>
            </a:endParaRPr>
          </a:p>
        </p:txBody>
      </p:sp>
      <p:sp>
        <p:nvSpPr>
          <p:cNvPr id="27" name="Rectangle 26">
            <a:extLst>
              <a:ext uri="{FF2B5EF4-FFF2-40B4-BE49-F238E27FC236}">
                <a16:creationId xmlns:a16="http://schemas.microsoft.com/office/drawing/2014/main" id="{084C9D57-A08B-472D-BA09-393938162BBA}"/>
              </a:ext>
            </a:extLst>
          </p:cNvPr>
          <p:cNvSpPr/>
          <p:nvPr/>
        </p:nvSpPr>
        <p:spPr>
          <a:xfrm>
            <a:off x="2621235" y="4977187"/>
            <a:ext cx="2901755" cy="923330"/>
          </a:xfrm>
          <a:prstGeom prst="rect">
            <a:avLst/>
          </a:prstGeom>
        </p:spPr>
        <p:txBody>
          <a:bodyPr wrap="none">
            <a:spAutoFit/>
          </a:bodyPr>
          <a:lstStyle/>
          <a:p>
            <a:pPr algn="ctr"/>
            <a:r>
              <a:rPr lang="de-DE" sz="5400" dirty="0">
                <a:solidFill>
                  <a:schemeClr val="accent1">
                    <a:lumMod val="50000"/>
                  </a:schemeClr>
                </a:solidFill>
                <a:latin typeface="Century Gothic" panose="020B0502020202020204" pitchFamily="34" charset="0"/>
              </a:rPr>
              <a:t>näch</a:t>
            </a:r>
            <a:r>
              <a:rPr lang="en-GB" sz="5400" dirty="0">
                <a:solidFill>
                  <a:srgbClr val="DAA520"/>
                </a:solidFill>
                <a:latin typeface="Century Gothic" panose="020B0502020202020204" pitchFamily="34" charset="0"/>
              </a:rPr>
              <a:t>s</a:t>
            </a:r>
            <a:r>
              <a:rPr lang="de-DE" sz="5400" dirty="0">
                <a:solidFill>
                  <a:schemeClr val="accent1">
                    <a:lumMod val="50000"/>
                  </a:schemeClr>
                </a:solidFill>
                <a:latin typeface="Century Gothic" panose="020B0502020202020204" pitchFamily="34" charset="0"/>
              </a:rPr>
              <a:t>te</a:t>
            </a:r>
            <a:endParaRPr lang="en-GB" sz="5400" dirty="0">
              <a:solidFill>
                <a:schemeClr val="accent1">
                  <a:lumMod val="50000"/>
                </a:schemeClr>
              </a:solidFill>
              <a:latin typeface="Century Gothic" panose="020B0502020202020204" pitchFamily="34" charset="0"/>
            </a:endParaRPr>
          </a:p>
        </p:txBody>
      </p:sp>
      <p:sp>
        <p:nvSpPr>
          <p:cNvPr id="28" name="Rectangle 27">
            <a:extLst>
              <a:ext uri="{FF2B5EF4-FFF2-40B4-BE49-F238E27FC236}">
                <a16:creationId xmlns:a16="http://schemas.microsoft.com/office/drawing/2014/main" id="{B2CECAC4-B73D-4686-8C29-33EA7728FDC8}"/>
              </a:ext>
            </a:extLst>
          </p:cNvPr>
          <p:cNvSpPr/>
          <p:nvPr/>
        </p:nvSpPr>
        <p:spPr>
          <a:xfrm>
            <a:off x="2621235" y="5569220"/>
            <a:ext cx="1378903" cy="923330"/>
          </a:xfrm>
          <a:prstGeom prst="rect">
            <a:avLst/>
          </a:prstGeom>
        </p:spPr>
        <p:txBody>
          <a:bodyPr wrap="none">
            <a:spAutoFit/>
          </a:bodyPr>
          <a:lstStyle/>
          <a:p>
            <a:pPr algn="ctr"/>
            <a:r>
              <a:rPr lang="en-GB" sz="5400" dirty="0">
                <a:solidFill>
                  <a:schemeClr val="accent1">
                    <a:lumMod val="50000"/>
                  </a:schemeClr>
                </a:solidFill>
                <a:latin typeface="Century Gothic" panose="020B0502020202020204" pitchFamily="34" charset="0"/>
              </a:rPr>
              <a:t>fa</a:t>
            </a: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t</a:t>
            </a:r>
          </a:p>
        </p:txBody>
      </p:sp>
      <p:sp>
        <p:nvSpPr>
          <p:cNvPr id="30" name="Rectangle 29">
            <a:extLst>
              <a:ext uri="{FF2B5EF4-FFF2-40B4-BE49-F238E27FC236}">
                <a16:creationId xmlns:a16="http://schemas.microsoft.com/office/drawing/2014/main" id="{64475610-CE0A-43CF-BF0D-8ECC806F3E61}"/>
              </a:ext>
            </a:extLst>
          </p:cNvPr>
          <p:cNvSpPr/>
          <p:nvPr/>
        </p:nvSpPr>
        <p:spPr>
          <a:xfrm>
            <a:off x="2591259" y="2084869"/>
            <a:ext cx="2755883" cy="923330"/>
          </a:xfrm>
          <a:prstGeom prst="rect">
            <a:avLst/>
          </a:prstGeom>
        </p:spPr>
        <p:txBody>
          <a:bodyPr wrap="none">
            <a:spAutoFit/>
          </a:bodyPr>
          <a:lstStyle/>
          <a:p>
            <a:pPr algn="ctr"/>
            <a:r>
              <a:rPr lang="en-GB" sz="5400" dirty="0">
                <a:solidFill>
                  <a:schemeClr val="accent1">
                    <a:lumMod val="50000"/>
                  </a:schemeClr>
                </a:solidFill>
                <a:latin typeface="Century Gothic" panose="020B0502020202020204" pitchFamily="34" charset="0"/>
              </a:rPr>
              <a:t>der </a:t>
            </a: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ee</a:t>
            </a:r>
          </a:p>
        </p:txBody>
      </p:sp>
      <p:sp>
        <p:nvSpPr>
          <p:cNvPr id="3" name="Title 2"/>
          <p:cNvSpPr>
            <a:spLocks noGrp="1"/>
          </p:cNvSpPr>
          <p:nvPr>
            <p:ph type="ctrTitle"/>
          </p:nvPr>
        </p:nvSpPr>
        <p:spPr>
          <a:xfrm>
            <a:off x="68722" y="-1416866"/>
            <a:ext cx="3241964" cy="2387600"/>
          </a:xfrm>
        </p:spPr>
        <p:txBody>
          <a:bodyPr>
            <a:normAutofit/>
          </a:bodyPr>
          <a:lstStyle/>
          <a:p>
            <a:pPr algn="l"/>
            <a:r>
              <a:rPr lang="en-GB" sz="3600" b="1" dirty="0" err="1">
                <a:solidFill>
                  <a:schemeClr val="bg1"/>
                </a:solidFill>
              </a:rPr>
              <a:t>Phonetik</a:t>
            </a:r>
            <a:endParaRPr lang="en-GB" sz="3600" b="1" dirty="0">
              <a:solidFill>
                <a:schemeClr val="bg1"/>
              </a:solidFill>
            </a:endParaRPr>
          </a:p>
        </p:txBody>
      </p:sp>
    </p:spTree>
    <p:extLst>
      <p:ext uri="{BB962C8B-B14F-4D97-AF65-F5344CB8AC3E}">
        <p14:creationId xmlns:p14="http://schemas.microsoft.com/office/powerpoint/2010/main" val="3339927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1" grpId="0"/>
      <p:bldP spid="22" grpId="0"/>
      <p:bldP spid="23" grpId="0"/>
      <p:bldP spid="25" grpId="0"/>
      <p:bldP spid="26" grpId="0"/>
      <p:bldP spid="27" grpId="0"/>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601898" y="5379573"/>
            <a:ext cx="1577675"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hei</a:t>
            </a:r>
            <a:r>
              <a:rPr lang="en-GB" sz="5400" dirty="0" err="1">
                <a:solidFill>
                  <a:srgbClr val="DAA520"/>
                </a:solidFill>
                <a:latin typeface="Century Gothic" panose="020B0502020202020204" pitchFamily="34" charset="0"/>
              </a:rPr>
              <a:t>ß</a:t>
            </a:r>
            <a:endParaRPr lang="en-GB" sz="5400" dirty="0">
              <a:solidFill>
                <a:srgbClr val="DAA520"/>
              </a:solidFill>
              <a:latin typeface="Century Gothic" panose="020B0502020202020204" pitchFamily="34" charset="0"/>
            </a:endParaRPr>
          </a:p>
        </p:txBody>
      </p:sp>
      <p:sp>
        <p:nvSpPr>
          <p:cNvPr id="13" name="Rectangle 12">
            <a:extLst>
              <a:ext uri="{FF2B5EF4-FFF2-40B4-BE49-F238E27FC236}">
                <a16:creationId xmlns:a16="http://schemas.microsoft.com/office/drawing/2014/main" id="{DA0EB35D-2B1B-42B8-8651-848A2C821819}"/>
              </a:ext>
            </a:extLst>
          </p:cNvPr>
          <p:cNvSpPr/>
          <p:nvPr/>
        </p:nvSpPr>
        <p:spPr>
          <a:xfrm>
            <a:off x="3468411" y="3974034"/>
            <a:ext cx="3026791"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Wech</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el</a:t>
            </a:r>
            <a:endParaRPr lang="en-GB" sz="5400" dirty="0">
              <a:solidFill>
                <a:schemeClr val="accent1">
                  <a:lumMod val="50000"/>
                </a:schemeClr>
              </a:solidFill>
              <a:latin typeface="Century Gothic" panose="020B0502020202020204" pitchFamily="34" charset="0"/>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5438758" y="5450089"/>
            <a:ext cx="3677610"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be</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uchen</a:t>
            </a:r>
            <a:endParaRPr lang="en-GB" sz="5400" dirty="0">
              <a:solidFill>
                <a:schemeClr val="accent1">
                  <a:lumMod val="50000"/>
                </a:schemeClr>
              </a:solidFill>
              <a:latin typeface="Century Gothic" panose="020B0502020202020204" pitchFamily="34" charset="0"/>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2684936" y="5464294"/>
            <a:ext cx="2305438" cy="923330"/>
          </a:xfrm>
          <a:prstGeom prst="rect">
            <a:avLst/>
          </a:prstGeom>
        </p:spPr>
        <p:txBody>
          <a:bodyPr wrap="non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etzen</a:t>
            </a:r>
            <a:endParaRPr lang="en-GB" sz="5400" dirty="0">
              <a:solidFill>
                <a:schemeClr val="accent1">
                  <a:lumMod val="50000"/>
                </a:schemeClr>
              </a:solidFill>
              <a:latin typeface="Century Gothic" panose="020B0502020202020204" pitchFamily="34" charset="0"/>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195373" y="76201"/>
            <a:ext cx="2164600" cy="3067050"/>
            <a:chOff x="685800" y="2406849"/>
            <a:chExt cx="2609850" cy="378440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2406849"/>
              <a:ext cx="2609850" cy="3784402"/>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7500456" y="91679"/>
            <a:ext cx="2235571" cy="3051572"/>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ectangle 17">
            <a:extLst>
              <a:ext uri="{FF2B5EF4-FFF2-40B4-BE49-F238E27FC236}">
                <a16:creationId xmlns:a16="http://schemas.microsoft.com/office/drawing/2014/main" id="{084C9D57-A08B-472D-BA09-393938162BBA}"/>
              </a:ext>
            </a:extLst>
          </p:cNvPr>
          <p:cNvSpPr/>
          <p:nvPr/>
        </p:nvSpPr>
        <p:spPr>
          <a:xfrm>
            <a:off x="10116785" y="3970765"/>
            <a:ext cx="1851790"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lu</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tig</a:t>
            </a:r>
            <a:endParaRPr lang="en-GB" sz="5400" dirty="0">
              <a:solidFill>
                <a:schemeClr val="accent1">
                  <a:lumMod val="50000"/>
                </a:schemeClr>
              </a:solidFill>
              <a:latin typeface="Century Gothic" panose="020B0502020202020204" pitchFamily="34" charset="0"/>
            </a:endParaRPr>
          </a:p>
        </p:txBody>
      </p:sp>
      <p:sp>
        <p:nvSpPr>
          <p:cNvPr id="19" name="Rectangle 18">
            <a:extLst>
              <a:ext uri="{FF2B5EF4-FFF2-40B4-BE49-F238E27FC236}">
                <a16:creationId xmlns:a16="http://schemas.microsoft.com/office/drawing/2014/main" id="{B2CECAC4-B73D-4686-8C29-33EA7728FDC8}"/>
              </a:ext>
            </a:extLst>
          </p:cNvPr>
          <p:cNvSpPr/>
          <p:nvPr/>
        </p:nvSpPr>
        <p:spPr>
          <a:xfrm>
            <a:off x="6268294" y="4748827"/>
            <a:ext cx="2364750"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kü</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en</a:t>
            </a:r>
            <a:endParaRPr lang="en-GB" sz="5400" dirty="0">
              <a:solidFill>
                <a:schemeClr val="accent1">
                  <a:lumMod val="50000"/>
                </a:schemeClr>
              </a:solidFill>
              <a:latin typeface="Century Gothic" panose="020B0502020202020204" pitchFamily="34" charset="0"/>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10713214" y="3226693"/>
            <a:ext cx="1064715" cy="923330"/>
          </a:xfrm>
          <a:prstGeom prst="rect">
            <a:avLst/>
          </a:prstGeom>
        </p:spPr>
        <p:txBody>
          <a:bodyPr wrap="none">
            <a:spAutoFit/>
          </a:bodyPr>
          <a:lstStyle/>
          <a:p>
            <a:pPr algn="ctr"/>
            <a:r>
              <a:rPr lang="en-GB" sz="5400" dirty="0" err="1">
                <a:solidFill>
                  <a:schemeClr val="accent1">
                    <a:lumMod val="50000"/>
                  </a:schemeClr>
                </a:solidFill>
                <a:latin typeface="Century Gothic" panose="020B0502020202020204" pitchFamily="34" charset="0"/>
              </a:rPr>
              <a:t>al</a:t>
            </a:r>
            <a:r>
              <a:rPr lang="en-GB" sz="5400" dirty="0" err="1">
                <a:solidFill>
                  <a:srgbClr val="DAA520"/>
                </a:solidFill>
                <a:latin typeface="Century Gothic" panose="020B0502020202020204" pitchFamily="34" charset="0"/>
              </a:rPr>
              <a:t>s</a:t>
            </a:r>
            <a:endParaRPr lang="en-GB" sz="5400" dirty="0">
              <a:solidFill>
                <a:srgbClr val="DAA520"/>
              </a:solidFill>
              <a:latin typeface="Century Gothic" panose="020B0502020202020204" pitchFamily="34" charset="0"/>
            </a:endParaRPr>
          </a:p>
        </p:txBody>
      </p:sp>
      <p:sp>
        <p:nvSpPr>
          <p:cNvPr id="21" name="Rectangle 20">
            <a:extLst>
              <a:ext uri="{FF2B5EF4-FFF2-40B4-BE49-F238E27FC236}">
                <a16:creationId xmlns:a16="http://schemas.microsoft.com/office/drawing/2014/main" id="{64475610-CE0A-43CF-BF0D-8ECC806F3E61}"/>
              </a:ext>
            </a:extLst>
          </p:cNvPr>
          <p:cNvSpPr/>
          <p:nvPr/>
        </p:nvSpPr>
        <p:spPr>
          <a:xfrm>
            <a:off x="9442663" y="3192703"/>
            <a:ext cx="907621" cy="923330"/>
          </a:xfrm>
          <a:prstGeom prst="rect">
            <a:avLst/>
          </a:prstGeom>
        </p:spPr>
        <p:txBody>
          <a:bodyPr wrap="none">
            <a:spAutoFit/>
          </a:bodyPr>
          <a:lstStyle/>
          <a:p>
            <a:pPr algn="ct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o</a:t>
            </a:r>
          </a:p>
        </p:txBody>
      </p:sp>
      <p:grpSp>
        <p:nvGrpSpPr>
          <p:cNvPr id="22" name="Group 21">
            <a:extLst>
              <a:ext uri="{FF2B5EF4-FFF2-40B4-BE49-F238E27FC236}">
                <a16:creationId xmlns:a16="http://schemas.microsoft.com/office/drawing/2014/main" id="{3B9BA509-D32E-4834-BF4B-D943E4E0B71B}"/>
              </a:ext>
            </a:extLst>
          </p:cNvPr>
          <p:cNvGrpSpPr/>
          <p:nvPr/>
        </p:nvGrpSpPr>
        <p:grpSpPr>
          <a:xfrm>
            <a:off x="2496418" y="76201"/>
            <a:ext cx="2164600" cy="3067050"/>
            <a:chOff x="685800" y="2406849"/>
            <a:chExt cx="2609850" cy="3784402"/>
          </a:xfrm>
        </p:grpSpPr>
        <p:pic>
          <p:nvPicPr>
            <p:cNvPr id="23" name="Picture 2" descr="Image result for buzzing bee">
              <a:extLst>
                <a:ext uri="{FF2B5EF4-FFF2-40B4-BE49-F238E27FC236}">
                  <a16:creationId xmlns:a16="http://schemas.microsoft.com/office/drawing/2014/main" id="{4E295026-5104-435A-8F16-58B8FBA72B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extLst>
              <a:ext uri="{909E8E84-426E-40DD-AFC4-6F175D3DCCD1}">
                <a14:hiddenFill xmlns:a14="http://schemas.microsoft.com/office/drawing/2010/main">
                  <a:solidFill>
                    <a:srgbClr val="FFFFFF"/>
                  </a:solidFill>
                </a14:hiddenFill>
              </a:ext>
            </a:extLst>
          </p:spPr>
        </p:pic>
        <p:sp>
          <p:nvSpPr>
            <p:cNvPr id="24" name="Flowchart: Alternate Process 23">
              <a:extLst>
                <a:ext uri="{FF2B5EF4-FFF2-40B4-BE49-F238E27FC236}">
                  <a16:creationId xmlns:a16="http://schemas.microsoft.com/office/drawing/2014/main" id="{1A461AA5-B46B-4F8E-93D4-13FBC2287FF4}"/>
                </a:ext>
              </a:extLst>
            </p:cNvPr>
            <p:cNvSpPr/>
            <p:nvPr/>
          </p:nvSpPr>
          <p:spPr>
            <a:xfrm>
              <a:off x="685800" y="2406849"/>
              <a:ext cx="2609850" cy="3784402"/>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5" name="Group 24">
            <a:extLst>
              <a:ext uri="{FF2B5EF4-FFF2-40B4-BE49-F238E27FC236}">
                <a16:creationId xmlns:a16="http://schemas.microsoft.com/office/drawing/2014/main" id="{D2D17C1F-9A2B-4363-BEE2-BB1BB1998943}"/>
              </a:ext>
            </a:extLst>
          </p:cNvPr>
          <p:cNvGrpSpPr/>
          <p:nvPr/>
        </p:nvGrpSpPr>
        <p:grpSpPr>
          <a:xfrm>
            <a:off x="9852670" y="71306"/>
            <a:ext cx="2235571" cy="3051572"/>
            <a:chOff x="9210675" y="2406849"/>
            <a:chExt cx="2609850" cy="3784402"/>
          </a:xfrm>
        </p:grpSpPr>
        <p:pic>
          <p:nvPicPr>
            <p:cNvPr id="26" name="Picture 4" descr="Image result for hissing snake clipart">
              <a:extLst>
                <a:ext uri="{FF2B5EF4-FFF2-40B4-BE49-F238E27FC236}">
                  <a16:creationId xmlns:a16="http://schemas.microsoft.com/office/drawing/2014/main" id="{A9F21A24-4F97-480E-94C1-B4957C16C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27" name="Flowchart: Alternate Process 26">
              <a:extLst>
                <a:ext uri="{FF2B5EF4-FFF2-40B4-BE49-F238E27FC236}">
                  <a16:creationId xmlns:a16="http://schemas.microsoft.com/office/drawing/2014/main" id="{0CAAEBB1-E90C-4487-BDC8-D7EDC121B8C0}"/>
                </a:ext>
              </a:extLst>
            </p:cNvPr>
            <p:cNvSpPr/>
            <p:nvPr/>
          </p:nvSpPr>
          <p:spPr>
            <a:xfrm>
              <a:off x="9210675" y="2406849"/>
              <a:ext cx="2609850" cy="3784402"/>
            </a:xfrm>
            <a:prstGeom prst="flowChartAlternateProcess">
              <a:avLst/>
            </a:prstGeom>
            <a:no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9" name="Rectangle 28">
            <a:extLst>
              <a:ext uri="{FF2B5EF4-FFF2-40B4-BE49-F238E27FC236}">
                <a16:creationId xmlns:a16="http://schemas.microsoft.com/office/drawing/2014/main" id="{4BDE6F15-12E6-4E42-AD0E-BB4B1BB99B78}"/>
              </a:ext>
            </a:extLst>
          </p:cNvPr>
          <p:cNvSpPr/>
          <p:nvPr/>
        </p:nvSpPr>
        <p:spPr>
          <a:xfrm>
            <a:off x="4863680" y="1241367"/>
            <a:ext cx="1414170" cy="1754326"/>
          </a:xfrm>
          <a:prstGeom prst="rect">
            <a:avLst/>
          </a:prstGeom>
        </p:spPr>
        <p:txBody>
          <a:bodyPr wrap="none">
            <a:spAutoFit/>
          </a:bodyPr>
          <a:lstStyle/>
          <a:p>
            <a:pPr algn="ctr"/>
            <a:r>
              <a:rPr lang="en-GB" sz="3600" dirty="0" err="1">
                <a:solidFill>
                  <a:schemeClr val="accent1">
                    <a:lumMod val="50000"/>
                  </a:schemeClr>
                </a:solidFill>
                <a:latin typeface="Century Gothic" panose="020B0502020202020204" pitchFamily="34" charset="0"/>
              </a:rPr>
              <a:t>Ja</a:t>
            </a:r>
            <a:r>
              <a:rPr lang="en-GB" sz="3600" dirty="0">
                <a:solidFill>
                  <a:schemeClr val="accent1">
                    <a:lumMod val="50000"/>
                  </a:schemeClr>
                </a:solidFill>
                <a:latin typeface="Century Gothic" panose="020B0502020202020204" pitchFamily="34" charset="0"/>
              </a:rPr>
              <a:t> </a:t>
            </a:r>
          </a:p>
          <a:p>
            <a:pPr algn="ctr"/>
            <a:r>
              <a:rPr lang="en-GB" sz="3600" dirty="0" err="1">
                <a:solidFill>
                  <a:schemeClr val="accent1">
                    <a:lumMod val="50000"/>
                  </a:schemeClr>
                </a:solidFill>
                <a:latin typeface="Century Gothic" panose="020B0502020202020204" pitchFamily="34" charset="0"/>
              </a:rPr>
              <a:t>oder</a:t>
            </a:r>
            <a:endParaRPr lang="en-GB" sz="3600" dirty="0">
              <a:solidFill>
                <a:schemeClr val="accent1">
                  <a:lumMod val="50000"/>
                </a:schemeClr>
              </a:solidFill>
              <a:latin typeface="Century Gothic" panose="020B0502020202020204" pitchFamily="34" charset="0"/>
            </a:endParaRPr>
          </a:p>
          <a:p>
            <a:pPr algn="ctr"/>
            <a:r>
              <a:rPr lang="en-GB" sz="3600" dirty="0" err="1">
                <a:solidFill>
                  <a:schemeClr val="accent1">
                    <a:lumMod val="50000"/>
                  </a:schemeClr>
                </a:solidFill>
                <a:latin typeface="Century Gothic" panose="020B0502020202020204" pitchFamily="34" charset="0"/>
              </a:rPr>
              <a:t>nein</a:t>
            </a:r>
            <a:r>
              <a:rPr lang="en-GB" sz="3600" dirty="0">
                <a:solidFill>
                  <a:schemeClr val="accent1">
                    <a:lumMod val="50000"/>
                  </a:schemeClr>
                </a:solidFill>
                <a:latin typeface="Century Gothic" panose="020B0502020202020204" pitchFamily="34" charset="0"/>
              </a:rPr>
              <a:t>?</a:t>
            </a:r>
          </a:p>
        </p:txBody>
      </p:sp>
      <p:sp>
        <p:nvSpPr>
          <p:cNvPr id="30" name="Rectangle 29">
            <a:extLst>
              <a:ext uri="{FF2B5EF4-FFF2-40B4-BE49-F238E27FC236}">
                <a16:creationId xmlns:a16="http://schemas.microsoft.com/office/drawing/2014/main" id="{58FD6107-4AA2-4812-8BF6-B20653B811CB}"/>
              </a:ext>
            </a:extLst>
          </p:cNvPr>
          <p:cNvSpPr/>
          <p:nvPr/>
        </p:nvSpPr>
        <p:spPr>
          <a:xfrm>
            <a:off x="4105874" y="3234943"/>
            <a:ext cx="2018501" cy="923330"/>
          </a:xfrm>
          <a:prstGeom prst="rect">
            <a:avLst/>
          </a:prstGeom>
        </p:spPr>
        <p:txBody>
          <a:bodyPr wrap="non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elbst</a:t>
            </a:r>
            <a:endParaRPr lang="en-GB" sz="5400" dirty="0">
              <a:solidFill>
                <a:schemeClr val="accent1">
                  <a:lumMod val="50000"/>
                </a:schemeClr>
              </a:solidFill>
              <a:latin typeface="Century Gothic" panose="020B0502020202020204" pitchFamily="34" charset="0"/>
            </a:endParaRPr>
          </a:p>
        </p:txBody>
      </p:sp>
      <p:sp>
        <p:nvSpPr>
          <p:cNvPr id="31" name="Rectangle 30">
            <a:extLst>
              <a:ext uri="{FF2B5EF4-FFF2-40B4-BE49-F238E27FC236}">
                <a16:creationId xmlns:a16="http://schemas.microsoft.com/office/drawing/2014/main" id="{AEF5165A-040F-4EC5-93EA-6D1A7D9E0533}"/>
              </a:ext>
            </a:extLst>
          </p:cNvPr>
          <p:cNvSpPr/>
          <p:nvPr/>
        </p:nvSpPr>
        <p:spPr>
          <a:xfrm>
            <a:off x="-288922" y="3970765"/>
            <a:ext cx="3616652" cy="923330"/>
          </a:xfrm>
          <a:prstGeom prst="rect">
            <a:avLst/>
          </a:prstGeom>
        </p:spPr>
        <p:txBody>
          <a:bodyPr wrap="square">
            <a:spAutoFit/>
          </a:bodyPr>
          <a:lstStyle/>
          <a:p>
            <a:pPr algn="ctr"/>
            <a:r>
              <a:rPr lang="en-GB" sz="5400" dirty="0" err="1">
                <a:solidFill>
                  <a:schemeClr val="accent1">
                    <a:lumMod val="50000"/>
                  </a:schemeClr>
                </a:solidFill>
                <a:latin typeface="Century Gothic" panose="020B0502020202020204" pitchFamily="34" charset="0"/>
              </a:rPr>
              <a:t>Spa</a:t>
            </a:r>
            <a:r>
              <a:rPr lang="en-GB" sz="5400" dirty="0" err="1">
                <a:solidFill>
                  <a:srgbClr val="DAA520"/>
                </a:solidFill>
                <a:latin typeface="Century Gothic" panose="020B0502020202020204" pitchFamily="34" charset="0"/>
              </a:rPr>
              <a:t>ß</a:t>
            </a:r>
            <a:endParaRPr lang="en-GB" sz="5400" dirty="0">
              <a:solidFill>
                <a:srgbClr val="DAA520"/>
              </a:solidFill>
              <a:latin typeface="Century Gothic" panose="020B0502020202020204" pitchFamily="34" charset="0"/>
            </a:endParaRPr>
          </a:p>
        </p:txBody>
      </p:sp>
      <p:sp>
        <p:nvSpPr>
          <p:cNvPr id="32" name="Rectangle 31">
            <a:extLst>
              <a:ext uri="{FF2B5EF4-FFF2-40B4-BE49-F238E27FC236}">
                <a16:creationId xmlns:a16="http://schemas.microsoft.com/office/drawing/2014/main" id="{1169DF25-5C2F-4D21-B5DC-4FE9EF4FFE9C}"/>
              </a:ext>
            </a:extLst>
          </p:cNvPr>
          <p:cNvSpPr/>
          <p:nvPr/>
        </p:nvSpPr>
        <p:spPr>
          <a:xfrm>
            <a:off x="6918445" y="3970765"/>
            <a:ext cx="3048665" cy="923330"/>
          </a:xfrm>
          <a:prstGeom prst="rect">
            <a:avLst/>
          </a:prstGeom>
        </p:spPr>
        <p:txBody>
          <a:bodyPr wrap="square">
            <a:spAutoFit/>
          </a:bodyPr>
          <a:lstStyle/>
          <a:p>
            <a:pPr algn="ctr"/>
            <a:r>
              <a:rPr lang="en-GB" sz="5400" dirty="0">
                <a:solidFill>
                  <a:srgbClr val="DAA520"/>
                </a:solidFill>
                <a:latin typeface="Century Gothic" panose="020B0502020202020204" pitchFamily="34" charset="0"/>
              </a:rPr>
              <a:t>S</a:t>
            </a:r>
            <a:r>
              <a:rPr lang="en-GB" sz="5400" dirty="0">
                <a:solidFill>
                  <a:schemeClr val="accent1">
                    <a:lumMod val="50000"/>
                  </a:schemeClr>
                </a:solidFill>
                <a:latin typeface="Century Gothic" panose="020B0502020202020204" pitchFamily="34" charset="0"/>
              </a:rPr>
              <a:t>ommer</a:t>
            </a:r>
          </a:p>
        </p:txBody>
      </p:sp>
      <p:sp>
        <p:nvSpPr>
          <p:cNvPr id="33" name="Rectangle 32">
            <a:extLst>
              <a:ext uri="{FF2B5EF4-FFF2-40B4-BE49-F238E27FC236}">
                <a16:creationId xmlns:a16="http://schemas.microsoft.com/office/drawing/2014/main" id="{41CF573F-6BEE-47C4-B490-D434C3A495D1}"/>
              </a:ext>
            </a:extLst>
          </p:cNvPr>
          <p:cNvSpPr/>
          <p:nvPr/>
        </p:nvSpPr>
        <p:spPr>
          <a:xfrm>
            <a:off x="9014501" y="5077153"/>
            <a:ext cx="2954074" cy="923330"/>
          </a:xfrm>
          <a:prstGeom prst="rect">
            <a:avLst/>
          </a:prstGeom>
        </p:spPr>
        <p:txBody>
          <a:bodyPr wrap="square">
            <a:spAutoFit/>
          </a:bodyPr>
          <a:lstStyle/>
          <a:p>
            <a:pPr algn="ctr"/>
            <a:r>
              <a:rPr lang="en-GB" sz="5400" dirty="0" err="1">
                <a:solidFill>
                  <a:schemeClr val="accent1">
                    <a:lumMod val="50000"/>
                  </a:schemeClr>
                </a:solidFill>
                <a:latin typeface="Century Gothic" panose="020B0502020202020204" pitchFamily="34" charset="0"/>
              </a:rPr>
              <a:t>Ge</a:t>
            </a: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icht</a:t>
            </a:r>
            <a:endParaRPr lang="en-GB" sz="5400" dirty="0">
              <a:solidFill>
                <a:schemeClr val="accent1">
                  <a:lumMod val="50000"/>
                </a:schemeClr>
              </a:solidFill>
              <a:latin typeface="Century Gothic" panose="020B0502020202020204" pitchFamily="34" charset="0"/>
            </a:endParaRPr>
          </a:p>
        </p:txBody>
      </p:sp>
      <p:sp>
        <p:nvSpPr>
          <p:cNvPr id="34" name="Rectangle 33">
            <a:extLst>
              <a:ext uri="{FF2B5EF4-FFF2-40B4-BE49-F238E27FC236}">
                <a16:creationId xmlns:a16="http://schemas.microsoft.com/office/drawing/2014/main" id="{BC252956-738B-469A-B40A-356B30FD02BD}"/>
              </a:ext>
            </a:extLst>
          </p:cNvPr>
          <p:cNvSpPr/>
          <p:nvPr/>
        </p:nvSpPr>
        <p:spPr>
          <a:xfrm>
            <a:off x="3398178" y="4650654"/>
            <a:ext cx="2670993" cy="923330"/>
          </a:xfrm>
          <a:prstGeom prst="rect">
            <a:avLst/>
          </a:prstGeom>
        </p:spPr>
        <p:txBody>
          <a:bodyPr wrap="square">
            <a:spAutoFit/>
          </a:bodyPr>
          <a:lstStyle/>
          <a:p>
            <a:pPr algn="ctr"/>
            <a:r>
              <a:rPr lang="en-GB" sz="5400" dirty="0" err="1">
                <a:solidFill>
                  <a:schemeClr val="accent1">
                    <a:lumMod val="50000"/>
                  </a:schemeClr>
                </a:solidFill>
                <a:latin typeface="Century Gothic" panose="020B0502020202020204" pitchFamily="34" charset="0"/>
              </a:rPr>
              <a:t>letzte</a:t>
            </a:r>
            <a:r>
              <a:rPr lang="en-GB" sz="5400" dirty="0" err="1">
                <a:solidFill>
                  <a:srgbClr val="DAA520"/>
                </a:solidFill>
                <a:latin typeface="Century Gothic" panose="020B0502020202020204" pitchFamily="34" charset="0"/>
              </a:rPr>
              <a:t>s</a:t>
            </a:r>
            <a:endParaRPr lang="en-GB" sz="5400" dirty="0">
              <a:solidFill>
                <a:srgbClr val="DAA520"/>
              </a:solidFill>
              <a:latin typeface="Century Gothic" panose="020B0502020202020204" pitchFamily="34" charset="0"/>
            </a:endParaRPr>
          </a:p>
        </p:txBody>
      </p:sp>
      <p:sp>
        <p:nvSpPr>
          <p:cNvPr id="35" name="Rectangle 34">
            <a:extLst>
              <a:ext uri="{FF2B5EF4-FFF2-40B4-BE49-F238E27FC236}">
                <a16:creationId xmlns:a16="http://schemas.microsoft.com/office/drawing/2014/main" id="{532F6CEA-C0EE-4B3A-964E-0134D6CF843D}"/>
              </a:ext>
            </a:extLst>
          </p:cNvPr>
          <p:cNvSpPr/>
          <p:nvPr/>
        </p:nvSpPr>
        <p:spPr>
          <a:xfrm>
            <a:off x="856196" y="4699852"/>
            <a:ext cx="2392307" cy="923330"/>
          </a:xfrm>
          <a:prstGeom prst="rect">
            <a:avLst/>
          </a:prstGeom>
        </p:spPr>
        <p:txBody>
          <a:bodyPr wrap="squar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eite</a:t>
            </a:r>
            <a:endParaRPr lang="en-GB" sz="5400" i="1" dirty="0">
              <a:solidFill>
                <a:schemeClr val="accent1">
                  <a:lumMod val="50000"/>
                </a:schemeClr>
              </a:solidFill>
              <a:latin typeface="Century Gothic" panose="020B0502020202020204" pitchFamily="34" charset="0"/>
            </a:endParaRPr>
          </a:p>
        </p:txBody>
      </p:sp>
      <p:sp>
        <p:nvSpPr>
          <p:cNvPr id="36" name="Rectangle 35">
            <a:extLst>
              <a:ext uri="{FF2B5EF4-FFF2-40B4-BE49-F238E27FC236}">
                <a16:creationId xmlns:a16="http://schemas.microsoft.com/office/drawing/2014/main" id="{FD2D84EF-EE28-46D1-95C8-4BC0E33894E6}"/>
              </a:ext>
            </a:extLst>
          </p:cNvPr>
          <p:cNvSpPr/>
          <p:nvPr/>
        </p:nvSpPr>
        <p:spPr>
          <a:xfrm>
            <a:off x="6290001" y="3216378"/>
            <a:ext cx="2789732" cy="923330"/>
          </a:xfrm>
          <a:prstGeom prst="rect">
            <a:avLst/>
          </a:prstGeom>
        </p:spPr>
        <p:txBody>
          <a:bodyPr wrap="square">
            <a:spAutoFit/>
          </a:bodyPr>
          <a:lstStyle/>
          <a:p>
            <a:pPr algn="ctr"/>
            <a:r>
              <a:rPr lang="en-GB" sz="5400" dirty="0" err="1">
                <a:solidFill>
                  <a:schemeClr val="accent1">
                    <a:lumMod val="50000"/>
                  </a:schemeClr>
                </a:solidFill>
                <a:latin typeface="Century Gothic" panose="020B0502020202020204" pitchFamily="34" charset="0"/>
              </a:rPr>
              <a:t>be</a:t>
            </a:r>
            <a:r>
              <a:rPr lang="en-GB" sz="5400" dirty="0" err="1">
                <a:solidFill>
                  <a:srgbClr val="DAA520"/>
                </a:solidFill>
                <a:latin typeface="Century Gothic" panose="020B0502020202020204" pitchFamily="34" charset="0"/>
              </a:rPr>
              <a:t>ss</a:t>
            </a:r>
            <a:r>
              <a:rPr lang="en-GB" sz="5400" dirty="0" err="1">
                <a:solidFill>
                  <a:schemeClr val="accent1">
                    <a:lumMod val="50000"/>
                  </a:schemeClr>
                </a:solidFill>
                <a:latin typeface="Century Gothic" panose="020B0502020202020204" pitchFamily="34" charset="0"/>
              </a:rPr>
              <a:t>er</a:t>
            </a:r>
            <a:endParaRPr lang="en-GB" sz="5400" dirty="0">
              <a:solidFill>
                <a:schemeClr val="accent1">
                  <a:lumMod val="50000"/>
                </a:schemeClr>
              </a:solidFill>
              <a:latin typeface="Century Gothic" panose="020B0502020202020204" pitchFamily="34" charset="0"/>
            </a:endParaRPr>
          </a:p>
        </p:txBody>
      </p:sp>
      <p:sp>
        <p:nvSpPr>
          <p:cNvPr id="37" name="Rectangle 36">
            <a:extLst>
              <a:ext uri="{FF2B5EF4-FFF2-40B4-BE49-F238E27FC236}">
                <a16:creationId xmlns:a16="http://schemas.microsoft.com/office/drawing/2014/main" id="{25405B3C-205C-4496-83DD-2A47ECCBB0F2}"/>
              </a:ext>
            </a:extLst>
          </p:cNvPr>
          <p:cNvSpPr/>
          <p:nvPr/>
        </p:nvSpPr>
        <p:spPr>
          <a:xfrm>
            <a:off x="1137835" y="3226693"/>
            <a:ext cx="2297425" cy="923330"/>
          </a:xfrm>
          <a:prstGeom prst="rect">
            <a:avLst/>
          </a:prstGeom>
        </p:spPr>
        <p:txBody>
          <a:bodyPr wrap="none">
            <a:spAutoFit/>
          </a:bodyPr>
          <a:lstStyle/>
          <a:p>
            <a:pPr algn="ctr"/>
            <a:r>
              <a:rPr lang="en-GB" sz="5400" dirty="0" err="1">
                <a:solidFill>
                  <a:srgbClr val="DAA520"/>
                </a:solidFill>
                <a:latin typeface="Century Gothic" panose="020B0502020202020204" pitchFamily="34" charset="0"/>
              </a:rPr>
              <a:t>S</a:t>
            </a:r>
            <a:r>
              <a:rPr lang="en-GB" sz="5400" dirty="0" err="1">
                <a:solidFill>
                  <a:schemeClr val="accent1">
                    <a:lumMod val="50000"/>
                  </a:schemeClr>
                </a:solidFill>
                <a:latin typeface="Century Gothic" panose="020B0502020202020204" pitchFamily="34" charset="0"/>
              </a:rPr>
              <a:t>üden</a:t>
            </a:r>
            <a:endParaRPr lang="en-GB" sz="5400" dirty="0">
              <a:solidFill>
                <a:schemeClr val="accent1">
                  <a:lumMod val="50000"/>
                </a:schemeClr>
              </a:solidFill>
              <a:latin typeface="Century Gothic" panose="020B0502020202020204" pitchFamily="34" charset="0"/>
            </a:endParaRPr>
          </a:p>
        </p:txBody>
      </p:sp>
      <p:sp>
        <p:nvSpPr>
          <p:cNvPr id="3" name="Rectangle 2">
            <a:extLst>
              <a:ext uri="{FF2B5EF4-FFF2-40B4-BE49-F238E27FC236}">
                <a16:creationId xmlns:a16="http://schemas.microsoft.com/office/drawing/2014/main" id="{4165CA95-C00B-4138-A9FE-5DCDF4648793}"/>
              </a:ext>
            </a:extLst>
          </p:cNvPr>
          <p:cNvSpPr/>
          <p:nvPr/>
        </p:nvSpPr>
        <p:spPr>
          <a:xfrm>
            <a:off x="3842179" y="3353838"/>
            <a:ext cx="2617484" cy="73277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8" name="Rectangle 37">
            <a:extLst>
              <a:ext uri="{FF2B5EF4-FFF2-40B4-BE49-F238E27FC236}">
                <a16:creationId xmlns:a16="http://schemas.microsoft.com/office/drawing/2014/main" id="{81EE6A4C-C5AD-4865-96BE-01AECF2824F8}"/>
              </a:ext>
            </a:extLst>
          </p:cNvPr>
          <p:cNvSpPr/>
          <p:nvPr/>
        </p:nvSpPr>
        <p:spPr>
          <a:xfrm>
            <a:off x="6992578" y="4120715"/>
            <a:ext cx="2930141" cy="74234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41" name="Rectangle 40">
            <a:extLst>
              <a:ext uri="{FF2B5EF4-FFF2-40B4-BE49-F238E27FC236}">
                <a16:creationId xmlns:a16="http://schemas.microsoft.com/office/drawing/2014/main" id="{501A2203-2B9D-4BF5-9619-4902FFBA6154}"/>
              </a:ext>
            </a:extLst>
          </p:cNvPr>
          <p:cNvSpPr/>
          <p:nvPr/>
        </p:nvSpPr>
        <p:spPr>
          <a:xfrm>
            <a:off x="278128" y="4087807"/>
            <a:ext cx="2461913" cy="68726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42" name="Rectangle 41">
            <a:extLst>
              <a:ext uri="{FF2B5EF4-FFF2-40B4-BE49-F238E27FC236}">
                <a16:creationId xmlns:a16="http://schemas.microsoft.com/office/drawing/2014/main" id="{833F01FA-5E37-4391-B30B-83ADA3AF8179}"/>
              </a:ext>
            </a:extLst>
          </p:cNvPr>
          <p:cNvSpPr/>
          <p:nvPr/>
        </p:nvSpPr>
        <p:spPr>
          <a:xfrm>
            <a:off x="9088254" y="5177154"/>
            <a:ext cx="2880321" cy="746902"/>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pic>
        <p:nvPicPr>
          <p:cNvPr id="43" name="Picture 2" descr="Image result for tick clipart">
            <a:extLst>
              <a:ext uri="{FF2B5EF4-FFF2-40B4-BE49-F238E27FC236}">
                <a16:creationId xmlns:a16="http://schemas.microsoft.com/office/drawing/2014/main" id="{03EC630D-634A-4405-AD64-98CA84BE0C0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47900" y="1563935"/>
            <a:ext cx="965218" cy="96401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Image result for tick clipart">
            <a:extLst>
              <a:ext uri="{FF2B5EF4-FFF2-40B4-BE49-F238E27FC236}">
                <a16:creationId xmlns:a16="http://schemas.microsoft.com/office/drawing/2014/main" id="{05F3D1ED-0E4B-4386-B19F-08F40936D9E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07455" y="1563935"/>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BCFEE84F-696E-4C39-8560-B385C4AE0016}"/>
              </a:ext>
            </a:extLst>
          </p:cNvPr>
          <p:cNvSpPr/>
          <p:nvPr/>
        </p:nvSpPr>
        <p:spPr>
          <a:xfrm>
            <a:off x="3462824" y="4813680"/>
            <a:ext cx="2454387" cy="68726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46" name="Rectangle 45">
            <a:extLst>
              <a:ext uri="{FF2B5EF4-FFF2-40B4-BE49-F238E27FC236}">
                <a16:creationId xmlns:a16="http://schemas.microsoft.com/office/drawing/2014/main" id="{04E0A4DE-1470-40D6-AF65-9B986C258207}"/>
              </a:ext>
            </a:extLst>
          </p:cNvPr>
          <p:cNvSpPr/>
          <p:nvPr/>
        </p:nvSpPr>
        <p:spPr>
          <a:xfrm>
            <a:off x="10017328" y="4107305"/>
            <a:ext cx="2028993" cy="731676"/>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pic>
        <p:nvPicPr>
          <p:cNvPr id="47" name="Picture 2" descr="Image result for tick clipart">
            <a:extLst>
              <a:ext uri="{FF2B5EF4-FFF2-40B4-BE49-F238E27FC236}">
                <a16:creationId xmlns:a16="http://schemas.microsoft.com/office/drawing/2014/main" id="{E32124A7-F668-42DE-BA97-D623CF1CD1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6964"/>
          <a:stretch/>
        </p:blipFill>
        <p:spPr bwMode="auto">
          <a:xfrm>
            <a:off x="6364605" y="1525834"/>
            <a:ext cx="965218" cy="964016"/>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a:extLst>
              <a:ext uri="{FF2B5EF4-FFF2-40B4-BE49-F238E27FC236}">
                <a16:creationId xmlns:a16="http://schemas.microsoft.com/office/drawing/2014/main" id="{28E7BAAD-47F9-4D67-8710-ABA42D9A388D}"/>
              </a:ext>
            </a:extLst>
          </p:cNvPr>
          <p:cNvSpPr/>
          <p:nvPr/>
        </p:nvSpPr>
        <p:spPr>
          <a:xfrm>
            <a:off x="2724796" y="5635326"/>
            <a:ext cx="2376541" cy="68726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49" name="Rectangle 48">
            <a:extLst>
              <a:ext uri="{FF2B5EF4-FFF2-40B4-BE49-F238E27FC236}">
                <a16:creationId xmlns:a16="http://schemas.microsoft.com/office/drawing/2014/main" id="{87437F33-3234-46C8-B414-9E2287502572}"/>
              </a:ext>
            </a:extLst>
          </p:cNvPr>
          <p:cNvSpPr/>
          <p:nvPr/>
        </p:nvSpPr>
        <p:spPr>
          <a:xfrm>
            <a:off x="6545420" y="3368828"/>
            <a:ext cx="2290471" cy="687269"/>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pic>
        <p:nvPicPr>
          <p:cNvPr id="50" name="Picture 4" descr="Image result for tick clipart">
            <a:extLst>
              <a:ext uri="{FF2B5EF4-FFF2-40B4-BE49-F238E27FC236}">
                <a16:creationId xmlns:a16="http://schemas.microsoft.com/office/drawing/2014/main" id="{9CC89F23-DD37-4C57-A45B-2F8D343244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699"/>
          <a:stretch/>
        </p:blipFill>
        <p:spPr bwMode="auto">
          <a:xfrm>
            <a:off x="6347900" y="1545370"/>
            <a:ext cx="898024" cy="9577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994772" y="-1225832"/>
            <a:ext cx="10363200" cy="2387600"/>
          </a:xfrm>
        </p:spPr>
        <p:txBody>
          <a:bodyPr>
            <a:normAutofit/>
          </a:bodyPr>
          <a:lstStyle/>
          <a:p>
            <a:r>
              <a:rPr lang="en-GB" sz="5400" b="1" dirty="0">
                <a:solidFill>
                  <a:schemeClr val="accent1">
                    <a:lumMod val="50000"/>
                  </a:schemeClr>
                </a:solidFill>
              </a:rPr>
              <a:t>Snap?</a:t>
            </a:r>
          </a:p>
        </p:txBody>
      </p:sp>
    </p:spTree>
    <p:extLst>
      <p:ext uri="{BB962C8B-B14F-4D97-AF65-F5344CB8AC3E}">
        <p14:creationId xmlns:p14="http://schemas.microsoft.com/office/powerpoint/2010/main" val="157897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3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4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45"/>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6"/>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47"/>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4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8" grpId="0" animBg="1"/>
      <p:bldP spid="38" grpId="1" animBg="1"/>
      <p:bldP spid="41" grpId="0" animBg="1"/>
      <p:bldP spid="41" grpId="1" animBg="1"/>
      <p:bldP spid="42" grpId="0" animBg="1"/>
      <p:bldP spid="42" grpId="1" animBg="1"/>
      <p:bldP spid="45" grpId="0" animBg="1"/>
      <p:bldP spid="45" grpId="1" animBg="1"/>
      <p:bldP spid="46" grpId="0" animBg="1"/>
      <p:bldP spid="46" grpId="1" animBg="1"/>
      <p:bldP spid="48" grpId="0" animBg="1"/>
      <p:bldP spid="48" grpId="1" animBg="1"/>
      <p:bldP spid="49" grpId="0" animBg="1"/>
      <p:bldP spid="4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117566" y="313762"/>
            <a:ext cx="6283234" cy="707849"/>
          </a:xfrm>
        </p:spPr>
        <p:txBody>
          <a:bodyPr>
            <a:normAutofit/>
          </a:bodyPr>
          <a:lstStyle/>
          <a:p>
            <a:r>
              <a:rPr lang="en-GB" sz="3600" b="1" dirty="0">
                <a:solidFill>
                  <a:schemeClr val="bg1"/>
                </a:solidFill>
              </a:rPr>
              <a:t>Was </a:t>
            </a:r>
            <a:r>
              <a:rPr lang="en-GB" sz="3600" b="1" dirty="0" err="1">
                <a:solidFill>
                  <a:schemeClr val="bg1"/>
                </a:solidFill>
              </a:rPr>
              <a:t>passt</a:t>
            </a:r>
            <a:r>
              <a:rPr lang="en-GB" sz="3600" b="1" dirty="0">
                <a:solidFill>
                  <a:schemeClr val="bg1"/>
                </a:solidFill>
              </a:rPr>
              <a:t> </a:t>
            </a:r>
            <a:r>
              <a:rPr lang="en-GB" sz="3600" b="1" dirty="0" err="1">
                <a:solidFill>
                  <a:schemeClr val="bg1"/>
                </a:solidFill>
              </a:rPr>
              <a:t>nicht</a:t>
            </a:r>
            <a:r>
              <a:rPr lang="en-GB" sz="3600" b="1" dirty="0">
                <a:solidFill>
                  <a:schemeClr val="bg1"/>
                </a:solidFill>
              </a:rPr>
              <a:t> in die </a:t>
            </a:r>
            <a:r>
              <a:rPr lang="en-GB" sz="3600" b="1" dirty="0" err="1">
                <a:solidFill>
                  <a:schemeClr val="bg1"/>
                </a:solidFill>
              </a:rPr>
              <a:t>Reihe</a:t>
            </a:r>
            <a:r>
              <a:rPr lang="en-GB" sz="3600" b="1" dirty="0">
                <a:solidFill>
                  <a:schemeClr val="bg1"/>
                </a:solidFill>
              </a:rPr>
              <a:t>?</a:t>
            </a:r>
          </a:p>
        </p:txBody>
      </p:sp>
      <p:sp>
        <p:nvSpPr>
          <p:cNvPr id="7" name="Rectangle 6">
            <a:extLst>
              <a:ext uri="{FF2B5EF4-FFF2-40B4-BE49-F238E27FC236}">
                <a16:creationId xmlns:a16="http://schemas.microsoft.com/office/drawing/2014/main" id="{49BAB8E6-7A66-45FA-9B3A-554036FDFAC8}"/>
              </a:ext>
            </a:extLst>
          </p:cNvPr>
          <p:cNvSpPr/>
          <p:nvPr/>
        </p:nvSpPr>
        <p:spPr>
          <a:xfrm>
            <a:off x="1074822" y="1989221"/>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8" name="Rectangle 7">
            <a:extLst>
              <a:ext uri="{FF2B5EF4-FFF2-40B4-BE49-F238E27FC236}">
                <a16:creationId xmlns:a16="http://schemas.microsoft.com/office/drawing/2014/main" id="{FF732661-6713-4D3E-B27A-D74ED3020A23}"/>
              </a:ext>
            </a:extLst>
          </p:cNvPr>
          <p:cNvSpPr/>
          <p:nvPr/>
        </p:nvSpPr>
        <p:spPr>
          <a:xfrm>
            <a:off x="1356682" y="1989221"/>
            <a:ext cx="1281120" cy="523220"/>
          </a:xfrm>
          <a:prstGeom prst="rect">
            <a:avLst/>
          </a:prstGeom>
        </p:spPr>
        <p:txBody>
          <a:bodyPr wrap="none">
            <a:spAutoFit/>
          </a:bodyPr>
          <a:lstStyle/>
          <a:p>
            <a:pPr algn="ctr"/>
            <a:r>
              <a:rPr lang="en-GB" sz="2800">
                <a:solidFill>
                  <a:schemeClr val="accent1">
                    <a:lumMod val="50000"/>
                  </a:schemeClr>
                </a:solidFill>
                <a:latin typeface="Century Gothic" panose="020B0502020202020204" pitchFamily="34" charset="0"/>
              </a:rPr>
              <a:t>Süden</a:t>
            </a:r>
            <a:endParaRPr lang="en-GB" sz="2800" dirty="0">
              <a:solidFill>
                <a:schemeClr val="accent1">
                  <a:lumMod val="50000"/>
                </a:schemeClr>
              </a:solidFill>
              <a:latin typeface="Century Gothic" panose="020B0502020202020204" pitchFamily="34" charset="0"/>
            </a:endParaRPr>
          </a:p>
        </p:txBody>
      </p:sp>
      <p:sp>
        <p:nvSpPr>
          <p:cNvPr id="22" name="Rectangle 21">
            <a:extLst>
              <a:ext uri="{FF2B5EF4-FFF2-40B4-BE49-F238E27FC236}">
                <a16:creationId xmlns:a16="http://schemas.microsoft.com/office/drawing/2014/main" id="{35C08AEC-F77E-44D4-9B00-C8BE37A66BE0}"/>
              </a:ext>
            </a:extLst>
          </p:cNvPr>
          <p:cNvSpPr/>
          <p:nvPr/>
        </p:nvSpPr>
        <p:spPr>
          <a:xfrm>
            <a:off x="3259183" y="2005263"/>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3" name="Rectangle 22">
            <a:extLst>
              <a:ext uri="{FF2B5EF4-FFF2-40B4-BE49-F238E27FC236}">
                <a16:creationId xmlns:a16="http://schemas.microsoft.com/office/drawing/2014/main" id="{FACACF8B-5876-47C7-ABA1-124453C028C9}"/>
              </a:ext>
            </a:extLst>
          </p:cNvPr>
          <p:cNvSpPr/>
          <p:nvPr/>
        </p:nvSpPr>
        <p:spPr>
          <a:xfrm>
            <a:off x="5422530" y="2005263"/>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4" name="Rectangle 23">
            <a:extLst>
              <a:ext uri="{FF2B5EF4-FFF2-40B4-BE49-F238E27FC236}">
                <a16:creationId xmlns:a16="http://schemas.microsoft.com/office/drawing/2014/main" id="{2901989C-99D0-45B5-B71A-8A5C90CC9101}"/>
              </a:ext>
            </a:extLst>
          </p:cNvPr>
          <p:cNvSpPr/>
          <p:nvPr/>
        </p:nvSpPr>
        <p:spPr>
          <a:xfrm>
            <a:off x="1066802" y="2719133"/>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5" name="Rectangle 24">
            <a:extLst>
              <a:ext uri="{FF2B5EF4-FFF2-40B4-BE49-F238E27FC236}">
                <a16:creationId xmlns:a16="http://schemas.microsoft.com/office/drawing/2014/main" id="{83D783DD-1E62-4297-995E-93FEDBE3E2A4}"/>
              </a:ext>
            </a:extLst>
          </p:cNvPr>
          <p:cNvSpPr/>
          <p:nvPr/>
        </p:nvSpPr>
        <p:spPr>
          <a:xfrm>
            <a:off x="3251163" y="2735175"/>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6" name="Rectangle 25">
            <a:extLst>
              <a:ext uri="{FF2B5EF4-FFF2-40B4-BE49-F238E27FC236}">
                <a16:creationId xmlns:a16="http://schemas.microsoft.com/office/drawing/2014/main" id="{D65631F0-DC8B-46DF-871F-94DD7D773656}"/>
              </a:ext>
            </a:extLst>
          </p:cNvPr>
          <p:cNvSpPr/>
          <p:nvPr/>
        </p:nvSpPr>
        <p:spPr>
          <a:xfrm>
            <a:off x="5414510" y="2735175"/>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7" name="Rectangle 26">
            <a:extLst>
              <a:ext uri="{FF2B5EF4-FFF2-40B4-BE49-F238E27FC236}">
                <a16:creationId xmlns:a16="http://schemas.microsoft.com/office/drawing/2014/main" id="{93996998-986C-4C69-A8CA-FD11B38F7C2C}"/>
              </a:ext>
            </a:extLst>
          </p:cNvPr>
          <p:cNvSpPr/>
          <p:nvPr/>
        </p:nvSpPr>
        <p:spPr>
          <a:xfrm>
            <a:off x="1074824" y="3433003"/>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8" name="Rectangle 27">
            <a:extLst>
              <a:ext uri="{FF2B5EF4-FFF2-40B4-BE49-F238E27FC236}">
                <a16:creationId xmlns:a16="http://schemas.microsoft.com/office/drawing/2014/main" id="{4E57AF94-C477-46E6-84DB-6D8445D86A9A}"/>
              </a:ext>
            </a:extLst>
          </p:cNvPr>
          <p:cNvSpPr/>
          <p:nvPr/>
        </p:nvSpPr>
        <p:spPr>
          <a:xfrm>
            <a:off x="3259185" y="3449045"/>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29" name="Rectangle 28">
            <a:extLst>
              <a:ext uri="{FF2B5EF4-FFF2-40B4-BE49-F238E27FC236}">
                <a16:creationId xmlns:a16="http://schemas.microsoft.com/office/drawing/2014/main" id="{F08A3063-6E57-4890-A91B-AEDA099FAF5F}"/>
              </a:ext>
            </a:extLst>
          </p:cNvPr>
          <p:cNvSpPr/>
          <p:nvPr/>
        </p:nvSpPr>
        <p:spPr>
          <a:xfrm>
            <a:off x="5422532" y="3449045"/>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0" name="Rectangle 29">
            <a:extLst>
              <a:ext uri="{FF2B5EF4-FFF2-40B4-BE49-F238E27FC236}">
                <a16:creationId xmlns:a16="http://schemas.microsoft.com/office/drawing/2014/main" id="{EDD49BFD-8F95-4E33-9A38-64689995885D}"/>
              </a:ext>
            </a:extLst>
          </p:cNvPr>
          <p:cNvSpPr/>
          <p:nvPr/>
        </p:nvSpPr>
        <p:spPr>
          <a:xfrm>
            <a:off x="1066804" y="4162915"/>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1" name="Rectangle 30">
            <a:extLst>
              <a:ext uri="{FF2B5EF4-FFF2-40B4-BE49-F238E27FC236}">
                <a16:creationId xmlns:a16="http://schemas.microsoft.com/office/drawing/2014/main" id="{7FABBE2C-3175-4AC4-BE2B-5D457C4FCEB8}"/>
              </a:ext>
            </a:extLst>
          </p:cNvPr>
          <p:cNvSpPr/>
          <p:nvPr/>
        </p:nvSpPr>
        <p:spPr>
          <a:xfrm>
            <a:off x="3251165" y="4178957"/>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2" name="Rectangle 31">
            <a:extLst>
              <a:ext uri="{FF2B5EF4-FFF2-40B4-BE49-F238E27FC236}">
                <a16:creationId xmlns:a16="http://schemas.microsoft.com/office/drawing/2014/main" id="{DB8494A6-E4CE-4F00-A660-662A4EAC35EA}"/>
              </a:ext>
            </a:extLst>
          </p:cNvPr>
          <p:cNvSpPr/>
          <p:nvPr/>
        </p:nvSpPr>
        <p:spPr>
          <a:xfrm>
            <a:off x="5414512" y="4178957"/>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3" name="Rectangle 32">
            <a:extLst>
              <a:ext uri="{FF2B5EF4-FFF2-40B4-BE49-F238E27FC236}">
                <a16:creationId xmlns:a16="http://schemas.microsoft.com/office/drawing/2014/main" id="{29BF285F-7D39-4889-844D-B4FE3F424280}"/>
              </a:ext>
            </a:extLst>
          </p:cNvPr>
          <p:cNvSpPr/>
          <p:nvPr/>
        </p:nvSpPr>
        <p:spPr>
          <a:xfrm>
            <a:off x="1074826" y="4876786"/>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4" name="Rectangle 33">
            <a:extLst>
              <a:ext uri="{FF2B5EF4-FFF2-40B4-BE49-F238E27FC236}">
                <a16:creationId xmlns:a16="http://schemas.microsoft.com/office/drawing/2014/main" id="{CF16ECB3-E7DC-493F-A64C-DDDB90691EF8}"/>
              </a:ext>
            </a:extLst>
          </p:cNvPr>
          <p:cNvSpPr/>
          <p:nvPr/>
        </p:nvSpPr>
        <p:spPr>
          <a:xfrm>
            <a:off x="3259187" y="4892828"/>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5" name="Rectangle 34">
            <a:extLst>
              <a:ext uri="{FF2B5EF4-FFF2-40B4-BE49-F238E27FC236}">
                <a16:creationId xmlns:a16="http://schemas.microsoft.com/office/drawing/2014/main" id="{8F8DD1F6-77A9-4345-80B6-34E052FF5D19}"/>
              </a:ext>
            </a:extLst>
          </p:cNvPr>
          <p:cNvSpPr/>
          <p:nvPr/>
        </p:nvSpPr>
        <p:spPr>
          <a:xfrm>
            <a:off x="5422534" y="4892828"/>
            <a:ext cx="1844842" cy="52322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50000"/>
                </a:schemeClr>
              </a:solidFill>
            </a:endParaRPr>
          </a:p>
        </p:txBody>
      </p:sp>
      <p:sp>
        <p:nvSpPr>
          <p:cNvPr id="36" name="TextBox 35">
            <a:extLst>
              <a:ext uri="{FF2B5EF4-FFF2-40B4-BE49-F238E27FC236}">
                <a16:creationId xmlns:a16="http://schemas.microsoft.com/office/drawing/2014/main" id="{068B581E-4B9E-4610-B983-5AD97C7947A1}"/>
              </a:ext>
            </a:extLst>
          </p:cNvPr>
          <p:cNvSpPr txBox="1"/>
          <p:nvPr/>
        </p:nvSpPr>
        <p:spPr>
          <a:xfrm>
            <a:off x="5462337" y="2013285"/>
            <a:ext cx="1679037" cy="523220"/>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Gesicht</a:t>
            </a:r>
            <a:endParaRPr lang="en-GB" sz="2800" dirty="0">
              <a:solidFill>
                <a:schemeClr val="accent1">
                  <a:lumMod val="50000"/>
                </a:schemeClr>
              </a:solidFill>
              <a:latin typeface="Century Gothic" panose="020B0502020202020204" pitchFamily="34" charset="0"/>
            </a:endParaRPr>
          </a:p>
        </p:txBody>
      </p:sp>
      <p:sp>
        <p:nvSpPr>
          <p:cNvPr id="37" name="Rectangle 36">
            <a:extLst>
              <a:ext uri="{FF2B5EF4-FFF2-40B4-BE49-F238E27FC236}">
                <a16:creationId xmlns:a16="http://schemas.microsoft.com/office/drawing/2014/main" id="{28763ADE-9401-4CE0-8B8A-0221BF719B22}"/>
              </a:ext>
            </a:extLst>
          </p:cNvPr>
          <p:cNvSpPr/>
          <p:nvPr/>
        </p:nvSpPr>
        <p:spPr>
          <a:xfrm>
            <a:off x="1508735" y="2703093"/>
            <a:ext cx="1050288" cy="523220"/>
          </a:xfrm>
          <a:prstGeom prst="rect">
            <a:avLst/>
          </a:prstGeom>
        </p:spPr>
        <p:txBody>
          <a:bodyPr wrap="none">
            <a:spAutoFit/>
          </a:bodyPr>
          <a:lstStyle/>
          <a:p>
            <a:pPr algn="ctr"/>
            <a:r>
              <a:rPr lang="en-GB" sz="2800">
                <a:solidFill>
                  <a:schemeClr val="accent1">
                    <a:lumMod val="50000"/>
                  </a:schemeClr>
                </a:solidFill>
                <a:latin typeface="Century Gothic" panose="020B0502020202020204" pitchFamily="34" charset="0"/>
              </a:rPr>
              <a:t>lustig</a:t>
            </a:r>
            <a:endParaRPr lang="en-GB" sz="2800" dirty="0">
              <a:solidFill>
                <a:schemeClr val="accent1">
                  <a:lumMod val="50000"/>
                </a:schemeClr>
              </a:solidFill>
              <a:latin typeface="Century Gothic" panose="020B0502020202020204" pitchFamily="34" charset="0"/>
            </a:endParaRPr>
          </a:p>
        </p:txBody>
      </p:sp>
      <p:sp>
        <p:nvSpPr>
          <p:cNvPr id="38" name="TextBox 37">
            <a:extLst>
              <a:ext uri="{FF2B5EF4-FFF2-40B4-BE49-F238E27FC236}">
                <a16:creationId xmlns:a16="http://schemas.microsoft.com/office/drawing/2014/main" id="{9DC4E42E-842D-4336-BD62-DB96EEC99CEA}"/>
              </a:ext>
            </a:extLst>
          </p:cNvPr>
          <p:cNvSpPr txBox="1"/>
          <p:nvPr/>
        </p:nvSpPr>
        <p:spPr>
          <a:xfrm>
            <a:off x="3269956" y="2735177"/>
            <a:ext cx="1818029" cy="523220"/>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selbst</a:t>
            </a:r>
            <a:endParaRPr lang="en-GB" sz="2800" dirty="0">
              <a:solidFill>
                <a:schemeClr val="accent1">
                  <a:lumMod val="50000"/>
                </a:schemeClr>
              </a:solidFill>
              <a:latin typeface="Century Gothic" panose="020B0502020202020204" pitchFamily="34" charset="0"/>
            </a:endParaRPr>
          </a:p>
        </p:txBody>
      </p:sp>
      <p:sp>
        <p:nvSpPr>
          <p:cNvPr id="39" name="TextBox 38">
            <a:extLst>
              <a:ext uri="{FF2B5EF4-FFF2-40B4-BE49-F238E27FC236}">
                <a16:creationId xmlns:a16="http://schemas.microsoft.com/office/drawing/2014/main" id="{C805BD17-E35F-4F2D-88A5-EC0A7DECF477}"/>
              </a:ext>
            </a:extLst>
          </p:cNvPr>
          <p:cNvSpPr txBox="1"/>
          <p:nvPr/>
        </p:nvSpPr>
        <p:spPr>
          <a:xfrm>
            <a:off x="5275310" y="2727159"/>
            <a:ext cx="2123241" cy="523220"/>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besuchen</a:t>
            </a:r>
            <a:endParaRPr lang="en-GB" sz="2800" dirty="0">
              <a:solidFill>
                <a:schemeClr val="accent1">
                  <a:lumMod val="50000"/>
                </a:schemeClr>
              </a:solidFill>
              <a:latin typeface="Century Gothic" panose="020B0502020202020204" pitchFamily="34" charset="0"/>
            </a:endParaRPr>
          </a:p>
        </p:txBody>
      </p:sp>
      <p:sp>
        <p:nvSpPr>
          <p:cNvPr id="40" name="Rectangle 39">
            <a:extLst>
              <a:ext uri="{FF2B5EF4-FFF2-40B4-BE49-F238E27FC236}">
                <a16:creationId xmlns:a16="http://schemas.microsoft.com/office/drawing/2014/main" id="{E1A56F11-D34F-4C48-8C69-E38C5559F5FC}"/>
              </a:ext>
            </a:extLst>
          </p:cNvPr>
          <p:cNvSpPr/>
          <p:nvPr/>
        </p:nvSpPr>
        <p:spPr>
          <a:xfrm>
            <a:off x="1498311" y="3449049"/>
            <a:ext cx="1053494" cy="523220"/>
          </a:xfrm>
          <a:prstGeom prst="rect">
            <a:avLst/>
          </a:prstGeom>
        </p:spPr>
        <p:txBody>
          <a:bodyPr wrap="none">
            <a:spAutoFit/>
          </a:bodyPr>
          <a:lstStyle/>
          <a:p>
            <a:pPr algn="ctr"/>
            <a:r>
              <a:rPr lang="en-GB" sz="2800">
                <a:solidFill>
                  <a:schemeClr val="accent1">
                    <a:lumMod val="50000"/>
                  </a:schemeClr>
                </a:solidFill>
                <a:latin typeface="Century Gothic" panose="020B0502020202020204" pitchFamily="34" charset="0"/>
              </a:rPr>
              <a:t>Spaß</a:t>
            </a:r>
            <a:endParaRPr lang="en-GB" sz="2800" dirty="0">
              <a:solidFill>
                <a:schemeClr val="accent1">
                  <a:lumMod val="50000"/>
                </a:schemeClr>
              </a:solidFill>
              <a:latin typeface="Century Gothic" panose="020B0502020202020204" pitchFamily="34" charset="0"/>
            </a:endParaRPr>
          </a:p>
        </p:txBody>
      </p:sp>
      <p:sp>
        <p:nvSpPr>
          <p:cNvPr id="41" name="TextBox 40">
            <a:extLst>
              <a:ext uri="{FF2B5EF4-FFF2-40B4-BE49-F238E27FC236}">
                <a16:creationId xmlns:a16="http://schemas.microsoft.com/office/drawing/2014/main" id="{D8379A18-1EBA-4FFF-8A41-4F1A61B42212}"/>
              </a:ext>
            </a:extLst>
          </p:cNvPr>
          <p:cNvSpPr txBox="1"/>
          <p:nvPr/>
        </p:nvSpPr>
        <p:spPr>
          <a:xfrm>
            <a:off x="3400928" y="3465091"/>
            <a:ext cx="1679037" cy="523220"/>
          </a:xfrm>
          <a:prstGeom prst="rect">
            <a:avLst/>
          </a:prstGeom>
          <a:noFill/>
          <a:ln>
            <a:noFill/>
          </a:ln>
        </p:spPr>
        <p:txBody>
          <a:bodyPr wrap="square" rtlCol="0">
            <a:spAutoFit/>
          </a:bodyPr>
          <a:lstStyle/>
          <a:p>
            <a:pPr algn="ctr"/>
            <a:r>
              <a:rPr lang="en-GB" sz="2800">
                <a:solidFill>
                  <a:schemeClr val="accent1">
                    <a:lumMod val="50000"/>
                  </a:schemeClr>
                </a:solidFill>
                <a:latin typeface="Century Gothic" panose="020B0502020202020204" pitchFamily="34" charset="0"/>
              </a:rPr>
              <a:t>Seite</a:t>
            </a:r>
            <a:endParaRPr lang="en-GB" sz="2800" i="1" dirty="0">
              <a:solidFill>
                <a:schemeClr val="accent1">
                  <a:lumMod val="50000"/>
                </a:schemeClr>
              </a:solidFill>
              <a:latin typeface="Century Gothic" panose="020B0502020202020204" pitchFamily="34" charset="0"/>
            </a:endParaRPr>
          </a:p>
        </p:txBody>
      </p:sp>
      <p:sp>
        <p:nvSpPr>
          <p:cNvPr id="42" name="TextBox 41">
            <a:extLst>
              <a:ext uri="{FF2B5EF4-FFF2-40B4-BE49-F238E27FC236}">
                <a16:creationId xmlns:a16="http://schemas.microsoft.com/office/drawing/2014/main" id="{DC5663C7-9D29-490D-B0E0-46BB26924B40}"/>
              </a:ext>
            </a:extLst>
          </p:cNvPr>
          <p:cNvSpPr txBox="1"/>
          <p:nvPr/>
        </p:nvSpPr>
        <p:spPr>
          <a:xfrm>
            <a:off x="5430255" y="3457071"/>
            <a:ext cx="1821075" cy="523220"/>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küssen</a:t>
            </a:r>
            <a:endParaRPr lang="en-GB" sz="2800" dirty="0">
              <a:solidFill>
                <a:schemeClr val="accent1">
                  <a:lumMod val="50000"/>
                </a:schemeClr>
              </a:solidFill>
              <a:latin typeface="Century Gothic" panose="020B0502020202020204" pitchFamily="34" charset="0"/>
            </a:endParaRPr>
          </a:p>
        </p:txBody>
      </p:sp>
      <p:sp>
        <p:nvSpPr>
          <p:cNvPr id="44" name="TextBox 43">
            <a:extLst>
              <a:ext uri="{FF2B5EF4-FFF2-40B4-BE49-F238E27FC236}">
                <a16:creationId xmlns:a16="http://schemas.microsoft.com/office/drawing/2014/main" id="{3862937D-C342-453F-A200-B9B523FC03A6}"/>
              </a:ext>
            </a:extLst>
          </p:cNvPr>
          <p:cNvSpPr txBox="1"/>
          <p:nvPr/>
        </p:nvSpPr>
        <p:spPr>
          <a:xfrm>
            <a:off x="3307518" y="4200331"/>
            <a:ext cx="1679037" cy="954107"/>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heiß</a:t>
            </a:r>
          </a:p>
          <a:p>
            <a:pPr algn="ctr"/>
            <a:endParaRPr lang="en-GB" sz="2800" dirty="0">
              <a:solidFill>
                <a:schemeClr val="accent1">
                  <a:lumMod val="50000"/>
                </a:schemeClr>
              </a:solidFill>
              <a:latin typeface="Century Gothic" panose="020B0502020202020204" pitchFamily="34" charset="0"/>
            </a:endParaRPr>
          </a:p>
        </p:txBody>
      </p:sp>
      <p:sp>
        <p:nvSpPr>
          <p:cNvPr id="45" name="TextBox 44">
            <a:extLst>
              <a:ext uri="{FF2B5EF4-FFF2-40B4-BE49-F238E27FC236}">
                <a16:creationId xmlns:a16="http://schemas.microsoft.com/office/drawing/2014/main" id="{E04B853A-7D2E-4D4B-BD10-A14DC432EB9F}"/>
              </a:ext>
            </a:extLst>
          </p:cNvPr>
          <p:cNvSpPr txBox="1"/>
          <p:nvPr/>
        </p:nvSpPr>
        <p:spPr>
          <a:xfrm>
            <a:off x="5469488" y="4186985"/>
            <a:ext cx="1679037" cy="523220"/>
          </a:xfrm>
          <a:prstGeom prst="rect">
            <a:avLst/>
          </a:prstGeom>
          <a:noFill/>
        </p:spPr>
        <p:txBody>
          <a:bodyPr wrap="square" rtlCol="0">
            <a:spAutoFit/>
          </a:bodyPr>
          <a:lstStyle/>
          <a:p>
            <a:pPr algn="ctr"/>
            <a:r>
              <a:rPr lang="en-GB" sz="2800">
                <a:solidFill>
                  <a:schemeClr val="accent1">
                    <a:lumMod val="50000"/>
                  </a:schemeClr>
                </a:solidFill>
                <a:latin typeface="Century Gothic" panose="020B0502020202020204" pitchFamily="34" charset="0"/>
              </a:rPr>
              <a:t>Wechsel</a:t>
            </a:r>
            <a:endParaRPr lang="en-GB" sz="2800" dirty="0">
              <a:solidFill>
                <a:schemeClr val="accent1">
                  <a:lumMod val="50000"/>
                </a:schemeClr>
              </a:solidFill>
              <a:latin typeface="Century Gothic" panose="020B0502020202020204" pitchFamily="34" charset="0"/>
            </a:endParaRPr>
          </a:p>
        </p:txBody>
      </p:sp>
      <p:sp>
        <p:nvSpPr>
          <p:cNvPr id="46" name="Rectangle 45">
            <a:extLst>
              <a:ext uri="{FF2B5EF4-FFF2-40B4-BE49-F238E27FC236}">
                <a16:creationId xmlns:a16="http://schemas.microsoft.com/office/drawing/2014/main" id="{C2425465-EF39-479F-A6CF-ECE3EF69615A}"/>
              </a:ext>
            </a:extLst>
          </p:cNvPr>
          <p:cNvSpPr/>
          <p:nvPr/>
        </p:nvSpPr>
        <p:spPr>
          <a:xfrm>
            <a:off x="1246689" y="4908878"/>
            <a:ext cx="1614545" cy="523220"/>
          </a:xfrm>
          <a:prstGeom prst="rect">
            <a:avLst/>
          </a:prstGeom>
        </p:spPr>
        <p:txBody>
          <a:bodyPr wrap="none">
            <a:spAutoFit/>
          </a:bodyPr>
          <a:lstStyle/>
          <a:p>
            <a:r>
              <a:rPr lang="de-DE" sz="2800">
                <a:solidFill>
                  <a:schemeClr val="accent1">
                    <a:lumMod val="50000"/>
                  </a:schemeClr>
                </a:solidFill>
                <a:latin typeface="Century Gothic" panose="020B0502020202020204" pitchFamily="34" charset="0"/>
              </a:rPr>
              <a:t>Sommer</a:t>
            </a:r>
            <a:endParaRPr lang="en-GB" dirty="0">
              <a:solidFill>
                <a:schemeClr val="accent1">
                  <a:lumMod val="50000"/>
                </a:schemeClr>
              </a:solidFill>
            </a:endParaRPr>
          </a:p>
        </p:txBody>
      </p:sp>
      <p:sp>
        <p:nvSpPr>
          <p:cNvPr id="47" name="TextBox 46">
            <a:extLst>
              <a:ext uri="{FF2B5EF4-FFF2-40B4-BE49-F238E27FC236}">
                <a16:creationId xmlns:a16="http://schemas.microsoft.com/office/drawing/2014/main" id="{5DF3E474-A1AA-4C67-B681-B27850414B8E}"/>
              </a:ext>
            </a:extLst>
          </p:cNvPr>
          <p:cNvSpPr txBox="1"/>
          <p:nvPr/>
        </p:nvSpPr>
        <p:spPr>
          <a:xfrm>
            <a:off x="3331578" y="4925744"/>
            <a:ext cx="1679037" cy="523220"/>
          </a:xfrm>
          <a:prstGeom prst="rect">
            <a:avLst/>
          </a:prstGeom>
          <a:noFill/>
        </p:spPr>
        <p:txBody>
          <a:bodyPr wrap="square" rtlCol="0">
            <a:spAutoFit/>
          </a:bodyPr>
          <a:lstStyle/>
          <a:p>
            <a:pPr algn="ctr"/>
            <a:r>
              <a:rPr lang="de-DE" sz="2800">
                <a:solidFill>
                  <a:schemeClr val="accent1">
                    <a:lumMod val="50000"/>
                  </a:schemeClr>
                </a:solidFill>
                <a:latin typeface="Century Gothic" panose="020B0502020202020204" pitchFamily="34" charset="0"/>
              </a:rPr>
              <a:t>besser</a:t>
            </a:r>
            <a:endParaRPr lang="en-GB" dirty="0">
              <a:solidFill>
                <a:schemeClr val="accent1">
                  <a:lumMod val="50000"/>
                </a:schemeClr>
              </a:solidFill>
            </a:endParaRPr>
          </a:p>
        </p:txBody>
      </p:sp>
      <p:sp>
        <p:nvSpPr>
          <p:cNvPr id="48" name="TextBox 47">
            <a:extLst>
              <a:ext uri="{FF2B5EF4-FFF2-40B4-BE49-F238E27FC236}">
                <a16:creationId xmlns:a16="http://schemas.microsoft.com/office/drawing/2014/main" id="{4AA1785D-C49B-4264-9746-32682271F02D}"/>
              </a:ext>
            </a:extLst>
          </p:cNvPr>
          <p:cNvSpPr txBox="1"/>
          <p:nvPr/>
        </p:nvSpPr>
        <p:spPr>
          <a:xfrm>
            <a:off x="5390450" y="4884800"/>
            <a:ext cx="1837115" cy="523220"/>
          </a:xfrm>
          <a:prstGeom prst="rect">
            <a:avLst/>
          </a:prstGeom>
          <a:noFill/>
        </p:spPr>
        <p:txBody>
          <a:bodyPr wrap="square" rtlCol="0">
            <a:spAutoFit/>
          </a:bodyPr>
          <a:lstStyle/>
          <a:p>
            <a:pPr algn="ctr"/>
            <a:r>
              <a:rPr lang="de-DE" sz="2800">
                <a:solidFill>
                  <a:schemeClr val="accent1">
                    <a:lumMod val="50000"/>
                  </a:schemeClr>
                </a:solidFill>
                <a:latin typeface="Century Gothic" panose="020B0502020202020204" pitchFamily="34" charset="0"/>
              </a:rPr>
              <a:t>gesund</a:t>
            </a:r>
            <a:endParaRPr lang="en-GB" dirty="0">
              <a:solidFill>
                <a:schemeClr val="accent1">
                  <a:lumMod val="50000"/>
                </a:schemeClr>
              </a:solidFill>
            </a:endParaRPr>
          </a:p>
        </p:txBody>
      </p:sp>
      <p:sp>
        <p:nvSpPr>
          <p:cNvPr id="11" name="TextBox 10">
            <a:extLst>
              <a:ext uri="{FF2B5EF4-FFF2-40B4-BE49-F238E27FC236}">
                <a16:creationId xmlns:a16="http://schemas.microsoft.com/office/drawing/2014/main" id="{A7F2B91E-9ABB-4104-BA3D-7D28B02EAC4C}"/>
              </a:ext>
            </a:extLst>
          </p:cNvPr>
          <p:cNvSpPr txBox="1"/>
          <p:nvPr/>
        </p:nvSpPr>
        <p:spPr>
          <a:xfrm>
            <a:off x="433136" y="2013285"/>
            <a:ext cx="627982" cy="46166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1.</a:t>
            </a:r>
          </a:p>
        </p:txBody>
      </p:sp>
      <p:sp>
        <p:nvSpPr>
          <p:cNvPr id="52" name="TextBox 51">
            <a:extLst>
              <a:ext uri="{FF2B5EF4-FFF2-40B4-BE49-F238E27FC236}">
                <a16:creationId xmlns:a16="http://schemas.microsoft.com/office/drawing/2014/main" id="{52CF8D0E-FB6C-4F98-AEE0-0AC0046E5C89}"/>
              </a:ext>
            </a:extLst>
          </p:cNvPr>
          <p:cNvSpPr txBox="1"/>
          <p:nvPr/>
        </p:nvSpPr>
        <p:spPr>
          <a:xfrm>
            <a:off x="425116" y="2743199"/>
            <a:ext cx="627982" cy="46166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2.</a:t>
            </a:r>
          </a:p>
        </p:txBody>
      </p:sp>
      <p:sp>
        <p:nvSpPr>
          <p:cNvPr id="53" name="TextBox 52">
            <a:extLst>
              <a:ext uri="{FF2B5EF4-FFF2-40B4-BE49-F238E27FC236}">
                <a16:creationId xmlns:a16="http://schemas.microsoft.com/office/drawing/2014/main" id="{B9C725FE-AD70-4FF1-A52A-C3B741E93809}"/>
              </a:ext>
            </a:extLst>
          </p:cNvPr>
          <p:cNvSpPr txBox="1"/>
          <p:nvPr/>
        </p:nvSpPr>
        <p:spPr>
          <a:xfrm>
            <a:off x="449180" y="3489155"/>
            <a:ext cx="627982" cy="46166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3.</a:t>
            </a:r>
          </a:p>
        </p:txBody>
      </p:sp>
      <p:sp>
        <p:nvSpPr>
          <p:cNvPr id="54" name="TextBox 53">
            <a:extLst>
              <a:ext uri="{FF2B5EF4-FFF2-40B4-BE49-F238E27FC236}">
                <a16:creationId xmlns:a16="http://schemas.microsoft.com/office/drawing/2014/main" id="{38BFFB54-2F9B-4697-BF8D-E678FCD76A44}"/>
              </a:ext>
            </a:extLst>
          </p:cNvPr>
          <p:cNvSpPr txBox="1"/>
          <p:nvPr/>
        </p:nvSpPr>
        <p:spPr>
          <a:xfrm>
            <a:off x="441160" y="4170942"/>
            <a:ext cx="627982" cy="46166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4.</a:t>
            </a:r>
          </a:p>
        </p:txBody>
      </p:sp>
      <p:sp>
        <p:nvSpPr>
          <p:cNvPr id="55" name="TextBox 54">
            <a:extLst>
              <a:ext uri="{FF2B5EF4-FFF2-40B4-BE49-F238E27FC236}">
                <a16:creationId xmlns:a16="http://schemas.microsoft.com/office/drawing/2014/main" id="{52154E82-87C3-4827-B3B1-43DF0DE4DD21}"/>
              </a:ext>
            </a:extLst>
          </p:cNvPr>
          <p:cNvSpPr txBox="1"/>
          <p:nvPr/>
        </p:nvSpPr>
        <p:spPr>
          <a:xfrm>
            <a:off x="449182" y="4916896"/>
            <a:ext cx="627982" cy="461665"/>
          </a:xfrm>
          <a:prstGeom prst="rect">
            <a:avLst/>
          </a:prstGeom>
          <a:noFill/>
        </p:spPr>
        <p:txBody>
          <a:bodyPr wrap="square" rtlCol="0">
            <a:spAutoFit/>
          </a:bodyPr>
          <a:lstStyle/>
          <a:p>
            <a:r>
              <a:rPr lang="en-GB" sz="2400" dirty="0">
                <a:solidFill>
                  <a:schemeClr val="accent1">
                    <a:lumMod val="50000"/>
                  </a:schemeClr>
                </a:solidFill>
                <a:latin typeface="Century Gothic" panose="020B0502020202020204" pitchFamily="34" charset="0"/>
              </a:rPr>
              <a:t>5.</a:t>
            </a:r>
          </a:p>
        </p:txBody>
      </p:sp>
      <p:sp>
        <p:nvSpPr>
          <p:cNvPr id="5" name="Rectangle 4"/>
          <p:cNvSpPr/>
          <p:nvPr/>
        </p:nvSpPr>
        <p:spPr>
          <a:xfrm>
            <a:off x="3850336" y="2005263"/>
            <a:ext cx="641522" cy="523220"/>
          </a:xfrm>
          <a:prstGeom prst="rect">
            <a:avLst/>
          </a:prstGeom>
        </p:spPr>
        <p:txBody>
          <a:bodyPr wrap="none">
            <a:spAutoFit/>
          </a:bodyPr>
          <a:lstStyle/>
          <a:p>
            <a:pPr algn="ctr"/>
            <a:r>
              <a:rPr lang="en-GB" sz="2800">
                <a:solidFill>
                  <a:schemeClr val="accent1">
                    <a:lumMod val="50000"/>
                  </a:schemeClr>
                </a:solidFill>
                <a:latin typeface="Century Gothic" panose="020B0502020202020204" pitchFamily="34" charset="0"/>
              </a:rPr>
              <a:t>als</a:t>
            </a:r>
            <a:endParaRPr lang="en-GB" dirty="0">
              <a:solidFill>
                <a:schemeClr val="accent1">
                  <a:lumMod val="50000"/>
                </a:schemeClr>
              </a:solidFill>
              <a:latin typeface="Century Gothic" panose="020B0502020202020204" pitchFamily="34" charset="0"/>
            </a:endParaRPr>
          </a:p>
        </p:txBody>
      </p:sp>
      <p:sp>
        <p:nvSpPr>
          <p:cNvPr id="6" name="Rectangle 5"/>
          <p:cNvSpPr/>
          <p:nvPr/>
        </p:nvSpPr>
        <p:spPr>
          <a:xfrm>
            <a:off x="1666976" y="4154894"/>
            <a:ext cx="773969" cy="523220"/>
          </a:xfrm>
          <a:prstGeom prst="rect">
            <a:avLst/>
          </a:prstGeom>
        </p:spPr>
        <p:txBody>
          <a:bodyPr wrap="square">
            <a:spAutoFit/>
          </a:bodyPr>
          <a:lstStyle/>
          <a:p>
            <a:r>
              <a:rPr lang="en-GB" sz="2800">
                <a:solidFill>
                  <a:schemeClr val="accent1">
                    <a:lumMod val="50000"/>
                  </a:schemeClr>
                </a:solidFill>
                <a:latin typeface="Century Gothic" panose="020B0502020202020204" pitchFamily="34" charset="0"/>
              </a:rPr>
              <a:t>so</a:t>
            </a:r>
            <a:endParaRPr lang="en-GB" sz="2800">
              <a:solidFill>
                <a:schemeClr val="accent1">
                  <a:lumMod val="50000"/>
                </a:schemeClr>
              </a:solidFill>
            </a:endParaRPr>
          </a:p>
        </p:txBody>
      </p:sp>
      <p:sp>
        <p:nvSpPr>
          <p:cNvPr id="50" name="Rounded Rectangle 11">
            <a:extLst>
              <a:ext uri="{FF2B5EF4-FFF2-40B4-BE49-F238E27FC236}">
                <a16:creationId xmlns:a16="http://schemas.microsoft.com/office/drawing/2014/main" id="{483D7EB9-C2AA-4190-98DE-925F861600E9}"/>
              </a:ext>
            </a:extLst>
          </p:cNvPr>
          <p:cNvSpPr/>
          <p:nvPr/>
        </p:nvSpPr>
        <p:spPr>
          <a:xfrm>
            <a:off x="10654144" y="247046"/>
            <a:ext cx="1303183" cy="400919"/>
          </a:xfrm>
          <a:prstGeom prst="roundRect">
            <a:avLst/>
          </a:prstGeom>
          <a:solidFill>
            <a:srgbClr val="DAA520"/>
          </a:solidFill>
          <a:ln w="12700" cap="flat" cmpd="sng" algn="ctr">
            <a:solidFill>
              <a:srgbClr val="11507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8909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2"/>
                                        </p:tgtEl>
                                        <p:attrNameLst>
                                          <p:attrName>fillcolor</p:attrName>
                                        </p:attrNameLst>
                                      </p:cBhvr>
                                      <p:to>
                                        <a:schemeClr val="accent2"/>
                                      </p:to>
                                    </p:animClr>
                                    <p:set>
                                      <p:cBhvr>
                                        <p:cTn id="7" dur="2000" fill="hold"/>
                                        <p:tgtEl>
                                          <p:spTgt spid="22"/>
                                        </p:tgtEl>
                                        <p:attrNameLst>
                                          <p:attrName>fill.type</p:attrName>
                                        </p:attrNameLst>
                                      </p:cBhvr>
                                      <p:to>
                                        <p:strVal val="solid"/>
                                      </p:to>
                                    </p:set>
                                    <p:set>
                                      <p:cBhvr>
                                        <p:cTn id="8" dur="2000" fill="hold"/>
                                        <p:tgtEl>
                                          <p:spTgt spid="22"/>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2000" fill="hold"/>
                                        <p:tgtEl>
                                          <p:spTgt spid="24"/>
                                        </p:tgtEl>
                                        <p:attrNameLst>
                                          <p:attrName>fillcolor</p:attrName>
                                        </p:attrNameLst>
                                      </p:cBhvr>
                                      <p:to>
                                        <a:schemeClr val="accent2"/>
                                      </p:to>
                                    </p:animClr>
                                    <p:set>
                                      <p:cBhvr>
                                        <p:cTn id="13" dur="2000" fill="hold"/>
                                        <p:tgtEl>
                                          <p:spTgt spid="24"/>
                                        </p:tgtEl>
                                        <p:attrNameLst>
                                          <p:attrName>fill.type</p:attrName>
                                        </p:attrNameLst>
                                      </p:cBhvr>
                                      <p:to>
                                        <p:strVal val="solid"/>
                                      </p:to>
                                    </p:set>
                                    <p:set>
                                      <p:cBhvr>
                                        <p:cTn id="14" dur="2000" fill="hold"/>
                                        <p:tgtEl>
                                          <p:spTgt spid="24"/>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28"/>
                                        </p:tgtEl>
                                        <p:attrNameLst>
                                          <p:attrName>fillcolor</p:attrName>
                                        </p:attrNameLst>
                                      </p:cBhvr>
                                      <p:to>
                                        <a:schemeClr val="accent2"/>
                                      </p:to>
                                    </p:animClr>
                                    <p:set>
                                      <p:cBhvr>
                                        <p:cTn id="19" dur="2000" fill="hold"/>
                                        <p:tgtEl>
                                          <p:spTgt spid="28"/>
                                        </p:tgtEl>
                                        <p:attrNameLst>
                                          <p:attrName>fill.type</p:attrName>
                                        </p:attrNameLst>
                                      </p:cBhvr>
                                      <p:to>
                                        <p:strVal val="solid"/>
                                      </p:to>
                                    </p:set>
                                    <p:set>
                                      <p:cBhvr>
                                        <p:cTn id="20" dur="2000" fill="hold"/>
                                        <p:tgtEl>
                                          <p:spTgt spid="28"/>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30"/>
                                        </p:tgtEl>
                                        <p:attrNameLst>
                                          <p:attrName>fillcolor</p:attrName>
                                        </p:attrNameLst>
                                      </p:cBhvr>
                                      <p:to>
                                        <a:schemeClr val="accent2"/>
                                      </p:to>
                                    </p:animClr>
                                    <p:set>
                                      <p:cBhvr>
                                        <p:cTn id="25" dur="2000" fill="hold"/>
                                        <p:tgtEl>
                                          <p:spTgt spid="30"/>
                                        </p:tgtEl>
                                        <p:attrNameLst>
                                          <p:attrName>fill.type</p:attrName>
                                        </p:attrNameLst>
                                      </p:cBhvr>
                                      <p:to>
                                        <p:strVal val="solid"/>
                                      </p:to>
                                    </p:set>
                                    <p:set>
                                      <p:cBhvr>
                                        <p:cTn id="26" dur="2000" fill="hold"/>
                                        <p:tgtEl>
                                          <p:spTgt spid="30"/>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mph" presetSubtype="2" fill="hold" nodeType="clickEffect">
                                  <p:stCondLst>
                                    <p:cond delay="0"/>
                                  </p:stCondLst>
                                  <p:childTnLst>
                                    <p:animClr clrSpc="rgb" dir="cw">
                                      <p:cBhvr>
                                        <p:cTn id="30" dur="2000" fill="hold"/>
                                        <p:tgtEl>
                                          <p:spTgt spid="34"/>
                                        </p:tgtEl>
                                        <p:attrNameLst>
                                          <p:attrName>fillcolor</p:attrName>
                                        </p:attrNameLst>
                                      </p:cBhvr>
                                      <p:to>
                                        <a:schemeClr val="accent2"/>
                                      </p:to>
                                    </p:animClr>
                                    <p:set>
                                      <p:cBhvr>
                                        <p:cTn id="31" dur="2000" fill="hold"/>
                                        <p:tgtEl>
                                          <p:spTgt spid="34"/>
                                        </p:tgtEl>
                                        <p:attrNameLst>
                                          <p:attrName>fill.type</p:attrName>
                                        </p:attrNameLst>
                                      </p:cBhvr>
                                      <p:to>
                                        <p:strVal val="solid"/>
                                      </p:to>
                                    </p:set>
                                    <p:set>
                                      <p:cBhvr>
                                        <p:cTn id="32" dur="2000" fill="hold"/>
                                        <p:tgtEl>
                                          <p:spTgt spid="3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0" y="294041"/>
            <a:ext cx="5971309" cy="707849"/>
          </a:xfrm>
        </p:spPr>
        <p:txBody>
          <a:bodyPr>
            <a:normAutofit/>
          </a:bodyPr>
          <a:lstStyle/>
          <a:p>
            <a:r>
              <a:rPr lang="en-GB" sz="3600" b="1" dirty="0">
                <a:solidFill>
                  <a:schemeClr val="bg1"/>
                </a:solidFill>
              </a:rPr>
              <a:t>[ß]</a:t>
            </a:r>
          </a:p>
        </p:txBody>
      </p:sp>
      <p:sp>
        <p:nvSpPr>
          <p:cNvPr id="5" name="Rounded Rectangle 11">
            <a:extLst>
              <a:ext uri="{FF2B5EF4-FFF2-40B4-BE49-F238E27FC236}">
                <a16:creationId xmlns:a16="http://schemas.microsoft.com/office/drawing/2014/main" id="{483D7EB9-C2AA-4190-98DE-925F861600E9}"/>
              </a:ext>
            </a:extLst>
          </p:cNvPr>
          <p:cNvSpPr/>
          <p:nvPr/>
        </p:nvSpPr>
        <p:spPr>
          <a:xfrm>
            <a:off x="10310192" y="247046"/>
            <a:ext cx="1647136" cy="400919"/>
          </a:xfrm>
          <a:prstGeom prst="roundRect">
            <a:avLst/>
          </a:prstGeom>
          <a:solidFill>
            <a:srgbClr val="DAA520"/>
          </a:solidFill>
          <a:ln>
            <a:solidFill>
              <a:srgbClr val="115076"/>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Phonetik</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7" name="TextBox 6">
            <a:extLst>
              <a:ext uri="{FF2B5EF4-FFF2-40B4-BE49-F238E27FC236}">
                <a16:creationId xmlns:a16="http://schemas.microsoft.com/office/drawing/2014/main" id="{E7D76F78-96CE-0B43-AB66-B64A1E76CA07}"/>
              </a:ext>
            </a:extLst>
          </p:cNvPr>
          <p:cNvSpPr txBox="1"/>
          <p:nvPr/>
        </p:nvSpPr>
        <p:spPr>
          <a:xfrm>
            <a:off x="328399" y="2556764"/>
            <a:ext cx="11313527"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Consolidation [2]</a:t>
            </a:r>
          </a:p>
        </p:txBody>
      </p:sp>
    </p:spTree>
    <p:extLst>
      <p:ext uri="{BB962C8B-B14F-4D97-AF65-F5344CB8AC3E}">
        <p14:creationId xmlns:p14="http://schemas.microsoft.com/office/powerpoint/2010/main" val="3231751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pic>
        <p:nvPicPr>
          <p:cNvPr id="4" name="Picture 3" descr="tall man next to a big ruler held by a small girl"/>
          <p:cNvPicPr>
            <a:picLocks noChangeAspect="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21473" y="432262"/>
            <a:ext cx="1549053" cy="3864435"/>
          </a:xfrm>
          <a:prstGeom prst="rect">
            <a:avLst/>
          </a:prstGeom>
        </p:spPr>
      </p:pic>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91035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_source.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subTnLst>
                                    <p:audio>
                                      <p:cMediaNode>
                                        <p:cTn display="0" masterRel="sameClick">
                                          <p:stCondLst>
                                            <p:cond evt="begin" delay="0">
                                              <p:tn val="15"/>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373907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_sourc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673" y="1038916"/>
            <a:ext cx="10515600" cy="1325563"/>
          </a:xfrm>
        </p:spPr>
        <p:txBody>
          <a:bodyPr>
            <a:normAutofit fontScale="90000"/>
          </a:bodyPr>
          <a:lstStyle/>
          <a:p>
            <a:r>
              <a:rPr lang="en-GB" sz="26700" b="1" dirty="0">
                <a:solidFill>
                  <a:srgbClr val="FFCC00"/>
                </a:solidFill>
              </a:rPr>
              <a:t>ß</a:t>
            </a:r>
            <a:br>
              <a:rPr lang="en-GB" sz="9600" b="1" dirty="0"/>
            </a:br>
            <a:endParaRPr lang="en-GB" dirty="0"/>
          </a:p>
        </p:txBody>
      </p:sp>
      <p:pic>
        <p:nvPicPr>
          <p:cNvPr id="4" name="Picture 3" descr="tall man next to a big ruler held by a small girl"/>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321473" y="432262"/>
            <a:ext cx="1549053" cy="3864435"/>
          </a:xfrm>
          <a:prstGeom prst="rect">
            <a:avLst/>
          </a:prstGeom>
        </p:spPr>
      </p:pic>
      <p:sp>
        <p:nvSpPr>
          <p:cNvPr id="2" name="Rectangle 1"/>
          <p:cNvSpPr/>
          <p:nvPr/>
        </p:nvSpPr>
        <p:spPr>
          <a:xfrm>
            <a:off x="4323720" y="4193275"/>
            <a:ext cx="3544560" cy="1938992"/>
          </a:xfrm>
          <a:prstGeom prst="rect">
            <a:avLst/>
          </a:prstGeom>
        </p:spPr>
        <p:txBody>
          <a:bodyPr wrap="none">
            <a:spAutoFit/>
          </a:bodyPr>
          <a:lstStyle/>
          <a:p>
            <a:pPr algn="ctr">
              <a:defRPr/>
            </a:pPr>
            <a:r>
              <a:rPr lang="en-GB" sz="12000" dirty="0" err="1">
                <a:solidFill>
                  <a:srgbClr val="002060"/>
                </a:solidFill>
                <a:latin typeface="Century Gothic" panose="020B0502020202020204" pitchFamily="34" charset="0"/>
              </a:rPr>
              <a:t>gro</a:t>
            </a:r>
            <a:r>
              <a:rPr lang="en-GB" sz="12000" dirty="0" err="1">
                <a:solidFill>
                  <a:srgbClr val="FFC000"/>
                </a:solidFill>
                <a:latin typeface="Century Gothic" panose="020B0502020202020204" pitchFamily="34" charset="0"/>
              </a:rPr>
              <a:t>ß</a:t>
            </a:r>
            <a:endParaRPr lang="en-GB" sz="12000"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431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0E57-5800-3D44-8FC4-43F40230E363}"/>
              </a:ext>
            </a:extLst>
          </p:cNvPr>
          <p:cNvSpPr>
            <a:spLocks noGrp="1"/>
          </p:cNvSpPr>
          <p:nvPr>
            <p:ph type="title"/>
          </p:nvPr>
        </p:nvSpPr>
        <p:spPr>
          <a:xfrm>
            <a:off x="4896059" y="378648"/>
            <a:ext cx="2386263" cy="1237704"/>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7" name="Rectangle 6"/>
          <p:cNvSpPr/>
          <p:nvPr/>
        </p:nvSpPr>
        <p:spPr>
          <a:xfrm>
            <a:off x="4603526" y="4357043"/>
            <a:ext cx="303242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damal</a:t>
            </a:r>
            <a:r>
              <a:rPr lang="en-GB" sz="5400" dirty="0" err="1">
                <a:solidFill>
                  <a:srgbClr val="FFCC00"/>
                </a:solidFill>
                <a:latin typeface="Century Gothic" panose="020B0502020202020204" pitchFamily="34" charset="0"/>
              </a:rPr>
              <a:t>s</a:t>
            </a:r>
            <a:endParaRPr lang="en-GB" sz="5400" i="1"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pic>
        <p:nvPicPr>
          <p:cNvPr id="3" name="Picture 2" descr="football"/>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0717" y="1541757"/>
            <a:ext cx="1208558" cy="1214662"/>
          </a:xfrm>
          <a:prstGeom prst="rect">
            <a:avLst/>
          </a:prstGeom>
        </p:spPr>
      </p:pic>
      <p:pic>
        <p:nvPicPr>
          <p:cNvPr id="11" name="Picture 10" descr="man walking away from parked car"/>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075294" y="3962403"/>
            <a:ext cx="2108381" cy="2108381"/>
          </a:xfrm>
          <a:prstGeom prst="rect">
            <a:avLst/>
          </a:prstGeom>
        </p:spPr>
      </p:pic>
      <p:sp>
        <p:nvSpPr>
          <p:cNvPr id="12" name="TextBox 11"/>
          <p:cNvSpPr txBox="1"/>
          <p:nvPr/>
        </p:nvSpPr>
        <p:spPr>
          <a:xfrm>
            <a:off x="6119737" y="5385354"/>
            <a:ext cx="1101584" cy="584775"/>
          </a:xfrm>
          <a:prstGeom prst="rect">
            <a:avLst/>
          </a:prstGeom>
          <a:solidFill>
            <a:srgbClr val="FFCC00"/>
          </a:solidFill>
        </p:spPr>
        <p:txBody>
          <a:bodyPr wrap="none" rtlCol="0">
            <a:spAutoFit/>
          </a:bodyPr>
          <a:lstStyle/>
          <a:p>
            <a:r>
              <a:rPr lang="en-GB" sz="3200" b="1" dirty="0">
                <a:solidFill>
                  <a:srgbClr val="002060"/>
                </a:solidFill>
                <a:latin typeface="Century Gothic" panose="020B0502020202020204" pitchFamily="34" charset="0"/>
              </a:rPr>
              <a:t>2019</a:t>
            </a:r>
          </a:p>
        </p:txBody>
      </p:sp>
      <p:sp>
        <p:nvSpPr>
          <p:cNvPr id="13" name="TextBox 12"/>
          <p:cNvSpPr txBox="1"/>
          <p:nvPr/>
        </p:nvSpPr>
        <p:spPr>
          <a:xfrm>
            <a:off x="4923583" y="5385354"/>
            <a:ext cx="1101584" cy="584775"/>
          </a:xfrm>
          <a:prstGeom prst="rect">
            <a:avLst/>
          </a:prstGeom>
          <a:solidFill>
            <a:srgbClr val="FFCC00"/>
          </a:solidFill>
        </p:spPr>
        <p:txBody>
          <a:bodyPr wrap="none" rtlCol="0">
            <a:spAutoFit/>
          </a:bodyPr>
          <a:lstStyle/>
          <a:p>
            <a:r>
              <a:rPr lang="en-GB" sz="3200" b="1" dirty="0">
                <a:solidFill>
                  <a:srgbClr val="002060"/>
                </a:solidFill>
                <a:latin typeface="Century Gothic" panose="020B0502020202020204" pitchFamily="34" charset="0"/>
              </a:rPr>
              <a:t>1919</a:t>
            </a:r>
          </a:p>
        </p:txBody>
      </p:sp>
      <p:cxnSp>
        <p:nvCxnSpPr>
          <p:cNvPr id="14" name="Straight Arrow Connector 13" descr="arrow pointing to the number 1919"/>
          <p:cNvCxnSpPr/>
          <p:nvPr/>
        </p:nvCxnSpPr>
        <p:spPr>
          <a:xfrm>
            <a:off x="4260731" y="4792943"/>
            <a:ext cx="563208" cy="689688"/>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ca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45295" y="4974299"/>
            <a:ext cx="1376091" cy="1032068"/>
          </a:xfrm>
          <a:prstGeom prst="rect">
            <a:avLst/>
          </a:prstGeom>
        </p:spPr>
      </p:pic>
      <p:sp>
        <p:nvSpPr>
          <p:cNvPr id="16" name="TextBox 15"/>
          <p:cNvSpPr txBox="1"/>
          <p:nvPr/>
        </p:nvSpPr>
        <p:spPr>
          <a:xfrm>
            <a:off x="1021897" y="4167854"/>
            <a:ext cx="1309974" cy="584775"/>
          </a:xfrm>
          <a:prstGeom prst="rect">
            <a:avLst/>
          </a:prstGeom>
          <a:solidFill>
            <a:srgbClr val="FFCC00"/>
          </a:solidFill>
        </p:spPr>
        <p:txBody>
          <a:bodyPr wrap="none" rtlCol="0">
            <a:spAutoFit/>
          </a:bodyPr>
          <a:lstStyle/>
          <a:p>
            <a:r>
              <a:rPr lang="en-GB" sz="3200" b="1" dirty="0" err="1">
                <a:solidFill>
                  <a:srgbClr val="002060"/>
                </a:solidFill>
                <a:latin typeface="Century Gothic" panose="020B0502020202020204" pitchFamily="34" charset="0"/>
              </a:rPr>
              <a:t>Misky</a:t>
            </a:r>
            <a:endParaRPr lang="en-GB" sz="3200" b="1" dirty="0">
              <a:solidFill>
                <a:srgbClr val="002060"/>
              </a:solidFill>
              <a:latin typeface="Century Gothic" panose="020B0502020202020204" pitchFamily="34" charset="0"/>
            </a:endParaRPr>
          </a:p>
        </p:txBody>
      </p:sp>
      <p:cxnSp>
        <p:nvCxnSpPr>
          <p:cNvPr id="17" name="Straight Arrow Connector 16" descr="arrow connecting the cat to its name 'Misky'"/>
          <p:cNvCxnSpPr/>
          <p:nvPr/>
        </p:nvCxnSpPr>
        <p:spPr>
          <a:xfrm>
            <a:off x="1982576" y="4714725"/>
            <a:ext cx="433781" cy="368315"/>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descr="stack of coins"/>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486743" y="1570495"/>
            <a:ext cx="696932" cy="985661"/>
          </a:xfrm>
          <a:prstGeom prst="rect">
            <a:avLst/>
          </a:prstGeom>
        </p:spPr>
      </p:pic>
      <p:pic>
        <p:nvPicPr>
          <p:cNvPr id="22" name="Picture 21" descr="one gold coin"/>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119397" y="2228074"/>
            <a:ext cx="608551" cy="258634"/>
          </a:xfrm>
          <a:prstGeom prst="rect">
            <a:avLst/>
          </a:prstGeom>
        </p:spPr>
      </p:pic>
      <p:cxnSp>
        <p:nvCxnSpPr>
          <p:cNvPr id="23" name="Straight Arrow Connector 22" descr="arrow pointing to one coin"/>
          <p:cNvCxnSpPr/>
          <p:nvPr/>
        </p:nvCxnSpPr>
        <p:spPr>
          <a:xfrm flipH="1">
            <a:off x="9739607" y="1532681"/>
            <a:ext cx="623718" cy="732516"/>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18" descr="red cross"/>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719799" y="2063322"/>
            <a:ext cx="509733" cy="44644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2FE84254-84FF-40CD-BFD0-7370E7413D12}"/>
              </a:ext>
            </a:extLst>
          </p:cNvPr>
          <p:cNvSpPr txBox="1"/>
          <p:nvPr/>
        </p:nvSpPr>
        <p:spPr>
          <a:xfrm>
            <a:off x="4276491" y="5973850"/>
            <a:ext cx="3469837" cy="400110"/>
          </a:xfrm>
          <a:prstGeom prst="rect">
            <a:avLst/>
          </a:prstGeom>
          <a:noFill/>
        </p:spPr>
        <p:txBody>
          <a:bodyPr wrap="square" rtlCol="0">
            <a:spAutoFit/>
          </a:bodyPr>
          <a:lstStyle/>
          <a:p>
            <a:pPr algn="ctr"/>
            <a:r>
              <a:rPr lang="en-GB" sz="2000" dirty="0">
                <a:solidFill>
                  <a:srgbClr val="1F4E79"/>
                </a:solidFill>
                <a:latin typeface="Century Gothic" panose="020B0502020202020204" pitchFamily="34" charset="0"/>
              </a:rPr>
              <a:t>[back then]</a:t>
            </a:r>
          </a:p>
        </p:txBody>
      </p:sp>
    </p:spTree>
    <p:extLst>
      <p:ext uri="{BB962C8B-B14F-4D97-AF65-F5344CB8AC3E}">
        <p14:creationId xmlns:p14="http://schemas.microsoft.com/office/powerpoint/2010/main" val="1894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subTnLst>
                                    <p:audio>
                                      <p:cMediaNode>
                                        <p:cTn display="0" masterRel="sameClick">
                                          <p:stCondLst>
                                            <p:cond evt="begin" delay="0">
                                              <p:tn val="23"/>
                                            </p:cond>
                                          </p:stCondLst>
                                          <p:endCondLst>
                                            <p:cond evt="onStopAudio" delay="0">
                                              <p:tgtEl>
                                                <p:sldTgt/>
                                              </p:tgtEl>
                                            </p:cond>
                                          </p:endCondLst>
                                        </p:cTn>
                                        <p:tgtEl>
                                          <p:sndTgt r:embed="rId5" name="Fussball.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subTnLst>
                                    <p:audio>
                                      <p:cMediaNode>
                                        <p:cTn display="0" masterRel="sameClick">
                                          <p:stCondLst>
                                            <p:cond evt="begin" delay="0">
                                              <p:tn val="28"/>
                                            </p:cond>
                                          </p:stCondLst>
                                          <p:endCondLst>
                                            <p:cond evt="onStopAudio" delay="0">
                                              <p:tgtEl>
                                                <p:sldTgt/>
                                              </p:tgtEl>
                                            </p:cond>
                                          </p:endCondLst>
                                        </p:cTn>
                                        <p:tgtEl>
                                          <p:sndTgt r:embed="rId6" name="ein bissch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subTnLst>
                                    <p:audio>
                                      <p:cMediaNode>
                                        <p:cTn display="0" masterRel="sameClick">
                                          <p:stCondLst>
                                            <p:cond evt="begin" delay="0">
                                              <p:tn val="33"/>
                                            </p:cond>
                                          </p:stCondLst>
                                          <p:endCondLst>
                                            <p:cond evt="onStopAudio" delay="0">
                                              <p:tgtEl>
                                                <p:sldTgt/>
                                              </p:tgtEl>
                                            </p:cond>
                                          </p:endCondLst>
                                        </p:cTn>
                                        <p:tgtEl>
                                          <p:sndTgt r:embed="rId6" name="ein bisschen.wav"/>
                                        </p:tgtEl>
                                      </p:cMediaNode>
                                    </p:audio>
                                  </p:subTnLst>
                                </p:cTn>
                              </p:par>
                              <p:par>
                                <p:cTn id="36" presetID="10" presetClass="entr" presetSubtype="0"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500"/>
                                        <p:tgtEl>
                                          <p:spTgt spid="22"/>
                                        </p:tgtEl>
                                      </p:cBhvr>
                                    </p:animEffec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subTnLst>
                                    <p:audio>
                                      <p:cMediaNode>
                                        <p:cTn display="0" masterRel="sameClick">
                                          <p:stCondLst>
                                            <p:cond evt="begin" delay="0">
                                              <p:tn val="47"/>
                                            </p:cond>
                                          </p:stCondLst>
                                          <p:endCondLst>
                                            <p:cond evt="onStopAudio" delay="0">
                                              <p:tgtEl>
                                                <p:sldTgt/>
                                              </p:tgtEl>
                                            </p:cond>
                                          </p:endCondLst>
                                        </p:cTn>
                                        <p:tgtEl>
                                          <p:sndTgt r:embed="rId7" name="heissen.wav"/>
                                        </p:tgtEl>
                                      </p:cMediaNode>
                                    </p:audio>
                                  </p:sub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subTnLst>
                                    <p:audio>
                                      <p:cMediaNode>
                                        <p:cTn display="0" masterRel="sameClick">
                                          <p:stCondLst>
                                            <p:cond evt="begin" delay="0">
                                              <p:tn val="52"/>
                                            </p:cond>
                                          </p:stCondLst>
                                          <p:endCondLst>
                                            <p:cond evt="onStopAudio" delay="0">
                                              <p:tgtEl>
                                                <p:sldTgt/>
                                              </p:tgtEl>
                                            </p:cond>
                                          </p:endCondLst>
                                        </p:cTn>
                                        <p:tgtEl>
                                          <p:sndTgt r:embed="rId7" name="heissen.wav"/>
                                        </p:tgtEl>
                                      </p:cMediaNode>
                                    </p:audio>
                                  </p:subTnLst>
                                </p:cTn>
                              </p:par>
                              <p:par>
                                <p:cTn id="55" presetID="10"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par>
                                <p:cTn id="58" presetID="10"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500"/>
                                        <p:tgtEl>
                                          <p:spTgt spid="7"/>
                                        </p:tgtEl>
                                      </p:cBhvr>
                                    </p:animEffect>
                                  </p:childTnLst>
                                  <p:subTnLst>
                                    <p:audio>
                                      <p:cMediaNode>
                                        <p:cTn display="0" masterRel="sameClick">
                                          <p:stCondLst>
                                            <p:cond evt="begin" delay="0">
                                              <p:tn val="63"/>
                                            </p:cond>
                                          </p:stCondLst>
                                          <p:endCondLst>
                                            <p:cond evt="onStopAudio" delay="0">
                                              <p:tgtEl>
                                                <p:sldTgt/>
                                              </p:tgtEl>
                                            </p:cond>
                                          </p:endCondLst>
                                        </p:cTn>
                                        <p:tgtEl>
                                          <p:sndTgt r:embed="rId8" name="damals.wav"/>
                                        </p:tgtEl>
                                      </p:cMediaNode>
                                    </p:audio>
                                  </p:sub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subTnLst>
                                    <p:audio>
                                      <p:cMediaNode>
                                        <p:cTn display="0" masterRel="sameClick">
                                          <p:stCondLst>
                                            <p:cond evt="begin" delay="0">
                                              <p:tn val="68"/>
                                            </p:cond>
                                          </p:stCondLst>
                                          <p:endCondLst>
                                            <p:cond evt="onStopAudio" delay="0">
                                              <p:tgtEl>
                                                <p:sldTgt/>
                                              </p:tgtEl>
                                            </p:cond>
                                          </p:endCondLst>
                                        </p:cTn>
                                        <p:tgtEl>
                                          <p:sndTgt r:embed="rId8" name="damals.wav"/>
                                        </p:tgtEl>
                                      </p:cMediaNode>
                                    </p:audio>
                                  </p:subTnLst>
                                </p:cTn>
                              </p:par>
                              <p:par>
                                <p:cTn id="71" presetID="10" presetClass="entr"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fade">
                                      <p:cBhvr>
                                        <p:cTn id="73" dur="500"/>
                                        <p:tgtEl>
                                          <p:spTgt spid="1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500"/>
                                        <p:tgtEl>
                                          <p:spTgt spid="1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500"/>
                                        <p:tgtEl>
                                          <p:spTgt spid="9"/>
                                        </p:tgtEl>
                                      </p:cBhvr>
                                    </p:animEffect>
                                  </p:childTnLst>
                                  <p:subTnLst>
                                    <p:audio>
                                      <p:cMediaNode>
                                        <p:cTn display="0" masterRel="sameClick">
                                          <p:stCondLst>
                                            <p:cond evt="begin" delay="0">
                                              <p:tn val="82"/>
                                            </p:cond>
                                          </p:stCondLst>
                                          <p:endCondLst>
                                            <p:cond evt="onStopAudio" delay="0">
                                              <p:tgtEl>
                                                <p:sldTgt/>
                                              </p:tgtEl>
                                            </p:cond>
                                          </p:endCondLst>
                                        </p:cTn>
                                        <p:tgtEl>
                                          <p:sndTgt r:embed="rId9" name="lassen.wav"/>
                                        </p:tgtEl>
                                      </p:cMediaNode>
                                    </p:audio>
                                  </p:subTnLst>
                                </p:cTn>
                              </p:par>
                            </p:childTnLst>
                          </p:cTn>
                        </p:par>
                      </p:childTnLst>
                    </p:cTn>
                  </p:par>
                  <p:par>
                    <p:cTn id="85" fill="hold">
                      <p:stCondLst>
                        <p:cond delay="indefinite"/>
                      </p:stCondLst>
                      <p:childTnLst>
                        <p:par>
                          <p:cTn id="86" fill="hold">
                            <p:stCondLst>
                              <p:cond delay="0"/>
                            </p:stCondLst>
                            <p:childTnLst>
                              <p:par>
                                <p:cTn id="87" presetID="10" presetClass="entr" presetSubtype="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fade">
                                      <p:cBhvr>
                                        <p:cTn id="89" dur="500"/>
                                        <p:tgtEl>
                                          <p:spTgt spid="11"/>
                                        </p:tgtEl>
                                      </p:cBhvr>
                                    </p:animEffect>
                                  </p:childTnLst>
                                  <p:subTnLst>
                                    <p:audio>
                                      <p:cMediaNode>
                                        <p:cTn display="0" masterRel="sameClick">
                                          <p:stCondLst>
                                            <p:cond evt="begin" delay="0">
                                              <p:tn val="87"/>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P spid="12" grpId="0" animBg="1"/>
      <p:bldP spid="13" grpId="0" animBg="1"/>
      <p:bldP spid="16"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0693C-B70E-5D4E-82E4-FB7EFFD47A35}"/>
              </a:ext>
            </a:extLst>
          </p:cNvPr>
          <p:cNvSpPr>
            <a:spLocks noGrp="1"/>
          </p:cNvSpPr>
          <p:nvPr>
            <p:ph type="title"/>
          </p:nvPr>
        </p:nvSpPr>
        <p:spPr>
          <a:xfrm>
            <a:off x="5189988" y="285757"/>
            <a:ext cx="1812022" cy="1410012"/>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7" name="Rectangle 6"/>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damal</a:t>
            </a:r>
            <a:r>
              <a:rPr lang="en-GB" sz="5400" dirty="0" err="1">
                <a:solidFill>
                  <a:srgbClr val="FFCC00"/>
                </a:solidFill>
                <a:latin typeface="Century Gothic" panose="020B0502020202020204" pitchFamily="34" charset="0"/>
              </a:rPr>
              <a:t>s</a:t>
            </a:r>
            <a:endParaRPr lang="en-GB" sz="5400" i="1"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10"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Tree>
    <p:extLst>
      <p:ext uri="{BB962C8B-B14F-4D97-AF65-F5344CB8AC3E}">
        <p14:creationId xmlns:p14="http://schemas.microsoft.com/office/powerpoint/2010/main" val="128746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subTnLst>
                                    <p:audio>
                                      <p:cMediaNode>
                                        <p:cTn display="0" masterRel="sameClick">
                                          <p:stCondLst>
                                            <p:cond evt="begin" delay="0">
                                              <p:tn val="10"/>
                                            </p:cond>
                                          </p:stCondLst>
                                          <p:endCondLst>
                                            <p:cond evt="onStopAudio" delay="0">
                                              <p:tgtEl>
                                                <p:sldTgt/>
                                              </p:tgtEl>
                                            </p:cond>
                                          </p:endCondLst>
                                        </p:cTn>
                                        <p:tgtEl>
                                          <p:sndTgt r:embed="rId4" name="gross.wav"/>
                                        </p:tgtEl>
                                      </p:cMediaNode>
                                    </p:audio>
                                  </p:sub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subTnLst>
                                    <p:audio>
                                      <p:cMediaNode>
                                        <p:cTn display="0" masterRel="sameClick">
                                          <p:stCondLst>
                                            <p:cond evt="begin" delay="0">
                                              <p:tn val="18"/>
                                            </p:cond>
                                          </p:stCondLst>
                                          <p:endCondLst>
                                            <p:cond evt="onStopAudio" delay="0">
                                              <p:tgtEl>
                                                <p:sldTgt/>
                                              </p:tgtEl>
                                            </p:cond>
                                          </p:endCondLst>
                                        </p:cTn>
                                        <p:tgtEl>
                                          <p:sndTgt r:embed="rId5" name="Fussball.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subTnLst>
                                    <p:audio>
                                      <p:cMediaNode>
                                        <p:cTn display="0" masterRel="sameClick">
                                          <p:stCondLst>
                                            <p:cond evt="begin" delay="0">
                                              <p:tn val="23"/>
                                            </p:cond>
                                          </p:stCondLst>
                                          <p:endCondLst>
                                            <p:cond evt="onStopAudio" delay="0">
                                              <p:tgtEl>
                                                <p:sldTgt/>
                                              </p:tgtEl>
                                            </p:cond>
                                          </p:endCondLst>
                                        </p:cTn>
                                        <p:tgtEl>
                                          <p:sndTgt r:embed="rId6" name="ein bisschen.wav"/>
                                        </p:tgtEl>
                                      </p:cMediaNode>
                                    </p:audio>
                                  </p:sub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subTnLst>
                                    <p:audio>
                                      <p:cMediaNode>
                                        <p:cTn display="0" masterRel="sameClick">
                                          <p:stCondLst>
                                            <p:cond evt="begin" delay="0">
                                              <p:tn val="28"/>
                                            </p:cond>
                                          </p:stCondLst>
                                          <p:endCondLst>
                                            <p:cond evt="onStopAudio" delay="0">
                                              <p:tgtEl>
                                                <p:sldTgt/>
                                              </p:tgtEl>
                                            </p:cond>
                                          </p:endCondLst>
                                        </p:cTn>
                                        <p:tgtEl>
                                          <p:sndTgt r:embed="rId7" name="heissen.wav"/>
                                        </p:tgtEl>
                                      </p:cMediaNode>
                                    </p:audio>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subTnLst>
                                    <p:audio>
                                      <p:cMediaNode>
                                        <p:cTn display="0" masterRel="sameClick">
                                          <p:stCondLst>
                                            <p:cond evt="begin" delay="0">
                                              <p:tn val="33"/>
                                            </p:cond>
                                          </p:stCondLst>
                                          <p:endCondLst>
                                            <p:cond evt="onStopAudio" delay="0">
                                              <p:tgtEl>
                                                <p:sldTgt/>
                                              </p:tgtEl>
                                            </p:cond>
                                          </p:endCondLst>
                                        </p:cTn>
                                        <p:tgtEl>
                                          <p:sndTgt r:embed="rId8" name="damals.wav"/>
                                        </p:tgtEl>
                                      </p:cMediaNode>
                                    </p:audio>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9" name="lasse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7"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B79A-C22B-5240-BE9E-09CEDEEF562A}"/>
              </a:ext>
            </a:extLst>
          </p:cNvPr>
          <p:cNvSpPr>
            <a:spLocks noGrp="1"/>
          </p:cNvSpPr>
          <p:nvPr>
            <p:ph type="title"/>
          </p:nvPr>
        </p:nvSpPr>
        <p:spPr>
          <a:xfrm>
            <a:off x="5257007" y="226240"/>
            <a:ext cx="1664368" cy="1531744"/>
          </a:xfrm>
        </p:spPr>
        <p:txBody>
          <a:bodyPr>
            <a:noAutofit/>
          </a:bodyPr>
          <a:lstStyle/>
          <a:p>
            <a:pPr algn="ctr"/>
            <a:r>
              <a:rPr lang="en-GB" sz="9600" b="1" dirty="0" err="1">
                <a:solidFill>
                  <a:srgbClr val="002060"/>
                </a:solidFill>
              </a:rPr>
              <a:t>ß</a:t>
            </a:r>
            <a:endParaRPr lang="en-US" sz="9600" dirty="0"/>
          </a:p>
        </p:txBody>
      </p:sp>
      <p:sp>
        <p:nvSpPr>
          <p:cNvPr id="4" name="Rounded Rectangle 3"/>
          <p:cNvSpPr/>
          <p:nvPr/>
        </p:nvSpPr>
        <p:spPr>
          <a:xfrm>
            <a:off x="4187752" y="1974819"/>
            <a:ext cx="3802879" cy="2485422"/>
          </a:xfrm>
          <a:prstGeom prst="roundRect">
            <a:avLst/>
          </a:prstGeom>
          <a:solidFill>
            <a:schemeClr val="bg1"/>
          </a:solidFill>
          <a:ln w="571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6600" dirty="0" err="1">
                <a:solidFill>
                  <a:srgbClr val="002060"/>
                </a:solidFill>
                <a:latin typeface="Century Gothic" panose="020B0502020202020204" pitchFamily="34" charset="0"/>
              </a:rPr>
              <a:t>gro</a:t>
            </a:r>
            <a:r>
              <a:rPr lang="en-GB" sz="6600" dirty="0" err="1">
                <a:solidFill>
                  <a:srgbClr val="FFCC00"/>
                </a:solidFill>
                <a:latin typeface="Century Gothic" panose="020B0502020202020204" pitchFamily="34" charset="0"/>
              </a:rPr>
              <a:t>ß</a:t>
            </a:r>
            <a:endParaRPr lang="en-GB" sz="6600" dirty="0">
              <a:solidFill>
                <a:srgbClr val="002060"/>
              </a:solidFill>
              <a:latin typeface="Century Gothic" panose="020B0502020202020204" pitchFamily="34" charset="0"/>
            </a:endParaRPr>
          </a:p>
        </p:txBody>
      </p:sp>
      <p:sp>
        <p:nvSpPr>
          <p:cNvPr id="5" name="Rectangle 4"/>
          <p:cNvSpPr/>
          <p:nvPr/>
        </p:nvSpPr>
        <p:spPr>
          <a:xfrm>
            <a:off x="846500" y="527879"/>
            <a:ext cx="2545890"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Fu</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ball</a:t>
            </a:r>
            <a:endParaRPr lang="en-GB" sz="5400" dirty="0">
              <a:solidFill>
                <a:srgbClr val="FFCC00"/>
              </a:solidFill>
              <a:latin typeface="Century Gothic" panose="020B0502020202020204" pitchFamily="34" charset="0"/>
            </a:endParaRPr>
          </a:p>
        </p:txBody>
      </p:sp>
      <p:sp>
        <p:nvSpPr>
          <p:cNvPr id="6" name="Rectangle 5"/>
          <p:cNvSpPr/>
          <p:nvPr/>
        </p:nvSpPr>
        <p:spPr>
          <a:xfrm>
            <a:off x="7592036" y="527879"/>
            <a:ext cx="473189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ein</a:t>
            </a:r>
            <a:r>
              <a:rPr lang="en-GB" sz="5400" dirty="0">
                <a:solidFill>
                  <a:srgbClr val="002060"/>
                </a:solidFill>
                <a:latin typeface="Century Gothic" panose="020B0502020202020204" pitchFamily="34" charset="0"/>
              </a:rPr>
              <a:t> </a:t>
            </a:r>
            <a:r>
              <a:rPr lang="en-GB" sz="5400" dirty="0" err="1">
                <a:solidFill>
                  <a:srgbClr val="002060"/>
                </a:solidFill>
                <a:latin typeface="Century Gothic" panose="020B0502020202020204" pitchFamily="34" charset="0"/>
              </a:rPr>
              <a:t>bi</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chen</a:t>
            </a:r>
            <a:endParaRPr lang="en-GB" sz="5400" dirty="0">
              <a:solidFill>
                <a:srgbClr val="002060"/>
              </a:solidFill>
              <a:latin typeface="Century Gothic" panose="020B0502020202020204" pitchFamily="34" charset="0"/>
            </a:endParaRPr>
          </a:p>
        </p:txBody>
      </p:sp>
      <p:sp>
        <p:nvSpPr>
          <p:cNvPr id="8" name="Rectangle 7"/>
          <p:cNvSpPr/>
          <p:nvPr/>
        </p:nvSpPr>
        <p:spPr>
          <a:xfrm>
            <a:off x="203545" y="3137533"/>
            <a:ext cx="361665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hei</a:t>
            </a:r>
            <a:r>
              <a:rPr lang="en-GB" sz="5400" dirty="0" err="1">
                <a:solidFill>
                  <a:srgbClr val="FFCC00"/>
                </a:solidFill>
                <a:latin typeface="Century Gothic" panose="020B0502020202020204" pitchFamily="34" charset="0"/>
              </a:rPr>
              <a:t>ß</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sp>
        <p:nvSpPr>
          <p:cNvPr id="9" name="Rectangle 8"/>
          <p:cNvSpPr/>
          <p:nvPr/>
        </p:nvSpPr>
        <p:spPr>
          <a:xfrm>
            <a:off x="9075294" y="3217186"/>
            <a:ext cx="2206053" cy="923330"/>
          </a:xfrm>
          <a:prstGeom prst="rect">
            <a:avLst/>
          </a:prstGeom>
        </p:spPr>
        <p:txBody>
          <a:bodyPr wrap="none">
            <a:spAutoFit/>
          </a:bodyPr>
          <a:lstStyle/>
          <a:p>
            <a:pPr algn="ctr"/>
            <a:r>
              <a:rPr lang="en-GB" sz="5400" dirty="0" err="1">
                <a:solidFill>
                  <a:srgbClr val="002060"/>
                </a:solidFill>
                <a:latin typeface="Century Gothic" panose="020B0502020202020204" pitchFamily="34" charset="0"/>
              </a:rPr>
              <a:t>la</a:t>
            </a:r>
            <a:r>
              <a:rPr lang="en-GB" sz="5400" dirty="0" err="1">
                <a:solidFill>
                  <a:srgbClr val="FFCC00"/>
                </a:solidFill>
                <a:latin typeface="Century Gothic" panose="020B0502020202020204" pitchFamily="34" charset="0"/>
              </a:rPr>
              <a:t>ss</a:t>
            </a:r>
            <a:r>
              <a:rPr lang="en-GB" sz="5400" dirty="0" err="1">
                <a:solidFill>
                  <a:srgbClr val="002060"/>
                </a:solidFill>
                <a:latin typeface="Century Gothic" panose="020B0502020202020204" pitchFamily="34" charset="0"/>
              </a:rPr>
              <a:t>en</a:t>
            </a:r>
            <a:endParaRPr lang="en-GB" sz="5400" dirty="0">
              <a:solidFill>
                <a:srgbClr val="002060"/>
              </a:solidFill>
              <a:latin typeface="Century Gothic" panose="020B0502020202020204" pitchFamily="34" charset="0"/>
            </a:endParaRPr>
          </a:p>
        </p:txBody>
      </p:sp>
      <p:pic>
        <p:nvPicPr>
          <p:cNvPr id="10" name="Picture 9" descr="tall man next to a big ruler held by a small girl"/>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5745707" y="2131466"/>
            <a:ext cx="700585" cy="1249905"/>
          </a:xfrm>
          <a:prstGeom prst="rect">
            <a:avLst/>
          </a:prstGeom>
        </p:spPr>
      </p:pic>
      <p:sp>
        <p:nvSpPr>
          <p:cNvPr id="11" name="Rectangle 10"/>
          <p:cNvSpPr/>
          <p:nvPr/>
        </p:nvSpPr>
        <p:spPr>
          <a:xfrm>
            <a:off x="4608503" y="4621375"/>
            <a:ext cx="3032422" cy="923330"/>
          </a:xfrm>
          <a:prstGeom prst="rect">
            <a:avLst/>
          </a:prstGeom>
        </p:spPr>
        <p:txBody>
          <a:bodyPr wrap="square">
            <a:spAutoFit/>
          </a:bodyPr>
          <a:lstStyle/>
          <a:p>
            <a:pPr algn="ctr"/>
            <a:r>
              <a:rPr lang="en-GB" sz="5400" dirty="0" err="1">
                <a:solidFill>
                  <a:srgbClr val="002060"/>
                </a:solidFill>
                <a:latin typeface="Century Gothic" panose="020B0502020202020204" pitchFamily="34" charset="0"/>
              </a:rPr>
              <a:t>damal</a:t>
            </a:r>
            <a:r>
              <a:rPr lang="en-GB" sz="5400" dirty="0" err="1">
                <a:solidFill>
                  <a:srgbClr val="FFCC00"/>
                </a:solidFill>
                <a:latin typeface="Century Gothic" panose="020B0502020202020204" pitchFamily="34" charset="0"/>
              </a:rPr>
              <a:t>s</a:t>
            </a:r>
            <a:endParaRPr lang="en-GB" sz="5400" i="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23252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subTnLst>
                                    <p:audio>
                                      <p:cMediaNode>
                                        <p:cTn display="0" masterRel="sameClick">
                                          <p:stCondLst>
                                            <p:cond evt="begin" delay="0">
                                              <p:tn val="38"/>
                                            </p:cond>
                                          </p:stCondLst>
                                          <p:endCondLst>
                                            <p:cond evt="onStopAudio" delay="0">
                                              <p:tgtEl>
                                                <p:sldTgt/>
                                              </p:tgtEl>
                                            </p:cond>
                                          </p:endCondLst>
                                        </p:cTn>
                                        <p:tgtEl>
                                          <p:sndTgt r:embed="rId3" name="damal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P spid="6" grpId="0"/>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8A5CC01-7BB6-454C-9EFC-3A46EE70A8E9}"/>
              </a:ext>
            </a:extLst>
          </p:cNvPr>
          <p:cNvSpPr/>
          <p:nvPr/>
        </p:nvSpPr>
        <p:spPr>
          <a:xfrm>
            <a:off x="8558910" y="20353"/>
            <a:ext cx="3376245"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da</a:t>
            </a:r>
            <a:r>
              <a:rPr lang="en-GB" sz="5400" dirty="0">
                <a:solidFill>
                  <a:srgbClr val="EEC100"/>
                </a:solidFill>
                <a:latin typeface="Century Gothic" panose="020B0502020202020204" pitchFamily="34" charset="0"/>
              </a:rPr>
              <a:t>s</a:t>
            </a:r>
            <a:r>
              <a:rPr lang="en-GB" sz="5400" dirty="0">
                <a:solidFill>
                  <a:srgbClr val="FFCC00"/>
                </a:solidFill>
                <a:latin typeface="Century Gothic" panose="020B0502020202020204" pitchFamily="34" charset="0"/>
              </a:rPr>
              <a:t> </a:t>
            </a:r>
            <a:r>
              <a:rPr lang="en-GB" sz="5400" dirty="0">
                <a:solidFill>
                  <a:srgbClr val="1F4E79"/>
                </a:solidFill>
                <a:latin typeface="Century Gothic" panose="020B0502020202020204" pitchFamily="34" charset="0"/>
              </a:rPr>
              <a:t>E</a:t>
            </a:r>
            <a:r>
              <a:rPr lang="en-GB" sz="5400" dirty="0">
                <a:solidFill>
                  <a:srgbClr val="EEC100"/>
                </a:solidFill>
                <a:latin typeface="Century Gothic" panose="020B0502020202020204" pitchFamily="34" charset="0"/>
              </a:rPr>
              <a:t>ss</a:t>
            </a:r>
            <a:r>
              <a:rPr lang="en-GB" sz="5400" dirty="0">
                <a:solidFill>
                  <a:srgbClr val="1F4E79"/>
                </a:solidFill>
                <a:latin typeface="Century Gothic" panose="020B0502020202020204" pitchFamily="34" charset="0"/>
              </a:rPr>
              <a:t>en</a:t>
            </a:r>
          </a:p>
        </p:txBody>
      </p:sp>
      <p:sp>
        <p:nvSpPr>
          <p:cNvPr id="13" name="Rectangle 12">
            <a:extLst>
              <a:ext uri="{FF2B5EF4-FFF2-40B4-BE49-F238E27FC236}">
                <a16:creationId xmlns:a16="http://schemas.microsoft.com/office/drawing/2014/main" id="{DA0EB35D-2B1B-42B8-8651-848A2C821819}"/>
              </a:ext>
            </a:extLst>
          </p:cNvPr>
          <p:cNvSpPr/>
          <p:nvPr/>
        </p:nvSpPr>
        <p:spPr>
          <a:xfrm>
            <a:off x="9246597" y="704403"/>
            <a:ext cx="2688558"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ge</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und</a:t>
            </a:r>
            <a:endParaRPr lang="en-GB" sz="5400" dirty="0">
              <a:solidFill>
                <a:srgbClr val="1F4E79"/>
              </a:solidFill>
              <a:latin typeface="Century Gothic" panose="020B0502020202020204" pitchFamily="34" charset="0"/>
            </a:endParaRPr>
          </a:p>
        </p:txBody>
      </p:sp>
      <p:sp>
        <p:nvSpPr>
          <p:cNvPr id="14" name="Rectangle 13">
            <a:extLst>
              <a:ext uri="{FF2B5EF4-FFF2-40B4-BE49-F238E27FC236}">
                <a16:creationId xmlns:a16="http://schemas.microsoft.com/office/drawing/2014/main" id="{3500A1DE-AD60-42BE-B784-121372077F40}"/>
              </a:ext>
            </a:extLst>
          </p:cNvPr>
          <p:cNvSpPr/>
          <p:nvPr/>
        </p:nvSpPr>
        <p:spPr>
          <a:xfrm>
            <a:off x="9942301" y="1396156"/>
            <a:ext cx="1992854" cy="923330"/>
          </a:xfrm>
          <a:prstGeom prst="rect">
            <a:avLst/>
          </a:prstGeom>
        </p:spPr>
        <p:txBody>
          <a:bodyPr wrap="non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itzen</a:t>
            </a:r>
            <a:endParaRPr lang="en-GB" sz="5400" dirty="0">
              <a:solidFill>
                <a:srgbClr val="1F4E79"/>
              </a:solidFill>
              <a:latin typeface="Century Gothic" panose="020B0502020202020204" pitchFamily="34" charset="0"/>
            </a:endParaRPr>
          </a:p>
        </p:txBody>
      </p:sp>
      <p:sp>
        <p:nvSpPr>
          <p:cNvPr id="15" name="Rectangle 14">
            <a:extLst>
              <a:ext uri="{FF2B5EF4-FFF2-40B4-BE49-F238E27FC236}">
                <a16:creationId xmlns:a16="http://schemas.microsoft.com/office/drawing/2014/main" id="{F9824A54-6EBB-43D1-8D41-9C00AF9F0E65}"/>
              </a:ext>
            </a:extLst>
          </p:cNvPr>
          <p:cNvSpPr/>
          <p:nvPr/>
        </p:nvSpPr>
        <p:spPr>
          <a:xfrm>
            <a:off x="8776548" y="2068787"/>
            <a:ext cx="3180679"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zu</a:t>
            </a:r>
            <a:r>
              <a:rPr lang="en-GB" sz="5400" dirty="0">
                <a:solidFill>
                  <a:srgbClr val="1F4E79"/>
                </a:solidFill>
                <a:latin typeface="Century Gothic" panose="020B0502020202020204" pitchFamily="34" charset="0"/>
              </a:rPr>
              <a:t> </a:t>
            </a:r>
            <a:r>
              <a:rPr lang="en-GB" sz="5400" dirty="0" err="1">
                <a:solidFill>
                  <a:srgbClr val="1F4E79"/>
                </a:solidFill>
                <a:latin typeface="Century Gothic" panose="020B0502020202020204" pitchFamily="34" charset="0"/>
              </a:rPr>
              <a:t>Hau</a:t>
            </a: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e</a:t>
            </a:r>
            <a:endParaRPr lang="en-GB" sz="5400" dirty="0">
              <a:solidFill>
                <a:srgbClr val="1F4E79"/>
              </a:solidFill>
              <a:latin typeface="Century Gothic" panose="020B0502020202020204" pitchFamily="34" charset="0"/>
            </a:endParaRPr>
          </a:p>
        </p:txBody>
      </p:sp>
      <p:sp>
        <p:nvSpPr>
          <p:cNvPr id="16" name="Rectangle 15">
            <a:extLst>
              <a:ext uri="{FF2B5EF4-FFF2-40B4-BE49-F238E27FC236}">
                <a16:creationId xmlns:a16="http://schemas.microsoft.com/office/drawing/2014/main" id="{0E7E0CA9-B2EA-40D3-A8A1-EDBF3FA855A4}"/>
              </a:ext>
            </a:extLst>
          </p:cNvPr>
          <p:cNvSpPr/>
          <p:nvPr/>
        </p:nvSpPr>
        <p:spPr>
          <a:xfrm>
            <a:off x="9179581" y="2850692"/>
            <a:ext cx="2762295"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hä</a:t>
            </a:r>
            <a:r>
              <a:rPr lang="en-GB" sz="5400" dirty="0" err="1">
                <a:solidFill>
                  <a:srgbClr val="EEC100"/>
                </a:solidFill>
                <a:latin typeface="Century Gothic" panose="020B0502020202020204" pitchFamily="34" charset="0"/>
              </a:rPr>
              <a:t>ss</a:t>
            </a:r>
            <a:r>
              <a:rPr lang="en-GB" sz="5400" dirty="0" err="1">
                <a:solidFill>
                  <a:srgbClr val="1F4E79"/>
                </a:solidFill>
                <a:latin typeface="Century Gothic" panose="020B0502020202020204" pitchFamily="34" charset="0"/>
              </a:rPr>
              <a:t>lich</a:t>
            </a:r>
            <a:endParaRPr lang="en-GB" sz="5400" dirty="0">
              <a:solidFill>
                <a:srgbClr val="1F4E79"/>
              </a:solidFill>
              <a:latin typeface="Century Gothic" panose="020B0502020202020204" pitchFamily="34" charset="0"/>
            </a:endParaRPr>
          </a:p>
        </p:txBody>
      </p:sp>
      <p:grpSp>
        <p:nvGrpSpPr>
          <p:cNvPr id="4" name="Group 3">
            <a:extLst>
              <a:ext uri="{FF2B5EF4-FFF2-40B4-BE49-F238E27FC236}">
                <a16:creationId xmlns:a16="http://schemas.microsoft.com/office/drawing/2014/main" id="{EBEF8E6C-1B6C-45A2-A3F9-6F98ADEC06E0}"/>
              </a:ext>
            </a:extLst>
          </p:cNvPr>
          <p:cNvGrpSpPr/>
          <p:nvPr/>
        </p:nvGrpSpPr>
        <p:grpSpPr>
          <a:xfrm>
            <a:off x="347773" y="76201"/>
            <a:ext cx="2164600" cy="3067050"/>
            <a:chOff x="685800" y="2406849"/>
            <a:chExt cx="2609850" cy="3784402"/>
          </a:xfrm>
        </p:grpSpPr>
        <p:pic>
          <p:nvPicPr>
            <p:cNvPr id="1026" name="Picture 2" descr="Image result for buzzing bee">
              <a:extLst>
                <a:ext uri="{FF2B5EF4-FFF2-40B4-BE49-F238E27FC236}">
                  <a16:creationId xmlns:a16="http://schemas.microsoft.com/office/drawing/2014/main" id="{0C830AA4-08D5-4CFD-9588-0AD899CAA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17"/>
            <a:stretch/>
          </p:blipFill>
          <p:spPr bwMode="auto">
            <a:xfrm>
              <a:off x="746952" y="3185799"/>
              <a:ext cx="2434398" cy="191900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Flowchart: Alternate Process 1">
              <a:extLst>
                <a:ext uri="{FF2B5EF4-FFF2-40B4-BE49-F238E27FC236}">
                  <a16:creationId xmlns:a16="http://schemas.microsoft.com/office/drawing/2014/main" id="{8E369C93-0D8E-4C18-8D53-DD74C938EC8F}"/>
                </a:ext>
              </a:extLst>
            </p:cNvPr>
            <p:cNvSpPr/>
            <p:nvPr/>
          </p:nvSpPr>
          <p:spPr>
            <a:xfrm>
              <a:off x="685800"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 name="Group 4">
            <a:extLst>
              <a:ext uri="{FF2B5EF4-FFF2-40B4-BE49-F238E27FC236}">
                <a16:creationId xmlns:a16="http://schemas.microsoft.com/office/drawing/2014/main" id="{C326B7C0-4B3E-4CB4-BE11-2B67417D9B7C}"/>
              </a:ext>
            </a:extLst>
          </p:cNvPr>
          <p:cNvGrpSpPr/>
          <p:nvPr/>
        </p:nvGrpSpPr>
        <p:grpSpPr>
          <a:xfrm>
            <a:off x="317129" y="3253978"/>
            <a:ext cx="2235571" cy="3051572"/>
            <a:chOff x="9210675" y="2406849"/>
            <a:chExt cx="2609850" cy="3784402"/>
          </a:xfrm>
        </p:grpSpPr>
        <p:pic>
          <p:nvPicPr>
            <p:cNvPr id="1028" name="Picture 4" descr="Image result for hissing snake clipart">
              <a:extLst>
                <a:ext uri="{FF2B5EF4-FFF2-40B4-BE49-F238E27FC236}">
                  <a16:creationId xmlns:a16="http://schemas.microsoft.com/office/drawing/2014/main" id="{E66B200C-075E-427F-AA9F-CB240246A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7097">
              <a:off x="9325011" y="3579758"/>
              <a:ext cx="2415740" cy="1572838"/>
            </a:xfrm>
            <a:prstGeom prst="rect">
              <a:avLst/>
            </a:prstGeom>
            <a:noFill/>
            <a:extLst>
              <a:ext uri="{909E8E84-426E-40DD-AFC4-6F175D3DCCD1}">
                <a14:hiddenFill xmlns:a14="http://schemas.microsoft.com/office/drawing/2010/main">
                  <a:solidFill>
                    <a:srgbClr val="FFFFFF"/>
                  </a:solidFill>
                </a14:hiddenFill>
              </a:ext>
            </a:extLst>
          </p:spPr>
        </p:pic>
        <p:sp>
          <p:nvSpPr>
            <p:cNvPr id="17" name="Flowchart: Alternate Process 16">
              <a:extLst>
                <a:ext uri="{FF2B5EF4-FFF2-40B4-BE49-F238E27FC236}">
                  <a16:creationId xmlns:a16="http://schemas.microsoft.com/office/drawing/2014/main" id="{2CF3683D-F4B6-46E5-B0A2-FF714FEAD3AA}"/>
                </a:ext>
              </a:extLst>
            </p:cNvPr>
            <p:cNvSpPr/>
            <p:nvPr/>
          </p:nvSpPr>
          <p:spPr>
            <a:xfrm>
              <a:off x="9210675" y="2406849"/>
              <a:ext cx="2609850" cy="3784402"/>
            </a:xfrm>
            <a:prstGeom prst="flowChartAlternateProcess">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8" name="Rectangle 17">
            <a:extLst>
              <a:ext uri="{FF2B5EF4-FFF2-40B4-BE49-F238E27FC236}">
                <a16:creationId xmlns:a16="http://schemas.microsoft.com/office/drawing/2014/main" id="{084C9D57-A08B-472D-BA09-393938162BBA}"/>
              </a:ext>
            </a:extLst>
          </p:cNvPr>
          <p:cNvSpPr/>
          <p:nvPr/>
        </p:nvSpPr>
        <p:spPr>
          <a:xfrm>
            <a:off x="9867590" y="4046965"/>
            <a:ext cx="2007281" cy="923330"/>
          </a:xfrm>
          <a:prstGeom prst="rect">
            <a:avLst/>
          </a:prstGeom>
        </p:spPr>
        <p:txBody>
          <a:bodyPr wrap="none">
            <a:spAutoFit/>
          </a:bodyPr>
          <a:lstStyle/>
          <a:p>
            <a:pPr algn="ctr"/>
            <a:r>
              <a:rPr lang="en-GB" sz="5400" dirty="0">
                <a:solidFill>
                  <a:srgbClr val="EEC100"/>
                </a:solidFill>
                <a:latin typeface="Century Gothic" panose="020B0502020202020204" pitchFamily="34" charset="0"/>
              </a:rPr>
              <a:t>s</a:t>
            </a:r>
            <a:r>
              <a:rPr lang="en-GB" sz="5400" dirty="0">
                <a:solidFill>
                  <a:srgbClr val="1F4E79"/>
                </a:solidFill>
                <a:latin typeface="Century Gothic" panose="020B0502020202020204" pitchFamily="34" charset="0"/>
              </a:rPr>
              <a:t>uper</a:t>
            </a:r>
          </a:p>
        </p:txBody>
      </p:sp>
      <p:sp>
        <p:nvSpPr>
          <p:cNvPr id="19" name="Rectangle 18">
            <a:extLst>
              <a:ext uri="{FF2B5EF4-FFF2-40B4-BE49-F238E27FC236}">
                <a16:creationId xmlns:a16="http://schemas.microsoft.com/office/drawing/2014/main" id="{B2CECAC4-B73D-4686-8C29-33EA7728FDC8}"/>
              </a:ext>
            </a:extLst>
          </p:cNvPr>
          <p:cNvSpPr/>
          <p:nvPr/>
        </p:nvSpPr>
        <p:spPr>
          <a:xfrm>
            <a:off x="8120317" y="4702936"/>
            <a:ext cx="3754554" cy="923330"/>
          </a:xfrm>
          <a:prstGeom prst="rect">
            <a:avLst/>
          </a:prstGeom>
        </p:spPr>
        <p:txBody>
          <a:bodyPr wrap="none">
            <a:spAutoFit/>
          </a:bodyPr>
          <a:lstStyle/>
          <a:p>
            <a:pPr algn="ctr"/>
            <a:r>
              <a:rPr lang="en-GB" sz="5400" dirty="0" err="1">
                <a:solidFill>
                  <a:srgbClr val="1F4E79"/>
                </a:solidFill>
                <a:latin typeface="Century Gothic" panose="020B0502020202020204" pitchFamily="34" charset="0"/>
              </a:rPr>
              <a:t>intere</a:t>
            </a:r>
            <a:r>
              <a:rPr lang="en-GB" sz="5400" dirty="0" err="1">
                <a:solidFill>
                  <a:srgbClr val="EEC100"/>
                </a:solidFill>
                <a:latin typeface="Century Gothic" panose="020B0502020202020204" pitchFamily="34" charset="0"/>
              </a:rPr>
              <a:t>ss</a:t>
            </a:r>
            <a:r>
              <a:rPr lang="en-GB" sz="5400" dirty="0" err="1">
                <a:solidFill>
                  <a:srgbClr val="1F4E79"/>
                </a:solidFill>
                <a:latin typeface="Century Gothic" panose="020B0502020202020204" pitchFamily="34" charset="0"/>
              </a:rPr>
              <a:t>ant</a:t>
            </a:r>
            <a:endParaRPr lang="en-GB" sz="5400" dirty="0">
              <a:solidFill>
                <a:srgbClr val="1F4E79"/>
              </a:solidFill>
              <a:latin typeface="Century Gothic" panose="020B0502020202020204" pitchFamily="34" charset="0"/>
            </a:endParaRPr>
          </a:p>
        </p:txBody>
      </p:sp>
      <p:sp>
        <p:nvSpPr>
          <p:cNvPr id="20" name="Rectangle 19">
            <a:extLst>
              <a:ext uri="{FF2B5EF4-FFF2-40B4-BE49-F238E27FC236}">
                <a16:creationId xmlns:a16="http://schemas.microsoft.com/office/drawing/2014/main" id="{3FAE5D11-1745-47D9-B2AF-9B3AF4436481}"/>
              </a:ext>
            </a:extLst>
          </p:cNvPr>
          <p:cNvSpPr/>
          <p:nvPr/>
        </p:nvSpPr>
        <p:spPr>
          <a:xfrm>
            <a:off x="10970456" y="3430907"/>
            <a:ext cx="904415" cy="923330"/>
          </a:xfrm>
          <a:prstGeom prst="rect">
            <a:avLst/>
          </a:prstGeom>
        </p:spPr>
        <p:txBody>
          <a:bodyPr wrap="none">
            <a:spAutoFit/>
          </a:bodyPr>
          <a:lstStyle/>
          <a:p>
            <a:pPr algn="ctr"/>
            <a:r>
              <a:rPr lang="en-GB" sz="5400" dirty="0">
                <a:solidFill>
                  <a:srgbClr val="1F4E79"/>
                </a:solidFill>
                <a:latin typeface="Century Gothic" panose="020B0502020202020204" pitchFamily="34" charset="0"/>
              </a:rPr>
              <a:t>e</a:t>
            </a:r>
            <a:r>
              <a:rPr lang="en-GB" sz="5400" dirty="0">
                <a:solidFill>
                  <a:srgbClr val="EEC100"/>
                </a:solidFill>
                <a:latin typeface="Century Gothic" panose="020B0502020202020204" pitchFamily="34" charset="0"/>
              </a:rPr>
              <a:t>s</a:t>
            </a:r>
          </a:p>
        </p:txBody>
      </p:sp>
      <p:sp>
        <p:nvSpPr>
          <p:cNvPr id="21" name="Rectangle 20">
            <a:extLst>
              <a:ext uri="{FF2B5EF4-FFF2-40B4-BE49-F238E27FC236}">
                <a16:creationId xmlns:a16="http://schemas.microsoft.com/office/drawing/2014/main" id="{64475610-CE0A-43CF-BF0D-8ECC806F3E61}"/>
              </a:ext>
            </a:extLst>
          </p:cNvPr>
          <p:cNvSpPr/>
          <p:nvPr/>
        </p:nvSpPr>
        <p:spPr>
          <a:xfrm>
            <a:off x="10859208" y="5427691"/>
            <a:ext cx="1042273" cy="923330"/>
          </a:xfrm>
          <a:prstGeom prst="rect">
            <a:avLst/>
          </a:prstGeom>
        </p:spPr>
        <p:txBody>
          <a:bodyPr wrap="none">
            <a:spAutoFit/>
          </a:bodyPr>
          <a:lstStyle/>
          <a:p>
            <a:pPr algn="ctr"/>
            <a:r>
              <a:rPr lang="en-GB" sz="5400" dirty="0" err="1">
                <a:solidFill>
                  <a:srgbClr val="EEC100"/>
                </a:solidFill>
                <a:latin typeface="Century Gothic" panose="020B0502020202020204" pitchFamily="34" charset="0"/>
              </a:rPr>
              <a:t>s</a:t>
            </a:r>
            <a:r>
              <a:rPr lang="en-GB" sz="5400" dirty="0" err="1">
                <a:solidFill>
                  <a:srgbClr val="1F4E79"/>
                </a:solidFill>
                <a:latin typeface="Century Gothic" panose="020B0502020202020204" pitchFamily="34" charset="0"/>
              </a:rPr>
              <a:t>ie</a:t>
            </a:r>
            <a:endParaRPr lang="en-GB" sz="5400" dirty="0">
              <a:solidFill>
                <a:srgbClr val="1F4E79"/>
              </a:solidFill>
              <a:latin typeface="Century Gothic" panose="020B0502020202020204" pitchFamily="34" charset="0"/>
            </a:endParaRPr>
          </a:p>
        </p:txBody>
      </p:sp>
      <p:sp>
        <p:nvSpPr>
          <p:cNvPr id="3" name="Rectangle 2"/>
          <p:cNvSpPr/>
          <p:nvPr/>
        </p:nvSpPr>
        <p:spPr>
          <a:xfrm>
            <a:off x="8090748" y="6540355"/>
            <a:ext cx="1371600" cy="211015"/>
          </a:xfrm>
          <a:prstGeom prst="rect">
            <a:avLst/>
          </a:prstGeom>
          <a:solidFill>
            <a:srgbClr val="DAA5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335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4.58333E-6 1.11111E-6 L -0.48737 0.48009 " pathEditMode="relative" rAng="0" ptsTypes="AA">
                                      <p:cBhvr>
                                        <p:cTn id="6" dur="2000" fill="hold"/>
                                        <p:tgtEl>
                                          <p:spTgt spid="12"/>
                                        </p:tgtEl>
                                        <p:attrNameLst>
                                          <p:attrName>ppt_x</p:attrName>
                                          <p:attrName>ppt_y</p:attrName>
                                        </p:attrNameLst>
                                      </p:cBhvr>
                                      <p:rCtr x="-24375" y="24005"/>
                                    </p:animMotion>
                                  </p:childTnLst>
                                </p:cTn>
                              </p:par>
                            </p:childTnLst>
                          </p:cTn>
                        </p:par>
                      </p:childTnLst>
                    </p:cTn>
                  </p:par>
                  <p:par>
                    <p:cTn id="7" fill="hold">
                      <p:stCondLst>
                        <p:cond delay="indefinite"/>
                      </p:stCondLst>
                      <p:childTnLst>
                        <p:par>
                          <p:cTn id="8" fill="hold">
                            <p:stCondLst>
                              <p:cond delay="0"/>
                            </p:stCondLst>
                            <p:childTnLst>
                              <p:par>
                                <p:cTn id="9" presetID="35" presetClass="path" presetSubtype="0" accel="50000" decel="50000" fill="hold" grpId="0" nodeType="clickEffect">
                                  <p:stCondLst>
                                    <p:cond delay="0"/>
                                  </p:stCondLst>
                                  <p:childTnLst>
                                    <p:animMotion origin="layout" path="M 2.08333E-7 2.59259E-6 L -0.54674 -0.10185 " pathEditMode="relative" rAng="0" ptsTypes="AA">
                                      <p:cBhvr>
                                        <p:cTn id="10" dur="2000" fill="hold"/>
                                        <p:tgtEl>
                                          <p:spTgt spid="13"/>
                                        </p:tgtEl>
                                        <p:attrNameLst>
                                          <p:attrName>ppt_x</p:attrName>
                                          <p:attrName>ppt_y</p:attrName>
                                        </p:attrNameLst>
                                      </p:cBhvr>
                                      <p:rCtr x="-27344" y="-5093"/>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0" nodeType="clickEffect">
                                  <p:stCondLst>
                                    <p:cond delay="0"/>
                                  </p:stCondLst>
                                  <p:childTnLst>
                                    <p:animMotion origin="layout" path="M 4.58333E-6 -3.33333E-6 L -0.60326 -0.10463 " pathEditMode="relative" rAng="0" ptsTypes="AA">
                                      <p:cBhvr>
                                        <p:cTn id="14" dur="2000" fill="hold"/>
                                        <p:tgtEl>
                                          <p:spTgt spid="14"/>
                                        </p:tgtEl>
                                        <p:attrNameLst>
                                          <p:attrName>ppt_x</p:attrName>
                                          <p:attrName>ppt_y</p:attrName>
                                        </p:attrNameLst>
                                      </p:cBhvr>
                                      <p:rCtr x="-30169" y="-5231"/>
                                    </p:animMotion>
                                  </p:childTnLst>
                                </p:cTn>
                              </p:par>
                            </p:childTnLst>
                          </p:cTn>
                        </p:par>
                      </p:childTnLst>
                    </p:cTn>
                  </p:par>
                  <p:par>
                    <p:cTn id="15" fill="hold">
                      <p:stCondLst>
                        <p:cond delay="indefinite"/>
                      </p:stCondLst>
                      <p:childTnLst>
                        <p:par>
                          <p:cTn id="16" fill="hold">
                            <p:stCondLst>
                              <p:cond delay="0"/>
                            </p:stCondLst>
                            <p:childTnLst>
                              <p:par>
                                <p:cTn id="17" presetID="35" presetClass="path" presetSubtype="0" accel="50000" decel="50000" fill="hold" grpId="0" nodeType="clickEffect">
                                  <p:stCondLst>
                                    <p:cond delay="0"/>
                                  </p:stCondLst>
                                  <p:childTnLst>
                                    <p:animMotion origin="layout" path="M -4.16667E-7 -1.48148E-6 L -0.50651 -0.11736 " pathEditMode="relative" rAng="0" ptsTypes="AA">
                                      <p:cBhvr>
                                        <p:cTn id="18" dur="2000" fill="hold"/>
                                        <p:tgtEl>
                                          <p:spTgt spid="15"/>
                                        </p:tgtEl>
                                        <p:attrNameLst>
                                          <p:attrName>ppt_x</p:attrName>
                                          <p:attrName>ppt_y</p:attrName>
                                        </p:attrNameLst>
                                      </p:cBhvr>
                                      <p:rCtr x="-25326" y="-5880"/>
                                    </p:animMotion>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4.16667E-6 -3.7037E-7 L -0.53646 0.15208 " pathEditMode="relative" rAng="0" ptsTypes="AA">
                                      <p:cBhvr>
                                        <p:cTn id="22" dur="2000" fill="hold"/>
                                        <p:tgtEl>
                                          <p:spTgt spid="16"/>
                                        </p:tgtEl>
                                        <p:attrNameLst>
                                          <p:attrName>ppt_x</p:attrName>
                                          <p:attrName>ppt_y</p:attrName>
                                        </p:attrNameLst>
                                      </p:cBhvr>
                                      <p:rCtr x="-26823" y="7593"/>
                                    </p:animMotion>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grpId="0" nodeType="clickEffect">
                                  <p:stCondLst>
                                    <p:cond delay="0"/>
                                  </p:stCondLst>
                                  <p:childTnLst>
                                    <p:animMotion origin="layout" path="M 1.04167E-6 -2.59259E-6 L -0.68216 0.15718 " pathEditMode="relative" rAng="0" ptsTypes="AA">
                                      <p:cBhvr>
                                        <p:cTn id="26" dur="2000" fill="hold"/>
                                        <p:tgtEl>
                                          <p:spTgt spid="20"/>
                                        </p:tgtEl>
                                        <p:attrNameLst>
                                          <p:attrName>ppt_x</p:attrName>
                                          <p:attrName>ppt_y</p:attrName>
                                        </p:attrNameLst>
                                      </p:cBhvr>
                                      <p:rCtr x="-34115" y="7847"/>
                                    </p:animMotion>
                                  </p:childTnLst>
                                </p:cTn>
                              </p:par>
                            </p:childTnLst>
                          </p:cTn>
                        </p:par>
                      </p:childTnLst>
                    </p:cTn>
                  </p:par>
                  <p:par>
                    <p:cTn id="27" fill="hold">
                      <p:stCondLst>
                        <p:cond delay="indefinite"/>
                      </p:stCondLst>
                      <p:childTnLst>
                        <p:par>
                          <p:cTn id="28" fill="hold">
                            <p:stCondLst>
                              <p:cond delay="0"/>
                            </p:stCondLst>
                            <p:childTnLst>
                              <p:par>
                                <p:cTn id="29" presetID="35" presetClass="path" presetSubtype="0" accel="50000" decel="50000" fill="hold" grpId="0" nodeType="clickEffect">
                                  <p:stCondLst>
                                    <p:cond delay="0"/>
                                  </p:stCondLst>
                                  <p:childTnLst>
                                    <p:animMotion origin="layout" path="M 3.33333E-6 2.59259E-6 L -0.59779 -0.32755 " pathEditMode="relative" rAng="0" ptsTypes="AA">
                                      <p:cBhvr>
                                        <p:cTn id="30" dur="2000" fill="hold"/>
                                        <p:tgtEl>
                                          <p:spTgt spid="18"/>
                                        </p:tgtEl>
                                        <p:attrNameLst>
                                          <p:attrName>ppt_x</p:attrName>
                                          <p:attrName>ppt_y</p:attrName>
                                        </p:attrNameLst>
                                      </p:cBhvr>
                                      <p:rCtr x="-29896" y="-16389"/>
                                    </p:animMotion>
                                  </p:child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grpId="0" nodeType="clickEffect">
                                  <p:stCondLst>
                                    <p:cond delay="0"/>
                                  </p:stCondLst>
                                  <p:childTnLst>
                                    <p:animMotion origin="layout" path="M -1.875E-6 7.40741E-7 L -0.44492 0.06736 " pathEditMode="relative" rAng="0" ptsTypes="AA">
                                      <p:cBhvr>
                                        <p:cTn id="34" dur="2000" fill="hold"/>
                                        <p:tgtEl>
                                          <p:spTgt spid="19"/>
                                        </p:tgtEl>
                                        <p:attrNameLst>
                                          <p:attrName>ppt_x</p:attrName>
                                          <p:attrName>ppt_y</p:attrName>
                                        </p:attrNameLst>
                                      </p:cBhvr>
                                      <p:rCtr x="-22253" y="3356"/>
                                    </p:animMotion>
                                  </p:childTnLst>
                                </p:cTn>
                              </p:par>
                            </p:childTnLst>
                          </p:cTn>
                        </p:par>
                      </p:childTnLst>
                    </p:cTn>
                  </p:par>
                  <p:par>
                    <p:cTn id="35" fill="hold">
                      <p:stCondLst>
                        <p:cond delay="indefinite"/>
                      </p:stCondLst>
                      <p:childTnLst>
                        <p:par>
                          <p:cTn id="36" fill="hold">
                            <p:stCondLst>
                              <p:cond delay="0"/>
                            </p:stCondLst>
                            <p:childTnLst>
                              <p:par>
                                <p:cTn id="37" presetID="35" presetClass="path" presetSubtype="0" accel="50000" decel="50000" fill="hold" grpId="0" nodeType="clickEffect">
                                  <p:stCondLst>
                                    <p:cond delay="0"/>
                                  </p:stCondLst>
                                  <p:childTnLst>
                                    <p:animMotion origin="layout" path="M -3.33333E-6 3.7037E-6 L -0.67864 -0.44491 " pathEditMode="relative" rAng="0" ptsTypes="AA">
                                      <p:cBhvr>
                                        <p:cTn id="38" dur="2000" fill="hold"/>
                                        <p:tgtEl>
                                          <p:spTgt spid="21"/>
                                        </p:tgtEl>
                                        <p:attrNameLst>
                                          <p:attrName>ppt_x</p:attrName>
                                          <p:attrName>ppt_y</p:attrName>
                                        </p:attrNameLst>
                                      </p:cBhvr>
                                      <p:rCtr x="-33932" y="-2224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3314</Words>
  <Application>Microsoft Office PowerPoint</Application>
  <PresentationFormat>Widescreen</PresentationFormat>
  <Paragraphs>363</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Century Gothic</vt:lpstr>
      <vt:lpstr>Office Theme</vt:lpstr>
      <vt:lpstr>German phonics collection</vt:lpstr>
      <vt:lpstr>[ß]</vt:lpstr>
      <vt:lpstr>ß </vt:lpstr>
      <vt:lpstr>ß </vt:lpstr>
      <vt:lpstr>ß </vt:lpstr>
      <vt:lpstr>ß</vt:lpstr>
      <vt:lpstr>ß</vt:lpstr>
      <vt:lpstr>ß</vt:lpstr>
      <vt:lpstr>PowerPoint Presentation</vt:lpstr>
      <vt:lpstr>PowerPoint Presentation</vt:lpstr>
      <vt:lpstr>s, ss, ß</vt:lpstr>
      <vt:lpstr>Was passt nicht in die Reihe?</vt:lpstr>
      <vt:lpstr>[ß]</vt:lpstr>
      <vt:lpstr>Wiederholung - s, ss, ß</vt:lpstr>
      <vt:lpstr>ß </vt:lpstr>
      <vt:lpstr>ß </vt:lpstr>
      <vt:lpstr>ß </vt:lpstr>
      <vt:lpstr>ß</vt:lpstr>
      <vt:lpstr>ß</vt:lpstr>
      <vt:lpstr>ß</vt:lpstr>
      <vt:lpstr>Phonetik</vt:lpstr>
      <vt:lpstr>Snap?</vt:lpstr>
      <vt:lpstr>Was passt nicht in die Reihe?</vt:lpstr>
      <vt:lpstr>[ß]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German phonics collection</dc:title>
  <dc:creator>Charlotte Moss</dc:creator>
  <cp:lastModifiedBy>Charlotte Moss</cp:lastModifiedBy>
  <cp:revision>1</cp:revision>
  <dcterms:created xsi:type="dcterms:W3CDTF">2021-02-12T13:30:28Z</dcterms:created>
  <dcterms:modified xsi:type="dcterms:W3CDTF">2021-02-16T12:56:29Z</dcterms:modified>
</cp:coreProperties>
</file>