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9" r:id="rId2"/>
    <p:sldId id="282" r:id="rId3"/>
    <p:sldId id="654" r:id="rId4"/>
    <p:sldId id="655" r:id="rId5"/>
    <p:sldId id="656" r:id="rId6"/>
    <p:sldId id="657" r:id="rId7"/>
    <p:sldId id="658" r:id="rId8"/>
    <p:sldId id="659" r:id="rId9"/>
    <p:sldId id="283" r:id="rId10"/>
    <p:sldId id="363" r:id="rId11"/>
    <p:sldId id="364" r:id="rId12"/>
    <p:sldId id="365" r:id="rId13"/>
    <p:sldId id="277" r:id="rId14"/>
    <p:sldId id="366" r:id="rId15"/>
    <p:sldId id="367" r:id="rId16"/>
    <p:sldId id="284" r:id="rId17"/>
    <p:sldId id="289" r:id="rId18"/>
    <p:sldId id="368" r:id="rId19"/>
    <p:sldId id="369" r:id="rId20"/>
    <p:sldId id="370" r:id="rId21"/>
    <p:sldId id="301" r:id="rId22"/>
    <p:sldId id="598" r:id="rId23"/>
    <p:sldId id="597" r:id="rId24"/>
    <p:sldId id="266" r:id="rId25"/>
    <p:sldId id="599" r:id="rId26"/>
    <p:sldId id="660" r:id="rId27"/>
    <p:sldId id="313" r:id="rId28"/>
    <p:sldId id="457" r:id="rId29"/>
    <p:sldId id="600" r:id="rId30"/>
    <p:sldId id="661" r:id="rId31"/>
    <p:sldId id="664" r:id="rId32"/>
    <p:sldId id="637" r:id="rId33"/>
    <p:sldId id="651" r:id="rId34"/>
    <p:sldId id="638" r:id="rId35"/>
    <p:sldId id="653" r:id="rId36"/>
    <p:sldId id="652" r:id="rId37"/>
    <p:sldId id="665" r:id="rId38"/>
    <p:sldId id="503" r:id="rId39"/>
    <p:sldId id="504" r:id="rId40"/>
    <p:sldId id="50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BCBD1C-B0BC-4857-A5CC-F025349E756A}" v="19" dt="2021-02-17T15:37:23.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3" autoAdjust="0"/>
    <p:restoredTop sz="64198" autoAdjust="0"/>
  </p:normalViewPr>
  <p:slideViewPr>
    <p:cSldViewPr snapToGrid="0">
      <p:cViewPr varScale="1">
        <p:scale>
          <a:sx n="69" d="100"/>
          <a:sy n="69" d="100"/>
        </p:scale>
        <p:origin x="22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6F27-C47F-4B0B-9291-5B28D59B59E5}" type="datetimeFigureOut">
              <a:rPr lang="en-GB" smtClean="0"/>
              <a:t>14/07/2022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1AF94-8391-482C-9B82-0C483AB94CE2}" type="slidenum">
              <a:rPr lang="en-GB" smtClean="0"/>
              <a:t>‹#›</a:t>
            </a:fld>
            <a:endParaRPr lang="en-GB"/>
          </a:p>
        </p:txBody>
      </p:sp>
    </p:spTree>
    <p:extLst>
      <p:ext uri="{BB962C8B-B14F-4D97-AF65-F5344CB8AC3E}">
        <p14:creationId xmlns:p14="http://schemas.microsoft.com/office/powerpoint/2010/main" val="3081466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To </a:t>
            </a:r>
            <a:r>
              <a:rPr lang="en-GB" sz="1200" b="1" kern="1200" dirty="0">
                <a:solidFill>
                  <a:schemeClr val="tx1"/>
                </a:solidFill>
                <a:effectLst/>
                <a:latin typeface="+mn-lt"/>
                <a:ea typeface="+mn-ea"/>
                <a:cs typeface="+mn-cs"/>
              </a:rPr>
              <a:t>revise all the SSCs introduced so far: long and short a, long and short e, </a:t>
            </a:r>
            <a:r>
              <a:rPr lang="en-GB" sz="1200" b="1" kern="1200" dirty="0" err="1">
                <a:solidFill>
                  <a:schemeClr val="tx1"/>
                </a:solidFill>
                <a:effectLst/>
                <a:latin typeface="+mn-lt"/>
                <a:ea typeface="+mn-ea"/>
                <a:cs typeface="+mn-cs"/>
              </a:rPr>
              <a:t>ei</a:t>
            </a:r>
            <a:r>
              <a:rPr lang="en-GB" sz="1200" b="1" kern="1200" dirty="0">
                <a:solidFill>
                  <a:schemeClr val="tx1"/>
                </a:solidFill>
                <a:effectLst/>
                <a:latin typeface="+mn-lt"/>
                <a:ea typeface="+mn-ea"/>
                <a:cs typeface="+mn-cs"/>
              </a:rPr>
              <a:t>, W, Z.</a:t>
            </a:r>
          </a:p>
          <a:p>
            <a:br>
              <a:rPr lang="en-GB" dirty="0"/>
            </a:br>
            <a:r>
              <a:rPr lang="en-GB" b="1" dirty="0"/>
              <a:t>Procedure:</a:t>
            </a:r>
            <a:br>
              <a:rPr lang="en-GB" dirty="0"/>
            </a:br>
            <a:r>
              <a:rPr lang="en-GB" dirty="0"/>
              <a:t>1. </a:t>
            </a:r>
            <a:r>
              <a:rPr lang="en-GB" sz="1200" b="0" kern="1200" baseline="0" dirty="0">
                <a:solidFill>
                  <a:schemeClr val="tx1"/>
                </a:solidFill>
                <a:effectLst/>
                <a:latin typeface="+mn-lt"/>
                <a:ea typeface="+mn-ea"/>
                <a:cs typeface="+mn-cs"/>
              </a:rPr>
              <a:t>Click on the word to play the audio. Repeat if necessary. </a:t>
            </a:r>
          </a:p>
          <a:p>
            <a:r>
              <a:rPr lang="en-GB" dirty="0"/>
              <a:t>2.</a:t>
            </a:r>
            <a:r>
              <a:rPr lang="en-GB" sz="1200" b="0" kern="1200" baseline="0" dirty="0">
                <a:solidFill>
                  <a:schemeClr val="tx1"/>
                </a:solidFill>
                <a:effectLst/>
                <a:latin typeface="+mn-lt"/>
                <a:ea typeface="+mn-ea"/>
                <a:cs typeface="+mn-cs"/>
              </a:rPr>
              <a:t> Students write the whole word in full in their exercise books.</a:t>
            </a:r>
            <a:endParaRPr lang="en-GB" dirty="0"/>
          </a:p>
          <a:p>
            <a:r>
              <a:rPr lang="en-GB" dirty="0"/>
              <a:t>3. The next slide allows</a:t>
            </a:r>
            <a:r>
              <a:rPr lang="en-GB" baseline="0" dirty="0"/>
              <a:t> removal of the ‘blots’ to reveal the missing SSCs.</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4196965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1 minute</a:t>
            </a:r>
            <a:br>
              <a:rPr lang="en-GB" dirty="0"/>
            </a:br>
            <a:br>
              <a:rPr lang="en-GB" b="1" dirty="0"/>
            </a:br>
            <a:r>
              <a:rPr lang="en-GB" b="1" dirty="0"/>
              <a:t>Aim</a:t>
            </a:r>
            <a:r>
              <a:rPr lang="en-GB" b="1"/>
              <a:t>: To reveal the answers to the activity.</a:t>
            </a:r>
            <a:br>
              <a:rPr lang="en-GB" dirty="0"/>
            </a:br>
            <a:br>
              <a:rPr lang="en-GB" dirty="0"/>
            </a:br>
            <a:r>
              <a:rPr lang="en-GB" b="1" dirty="0"/>
              <a:t>Procedure:</a:t>
            </a:r>
            <a:br>
              <a:rPr lang="en-GB" dirty="0"/>
            </a:br>
            <a:r>
              <a:rPr lang="en-GB"/>
              <a:t>1. Click</a:t>
            </a:r>
            <a:r>
              <a:rPr lang="en-GB" baseline="0"/>
              <a:t> on the ‘blots to remove them individually and reveal the missing SSCs.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2776776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a:t>
            </a:r>
            <a:r>
              <a:rPr lang="en-GB" b="1" baseline="0" dirty="0"/>
              <a:t> minutes</a:t>
            </a:r>
            <a:br>
              <a:rPr lang="en-GB" dirty="0"/>
            </a:br>
            <a:br>
              <a:rPr lang="en-GB" b="1" dirty="0"/>
            </a:br>
            <a:r>
              <a:rPr lang="en-GB" b="1" dirty="0"/>
              <a:t>Aim: To</a:t>
            </a:r>
            <a:r>
              <a:rPr lang="en-GB" b="1" baseline="0" dirty="0"/>
              <a:t> consolidate SSC knowledge</a:t>
            </a:r>
          </a:p>
          <a:p>
            <a:endParaRPr lang="en-GB" baseline="0" dirty="0"/>
          </a:p>
          <a:p>
            <a:pPr marL="228600" indent="-228600">
              <a:buFont typeface="+mj-lt"/>
              <a:buAutoNum type="arabicPeriod"/>
            </a:pPr>
            <a:r>
              <a:rPr lang="en-GB" baseline="0" dirty="0"/>
              <a:t>Ask students to write down which pictures go together (based on the obscured SSC).</a:t>
            </a:r>
          </a:p>
          <a:p>
            <a:pPr marL="228600" indent="-228600">
              <a:buFont typeface="+mj-lt"/>
              <a:buAutoNum type="arabicPeriod"/>
            </a:pPr>
            <a:r>
              <a:rPr lang="en-GB" baseline="0" dirty="0"/>
              <a:t>The teacher can remind them of the source words they have just seen.</a:t>
            </a:r>
          </a:p>
          <a:p>
            <a:pPr marL="228600" indent="-228600">
              <a:buFont typeface="+mj-lt"/>
              <a:buAutoNum type="arabicPeriod"/>
            </a:pPr>
            <a:r>
              <a:rPr lang="en-GB" baseline="0" dirty="0"/>
              <a:t>Clicking on the pictures will play the word if the students need an extra prompt.</a:t>
            </a:r>
          </a:p>
          <a:p>
            <a:pPr marL="228600" indent="-228600">
              <a:buFont typeface="+mj-lt"/>
              <a:buAutoNum type="arabicPeriod"/>
            </a:pPr>
            <a:r>
              <a:rPr lang="en-GB" baseline="0" dirty="0"/>
              <a:t>Clicking on the paw prints will remove them.</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3099279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a:t>
            </a:r>
            <a:r>
              <a:rPr lang="en-GB" b="1" baseline="0" dirty="0"/>
              <a:t> minutes (one minute per attempt)</a:t>
            </a:r>
            <a:br>
              <a:rPr lang="en-GB" dirty="0"/>
            </a:br>
            <a:br>
              <a:rPr lang="en-GB" b="1" dirty="0"/>
            </a:br>
            <a:r>
              <a:rPr lang="en-GB" b="1" dirty="0"/>
              <a:t>Aim: To consolidate</a:t>
            </a:r>
            <a:r>
              <a:rPr lang="en-GB" b="1" baseline="0" dirty="0"/>
              <a:t> SSC knowledge</a:t>
            </a:r>
            <a:br>
              <a:rPr lang="en-GB" dirty="0"/>
            </a:br>
            <a:br>
              <a:rPr lang="en-GB" dirty="0"/>
            </a:br>
            <a:r>
              <a:rPr lang="en-GB" b="1" dirty="0"/>
              <a:t>Procedure:</a:t>
            </a:r>
            <a:br>
              <a:rPr lang="en-GB" dirty="0"/>
            </a:br>
            <a:r>
              <a:rPr lang="en-GB" dirty="0"/>
              <a:t>1. </a:t>
            </a:r>
            <a:r>
              <a:rPr lang="en-GB" sz="1200" b="0" kern="1200" baseline="0" dirty="0">
                <a:solidFill>
                  <a:schemeClr val="tx1"/>
                </a:solidFill>
                <a:effectLst/>
                <a:latin typeface="+mn-lt"/>
                <a:ea typeface="+mn-ea"/>
                <a:cs typeface="+mn-cs"/>
              </a:rPr>
              <a:t>Pupils read out the words but in alphabetical order. They keep going for one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 der </a:t>
            </a:r>
            <a:r>
              <a:rPr lang="en-GB" baseline="0" dirty="0" err="1"/>
              <a:t>Arzt</a:t>
            </a:r>
            <a:r>
              <a:rPr lang="en-GB" baseline="0" dirty="0"/>
              <a:t> [614] </a:t>
            </a:r>
            <a:r>
              <a:rPr lang="en-GB" baseline="0" dirty="0" err="1"/>
              <a:t>allein</a:t>
            </a:r>
            <a:r>
              <a:rPr lang="en-GB" baseline="0" dirty="0"/>
              <a:t> [258]</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To consolidate all SSCs introduced so far in a written</a:t>
            </a:r>
            <a:r>
              <a:rPr lang="en-GB" b="1" baseline="0" dirty="0"/>
              <a:t> transcription activity</a:t>
            </a:r>
            <a:br>
              <a:rPr lang="en-GB" dirty="0"/>
            </a:br>
            <a:br>
              <a:rPr lang="en-GB" dirty="0"/>
            </a:br>
            <a:r>
              <a:rPr lang="en-GB" b="1" dirty="0"/>
              <a:t>Procedure:</a:t>
            </a:r>
            <a:br>
              <a:rPr lang="en-GB" dirty="0"/>
            </a:br>
            <a:r>
              <a:rPr lang="en-GB" dirty="0"/>
              <a:t>1. Click on the audio buttons to play</a:t>
            </a:r>
            <a:r>
              <a:rPr lang="en-GB" baseline="0" dirty="0"/>
              <a:t> the sentences. </a:t>
            </a:r>
            <a:endParaRPr lang="en-GB" dirty="0"/>
          </a:p>
          <a:p>
            <a:r>
              <a:rPr lang="en-GB" dirty="0"/>
              <a:t>2. </a:t>
            </a:r>
            <a:r>
              <a:rPr lang="en-GB" baseline="0" dirty="0"/>
              <a:t>Certain SSCs are missing from the transcript on the slide.</a:t>
            </a:r>
          </a:p>
          <a:p>
            <a:r>
              <a:rPr lang="en-GB" dirty="0"/>
              <a:t>Students listen and write out the sentences</a:t>
            </a:r>
            <a:r>
              <a:rPr lang="en-GB" baseline="0" dirty="0"/>
              <a:t> in full.</a:t>
            </a:r>
            <a:endParaRPr lang="en-GB" dirty="0"/>
          </a:p>
          <a:p>
            <a:r>
              <a:rPr lang="en-GB" dirty="0"/>
              <a:t>3. Click to bring up the missing SSCs.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As</a:t>
            </a:r>
            <a:r>
              <a:rPr lang="en-GB" baseline="0" dirty="0"/>
              <a:t> displayed on the slide.</a:t>
            </a:r>
            <a:br>
              <a:rPr lang="en-GB" dirty="0"/>
            </a:br>
            <a:br>
              <a:rPr lang="en-GB" dirty="0"/>
            </a:br>
            <a:r>
              <a:rPr lang="en-GB" b="1" baseline="0" dirty="0"/>
              <a:t>Word frequency (1 is the most frequent word in German): </a:t>
            </a:r>
            <a:br>
              <a:rPr lang="en-GB" baseline="0" dirty="0"/>
            </a:br>
            <a:r>
              <a:rPr lang="en-GB" baseline="0" dirty="0" err="1"/>
              <a:t>gewinnen</a:t>
            </a:r>
            <a:r>
              <a:rPr lang="en-GB" baseline="0" dirty="0"/>
              <a:t> [410] der </a:t>
            </a:r>
            <a:r>
              <a:rPr lang="en-GB" baseline="0" dirty="0" err="1"/>
              <a:t>Arzt</a:t>
            </a:r>
            <a:r>
              <a:rPr lang="en-GB" baseline="0" dirty="0"/>
              <a:t> [614]</a:t>
            </a:r>
            <a:r>
              <a:rPr lang="en-GB" b="1" baseline="0" dirty="0"/>
              <a:t> </a:t>
            </a:r>
            <a:r>
              <a:rPr lang="en-GB" b="0" baseline="0" dirty="0"/>
              <a:t>der Gast [675] das Zimmer [609] </a:t>
            </a:r>
            <a:r>
              <a:rPr lang="en-GB" baseline="0" dirty="0" err="1"/>
              <a:t>allein</a:t>
            </a:r>
            <a:r>
              <a:rPr lang="en-GB" baseline="0" dirty="0"/>
              <a:t> [258]</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2127942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5-10 minutes</a:t>
            </a:r>
            <a:br>
              <a:rPr lang="en-GB" dirty="0"/>
            </a:br>
            <a:br>
              <a:rPr lang="en-GB" b="1" dirty="0"/>
            </a:br>
            <a:r>
              <a:rPr lang="en-GB" b="1" dirty="0"/>
              <a:t>Aim: To consolidate</a:t>
            </a:r>
            <a:r>
              <a:rPr lang="en-GB" b="1" baseline="0" dirty="0"/>
              <a:t> SSC and word knowledge in a listening and speaking activity</a:t>
            </a:r>
            <a:br>
              <a:rPr lang="en-GB" dirty="0"/>
            </a:br>
            <a:br>
              <a:rPr lang="en-GB" dirty="0"/>
            </a:br>
            <a:r>
              <a:rPr lang="en-GB" b="1" dirty="0"/>
              <a:t>Procedure</a:t>
            </a:r>
            <a:r>
              <a:rPr lang="en-GB" b="1" baseline="0" dirty="0"/>
              <a:t> (alternatives)</a:t>
            </a:r>
            <a:r>
              <a:rPr lang="en-GB" b="1" dirty="0"/>
              <a:t>:</a:t>
            </a:r>
            <a:br>
              <a:rPr lang="en-GB" dirty="0"/>
            </a:br>
            <a:r>
              <a:rPr lang="en-GB" dirty="0">
                <a:solidFill>
                  <a:srgbClr val="002060"/>
                </a:solidFill>
              </a:rPr>
              <a:t>1. Students</a:t>
            </a:r>
            <a:r>
              <a:rPr lang="en-GB" baseline="0" dirty="0">
                <a:solidFill>
                  <a:srgbClr val="002060"/>
                </a:solidFill>
              </a:rPr>
              <a:t> r</a:t>
            </a:r>
            <a:r>
              <a:rPr lang="en-GB" dirty="0">
                <a:solidFill>
                  <a:srgbClr val="002060"/>
                </a:solidFill>
              </a:rPr>
              <a:t>ead each sentence</a:t>
            </a:r>
            <a:r>
              <a:rPr lang="en-GB" baseline="0" dirty="0">
                <a:solidFill>
                  <a:srgbClr val="002060"/>
                </a:solidFill>
              </a:rPr>
              <a:t> </a:t>
            </a:r>
            <a:r>
              <a:rPr lang="en-GB" dirty="0">
                <a:solidFill>
                  <a:srgbClr val="002060"/>
                </a:solidFill>
              </a:rPr>
              <a:t>aloud,</a:t>
            </a:r>
            <a:r>
              <a:rPr lang="en-GB" baseline="0" dirty="0">
                <a:solidFill>
                  <a:srgbClr val="002060"/>
                </a:solidFill>
              </a:rPr>
              <a:t> a</a:t>
            </a:r>
            <a:r>
              <a:rPr lang="en-GB" dirty="0">
                <a:solidFill>
                  <a:srgbClr val="002060"/>
                </a:solidFill>
              </a:rPr>
              <a:t>s a whole-class activity or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2) Students</a:t>
            </a:r>
            <a:r>
              <a:rPr lang="en-GB" baseline="0" dirty="0">
                <a:solidFill>
                  <a:srgbClr val="002060"/>
                </a:solidFill>
              </a:rPr>
              <a:t> t</a:t>
            </a:r>
            <a:r>
              <a:rPr lang="en-GB" dirty="0">
                <a:solidFill>
                  <a:srgbClr val="002060"/>
                </a:solidFill>
              </a:rPr>
              <a:t>ranslate</a:t>
            </a:r>
            <a:r>
              <a:rPr lang="en-GB" baseline="0" dirty="0">
                <a:solidFill>
                  <a:srgbClr val="002060"/>
                </a:solidFill>
              </a:rPr>
              <a:t> the sentences into English (orally or in writing)</a:t>
            </a:r>
            <a:r>
              <a:rPr lang="en-GB"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3) Students</a:t>
            </a:r>
            <a:r>
              <a:rPr lang="en-GB" baseline="0" dirty="0">
                <a:solidFill>
                  <a:srgbClr val="002060"/>
                </a:solidFill>
              </a:rPr>
              <a:t> play a p</a:t>
            </a:r>
            <a:r>
              <a:rPr lang="en-GB" dirty="0">
                <a:solidFill>
                  <a:srgbClr val="002060"/>
                </a:solidFill>
              </a:rPr>
              <a:t>aired vocabulary tennis task (with gestures for the verbs)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German): </a:t>
            </a:r>
            <a:br>
              <a:rPr lang="en-GB" baseline="0" dirty="0"/>
            </a:br>
            <a:r>
              <a:rPr lang="en-GB" baseline="0" dirty="0" err="1"/>
              <a:t>gewinnen</a:t>
            </a:r>
            <a:r>
              <a:rPr lang="en-GB" baseline="0" dirty="0"/>
              <a:t> [410] der </a:t>
            </a:r>
            <a:r>
              <a:rPr lang="en-GB" baseline="0" dirty="0" err="1"/>
              <a:t>Arzt</a:t>
            </a:r>
            <a:r>
              <a:rPr lang="en-GB" baseline="0" dirty="0"/>
              <a:t> [614]</a:t>
            </a:r>
            <a:r>
              <a:rPr lang="en-GB" b="1" baseline="0" dirty="0"/>
              <a:t> </a:t>
            </a:r>
            <a:r>
              <a:rPr lang="en-GB" b="0" baseline="0" dirty="0"/>
              <a:t>der Gast [675] das Zimmer [609] </a:t>
            </a:r>
            <a:r>
              <a:rPr lang="en-GB" baseline="0" dirty="0" err="1"/>
              <a:t>allein</a:t>
            </a:r>
            <a:r>
              <a:rPr lang="en-GB" baseline="0" dirty="0"/>
              <a:t> [258]</a:t>
            </a:r>
            <a:br>
              <a:rPr lang="en-GB" baseline="0" dirty="0"/>
            </a:br>
            <a:r>
              <a:rPr lang="en-GB" i="1" dirty="0"/>
              <a:t>Source:  Jones, R.L. &amp; </a:t>
            </a:r>
            <a:r>
              <a:rPr lang="en-GB" i="1" dirty="0" err="1"/>
              <a:t>Tschirner</a:t>
            </a:r>
            <a:r>
              <a:rPr lang="en-GB" i="1" dirty="0"/>
              <a:t>, E. (2006). A frequency dictionary of German: core vocabulary for learners. Routledge</a:t>
            </a:r>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1831281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dirty="0"/>
              <a:t>Teacher-led pronunciation practice which draws attention to the importance of individual sounds in creating meaning.</a:t>
            </a:r>
          </a:p>
          <a:p>
            <a:endParaRPr lang="en-GB" b="1" baseline="0" dirty="0"/>
          </a:p>
          <a:p>
            <a:r>
              <a:rPr lang="en-GB" b="1" baseline="0" dirty="0"/>
              <a:t>Procedure:</a:t>
            </a:r>
            <a:br>
              <a:rPr lang="en-GB" b="0" dirty="0"/>
            </a:br>
            <a:r>
              <a:rPr lang="en-GB" b="0" dirty="0"/>
              <a:t>1. </a:t>
            </a:r>
            <a:r>
              <a:rPr lang="en-GB" b="0" i="0" dirty="0"/>
              <a:t>Clicking on an image plays the German word(s).</a:t>
            </a:r>
          </a:p>
          <a:p>
            <a:r>
              <a:rPr lang="en-GB" b="0" i="0" dirty="0"/>
              <a:t>2.</a:t>
            </a:r>
            <a:r>
              <a:rPr lang="en-GB" b="0" i="0" baseline="0" dirty="0"/>
              <a:t> Teacher leads class in imitating the pronunciation heard, drawing attention to the difference in meaning produced by changing between </a:t>
            </a:r>
            <a:r>
              <a:rPr lang="en-GB" b="1" i="0" baseline="0" dirty="0"/>
              <a:t>[v]</a:t>
            </a:r>
            <a:r>
              <a:rPr lang="en-GB" b="0" i="0" baseline="0" dirty="0"/>
              <a:t> and </a:t>
            </a:r>
            <a:r>
              <a:rPr lang="en-GB" b="1" i="0" baseline="0" dirty="0"/>
              <a:t>[w]</a:t>
            </a:r>
            <a:r>
              <a:rPr lang="en-GB"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Vieh</a:t>
            </a:r>
            <a:r>
              <a:rPr lang="en-GB" i="0" dirty="0"/>
              <a:t> [&gt;5009] </a:t>
            </a:r>
            <a:r>
              <a:rPr lang="en-GB" i="0" dirty="0" err="1"/>
              <a:t>Veilchen</a:t>
            </a:r>
            <a:r>
              <a:rPr lang="en-GB" i="0" baseline="0" dirty="0"/>
              <a:t> [&gt;5009] </a:t>
            </a:r>
            <a:r>
              <a:rPr lang="en-GB" i="0" baseline="0" dirty="0" err="1"/>
              <a:t>Weilchen</a:t>
            </a:r>
            <a:r>
              <a:rPr lang="en-GB" i="0" baseline="0" dirty="0"/>
              <a:t> [&gt;5009] Vetter [&gt;5009] Wetter [1881] </a:t>
            </a:r>
            <a:r>
              <a:rPr lang="en-GB" i="0" baseline="0" dirty="0" err="1"/>
              <a:t>voll</a:t>
            </a:r>
            <a:r>
              <a:rPr lang="en-GB" i="0" baseline="0" dirty="0"/>
              <a:t> [388] </a:t>
            </a:r>
            <a:r>
              <a:rPr lang="en-GB" i="0" baseline="0" dirty="0" err="1"/>
              <a:t>Wolle</a:t>
            </a:r>
            <a:r>
              <a:rPr lang="en-GB" i="0" baseline="0" dirty="0"/>
              <a:t> [&gt;5009] </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p>
          <a:p>
            <a:endParaRPr lang="en-GB" b="0" i="0" baseline="0" dirty="0"/>
          </a:p>
          <a:p>
            <a:endParaRPr lang="en-GB" b="0" i="0"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1400287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a:t>This listening exercise both helps students strengthen the association with German SSC [v], and lose the interfering association with the English SSC [v]. Words have been chosen which may have a surprising pronunciation in German (</a:t>
            </a:r>
            <a:r>
              <a:rPr lang="en-GB" i="0"/>
              <a:t>e.g. ‘S</a:t>
            </a:r>
            <a:r>
              <a:rPr lang="en-GB" b="1" i="0"/>
              <a:t>w</a:t>
            </a:r>
            <a:r>
              <a:rPr lang="en-GB" b="0" i="0"/>
              <a:t>eden vs </a:t>
            </a:r>
            <a:r>
              <a:rPr lang="en-GB" b="0" i="1"/>
              <a:t>Sch</a:t>
            </a:r>
            <a:r>
              <a:rPr lang="en-GB" b="1" i="1"/>
              <a:t>w</a:t>
            </a:r>
            <a:r>
              <a:rPr lang="en-GB" b="0" i="1"/>
              <a:t>eden</a:t>
            </a:r>
            <a:r>
              <a:rPr lang="en-GB" b="0" i="0"/>
              <a:t>’) or because they are pronounced similarly in German to English (e.g. </a:t>
            </a:r>
            <a:r>
              <a:rPr lang="en-GB" b="1" i="0"/>
              <a:t>V</a:t>
            </a:r>
            <a:r>
              <a:rPr lang="en-GB" b="0" i="0"/>
              <a:t>iking / </a:t>
            </a:r>
            <a:r>
              <a:rPr lang="en-GB" b="1" i="1"/>
              <a:t>W</a:t>
            </a:r>
            <a:r>
              <a:rPr lang="en-GB" b="0" i="1"/>
              <a:t>ikinger</a:t>
            </a:r>
            <a:r>
              <a:rPr lang="en-GB" b="0" i="0"/>
              <a:t>) which may throw students in terms of spelling. </a:t>
            </a:r>
            <a:endParaRPr lang="en-GB"/>
          </a:p>
          <a:p>
            <a:endParaRPr lang="en-GB" b="1" baseline="0"/>
          </a:p>
          <a:p>
            <a:r>
              <a:rPr lang="en-GB" b="1" baseline="0"/>
              <a:t>Procedure:</a:t>
            </a:r>
            <a:br>
              <a:rPr lang="en-GB" b="0"/>
            </a:br>
            <a:r>
              <a:rPr lang="en-GB" b="0"/>
              <a:t>1. </a:t>
            </a:r>
            <a:r>
              <a:rPr lang="en-GB" b="0" i="0"/>
              <a:t>Teacher to remind students to resist the temptation to write ‘v’ straight away for words they recognise from English. They must first listen, and focus on the sound.</a:t>
            </a:r>
          </a:p>
          <a:p>
            <a:r>
              <a:rPr lang="en-GB" b="0" i="0"/>
              <a:t>2.</a:t>
            </a:r>
            <a:r>
              <a:rPr lang="en-GB" b="0" i="0" baseline="0"/>
              <a:t> </a:t>
            </a:r>
            <a:r>
              <a:rPr lang="en-GB" b="0" i="0"/>
              <a:t>Audio plays on clicking individual buttons.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a:solidFill>
                  <a:schemeClr val="tx1"/>
                </a:solidFill>
                <a:effectLst/>
                <a:latin typeface="+mn-lt"/>
                <a:ea typeface="Calibri"/>
                <a:cs typeface="Calibri"/>
                <a:sym typeface="Calibri"/>
              </a:rPr>
              <a:t>3. </a:t>
            </a:r>
            <a:r>
              <a:rPr lang="en-GB" b="0" i="0"/>
              <a:t>Teacher can elicit responses by asking ‘</a:t>
            </a:r>
            <a:r>
              <a:rPr lang="en-GB" b="0" i="1"/>
              <a:t>Wie schreibt man das? Mit </a:t>
            </a:r>
            <a:r>
              <a:rPr lang="en-GB" b="1" i="1"/>
              <a:t>v</a:t>
            </a:r>
            <a:r>
              <a:rPr lang="en-GB" b="0" i="1"/>
              <a:t> oder mit </a:t>
            </a:r>
            <a:r>
              <a:rPr lang="en-GB" b="1" i="1"/>
              <a:t>w</a:t>
            </a:r>
            <a:r>
              <a:rPr lang="en-GB" b="0" i="1"/>
              <a:t>?’</a:t>
            </a:r>
          </a:p>
          <a:p>
            <a:r>
              <a:rPr lang="en-GB" sz="1200" b="0" i="0" u="none" strike="noStrike" kern="1200" cap="none">
                <a:solidFill>
                  <a:schemeClr val="tx1"/>
                </a:solidFill>
                <a:effectLst/>
                <a:latin typeface="+mn-lt"/>
                <a:ea typeface="Calibri"/>
                <a:cs typeface="Calibri"/>
                <a:sym typeface="Calibri"/>
              </a:rPr>
              <a:t>4. </a:t>
            </a:r>
            <a:r>
              <a:rPr lang="en-GB" b="0" i="0"/>
              <a:t>Answers revealed on individual clicks.</a:t>
            </a:r>
          </a:p>
          <a:p>
            <a:endParaRPr lang="en-GB" b="0" i="0"/>
          </a:p>
          <a:p>
            <a:r>
              <a:rPr lang="en-GB" b="1" i="0"/>
              <a:t>Transcript:</a:t>
            </a:r>
          </a:p>
          <a:p>
            <a:r>
              <a:rPr lang="en-GB" b="0" i="0"/>
              <a:t>1. der Wikinger</a:t>
            </a:r>
          </a:p>
          <a:p>
            <a:r>
              <a:rPr lang="en-GB" b="0" i="0"/>
              <a:t>2. Schweden</a:t>
            </a:r>
          </a:p>
          <a:p>
            <a:r>
              <a:rPr lang="en-GB" b="0" i="0"/>
              <a:t>3. der Vogel</a:t>
            </a:r>
          </a:p>
          <a:p>
            <a:r>
              <a:rPr lang="en-GB" b="0" i="0"/>
              <a:t>4. die Krawatte</a:t>
            </a:r>
          </a:p>
          <a:p>
            <a:r>
              <a:rPr lang="en-GB" b="0" i="0"/>
              <a:t>5. das Viereck</a:t>
            </a:r>
          </a:p>
          <a:p>
            <a:r>
              <a:rPr lang="en-GB" b="0" i="0"/>
              <a:t>6. das Vater</a:t>
            </a:r>
          </a:p>
          <a:p>
            <a:r>
              <a:rPr lang="en-GB" b="0" i="0"/>
              <a:t>7. der Werwolf</a:t>
            </a:r>
          </a:p>
          <a:p>
            <a:r>
              <a:rPr lang="en-GB" b="0" i="0"/>
              <a:t>8.</a:t>
            </a:r>
            <a:r>
              <a:rPr lang="en-GB" b="0" i="0" baseline="0"/>
              <a:t> </a:t>
            </a:r>
            <a:r>
              <a:rPr lang="en-GB" b="0" i="0"/>
              <a:t>Wie viele?</a:t>
            </a:r>
          </a:p>
          <a:p>
            <a:r>
              <a:rPr lang="en-GB" b="0" i="0"/>
              <a:t>9. Vierundzwanzig</a:t>
            </a:r>
          </a:p>
          <a:p>
            <a:r>
              <a:rPr lang="en-GB" b="0" i="0"/>
              <a:t>10. warm</a:t>
            </a:r>
          </a:p>
          <a:p>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Wikinger [&gt;5009]</a:t>
            </a:r>
            <a:r>
              <a:rPr lang="en-GB" i="0" baseline="0"/>
              <a:t> Schweden [2478] Vogel [1701] Krawatte </a:t>
            </a:r>
            <a:r>
              <a:rPr lang="en-GB" i="0"/>
              <a:t>[&gt;5009</a:t>
            </a:r>
            <a:r>
              <a:rPr lang="en-GB" i="0" baseline="0"/>
              <a:t>] Viereck </a:t>
            </a:r>
            <a:r>
              <a:rPr lang="en-GB" i="0"/>
              <a:t>[&gt;5009</a:t>
            </a:r>
            <a:r>
              <a:rPr lang="en-GB" i="0" baseline="0"/>
              <a:t>] Vater [232] Werwolf </a:t>
            </a:r>
            <a:r>
              <a:rPr lang="en-GB" i="0"/>
              <a:t>[&gt;5009</a:t>
            </a:r>
            <a:r>
              <a:rPr lang="en-GB" i="0" baseline="0"/>
              <a:t>] vierundzwanzig </a:t>
            </a:r>
            <a:r>
              <a:rPr lang="en-GB" i="0"/>
              <a:t>[&gt;5009</a:t>
            </a:r>
            <a:r>
              <a:rPr lang="en-GB" i="0" baseline="0"/>
              <a:t>] warm [1281] </a:t>
            </a: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p>
          <a:p>
            <a:endParaRPr lang="en-GB" b="0" i="0" baseline="0"/>
          </a:p>
          <a:p>
            <a:endParaRPr lang="en-GB" b="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a:t>Now, students work in pairs to practise saying the words they have just learned in turn.</a:t>
            </a:r>
          </a:p>
          <a:p>
            <a:endParaRPr lang="en-GB"/>
          </a:p>
          <a:p>
            <a:r>
              <a:rPr lang="en-GB" b="1" baseline="0"/>
              <a:t>Procedure:</a:t>
            </a:r>
            <a:br>
              <a:rPr lang="en-GB" b="0"/>
            </a:br>
            <a:r>
              <a:rPr lang="en-GB" b="0"/>
              <a:t>1. </a:t>
            </a:r>
            <a:r>
              <a:rPr lang="en-GB"/>
              <a:t>Once they have practised a couple of times, the teacher can set the timer to see how many words students can pronounce correctly within ten seconds. Students act as jurors for one another. If a student pronounces a word incorrectly, they must start again! </a:t>
            </a:r>
          </a:p>
          <a:p>
            <a:r>
              <a:rPr lang="en-GB"/>
              <a:t>2. Teacher may wish to run the times several times, depending on the needs of the class.</a:t>
            </a:r>
          </a:p>
          <a:p>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Wikinger [&gt;5009]</a:t>
            </a:r>
            <a:r>
              <a:rPr lang="en-GB" i="0" baseline="0"/>
              <a:t> Schweden [2478] Vogel [1701] Krawatte </a:t>
            </a:r>
            <a:r>
              <a:rPr lang="en-GB" i="0"/>
              <a:t>[&gt;5009</a:t>
            </a:r>
            <a:r>
              <a:rPr lang="en-GB" i="0" baseline="0"/>
              <a:t>] Viereck </a:t>
            </a:r>
            <a:r>
              <a:rPr lang="en-GB" i="0"/>
              <a:t>[&gt;5009</a:t>
            </a:r>
            <a:r>
              <a:rPr lang="en-GB" i="0" baseline="0"/>
              <a:t>] Vater [232] Werwolf </a:t>
            </a:r>
            <a:r>
              <a:rPr lang="en-GB" i="0"/>
              <a:t>[&gt;5009</a:t>
            </a:r>
            <a:r>
              <a:rPr lang="en-GB" i="0" baseline="0"/>
              <a:t>] vierundzwanzig </a:t>
            </a:r>
            <a:r>
              <a:rPr lang="en-GB" i="0"/>
              <a:t>[&gt;5009</a:t>
            </a:r>
            <a:r>
              <a:rPr lang="en-GB" i="0" baseline="0"/>
              <a:t>] warm [1281] </a:t>
            </a: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058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32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SSCs [w] and [</a:t>
            </a:r>
            <a:r>
              <a:rPr lang="en-GB" b="0" baseline="0" dirty="0" err="1"/>
              <a:t>ei</a:t>
            </a:r>
            <a:r>
              <a:rPr lang="en-GB" b="0" baseline="0" dirty="0"/>
              <a:t>] are contrasted with SSCs [v] and [</a:t>
            </a:r>
            <a:r>
              <a:rPr lang="en-GB" b="0" baseline="0" dirty="0" err="1"/>
              <a:t>ie</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Teacher to draw attention to use of word order 2 in the first sentence, which starts with a time phrase. Before eliciting the English translation, remind students that the time phrase normally appears at the end of the sentence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have not yet met cognate </a:t>
            </a:r>
            <a:r>
              <a:rPr lang="en-GB" i="1" baseline="0" dirty="0" err="1"/>
              <a:t>telefonieren</a:t>
            </a:r>
            <a:r>
              <a:rPr lang="en-GB" i="0" baseline="0" dirty="0"/>
              <a:t> [3352].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As no pictures are provided here, teacher to elicit meaning by asking students what English word </a:t>
            </a:r>
            <a:r>
              <a:rPr lang="en-GB" b="0" i="1" baseline="0" dirty="0" err="1"/>
              <a:t>Weile</a:t>
            </a:r>
            <a:r>
              <a:rPr lang="en-GB" b="0" i="0" baseline="0" dirty="0"/>
              <a:t> sounds like.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Frequencies of unknown vocabulary: </a:t>
            </a:r>
            <a:r>
              <a:rPr lang="en-GB" b="0" i="0" baseline="0" dirty="0" err="1"/>
              <a:t>Weile</a:t>
            </a:r>
            <a:r>
              <a:rPr lang="en-GB" b="0" i="0" baseline="0" dirty="0"/>
              <a:t> [1807]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Weile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74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337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056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[2]</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reading aloud / saying 10 previously taught SSC, in unknown words (apart from Deutschland, which starts the task off). Here, 9 additional towns on the Bodensee are used.</a:t>
            </a:r>
          </a:p>
          <a:p>
            <a:endParaRPr lang="en-GB" baseline="0" dirty="0"/>
          </a:p>
          <a:p>
            <a:r>
              <a:rPr lang="en-GB" b="1" baseline="0" dirty="0"/>
              <a:t>Procedure:</a:t>
            </a:r>
            <a:br>
              <a:rPr lang="en-GB" baseline="0" dirty="0"/>
            </a:br>
            <a:r>
              <a:rPr lang="en-GB" baseline="0" dirty="0"/>
              <a:t>1. Students work in pairs to pronounce each of the towns.</a:t>
            </a:r>
            <a:br>
              <a:rPr lang="en-GB" baseline="0" dirty="0"/>
            </a:br>
            <a:r>
              <a:rPr lang="en-GB" baseline="0" dirty="0"/>
              <a:t>2. Click number to hear and check pronunciation. </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 [</a:t>
            </a:r>
            <a:r>
              <a:rPr lang="en-GB" baseline="0" dirty="0" err="1"/>
              <a:t>sch</a:t>
            </a:r>
            <a:r>
              <a:rPr lang="en-GB" baseline="0" dirty="0"/>
              <a:t>]</a:t>
            </a:r>
            <a:br>
              <a:rPr lang="en-GB" baseline="0" dirty="0"/>
            </a:br>
            <a:br>
              <a:rPr lang="en-GB" baseline="0" dirty="0"/>
            </a:br>
            <a:r>
              <a:rPr lang="en-GB" b="1" baseline="0" dirty="0"/>
              <a:t>Transcript:</a:t>
            </a:r>
            <a:br>
              <a:rPr lang="en-GB" baseline="0" dirty="0"/>
            </a:br>
            <a:r>
              <a:rPr lang="en-GB" baseline="0" dirty="0"/>
              <a:t>1 Deutschland</a:t>
            </a:r>
            <a:br>
              <a:rPr lang="en-GB" baseline="0" dirty="0"/>
            </a:br>
            <a:r>
              <a:rPr lang="en-GB" baseline="0" dirty="0"/>
              <a:t>2 Friedrichshafen</a:t>
            </a:r>
            <a:br>
              <a:rPr lang="en-GB" baseline="0" dirty="0"/>
            </a:br>
            <a:r>
              <a:rPr lang="en-GB" baseline="0" dirty="0"/>
              <a:t>3 </a:t>
            </a:r>
            <a:r>
              <a:rPr lang="en-GB" baseline="0" dirty="0" err="1"/>
              <a:t>Bregenz</a:t>
            </a:r>
            <a:br>
              <a:rPr lang="en-GB" baseline="0" dirty="0"/>
            </a:br>
            <a:r>
              <a:rPr lang="en-GB" baseline="0" dirty="0"/>
              <a:t>4 Rorschach</a:t>
            </a:r>
            <a:br>
              <a:rPr lang="en-GB" baseline="0" dirty="0"/>
            </a:br>
            <a:r>
              <a:rPr lang="en-GB" baseline="0" dirty="0"/>
              <a:t>5 </a:t>
            </a:r>
            <a:r>
              <a:rPr lang="en-GB" baseline="0" dirty="0" err="1"/>
              <a:t>Altnau</a:t>
            </a:r>
            <a:br>
              <a:rPr lang="en-GB" baseline="0" dirty="0"/>
            </a:br>
            <a:r>
              <a:rPr lang="en-GB" baseline="0" dirty="0"/>
              <a:t>6 Konstanz</a:t>
            </a:r>
            <a:br>
              <a:rPr lang="en-GB" baseline="0" dirty="0"/>
            </a:br>
            <a:r>
              <a:rPr lang="en-GB" baseline="0" dirty="0"/>
              <a:t>7 </a:t>
            </a:r>
            <a:r>
              <a:rPr lang="en-GB" baseline="0" dirty="0" err="1"/>
              <a:t>Reichenau</a:t>
            </a:r>
            <a:br>
              <a:rPr lang="en-GB" baseline="0" dirty="0"/>
            </a:br>
            <a:r>
              <a:rPr lang="en-GB" baseline="0" dirty="0"/>
              <a:t>8 Stein am </a:t>
            </a:r>
            <a:r>
              <a:rPr lang="en-GB" baseline="0" dirty="0" err="1"/>
              <a:t>Rhein</a:t>
            </a:r>
            <a:br>
              <a:rPr lang="en-GB" baseline="0" dirty="0"/>
            </a:br>
            <a:r>
              <a:rPr lang="en-GB" baseline="0" dirty="0"/>
              <a:t>9 Ludwigshafen</a:t>
            </a:r>
            <a:endParaRPr lang="en-GB" dirty="0"/>
          </a:p>
        </p:txBody>
      </p:sp>
      <p:sp>
        <p:nvSpPr>
          <p:cNvPr id="4" name="Slide Number Placeholder 3"/>
          <p:cNvSpPr>
            <a:spLocks noGrp="1"/>
          </p:cNvSpPr>
          <p:nvPr>
            <p:ph type="sldNum" sz="quarter" idx="10"/>
          </p:nvPr>
        </p:nvSpPr>
        <p:spPr/>
        <p:txBody>
          <a:bodyPr/>
          <a:lstStyle/>
          <a:p>
            <a:fld id="{4F565670-0FAF-47B5-BB13-49D74F7BBA74}" type="slidenum">
              <a:rPr lang="en-GB" smtClean="0"/>
              <a:t>24</a:t>
            </a:fld>
            <a:endParaRPr lang="en-GB"/>
          </a:p>
        </p:txBody>
      </p:sp>
    </p:spTree>
    <p:extLst>
      <p:ext uri="{BB962C8B-B14F-4D97-AF65-F5344CB8AC3E}">
        <p14:creationId xmlns:p14="http://schemas.microsoft.com/office/powerpoint/2010/main" val="3584464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569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[w]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Welt</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start with your hands above your head and draw them down, out and then back into the body, tracing the shape of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[w] </a:t>
            </a:r>
            <a:r>
              <a:rPr lang="en-GB" baseline="0" dirty="0"/>
              <a:t>sound, pronouncing </a:t>
            </a:r>
            <a:r>
              <a:rPr lang="en-GB" b="0" baseline="0" dirty="0"/>
              <a:t>”</a:t>
            </a:r>
            <a:r>
              <a:rPr lang="en-GB" b="1" baseline="0" dirty="0"/>
              <a:t>Welt</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Welt </a:t>
            </a:r>
            <a:r>
              <a:rPr lang="en-GB" baseline="0" dirty="0"/>
              <a:t>[190]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626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 practise differentiating between the two German SSC [v] and [w] in the spoken modality, which is tricky because of the pronunciation crossover between English [f] and German [v] and English [v] and German [w].</a:t>
            </a:r>
            <a:br>
              <a:rPr lang="en-GB" b="0" dirty="0"/>
            </a:br>
            <a:br>
              <a:rPr lang="en-GB" b="0" dirty="0"/>
            </a:br>
            <a:r>
              <a:rPr lang="en-GB" b="1" dirty="0"/>
              <a:t>Procedure:</a:t>
            </a:r>
            <a:br>
              <a:rPr lang="en-GB" dirty="0"/>
            </a:br>
            <a:r>
              <a:rPr lang="en-GB" dirty="0"/>
              <a:t>1. Write 1-6.</a:t>
            </a:r>
          </a:p>
          <a:p>
            <a:r>
              <a:rPr lang="en-GB" dirty="0"/>
              <a:t>2. Listen</a:t>
            </a:r>
            <a:r>
              <a:rPr lang="en-GB" baseline="0" dirty="0"/>
              <a:t> to the words (click on audio buttons) and tick the appropriate column, according to whether you hear [v], [w] or both.</a:t>
            </a:r>
            <a:endParaRPr lang="en-GB" dirty="0"/>
          </a:p>
          <a:p>
            <a:r>
              <a:rPr lang="en-GB" dirty="0"/>
              <a:t>3. Click on the mouse to</a:t>
            </a:r>
            <a:r>
              <a:rPr lang="en-GB" baseline="0" dirty="0"/>
              <a:t> reveal the correct tick and also the words themselves (together with their English meanings).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voll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Wettbewerb</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Verantwortung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wunderbar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verweisen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relativ</a:t>
            </a:r>
            <a:br>
              <a:rPr lang="en-GB" dirty="0"/>
            </a:br>
            <a:br>
              <a:rPr lang="en-GB" dirty="0"/>
            </a:b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voll</a:t>
            </a:r>
            <a:r>
              <a:rPr lang="en-GB" sz="1200" kern="1200" dirty="0">
                <a:solidFill>
                  <a:schemeClr val="tx1"/>
                </a:solidFill>
                <a:effectLst/>
                <a:latin typeface="+mn-lt"/>
                <a:ea typeface="+mn-ea"/>
                <a:cs typeface="+mn-cs"/>
              </a:rPr>
              <a:t> [388] </a:t>
            </a:r>
            <a:r>
              <a:rPr lang="en-GB" sz="1200" kern="1200" dirty="0" err="1">
                <a:solidFill>
                  <a:schemeClr val="tx1"/>
                </a:solidFill>
                <a:effectLst/>
                <a:latin typeface="+mn-lt"/>
                <a:ea typeface="+mn-ea"/>
                <a:cs typeface="+mn-cs"/>
              </a:rPr>
              <a:t>Wettbewerb</a:t>
            </a:r>
            <a:r>
              <a:rPr lang="en-GB" sz="1200" kern="1200" dirty="0">
                <a:solidFill>
                  <a:schemeClr val="tx1"/>
                </a:solidFill>
                <a:effectLst/>
                <a:latin typeface="+mn-lt"/>
                <a:ea typeface="+mn-ea"/>
                <a:cs typeface="+mn-cs"/>
              </a:rPr>
              <a:t> [1493] </a:t>
            </a:r>
            <a:r>
              <a:rPr lang="en-GB" sz="1200" kern="1200" dirty="0" err="1">
                <a:solidFill>
                  <a:schemeClr val="tx1"/>
                </a:solidFill>
                <a:effectLst/>
                <a:latin typeface="+mn-lt"/>
                <a:ea typeface="+mn-ea"/>
                <a:cs typeface="+mn-cs"/>
              </a:rPr>
              <a:t>Verantwortung</a:t>
            </a:r>
            <a:r>
              <a:rPr lang="en-GB" sz="1200" kern="1200" dirty="0">
                <a:solidFill>
                  <a:schemeClr val="tx1"/>
                </a:solidFill>
                <a:effectLst/>
                <a:latin typeface="+mn-lt"/>
                <a:ea typeface="+mn-ea"/>
                <a:cs typeface="+mn-cs"/>
              </a:rPr>
              <a:t> [1104] </a:t>
            </a:r>
            <a:r>
              <a:rPr lang="en-GB" sz="1200" kern="1200" dirty="0" err="1">
                <a:solidFill>
                  <a:schemeClr val="tx1"/>
                </a:solidFill>
                <a:effectLst/>
                <a:latin typeface="+mn-lt"/>
                <a:ea typeface="+mn-ea"/>
                <a:cs typeface="+mn-cs"/>
              </a:rPr>
              <a:t>wunderbar</a:t>
            </a:r>
            <a:r>
              <a:rPr lang="en-GB" sz="1200" kern="1200" dirty="0">
                <a:solidFill>
                  <a:schemeClr val="tx1"/>
                </a:solidFill>
                <a:effectLst/>
                <a:latin typeface="+mn-lt"/>
                <a:ea typeface="+mn-ea"/>
                <a:cs typeface="+mn-cs"/>
              </a:rPr>
              <a:t> [1604] </a:t>
            </a:r>
            <a:r>
              <a:rPr lang="en-GB" sz="1200" kern="1200" dirty="0" err="1">
                <a:solidFill>
                  <a:schemeClr val="tx1"/>
                </a:solidFill>
                <a:effectLst/>
                <a:latin typeface="+mn-lt"/>
                <a:ea typeface="+mn-ea"/>
                <a:cs typeface="+mn-cs"/>
              </a:rPr>
              <a:t>verweisen</a:t>
            </a:r>
            <a:r>
              <a:rPr lang="en-GB" sz="1200" kern="1200" dirty="0">
                <a:solidFill>
                  <a:schemeClr val="tx1"/>
                </a:solidFill>
                <a:effectLst/>
                <a:latin typeface="+mn-lt"/>
                <a:ea typeface="+mn-ea"/>
                <a:cs typeface="+mn-cs"/>
              </a:rPr>
              <a:t> [1670] </a:t>
            </a:r>
            <a:r>
              <a:rPr lang="en-GB" sz="1200" kern="1200" dirty="0" err="1">
                <a:solidFill>
                  <a:schemeClr val="tx1"/>
                </a:solidFill>
                <a:effectLst/>
                <a:latin typeface="+mn-lt"/>
                <a:ea typeface="+mn-ea"/>
                <a:cs typeface="+mn-cs"/>
              </a:rPr>
              <a:t>relativ</a:t>
            </a:r>
            <a:r>
              <a:rPr lang="en-GB" sz="1200" kern="1200" dirty="0">
                <a:solidFill>
                  <a:schemeClr val="tx1"/>
                </a:solidFill>
                <a:effectLst/>
                <a:latin typeface="+mn-lt"/>
                <a:ea typeface="+mn-ea"/>
                <a:cs typeface="+mn-cs"/>
              </a:rPr>
              <a:t> [571] </a:t>
            </a:r>
            <a:br>
              <a:rPr lang="en-GB" sz="1200" kern="1200" dirty="0">
                <a:solidFill>
                  <a:schemeClr val="tx1"/>
                </a:solidFill>
                <a:effectLst/>
                <a:latin typeface="+mn-lt"/>
                <a:ea typeface="+mn-ea"/>
                <a:cs typeface="+mn-cs"/>
              </a:rPr>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106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 practise differentiating between the two German SSC [v] and [w] in the spoken modality, which is tricky because of the pronunciation crossover between English [f] and German [v] and English [v] and German [</a:t>
            </a:r>
            <a:r>
              <a:rPr lang="en-GB" b="0"/>
              <a:t>w]. </a:t>
            </a:r>
          </a:p>
          <a:p>
            <a:r>
              <a:rPr lang="en-GB" b="0"/>
              <a:t>N.B.</a:t>
            </a:r>
            <a:r>
              <a:rPr lang="en-GB" b="0" baseline="0"/>
              <a:t> A similar task featured in lesson 1.</a:t>
            </a:r>
            <a:br>
              <a:rPr lang="en-GB" b="0" dirty="0"/>
            </a:br>
            <a:br>
              <a:rPr lang="en-GB" b="0" dirty="0"/>
            </a:br>
            <a:r>
              <a:rPr lang="en-GB" b="1" dirty="0"/>
              <a:t>Procedure:</a:t>
            </a:r>
            <a:br>
              <a:rPr lang="en-GB"/>
            </a:br>
            <a:r>
              <a:rPr lang="en-GB"/>
              <a:t>1. Write 1-6.</a:t>
            </a:r>
          </a:p>
          <a:p>
            <a:r>
              <a:rPr lang="en-GB"/>
              <a:t>2. Listen</a:t>
            </a:r>
            <a:r>
              <a:rPr lang="en-GB" baseline="0"/>
              <a:t> to the words (click on audio buttons) and tick the appropriate column, according to whether you hear [v], [w] or both.</a:t>
            </a:r>
            <a:endParaRPr lang="en-GB"/>
          </a:p>
          <a:p>
            <a:r>
              <a:rPr lang="en-GB"/>
              <a:t>3. Click on the mouse to</a:t>
            </a:r>
            <a:r>
              <a:rPr lang="en-GB" baseline="0"/>
              <a:t> reveal the correct tick and also the words themselves (together with their English meanings).</a:t>
            </a:r>
          </a:p>
          <a:p>
            <a:r>
              <a:rPr lang="en-GB" baseline="0"/>
              <a:t>4. Point out that, in certain words borrowed from the English, the [v] is pronounced in the English way.</a:t>
            </a:r>
            <a:endParaRPr lang="en-GB"/>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1.</a:t>
            </a:r>
            <a:r>
              <a:rPr lang="en-GB" b="0" baseline="0"/>
              <a:t> verwenden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2. aktiv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3. weltweit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4. warnen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5. verschwinden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6. Verwandte</a:t>
            </a:r>
            <a:br>
              <a:rPr lang="en-GB"/>
            </a:br>
            <a:br>
              <a:rPr lang="en-GB" dirty="0"/>
            </a:br>
            <a:r>
              <a:rPr lang="en-GB" b="1" baseline="0" dirty="0"/>
              <a:t>Word frequency (1 is the most frequent word in German): </a:t>
            </a:r>
            <a:br>
              <a:rPr lang="en-GB" baseline="0"/>
            </a:br>
            <a:r>
              <a:rPr lang="en-GB" sz="1200" kern="1200">
                <a:solidFill>
                  <a:schemeClr val="tx1"/>
                </a:solidFill>
                <a:effectLst/>
                <a:latin typeface="+mn-lt"/>
                <a:ea typeface="+mn-ea"/>
                <a:cs typeface="+mn-cs"/>
              </a:rPr>
              <a:t>verwenden [538] aktiv [790] welweit [843] warnen [1337] verschwinden </a:t>
            </a:r>
            <a:r>
              <a:rPr lang="en-GB" sz="1200" kern="1200" dirty="0">
                <a:solidFill>
                  <a:schemeClr val="tx1"/>
                </a:solidFill>
                <a:effectLst/>
                <a:latin typeface="+mn-lt"/>
                <a:ea typeface="+mn-ea"/>
                <a:cs typeface="+mn-cs"/>
              </a:rPr>
              <a:t>[559</a:t>
            </a:r>
            <a:r>
              <a:rPr lang="en-GB" sz="1200" kern="1200">
                <a:solidFill>
                  <a:schemeClr val="tx1"/>
                </a:solidFill>
                <a:effectLst/>
                <a:latin typeface="+mn-lt"/>
                <a:ea typeface="+mn-ea"/>
                <a:cs typeface="+mn-cs"/>
              </a:rPr>
              <a:t>] Verwandte</a:t>
            </a:r>
            <a:r>
              <a:rPr lang="en-GB" sz="1200" kern="1200" baseline="0">
                <a:solidFill>
                  <a:schemeClr val="tx1"/>
                </a:solidFill>
                <a:effectLst/>
                <a:latin typeface="+mn-lt"/>
                <a:ea typeface="+mn-ea"/>
                <a:cs typeface="+mn-cs"/>
              </a:rPr>
              <a:t> [2850]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a:t>
            </a:r>
            <a:r>
              <a:rPr lang="en-GB" i="1" dirty="0"/>
              <a:t>: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082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144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[w]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Welt</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start with your hands above your head and draw them down, out and then back into the body, tracing the shape of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[w] </a:t>
            </a:r>
            <a:r>
              <a:rPr lang="en-GB" baseline="0" dirty="0"/>
              <a:t>sound, pronouncing </a:t>
            </a:r>
            <a:r>
              <a:rPr lang="en-GB" b="0" baseline="0" dirty="0"/>
              <a:t>”</a:t>
            </a:r>
            <a:r>
              <a:rPr lang="en-GB" b="1" baseline="0" dirty="0"/>
              <a:t>Welt</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Welt </a:t>
            </a:r>
            <a:r>
              <a:rPr lang="en-GB" baseline="0" dirty="0"/>
              <a:t>[190]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049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[w]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Welt</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start with your hands above your head and draw them down, out and then back into the body, tracing the shape of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[w] </a:t>
            </a:r>
            <a:r>
              <a:rPr lang="en-GB" baseline="0" dirty="0"/>
              <a:t>sound, pronouncing </a:t>
            </a:r>
            <a:r>
              <a:rPr lang="en-GB" b="0" baseline="0" dirty="0"/>
              <a:t>”</a:t>
            </a:r>
            <a:r>
              <a:rPr lang="en-GB" b="1" baseline="0" dirty="0"/>
              <a:t>Welt</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Welt </a:t>
            </a:r>
            <a:r>
              <a:rPr lang="en-GB" baseline="0" dirty="0"/>
              <a:t>[190]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66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[w] </a:t>
            </a:r>
            <a:r>
              <a:rPr lang="en-GB" baseline="0" dirty="0"/>
              <a:t>and then the </a:t>
            </a:r>
            <a:r>
              <a:rPr lang="en-GB" b="1" baseline="0" dirty="0"/>
              <a:t>source</a:t>
            </a:r>
            <a:r>
              <a:rPr lang="en-GB" baseline="0" dirty="0"/>
              <a:t> word again ‘</a:t>
            </a:r>
            <a:r>
              <a:rPr lang="en-GB" b="1" baseline="0" dirty="0"/>
              <a:t>Welt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Welt </a:t>
            </a:r>
            <a:r>
              <a:rPr lang="en-GB" baseline="0" dirty="0"/>
              <a:t>[190]; </a:t>
            </a:r>
            <a:r>
              <a:rPr lang="en-GB" b="1" baseline="0" dirty="0"/>
              <a:t>Wasser</a:t>
            </a:r>
            <a:r>
              <a:rPr lang="en-GB" b="0" baseline="0" dirty="0"/>
              <a:t> [297]</a:t>
            </a:r>
            <a:r>
              <a:rPr lang="en-GB" baseline="0" dirty="0"/>
              <a:t> </a:t>
            </a:r>
            <a:r>
              <a:rPr lang="en-GB" b="1" baseline="0" dirty="0" err="1"/>
              <a:t>wahr</a:t>
            </a:r>
            <a:r>
              <a:rPr lang="en-GB" baseline="0" dirty="0"/>
              <a:t> [662]; </a:t>
            </a:r>
            <a:r>
              <a:rPr lang="en-GB" b="1" baseline="0" dirty="0"/>
              <a:t>Was? </a:t>
            </a:r>
            <a:r>
              <a:rPr lang="en-GB" baseline="0" dirty="0"/>
              <a:t>[39]; </a:t>
            </a:r>
            <a:r>
              <a:rPr lang="en-GB" b="1" baseline="0" dirty="0" err="1"/>
              <a:t>antworten</a:t>
            </a:r>
            <a:r>
              <a:rPr lang="en-GB" b="1" baseline="0" dirty="0"/>
              <a:t> </a:t>
            </a:r>
            <a:r>
              <a:rPr lang="en-GB" baseline="0" dirty="0"/>
              <a:t>[804]; </a:t>
            </a:r>
            <a:r>
              <a:rPr lang="en-GB" b="1" baseline="0" dirty="0" err="1"/>
              <a:t>gewinnen</a:t>
            </a:r>
            <a:r>
              <a:rPr lang="en-GB" b="1" baseline="0" dirty="0"/>
              <a:t> </a:t>
            </a:r>
            <a:r>
              <a:rPr lang="en-GB" baseline="0" dirty="0"/>
              <a:t>[410].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54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apply SSC knowledge of [v] and [w] to unknown words in transcription [Slide 1 of 2].</a:t>
            </a:r>
            <a:br>
              <a:rPr lang="en-GB" b="0" dirty="0"/>
            </a:br>
            <a:br>
              <a:rPr lang="en-GB" dirty="0"/>
            </a:br>
            <a:r>
              <a:rPr lang="en-GB" b="1" dirty="0"/>
              <a:t>Procedure:</a:t>
            </a:r>
            <a:br>
              <a:rPr lang="en-GB" dirty="0"/>
            </a:br>
            <a:r>
              <a:rPr lang="en-GB" dirty="0"/>
              <a:t>1. Partner B turns away from the board.</a:t>
            </a:r>
          </a:p>
          <a:p>
            <a:r>
              <a:rPr lang="en-GB" dirty="0"/>
              <a:t>2. Click to reveal four pairs of words, which Partner A reads aloud.</a:t>
            </a:r>
          </a:p>
          <a:p>
            <a:r>
              <a:rPr lang="en-GB" dirty="0"/>
              <a:t>3. Partner B transcribes all words.</a:t>
            </a:r>
          </a:p>
          <a:p>
            <a:r>
              <a:rPr lang="en-GB" dirty="0"/>
              <a:t>4. Then turns back to check answers.</a:t>
            </a:r>
          </a:p>
          <a:p>
            <a:r>
              <a:rPr lang="en-GB" dirty="0"/>
              <a:t>5. Next slide, repeat the task with roles reversed.</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Vetter - Wetter</a:t>
            </a:r>
            <a:br>
              <a:rPr lang="en-GB" dirty="0"/>
            </a:br>
            <a:r>
              <a:rPr lang="en-GB" dirty="0" err="1"/>
              <a:t>Wehlen</a:t>
            </a:r>
            <a:r>
              <a:rPr lang="en-GB" dirty="0"/>
              <a:t> - </a:t>
            </a:r>
            <a:r>
              <a:rPr lang="en-GB" dirty="0" err="1"/>
              <a:t>Velen</a:t>
            </a:r>
            <a:br>
              <a:rPr lang="en-GB" dirty="0"/>
            </a:br>
            <a:r>
              <a:rPr lang="en-GB" dirty="0" err="1"/>
              <a:t>wir</a:t>
            </a:r>
            <a:r>
              <a:rPr lang="en-GB" dirty="0"/>
              <a:t> – </a:t>
            </a:r>
            <a:r>
              <a:rPr lang="en-GB" dirty="0" err="1"/>
              <a:t>vier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wogt</a:t>
            </a:r>
            <a:r>
              <a:rPr lang="en-GB" dirty="0"/>
              <a:t> – Vogt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Vetter [&gt;5000] Wetter [1881] </a:t>
            </a:r>
            <a:r>
              <a:rPr lang="en-GB" baseline="0" dirty="0" err="1"/>
              <a:t>wogen</a:t>
            </a:r>
            <a:r>
              <a:rPr lang="en-GB" baseline="0" dirty="0"/>
              <a:t> [&gt;5000] Vogt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127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apply SSC knowledge of [v] and [w] to unknown words in transcription [Slide 2 of 2].</a:t>
            </a:r>
            <a:br>
              <a:rPr lang="en-GB" b="0" dirty="0"/>
            </a:br>
            <a:br>
              <a:rPr lang="en-GB" dirty="0"/>
            </a:br>
            <a:r>
              <a:rPr lang="en-GB" b="1" dirty="0"/>
              <a:t>Procedure:</a:t>
            </a:r>
            <a:br>
              <a:rPr lang="en-GB" dirty="0"/>
            </a:br>
            <a:r>
              <a:rPr lang="en-GB" dirty="0"/>
              <a:t>1. Partner A now turns away from the board.</a:t>
            </a:r>
          </a:p>
          <a:p>
            <a:r>
              <a:rPr lang="en-GB" dirty="0"/>
              <a:t>2. Click to reveal four pairs of words, which Partner B reads aloud.</a:t>
            </a:r>
          </a:p>
          <a:p>
            <a:r>
              <a:rPr lang="en-GB" dirty="0"/>
              <a:t>3. Partner A transcribes all words.</a:t>
            </a:r>
          </a:p>
          <a:p>
            <a:r>
              <a:rPr lang="en-GB" dirty="0"/>
              <a:t>4. Then turns back to check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err="1"/>
              <a:t>wie</a:t>
            </a:r>
            <a:r>
              <a:rPr lang="en-GB" dirty="0"/>
              <a:t> - </a:t>
            </a:r>
            <a:r>
              <a:rPr lang="en-GB" dirty="0" err="1"/>
              <a:t>Vieh</a:t>
            </a:r>
            <a:br>
              <a:rPr lang="en-GB" dirty="0"/>
            </a:br>
            <a:r>
              <a:rPr lang="en-GB" dirty="0" err="1"/>
              <a:t>Weilchen</a:t>
            </a:r>
            <a:r>
              <a:rPr lang="en-GB" dirty="0"/>
              <a:t> - </a:t>
            </a:r>
            <a:r>
              <a:rPr lang="en-GB" dirty="0" err="1"/>
              <a:t>Veilchen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Veste</a:t>
            </a:r>
            <a:r>
              <a:rPr lang="en-GB" baseline="0" dirty="0"/>
              <a:t> </a:t>
            </a:r>
            <a:r>
              <a:rPr lang="en-GB" dirty="0"/>
              <a:t>– </a:t>
            </a:r>
            <a:r>
              <a:rPr lang="en-GB" dirty="0" err="1"/>
              <a:t>Weste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voran</a:t>
            </a:r>
            <a:r>
              <a:rPr lang="en-GB" dirty="0"/>
              <a:t> - </a:t>
            </a:r>
            <a:r>
              <a:rPr lang="en-GB" dirty="0" err="1"/>
              <a:t>woran</a:t>
            </a:r>
            <a:br>
              <a:rPr lang="en-GB" dirty="0"/>
            </a:br>
            <a:br>
              <a:rPr lang="en-GB" dirty="0"/>
            </a:br>
            <a:r>
              <a:rPr lang="en-GB" b="1" baseline="0" dirty="0"/>
              <a:t>Word frequency (1 is the most frequent word in German): </a:t>
            </a:r>
            <a:br>
              <a:rPr lang="en-GB" baseline="0" dirty="0"/>
            </a:br>
            <a:r>
              <a:rPr lang="en-GB" baseline="0" dirty="0" err="1"/>
              <a:t>Vieh</a:t>
            </a:r>
            <a:r>
              <a:rPr lang="en-GB" baseline="0" dirty="0"/>
              <a:t> [&gt;5000] </a:t>
            </a:r>
            <a:r>
              <a:rPr lang="en-GB" baseline="0" dirty="0" err="1"/>
              <a:t>Weilchen</a:t>
            </a:r>
            <a:r>
              <a:rPr lang="en-GB" baseline="0" dirty="0"/>
              <a:t> [&gt;5000] </a:t>
            </a:r>
            <a:r>
              <a:rPr lang="en-GB" baseline="0" dirty="0" err="1"/>
              <a:t>Veilchen</a:t>
            </a:r>
            <a:r>
              <a:rPr lang="en-GB" baseline="0" dirty="0"/>
              <a:t> [&gt;5000] </a:t>
            </a:r>
            <a:r>
              <a:rPr lang="en-GB" baseline="0" dirty="0" err="1"/>
              <a:t>Veste</a:t>
            </a:r>
            <a:r>
              <a:rPr lang="en-GB" baseline="0" dirty="0"/>
              <a:t> [&gt;5000] </a:t>
            </a:r>
            <a:r>
              <a:rPr lang="en-GB" baseline="0" dirty="0" err="1"/>
              <a:t>Weste</a:t>
            </a:r>
            <a:r>
              <a:rPr lang="en-GB" baseline="0" dirty="0"/>
              <a:t> [&gt;5000] </a:t>
            </a:r>
            <a:r>
              <a:rPr lang="en-GB" baseline="0" dirty="0" err="1"/>
              <a:t>voran</a:t>
            </a:r>
            <a:r>
              <a:rPr lang="en-GB" baseline="0" dirty="0"/>
              <a:t> [n/a] </a:t>
            </a:r>
            <a:r>
              <a:rPr lang="en-GB" baseline="0" dirty="0" err="1"/>
              <a:t>woran</a:t>
            </a:r>
            <a:r>
              <a:rPr lang="en-GB" baseline="0" dirty="0"/>
              <a:t> [3545]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870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 </a:t>
            </a:r>
            <a:r>
              <a:rPr lang="en-GB" b="0" dirty="0"/>
              <a:t>(for 3 slides)</a:t>
            </a:r>
            <a:br>
              <a:rPr lang="en-GB" dirty="0"/>
            </a:br>
            <a:br>
              <a:rPr lang="en-GB" b="1" dirty="0"/>
            </a:br>
            <a:r>
              <a:rPr lang="en-GB" b="1" dirty="0"/>
              <a:t>Aim: </a:t>
            </a:r>
            <a:r>
              <a:rPr lang="en-GB" b="0" dirty="0"/>
              <a:t>to apply SSC knowledge of both variants of [v] to unknown words in pronunciation.</a:t>
            </a:r>
            <a:br>
              <a:rPr lang="en-GB" b="0" dirty="0"/>
            </a:br>
            <a:br>
              <a:rPr lang="en-GB" dirty="0"/>
            </a:br>
            <a:r>
              <a:rPr lang="en-GB" b="1" dirty="0"/>
              <a:t>Procedure:</a:t>
            </a:r>
            <a:br>
              <a:rPr lang="en-GB" dirty="0"/>
            </a:br>
            <a:r>
              <a:rPr lang="en-GB" dirty="0"/>
              <a:t>1. </a:t>
            </a:r>
            <a:r>
              <a:rPr lang="en-US" sz="1200" kern="1200" dirty="0">
                <a:solidFill>
                  <a:schemeClr val="tx1"/>
                </a:solidFill>
                <a:effectLst/>
                <a:latin typeface="+mn-lt"/>
                <a:ea typeface="+mn-ea"/>
                <a:cs typeface="+mn-cs"/>
              </a:rPr>
              <a:t>Teacher clicks and all 3 words appear. </a:t>
            </a:r>
          </a:p>
          <a:p>
            <a:r>
              <a:rPr lang="en-US" sz="1200" kern="1200" dirty="0">
                <a:solidFill>
                  <a:schemeClr val="tx1"/>
                </a:solidFill>
                <a:effectLst/>
                <a:latin typeface="+mn-lt"/>
                <a:ea typeface="+mn-ea"/>
                <a:cs typeface="+mn-cs"/>
              </a:rPr>
              <a:t>2. Then, s/he quickly clicks the timer. </a:t>
            </a:r>
          </a:p>
          <a:p>
            <a:r>
              <a:rPr lang="en-US" sz="1200" kern="1200" dirty="0">
                <a:solidFill>
                  <a:schemeClr val="tx1"/>
                </a:solidFill>
                <a:effectLst/>
                <a:latin typeface="+mn-lt"/>
                <a:ea typeface="+mn-ea"/>
                <a:cs typeface="+mn-cs"/>
              </a:rPr>
              <a:t>3. Students try to say all three words within the 5 seconds, chorally, differentiating the two ‘v’ pronunciations.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Note: Teacher to reinforce that it will be the cognates that are likely to have English-sounding [v].</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4. Click on each word to hear the pronunciations, as desired.</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Vogel [1701]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454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 for previous slide.</a:t>
            </a:r>
          </a:p>
          <a:p>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Wolke</a:t>
            </a:r>
            <a:r>
              <a:rPr lang="en-GB" i="0" baseline="0"/>
              <a:t> [2114] Vase [&gt;5000] </a:t>
            </a:r>
            <a:r>
              <a:rPr lang="en-GB" sz="1200">
                <a:solidFill>
                  <a:schemeClr val="accent5">
                    <a:lumMod val="50000"/>
                  </a:schemeClr>
                </a:solidFill>
              </a:rPr>
              <a:t>Akti</a:t>
            </a:r>
            <a:r>
              <a:rPr lang="en-GB" sz="1200" b="0">
                <a:solidFill>
                  <a:schemeClr val="accent5">
                    <a:lumMod val="50000"/>
                  </a:schemeClr>
                </a:solidFill>
              </a:rPr>
              <a:t>v</a:t>
            </a:r>
            <a:r>
              <a:rPr lang="en-GB" sz="1200">
                <a:solidFill>
                  <a:schemeClr val="accent5">
                    <a:lumMod val="50000"/>
                  </a:schemeClr>
                </a:solidFill>
              </a:rPr>
              <a:t>ität [1422]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026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As for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vage</a:t>
            </a:r>
            <a:r>
              <a:rPr lang="en-GB" i="0" dirty="0"/>
              <a:t> [&gt;5000] </a:t>
            </a:r>
            <a:r>
              <a:rPr lang="en-GB" i="0" dirty="0" err="1"/>
              <a:t>Verkehr</a:t>
            </a:r>
            <a:r>
              <a:rPr lang="en-GB" i="0" baseline="0" dirty="0"/>
              <a:t> [2131]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653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727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br>
              <a:rPr lang="en-GB" dirty="0"/>
            </a:br>
            <a:br>
              <a:rPr lang="en-GB" b="1" dirty="0"/>
            </a:br>
            <a:r>
              <a:rPr lang="en-GB" b="1" dirty="0"/>
              <a:t>Aim: </a:t>
            </a:r>
            <a:r>
              <a:rPr lang="en-GB" b="0" dirty="0"/>
              <a:t>To practise aural recognition of SSCs [w] and [v].</a:t>
            </a:r>
            <a:br>
              <a:rPr lang="en-GB" dirty="0"/>
            </a:br>
            <a:br>
              <a:rPr lang="en-GB" dirty="0"/>
            </a:br>
            <a:r>
              <a:rPr lang="en-GB" b="1" dirty="0"/>
              <a:t>Procedure:</a:t>
            </a:r>
            <a:br>
              <a:rPr lang="en-GB" dirty="0"/>
            </a:br>
            <a:r>
              <a:rPr lang="en-GB" dirty="0"/>
              <a:t>1. Explain the task. Students will listen to audio and decide whether the gaps in the transcription contain [w] or [v] based on what they hear.</a:t>
            </a:r>
          </a:p>
          <a:p>
            <a:r>
              <a:rPr lang="en-GB" dirty="0"/>
              <a:t>2. Click to play the audio for each sentence and ask students to note down [w] or [v].</a:t>
            </a:r>
          </a:p>
          <a:p>
            <a:r>
              <a:rPr lang="en-GB" dirty="0"/>
              <a:t>3.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Silvester [&gt;5000] </a:t>
            </a:r>
            <a:r>
              <a:rPr lang="en-GB" baseline="0" dirty="0" err="1"/>
              <a:t>Armenien</a:t>
            </a:r>
            <a:r>
              <a:rPr lang="en-GB" baseline="0" dirty="0"/>
              <a:t> [&gt;5000] Botswana [&gt;5000] </a:t>
            </a:r>
            <a:r>
              <a:rPr lang="en-GB" baseline="0" dirty="0" err="1"/>
              <a:t>Verfassung</a:t>
            </a:r>
            <a:r>
              <a:rPr lang="en-GB" baseline="0" dirty="0"/>
              <a:t> [2678]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 Timing: (2 slides)</a:t>
            </a:r>
            <a:br>
              <a:rPr lang="en-GB" dirty="0"/>
            </a:br>
            <a:br>
              <a:rPr lang="en-GB" b="1" dirty="0"/>
            </a:br>
            <a:r>
              <a:rPr lang="en-GB" b="1" dirty="0"/>
              <a:t>Aim: </a:t>
            </a:r>
            <a:r>
              <a:rPr lang="en-GB" b="0" dirty="0"/>
              <a:t>To practise spoken production and aural recognition of SSCs [w] and [v].</a:t>
            </a:r>
            <a:br>
              <a:rPr lang="en-GB" dirty="0"/>
            </a:br>
            <a:br>
              <a:rPr lang="en-GB" dirty="0"/>
            </a:br>
            <a:r>
              <a:rPr lang="en-GB" b="1" dirty="0"/>
              <a:t>Procedure:</a:t>
            </a:r>
            <a:br>
              <a:rPr lang="en-GB" dirty="0"/>
            </a:br>
            <a:r>
              <a:rPr lang="en-GB" dirty="0"/>
              <a:t>1. Partner A writes down all of the dates on the board. Then they turn away. </a:t>
            </a:r>
          </a:p>
          <a:p>
            <a:r>
              <a:rPr lang="en-GB" dirty="0"/>
              <a:t>2. Click to reveal the events. Partner A asks Partner B ‘was </a:t>
            </a:r>
            <a:r>
              <a:rPr lang="en-GB" dirty="0" err="1"/>
              <a:t>feiert</a:t>
            </a:r>
            <a:r>
              <a:rPr lang="en-GB" dirty="0"/>
              <a:t> man am ….’, giving one of the dates they have noted down. </a:t>
            </a:r>
            <a:br>
              <a:rPr lang="en-GB" dirty="0"/>
            </a:br>
            <a:r>
              <a:rPr lang="en-GB" b="1" dirty="0"/>
              <a:t>Note</a:t>
            </a:r>
            <a:r>
              <a:rPr lang="en-GB" dirty="0"/>
              <a:t>: encourage students to ask in a random order.</a:t>
            </a:r>
          </a:p>
          <a:p>
            <a:r>
              <a:rPr lang="en-GB" dirty="0"/>
              <a:t>3. Partner B responds. Partner A listens carefully and transcribes what Partner B has said, paying particular attention to [w] and [v]. Partner B should repeat the answer as many times as Partner A requests (</a:t>
            </a:r>
            <a:r>
              <a:rPr lang="en-GB" dirty="0" err="1"/>
              <a:t>Wiederholen</a:t>
            </a:r>
            <a:r>
              <a:rPr lang="en-GB" dirty="0"/>
              <a:t>, </a:t>
            </a:r>
            <a:r>
              <a:rPr lang="en-GB" dirty="0" err="1"/>
              <a:t>bitte</a:t>
            </a:r>
            <a:r>
              <a:rPr lang="en-GB" dirty="0"/>
              <a:t>!).</a:t>
            </a:r>
          </a:p>
          <a:p>
            <a:r>
              <a:rPr lang="en-GB" dirty="0"/>
              <a:t>4. Partner A turns back around to check answers.</a:t>
            </a:r>
          </a:p>
          <a:p>
            <a:r>
              <a:rPr lang="en-GB" dirty="0"/>
              <a:t>5. Click to reveal audio buttons to check pronunciation.</a:t>
            </a:r>
          </a:p>
          <a:p>
            <a:r>
              <a:rPr lang="en-GB" dirty="0"/>
              <a:t>6. Move to the next slide. Swap roles and repeat the procedure.</a:t>
            </a:r>
          </a:p>
          <a:p>
            <a:endParaRPr lang="en-GB" dirty="0"/>
          </a:p>
          <a:p>
            <a:r>
              <a:rPr lang="en-GB" b="1" dirty="0"/>
              <a:t>Transcript:</a:t>
            </a:r>
          </a:p>
          <a:p>
            <a:pPr marL="0" indent="0">
              <a:buNone/>
            </a:pPr>
            <a:r>
              <a:rPr lang="en-GB" b="0" dirty="0"/>
              <a:t>1. Schweizer </a:t>
            </a:r>
            <a:r>
              <a:rPr lang="en-GB" b="0" dirty="0" err="1"/>
              <a:t>Nationalfeiertag</a:t>
            </a:r>
            <a:endParaRPr lang="en-GB" b="0" dirty="0"/>
          </a:p>
          <a:p>
            <a:pPr marL="0" indent="0">
              <a:buNone/>
            </a:pPr>
            <a:r>
              <a:rPr lang="en-GB" b="0" dirty="0"/>
              <a:t>2. Walpurgisnacht</a:t>
            </a:r>
          </a:p>
          <a:p>
            <a:pPr marL="0" indent="0">
              <a:buNone/>
            </a:pPr>
            <a:r>
              <a:rPr lang="en-GB" b="0" dirty="0"/>
              <a:t>3. </a:t>
            </a:r>
            <a:r>
              <a:rPr lang="en-GB" b="0" dirty="0" err="1"/>
              <a:t>Internationaler</a:t>
            </a:r>
            <a:r>
              <a:rPr lang="en-GB" b="0" dirty="0"/>
              <a:t> Tag der </a:t>
            </a:r>
            <a:r>
              <a:rPr lang="en-GB" b="0" dirty="0" err="1"/>
              <a:t>biologischen</a:t>
            </a:r>
            <a:r>
              <a:rPr lang="en-GB" b="0" dirty="0"/>
              <a:t> </a:t>
            </a:r>
            <a:r>
              <a:rPr lang="en-GB" b="0" dirty="0" err="1"/>
              <a:t>Vielfalt</a:t>
            </a:r>
            <a:endParaRPr lang="en-GB" b="0" dirty="0"/>
          </a:p>
          <a:p>
            <a:pPr marL="0" indent="0">
              <a:buNone/>
            </a:pPr>
            <a:r>
              <a:rPr lang="en-GB" b="0" dirty="0"/>
              <a:t>4. Tag der </a:t>
            </a:r>
            <a:r>
              <a:rPr lang="en-GB" b="0" dirty="0" err="1"/>
              <a:t>Verkehrssicherheit</a:t>
            </a:r>
            <a:r>
              <a:rPr lang="en-GB" b="0" dirty="0"/>
              <a:t> in Deutschland</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Vielfalt</a:t>
            </a:r>
            <a:r>
              <a:rPr lang="en-GB" baseline="0" dirty="0"/>
              <a:t> [2326] </a:t>
            </a:r>
            <a:r>
              <a:rPr lang="en-GB" baseline="0" dirty="0" err="1"/>
              <a:t>Verkehr</a:t>
            </a:r>
            <a:r>
              <a:rPr lang="en-GB" baseline="0" dirty="0"/>
              <a:t> [2131] </a:t>
            </a:r>
            <a:r>
              <a:rPr lang="en-GB" baseline="0" dirty="0" err="1"/>
              <a:t>Sicherheit</a:t>
            </a:r>
            <a:r>
              <a:rPr lang="en-GB" baseline="0" dirty="0"/>
              <a:t> [776]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419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5395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a:p>
            <a:endParaRPr lang="en-GB" b="1" dirty="0"/>
          </a:p>
          <a:p>
            <a:endParaRPr lang="en-GB" b="1" dirty="0"/>
          </a:p>
          <a:p>
            <a:r>
              <a:rPr lang="en-GB" b="1" dirty="0"/>
              <a:t>Transcript:</a:t>
            </a:r>
          </a:p>
          <a:p>
            <a:r>
              <a:rPr lang="en-GB" b="0" dirty="0"/>
              <a:t>5. Tag </a:t>
            </a:r>
            <a:r>
              <a:rPr lang="en-GB" b="0" dirty="0" err="1"/>
              <a:t>gegen</a:t>
            </a:r>
            <a:r>
              <a:rPr lang="en-GB" b="0" dirty="0"/>
              <a:t> </a:t>
            </a:r>
            <a:r>
              <a:rPr lang="en-GB" b="0" dirty="0" err="1"/>
              <a:t>Gewalt</a:t>
            </a:r>
            <a:r>
              <a:rPr lang="en-GB" b="0" dirty="0"/>
              <a:t> und </a:t>
            </a:r>
            <a:r>
              <a:rPr lang="en-GB" b="0" dirty="0" err="1"/>
              <a:t>Rassismus</a:t>
            </a:r>
            <a:r>
              <a:rPr lang="en-GB" b="0" dirty="0"/>
              <a:t> in </a:t>
            </a:r>
            <a:r>
              <a:rPr lang="en-GB" b="0" dirty="0" err="1"/>
              <a:t>Österreich</a:t>
            </a:r>
            <a:endParaRPr lang="en-GB" b="0" dirty="0"/>
          </a:p>
          <a:p>
            <a:r>
              <a:rPr lang="en-GB" b="0" dirty="0"/>
              <a:t>6. </a:t>
            </a:r>
            <a:r>
              <a:rPr lang="en-GB" b="0" dirty="0" err="1"/>
              <a:t>Internationaler</a:t>
            </a:r>
            <a:r>
              <a:rPr lang="en-GB" b="0" dirty="0"/>
              <a:t> Tag des </a:t>
            </a:r>
            <a:r>
              <a:rPr lang="en-GB" b="0" dirty="0" err="1"/>
              <a:t>Waldes</a:t>
            </a:r>
            <a:endParaRPr lang="en-GB" b="0" dirty="0"/>
          </a:p>
          <a:p>
            <a:r>
              <a:rPr lang="en-GB" b="0" dirty="0"/>
              <a:t>7. </a:t>
            </a:r>
            <a:r>
              <a:rPr lang="en-GB" b="0" dirty="0" err="1"/>
              <a:t>Volkstrauertag</a:t>
            </a:r>
            <a:r>
              <a:rPr lang="en-GB" b="0" dirty="0"/>
              <a:t> in Deutschland</a:t>
            </a:r>
          </a:p>
          <a:p>
            <a:r>
              <a:rPr lang="en-GB" b="0" dirty="0"/>
              <a:t>8. Tag der </a:t>
            </a:r>
            <a:r>
              <a:rPr lang="en-GB" b="0" dirty="0" err="1"/>
              <a:t>Vereinten</a:t>
            </a:r>
            <a:r>
              <a:rPr lang="en-GB" b="0" dirty="0"/>
              <a:t> </a:t>
            </a:r>
            <a:r>
              <a:rPr lang="en-GB" b="0" dirty="0" err="1"/>
              <a:t>Nationen</a:t>
            </a:r>
            <a:endParaRPr lang="en-GB" b="0" dirty="0"/>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Gewalt</a:t>
            </a:r>
            <a:r>
              <a:rPr lang="en-GB" baseline="0" dirty="0"/>
              <a:t> [1316] </a:t>
            </a:r>
            <a:r>
              <a:rPr lang="en-GB" baseline="0" dirty="0" err="1"/>
              <a:t>Rassismus</a:t>
            </a:r>
            <a:r>
              <a:rPr lang="en-GB" baseline="0" dirty="0"/>
              <a:t> [&gt;5000] Volk [1032] </a:t>
            </a:r>
            <a:r>
              <a:rPr lang="en-GB" baseline="0" dirty="0" err="1"/>
              <a:t>Trauer</a:t>
            </a:r>
            <a:r>
              <a:rPr lang="en-GB" baseline="0" dirty="0"/>
              <a:t> [3568] </a:t>
            </a:r>
            <a:r>
              <a:rPr lang="en-GB" baseline="0" dirty="0" err="1"/>
              <a:t>Vereinte</a:t>
            </a:r>
            <a:r>
              <a:rPr lang="en-GB" baseline="0" dirty="0"/>
              <a:t> </a:t>
            </a:r>
            <a:r>
              <a:rPr lang="en-GB" baseline="0" dirty="0" err="1"/>
              <a:t>Nationen</a:t>
            </a:r>
            <a:r>
              <a:rPr lang="en-GB" baseline="0" dirty="0"/>
              <a:t> [4181]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716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290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[w] </a:t>
            </a:r>
            <a:r>
              <a:rPr lang="en-GB" baseline="0" dirty="0"/>
              <a:t>and then the </a:t>
            </a:r>
            <a:r>
              <a:rPr lang="en-GB" b="1" baseline="0" dirty="0"/>
              <a:t>source</a:t>
            </a:r>
            <a:r>
              <a:rPr lang="en-GB" baseline="0" dirty="0"/>
              <a:t> word again ‘</a:t>
            </a:r>
            <a:r>
              <a:rPr lang="en-GB" b="1" baseline="0" dirty="0"/>
              <a:t>Welt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Welt </a:t>
            </a:r>
            <a:r>
              <a:rPr lang="en-GB" baseline="0" dirty="0"/>
              <a:t>[190]; </a:t>
            </a:r>
            <a:r>
              <a:rPr lang="en-GB" b="1" baseline="0" dirty="0"/>
              <a:t>Wasser</a:t>
            </a:r>
            <a:r>
              <a:rPr lang="en-GB" b="0" baseline="0" dirty="0"/>
              <a:t> [297]</a:t>
            </a:r>
            <a:r>
              <a:rPr lang="en-GB" baseline="0" dirty="0"/>
              <a:t> </a:t>
            </a:r>
            <a:r>
              <a:rPr lang="en-GB" b="1" baseline="0" dirty="0" err="1"/>
              <a:t>wahr</a:t>
            </a:r>
            <a:r>
              <a:rPr lang="en-GB" baseline="0" dirty="0"/>
              <a:t> [662]; </a:t>
            </a:r>
            <a:r>
              <a:rPr lang="en-GB" b="1" baseline="0" dirty="0"/>
              <a:t>Was? </a:t>
            </a:r>
            <a:r>
              <a:rPr lang="en-GB" baseline="0" dirty="0"/>
              <a:t>[39]; </a:t>
            </a:r>
            <a:r>
              <a:rPr lang="en-GB" b="1" baseline="0" dirty="0" err="1"/>
              <a:t>antworten</a:t>
            </a:r>
            <a:r>
              <a:rPr lang="en-GB" b="1" baseline="0" dirty="0"/>
              <a:t> </a:t>
            </a:r>
            <a:r>
              <a:rPr lang="en-GB" baseline="0" dirty="0"/>
              <a:t>[804]; </a:t>
            </a:r>
            <a:r>
              <a:rPr lang="en-GB" b="1" baseline="0" dirty="0" err="1"/>
              <a:t>gewinnen</a:t>
            </a:r>
            <a:r>
              <a:rPr lang="en-GB" b="1" baseline="0" dirty="0"/>
              <a:t> </a:t>
            </a:r>
            <a:r>
              <a:rPr lang="en-GB" baseline="0" dirty="0"/>
              <a:t>[410].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97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621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881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771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4317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792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51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81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4792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6471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407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87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9964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8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478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13466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316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3.png"/><Relationship Id="rId7" Type="http://schemas.openxmlformats.org/officeDocument/2006/relationships/audio" Target="../media/audio11.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audio" Target="../media/audio14.wav"/><Relationship Id="rId5" Type="http://schemas.openxmlformats.org/officeDocument/2006/relationships/audio" Target="../media/audio9.wav"/><Relationship Id="rId10" Type="http://schemas.openxmlformats.org/officeDocument/2006/relationships/image" Target="../media/image11.png"/><Relationship Id="rId4" Type="http://schemas.openxmlformats.org/officeDocument/2006/relationships/audio" Target="../media/audio8.wav"/><Relationship Id="rId9" Type="http://schemas.openxmlformats.org/officeDocument/2006/relationships/audio" Target="../media/audio13.wav"/></Relationships>
</file>

<file path=ppt/slides/_rels/slide11.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3.png"/><Relationship Id="rId7" Type="http://schemas.openxmlformats.org/officeDocument/2006/relationships/audio" Target="../media/audio11.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11.png"/><Relationship Id="rId4" Type="http://schemas.openxmlformats.org/officeDocument/2006/relationships/audio" Target="../media/audio8.wav"/><Relationship Id="rId9" Type="http://schemas.openxmlformats.org/officeDocument/2006/relationships/audio" Target="../media/audio13.wav"/></Relationships>
</file>

<file path=ppt/slides/_rels/slide12.xml.rels><?xml version="1.0" encoding="UTF-8" standalone="yes"?>
<Relationships xmlns="http://schemas.openxmlformats.org/package/2006/relationships"><Relationship Id="rId8" Type="http://schemas.openxmlformats.org/officeDocument/2006/relationships/audio" Target="../media/audio17.wav"/><Relationship Id="rId13" Type="http://schemas.microsoft.com/office/2007/relationships/hdphoto" Target="../media/hdphoto1.wdp"/><Relationship Id="rId18" Type="http://schemas.openxmlformats.org/officeDocument/2006/relationships/audio" Target="../media/audio13.wav"/><Relationship Id="rId3" Type="http://schemas.openxmlformats.org/officeDocument/2006/relationships/audio" Target="../media/audio15.wav"/><Relationship Id="rId21" Type="http://schemas.openxmlformats.org/officeDocument/2006/relationships/image" Target="../media/image20.png"/><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18.jpeg"/><Relationship Id="rId2" Type="http://schemas.openxmlformats.org/officeDocument/2006/relationships/notesSlide" Target="../notesSlides/notesSlide12.xml"/><Relationship Id="rId16" Type="http://schemas.openxmlformats.org/officeDocument/2006/relationships/audio" Target="../media/audio12.wav"/><Relationship Id="rId20" Type="http://schemas.openxmlformats.org/officeDocument/2006/relationships/audio" Target="../media/audio19.wav"/><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5.png"/><Relationship Id="rId24" Type="http://schemas.openxmlformats.org/officeDocument/2006/relationships/image" Target="../media/image22.png"/><Relationship Id="rId5" Type="http://schemas.openxmlformats.org/officeDocument/2006/relationships/audio" Target="../media/audio16.wav"/><Relationship Id="rId15" Type="http://schemas.openxmlformats.org/officeDocument/2006/relationships/image" Target="../media/image17.jpeg"/><Relationship Id="rId23" Type="http://schemas.openxmlformats.org/officeDocument/2006/relationships/image" Target="../media/image21.png"/><Relationship Id="rId10" Type="http://schemas.openxmlformats.org/officeDocument/2006/relationships/audio" Target="../media/audio18.wav"/><Relationship Id="rId19" Type="http://schemas.openxmlformats.org/officeDocument/2006/relationships/image" Target="../media/image19.jpeg"/><Relationship Id="rId4" Type="http://schemas.openxmlformats.org/officeDocument/2006/relationships/image" Target="../media/image7.png"/><Relationship Id="rId9" Type="http://schemas.openxmlformats.org/officeDocument/2006/relationships/image" Target="../media/image14.png"/><Relationship Id="rId14" Type="http://schemas.openxmlformats.org/officeDocument/2006/relationships/audio" Target="../media/audio11.wav"/><Relationship Id="rId22" Type="http://schemas.openxmlformats.org/officeDocument/2006/relationships/audio" Target="../media/audio20.wav"/></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3.png"/><Relationship Id="rId7" Type="http://schemas.openxmlformats.org/officeDocument/2006/relationships/audio" Target="../media/audio24.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 Id="rId9" Type="http://schemas.openxmlformats.org/officeDocument/2006/relationships/audio" Target="../media/audio26.wav"/></Relationships>
</file>

<file path=ppt/slides/_rels/slide15.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image" Target="../media/image3.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audio" Target="../media/audio25.wav"/><Relationship Id="rId5" Type="http://schemas.openxmlformats.org/officeDocument/2006/relationships/image" Target="../media/image20.png"/><Relationship Id="rId10" Type="http://schemas.openxmlformats.org/officeDocument/2006/relationships/audio" Target="../media/audio24.wav"/><Relationship Id="rId4" Type="http://schemas.openxmlformats.org/officeDocument/2006/relationships/audio" Target="../media/audio19.wav"/><Relationship Id="rId9" Type="http://schemas.openxmlformats.org/officeDocument/2006/relationships/audio" Target="../media/audio23.wav"/></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26.jpeg"/><Relationship Id="rId18" Type="http://schemas.openxmlformats.org/officeDocument/2006/relationships/image" Target="../media/image31.png"/><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image" Target="../media/image25.jpeg"/><Relationship Id="rId17" Type="http://schemas.openxmlformats.org/officeDocument/2006/relationships/image" Target="../media/image30.png"/><Relationship Id="rId2" Type="http://schemas.openxmlformats.org/officeDocument/2006/relationships/notesSlide" Target="../notesSlides/notesSlide17.xml"/><Relationship Id="rId16"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audio" Target="../media/audio30.wav"/><Relationship Id="rId11" Type="http://schemas.openxmlformats.org/officeDocument/2006/relationships/image" Target="../media/image3.png"/><Relationship Id="rId5" Type="http://schemas.openxmlformats.org/officeDocument/2006/relationships/audio" Target="../media/audio29.wav"/><Relationship Id="rId15" Type="http://schemas.openxmlformats.org/officeDocument/2006/relationships/image" Target="../media/image28.jpeg"/><Relationship Id="rId10" Type="http://schemas.openxmlformats.org/officeDocument/2006/relationships/audio" Target="../media/audio34.wav"/><Relationship Id="rId19" Type="http://schemas.openxmlformats.org/officeDocument/2006/relationships/image" Target="../media/image32.png"/><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3.wav"/><Relationship Id="rId18" Type="http://schemas.openxmlformats.org/officeDocument/2006/relationships/image" Target="../media/image37.jpeg"/><Relationship Id="rId3" Type="http://schemas.openxmlformats.org/officeDocument/2006/relationships/image" Target="../media/image3.png"/><Relationship Id="rId21" Type="http://schemas.openxmlformats.org/officeDocument/2006/relationships/image" Target="../media/image40.png"/><Relationship Id="rId7" Type="http://schemas.openxmlformats.org/officeDocument/2006/relationships/audio" Target="../media/audio38.wav"/><Relationship Id="rId12" Type="http://schemas.openxmlformats.org/officeDocument/2006/relationships/audio" Target="../media/audio42.wav"/><Relationship Id="rId17" Type="http://schemas.openxmlformats.org/officeDocument/2006/relationships/image" Target="../media/image36.png"/><Relationship Id="rId2" Type="http://schemas.openxmlformats.org/officeDocument/2006/relationships/notesSlide" Target="../notesSlides/notesSlide18.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audio" Target="../media/audio37.wav"/><Relationship Id="rId11" Type="http://schemas.openxmlformats.org/officeDocument/2006/relationships/audio" Target="../media/audio41.wav"/><Relationship Id="rId5" Type="http://schemas.openxmlformats.org/officeDocument/2006/relationships/audio" Target="../media/audio36.wav"/><Relationship Id="rId15" Type="http://schemas.openxmlformats.org/officeDocument/2006/relationships/image" Target="../media/image34.jpeg"/><Relationship Id="rId10" Type="http://schemas.openxmlformats.org/officeDocument/2006/relationships/audio" Target="../media/audio40.wav"/><Relationship Id="rId19" Type="http://schemas.openxmlformats.org/officeDocument/2006/relationships/image" Target="../media/image38.gif"/><Relationship Id="rId4" Type="http://schemas.openxmlformats.org/officeDocument/2006/relationships/audio" Target="../media/audio35.wav"/><Relationship Id="rId9" Type="http://schemas.openxmlformats.org/officeDocument/2006/relationships/image" Target="../media/image33.jpeg"/><Relationship Id="rId14" Type="http://schemas.openxmlformats.org/officeDocument/2006/relationships/audio" Target="../media/audio44.wav"/><Relationship Id="rId22"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gif"/></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45.wav"/><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image" Target="../media/image3.png"/><Relationship Id="rId7" Type="http://schemas.openxmlformats.org/officeDocument/2006/relationships/audio" Target="../media/audio48.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47.wav"/><Relationship Id="rId11" Type="http://schemas.openxmlformats.org/officeDocument/2006/relationships/audio" Target="../media/audio52.wav"/><Relationship Id="rId5" Type="http://schemas.openxmlformats.org/officeDocument/2006/relationships/audio" Target="../media/audio46.wav"/><Relationship Id="rId10" Type="http://schemas.openxmlformats.org/officeDocument/2006/relationships/audio" Target="../media/audio51.wav"/><Relationship Id="rId4" Type="http://schemas.openxmlformats.org/officeDocument/2006/relationships/image" Target="../media/image44.jpeg"/><Relationship Id="rId9" Type="http://schemas.openxmlformats.org/officeDocument/2006/relationships/audio" Target="../media/audio50.wav"/></Relationships>
</file>

<file path=ppt/slides/_rels/slide24.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3" Type="http://schemas.openxmlformats.org/officeDocument/2006/relationships/image" Target="../media/image3.png"/><Relationship Id="rId7" Type="http://schemas.openxmlformats.org/officeDocument/2006/relationships/audio" Target="../media/audio55.wav"/><Relationship Id="rId12" Type="http://schemas.openxmlformats.org/officeDocument/2006/relationships/audio" Target="../media/audio60.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audio" Target="../media/audio54.wav"/><Relationship Id="rId11" Type="http://schemas.openxmlformats.org/officeDocument/2006/relationships/audio" Target="../media/audio59.wav"/><Relationship Id="rId5" Type="http://schemas.openxmlformats.org/officeDocument/2006/relationships/audio" Target="../media/audio53.wav"/><Relationship Id="rId10" Type="http://schemas.openxmlformats.org/officeDocument/2006/relationships/audio" Target="../media/audio58.wav"/><Relationship Id="rId4" Type="http://schemas.openxmlformats.org/officeDocument/2006/relationships/image" Target="../media/image44.jpeg"/><Relationship Id="rId9" Type="http://schemas.openxmlformats.org/officeDocument/2006/relationships/audio" Target="../media/audio57.wav"/></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8" Type="http://schemas.openxmlformats.org/officeDocument/2006/relationships/audio" Target="../media/audio65.wav"/><Relationship Id="rId3" Type="http://schemas.openxmlformats.org/officeDocument/2006/relationships/image" Target="../media/image3.png"/><Relationship Id="rId7" Type="http://schemas.openxmlformats.org/officeDocument/2006/relationships/audio" Target="../media/audio64.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audio" Target="../media/audio63.wav"/><Relationship Id="rId10" Type="http://schemas.openxmlformats.org/officeDocument/2006/relationships/audio" Target="../media/audio67.wav"/><Relationship Id="rId4" Type="http://schemas.openxmlformats.org/officeDocument/2006/relationships/audio" Target="../media/audio62.wav"/><Relationship Id="rId9" Type="http://schemas.openxmlformats.org/officeDocument/2006/relationships/audio" Target="../media/audio66.wav"/></Relationships>
</file>

<file path=ppt/slides/_rels/slide28.xml.rels><?xml version="1.0" encoding="UTF-8" standalone="yes"?>
<Relationships xmlns="http://schemas.openxmlformats.org/package/2006/relationships"><Relationship Id="rId8" Type="http://schemas.openxmlformats.org/officeDocument/2006/relationships/audio" Target="../media/audio71.wav"/><Relationship Id="rId3" Type="http://schemas.openxmlformats.org/officeDocument/2006/relationships/image" Target="../media/image3.png"/><Relationship Id="rId7" Type="http://schemas.openxmlformats.org/officeDocument/2006/relationships/audio" Target="../media/audio70.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69.wav"/><Relationship Id="rId5" Type="http://schemas.openxmlformats.org/officeDocument/2006/relationships/audio" Target="../media/audio68.wav"/><Relationship Id="rId10" Type="http://schemas.openxmlformats.org/officeDocument/2006/relationships/audio" Target="../media/audio73.wav"/><Relationship Id="rId4" Type="http://schemas.openxmlformats.org/officeDocument/2006/relationships/image" Target="../media/image45.png"/><Relationship Id="rId9" Type="http://schemas.openxmlformats.org/officeDocument/2006/relationships/audio" Target="../media/audio72.wav"/></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jpeg"/><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audio" Target="../media/audio74.wav"/><Relationship Id="rId13" Type="http://schemas.openxmlformats.org/officeDocument/2006/relationships/audio" Target="../media/audio77.wav"/><Relationship Id="rId18" Type="http://schemas.openxmlformats.org/officeDocument/2006/relationships/audio" Target="../media/audio81.wav"/><Relationship Id="rId3" Type="http://schemas.openxmlformats.org/officeDocument/2006/relationships/image" Target="../media/image3.png"/><Relationship Id="rId21" Type="http://schemas.openxmlformats.org/officeDocument/2006/relationships/image" Target="../media/image55.png"/><Relationship Id="rId7" Type="http://schemas.openxmlformats.org/officeDocument/2006/relationships/image" Target="../media/image49.png"/><Relationship Id="rId12" Type="http://schemas.openxmlformats.org/officeDocument/2006/relationships/audio" Target="../media/audio76.wav"/><Relationship Id="rId17" Type="http://schemas.openxmlformats.org/officeDocument/2006/relationships/audio" Target="../media/audio80.wav"/><Relationship Id="rId2" Type="http://schemas.openxmlformats.org/officeDocument/2006/relationships/notesSlide" Target="../notesSlides/notesSlide32.xml"/><Relationship Id="rId16" Type="http://schemas.openxmlformats.org/officeDocument/2006/relationships/audio" Target="../media/audio79.wav"/><Relationship Id="rId20"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47.tiff"/><Relationship Id="rId15" Type="http://schemas.openxmlformats.org/officeDocument/2006/relationships/audio" Target="../media/audio78.wav"/><Relationship Id="rId10" Type="http://schemas.openxmlformats.org/officeDocument/2006/relationships/image" Target="../media/image50.png"/><Relationship Id="rId19"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audio" Target="../media/audio75.wav"/><Relationship Id="rId1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audio" Target="../media/audio82.wav"/><Relationship Id="rId13" Type="http://schemas.openxmlformats.org/officeDocument/2006/relationships/audio" Target="../media/audio87.wav"/><Relationship Id="rId18" Type="http://schemas.openxmlformats.org/officeDocument/2006/relationships/image" Target="../media/image58.png"/><Relationship Id="rId3" Type="http://schemas.openxmlformats.org/officeDocument/2006/relationships/image" Target="../media/image3.png"/><Relationship Id="rId21" Type="http://schemas.openxmlformats.org/officeDocument/2006/relationships/image" Target="../media/image61.png"/><Relationship Id="rId7" Type="http://schemas.openxmlformats.org/officeDocument/2006/relationships/image" Target="../media/image49.png"/><Relationship Id="rId12" Type="http://schemas.openxmlformats.org/officeDocument/2006/relationships/audio" Target="../media/audio86.wav"/><Relationship Id="rId17" Type="http://schemas.openxmlformats.org/officeDocument/2006/relationships/image" Target="../media/image57.png"/><Relationship Id="rId2" Type="http://schemas.openxmlformats.org/officeDocument/2006/relationships/notesSlide" Target="../notesSlides/notesSlide33.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audio" Target="../media/audio85.wav"/><Relationship Id="rId5" Type="http://schemas.openxmlformats.org/officeDocument/2006/relationships/image" Target="../media/image47.tiff"/><Relationship Id="rId15" Type="http://schemas.openxmlformats.org/officeDocument/2006/relationships/audio" Target="../media/audio89.wav"/><Relationship Id="rId10" Type="http://schemas.openxmlformats.org/officeDocument/2006/relationships/audio" Target="../media/audio84.wav"/><Relationship Id="rId19" Type="http://schemas.openxmlformats.org/officeDocument/2006/relationships/image" Target="../media/image59.png"/><Relationship Id="rId4" Type="http://schemas.openxmlformats.org/officeDocument/2006/relationships/image" Target="../media/image46.png"/><Relationship Id="rId9" Type="http://schemas.openxmlformats.org/officeDocument/2006/relationships/audio" Target="../media/audio83.wav"/><Relationship Id="rId14" Type="http://schemas.openxmlformats.org/officeDocument/2006/relationships/audio" Target="../media/audio88.wav"/><Relationship Id="rId22"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audio" Target="../media/audio92.wav"/><Relationship Id="rId3" Type="http://schemas.openxmlformats.org/officeDocument/2006/relationships/image" Target="../media/image3.png"/><Relationship Id="rId7"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91.wav"/><Relationship Id="rId5" Type="http://schemas.openxmlformats.org/officeDocument/2006/relationships/image" Target="../media/image63.png"/><Relationship Id="rId4" Type="http://schemas.openxmlformats.org/officeDocument/2006/relationships/audio" Target="../media/audio90.wav"/><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png"/><Relationship Id="rId7"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audio" Target="../media/audio95.wav"/><Relationship Id="rId5" Type="http://schemas.openxmlformats.org/officeDocument/2006/relationships/audio" Target="../media/audio94.wav"/><Relationship Id="rId4" Type="http://schemas.openxmlformats.org/officeDocument/2006/relationships/audio" Target="../media/audio93.wav"/><Relationship Id="rId9" Type="http://schemas.openxmlformats.org/officeDocument/2006/relationships/image" Target="../media/image68.png"/></Relationships>
</file>

<file path=ppt/slides/_rels/slide3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96.wav"/><Relationship Id="rId7" Type="http://schemas.openxmlformats.org/officeDocument/2006/relationships/audio" Target="../media/audio98.wav"/><Relationship Id="rId12"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audio" Target="../media/audio97.wav"/><Relationship Id="rId11" Type="http://schemas.openxmlformats.org/officeDocument/2006/relationships/image" Target="../media/image73.png"/><Relationship Id="rId5" Type="http://schemas.openxmlformats.org/officeDocument/2006/relationships/image" Target="../media/image3.png"/><Relationship Id="rId10"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audio" Target="../media/audio103.wav"/><Relationship Id="rId13" Type="http://schemas.openxmlformats.org/officeDocument/2006/relationships/image" Target="../media/image75.gif"/><Relationship Id="rId3" Type="http://schemas.openxmlformats.org/officeDocument/2006/relationships/image" Target="../media/image3.png"/><Relationship Id="rId7" Type="http://schemas.openxmlformats.org/officeDocument/2006/relationships/audio" Target="../media/audio102.wav"/><Relationship Id="rId12"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audio" Target="../media/audio101.wav"/><Relationship Id="rId11" Type="http://schemas.openxmlformats.org/officeDocument/2006/relationships/audio" Target="../media/audio106.wav"/><Relationship Id="rId5" Type="http://schemas.openxmlformats.org/officeDocument/2006/relationships/audio" Target="../media/audio100.wav"/><Relationship Id="rId10" Type="http://schemas.openxmlformats.org/officeDocument/2006/relationships/audio" Target="../media/audio105.wav"/><Relationship Id="rId4" Type="http://schemas.openxmlformats.org/officeDocument/2006/relationships/audio" Target="../media/audio99.wav"/><Relationship Id="rId9" Type="http://schemas.openxmlformats.org/officeDocument/2006/relationships/audio" Target="../media/audio104.wav"/></Relationships>
</file>

<file path=ppt/slides/_rels/slide39.xml.rels><?xml version="1.0" encoding="UTF-8" standalone="yes"?>
<Relationships xmlns="http://schemas.openxmlformats.org/package/2006/relationships"><Relationship Id="rId8" Type="http://schemas.openxmlformats.org/officeDocument/2006/relationships/audio" Target="../media/audio107.wav"/><Relationship Id="rId3" Type="http://schemas.openxmlformats.org/officeDocument/2006/relationships/image" Target="../media/image3.png"/><Relationship Id="rId7"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audio" Target="../media/audio110.wav"/><Relationship Id="rId5" Type="http://schemas.openxmlformats.org/officeDocument/2006/relationships/image" Target="../media/image77.jpeg"/><Relationship Id="rId10" Type="http://schemas.openxmlformats.org/officeDocument/2006/relationships/audio" Target="../media/audio109.wav"/><Relationship Id="rId4" Type="http://schemas.openxmlformats.org/officeDocument/2006/relationships/image" Target="../media/image76.jpeg"/><Relationship Id="rId9" Type="http://schemas.openxmlformats.org/officeDocument/2006/relationships/audio" Target="../media/audio108.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8" Type="http://schemas.openxmlformats.org/officeDocument/2006/relationships/audio" Target="../media/audio111.wav"/><Relationship Id="rId3" Type="http://schemas.openxmlformats.org/officeDocument/2006/relationships/image" Target="../media/image3.png"/><Relationship Id="rId7" Type="http://schemas.openxmlformats.org/officeDocument/2006/relationships/image" Target="../media/image83.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2.jpeg"/><Relationship Id="rId11" Type="http://schemas.openxmlformats.org/officeDocument/2006/relationships/audio" Target="../media/audio114.wav"/><Relationship Id="rId5" Type="http://schemas.openxmlformats.org/officeDocument/2006/relationships/image" Target="../media/image81.jpeg"/><Relationship Id="rId10" Type="http://schemas.openxmlformats.org/officeDocument/2006/relationships/audio" Target="../media/audio113.wav"/><Relationship Id="rId4" Type="http://schemas.openxmlformats.org/officeDocument/2006/relationships/image" Target="../media/image80.jpeg"/><Relationship Id="rId9" Type="http://schemas.openxmlformats.org/officeDocument/2006/relationships/audio" Target="../media/audio112.wav"/></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jpeg"/><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0.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[w]</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a:solidFill>
                  <a:prstClr val="white"/>
                </a:solidFill>
                <a:latin typeface="Century Gothic" panose="020B0502020202020204" pitchFamily="34" charset="0"/>
              </a:rPr>
              <a:t>21</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 07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sp>
        <p:nvSpPr>
          <p:cNvPr id="6" name="Rectangle 5">
            <a:hlinkClick r:id="" action="ppaction://noaction">
              <a:snd r:embed="rId4" name="sagen_source.wav"/>
            </a:hlinkClick>
            <a:extLst>
              <a:ext uri="{FF2B5EF4-FFF2-40B4-BE49-F238E27FC236}">
                <a16:creationId xmlns:a16="http://schemas.microsoft.com/office/drawing/2014/main" id="{036248A2-20F7-1C46-A577-41E9557D3DD0}"/>
              </a:ext>
            </a:extLst>
          </p:cNvPr>
          <p:cNvSpPr/>
          <p:nvPr/>
        </p:nvSpPr>
        <p:spPr>
          <a:xfrm>
            <a:off x="859536" y="531287"/>
            <a:ext cx="4807726"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s</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gen</a:t>
            </a:r>
            <a:endParaRPr lang="en-GB" sz="12000" dirty="0">
              <a:solidFill>
                <a:srgbClr val="002060"/>
              </a:solidFill>
              <a:latin typeface="Century Gothic" panose="020B0502020202020204" pitchFamily="34" charset="0"/>
            </a:endParaRPr>
          </a:p>
        </p:txBody>
      </p:sp>
      <p:sp>
        <p:nvSpPr>
          <p:cNvPr id="7" name="Rectangle 6">
            <a:extLst>
              <a:ext uri="{FF2B5EF4-FFF2-40B4-BE49-F238E27FC236}">
                <a16:creationId xmlns:a16="http://schemas.microsoft.com/office/drawing/2014/main" id="{FA20E5D3-98C4-6241-A599-6F67AE39210F}"/>
              </a:ext>
            </a:extLst>
          </p:cNvPr>
          <p:cNvSpPr/>
          <p:nvPr/>
        </p:nvSpPr>
        <p:spPr>
          <a:xfrm>
            <a:off x="1276082" y="4523901"/>
            <a:ext cx="283763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k</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lt</a:t>
            </a:r>
            <a:endParaRPr lang="en-GB" sz="12000" dirty="0">
              <a:solidFill>
                <a:srgbClr val="002060"/>
              </a:solidFill>
              <a:latin typeface="Century Gothic" panose="020B0502020202020204" pitchFamily="34" charset="0"/>
            </a:endParaRPr>
          </a:p>
        </p:txBody>
      </p:sp>
      <p:sp>
        <p:nvSpPr>
          <p:cNvPr id="8" name="Rectangle 7">
            <a:hlinkClick r:id="" action="ppaction://noaction">
              <a:snd r:embed="rId5" name="geben_source.wav"/>
            </a:hlinkClick>
            <a:extLst>
              <a:ext uri="{FF2B5EF4-FFF2-40B4-BE49-F238E27FC236}">
                <a16:creationId xmlns:a16="http://schemas.microsoft.com/office/drawing/2014/main" id="{8920B481-9C2B-7D49-8EB7-61755FD9655C}"/>
              </a:ext>
            </a:extLst>
          </p:cNvPr>
          <p:cNvSpPr/>
          <p:nvPr/>
        </p:nvSpPr>
        <p:spPr>
          <a:xfrm>
            <a:off x="6500355" y="531287"/>
            <a:ext cx="5208477"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g</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ben</a:t>
            </a:r>
            <a:endParaRPr lang="en-GB" sz="12000" dirty="0">
              <a:solidFill>
                <a:srgbClr val="002060"/>
              </a:solidFill>
              <a:latin typeface="Century Gothic" panose="020B0502020202020204" pitchFamily="34" charset="0"/>
            </a:endParaRPr>
          </a:p>
        </p:txBody>
      </p:sp>
      <p:sp>
        <p:nvSpPr>
          <p:cNvPr id="9" name="Rectangle 8">
            <a:hlinkClick r:id="" action="ppaction://noaction">
              <a:snd r:embed="rId6" name="denken_source.wav"/>
            </a:hlinkClick>
            <a:extLst>
              <a:ext uri="{FF2B5EF4-FFF2-40B4-BE49-F238E27FC236}">
                <a16:creationId xmlns:a16="http://schemas.microsoft.com/office/drawing/2014/main" id="{4804FF0B-CDFB-034F-B312-1C304BEE9B64}"/>
              </a:ext>
            </a:extLst>
          </p:cNvPr>
          <p:cNvSpPr/>
          <p:nvPr/>
        </p:nvSpPr>
        <p:spPr>
          <a:xfrm>
            <a:off x="5847386" y="4863954"/>
            <a:ext cx="5861446" cy="1938992"/>
          </a:xfrm>
          <a:prstGeom prst="rect">
            <a:avLst/>
          </a:prstGeom>
        </p:spPr>
        <p:txBody>
          <a:bodyPr wrap="square">
            <a:spAutoFit/>
          </a:bodyPr>
          <a:lstStyle/>
          <a:p>
            <a:pPr lvl="0" algn="ctr"/>
            <a:r>
              <a:rPr lang="en-GB" sz="12000" dirty="0" err="1">
                <a:solidFill>
                  <a:srgbClr val="002060"/>
                </a:solidFill>
                <a:latin typeface="Century Gothic" panose="020B0502020202020204" pitchFamily="34" charset="0"/>
              </a:rPr>
              <a:t>d</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nken</a:t>
            </a:r>
            <a:endParaRPr lang="en-GB" sz="12000" dirty="0">
              <a:solidFill>
                <a:srgbClr val="002060"/>
              </a:solidFill>
              <a:latin typeface="Century Gothic" panose="020B0502020202020204" pitchFamily="34" charset="0"/>
            </a:endParaRPr>
          </a:p>
        </p:txBody>
      </p:sp>
      <p:sp>
        <p:nvSpPr>
          <p:cNvPr id="10" name="Rectangle 9">
            <a:hlinkClick r:id="" action="ppaction://noaction">
              <a:snd r:embed="rId7" name="frei_source.wav"/>
            </a:hlinkClick>
            <a:extLst>
              <a:ext uri="{FF2B5EF4-FFF2-40B4-BE49-F238E27FC236}">
                <a16:creationId xmlns:a16="http://schemas.microsoft.com/office/drawing/2014/main" id="{BE7AE240-217E-6B44-868F-0E7551ADAAD8}"/>
              </a:ext>
            </a:extLst>
          </p:cNvPr>
          <p:cNvSpPr/>
          <p:nvPr/>
        </p:nvSpPr>
        <p:spPr>
          <a:xfrm>
            <a:off x="9270344" y="2800370"/>
            <a:ext cx="2438488"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fr</a:t>
            </a:r>
            <a:r>
              <a:rPr lang="en-GB" sz="12000" dirty="0" err="1">
                <a:solidFill>
                  <a:srgbClr val="FFCC00"/>
                </a:solidFill>
                <a:latin typeface="Century Gothic" panose="020B0502020202020204" pitchFamily="34" charset="0"/>
              </a:rPr>
              <a:t>ei</a:t>
            </a:r>
            <a:endParaRPr lang="en-GB" sz="12000" dirty="0">
              <a:solidFill>
                <a:srgbClr val="002060"/>
              </a:solidFill>
              <a:latin typeface="Century Gothic" panose="020B0502020202020204" pitchFamily="34" charset="0"/>
            </a:endParaRPr>
          </a:p>
        </p:txBody>
      </p:sp>
      <p:sp>
        <p:nvSpPr>
          <p:cNvPr id="11" name="Rectangle 10">
            <a:hlinkClick r:id="" action="ppaction://noaction">
              <a:snd r:embed="rId8" name="Zug_source.wav"/>
            </a:hlinkClick>
            <a:extLst>
              <a:ext uri="{FF2B5EF4-FFF2-40B4-BE49-F238E27FC236}">
                <a16:creationId xmlns:a16="http://schemas.microsoft.com/office/drawing/2014/main" id="{884CCF3C-D4E6-984B-A5CB-4D8ED76DDE8A}"/>
              </a:ext>
            </a:extLst>
          </p:cNvPr>
          <p:cNvSpPr/>
          <p:nvPr/>
        </p:nvSpPr>
        <p:spPr>
          <a:xfrm>
            <a:off x="4636136" y="2800370"/>
            <a:ext cx="2895343"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Z</a:t>
            </a:r>
            <a:r>
              <a:rPr lang="en-GB" sz="12000" dirty="0">
                <a:solidFill>
                  <a:srgbClr val="002060"/>
                </a:solidFill>
                <a:latin typeface="Century Gothic" panose="020B0502020202020204" pitchFamily="34" charset="0"/>
              </a:rPr>
              <a:t>ug</a:t>
            </a:r>
          </a:p>
        </p:txBody>
      </p:sp>
      <p:sp>
        <p:nvSpPr>
          <p:cNvPr id="12" name="Rectangle 11">
            <a:hlinkClick r:id="" action="ppaction://noaction">
              <a:snd r:embed="rId9" name="Welt_source.wav"/>
            </a:hlinkClick>
            <a:extLst>
              <a:ext uri="{FF2B5EF4-FFF2-40B4-BE49-F238E27FC236}">
                <a16:creationId xmlns:a16="http://schemas.microsoft.com/office/drawing/2014/main" id="{6A8FE1C5-2CDD-F54B-9C66-6A30E3461322}"/>
              </a:ext>
            </a:extLst>
          </p:cNvPr>
          <p:cNvSpPr/>
          <p:nvPr/>
        </p:nvSpPr>
        <p:spPr>
          <a:xfrm>
            <a:off x="175868" y="2696214"/>
            <a:ext cx="3491660"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W</a:t>
            </a:r>
            <a:r>
              <a:rPr lang="en-GB" sz="12000" dirty="0">
                <a:solidFill>
                  <a:srgbClr val="002060"/>
                </a:solidFill>
                <a:latin typeface="Century Gothic" panose="020B0502020202020204" pitchFamily="34" charset="0"/>
              </a:rPr>
              <a:t>elt</a:t>
            </a:r>
          </a:p>
        </p:txBody>
      </p:sp>
      <p:pic>
        <p:nvPicPr>
          <p:cNvPr id="13" name="Picture 20">
            <a:extLst>
              <a:ext uri="{FF2B5EF4-FFF2-40B4-BE49-F238E27FC236}">
                <a16:creationId xmlns:a16="http://schemas.microsoft.com/office/drawing/2014/main" id="{6B5A4978-4848-B843-911A-744901664334}"/>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75761" y="837013"/>
            <a:ext cx="2187638" cy="1798311"/>
          </a:xfrm>
          <a:prstGeom prst="rect">
            <a:avLst/>
          </a:prstGeom>
        </p:spPr>
      </p:pic>
      <p:pic>
        <p:nvPicPr>
          <p:cNvPr id="14" name="Picture 20">
            <a:extLst>
              <a:ext uri="{FF2B5EF4-FFF2-40B4-BE49-F238E27FC236}">
                <a16:creationId xmlns:a16="http://schemas.microsoft.com/office/drawing/2014/main" id="{A1706672-DB5E-A340-92C6-6FA710979555}"/>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03602" y="837012"/>
            <a:ext cx="2187638" cy="1798311"/>
          </a:xfrm>
          <a:prstGeom prst="rect">
            <a:avLst/>
          </a:prstGeom>
        </p:spPr>
      </p:pic>
      <p:pic>
        <p:nvPicPr>
          <p:cNvPr id="15" name="Picture 20">
            <a:extLst>
              <a:ext uri="{FF2B5EF4-FFF2-40B4-BE49-F238E27FC236}">
                <a16:creationId xmlns:a16="http://schemas.microsoft.com/office/drawing/2014/main" id="{CA751209-0D7B-2240-9A16-8167D37C4C91}"/>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60404" y="2438442"/>
            <a:ext cx="2901453" cy="2385091"/>
          </a:xfrm>
          <a:prstGeom prst="rect">
            <a:avLst/>
          </a:prstGeom>
        </p:spPr>
      </p:pic>
      <p:pic>
        <p:nvPicPr>
          <p:cNvPr id="16" name="Picture 20">
            <a:extLst>
              <a:ext uri="{FF2B5EF4-FFF2-40B4-BE49-F238E27FC236}">
                <a16:creationId xmlns:a16="http://schemas.microsoft.com/office/drawing/2014/main" id="{E946D36D-C4D1-644D-9BDA-2A3747B30392}"/>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696573" y="2778775"/>
            <a:ext cx="2901453" cy="2385091"/>
          </a:xfrm>
          <a:prstGeom prst="rect">
            <a:avLst/>
          </a:prstGeom>
        </p:spPr>
      </p:pic>
      <p:pic>
        <p:nvPicPr>
          <p:cNvPr id="17" name="Picture 20">
            <a:extLst>
              <a:ext uri="{FF2B5EF4-FFF2-40B4-BE49-F238E27FC236}">
                <a16:creationId xmlns:a16="http://schemas.microsoft.com/office/drawing/2014/main" id="{93525CD1-ADAB-B947-AC83-C5908CC0D1AA}"/>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552909" y="2634512"/>
            <a:ext cx="3126659" cy="2570217"/>
          </a:xfrm>
          <a:prstGeom prst="rect">
            <a:avLst/>
          </a:prstGeom>
        </p:spPr>
      </p:pic>
      <p:pic>
        <p:nvPicPr>
          <p:cNvPr id="18" name="Picture 20">
            <a:hlinkClick r:id="" action="ppaction://noaction">
              <a:snd r:embed="rId11" name="kalt_source.wav"/>
            </a:hlinkClick>
            <a:extLst>
              <a:ext uri="{FF2B5EF4-FFF2-40B4-BE49-F238E27FC236}">
                <a16:creationId xmlns:a16="http://schemas.microsoft.com/office/drawing/2014/main" id="{91E48E8B-D75A-1541-8FF1-4DF06236CAFD}"/>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01080" y="4846981"/>
            <a:ext cx="2187638" cy="1798311"/>
          </a:xfrm>
          <a:prstGeom prst="rect">
            <a:avLst/>
          </a:prstGeom>
        </p:spPr>
      </p:pic>
      <p:pic>
        <p:nvPicPr>
          <p:cNvPr id="19" name="Picture 20">
            <a:extLst>
              <a:ext uri="{FF2B5EF4-FFF2-40B4-BE49-F238E27FC236}">
                <a16:creationId xmlns:a16="http://schemas.microsoft.com/office/drawing/2014/main" id="{CA97E439-937A-5745-81E3-CB76D17D25F3}"/>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94535" y="5185461"/>
            <a:ext cx="2187638" cy="1798311"/>
          </a:xfrm>
          <a:prstGeom prst="rect">
            <a:avLst/>
          </a:prstGeom>
        </p:spPr>
      </p:pic>
    </p:spTree>
    <p:extLst>
      <p:ext uri="{BB962C8B-B14F-4D97-AF65-F5344CB8AC3E}">
        <p14:creationId xmlns:p14="http://schemas.microsoft.com/office/powerpoint/2010/main" val="2312255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sp>
        <p:nvSpPr>
          <p:cNvPr id="7" name="Rectangle 6">
            <a:hlinkClick r:id="" action="ppaction://noaction">
              <a:snd r:embed="rId4" name="sagen_source.wav"/>
            </a:hlinkClick>
            <a:extLst>
              <a:ext uri="{FF2B5EF4-FFF2-40B4-BE49-F238E27FC236}">
                <a16:creationId xmlns:a16="http://schemas.microsoft.com/office/drawing/2014/main" id="{036248A2-20F7-1C46-A577-41E9557D3DD0}"/>
              </a:ext>
            </a:extLst>
          </p:cNvPr>
          <p:cNvSpPr/>
          <p:nvPr/>
        </p:nvSpPr>
        <p:spPr>
          <a:xfrm>
            <a:off x="843592" y="500340"/>
            <a:ext cx="4807726"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s</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gen</a:t>
            </a:r>
            <a:endParaRPr lang="en-GB" sz="12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FA20E5D3-98C4-6241-A599-6F67AE39210F}"/>
              </a:ext>
            </a:extLst>
          </p:cNvPr>
          <p:cNvSpPr/>
          <p:nvPr/>
        </p:nvSpPr>
        <p:spPr>
          <a:xfrm>
            <a:off x="1260138" y="4492954"/>
            <a:ext cx="283763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k</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lt</a:t>
            </a:r>
            <a:endParaRPr lang="en-GB" sz="12000" dirty="0">
              <a:solidFill>
                <a:srgbClr val="002060"/>
              </a:solidFill>
              <a:latin typeface="Century Gothic" panose="020B0502020202020204" pitchFamily="34" charset="0"/>
            </a:endParaRPr>
          </a:p>
        </p:txBody>
      </p:sp>
      <p:sp>
        <p:nvSpPr>
          <p:cNvPr id="9" name="Rectangle 8">
            <a:hlinkClick r:id="" action="ppaction://noaction">
              <a:snd r:embed="rId5" name="geben_source.wav"/>
            </a:hlinkClick>
            <a:extLst>
              <a:ext uri="{FF2B5EF4-FFF2-40B4-BE49-F238E27FC236}">
                <a16:creationId xmlns:a16="http://schemas.microsoft.com/office/drawing/2014/main" id="{8920B481-9C2B-7D49-8EB7-61755FD9655C}"/>
              </a:ext>
            </a:extLst>
          </p:cNvPr>
          <p:cNvSpPr/>
          <p:nvPr/>
        </p:nvSpPr>
        <p:spPr>
          <a:xfrm>
            <a:off x="6484411" y="500340"/>
            <a:ext cx="5208477"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g</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ben</a:t>
            </a:r>
            <a:endParaRPr lang="en-GB" sz="12000" dirty="0">
              <a:solidFill>
                <a:srgbClr val="002060"/>
              </a:solidFill>
              <a:latin typeface="Century Gothic" panose="020B0502020202020204" pitchFamily="34" charset="0"/>
            </a:endParaRPr>
          </a:p>
        </p:txBody>
      </p:sp>
      <p:sp>
        <p:nvSpPr>
          <p:cNvPr id="10" name="Rectangle 9">
            <a:hlinkClick r:id="" action="ppaction://noaction">
              <a:snd r:embed="rId6" name="denken_source.wav"/>
            </a:hlinkClick>
            <a:extLst>
              <a:ext uri="{FF2B5EF4-FFF2-40B4-BE49-F238E27FC236}">
                <a16:creationId xmlns:a16="http://schemas.microsoft.com/office/drawing/2014/main" id="{4804FF0B-CDFB-034F-B312-1C304BEE9B64}"/>
              </a:ext>
            </a:extLst>
          </p:cNvPr>
          <p:cNvSpPr/>
          <p:nvPr/>
        </p:nvSpPr>
        <p:spPr>
          <a:xfrm>
            <a:off x="5831442" y="4833007"/>
            <a:ext cx="5861446" cy="1938992"/>
          </a:xfrm>
          <a:prstGeom prst="rect">
            <a:avLst/>
          </a:prstGeom>
        </p:spPr>
        <p:txBody>
          <a:bodyPr wrap="square">
            <a:spAutoFit/>
          </a:bodyPr>
          <a:lstStyle/>
          <a:p>
            <a:pPr lvl="0" algn="ctr"/>
            <a:r>
              <a:rPr lang="en-GB" sz="12000" dirty="0" err="1">
                <a:solidFill>
                  <a:srgbClr val="002060"/>
                </a:solidFill>
                <a:latin typeface="Century Gothic" panose="020B0502020202020204" pitchFamily="34" charset="0"/>
              </a:rPr>
              <a:t>d</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nken</a:t>
            </a:r>
            <a:endParaRPr lang="en-GB" sz="12000" dirty="0">
              <a:solidFill>
                <a:srgbClr val="002060"/>
              </a:solidFill>
              <a:latin typeface="Century Gothic" panose="020B0502020202020204" pitchFamily="34" charset="0"/>
            </a:endParaRPr>
          </a:p>
        </p:txBody>
      </p:sp>
      <p:sp>
        <p:nvSpPr>
          <p:cNvPr id="11" name="Rectangle 10">
            <a:hlinkClick r:id="" action="ppaction://noaction">
              <a:snd r:embed="rId7" name="frei_source.wav"/>
            </a:hlinkClick>
            <a:extLst>
              <a:ext uri="{FF2B5EF4-FFF2-40B4-BE49-F238E27FC236}">
                <a16:creationId xmlns:a16="http://schemas.microsoft.com/office/drawing/2014/main" id="{BE7AE240-217E-6B44-868F-0E7551ADAAD8}"/>
              </a:ext>
            </a:extLst>
          </p:cNvPr>
          <p:cNvSpPr/>
          <p:nvPr/>
        </p:nvSpPr>
        <p:spPr>
          <a:xfrm>
            <a:off x="8414075" y="2806400"/>
            <a:ext cx="3291286" cy="1938992"/>
          </a:xfrm>
          <a:prstGeom prst="rect">
            <a:avLst/>
          </a:prstGeom>
        </p:spPr>
        <p:txBody>
          <a:bodyPr wrap="none">
            <a:spAutoFit/>
          </a:bodyPr>
          <a:lstStyle/>
          <a:p>
            <a:pPr lvl="0" algn="ctr"/>
            <a:r>
              <a:rPr lang="en-GB" sz="12000" dirty="0">
                <a:solidFill>
                  <a:srgbClr val="002060"/>
                </a:solidFill>
                <a:latin typeface="Century Gothic" panose="020B0502020202020204" pitchFamily="34" charset="0"/>
              </a:rPr>
              <a:t>  </a:t>
            </a:r>
            <a:r>
              <a:rPr lang="en-GB" sz="12000" dirty="0" err="1">
                <a:solidFill>
                  <a:srgbClr val="002060"/>
                </a:solidFill>
                <a:latin typeface="Century Gothic" panose="020B0502020202020204" pitchFamily="34" charset="0"/>
              </a:rPr>
              <a:t>fr</a:t>
            </a:r>
            <a:r>
              <a:rPr lang="en-GB" sz="12000" dirty="0" err="1">
                <a:solidFill>
                  <a:srgbClr val="FFCC00"/>
                </a:solidFill>
                <a:latin typeface="Century Gothic" panose="020B0502020202020204" pitchFamily="34" charset="0"/>
              </a:rPr>
              <a:t>ei</a:t>
            </a:r>
            <a:endParaRPr lang="en-GB" sz="12000" dirty="0">
              <a:solidFill>
                <a:srgbClr val="002060"/>
              </a:solidFill>
              <a:latin typeface="Century Gothic" panose="020B0502020202020204" pitchFamily="34" charset="0"/>
            </a:endParaRPr>
          </a:p>
        </p:txBody>
      </p:sp>
      <p:sp>
        <p:nvSpPr>
          <p:cNvPr id="12" name="Rectangle 11">
            <a:hlinkClick r:id="" action="ppaction://noaction">
              <a:snd r:embed="rId8" name="Zug_source.wav"/>
            </a:hlinkClick>
            <a:extLst>
              <a:ext uri="{FF2B5EF4-FFF2-40B4-BE49-F238E27FC236}">
                <a16:creationId xmlns:a16="http://schemas.microsoft.com/office/drawing/2014/main" id="{884CCF3C-D4E6-984B-A5CB-4D8ED76DDE8A}"/>
              </a:ext>
            </a:extLst>
          </p:cNvPr>
          <p:cNvSpPr/>
          <p:nvPr/>
        </p:nvSpPr>
        <p:spPr>
          <a:xfrm>
            <a:off x="4620192" y="2769423"/>
            <a:ext cx="2895343"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Z</a:t>
            </a:r>
            <a:r>
              <a:rPr lang="en-GB" sz="12000" dirty="0">
                <a:solidFill>
                  <a:srgbClr val="002060"/>
                </a:solidFill>
                <a:latin typeface="Century Gothic" panose="020B0502020202020204" pitchFamily="34" charset="0"/>
              </a:rPr>
              <a:t>ug</a:t>
            </a:r>
          </a:p>
        </p:txBody>
      </p:sp>
      <p:sp>
        <p:nvSpPr>
          <p:cNvPr id="13" name="Rectangle 12">
            <a:hlinkClick r:id="" action="ppaction://noaction">
              <a:snd r:embed="rId9" name="Welt_source.wav"/>
            </a:hlinkClick>
            <a:extLst>
              <a:ext uri="{FF2B5EF4-FFF2-40B4-BE49-F238E27FC236}">
                <a16:creationId xmlns:a16="http://schemas.microsoft.com/office/drawing/2014/main" id="{6A8FE1C5-2CDD-F54B-9C66-6A30E3461322}"/>
              </a:ext>
            </a:extLst>
          </p:cNvPr>
          <p:cNvSpPr/>
          <p:nvPr/>
        </p:nvSpPr>
        <p:spPr>
          <a:xfrm>
            <a:off x="159924" y="2665267"/>
            <a:ext cx="3491660"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W</a:t>
            </a:r>
            <a:r>
              <a:rPr lang="en-GB" sz="12000" dirty="0">
                <a:solidFill>
                  <a:srgbClr val="002060"/>
                </a:solidFill>
                <a:latin typeface="Century Gothic" panose="020B0502020202020204" pitchFamily="34" charset="0"/>
              </a:rPr>
              <a:t>elt</a:t>
            </a:r>
          </a:p>
        </p:txBody>
      </p:sp>
      <p:pic>
        <p:nvPicPr>
          <p:cNvPr id="14" name="Picture 20">
            <a:extLst>
              <a:ext uri="{FF2B5EF4-FFF2-40B4-BE49-F238E27FC236}">
                <a16:creationId xmlns:a16="http://schemas.microsoft.com/office/drawing/2014/main" id="{6B5A4978-4848-B843-911A-744901664334}"/>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59817" y="806066"/>
            <a:ext cx="2187638" cy="1798311"/>
          </a:xfrm>
          <a:prstGeom prst="rect">
            <a:avLst/>
          </a:prstGeom>
        </p:spPr>
      </p:pic>
      <p:pic>
        <p:nvPicPr>
          <p:cNvPr id="15" name="Picture 20">
            <a:extLst>
              <a:ext uri="{FF2B5EF4-FFF2-40B4-BE49-F238E27FC236}">
                <a16:creationId xmlns:a16="http://schemas.microsoft.com/office/drawing/2014/main" id="{E6562C7E-6713-0246-9B1F-4B9C7DA8C157}"/>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090502" y="787578"/>
            <a:ext cx="2187638" cy="1798311"/>
          </a:xfrm>
          <a:prstGeom prst="rect">
            <a:avLst/>
          </a:prstGeom>
        </p:spPr>
      </p:pic>
      <p:pic>
        <p:nvPicPr>
          <p:cNvPr id="16" name="Picture 20">
            <a:extLst>
              <a:ext uri="{FF2B5EF4-FFF2-40B4-BE49-F238E27FC236}">
                <a16:creationId xmlns:a16="http://schemas.microsoft.com/office/drawing/2014/main" id="{4580D2DE-C470-5B43-BE1C-A4C637DFEB18}"/>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5192" y="2585889"/>
            <a:ext cx="2837635" cy="2332630"/>
          </a:xfrm>
          <a:prstGeom prst="rect">
            <a:avLst/>
          </a:prstGeom>
        </p:spPr>
      </p:pic>
      <p:pic>
        <p:nvPicPr>
          <p:cNvPr id="17" name="Picture 20">
            <a:extLst>
              <a:ext uri="{FF2B5EF4-FFF2-40B4-BE49-F238E27FC236}">
                <a16:creationId xmlns:a16="http://schemas.microsoft.com/office/drawing/2014/main" id="{52A9A77D-62BF-3243-AE25-D2B30BD3FB58}"/>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13286" y="2604377"/>
            <a:ext cx="3165629" cy="2602252"/>
          </a:xfrm>
          <a:prstGeom prst="rect">
            <a:avLst/>
          </a:prstGeom>
        </p:spPr>
      </p:pic>
      <p:pic>
        <p:nvPicPr>
          <p:cNvPr id="18" name="Picture 17">
            <a:extLst>
              <a:ext uri="{FF2B5EF4-FFF2-40B4-BE49-F238E27FC236}">
                <a16:creationId xmlns:a16="http://schemas.microsoft.com/office/drawing/2014/main" id="{0CED4446-6BA6-274E-BF16-10F1E140422F}"/>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780282" y="2954285"/>
            <a:ext cx="2526579" cy="2076932"/>
          </a:xfrm>
          <a:prstGeom prst="rect">
            <a:avLst/>
          </a:prstGeom>
        </p:spPr>
      </p:pic>
      <p:pic>
        <p:nvPicPr>
          <p:cNvPr id="19" name="Picture 20">
            <a:extLst>
              <a:ext uri="{FF2B5EF4-FFF2-40B4-BE49-F238E27FC236}">
                <a16:creationId xmlns:a16="http://schemas.microsoft.com/office/drawing/2014/main" id="{CA3EFC76-8705-6946-8B09-886E1492C93B}"/>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45928" y="4829130"/>
            <a:ext cx="2187638" cy="1798311"/>
          </a:xfrm>
          <a:prstGeom prst="rect">
            <a:avLst/>
          </a:prstGeom>
        </p:spPr>
      </p:pic>
      <p:pic>
        <p:nvPicPr>
          <p:cNvPr id="20" name="Picture 20">
            <a:extLst>
              <a:ext uri="{FF2B5EF4-FFF2-40B4-BE49-F238E27FC236}">
                <a16:creationId xmlns:a16="http://schemas.microsoft.com/office/drawing/2014/main" id="{A2F07E89-6D4E-8944-9655-3BC6607632B8}"/>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21716" y="5157222"/>
            <a:ext cx="2187638" cy="1798311"/>
          </a:xfrm>
          <a:prstGeom prst="rect">
            <a:avLst/>
          </a:prstGeom>
        </p:spPr>
      </p:pic>
    </p:spTree>
    <p:extLst>
      <p:ext uri="{BB962C8B-B14F-4D97-AF65-F5344CB8AC3E}">
        <p14:creationId xmlns:p14="http://schemas.microsoft.com/office/powerpoint/2010/main" val="2267465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4EB8B08-15DB-DD4D-AAAA-3D5B7FF94CFF}"/>
              </a:ext>
            </a:extLst>
          </p:cNvPr>
          <p:cNvGrpSpPr/>
          <p:nvPr/>
        </p:nvGrpSpPr>
        <p:grpSpPr>
          <a:xfrm>
            <a:off x="8489978" y="186289"/>
            <a:ext cx="3656770" cy="1874576"/>
            <a:chOff x="8255531" y="790000"/>
            <a:chExt cx="3656770" cy="1874576"/>
          </a:xfrm>
        </p:grpSpPr>
        <p:sp>
          <p:nvSpPr>
            <p:cNvPr id="11" name="Rectangle 10">
              <a:extLst>
                <a:ext uri="{FF2B5EF4-FFF2-40B4-BE49-F238E27FC236}">
                  <a16:creationId xmlns:a16="http://schemas.microsoft.com/office/drawing/2014/main" id="{ABE9DCD1-A788-5D46-A7A0-39CA53864351}"/>
                </a:ext>
              </a:extLst>
            </p:cNvPr>
            <p:cNvSpPr/>
            <p:nvPr/>
          </p:nvSpPr>
          <p:spPr>
            <a:xfrm>
              <a:off x="8255531" y="790000"/>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hlinkClick r:id="" action="ppaction://noaction">
                <a:snd r:embed="rId3" name="antworten.wav"/>
              </a:hlinkClick>
              <a:extLst>
                <a:ext uri="{FF2B5EF4-FFF2-40B4-BE49-F238E27FC236}">
                  <a16:creationId xmlns:a16="http://schemas.microsoft.com/office/drawing/2014/main" id="{4FBF47FA-6099-8A42-8999-6EBD4C1C0B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2956" y="1698642"/>
              <a:ext cx="1459962" cy="965934"/>
            </a:xfrm>
            <a:prstGeom prst="rect">
              <a:avLst/>
            </a:prstGeom>
          </p:spPr>
        </p:pic>
      </p:grpSp>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grpSp>
        <p:nvGrpSpPr>
          <p:cNvPr id="7" name="Group 6">
            <a:extLst>
              <a:ext uri="{FF2B5EF4-FFF2-40B4-BE49-F238E27FC236}">
                <a16:creationId xmlns:a16="http://schemas.microsoft.com/office/drawing/2014/main" id="{B51C2D18-CFA9-7E4B-8A9E-4B3D6FB87449}"/>
              </a:ext>
            </a:extLst>
          </p:cNvPr>
          <p:cNvGrpSpPr/>
          <p:nvPr/>
        </p:nvGrpSpPr>
        <p:grpSpPr>
          <a:xfrm>
            <a:off x="63725" y="4013641"/>
            <a:ext cx="2520242" cy="2409418"/>
            <a:chOff x="1638202" y="3598456"/>
            <a:chExt cx="2520242" cy="2409418"/>
          </a:xfrm>
        </p:grpSpPr>
        <p:sp>
          <p:nvSpPr>
            <p:cNvPr id="8" name="Rectangle 7">
              <a:extLst>
                <a:ext uri="{FF2B5EF4-FFF2-40B4-BE49-F238E27FC236}">
                  <a16:creationId xmlns:a16="http://schemas.microsoft.com/office/drawing/2014/main" id="{B7B68285-1CC0-4641-820A-2D11D647D6AE}"/>
                </a:ext>
              </a:extLst>
            </p:cNvPr>
            <p:cNvSpPr/>
            <p:nvPr/>
          </p:nvSpPr>
          <p:spPr>
            <a:xfrm>
              <a:off x="1638202" y="3598456"/>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pic>
          <p:nvPicPr>
            <p:cNvPr id="9" name="Picture 8">
              <a:hlinkClick r:id="" action="ppaction://noaction">
                <a:snd r:embed="rId5" name="Wasser.wav"/>
              </a:hlinkClick>
              <a:extLst>
                <a:ext uri="{FF2B5EF4-FFF2-40B4-BE49-F238E27FC236}">
                  <a16:creationId xmlns:a16="http://schemas.microsoft.com/office/drawing/2014/main" id="{AD1B8ECE-80D9-B74C-9027-E29294F0D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4914" y="4554649"/>
              <a:ext cx="986818" cy="1453225"/>
            </a:xfrm>
            <a:prstGeom prst="rect">
              <a:avLst/>
            </a:prstGeom>
          </p:spPr>
        </p:pic>
      </p:grpSp>
      <p:grpSp>
        <p:nvGrpSpPr>
          <p:cNvPr id="13" name="Group 12">
            <a:extLst>
              <a:ext uri="{FF2B5EF4-FFF2-40B4-BE49-F238E27FC236}">
                <a16:creationId xmlns:a16="http://schemas.microsoft.com/office/drawing/2014/main" id="{0BB622CC-C3D8-FD4A-9AC0-5373B27F98AE}"/>
              </a:ext>
            </a:extLst>
          </p:cNvPr>
          <p:cNvGrpSpPr/>
          <p:nvPr/>
        </p:nvGrpSpPr>
        <p:grpSpPr>
          <a:xfrm>
            <a:off x="3297214" y="3538356"/>
            <a:ext cx="2651455" cy="2750857"/>
            <a:chOff x="5341794" y="2262782"/>
            <a:chExt cx="2651455" cy="2750857"/>
          </a:xfrm>
        </p:grpSpPr>
        <p:sp>
          <p:nvSpPr>
            <p:cNvPr id="14" name="Rectangle 13">
              <a:extLst>
                <a:ext uri="{FF2B5EF4-FFF2-40B4-BE49-F238E27FC236}">
                  <a16:creationId xmlns:a16="http://schemas.microsoft.com/office/drawing/2014/main" id="{7A6177E7-A508-944A-A307-731DD8E0DEB4}"/>
                </a:ext>
              </a:extLst>
            </p:cNvPr>
            <p:cNvSpPr/>
            <p:nvPr/>
          </p:nvSpPr>
          <p:spPr>
            <a:xfrm>
              <a:off x="5565458" y="2262782"/>
              <a:ext cx="168026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i="1" dirty="0" err="1">
                  <a:solidFill>
                    <a:srgbClr val="FFCC00"/>
                  </a:solidFill>
                  <a:latin typeface="Century Gothic" panose="020B0502020202020204" pitchFamily="34" charset="0"/>
                </a:rPr>
                <a:t>e</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1DF37496-A996-BE46-B5A8-3D242D991004}"/>
                </a:ext>
              </a:extLst>
            </p:cNvPr>
            <p:cNvGrpSpPr/>
            <p:nvPr/>
          </p:nvGrpSpPr>
          <p:grpSpPr>
            <a:xfrm>
              <a:off x="5341794" y="3329755"/>
              <a:ext cx="2651455" cy="1683884"/>
              <a:chOff x="892414" y="4135141"/>
              <a:chExt cx="3255007" cy="1956970"/>
            </a:xfrm>
          </p:grpSpPr>
          <p:pic>
            <p:nvPicPr>
              <p:cNvPr id="16" name="Picture 15">
                <a:extLst>
                  <a:ext uri="{FF2B5EF4-FFF2-40B4-BE49-F238E27FC236}">
                    <a16:creationId xmlns:a16="http://schemas.microsoft.com/office/drawing/2014/main" id="{FB7E5024-B530-BA41-8EC4-55E4783827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4175" y="5457886"/>
                <a:ext cx="642796" cy="634225"/>
              </a:xfrm>
              <a:prstGeom prst="rect">
                <a:avLst/>
              </a:prstGeom>
            </p:spPr>
          </p:pic>
          <p:pic>
            <p:nvPicPr>
              <p:cNvPr id="17" name="Picture 16">
                <a:hlinkClick r:id="" action="ppaction://noaction">
                  <a:snd r:embed="rId8" name="klein.wav"/>
                </a:hlinkClick>
                <a:extLst>
                  <a:ext uri="{FF2B5EF4-FFF2-40B4-BE49-F238E27FC236}">
                    <a16:creationId xmlns:a16="http://schemas.microsoft.com/office/drawing/2014/main" id="{B01BC7D3-BDC9-294C-A365-38DB030D71CF}"/>
                  </a:ext>
                </a:extLst>
              </p:cNvPr>
              <p:cNvPicPr>
                <a:picLocks noChangeAspect="1"/>
              </p:cNvPicPr>
              <p:nvPr/>
            </p:nvPicPr>
            <p:blipFill>
              <a:blip r:embed="rId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92414" y="4135141"/>
                <a:ext cx="2369944" cy="1722159"/>
              </a:xfrm>
              <a:prstGeom prst="rect">
                <a:avLst/>
              </a:prstGeom>
            </p:spPr>
          </p:pic>
          <p:cxnSp>
            <p:nvCxnSpPr>
              <p:cNvPr id="18" name="Straight Arrow Connector 17">
                <a:extLst>
                  <a:ext uri="{FF2B5EF4-FFF2-40B4-BE49-F238E27FC236}">
                    <a16:creationId xmlns:a16="http://schemas.microsoft.com/office/drawing/2014/main" id="{D872D965-3BED-4842-B147-2787B49FCA79}"/>
                  </a:ext>
                </a:extLst>
              </p:cNvPr>
              <p:cNvCxnSpPr/>
              <p:nvPr/>
            </p:nvCxnSpPr>
            <p:spPr>
              <a:xfrm flipH="1">
                <a:off x="3666971" y="5208477"/>
                <a:ext cx="480450" cy="4219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8E6C3511-7693-7244-8812-1632A40ED0B5}"/>
              </a:ext>
            </a:extLst>
          </p:cNvPr>
          <p:cNvGrpSpPr/>
          <p:nvPr/>
        </p:nvGrpSpPr>
        <p:grpSpPr>
          <a:xfrm>
            <a:off x="6732551" y="1652952"/>
            <a:ext cx="3624432" cy="2860895"/>
            <a:chOff x="9209443" y="3140920"/>
            <a:chExt cx="3624432" cy="2860895"/>
          </a:xfrm>
        </p:grpSpPr>
        <p:sp>
          <p:nvSpPr>
            <p:cNvPr id="20" name="Rectangle 19">
              <a:extLst>
                <a:ext uri="{FF2B5EF4-FFF2-40B4-BE49-F238E27FC236}">
                  <a16:creationId xmlns:a16="http://schemas.microsoft.com/office/drawing/2014/main" id="{91609DB0-9638-2E4B-85D0-33D9DDD8E051}"/>
                </a:ext>
              </a:extLst>
            </p:cNvPr>
            <p:cNvSpPr/>
            <p:nvPr/>
          </p:nvSpPr>
          <p:spPr>
            <a:xfrm>
              <a:off x="9209443" y="3140920"/>
              <a:ext cx="194316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all</a:t>
              </a:r>
              <a:r>
                <a:rPr lang="en-GB" sz="5400" dirty="0" err="1">
                  <a:solidFill>
                    <a:srgbClr val="FFCC00"/>
                  </a:solidFill>
                  <a:latin typeface="Century Gothic" panose="020B0502020202020204" pitchFamily="34" charset="0"/>
                </a:rPr>
                <a:t>ei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pic>
          <p:nvPicPr>
            <p:cNvPr id="21" name="Picture 20">
              <a:hlinkClick r:id="" action="ppaction://noaction">
                <a:snd r:embed="rId10" name="allein.wav"/>
              </a:hlinkClick>
              <a:extLst>
                <a:ext uri="{FF2B5EF4-FFF2-40B4-BE49-F238E27FC236}">
                  <a16:creationId xmlns:a16="http://schemas.microsoft.com/office/drawing/2014/main" id="{8A706C20-CB56-FD45-ACAF-CB2AE32277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11515" y="4003342"/>
              <a:ext cx="984173" cy="1998473"/>
            </a:xfrm>
            <a:prstGeom prst="rect">
              <a:avLst/>
            </a:prstGeom>
          </p:spPr>
        </p:pic>
        <p:sp>
          <p:nvSpPr>
            <p:cNvPr id="22" name="TextBox 21">
              <a:extLst>
                <a:ext uri="{FF2B5EF4-FFF2-40B4-BE49-F238E27FC236}">
                  <a16:creationId xmlns:a16="http://schemas.microsoft.com/office/drawing/2014/main" id="{F8BFDA30-A0A2-264E-8E69-1F4138D9C63D}"/>
                </a:ext>
              </a:extLst>
            </p:cNvPr>
            <p:cNvSpPr txBox="1"/>
            <p:nvPr/>
          </p:nvSpPr>
          <p:spPr>
            <a:xfrm>
              <a:off x="9579687" y="5191841"/>
              <a:ext cx="32541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[alone]</a:t>
              </a:r>
            </a:p>
          </p:txBody>
        </p:sp>
      </p:grpSp>
      <p:pic>
        <p:nvPicPr>
          <p:cNvPr id="23"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9636921" y="176340"/>
            <a:ext cx="759073" cy="827252"/>
          </a:xfrm>
          <a:prstGeom prst="rect">
            <a:avLst/>
          </a:prstGeom>
        </p:spPr>
      </p:pic>
      <p:grpSp>
        <p:nvGrpSpPr>
          <p:cNvPr id="24" name="Group 23">
            <a:extLst>
              <a:ext uri="{FF2B5EF4-FFF2-40B4-BE49-F238E27FC236}">
                <a16:creationId xmlns:a16="http://schemas.microsoft.com/office/drawing/2014/main" id="{C3E2BD63-951E-7B41-8FFB-53D7762C70A3}"/>
              </a:ext>
            </a:extLst>
          </p:cNvPr>
          <p:cNvGrpSpPr/>
          <p:nvPr/>
        </p:nvGrpSpPr>
        <p:grpSpPr>
          <a:xfrm>
            <a:off x="10116981" y="3666258"/>
            <a:ext cx="1726167" cy="2207011"/>
            <a:chOff x="10116981" y="3666258"/>
            <a:chExt cx="1726167" cy="2207011"/>
          </a:xfrm>
        </p:grpSpPr>
        <p:pic>
          <p:nvPicPr>
            <p:cNvPr id="25" name="Picture 24">
              <a:hlinkClick r:id="" action="ppaction://noaction">
                <a:snd r:embed="rId14" name="frei_source.wav"/>
              </a:hlinkClick>
              <a:extLst>
                <a:ext uri="{FF2B5EF4-FFF2-40B4-BE49-F238E27FC236}">
                  <a16:creationId xmlns:a16="http://schemas.microsoft.com/office/drawing/2014/main" id="{1E68EC0F-0F76-B34E-94DF-17A137CEA18F}"/>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29780" y="3666258"/>
              <a:ext cx="1613368" cy="1468302"/>
            </a:xfrm>
            <a:prstGeom prst="rect">
              <a:avLst/>
            </a:prstGeom>
          </p:spPr>
        </p:pic>
        <p:sp>
          <p:nvSpPr>
            <p:cNvPr id="26" name="TextBox 25">
              <a:extLst>
                <a:ext uri="{FF2B5EF4-FFF2-40B4-BE49-F238E27FC236}">
                  <a16:creationId xmlns:a16="http://schemas.microsoft.com/office/drawing/2014/main" id="{FF6D37FC-EB4C-1746-9AA8-5E83F64561CC}"/>
                </a:ext>
              </a:extLst>
            </p:cNvPr>
            <p:cNvSpPr txBox="1"/>
            <p:nvPr/>
          </p:nvSpPr>
          <p:spPr>
            <a:xfrm>
              <a:off x="10116981" y="4949939"/>
              <a:ext cx="1199367" cy="923330"/>
            </a:xfrm>
            <a:prstGeom prst="rect">
              <a:avLst/>
            </a:prstGeom>
            <a:noFill/>
          </p:spPr>
          <p:txBody>
            <a:bodyPr wrap="none" rtlCol="0">
              <a:spAutoFit/>
            </a:bodyPr>
            <a:lstStyle/>
            <a:p>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ei</a:t>
              </a:r>
              <a:endParaRPr lang="en-US" sz="5400" dirty="0"/>
            </a:p>
          </p:txBody>
        </p:sp>
      </p:grpSp>
      <p:grpSp>
        <p:nvGrpSpPr>
          <p:cNvPr id="27" name="Group 26">
            <a:extLst>
              <a:ext uri="{FF2B5EF4-FFF2-40B4-BE49-F238E27FC236}">
                <a16:creationId xmlns:a16="http://schemas.microsoft.com/office/drawing/2014/main" id="{B5E4ACBF-8AF1-FF46-9366-CC37A62C21A9}"/>
              </a:ext>
            </a:extLst>
          </p:cNvPr>
          <p:cNvGrpSpPr/>
          <p:nvPr/>
        </p:nvGrpSpPr>
        <p:grpSpPr>
          <a:xfrm>
            <a:off x="443209" y="223214"/>
            <a:ext cx="1970351" cy="1911010"/>
            <a:chOff x="443209" y="223214"/>
            <a:chExt cx="1970351" cy="1911010"/>
          </a:xfrm>
        </p:grpSpPr>
        <p:pic>
          <p:nvPicPr>
            <p:cNvPr id="28" name="Picture 27">
              <a:hlinkClick r:id="" action="ppaction://noaction">
                <a:snd r:embed="rId16" name="Zug_source.wav"/>
              </a:hlinkClick>
              <a:extLst>
                <a:ext uri="{FF2B5EF4-FFF2-40B4-BE49-F238E27FC236}">
                  <a16:creationId xmlns:a16="http://schemas.microsoft.com/office/drawing/2014/main" id="{2C9B4794-4D2C-E442-9FEE-CF05E105FE2A}"/>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209" y="223214"/>
              <a:ext cx="1970351" cy="1110252"/>
            </a:xfrm>
            <a:prstGeom prst="rect">
              <a:avLst/>
            </a:prstGeom>
          </p:spPr>
        </p:pic>
        <p:sp>
          <p:nvSpPr>
            <p:cNvPr id="29" name="TextBox 28">
              <a:extLst>
                <a:ext uri="{FF2B5EF4-FFF2-40B4-BE49-F238E27FC236}">
                  <a16:creationId xmlns:a16="http://schemas.microsoft.com/office/drawing/2014/main" id="{18E21DDA-B168-1247-A3E6-A3EEA36652DC}"/>
                </a:ext>
              </a:extLst>
            </p:cNvPr>
            <p:cNvSpPr txBox="1"/>
            <p:nvPr/>
          </p:nvSpPr>
          <p:spPr>
            <a:xfrm>
              <a:off x="634209" y="1210894"/>
              <a:ext cx="1404552" cy="923330"/>
            </a:xfrm>
            <a:prstGeom prst="rect">
              <a:avLst/>
            </a:prstGeom>
            <a:noFill/>
          </p:spPr>
          <p:txBody>
            <a:bodyPr wrap="none" rtlCol="0">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ug</a:t>
              </a:r>
            </a:p>
          </p:txBody>
        </p:sp>
      </p:grpSp>
      <p:grpSp>
        <p:nvGrpSpPr>
          <p:cNvPr id="30" name="Group 29">
            <a:extLst>
              <a:ext uri="{FF2B5EF4-FFF2-40B4-BE49-F238E27FC236}">
                <a16:creationId xmlns:a16="http://schemas.microsoft.com/office/drawing/2014/main" id="{462A8C5F-BB19-044D-9520-852A610F516A}"/>
              </a:ext>
            </a:extLst>
          </p:cNvPr>
          <p:cNvGrpSpPr/>
          <p:nvPr/>
        </p:nvGrpSpPr>
        <p:grpSpPr>
          <a:xfrm>
            <a:off x="1999754" y="1333466"/>
            <a:ext cx="1897492" cy="2309554"/>
            <a:chOff x="1999754" y="1333466"/>
            <a:chExt cx="1897492" cy="2309554"/>
          </a:xfrm>
        </p:grpSpPr>
        <p:sp>
          <p:nvSpPr>
            <p:cNvPr id="31" name="Rectangle 30">
              <a:extLst>
                <a:ext uri="{FF2B5EF4-FFF2-40B4-BE49-F238E27FC236}">
                  <a16:creationId xmlns:a16="http://schemas.microsoft.com/office/drawing/2014/main" id="{F39F3087-4043-6F44-A6BC-245D80880E87}"/>
                </a:ext>
              </a:extLst>
            </p:cNvPr>
            <p:cNvSpPr/>
            <p:nvPr/>
          </p:nvSpPr>
          <p:spPr>
            <a:xfrm>
              <a:off x="1999754" y="2719690"/>
              <a:ext cx="1672253" cy="923330"/>
            </a:xfrm>
            <a:prstGeom prst="rect">
              <a:avLst/>
            </a:prstGeom>
          </p:spPr>
          <p:txBody>
            <a:bodyPr wrap="none">
              <a:spAutoFit/>
            </a:bodyPr>
            <a:lstStyle/>
            <a:p>
              <a:pPr lvl="0" algn="ctr"/>
              <a:r>
                <a:rPr lang="en-GB" sz="5400" dirty="0">
                  <a:solidFill>
                    <a:srgbClr val="FFC000"/>
                  </a:solidFill>
                  <a:latin typeface="Century Gothic" panose="020B0502020202020204" pitchFamily="34" charset="0"/>
                </a:rPr>
                <a:t>W</a:t>
              </a:r>
              <a:r>
                <a:rPr lang="en-GB" sz="5400" dirty="0">
                  <a:solidFill>
                    <a:srgbClr val="002060"/>
                  </a:solidFill>
                  <a:latin typeface="Century Gothic" panose="020B0502020202020204" pitchFamily="34" charset="0"/>
                </a:rPr>
                <a:t>elt</a:t>
              </a:r>
            </a:p>
          </p:txBody>
        </p:sp>
        <p:pic>
          <p:nvPicPr>
            <p:cNvPr id="32" name="Picture 31">
              <a:hlinkClick r:id="" action="ppaction://noaction">
                <a:snd r:embed="rId18" name="Welt_source.wav"/>
              </a:hlinkClick>
              <a:extLst>
                <a:ext uri="{FF2B5EF4-FFF2-40B4-BE49-F238E27FC236}">
                  <a16:creationId xmlns:a16="http://schemas.microsoft.com/office/drawing/2014/main" id="{D76E0F3D-FED7-6449-AB69-C5D5B66A9935}"/>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5100" y="1333466"/>
              <a:ext cx="1862146" cy="1610415"/>
            </a:xfrm>
            <a:prstGeom prst="rect">
              <a:avLst/>
            </a:prstGeom>
          </p:spPr>
        </p:pic>
      </p:grpSp>
      <p:sp>
        <p:nvSpPr>
          <p:cNvPr id="33" name="Rectangle 32">
            <a:extLst>
              <a:ext uri="{FF2B5EF4-FFF2-40B4-BE49-F238E27FC236}">
                <a16:creationId xmlns:a16="http://schemas.microsoft.com/office/drawing/2014/main" id="{E4F44948-5046-354E-B06B-533C5859C3DC}"/>
              </a:ext>
            </a:extLst>
          </p:cNvPr>
          <p:cNvSpPr/>
          <p:nvPr/>
        </p:nvSpPr>
        <p:spPr>
          <a:xfrm>
            <a:off x="7030855" y="5206717"/>
            <a:ext cx="143500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34" name="Picture 33">
            <a:hlinkClick r:id="" action="ppaction://noaction">
              <a:snd r:embed="rId20" name="Arzt.wav"/>
            </a:hlinkClick>
            <a:extLst>
              <a:ext uri="{FF2B5EF4-FFF2-40B4-BE49-F238E27FC236}">
                <a16:creationId xmlns:a16="http://schemas.microsoft.com/office/drawing/2014/main" id="{74CB6E73-64F8-BD47-BB6E-4F5B42FDE38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0983" y="4605329"/>
            <a:ext cx="743136" cy="2156552"/>
          </a:xfrm>
          <a:prstGeom prst="rect">
            <a:avLst/>
          </a:prstGeom>
        </p:spPr>
      </p:pic>
      <p:sp>
        <p:nvSpPr>
          <p:cNvPr id="35" name="Rectangle 34">
            <a:extLst>
              <a:ext uri="{FF2B5EF4-FFF2-40B4-BE49-F238E27FC236}">
                <a16:creationId xmlns:a16="http://schemas.microsoft.com/office/drawing/2014/main" id="{F18FDBF1-4C2A-4548-9CA1-D3B715FBF6A7}"/>
              </a:ext>
            </a:extLst>
          </p:cNvPr>
          <p:cNvSpPr/>
          <p:nvPr/>
        </p:nvSpPr>
        <p:spPr>
          <a:xfrm>
            <a:off x="4448621" y="212008"/>
            <a:ext cx="1773242"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grpSp>
        <p:nvGrpSpPr>
          <p:cNvPr id="36" name="Group 35">
            <a:extLst>
              <a:ext uri="{FF2B5EF4-FFF2-40B4-BE49-F238E27FC236}">
                <a16:creationId xmlns:a16="http://schemas.microsoft.com/office/drawing/2014/main" id="{E1351AC8-140E-304A-9F6D-08B7C0BF1B0C}"/>
              </a:ext>
            </a:extLst>
          </p:cNvPr>
          <p:cNvGrpSpPr/>
          <p:nvPr/>
        </p:nvGrpSpPr>
        <p:grpSpPr>
          <a:xfrm>
            <a:off x="4319012" y="1161697"/>
            <a:ext cx="1960522" cy="1351426"/>
            <a:chOff x="9152414" y="1551427"/>
            <a:chExt cx="1960522" cy="1351426"/>
          </a:xfrm>
        </p:grpSpPr>
        <p:pic>
          <p:nvPicPr>
            <p:cNvPr id="37" name="Picture 36">
              <a:hlinkClick r:id="" action="ppaction://noaction">
                <a:snd r:embed="rId22" name="zehn.wav"/>
              </a:hlinkClick>
              <a:extLst>
                <a:ext uri="{FF2B5EF4-FFF2-40B4-BE49-F238E27FC236}">
                  <a16:creationId xmlns:a16="http://schemas.microsoft.com/office/drawing/2014/main" id="{9A20F529-AC53-EA4C-A090-98906AB46DD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152414" y="1551427"/>
              <a:ext cx="946683" cy="1351426"/>
            </a:xfrm>
            <a:prstGeom prst="rect">
              <a:avLst/>
            </a:prstGeom>
          </p:spPr>
        </p:pic>
        <p:pic>
          <p:nvPicPr>
            <p:cNvPr id="38" name="Picture 37">
              <a:extLst>
                <a:ext uri="{FF2B5EF4-FFF2-40B4-BE49-F238E27FC236}">
                  <a16:creationId xmlns:a16="http://schemas.microsoft.com/office/drawing/2014/main" id="{56AD7C41-1270-0844-880C-EB15EBA2022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183732" y="1551427"/>
              <a:ext cx="929204" cy="1327434"/>
            </a:xfrm>
            <a:prstGeom prst="rect">
              <a:avLst/>
            </a:prstGeom>
          </p:spPr>
        </p:pic>
      </p:grpSp>
      <p:sp>
        <p:nvSpPr>
          <p:cNvPr id="39" name="TextBox 38">
            <a:extLst>
              <a:ext uri="{FF2B5EF4-FFF2-40B4-BE49-F238E27FC236}">
                <a16:creationId xmlns:a16="http://schemas.microsoft.com/office/drawing/2014/main" id="{AD48BC6B-BDF0-6743-9B6F-CC2AAB7DC3F3}"/>
              </a:ext>
            </a:extLst>
          </p:cNvPr>
          <p:cNvSpPr txBox="1"/>
          <p:nvPr/>
        </p:nvSpPr>
        <p:spPr>
          <a:xfrm>
            <a:off x="45252" y="315644"/>
            <a:ext cx="48763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A</a:t>
            </a:r>
          </a:p>
        </p:txBody>
      </p:sp>
      <p:sp>
        <p:nvSpPr>
          <p:cNvPr id="40" name="TextBox 39">
            <a:extLst>
              <a:ext uri="{FF2B5EF4-FFF2-40B4-BE49-F238E27FC236}">
                <a16:creationId xmlns:a16="http://schemas.microsoft.com/office/drawing/2014/main" id="{776888CD-2C34-9B4B-B95A-C33B4926F54A}"/>
              </a:ext>
            </a:extLst>
          </p:cNvPr>
          <p:cNvSpPr txBox="1"/>
          <p:nvPr/>
        </p:nvSpPr>
        <p:spPr>
          <a:xfrm>
            <a:off x="343920" y="5025866"/>
            <a:ext cx="42351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B</a:t>
            </a:r>
          </a:p>
        </p:txBody>
      </p:sp>
      <p:sp>
        <p:nvSpPr>
          <p:cNvPr id="41" name="TextBox 40">
            <a:extLst>
              <a:ext uri="{FF2B5EF4-FFF2-40B4-BE49-F238E27FC236}">
                <a16:creationId xmlns:a16="http://schemas.microsoft.com/office/drawing/2014/main" id="{AE4859A6-5BEE-A848-ACD7-797831491A2B}"/>
              </a:ext>
            </a:extLst>
          </p:cNvPr>
          <p:cNvSpPr txBox="1"/>
          <p:nvPr/>
        </p:nvSpPr>
        <p:spPr>
          <a:xfrm>
            <a:off x="1856229" y="2100895"/>
            <a:ext cx="505267"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C</a:t>
            </a:r>
          </a:p>
        </p:txBody>
      </p:sp>
      <p:sp>
        <p:nvSpPr>
          <p:cNvPr id="42" name="TextBox 41">
            <a:extLst>
              <a:ext uri="{FF2B5EF4-FFF2-40B4-BE49-F238E27FC236}">
                <a16:creationId xmlns:a16="http://schemas.microsoft.com/office/drawing/2014/main" id="{D1DACBD4-E7E0-454C-9794-A4978AC4B60F}"/>
              </a:ext>
            </a:extLst>
          </p:cNvPr>
          <p:cNvSpPr txBox="1"/>
          <p:nvPr/>
        </p:nvSpPr>
        <p:spPr>
          <a:xfrm>
            <a:off x="3852378" y="676781"/>
            <a:ext cx="47160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D</a:t>
            </a:r>
          </a:p>
        </p:txBody>
      </p:sp>
      <p:sp>
        <p:nvSpPr>
          <p:cNvPr id="43" name="TextBox 42">
            <a:extLst>
              <a:ext uri="{FF2B5EF4-FFF2-40B4-BE49-F238E27FC236}">
                <a16:creationId xmlns:a16="http://schemas.microsoft.com/office/drawing/2014/main" id="{185B95C4-7138-5F44-96D6-2893B58A000C}"/>
              </a:ext>
            </a:extLst>
          </p:cNvPr>
          <p:cNvSpPr txBox="1"/>
          <p:nvPr/>
        </p:nvSpPr>
        <p:spPr>
          <a:xfrm>
            <a:off x="6790589" y="2533974"/>
            <a:ext cx="397866"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E</a:t>
            </a:r>
          </a:p>
        </p:txBody>
      </p:sp>
      <p:sp>
        <p:nvSpPr>
          <p:cNvPr id="44" name="TextBox 43">
            <a:extLst>
              <a:ext uri="{FF2B5EF4-FFF2-40B4-BE49-F238E27FC236}">
                <a16:creationId xmlns:a16="http://schemas.microsoft.com/office/drawing/2014/main" id="{CECB8C24-049E-FF44-BC99-BB3DEF34A814}"/>
              </a:ext>
            </a:extLst>
          </p:cNvPr>
          <p:cNvSpPr txBox="1"/>
          <p:nvPr/>
        </p:nvSpPr>
        <p:spPr>
          <a:xfrm>
            <a:off x="3088761" y="4182918"/>
            <a:ext cx="381836"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F</a:t>
            </a:r>
          </a:p>
        </p:txBody>
      </p:sp>
      <p:sp>
        <p:nvSpPr>
          <p:cNvPr id="45" name="TextBox 44">
            <a:extLst>
              <a:ext uri="{FF2B5EF4-FFF2-40B4-BE49-F238E27FC236}">
                <a16:creationId xmlns:a16="http://schemas.microsoft.com/office/drawing/2014/main" id="{7568B93E-C9CA-604D-84FB-13086C7F752D}"/>
              </a:ext>
            </a:extLst>
          </p:cNvPr>
          <p:cNvSpPr txBox="1"/>
          <p:nvPr/>
        </p:nvSpPr>
        <p:spPr>
          <a:xfrm>
            <a:off x="7023494" y="4828481"/>
            <a:ext cx="52931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G</a:t>
            </a:r>
          </a:p>
        </p:txBody>
      </p:sp>
      <p:sp>
        <p:nvSpPr>
          <p:cNvPr id="46" name="TextBox 45">
            <a:extLst>
              <a:ext uri="{FF2B5EF4-FFF2-40B4-BE49-F238E27FC236}">
                <a16:creationId xmlns:a16="http://schemas.microsoft.com/office/drawing/2014/main" id="{6F368932-931F-374E-A752-4A56B294AC2B}"/>
              </a:ext>
            </a:extLst>
          </p:cNvPr>
          <p:cNvSpPr txBox="1"/>
          <p:nvPr/>
        </p:nvSpPr>
        <p:spPr>
          <a:xfrm>
            <a:off x="9024909" y="1119568"/>
            <a:ext cx="463588"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H</a:t>
            </a:r>
          </a:p>
        </p:txBody>
      </p:sp>
      <p:sp>
        <p:nvSpPr>
          <p:cNvPr id="47" name="TextBox 46">
            <a:extLst>
              <a:ext uri="{FF2B5EF4-FFF2-40B4-BE49-F238E27FC236}">
                <a16:creationId xmlns:a16="http://schemas.microsoft.com/office/drawing/2014/main" id="{6E4D007C-0C43-804F-AD1A-4AED8648D0B8}"/>
              </a:ext>
            </a:extLst>
          </p:cNvPr>
          <p:cNvSpPr txBox="1"/>
          <p:nvPr/>
        </p:nvSpPr>
        <p:spPr>
          <a:xfrm>
            <a:off x="10056901" y="4045181"/>
            <a:ext cx="30008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I</a:t>
            </a:r>
          </a:p>
        </p:txBody>
      </p:sp>
      <p:pic>
        <p:nvPicPr>
          <p:cNvPr id="48"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10504086" y="4925662"/>
            <a:ext cx="812262" cy="827252"/>
          </a:xfrm>
          <a:prstGeom prst="rect">
            <a:avLst/>
          </a:prstGeom>
        </p:spPr>
      </p:pic>
      <p:pic>
        <p:nvPicPr>
          <p:cNvPr id="49"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7615086" y="5206717"/>
            <a:ext cx="757805" cy="825870"/>
          </a:xfrm>
          <a:prstGeom prst="rect">
            <a:avLst/>
          </a:prstGeom>
        </p:spPr>
      </p:pic>
      <p:pic>
        <p:nvPicPr>
          <p:cNvPr id="50"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7464824" y="1611936"/>
            <a:ext cx="759073" cy="827252"/>
          </a:xfrm>
          <a:prstGeom prst="rect">
            <a:avLst/>
          </a:prstGeom>
        </p:spPr>
      </p:pic>
      <p:pic>
        <p:nvPicPr>
          <p:cNvPr id="51"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4258607" y="176340"/>
            <a:ext cx="759073" cy="827252"/>
          </a:xfrm>
          <a:prstGeom prst="rect">
            <a:avLst/>
          </a:prstGeom>
        </p:spPr>
      </p:pic>
      <p:pic>
        <p:nvPicPr>
          <p:cNvPr id="52"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2034023" y="2634943"/>
            <a:ext cx="759073" cy="827252"/>
          </a:xfrm>
          <a:prstGeom prst="rect">
            <a:avLst/>
          </a:prstGeom>
        </p:spPr>
      </p:pic>
      <p:pic>
        <p:nvPicPr>
          <p:cNvPr id="53"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3981475" y="3514610"/>
            <a:ext cx="759073" cy="827252"/>
          </a:xfrm>
          <a:prstGeom prst="rect">
            <a:avLst/>
          </a:prstGeom>
        </p:spPr>
      </p:pic>
      <p:pic>
        <p:nvPicPr>
          <p:cNvPr id="54"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63725" y="3924746"/>
            <a:ext cx="816993" cy="827252"/>
          </a:xfrm>
          <a:prstGeom prst="rect">
            <a:avLst/>
          </a:prstGeom>
        </p:spPr>
      </p:pic>
      <p:pic>
        <p:nvPicPr>
          <p:cNvPr id="55"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333019" y="1161697"/>
            <a:ext cx="801144" cy="827252"/>
          </a:xfrm>
          <a:prstGeom prst="rect">
            <a:avLst/>
          </a:prstGeom>
        </p:spPr>
      </p:pic>
    </p:spTree>
    <p:extLst>
      <p:ext uri="{BB962C8B-B14F-4D97-AF65-F5344CB8AC3E}">
        <p14:creationId xmlns:p14="http://schemas.microsoft.com/office/powerpoint/2010/main" val="2125243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4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2" restart="whenNotActive" fill="hold" evtFilter="cancelBubble" nodeType="interactiveSeq">
                <p:stCondLst>
                  <p:cond evt="onClick" delay="0">
                    <p:tgtEl>
                      <p:spTgt spid="49"/>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7" restart="whenNotActive" fill="hold" evtFilter="cancelBubble" nodeType="interactiveSeq">
                <p:stCondLst>
                  <p:cond evt="onClick" delay="0">
                    <p:tgtEl>
                      <p:spTgt spid="5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2" restart="whenNotActive" fill="hold" evtFilter="cancelBubble" nodeType="interactiveSeq">
                <p:stCondLst>
                  <p:cond evt="onClick" delay="0">
                    <p:tgtEl>
                      <p:spTgt spid="51"/>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7" restart="whenNotActive" fill="hold" evtFilter="cancelBubble" nodeType="interactiveSeq">
                <p:stCondLst>
                  <p:cond evt="onClick" delay="0">
                    <p:tgtEl>
                      <p:spTgt spid="5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2" restart="whenNotActive" fill="hold" evtFilter="cancelBubble" nodeType="interactiveSeq">
                <p:stCondLst>
                  <p:cond evt="onClick" delay="0">
                    <p:tgtEl>
                      <p:spTgt spid="5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7" restart="whenNotActive" fill="hold" evtFilter="cancelBubble" nodeType="interactiveSeq">
                <p:stCondLst>
                  <p:cond evt="onClick" delay="0">
                    <p:tgtEl>
                      <p:spTgt spid="5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2" restart="whenNotActive" fill="hold" evtFilter="cancelBubble" nodeType="interactiveSeq">
                <p:stCondLst>
                  <p:cond evt="onClick" delay="0">
                    <p:tgtEl>
                      <p:spTgt spid="55"/>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32" name="Rectangle 31">
            <a:extLst>
              <a:ext uri="{FF2B5EF4-FFF2-40B4-BE49-F238E27FC236}">
                <a16:creationId xmlns:a16="http://schemas.microsoft.com/office/drawing/2014/main" id="{EA25DC14-CDDC-E94F-B4A3-E0DB3D410936}"/>
              </a:ext>
            </a:extLst>
          </p:cNvPr>
          <p:cNvSpPr/>
          <p:nvPr/>
        </p:nvSpPr>
        <p:spPr>
          <a:xfrm>
            <a:off x="1809455" y="1582822"/>
            <a:ext cx="1773242" cy="923330"/>
          </a:xfrm>
          <a:prstGeom prst="rect">
            <a:avLst/>
          </a:prstGeom>
        </p:spPr>
        <p:txBody>
          <a:bodyPr wrap="none">
            <a:spAutoFit/>
          </a:bodyPr>
          <a:lstStyle/>
          <a:p>
            <a:pPr algn="ctr" defTabSz="914400"/>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sp>
        <p:nvSpPr>
          <p:cNvPr id="33" name="Rectangle 32">
            <a:extLst>
              <a:ext uri="{FF2B5EF4-FFF2-40B4-BE49-F238E27FC236}">
                <a16:creationId xmlns:a16="http://schemas.microsoft.com/office/drawing/2014/main" id="{B7B68285-1CC0-4641-820A-2D11D647D6AE}"/>
              </a:ext>
            </a:extLst>
          </p:cNvPr>
          <p:cNvSpPr/>
          <p:nvPr/>
        </p:nvSpPr>
        <p:spPr>
          <a:xfrm>
            <a:off x="149069" y="5196265"/>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sp>
        <p:nvSpPr>
          <p:cNvPr id="34" name="Rectangle 33">
            <a:extLst>
              <a:ext uri="{FF2B5EF4-FFF2-40B4-BE49-F238E27FC236}">
                <a16:creationId xmlns:a16="http://schemas.microsoft.com/office/drawing/2014/main" id="{ABE9DCD1-A788-5D46-A7A0-39CA53864351}"/>
              </a:ext>
            </a:extLst>
          </p:cNvPr>
          <p:cNvSpPr/>
          <p:nvPr/>
        </p:nvSpPr>
        <p:spPr>
          <a:xfrm>
            <a:off x="4566516" y="1274999"/>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7A6177E7-A508-944A-A307-731DD8E0DEB4}"/>
              </a:ext>
            </a:extLst>
          </p:cNvPr>
          <p:cNvSpPr/>
          <p:nvPr/>
        </p:nvSpPr>
        <p:spPr>
          <a:xfrm>
            <a:off x="3606222" y="4720980"/>
            <a:ext cx="168026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i="1" dirty="0" err="1">
                <a:solidFill>
                  <a:srgbClr val="FFCC00"/>
                </a:solidFill>
                <a:latin typeface="Century Gothic" panose="020B0502020202020204" pitchFamily="34" charset="0"/>
              </a:rPr>
              <a:t>e</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36" name="Rectangle 35">
            <a:extLst>
              <a:ext uri="{FF2B5EF4-FFF2-40B4-BE49-F238E27FC236}">
                <a16:creationId xmlns:a16="http://schemas.microsoft.com/office/drawing/2014/main" id="{91609DB0-9638-2E4B-85D0-33D9DDD8E051}"/>
              </a:ext>
            </a:extLst>
          </p:cNvPr>
          <p:cNvSpPr/>
          <p:nvPr/>
        </p:nvSpPr>
        <p:spPr>
          <a:xfrm>
            <a:off x="5642152" y="2787303"/>
            <a:ext cx="194316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all</a:t>
            </a:r>
            <a:r>
              <a:rPr lang="en-GB" sz="5400" dirty="0" err="1">
                <a:solidFill>
                  <a:srgbClr val="FFCC00"/>
                </a:solidFill>
                <a:latin typeface="Century Gothic" panose="020B0502020202020204" pitchFamily="34" charset="0"/>
              </a:rPr>
              <a:t>ei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FF6D37FC-EB4C-1746-9AA8-5E83F64561CC}"/>
              </a:ext>
            </a:extLst>
          </p:cNvPr>
          <p:cNvSpPr txBox="1"/>
          <p:nvPr/>
        </p:nvSpPr>
        <p:spPr>
          <a:xfrm>
            <a:off x="6394901" y="4543536"/>
            <a:ext cx="1199367" cy="923330"/>
          </a:xfrm>
          <a:prstGeom prst="rect">
            <a:avLst/>
          </a:prstGeom>
          <a:noFill/>
        </p:spPr>
        <p:txBody>
          <a:bodyPr wrap="none" rtlCol="0">
            <a:spAutoFit/>
          </a:bodyPr>
          <a:lstStyle/>
          <a:p>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ei</a:t>
            </a:r>
            <a:endParaRPr lang="en-US" sz="5400" dirty="0"/>
          </a:p>
        </p:txBody>
      </p:sp>
      <p:sp>
        <p:nvSpPr>
          <p:cNvPr id="38" name="TextBox 37">
            <a:extLst>
              <a:ext uri="{FF2B5EF4-FFF2-40B4-BE49-F238E27FC236}">
                <a16:creationId xmlns:a16="http://schemas.microsoft.com/office/drawing/2014/main" id="{18E21DDA-B168-1247-A3E6-A3EEA36652DC}"/>
              </a:ext>
            </a:extLst>
          </p:cNvPr>
          <p:cNvSpPr txBox="1"/>
          <p:nvPr/>
        </p:nvSpPr>
        <p:spPr>
          <a:xfrm>
            <a:off x="476677" y="2787303"/>
            <a:ext cx="1404552" cy="923330"/>
          </a:xfrm>
          <a:prstGeom prst="rect">
            <a:avLst/>
          </a:prstGeom>
          <a:noFill/>
        </p:spPr>
        <p:txBody>
          <a:bodyPr wrap="none" rtlCol="0">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ug</a:t>
            </a:r>
          </a:p>
        </p:txBody>
      </p:sp>
      <p:sp>
        <p:nvSpPr>
          <p:cNvPr id="39" name="Rectangle 38">
            <a:extLst>
              <a:ext uri="{FF2B5EF4-FFF2-40B4-BE49-F238E27FC236}">
                <a16:creationId xmlns:a16="http://schemas.microsoft.com/office/drawing/2014/main" id="{F39F3087-4043-6F44-A6BC-245D80880E87}"/>
              </a:ext>
            </a:extLst>
          </p:cNvPr>
          <p:cNvSpPr/>
          <p:nvPr/>
        </p:nvSpPr>
        <p:spPr>
          <a:xfrm>
            <a:off x="2120064" y="3675453"/>
            <a:ext cx="1672253" cy="923330"/>
          </a:xfrm>
          <a:prstGeom prst="rect">
            <a:avLst/>
          </a:prstGeom>
        </p:spPr>
        <p:txBody>
          <a:bodyPr wrap="none">
            <a:spAutoFit/>
          </a:bodyPr>
          <a:lstStyle/>
          <a:p>
            <a:pPr lvl="0" algn="ctr"/>
            <a:r>
              <a:rPr lang="en-GB" sz="5400" dirty="0">
                <a:solidFill>
                  <a:srgbClr val="FFC000"/>
                </a:solidFill>
                <a:latin typeface="Century Gothic" panose="020B0502020202020204" pitchFamily="34" charset="0"/>
              </a:rPr>
              <a:t>W</a:t>
            </a:r>
            <a:r>
              <a:rPr lang="en-GB" sz="5400" dirty="0">
                <a:solidFill>
                  <a:srgbClr val="002060"/>
                </a:solidFill>
                <a:latin typeface="Century Gothic" panose="020B0502020202020204" pitchFamily="34" charset="0"/>
              </a:rPr>
              <a:t>elt</a:t>
            </a:r>
          </a:p>
        </p:txBody>
      </p:sp>
      <p:sp>
        <p:nvSpPr>
          <p:cNvPr id="40" name="Rectangle 39">
            <a:extLst>
              <a:ext uri="{FF2B5EF4-FFF2-40B4-BE49-F238E27FC236}">
                <a16:creationId xmlns:a16="http://schemas.microsoft.com/office/drawing/2014/main" id="{E4F44948-5046-354E-B06B-533C5859C3DC}"/>
              </a:ext>
            </a:extLst>
          </p:cNvPr>
          <p:cNvSpPr/>
          <p:nvPr/>
        </p:nvSpPr>
        <p:spPr>
          <a:xfrm>
            <a:off x="7620751" y="224360"/>
            <a:ext cx="143500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41" name="Picture 7"/>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5256" y="1301671"/>
            <a:ext cx="923697" cy="1021198"/>
          </a:xfrm>
          <a:prstGeom prst="rect">
            <a:avLst/>
          </a:prstGeom>
        </p:spPr>
      </p:pic>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schreiben</a:t>
            </a:r>
            <a:endParaRPr lang="en-GB" b="1" dirty="0">
              <a:solidFill>
                <a:prstClr val="white"/>
              </a:solidFill>
              <a:latin typeface="Century Gothic" panose="020B0502020202020204" pitchFamily="34" charset="0"/>
            </a:endParaRPr>
          </a:p>
        </p:txBody>
      </p:sp>
      <p:sp>
        <p:nvSpPr>
          <p:cNvPr id="6" name="Rectangle 5"/>
          <p:cNvSpPr/>
          <p:nvPr/>
        </p:nvSpPr>
        <p:spPr>
          <a:xfrm>
            <a:off x="4471140" y="1318286"/>
            <a:ext cx="4895892" cy="584775"/>
          </a:xfrm>
          <a:prstGeom prst="rect">
            <a:avLst/>
          </a:prstGeom>
        </p:spPr>
        <p:txBody>
          <a:bodyPr wrap="none">
            <a:spAutoFit/>
          </a:bodyPr>
          <a:lstStyle/>
          <a:p>
            <a:r>
              <a:rPr lang="en-GB" sz="3200" dirty="0">
                <a:solidFill>
                  <a:srgbClr val="115076"/>
                </a:solidFill>
                <a:latin typeface="Century Gothic" panose="020B0502020202020204" pitchFamily="34" charset="0"/>
              </a:rPr>
              <a:t>Der Mann </a:t>
            </a:r>
            <a:r>
              <a:rPr lang="en-GB" sz="3200" dirty="0" err="1">
                <a:solidFill>
                  <a:srgbClr val="115076"/>
                </a:solidFill>
                <a:latin typeface="Century Gothic" panose="020B0502020202020204" pitchFamily="34" charset="0"/>
              </a:rPr>
              <a:t>sit_t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all__n</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a:t>
            </a:r>
            <a:r>
              <a:rPr lang="en-GB" sz="3200" dirty="0">
                <a:solidFill>
                  <a:srgbClr val="115076"/>
                </a:solidFill>
                <a:latin typeface="Century Gothic" panose="020B0502020202020204" pitchFamily="34" charset="0"/>
              </a:rPr>
              <a:t> </a:t>
            </a:r>
          </a:p>
        </p:txBody>
      </p:sp>
      <p:sp>
        <p:nvSpPr>
          <p:cNvPr id="7" name="Rectangle 6"/>
          <p:cNvSpPr/>
          <p:nvPr/>
        </p:nvSpPr>
        <p:spPr>
          <a:xfrm>
            <a:off x="4447010" y="2136715"/>
            <a:ext cx="4556055" cy="584775"/>
          </a:xfrm>
          <a:prstGeom prst="rect">
            <a:avLst/>
          </a:prstGeom>
        </p:spPr>
        <p:txBody>
          <a:bodyPr wrap="none">
            <a:spAutoFit/>
          </a:bodyPr>
          <a:lstStyle/>
          <a:p>
            <a:r>
              <a:rPr lang="en-GB" sz="3200" dirty="0">
                <a:solidFill>
                  <a:srgbClr val="115076"/>
                </a:solidFill>
                <a:latin typeface="Century Gothic" panose="020B0502020202020204" pitchFamily="34" charset="0"/>
              </a:rPr>
              <a:t>Der </a:t>
            </a:r>
            <a:r>
              <a:rPr lang="en-GB" sz="3200" dirty="0" err="1">
                <a:solidFill>
                  <a:srgbClr val="115076"/>
                </a:solidFill>
                <a:latin typeface="Century Gothic" panose="020B0502020202020204" pitchFamily="34" charset="0"/>
              </a:rPr>
              <a:t>Arzt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d_nkt</a:t>
            </a:r>
            <a:r>
              <a:rPr lang="en-GB" sz="3200" dirty="0">
                <a:solidFill>
                  <a:srgbClr val="115076"/>
                </a:solidFill>
                <a:latin typeface="Century Gothic" panose="020B0502020202020204" pitchFamily="34" charset="0"/>
              </a:rPr>
              <a:t> ’W_s</a:t>
            </a:r>
            <a:r>
              <a:rPr lang="en-GB" sz="3200" b="1" dirty="0">
                <a:solidFill>
                  <a:srgbClr val="115076"/>
                </a:solidFill>
                <a:latin typeface="Century Gothic" panose="020B0502020202020204" pitchFamily="34" charset="0"/>
              </a:rPr>
              <a:t>?</a:t>
            </a:r>
            <a:r>
              <a:rPr lang="en-GB" sz="3200" dirty="0">
                <a:solidFill>
                  <a:srgbClr val="115076"/>
                </a:solidFill>
                <a:latin typeface="Century Gothic" panose="020B0502020202020204" pitchFamily="34" charset="0"/>
              </a:rPr>
              <a:t>!’ </a:t>
            </a:r>
          </a:p>
        </p:txBody>
      </p:sp>
      <p:sp>
        <p:nvSpPr>
          <p:cNvPr id="8" name="Rectangle 7"/>
          <p:cNvSpPr/>
          <p:nvPr/>
        </p:nvSpPr>
        <p:spPr>
          <a:xfrm>
            <a:off x="4471140" y="2943233"/>
            <a:ext cx="5277407" cy="584775"/>
          </a:xfrm>
          <a:prstGeom prst="rect">
            <a:avLst/>
          </a:prstGeom>
        </p:spPr>
        <p:txBody>
          <a:bodyPr wrap="none">
            <a:spAutoFit/>
          </a:bodyPr>
          <a:lstStyle/>
          <a:p>
            <a:r>
              <a:rPr lang="en-GB" sz="3200" dirty="0">
                <a:solidFill>
                  <a:srgbClr val="115076"/>
                </a:solidFill>
                <a:latin typeface="Century Gothic" panose="020B0502020202020204" pitchFamily="34" charset="0"/>
              </a:rPr>
              <a:t>Der Gast hat __n </a:t>
            </a:r>
            <a:r>
              <a:rPr lang="en-GB" sz="3200" dirty="0" err="1">
                <a:solidFill>
                  <a:srgbClr val="115076"/>
                </a:solidFill>
                <a:latin typeface="Century Gothic" panose="020B0502020202020204" pitchFamily="34" charset="0"/>
              </a:rPr>
              <a:t>Z_mmer</a:t>
            </a:r>
            <a:r>
              <a:rPr lang="en-GB" sz="3200" dirty="0">
                <a:solidFill>
                  <a:srgbClr val="115076"/>
                </a:solidFill>
                <a:latin typeface="Century Gothic" panose="020B0502020202020204" pitchFamily="34" charset="0"/>
              </a:rPr>
              <a:t>.</a:t>
            </a:r>
          </a:p>
        </p:txBody>
      </p:sp>
      <p:sp>
        <p:nvSpPr>
          <p:cNvPr id="9" name="Rectangle 8"/>
          <p:cNvSpPr/>
          <p:nvPr/>
        </p:nvSpPr>
        <p:spPr>
          <a:xfrm>
            <a:off x="4471140" y="3806837"/>
            <a:ext cx="5780750" cy="584775"/>
          </a:xfrm>
          <a:prstGeom prst="rect">
            <a:avLst/>
          </a:prstGeom>
        </p:spPr>
        <p:txBody>
          <a:bodyPr wrap="none">
            <a:spAutoFit/>
          </a:bodyPr>
          <a:lstStyle/>
          <a:p>
            <a:r>
              <a:rPr lang="en-GB" sz="3200" dirty="0">
                <a:solidFill>
                  <a:srgbClr val="115076"/>
                </a:solidFill>
                <a:latin typeface="Century Gothic" panose="020B0502020202020204" pitchFamily="34" charset="0"/>
              </a:rPr>
              <a:t>Der Freund </a:t>
            </a:r>
            <a:r>
              <a:rPr lang="en-GB" sz="3200" dirty="0" err="1">
                <a:solidFill>
                  <a:srgbClr val="115076"/>
                </a:solidFill>
                <a:latin typeface="Century Gothic" panose="020B0502020202020204" pitchFamily="34" charset="0"/>
              </a:rPr>
              <a:t>ge</a:t>
            </a:r>
            <a:r>
              <a:rPr lang="en-GB" sz="3200" dirty="0">
                <a:solidFill>
                  <a:srgbClr val="115076"/>
                </a:solidFill>
                <a:latin typeface="Century Gothic" panose="020B0502020202020204" pitchFamily="34" charset="0"/>
              </a:rPr>
              <a:t>_ </a:t>
            </a:r>
            <a:r>
              <a:rPr lang="en-GB" sz="3200" dirty="0" err="1">
                <a:solidFill>
                  <a:srgbClr val="115076"/>
                </a:solidFill>
                <a:latin typeface="Century Gothic" panose="020B0502020202020204" pitchFamily="34" charset="0"/>
              </a:rPr>
              <a:t>innt</a:t>
            </a:r>
            <a:r>
              <a:rPr lang="en-GB" sz="3200" dirty="0">
                <a:solidFill>
                  <a:srgbClr val="115076"/>
                </a:solidFill>
                <a:latin typeface="Century Gothic" panose="020B0502020202020204" pitchFamily="34" charset="0"/>
              </a:rPr>
              <a:t> __n </a:t>
            </a:r>
            <a:r>
              <a:rPr lang="en-GB" sz="3200" dirty="0" err="1">
                <a:solidFill>
                  <a:srgbClr val="115076"/>
                </a:solidFill>
                <a:latin typeface="Century Gothic" panose="020B0502020202020204" pitchFamily="34" charset="0"/>
              </a:rPr>
              <a:t>B_tt</a:t>
            </a:r>
            <a:r>
              <a:rPr lang="en-GB" sz="3200" dirty="0">
                <a:solidFill>
                  <a:srgbClr val="115076"/>
                </a:solidFill>
                <a:latin typeface="Century Gothic" panose="020B0502020202020204" pitchFamily="34" charset="0"/>
              </a:rPr>
              <a:t>.</a:t>
            </a:r>
          </a:p>
        </p:txBody>
      </p:sp>
      <p:sp>
        <p:nvSpPr>
          <p:cNvPr id="10" name="Rectangle 9"/>
          <p:cNvSpPr/>
          <p:nvPr/>
        </p:nvSpPr>
        <p:spPr>
          <a:xfrm>
            <a:off x="4509816" y="4546359"/>
            <a:ext cx="4892686" cy="584775"/>
          </a:xfrm>
          <a:prstGeom prst="rect">
            <a:avLst/>
          </a:prstGeom>
        </p:spPr>
        <p:txBody>
          <a:bodyPr wrap="none">
            <a:spAutoFit/>
          </a:bodyPr>
          <a:lstStyle/>
          <a:p>
            <a:r>
              <a:rPr lang="en-GB" sz="3200" dirty="0">
                <a:solidFill>
                  <a:srgbClr val="115076"/>
                </a:solidFill>
                <a:latin typeface="Century Gothic" panose="020B0502020202020204" pitchFamily="34" charset="0"/>
              </a:rPr>
              <a:t>Die Frau </a:t>
            </a:r>
            <a:r>
              <a:rPr lang="en-GB" sz="3200" dirty="0" err="1">
                <a:solidFill>
                  <a:srgbClr val="115076"/>
                </a:solidFill>
                <a:latin typeface="Century Gothic" panose="020B0502020202020204" pitchFamily="34" charset="0"/>
              </a:rPr>
              <a:t>h_t</a:t>
            </a:r>
            <a:r>
              <a:rPr lang="en-GB" sz="3200" dirty="0">
                <a:solidFill>
                  <a:srgbClr val="115076"/>
                </a:solidFill>
                <a:latin typeface="Century Gothic" panose="020B0502020202020204" pitchFamily="34" charset="0"/>
              </a:rPr>
              <a:t> __</a:t>
            </a:r>
            <a:r>
              <a:rPr lang="en-GB" sz="3200" dirty="0" err="1">
                <a:solidFill>
                  <a:srgbClr val="115076"/>
                </a:solidFill>
                <a:latin typeface="Century Gothic" panose="020B0502020202020204" pitchFamily="34" charset="0"/>
              </a:rPr>
              <a:t>nen</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G_st</a:t>
            </a:r>
            <a:r>
              <a:rPr lang="en-GB" sz="3200" dirty="0">
                <a:solidFill>
                  <a:srgbClr val="115076"/>
                </a:solidFill>
                <a:latin typeface="Century Gothic" panose="020B0502020202020204" pitchFamily="34" charset="0"/>
              </a:rPr>
              <a:t>.</a:t>
            </a:r>
          </a:p>
        </p:txBody>
      </p:sp>
      <p:sp>
        <p:nvSpPr>
          <p:cNvPr id="11" name="Rectangle 10"/>
          <p:cNvSpPr/>
          <p:nvPr/>
        </p:nvSpPr>
        <p:spPr>
          <a:xfrm>
            <a:off x="4471140" y="5458606"/>
            <a:ext cx="5178021" cy="584775"/>
          </a:xfrm>
          <a:prstGeom prst="rect">
            <a:avLst/>
          </a:prstGeom>
        </p:spPr>
        <p:txBody>
          <a:bodyPr wrap="none">
            <a:spAutoFit/>
          </a:bodyPr>
          <a:lstStyle/>
          <a:p>
            <a:r>
              <a:rPr lang="en-GB" sz="3200" dirty="0">
                <a:solidFill>
                  <a:srgbClr val="115076"/>
                </a:solidFill>
                <a:latin typeface="Century Gothic" panose="020B0502020202020204" pitchFamily="34" charset="0"/>
              </a:rPr>
              <a:t>Der Lehrer </a:t>
            </a:r>
            <a:r>
              <a:rPr lang="en-GB" sz="3200" dirty="0" err="1">
                <a:solidFill>
                  <a:srgbClr val="115076"/>
                </a:solidFill>
                <a:latin typeface="Century Gothic" panose="020B0502020202020204" pitchFamily="34" charset="0"/>
              </a:rPr>
              <a:t>s_gt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Hurr</a:t>
            </a:r>
            <a:r>
              <a:rPr lang="en-GB" sz="3200" dirty="0">
                <a:solidFill>
                  <a:srgbClr val="115076"/>
                </a:solidFill>
                <a:latin typeface="Century Gothic" panose="020B0502020202020204" pitchFamily="34" charset="0"/>
              </a:rPr>
              <a:t>_’. </a:t>
            </a:r>
            <a:r>
              <a:rPr lang="en-GB" sz="3200" dirty="0">
                <a:solidFill>
                  <a:srgbClr val="115076"/>
                </a:solidFill>
                <a:latin typeface="Century Gothic" panose="020B0502020202020204" pitchFamily="34" charset="0"/>
                <a:sym typeface="Wingdings" panose="05000000000000000000" pitchFamily="2" charset="2"/>
              </a:rPr>
              <a:t> </a:t>
            </a:r>
            <a:endParaRPr lang="en-GB" sz="3200" dirty="0">
              <a:solidFill>
                <a:srgbClr val="115076"/>
              </a:solidFill>
              <a:latin typeface="Century Gothic" panose="020B0502020202020204" pitchFamily="34" charset="0"/>
            </a:endParaRPr>
          </a:p>
        </p:txBody>
      </p:sp>
      <p:sp>
        <p:nvSpPr>
          <p:cNvPr id="24" name="TextBox 23">
            <a:extLst>
              <a:ext uri="{FF2B5EF4-FFF2-40B4-BE49-F238E27FC236}">
                <a16:creationId xmlns:a16="http://schemas.microsoft.com/office/drawing/2014/main" id="{D1AF5D9F-98B5-B642-9E6F-D94BA0D151A8}"/>
              </a:ext>
            </a:extLst>
          </p:cNvPr>
          <p:cNvSpPr txBox="1"/>
          <p:nvPr/>
        </p:nvSpPr>
        <p:spPr>
          <a:xfrm>
            <a:off x="6910866" y="1325265"/>
            <a:ext cx="373820"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z</a:t>
            </a:r>
          </a:p>
        </p:txBody>
      </p:sp>
      <p:sp>
        <p:nvSpPr>
          <p:cNvPr id="25" name="TextBox 24">
            <a:extLst>
              <a:ext uri="{FF2B5EF4-FFF2-40B4-BE49-F238E27FC236}">
                <a16:creationId xmlns:a16="http://schemas.microsoft.com/office/drawing/2014/main" id="{B1C75367-B22C-034E-B436-AF2E2C268F6D}"/>
              </a:ext>
            </a:extLst>
          </p:cNvPr>
          <p:cNvSpPr txBox="1"/>
          <p:nvPr/>
        </p:nvSpPr>
        <p:spPr>
          <a:xfrm>
            <a:off x="7844924" y="1297687"/>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26" name="TextBox 25">
            <a:extLst>
              <a:ext uri="{FF2B5EF4-FFF2-40B4-BE49-F238E27FC236}">
                <a16:creationId xmlns:a16="http://schemas.microsoft.com/office/drawing/2014/main" id="{19619F69-88B3-F846-A73C-EFB5577F57D4}"/>
              </a:ext>
            </a:extLst>
          </p:cNvPr>
          <p:cNvSpPr txBox="1"/>
          <p:nvPr/>
        </p:nvSpPr>
        <p:spPr>
          <a:xfrm>
            <a:off x="6360715" y="2128377"/>
            <a:ext cx="447558"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e</a:t>
            </a:r>
          </a:p>
        </p:txBody>
      </p:sp>
      <p:sp>
        <p:nvSpPr>
          <p:cNvPr id="27" name="TextBox 26">
            <a:extLst>
              <a:ext uri="{FF2B5EF4-FFF2-40B4-BE49-F238E27FC236}">
                <a16:creationId xmlns:a16="http://schemas.microsoft.com/office/drawing/2014/main" id="{AA52DB82-1DEA-7F4A-8101-BAB376DB4E13}"/>
              </a:ext>
            </a:extLst>
          </p:cNvPr>
          <p:cNvSpPr txBox="1"/>
          <p:nvPr/>
        </p:nvSpPr>
        <p:spPr>
          <a:xfrm>
            <a:off x="7759930" y="2120175"/>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28" name="TextBox 27">
            <a:extLst>
              <a:ext uri="{FF2B5EF4-FFF2-40B4-BE49-F238E27FC236}">
                <a16:creationId xmlns:a16="http://schemas.microsoft.com/office/drawing/2014/main" id="{DA30F87F-B697-FA4A-86BD-96D914FBA00B}"/>
              </a:ext>
            </a:extLst>
          </p:cNvPr>
          <p:cNvSpPr txBox="1"/>
          <p:nvPr/>
        </p:nvSpPr>
        <p:spPr>
          <a:xfrm>
            <a:off x="7146451" y="2932378"/>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29" name="TextBox 28">
            <a:extLst>
              <a:ext uri="{FF2B5EF4-FFF2-40B4-BE49-F238E27FC236}">
                <a16:creationId xmlns:a16="http://schemas.microsoft.com/office/drawing/2014/main" id="{A1479DBE-9988-3045-914C-8BA20EEA8923}"/>
              </a:ext>
            </a:extLst>
          </p:cNvPr>
          <p:cNvSpPr txBox="1"/>
          <p:nvPr/>
        </p:nvSpPr>
        <p:spPr>
          <a:xfrm>
            <a:off x="8119365" y="2939805"/>
            <a:ext cx="282450"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i</a:t>
            </a:r>
          </a:p>
        </p:txBody>
      </p:sp>
      <p:sp>
        <p:nvSpPr>
          <p:cNvPr id="30" name="TextBox 29">
            <a:extLst>
              <a:ext uri="{FF2B5EF4-FFF2-40B4-BE49-F238E27FC236}">
                <a16:creationId xmlns:a16="http://schemas.microsoft.com/office/drawing/2014/main" id="{D55F0656-1F6C-AD44-911E-6B7019290270}"/>
              </a:ext>
            </a:extLst>
          </p:cNvPr>
          <p:cNvSpPr txBox="1"/>
          <p:nvPr/>
        </p:nvSpPr>
        <p:spPr>
          <a:xfrm>
            <a:off x="7256497" y="3823277"/>
            <a:ext cx="513282"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w</a:t>
            </a:r>
          </a:p>
        </p:txBody>
      </p:sp>
      <p:sp>
        <p:nvSpPr>
          <p:cNvPr id="31" name="TextBox 30">
            <a:extLst>
              <a:ext uri="{FF2B5EF4-FFF2-40B4-BE49-F238E27FC236}">
                <a16:creationId xmlns:a16="http://schemas.microsoft.com/office/drawing/2014/main" id="{022AAE80-D586-3140-95E5-BE6218D75AAF}"/>
              </a:ext>
            </a:extLst>
          </p:cNvPr>
          <p:cNvSpPr txBox="1"/>
          <p:nvPr/>
        </p:nvSpPr>
        <p:spPr>
          <a:xfrm>
            <a:off x="8502016" y="3822053"/>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32" name="TextBox 31">
            <a:extLst>
              <a:ext uri="{FF2B5EF4-FFF2-40B4-BE49-F238E27FC236}">
                <a16:creationId xmlns:a16="http://schemas.microsoft.com/office/drawing/2014/main" id="{6AFDCA4D-9678-B84F-84A4-E9EDA3039740}"/>
              </a:ext>
            </a:extLst>
          </p:cNvPr>
          <p:cNvSpPr txBox="1"/>
          <p:nvPr/>
        </p:nvSpPr>
        <p:spPr>
          <a:xfrm>
            <a:off x="9384664" y="3809052"/>
            <a:ext cx="447558"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e</a:t>
            </a:r>
          </a:p>
        </p:txBody>
      </p:sp>
      <p:sp>
        <p:nvSpPr>
          <p:cNvPr id="33" name="TextBox 32">
            <a:extLst>
              <a:ext uri="{FF2B5EF4-FFF2-40B4-BE49-F238E27FC236}">
                <a16:creationId xmlns:a16="http://schemas.microsoft.com/office/drawing/2014/main" id="{ED30D96B-23D0-1842-A977-C33BFB353607}"/>
              </a:ext>
            </a:extLst>
          </p:cNvPr>
          <p:cNvSpPr txBox="1"/>
          <p:nvPr/>
        </p:nvSpPr>
        <p:spPr>
          <a:xfrm>
            <a:off x="6463512" y="4557832"/>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4" name="TextBox 33">
            <a:extLst>
              <a:ext uri="{FF2B5EF4-FFF2-40B4-BE49-F238E27FC236}">
                <a16:creationId xmlns:a16="http://schemas.microsoft.com/office/drawing/2014/main" id="{A1FCCB49-B446-D04E-9798-6870F3796D0E}"/>
              </a:ext>
            </a:extLst>
          </p:cNvPr>
          <p:cNvSpPr txBox="1"/>
          <p:nvPr/>
        </p:nvSpPr>
        <p:spPr>
          <a:xfrm>
            <a:off x="6964757" y="4546358"/>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35" name="TextBox 34">
            <a:extLst>
              <a:ext uri="{FF2B5EF4-FFF2-40B4-BE49-F238E27FC236}">
                <a16:creationId xmlns:a16="http://schemas.microsoft.com/office/drawing/2014/main" id="{EC61A742-CE07-834A-B514-9E6A76493FC7}"/>
              </a:ext>
            </a:extLst>
          </p:cNvPr>
          <p:cNvSpPr txBox="1"/>
          <p:nvPr/>
        </p:nvSpPr>
        <p:spPr>
          <a:xfrm>
            <a:off x="8519576" y="4542107"/>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6" name="TextBox 35">
            <a:extLst>
              <a:ext uri="{FF2B5EF4-FFF2-40B4-BE49-F238E27FC236}">
                <a16:creationId xmlns:a16="http://schemas.microsoft.com/office/drawing/2014/main" id="{E5C3243E-4FD7-7B47-8D32-512D921B0A19}"/>
              </a:ext>
            </a:extLst>
          </p:cNvPr>
          <p:cNvSpPr txBox="1"/>
          <p:nvPr/>
        </p:nvSpPr>
        <p:spPr>
          <a:xfrm>
            <a:off x="6725038" y="5458605"/>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7" name="TextBox 36">
            <a:extLst>
              <a:ext uri="{FF2B5EF4-FFF2-40B4-BE49-F238E27FC236}">
                <a16:creationId xmlns:a16="http://schemas.microsoft.com/office/drawing/2014/main" id="{7C51EA89-A327-5048-AF17-0EF90F4DC976}"/>
              </a:ext>
            </a:extLst>
          </p:cNvPr>
          <p:cNvSpPr txBox="1"/>
          <p:nvPr/>
        </p:nvSpPr>
        <p:spPr>
          <a:xfrm>
            <a:off x="8367162" y="5462853"/>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8" name="Action Button: Custom 16">
            <a:hlinkClick r:id="" action="ppaction://noaction" highlightClick="1">
              <a:snd r:embed="rId4" name="media13.wav"/>
            </a:hlinkClick>
            <a:extLst>
              <a:ext uri="{FF2B5EF4-FFF2-40B4-BE49-F238E27FC236}">
                <a16:creationId xmlns:a16="http://schemas.microsoft.com/office/drawing/2014/main" id="{DA5FAA28-0FFE-FD44-82BD-8BEA8CA05A2D}"/>
              </a:ext>
            </a:extLst>
          </p:cNvPr>
          <p:cNvSpPr/>
          <p:nvPr/>
        </p:nvSpPr>
        <p:spPr>
          <a:xfrm>
            <a:off x="3728957" y="119639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Action Button: Custom 16">
            <a:hlinkClick r:id="" action="ppaction://noaction" highlightClick="1">
              <a:snd r:embed="rId5" name="media14.wav"/>
            </a:hlinkClick>
            <a:extLst>
              <a:ext uri="{FF2B5EF4-FFF2-40B4-BE49-F238E27FC236}">
                <a16:creationId xmlns:a16="http://schemas.microsoft.com/office/drawing/2014/main" id="{DA5FAA28-0FFE-FD44-82BD-8BEA8CA05A2D}"/>
              </a:ext>
            </a:extLst>
          </p:cNvPr>
          <p:cNvSpPr/>
          <p:nvPr/>
        </p:nvSpPr>
        <p:spPr>
          <a:xfrm>
            <a:off x="3750321" y="203161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2</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Action Button: Custom 16">
            <a:hlinkClick r:id="" action="ppaction://noaction" highlightClick="1">
              <a:snd r:embed="rId6" name="media15.wav"/>
            </a:hlinkClick>
            <a:extLst>
              <a:ext uri="{FF2B5EF4-FFF2-40B4-BE49-F238E27FC236}">
                <a16:creationId xmlns:a16="http://schemas.microsoft.com/office/drawing/2014/main" id="{DA5FAA28-0FFE-FD44-82BD-8BEA8CA05A2D}"/>
              </a:ext>
            </a:extLst>
          </p:cNvPr>
          <p:cNvSpPr/>
          <p:nvPr/>
        </p:nvSpPr>
        <p:spPr>
          <a:xfrm>
            <a:off x="3743874" y="2864041"/>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3</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Action Button: Custom 16">
            <a:hlinkClick r:id="" action="ppaction://noaction" highlightClick="1">
              <a:snd r:embed="rId7" name="media17.wav"/>
            </a:hlinkClick>
            <a:extLst>
              <a:ext uri="{FF2B5EF4-FFF2-40B4-BE49-F238E27FC236}">
                <a16:creationId xmlns:a16="http://schemas.microsoft.com/office/drawing/2014/main" id="{DA5FAA28-0FFE-FD44-82BD-8BEA8CA05A2D}"/>
              </a:ext>
            </a:extLst>
          </p:cNvPr>
          <p:cNvSpPr/>
          <p:nvPr/>
        </p:nvSpPr>
        <p:spPr>
          <a:xfrm>
            <a:off x="3737281" y="3681735"/>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4</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Action Button: Custom 16">
            <a:hlinkClick r:id="" action="ppaction://noaction" highlightClick="1">
              <a:snd r:embed="rId8" name="media16.wav"/>
            </a:hlinkClick>
            <a:extLst>
              <a:ext uri="{FF2B5EF4-FFF2-40B4-BE49-F238E27FC236}">
                <a16:creationId xmlns:a16="http://schemas.microsoft.com/office/drawing/2014/main" id="{DA5FAA28-0FFE-FD44-82BD-8BEA8CA05A2D}"/>
              </a:ext>
            </a:extLst>
          </p:cNvPr>
          <p:cNvSpPr/>
          <p:nvPr/>
        </p:nvSpPr>
        <p:spPr>
          <a:xfrm>
            <a:off x="3728957" y="4522422"/>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5</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Action Button: Custom 16">
            <a:hlinkClick r:id="" action="ppaction://noaction" highlightClick="1">
              <a:snd r:embed="rId9" name="media18.wav"/>
            </a:hlinkClick>
            <a:extLst>
              <a:ext uri="{FF2B5EF4-FFF2-40B4-BE49-F238E27FC236}">
                <a16:creationId xmlns:a16="http://schemas.microsoft.com/office/drawing/2014/main" id="{DA5FAA28-0FFE-FD44-82BD-8BEA8CA05A2D}"/>
              </a:ext>
            </a:extLst>
          </p:cNvPr>
          <p:cNvSpPr/>
          <p:nvPr/>
        </p:nvSpPr>
        <p:spPr>
          <a:xfrm>
            <a:off x="3729361" y="5374383"/>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6</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7233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animBg="1"/>
      <p:bldP spid="39" grpId="0" animBg="1"/>
      <p:bldP spid="40" grpId="0" animBg="1"/>
      <p:bldP spid="41" grpId="0" animBg="1"/>
      <p:bldP spid="42"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sp>
        <p:nvSpPr>
          <p:cNvPr id="6" name="Rectangle 5"/>
          <p:cNvSpPr/>
          <p:nvPr/>
        </p:nvSpPr>
        <p:spPr>
          <a:xfrm>
            <a:off x="4517551" y="1354757"/>
            <a:ext cx="4802918" cy="584775"/>
          </a:xfrm>
          <a:prstGeom prst="rect">
            <a:avLst/>
          </a:prstGeom>
        </p:spPr>
        <p:txBody>
          <a:bodyPr wrap="none">
            <a:spAutoFit/>
          </a:bodyPr>
          <a:lstStyle/>
          <a:p>
            <a:r>
              <a:rPr lang="en-GB" sz="3200" dirty="0">
                <a:solidFill>
                  <a:srgbClr val="115076"/>
                </a:solidFill>
                <a:latin typeface="Century Gothic" panose="020B0502020202020204" pitchFamily="34" charset="0"/>
              </a:rPr>
              <a:t>Der Mann </a:t>
            </a:r>
            <a:r>
              <a:rPr lang="en-GB" sz="3200" dirty="0" err="1">
                <a:solidFill>
                  <a:srgbClr val="115076"/>
                </a:solidFill>
                <a:latin typeface="Century Gothic" panose="020B0502020202020204" pitchFamily="34" charset="0"/>
              </a:rPr>
              <a:t>sitzt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allein</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a:t>
            </a:r>
            <a:r>
              <a:rPr lang="en-GB" sz="3200" dirty="0">
                <a:solidFill>
                  <a:srgbClr val="115076"/>
                </a:solidFill>
                <a:latin typeface="Century Gothic" panose="020B0502020202020204" pitchFamily="34" charset="0"/>
              </a:rPr>
              <a:t> </a:t>
            </a:r>
          </a:p>
        </p:txBody>
      </p:sp>
      <p:sp>
        <p:nvSpPr>
          <p:cNvPr id="7" name="Rectangle 6"/>
          <p:cNvSpPr/>
          <p:nvPr/>
        </p:nvSpPr>
        <p:spPr>
          <a:xfrm>
            <a:off x="4517551" y="2191235"/>
            <a:ext cx="4705134" cy="584775"/>
          </a:xfrm>
          <a:prstGeom prst="rect">
            <a:avLst/>
          </a:prstGeom>
        </p:spPr>
        <p:txBody>
          <a:bodyPr wrap="none">
            <a:spAutoFit/>
          </a:bodyPr>
          <a:lstStyle/>
          <a:p>
            <a:r>
              <a:rPr lang="en-GB" sz="3200" dirty="0">
                <a:solidFill>
                  <a:srgbClr val="115076"/>
                </a:solidFill>
                <a:latin typeface="Century Gothic" panose="020B0502020202020204" pitchFamily="34" charset="0"/>
              </a:rPr>
              <a:t>Der </a:t>
            </a:r>
            <a:r>
              <a:rPr lang="en-GB" sz="3200" dirty="0" err="1">
                <a:solidFill>
                  <a:srgbClr val="115076"/>
                </a:solidFill>
                <a:latin typeface="Century Gothic" panose="020B0502020202020204" pitchFamily="34" charset="0"/>
              </a:rPr>
              <a:t>Arzt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denkt</a:t>
            </a:r>
            <a:r>
              <a:rPr lang="en-GB" sz="3200" dirty="0">
                <a:solidFill>
                  <a:srgbClr val="115076"/>
                </a:solidFill>
                <a:latin typeface="Century Gothic" panose="020B0502020202020204" pitchFamily="34" charset="0"/>
              </a:rPr>
              <a:t> ’Was?!’ </a:t>
            </a:r>
          </a:p>
        </p:txBody>
      </p:sp>
      <p:sp>
        <p:nvSpPr>
          <p:cNvPr id="8" name="Rectangle 7"/>
          <p:cNvSpPr/>
          <p:nvPr/>
        </p:nvSpPr>
        <p:spPr>
          <a:xfrm>
            <a:off x="4517551" y="3004724"/>
            <a:ext cx="5091458" cy="584775"/>
          </a:xfrm>
          <a:prstGeom prst="rect">
            <a:avLst/>
          </a:prstGeom>
        </p:spPr>
        <p:txBody>
          <a:bodyPr wrap="none">
            <a:spAutoFit/>
          </a:bodyPr>
          <a:lstStyle/>
          <a:p>
            <a:r>
              <a:rPr lang="en-GB" sz="3200" dirty="0">
                <a:solidFill>
                  <a:srgbClr val="115076"/>
                </a:solidFill>
                <a:latin typeface="Century Gothic" panose="020B0502020202020204" pitchFamily="34" charset="0"/>
              </a:rPr>
              <a:t>Der Gast hat </a:t>
            </a:r>
            <a:r>
              <a:rPr lang="en-GB" sz="3200" dirty="0" err="1">
                <a:solidFill>
                  <a:srgbClr val="115076"/>
                </a:solidFill>
                <a:latin typeface="Century Gothic" panose="020B0502020202020204" pitchFamily="34" charset="0"/>
              </a:rPr>
              <a:t>ein</a:t>
            </a:r>
            <a:r>
              <a:rPr lang="en-GB" sz="3200" dirty="0">
                <a:solidFill>
                  <a:srgbClr val="115076"/>
                </a:solidFill>
                <a:latin typeface="Century Gothic" panose="020B0502020202020204" pitchFamily="34" charset="0"/>
              </a:rPr>
              <a:t> Zimmer.</a:t>
            </a:r>
          </a:p>
        </p:txBody>
      </p:sp>
      <p:sp>
        <p:nvSpPr>
          <p:cNvPr id="9" name="Rectangle 8"/>
          <p:cNvSpPr/>
          <p:nvPr/>
        </p:nvSpPr>
        <p:spPr>
          <a:xfrm>
            <a:off x="4517551" y="3851886"/>
            <a:ext cx="5801588" cy="584775"/>
          </a:xfrm>
          <a:prstGeom prst="rect">
            <a:avLst/>
          </a:prstGeom>
        </p:spPr>
        <p:txBody>
          <a:bodyPr wrap="none">
            <a:spAutoFit/>
          </a:bodyPr>
          <a:lstStyle/>
          <a:p>
            <a:r>
              <a:rPr lang="en-GB" sz="3200" dirty="0">
                <a:solidFill>
                  <a:srgbClr val="115076"/>
                </a:solidFill>
                <a:latin typeface="Century Gothic" panose="020B0502020202020204" pitchFamily="34" charset="0"/>
              </a:rPr>
              <a:t>Der Freund </a:t>
            </a:r>
            <a:r>
              <a:rPr lang="en-GB" sz="3200" dirty="0" err="1">
                <a:solidFill>
                  <a:srgbClr val="115076"/>
                </a:solidFill>
                <a:latin typeface="Century Gothic" panose="020B0502020202020204" pitchFamily="34" charset="0"/>
              </a:rPr>
              <a:t>gewinnt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ein</a:t>
            </a:r>
            <a:r>
              <a:rPr lang="en-GB" sz="3200" dirty="0">
                <a:solidFill>
                  <a:srgbClr val="115076"/>
                </a:solidFill>
                <a:latin typeface="Century Gothic" panose="020B0502020202020204" pitchFamily="34" charset="0"/>
              </a:rPr>
              <a:t> Bett.</a:t>
            </a:r>
          </a:p>
        </p:txBody>
      </p:sp>
      <p:sp>
        <p:nvSpPr>
          <p:cNvPr id="10" name="Rectangle 9"/>
          <p:cNvSpPr/>
          <p:nvPr/>
        </p:nvSpPr>
        <p:spPr>
          <a:xfrm>
            <a:off x="4517551" y="4692021"/>
            <a:ext cx="4980851" cy="584775"/>
          </a:xfrm>
          <a:prstGeom prst="rect">
            <a:avLst/>
          </a:prstGeom>
        </p:spPr>
        <p:txBody>
          <a:bodyPr wrap="none">
            <a:spAutoFit/>
          </a:bodyPr>
          <a:lstStyle/>
          <a:p>
            <a:r>
              <a:rPr lang="en-GB" sz="3200" dirty="0">
                <a:solidFill>
                  <a:srgbClr val="115076"/>
                </a:solidFill>
                <a:latin typeface="Century Gothic" panose="020B0502020202020204" pitchFamily="34" charset="0"/>
              </a:rPr>
              <a:t>Die Frau hat </a:t>
            </a:r>
            <a:r>
              <a:rPr lang="en-GB" sz="3200" dirty="0" err="1">
                <a:solidFill>
                  <a:srgbClr val="115076"/>
                </a:solidFill>
                <a:latin typeface="Century Gothic" panose="020B0502020202020204" pitchFamily="34" charset="0"/>
              </a:rPr>
              <a:t>einen</a:t>
            </a:r>
            <a:r>
              <a:rPr lang="en-GB" sz="3200" dirty="0">
                <a:solidFill>
                  <a:srgbClr val="115076"/>
                </a:solidFill>
                <a:latin typeface="Century Gothic" panose="020B0502020202020204" pitchFamily="34" charset="0"/>
              </a:rPr>
              <a:t> Gast.</a:t>
            </a:r>
          </a:p>
        </p:txBody>
      </p:sp>
      <p:sp>
        <p:nvSpPr>
          <p:cNvPr id="11" name="Rectangle 10"/>
          <p:cNvSpPr/>
          <p:nvPr/>
        </p:nvSpPr>
        <p:spPr>
          <a:xfrm>
            <a:off x="4517551" y="5489997"/>
            <a:ext cx="5328703" cy="584775"/>
          </a:xfrm>
          <a:prstGeom prst="rect">
            <a:avLst/>
          </a:prstGeom>
        </p:spPr>
        <p:txBody>
          <a:bodyPr wrap="none">
            <a:spAutoFit/>
          </a:bodyPr>
          <a:lstStyle/>
          <a:p>
            <a:r>
              <a:rPr lang="en-GB" sz="3200" dirty="0">
                <a:solidFill>
                  <a:srgbClr val="115076"/>
                </a:solidFill>
                <a:latin typeface="Century Gothic" panose="020B0502020202020204" pitchFamily="34" charset="0"/>
              </a:rPr>
              <a:t>Der Lehrer </a:t>
            </a:r>
            <a:r>
              <a:rPr lang="en-GB" sz="3200" dirty="0" err="1">
                <a:solidFill>
                  <a:srgbClr val="115076"/>
                </a:solidFill>
                <a:latin typeface="Century Gothic" panose="020B0502020202020204" pitchFamily="34" charset="0"/>
              </a:rPr>
              <a:t>sagt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Hurra</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 </a:t>
            </a:r>
            <a:endParaRPr lang="en-GB" sz="3200" dirty="0">
              <a:solidFill>
                <a:srgbClr val="115076"/>
              </a:solidFill>
              <a:latin typeface="Century Gothic" panose="020B0502020202020204" pitchFamily="34" charset="0"/>
            </a:endParaRPr>
          </a:p>
        </p:txBody>
      </p:sp>
      <p:pic>
        <p:nvPicPr>
          <p:cNvPr id="12" name="Picture 11">
            <a:hlinkClick r:id="" action="ppaction://noaction">
              <a:snd r:embed="rId4" name="Arzt.wav"/>
            </a:hlinkClick>
            <a:extLst>
              <a:ext uri="{FF2B5EF4-FFF2-40B4-BE49-F238E27FC236}">
                <a16:creationId xmlns:a16="http://schemas.microsoft.com/office/drawing/2014/main" id="{C817E7E1-07C3-8145-8395-AB50148EE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5176" y="737461"/>
            <a:ext cx="743136" cy="2156552"/>
          </a:xfrm>
          <a:prstGeom prst="rect">
            <a:avLst/>
          </a:prstGeom>
        </p:spPr>
      </p:pic>
      <p:pic>
        <p:nvPicPr>
          <p:cNvPr id="13" name="Picture 12">
            <a:extLst>
              <a:ext uri="{FF2B5EF4-FFF2-40B4-BE49-F238E27FC236}">
                <a16:creationId xmlns:a16="http://schemas.microsoft.com/office/drawing/2014/main" id="{187ED417-9D74-8D4B-9DFB-2DEA06D469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813" y="2804345"/>
            <a:ext cx="1841232" cy="1304206"/>
          </a:xfrm>
          <a:prstGeom prst="rect">
            <a:avLst/>
          </a:prstGeom>
        </p:spPr>
      </p:pic>
      <p:sp>
        <p:nvSpPr>
          <p:cNvPr id="2" name="TextBox 1"/>
          <p:cNvSpPr txBox="1"/>
          <p:nvPr/>
        </p:nvSpPr>
        <p:spPr>
          <a:xfrm>
            <a:off x="10431469" y="2848584"/>
            <a:ext cx="1685645" cy="461665"/>
          </a:xfrm>
          <a:prstGeom prst="rect">
            <a:avLst/>
          </a:prstGeom>
          <a:noFill/>
        </p:spPr>
        <p:txBody>
          <a:bodyPr wrap="square" rtlCol="0">
            <a:spAutoFit/>
          </a:bodyPr>
          <a:lstStyle/>
          <a:p>
            <a:pPr algn="l"/>
            <a:r>
              <a:rPr lang="en-GB" sz="2400">
                <a:solidFill>
                  <a:schemeClr val="accent5">
                    <a:lumMod val="50000"/>
                  </a:schemeClr>
                </a:solidFill>
              </a:rPr>
              <a:t>der Artzt</a:t>
            </a:r>
            <a:endParaRPr lang="en-GB" sz="2400" dirty="0">
              <a:solidFill>
                <a:schemeClr val="accent5">
                  <a:lumMod val="50000"/>
                </a:schemeClr>
              </a:solidFill>
            </a:endParaRPr>
          </a:p>
        </p:txBody>
      </p:sp>
      <p:sp>
        <p:nvSpPr>
          <p:cNvPr id="46" name="TextBox 45"/>
          <p:cNvSpPr txBox="1"/>
          <p:nvPr/>
        </p:nvSpPr>
        <p:spPr>
          <a:xfrm>
            <a:off x="586813" y="4052556"/>
            <a:ext cx="2083193" cy="461665"/>
          </a:xfrm>
          <a:prstGeom prst="rect">
            <a:avLst/>
          </a:prstGeom>
          <a:noFill/>
        </p:spPr>
        <p:txBody>
          <a:bodyPr wrap="square" rtlCol="0">
            <a:spAutoFit/>
          </a:bodyPr>
          <a:lstStyle/>
          <a:p>
            <a:pPr algn="l"/>
            <a:r>
              <a:rPr lang="en-GB" sz="2400">
                <a:solidFill>
                  <a:schemeClr val="accent5">
                    <a:lumMod val="50000"/>
                  </a:schemeClr>
                </a:solidFill>
              </a:rPr>
              <a:t>das Zimmer</a:t>
            </a:r>
            <a:endParaRPr lang="en-GB" sz="2400" dirty="0">
              <a:solidFill>
                <a:schemeClr val="accent5">
                  <a:lumMod val="50000"/>
                </a:schemeClr>
              </a:solidFill>
            </a:endParaRPr>
          </a:p>
        </p:txBody>
      </p:sp>
      <p:sp>
        <p:nvSpPr>
          <p:cNvPr id="33" name="Action Button: Custom 16">
            <a:hlinkClick r:id="" action="ppaction://noaction" highlightClick="1">
              <a:snd r:embed="rId7" name="media13.wav"/>
            </a:hlinkClick>
            <a:extLst>
              <a:ext uri="{FF2B5EF4-FFF2-40B4-BE49-F238E27FC236}">
                <a16:creationId xmlns:a16="http://schemas.microsoft.com/office/drawing/2014/main" id="{DA5FAA28-0FFE-FD44-82BD-8BEA8CA05A2D}"/>
              </a:ext>
            </a:extLst>
          </p:cNvPr>
          <p:cNvSpPr/>
          <p:nvPr/>
        </p:nvSpPr>
        <p:spPr>
          <a:xfrm>
            <a:off x="3728957" y="127259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Action Button: Custom 16">
            <a:hlinkClick r:id="" action="ppaction://noaction" highlightClick="1">
              <a:snd r:embed="rId8" name="media14.wav"/>
            </a:hlinkClick>
            <a:extLst>
              <a:ext uri="{FF2B5EF4-FFF2-40B4-BE49-F238E27FC236}">
                <a16:creationId xmlns:a16="http://schemas.microsoft.com/office/drawing/2014/main" id="{DA5FAA28-0FFE-FD44-82BD-8BEA8CA05A2D}"/>
              </a:ext>
            </a:extLst>
          </p:cNvPr>
          <p:cNvSpPr/>
          <p:nvPr/>
        </p:nvSpPr>
        <p:spPr>
          <a:xfrm>
            <a:off x="3750321" y="210781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2</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Action Button: Custom 16">
            <a:hlinkClick r:id="" action="ppaction://noaction" highlightClick="1">
              <a:snd r:embed="rId9" name="media15.wav"/>
            </a:hlinkClick>
            <a:extLst>
              <a:ext uri="{FF2B5EF4-FFF2-40B4-BE49-F238E27FC236}">
                <a16:creationId xmlns:a16="http://schemas.microsoft.com/office/drawing/2014/main" id="{DA5FAA28-0FFE-FD44-82BD-8BEA8CA05A2D}"/>
              </a:ext>
            </a:extLst>
          </p:cNvPr>
          <p:cNvSpPr/>
          <p:nvPr/>
        </p:nvSpPr>
        <p:spPr>
          <a:xfrm>
            <a:off x="3743874" y="2940241"/>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3</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Action Button: Custom 16">
            <a:hlinkClick r:id="" action="ppaction://noaction" highlightClick="1">
              <a:snd r:embed="rId10" name="media17.wav"/>
            </a:hlinkClick>
            <a:extLst>
              <a:ext uri="{FF2B5EF4-FFF2-40B4-BE49-F238E27FC236}">
                <a16:creationId xmlns:a16="http://schemas.microsoft.com/office/drawing/2014/main" id="{DA5FAA28-0FFE-FD44-82BD-8BEA8CA05A2D}"/>
              </a:ext>
            </a:extLst>
          </p:cNvPr>
          <p:cNvSpPr/>
          <p:nvPr/>
        </p:nvSpPr>
        <p:spPr>
          <a:xfrm>
            <a:off x="3737281" y="3757935"/>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4</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Action Button: Custom 16">
            <a:hlinkClick r:id="" action="ppaction://noaction" highlightClick="1">
              <a:snd r:embed="rId11" name="media16.wav"/>
            </a:hlinkClick>
            <a:extLst>
              <a:ext uri="{FF2B5EF4-FFF2-40B4-BE49-F238E27FC236}">
                <a16:creationId xmlns:a16="http://schemas.microsoft.com/office/drawing/2014/main" id="{DA5FAA28-0FFE-FD44-82BD-8BEA8CA05A2D}"/>
              </a:ext>
            </a:extLst>
          </p:cNvPr>
          <p:cNvSpPr/>
          <p:nvPr/>
        </p:nvSpPr>
        <p:spPr>
          <a:xfrm>
            <a:off x="3728957" y="4598622"/>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5</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Action Button: Custom 16">
            <a:hlinkClick r:id="" action="ppaction://noaction" highlightClick="1">
              <a:snd r:embed="rId12" name="media18.wav"/>
            </a:hlinkClick>
            <a:extLst>
              <a:ext uri="{FF2B5EF4-FFF2-40B4-BE49-F238E27FC236}">
                <a16:creationId xmlns:a16="http://schemas.microsoft.com/office/drawing/2014/main" id="{DA5FAA28-0FFE-FD44-82BD-8BEA8CA05A2D}"/>
              </a:ext>
            </a:extLst>
          </p:cNvPr>
          <p:cNvSpPr/>
          <p:nvPr/>
        </p:nvSpPr>
        <p:spPr>
          <a:xfrm>
            <a:off x="3729361" y="5450583"/>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6</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35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T2.2 Week 1 Slides 25-27 </a:t>
            </a:r>
          </a:p>
        </p:txBody>
      </p:sp>
    </p:spTree>
    <p:extLst>
      <p:ext uri="{BB962C8B-B14F-4D97-AF65-F5344CB8AC3E}">
        <p14:creationId xmlns:p14="http://schemas.microsoft.com/office/powerpoint/2010/main" val="873547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err="1">
                <a:solidFill>
                  <a:schemeClr val="bg1"/>
                </a:solidFill>
              </a:rPr>
              <a:t>Minimalpaare</a:t>
            </a:r>
            <a:endParaRPr lang="en-GB" sz="3600" b="1" dirty="0">
              <a:solidFill>
                <a:schemeClr val="bg1"/>
              </a:solidFill>
            </a:endParaRPr>
          </a:p>
        </p:txBody>
      </p:sp>
      <p:cxnSp>
        <p:nvCxnSpPr>
          <p:cNvPr id="9" name="Straight Connector 8">
            <a:extLst>
              <a:ext uri="{FF2B5EF4-FFF2-40B4-BE49-F238E27FC236}">
                <a16:creationId xmlns:a16="http://schemas.microsoft.com/office/drawing/2014/main" id="{606097CE-F1F0-44C3-9978-352715359259}"/>
              </a:ext>
            </a:extLst>
          </p:cNvPr>
          <p:cNvCxnSpPr/>
          <p:nvPr/>
        </p:nvCxnSpPr>
        <p:spPr>
          <a:xfrm>
            <a:off x="-1441938" y="123092"/>
            <a:ext cx="0" cy="0"/>
          </a:xfrm>
          <a:prstGeom prst="line">
            <a:avLst/>
          </a:prstGeom>
        </p:spPr>
        <p:style>
          <a:lnRef idx="1">
            <a:schemeClr val="dk1"/>
          </a:lnRef>
          <a:fillRef idx="0">
            <a:schemeClr val="dk1"/>
          </a:fillRef>
          <a:effectRef idx="0">
            <a:schemeClr val="dk1"/>
          </a:effectRef>
          <a:fontRef idx="minor">
            <a:schemeClr val="tx1"/>
          </a:fontRef>
        </p:style>
      </p:cxnSp>
      <p:grpSp>
        <p:nvGrpSpPr>
          <p:cNvPr id="14" name="Group 13">
            <a:extLst>
              <a:ext uri="{FF2B5EF4-FFF2-40B4-BE49-F238E27FC236}">
                <a16:creationId xmlns:a16="http://schemas.microsoft.com/office/drawing/2014/main" id="{FC6D407B-60B5-4EE7-839A-66207EAEE90A}"/>
              </a:ext>
            </a:extLst>
          </p:cNvPr>
          <p:cNvGrpSpPr/>
          <p:nvPr/>
        </p:nvGrpSpPr>
        <p:grpSpPr>
          <a:xfrm>
            <a:off x="729584" y="1459523"/>
            <a:ext cx="10615175" cy="4448908"/>
            <a:chOff x="729584" y="1459523"/>
            <a:chExt cx="10615175" cy="4448908"/>
          </a:xfrm>
        </p:grpSpPr>
        <p:cxnSp>
          <p:nvCxnSpPr>
            <p:cNvPr id="11" name="Straight Connector 10">
              <a:extLst>
                <a:ext uri="{FF2B5EF4-FFF2-40B4-BE49-F238E27FC236}">
                  <a16:creationId xmlns:a16="http://schemas.microsoft.com/office/drawing/2014/main" id="{77895F2C-4D12-4FE1-9692-FC877F80118F}"/>
                </a:ext>
              </a:extLst>
            </p:cNvPr>
            <p:cNvCxnSpPr>
              <a:cxnSpLocks/>
            </p:cNvCxnSpPr>
            <p:nvPr/>
          </p:nvCxnSpPr>
          <p:spPr>
            <a:xfrm>
              <a:off x="5926015" y="1459523"/>
              <a:ext cx="0" cy="444890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513882C-53BC-4360-A4A6-E1F09F39D916}"/>
                </a:ext>
              </a:extLst>
            </p:cNvPr>
            <p:cNvCxnSpPr>
              <a:cxnSpLocks/>
            </p:cNvCxnSpPr>
            <p:nvPr/>
          </p:nvCxnSpPr>
          <p:spPr>
            <a:xfrm flipH="1">
              <a:off x="729584" y="3596601"/>
              <a:ext cx="10615175"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6" name="Picture 2" descr="Related image">
            <a:hlinkClick r:id="" action="ppaction://noaction">
              <a:snd r:embed="rId3" name="Das Vieh.wav"/>
            </a:hlinkClick>
            <a:extLst>
              <a:ext uri="{FF2B5EF4-FFF2-40B4-BE49-F238E27FC236}">
                <a16:creationId xmlns:a16="http://schemas.microsoft.com/office/drawing/2014/main" id="{BD6EE0EC-BA64-44BC-9C89-82D15A4A21D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30768" y="1472026"/>
            <a:ext cx="1088364" cy="122622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8A61656-ECF4-4B14-A5F3-D344ACD234FA}"/>
              </a:ext>
            </a:extLst>
          </p:cNvPr>
          <p:cNvSpPr txBox="1"/>
          <p:nvPr/>
        </p:nvSpPr>
        <p:spPr>
          <a:xfrm>
            <a:off x="1307133" y="2904568"/>
            <a:ext cx="1405032"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das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V</a:t>
            </a:r>
            <a:r>
              <a:rPr lang="en-GB" sz="2200" dirty="0" err="1">
                <a:solidFill>
                  <a:schemeClr val="accent1">
                    <a:lumMod val="50000"/>
                  </a:schemeClr>
                </a:solidFill>
                <a:latin typeface="Century Gothic" panose="020B0502020202020204" pitchFamily="34" charset="0"/>
              </a:rPr>
              <a:t>ieh</a:t>
            </a:r>
            <a:endParaRPr lang="en-GB" sz="2200" dirty="0">
              <a:solidFill>
                <a:schemeClr val="accent1">
                  <a:lumMod val="50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16F4D654-5136-46DF-9545-176AAE07C5CC}"/>
              </a:ext>
            </a:extLst>
          </p:cNvPr>
          <p:cNvSpPr txBox="1"/>
          <p:nvPr/>
        </p:nvSpPr>
        <p:spPr>
          <a:xfrm>
            <a:off x="3927229" y="2904570"/>
            <a:ext cx="811452" cy="430887"/>
          </a:xfrm>
          <a:prstGeom prst="rect">
            <a:avLst/>
          </a:prstGeom>
          <a:noFill/>
        </p:spPr>
        <p:txBody>
          <a:bodyPr wrap="square" rtlCol="0">
            <a:spAutoFit/>
          </a:bodyPr>
          <a:lstStyle/>
          <a:p>
            <a:r>
              <a:rPr lang="en-GB" sz="2200" b="1" dirty="0" err="1">
                <a:solidFill>
                  <a:schemeClr val="accent1">
                    <a:lumMod val="50000"/>
                  </a:schemeClr>
                </a:solidFill>
                <a:latin typeface="Century Gothic" panose="020B0502020202020204" pitchFamily="34" charset="0"/>
              </a:rPr>
              <a:t>w</a:t>
            </a:r>
            <a:r>
              <a:rPr lang="en-GB" sz="2200" dirty="0" err="1">
                <a:solidFill>
                  <a:schemeClr val="accent1">
                    <a:lumMod val="50000"/>
                  </a:schemeClr>
                </a:solidFill>
                <a:latin typeface="Century Gothic" panose="020B0502020202020204" pitchFamily="34" charset="0"/>
              </a:rPr>
              <a:t>ie</a:t>
            </a:r>
            <a:r>
              <a:rPr lang="en-GB" sz="2200" dirty="0">
                <a:solidFill>
                  <a:schemeClr val="accent1">
                    <a:lumMod val="50000"/>
                  </a:schemeClr>
                </a:solidFill>
                <a:latin typeface="Century Gothic" panose="020B0502020202020204" pitchFamily="34" charset="0"/>
              </a:rPr>
              <a:t>?</a:t>
            </a:r>
          </a:p>
        </p:txBody>
      </p:sp>
      <p:pic>
        <p:nvPicPr>
          <p:cNvPr id="19" name="Picture 10" descr="Image result for shrugging clipart">
            <a:hlinkClick r:id="" action="ppaction://noaction">
              <a:snd r:embed="rId4" name="Wie.wav"/>
            </a:hlinkClick>
            <a:extLst>
              <a:ext uri="{FF2B5EF4-FFF2-40B4-BE49-F238E27FC236}">
                <a16:creationId xmlns:a16="http://schemas.microsoft.com/office/drawing/2014/main" id="{783753EE-DB25-4DBB-9AC6-16328D4AB09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01547" y="1459523"/>
            <a:ext cx="1264419" cy="12644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hlinkClick r:id="" action="ppaction://noaction">
              <a:snd r:embed="rId6" name="Das Wetter.wav"/>
            </a:hlinkClick>
            <a:extLst>
              <a:ext uri="{FF2B5EF4-FFF2-40B4-BE49-F238E27FC236}">
                <a16:creationId xmlns:a16="http://schemas.microsoft.com/office/drawing/2014/main" id="{32F832DE-0D83-4442-BC17-F471AD5A9A9D}"/>
              </a:ext>
            </a:extLst>
          </p:cNvPr>
          <p:cNvPicPr>
            <a:picLocks noChangeAspect="1"/>
          </p:cNvPicPr>
          <p:nvPr/>
        </p:nvPicPr>
        <p:blipFill>
          <a:blip r:embed="rId14"/>
          <a:stretch>
            <a:fillRect/>
          </a:stretch>
        </p:blipFill>
        <p:spPr>
          <a:xfrm>
            <a:off x="9469783" y="1531798"/>
            <a:ext cx="1525192" cy="1396240"/>
          </a:xfrm>
          <a:prstGeom prst="rect">
            <a:avLst/>
          </a:prstGeom>
        </p:spPr>
      </p:pic>
      <p:grpSp>
        <p:nvGrpSpPr>
          <p:cNvPr id="21" name="Group 20">
            <a:extLst>
              <a:ext uri="{FF2B5EF4-FFF2-40B4-BE49-F238E27FC236}">
                <a16:creationId xmlns:a16="http://schemas.microsoft.com/office/drawing/2014/main" id="{437F5E89-AFF1-45D7-B901-0680B666B4FD}"/>
              </a:ext>
            </a:extLst>
          </p:cNvPr>
          <p:cNvGrpSpPr/>
          <p:nvPr/>
        </p:nvGrpSpPr>
        <p:grpSpPr>
          <a:xfrm>
            <a:off x="6807199" y="1284773"/>
            <a:ext cx="1964829" cy="1505610"/>
            <a:chOff x="2765091" y="3521518"/>
            <a:chExt cx="2545770" cy="2059079"/>
          </a:xfrm>
        </p:grpSpPr>
        <p:pic>
          <p:nvPicPr>
            <p:cNvPr id="22" name="Picture 4" descr="Image result for cousin clipart">
              <a:hlinkClick r:id="" action="ppaction://noaction">
                <a:snd r:embed="rId5" name="Der Vetter.wav"/>
              </a:hlinkClick>
              <a:extLst>
                <a:ext uri="{FF2B5EF4-FFF2-40B4-BE49-F238E27FC236}">
                  <a16:creationId xmlns:a16="http://schemas.microsoft.com/office/drawing/2014/main" id="{AE4EC155-555F-4F58-9A40-6799E48C133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65091" y="3521518"/>
              <a:ext cx="2545770" cy="2059079"/>
            </a:xfrm>
            <a:prstGeom prst="rect">
              <a:avLst/>
            </a:prstGeom>
            <a:noFill/>
            <a:extLst>
              <a:ext uri="{909E8E84-426E-40DD-AFC4-6F175D3DCCD1}">
                <a14:hiddenFill xmlns:a14="http://schemas.microsoft.com/office/drawing/2010/main">
                  <a:solidFill>
                    <a:srgbClr val="FFFFFF"/>
                  </a:solidFill>
                </a14:hiddenFill>
              </a:ext>
            </a:extLst>
          </p:spPr>
        </p:pic>
        <p:sp>
          <p:nvSpPr>
            <p:cNvPr id="23" name="Left-Right Arrow 34">
              <a:extLst>
                <a:ext uri="{FF2B5EF4-FFF2-40B4-BE49-F238E27FC236}">
                  <a16:creationId xmlns:a16="http://schemas.microsoft.com/office/drawing/2014/main" id="{E77FD8E6-DC44-4443-983E-FFCBAFC3FFEF}"/>
                </a:ext>
              </a:extLst>
            </p:cNvPr>
            <p:cNvSpPr/>
            <p:nvPr/>
          </p:nvSpPr>
          <p:spPr>
            <a:xfrm>
              <a:off x="4037976" y="5228705"/>
              <a:ext cx="379234" cy="174568"/>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2F4670B8-C8F4-4C88-8BB9-BDA1F5D1F3A6}"/>
              </a:ext>
            </a:extLst>
          </p:cNvPr>
          <p:cNvSpPr txBox="1"/>
          <p:nvPr/>
        </p:nvSpPr>
        <p:spPr>
          <a:xfrm>
            <a:off x="6807199" y="2904569"/>
            <a:ext cx="1964817"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der </a:t>
            </a:r>
            <a:r>
              <a:rPr lang="en-GB" sz="2200" b="1" dirty="0">
                <a:solidFill>
                  <a:schemeClr val="accent1">
                    <a:lumMod val="50000"/>
                  </a:schemeClr>
                </a:solidFill>
                <a:latin typeface="Century Gothic" panose="020B0502020202020204" pitchFamily="34" charset="0"/>
              </a:rPr>
              <a:t>V</a:t>
            </a:r>
            <a:r>
              <a:rPr lang="en-GB" sz="2200" dirty="0">
                <a:solidFill>
                  <a:schemeClr val="accent1">
                    <a:lumMod val="50000"/>
                  </a:schemeClr>
                </a:solidFill>
                <a:latin typeface="Century Gothic" panose="020B0502020202020204" pitchFamily="34" charset="0"/>
              </a:rPr>
              <a:t>etter</a:t>
            </a:r>
          </a:p>
        </p:txBody>
      </p:sp>
      <p:sp>
        <p:nvSpPr>
          <p:cNvPr id="31" name="TextBox 30">
            <a:extLst>
              <a:ext uri="{FF2B5EF4-FFF2-40B4-BE49-F238E27FC236}">
                <a16:creationId xmlns:a16="http://schemas.microsoft.com/office/drawing/2014/main" id="{8E3EA053-210E-4C5C-861E-55205147FA16}"/>
              </a:ext>
            </a:extLst>
          </p:cNvPr>
          <p:cNvSpPr txBox="1"/>
          <p:nvPr/>
        </p:nvSpPr>
        <p:spPr>
          <a:xfrm>
            <a:off x="9249970" y="2904568"/>
            <a:ext cx="1964817"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das </a:t>
            </a:r>
            <a:r>
              <a:rPr lang="en-GB" sz="2200" b="1" dirty="0">
                <a:solidFill>
                  <a:schemeClr val="accent1">
                    <a:lumMod val="50000"/>
                  </a:schemeClr>
                </a:solidFill>
                <a:latin typeface="Century Gothic" panose="020B0502020202020204" pitchFamily="34" charset="0"/>
              </a:rPr>
              <a:t>W</a:t>
            </a:r>
            <a:r>
              <a:rPr lang="en-GB" sz="2200" dirty="0">
                <a:solidFill>
                  <a:schemeClr val="accent1">
                    <a:lumMod val="50000"/>
                  </a:schemeClr>
                </a:solidFill>
                <a:latin typeface="Century Gothic" panose="020B0502020202020204" pitchFamily="34" charset="0"/>
              </a:rPr>
              <a:t>etter</a:t>
            </a:r>
          </a:p>
        </p:txBody>
      </p:sp>
      <p:pic>
        <p:nvPicPr>
          <p:cNvPr id="32" name="Picture 12" descr="Image result for hourglass clipart">
            <a:hlinkClick r:id="" action="ppaction://noaction">
              <a:snd r:embed="rId8" name="Das Weilchen.wav"/>
            </a:hlinkClick>
            <a:extLst>
              <a:ext uri="{FF2B5EF4-FFF2-40B4-BE49-F238E27FC236}">
                <a16:creationId xmlns:a16="http://schemas.microsoft.com/office/drawing/2014/main" id="{AFC38D69-7E06-4A3E-837A-7EEF8474CC4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0800000">
            <a:off x="3762783" y="4002405"/>
            <a:ext cx="1136971" cy="113697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5B959D2-1714-450D-A4E4-5C595A81C72C}"/>
              </a:ext>
            </a:extLst>
          </p:cNvPr>
          <p:cNvSpPr txBox="1"/>
          <p:nvPr/>
        </p:nvSpPr>
        <p:spPr>
          <a:xfrm>
            <a:off x="3293666" y="5302297"/>
            <a:ext cx="203026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das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W</a:t>
            </a:r>
            <a:r>
              <a:rPr lang="en-GB" sz="2200" dirty="0" err="1">
                <a:solidFill>
                  <a:schemeClr val="accent1">
                    <a:lumMod val="50000"/>
                  </a:schemeClr>
                </a:solidFill>
                <a:latin typeface="Century Gothic" panose="020B0502020202020204" pitchFamily="34" charset="0"/>
              </a:rPr>
              <a:t>eilchen</a:t>
            </a:r>
            <a:endParaRPr lang="en-GB" sz="2200" dirty="0">
              <a:solidFill>
                <a:schemeClr val="accent1">
                  <a:lumMod val="50000"/>
                </a:schemeClr>
              </a:solidFill>
              <a:latin typeface="Century Gothic" panose="020B0502020202020204" pitchFamily="34" charset="0"/>
            </a:endParaRPr>
          </a:p>
        </p:txBody>
      </p:sp>
      <p:pic>
        <p:nvPicPr>
          <p:cNvPr id="13314" name="Picture 2" descr="Pansy, Violet, Viola, Violaceae, Blossom">
            <a:hlinkClick r:id="" action="ppaction://noaction">
              <a:snd r:embed="rId7" name="Das Veilchen.wav"/>
            </a:hlinkClick>
            <a:extLst>
              <a:ext uri="{FF2B5EF4-FFF2-40B4-BE49-F238E27FC236}">
                <a16:creationId xmlns:a16="http://schemas.microsoft.com/office/drawing/2014/main" id="{5E95C3C4-C4E5-4F45-BDE5-CB3B9934079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05618" y="3991320"/>
            <a:ext cx="1264403" cy="114945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624BF75-918B-406B-8894-2BD0360728A9}"/>
              </a:ext>
            </a:extLst>
          </p:cNvPr>
          <p:cNvSpPr txBox="1"/>
          <p:nvPr/>
        </p:nvSpPr>
        <p:spPr>
          <a:xfrm>
            <a:off x="1003431" y="5302297"/>
            <a:ext cx="203026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das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V</a:t>
            </a:r>
            <a:r>
              <a:rPr lang="en-GB" sz="2200" dirty="0" err="1">
                <a:solidFill>
                  <a:schemeClr val="accent1">
                    <a:lumMod val="50000"/>
                  </a:schemeClr>
                </a:solidFill>
                <a:latin typeface="Century Gothic" panose="020B0502020202020204" pitchFamily="34" charset="0"/>
              </a:rPr>
              <a:t>eilchen</a:t>
            </a:r>
            <a:endParaRPr lang="en-GB" sz="2200" dirty="0">
              <a:solidFill>
                <a:schemeClr val="accent1">
                  <a:lumMod val="50000"/>
                </a:schemeClr>
              </a:solidFill>
              <a:latin typeface="Century Gothic" panose="020B0502020202020204" pitchFamily="34" charset="0"/>
            </a:endParaRPr>
          </a:p>
        </p:txBody>
      </p:sp>
      <p:pic>
        <p:nvPicPr>
          <p:cNvPr id="13316" name="Picture 4" descr="Green Yarn Clip Art">
            <a:hlinkClick r:id="" action="ppaction://noaction">
              <a:snd r:embed="rId10" name="Die Wolle.wav"/>
            </a:hlinkClick>
            <a:extLst>
              <a:ext uri="{FF2B5EF4-FFF2-40B4-BE49-F238E27FC236}">
                <a16:creationId xmlns:a16="http://schemas.microsoft.com/office/drawing/2014/main" id="{22C28771-755B-4B16-AF7A-0B03FDF0EBE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631401" y="4068211"/>
            <a:ext cx="1363574" cy="118631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AB7ABB95-DFE2-42CF-B245-296708ADDAC6}"/>
              </a:ext>
            </a:extLst>
          </p:cNvPr>
          <p:cNvSpPr txBox="1"/>
          <p:nvPr/>
        </p:nvSpPr>
        <p:spPr>
          <a:xfrm>
            <a:off x="9492362" y="5337178"/>
            <a:ext cx="1473908"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die</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W</a:t>
            </a:r>
            <a:r>
              <a:rPr lang="en-GB" sz="2200" dirty="0" err="1">
                <a:solidFill>
                  <a:schemeClr val="accent1">
                    <a:lumMod val="50000"/>
                  </a:schemeClr>
                </a:solidFill>
                <a:latin typeface="Century Gothic" panose="020B0502020202020204" pitchFamily="34" charset="0"/>
              </a:rPr>
              <a:t>olle</a:t>
            </a:r>
            <a:endParaRPr lang="en-GB" sz="2200" dirty="0">
              <a:solidFill>
                <a:schemeClr val="accent1">
                  <a:lumMod val="50000"/>
                </a:schemeClr>
              </a:solidFill>
              <a:latin typeface="Century Gothic" panose="020B0502020202020204" pitchFamily="34" charset="0"/>
            </a:endParaRPr>
          </a:p>
        </p:txBody>
      </p:sp>
      <p:pic>
        <p:nvPicPr>
          <p:cNvPr id="13318" name="Picture 6" descr="Coffee, Mug, Full, Beverage, Cup">
            <a:hlinkClick r:id="" action="ppaction://noaction">
              <a:snd r:embed="rId9" name="Voll.wav"/>
            </a:hlinkClick>
            <a:extLst>
              <a:ext uri="{FF2B5EF4-FFF2-40B4-BE49-F238E27FC236}">
                <a16:creationId xmlns:a16="http://schemas.microsoft.com/office/drawing/2014/main" id="{1B4AD4E5-6317-4282-B76C-E8D827461D9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196916" y="4130592"/>
            <a:ext cx="1094041" cy="118631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5A5F8E54-402B-46B5-BE50-7C2E143EDACD}"/>
              </a:ext>
            </a:extLst>
          </p:cNvPr>
          <p:cNvSpPr txBox="1"/>
          <p:nvPr/>
        </p:nvSpPr>
        <p:spPr>
          <a:xfrm>
            <a:off x="7442311" y="5337179"/>
            <a:ext cx="987297"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v</a:t>
            </a:r>
            <a:r>
              <a:rPr lang="en-GB" sz="2200" dirty="0" err="1">
                <a:solidFill>
                  <a:schemeClr val="accent1">
                    <a:lumMod val="50000"/>
                  </a:schemeClr>
                </a:solidFill>
                <a:latin typeface="Century Gothic" panose="020B0502020202020204" pitchFamily="34" charset="0"/>
              </a:rPr>
              <a:t>oll</a:t>
            </a:r>
            <a:endParaRPr lang="en-GB" sz="2200" dirty="0">
              <a:solidFill>
                <a:schemeClr val="accent1">
                  <a:lumMod val="50000"/>
                </a:schemeClr>
              </a:solidFill>
              <a:latin typeface="Century Gothic" panose="020B0502020202020204" pitchFamily="34" charset="0"/>
            </a:endParaRPr>
          </a:p>
        </p:txBody>
      </p:sp>
      <p:sp>
        <p:nvSpPr>
          <p:cNvPr id="27" name="Rounded Rectangle 11">
            <a:extLst>
              <a:ext uri="{FF2B5EF4-FFF2-40B4-BE49-F238E27FC236}">
                <a16:creationId xmlns:a16="http://schemas.microsoft.com/office/drawing/2014/main" id="{483D7EB9-C2AA-4190-98DE-925F861600E9}"/>
              </a:ext>
            </a:extLst>
          </p:cNvPr>
          <p:cNvSpPr/>
          <p:nvPr/>
        </p:nvSpPr>
        <p:spPr>
          <a:xfrm>
            <a:off x="9492362" y="247046"/>
            <a:ext cx="246496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9693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as Vieh.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i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Der Vette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Das Wetter.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Das Veilchen.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Das Weilchen.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oll.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Die Wo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0" grpId="0"/>
      <p:bldP spid="31" grpId="0"/>
      <p:bldP spid="33" grpId="0"/>
      <p:bldP spid="35" grpId="0"/>
      <p:bldP spid="37"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64168" y="326125"/>
            <a:ext cx="5973097" cy="707849"/>
          </a:xfrm>
        </p:spPr>
        <p:txBody>
          <a:bodyPr>
            <a:normAutofit/>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a:t>
            </a:r>
          </a:p>
        </p:txBody>
      </p:sp>
      <p:sp>
        <p:nvSpPr>
          <p:cNvPr id="6" name="TextBox 5">
            <a:hlinkClick r:id="" action="ppaction://noaction">
              <a:snd r:embed="rId4" name="Der Wikinger.wav"/>
            </a:hlinkClick>
            <a:extLst>
              <a:ext uri="{FF2B5EF4-FFF2-40B4-BE49-F238E27FC236}">
                <a16:creationId xmlns:a16="http://schemas.microsoft.com/office/drawing/2014/main" id="{69A6F050-7701-46FD-8CA8-77FD528FA112}"/>
              </a:ext>
            </a:extLst>
          </p:cNvPr>
          <p:cNvSpPr txBox="1"/>
          <p:nvPr/>
        </p:nvSpPr>
        <p:spPr>
          <a:xfrm>
            <a:off x="365334" y="1556460"/>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1</a:t>
            </a:r>
          </a:p>
        </p:txBody>
      </p:sp>
      <p:sp>
        <p:nvSpPr>
          <p:cNvPr id="7" name="TextBox 6">
            <a:hlinkClick r:id="" action="ppaction://noaction">
              <a:snd r:embed="rId5" name="Schweden.wav"/>
            </a:hlinkClick>
            <a:extLst>
              <a:ext uri="{FF2B5EF4-FFF2-40B4-BE49-F238E27FC236}">
                <a16:creationId xmlns:a16="http://schemas.microsoft.com/office/drawing/2014/main" id="{7336681C-9B30-4673-AFB9-5CE73DD7CF13}"/>
              </a:ext>
            </a:extLst>
          </p:cNvPr>
          <p:cNvSpPr txBox="1"/>
          <p:nvPr/>
        </p:nvSpPr>
        <p:spPr>
          <a:xfrm>
            <a:off x="365334" y="2547699"/>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2</a:t>
            </a:r>
          </a:p>
        </p:txBody>
      </p:sp>
      <p:sp>
        <p:nvSpPr>
          <p:cNvPr id="8" name="TextBox 7">
            <a:hlinkClick r:id="" action="ppaction://noaction">
              <a:snd r:embed="rId6" name="Der Vogel.wav"/>
            </a:hlinkClick>
            <a:extLst>
              <a:ext uri="{FF2B5EF4-FFF2-40B4-BE49-F238E27FC236}">
                <a16:creationId xmlns:a16="http://schemas.microsoft.com/office/drawing/2014/main" id="{54C07D8C-2651-4D3A-92CC-247BF3560FA5}"/>
              </a:ext>
            </a:extLst>
          </p:cNvPr>
          <p:cNvSpPr txBox="1"/>
          <p:nvPr/>
        </p:nvSpPr>
        <p:spPr>
          <a:xfrm>
            <a:off x="365334" y="3538938"/>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3</a:t>
            </a:r>
          </a:p>
        </p:txBody>
      </p:sp>
      <p:sp>
        <p:nvSpPr>
          <p:cNvPr id="9" name="TextBox 8">
            <a:hlinkClick r:id="" action="ppaction://noaction">
              <a:snd r:embed="rId7" name="Die Krawatte.wav"/>
            </a:hlinkClick>
            <a:extLst>
              <a:ext uri="{FF2B5EF4-FFF2-40B4-BE49-F238E27FC236}">
                <a16:creationId xmlns:a16="http://schemas.microsoft.com/office/drawing/2014/main" id="{C86C7305-7EA8-4A9F-AAB5-4211BBEB13FC}"/>
              </a:ext>
            </a:extLst>
          </p:cNvPr>
          <p:cNvSpPr txBox="1"/>
          <p:nvPr/>
        </p:nvSpPr>
        <p:spPr>
          <a:xfrm>
            <a:off x="365334" y="4530177"/>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4</a:t>
            </a:r>
          </a:p>
        </p:txBody>
      </p:sp>
      <p:sp>
        <p:nvSpPr>
          <p:cNvPr id="10" name="TextBox 9">
            <a:hlinkClick r:id="" action="ppaction://noaction">
              <a:snd r:embed="rId8" name="Das Viereck.wav"/>
            </a:hlinkClick>
            <a:extLst>
              <a:ext uri="{FF2B5EF4-FFF2-40B4-BE49-F238E27FC236}">
                <a16:creationId xmlns:a16="http://schemas.microsoft.com/office/drawing/2014/main" id="{A43988EF-A4D5-4095-9CEA-EC17AA5075FF}"/>
              </a:ext>
            </a:extLst>
          </p:cNvPr>
          <p:cNvSpPr txBox="1"/>
          <p:nvPr/>
        </p:nvSpPr>
        <p:spPr>
          <a:xfrm>
            <a:off x="365334" y="5521417"/>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5</a:t>
            </a:r>
          </a:p>
        </p:txBody>
      </p:sp>
      <p:pic>
        <p:nvPicPr>
          <p:cNvPr id="18" name="Picture 12" descr="Image result for viking clipart">
            <a:extLst>
              <a:ext uri="{FF2B5EF4-FFF2-40B4-BE49-F238E27FC236}">
                <a16:creationId xmlns:a16="http://schemas.microsoft.com/office/drawing/2014/main" id="{5A135469-BD2D-4480-8812-AFC6C55FDB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0041" y="1401904"/>
            <a:ext cx="553775" cy="70922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hlinkClick r:id="" action="ppaction://noaction">
              <a:snd r:embed="rId10" name="Der Vater.wav"/>
            </a:hlinkClick>
            <a:extLst>
              <a:ext uri="{FF2B5EF4-FFF2-40B4-BE49-F238E27FC236}">
                <a16:creationId xmlns:a16="http://schemas.microsoft.com/office/drawing/2014/main" id="{A34FB149-B641-411C-ACBF-29FC6B3D29FC}"/>
              </a:ext>
            </a:extLst>
          </p:cNvPr>
          <p:cNvSpPr txBox="1"/>
          <p:nvPr/>
        </p:nvSpPr>
        <p:spPr>
          <a:xfrm>
            <a:off x="5973097" y="1556460"/>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6</a:t>
            </a:r>
          </a:p>
        </p:txBody>
      </p:sp>
      <p:sp>
        <p:nvSpPr>
          <p:cNvPr id="20" name="TextBox 19">
            <a:hlinkClick r:id="" action="ppaction://noaction">
              <a:snd r:embed="rId11" name="Der Werwolf.wav"/>
            </a:hlinkClick>
            <a:extLst>
              <a:ext uri="{FF2B5EF4-FFF2-40B4-BE49-F238E27FC236}">
                <a16:creationId xmlns:a16="http://schemas.microsoft.com/office/drawing/2014/main" id="{C91E299A-C967-401D-AB98-0A3AF922965F}"/>
              </a:ext>
            </a:extLst>
          </p:cNvPr>
          <p:cNvSpPr txBox="1"/>
          <p:nvPr/>
        </p:nvSpPr>
        <p:spPr>
          <a:xfrm>
            <a:off x="5973097" y="2547699"/>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7</a:t>
            </a:r>
          </a:p>
        </p:txBody>
      </p:sp>
      <p:sp>
        <p:nvSpPr>
          <p:cNvPr id="21" name="TextBox 20">
            <a:hlinkClick r:id="" action="ppaction://noaction">
              <a:snd r:embed="rId12" name="Wie viele.wav"/>
            </a:hlinkClick>
            <a:extLst>
              <a:ext uri="{FF2B5EF4-FFF2-40B4-BE49-F238E27FC236}">
                <a16:creationId xmlns:a16="http://schemas.microsoft.com/office/drawing/2014/main" id="{934BF94A-8229-4520-ADC2-E87BC787F470}"/>
              </a:ext>
            </a:extLst>
          </p:cNvPr>
          <p:cNvSpPr txBox="1"/>
          <p:nvPr/>
        </p:nvSpPr>
        <p:spPr>
          <a:xfrm>
            <a:off x="5973097" y="3538938"/>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8</a:t>
            </a:r>
          </a:p>
        </p:txBody>
      </p:sp>
      <p:sp>
        <p:nvSpPr>
          <p:cNvPr id="22" name="TextBox 21">
            <a:hlinkClick r:id="" action="ppaction://noaction">
              <a:snd r:embed="rId13" name="Vierundzwanzig.wav"/>
            </a:hlinkClick>
            <a:extLst>
              <a:ext uri="{FF2B5EF4-FFF2-40B4-BE49-F238E27FC236}">
                <a16:creationId xmlns:a16="http://schemas.microsoft.com/office/drawing/2014/main" id="{67DBE85F-713A-4E69-86B7-AB7A2E01B08C}"/>
              </a:ext>
            </a:extLst>
          </p:cNvPr>
          <p:cNvSpPr txBox="1"/>
          <p:nvPr/>
        </p:nvSpPr>
        <p:spPr>
          <a:xfrm>
            <a:off x="5973097" y="4530177"/>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9</a:t>
            </a:r>
          </a:p>
        </p:txBody>
      </p:sp>
      <p:sp>
        <p:nvSpPr>
          <p:cNvPr id="23" name="TextBox 22">
            <a:hlinkClick r:id="" action="ppaction://noaction">
              <a:snd r:embed="rId14" name="Warm.wav"/>
            </a:hlinkClick>
            <a:extLst>
              <a:ext uri="{FF2B5EF4-FFF2-40B4-BE49-F238E27FC236}">
                <a16:creationId xmlns:a16="http://schemas.microsoft.com/office/drawing/2014/main" id="{59D41A29-7D0D-40CC-82FF-036E301EFC85}"/>
              </a:ext>
            </a:extLst>
          </p:cNvPr>
          <p:cNvSpPr txBox="1"/>
          <p:nvPr/>
        </p:nvSpPr>
        <p:spPr>
          <a:xfrm>
            <a:off x="5973097" y="5536805"/>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1900" b="1" dirty="0">
                <a:solidFill>
                  <a:schemeClr val="bg1"/>
                </a:solidFill>
              </a:rPr>
              <a:t>10</a:t>
            </a:r>
          </a:p>
        </p:txBody>
      </p:sp>
      <p:sp>
        <p:nvSpPr>
          <p:cNvPr id="2" name="TextBox 1">
            <a:extLst>
              <a:ext uri="{FF2B5EF4-FFF2-40B4-BE49-F238E27FC236}">
                <a16:creationId xmlns:a16="http://schemas.microsoft.com/office/drawing/2014/main" id="{BD9A26BA-0E88-4224-BD73-AB6F3C664824}"/>
              </a:ext>
            </a:extLst>
          </p:cNvPr>
          <p:cNvSpPr txBox="1"/>
          <p:nvPr/>
        </p:nvSpPr>
        <p:spPr>
          <a:xfrm>
            <a:off x="1946787" y="1556460"/>
            <a:ext cx="3480619" cy="430887"/>
          </a:xfrm>
          <a:prstGeom prst="rect">
            <a:avLst/>
          </a:prstGeom>
          <a:noFill/>
        </p:spPr>
        <p:txBody>
          <a:bodyPr wrap="square" rtlCol="0">
            <a:spAutoFit/>
          </a:bodyPr>
          <a:lstStyle/>
          <a:p>
            <a:r>
              <a:rPr lang="en-GB" sz="2200" dirty="0">
                <a:solidFill>
                  <a:schemeClr val="accent1">
                    <a:lumMod val="50000"/>
                  </a:schemeClr>
                </a:solidFill>
              </a:rPr>
              <a:t>d e r  </a:t>
            </a:r>
            <a:r>
              <a:rPr lang="en-GB" sz="2200" b="1" dirty="0">
                <a:solidFill>
                  <a:schemeClr val="accent1">
                    <a:lumMod val="50000"/>
                  </a:schemeClr>
                </a:solidFill>
              </a:rPr>
              <a:t>W</a:t>
            </a:r>
            <a:r>
              <a:rPr lang="en-GB" sz="2200" dirty="0">
                <a:solidFill>
                  <a:schemeClr val="accent1">
                    <a:lumMod val="50000"/>
                  </a:schemeClr>
                </a:solidFill>
              </a:rPr>
              <a:t> </a:t>
            </a:r>
            <a:r>
              <a:rPr lang="en-GB" sz="2200" dirty="0" err="1">
                <a:solidFill>
                  <a:schemeClr val="accent1">
                    <a:lumMod val="50000"/>
                  </a:schemeClr>
                </a:solidFill>
              </a:rPr>
              <a:t>i</a:t>
            </a:r>
            <a:r>
              <a:rPr lang="en-GB" sz="2200" dirty="0">
                <a:solidFill>
                  <a:schemeClr val="accent1">
                    <a:lumMod val="50000"/>
                  </a:schemeClr>
                </a:solidFill>
              </a:rPr>
              <a:t> k </a:t>
            </a:r>
            <a:r>
              <a:rPr lang="en-GB" sz="2200" dirty="0" err="1">
                <a:solidFill>
                  <a:schemeClr val="accent1">
                    <a:lumMod val="50000"/>
                  </a:schemeClr>
                </a:solidFill>
              </a:rPr>
              <a:t>i</a:t>
            </a:r>
            <a:r>
              <a:rPr lang="en-GB" sz="2200" dirty="0">
                <a:solidFill>
                  <a:schemeClr val="accent1">
                    <a:lumMod val="50000"/>
                  </a:schemeClr>
                </a:solidFill>
              </a:rPr>
              <a:t> n g e r</a:t>
            </a:r>
          </a:p>
        </p:txBody>
      </p:sp>
      <p:pic>
        <p:nvPicPr>
          <p:cNvPr id="24" name="Picture 20" descr="Image result for sweden clipart">
            <a:extLst>
              <a:ext uri="{FF2B5EF4-FFF2-40B4-BE49-F238E27FC236}">
                <a16:creationId xmlns:a16="http://schemas.microsoft.com/office/drawing/2014/main" id="{C204337F-F295-4EAB-9DE6-EDA23DB7641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1742" y="2349038"/>
            <a:ext cx="770371" cy="7703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B6EE097-0C3B-49A3-A7AC-5480E99B7D38}"/>
              </a:ext>
            </a:extLst>
          </p:cNvPr>
          <p:cNvSpPr txBox="1"/>
          <p:nvPr/>
        </p:nvSpPr>
        <p:spPr>
          <a:xfrm>
            <a:off x="1946787" y="2543852"/>
            <a:ext cx="3480619" cy="430887"/>
          </a:xfrm>
          <a:prstGeom prst="rect">
            <a:avLst/>
          </a:prstGeom>
          <a:noFill/>
        </p:spPr>
        <p:txBody>
          <a:bodyPr wrap="square" rtlCol="0">
            <a:spAutoFit/>
          </a:bodyPr>
          <a:lstStyle/>
          <a:p>
            <a:r>
              <a:rPr lang="en-GB" sz="2200" dirty="0">
                <a:solidFill>
                  <a:schemeClr val="accent1">
                    <a:lumMod val="50000"/>
                  </a:schemeClr>
                </a:solidFill>
              </a:rPr>
              <a:t>S c h </a:t>
            </a:r>
            <a:r>
              <a:rPr lang="en-GB" sz="2200" b="1" dirty="0">
                <a:solidFill>
                  <a:schemeClr val="accent1">
                    <a:lumMod val="50000"/>
                  </a:schemeClr>
                </a:solidFill>
              </a:rPr>
              <a:t>w</a:t>
            </a:r>
            <a:r>
              <a:rPr lang="en-GB" sz="2200" dirty="0">
                <a:solidFill>
                  <a:schemeClr val="accent1">
                    <a:lumMod val="50000"/>
                  </a:schemeClr>
                </a:solidFill>
              </a:rPr>
              <a:t> e d e n</a:t>
            </a:r>
          </a:p>
        </p:txBody>
      </p:sp>
      <p:pic>
        <p:nvPicPr>
          <p:cNvPr id="26" name="Picture 25">
            <a:extLst>
              <a:ext uri="{FF2B5EF4-FFF2-40B4-BE49-F238E27FC236}">
                <a16:creationId xmlns:a16="http://schemas.microsoft.com/office/drawing/2014/main" id="{D75BDBBD-DE62-43E9-849B-771860ABE131}"/>
              </a:ext>
            </a:extLst>
          </p:cNvPr>
          <p:cNvPicPr>
            <a:picLocks noChangeAspect="1"/>
          </p:cNvPicPr>
          <p:nvPr/>
        </p:nvPicPr>
        <p:blipFill>
          <a:blip r:embed="rId16"/>
          <a:stretch>
            <a:fillRect/>
          </a:stretch>
        </p:blipFill>
        <p:spPr>
          <a:xfrm>
            <a:off x="1150041" y="3429000"/>
            <a:ext cx="662072" cy="522338"/>
          </a:xfrm>
          <a:prstGeom prst="rect">
            <a:avLst/>
          </a:prstGeom>
        </p:spPr>
      </p:pic>
      <p:sp>
        <p:nvSpPr>
          <p:cNvPr id="27" name="TextBox 26">
            <a:extLst>
              <a:ext uri="{FF2B5EF4-FFF2-40B4-BE49-F238E27FC236}">
                <a16:creationId xmlns:a16="http://schemas.microsoft.com/office/drawing/2014/main" id="{918D475D-79C0-4BEC-A74D-664D9902BEC9}"/>
              </a:ext>
            </a:extLst>
          </p:cNvPr>
          <p:cNvSpPr txBox="1"/>
          <p:nvPr/>
        </p:nvSpPr>
        <p:spPr>
          <a:xfrm>
            <a:off x="1946787" y="3531244"/>
            <a:ext cx="3480619" cy="430887"/>
          </a:xfrm>
          <a:prstGeom prst="rect">
            <a:avLst/>
          </a:prstGeom>
          <a:noFill/>
        </p:spPr>
        <p:txBody>
          <a:bodyPr wrap="square" rtlCol="0">
            <a:spAutoFit/>
          </a:bodyPr>
          <a:lstStyle/>
          <a:p>
            <a:r>
              <a:rPr lang="en-GB" sz="2200" dirty="0">
                <a:solidFill>
                  <a:schemeClr val="accent1">
                    <a:lumMod val="50000"/>
                  </a:schemeClr>
                </a:solidFill>
              </a:rPr>
              <a:t>d e r   </a:t>
            </a:r>
            <a:r>
              <a:rPr lang="en-GB" sz="2200" b="1" dirty="0">
                <a:solidFill>
                  <a:schemeClr val="accent1">
                    <a:lumMod val="50000"/>
                  </a:schemeClr>
                </a:solidFill>
              </a:rPr>
              <a:t>V</a:t>
            </a:r>
            <a:r>
              <a:rPr lang="en-GB" sz="2200" dirty="0">
                <a:solidFill>
                  <a:schemeClr val="accent1">
                    <a:lumMod val="50000"/>
                  </a:schemeClr>
                </a:solidFill>
              </a:rPr>
              <a:t> o g e l</a:t>
            </a:r>
          </a:p>
        </p:txBody>
      </p:sp>
      <p:pic>
        <p:nvPicPr>
          <p:cNvPr id="28" name="Picture 27">
            <a:extLst>
              <a:ext uri="{FF2B5EF4-FFF2-40B4-BE49-F238E27FC236}">
                <a16:creationId xmlns:a16="http://schemas.microsoft.com/office/drawing/2014/main" id="{1EE578D2-4FFD-4B65-A304-F7FBCBDA86B7}"/>
              </a:ext>
            </a:extLst>
          </p:cNvPr>
          <p:cNvPicPr>
            <a:picLocks noChangeAspect="1"/>
          </p:cNvPicPr>
          <p:nvPr/>
        </p:nvPicPr>
        <p:blipFill>
          <a:blip r:embed="rId17"/>
          <a:stretch>
            <a:fillRect/>
          </a:stretch>
        </p:blipFill>
        <p:spPr>
          <a:xfrm>
            <a:off x="1228317" y="4350369"/>
            <a:ext cx="505520" cy="759725"/>
          </a:xfrm>
          <a:prstGeom prst="rect">
            <a:avLst/>
          </a:prstGeom>
        </p:spPr>
      </p:pic>
      <p:sp>
        <p:nvSpPr>
          <p:cNvPr id="29" name="TextBox 28">
            <a:extLst>
              <a:ext uri="{FF2B5EF4-FFF2-40B4-BE49-F238E27FC236}">
                <a16:creationId xmlns:a16="http://schemas.microsoft.com/office/drawing/2014/main" id="{8860E1D4-2E69-4219-8A30-2F686612A6C8}"/>
              </a:ext>
            </a:extLst>
          </p:cNvPr>
          <p:cNvSpPr txBox="1"/>
          <p:nvPr/>
        </p:nvSpPr>
        <p:spPr>
          <a:xfrm>
            <a:off x="1946786" y="4518636"/>
            <a:ext cx="3480619" cy="430887"/>
          </a:xfrm>
          <a:prstGeom prst="rect">
            <a:avLst/>
          </a:prstGeom>
          <a:noFill/>
        </p:spPr>
        <p:txBody>
          <a:bodyPr wrap="square" rtlCol="0">
            <a:spAutoFit/>
          </a:bodyPr>
          <a:lstStyle/>
          <a:p>
            <a:r>
              <a:rPr lang="en-GB" sz="2200" dirty="0">
                <a:solidFill>
                  <a:schemeClr val="accent1">
                    <a:lumMod val="50000"/>
                  </a:schemeClr>
                </a:solidFill>
              </a:rPr>
              <a:t>d </a:t>
            </a:r>
            <a:r>
              <a:rPr lang="en-GB" sz="2200" dirty="0" err="1">
                <a:solidFill>
                  <a:schemeClr val="accent1">
                    <a:lumMod val="50000"/>
                  </a:schemeClr>
                </a:solidFill>
              </a:rPr>
              <a:t>i</a:t>
            </a:r>
            <a:r>
              <a:rPr lang="en-GB" sz="2200" dirty="0">
                <a:solidFill>
                  <a:schemeClr val="accent1">
                    <a:lumMod val="50000"/>
                  </a:schemeClr>
                </a:solidFill>
              </a:rPr>
              <a:t> e  K r a </a:t>
            </a:r>
            <a:r>
              <a:rPr lang="en-GB" sz="2200" b="1" dirty="0">
                <a:solidFill>
                  <a:schemeClr val="accent1">
                    <a:lumMod val="50000"/>
                  </a:schemeClr>
                </a:solidFill>
              </a:rPr>
              <a:t>w</a:t>
            </a:r>
            <a:r>
              <a:rPr lang="en-GB" sz="2200" dirty="0">
                <a:solidFill>
                  <a:schemeClr val="accent1">
                    <a:lumMod val="50000"/>
                  </a:schemeClr>
                </a:solidFill>
              </a:rPr>
              <a:t> a t </a:t>
            </a:r>
            <a:r>
              <a:rPr lang="en-GB" sz="2200" dirty="0" err="1">
                <a:solidFill>
                  <a:schemeClr val="accent1">
                    <a:lumMod val="50000"/>
                  </a:schemeClr>
                </a:solidFill>
              </a:rPr>
              <a:t>t</a:t>
            </a:r>
            <a:r>
              <a:rPr lang="en-GB" sz="2200" dirty="0">
                <a:solidFill>
                  <a:schemeClr val="accent1">
                    <a:lumMod val="50000"/>
                  </a:schemeClr>
                </a:solidFill>
              </a:rPr>
              <a:t> e</a:t>
            </a:r>
          </a:p>
        </p:txBody>
      </p:sp>
      <p:pic>
        <p:nvPicPr>
          <p:cNvPr id="30" name="Picture 10" descr="Image result for dad clipart">
            <a:extLst>
              <a:ext uri="{FF2B5EF4-FFF2-40B4-BE49-F238E27FC236}">
                <a16:creationId xmlns:a16="http://schemas.microsoft.com/office/drawing/2014/main" id="{D715F4D8-81E6-49FE-80A9-27A6C9EC1F8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25655" y="1392040"/>
            <a:ext cx="643956" cy="7597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DFAD0C4-ECA3-45DA-804F-309BE7C88AFE}"/>
              </a:ext>
            </a:extLst>
          </p:cNvPr>
          <p:cNvSpPr txBox="1"/>
          <p:nvPr/>
        </p:nvSpPr>
        <p:spPr>
          <a:xfrm>
            <a:off x="7828546" y="1525683"/>
            <a:ext cx="3480619" cy="430887"/>
          </a:xfrm>
          <a:prstGeom prst="rect">
            <a:avLst/>
          </a:prstGeom>
          <a:noFill/>
        </p:spPr>
        <p:txBody>
          <a:bodyPr wrap="square" rtlCol="0">
            <a:spAutoFit/>
          </a:bodyPr>
          <a:lstStyle/>
          <a:p>
            <a:r>
              <a:rPr lang="en-GB" sz="2200" dirty="0">
                <a:solidFill>
                  <a:schemeClr val="accent1">
                    <a:lumMod val="50000"/>
                  </a:schemeClr>
                </a:solidFill>
              </a:rPr>
              <a:t>d e r   </a:t>
            </a:r>
            <a:r>
              <a:rPr lang="en-GB" sz="2200" b="1" dirty="0">
                <a:solidFill>
                  <a:schemeClr val="accent1">
                    <a:lumMod val="50000"/>
                  </a:schemeClr>
                </a:solidFill>
              </a:rPr>
              <a:t>V</a:t>
            </a:r>
            <a:r>
              <a:rPr lang="en-GB" sz="2200" dirty="0">
                <a:solidFill>
                  <a:schemeClr val="accent1">
                    <a:lumMod val="50000"/>
                  </a:schemeClr>
                </a:solidFill>
              </a:rPr>
              <a:t> a t e r</a:t>
            </a:r>
          </a:p>
        </p:txBody>
      </p:sp>
      <p:pic>
        <p:nvPicPr>
          <p:cNvPr id="32" name="Picture 4" descr="Image result for werwolf clipart">
            <a:extLst>
              <a:ext uri="{FF2B5EF4-FFF2-40B4-BE49-F238E27FC236}">
                <a16:creationId xmlns:a16="http://schemas.microsoft.com/office/drawing/2014/main" id="{7B48EC29-C7B4-4B1A-816F-E27E1E70F4CB}"/>
              </a:ext>
            </a:extLst>
          </p:cNvPr>
          <p:cNvPicPr>
            <a:picLocks noChangeAspect="1" noChangeArrowheads="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a:off x="6843649" y="2368655"/>
            <a:ext cx="607968" cy="75819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609DA0FA-35C0-4C2C-8778-5F206520C585}"/>
              </a:ext>
            </a:extLst>
          </p:cNvPr>
          <p:cNvSpPr txBox="1"/>
          <p:nvPr/>
        </p:nvSpPr>
        <p:spPr>
          <a:xfrm>
            <a:off x="7817876" y="2519158"/>
            <a:ext cx="3480619" cy="430887"/>
          </a:xfrm>
          <a:prstGeom prst="rect">
            <a:avLst/>
          </a:prstGeom>
          <a:noFill/>
        </p:spPr>
        <p:txBody>
          <a:bodyPr wrap="square" rtlCol="0">
            <a:spAutoFit/>
          </a:bodyPr>
          <a:lstStyle/>
          <a:p>
            <a:r>
              <a:rPr lang="en-GB" sz="2200" dirty="0">
                <a:solidFill>
                  <a:schemeClr val="accent1">
                    <a:lumMod val="50000"/>
                  </a:schemeClr>
                </a:solidFill>
              </a:rPr>
              <a:t>d e r   </a:t>
            </a:r>
            <a:r>
              <a:rPr lang="en-GB" sz="2200" b="1" dirty="0">
                <a:solidFill>
                  <a:schemeClr val="accent1">
                    <a:lumMod val="50000"/>
                  </a:schemeClr>
                </a:solidFill>
              </a:rPr>
              <a:t>W</a:t>
            </a:r>
            <a:r>
              <a:rPr lang="en-GB" sz="2200" dirty="0">
                <a:solidFill>
                  <a:schemeClr val="accent1">
                    <a:lumMod val="50000"/>
                  </a:schemeClr>
                </a:solidFill>
              </a:rPr>
              <a:t> e r </a:t>
            </a:r>
            <a:r>
              <a:rPr lang="en-GB" sz="2200" b="1" dirty="0">
                <a:solidFill>
                  <a:schemeClr val="accent1">
                    <a:lumMod val="50000"/>
                  </a:schemeClr>
                </a:solidFill>
              </a:rPr>
              <a:t>w</a:t>
            </a:r>
            <a:r>
              <a:rPr lang="en-GB" sz="2200" dirty="0">
                <a:solidFill>
                  <a:schemeClr val="accent1">
                    <a:lumMod val="50000"/>
                  </a:schemeClr>
                </a:solidFill>
              </a:rPr>
              <a:t> o l f</a:t>
            </a:r>
          </a:p>
        </p:txBody>
      </p:sp>
      <p:pic>
        <p:nvPicPr>
          <p:cNvPr id="34" name="Picture 33">
            <a:extLst>
              <a:ext uri="{FF2B5EF4-FFF2-40B4-BE49-F238E27FC236}">
                <a16:creationId xmlns:a16="http://schemas.microsoft.com/office/drawing/2014/main" id="{37AB1B13-96D0-4D21-85B6-3CFFB28C7CCA}"/>
              </a:ext>
            </a:extLst>
          </p:cNvPr>
          <p:cNvPicPr>
            <a:picLocks noChangeAspect="1"/>
          </p:cNvPicPr>
          <p:nvPr/>
        </p:nvPicPr>
        <p:blipFill>
          <a:blip r:embed="rId20"/>
          <a:stretch>
            <a:fillRect/>
          </a:stretch>
        </p:blipFill>
        <p:spPr>
          <a:xfrm>
            <a:off x="6759261" y="3405241"/>
            <a:ext cx="926327" cy="569854"/>
          </a:xfrm>
          <a:prstGeom prst="rect">
            <a:avLst/>
          </a:prstGeom>
        </p:spPr>
      </p:pic>
      <p:sp>
        <p:nvSpPr>
          <p:cNvPr id="35" name="TextBox 34">
            <a:extLst>
              <a:ext uri="{FF2B5EF4-FFF2-40B4-BE49-F238E27FC236}">
                <a16:creationId xmlns:a16="http://schemas.microsoft.com/office/drawing/2014/main" id="{0EBE6D85-132D-4946-BA9F-37396F4F091C}"/>
              </a:ext>
            </a:extLst>
          </p:cNvPr>
          <p:cNvSpPr txBox="1"/>
          <p:nvPr/>
        </p:nvSpPr>
        <p:spPr>
          <a:xfrm>
            <a:off x="7828545" y="3512633"/>
            <a:ext cx="3480619" cy="430887"/>
          </a:xfrm>
          <a:prstGeom prst="rect">
            <a:avLst/>
          </a:prstGeom>
          <a:noFill/>
        </p:spPr>
        <p:txBody>
          <a:bodyPr wrap="square" rtlCol="0">
            <a:spAutoFit/>
          </a:bodyPr>
          <a:lstStyle/>
          <a:p>
            <a:r>
              <a:rPr lang="en-GB" sz="2200" b="1" dirty="0">
                <a:solidFill>
                  <a:schemeClr val="accent1">
                    <a:lumMod val="50000"/>
                  </a:schemeClr>
                </a:solidFill>
              </a:rPr>
              <a:t>w</a:t>
            </a:r>
            <a:r>
              <a:rPr lang="en-GB" sz="2200" dirty="0">
                <a:solidFill>
                  <a:schemeClr val="accent1">
                    <a:lumMod val="50000"/>
                  </a:schemeClr>
                </a:solidFill>
              </a:rPr>
              <a:t> i e   </a:t>
            </a:r>
            <a:r>
              <a:rPr lang="en-GB" sz="2200" b="1" dirty="0">
                <a:solidFill>
                  <a:schemeClr val="accent1">
                    <a:lumMod val="50000"/>
                  </a:schemeClr>
                </a:solidFill>
              </a:rPr>
              <a:t>v</a:t>
            </a:r>
            <a:r>
              <a:rPr lang="en-GB" sz="2200" dirty="0">
                <a:solidFill>
                  <a:schemeClr val="accent1">
                    <a:lumMod val="50000"/>
                  </a:schemeClr>
                </a:solidFill>
              </a:rPr>
              <a:t> </a:t>
            </a:r>
            <a:r>
              <a:rPr lang="en-GB" sz="2200" dirty="0" err="1">
                <a:solidFill>
                  <a:schemeClr val="accent1">
                    <a:lumMod val="50000"/>
                  </a:schemeClr>
                </a:solidFill>
              </a:rPr>
              <a:t>i</a:t>
            </a:r>
            <a:r>
              <a:rPr lang="en-GB" sz="2200" dirty="0">
                <a:solidFill>
                  <a:schemeClr val="accent1">
                    <a:lumMod val="50000"/>
                  </a:schemeClr>
                </a:solidFill>
              </a:rPr>
              <a:t> e l e ?</a:t>
            </a:r>
          </a:p>
        </p:txBody>
      </p:sp>
      <p:pic>
        <p:nvPicPr>
          <p:cNvPr id="36" name="Picture 28" descr="Image result for 24 clipart">
            <a:extLst>
              <a:ext uri="{FF2B5EF4-FFF2-40B4-BE49-F238E27FC236}">
                <a16:creationId xmlns:a16="http://schemas.microsoft.com/office/drawing/2014/main" id="{7EA0534D-C84E-48B2-80B5-F5E8404C1AE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902966" y="4448042"/>
            <a:ext cx="638915" cy="5643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6E4E2D0-A160-4C87-995D-C7FA026311D8}"/>
              </a:ext>
            </a:extLst>
          </p:cNvPr>
          <p:cNvSpPr txBox="1"/>
          <p:nvPr/>
        </p:nvSpPr>
        <p:spPr>
          <a:xfrm>
            <a:off x="7817876" y="4506108"/>
            <a:ext cx="3480619" cy="430887"/>
          </a:xfrm>
          <a:prstGeom prst="rect">
            <a:avLst/>
          </a:prstGeom>
          <a:noFill/>
        </p:spPr>
        <p:txBody>
          <a:bodyPr wrap="square" rtlCol="0">
            <a:spAutoFit/>
          </a:bodyPr>
          <a:lstStyle/>
          <a:p>
            <a:r>
              <a:rPr lang="en-GB" sz="2200" b="1" dirty="0">
                <a:solidFill>
                  <a:schemeClr val="accent1">
                    <a:lumMod val="50000"/>
                  </a:schemeClr>
                </a:solidFill>
              </a:rPr>
              <a:t>v </a:t>
            </a:r>
            <a:r>
              <a:rPr lang="en-GB" sz="2200" dirty="0" err="1">
                <a:solidFill>
                  <a:schemeClr val="accent1">
                    <a:lumMod val="50000"/>
                  </a:schemeClr>
                </a:solidFill>
              </a:rPr>
              <a:t>i</a:t>
            </a:r>
            <a:r>
              <a:rPr lang="en-GB" sz="2200" dirty="0">
                <a:solidFill>
                  <a:schemeClr val="accent1">
                    <a:lumMod val="50000"/>
                  </a:schemeClr>
                </a:solidFill>
              </a:rPr>
              <a:t> e r u n d z </a:t>
            </a:r>
            <a:r>
              <a:rPr lang="en-GB" sz="2200" b="1" dirty="0">
                <a:solidFill>
                  <a:schemeClr val="accent1">
                    <a:lumMod val="50000"/>
                  </a:schemeClr>
                </a:solidFill>
              </a:rPr>
              <a:t>w</a:t>
            </a:r>
            <a:r>
              <a:rPr lang="en-GB" sz="2200" dirty="0">
                <a:solidFill>
                  <a:schemeClr val="accent1">
                    <a:lumMod val="50000"/>
                  </a:schemeClr>
                </a:solidFill>
              </a:rPr>
              <a:t> a n z </a:t>
            </a:r>
            <a:r>
              <a:rPr lang="en-GB" sz="2200" dirty="0" err="1">
                <a:solidFill>
                  <a:schemeClr val="accent1">
                    <a:lumMod val="50000"/>
                  </a:schemeClr>
                </a:solidFill>
              </a:rPr>
              <a:t>i</a:t>
            </a:r>
            <a:r>
              <a:rPr lang="en-GB" sz="2200" dirty="0">
                <a:solidFill>
                  <a:schemeClr val="accent1">
                    <a:lumMod val="50000"/>
                  </a:schemeClr>
                </a:solidFill>
              </a:rPr>
              <a:t> g</a:t>
            </a:r>
          </a:p>
        </p:txBody>
      </p:sp>
      <p:sp>
        <p:nvSpPr>
          <p:cNvPr id="40" name="TextBox 39">
            <a:extLst>
              <a:ext uri="{FF2B5EF4-FFF2-40B4-BE49-F238E27FC236}">
                <a16:creationId xmlns:a16="http://schemas.microsoft.com/office/drawing/2014/main" id="{A576267E-EFA8-44F8-8562-A98000C1074E}"/>
              </a:ext>
            </a:extLst>
          </p:cNvPr>
          <p:cNvSpPr txBox="1"/>
          <p:nvPr/>
        </p:nvSpPr>
        <p:spPr>
          <a:xfrm>
            <a:off x="1924491" y="5520672"/>
            <a:ext cx="3480619" cy="430887"/>
          </a:xfrm>
          <a:prstGeom prst="rect">
            <a:avLst/>
          </a:prstGeom>
          <a:noFill/>
        </p:spPr>
        <p:txBody>
          <a:bodyPr wrap="square" rtlCol="0">
            <a:spAutoFit/>
          </a:bodyPr>
          <a:lstStyle/>
          <a:p>
            <a:r>
              <a:rPr lang="en-GB" sz="2200" dirty="0">
                <a:solidFill>
                  <a:schemeClr val="accent1">
                    <a:lumMod val="50000"/>
                  </a:schemeClr>
                </a:solidFill>
              </a:rPr>
              <a:t>d a s   </a:t>
            </a:r>
            <a:r>
              <a:rPr lang="en-GB" sz="2200" b="1" dirty="0">
                <a:solidFill>
                  <a:schemeClr val="accent1">
                    <a:lumMod val="50000"/>
                  </a:schemeClr>
                </a:solidFill>
              </a:rPr>
              <a:t>V</a:t>
            </a:r>
            <a:r>
              <a:rPr lang="en-GB" sz="2200" dirty="0">
                <a:solidFill>
                  <a:schemeClr val="accent1">
                    <a:lumMod val="50000"/>
                  </a:schemeClr>
                </a:solidFill>
              </a:rPr>
              <a:t> </a:t>
            </a:r>
            <a:r>
              <a:rPr lang="en-GB" sz="2200" dirty="0" err="1">
                <a:solidFill>
                  <a:schemeClr val="accent1">
                    <a:lumMod val="50000"/>
                  </a:schemeClr>
                </a:solidFill>
              </a:rPr>
              <a:t>i</a:t>
            </a:r>
            <a:r>
              <a:rPr lang="en-GB" sz="2200" dirty="0">
                <a:solidFill>
                  <a:schemeClr val="accent1">
                    <a:lumMod val="50000"/>
                  </a:schemeClr>
                </a:solidFill>
              </a:rPr>
              <a:t> e r e c k</a:t>
            </a:r>
          </a:p>
        </p:txBody>
      </p:sp>
      <p:pic>
        <p:nvPicPr>
          <p:cNvPr id="14338" name="Picture 2" descr="Cold, Cool, Hot, Icon, Measure, Measurement, Symbol">
            <a:extLst>
              <a:ext uri="{FF2B5EF4-FFF2-40B4-BE49-F238E27FC236}">
                <a16:creationId xmlns:a16="http://schemas.microsoft.com/office/drawing/2014/main" id="{0CC9149F-012C-4A48-A71B-91C2197397D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75687" y="5368100"/>
            <a:ext cx="346928" cy="69385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4853D89-8792-4469-95DA-C7264680C7C8}"/>
              </a:ext>
            </a:extLst>
          </p:cNvPr>
          <p:cNvSpPr txBox="1"/>
          <p:nvPr/>
        </p:nvSpPr>
        <p:spPr>
          <a:xfrm>
            <a:off x="7828545" y="5499584"/>
            <a:ext cx="3480619" cy="430887"/>
          </a:xfrm>
          <a:prstGeom prst="rect">
            <a:avLst/>
          </a:prstGeom>
          <a:noFill/>
        </p:spPr>
        <p:txBody>
          <a:bodyPr wrap="square" rtlCol="0">
            <a:spAutoFit/>
          </a:bodyPr>
          <a:lstStyle/>
          <a:p>
            <a:r>
              <a:rPr lang="en-GB" sz="2200" b="1" dirty="0">
                <a:solidFill>
                  <a:schemeClr val="accent1">
                    <a:lumMod val="50000"/>
                  </a:schemeClr>
                </a:solidFill>
              </a:rPr>
              <a:t>w</a:t>
            </a:r>
            <a:r>
              <a:rPr lang="en-GB" sz="2200" dirty="0">
                <a:solidFill>
                  <a:schemeClr val="accent1">
                    <a:lumMod val="50000"/>
                  </a:schemeClr>
                </a:solidFill>
              </a:rPr>
              <a:t> a r m</a:t>
            </a:r>
          </a:p>
        </p:txBody>
      </p:sp>
      <p:sp>
        <p:nvSpPr>
          <p:cNvPr id="43" name="TextBox 42">
            <a:extLst>
              <a:ext uri="{FF2B5EF4-FFF2-40B4-BE49-F238E27FC236}">
                <a16:creationId xmlns:a16="http://schemas.microsoft.com/office/drawing/2014/main" id="{43122D5F-4CB2-4FE7-BDE7-85D15359E8A4}"/>
              </a:ext>
            </a:extLst>
          </p:cNvPr>
          <p:cNvSpPr txBox="1"/>
          <p:nvPr/>
        </p:nvSpPr>
        <p:spPr>
          <a:xfrm>
            <a:off x="2771509" y="1638393"/>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44" name="TextBox 43">
            <a:extLst>
              <a:ext uri="{FF2B5EF4-FFF2-40B4-BE49-F238E27FC236}">
                <a16:creationId xmlns:a16="http://schemas.microsoft.com/office/drawing/2014/main" id="{22BBFED8-1C1C-4E4F-A90C-B5B6A06D7A0A}"/>
              </a:ext>
            </a:extLst>
          </p:cNvPr>
          <p:cNvSpPr txBox="1"/>
          <p:nvPr/>
        </p:nvSpPr>
        <p:spPr>
          <a:xfrm>
            <a:off x="2737748" y="2600459"/>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45" name="TextBox 44">
            <a:extLst>
              <a:ext uri="{FF2B5EF4-FFF2-40B4-BE49-F238E27FC236}">
                <a16:creationId xmlns:a16="http://schemas.microsoft.com/office/drawing/2014/main" id="{3FBE20BC-C5DF-48FE-9BCA-7D9BAF5C5FD2}"/>
              </a:ext>
            </a:extLst>
          </p:cNvPr>
          <p:cNvSpPr txBox="1"/>
          <p:nvPr/>
        </p:nvSpPr>
        <p:spPr>
          <a:xfrm>
            <a:off x="2800274" y="3590678"/>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46" name="TextBox 45">
            <a:extLst>
              <a:ext uri="{FF2B5EF4-FFF2-40B4-BE49-F238E27FC236}">
                <a16:creationId xmlns:a16="http://schemas.microsoft.com/office/drawing/2014/main" id="{FF33FFAC-71AB-4960-A633-0724BB7293F7}"/>
              </a:ext>
            </a:extLst>
          </p:cNvPr>
          <p:cNvSpPr txBox="1"/>
          <p:nvPr/>
        </p:nvSpPr>
        <p:spPr>
          <a:xfrm>
            <a:off x="3412000" y="4612110"/>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47" name="TextBox 46">
            <a:extLst>
              <a:ext uri="{FF2B5EF4-FFF2-40B4-BE49-F238E27FC236}">
                <a16:creationId xmlns:a16="http://schemas.microsoft.com/office/drawing/2014/main" id="{EC9DF9FB-0447-41BF-8DE8-9C662E880780}"/>
              </a:ext>
            </a:extLst>
          </p:cNvPr>
          <p:cNvSpPr txBox="1"/>
          <p:nvPr/>
        </p:nvSpPr>
        <p:spPr>
          <a:xfrm>
            <a:off x="2800274" y="5603350"/>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48" name="TextBox 47">
            <a:extLst>
              <a:ext uri="{FF2B5EF4-FFF2-40B4-BE49-F238E27FC236}">
                <a16:creationId xmlns:a16="http://schemas.microsoft.com/office/drawing/2014/main" id="{D59C0787-49DB-4291-AE8E-574090B98A12}"/>
              </a:ext>
            </a:extLst>
          </p:cNvPr>
          <p:cNvSpPr txBox="1"/>
          <p:nvPr/>
        </p:nvSpPr>
        <p:spPr>
          <a:xfrm>
            <a:off x="8702582" y="1597425"/>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49" name="TextBox 48">
            <a:extLst>
              <a:ext uri="{FF2B5EF4-FFF2-40B4-BE49-F238E27FC236}">
                <a16:creationId xmlns:a16="http://schemas.microsoft.com/office/drawing/2014/main" id="{5219C4BA-CFEE-440F-8AA9-9E309EBBA6A2}"/>
              </a:ext>
            </a:extLst>
          </p:cNvPr>
          <p:cNvSpPr txBox="1"/>
          <p:nvPr/>
        </p:nvSpPr>
        <p:spPr>
          <a:xfrm>
            <a:off x="8702582" y="2600459"/>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0" name="TextBox 49">
            <a:extLst>
              <a:ext uri="{FF2B5EF4-FFF2-40B4-BE49-F238E27FC236}">
                <a16:creationId xmlns:a16="http://schemas.microsoft.com/office/drawing/2014/main" id="{5652C869-16E8-4664-9484-A95E653865BC}"/>
              </a:ext>
            </a:extLst>
          </p:cNvPr>
          <p:cNvSpPr txBox="1"/>
          <p:nvPr/>
        </p:nvSpPr>
        <p:spPr>
          <a:xfrm>
            <a:off x="9454252" y="2588663"/>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1" name="TextBox 50">
            <a:extLst>
              <a:ext uri="{FF2B5EF4-FFF2-40B4-BE49-F238E27FC236}">
                <a16:creationId xmlns:a16="http://schemas.microsoft.com/office/drawing/2014/main" id="{976F5FC2-142C-43FB-8EDD-D9E5E66D1D5A}"/>
              </a:ext>
            </a:extLst>
          </p:cNvPr>
          <p:cNvSpPr txBox="1"/>
          <p:nvPr/>
        </p:nvSpPr>
        <p:spPr>
          <a:xfrm>
            <a:off x="7849274" y="3613013"/>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2" name="TextBox 51">
            <a:extLst>
              <a:ext uri="{FF2B5EF4-FFF2-40B4-BE49-F238E27FC236}">
                <a16:creationId xmlns:a16="http://schemas.microsoft.com/office/drawing/2014/main" id="{059FE08D-10C3-4A22-B868-2E0DE6F4EDE7}"/>
              </a:ext>
            </a:extLst>
          </p:cNvPr>
          <p:cNvSpPr txBox="1"/>
          <p:nvPr/>
        </p:nvSpPr>
        <p:spPr>
          <a:xfrm>
            <a:off x="8610012" y="3611598"/>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3" name="TextBox 52">
            <a:extLst>
              <a:ext uri="{FF2B5EF4-FFF2-40B4-BE49-F238E27FC236}">
                <a16:creationId xmlns:a16="http://schemas.microsoft.com/office/drawing/2014/main" id="{63AC6DA6-737A-4288-9B21-B29C966DB654}"/>
              </a:ext>
            </a:extLst>
          </p:cNvPr>
          <p:cNvSpPr txBox="1"/>
          <p:nvPr/>
        </p:nvSpPr>
        <p:spPr>
          <a:xfrm>
            <a:off x="7817876" y="4619070"/>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4" name="TextBox 53">
            <a:extLst>
              <a:ext uri="{FF2B5EF4-FFF2-40B4-BE49-F238E27FC236}">
                <a16:creationId xmlns:a16="http://schemas.microsoft.com/office/drawing/2014/main" id="{A591BBAA-09BB-4B45-939C-13F2538E40AF}"/>
              </a:ext>
            </a:extLst>
          </p:cNvPr>
          <p:cNvSpPr txBox="1"/>
          <p:nvPr/>
        </p:nvSpPr>
        <p:spPr>
          <a:xfrm>
            <a:off x="9619530" y="4633013"/>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5" name="TextBox 54">
            <a:extLst>
              <a:ext uri="{FF2B5EF4-FFF2-40B4-BE49-F238E27FC236}">
                <a16:creationId xmlns:a16="http://schemas.microsoft.com/office/drawing/2014/main" id="{0B906FD9-DCE9-4E8B-8D94-45865934F631}"/>
              </a:ext>
            </a:extLst>
          </p:cNvPr>
          <p:cNvSpPr txBox="1"/>
          <p:nvPr/>
        </p:nvSpPr>
        <p:spPr>
          <a:xfrm>
            <a:off x="7849274" y="5587961"/>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6" name="Rectangle 55">
            <a:extLst>
              <a:ext uri="{FF2B5EF4-FFF2-40B4-BE49-F238E27FC236}">
                <a16:creationId xmlns:a16="http://schemas.microsoft.com/office/drawing/2014/main" id="{5E329BC7-C4AD-4139-9A62-362035E697EB}"/>
              </a:ext>
            </a:extLst>
          </p:cNvPr>
          <p:cNvSpPr/>
          <p:nvPr/>
        </p:nvSpPr>
        <p:spPr>
          <a:xfrm>
            <a:off x="1194362" y="5429221"/>
            <a:ext cx="583796" cy="5223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ounded Rectangle 11">
            <a:extLst>
              <a:ext uri="{FF2B5EF4-FFF2-40B4-BE49-F238E27FC236}">
                <a16:creationId xmlns:a16="http://schemas.microsoft.com/office/drawing/2014/main" id="{483D7EB9-C2AA-4190-98DE-925F861600E9}"/>
              </a:ext>
            </a:extLst>
          </p:cNvPr>
          <p:cNvSpPr/>
          <p:nvPr/>
        </p:nvSpPr>
        <p:spPr>
          <a:xfrm>
            <a:off x="9492362" y="247046"/>
            <a:ext cx="246496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4660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4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5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5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5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3097" cy="707849"/>
          </a:xfrm>
        </p:spPr>
        <p:txBody>
          <a:bodyPr>
            <a:normAutofit/>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a:t>
            </a:r>
          </a:p>
        </p:txBody>
      </p:sp>
      <p:pic>
        <p:nvPicPr>
          <p:cNvPr id="18" name="Picture 12" descr="Image result for viking clipart">
            <a:extLst>
              <a:ext uri="{FF2B5EF4-FFF2-40B4-BE49-F238E27FC236}">
                <a16:creationId xmlns:a16="http://schemas.microsoft.com/office/drawing/2014/main" id="{5A135469-BD2D-4480-8812-AFC6C55FDB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693" y="1401904"/>
            <a:ext cx="553775" cy="7092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9A26BA-0E88-4224-BD73-AB6F3C664824}"/>
              </a:ext>
            </a:extLst>
          </p:cNvPr>
          <p:cNvSpPr txBox="1"/>
          <p:nvPr/>
        </p:nvSpPr>
        <p:spPr>
          <a:xfrm>
            <a:off x="1485439" y="1556460"/>
            <a:ext cx="3480619" cy="430887"/>
          </a:xfrm>
          <a:prstGeom prst="rect">
            <a:avLst/>
          </a:prstGeom>
          <a:noFill/>
        </p:spPr>
        <p:txBody>
          <a:bodyPr wrap="square" rtlCol="0">
            <a:spAutoFit/>
          </a:bodyPr>
          <a:lstStyle/>
          <a:p>
            <a:r>
              <a:rPr lang="en-GB" sz="2200" dirty="0">
                <a:solidFill>
                  <a:schemeClr val="accent5">
                    <a:lumMod val="50000"/>
                  </a:schemeClr>
                </a:solidFill>
              </a:rPr>
              <a:t>d e r  </a:t>
            </a:r>
            <a:r>
              <a:rPr lang="en-GB" sz="2200" b="1" dirty="0">
                <a:solidFill>
                  <a:schemeClr val="accent5">
                    <a:lumMod val="50000"/>
                  </a:schemeClr>
                </a:solidFill>
              </a:rPr>
              <a:t>W</a:t>
            </a:r>
            <a:r>
              <a:rPr lang="en-GB" sz="2200" dirty="0">
                <a:solidFill>
                  <a:schemeClr val="accent5">
                    <a:lumMod val="50000"/>
                  </a:schemeClr>
                </a:solidFill>
              </a:rPr>
              <a:t> </a:t>
            </a:r>
            <a:r>
              <a:rPr lang="en-GB" sz="2200" dirty="0" err="1">
                <a:solidFill>
                  <a:schemeClr val="accent5">
                    <a:lumMod val="50000"/>
                  </a:schemeClr>
                </a:solidFill>
              </a:rPr>
              <a:t>i</a:t>
            </a:r>
            <a:r>
              <a:rPr lang="en-GB" sz="2200" dirty="0">
                <a:solidFill>
                  <a:schemeClr val="accent5">
                    <a:lumMod val="50000"/>
                  </a:schemeClr>
                </a:solidFill>
              </a:rPr>
              <a:t> k </a:t>
            </a:r>
            <a:r>
              <a:rPr lang="en-GB" sz="2200" dirty="0" err="1">
                <a:solidFill>
                  <a:schemeClr val="accent5">
                    <a:lumMod val="50000"/>
                  </a:schemeClr>
                </a:solidFill>
              </a:rPr>
              <a:t>i</a:t>
            </a:r>
            <a:r>
              <a:rPr lang="en-GB" sz="2200" dirty="0">
                <a:solidFill>
                  <a:schemeClr val="accent5">
                    <a:lumMod val="50000"/>
                  </a:schemeClr>
                </a:solidFill>
              </a:rPr>
              <a:t> n g e r</a:t>
            </a:r>
          </a:p>
        </p:txBody>
      </p:sp>
      <p:pic>
        <p:nvPicPr>
          <p:cNvPr id="24" name="Picture 20" descr="Image result for sweden clipart">
            <a:extLst>
              <a:ext uri="{FF2B5EF4-FFF2-40B4-BE49-F238E27FC236}">
                <a16:creationId xmlns:a16="http://schemas.microsoft.com/office/drawing/2014/main" id="{C204337F-F295-4EAB-9DE6-EDA23DB764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394" y="2349038"/>
            <a:ext cx="770371" cy="7703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B6EE097-0C3B-49A3-A7AC-5480E99B7D38}"/>
              </a:ext>
            </a:extLst>
          </p:cNvPr>
          <p:cNvSpPr txBox="1"/>
          <p:nvPr/>
        </p:nvSpPr>
        <p:spPr>
          <a:xfrm>
            <a:off x="1485439" y="2543852"/>
            <a:ext cx="3480619" cy="430887"/>
          </a:xfrm>
          <a:prstGeom prst="rect">
            <a:avLst/>
          </a:prstGeom>
          <a:noFill/>
        </p:spPr>
        <p:txBody>
          <a:bodyPr wrap="square" rtlCol="0">
            <a:spAutoFit/>
          </a:bodyPr>
          <a:lstStyle/>
          <a:p>
            <a:r>
              <a:rPr lang="en-GB" sz="2200" dirty="0">
                <a:solidFill>
                  <a:schemeClr val="accent5">
                    <a:lumMod val="50000"/>
                  </a:schemeClr>
                </a:solidFill>
              </a:rPr>
              <a:t>S c h </a:t>
            </a:r>
            <a:r>
              <a:rPr lang="en-GB" sz="2200" b="1" dirty="0">
                <a:solidFill>
                  <a:schemeClr val="accent5">
                    <a:lumMod val="50000"/>
                  </a:schemeClr>
                </a:solidFill>
              </a:rPr>
              <a:t>w</a:t>
            </a:r>
            <a:r>
              <a:rPr lang="en-GB" sz="2200" dirty="0">
                <a:solidFill>
                  <a:schemeClr val="accent5">
                    <a:lumMod val="50000"/>
                  </a:schemeClr>
                </a:solidFill>
              </a:rPr>
              <a:t> e d e n</a:t>
            </a:r>
          </a:p>
        </p:txBody>
      </p:sp>
      <p:pic>
        <p:nvPicPr>
          <p:cNvPr id="26" name="Picture 25">
            <a:extLst>
              <a:ext uri="{FF2B5EF4-FFF2-40B4-BE49-F238E27FC236}">
                <a16:creationId xmlns:a16="http://schemas.microsoft.com/office/drawing/2014/main" id="{D75BDBBD-DE62-43E9-849B-771860ABE131}"/>
              </a:ext>
            </a:extLst>
          </p:cNvPr>
          <p:cNvPicPr>
            <a:picLocks noChangeAspect="1"/>
          </p:cNvPicPr>
          <p:nvPr/>
        </p:nvPicPr>
        <p:blipFill>
          <a:blip r:embed="rId6"/>
          <a:stretch>
            <a:fillRect/>
          </a:stretch>
        </p:blipFill>
        <p:spPr>
          <a:xfrm>
            <a:off x="688693" y="3429000"/>
            <a:ext cx="662072" cy="522338"/>
          </a:xfrm>
          <a:prstGeom prst="rect">
            <a:avLst/>
          </a:prstGeom>
        </p:spPr>
      </p:pic>
      <p:sp>
        <p:nvSpPr>
          <p:cNvPr id="27" name="TextBox 26">
            <a:extLst>
              <a:ext uri="{FF2B5EF4-FFF2-40B4-BE49-F238E27FC236}">
                <a16:creationId xmlns:a16="http://schemas.microsoft.com/office/drawing/2014/main" id="{918D475D-79C0-4BEC-A74D-664D9902BEC9}"/>
              </a:ext>
            </a:extLst>
          </p:cNvPr>
          <p:cNvSpPr txBox="1"/>
          <p:nvPr/>
        </p:nvSpPr>
        <p:spPr>
          <a:xfrm>
            <a:off x="1485439" y="3531244"/>
            <a:ext cx="3480619" cy="430887"/>
          </a:xfrm>
          <a:prstGeom prst="rect">
            <a:avLst/>
          </a:prstGeom>
          <a:noFill/>
        </p:spPr>
        <p:txBody>
          <a:bodyPr wrap="square" rtlCol="0">
            <a:spAutoFit/>
          </a:bodyPr>
          <a:lstStyle/>
          <a:p>
            <a:r>
              <a:rPr lang="en-GB" sz="2200" dirty="0">
                <a:solidFill>
                  <a:schemeClr val="accent5">
                    <a:lumMod val="50000"/>
                  </a:schemeClr>
                </a:solidFill>
              </a:rPr>
              <a:t>d e r   </a:t>
            </a:r>
            <a:r>
              <a:rPr lang="en-GB" sz="2200" b="1" dirty="0">
                <a:solidFill>
                  <a:schemeClr val="accent5">
                    <a:lumMod val="50000"/>
                  </a:schemeClr>
                </a:solidFill>
              </a:rPr>
              <a:t>V</a:t>
            </a:r>
            <a:r>
              <a:rPr lang="en-GB" sz="2200" dirty="0">
                <a:solidFill>
                  <a:schemeClr val="accent5">
                    <a:lumMod val="50000"/>
                  </a:schemeClr>
                </a:solidFill>
              </a:rPr>
              <a:t> o g e l</a:t>
            </a:r>
          </a:p>
        </p:txBody>
      </p:sp>
      <p:pic>
        <p:nvPicPr>
          <p:cNvPr id="28" name="Picture 27">
            <a:extLst>
              <a:ext uri="{FF2B5EF4-FFF2-40B4-BE49-F238E27FC236}">
                <a16:creationId xmlns:a16="http://schemas.microsoft.com/office/drawing/2014/main" id="{1EE578D2-4FFD-4B65-A304-F7FBCBDA86B7}"/>
              </a:ext>
            </a:extLst>
          </p:cNvPr>
          <p:cNvPicPr>
            <a:picLocks noChangeAspect="1"/>
          </p:cNvPicPr>
          <p:nvPr/>
        </p:nvPicPr>
        <p:blipFill>
          <a:blip r:embed="rId7"/>
          <a:stretch>
            <a:fillRect/>
          </a:stretch>
        </p:blipFill>
        <p:spPr>
          <a:xfrm>
            <a:off x="766969" y="4350369"/>
            <a:ext cx="505520" cy="759725"/>
          </a:xfrm>
          <a:prstGeom prst="rect">
            <a:avLst/>
          </a:prstGeom>
        </p:spPr>
      </p:pic>
      <p:sp>
        <p:nvSpPr>
          <p:cNvPr id="29" name="TextBox 28">
            <a:extLst>
              <a:ext uri="{FF2B5EF4-FFF2-40B4-BE49-F238E27FC236}">
                <a16:creationId xmlns:a16="http://schemas.microsoft.com/office/drawing/2014/main" id="{8860E1D4-2E69-4219-8A30-2F686612A6C8}"/>
              </a:ext>
            </a:extLst>
          </p:cNvPr>
          <p:cNvSpPr txBox="1"/>
          <p:nvPr/>
        </p:nvSpPr>
        <p:spPr>
          <a:xfrm>
            <a:off x="1485438" y="4518636"/>
            <a:ext cx="3480619" cy="430887"/>
          </a:xfrm>
          <a:prstGeom prst="rect">
            <a:avLst/>
          </a:prstGeom>
          <a:noFill/>
        </p:spPr>
        <p:txBody>
          <a:bodyPr wrap="square" rtlCol="0">
            <a:spAutoFit/>
          </a:bodyPr>
          <a:lstStyle/>
          <a:p>
            <a:r>
              <a:rPr lang="en-GB" sz="2200" dirty="0">
                <a:solidFill>
                  <a:schemeClr val="accent5">
                    <a:lumMod val="50000"/>
                  </a:schemeClr>
                </a:solidFill>
              </a:rPr>
              <a:t>d </a:t>
            </a:r>
            <a:r>
              <a:rPr lang="en-GB" sz="2200" dirty="0" err="1">
                <a:solidFill>
                  <a:schemeClr val="accent5">
                    <a:lumMod val="50000"/>
                  </a:schemeClr>
                </a:solidFill>
              </a:rPr>
              <a:t>i</a:t>
            </a:r>
            <a:r>
              <a:rPr lang="en-GB" sz="2200" dirty="0">
                <a:solidFill>
                  <a:schemeClr val="accent5">
                    <a:lumMod val="50000"/>
                  </a:schemeClr>
                </a:solidFill>
              </a:rPr>
              <a:t> e  K r a </a:t>
            </a:r>
            <a:r>
              <a:rPr lang="en-GB" sz="2200" b="1" dirty="0">
                <a:solidFill>
                  <a:schemeClr val="accent5">
                    <a:lumMod val="50000"/>
                  </a:schemeClr>
                </a:solidFill>
              </a:rPr>
              <a:t>w</a:t>
            </a:r>
            <a:r>
              <a:rPr lang="en-GB" sz="2200" dirty="0">
                <a:solidFill>
                  <a:schemeClr val="accent5">
                    <a:lumMod val="50000"/>
                  </a:schemeClr>
                </a:solidFill>
              </a:rPr>
              <a:t> a t </a:t>
            </a:r>
            <a:r>
              <a:rPr lang="en-GB" sz="2200" dirty="0" err="1">
                <a:solidFill>
                  <a:schemeClr val="accent5">
                    <a:lumMod val="50000"/>
                  </a:schemeClr>
                </a:solidFill>
              </a:rPr>
              <a:t>t</a:t>
            </a:r>
            <a:r>
              <a:rPr lang="en-GB" sz="2200" dirty="0">
                <a:solidFill>
                  <a:schemeClr val="accent5">
                    <a:lumMod val="50000"/>
                  </a:schemeClr>
                </a:solidFill>
              </a:rPr>
              <a:t> e</a:t>
            </a:r>
          </a:p>
        </p:txBody>
      </p:sp>
      <p:pic>
        <p:nvPicPr>
          <p:cNvPr id="30" name="Picture 10" descr="Image result for dad clipart">
            <a:extLst>
              <a:ext uri="{FF2B5EF4-FFF2-40B4-BE49-F238E27FC236}">
                <a16:creationId xmlns:a16="http://schemas.microsoft.com/office/drawing/2014/main" id="{D715F4D8-81E6-49FE-80A9-27A6C9EC1F8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3900" y="1422817"/>
            <a:ext cx="643956" cy="7597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DFAD0C4-ECA3-45DA-804F-309BE7C88AFE}"/>
              </a:ext>
            </a:extLst>
          </p:cNvPr>
          <p:cNvSpPr txBox="1"/>
          <p:nvPr/>
        </p:nvSpPr>
        <p:spPr>
          <a:xfrm>
            <a:off x="6496791" y="1556460"/>
            <a:ext cx="3480619" cy="430887"/>
          </a:xfrm>
          <a:prstGeom prst="rect">
            <a:avLst/>
          </a:prstGeom>
          <a:noFill/>
        </p:spPr>
        <p:txBody>
          <a:bodyPr wrap="square" rtlCol="0">
            <a:spAutoFit/>
          </a:bodyPr>
          <a:lstStyle/>
          <a:p>
            <a:r>
              <a:rPr lang="en-GB" sz="2200" dirty="0">
                <a:solidFill>
                  <a:schemeClr val="accent5">
                    <a:lumMod val="50000"/>
                  </a:schemeClr>
                </a:solidFill>
              </a:rPr>
              <a:t>d e r   </a:t>
            </a:r>
            <a:r>
              <a:rPr lang="en-GB" sz="2200" b="1" dirty="0">
                <a:solidFill>
                  <a:schemeClr val="accent5">
                    <a:lumMod val="50000"/>
                  </a:schemeClr>
                </a:solidFill>
              </a:rPr>
              <a:t>V</a:t>
            </a:r>
            <a:r>
              <a:rPr lang="en-GB" sz="2200" dirty="0">
                <a:solidFill>
                  <a:schemeClr val="accent5">
                    <a:lumMod val="50000"/>
                  </a:schemeClr>
                </a:solidFill>
              </a:rPr>
              <a:t> a t e r</a:t>
            </a:r>
          </a:p>
        </p:txBody>
      </p:sp>
      <p:pic>
        <p:nvPicPr>
          <p:cNvPr id="32" name="Picture 4" descr="Image result for werwolf clipart">
            <a:extLst>
              <a:ext uri="{FF2B5EF4-FFF2-40B4-BE49-F238E27FC236}">
                <a16:creationId xmlns:a16="http://schemas.microsoft.com/office/drawing/2014/main" id="{7B48EC29-C7B4-4B1A-816F-E27E1E70F4C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11894" y="2399432"/>
            <a:ext cx="607968" cy="75819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609DA0FA-35C0-4C2C-8778-5F206520C585}"/>
              </a:ext>
            </a:extLst>
          </p:cNvPr>
          <p:cNvSpPr txBox="1"/>
          <p:nvPr/>
        </p:nvSpPr>
        <p:spPr>
          <a:xfrm>
            <a:off x="6486121" y="2549935"/>
            <a:ext cx="3480619" cy="430887"/>
          </a:xfrm>
          <a:prstGeom prst="rect">
            <a:avLst/>
          </a:prstGeom>
          <a:noFill/>
        </p:spPr>
        <p:txBody>
          <a:bodyPr wrap="square" rtlCol="0">
            <a:spAutoFit/>
          </a:bodyPr>
          <a:lstStyle/>
          <a:p>
            <a:r>
              <a:rPr lang="en-GB" sz="2200" dirty="0">
                <a:solidFill>
                  <a:schemeClr val="accent5">
                    <a:lumMod val="50000"/>
                  </a:schemeClr>
                </a:solidFill>
              </a:rPr>
              <a:t>d e r   </a:t>
            </a:r>
            <a:r>
              <a:rPr lang="en-GB" sz="2200" b="1" dirty="0">
                <a:solidFill>
                  <a:schemeClr val="accent5">
                    <a:lumMod val="50000"/>
                  </a:schemeClr>
                </a:solidFill>
              </a:rPr>
              <a:t>W</a:t>
            </a:r>
            <a:r>
              <a:rPr lang="en-GB" sz="2200" dirty="0">
                <a:solidFill>
                  <a:schemeClr val="accent5">
                    <a:lumMod val="50000"/>
                  </a:schemeClr>
                </a:solidFill>
              </a:rPr>
              <a:t> e r </a:t>
            </a:r>
            <a:r>
              <a:rPr lang="en-GB" sz="2200" b="1" dirty="0">
                <a:solidFill>
                  <a:schemeClr val="accent5">
                    <a:lumMod val="50000"/>
                  </a:schemeClr>
                </a:solidFill>
              </a:rPr>
              <a:t>w</a:t>
            </a:r>
            <a:r>
              <a:rPr lang="en-GB" sz="2200" dirty="0">
                <a:solidFill>
                  <a:schemeClr val="accent5">
                    <a:lumMod val="50000"/>
                  </a:schemeClr>
                </a:solidFill>
              </a:rPr>
              <a:t> o l f</a:t>
            </a:r>
          </a:p>
        </p:txBody>
      </p:sp>
      <p:pic>
        <p:nvPicPr>
          <p:cNvPr id="34" name="Picture 33">
            <a:extLst>
              <a:ext uri="{FF2B5EF4-FFF2-40B4-BE49-F238E27FC236}">
                <a16:creationId xmlns:a16="http://schemas.microsoft.com/office/drawing/2014/main" id="{37AB1B13-96D0-4D21-85B6-3CFFB28C7CCA}"/>
              </a:ext>
            </a:extLst>
          </p:cNvPr>
          <p:cNvPicPr>
            <a:picLocks noChangeAspect="1"/>
          </p:cNvPicPr>
          <p:nvPr/>
        </p:nvPicPr>
        <p:blipFill>
          <a:blip r:embed="rId10"/>
          <a:stretch>
            <a:fillRect/>
          </a:stretch>
        </p:blipFill>
        <p:spPr>
          <a:xfrm>
            <a:off x="5427506" y="3436018"/>
            <a:ext cx="926327" cy="569854"/>
          </a:xfrm>
          <a:prstGeom prst="rect">
            <a:avLst/>
          </a:prstGeom>
        </p:spPr>
      </p:pic>
      <p:sp>
        <p:nvSpPr>
          <p:cNvPr id="35" name="TextBox 34">
            <a:extLst>
              <a:ext uri="{FF2B5EF4-FFF2-40B4-BE49-F238E27FC236}">
                <a16:creationId xmlns:a16="http://schemas.microsoft.com/office/drawing/2014/main" id="{0EBE6D85-132D-4946-BA9F-37396F4F091C}"/>
              </a:ext>
            </a:extLst>
          </p:cNvPr>
          <p:cNvSpPr txBox="1"/>
          <p:nvPr/>
        </p:nvSpPr>
        <p:spPr>
          <a:xfrm>
            <a:off x="6496790" y="3543410"/>
            <a:ext cx="3480619" cy="430887"/>
          </a:xfrm>
          <a:prstGeom prst="rect">
            <a:avLst/>
          </a:prstGeom>
          <a:noFill/>
        </p:spPr>
        <p:txBody>
          <a:bodyPr wrap="square" rtlCol="0">
            <a:spAutoFit/>
          </a:bodyPr>
          <a:lstStyle/>
          <a:p>
            <a:r>
              <a:rPr lang="en-GB" sz="2200" b="1" dirty="0">
                <a:solidFill>
                  <a:schemeClr val="accent5">
                    <a:lumMod val="50000"/>
                  </a:schemeClr>
                </a:solidFill>
              </a:rPr>
              <a:t>w</a:t>
            </a:r>
            <a:r>
              <a:rPr lang="en-GB" sz="2200" dirty="0">
                <a:solidFill>
                  <a:schemeClr val="accent5">
                    <a:lumMod val="50000"/>
                  </a:schemeClr>
                </a:solidFill>
              </a:rPr>
              <a:t> i e   </a:t>
            </a:r>
            <a:r>
              <a:rPr lang="en-GB" sz="2200" b="1" dirty="0">
                <a:solidFill>
                  <a:schemeClr val="accent5">
                    <a:lumMod val="50000"/>
                  </a:schemeClr>
                </a:solidFill>
              </a:rPr>
              <a:t>v</a:t>
            </a:r>
            <a:r>
              <a:rPr lang="en-GB" sz="2200" dirty="0">
                <a:solidFill>
                  <a:schemeClr val="accent5">
                    <a:lumMod val="50000"/>
                  </a:schemeClr>
                </a:solidFill>
              </a:rPr>
              <a:t> </a:t>
            </a:r>
            <a:r>
              <a:rPr lang="en-GB" sz="2200" dirty="0" err="1">
                <a:solidFill>
                  <a:schemeClr val="accent5">
                    <a:lumMod val="50000"/>
                  </a:schemeClr>
                </a:solidFill>
              </a:rPr>
              <a:t>i</a:t>
            </a:r>
            <a:r>
              <a:rPr lang="en-GB" sz="2200" dirty="0">
                <a:solidFill>
                  <a:schemeClr val="accent5">
                    <a:lumMod val="50000"/>
                  </a:schemeClr>
                </a:solidFill>
              </a:rPr>
              <a:t> e l e ?</a:t>
            </a:r>
          </a:p>
        </p:txBody>
      </p:sp>
      <p:pic>
        <p:nvPicPr>
          <p:cNvPr id="36" name="Picture 28" descr="Image result for 24 clipart">
            <a:extLst>
              <a:ext uri="{FF2B5EF4-FFF2-40B4-BE49-F238E27FC236}">
                <a16:creationId xmlns:a16="http://schemas.microsoft.com/office/drawing/2014/main" id="{7EA0534D-C84E-48B2-80B5-F5E8404C1A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71211" y="4478819"/>
            <a:ext cx="638915" cy="5643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6E4E2D0-A160-4C87-995D-C7FA026311D8}"/>
              </a:ext>
            </a:extLst>
          </p:cNvPr>
          <p:cNvSpPr txBox="1"/>
          <p:nvPr/>
        </p:nvSpPr>
        <p:spPr>
          <a:xfrm>
            <a:off x="6486121" y="4536885"/>
            <a:ext cx="3480619" cy="430887"/>
          </a:xfrm>
          <a:prstGeom prst="rect">
            <a:avLst/>
          </a:prstGeom>
          <a:noFill/>
        </p:spPr>
        <p:txBody>
          <a:bodyPr wrap="square" rtlCol="0">
            <a:spAutoFit/>
          </a:bodyPr>
          <a:lstStyle/>
          <a:p>
            <a:r>
              <a:rPr lang="en-GB" sz="2200" b="1" dirty="0">
                <a:solidFill>
                  <a:schemeClr val="accent5">
                    <a:lumMod val="50000"/>
                  </a:schemeClr>
                </a:solidFill>
              </a:rPr>
              <a:t>v </a:t>
            </a:r>
            <a:r>
              <a:rPr lang="en-GB" sz="2200" dirty="0" err="1">
                <a:solidFill>
                  <a:schemeClr val="accent5">
                    <a:lumMod val="50000"/>
                  </a:schemeClr>
                </a:solidFill>
              </a:rPr>
              <a:t>i</a:t>
            </a:r>
            <a:r>
              <a:rPr lang="en-GB" sz="2200" dirty="0">
                <a:solidFill>
                  <a:schemeClr val="accent5">
                    <a:lumMod val="50000"/>
                  </a:schemeClr>
                </a:solidFill>
              </a:rPr>
              <a:t> e r u n d z </a:t>
            </a:r>
            <a:r>
              <a:rPr lang="en-GB" sz="2200" b="1" dirty="0">
                <a:solidFill>
                  <a:schemeClr val="accent5">
                    <a:lumMod val="50000"/>
                  </a:schemeClr>
                </a:solidFill>
              </a:rPr>
              <a:t>w</a:t>
            </a:r>
            <a:r>
              <a:rPr lang="en-GB" sz="2200" dirty="0">
                <a:solidFill>
                  <a:schemeClr val="accent5">
                    <a:lumMod val="50000"/>
                  </a:schemeClr>
                </a:solidFill>
              </a:rPr>
              <a:t> a n z </a:t>
            </a:r>
            <a:r>
              <a:rPr lang="en-GB" sz="2200" dirty="0" err="1">
                <a:solidFill>
                  <a:schemeClr val="accent5">
                    <a:lumMod val="50000"/>
                  </a:schemeClr>
                </a:solidFill>
              </a:rPr>
              <a:t>i</a:t>
            </a:r>
            <a:r>
              <a:rPr lang="en-GB" sz="2200" dirty="0">
                <a:solidFill>
                  <a:schemeClr val="accent5">
                    <a:lumMod val="50000"/>
                  </a:schemeClr>
                </a:solidFill>
              </a:rPr>
              <a:t> g</a:t>
            </a:r>
          </a:p>
        </p:txBody>
      </p:sp>
      <p:sp>
        <p:nvSpPr>
          <p:cNvPr id="39" name="Rectangle 38">
            <a:extLst>
              <a:ext uri="{FF2B5EF4-FFF2-40B4-BE49-F238E27FC236}">
                <a16:creationId xmlns:a16="http://schemas.microsoft.com/office/drawing/2014/main" id="{5E329BC7-C4AD-4139-9A62-362035E697EB}"/>
              </a:ext>
            </a:extLst>
          </p:cNvPr>
          <p:cNvSpPr/>
          <p:nvPr/>
        </p:nvSpPr>
        <p:spPr>
          <a:xfrm>
            <a:off x="727831" y="5429221"/>
            <a:ext cx="583796" cy="5223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A576267E-EFA8-44F8-8562-A98000C1074E}"/>
              </a:ext>
            </a:extLst>
          </p:cNvPr>
          <p:cNvSpPr txBox="1"/>
          <p:nvPr/>
        </p:nvSpPr>
        <p:spPr>
          <a:xfrm>
            <a:off x="1485438" y="5506028"/>
            <a:ext cx="3480619" cy="430887"/>
          </a:xfrm>
          <a:prstGeom prst="rect">
            <a:avLst/>
          </a:prstGeom>
          <a:noFill/>
        </p:spPr>
        <p:txBody>
          <a:bodyPr wrap="square" rtlCol="0">
            <a:spAutoFit/>
          </a:bodyPr>
          <a:lstStyle/>
          <a:p>
            <a:r>
              <a:rPr lang="en-GB" sz="2200" dirty="0">
                <a:solidFill>
                  <a:schemeClr val="accent5">
                    <a:lumMod val="50000"/>
                  </a:schemeClr>
                </a:solidFill>
              </a:rPr>
              <a:t>d a s   </a:t>
            </a:r>
            <a:r>
              <a:rPr lang="en-GB" sz="2200" b="1" dirty="0">
                <a:solidFill>
                  <a:schemeClr val="accent5">
                    <a:lumMod val="50000"/>
                  </a:schemeClr>
                </a:solidFill>
              </a:rPr>
              <a:t>V</a:t>
            </a:r>
            <a:r>
              <a:rPr lang="en-GB" sz="2200" dirty="0">
                <a:solidFill>
                  <a:schemeClr val="accent5">
                    <a:lumMod val="50000"/>
                  </a:schemeClr>
                </a:solidFill>
              </a:rPr>
              <a:t> </a:t>
            </a:r>
            <a:r>
              <a:rPr lang="en-GB" sz="2200" dirty="0" err="1">
                <a:solidFill>
                  <a:schemeClr val="accent5">
                    <a:lumMod val="50000"/>
                  </a:schemeClr>
                </a:solidFill>
              </a:rPr>
              <a:t>i</a:t>
            </a:r>
            <a:r>
              <a:rPr lang="en-GB" sz="2200" dirty="0">
                <a:solidFill>
                  <a:schemeClr val="accent5">
                    <a:lumMod val="50000"/>
                  </a:schemeClr>
                </a:solidFill>
              </a:rPr>
              <a:t> e r e c k</a:t>
            </a:r>
          </a:p>
        </p:txBody>
      </p:sp>
      <p:pic>
        <p:nvPicPr>
          <p:cNvPr id="14338" name="Picture 2" descr="Cold, Cool, Hot, Icon, Measure, Measurement, Symbol">
            <a:extLst>
              <a:ext uri="{FF2B5EF4-FFF2-40B4-BE49-F238E27FC236}">
                <a16:creationId xmlns:a16="http://schemas.microsoft.com/office/drawing/2014/main" id="{0CC9149F-012C-4A48-A71B-91C2197397D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43932" y="5398877"/>
            <a:ext cx="346928" cy="69385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4853D89-8792-4469-95DA-C7264680C7C8}"/>
              </a:ext>
            </a:extLst>
          </p:cNvPr>
          <p:cNvSpPr txBox="1"/>
          <p:nvPr/>
        </p:nvSpPr>
        <p:spPr>
          <a:xfrm>
            <a:off x="6496790" y="5530361"/>
            <a:ext cx="3480619" cy="430887"/>
          </a:xfrm>
          <a:prstGeom prst="rect">
            <a:avLst/>
          </a:prstGeom>
          <a:noFill/>
        </p:spPr>
        <p:txBody>
          <a:bodyPr wrap="square" rtlCol="0">
            <a:spAutoFit/>
          </a:bodyPr>
          <a:lstStyle/>
          <a:p>
            <a:r>
              <a:rPr lang="en-GB" sz="2200" b="1" dirty="0">
                <a:solidFill>
                  <a:schemeClr val="accent5">
                    <a:lumMod val="50000"/>
                  </a:schemeClr>
                </a:solidFill>
              </a:rPr>
              <a:t>w</a:t>
            </a:r>
            <a:r>
              <a:rPr lang="en-GB" sz="2200" dirty="0">
                <a:solidFill>
                  <a:schemeClr val="accent5">
                    <a:lumMod val="50000"/>
                  </a:schemeClr>
                </a:solidFill>
              </a:rPr>
              <a:t> a r m</a:t>
            </a:r>
          </a:p>
        </p:txBody>
      </p:sp>
      <p:sp>
        <p:nvSpPr>
          <p:cNvPr id="51" name="Rectangle 50"/>
          <p:cNvSpPr/>
          <p:nvPr/>
        </p:nvSpPr>
        <p:spPr>
          <a:xfrm>
            <a:off x="10792073" y="1312991"/>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2"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53"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54"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55"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65" name="Rectangle 64"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6"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67" name="Rectangle 66"/>
          <p:cNvSpPr/>
          <p:nvPr/>
        </p:nvSpPr>
        <p:spPr>
          <a:xfrm>
            <a:off x="9982147" y="549388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Straight Connector 67"/>
          <p:cNvCxnSpPr/>
          <p:nvPr/>
        </p:nvCxnSpPr>
        <p:spPr>
          <a:xfrm>
            <a:off x="10103675" y="5489143"/>
            <a:ext cx="5256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10813222" y="133721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72"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91099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53"/>
                                        </p:tgtEl>
                                      </p:cBhvr>
                                    </p:animEffect>
                                    <p:set>
                                      <p:cBhvr>
                                        <p:cTn id="7" dur="1" fill="hold">
                                          <p:stCondLst>
                                            <p:cond delay="58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T1.1 Week 5 Slides 5-7; 39-44</a:t>
            </a: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Week 2 Slide 11 </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65707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79369"/>
            <a:ext cx="11885212" cy="11301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Jetzt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hat Heidi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ein</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bisschen</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Angst. Wo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ist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Wolfgang?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Sie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telefoniert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mit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Wolfgang</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Er</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sagt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GB" sz="2400" dirty="0">
                <a:solidFill>
                  <a:schemeClr val="accent1">
                    <a:lumMod val="50000"/>
                  </a:schemeClr>
                </a:solidFill>
              </a:rPr>
              <a:t>„</a:t>
            </a:r>
            <a:r>
              <a:rPr lang="en-GB" sz="2400" dirty="0" err="1">
                <a:solidFill>
                  <a:schemeClr val="accent1">
                    <a:lumMod val="50000"/>
                  </a:schemeClr>
                </a:solidFill>
              </a:rPr>
              <a:t>Jaaa</a:t>
            </a:r>
            <a:r>
              <a:rPr lang="en-GB" sz="2400" dirty="0">
                <a:solidFill>
                  <a:schemeClr val="accent1">
                    <a:lumMod val="50000"/>
                  </a:schemeClr>
                </a:solidFill>
              </a:rPr>
              <a:t> … ich </a:t>
            </a:r>
            <a:r>
              <a:rPr lang="en-GB" sz="2400" dirty="0" err="1">
                <a:solidFill>
                  <a:schemeClr val="accent1">
                    <a:lumMod val="50000"/>
                  </a:schemeClr>
                </a:solidFill>
              </a:rPr>
              <a:t>brauche</a:t>
            </a:r>
            <a:r>
              <a:rPr lang="en-GB" sz="2400" dirty="0">
                <a:solidFill>
                  <a:schemeClr val="accent1">
                    <a:lumMod val="50000"/>
                  </a:schemeClr>
                </a:solidFill>
              </a:rPr>
              <a:t> </a:t>
            </a:r>
            <a:r>
              <a:rPr lang="en-GB" sz="2400" dirty="0" err="1">
                <a:solidFill>
                  <a:schemeClr val="accent1">
                    <a:lumMod val="50000"/>
                  </a:schemeClr>
                </a:solidFill>
              </a:rPr>
              <a:t>eine</a:t>
            </a:r>
            <a:r>
              <a:rPr lang="en-GB" sz="2400" dirty="0">
                <a:solidFill>
                  <a:schemeClr val="accent1">
                    <a:lumMod val="50000"/>
                  </a:schemeClr>
                </a:solidFill>
              </a:rPr>
              <a:t> …“  </a:t>
            </a:r>
            <a:endPar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7" name="TextBox 16">
            <a:extLst>
              <a:ext uri="{FF2B5EF4-FFF2-40B4-BE49-F238E27FC236}">
                <a16:creationId xmlns:a16="http://schemas.microsoft.com/office/drawing/2014/main" id="{24DE4C35-3379-4897-A7DD-1CDA83543417}"/>
              </a:ext>
            </a:extLst>
          </p:cNvPr>
          <p:cNvSpPr txBox="1"/>
          <p:nvPr/>
        </p:nvSpPr>
        <p:spPr>
          <a:xfrm>
            <a:off x="4694312" y="3365862"/>
            <a:ext cx="2445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 </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Wei</a:t>
            </a:r>
            <a:r>
              <a:rPr kumimoji="0" lang="en-GB" sz="3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le</a:t>
            </a:r>
            <a:endPar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D31685EC-B4CB-489D-AF60-0A64F70AF7B5}"/>
              </a:ext>
            </a:extLst>
          </p:cNvPr>
          <p:cNvSpPr txBox="1"/>
          <p:nvPr/>
        </p:nvSpPr>
        <p:spPr>
          <a:xfrm>
            <a:off x="7381228" y="3356964"/>
            <a:ext cx="23543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 </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vie</a:t>
            </a:r>
            <a:r>
              <a:rPr kumimoji="0" lang="en-GB" sz="3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le</a:t>
            </a:r>
            <a:endPar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43" name="Oval 42">
            <a:extLst>
              <a:ext uri="{FF2B5EF4-FFF2-40B4-BE49-F238E27FC236}">
                <a16:creationId xmlns:a16="http://schemas.microsoft.com/office/drawing/2014/main" id="{EF9001DA-9CAF-4C2E-BF6A-4351305817C8}"/>
              </a:ext>
            </a:extLst>
          </p:cNvPr>
          <p:cNvSpPr/>
          <p:nvPr/>
        </p:nvSpPr>
        <p:spPr>
          <a:xfrm>
            <a:off x="691876" y="5484197"/>
            <a:ext cx="1107151" cy="328753"/>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3" name="Picture 22">
            <a:extLst>
              <a:ext uri="{FF2B5EF4-FFF2-40B4-BE49-F238E27FC236}">
                <a16:creationId xmlns:a16="http://schemas.microsoft.com/office/drawing/2014/main" id="{625940DA-D514-4751-B535-172A74646519}"/>
              </a:ext>
            </a:extLst>
          </p:cNvPr>
          <p:cNvPicPr>
            <a:picLocks noChangeAspect="1"/>
          </p:cNvPicPr>
          <p:nvPr/>
        </p:nvPicPr>
        <p:blipFill>
          <a:blip r:embed="rId4"/>
          <a:stretch>
            <a:fillRect/>
          </a:stretch>
        </p:blipFill>
        <p:spPr>
          <a:xfrm flipH="1">
            <a:off x="300038" y="3649352"/>
            <a:ext cx="1671531" cy="2335376"/>
          </a:xfrm>
          <a:prstGeom prst="rect">
            <a:avLst/>
          </a:prstGeom>
        </p:spPr>
      </p:pic>
      <p:pic>
        <p:nvPicPr>
          <p:cNvPr id="8194" name="Picture 2" descr="Phone Clip Art">
            <a:extLst>
              <a:ext uri="{FF2B5EF4-FFF2-40B4-BE49-F238E27FC236}">
                <a16:creationId xmlns:a16="http://schemas.microsoft.com/office/drawing/2014/main" id="{4E578272-388F-4556-9D97-80CEE74D59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0291" y="4707893"/>
            <a:ext cx="1107151" cy="1129979"/>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A5FB5531-5769-4014-9E7E-0E40988EB042}"/>
              </a:ext>
            </a:extLst>
          </p:cNvPr>
          <p:cNvSpPr/>
          <p:nvPr/>
        </p:nvSpPr>
        <p:spPr>
          <a:xfrm>
            <a:off x="3533614" y="2897169"/>
            <a:ext cx="6369803" cy="1504365"/>
          </a:xfrm>
          <a:prstGeom prst="wedgeRoundRectCallout">
            <a:avLst>
              <a:gd name="adj1" fmla="val -63198"/>
              <a:gd name="adj2" fmla="val 52422"/>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Oval 24">
            <a:extLst>
              <a:ext uri="{FF2B5EF4-FFF2-40B4-BE49-F238E27FC236}">
                <a16:creationId xmlns:a16="http://schemas.microsoft.com/office/drawing/2014/main" id="{7C6850BB-2C29-4A15-9CB5-84E0F3D19627}"/>
              </a:ext>
            </a:extLst>
          </p:cNvPr>
          <p:cNvSpPr/>
          <p:nvPr/>
        </p:nvSpPr>
        <p:spPr>
          <a:xfrm>
            <a:off x="4629605" y="3268831"/>
            <a:ext cx="2081290"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Action Button: Custom 16">
            <a:hlinkClick r:id="" action="ppaction://noaction" highlightClick="1">
              <a:snd r:embed="rId6" name="weile.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8</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3136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6 Slides 2-3 </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70401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4682861" y="362334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710018" y="3677401"/>
            <a:ext cx="2542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Kreuzlingen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5845418" y="315252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7648594" y="533602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4274214" y="246335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3197973" y="347554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p:cNvSpPr/>
          <p:nvPr/>
        </p:nvSpPr>
        <p:spPr>
          <a:xfrm>
            <a:off x="6208211" y="445399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3128535" y="251560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p:cNvSpPr/>
          <p:nvPr/>
        </p:nvSpPr>
        <p:spPr>
          <a:xfrm>
            <a:off x="3958626" y="274517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7454217" y="3047774"/>
            <a:ext cx="3440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Friedrichshafen</a:t>
            </a:r>
          </a:p>
        </p:txBody>
      </p:sp>
      <p:sp>
        <p:nvSpPr>
          <p:cNvPr id="18" name="TextBox 17"/>
          <p:cNvSpPr txBox="1"/>
          <p:nvPr/>
        </p:nvSpPr>
        <p:spPr>
          <a:xfrm>
            <a:off x="5873384" y="2645265"/>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Hagnau</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p:cNvSpPr txBox="1"/>
          <p:nvPr/>
        </p:nvSpPr>
        <p:spPr>
          <a:xfrm>
            <a:off x="6390939" y="5440526"/>
            <a:ext cx="2284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Altenrhein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TextBox 19"/>
          <p:cNvSpPr txBox="1"/>
          <p:nvPr/>
        </p:nvSpPr>
        <p:spPr>
          <a:xfrm>
            <a:off x="4909805" y="179113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Wallhausen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p:cNvSpPr txBox="1"/>
          <p:nvPr/>
        </p:nvSpPr>
        <p:spPr>
          <a:xfrm>
            <a:off x="1662233" y="3791757"/>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Steckborn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p:cNvSpPr txBox="1"/>
          <p:nvPr/>
        </p:nvSpPr>
        <p:spPr>
          <a:xfrm>
            <a:off x="4536449" y="4348539"/>
            <a:ext cx="2300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Romanshorn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p:cNvSpPr txBox="1"/>
          <p:nvPr/>
        </p:nvSpPr>
        <p:spPr>
          <a:xfrm>
            <a:off x="1746295" y="2226906"/>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Radolfzell</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p:cNvSpPr txBox="1"/>
          <p:nvPr/>
        </p:nvSpPr>
        <p:spPr>
          <a:xfrm>
            <a:off x="2197156" y="1807851"/>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Allensbach</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Action Button: Custom 24">
            <a:hlinkClick r:id="" action="ppaction://noaction" highlightClick="1">
              <a:snd r:embed="rId5" name="2. 1. Kreuzlingen.wav"/>
            </a:hlinkClick>
          </p:cNvPr>
          <p:cNvSpPr/>
          <p:nvPr/>
        </p:nvSpPr>
        <p:spPr>
          <a:xfrm>
            <a:off x="3381655" y="37588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Action Button: Custom 26">
            <a:hlinkClick r:id="" action="ppaction://noaction" highlightClick="1">
              <a:snd r:embed="rId6" name="2. 3. Radolfzell.wav"/>
            </a:hlinkClick>
          </p:cNvPr>
          <p:cNvSpPr/>
          <p:nvPr/>
        </p:nvSpPr>
        <p:spPr>
          <a:xfrm>
            <a:off x="1474879" y="230487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Action Button: Custom 27">
            <a:hlinkClick r:id="" action="ppaction://noaction" highlightClick="1">
              <a:snd r:embed="rId7" name="2. 4. Allensbach.wav"/>
            </a:hlinkClick>
          </p:cNvPr>
          <p:cNvSpPr/>
          <p:nvPr/>
        </p:nvSpPr>
        <p:spPr>
          <a:xfrm>
            <a:off x="1892851" y="187280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9" name="Action Button: Custom 28">
            <a:hlinkClick r:id="" action="ppaction://noaction" highlightClick="1"/>
          </p:cNvPr>
          <p:cNvSpPr/>
          <p:nvPr/>
        </p:nvSpPr>
        <p:spPr>
          <a:xfrm>
            <a:off x="4589295" y="18700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0" name="Action Button: Custom 29">
            <a:hlinkClick r:id="" action="ppaction://noaction" highlightClick="1">
              <a:snd r:embed="rId8" name="2. 6. Hagnau.wav"/>
            </a:hlinkClick>
          </p:cNvPr>
          <p:cNvSpPr/>
          <p:nvPr/>
        </p:nvSpPr>
        <p:spPr>
          <a:xfrm>
            <a:off x="5562347" y="27197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1" name="Action Button: Custom 30">
            <a:hlinkClick r:id="" action="ppaction://noaction" highlightClick="1">
              <a:snd r:embed="rId9" name="2. 7. Friedrichshafen.wav"/>
            </a:hlinkClick>
          </p:cNvPr>
          <p:cNvSpPr/>
          <p:nvPr/>
        </p:nvSpPr>
        <p:spPr>
          <a:xfrm>
            <a:off x="7174773" y="310478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2" name="Action Button: Custom 31">
            <a:hlinkClick r:id="" action="ppaction://noaction" highlightClick="1">
              <a:snd r:embed="rId10" name="2. 8. Altenrhein.wav"/>
            </a:hlinkClick>
          </p:cNvPr>
          <p:cNvSpPr/>
          <p:nvPr/>
        </p:nvSpPr>
        <p:spPr>
          <a:xfrm>
            <a:off x="6102840" y="550909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3" name="Action Button: Custom 32">
            <a:hlinkClick r:id="" action="ppaction://noaction" highlightClick="1"/>
          </p:cNvPr>
          <p:cNvSpPr/>
          <p:nvPr/>
        </p:nvSpPr>
        <p:spPr>
          <a:xfrm>
            <a:off x="4238606" y="442694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44" name="Action Button: Custom 24">
            <a:hlinkClick r:id="" action="ppaction://noaction" highlightClick="1">
              <a:snd r:embed="rId11" name="2. 2. Steckborn.wav"/>
            </a:hlinkClick>
            <a:extLst>
              <a:ext uri="{FF2B5EF4-FFF2-40B4-BE49-F238E27FC236}">
                <a16:creationId xmlns:a16="http://schemas.microsoft.com/office/drawing/2014/main" id="{E56C3004-E6FA-49F3-B12D-655F2D168FF0}"/>
              </a:ext>
            </a:extLst>
          </p:cNvPr>
          <p:cNvSpPr/>
          <p:nvPr/>
        </p:nvSpPr>
        <p:spPr>
          <a:xfrm>
            <a:off x="1329378" y="386032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 name="Right Arrow 2"/>
          <p:cNvSpPr/>
          <p:nvPr/>
        </p:nvSpPr>
        <p:spPr>
          <a:xfrm rot="2716782">
            <a:off x="3334232" y="2387875"/>
            <a:ext cx="684300" cy="134045"/>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ight Arrow 44"/>
          <p:cNvSpPr/>
          <p:nvPr/>
        </p:nvSpPr>
        <p:spPr>
          <a:xfrm rot="8183223">
            <a:off x="4333067" y="2265798"/>
            <a:ext cx="378504"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ight Arrow 45"/>
          <p:cNvSpPr/>
          <p:nvPr/>
        </p:nvSpPr>
        <p:spPr>
          <a:xfrm rot="18933156">
            <a:off x="2902125" y="3666328"/>
            <a:ext cx="324000" cy="130242"/>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53" name="Group 52"/>
          <p:cNvGrpSpPr/>
          <p:nvPr/>
        </p:nvGrpSpPr>
        <p:grpSpPr>
          <a:xfrm>
            <a:off x="4044078" y="3694640"/>
            <a:ext cx="313200" cy="326565"/>
            <a:chOff x="4044078" y="3694640"/>
            <a:chExt cx="313200" cy="326565"/>
          </a:xfrm>
        </p:grpSpPr>
        <p:sp>
          <p:nvSpPr>
            <p:cNvPr id="26" name="Rectangle 2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4" name="Group 53"/>
          <p:cNvGrpSpPr/>
          <p:nvPr/>
        </p:nvGrpSpPr>
        <p:grpSpPr>
          <a:xfrm>
            <a:off x="1739065" y="3814675"/>
            <a:ext cx="228858" cy="326565"/>
            <a:chOff x="4044078" y="3694640"/>
            <a:chExt cx="313200" cy="326565"/>
          </a:xfrm>
        </p:grpSpPr>
        <p:sp>
          <p:nvSpPr>
            <p:cNvPr id="55" name="Rectangle 54"/>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55"/>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8" name="Group 57"/>
          <p:cNvGrpSpPr/>
          <p:nvPr/>
        </p:nvGrpSpPr>
        <p:grpSpPr>
          <a:xfrm>
            <a:off x="2615219" y="2251249"/>
            <a:ext cx="114414" cy="326565"/>
            <a:chOff x="4044078" y="3694640"/>
            <a:chExt cx="313200" cy="326565"/>
          </a:xfrm>
        </p:grpSpPr>
        <p:sp>
          <p:nvSpPr>
            <p:cNvPr id="59" name="Rectangle 58"/>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59"/>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2" name="Group 61"/>
          <p:cNvGrpSpPr/>
          <p:nvPr/>
        </p:nvGrpSpPr>
        <p:grpSpPr>
          <a:xfrm>
            <a:off x="3360589" y="1896006"/>
            <a:ext cx="313089" cy="260231"/>
            <a:chOff x="4044078" y="3760974"/>
            <a:chExt cx="313200" cy="260231"/>
          </a:xfrm>
        </p:grpSpPr>
        <p:sp>
          <p:nvSpPr>
            <p:cNvPr id="63" name="Rectangle 62"/>
            <p:cNvSpPr/>
            <p:nvPr/>
          </p:nvSpPr>
          <p:spPr>
            <a:xfrm>
              <a:off x="4044078" y="3760974"/>
              <a:ext cx="313200" cy="260231"/>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6" name="Group 65"/>
          <p:cNvGrpSpPr/>
          <p:nvPr/>
        </p:nvGrpSpPr>
        <p:grpSpPr>
          <a:xfrm>
            <a:off x="5002499" y="1870063"/>
            <a:ext cx="230400" cy="270518"/>
            <a:chOff x="4044078" y="3750687"/>
            <a:chExt cx="313200" cy="270518"/>
          </a:xfrm>
        </p:grpSpPr>
        <p:sp>
          <p:nvSpPr>
            <p:cNvPr id="67" name="Rectangle 66"/>
            <p:cNvSpPr/>
            <p:nvPr/>
          </p:nvSpPr>
          <p:spPr>
            <a:xfrm>
              <a:off x="4044078" y="3750687"/>
              <a:ext cx="313200" cy="270518"/>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9" name="Group 68"/>
          <p:cNvGrpSpPr/>
          <p:nvPr/>
        </p:nvGrpSpPr>
        <p:grpSpPr>
          <a:xfrm>
            <a:off x="6620930" y="2667555"/>
            <a:ext cx="314182" cy="326565"/>
            <a:chOff x="4044078" y="3694640"/>
            <a:chExt cx="313200" cy="326565"/>
          </a:xfrm>
        </p:grpSpPr>
        <p:sp>
          <p:nvSpPr>
            <p:cNvPr id="70" name="Rectangle 69"/>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ectangle 70"/>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ectangle 71"/>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3" name="Group 72"/>
          <p:cNvGrpSpPr/>
          <p:nvPr/>
        </p:nvGrpSpPr>
        <p:grpSpPr>
          <a:xfrm>
            <a:off x="7747511" y="3070640"/>
            <a:ext cx="224564" cy="326565"/>
            <a:chOff x="4044078" y="3694640"/>
            <a:chExt cx="313200" cy="326565"/>
          </a:xfrm>
        </p:grpSpPr>
        <p:sp>
          <p:nvSpPr>
            <p:cNvPr id="74" name="Rectangle 73"/>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74"/>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75"/>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7" name="Group 76"/>
          <p:cNvGrpSpPr/>
          <p:nvPr/>
        </p:nvGrpSpPr>
        <p:grpSpPr>
          <a:xfrm>
            <a:off x="8283122" y="3070311"/>
            <a:ext cx="304774" cy="326565"/>
            <a:chOff x="4044078" y="3694640"/>
            <a:chExt cx="313200" cy="326565"/>
          </a:xfrm>
        </p:grpSpPr>
        <p:sp>
          <p:nvSpPr>
            <p:cNvPr id="78" name="Rectangle 77"/>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Rectangle 78"/>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Rectangle 79"/>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1" name="Group 80"/>
          <p:cNvGrpSpPr/>
          <p:nvPr/>
        </p:nvGrpSpPr>
        <p:grpSpPr>
          <a:xfrm>
            <a:off x="7357789" y="5520640"/>
            <a:ext cx="216000" cy="268960"/>
            <a:chOff x="4044078" y="3752245"/>
            <a:chExt cx="313200" cy="268960"/>
          </a:xfrm>
        </p:grpSpPr>
        <p:sp>
          <p:nvSpPr>
            <p:cNvPr id="82" name="Rectangle 81"/>
            <p:cNvSpPr/>
            <p:nvPr/>
          </p:nvSpPr>
          <p:spPr>
            <a:xfrm>
              <a:off x="4044078" y="3752245"/>
              <a:ext cx="313200" cy="26896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Rectangle 82"/>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Rectangle 83"/>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5" name="Group 84"/>
          <p:cNvGrpSpPr/>
          <p:nvPr/>
        </p:nvGrpSpPr>
        <p:grpSpPr>
          <a:xfrm>
            <a:off x="4626230" y="4370471"/>
            <a:ext cx="154800" cy="326565"/>
            <a:chOff x="4044078" y="3694640"/>
            <a:chExt cx="313200" cy="326565"/>
          </a:xfrm>
        </p:grpSpPr>
        <p:sp>
          <p:nvSpPr>
            <p:cNvPr id="86" name="Rectangle 8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Rectangle 8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89"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8657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5235224" y="3925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705809" y="3999588"/>
            <a:ext cx="1530910" cy="400110"/>
          </a:xfrm>
          <a:prstGeom prst="rect">
            <a:avLst/>
          </a:prstGeom>
          <a:noFill/>
        </p:spPr>
        <p:txBody>
          <a:bodyPr wrap="square" rtlCol="0">
            <a:spAutoFit/>
          </a:bodyPr>
          <a:lstStyle/>
          <a:p>
            <a:r>
              <a:rPr lang="en-GB" sz="2000" b="1" dirty="0" err="1">
                <a:solidFill>
                  <a:schemeClr val="accent1">
                    <a:lumMod val="50000"/>
                  </a:schemeClr>
                </a:solidFill>
              </a:rPr>
              <a:t>Altnau</a:t>
            </a:r>
            <a:endParaRPr lang="en-GB" sz="2000" b="1" dirty="0">
              <a:solidFill>
                <a:schemeClr val="accent1">
                  <a:lumMod val="50000"/>
                </a:schemeClr>
              </a:solidFill>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7147951" y="5459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9126665" y="5141214"/>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814487" y="153455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825142" y="3336808"/>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2179831" y="332867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3917667" y="303944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7672423" y="3277215"/>
            <a:ext cx="3440702" cy="400110"/>
          </a:xfrm>
          <a:prstGeom prst="rect">
            <a:avLst/>
          </a:prstGeom>
          <a:noFill/>
        </p:spPr>
        <p:txBody>
          <a:bodyPr wrap="square" rtlCol="0">
            <a:spAutoFit/>
          </a:bodyPr>
          <a:lstStyle/>
          <a:p>
            <a:r>
              <a:rPr lang="en-GB" sz="2000" b="1" dirty="0">
                <a:solidFill>
                  <a:schemeClr val="accent1">
                    <a:lumMod val="50000"/>
                  </a:schemeClr>
                </a:solidFill>
              </a:rPr>
              <a:t>Friedrichshafen</a:t>
            </a:r>
          </a:p>
        </p:txBody>
      </p:sp>
      <p:sp>
        <p:nvSpPr>
          <p:cNvPr id="18" name="TextBox 17"/>
          <p:cNvSpPr txBox="1"/>
          <p:nvPr/>
        </p:nvSpPr>
        <p:spPr>
          <a:xfrm>
            <a:off x="6339685" y="5524055"/>
            <a:ext cx="1958273" cy="400110"/>
          </a:xfrm>
          <a:prstGeom prst="rect">
            <a:avLst/>
          </a:prstGeom>
          <a:noFill/>
        </p:spPr>
        <p:txBody>
          <a:bodyPr wrap="square" rtlCol="0">
            <a:spAutoFit/>
          </a:bodyPr>
          <a:lstStyle/>
          <a:p>
            <a:r>
              <a:rPr lang="en-GB" sz="2000" b="1" dirty="0">
                <a:solidFill>
                  <a:schemeClr val="accent1">
                    <a:lumMod val="50000"/>
                  </a:schemeClr>
                </a:solidFill>
              </a:rPr>
              <a:t>Rorschach</a:t>
            </a:r>
          </a:p>
        </p:txBody>
      </p:sp>
      <p:sp>
        <p:nvSpPr>
          <p:cNvPr id="19" name="TextBox 18"/>
          <p:cNvSpPr txBox="1"/>
          <p:nvPr/>
        </p:nvSpPr>
        <p:spPr>
          <a:xfrm>
            <a:off x="9647702" y="4977099"/>
            <a:ext cx="2284151" cy="400110"/>
          </a:xfrm>
          <a:prstGeom prst="rect">
            <a:avLst/>
          </a:prstGeom>
          <a:noFill/>
        </p:spPr>
        <p:txBody>
          <a:bodyPr wrap="square" rtlCol="0">
            <a:spAutoFit/>
          </a:bodyPr>
          <a:lstStyle/>
          <a:p>
            <a:r>
              <a:rPr lang="en-GB" sz="2000" b="1" dirty="0" err="1">
                <a:solidFill>
                  <a:schemeClr val="accent1">
                    <a:lumMod val="50000"/>
                  </a:schemeClr>
                </a:solidFill>
              </a:rPr>
              <a:t>Bregenz</a:t>
            </a:r>
            <a:endParaRPr lang="en-GB" sz="2000" b="1" dirty="0">
              <a:solidFill>
                <a:schemeClr val="accent1">
                  <a:lumMod val="50000"/>
                </a:schemeClr>
              </a:solidFill>
            </a:endParaRPr>
          </a:p>
        </p:txBody>
      </p:sp>
      <p:sp>
        <p:nvSpPr>
          <p:cNvPr id="20" name="TextBox 19"/>
          <p:cNvSpPr txBox="1"/>
          <p:nvPr/>
        </p:nvSpPr>
        <p:spPr>
          <a:xfrm>
            <a:off x="4365529" y="1368528"/>
            <a:ext cx="1958273" cy="400110"/>
          </a:xfrm>
          <a:prstGeom prst="rect">
            <a:avLst/>
          </a:prstGeom>
          <a:noFill/>
        </p:spPr>
        <p:txBody>
          <a:bodyPr wrap="square" rtlCol="0">
            <a:spAutoFit/>
          </a:bodyPr>
          <a:lstStyle/>
          <a:p>
            <a:r>
              <a:rPr lang="en-GB" sz="2000" b="1" dirty="0">
                <a:solidFill>
                  <a:schemeClr val="accent1">
                    <a:lumMod val="50000"/>
                  </a:schemeClr>
                </a:solidFill>
              </a:rPr>
              <a:t>Ludwigshafen</a:t>
            </a:r>
          </a:p>
        </p:txBody>
      </p:sp>
      <p:sp>
        <p:nvSpPr>
          <p:cNvPr id="21" name="TextBox 20"/>
          <p:cNvSpPr txBox="1"/>
          <p:nvPr/>
        </p:nvSpPr>
        <p:spPr>
          <a:xfrm>
            <a:off x="3418736" y="3456171"/>
            <a:ext cx="1958273" cy="400110"/>
          </a:xfrm>
          <a:prstGeom prst="rect">
            <a:avLst/>
          </a:prstGeom>
          <a:noFill/>
        </p:spPr>
        <p:txBody>
          <a:bodyPr wrap="square" rtlCol="0">
            <a:spAutoFit/>
          </a:bodyPr>
          <a:lstStyle/>
          <a:p>
            <a:r>
              <a:rPr lang="en-GB" sz="2000" b="1" dirty="0" err="1">
                <a:solidFill>
                  <a:schemeClr val="accent1">
                    <a:lumMod val="50000"/>
                  </a:schemeClr>
                </a:solidFill>
              </a:rPr>
              <a:t>Reichenau</a:t>
            </a:r>
            <a:endParaRPr lang="en-GB" sz="2000" b="1" dirty="0">
              <a:solidFill>
                <a:schemeClr val="accent1">
                  <a:lumMod val="50000"/>
                </a:schemeClr>
              </a:solidFill>
            </a:endParaRPr>
          </a:p>
        </p:txBody>
      </p:sp>
      <p:sp>
        <p:nvSpPr>
          <p:cNvPr id="22" name="TextBox 21"/>
          <p:cNvSpPr txBox="1"/>
          <p:nvPr/>
        </p:nvSpPr>
        <p:spPr>
          <a:xfrm>
            <a:off x="5362892" y="3358136"/>
            <a:ext cx="2300614" cy="400110"/>
          </a:xfrm>
          <a:prstGeom prst="rect">
            <a:avLst/>
          </a:prstGeom>
          <a:noFill/>
        </p:spPr>
        <p:txBody>
          <a:bodyPr wrap="square" rtlCol="0">
            <a:spAutoFit/>
          </a:bodyPr>
          <a:lstStyle/>
          <a:p>
            <a:r>
              <a:rPr lang="en-GB" sz="2000" b="1" dirty="0">
                <a:solidFill>
                  <a:schemeClr val="accent1">
                    <a:lumMod val="50000"/>
                  </a:schemeClr>
                </a:solidFill>
              </a:rPr>
              <a:t>Konstanz</a:t>
            </a:r>
          </a:p>
        </p:txBody>
      </p:sp>
      <p:sp>
        <p:nvSpPr>
          <p:cNvPr id="23" name="TextBox 22"/>
          <p:cNvSpPr txBox="1"/>
          <p:nvPr/>
        </p:nvSpPr>
        <p:spPr>
          <a:xfrm>
            <a:off x="429853" y="3447489"/>
            <a:ext cx="2213534" cy="400110"/>
          </a:xfrm>
          <a:prstGeom prst="rect">
            <a:avLst/>
          </a:prstGeom>
          <a:noFill/>
        </p:spPr>
        <p:txBody>
          <a:bodyPr wrap="square" rtlCol="0">
            <a:spAutoFit/>
          </a:bodyPr>
          <a:lstStyle/>
          <a:p>
            <a:r>
              <a:rPr lang="en-GB" sz="2000" b="1" dirty="0">
                <a:solidFill>
                  <a:schemeClr val="accent1">
                    <a:lumMod val="50000"/>
                  </a:schemeClr>
                </a:solidFill>
              </a:rPr>
              <a:t>Stein am </a:t>
            </a:r>
            <a:r>
              <a:rPr lang="en-GB" sz="2000" b="1" dirty="0" err="1">
                <a:solidFill>
                  <a:schemeClr val="accent1">
                    <a:lumMod val="50000"/>
                  </a:schemeClr>
                </a:solidFill>
              </a:rPr>
              <a:t>Rhein</a:t>
            </a:r>
            <a:endParaRPr lang="en-GB" sz="2000" b="1" dirty="0">
              <a:solidFill>
                <a:schemeClr val="accent1">
                  <a:lumMod val="50000"/>
                </a:schemeClr>
              </a:solidFill>
            </a:endParaRPr>
          </a:p>
        </p:txBody>
      </p:sp>
      <p:sp>
        <p:nvSpPr>
          <p:cNvPr id="25" name="Action Button: Custom 24">
            <a:hlinkClick r:id="" action="ppaction://noaction" highlightClick="1">
              <a:snd r:embed="rId5" name="Deutschland.wav"/>
            </a:hlinkClick>
          </p:cNvPr>
          <p:cNvSpPr/>
          <p:nvPr/>
        </p:nvSpPr>
        <p:spPr>
          <a:xfrm>
            <a:off x="6807298" y="173443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26" name="Action Button: Custom 25">
            <a:hlinkClick r:id="" action="ppaction://noaction" highlightClick="1">
              <a:snd r:embed="rId6" name="Reichenau.wav"/>
            </a:hlinkClick>
          </p:cNvPr>
          <p:cNvSpPr/>
          <p:nvPr/>
        </p:nvSpPr>
        <p:spPr>
          <a:xfrm>
            <a:off x="3148402" y="351878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7</a:t>
            </a:r>
          </a:p>
        </p:txBody>
      </p:sp>
      <p:sp>
        <p:nvSpPr>
          <p:cNvPr id="27" name="Action Button: Custom 26">
            <a:hlinkClick r:id="" action="ppaction://noaction" highlightClick="1">
              <a:snd r:embed="rId7" name="Bregenz.wav"/>
            </a:hlinkClick>
          </p:cNvPr>
          <p:cNvSpPr/>
          <p:nvPr/>
        </p:nvSpPr>
        <p:spPr>
          <a:xfrm>
            <a:off x="9317237" y="50456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28" name="Action Button: Custom 27">
            <a:hlinkClick r:id="" action="ppaction://noaction" highlightClick="1">
              <a:snd r:embed="rId8" name="Stein am Rhein.wav"/>
            </a:hlinkClick>
          </p:cNvPr>
          <p:cNvSpPr/>
          <p:nvPr/>
        </p:nvSpPr>
        <p:spPr>
          <a:xfrm>
            <a:off x="141754" y="350952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8</a:t>
            </a:r>
          </a:p>
        </p:txBody>
      </p:sp>
      <p:sp>
        <p:nvSpPr>
          <p:cNvPr id="29" name="Action Button: Custom 28">
            <a:hlinkClick r:id="" action="ppaction://noaction" highlightClick="1">
              <a:snd r:embed="rId9" name="Ludwigshafen.wav"/>
            </a:hlinkClick>
          </p:cNvPr>
          <p:cNvSpPr/>
          <p:nvPr/>
        </p:nvSpPr>
        <p:spPr>
          <a:xfrm>
            <a:off x="4022170" y="143615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9</a:t>
            </a:r>
          </a:p>
        </p:txBody>
      </p:sp>
      <p:sp>
        <p:nvSpPr>
          <p:cNvPr id="30" name="Action Button: Custom 29">
            <a:hlinkClick r:id="" action="ppaction://noaction" highlightClick="1">
              <a:snd r:embed="rId10" name="Konstanz.wav"/>
            </a:hlinkClick>
          </p:cNvPr>
          <p:cNvSpPr/>
          <p:nvPr/>
        </p:nvSpPr>
        <p:spPr>
          <a:xfrm>
            <a:off x="5071363" y="341434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31" name="Action Button: Custom 30">
            <a:hlinkClick r:id="" action="ppaction://noaction" highlightClick="1">
              <a:snd r:embed="rId11" name="Friedrichshafen.wav"/>
            </a:hlinkClick>
          </p:cNvPr>
          <p:cNvSpPr/>
          <p:nvPr/>
        </p:nvSpPr>
        <p:spPr>
          <a:xfrm>
            <a:off x="7384324" y="3340686"/>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32" name="Action Button: Custom 31">
            <a:hlinkClick r:id="" action="ppaction://noaction" highlightClick="1">
              <a:snd r:embed="rId12" name="Rorschach.wav"/>
            </a:hlinkClick>
          </p:cNvPr>
          <p:cNvSpPr/>
          <p:nvPr/>
        </p:nvSpPr>
        <p:spPr>
          <a:xfrm>
            <a:off x="6028652" y="5590835"/>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
        <p:nvSpPr>
          <p:cNvPr id="33" name="Action Button: Custom 32">
            <a:hlinkClick r:id="" action="ppaction://noaction" highlightClick="1">
              <a:snd r:embed="rId13" name="Altnau.wav"/>
            </a:hlinkClick>
          </p:cNvPr>
          <p:cNvSpPr/>
          <p:nvPr/>
        </p:nvSpPr>
        <p:spPr>
          <a:xfrm>
            <a:off x="4430753" y="406815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5</a:t>
            </a:r>
          </a:p>
        </p:txBody>
      </p:sp>
      <p:sp>
        <p:nvSpPr>
          <p:cNvPr id="35" name="Right Arrow 34"/>
          <p:cNvSpPr/>
          <p:nvPr/>
        </p:nvSpPr>
        <p:spPr>
          <a:xfrm rot="16724732">
            <a:off x="3770938" y="3303629"/>
            <a:ext cx="360000"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11">
            <a:extLst>
              <a:ext uri="{FF2B5EF4-FFF2-40B4-BE49-F238E27FC236}">
                <a16:creationId xmlns:a16="http://schemas.microsoft.com/office/drawing/2014/main" id="{483D7EB9-C2AA-4190-98DE-925F861600E9}"/>
              </a:ext>
            </a:extLst>
          </p:cNvPr>
          <p:cNvSpPr/>
          <p:nvPr/>
        </p:nvSpPr>
        <p:spPr>
          <a:xfrm>
            <a:off x="9878518" y="247046"/>
            <a:ext cx="207880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67273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T1.1 Week 7 Slides 2</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4; 18 </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96808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33" y="595473"/>
            <a:ext cx="10515600" cy="1325563"/>
          </a:xfrm>
        </p:spPr>
        <p:txBody>
          <a:bodyPr>
            <a:normAutofit fontScale="90000"/>
          </a:bodyPr>
          <a:lstStyle/>
          <a:p>
            <a:r>
              <a:rPr lang="en-GB" sz="26700" b="1" dirty="0">
                <a:solidFill>
                  <a:srgbClr val="FFCC00"/>
                </a:solidFill>
              </a:rPr>
              <a:t>w</a:t>
            </a:r>
            <a:br>
              <a:rPr lang="en-GB" sz="9600" b="1" dirty="0"/>
            </a:br>
            <a:endParaRPr lang="en-GB" dirty="0"/>
          </a:p>
        </p:txBody>
      </p:sp>
      <p:pic>
        <p:nvPicPr>
          <p:cNvPr id="4" name="Picture 3" descr="the world"/>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0272" y="465018"/>
            <a:ext cx="4791456" cy="4143731"/>
          </a:xfrm>
          <a:prstGeom prst="rect">
            <a:avLst/>
          </a:prstGeom>
        </p:spPr>
      </p:pic>
      <p:sp>
        <p:nvSpPr>
          <p:cNvPr id="2" name="Rectangle 1"/>
          <p:cNvSpPr/>
          <p:nvPr/>
        </p:nvSpPr>
        <p:spPr>
          <a:xfrm>
            <a:off x="4350170" y="4274067"/>
            <a:ext cx="34916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Tree>
    <p:extLst>
      <p:ext uri="{BB962C8B-B14F-4D97-AF65-F5344CB8AC3E}">
        <p14:creationId xmlns:p14="http://schemas.microsoft.com/office/powerpoint/2010/main" val="1412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elt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Wel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6">
            <a:extLst>
              <a:ext uri="{FF2B5EF4-FFF2-40B4-BE49-F238E27FC236}">
                <a16:creationId xmlns:a16="http://schemas.microsoft.com/office/drawing/2014/main" id="{41025C73-B7BE-47D4-9096-0617A6507B52}"/>
              </a:ext>
            </a:extLst>
          </p:cNvPr>
          <p:cNvGraphicFramePr>
            <a:graphicFrameLocks noGrp="1"/>
          </p:cNvGraphicFramePr>
          <p:nvPr/>
        </p:nvGraphicFramePr>
        <p:xfrm>
          <a:off x="1769166" y="2064434"/>
          <a:ext cx="9293701" cy="3561522"/>
        </p:xfrm>
        <a:graphic>
          <a:graphicData uri="http://schemas.openxmlformats.org/drawingml/2006/table">
            <a:tbl>
              <a:tblPr firstRow="1" bandRow="1">
                <a:tableStyleId>{00A15C55-8517-42AA-B614-E9B94910E393}</a:tableStyleId>
              </a:tblPr>
              <a:tblGrid>
                <a:gridCol w="983031">
                  <a:extLst>
                    <a:ext uri="{9D8B030D-6E8A-4147-A177-3AD203B41FA5}">
                      <a16:colId xmlns:a16="http://schemas.microsoft.com/office/drawing/2014/main" val="2607353726"/>
                    </a:ext>
                  </a:extLst>
                </a:gridCol>
                <a:gridCol w="4867803">
                  <a:extLst>
                    <a:ext uri="{9D8B030D-6E8A-4147-A177-3AD203B41FA5}">
                      <a16:colId xmlns:a16="http://schemas.microsoft.com/office/drawing/2014/main" val="1600817978"/>
                    </a:ext>
                  </a:extLst>
                </a:gridCol>
                <a:gridCol w="1680572">
                  <a:extLst>
                    <a:ext uri="{9D8B030D-6E8A-4147-A177-3AD203B41FA5}">
                      <a16:colId xmlns:a16="http://schemas.microsoft.com/office/drawing/2014/main" val="4128092149"/>
                    </a:ext>
                  </a:extLst>
                </a:gridCol>
                <a:gridCol w="1762295">
                  <a:extLst>
                    <a:ext uri="{9D8B030D-6E8A-4147-A177-3AD203B41FA5}">
                      <a16:colId xmlns:a16="http://schemas.microsoft.com/office/drawing/2014/main" val="2609792770"/>
                    </a:ext>
                  </a:extLst>
                </a:gridCol>
              </a:tblGrid>
              <a:tr h="497067">
                <a:tc>
                  <a:txBody>
                    <a:bodyPr/>
                    <a:lstStyle/>
                    <a:p>
                      <a:endParaRPr lang="en-GB" sz="2400" dirty="0"/>
                    </a:p>
                  </a:txBody>
                  <a:tcPr>
                    <a:noFill/>
                  </a:tcPr>
                </a:tc>
                <a:tc>
                  <a:txBody>
                    <a:bodyPr/>
                    <a:lstStyle/>
                    <a:p>
                      <a:endParaRPr lang="en-GB" sz="24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u="none" strike="noStrike" kern="1200" cap="none" spc="0" normalizeH="0" baseline="0" noProof="0" dirty="0">
                          <a:ln>
                            <a:noFill/>
                          </a:ln>
                          <a:solidFill>
                            <a:schemeClr val="accent5">
                              <a:lumMod val="50000"/>
                            </a:schemeClr>
                          </a:solidFill>
                          <a:effectLst/>
                          <a:uLnTx/>
                          <a:uFillTx/>
                        </a:rPr>
                        <a:t>[V]</a:t>
                      </a:r>
                      <a:endParaRPr lang="en-GB" sz="3200" b="0" dirty="0">
                        <a:solidFill>
                          <a:schemeClr val="accent5">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chemeClr val="accent5">
                              <a:lumMod val="50000"/>
                            </a:schemeClr>
                          </a:solidFill>
                        </a:rPr>
                        <a:t>[W]</a:t>
                      </a:r>
                      <a:endParaRPr lang="en-GB" sz="3200" b="0" dirty="0">
                        <a:solidFill>
                          <a:schemeClr val="accent5">
                            <a:lumMod val="50000"/>
                          </a:schemeClr>
                        </a:solidFill>
                      </a:endParaRPr>
                    </a:p>
                  </a:txBody>
                  <a:tcPr/>
                </a:tc>
                <a:extLst>
                  <a:ext uri="{0D108BD9-81ED-4DB2-BD59-A6C34878D82A}">
                    <a16:rowId xmlns:a16="http://schemas.microsoft.com/office/drawing/2014/main" val="1153431983"/>
                  </a:ext>
                </a:extLst>
              </a:tr>
              <a:tr h="497067">
                <a:tc>
                  <a:txBody>
                    <a:bodyPr/>
                    <a:lstStyle/>
                    <a:p>
                      <a:pPr algn="ctr"/>
                      <a:endParaRPr lang="en-GB" sz="2400" dirty="0">
                        <a:solidFill>
                          <a:schemeClr val="accent1">
                            <a:lumMod val="50000"/>
                          </a:schemeClr>
                        </a:solidFill>
                      </a:endParaRPr>
                    </a:p>
                  </a:txBody>
                  <a:tcPr/>
                </a:tc>
                <a:tc>
                  <a:txBody>
                    <a:bodyPr/>
                    <a:lstStyle/>
                    <a:p>
                      <a:r>
                        <a:rPr lang="en-GB" sz="2400" b="0" dirty="0" err="1">
                          <a:solidFill>
                            <a:schemeClr val="accent5">
                              <a:lumMod val="50000"/>
                            </a:schemeClr>
                          </a:solidFill>
                        </a:rPr>
                        <a:t>voll</a:t>
                      </a:r>
                      <a:r>
                        <a:rPr lang="en-GB" sz="2400" b="0" dirty="0">
                          <a:solidFill>
                            <a:schemeClr val="accent5">
                              <a:lumMod val="50000"/>
                            </a:schemeClr>
                          </a:solidFill>
                        </a:rPr>
                        <a:t> [full]</a:t>
                      </a: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Wettbewerb</a:t>
                      </a:r>
                      <a:r>
                        <a:rPr lang="en-GB" sz="2400" b="0" baseline="0">
                          <a:solidFill>
                            <a:schemeClr val="accent5">
                              <a:lumMod val="50000"/>
                            </a:schemeClr>
                          </a:solidFill>
                        </a:rPr>
                        <a:t> [</a:t>
                      </a:r>
                      <a:r>
                        <a:rPr lang="en-GB" sz="2400" b="0">
                          <a:solidFill>
                            <a:schemeClr val="accent5">
                              <a:lumMod val="50000"/>
                            </a:schemeClr>
                          </a:solidFill>
                        </a:rPr>
                        <a:t>competition]</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Ver</a:t>
                      </a:r>
                      <a:r>
                        <a:rPr lang="en-GB" sz="2400" b="0" baseline="0">
                          <a:solidFill>
                            <a:schemeClr val="accent5">
                              <a:lumMod val="50000"/>
                            </a:schemeClr>
                          </a:solidFill>
                        </a:rPr>
                        <a:t>antwortung [responsibility]</a:t>
                      </a:r>
                      <a:endParaRPr lang="en-GB" sz="2400" b="0" dirty="0">
                        <a:solidFill>
                          <a:schemeClr val="accent5">
                            <a:lumMod val="50000"/>
                          </a:schemeClr>
                        </a:solidFill>
                      </a:endParaRPr>
                    </a:p>
                  </a:txBody>
                  <a:tcPr anchor="ct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wunderbar [wonderful]</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verweisen [to refer, expel]</a:t>
                      </a:r>
                      <a:endParaRPr lang="en-GB" sz="2400" b="0" dirty="0">
                        <a:solidFill>
                          <a:schemeClr val="accent5">
                            <a:lumMod val="50000"/>
                          </a:schemeClr>
                        </a:solidFill>
                      </a:endParaRPr>
                    </a:p>
                  </a:txBody>
                  <a:tcPr anchor="ct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a:solidFill>
                            <a:schemeClr val="accent5">
                              <a:lumMod val="50000"/>
                            </a:schemeClr>
                          </a:solidFill>
                        </a:rPr>
                        <a:t>relativ [relative]</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47973" y="134835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Action Button: Custom 16">
            <a:hlinkClick r:id="" action="ppaction://noaction" highlightClick="1">
              <a:snd r:embed="rId4" name="S4_voll.wav"/>
            </a:hlinkClick>
            <a:extLst>
              <a:ext uri="{FF2B5EF4-FFF2-40B4-BE49-F238E27FC236}">
                <a16:creationId xmlns:a16="http://schemas.microsoft.com/office/drawing/2014/main" id="{C00BECFD-D258-4DBE-A35E-7D8FE9567C85}"/>
              </a:ext>
            </a:extLst>
          </p:cNvPr>
          <p:cNvSpPr/>
          <p:nvPr/>
        </p:nvSpPr>
        <p:spPr>
          <a:xfrm>
            <a:off x="1999127" y="27008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8" name="TextBox 37" descr="text box hiding answer">
            <a:extLst>
              <a:ext uri="{FF2B5EF4-FFF2-40B4-BE49-F238E27FC236}">
                <a16:creationId xmlns:a16="http://schemas.microsoft.com/office/drawing/2014/main" id="{21DAAB4C-DB11-48F6-9D7C-A622958A04F9}"/>
              </a:ext>
            </a:extLst>
          </p:cNvPr>
          <p:cNvSpPr txBox="1"/>
          <p:nvPr/>
        </p:nvSpPr>
        <p:spPr>
          <a:xfrm>
            <a:off x="2780905" y="2783642"/>
            <a:ext cx="2496809" cy="30466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Action Button: Custom 16">
            <a:hlinkClick r:id="" action="ppaction://noaction" highlightClick="1">
              <a:snd r:embed="rId5" name="S4_Wettbewerb.wav"/>
            </a:hlinkClick>
            <a:extLst>
              <a:ext uri="{FF2B5EF4-FFF2-40B4-BE49-F238E27FC236}">
                <a16:creationId xmlns:a16="http://schemas.microsoft.com/office/drawing/2014/main" id="{E0F32214-3EC8-46A0-92D2-8EB69176A6D5}"/>
              </a:ext>
            </a:extLst>
          </p:cNvPr>
          <p:cNvSpPr/>
          <p:nvPr/>
        </p:nvSpPr>
        <p:spPr>
          <a:xfrm>
            <a:off x="1999127" y="31735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1" name="TextBox 40" descr="text box hiding answer">
            <a:extLst>
              <a:ext uri="{FF2B5EF4-FFF2-40B4-BE49-F238E27FC236}">
                <a16:creationId xmlns:a16="http://schemas.microsoft.com/office/drawing/2014/main" id="{4CDD652A-586B-499E-91B4-DFE9ACFCCE9F}"/>
              </a:ext>
            </a:extLst>
          </p:cNvPr>
          <p:cNvSpPr txBox="1"/>
          <p:nvPr/>
        </p:nvSpPr>
        <p:spPr>
          <a:xfrm>
            <a:off x="2782706" y="3218144"/>
            <a:ext cx="4024493" cy="36072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2" name="Picture 41" descr="green checkmark">
            <a:extLst>
              <a:ext uri="{FF2B5EF4-FFF2-40B4-BE49-F238E27FC236}">
                <a16:creationId xmlns:a16="http://schemas.microsoft.com/office/drawing/2014/main" id="{A7125EFC-B925-4698-A057-73D63C14A7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4220" y="3287078"/>
            <a:ext cx="271128" cy="282425"/>
          </a:xfrm>
          <a:prstGeom prst="rect">
            <a:avLst/>
          </a:prstGeom>
        </p:spPr>
      </p:pic>
      <p:sp>
        <p:nvSpPr>
          <p:cNvPr id="43" name="Action Button: Custom 16">
            <a:hlinkClick r:id="" action="ppaction://noaction" highlightClick="1">
              <a:snd r:embed="rId7" name="S4_Verantwortung.wav"/>
            </a:hlinkClick>
            <a:extLst>
              <a:ext uri="{FF2B5EF4-FFF2-40B4-BE49-F238E27FC236}">
                <a16:creationId xmlns:a16="http://schemas.microsoft.com/office/drawing/2014/main" id="{646B7CC5-8C81-4BC8-90A9-E7EF92F760D4}"/>
              </a:ext>
            </a:extLst>
          </p:cNvPr>
          <p:cNvSpPr/>
          <p:nvPr/>
        </p:nvSpPr>
        <p:spPr>
          <a:xfrm>
            <a:off x="1997049" y="36841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4" name="TextBox 43" descr="text box hiding answer">
            <a:extLst>
              <a:ext uri="{FF2B5EF4-FFF2-40B4-BE49-F238E27FC236}">
                <a16:creationId xmlns:a16="http://schemas.microsoft.com/office/drawing/2014/main" id="{C9FBD3E0-77AF-45D6-8820-8DF07E222EEC}"/>
              </a:ext>
            </a:extLst>
          </p:cNvPr>
          <p:cNvSpPr txBox="1"/>
          <p:nvPr/>
        </p:nvSpPr>
        <p:spPr>
          <a:xfrm>
            <a:off x="2838329" y="3757959"/>
            <a:ext cx="4370790" cy="32223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5" name="Picture 44" descr="green checkmark">
            <a:extLst>
              <a:ext uri="{FF2B5EF4-FFF2-40B4-BE49-F238E27FC236}">
                <a16:creationId xmlns:a16="http://schemas.microsoft.com/office/drawing/2014/main" id="{8651316D-5DB3-447F-A769-0815C4E73E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9911" y="3773123"/>
            <a:ext cx="347726" cy="294294"/>
          </a:xfrm>
          <a:prstGeom prst="rect">
            <a:avLst/>
          </a:prstGeom>
        </p:spPr>
      </p:pic>
      <p:sp>
        <p:nvSpPr>
          <p:cNvPr id="46" name="Action Button: Custom 16">
            <a:hlinkClick r:id="" action="ppaction://noaction" highlightClick="1">
              <a:snd r:embed="rId8" name="S4_wunderbar.wav"/>
            </a:hlinkClick>
            <a:extLst>
              <a:ext uri="{FF2B5EF4-FFF2-40B4-BE49-F238E27FC236}">
                <a16:creationId xmlns:a16="http://schemas.microsoft.com/office/drawing/2014/main" id="{0AB7BB6C-2588-4670-9D51-3A365F04F05F}"/>
              </a:ext>
            </a:extLst>
          </p:cNvPr>
          <p:cNvSpPr/>
          <p:nvPr/>
        </p:nvSpPr>
        <p:spPr>
          <a:xfrm>
            <a:off x="1997049" y="416636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7" name="TextBox 46" descr="text box hiding answer">
            <a:extLst>
              <a:ext uri="{FF2B5EF4-FFF2-40B4-BE49-F238E27FC236}">
                <a16:creationId xmlns:a16="http://schemas.microsoft.com/office/drawing/2014/main" id="{436B5475-CD58-4716-9C1A-FA56ED5196B0}"/>
              </a:ext>
            </a:extLst>
          </p:cNvPr>
          <p:cNvSpPr txBox="1"/>
          <p:nvPr/>
        </p:nvSpPr>
        <p:spPr>
          <a:xfrm>
            <a:off x="2782707" y="4239937"/>
            <a:ext cx="3516493" cy="32242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8" name="Picture 47" descr="green checkmark">
            <a:extLst>
              <a:ext uri="{FF2B5EF4-FFF2-40B4-BE49-F238E27FC236}">
                <a16:creationId xmlns:a16="http://schemas.microsoft.com/office/drawing/2014/main" id="{7EC953E2-BF7D-4424-AF0D-CD7B025913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03468" y="4248712"/>
            <a:ext cx="282522" cy="294294"/>
          </a:xfrm>
          <a:prstGeom prst="rect">
            <a:avLst/>
          </a:prstGeom>
        </p:spPr>
      </p:pic>
      <p:sp>
        <p:nvSpPr>
          <p:cNvPr id="49" name="Action Button: Custom 16">
            <a:hlinkClick r:id="" action="ppaction://noaction" highlightClick="1">
              <a:snd r:embed="rId9" name="S4_verweisen.wav"/>
            </a:hlinkClick>
            <a:extLst>
              <a:ext uri="{FF2B5EF4-FFF2-40B4-BE49-F238E27FC236}">
                <a16:creationId xmlns:a16="http://schemas.microsoft.com/office/drawing/2014/main" id="{67E77AD9-F506-469F-A86E-EB4DCAB14C19}"/>
              </a:ext>
            </a:extLst>
          </p:cNvPr>
          <p:cNvSpPr/>
          <p:nvPr/>
        </p:nvSpPr>
        <p:spPr>
          <a:xfrm>
            <a:off x="1997049" y="468389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0" name="TextBox 49" descr="text box hiding answer">
            <a:extLst>
              <a:ext uri="{FF2B5EF4-FFF2-40B4-BE49-F238E27FC236}">
                <a16:creationId xmlns:a16="http://schemas.microsoft.com/office/drawing/2014/main" id="{9E3C67B4-123D-412F-A073-E15493BAF826}"/>
              </a:ext>
            </a:extLst>
          </p:cNvPr>
          <p:cNvSpPr txBox="1"/>
          <p:nvPr/>
        </p:nvSpPr>
        <p:spPr>
          <a:xfrm>
            <a:off x="2780905" y="4749855"/>
            <a:ext cx="3977395" cy="35983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1" name="Picture 50" descr="green checkmark">
            <a:extLst>
              <a:ext uri="{FF2B5EF4-FFF2-40B4-BE49-F238E27FC236}">
                <a16:creationId xmlns:a16="http://schemas.microsoft.com/office/drawing/2014/main" id="{B3674199-DE82-4187-9AC7-D5141E4C31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2358" y="4668988"/>
            <a:ext cx="282522" cy="294294"/>
          </a:xfrm>
          <a:prstGeom prst="rect">
            <a:avLst/>
          </a:prstGeom>
        </p:spPr>
      </p:pic>
      <p:sp>
        <p:nvSpPr>
          <p:cNvPr id="52" name="Action Button: Custom 16">
            <a:hlinkClick r:id="" action="ppaction://noaction" highlightClick="1">
              <a:snd r:embed="rId10" name="S4_relativ.wav"/>
            </a:hlinkClick>
            <a:extLst>
              <a:ext uri="{FF2B5EF4-FFF2-40B4-BE49-F238E27FC236}">
                <a16:creationId xmlns:a16="http://schemas.microsoft.com/office/drawing/2014/main" id="{42087534-5B70-4B2C-85D4-F519E6F445EF}"/>
              </a:ext>
            </a:extLst>
          </p:cNvPr>
          <p:cNvSpPr/>
          <p:nvPr/>
        </p:nvSpPr>
        <p:spPr>
          <a:xfrm>
            <a:off x="1981965" y="516982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3" name="TextBox 52" descr="text box hiding answer">
            <a:extLst>
              <a:ext uri="{FF2B5EF4-FFF2-40B4-BE49-F238E27FC236}">
                <a16:creationId xmlns:a16="http://schemas.microsoft.com/office/drawing/2014/main" id="{30F55025-8241-4CE7-A0F1-23E1BF2549DD}"/>
              </a:ext>
            </a:extLst>
          </p:cNvPr>
          <p:cNvSpPr txBox="1"/>
          <p:nvPr/>
        </p:nvSpPr>
        <p:spPr>
          <a:xfrm>
            <a:off x="2848478" y="5266477"/>
            <a:ext cx="2581292" cy="32765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4" name="Picture 53" descr="green checkmark">
            <a:extLst>
              <a:ext uri="{FF2B5EF4-FFF2-40B4-BE49-F238E27FC236}">
                <a16:creationId xmlns:a16="http://schemas.microsoft.com/office/drawing/2014/main" id="{09EA5F10-49C9-4586-B40F-2E1E47790C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2358" y="5176269"/>
            <a:ext cx="282522" cy="242398"/>
          </a:xfrm>
          <a:prstGeom prst="rect">
            <a:avLst/>
          </a:prstGeom>
        </p:spPr>
      </p:pic>
      <p:pic>
        <p:nvPicPr>
          <p:cNvPr id="64" name="Picture 63" descr="green checkmark">
            <a:extLst>
              <a:ext uri="{FF2B5EF4-FFF2-40B4-BE49-F238E27FC236}">
                <a16:creationId xmlns:a16="http://schemas.microsoft.com/office/drawing/2014/main" id="{A7125EFC-B925-4698-A057-73D63C14A7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5677" y="3285442"/>
            <a:ext cx="271128" cy="282425"/>
          </a:xfrm>
          <a:prstGeom prst="rect">
            <a:avLst/>
          </a:prstGeom>
        </p:spPr>
      </p:pic>
      <p:pic>
        <p:nvPicPr>
          <p:cNvPr id="66" name="Picture 65" descr="green checkmark">
            <a:extLst>
              <a:ext uri="{FF2B5EF4-FFF2-40B4-BE49-F238E27FC236}">
                <a16:creationId xmlns:a16="http://schemas.microsoft.com/office/drawing/2014/main" id="{B3674199-DE82-4187-9AC7-D5141E4C31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2940" y="4719787"/>
            <a:ext cx="282522" cy="294294"/>
          </a:xfrm>
          <a:prstGeom prst="rect">
            <a:avLst/>
          </a:prstGeom>
        </p:spPr>
      </p:pic>
      <p:pic>
        <p:nvPicPr>
          <p:cNvPr id="67" name="Picture 66" descr="green checkmark">
            <a:extLst>
              <a:ext uri="{FF2B5EF4-FFF2-40B4-BE49-F238E27FC236}">
                <a16:creationId xmlns:a16="http://schemas.microsoft.com/office/drawing/2014/main" id="{A7125EFC-B925-4698-A057-73D63C14A7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8341" y="2726639"/>
            <a:ext cx="271128" cy="282425"/>
          </a:xfrm>
          <a:prstGeom prst="rect">
            <a:avLst/>
          </a:prstGeom>
        </p:spPr>
      </p:pic>
      <p:pic>
        <p:nvPicPr>
          <p:cNvPr id="68" name="Picture 67" descr="green checkmark">
            <a:extLst>
              <a:ext uri="{FF2B5EF4-FFF2-40B4-BE49-F238E27FC236}">
                <a16:creationId xmlns:a16="http://schemas.microsoft.com/office/drawing/2014/main" id="{8651316D-5DB3-447F-A769-0815C4E73E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6625" y="3744899"/>
            <a:ext cx="347726" cy="294294"/>
          </a:xfrm>
          <a:prstGeom prst="rect">
            <a:avLst/>
          </a:prstGeom>
        </p:spPr>
      </p:pic>
    </p:spTree>
    <p:extLst>
      <p:ext uri="{BB962C8B-B14F-4D97-AF65-F5344CB8AC3E}">
        <p14:creationId xmlns:p14="http://schemas.microsoft.com/office/powerpoint/2010/main" val="59136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4" grpId="0" animBg="1"/>
      <p:bldP spid="47" grpId="0" animBg="1"/>
      <p:bldP spid="50" grpId="0" animBg="1"/>
      <p:bldP spid="5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6">
            <a:extLst>
              <a:ext uri="{FF2B5EF4-FFF2-40B4-BE49-F238E27FC236}">
                <a16:creationId xmlns:a16="http://schemas.microsoft.com/office/drawing/2014/main" id="{41025C73-B7BE-47D4-9096-0617A6507B52}"/>
              </a:ext>
            </a:extLst>
          </p:cNvPr>
          <p:cNvGraphicFramePr>
            <a:graphicFrameLocks noGrp="1"/>
          </p:cNvGraphicFramePr>
          <p:nvPr/>
        </p:nvGraphicFramePr>
        <p:xfrm>
          <a:off x="1769166" y="2077346"/>
          <a:ext cx="8945218" cy="3738411"/>
        </p:xfrm>
        <a:graphic>
          <a:graphicData uri="http://schemas.openxmlformats.org/drawingml/2006/table">
            <a:tbl>
              <a:tblPr firstRow="1" bandRow="1">
                <a:tableStyleId>{00A15C55-8517-42AA-B614-E9B94910E393}</a:tableStyleId>
              </a:tblPr>
              <a:tblGrid>
                <a:gridCol w="983031">
                  <a:extLst>
                    <a:ext uri="{9D8B030D-6E8A-4147-A177-3AD203B41FA5}">
                      <a16:colId xmlns:a16="http://schemas.microsoft.com/office/drawing/2014/main" val="2607353726"/>
                    </a:ext>
                  </a:extLst>
                </a:gridCol>
                <a:gridCol w="4427536">
                  <a:extLst>
                    <a:ext uri="{9D8B030D-6E8A-4147-A177-3AD203B41FA5}">
                      <a16:colId xmlns:a16="http://schemas.microsoft.com/office/drawing/2014/main" val="1600817978"/>
                    </a:ext>
                  </a:extLst>
                </a:gridCol>
                <a:gridCol w="1693334">
                  <a:extLst>
                    <a:ext uri="{9D8B030D-6E8A-4147-A177-3AD203B41FA5}">
                      <a16:colId xmlns:a16="http://schemas.microsoft.com/office/drawing/2014/main" val="4128092149"/>
                    </a:ext>
                  </a:extLst>
                </a:gridCol>
                <a:gridCol w="1841317">
                  <a:extLst>
                    <a:ext uri="{9D8B030D-6E8A-4147-A177-3AD203B41FA5}">
                      <a16:colId xmlns:a16="http://schemas.microsoft.com/office/drawing/2014/main" val="2609792770"/>
                    </a:ext>
                  </a:extLst>
                </a:gridCol>
              </a:tblGrid>
              <a:tr h="497067">
                <a:tc>
                  <a:txBody>
                    <a:bodyPr/>
                    <a:lstStyle/>
                    <a:p>
                      <a:endParaRPr lang="en-GB" sz="2400" dirty="0"/>
                    </a:p>
                  </a:txBody>
                  <a:tcPr>
                    <a:noFill/>
                  </a:tcPr>
                </a:tc>
                <a:tc>
                  <a:txBody>
                    <a:bodyPr/>
                    <a:lstStyle/>
                    <a:p>
                      <a:endParaRPr lang="en-GB" sz="24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u="none" strike="noStrike" kern="1200" cap="none" spc="0" normalizeH="0" baseline="0" noProof="0" dirty="0">
                          <a:ln>
                            <a:noFill/>
                          </a:ln>
                          <a:solidFill>
                            <a:schemeClr val="accent5">
                              <a:lumMod val="50000"/>
                            </a:schemeClr>
                          </a:solidFill>
                          <a:effectLst/>
                          <a:uLnTx/>
                          <a:uFillTx/>
                        </a:rPr>
                        <a:t>[V]</a:t>
                      </a:r>
                      <a:endParaRPr lang="en-GB" sz="3200" b="0" dirty="0">
                        <a:solidFill>
                          <a:schemeClr val="accent5">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chemeClr val="accent5">
                              <a:lumMod val="50000"/>
                            </a:schemeClr>
                          </a:solidFill>
                        </a:rPr>
                        <a:t>[W]</a:t>
                      </a:r>
                      <a:endParaRPr lang="en-GB" sz="3200" b="0" dirty="0">
                        <a:solidFill>
                          <a:schemeClr val="accent5">
                            <a:lumMod val="50000"/>
                          </a:schemeClr>
                        </a:solidFill>
                      </a:endParaRPr>
                    </a:p>
                  </a:txBody>
                  <a:tcPr/>
                </a:tc>
                <a:extLst>
                  <a:ext uri="{0D108BD9-81ED-4DB2-BD59-A6C34878D82A}">
                    <a16:rowId xmlns:a16="http://schemas.microsoft.com/office/drawing/2014/main" val="1153431983"/>
                  </a:ext>
                </a:extLst>
              </a:tr>
              <a:tr h="497067">
                <a:tc>
                  <a:txBody>
                    <a:bodyPr/>
                    <a:lstStyle/>
                    <a:p>
                      <a:pPr algn="ctr"/>
                      <a:endParaRPr lang="en-GB" sz="2400" dirty="0">
                        <a:solidFill>
                          <a:schemeClr val="accent1">
                            <a:lumMod val="50000"/>
                          </a:schemeClr>
                        </a:solidFill>
                      </a:endParaRPr>
                    </a:p>
                  </a:txBody>
                  <a:tcPr/>
                </a:tc>
                <a:tc>
                  <a:txBody>
                    <a:bodyPr/>
                    <a:lstStyle/>
                    <a:p>
                      <a:r>
                        <a:rPr lang="en-GB" sz="2400" b="0" dirty="0" err="1">
                          <a:solidFill>
                            <a:schemeClr val="accent5">
                              <a:lumMod val="50000"/>
                            </a:schemeClr>
                          </a:solidFill>
                        </a:rPr>
                        <a:t>verwenden</a:t>
                      </a:r>
                      <a:r>
                        <a:rPr lang="en-GB" sz="2400" b="0" dirty="0">
                          <a:solidFill>
                            <a:schemeClr val="accent5">
                              <a:lumMod val="50000"/>
                            </a:schemeClr>
                          </a:solidFill>
                        </a:rPr>
                        <a:t> [to use]</a:t>
                      </a: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aktiv [active]</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weltweit [worldwide]</a:t>
                      </a:r>
                      <a:endParaRPr lang="en-GB" sz="2400" b="0" dirty="0">
                        <a:solidFill>
                          <a:schemeClr val="accent5">
                            <a:lumMod val="50000"/>
                          </a:schemeClr>
                        </a:solidFill>
                      </a:endParaRPr>
                    </a:p>
                  </a:txBody>
                  <a:tcPr anchor="ct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accent5">
                              <a:lumMod val="50000"/>
                            </a:schemeClr>
                          </a:solidFill>
                        </a:rPr>
                        <a:t>warnen [to warn]</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344197191"/>
                  </a:ext>
                </a:extLst>
              </a:tr>
              <a:tr h="673956">
                <a:tc>
                  <a:txBody>
                    <a:bodyPr/>
                    <a:lstStyle/>
                    <a:p>
                      <a:pPr algn="ctr"/>
                      <a:endParaRPr lang="en-GB" sz="2400" dirty="0">
                        <a:solidFill>
                          <a:schemeClr val="accent1">
                            <a:lumMod val="50000"/>
                          </a:schemeClr>
                        </a:solidFill>
                      </a:endParaRPr>
                    </a:p>
                  </a:txBody>
                  <a:tcPr/>
                </a:tc>
                <a:tc>
                  <a:txBody>
                    <a:bodyPr/>
                    <a:lstStyle/>
                    <a:p>
                      <a:r>
                        <a:rPr lang="en-GB" sz="2200" b="0">
                          <a:solidFill>
                            <a:schemeClr val="accent5">
                              <a:lumMod val="50000"/>
                            </a:schemeClr>
                          </a:solidFill>
                        </a:rPr>
                        <a:t>verschwinden [to disappear]</a:t>
                      </a:r>
                      <a:endParaRPr lang="en-GB" sz="2200" b="0" dirty="0">
                        <a:solidFill>
                          <a:schemeClr val="accent5">
                            <a:lumMod val="50000"/>
                          </a:schemeClr>
                        </a:solidFill>
                      </a:endParaRPr>
                    </a:p>
                  </a:txBody>
                  <a:tcPr anchor="ct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a:solidFill>
                            <a:schemeClr val="accent5">
                              <a:lumMod val="50000"/>
                            </a:schemeClr>
                          </a:solidFill>
                        </a:rPr>
                        <a:t>Verwandte [relative]</a:t>
                      </a:r>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38" name="TextBox 37" descr="text box hiding answer">
            <a:extLst>
              <a:ext uri="{FF2B5EF4-FFF2-40B4-BE49-F238E27FC236}">
                <a16:creationId xmlns:a16="http://schemas.microsoft.com/office/drawing/2014/main" id="{21DAAB4C-DB11-48F6-9D7C-A622958A04F9}"/>
              </a:ext>
            </a:extLst>
          </p:cNvPr>
          <p:cNvSpPr txBox="1"/>
          <p:nvPr/>
        </p:nvSpPr>
        <p:spPr>
          <a:xfrm>
            <a:off x="2774116" y="2719831"/>
            <a:ext cx="3015170" cy="42268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4CDD652A-586B-499E-91B4-DFE9ACFCCE9F}"/>
              </a:ext>
            </a:extLst>
          </p:cNvPr>
          <p:cNvSpPr txBox="1"/>
          <p:nvPr/>
        </p:nvSpPr>
        <p:spPr>
          <a:xfrm>
            <a:off x="2602510" y="3208966"/>
            <a:ext cx="3115084" cy="40289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C9FBD3E0-77AF-45D6-8820-8DF07E222EEC}"/>
              </a:ext>
            </a:extLst>
          </p:cNvPr>
          <p:cNvSpPr txBox="1"/>
          <p:nvPr/>
        </p:nvSpPr>
        <p:spPr>
          <a:xfrm>
            <a:off x="2839084" y="3704735"/>
            <a:ext cx="3210024" cy="37612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descr="text box hiding answer">
            <a:extLst>
              <a:ext uri="{FF2B5EF4-FFF2-40B4-BE49-F238E27FC236}">
                <a16:creationId xmlns:a16="http://schemas.microsoft.com/office/drawing/2014/main" id="{436B5475-CD58-4716-9C1A-FA56ED5196B0}"/>
              </a:ext>
            </a:extLst>
          </p:cNvPr>
          <p:cNvSpPr txBox="1"/>
          <p:nvPr/>
        </p:nvSpPr>
        <p:spPr>
          <a:xfrm>
            <a:off x="2774116" y="4274131"/>
            <a:ext cx="2943478" cy="32705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9E3C67B4-123D-412F-A073-E15493BAF826}"/>
              </a:ext>
            </a:extLst>
          </p:cNvPr>
          <p:cNvSpPr txBox="1"/>
          <p:nvPr/>
        </p:nvSpPr>
        <p:spPr>
          <a:xfrm>
            <a:off x="2681472" y="4677091"/>
            <a:ext cx="4125728" cy="48592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30F55025-8241-4CE7-A0F1-23E1BF2549DD}"/>
              </a:ext>
            </a:extLst>
          </p:cNvPr>
          <p:cNvSpPr txBox="1"/>
          <p:nvPr/>
        </p:nvSpPr>
        <p:spPr>
          <a:xfrm>
            <a:off x="2810940" y="5388826"/>
            <a:ext cx="3238168" cy="35343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47973" y="134835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9" name="Picture 38" descr="green checkmark">
            <a:extLst>
              <a:ext uri="{FF2B5EF4-FFF2-40B4-BE49-F238E27FC236}">
                <a16:creationId xmlns:a16="http://schemas.microsoft.com/office/drawing/2014/main" id="{0D828A4C-64A9-4A0A-8D92-950D388836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5834" y="2767440"/>
            <a:ext cx="282522" cy="294294"/>
          </a:xfrm>
          <a:prstGeom prst="rect">
            <a:avLst/>
          </a:prstGeom>
        </p:spPr>
      </p:pic>
      <p:pic>
        <p:nvPicPr>
          <p:cNvPr id="42" name="Picture 41" descr="green checkmark">
            <a:extLst>
              <a:ext uri="{FF2B5EF4-FFF2-40B4-BE49-F238E27FC236}">
                <a16:creationId xmlns:a16="http://schemas.microsoft.com/office/drawing/2014/main" id="{A7125EFC-B925-4698-A057-73D63C14A7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92" y="3234636"/>
            <a:ext cx="282522" cy="294294"/>
          </a:xfrm>
          <a:prstGeom prst="rect">
            <a:avLst/>
          </a:prstGeom>
        </p:spPr>
      </p:pic>
      <p:pic>
        <p:nvPicPr>
          <p:cNvPr id="45" name="Picture 44" descr="green checkmark">
            <a:extLst>
              <a:ext uri="{FF2B5EF4-FFF2-40B4-BE49-F238E27FC236}">
                <a16:creationId xmlns:a16="http://schemas.microsoft.com/office/drawing/2014/main" id="{8651316D-5DB3-447F-A769-0815C4E73E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1188" y="3711543"/>
            <a:ext cx="282522" cy="294294"/>
          </a:xfrm>
          <a:prstGeom prst="rect">
            <a:avLst/>
          </a:prstGeom>
        </p:spPr>
      </p:pic>
      <p:pic>
        <p:nvPicPr>
          <p:cNvPr id="48" name="Picture 47" descr="green checkmark">
            <a:extLst>
              <a:ext uri="{FF2B5EF4-FFF2-40B4-BE49-F238E27FC236}">
                <a16:creationId xmlns:a16="http://schemas.microsoft.com/office/drawing/2014/main" id="{7EC953E2-BF7D-4424-AF0D-CD7B02591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8964" y="4224813"/>
            <a:ext cx="282522" cy="294294"/>
          </a:xfrm>
          <a:prstGeom prst="rect">
            <a:avLst/>
          </a:prstGeom>
        </p:spPr>
      </p:pic>
      <p:pic>
        <p:nvPicPr>
          <p:cNvPr id="51" name="Picture 50" descr="green checkmark">
            <a:extLst>
              <a:ext uri="{FF2B5EF4-FFF2-40B4-BE49-F238E27FC236}">
                <a16:creationId xmlns:a16="http://schemas.microsoft.com/office/drawing/2014/main" id="{B3674199-DE82-4187-9AC7-D5141E4C31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2449" y="4734752"/>
            <a:ext cx="282522" cy="294294"/>
          </a:xfrm>
          <a:prstGeom prst="rect">
            <a:avLst/>
          </a:prstGeom>
        </p:spPr>
      </p:pic>
      <p:pic>
        <p:nvPicPr>
          <p:cNvPr id="54" name="Picture 53" descr="green checkmark">
            <a:extLst>
              <a:ext uri="{FF2B5EF4-FFF2-40B4-BE49-F238E27FC236}">
                <a16:creationId xmlns:a16="http://schemas.microsoft.com/office/drawing/2014/main" id="{09EA5F10-49C9-4586-B40F-2E1E47790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92" y="5398725"/>
            <a:ext cx="282522" cy="300912"/>
          </a:xfrm>
          <a:prstGeom prst="rect">
            <a:avLst/>
          </a:prstGeom>
        </p:spPr>
      </p:pic>
      <p:pic>
        <p:nvPicPr>
          <p:cNvPr id="59" name="Picture 58" descr="green checkmark">
            <a:extLst>
              <a:ext uri="{FF2B5EF4-FFF2-40B4-BE49-F238E27FC236}">
                <a16:creationId xmlns:a16="http://schemas.microsoft.com/office/drawing/2014/main" id="{A7125EFC-B925-4698-A057-73D63C14A7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3786" y="2712244"/>
            <a:ext cx="271128" cy="267976"/>
          </a:xfrm>
          <a:prstGeom prst="rect">
            <a:avLst/>
          </a:prstGeom>
        </p:spPr>
      </p:pic>
      <p:pic>
        <p:nvPicPr>
          <p:cNvPr id="55" name="Picture 54" descr="green checkmark">
            <a:extLst>
              <a:ext uri="{FF2B5EF4-FFF2-40B4-BE49-F238E27FC236}">
                <a16:creationId xmlns:a16="http://schemas.microsoft.com/office/drawing/2014/main" id="{8651316D-5DB3-447F-A769-0815C4E73E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8356" y="3707136"/>
            <a:ext cx="282522" cy="294294"/>
          </a:xfrm>
          <a:prstGeom prst="rect">
            <a:avLst/>
          </a:prstGeom>
        </p:spPr>
      </p:pic>
      <p:pic>
        <p:nvPicPr>
          <p:cNvPr id="56" name="Picture 55" descr="green checkmark">
            <a:extLst>
              <a:ext uri="{FF2B5EF4-FFF2-40B4-BE49-F238E27FC236}">
                <a16:creationId xmlns:a16="http://schemas.microsoft.com/office/drawing/2014/main" id="{B3674199-DE82-4187-9AC7-D5141E4C31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92" y="4785605"/>
            <a:ext cx="282522" cy="294294"/>
          </a:xfrm>
          <a:prstGeom prst="rect">
            <a:avLst/>
          </a:prstGeom>
        </p:spPr>
      </p:pic>
      <p:pic>
        <p:nvPicPr>
          <p:cNvPr id="57" name="Picture 56" descr="green checkmark">
            <a:extLst>
              <a:ext uri="{FF2B5EF4-FFF2-40B4-BE49-F238E27FC236}">
                <a16:creationId xmlns:a16="http://schemas.microsoft.com/office/drawing/2014/main" id="{09EA5F10-49C9-4586-B40F-2E1E47790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8317" y="5370205"/>
            <a:ext cx="282522" cy="300912"/>
          </a:xfrm>
          <a:prstGeom prst="rect">
            <a:avLst/>
          </a:prstGeom>
        </p:spPr>
      </p:pic>
      <p:sp>
        <p:nvSpPr>
          <p:cNvPr id="6" name="Rounded Rectangular Callout 5"/>
          <p:cNvSpPr/>
          <p:nvPr/>
        </p:nvSpPr>
        <p:spPr>
          <a:xfrm>
            <a:off x="3000741" y="3234636"/>
            <a:ext cx="3902539" cy="2154092"/>
          </a:xfrm>
          <a:prstGeom prst="wedgeRoundRectCallout">
            <a:avLst/>
          </a:prstGeom>
          <a:solidFill>
            <a:srgbClr val="11507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a:p>
            <a:pPr algn="ctr"/>
            <a:r>
              <a:rPr lang="en-GB" sz="2000" dirty="0"/>
              <a:t>The following German words, borrowed from the English, pronounce ‘v’ in the English way:</a:t>
            </a:r>
          </a:p>
          <a:p>
            <a:pPr algn="ctr"/>
            <a:r>
              <a:rPr lang="en-GB" sz="2000" dirty="0"/>
              <a:t>Inter</a:t>
            </a:r>
            <a:r>
              <a:rPr lang="en-GB" sz="2000" b="1" dirty="0"/>
              <a:t>v</a:t>
            </a:r>
            <a:r>
              <a:rPr lang="en-GB" sz="2000" dirty="0"/>
              <a:t>iew</a:t>
            </a:r>
          </a:p>
          <a:p>
            <a:pPr algn="ctr"/>
            <a:r>
              <a:rPr lang="en-GB" sz="2000" dirty="0"/>
              <a:t>Uni</a:t>
            </a:r>
            <a:r>
              <a:rPr lang="en-GB" sz="2000" b="1" dirty="0"/>
              <a:t>v</a:t>
            </a:r>
            <a:r>
              <a:rPr lang="en-GB" sz="2000" dirty="0"/>
              <a:t>ersität</a:t>
            </a:r>
          </a:p>
          <a:p>
            <a:pPr algn="ctr"/>
            <a:r>
              <a:rPr lang="en-GB" sz="2000" dirty="0" err="1"/>
              <a:t>Akti</a:t>
            </a:r>
            <a:r>
              <a:rPr lang="en-GB" sz="2000" b="1" dirty="0" err="1"/>
              <a:t>v</a:t>
            </a:r>
            <a:r>
              <a:rPr lang="en-GB" sz="2000" dirty="0" err="1"/>
              <a:t>ität</a:t>
            </a:r>
            <a:endParaRPr lang="en-GB" sz="2000" dirty="0"/>
          </a:p>
          <a:p>
            <a:pPr algn="ctr"/>
            <a:endParaRPr lang="en-GB" dirty="0"/>
          </a:p>
        </p:txBody>
      </p:sp>
      <p:sp>
        <p:nvSpPr>
          <p:cNvPr id="58" name="Action Button: Custom 16">
            <a:hlinkClick r:id="" action="ppaction://noaction" highlightClick="1">
              <a:snd r:embed="rId5" name="S18_verwenden.wav"/>
            </a:hlinkClick>
            <a:extLst>
              <a:ext uri="{FF2B5EF4-FFF2-40B4-BE49-F238E27FC236}">
                <a16:creationId xmlns:a16="http://schemas.microsoft.com/office/drawing/2014/main" id="{C00BECFD-D258-4DBE-A35E-7D8FE9567C85}"/>
              </a:ext>
            </a:extLst>
          </p:cNvPr>
          <p:cNvSpPr/>
          <p:nvPr/>
        </p:nvSpPr>
        <p:spPr>
          <a:xfrm>
            <a:off x="1999127" y="27008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0" name="Action Button: Custom 16">
            <a:hlinkClick r:id="" action="ppaction://noaction" highlightClick="1">
              <a:snd r:embed="rId6" name="S18_aktiv.wav"/>
            </a:hlinkClick>
            <a:extLst>
              <a:ext uri="{FF2B5EF4-FFF2-40B4-BE49-F238E27FC236}">
                <a16:creationId xmlns:a16="http://schemas.microsoft.com/office/drawing/2014/main" id="{E0F32214-3EC8-46A0-92D2-8EB69176A6D5}"/>
              </a:ext>
            </a:extLst>
          </p:cNvPr>
          <p:cNvSpPr/>
          <p:nvPr/>
        </p:nvSpPr>
        <p:spPr>
          <a:xfrm>
            <a:off x="1999127" y="31735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1" name="Action Button: Custom 16">
            <a:hlinkClick r:id="" action="ppaction://noaction" highlightClick="1">
              <a:snd r:embed="rId7" name="S18_weltweit.wav"/>
            </a:hlinkClick>
            <a:extLst>
              <a:ext uri="{FF2B5EF4-FFF2-40B4-BE49-F238E27FC236}">
                <a16:creationId xmlns:a16="http://schemas.microsoft.com/office/drawing/2014/main" id="{646B7CC5-8C81-4BC8-90A9-E7EF92F760D4}"/>
              </a:ext>
            </a:extLst>
          </p:cNvPr>
          <p:cNvSpPr/>
          <p:nvPr/>
        </p:nvSpPr>
        <p:spPr>
          <a:xfrm>
            <a:off x="1997049" y="368486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2" name="Action Button: Custom 16">
            <a:hlinkClick r:id="" action="ppaction://noaction" highlightClick="1">
              <a:snd r:embed="rId8" name="S18_warnen.wav"/>
            </a:hlinkClick>
            <a:extLst>
              <a:ext uri="{FF2B5EF4-FFF2-40B4-BE49-F238E27FC236}">
                <a16:creationId xmlns:a16="http://schemas.microsoft.com/office/drawing/2014/main" id="{0AB7BB6C-2588-4670-9D51-3A365F04F05F}"/>
              </a:ext>
            </a:extLst>
          </p:cNvPr>
          <p:cNvSpPr/>
          <p:nvPr/>
        </p:nvSpPr>
        <p:spPr>
          <a:xfrm>
            <a:off x="1997049" y="41920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3" name="Action Button: Custom 16">
            <a:hlinkClick r:id="" action="ppaction://noaction" highlightClick="1">
              <a:snd r:embed="rId9" name="S18_verschwinden.wav"/>
            </a:hlinkClick>
            <a:extLst>
              <a:ext uri="{FF2B5EF4-FFF2-40B4-BE49-F238E27FC236}">
                <a16:creationId xmlns:a16="http://schemas.microsoft.com/office/drawing/2014/main" id="{67E77AD9-F506-469F-A86E-EB4DCAB14C19}"/>
              </a:ext>
            </a:extLst>
          </p:cNvPr>
          <p:cNvSpPr/>
          <p:nvPr/>
        </p:nvSpPr>
        <p:spPr>
          <a:xfrm>
            <a:off x="1997049" y="47955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4" name="Action Button: Custom 16">
            <a:hlinkClick r:id="" action="ppaction://noaction" highlightClick="1">
              <a:snd r:embed="rId10" name="S18_Verwandte.wav"/>
            </a:hlinkClick>
            <a:extLst>
              <a:ext uri="{FF2B5EF4-FFF2-40B4-BE49-F238E27FC236}">
                <a16:creationId xmlns:a16="http://schemas.microsoft.com/office/drawing/2014/main" id="{42087534-5B70-4B2C-85D4-F519E6F445EF}"/>
              </a:ext>
            </a:extLst>
          </p:cNvPr>
          <p:cNvSpPr/>
          <p:nvPr/>
        </p:nvSpPr>
        <p:spPr>
          <a:xfrm>
            <a:off x="1997049" y="53708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38237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4" grpId="0" animBg="1"/>
      <p:bldP spid="47" grpId="0" animBg="1"/>
      <p:bldP spid="50" grpId="0" animBg="1"/>
      <p:bldP spid="53"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T3.1 Week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6 Slides 30-36</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52863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33" y="595473"/>
            <a:ext cx="10515600" cy="1325563"/>
          </a:xfrm>
        </p:spPr>
        <p:txBody>
          <a:bodyPr>
            <a:normAutofit fontScale="90000"/>
          </a:bodyPr>
          <a:lstStyle/>
          <a:p>
            <a:r>
              <a:rPr lang="en-GB" sz="26700" b="1" dirty="0">
                <a:solidFill>
                  <a:srgbClr val="FFCC00"/>
                </a:solidFill>
              </a:rPr>
              <a:t>w</a:t>
            </a:r>
            <a:br>
              <a:rPr lang="en-GB" sz="9600" b="1" dirty="0"/>
            </a:br>
            <a:endParaRPr lang="en-GB" dirty="0"/>
          </a:p>
        </p:txBody>
      </p:sp>
      <p:pic>
        <p:nvPicPr>
          <p:cNvPr id="4" name="Picture 3" descr="the world"/>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0272" y="465018"/>
            <a:ext cx="4791456" cy="4143731"/>
          </a:xfrm>
          <a:prstGeom prst="rect">
            <a:avLst/>
          </a:prstGeom>
        </p:spPr>
      </p:pic>
      <p:sp>
        <p:nvSpPr>
          <p:cNvPr id="2" name="Rectangle 1"/>
          <p:cNvSpPr/>
          <p:nvPr/>
        </p:nvSpPr>
        <p:spPr>
          <a:xfrm>
            <a:off x="4350170" y="4274067"/>
            <a:ext cx="34916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Tree>
    <p:extLst>
      <p:ext uri="{BB962C8B-B14F-4D97-AF65-F5344CB8AC3E}">
        <p14:creationId xmlns:p14="http://schemas.microsoft.com/office/powerpoint/2010/main" val="198436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elt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Wel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33" y="595473"/>
            <a:ext cx="10515600" cy="1325563"/>
          </a:xfrm>
        </p:spPr>
        <p:txBody>
          <a:bodyPr>
            <a:normAutofit fontScale="90000"/>
          </a:bodyPr>
          <a:lstStyle/>
          <a:p>
            <a:r>
              <a:rPr lang="en-GB" sz="26700" b="1" dirty="0">
                <a:solidFill>
                  <a:srgbClr val="FFCC00"/>
                </a:solidFill>
              </a:rPr>
              <a:t>w</a:t>
            </a:r>
            <a:br>
              <a:rPr lang="en-GB" sz="9600" b="1" dirty="0"/>
            </a:br>
            <a:endParaRPr lang="en-GB" dirty="0"/>
          </a:p>
        </p:txBody>
      </p:sp>
      <p:pic>
        <p:nvPicPr>
          <p:cNvPr id="4" name="Picture 3" descr="the world"/>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0272" y="465018"/>
            <a:ext cx="4791456" cy="4143731"/>
          </a:xfrm>
          <a:prstGeom prst="rect">
            <a:avLst/>
          </a:prstGeom>
        </p:spPr>
      </p:pic>
      <p:sp>
        <p:nvSpPr>
          <p:cNvPr id="2" name="Rectangle 1"/>
          <p:cNvSpPr/>
          <p:nvPr/>
        </p:nvSpPr>
        <p:spPr>
          <a:xfrm>
            <a:off x="4350170" y="4274067"/>
            <a:ext cx="34916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Tree>
    <p:extLst>
      <p:ext uri="{BB962C8B-B14F-4D97-AF65-F5344CB8AC3E}">
        <p14:creationId xmlns:p14="http://schemas.microsoft.com/office/powerpoint/2010/main" val="222783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elt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Wel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B24F71F-977D-4941-B5BD-45FD316057B3}"/>
              </a:ext>
            </a:extLst>
          </p:cNvPr>
          <p:cNvSpPr>
            <a:spLocks noGrp="1"/>
          </p:cNvSpPr>
          <p:nvPr>
            <p:ph type="title"/>
          </p:nvPr>
        </p:nvSpPr>
        <p:spPr>
          <a:xfrm>
            <a:off x="5151337" y="-20305"/>
            <a:ext cx="1889322" cy="1562188"/>
          </a:xfrm>
        </p:spPr>
        <p:txBody>
          <a:bodyPr>
            <a:noAutofit/>
          </a:bodyPr>
          <a:lstStyle/>
          <a:p>
            <a:pPr algn="ctr"/>
            <a:r>
              <a:rPr lang="en-GB" sz="12000" b="1" dirty="0">
                <a:solidFill>
                  <a:srgbClr val="002060"/>
                </a:solidFill>
                <a:cs typeface="Calibri" panose="020F0502020204030204" pitchFamily="34" charset="0"/>
              </a:rPr>
              <a:t>w</a:t>
            </a:r>
            <a:endParaRPr lang="en-US" sz="12000" dirty="0"/>
          </a:p>
        </p:txBody>
      </p:sp>
      <p:sp>
        <p:nvSpPr>
          <p:cNvPr id="4" name="Rounded Rectangle 3"/>
          <p:cNvSpPr/>
          <p:nvPr/>
        </p:nvSpPr>
        <p:spPr>
          <a:xfrm>
            <a:off x="4194560" y="1712035"/>
            <a:ext cx="3802879" cy="257602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
        <p:nvSpPr>
          <p:cNvPr id="5" name="Rectangle 4"/>
          <p:cNvSpPr/>
          <p:nvPr/>
        </p:nvSpPr>
        <p:spPr>
          <a:xfrm>
            <a:off x="789117" y="590630"/>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sp>
        <p:nvSpPr>
          <p:cNvPr id="6" name="Rectangle 5"/>
          <p:cNvSpPr/>
          <p:nvPr/>
        </p:nvSpPr>
        <p:spPr>
          <a:xfrm>
            <a:off x="4188593" y="4352243"/>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237168" y="623493"/>
            <a:ext cx="186301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ahr</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48804" y="3690641"/>
            <a:ext cx="200086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a:t>
            </a:r>
          </a:p>
        </p:txBody>
      </p:sp>
      <p:sp>
        <p:nvSpPr>
          <p:cNvPr id="9" name="Rectangle 8"/>
          <p:cNvSpPr/>
          <p:nvPr/>
        </p:nvSpPr>
        <p:spPr>
          <a:xfrm>
            <a:off x="8352216" y="3690641"/>
            <a:ext cx="35301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innen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descr="water drople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5829" y="1546823"/>
            <a:ext cx="986818" cy="1453225"/>
          </a:xfrm>
          <a:prstGeom prst="rect">
            <a:avLst/>
          </a:prstGeom>
        </p:spPr>
      </p:pic>
      <p:pic>
        <p:nvPicPr>
          <p:cNvPr id="3" name="Picture 2" descr="question mark in a grey circl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73700" y="4679697"/>
            <a:ext cx="1162377" cy="1162377"/>
          </a:xfrm>
          <a:prstGeom prst="rect">
            <a:avLst/>
          </a:prstGeom>
        </p:spPr>
      </p:pic>
      <p:pic>
        <p:nvPicPr>
          <p:cNvPr id="10" name="Picture 9" descr="speech bubble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6018" y="5260885"/>
            <a:ext cx="1459962" cy="965934"/>
          </a:xfrm>
          <a:prstGeom prst="rect">
            <a:avLst/>
          </a:prstGeom>
        </p:spPr>
      </p:pic>
      <p:pic>
        <p:nvPicPr>
          <p:cNvPr id="12" name="Picture 11" descr="trophy with number 1 on i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97879" y="4635426"/>
            <a:ext cx="1438808" cy="1417225"/>
          </a:xfrm>
          <a:prstGeom prst="rect">
            <a:avLst/>
          </a:prstGeom>
        </p:spPr>
      </p:pic>
      <p:pic>
        <p:nvPicPr>
          <p:cNvPr id="14" name="Picture 13" descr="green checkmar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85396" y="1611899"/>
            <a:ext cx="1566554" cy="1566554"/>
          </a:xfrm>
          <a:prstGeom prst="rect">
            <a:avLst/>
          </a:prstGeom>
        </p:spPr>
      </p:pic>
      <p:pic>
        <p:nvPicPr>
          <p:cNvPr id="15" name="Picture 14" descr="the world"/>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6885" y="1777220"/>
            <a:ext cx="1575714" cy="1235913"/>
          </a:xfrm>
          <a:prstGeom prst="rect">
            <a:avLst/>
          </a:prstGeom>
        </p:spPr>
      </p:pic>
    </p:spTree>
    <p:extLst>
      <p:ext uri="{BB962C8B-B14F-4D97-AF65-F5344CB8AC3E}">
        <p14:creationId xmlns:p14="http://schemas.microsoft.com/office/powerpoint/2010/main" val="369571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Welt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Wass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Wass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wah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subTnLst>
                                    <p:audio>
                                      <p:cMediaNode>
                                        <p:cTn display="0" masterRel="sameClick">
                                          <p:stCondLst>
                                            <p:cond evt="begin" delay="0">
                                              <p:tn val="33"/>
                                            </p:cond>
                                          </p:stCondLst>
                                          <p:endCondLst>
                                            <p:cond evt="onStopAudio" delay="0">
                                              <p:tgtEl>
                                                <p:sldTgt/>
                                              </p:tgtEl>
                                            </p:cond>
                                          </p:endCondLst>
                                        </p:cTn>
                                        <p:tgtEl>
                                          <p:sndTgt r:embed="rId6" name="wahr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was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was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antworte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subTnLst>
                                    <p:audio>
                                      <p:cMediaNode>
                                        <p:cTn display="0" masterRel="sameClick">
                                          <p:stCondLst>
                                            <p:cond evt="begin" delay="0">
                                              <p:tn val="53"/>
                                            </p:cond>
                                          </p:stCondLst>
                                          <p:endCondLst>
                                            <p:cond evt="onStopAudio" delay="0">
                                              <p:tgtEl>
                                                <p:sldTgt/>
                                              </p:tgtEl>
                                            </p:cond>
                                          </p:endCondLst>
                                        </p:cTn>
                                        <p:tgtEl>
                                          <p:sndTgt r:embed="rId8" name="antworte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subTnLst>
                                    <p:audio>
                                      <p:cMediaNode>
                                        <p:cTn display="0" masterRel="sameClick">
                                          <p:stCondLst>
                                            <p:cond evt="begin" delay="0">
                                              <p:tn val="58"/>
                                            </p:cond>
                                          </p:stCondLst>
                                          <p:endCondLst>
                                            <p:cond evt="onStopAudio" delay="0">
                                              <p:tgtEl>
                                                <p:sldTgt/>
                                              </p:tgtEl>
                                            </p:cond>
                                          </p:endCondLst>
                                        </p:cTn>
                                        <p:tgtEl>
                                          <p:sndTgt r:embed="rId9" name="gewinne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9" name="gewin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56420" cy="707849"/>
          </a:xfrm>
        </p:spPr>
        <p:txBody>
          <a:bodyPr>
            <a:normAutofit/>
          </a:bodyPr>
          <a:lstStyle/>
          <a:p>
            <a:r>
              <a:rPr lang="en-GB" sz="3600" b="1" dirty="0" err="1">
                <a:solidFill>
                  <a:schemeClr val="bg1"/>
                </a:solidFill>
              </a:rPr>
              <a:t>Phonetik</a:t>
            </a:r>
            <a:r>
              <a:rPr lang="en-GB" sz="3600" b="1" dirty="0">
                <a:solidFill>
                  <a:schemeClr val="bg1"/>
                </a:solidFill>
              </a:rPr>
              <a:t>: [v] </a:t>
            </a:r>
            <a:r>
              <a:rPr lang="en-GB" sz="3600" b="1" dirty="0" err="1">
                <a:solidFill>
                  <a:schemeClr val="bg1"/>
                </a:solidFill>
              </a:rPr>
              <a:t>oder</a:t>
            </a:r>
            <a:r>
              <a:rPr lang="en-GB" sz="3600" b="1" dirty="0">
                <a:solidFill>
                  <a:schemeClr val="bg1"/>
                </a:solidFill>
              </a:rPr>
              <a:t> [w]?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Partner(in) A</a:t>
            </a:r>
          </a:p>
        </p:txBody>
      </p:sp>
      <p:sp>
        <p:nvSpPr>
          <p:cNvPr id="6" name="TextBox 5">
            <a:extLst>
              <a:ext uri="{FF2B5EF4-FFF2-40B4-BE49-F238E27FC236}">
                <a16:creationId xmlns:a16="http://schemas.microsoft.com/office/drawing/2014/main" id="{7A3AD4EF-832C-4E43-A5D0-24B7FE223ECF}"/>
              </a:ext>
            </a:extLst>
          </p:cNvPr>
          <p:cNvSpPr txBox="1"/>
          <p:nvPr/>
        </p:nvSpPr>
        <p:spPr>
          <a:xfrm>
            <a:off x="256478" y="1912534"/>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C0B8268C-4B41-4248-95D6-F3A25D8F3429}"/>
              </a:ext>
            </a:extLst>
          </p:cNvPr>
          <p:cNvSpPr txBox="1"/>
          <p:nvPr/>
        </p:nvSpPr>
        <p:spPr>
          <a:xfrm>
            <a:off x="8202236" y="116399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Partner(in) B</a:t>
            </a:r>
          </a:p>
        </p:txBody>
      </p:sp>
      <p:sp>
        <p:nvSpPr>
          <p:cNvPr id="11" name="TextBox 10">
            <a:extLst>
              <a:ext uri="{FF2B5EF4-FFF2-40B4-BE49-F238E27FC236}">
                <a16:creationId xmlns:a16="http://schemas.microsoft.com/office/drawing/2014/main" id="{0E5640FF-8334-4558-B81A-2FE0B84B7A70}"/>
              </a:ext>
            </a:extLst>
          </p:cNvPr>
          <p:cNvSpPr txBox="1"/>
          <p:nvPr/>
        </p:nvSpPr>
        <p:spPr>
          <a:xfrm>
            <a:off x="239112" y="3076099"/>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C53351A8-BF0C-4253-A7F6-034B5B1D0C78}"/>
              </a:ext>
            </a:extLst>
          </p:cNvPr>
          <p:cNvSpPr txBox="1"/>
          <p:nvPr/>
        </p:nvSpPr>
        <p:spPr>
          <a:xfrm>
            <a:off x="256478" y="4267566"/>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D6276B48-3C16-4571-AFD3-BD20A8E3D19E}"/>
              </a:ext>
            </a:extLst>
          </p:cNvPr>
          <p:cNvSpPr txBox="1"/>
          <p:nvPr/>
        </p:nvSpPr>
        <p:spPr>
          <a:xfrm>
            <a:off x="256478" y="5504792"/>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5" name="Picture 14">
            <a:extLst>
              <a:ext uri="{FF2B5EF4-FFF2-40B4-BE49-F238E27FC236}">
                <a16:creationId xmlns:a16="http://schemas.microsoft.com/office/drawing/2014/main" id="{573159DB-207D-4349-BE2B-E4F618066BA1}"/>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640954" y="1691736"/>
            <a:ext cx="641960" cy="744977"/>
          </a:xfrm>
          <a:prstGeom prst="rect">
            <a:avLst/>
          </a:prstGeom>
        </p:spPr>
      </p:pic>
      <p:pic>
        <p:nvPicPr>
          <p:cNvPr id="16" name="Imagen 25">
            <a:extLst>
              <a:ext uri="{FF2B5EF4-FFF2-40B4-BE49-F238E27FC236}">
                <a16:creationId xmlns:a16="http://schemas.microsoft.com/office/drawing/2014/main" id="{3D3DD197-D5C5-4D36-B8E0-771C6832E0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10187" y="1740763"/>
            <a:ext cx="833025" cy="663484"/>
          </a:xfrm>
          <a:prstGeom prst="rect">
            <a:avLst/>
          </a:prstGeom>
        </p:spPr>
      </p:pic>
      <p:pic>
        <p:nvPicPr>
          <p:cNvPr id="18" name="Picture 17">
            <a:extLst>
              <a:ext uri="{FF2B5EF4-FFF2-40B4-BE49-F238E27FC236}">
                <a16:creationId xmlns:a16="http://schemas.microsoft.com/office/drawing/2014/main" id="{DD58A297-FF57-433C-B01C-F42D6D3AE479}"/>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774101" y="1791473"/>
            <a:ext cx="639580" cy="645240"/>
          </a:xfrm>
          <a:prstGeom prst="rect">
            <a:avLst/>
          </a:prstGeom>
        </p:spPr>
      </p:pic>
      <p:pic>
        <p:nvPicPr>
          <p:cNvPr id="20" name="Picture 19">
            <a:extLst>
              <a:ext uri="{FF2B5EF4-FFF2-40B4-BE49-F238E27FC236}">
                <a16:creationId xmlns:a16="http://schemas.microsoft.com/office/drawing/2014/main" id="{498A0420-56F2-4D85-859D-088DF4456258}"/>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38475" y="1121950"/>
            <a:ext cx="389735" cy="635715"/>
          </a:xfrm>
          <a:prstGeom prst="rect">
            <a:avLst/>
          </a:prstGeom>
        </p:spPr>
      </p:pic>
      <p:sp>
        <p:nvSpPr>
          <p:cNvPr id="21" name="Rectangle 20">
            <a:hlinkClick r:id="" action="ppaction://noaction">
              <a:snd r:embed="rId8" name="8.3.1.6 Slide 32 Vetter.wav"/>
            </a:hlinkClick>
            <a:extLst>
              <a:ext uri="{FF2B5EF4-FFF2-40B4-BE49-F238E27FC236}">
                <a16:creationId xmlns:a16="http://schemas.microsoft.com/office/drawing/2014/main" id="{D65B56A4-0A4B-4007-B74D-55F33C84A0E2}"/>
              </a:ext>
            </a:extLst>
          </p:cNvPr>
          <p:cNvSpPr/>
          <p:nvPr/>
        </p:nvSpPr>
        <p:spPr>
          <a:xfrm>
            <a:off x="959370" y="1912534"/>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Vetter</a:t>
            </a:r>
          </a:p>
        </p:txBody>
      </p:sp>
      <p:sp>
        <p:nvSpPr>
          <p:cNvPr id="22" name="Rectangle 21">
            <a:hlinkClick r:id="" action="ppaction://noaction">
              <a:snd r:embed="rId9" name="8.3.1.6 Slide 32 Wetter.wav"/>
            </a:hlinkClick>
            <a:extLst>
              <a:ext uri="{FF2B5EF4-FFF2-40B4-BE49-F238E27FC236}">
                <a16:creationId xmlns:a16="http://schemas.microsoft.com/office/drawing/2014/main" id="{93635560-C0E0-4839-ABDD-68ADEBBBDC6A}"/>
              </a:ext>
            </a:extLst>
          </p:cNvPr>
          <p:cNvSpPr/>
          <p:nvPr/>
        </p:nvSpPr>
        <p:spPr>
          <a:xfrm>
            <a:off x="3061486" y="1912534"/>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Wetter</a:t>
            </a:r>
          </a:p>
        </p:txBody>
      </p:sp>
      <p:pic>
        <p:nvPicPr>
          <p:cNvPr id="24" name="Picture 23" descr="Icon&#10;&#10;Description automatically generated">
            <a:extLst>
              <a:ext uri="{FF2B5EF4-FFF2-40B4-BE49-F238E27FC236}">
                <a16:creationId xmlns:a16="http://schemas.microsoft.com/office/drawing/2014/main" id="{264A6558-5955-4EDE-806B-EE2B9A7BF4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42796" y="1844272"/>
            <a:ext cx="764085" cy="579431"/>
          </a:xfrm>
          <a:prstGeom prst="rect">
            <a:avLst/>
          </a:prstGeom>
        </p:spPr>
      </p:pic>
      <p:pic>
        <p:nvPicPr>
          <p:cNvPr id="26" name="Picture 25" descr="Icon&#10;&#10;Description automatically generated">
            <a:extLst>
              <a:ext uri="{FF2B5EF4-FFF2-40B4-BE49-F238E27FC236}">
                <a16:creationId xmlns:a16="http://schemas.microsoft.com/office/drawing/2014/main" id="{2C8E28AE-FB19-4B9E-9703-878A128BAE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85719" y="1862553"/>
            <a:ext cx="490654" cy="561150"/>
          </a:xfrm>
          <a:prstGeom prst="rect">
            <a:avLst/>
          </a:prstGeom>
        </p:spPr>
      </p:pic>
      <p:sp>
        <p:nvSpPr>
          <p:cNvPr id="27" name="TextBox 26">
            <a:extLst>
              <a:ext uri="{FF2B5EF4-FFF2-40B4-BE49-F238E27FC236}">
                <a16:creationId xmlns:a16="http://schemas.microsoft.com/office/drawing/2014/main" id="{DBB7A829-83F9-4ADF-9503-D52E5A0B9EAF}"/>
              </a:ext>
            </a:extLst>
          </p:cNvPr>
          <p:cNvSpPr txBox="1"/>
          <p:nvPr/>
        </p:nvSpPr>
        <p:spPr>
          <a:xfrm>
            <a:off x="769617" y="2380885"/>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[male cousin]</a:t>
            </a:r>
          </a:p>
        </p:txBody>
      </p:sp>
      <p:sp>
        <p:nvSpPr>
          <p:cNvPr id="28" name="TextBox 27">
            <a:extLst>
              <a:ext uri="{FF2B5EF4-FFF2-40B4-BE49-F238E27FC236}">
                <a16:creationId xmlns:a16="http://schemas.microsoft.com/office/drawing/2014/main" id="{DE8FE8FA-E727-4D55-B036-BB93F1F3EC6B}"/>
              </a:ext>
            </a:extLst>
          </p:cNvPr>
          <p:cNvSpPr txBox="1"/>
          <p:nvPr/>
        </p:nvSpPr>
        <p:spPr>
          <a:xfrm>
            <a:off x="2945372" y="2370038"/>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[weather]</a:t>
            </a:r>
          </a:p>
        </p:txBody>
      </p:sp>
      <p:sp>
        <p:nvSpPr>
          <p:cNvPr id="29" name="Rectangle 28">
            <a:hlinkClick r:id="" action="ppaction://noaction">
              <a:snd r:embed="rId12" name="8.3.1.6 Slide 32 Wehlen.wav"/>
            </a:hlinkClick>
            <a:extLst>
              <a:ext uri="{FF2B5EF4-FFF2-40B4-BE49-F238E27FC236}">
                <a16:creationId xmlns:a16="http://schemas.microsoft.com/office/drawing/2014/main" id="{541D10EA-ABD9-47C5-ADF5-4D4658E47A8B}"/>
              </a:ext>
            </a:extLst>
          </p:cNvPr>
          <p:cNvSpPr/>
          <p:nvPr/>
        </p:nvSpPr>
        <p:spPr>
          <a:xfrm>
            <a:off x="996723" y="30869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Wehlen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Rectangle 29">
            <a:hlinkClick r:id="" action="ppaction://noaction">
              <a:snd r:embed="rId13" name="8.3.1.6 Slide 32 Velen.wav"/>
            </a:hlinkClick>
            <a:extLst>
              <a:ext uri="{FF2B5EF4-FFF2-40B4-BE49-F238E27FC236}">
                <a16:creationId xmlns:a16="http://schemas.microsoft.com/office/drawing/2014/main" id="{28955AC7-5DF7-4208-8D0A-EBC513054E26}"/>
              </a:ext>
            </a:extLst>
          </p:cNvPr>
          <p:cNvSpPr/>
          <p:nvPr/>
        </p:nvSpPr>
        <p:spPr>
          <a:xfrm>
            <a:off x="3098839" y="30869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Velen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0" name="Picture 9" descr="Icon&#10;&#10;Description automatically generated">
            <a:extLst>
              <a:ext uri="{FF2B5EF4-FFF2-40B4-BE49-F238E27FC236}">
                <a16:creationId xmlns:a16="http://schemas.microsoft.com/office/drawing/2014/main" id="{A7337DC7-45DD-41E8-AB2E-8D6F866FB9B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11129" y="3011215"/>
            <a:ext cx="595914" cy="468351"/>
          </a:xfrm>
          <a:prstGeom prst="rect">
            <a:avLst/>
          </a:prstGeom>
        </p:spPr>
      </p:pic>
      <p:pic>
        <p:nvPicPr>
          <p:cNvPr id="31" name="Picture 30" descr="Icon&#10;&#10;Description automatically generated">
            <a:extLst>
              <a:ext uri="{FF2B5EF4-FFF2-40B4-BE49-F238E27FC236}">
                <a16:creationId xmlns:a16="http://schemas.microsoft.com/office/drawing/2014/main" id="{6BB45A2A-5EE5-4137-BAC4-85506778877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28800" y="3011215"/>
            <a:ext cx="595914" cy="468351"/>
          </a:xfrm>
          <a:prstGeom prst="rect">
            <a:avLst/>
          </a:prstGeom>
        </p:spPr>
      </p:pic>
      <p:sp>
        <p:nvSpPr>
          <p:cNvPr id="32" name="TextBox 31">
            <a:extLst>
              <a:ext uri="{FF2B5EF4-FFF2-40B4-BE49-F238E27FC236}">
                <a16:creationId xmlns:a16="http://schemas.microsoft.com/office/drawing/2014/main" id="{F113BFEB-ABDE-4509-B9CF-699C16410682}"/>
              </a:ext>
            </a:extLst>
          </p:cNvPr>
          <p:cNvSpPr txBox="1"/>
          <p:nvPr/>
        </p:nvSpPr>
        <p:spPr>
          <a:xfrm>
            <a:off x="1344170" y="3520578"/>
            <a:ext cx="33569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[German town names]</a:t>
            </a:r>
          </a:p>
        </p:txBody>
      </p:sp>
      <p:sp>
        <p:nvSpPr>
          <p:cNvPr id="33" name="Rectangle 32">
            <a:hlinkClick r:id="" action="ppaction://noaction">
              <a:snd r:embed="rId15" name="8.3.1.6 Slide 32 wir.wav"/>
            </a:hlinkClick>
            <a:extLst>
              <a:ext uri="{FF2B5EF4-FFF2-40B4-BE49-F238E27FC236}">
                <a16:creationId xmlns:a16="http://schemas.microsoft.com/office/drawing/2014/main" id="{541D10EA-ABD9-47C5-ADF5-4D4658E47A8B}"/>
              </a:ext>
            </a:extLst>
          </p:cNvPr>
          <p:cNvSpPr/>
          <p:nvPr/>
        </p:nvSpPr>
        <p:spPr>
          <a:xfrm>
            <a:off x="1015773" y="43061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wir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Rectangle 33">
            <a:hlinkClick r:id="" action="ppaction://noaction">
              <a:snd r:embed="rId16" name="8.3.1.6 Slide 32 vier.wav"/>
            </a:hlinkClick>
            <a:extLst>
              <a:ext uri="{FF2B5EF4-FFF2-40B4-BE49-F238E27FC236}">
                <a16:creationId xmlns:a16="http://schemas.microsoft.com/office/drawing/2014/main" id="{28955AC7-5DF7-4208-8D0A-EBC513054E26}"/>
              </a:ext>
            </a:extLst>
          </p:cNvPr>
          <p:cNvSpPr/>
          <p:nvPr/>
        </p:nvSpPr>
        <p:spPr>
          <a:xfrm>
            <a:off x="3117889" y="43061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vier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Rectangle 34">
            <a:hlinkClick r:id="" action="ppaction://noaction">
              <a:snd r:embed="rId17" name="8.3.1.6 Slide 32 wogt.wav"/>
            </a:hlinkClick>
            <a:extLst>
              <a:ext uri="{FF2B5EF4-FFF2-40B4-BE49-F238E27FC236}">
                <a16:creationId xmlns:a16="http://schemas.microsoft.com/office/drawing/2014/main" id="{541D10EA-ABD9-47C5-ADF5-4D4658E47A8B}"/>
              </a:ext>
            </a:extLst>
          </p:cNvPr>
          <p:cNvSpPr/>
          <p:nvPr/>
        </p:nvSpPr>
        <p:spPr>
          <a:xfrm>
            <a:off x="1072923" y="55253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wogt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6" name="Rectangle 35">
            <a:hlinkClick r:id="" action="ppaction://noaction">
              <a:snd r:embed="rId18" name="8.3.1.6 Slide 32 vogt.wav"/>
            </a:hlinkClick>
            <a:extLst>
              <a:ext uri="{FF2B5EF4-FFF2-40B4-BE49-F238E27FC236}">
                <a16:creationId xmlns:a16="http://schemas.microsoft.com/office/drawing/2014/main" id="{28955AC7-5DF7-4208-8D0A-EBC513054E26}"/>
              </a:ext>
            </a:extLst>
          </p:cNvPr>
          <p:cNvSpPr/>
          <p:nvPr/>
        </p:nvSpPr>
        <p:spPr>
          <a:xfrm>
            <a:off x="3175122" y="55253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Vogt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DBB7A829-83F9-4ADF-9503-D52E5A0B9EAF}"/>
              </a:ext>
            </a:extLst>
          </p:cNvPr>
          <p:cNvSpPr txBox="1"/>
          <p:nvPr/>
        </p:nvSpPr>
        <p:spPr>
          <a:xfrm>
            <a:off x="836292" y="4771660"/>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DE8FE8FA-E727-4D55-B036-BB93F1F3EC6B}"/>
              </a:ext>
            </a:extLst>
          </p:cNvPr>
          <p:cNvSpPr txBox="1"/>
          <p:nvPr/>
        </p:nvSpPr>
        <p:spPr>
          <a:xfrm>
            <a:off x="2909086" y="4749269"/>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[four]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DBB7A829-83F9-4ADF-9503-D52E5A0B9EAF}"/>
              </a:ext>
            </a:extLst>
          </p:cNvPr>
          <p:cNvSpPr txBox="1"/>
          <p:nvPr/>
        </p:nvSpPr>
        <p:spPr>
          <a:xfrm>
            <a:off x="855342" y="5952760"/>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[undulates]</a:t>
            </a:r>
          </a:p>
        </p:txBody>
      </p:sp>
      <p:sp>
        <p:nvSpPr>
          <p:cNvPr id="40" name="TextBox 39">
            <a:extLst>
              <a:ext uri="{FF2B5EF4-FFF2-40B4-BE49-F238E27FC236}">
                <a16:creationId xmlns:a16="http://schemas.microsoft.com/office/drawing/2014/main" id="{DE8FE8FA-E727-4D55-B036-BB93F1F3EC6B}"/>
              </a:ext>
            </a:extLst>
          </p:cNvPr>
          <p:cNvSpPr txBox="1"/>
          <p:nvPr/>
        </p:nvSpPr>
        <p:spPr>
          <a:xfrm>
            <a:off x="2945372" y="5955366"/>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[bailiff]</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1" name="Picture 2" descr="C:\Users\wdj\Google Drive\Primary\Y5 SoW\From Tracy\Pronouns\we.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94940" y="4298136"/>
            <a:ext cx="481433" cy="38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742796" y="4246857"/>
            <a:ext cx="529041" cy="529041"/>
          </a:xfrm>
          <a:prstGeom prst="rect">
            <a:avLst/>
          </a:prstGeom>
        </p:spPr>
      </p:pic>
      <p:pic>
        <p:nvPicPr>
          <p:cNvPr id="14" name="Picture 1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89574" y="5665660"/>
            <a:ext cx="744742" cy="183703"/>
          </a:xfrm>
          <a:prstGeom prst="rect">
            <a:avLst/>
          </a:prstGeom>
        </p:spPr>
      </p:pic>
    </p:spTree>
    <p:extLst>
      <p:ext uri="{BB962C8B-B14F-4D97-AF65-F5344CB8AC3E}">
        <p14:creationId xmlns:p14="http://schemas.microsoft.com/office/powerpoint/2010/main" val="271286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21" grpId="0" animBg="1"/>
      <p:bldP spid="22" grpId="0" animBg="1"/>
      <p:bldP spid="27" grpId="0"/>
      <p:bldP spid="28" grpId="0"/>
      <p:bldP spid="29" grpId="0" animBg="1"/>
      <p:bldP spid="30" grpId="0" animBg="1"/>
      <p:bldP spid="32" grpId="0"/>
      <p:bldP spid="33" grpId="0" animBg="1"/>
      <p:bldP spid="34" grpId="0" animBg="1"/>
      <p:bldP spid="35" grpId="0" animBg="1"/>
      <p:bldP spid="36" grpId="0" animBg="1"/>
      <p:bldP spid="37" grpId="0"/>
      <p:bldP spid="38" grpId="0"/>
      <p:bldP spid="39" grpId="0"/>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56420" cy="707849"/>
          </a:xfrm>
        </p:spPr>
        <p:txBody>
          <a:bodyPr>
            <a:normAutofit/>
          </a:bodyPr>
          <a:lstStyle/>
          <a:p>
            <a:r>
              <a:rPr lang="en-GB" sz="3600" b="1" dirty="0" err="1">
                <a:solidFill>
                  <a:schemeClr val="bg1"/>
                </a:solidFill>
              </a:rPr>
              <a:t>Phonetik</a:t>
            </a:r>
            <a:r>
              <a:rPr lang="en-GB" sz="3600" b="1" dirty="0">
                <a:solidFill>
                  <a:schemeClr val="bg1"/>
                </a:solidFill>
              </a:rPr>
              <a:t>: [v] </a:t>
            </a:r>
            <a:r>
              <a:rPr lang="en-GB" sz="3600" b="1" dirty="0" err="1">
                <a:solidFill>
                  <a:schemeClr val="bg1"/>
                </a:solidFill>
              </a:rPr>
              <a:t>oder</a:t>
            </a:r>
            <a:r>
              <a:rPr lang="en-GB" sz="3600" b="1" dirty="0">
                <a:solidFill>
                  <a:schemeClr val="bg1"/>
                </a:solidFill>
              </a:rPr>
              <a:t> [w]?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Partner(in</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B</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7A3AD4EF-832C-4E43-A5D0-24B7FE223ECF}"/>
              </a:ext>
            </a:extLst>
          </p:cNvPr>
          <p:cNvSpPr txBox="1"/>
          <p:nvPr/>
        </p:nvSpPr>
        <p:spPr>
          <a:xfrm>
            <a:off x="256478" y="1912534"/>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C0B8268C-4B41-4248-95D6-F3A25D8F3429}"/>
              </a:ext>
            </a:extLst>
          </p:cNvPr>
          <p:cNvSpPr txBox="1"/>
          <p:nvPr/>
        </p:nvSpPr>
        <p:spPr>
          <a:xfrm>
            <a:off x="8202236" y="116399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Partner(in</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0E5640FF-8334-4558-B81A-2FE0B84B7A70}"/>
              </a:ext>
            </a:extLst>
          </p:cNvPr>
          <p:cNvSpPr txBox="1"/>
          <p:nvPr/>
        </p:nvSpPr>
        <p:spPr>
          <a:xfrm>
            <a:off x="239112" y="3076099"/>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C53351A8-BF0C-4253-A7F6-034B5B1D0C78}"/>
              </a:ext>
            </a:extLst>
          </p:cNvPr>
          <p:cNvSpPr txBox="1"/>
          <p:nvPr/>
        </p:nvSpPr>
        <p:spPr>
          <a:xfrm>
            <a:off x="256478" y="4267566"/>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D6276B48-3C16-4571-AFD3-BD20A8E3D19E}"/>
              </a:ext>
            </a:extLst>
          </p:cNvPr>
          <p:cNvSpPr txBox="1"/>
          <p:nvPr/>
        </p:nvSpPr>
        <p:spPr>
          <a:xfrm>
            <a:off x="256478" y="5504792"/>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5" name="Picture 14">
            <a:extLst>
              <a:ext uri="{FF2B5EF4-FFF2-40B4-BE49-F238E27FC236}">
                <a16:creationId xmlns:a16="http://schemas.microsoft.com/office/drawing/2014/main" id="{573159DB-207D-4349-BE2B-E4F618066BA1}"/>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640954" y="1691736"/>
            <a:ext cx="641960" cy="744977"/>
          </a:xfrm>
          <a:prstGeom prst="rect">
            <a:avLst/>
          </a:prstGeom>
        </p:spPr>
      </p:pic>
      <p:pic>
        <p:nvPicPr>
          <p:cNvPr id="16" name="Imagen 25">
            <a:extLst>
              <a:ext uri="{FF2B5EF4-FFF2-40B4-BE49-F238E27FC236}">
                <a16:creationId xmlns:a16="http://schemas.microsoft.com/office/drawing/2014/main" id="{3D3DD197-D5C5-4D36-B8E0-771C6832E0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10187" y="1740763"/>
            <a:ext cx="833025" cy="663484"/>
          </a:xfrm>
          <a:prstGeom prst="rect">
            <a:avLst/>
          </a:prstGeom>
        </p:spPr>
      </p:pic>
      <p:pic>
        <p:nvPicPr>
          <p:cNvPr id="18" name="Picture 17">
            <a:extLst>
              <a:ext uri="{FF2B5EF4-FFF2-40B4-BE49-F238E27FC236}">
                <a16:creationId xmlns:a16="http://schemas.microsoft.com/office/drawing/2014/main" id="{DD58A297-FF57-433C-B01C-F42D6D3AE479}"/>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774101" y="1791473"/>
            <a:ext cx="639580" cy="645240"/>
          </a:xfrm>
          <a:prstGeom prst="rect">
            <a:avLst/>
          </a:prstGeom>
        </p:spPr>
      </p:pic>
      <p:pic>
        <p:nvPicPr>
          <p:cNvPr id="20" name="Picture 19">
            <a:extLst>
              <a:ext uri="{FF2B5EF4-FFF2-40B4-BE49-F238E27FC236}">
                <a16:creationId xmlns:a16="http://schemas.microsoft.com/office/drawing/2014/main" id="{498A0420-56F2-4D85-859D-088DF4456258}"/>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38475" y="1121950"/>
            <a:ext cx="389735" cy="635715"/>
          </a:xfrm>
          <a:prstGeom prst="rect">
            <a:avLst/>
          </a:prstGeom>
        </p:spPr>
      </p:pic>
      <p:sp>
        <p:nvSpPr>
          <p:cNvPr id="21" name="Rectangle 20">
            <a:hlinkClick r:id="" action="ppaction://noaction">
              <a:snd r:embed="rId8" name="8.3.1.6 Slide 32 wie.wav"/>
            </a:hlinkClick>
            <a:extLst>
              <a:ext uri="{FF2B5EF4-FFF2-40B4-BE49-F238E27FC236}">
                <a16:creationId xmlns:a16="http://schemas.microsoft.com/office/drawing/2014/main" id="{D65B56A4-0A4B-4007-B74D-55F33C84A0E2}"/>
              </a:ext>
            </a:extLst>
          </p:cNvPr>
          <p:cNvSpPr/>
          <p:nvPr/>
        </p:nvSpPr>
        <p:spPr>
          <a:xfrm>
            <a:off x="959370" y="1912534"/>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wie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2" name="Rectangle 21">
            <a:hlinkClick r:id="" action="ppaction://noaction">
              <a:snd r:embed="rId9" name="8.3.1.6 Slide 32 Vieh.wav"/>
            </a:hlinkClick>
            <a:extLst>
              <a:ext uri="{FF2B5EF4-FFF2-40B4-BE49-F238E27FC236}">
                <a16:creationId xmlns:a16="http://schemas.microsoft.com/office/drawing/2014/main" id="{93635560-C0E0-4839-ABDD-68ADEBBBDC6A}"/>
              </a:ext>
            </a:extLst>
          </p:cNvPr>
          <p:cNvSpPr/>
          <p:nvPr/>
        </p:nvSpPr>
        <p:spPr>
          <a:xfrm>
            <a:off x="3061486" y="1912534"/>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Vieh</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BB7A829-83F9-4ADF-9503-D52E5A0B9EAF}"/>
              </a:ext>
            </a:extLst>
          </p:cNvPr>
          <p:cNvSpPr txBox="1"/>
          <p:nvPr/>
        </p:nvSpPr>
        <p:spPr>
          <a:xfrm>
            <a:off x="769617" y="2380885"/>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[how]</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DE8FE8FA-E727-4D55-B036-BB93F1F3EC6B}"/>
              </a:ext>
            </a:extLst>
          </p:cNvPr>
          <p:cNvSpPr txBox="1"/>
          <p:nvPr/>
        </p:nvSpPr>
        <p:spPr>
          <a:xfrm>
            <a:off x="2945372" y="2370038"/>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[cattle]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ectangle 28">
            <a:hlinkClick r:id="" action="ppaction://noaction">
              <a:snd r:embed="rId10" name="8.3.1.6 Slide 32 weilchen.wav"/>
            </a:hlinkClick>
            <a:extLst>
              <a:ext uri="{FF2B5EF4-FFF2-40B4-BE49-F238E27FC236}">
                <a16:creationId xmlns:a16="http://schemas.microsoft.com/office/drawing/2014/main" id="{541D10EA-ABD9-47C5-ADF5-4D4658E47A8B}"/>
              </a:ext>
            </a:extLst>
          </p:cNvPr>
          <p:cNvSpPr/>
          <p:nvPr/>
        </p:nvSpPr>
        <p:spPr>
          <a:xfrm>
            <a:off x="996723" y="30869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Weilchen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Rectangle 29">
            <a:hlinkClick r:id="" action="ppaction://noaction">
              <a:snd r:embed="rId11" name="8.3.1.6 Slide 32 Veilchen.wav"/>
            </a:hlinkClick>
            <a:extLst>
              <a:ext uri="{FF2B5EF4-FFF2-40B4-BE49-F238E27FC236}">
                <a16:creationId xmlns:a16="http://schemas.microsoft.com/office/drawing/2014/main" id="{28955AC7-5DF7-4208-8D0A-EBC513054E26}"/>
              </a:ext>
            </a:extLst>
          </p:cNvPr>
          <p:cNvSpPr/>
          <p:nvPr/>
        </p:nvSpPr>
        <p:spPr>
          <a:xfrm>
            <a:off x="3098839" y="30869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Veilchen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F113BFEB-ABDE-4509-B9CF-699C16410682}"/>
              </a:ext>
            </a:extLst>
          </p:cNvPr>
          <p:cNvSpPr txBox="1"/>
          <p:nvPr/>
        </p:nvSpPr>
        <p:spPr>
          <a:xfrm>
            <a:off x="293111" y="3520307"/>
            <a:ext cx="33569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[little while]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ectangle 32">
            <a:hlinkClick r:id="" action="ppaction://noaction">
              <a:snd r:embed="rId12" name="8.3.1.6 Slide 32 Veste.wav"/>
            </a:hlinkClick>
            <a:extLst>
              <a:ext uri="{FF2B5EF4-FFF2-40B4-BE49-F238E27FC236}">
                <a16:creationId xmlns:a16="http://schemas.microsoft.com/office/drawing/2014/main" id="{541D10EA-ABD9-47C5-ADF5-4D4658E47A8B}"/>
              </a:ext>
            </a:extLst>
          </p:cNvPr>
          <p:cNvSpPr/>
          <p:nvPr/>
        </p:nvSpPr>
        <p:spPr>
          <a:xfrm>
            <a:off x="1015773" y="43061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Veste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Rectangle 33">
            <a:hlinkClick r:id="" action="ppaction://noaction">
              <a:snd r:embed="rId13" name="8.3.1.6 Slide 32 Weste.wav"/>
            </a:hlinkClick>
            <a:extLst>
              <a:ext uri="{FF2B5EF4-FFF2-40B4-BE49-F238E27FC236}">
                <a16:creationId xmlns:a16="http://schemas.microsoft.com/office/drawing/2014/main" id="{28955AC7-5DF7-4208-8D0A-EBC513054E26}"/>
              </a:ext>
            </a:extLst>
          </p:cNvPr>
          <p:cNvSpPr/>
          <p:nvPr/>
        </p:nvSpPr>
        <p:spPr>
          <a:xfrm>
            <a:off x="3117889" y="43061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Weste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Rectangle 34">
            <a:hlinkClick r:id="" action="ppaction://noaction">
              <a:snd r:embed="rId14" name="8.3.1.6 Slide 32 voran.wav"/>
            </a:hlinkClick>
            <a:extLst>
              <a:ext uri="{FF2B5EF4-FFF2-40B4-BE49-F238E27FC236}">
                <a16:creationId xmlns:a16="http://schemas.microsoft.com/office/drawing/2014/main" id="{541D10EA-ABD9-47C5-ADF5-4D4658E47A8B}"/>
              </a:ext>
            </a:extLst>
          </p:cNvPr>
          <p:cNvSpPr/>
          <p:nvPr/>
        </p:nvSpPr>
        <p:spPr>
          <a:xfrm>
            <a:off x="1072923" y="5486158"/>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voran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6" name="Rectangle 35">
            <a:hlinkClick r:id="" action="ppaction://noaction">
              <a:snd r:embed="rId15" name="8.3.1.6 Slide 32 woran.wav"/>
            </a:hlinkClick>
            <a:extLst>
              <a:ext uri="{FF2B5EF4-FFF2-40B4-BE49-F238E27FC236}">
                <a16:creationId xmlns:a16="http://schemas.microsoft.com/office/drawing/2014/main" id="{28955AC7-5DF7-4208-8D0A-EBC513054E26}"/>
              </a:ext>
            </a:extLst>
          </p:cNvPr>
          <p:cNvSpPr/>
          <p:nvPr/>
        </p:nvSpPr>
        <p:spPr>
          <a:xfrm>
            <a:off x="3175039" y="5486157"/>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woran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DBB7A829-83F9-4ADF-9503-D52E5A0B9EAF}"/>
              </a:ext>
            </a:extLst>
          </p:cNvPr>
          <p:cNvSpPr txBox="1"/>
          <p:nvPr/>
        </p:nvSpPr>
        <p:spPr>
          <a:xfrm>
            <a:off x="836292" y="4771660"/>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[festival]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DE8FE8FA-E727-4D55-B036-BB93F1F3EC6B}"/>
              </a:ext>
            </a:extLst>
          </p:cNvPr>
          <p:cNvSpPr txBox="1"/>
          <p:nvPr/>
        </p:nvSpPr>
        <p:spPr>
          <a:xfrm>
            <a:off x="2909086" y="4749269"/>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[waistcoat]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DBB7A829-83F9-4ADF-9503-D52E5A0B9EAF}"/>
              </a:ext>
            </a:extLst>
          </p:cNvPr>
          <p:cNvSpPr txBox="1"/>
          <p:nvPr/>
        </p:nvSpPr>
        <p:spPr>
          <a:xfrm>
            <a:off x="855342" y="5952760"/>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[ahead]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DE8FE8FA-E727-4D55-B036-BB93F1F3EC6B}"/>
              </a:ext>
            </a:extLst>
          </p:cNvPr>
          <p:cNvSpPr txBox="1"/>
          <p:nvPr/>
        </p:nvSpPr>
        <p:spPr>
          <a:xfrm>
            <a:off x="2945372" y="5955366"/>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[about which]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F113BFEB-ABDE-4509-B9CF-699C16410682}"/>
              </a:ext>
            </a:extLst>
          </p:cNvPr>
          <p:cNvSpPr txBox="1"/>
          <p:nvPr/>
        </p:nvSpPr>
        <p:spPr>
          <a:xfrm>
            <a:off x="2404752" y="3510454"/>
            <a:ext cx="33569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[violet flower]</a:t>
            </a:r>
          </a:p>
        </p:txBody>
      </p:sp>
      <p:pic>
        <p:nvPicPr>
          <p:cNvPr id="42" name="Picture 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54650" y="1902200"/>
            <a:ext cx="482020" cy="482020"/>
          </a:xfrm>
          <a:prstGeom prst="rect">
            <a:avLst/>
          </a:prstGeom>
        </p:spPr>
      </p:pic>
      <p:pic>
        <p:nvPicPr>
          <p:cNvPr id="7" name="Picture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24976" y="1945161"/>
            <a:ext cx="549618" cy="392061"/>
          </a:xfrm>
          <a:prstGeom prst="rect">
            <a:avLst/>
          </a:prstGeom>
          <a:noFill/>
        </p:spPr>
      </p:pic>
      <p:pic>
        <p:nvPicPr>
          <p:cNvPr id="9" name="Picture 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14831" y="3091171"/>
            <a:ext cx="346655" cy="484991"/>
          </a:xfrm>
          <a:prstGeom prst="rect">
            <a:avLst/>
          </a:prstGeom>
        </p:spPr>
      </p:pic>
      <p:pic>
        <p:nvPicPr>
          <p:cNvPr id="17" name="Picture 1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29778" y="3042722"/>
            <a:ext cx="389953" cy="559498"/>
          </a:xfrm>
          <a:prstGeom prst="rect">
            <a:avLst/>
          </a:prstGeom>
        </p:spPr>
      </p:pic>
      <p:pic>
        <p:nvPicPr>
          <p:cNvPr id="19" name="Picture 1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484557" y="4160438"/>
            <a:ext cx="849057" cy="611321"/>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930082" y="4253725"/>
            <a:ext cx="510327" cy="526111"/>
          </a:xfrm>
          <a:prstGeom prst="rect">
            <a:avLst/>
          </a:prstGeom>
        </p:spPr>
      </p:pic>
      <p:pic>
        <p:nvPicPr>
          <p:cNvPr id="25" name="Picture 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619581" y="5552009"/>
            <a:ext cx="473091" cy="473091"/>
          </a:xfrm>
          <a:prstGeom prst="rect">
            <a:avLst/>
          </a:prstGeom>
        </p:spPr>
      </p:pic>
    </p:spTree>
    <p:extLst>
      <p:ext uri="{BB962C8B-B14F-4D97-AF65-F5344CB8AC3E}">
        <p14:creationId xmlns:p14="http://schemas.microsoft.com/office/powerpoint/2010/main" val="47882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21" grpId="0" animBg="1"/>
      <p:bldP spid="22" grpId="0" animBg="1"/>
      <p:bldP spid="27" grpId="0"/>
      <p:bldP spid="28" grpId="0"/>
      <p:bldP spid="29" grpId="0" animBg="1"/>
      <p:bldP spid="30" grpId="0" animBg="1"/>
      <p:bldP spid="32" grpId="0"/>
      <p:bldP spid="33" grpId="0" animBg="1"/>
      <p:bldP spid="34" grpId="0" animBg="1"/>
      <p:bldP spid="35" grpId="0" animBg="1"/>
      <p:bldP spid="36" grpId="0" animBg="1"/>
      <p:bldP spid="37" grpId="0"/>
      <p:bldP spid="38" grpId="0"/>
      <p:bldP spid="39" grpId="0"/>
      <p:bldP spid="40" grpId="0"/>
      <p:bldP spid="4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56420" cy="707849"/>
          </a:xfrm>
        </p:spPr>
        <p:txBody>
          <a:bodyPr>
            <a:normAutofit/>
          </a:bodyPr>
          <a:lstStyle/>
          <a:p>
            <a:r>
              <a:rPr lang="en-GB" sz="3600" b="1" dirty="0" err="1">
                <a:solidFill>
                  <a:schemeClr val="bg1"/>
                </a:solidFill>
              </a:rPr>
              <a:t>Phonetik</a:t>
            </a:r>
            <a:r>
              <a:rPr lang="en-GB" sz="3600" b="1" dirty="0">
                <a:solidFill>
                  <a:schemeClr val="bg1"/>
                </a:solidFill>
              </a:rPr>
              <a:t>: [v] </a:t>
            </a:r>
            <a:r>
              <a:rPr lang="en-GB" sz="3600" b="1" dirty="0" err="1">
                <a:solidFill>
                  <a:schemeClr val="bg1"/>
                </a:solidFill>
              </a:rPr>
              <a:t>oder</a:t>
            </a:r>
            <a:r>
              <a:rPr lang="en-GB" sz="3600" b="1" dirty="0">
                <a:solidFill>
                  <a:schemeClr val="bg1"/>
                </a:solidFill>
              </a:rPr>
              <a:t> [w]?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83056" y="247046"/>
            <a:ext cx="13742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DA351AA1-72B8-4915-9023-D2D951DEBD02}"/>
              </a:ext>
            </a:extLst>
          </p:cNvPr>
          <p:cNvSpPr txBox="1"/>
          <p:nvPr/>
        </p:nvSpPr>
        <p:spPr>
          <a:xfrm>
            <a:off x="180000" y="1296000"/>
            <a:ext cx="55912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Deutsches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8E62BCAF-7732-4683-819C-21F33C299E76}"/>
              </a:ext>
            </a:extLst>
          </p:cNvPr>
          <p:cNvSpPr txBox="1"/>
          <p:nvPr/>
        </p:nvSpPr>
        <p:spPr>
          <a:xfrm>
            <a:off x="5456420" y="1294681"/>
            <a:ext cx="55912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Deutsches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62AE207D-E336-45FD-A8E6-3C912D7F8264}"/>
              </a:ext>
            </a:extLst>
          </p:cNvPr>
          <p:cNvSpPr txBox="1"/>
          <p:nvPr/>
        </p:nvSpPr>
        <p:spPr>
          <a:xfrm>
            <a:off x="180000" y="1774522"/>
            <a:ext cx="11062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However, in German words of foreign origin,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usually like English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Rectangle 2" descr="rectangle that moves down the slide to show the 60 second timer">
            <a:extLst>
              <a:ext uri="{FF2B5EF4-FFF2-40B4-BE49-F238E27FC236}">
                <a16:creationId xmlns:a16="http://schemas.microsoft.com/office/drawing/2014/main" id="{32D70957-338A-4E5F-A65B-A8D0C1AD983E}"/>
              </a:ext>
            </a:extLst>
          </p:cNvPr>
          <p:cNvSpPr>
            <a:spLocks noChangeArrowheads="1"/>
          </p:cNvSpPr>
          <p:nvPr/>
        </p:nvSpPr>
        <p:spPr bwMode="auto">
          <a:xfrm>
            <a:off x="10190337" y="2424185"/>
            <a:ext cx="502131" cy="3064958"/>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7" name="Rectangle 3" descr="rectangle for timer">
            <a:extLst>
              <a:ext uri="{FF2B5EF4-FFF2-40B4-BE49-F238E27FC236}">
                <a16:creationId xmlns:a16="http://schemas.microsoft.com/office/drawing/2014/main" id="{BC41CBCB-4195-4AED-8998-A736A697F1C4}"/>
              </a:ext>
            </a:extLst>
          </p:cNvPr>
          <p:cNvSpPr>
            <a:spLocks noChangeArrowheads="1"/>
          </p:cNvSpPr>
          <p:nvPr/>
        </p:nvSpPr>
        <p:spPr bwMode="auto">
          <a:xfrm>
            <a:off x="10187971" y="2424185"/>
            <a:ext cx="503528" cy="3064958"/>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8" name="Line 7" descr="top line for timer, 60 seconds">
            <a:extLst>
              <a:ext uri="{FF2B5EF4-FFF2-40B4-BE49-F238E27FC236}">
                <a16:creationId xmlns:a16="http://schemas.microsoft.com/office/drawing/2014/main" id="{17AC592C-0242-486E-8A14-A2E6C64E12C1}"/>
              </a:ext>
            </a:extLst>
          </p:cNvPr>
          <p:cNvSpPr>
            <a:spLocks noChangeShapeType="1"/>
          </p:cNvSpPr>
          <p:nvPr/>
        </p:nvSpPr>
        <p:spPr bwMode="auto">
          <a:xfrm>
            <a:off x="10881576" y="244099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 Box 12">
            <a:extLst>
              <a:ext uri="{FF2B5EF4-FFF2-40B4-BE49-F238E27FC236}">
                <a16:creationId xmlns:a16="http://schemas.microsoft.com/office/drawing/2014/main" id="{B296F76E-0F79-4F63-AE69-855AE24B4AC4}"/>
              </a:ext>
            </a:extLst>
          </p:cNvPr>
          <p:cNvSpPr txBox="1">
            <a:spLocks noChangeArrowheads="1"/>
          </p:cNvSpPr>
          <p:nvPr/>
        </p:nvSpPr>
        <p:spPr bwMode="auto">
          <a:xfrm>
            <a:off x="11054953" y="226058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40" name="Line 4" descr="line to show the length of 60 seconds">
            <a:extLst>
              <a:ext uri="{FF2B5EF4-FFF2-40B4-BE49-F238E27FC236}">
                <a16:creationId xmlns:a16="http://schemas.microsoft.com/office/drawing/2014/main" id="{E53BB6ED-C36A-47F7-B5A2-63B43ECF3E52}"/>
              </a:ext>
            </a:extLst>
          </p:cNvPr>
          <p:cNvSpPr>
            <a:spLocks noChangeShapeType="1"/>
          </p:cNvSpPr>
          <p:nvPr/>
        </p:nvSpPr>
        <p:spPr bwMode="auto">
          <a:xfrm>
            <a:off x="10873710" y="2412759"/>
            <a:ext cx="0" cy="3064958"/>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 Box 10">
            <a:extLst>
              <a:ext uri="{FF2B5EF4-FFF2-40B4-BE49-F238E27FC236}">
                <a16:creationId xmlns:a16="http://schemas.microsoft.com/office/drawing/2014/main" id="{D8B1AB7A-2F7D-4CDD-B6D1-FD8140391266}"/>
              </a:ext>
            </a:extLst>
          </p:cNvPr>
          <p:cNvSpPr txBox="1">
            <a:spLocks noChangeArrowheads="1"/>
          </p:cNvSpPr>
          <p:nvPr/>
        </p:nvSpPr>
        <p:spPr bwMode="auto">
          <a:xfrm>
            <a:off x="10873710"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42" name="Line 9" descr="bottom line for timer, 0 seconds">
            <a:extLst>
              <a:ext uri="{FF2B5EF4-FFF2-40B4-BE49-F238E27FC236}">
                <a16:creationId xmlns:a16="http://schemas.microsoft.com/office/drawing/2014/main" id="{8C62C378-C0AD-4CF2-A733-727ACA0DCA71}"/>
              </a:ext>
            </a:extLst>
          </p:cNvPr>
          <p:cNvSpPr>
            <a:spLocks noChangeShapeType="1"/>
          </p:cNvSpPr>
          <p:nvPr/>
        </p:nvSpPr>
        <p:spPr bwMode="auto">
          <a:xfrm>
            <a:off x="10873710"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 Box 14">
            <a:extLst>
              <a:ext uri="{FF2B5EF4-FFF2-40B4-BE49-F238E27FC236}">
                <a16:creationId xmlns:a16="http://schemas.microsoft.com/office/drawing/2014/main" id="{C873AD97-965F-48DF-92AA-14D5DE450991}"/>
              </a:ext>
            </a:extLst>
          </p:cNvPr>
          <p:cNvSpPr txBox="1">
            <a:spLocks noChangeArrowheads="1"/>
          </p:cNvSpPr>
          <p:nvPr/>
        </p:nvSpPr>
        <p:spPr bwMode="auto">
          <a:xfrm>
            <a:off x="11090501"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44" name="Rectangle 43" descr="box to hide timer as it goes off the page">
            <a:extLst>
              <a:ext uri="{FF2B5EF4-FFF2-40B4-BE49-F238E27FC236}">
                <a16:creationId xmlns:a16="http://schemas.microsoft.com/office/drawing/2014/main" id="{4361F028-31E5-4430-AB43-006E12997510}"/>
              </a:ext>
            </a:extLst>
          </p:cNvPr>
          <p:cNvSpPr/>
          <p:nvPr/>
        </p:nvSpPr>
        <p:spPr>
          <a:xfrm>
            <a:off x="10036743"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AutoShape 11">
            <a:hlinkClick r:id="" action="ppaction://noaction" highlightClick="1"/>
            <a:extLst>
              <a:ext uri="{FF2B5EF4-FFF2-40B4-BE49-F238E27FC236}">
                <a16:creationId xmlns:a16="http://schemas.microsoft.com/office/drawing/2014/main" id="{E88008F1-7132-42FC-9B2D-71383F473EB3}"/>
              </a:ext>
            </a:extLst>
          </p:cNvPr>
          <p:cNvSpPr>
            <a:spLocks noChangeArrowheads="1"/>
          </p:cNvSpPr>
          <p:nvPr/>
        </p:nvSpPr>
        <p:spPr bwMode="auto">
          <a:xfrm>
            <a:off x="9927073"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pic>
        <p:nvPicPr>
          <p:cNvPr id="46" name="Picture 45" descr="Graphical user interface, application&#10;&#10;Description automatically generated">
            <a:hlinkClick r:id="" action="ppaction://noaction">
              <a:snd r:embed="rId4" name="8.3.1.6 Slide 34 universitat.wav"/>
            </a:hlinkClick>
            <a:extLst>
              <a:ext uri="{FF2B5EF4-FFF2-40B4-BE49-F238E27FC236}">
                <a16:creationId xmlns:a16="http://schemas.microsoft.com/office/drawing/2014/main" id="{6895705A-DF9B-4C38-A838-DA8AE8ACFB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715" y="3289377"/>
            <a:ext cx="2893916" cy="1446959"/>
          </a:xfrm>
          <a:prstGeom prst="rect">
            <a:avLst/>
          </a:prstGeom>
        </p:spPr>
      </p:pic>
      <p:pic>
        <p:nvPicPr>
          <p:cNvPr id="9" name="Picture 8" descr="Background pattern&#10;&#10;Description automatically generated">
            <a:hlinkClick r:id="" action="ppaction://noaction">
              <a:snd r:embed="rId6" name="8.3.1.6 Slide 34 November.wav"/>
            </a:hlinkClick>
            <a:extLst>
              <a:ext uri="{FF2B5EF4-FFF2-40B4-BE49-F238E27FC236}">
                <a16:creationId xmlns:a16="http://schemas.microsoft.com/office/drawing/2014/main" id="{19C3EDD8-178D-4B81-B077-C9BEDC8ADB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2175" y="2906225"/>
            <a:ext cx="1715589" cy="1715589"/>
          </a:xfrm>
          <a:prstGeom prst="rect">
            <a:avLst/>
          </a:prstGeom>
        </p:spPr>
      </p:pic>
      <p:sp>
        <p:nvSpPr>
          <p:cNvPr id="47" name="TextBox 46">
            <a:hlinkClick r:id="" action="ppaction://noaction">
              <a:snd r:embed="rId4" name="8.3.1.6 Slide 34 universitat.wav"/>
            </a:hlinkClick>
            <a:extLst>
              <a:ext uri="{FF2B5EF4-FFF2-40B4-BE49-F238E27FC236}">
                <a16:creationId xmlns:a16="http://schemas.microsoft.com/office/drawing/2014/main" id="{9F734D85-DF82-4D7A-8874-036DFD1610A9}"/>
              </a:ext>
            </a:extLst>
          </p:cNvPr>
          <p:cNvSpPr txBox="1"/>
          <p:nvPr/>
        </p:nvSpPr>
        <p:spPr>
          <a:xfrm>
            <a:off x="320201" y="4616333"/>
            <a:ext cx="33569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ersität]</a:t>
            </a:r>
          </a:p>
        </p:txBody>
      </p:sp>
      <p:sp>
        <p:nvSpPr>
          <p:cNvPr id="48" name="TextBox 47">
            <a:hlinkClick r:id="" action="ppaction://noaction">
              <a:snd r:embed="rId6" name="8.3.1.6 Slide 34 November.wav"/>
            </a:hlinkClick>
            <a:extLst>
              <a:ext uri="{FF2B5EF4-FFF2-40B4-BE49-F238E27FC236}">
                <a16:creationId xmlns:a16="http://schemas.microsoft.com/office/drawing/2014/main" id="{26070CCE-985E-4B23-B9FB-E58CA306DDB8}"/>
              </a:ext>
            </a:extLst>
          </p:cNvPr>
          <p:cNvSpPr txBox="1"/>
          <p:nvPr/>
        </p:nvSpPr>
        <p:spPr>
          <a:xfrm>
            <a:off x="6836392" y="4559845"/>
            <a:ext cx="33569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ember]</a:t>
            </a:r>
          </a:p>
        </p:txBody>
      </p:sp>
      <p:sp>
        <p:nvSpPr>
          <p:cNvPr id="49" name="TextBox 48">
            <a:hlinkClick r:id="" action="ppaction://noaction">
              <a:snd r:embed="rId8" name="8.3.1.6 Slide 34 Vogel.wav"/>
            </a:hlinkClick>
            <a:extLst>
              <a:ext uri="{FF2B5EF4-FFF2-40B4-BE49-F238E27FC236}">
                <a16:creationId xmlns:a16="http://schemas.microsoft.com/office/drawing/2014/main" id="{E7C49E08-2811-4CC8-8368-C96BEC4A645B}"/>
              </a:ext>
            </a:extLst>
          </p:cNvPr>
          <p:cNvSpPr txBox="1"/>
          <p:nvPr/>
        </p:nvSpPr>
        <p:spPr>
          <a:xfrm>
            <a:off x="3777950" y="4616333"/>
            <a:ext cx="33569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ogel]</a:t>
            </a:r>
          </a:p>
        </p:txBody>
      </p:sp>
      <p:pic>
        <p:nvPicPr>
          <p:cNvPr id="2" name="Picture 1">
            <a:hlinkClick r:id="" action="ppaction://noaction">
              <a:snd r:embed="rId8" name="8.3.1.6 Slide 34 Vogel.wav"/>
            </a:hlinkClick>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8174" y="3218445"/>
            <a:ext cx="1631400" cy="1277930"/>
          </a:xfrm>
          <a:prstGeom prst="rect">
            <a:avLst/>
          </a:prstGeom>
        </p:spPr>
      </p:pic>
    </p:spTree>
    <p:extLst>
      <p:ext uri="{BB962C8B-B14F-4D97-AF65-F5344CB8AC3E}">
        <p14:creationId xmlns:p14="http://schemas.microsoft.com/office/powerpoint/2010/main" val="297258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5"/>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hold" nodeType="afterEffect">
                                  <p:stCondLst>
                                    <p:cond delay="0"/>
                                  </p:stCondLst>
                                  <p:childTnLst>
                                    <p:animEffect transition="out" filter="slide(fromBottom)">
                                      <p:cBhvr>
                                        <p:cTn id="33" dur="5000"/>
                                        <p:tgtEl>
                                          <p:spTgt spid="37"/>
                                        </p:tgtEl>
                                      </p:cBhvr>
                                    </p:animEffect>
                                    <p:set>
                                      <p:cBhvr>
                                        <p:cTn id="34" dur="1" fill="hold">
                                          <p:stCondLst>
                                            <p:cond delay="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33" grpId="0"/>
      <p:bldP spid="34" grpId="0"/>
      <p:bldP spid="35" grpId="0"/>
      <p:bldP spid="47" grpId="0"/>
      <p:bldP spid="48" grpId="0"/>
      <p:bldP spid="4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56420" cy="707849"/>
          </a:xfrm>
        </p:spPr>
        <p:txBody>
          <a:bodyPr>
            <a:normAutofit/>
          </a:bodyPr>
          <a:lstStyle/>
          <a:p>
            <a:r>
              <a:rPr lang="en-GB" sz="3600" b="1" dirty="0" err="1">
                <a:solidFill>
                  <a:schemeClr val="bg1"/>
                </a:solidFill>
              </a:rPr>
              <a:t>Phonetik</a:t>
            </a:r>
            <a:r>
              <a:rPr lang="en-GB" sz="3600" b="1" dirty="0">
                <a:solidFill>
                  <a:schemeClr val="bg1"/>
                </a:solidFill>
              </a:rPr>
              <a:t>: [v] </a:t>
            </a:r>
            <a:r>
              <a:rPr lang="en-GB" sz="3600" b="1" dirty="0" err="1">
                <a:solidFill>
                  <a:schemeClr val="bg1"/>
                </a:solidFill>
              </a:rPr>
              <a:t>oder</a:t>
            </a:r>
            <a:r>
              <a:rPr lang="en-GB" sz="3600" b="1" dirty="0">
                <a:solidFill>
                  <a:schemeClr val="bg1"/>
                </a:solidFill>
              </a:rPr>
              <a:t> [w]?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83056" y="247046"/>
            <a:ext cx="13742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2" descr="rectangle that moves down the slide to show the 60 second timer">
            <a:extLst>
              <a:ext uri="{FF2B5EF4-FFF2-40B4-BE49-F238E27FC236}">
                <a16:creationId xmlns:a16="http://schemas.microsoft.com/office/drawing/2014/main" id="{32D70957-338A-4E5F-A65B-A8D0C1AD983E}"/>
              </a:ext>
            </a:extLst>
          </p:cNvPr>
          <p:cNvSpPr>
            <a:spLocks noChangeArrowheads="1"/>
          </p:cNvSpPr>
          <p:nvPr/>
        </p:nvSpPr>
        <p:spPr bwMode="auto">
          <a:xfrm>
            <a:off x="10190337" y="2424185"/>
            <a:ext cx="502131" cy="3064958"/>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7" name="Rectangle 3" descr="rectangle for timer">
            <a:extLst>
              <a:ext uri="{FF2B5EF4-FFF2-40B4-BE49-F238E27FC236}">
                <a16:creationId xmlns:a16="http://schemas.microsoft.com/office/drawing/2014/main" id="{BC41CBCB-4195-4AED-8998-A736A697F1C4}"/>
              </a:ext>
            </a:extLst>
          </p:cNvPr>
          <p:cNvSpPr>
            <a:spLocks noChangeArrowheads="1"/>
          </p:cNvSpPr>
          <p:nvPr/>
        </p:nvSpPr>
        <p:spPr bwMode="auto">
          <a:xfrm>
            <a:off x="10187971" y="2424185"/>
            <a:ext cx="503528" cy="3064958"/>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8" name="Line 7" descr="top line for timer, 60 seconds">
            <a:extLst>
              <a:ext uri="{FF2B5EF4-FFF2-40B4-BE49-F238E27FC236}">
                <a16:creationId xmlns:a16="http://schemas.microsoft.com/office/drawing/2014/main" id="{17AC592C-0242-486E-8A14-A2E6C64E12C1}"/>
              </a:ext>
            </a:extLst>
          </p:cNvPr>
          <p:cNvSpPr>
            <a:spLocks noChangeShapeType="1"/>
          </p:cNvSpPr>
          <p:nvPr/>
        </p:nvSpPr>
        <p:spPr bwMode="auto">
          <a:xfrm>
            <a:off x="10881576" y="244099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 Box 12">
            <a:extLst>
              <a:ext uri="{FF2B5EF4-FFF2-40B4-BE49-F238E27FC236}">
                <a16:creationId xmlns:a16="http://schemas.microsoft.com/office/drawing/2014/main" id="{B296F76E-0F79-4F63-AE69-855AE24B4AC4}"/>
              </a:ext>
            </a:extLst>
          </p:cNvPr>
          <p:cNvSpPr txBox="1">
            <a:spLocks noChangeArrowheads="1"/>
          </p:cNvSpPr>
          <p:nvPr/>
        </p:nvSpPr>
        <p:spPr bwMode="auto">
          <a:xfrm>
            <a:off x="11054953" y="226058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40" name="Line 4" descr="line to show the length of 60 seconds">
            <a:extLst>
              <a:ext uri="{FF2B5EF4-FFF2-40B4-BE49-F238E27FC236}">
                <a16:creationId xmlns:a16="http://schemas.microsoft.com/office/drawing/2014/main" id="{E53BB6ED-C36A-47F7-B5A2-63B43ECF3E52}"/>
              </a:ext>
            </a:extLst>
          </p:cNvPr>
          <p:cNvSpPr>
            <a:spLocks noChangeShapeType="1"/>
          </p:cNvSpPr>
          <p:nvPr/>
        </p:nvSpPr>
        <p:spPr bwMode="auto">
          <a:xfrm>
            <a:off x="10873710" y="2412759"/>
            <a:ext cx="0" cy="3064958"/>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 Box 10">
            <a:extLst>
              <a:ext uri="{FF2B5EF4-FFF2-40B4-BE49-F238E27FC236}">
                <a16:creationId xmlns:a16="http://schemas.microsoft.com/office/drawing/2014/main" id="{D8B1AB7A-2F7D-4CDD-B6D1-FD8140391266}"/>
              </a:ext>
            </a:extLst>
          </p:cNvPr>
          <p:cNvSpPr txBox="1">
            <a:spLocks noChangeArrowheads="1"/>
          </p:cNvSpPr>
          <p:nvPr/>
        </p:nvSpPr>
        <p:spPr bwMode="auto">
          <a:xfrm>
            <a:off x="10873710"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42" name="Line 9" descr="bottom line for timer, 0 seconds">
            <a:extLst>
              <a:ext uri="{FF2B5EF4-FFF2-40B4-BE49-F238E27FC236}">
                <a16:creationId xmlns:a16="http://schemas.microsoft.com/office/drawing/2014/main" id="{8C62C378-C0AD-4CF2-A733-727ACA0DCA71}"/>
              </a:ext>
            </a:extLst>
          </p:cNvPr>
          <p:cNvSpPr>
            <a:spLocks noChangeShapeType="1"/>
          </p:cNvSpPr>
          <p:nvPr/>
        </p:nvSpPr>
        <p:spPr bwMode="auto">
          <a:xfrm>
            <a:off x="10873710"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 Box 14">
            <a:extLst>
              <a:ext uri="{FF2B5EF4-FFF2-40B4-BE49-F238E27FC236}">
                <a16:creationId xmlns:a16="http://schemas.microsoft.com/office/drawing/2014/main" id="{C873AD97-965F-48DF-92AA-14D5DE450991}"/>
              </a:ext>
            </a:extLst>
          </p:cNvPr>
          <p:cNvSpPr txBox="1">
            <a:spLocks noChangeArrowheads="1"/>
          </p:cNvSpPr>
          <p:nvPr/>
        </p:nvSpPr>
        <p:spPr bwMode="auto">
          <a:xfrm>
            <a:off x="11090501"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44" name="Rectangle 43" descr="box to hide timer as it goes off the page">
            <a:extLst>
              <a:ext uri="{FF2B5EF4-FFF2-40B4-BE49-F238E27FC236}">
                <a16:creationId xmlns:a16="http://schemas.microsoft.com/office/drawing/2014/main" id="{4361F028-31E5-4430-AB43-006E12997510}"/>
              </a:ext>
            </a:extLst>
          </p:cNvPr>
          <p:cNvSpPr/>
          <p:nvPr/>
        </p:nvSpPr>
        <p:spPr>
          <a:xfrm>
            <a:off x="10036743"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AutoShape 11">
            <a:hlinkClick r:id="" action="ppaction://noaction" highlightClick="1"/>
            <a:extLst>
              <a:ext uri="{FF2B5EF4-FFF2-40B4-BE49-F238E27FC236}">
                <a16:creationId xmlns:a16="http://schemas.microsoft.com/office/drawing/2014/main" id="{E88008F1-7132-42FC-9B2D-71383F473EB3}"/>
              </a:ext>
            </a:extLst>
          </p:cNvPr>
          <p:cNvSpPr>
            <a:spLocks noChangeArrowheads="1"/>
          </p:cNvSpPr>
          <p:nvPr/>
        </p:nvSpPr>
        <p:spPr bwMode="auto">
          <a:xfrm>
            <a:off x="9927073"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47" name="TextBox 46">
            <a:hlinkClick r:id="" action="ppaction://noaction">
              <a:snd r:embed="rId4" name="8.3.1.6 Slide 34 Wolke.wav"/>
            </a:hlinkClick>
            <a:extLst>
              <a:ext uri="{FF2B5EF4-FFF2-40B4-BE49-F238E27FC236}">
                <a16:creationId xmlns:a16="http://schemas.microsoft.com/office/drawing/2014/main" id="{9F734D85-DF82-4D7A-8874-036DFD1610A9}"/>
              </a:ext>
            </a:extLst>
          </p:cNvPr>
          <p:cNvSpPr txBox="1"/>
          <p:nvPr/>
        </p:nvSpPr>
        <p:spPr>
          <a:xfrm>
            <a:off x="320203" y="4621814"/>
            <a:ext cx="33569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GB"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a:t>
            </a:r>
            <a:r>
              <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olke]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hlinkClick r:id="" action="ppaction://noaction">
              <a:snd r:embed="rId5" name="8.3.1.6 Slide 34 Activitat.wav"/>
            </a:hlinkClick>
            <a:extLst>
              <a:ext uri="{FF2B5EF4-FFF2-40B4-BE49-F238E27FC236}">
                <a16:creationId xmlns:a16="http://schemas.microsoft.com/office/drawing/2014/main" id="{26070CCE-985E-4B23-B9FB-E58CA306DDB8}"/>
              </a:ext>
            </a:extLst>
          </p:cNvPr>
          <p:cNvSpPr txBox="1"/>
          <p:nvPr/>
        </p:nvSpPr>
        <p:spPr>
          <a:xfrm>
            <a:off x="6836390" y="4602347"/>
            <a:ext cx="33569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ität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hlinkClick r:id="" action="ppaction://noaction">
              <a:snd r:embed="rId6" name="8.3.1.6 Slide 34 Vase.wav"/>
            </a:hlinkClick>
            <a:extLst>
              <a:ext uri="{FF2B5EF4-FFF2-40B4-BE49-F238E27FC236}">
                <a16:creationId xmlns:a16="http://schemas.microsoft.com/office/drawing/2014/main" id="{E7C49E08-2811-4CC8-8368-C96BEC4A645B}"/>
              </a:ext>
            </a:extLst>
          </p:cNvPr>
          <p:cNvSpPr txBox="1"/>
          <p:nvPr/>
        </p:nvSpPr>
        <p:spPr>
          <a:xfrm>
            <a:off x="3777950" y="4616333"/>
            <a:ext cx="33569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ase]</a:t>
            </a:r>
          </a:p>
        </p:txBody>
      </p:sp>
      <p:pic>
        <p:nvPicPr>
          <p:cNvPr id="2" name="Picture 1">
            <a:hlinkClick r:id="" action="ppaction://noaction">
              <a:snd r:embed="rId4" name="8.3.1.6 Slide 34 Wolke.wav"/>
            </a:hlinkClick>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012" y="3176262"/>
            <a:ext cx="1827162" cy="928961"/>
          </a:xfrm>
          <a:prstGeom prst="rect">
            <a:avLst/>
          </a:prstGeom>
        </p:spPr>
      </p:pic>
      <p:pic>
        <p:nvPicPr>
          <p:cNvPr id="10" name="Picture 9">
            <a:hlinkClick r:id="" action="ppaction://noaction">
              <a:snd r:embed="rId5" name="8.3.1.6 Slide 34 Activitat.wav"/>
            </a:hlinkClick>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8485" y="2841884"/>
            <a:ext cx="878133" cy="1855911"/>
          </a:xfrm>
          <a:prstGeom prst="rect">
            <a:avLst/>
          </a:prstGeom>
        </p:spPr>
      </p:pic>
      <p:pic>
        <p:nvPicPr>
          <p:cNvPr id="13" name="Picture 12">
            <a:hlinkClick r:id="" action="ppaction://noaction">
              <a:snd r:embed="rId6" name="8.3.1.6 Slide 34 Vase.wav"/>
            </a:hlinkClick>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65148" y="2776814"/>
            <a:ext cx="935212" cy="1746905"/>
          </a:xfrm>
          <a:prstGeom prst="rect">
            <a:avLst/>
          </a:prstGeom>
        </p:spPr>
      </p:pic>
    </p:spTree>
    <p:extLst>
      <p:ext uri="{BB962C8B-B14F-4D97-AF65-F5344CB8AC3E}">
        <p14:creationId xmlns:p14="http://schemas.microsoft.com/office/powerpoint/2010/main" val="239352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5"/>
                    </p:tgtEl>
                  </p:cond>
                </p:stCondLst>
                <p:endSync evt="end" delay="0">
                  <p:rtn val="all"/>
                </p:endSync>
                <p:childTnLst>
                  <p:par>
                    <p:cTn id="18" fill="hold">
                      <p:stCondLst>
                        <p:cond delay="0"/>
                      </p:stCondLst>
                      <p:childTnLst>
                        <p:par>
                          <p:cTn id="19" fill="hold">
                            <p:stCondLst>
                              <p:cond delay="0"/>
                            </p:stCondLst>
                            <p:childTnLst>
                              <p:par>
                                <p:cTn id="20" presetID="12" presetClass="exit" presetSubtype="4" fill="hold" nodeType="afterEffect">
                                  <p:stCondLst>
                                    <p:cond delay="0"/>
                                  </p:stCondLst>
                                  <p:childTnLst>
                                    <p:animEffect transition="out" filter="slide(fromBottom)">
                                      <p:cBhvr>
                                        <p:cTn id="21" dur="5000"/>
                                        <p:tgtEl>
                                          <p:spTgt spid="37"/>
                                        </p:tgtEl>
                                      </p:cBhvr>
                                    </p:animEffect>
                                    <p:set>
                                      <p:cBhvr>
                                        <p:cTn id="22" dur="1" fill="hold">
                                          <p:stCondLst>
                                            <p:cond delay="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7" grpId="0"/>
      <p:bldP spid="48" grpId="0"/>
      <p:bldP spid="4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 action="ppaction://noaction">
              <a:snd r:embed="rId3" name="8.3.1.6 Slide 34 Verkehr.wav"/>
            </a:hlinkClick>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13718">
            <a:off x="4693943" y="1808045"/>
            <a:ext cx="1128509" cy="3733292"/>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56420" cy="707849"/>
          </a:xfrm>
        </p:spPr>
        <p:txBody>
          <a:bodyPr>
            <a:normAutofit/>
          </a:bodyPr>
          <a:lstStyle/>
          <a:p>
            <a:r>
              <a:rPr lang="en-GB" sz="3600" b="1" dirty="0" err="1">
                <a:solidFill>
                  <a:schemeClr val="bg1"/>
                </a:solidFill>
              </a:rPr>
              <a:t>Phonetik</a:t>
            </a:r>
            <a:r>
              <a:rPr lang="en-GB" sz="3600" b="1" dirty="0">
                <a:solidFill>
                  <a:schemeClr val="bg1"/>
                </a:solidFill>
              </a:rPr>
              <a:t>: [v] </a:t>
            </a:r>
            <a:r>
              <a:rPr lang="en-GB" sz="3600" b="1" dirty="0" err="1">
                <a:solidFill>
                  <a:schemeClr val="bg1"/>
                </a:solidFill>
              </a:rPr>
              <a:t>oder</a:t>
            </a:r>
            <a:r>
              <a:rPr lang="en-GB" sz="3600" b="1" dirty="0">
                <a:solidFill>
                  <a:schemeClr val="bg1"/>
                </a:solidFill>
              </a:rPr>
              <a:t> [w]?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83056" y="247046"/>
            <a:ext cx="13742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2" descr="rectangle that moves down the slide to show the 60 second timer">
            <a:extLst>
              <a:ext uri="{FF2B5EF4-FFF2-40B4-BE49-F238E27FC236}">
                <a16:creationId xmlns:a16="http://schemas.microsoft.com/office/drawing/2014/main" id="{32D70957-338A-4E5F-A65B-A8D0C1AD983E}"/>
              </a:ext>
            </a:extLst>
          </p:cNvPr>
          <p:cNvSpPr>
            <a:spLocks noChangeArrowheads="1"/>
          </p:cNvSpPr>
          <p:nvPr/>
        </p:nvSpPr>
        <p:spPr bwMode="auto">
          <a:xfrm>
            <a:off x="10190337" y="2424185"/>
            <a:ext cx="502131" cy="3064958"/>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7" name="Rectangle 3" descr="rectangle for timer">
            <a:extLst>
              <a:ext uri="{FF2B5EF4-FFF2-40B4-BE49-F238E27FC236}">
                <a16:creationId xmlns:a16="http://schemas.microsoft.com/office/drawing/2014/main" id="{BC41CBCB-4195-4AED-8998-A736A697F1C4}"/>
              </a:ext>
            </a:extLst>
          </p:cNvPr>
          <p:cNvSpPr>
            <a:spLocks noChangeArrowheads="1"/>
          </p:cNvSpPr>
          <p:nvPr/>
        </p:nvSpPr>
        <p:spPr bwMode="auto">
          <a:xfrm>
            <a:off x="10187971" y="2424185"/>
            <a:ext cx="503528" cy="3064958"/>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8" name="Line 7" descr="top line for timer, 60 seconds">
            <a:extLst>
              <a:ext uri="{FF2B5EF4-FFF2-40B4-BE49-F238E27FC236}">
                <a16:creationId xmlns:a16="http://schemas.microsoft.com/office/drawing/2014/main" id="{17AC592C-0242-486E-8A14-A2E6C64E12C1}"/>
              </a:ext>
            </a:extLst>
          </p:cNvPr>
          <p:cNvSpPr>
            <a:spLocks noChangeShapeType="1"/>
          </p:cNvSpPr>
          <p:nvPr/>
        </p:nvSpPr>
        <p:spPr bwMode="auto">
          <a:xfrm>
            <a:off x="10881576" y="244099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 Box 12">
            <a:extLst>
              <a:ext uri="{FF2B5EF4-FFF2-40B4-BE49-F238E27FC236}">
                <a16:creationId xmlns:a16="http://schemas.microsoft.com/office/drawing/2014/main" id="{B296F76E-0F79-4F63-AE69-855AE24B4AC4}"/>
              </a:ext>
            </a:extLst>
          </p:cNvPr>
          <p:cNvSpPr txBox="1">
            <a:spLocks noChangeArrowheads="1"/>
          </p:cNvSpPr>
          <p:nvPr/>
        </p:nvSpPr>
        <p:spPr bwMode="auto">
          <a:xfrm>
            <a:off x="11054953" y="226058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40" name="Line 4" descr="line to show the length of 60 seconds">
            <a:extLst>
              <a:ext uri="{FF2B5EF4-FFF2-40B4-BE49-F238E27FC236}">
                <a16:creationId xmlns:a16="http://schemas.microsoft.com/office/drawing/2014/main" id="{E53BB6ED-C36A-47F7-B5A2-63B43ECF3E52}"/>
              </a:ext>
            </a:extLst>
          </p:cNvPr>
          <p:cNvSpPr>
            <a:spLocks noChangeShapeType="1"/>
          </p:cNvSpPr>
          <p:nvPr/>
        </p:nvSpPr>
        <p:spPr bwMode="auto">
          <a:xfrm>
            <a:off x="10873710" y="2412759"/>
            <a:ext cx="0" cy="3064958"/>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 Box 10">
            <a:extLst>
              <a:ext uri="{FF2B5EF4-FFF2-40B4-BE49-F238E27FC236}">
                <a16:creationId xmlns:a16="http://schemas.microsoft.com/office/drawing/2014/main" id="{D8B1AB7A-2F7D-4CDD-B6D1-FD8140391266}"/>
              </a:ext>
            </a:extLst>
          </p:cNvPr>
          <p:cNvSpPr txBox="1">
            <a:spLocks noChangeArrowheads="1"/>
          </p:cNvSpPr>
          <p:nvPr/>
        </p:nvSpPr>
        <p:spPr bwMode="auto">
          <a:xfrm>
            <a:off x="10873710"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42" name="Line 9" descr="bottom line for timer, 0 seconds">
            <a:extLst>
              <a:ext uri="{FF2B5EF4-FFF2-40B4-BE49-F238E27FC236}">
                <a16:creationId xmlns:a16="http://schemas.microsoft.com/office/drawing/2014/main" id="{8C62C378-C0AD-4CF2-A733-727ACA0DCA71}"/>
              </a:ext>
            </a:extLst>
          </p:cNvPr>
          <p:cNvSpPr>
            <a:spLocks noChangeShapeType="1"/>
          </p:cNvSpPr>
          <p:nvPr/>
        </p:nvSpPr>
        <p:spPr bwMode="auto">
          <a:xfrm>
            <a:off x="10873710"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 Box 14">
            <a:extLst>
              <a:ext uri="{FF2B5EF4-FFF2-40B4-BE49-F238E27FC236}">
                <a16:creationId xmlns:a16="http://schemas.microsoft.com/office/drawing/2014/main" id="{C873AD97-965F-48DF-92AA-14D5DE450991}"/>
              </a:ext>
            </a:extLst>
          </p:cNvPr>
          <p:cNvSpPr txBox="1">
            <a:spLocks noChangeArrowheads="1"/>
          </p:cNvSpPr>
          <p:nvPr/>
        </p:nvSpPr>
        <p:spPr bwMode="auto">
          <a:xfrm>
            <a:off x="11090501"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44" name="Rectangle 43" descr="box to hide timer as it goes off the page">
            <a:extLst>
              <a:ext uri="{FF2B5EF4-FFF2-40B4-BE49-F238E27FC236}">
                <a16:creationId xmlns:a16="http://schemas.microsoft.com/office/drawing/2014/main" id="{4361F028-31E5-4430-AB43-006E12997510}"/>
              </a:ext>
            </a:extLst>
          </p:cNvPr>
          <p:cNvSpPr/>
          <p:nvPr/>
        </p:nvSpPr>
        <p:spPr>
          <a:xfrm>
            <a:off x="10036743"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AutoShape 11">
            <a:hlinkClick r:id="" action="ppaction://noaction" highlightClick="1"/>
            <a:extLst>
              <a:ext uri="{FF2B5EF4-FFF2-40B4-BE49-F238E27FC236}">
                <a16:creationId xmlns:a16="http://schemas.microsoft.com/office/drawing/2014/main" id="{E88008F1-7132-42FC-9B2D-71383F473EB3}"/>
              </a:ext>
            </a:extLst>
          </p:cNvPr>
          <p:cNvSpPr>
            <a:spLocks noChangeArrowheads="1"/>
          </p:cNvSpPr>
          <p:nvPr/>
        </p:nvSpPr>
        <p:spPr bwMode="auto">
          <a:xfrm>
            <a:off x="9927073"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47" name="TextBox 46">
            <a:hlinkClick r:id="" action="ppaction://noaction">
              <a:snd r:embed="rId6" name="8.3.1.6 Slide 34 Vage.wav"/>
            </a:hlinkClick>
            <a:extLst>
              <a:ext uri="{FF2B5EF4-FFF2-40B4-BE49-F238E27FC236}">
                <a16:creationId xmlns:a16="http://schemas.microsoft.com/office/drawing/2014/main" id="{9F734D85-DF82-4D7A-8874-036DFD1610A9}"/>
              </a:ext>
            </a:extLst>
          </p:cNvPr>
          <p:cNvSpPr txBox="1"/>
          <p:nvPr/>
        </p:nvSpPr>
        <p:spPr>
          <a:xfrm>
            <a:off x="351089" y="4699539"/>
            <a:ext cx="33569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8" name="TextBox 47">
            <a:hlinkClick r:id="" action="ppaction://noaction">
              <a:snd r:embed="rId7" name="8.3.1.6 Slide 34 vierzig.wav"/>
            </a:hlinkClick>
            <a:extLst>
              <a:ext uri="{FF2B5EF4-FFF2-40B4-BE49-F238E27FC236}">
                <a16:creationId xmlns:a16="http://schemas.microsoft.com/office/drawing/2014/main" id="{26070CCE-985E-4B23-B9FB-E58CA306DDB8}"/>
              </a:ext>
            </a:extLst>
          </p:cNvPr>
          <p:cNvSpPr txBox="1"/>
          <p:nvPr/>
        </p:nvSpPr>
        <p:spPr>
          <a:xfrm>
            <a:off x="6847908" y="4661727"/>
            <a:ext cx="33569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ierzig</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hlinkClick r:id="" action="ppaction://noaction">
              <a:snd r:embed="rId3" name="8.3.1.6 Slide 34 Verkehr.wav"/>
            </a:hlinkClick>
            <a:extLst>
              <a:ext uri="{FF2B5EF4-FFF2-40B4-BE49-F238E27FC236}">
                <a16:creationId xmlns:a16="http://schemas.microsoft.com/office/drawing/2014/main" id="{E7C49E08-2811-4CC8-8368-C96BEC4A645B}"/>
              </a:ext>
            </a:extLst>
          </p:cNvPr>
          <p:cNvSpPr txBox="1"/>
          <p:nvPr/>
        </p:nvSpPr>
        <p:spPr>
          <a:xfrm>
            <a:off x="3777950" y="4661727"/>
            <a:ext cx="33569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erkehr</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 name="Picture 1">
            <a:hlinkClick r:id="" action="ppaction://noaction">
              <a:snd r:embed="rId6" name="8.3.1.6 Slide 34 Vage.wav"/>
            </a:hlinkClick>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5667" y="3035482"/>
            <a:ext cx="1146010" cy="1107810"/>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44338" y="3717807"/>
            <a:ext cx="942692" cy="433638"/>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964590" flipH="1">
            <a:off x="5032649" y="3088482"/>
            <a:ext cx="993908" cy="846144"/>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27134" y="2654767"/>
            <a:ext cx="1111786" cy="674484"/>
          </a:xfrm>
          <a:prstGeom prst="rect">
            <a:avLst/>
          </a:prstGeom>
        </p:spPr>
      </p:pic>
      <p:pic>
        <p:nvPicPr>
          <p:cNvPr id="11" name="Picture 10">
            <a:hlinkClick r:id="" action="ppaction://noaction">
              <a:snd r:embed="rId7" name="8.3.1.6 Slide 34 vierzig.wav"/>
            </a:hlinkClick>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603" y="2882903"/>
            <a:ext cx="1419551" cy="1532704"/>
          </a:xfrm>
          <a:prstGeom prst="rect">
            <a:avLst/>
          </a:prstGeom>
        </p:spPr>
      </p:pic>
    </p:spTree>
    <p:extLst>
      <p:ext uri="{BB962C8B-B14F-4D97-AF65-F5344CB8AC3E}">
        <p14:creationId xmlns:p14="http://schemas.microsoft.com/office/powerpoint/2010/main" val="48257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5"/>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000"/>
                                        <p:tgtEl>
                                          <p:spTgt spid="37"/>
                                        </p:tgtEl>
                                      </p:cBhvr>
                                    </p:animEffect>
                                    <p:set>
                                      <p:cBhvr>
                                        <p:cTn id="28" dur="1" fill="hold">
                                          <p:stCondLst>
                                            <p:cond delay="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7" grpId="0"/>
      <p:bldP spid="48" grpId="0"/>
      <p:bldP spid="4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T3.1 Week 1 Slide 2; 15-16</a:t>
            </a:r>
          </a:p>
        </p:txBody>
      </p:sp>
    </p:spTree>
    <p:extLst>
      <p:ext uri="{BB962C8B-B14F-4D97-AF65-F5344CB8AC3E}">
        <p14:creationId xmlns:p14="http://schemas.microsoft.com/office/powerpoint/2010/main" val="2421617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051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A46E87A5-B965-4178-9C13-55ACD3373334}"/>
              </a:ext>
            </a:extLst>
          </p:cNvPr>
          <p:cNvGraphicFramePr>
            <a:graphicFrameLocks noGrp="1"/>
          </p:cNvGraphicFramePr>
          <p:nvPr/>
        </p:nvGraphicFramePr>
        <p:xfrm>
          <a:off x="234675" y="1812026"/>
          <a:ext cx="11722653" cy="4473603"/>
        </p:xfrm>
        <a:graphic>
          <a:graphicData uri="http://schemas.openxmlformats.org/drawingml/2006/table">
            <a:tbl>
              <a:tblPr firstRow="1" bandRow="1">
                <a:tableStyleId>{00A15C55-8517-42AA-B614-E9B94910E393}</a:tableStyleId>
              </a:tblPr>
              <a:tblGrid>
                <a:gridCol w="693580">
                  <a:extLst>
                    <a:ext uri="{9D8B030D-6E8A-4147-A177-3AD203B41FA5}">
                      <a16:colId xmlns:a16="http://schemas.microsoft.com/office/drawing/2014/main" val="2607353726"/>
                    </a:ext>
                  </a:extLst>
                </a:gridCol>
                <a:gridCol w="9033163">
                  <a:extLst>
                    <a:ext uri="{9D8B030D-6E8A-4147-A177-3AD203B41FA5}">
                      <a16:colId xmlns:a16="http://schemas.microsoft.com/office/drawing/2014/main" val="1600817978"/>
                    </a:ext>
                  </a:extLst>
                </a:gridCol>
                <a:gridCol w="997527">
                  <a:extLst>
                    <a:ext uri="{9D8B030D-6E8A-4147-A177-3AD203B41FA5}">
                      <a16:colId xmlns:a16="http://schemas.microsoft.com/office/drawing/2014/main" val="4128092149"/>
                    </a:ext>
                  </a:extLst>
                </a:gridCol>
                <a:gridCol w="998383">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effectLst/>
                          <a:uLnTx/>
                          <a:uFillTx/>
                        </a:rPr>
                        <a:t>w</a:t>
                      </a:r>
                      <a:endParaRPr lang="en-GB" sz="2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v</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Der </a:t>
                      </a:r>
                      <a:r>
                        <a:rPr lang="en-GB" sz="2000" dirty="0" err="1">
                          <a:solidFill>
                            <a:srgbClr val="115076"/>
                          </a:solidFill>
                        </a:rPr>
                        <a:t>internationale</a:t>
                      </a:r>
                      <a:r>
                        <a:rPr lang="en-GB" sz="2000" dirty="0">
                          <a:solidFill>
                            <a:srgbClr val="115076"/>
                          </a:solidFill>
                        </a:rPr>
                        <a:t>   </a:t>
                      </a:r>
                      <a:r>
                        <a:rPr lang="en-GB" sz="2000" b="1" dirty="0" err="1">
                          <a:solidFill>
                            <a:srgbClr val="115076"/>
                          </a:solidFill>
                        </a:rPr>
                        <a:t>W</a:t>
                      </a:r>
                      <a:r>
                        <a:rPr lang="en-GB" sz="2000" dirty="0" err="1">
                          <a:solidFill>
                            <a:srgbClr val="115076"/>
                          </a:solidFill>
                        </a:rPr>
                        <a:t>eltfrauentag</a:t>
                      </a:r>
                      <a:r>
                        <a:rPr lang="en-GB" sz="2000" dirty="0">
                          <a:solidFill>
                            <a:srgbClr val="115076"/>
                          </a:solidFill>
                        </a:rPr>
                        <a:t> </a:t>
                      </a:r>
                      <a:r>
                        <a:rPr lang="en-GB" sz="2000" dirty="0" err="1">
                          <a:solidFill>
                            <a:srgbClr val="115076"/>
                          </a:solidFill>
                        </a:rPr>
                        <a:t>ist</a:t>
                      </a:r>
                      <a:r>
                        <a:rPr lang="en-GB" sz="2000" dirty="0">
                          <a:solidFill>
                            <a:srgbClr val="115076"/>
                          </a:solidFill>
                        </a:rPr>
                        <a:t> am 8. </a:t>
                      </a:r>
                      <a:r>
                        <a:rPr lang="en-GB" sz="2000" dirty="0" err="1">
                          <a:solidFill>
                            <a:srgbClr val="115076"/>
                          </a:solidFill>
                        </a:rPr>
                        <a:t>März</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In Armenien ist der Tag des   </a:t>
                      </a:r>
                      <a:r>
                        <a:rPr lang="de-DE" sz="2000" b="1" dirty="0">
                          <a:solidFill>
                            <a:srgbClr val="115076"/>
                          </a:solidFill>
                        </a:rPr>
                        <a:t>W</a:t>
                      </a:r>
                      <a:r>
                        <a:rPr lang="de-DE" sz="2000" dirty="0">
                          <a:solidFill>
                            <a:srgbClr val="115076"/>
                          </a:solidFill>
                        </a:rPr>
                        <a:t>issens und der Literatur am 1. September.</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Bots</a:t>
                      </a:r>
                      <a:r>
                        <a:rPr lang="en-GB" sz="2000" b="1" dirty="0">
                          <a:solidFill>
                            <a:srgbClr val="115076"/>
                          </a:solidFill>
                        </a:rPr>
                        <a:t>w</a:t>
                      </a:r>
                      <a:r>
                        <a:rPr lang="en-GB" sz="2000" dirty="0">
                          <a:solidFill>
                            <a:srgbClr val="115076"/>
                          </a:solidFill>
                        </a:rPr>
                        <a:t>ana Tag </a:t>
                      </a:r>
                      <a:r>
                        <a:rPr lang="en-GB" sz="2000" dirty="0" err="1">
                          <a:solidFill>
                            <a:srgbClr val="115076"/>
                          </a:solidFill>
                        </a:rPr>
                        <a:t>ist</a:t>
                      </a:r>
                      <a:r>
                        <a:rPr lang="en-GB" sz="2000" dirty="0">
                          <a:solidFill>
                            <a:srgbClr val="115076"/>
                          </a:solidFill>
                        </a:rPr>
                        <a:t> am 30. September.</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In Deutschland findet der   </a:t>
                      </a:r>
                      <a:r>
                        <a:rPr lang="de-DE" sz="2000" b="1" dirty="0">
                          <a:solidFill>
                            <a:srgbClr val="115076"/>
                          </a:solidFill>
                        </a:rPr>
                        <a:t>V</a:t>
                      </a:r>
                      <a:r>
                        <a:rPr lang="de-DE" sz="2000" dirty="0">
                          <a:solidFill>
                            <a:srgbClr val="115076"/>
                          </a:solidFill>
                        </a:rPr>
                        <a:t>atertag   normalerweise im Mai statt.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Der  </a:t>
                      </a:r>
                      <a:r>
                        <a:rPr lang="de-DE" sz="2000" b="1" dirty="0">
                          <a:solidFill>
                            <a:srgbClr val="115076"/>
                          </a:solidFill>
                        </a:rPr>
                        <a:t>V</a:t>
                      </a:r>
                      <a:r>
                        <a:rPr lang="de-DE" sz="2000" dirty="0">
                          <a:solidFill>
                            <a:srgbClr val="115076"/>
                          </a:solidFill>
                        </a:rPr>
                        <a:t>orabend  von Rosch ha-Schana ist ein jüdisches Fest.</a:t>
                      </a:r>
                      <a:endParaRPr lang="en-GB" sz="2000" dirty="0">
                        <a:solidFill>
                          <a:srgbClr val="115076"/>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Im</a:t>
                      </a:r>
                      <a:r>
                        <a:rPr lang="en-GB" sz="2000" dirty="0">
                          <a:solidFill>
                            <a:srgbClr val="115076"/>
                          </a:solidFill>
                        </a:rPr>
                        <a:t> </a:t>
                      </a:r>
                      <a:r>
                        <a:rPr lang="en-GB" sz="2000" dirty="0" err="1">
                          <a:solidFill>
                            <a:srgbClr val="115076"/>
                          </a:solidFill>
                        </a:rPr>
                        <a:t>Dezember</a:t>
                      </a:r>
                      <a:r>
                        <a:rPr lang="en-GB" sz="2000" dirty="0">
                          <a:solidFill>
                            <a:srgbClr val="115076"/>
                          </a:solidFill>
                        </a:rPr>
                        <a:t> </a:t>
                      </a:r>
                      <a:r>
                        <a:rPr lang="en-GB" sz="2000" dirty="0" err="1">
                          <a:solidFill>
                            <a:srgbClr val="115076"/>
                          </a:solidFill>
                        </a:rPr>
                        <a:t>feiere</a:t>
                      </a:r>
                      <a:r>
                        <a:rPr lang="en-GB" sz="2000" dirty="0">
                          <a:solidFill>
                            <a:srgbClr val="115076"/>
                          </a:solidFill>
                        </a:rPr>
                        <a:t> ich </a:t>
                      </a:r>
                      <a:r>
                        <a:rPr lang="en-GB" sz="2000" dirty="0" err="1">
                          <a:solidFill>
                            <a:srgbClr val="115076"/>
                          </a:solidFill>
                        </a:rPr>
                        <a:t>gern</a:t>
                      </a:r>
                      <a:r>
                        <a:rPr lang="en-GB" sz="2000" dirty="0">
                          <a:solidFill>
                            <a:srgbClr val="115076"/>
                          </a:solidFill>
                        </a:rPr>
                        <a:t> </a:t>
                      </a:r>
                      <a:r>
                        <a:rPr lang="en-GB" sz="2000" b="1" dirty="0" err="1">
                          <a:solidFill>
                            <a:srgbClr val="115076"/>
                          </a:solidFill>
                        </a:rPr>
                        <a:t>W</a:t>
                      </a:r>
                      <a:r>
                        <a:rPr lang="en-GB" sz="2000" dirty="0" err="1">
                          <a:solidFill>
                            <a:srgbClr val="115076"/>
                          </a:solidFill>
                        </a:rPr>
                        <a:t>eihnachten</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Der Tag der spanischen   </a:t>
                      </a:r>
                      <a:r>
                        <a:rPr lang="de-DE" sz="2000" b="1" dirty="0">
                          <a:solidFill>
                            <a:srgbClr val="115076"/>
                          </a:solidFill>
                        </a:rPr>
                        <a:t>V</a:t>
                      </a:r>
                      <a:r>
                        <a:rPr lang="de-DE" sz="2000" dirty="0">
                          <a:solidFill>
                            <a:srgbClr val="115076"/>
                          </a:solidFill>
                        </a:rPr>
                        <a:t>erfassung  ist am 6. Dezember.</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In Deutschland </a:t>
                      </a:r>
                      <a:r>
                        <a:rPr lang="en-GB" sz="2000" dirty="0" err="1">
                          <a:solidFill>
                            <a:srgbClr val="115076"/>
                          </a:solidFill>
                        </a:rPr>
                        <a:t>feiert</a:t>
                      </a:r>
                      <a:r>
                        <a:rPr lang="en-GB" sz="2000" dirty="0">
                          <a:solidFill>
                            <a:srgbClr val="115076"/>
                          </a:solidFill>
                        </a:rPr>
                        <a:t> man   Sil</a:t>
                      </a:r>
                      <a:r>
                        <a:rPr lang="en-GB" sz="2000" b="1" dirty="0">
                          <a:solidFill>
                            <a:srgbClr val="115076"/>
                          </a:solidFill>
                        </a:rPr>
                        <a:t>v</a:t>
                      </a:r>
                      <a:r>
                        <a:rPr lang="en-GB" sz="2000" dirty="0">
                          <a:solidFill>
                            <a:srgbClr val="115076"/>
                          </a:solidFill>
                        </a:rPr>
                        <a:t>ester  am 31. </a:t>
                      </a:r>
                      <a:r>
                        <a:rPr lang="en-GB" sz="2000" dirty="0" err="1">
                          <a:solidFill>
                            <a:srgbClr val="115076"/>
                          </a:solidFill>
                        </a:rPr>
                        <a:t>Dezember</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2" name="TextBox 1">
            <a:extLst>
              <a:ext uri="{FF2B5EF4-FFF2-40B4-BE49-F238E27FC236}">
                <a16:creationId xmlns:a16="http://schemas.microsoft.com/office/drawing/2014/main" id="{E050899D-8A70-334E-8FB4-7B4C2291EFCB}"/>
              </a:ext>
            </a:extLst>
          </p:cNvPr>
          <p:cNvSpPr txBox="1"/>
          <p:nvPr/>
        </p:nvSpPr>
        <p:spPr>
          <a:xfrm>
            <a:off x="190669" y="1761993"/>
            <a:ext cx="43178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Action Button: Custom 16">
            <a:hlinkClick r:id="" action="ppaction://noaction" highlightClick="1">
              <a:snd r:embed="rId4" name="Slide 2 1 wav.wav"/>
            </a:hlinkClick>
            <a:extLst>
              <a:ext uri="{FF2B5EF4-FFF2-40B4-BE49-F238E27FC236}">
                <a16:creationId xmlns:a16="http://schemas.microsoft.com/office/drawing/2014/main" id="{D44DAFCD-FF81-4535-A517-C09C9CFF6CD5}"/>
              </a:ext>
            </a:extLst>
          </p:cNvPr>
          <p:cNvSpPr/>
          <p:nvPr/>
        </p:nvSpPr>
        <p:spPr>
          <a:xfrm>
            <a:off x="360733" y="239371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5" name="Slide 2 2.wav"/>
            </a:hlinkClick>
            <a:extLst>
              <a:ext uri="{FF2B5EF4-FFF2-40B4-BE49-F238E27FC236}">
                <a16:creationId xmlns:a16="http://schemas.microsoft.com/office/drawing/2014/main" id="{A17D407A-CBD1-43A0-8F61-47412A090ABC}"/>
              </a:ext>
            </a:extLst>
          </p:cNvPr>
          <p:cNvSpPr/>
          <p:nvPr/>
        </p:nvSpPr>
        <p:spPr>
          <a:xfrm>
            <a:off x="360733" y="287695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Slide 2 3.wav"/>
            </a:hlinkClick>
            <a:extLst>
              <a:ext uri="{FF2B5EF4-FFF2-40B4-BE49-F238E27FC236}">
                <a16:creationId xmlns:a16="http://schemas.microsoft.com/office/drawing/2014/main" id="{34E15F44-80F9-4C32-BAD6-60137ACC12CD}"/>
              </a:ext>
            </a:extLst>
          </p:cNvPr>
          <p:cNvSpPr/>
          <p:nvPr/>
        </p:nvSpPr>
        <p:spPr>
          <a:xfrm>
            <a:off x="360733" y="33874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7" name="Slide 2 4.wav"/>
            </a:hlinkClick>
            <a:extLst>
              <a:ext uri="{FF2B5EF4-FFF2-40B4-BE49-F238E27FC236}">
                <a16:creationId xmlns:a16="http://schemas.microsoft.com/office/drawing/2014/main" id="{0255DFE2-5266-4C5B-B418-01A6A974DC42}"/>
              </a:ext>
            </a:extLst>
          </p:cNvPr>
          <p:cNvSpPr/>
          <p:nvPr/>
        </p:nvSpPr>
        <p:spPr>
          <a:xfrm>
            <a:off x="360733" y="38922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8" name="Slide 2 5.wav"/>
            </a:hlinkClick>
            <a:extLst>
              <a:ext uri="{FF2B5EF4-FFF2-40B4-BE49-F238E27FC236}">
                <a16:creationId xmlns:a16="http://schemas.microsoft.com/office/drawing/2014/main" id="{AB7EFECB-89B1-42EE-AC0F-63D40E9977F3}"/>
              </a:ext>
            </a:extLst>
          </p:cNvPr>
          <p:cNvSpPr/>
          <p:nvPr/>
        </p:nvSpPr>
        <p:spPr>
          <a:xfrm>
            <a:off x="360733" y="439708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9" name="Slide 2 6.wav"/>
            </a:hlinkClick>
            <a:extLst>
              <a:ext uri="{FF2B5EF4-FFF2-40B4-BE49-F238E27FC236}">
                <a16:creationId xmlns:a16="http://schemas.microsoft.com/office/drawing/2014/main" id="{266A0285-02A6-4449-ADCB-8EE316E4E304}"/>
              </a:ext>
            </a:extLst>
          </p:cNvPr>
          <p:cNvSpPr/>
          <p:nvPr/>
        </p:nvSpPr>
        <p:spPr>
          <a:xfrm>
            <a:off x="360733" y="48748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3" name="Action Button: Custom 16">
            <a:hlinkClick r:id="" action="ppaction://noaction" highlightClick="1">
              <a:snd r:embed="rId10" name="Slide 2 7.wav"/>
            </a:hlinkClick>
            <a:extLst>
              <a:ext uri="{FF2B5EF4-FFF2-40B4-BE49-F238E27FC236}">
                <a16:creationId xmlns:a16="http://schemas.microsoft.com/office/drawing/2014/main" id="{654C4874-E6CC-40EF-BEC3-176A5AD4C556}"/>
              </a:ext>
            </a:extLst>
          </p:cNvPr>
          <p:cNvSpPr/>
          <p:nvPr/>
        </p:nvSpPr>
        <p:spPr>
          <a:xfrm>
            <a:off x="360733" y="535810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4" name="Action Button: Custom 16">
            <a:hlinkClick r:id="" action="ppaction://noaction" highlightClick="1">
              <a:snd r:embed="rId11" name="Slide 2 8.wav"/>
            </a:hlinkClick>
            <a:extLst>
              <a:ext uri="{FF2B5EF4-FFF2-40B4-BE49-F238E27FC236}">
                <a16:creationId xmlns:a16="http://schemas.microsoft.com/office/drawing/2014/main" id="{DDA08587-C3E2-4A46-975A-30C13BE34153}"/>
              </a:ext>
            </a:extLst>
          </p:cNvPr>
          <p:cNvSpPr/>
          <p:nvPr/>
        </p:nvSpPr>
        <p:spPr>
          <a:xfrm>
            <a:off x="360733" y="585748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6" name="Picture 15" descr="green checkmark">
            <a:extLst>
              <a:ext uri="{FF2B5EF4-FFF2-40B4-BE49-F238E27FC236}">
                <a16:creationId xmlns:a16="http://schemas.microsoft.com/office/drawing/2014/main" id="{E39B8A7A-AD8B-4DAC-A97E-94E06A500C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57887" y="2371126"/>
            <a:ext cx="282522" cy="294294"/>
          </a:xfrm>
          <a:prstGeom prst="rect">
            <a:avLst/>
          </a:prstGeom>
        </p:spPr>
      </p:pic>
      <p:pic>
        <p:nvPicPr>
          <p:cNvPr id="17" name="Picture 16" descr="green checkmark">
            <a:extLst>
              <a:ext uri="{FF2B5EF4-FFF2-40B4-BE49-F238E27FC236}">
                <a16:creationId xmlns:a16="http://schemas.microsoft.com/office/drawing/2014/main" id="{C19D577D-4863-4455-AFDE-09408F66DA3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57887" y="2875567"/>
            <a:ext cx="282522" cy="294294"/>
          </a:xfrm>
          <a:prstGeom prst="rect">
            <a:avLst/>
          </a:prstGeom>
        </p:spPr>
      </p:pic>
      <p:pic>
        <p:nvPicPr>
          <p:cNvPr id="18" name="Picture 17" descr="green checkmark">
            <a:extLst>
              <a:ext uri="{FF2B5EF4-FFF2-40B4-BE49-F238E27FC236}">
                <a16:creationId xmlns:a16="http://schemas.microsoft.com/office/drawing/2014/main" id="{ACAEB802-E638-430E-AA2E-16634B2DB5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57887" y="3374400"/>
            <a:ext cx="282522" cy="294294"/>
          </a:xfrm>
          <a:prstGeom prst="rect">
            <a:avLst/>
          </a:prstGeom>
        </p:spPr>
      </p:pic>
      <p:pic>
        <p:nvPicPr>
          <p:cNvPr id="19" name="Picture 18" descr="green checkmark">
            <a:extLst>
              <a:ext uri="{FF2B5EF4-FFF2-40B4-BE49-F238E27FC236}">
                <a16:creationId xmlns:a16="http://schemas.microsoft.com/office/drawing/2014/main" id="{9430E025-1CCF-4CC3-BC6B-081604E914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9997" y="3882803"/>
            <a:ext cx="282522" cy="294294"/>
          </a:xfrm>
          <a:prstGeom prst="rect">
            <a:avLst/>
          </a:prstGeom>
        </p:spPr>
      </p:pic>
      <p:pic>
        <p:nvPicPr>
          <p:cNvPr id="20" name="Picture 19" descr="green checkmark">
            <a:extLst>
              <a:ext uri="{FF2B5EF4-FFF2-40B4-BE49-F238E27FC236}">
                <a16:creationId xmlns:a16="http://schemas.microsoft.com/office/drawing/2014/main" id="{D836DB87-CF2A-41F9-8AAA-0432A28903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86261" y="4416001"/>
            <a:ext cx="282522" cy="294294"/>
          </a:xfrm>
          <a:prstGeom prst="rect">
            <a:avLst/>
          </a:prstGeom>
        </p:spPr>
      </p:pic>
      <p:pic>
        <p:nvPicPr>
          <p:cNvPr id="21" name="Picture 20" descr="green checkmark">
            <a:extLst>
              <a:ext uri="{FF2B5EF4-FFF2-40B4-BE49-F238E27FC236}">
                <a16:creationId xmlns:a16="http://schemas.microsoft.com/office/drawing/2014/main" id="{D90BC3CC-D69F-40A6-8B25-8860367C073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57887" y="4831007"/>
            <a:ext cx="282522" cy="294294"/>
          </a:xfrm>
          <a:prstGeom prst="rect">
            <a:avLst/>
          </a:prstGeom>
        </p:spPr>
      </p:pic>
      <p:pic>
        <p:nvPicPr>
          <p:cNvPr id="22" name="Picture 21" descr="green checkmark">
            <a:extLst>
              <a:ext uri="{FF2B5EF4-FFF2-40B4-BE49-F238E27FC236}">
                <a16:creationId xmlns:a16="http://schemas.microsoft.com/office/drawing/2014/main" id="{C6B8C0FA-7B3B-452E-8FDD-5E71AE9B2F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86261" y="5366798"/>
            <a:ext cx="282522" cy="294294"/>
          </a:xfrm>
          <a:prstGeom prst="rect">
            <a:avLst/>
          </a:prstGeom>
        </p:spPr>
      </p:pic>
      <p:sp>
        <p:nvSpPr>
          <p:cNvPr id="23" name="TextBox 22">
            <a:extLst>
              <a:ext uri="{FF2B5EF4-FFF2-40B4-BE49-F238E27FC236}">
                <a16:creationId xmlns:a16="http://schemas.microsoft.com/office/drawing/2014/main" id="{F2FB6DB8-70ED-4A8F-974B-4991A471D5E8}"/>
              </a:ext>
            </a:extLst>
          </p:cNvPr>
          <p:cNvSpPr txBox="1"/>
          <p:nvPr/>
        </p:nvSpPr>
        <p:spPr>
          <a:xfrm>
            <a:off x="4233221" y="5817939"/>
            <a:ext cx="1191491"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Sil</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60C3BF32-5AC6-4764-9BC2-E18D721B1D37}"/>
              </a:ext>
            </a:extLst>
          </p:cNvPr>
          <p:cNvSpPr txBox="1"/>
          <p:nvPr/>
        </p:nvSpPr>
        <p:spPr>
          <a:xfrm>
            <a:off x="4369497" y="2807869"/>
            <a:ext cx="1066801"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issens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B63BA0C9-868F-48AF-A5EF-6B304052F312}"/>
              </a:ext>
            </a:extLst>
          </p:cNvPr>
          <p:cNvSpPr txBox="1"/>
          <p:nvPr/>
        </p:nvSpPr>
        <p:spPr>
          <a:xfrm>
            <a:off x="4261858" y="3809738"/>
            <a:ext cx="1306564"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atertag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065E724C-8514-401D-B764-1A4D32FA4DE5}"/>
              </a:ext>
            </a:extLst>
          </p:cNvPr>
          <p:cNvSpPr txBox="1"/>
          <p:nvPr/>
        </p:nvSpPr>
        <p:spPr>
          <a:xfrm>
            <a:off x="4581297" y="4806688"/>
            <a:ext cx="2099516"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eihnachten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26">
            <a:extLst>
              <a:ext uri="{FF2B5EF4-FFF2-40B4-BE49-F238E27FC236}">
                <a16:creationId xmlns:a16="http://schemas.microsoft.com/office/drawing/2014/main" id="{E0EF4E48-CC54-4842-917E-0006DA6FFB03}"/>
              </a:ext>
            </a:extLst>
          </p:cNvPr>
          <p:cNvSpPr txBox="1"/>
          <p:nvPr/>
        </p:nvSpPr>
        <p:spPr>
          <a:xfrm>
            <a:off x="3342924" y="2328776"/>
            <a:ext cx="1934918" cy="461665"/>
          </a:xfrm>
          <a:prstGeom prst="rect">
            <a:avLst/>
          </a:prstGeom>
          <a:solidFill>
            <a:srgbClr val="FFE8C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eltfrauentag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8B166EE6-DECD-4481-8C97-29DE098B96EF}"/>
              </a:ext>
            </a:extLst>
          </p:cNvPr>
          <p:cNvSpPr txBox="1"/>
          <p:nvPr/>
        </p:nvSpPr>
        <p:spPr>
          <a:xfrm>
            <a:off x="928552" y="3349205"/>
            <a:ext cx="1334259" cy="400110"/>
          </a:xfrm>
          <a:prstGeom prst="rect">
            <a:avLst/>
          </a:prstGeom>
          <a:solidFill>
            <a:srgbClr val="FFE8C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Bots_ana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70F3939B-6E30-4252-B778-11E543DC5E2E}"/>
              </a:ext>
            </a:extLst>
          </p:cNvPr>
          <p:cNvSpPr txBox="1"/>
          <p:nvPr/>
        </p:nvSpPr>
        <p:spPr>
          <a:xfrm>
            <a:off x="1547190" y="4295825"/>
            <a:ext cx="1431241" cy="461665"/>
          </a:xfrm>
          <a:prstGeom prst="rect">
            <a:avLst/>
          </a:prstGeom>
          <a:solidFill>
            <a:srgbClr val="FFE8C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orabend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F8C25010-9D97-456B-A0AB-17F56E9D87AA}"/>
              </a:ext>
            </a:extLst>
          </p:cNvPr>
          <p:cNvSpPr txBox="1"/>
          <p:nvPr/>
        </p:nvSpPr>
        <p:spPr>
          <a:xfrm>
            <a:off x="3945321" y="5306241"/>
            <a:ext cx="1623101" cy="461665"/>
          </a:xfrm>
          <a:prstGeom prst="rect">
            <a:avLst/>
          </a:prstGeom>
          <a:solidFill>
            <a:srgbClr val="FFE8C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erfassung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Picture 32" descr="Logo&#10;&#10;Description automatically generated">
            <a:extLst>
              <a:ext uri="{FF2B5EF4-FFF2-40B4-BE49-F238E27FC236}">
                <a16:creationId xmlns:a16="http://schemas.microsoft.com/office/drawing/2014/main" id="{5D49A0C9-33A6-49E0-A1EB-2421400568D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45387"/>
          <a:stretch/>
        </p:blipFill>
        <p:spPr>
          <a:xfrm>
            <a:off x="8378556" y="491278"/>
            <a:ext cx="1761274" cy="1812026"/>
          </a:xfrm>
          <a:prstGeom prst="rect">
            <a:avLst/>
          </a:prstGeom>
        </p:spPr>
      </p:pic>
      <p:sp>
        <p:nvSpPr>
          <p:cNvPr id="34" name="Rectangle 33">
            <a:extLst>
              <a:ext uri="{FF2B5EF4-FFF2-40B4-BE49-F238E27FC236}">
                <a16:creationId xmlns:a16="http://schemas.microsoft.com/office/drawing/2014/main" id="{06CE5201-EFC7-4973-B928-42C8A8E4F1F8}"/>
              </a:ext>
            </a:extLst>
          </p:cNvPr>
          <p:cNvSpPr/>
          <p:nvPr/>
        </p:nvSpPr>
        <p:spPr>
          <a:xfrm>
            <a:off x="2705100" y="320655"/>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recherchiert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internationale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Ferien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Hausaufgaben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5" name="Picture 34" descr="green checkmark">
            <a:extLst>
              <a:ext uri="{FF2B5EF4-FFF2-40B4-BE49-F238E27FC236}">
                <a16:creationId xmlns:a16="http://schemas.microsoft.com/office/drawing/2014/main" id="{A920C53F-F0DC-4A0E-9DC7-7C5821FFCC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86261" y="5857483"/>
            <a:ext cx="282522" cy="294294"/>
          </a:xfrm>
          <a:prstGeom prst="rect">
            <a:avLst/>
          </a:prstGeom>
        </p:spPr>
      </p:pic>
      <p:sp>
        <p:nvSpPr>
          <p:cNvPr id="32" name="Speech Bubble: Rectangle with Corners Rounded 31">
            <a:extLst>
              <a:ext uri="{FF2B5EF4-FFF2-40B4-BE49-F238E27FC236}">
                <a16:creationId xmlns:a16="http://schemas.microsoft.com/office/drawing/2014/main" id="{1EF54388-89A2-4389-8037-BE8AC473F1E1}"/>
              </a:ext>
            </a:extLst>
          </p:cNvPr>
          <p:cNvSpPr/>
          <p:nvPr/>
        </p:nvSpPr>
        <p:spPr>
          <a:xfrm>
            <a:off x="3519482" y="4220004"/>
            <a:ext cx="4876800" cy="1385734"/>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Sil</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v</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ester (New Year’s Eve) is an exception, as it sounds like a ‘v’ rather than an ‘f’. Silvester is named after the 4</a:t>
            </a:r>
            <a:r>
              <a:rPr kumimoji="0" lang="en-GB" sz="2000" b="0" i="0" u="none" strike="noStrike" kern="1200" cap="none" spc="0" normalizeH="0" baseline="30000" noProof="0" dirty="0">
                <a:ln>
                  <a:noFill/>
                </a:ln>
                <a:solidFill>
                  <a:prstClr val="white"/>
                </a:solidFill>
                <a:effectLst/>
                <a:uLnTx/>
                <a:uFillTx/>
                <a:latin typeface="Century Gothic" panose="020F0302020204030204"/>
                <a:ea typeface="+mn-ea"/>
                <a:cs typeface="+mn-cs"/>
              </a:rPr>
              <a:t>th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century Pope Sylvester.</a:t>
            </a:r>
          </a:p>
        </p:txBody>
      </p:sp>
    </p:spTree>
    <p:extLst>
      <p:ext uri="{BB962C8B-B14F-4D97-AF65-F5344CB8AC3E}">
        <p14:creationId xmlns:p14="http://schemas.microsoft.com/office/powerpoint/2010/main" val="102947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7551517" cy="869950"/>
          </a:xfrm>
          <a:prstGeom prst="rect">
            <a:avLst/>
          </a:prstGeom>
        </p:spPr>
      </p:pic>
      <p:sp>
        <p:nvSpPr>
          <p:cNvPr id="4" name="Title 3"/>
          <p:cNvSpPr>
            <a:spLocks noGrp="1"/>
          </p:cNvSpPr>
          <p:nvPr>
            <p:ph type="title"/>
          </p:nvPr>
        </p:nvSpPr>
        <p:spPr>
          <a:xfrm>
            <a:off x="0" y="294041"/>
            <a:ext cx="6929120" cy="707849"/>
          </a:xfrm>
        </p:spPr>
        <p:txBody>
          <a:bodyPr>
            <a:normAutofit/>
          </a:bodyPr>
          <a:lstStyle/>
          <a:p>
            <a:pPr lvl="0">
              <a:lnSpc>
                <a:spcPct val="100000"/>
              </a:lnSpc>
              <a:spcBef>
                <a:spcPts val="0"/>
              </a:spcBef>
              <a:defRPr/>
            </a:pPr>
            <a:r>
              <a:rPr lang="en-US" sz="3600" b="1" dirty="0">
                <a:solidFill>
                  <a:schemeClr val="bg1"/>
                </a:solidFill>
                <a:latin typeface="Century Gothic" panose="020F0302020204030204"/>
              </a:rPr>
              <a:t>Was </a:t>
            </a:r>
            <a:r>
              <a:rPr lang="en-US" sz="3600" b="1" dirty="0" err="1">
                <a:solidFill>
                  <a:schemeClr val="bg1"/>
                </a:solidFill>
                <a:latin typeface="Century Gothic" panose="020F0302020204030204"/>
              </a:rPr>
              <a:t>feiert</a:t>
            </a:r>
            <a:r>
              <a:rPr lang="en-US" sz="3600" b="1" dirty="0">
                <a:solidFill>
                  <a:schemeClr val="bg1"/>
                </a:solidFill>
                <a:latin typeface="Century Gothic" panose="020F0302020204030204"/>
              </a:rPr>
              <a:t> man am…?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3" y="247046"/>
            <a:ext cx="3510414" cy="3879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1" name="Table 31">
            <a:extLst>
              <a:ext uri="{FF2B5EF4-FFF2-40B4-BE49-F238E27FC236}">
                <a16:creationId xmlns:a16="http://schemas.microsoft.com/office/drawing/2014/main" id="{BBECC008-E0AA-4DD5-9E71-B520A64853A6}"/>
              </a:ext>
            </a:extLst>
          </p:cNvPr>
          <p:cNvGraphicFramePr>
            <a:graphicFrameLocks noGrp="1"/>
          </p:cNvGraphicFramePr>
          <p:nvPr/>
        </p:nvGraphicFramePr>
        <p:xfrm>
          <a:off x="767545" y="1628000"/>
          <a:ext cx="10656910" cy="4450080"/>
        </p:xfrm>
        <a:graphic>
          <a:graphicData uri="http://schemas.openxmlformats.org/drawingml/2006/table">
            <a:tbl>
              <a:tblPr firstRow="1" bandRow="1">
                <a:tableStyleId>{2D5ABB26-0587-4C30-8999-92F81FD0307C}</a:tableStyleId>
              </a:tblPr>
              <a:tblGrid>
                <a:gridCol w="5328455">
                  <a:extLst>
                    <a:ext uri="{9D8B030D-6E8A-4147-A177-3AD203B41FA5}">
                      <a16:colId xmlns:a16="http://schemas.microsoft.com/office/drawing/2014/main" val="959568365"/>
                    </a:ext>
                  </a:extLst>
                </a:gridCol>
                <a:gridCol w="5328455">
                  <a:extLst>
                    <a:ext uri="{9D8B030D-6E8A-4147-A177-3AD203B41FA5}">
                      <a16:colId xmlns:a16="http://schemas.microsoft.com/office/drawing/2014/main" val="3599662606"/>
                    </a:ext>
                  </a:extLst>
                </a:gridCol>
              </a:tblGrid>
              <a:tr h="2105730">
                <a:tc>
                  <a:txBody>
                    <a:bodyPr/>
                    <a:lstStyle/>
                    <a:p>
                      <a:pPr marL="342900" indent="-342900">
                        <a:buAutoNum type="arabicPeriod"/>
                      </a:pPr>
                      <a:r>
                        <a:rPr lang="en-GB" sz="2000" dirty="0">
                          <a:solidFill>
                            <a:srgbClr val="115076"/>
                          </a:solidFill>
                        </a:rPr>
                        <a:t>August</a:t>
                      </a: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0" indent="0">
                        <a:buNone/>
                      </a:pPr>
                      <a:r>
                        <a:rPr lang="en-GB" sz="2000" dirty="0">
                          <a:solidFill>
                            <a:srgbClr val="115076"/>
                          </a:solidFill>
                        </a:rPr>
                        <a:t>Schweizer </a:t>
                      </a:r>
                      <a:r>
                        <a:rPr lang="en-GB" sz="2000" dirty="0" err="1">
                          <a:solidFill>
                            <a:srgbClr val="115076"/>
                          </a:solidFill>
                        </a:rPr>
                        <a:t>Nationalfeiertag</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solidFill>
                            <a:srgbClr val="115076"/>
                          </a:solidFill>
                        </a:rPr>
                        <a:t>30. April</a:t>
                      </a: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r>
                        <a:rPr lang="en-GB" sz="2000" dirty="0">
                          <a:solidFill>
                            <a:srgbClr val="115076"/>
                          </a:solidFill>
                        </a:rPr>
                        <a:t>Walpurgisnacht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5493802"/>
                  </a:ext>
                </a:extLst>
              </a:tr>
              <a:tr h="2105730">
                <a:tc>
                  <a:txBody>
                    <a:bodyPr/>
                    <a:lstStyle/>
                    <a:p>
                      <a:r>
                        <a:rPr lang="en-GB" sz="2000" dirty="0">
                          <a:solidFill>
                            <a:srgbClr val="115076"/>
                          </a:solidFill>
                        </a:rPr>
                        <a:t>22. Mai</a:t>
                      </a: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r>
                        <a:rPr lang="de-DE" sz="2000" dirty="0">
                          <a:solidFill>
                            <a:srgbClr val="115076"/>
                          </a:solidFill>
                        </a:rPr>
                        <a:t>Internationaler Tag der biologischen Vielfalt</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solidFill>
                            <a:srgbClr val="115076"/>
                          </a:solidFill>
                        </a:rPr>
                        <a:t> 18. </a:t>
                      </a:r>
                      <a:r>
                        <a:rPr lang="en-GB" sz="2000" dirty="0" err="1">
                          <a:solidFill>
                            <a:srgbClr val="115076"/>
                          </a:solidFill>
                        </a:rPr>
                        <a:t>Juni</a:t>
                      </a:r>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r>
                        <a:rPr lang="en-GB" sz="2000" dirty="0">
                          <a:solidFill>
                            <a:srgbClr val="115076"/>
                          </a:solidFill>
                        </a:rPr>
                        <a:t>Tag der </a:t>
                      </a:r>
                      <a:r>
                        <a:rPr lang="en-GB" sz="2000" dirty="0" err="1">
                          <a:solidFill>
                            <a:srgbClr val="115076"/>
                          </a:solidFill>
                        </a:rPr>
                        <a:t>Verkehrssicherheit</a:t>
                      </a:r>
                      <a:r>
                        <a:rPr lang="en-GB" sz="2000" dirty="0">
                          <a:solidFill>
                            <a:srgbClr val="115076"/>
                          </a:solidFill>
                        </a:rPr>
                        <a:t> in Deutschland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5067262"/>
                  </a:ext>
                </a:extLst>
              </a:tr>
            </a:tbl>
          </a:graphicData>
        </a:graphic>
      </p:graphicFrame>
      <p:pic>
        <p:nvPicPr>
          <p:cNvPr id="1026" name="Picture 2" descr="National Holiday, Switzerland, To Celebrate, Souvenirs">
            <a:extLst>
              <a:ext uri="{FF2B5EF4-FFF2-40B4-BE49-F238E27FC236}">
                <a16:creationId xmlns:a16="http://schemas.microsoft.com/office/drawing/2014/main" id="{F119D0D6-D000-41C8-8CCB-655B1E76B1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7768" y="2000634"/>
            <a:ext cx="3754244" cy="1282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tch, Walpurgis, Walpurgisnacht, Party, Tradition">
            <a:extLst>
              <a:ext uri="{FF2B5EF4-FFF2-40B4-BE49-F238E27FC236}">
                <a16:creationId xmlns:a16="http://schemas.microsoft.com/office/drawing/2014/main" id="{961509B6-ACF3-498B-9398-A9873077095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066"/>
          <a:stretch/>
        </p:blipFill>
        <p:spPr bwMode="auto">
          <a:xfrm>
            <a:off x="8166527" y="1759398"/>
            <a:ext cx="3113861" cy="18111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tterfly, Background, Insect, Flying, Flower, Blossoms">
            <a:extLst>
              <a:ext uri="{FF2B5EF4-FFF2-40B4-BE49-F238E27FC236}">
                <a16:creationId xmlns:a16="http://schemas.microsoft.com/office/drawing/2014/main" id="{9F3A6BCF-62E1-46C9-807F-AF4720889F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1818" y="4005440"/>
            <a:ext cx="3780194" cy="13900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istance, Cyclist, Security, Traffic, Traffic Safety">
            <a:extLst>
              <a:ext uri="{FF2B5EF4-FFF2-40B4-BE49-F238E27FC236}">
                <a16:creationId xmlns:a16="http://schemas.microsoft.com/office/drawing/2014/main" id="{AE99D8E0-F8DD-4937-9D84-479C9B33480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5763" b="9375"/>
          <a:stretch/>
        </p:blipFill>
        <p:spPr bwMode="auto">
          <a:xfrm>
            <a:off x="7296285" y="3971852"/>
            <a:ext cx="3984103" cy="1457184"/>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1165E687-5395-445D-A611-F45BFC8B312B}"/>
              </a:ext>
            </a:extLst>
          </p:cNvPr>
          <p:cNvSpPr/>
          <p:nvPr/>
        </p:nvSpPr>
        <p:spPr>
          <a:xfrm>
            <a:off x="872434" y="3428960"/>
            <a:ext cx="3547102" cy="375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E51DAADC-AD53-46C6-B8BA-0D78856CF0E5}"/>
              </a:ext>
            </a:extLst>
          </p:cNvPr>
          <p:cNvSpPr/>
          <p:nvPr/>
        </p:nvSpPr>
        <p:spPr>
          <a:xfrm>
            <a:off x="6123059" y="3507842"/>
            <a:ext cx="2043468" cy="304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7C82D5A9-DC17-4B4E-B002-182ECDE439AA}"/>
              </a:ext>
            </a:extLst>
          </p:cNvPr>
          <p:cNvSpPr/>
          <p:nvPr/>
        </p:nvSpPr>
        <p:spPr>
          <a:xfrm>
            <a:off x="815045" y="5476412"/>
            <a:ext cx="4825733" cy="561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16E14CC5-318A-46C6-9241-D85227DAA70A}"/>
              </a:ext>
            </a:extLst>
          </p:cNvPr>
          <p:cNvSpPr/>
          <p:nvPr/>
        </p:nvSpPr>
        <p:spPr>
          <a:xfrm>
            <a:off x="6188737" y="5549247"/>
            <a:ext cx="5091652" cy="474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ction Button: Custom 16">
            <a:hlinkClick r:id="" action="ppaction://noaction" highlightClick="1">
              <a:snd r:embed="rId8" name="9.3.1.1 Slide 18 1.wav"/>
            </a:hlinkClick>
            <a:extLst>
              <a:ext uri="{FF2B5EF4-FFF2-40B4-BE49-F238E27FC236}">
                <a16:creationId xmlns:a16="http://schemas.microsoft.com/office/drawing/2014/main" id="{D9AA232D-E3DE-4488-8FFB-DB52CD200AFD}"/>
              </a:ext>
            </a:extLst>
          </p:cNvPr>
          <p:cNvSpPr/>
          <p:nvPr/>
        </p:nvSpPr>
        <p:spPr>
          <a:xfrm>
            <a:off x="230893" y="16280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9" name="9.3.1.1 Slide 18 3.wav"/>
            </a:hlinkClick>
            <a:extLst>
              <a:ext uri="{FF2B5EF4-FFF2-40B4-BE49-F238E27FC236}">
                <a16:creationId xmlns:a16="http://schemas.microsoft.com/office/drawing/2014/main" id="{9C37A940-141C-4155-A421-41A1A457DCF3}"/>
              </a:ext>
            </a:extLst>
          </p:cNvPr>
          <p:cNvSpPr/>
          <p:nvPr/>
        </p:nvSpPr>
        <p:spPr>
          <a:xfrm>
            <a:off x="229556" y="38530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10" name="9.3.1.1 Slide 18 2.wav"/>
            </a:hlinkClick>
            <a:extLst>
              <a:ext uri="{FF2B5EF4-FFF2-40B4-BE49-F238E27FC236}">
                <a16:creationId xmlns:a16="http://schemas.microsoft.com/office/drawing/2014/main" id="{CCE37601-9CBD-46B6-89AD-F63D9AE80B21}"/>
              </a:ext>
            </a:extLst>
          </p:cNvPr>
          <p:cNvSpPr/>
          <p:nvPr/>
        </p:nvSpPr>
        <p:spPr>
          <a:xfrm>
            <a:off x="11479758" y="162799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Action Button: Custom 16">
            <a:hlinkClick r:id="" action="ppaction://noaction" highlightClick="1">
              <a:snd r:embed="rId11" name="9.3.1.1 Slide 18 4.wav"/>
            </a:hlinkClick>
            <a:extLst>
              <a:ext uri="{FF2B5EF4-FFF2-40B4-BE49-F238E27FC236}">
                <a16:creationId xmlns:a16="http://schemas.microsoft.com/office/drawing/2014/main" id="{8CCFFB50-DA64-4E04-AAC2-D015770638E7}"/>
              </a:ext>
            </a:extLst>
          </p:cNvPr>
          <p:cNvSpPr/>
          <p:nvPr/>
        </p:nvSpPr>
        <p:spPr>
          <a:xfrm>
            <a:off x="11479758" y="38530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Speech Bubble: Rectangle with Corners Rounded 18">
            <a:extLst>
              <a:ext uri="{FF2B5EF4-FFF2-40B4-BE49-F238E27FC236}">
                <a16:creationId xmlns:a16="http://schemas.microsoft.com/office/drawing/2014/main" id="{78660569-AF8D-4E81-9D55-574FD977DBC2}"/>
              </a:ext>
            </a:extLst>
          </p:cNvPr>
          <p:cNvSpPr/>
          <p:nvPr/>
        </p:nvSpPr>
        <p:spPr>
          <a:xfrm>
            <a:off x="5106049" y="5918408"/>
            <a:ext cx="2890349" cy="638126"/>
          </a:xfrm>
          <a:prstGeom prst="wedgeRoundRectCallout">
            <a:avLst>
              <a:gd name="adj1" fmla="val -6069"/>
              <a:gd name="adj2" fmla="val -23471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exact date varies each year.</a:t>
            </a:r>
          </a:p>
        </p:txBody>
      </p:sp>
    </p:spTree>
    <p:extLst>
      <p:ext uri="{BB962C8B-B14F-4D97-AF65-F5344CB8AC3E}">
        <p14:creationId xmlns:p14="http://schemas.microsoft.com/office/powerpoint/2010/main" val="124224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4"/>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8" grpId="0" animBg="1"/>
      <p:bldP spid="39" grpId="0" animBg="1"/>
      <p:bldP spid="40" grpId="0" animBg="1"/>
      <p:bldP spid="15" grpId="0" animBg="1"/>
      <p:bldP spid="16"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33" y="595473"/>
            <a:ext cx="10515600" cy="1325563"/>
          </a:xfrm>
        </p:spPr>
        <p:txBody>
          <a:bodyPr>
            <a:normAutofit fontScale="90000"/>
          </a:bodyPr>
          <a:lstStyle/>
          <a:p>
            <a:r>
              <a:rPr lang="en-GB" sz="26700" b="1" dirty="0">
                <a:solidFill>
                  <a:srgbClr val="FFCC00"/>
                </a:solidFill>
              </a:rPr>
              <a:t>w</a:t>
            </a:r>
            <a:br>
              <a:rPr lang="en-GB" sz="9600" b="1" dirty="0"/>
            </a:br>
            <a:endParaRPr lang="en-GB" dirty="0"/>
          </a:p>
        </p:txBody>
      </p:sp>
      <p:sp>
        <p:nvSpPr>
          <p:cNvPr id="2" name="Rectangle 1"/>
          <p:cNvSpPr/>
          <p:nvPr/>
        </p:nvSpPr>
        <p:spPr>
          <a:xfrm>
            <a:off x="4350170" y="4274067"/>
            <a:ext cx="34916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Tree>
    <p:extLst>
      <p:ext uri="{BB962C8B-B14F-4D97-AF65-F5344CB8AC3E}">
        <p14:creationId xmlns:p14="http://schemas.microsoft.com/office/powerpoint/2010/main" val="354615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el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254240" cy="869950"/>
          </a:xfrm>
          <a:prstGeom prst="rect">
            <a:avLst/>
          </a:prstGeom>
        </p:spPr>
      </p:pic>
      <p:sp>
        <p:nvSpPr>
          <p:cNvPr id="4" name="Title 3"/>
          <p:cNvSpPr>
            <a:spLocks noGrp="1"/>
          </p:cNvSpPr>
          <p:nvPr>
            <p:ph type="title"/>
          </p:nvPr>
        </p:nvSpPr>
        <p:spPr>
          <a:xfrm>
            <a:off x="0" y="294041"/>
            <a:ext cx="6339840" cy="707849"/>
          </a:xfrm>
        </p:spPr>
        <p:txBody>
          <a:bodyPr>
            <a:normAutofit/>
          </a:bodyPr>
          <a:lstStyle/>
          <a:p>
            <a:r>
              <a:rPr lang="en-US" sz="3600" b="1" dirty="0">
                <a:solidFill>
                  <a:schemeClr val="bg1"/>
                </a:solidFill>
                <a:latin typeface="Century Gothic" panose="020F0302020204030204"/>
              </a:rPr>
              <a:t>Was </a:t>
            </a:r>
            <a:r>
              <a:rPr lang="en-US" sz="3600" b="1" dirty="0" err="1">
                <a:solidFill>
                  <a:schemeClr val="bg1"/>
                </a:solidFill>
                <a:latin typeface="Century Gothic" panose="020F0302020204030204"/>
              </a:rPr>
              <a:t>feiert</a:t>
            </a:r>
            <a:r>
              <a:rPr lang="en-US" sz="3600" b="1" dirty="0">
                <a:solidFill>
                  <a:schemeClr val="bg1"/>
                </a:solidFill>
                <a:latin typeface="Century Gothic" panose="020F0302020204030204"/>
              </a:rPr>
              <a:t> man am…? [2/2]</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3" y="247046"/>
            <a:ext cx="3510414" cy="3879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1" name="Table 31">
            <a:extLst>
              <a:ext uri="{FF2B5EF4-FFF2-40B4-BE49-F238E27FC236}">
                <a16:creationId xmlns:a16="http://schemas.microsoft.com/office/drawing/2014/main" id="{BBECC008-E0AA-4DD5-9E71-B520A64853A6}"/>
              </a:ext>
            </a:extLst>
          </p:cNvPr>
          <p:cNvGraphicFramePr>
            <a:graphicFrameLocks noGrp="1"/>
          </p:cNvGraphicFramePr>
          <p:nvPr/>
        </p:nvGraphicFramePr>
        <p:xfrm>
          <a:off x="649487" y="1343253"/>
          <a:ext cx="10762700" cy="4450080"/>
        </p:xfrm>
        <a:graphic>
          <a:graphicData uri="http://schemas.openxmlformats.org/drawingml/2006/table">
            <a:tbl>
              <a:tblPr firstRow="1" bandRow="1">
                <a:tableStyleId>{2D5ABB26-0587-4C30-8999-92F81FD0307C}</a:tableStyleId>
              </a:tblPr>
              <a:tblGrid>
                <a:gridCol w="5177979">
                  <a:extLst>
                    <a:ext uri="{9D8B030D-6E8A-4147-A177-3AD203B41FA5}">
                      <a16:colId xmlns:a16="http://schemas.microsoft.com/office/drawing/2014/main" val="959568365"/>
                    </a:ext>
                  </a:extLst>
                </a:gridCol>
                <a:gridCol w="5584721">
                  <a:extLst>
                    <a:ext uri="{9D8B030D-6E8A-4147-A177-3AD203B41FA5}">
                      <a16:colId xmlns:a16="http://schemas.microsoft.com/office/drawing/2014/main" val="3599662606"/>
                    </a:ext>
                  </a:extLst>
                </a:gridCol>
              </a:tblGrid>
              <a:tr h="2105730">
                <a:tc>
                  <a:txBody>
                    <a:bodyPr/>
                    <a:lstStyle/>
                    <a:p>
                      <a:pPr marL="0" indent="0">
                        <a:buNone/>
                      </a:pPr>
                      <a:r>
                        <a:rPr lang="en-GB" sz="2000" dirty="0">
                          <a:solidFill>
                            <a:srgbClr val="115076"/>
                          </a:solidFill>
                        </a:rPr>
                        <a:t>5. Mai</a:t>
                      </a: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0" indent="0">
                        <a:buNone/>
                      </a:pPr>
                      <a:r>
                        <a:rPr lang="en-GB" sz="2000" dirty="0">
                          <a:solidFill>
                            <a:srgbClr val="115076"/>
                          </a:solidFill>
                        </a:rPr>
                        <a:t>Tag </a:t>
                      </a:r>
                      <a:r>
                        <a:rPr lang="en-GB" sz="2000" dirty="0" err="1">
                          <a:solidFill>
                            <a:srgbClr val="115076"/>
                          </a:solidFill>
                        </a:rPr>
                        <a:t>gegen</a:t>
                      </a:r>
                      <a:r>
                        <a:rPr lang="en-GB" sz="2000" dirty="0">
                          <a:solidFill>
                            <a:srgbClr val="115076"/>
                          </a:solidFill>
                        </a:rPr>
                        <a:t> </a:t>
                      </a:r>
                      <a:r>
                        <a:rPr lang="en-GB" sz="2000" dirty="0" err="1">
                          <a:solidFill>
                            <a:srgbClr val="115076"/>
                          </a:solidFill>
                        </a:rPr>
                        <a:t>Gewalt</a:t>
                      </a:r>
                      <a:r>
                        <a:rPr lang="en-GB" sz="2000" dirty="0">
                          <a:solidFill>
                            <a:srgbClr val="115076"/>
                          </a:solidFill>
                        </a:rPr>
                        <a:t> und </a:t>
                      </a:r>
                      <a:r>
                        <a:rPr lang="en-GB" sz="2000" dirty="0" err="1">
                          <a:solidFill>
                            <a:srgbClr val="115076"/>
                          </a:solidFill>
                        </a:rPr>
                        <a:t>Rassismus</a:t>
                      </a:r>
                      <a:r>
                        <a:rPr lang="en-GB" sz="2000" dirty="0">
                          <a:solidFill>
                            <a:srgbClr val="115076"/>
                          </a:solidFill>
                        </a:rPr>
                        <a:t> in </a:t>
                      </a:r>
                      <a:r>
                        <a:rPr lang="en-GB" sz="2000" dirty="0" err="1">
                          <a:solidFill>
                            <a:srgbClr val="115076"/>
                          </a:solidFill>
                        </a:rPr>
                        <a:t>Österreich</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solidFill>
                            <a:srgbClr val="115076"/>
                          </a:solidFill>
                        </a:rPr>
                        <a:t>21. </a:t>
                      </a:r>
                      <a:r>
                        <a:rPr lang="en-GB" sz="2000" dirty="0" err="1">
                          <a:solidFill>
                            <a:srgbClr val="115076"/>
                          </a:solidFill>
                        </a:rPr>
                        <a:t>März</a:t>
                      </a:r>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r>
                        <a:rPr lang="en-GB" sz="2000" dirty="0" err="1">
                          <a:solidFill>
                            <a:srgbClr val="115076"/>
                          </a:solidFill>
                        </a:rPr>
                        <a:t>Internationaler</a:t>
                      </a:r>
                      <a:r>
                        <a:rPr lang="en-GB" sz="2000" dirty="0">
                          <a:solidFill>
                            <a:srgbClr val="115076"/>
                          </a:solidFill>
                        </a:rPr>
                        <a:t> Tag des </a:t>
                      </a:r>
                      <a:r>
                        <a:rPr lang="en-GB" sz="2000" dirty="0" err="1">
                          <a:solidFill>
                            <a:srgbClr val="115076"/>
                          </a:solidFill>
                        </a:rPr>
                        <a:t>Waldes</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5493802"/>
                  </a:ext>
                </a:extLst>
              </a:tr>
              <a:tr h="2105730">
                <a:tc>
                  <a:txBody>
                    <a:bodyPr/>
                    <a:lstStyle/>
                    <a:p>
                      <a:r>
                        <a:rPr lang="de-DE" sz="2000" dirty="0">
                          <a:solidFill>
                            <a:srgbClr val="115076"/>
                          </a:solidFill>
                        </a:rPr>
                        <a:t>13. November</a:t>
                      </a:r>
                    </a:p>
                    <a:p>
                      <a:endParaRPr lang="de-DE" sz="2000" dirty="0">
                        <a:solidFill>
                          <a:srgbClr val="115076"/>
                        </a:solidFill>
                      </a:endParaRPr>
                    </a:p>
                    <a:p>
                      <a:endParaRPr lang="de-DE" sz="2000" dirty="0">
                        <a:solidFill>
                          <a:srgbClr val="115076"/>
                        </a:solidFill>
                      </a:endParaRPr>
                    </a:p>
                    <a:p>
                      <a:endParaRPr lang="de-DE" sz="2000" dirty="0">
                        <a:solidFill>
                          <a:srgbClr val="115076"/>
                        </a:solidFill>
                      </a:endParaRPr>
                    </a:p>
                    <a:p>
                      <a:endParaRPr lang="de-DE" sz="2000" dirty="0">
                        <a:solidFill>
                          <a:srgbClr val="115076"/>
                        </a:solidFill>
                      </a:endParaRPr>
                    </a:p>
                    <a:p>
                      <a:endParaRPr lang="de-DE" sz="2000" dirty="0">
                        <a:solidFill>
                          <a:srgbClr val="115076"/>
                        </a:solidFill>
                      </a:endParaRPr>
                    </a:p>
                    <a:p>
                      <a:r>
                        <a:rPr lang="en-GB" sz="2000" dirty="0" err="1">
                          <a:solidFill>
                            <a:srgbClr val="115076"/>
                          </a:solidFill>
                        </a:rPr>
                        <a:t>Volkstrauertag</a:t>
                      </a:r>
                      <a:r>
                        <a:rPr lang="en-GB" sz="2000" dirty="0">
                          <a:solidFill>
                            <a:srgbClr val="115076"/>
                          </a:solidFill>
                        </a:rPr>
                        <a:t> in Deutschland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24. </a:t>
                      </a:r>
                      <a:r>
                        <a:rPr lang="en-GB" sz="2000" dirty="0" err="1">
                          <a:solidFill>
                            <a:srgbClr val="115076"/>
                          </a:solidFill>
                        </a:rPr>
                        <a:t>Oktober</a:t>
                      </a:r>
                      <a:r>
                        <a:rPr lang="en-GB" sz="2000" dirty="0">
                          <a:solidFill>
                            <a:srgbClr val="115076"/>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Tag der </a:t>
                      </a:r>
                      <a:r>
                        <a:rPr lang="en-GB" sz="2000" dirty="0" err="1">
                          <a:solidFill>
                            <a:srgbClr val="115076"/>
                          </a:solidFill>
                        </a:rPr>
                        <a:t>Vereinten</a:t>
                      </a:r>
                      <a:r>
                        <a:rPr lang="en-GB" sz="2000" dirty="0">
                          <a:solidFill>
                            <a:srgbClr val="115076"/>
                          </a:solidFill>
                        </a:rPr>
                        <a:t> </a:t>
                      </a:r>
                      <a:r>
                        <a:rPr lang="en-GB" sz="2000" dirty="0" err="1">
                          <a:solidFill>
                            <a:srgbClr val="115076"/>
                          </a:solidFill>
                        </a:rPr>
                        <a:t>Nationen</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5067262"/>
                  </a:ext>
                </a:extLst>
              </a:tr>
            </a:tbl>
          </a:graphicData>
        </a:graphic>
      </p:graphicFrame>
      <p:pic>
        <p:nvPicPr>
          <p:cNvPr id="2050" name="Picture 2" descr="Memorial, Berlin, Holocaust, The Shade, Concrete">
            <a:extLst>
              <a:ext uri="{FF2B5EF4-FFF2-40B4-BE49-F238E27FC236}">
                <a16:creationId xmlns:a16="http://schemas.microsoft.com/office/drawing/2014/main" id="{9E2BCD7A-CE02-4D63-BA73-7949B50A5F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3849" y="1558061"/>
            <a:ext cx="1992251" cy="13281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ees, Wald, Forest, Grass, Trail, Pathway, Leaves">
            <a:extLst>
              <a:ext uri="{FF2B5EF4-FFF2-40B4-BE49-F238E27FC236}">
                <a16:creationId xmlns:a16="http://schemas.microsoft.com/office/drawing/2014/main" id="{CB03A3FB-19A9-4D84-99EC-0CEC9A48A1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462" y="1469853"/>
            <a:ext cx="2619022" cy="17460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ilitary Cemetery, War Graves, France, Graveyard">
            <a:extLst>
              <a:ext uri="{FF2B5EF4-FFF2-40B4-BE49-F238E27FC236}">
                <a16:creationId xmlns:a16="http://schemas.microsoft.com/office/drawing/2014/main" id="{2B5CBE82-7273-4232-BCD8-F39BAD648A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6300" y="3826739"/>
            <a:ext cx="2209800" cy="1473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n, United Nations, Organization Of The United Nations">
            <a:extLst>
              <a:ext uri="{FF2B5EF4-FFF2-40B4-BE49-F238E27FC236}">
                <a16:creationId xmlns:a16="http://schemas.microsoft.com/office/drawing/2014/main" id="{7A37E8DB-949D-47C2-BCD2-67A4B0EB06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1475" y="3720692"/>
            <a:ext cx="2988009" cy="168075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B0EF95B-D46B-48E3-8900-5D589FCD5B72}"/>
              </a:ext>
            </a:extLst>
          </p:cNvPr>
          <p:cNvSpPr/>
          <p:nvPr/>
        </p:nvSpPr>
        <p:spPr>
          <a:xfrm>
            <a:off x="681998" y="2916807"/>
            <a:ext cx="4606539" cy="568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0CEA23E2-202C-4256-B0F6-30CD703AE72C}"/>
              </a:ext>
            </a:extLst>
          </p:cNvPr>
          <p:cNvSpPr/>
          <p:nvPr/>
        </p:nvSpPr>
        <p:spPr>
          <a:xfrm>
            <a:off x="5877898" y="3213770"/>
            <a:ext cx="4544970" cy="305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42179451-91EC-40FF-BE14-049D6CA30CE4}"/>
              </a:ext>
            </a:extLst>
          </p:cNvPr>
          <p:cNvSpPr/>
          <p:nvPr/>
        </p:nvSpPr>
        <p:spPr>
          <a:xfrm>
            <a:off x="681998" y="5377743"/>
            <a:ext cx="4901173" cy="368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FE628B99-1FA5-4B7D-A3D2-D2225513D98F}"/>
              </a:ext>
            </a:extLst>
          </p:cNvPr>
          <p:cNvSpPr/>
          <p:nvPr/>
        </p:nvSpPr>
        <p:spPr>
          <a:xfrm>
            <a:off x="5923355" y="5432823"/>
            <a:ext cx="4499513" cy="305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Action Button: Custom 16">
            <a:hlinkClick r:id="" action="ppaction://noaction" highlightClick="1">
              <a:snd r:embed="rId8" name="9.3.1.1 Slide 19 1.wav"/>
            </a:hlinkClick>
            <a:extLst>
              <a:ext uri="{FF2B5EF4-FFF2-40B4-BE49-F238E27FC236}">
                <a16:creationId xmlns:a16="http://schemas.microsoft.com/office/drawing/2014/main" id="{5C01C51D-4D51-4F90-8527-69DEC1BEA2D6}"/>
              </a:ext>
            </a:extLst>
          </p:cNvPr>
          <p:cNvSpPr/>
          <p:nvPr/>
        </p:nvSpPr>
        <p:spPr>
          <a:xfrm>
            <a:off x="169066" y="134325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Action Button: Custom 16">
            <a:hlinkClick r:id="" action="ppaction://noaction" highlightClick="1">
              <a:snd r:embed="rId9" name="9.3.1.1 Slide 19 3.wav"/>
            </a:hlinkClick>
            <a:extLst>
              <a:ext uri="{FF2B5EF4-FFF2-40B4-BE49-F238E27FC236}">
                <a16:creationId xmlns:a16="http://schemas.microsoft.com/office/drawing/2014/main" id="{25F9BCA0-7619-4262-9F00-3FCBF1EF33D1}"/>
              </a:ext>
            </a:extLst>
          </p:cNvPr>
          <p:cNvSpPr/>
          <p:nvPr/>
        </p:nvSpPr>
        <p:spPr>
          <a:xfrm>
            <a:off x="169066" y="358402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8" name="Action Button: Custom 16">
            <a:hlinkClick r:id="" action="ppaction://noaction" highlightClick="1">
              <a:snd r:embed="rId10" name="9.3.1.1 Slide 19 2.wav"/>
            </a:hlinkClick>
            <a:extLst>
              <a:ext uri="{FF2B5EF4-FFF2-40B4-BE49-F238E27FC236}">
                <a16:creationId xmlns:a16="http://schemas.microsoft.com/office/drawing/2014/main" id="{139A35F3-71D1-43D7-8571-73E8EFD68027}"/>
              </a:ext>
            </a:extLst>
          </p:cNvPr>
          <p:cNvSpPr/>
          <p:nvPr/>
        </p:nvSpPr>
        <p:spPr>
          <a:xfrm>
            <a:off x="11498686" y="134325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11" name="9.3.1.1 Slide 19 4.wav"/>
            </a:hlinkClick>
            <a:extLst>
              <a:ext uri="{FF2B5EF4-FFF2-40B4-BE49-F238E27FC236}">
                <a16:creationId xmlns:a16="http://schemas.microsoft.com/office/drawing/2014/main" id="{18354BCC-AE10-4713-85A9-2EDA84128978}"/>
              </a:ext>
            </a:extLst>
          </p:cNvPr>
          <p:cNvSpPr/>
          <p:nvPr/>
        </p:nvSpPr>
        <p:spPr>
          <a:xfrm>
            <a:off x="11498499" y="36036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 name="Speech Bubble: Rectangle with Corners Rounded 19">
            <a:extLst>
              <a:ext uri="{FF2B5EF4-FFF2-40B4-BE49-F238E27FC236}">
                <a16:creationId xmlns:a16="http://schemas.microsoft.com/office/drawing/2014/main" id="{A9E6EA3A-87E8-482E-B5F1-562FB828ABD7}"/>
              </a:ext>
            </a:extLst>
          </p:cNvPr>
          <p:cNvSpPr/>
          <p:nvPr/>
        </p:nvSpPr>
        <p:spPr>
          <a:xfrm>
            <a:off x="366027" y="5155207"/>
            <a:ext cx="2485661" cy="638126"/>
          </a:xfrm>
          <a:prstGeom prst="wedgeRoundRectCallout">
            <a:avLst>
              <a:gd name="adj1" fmla="val -6069"/>
              <a:gd name="adj2" fmla="val -23471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exact date varies each year.</a:t>
            </a:r>
          </a:p>
        </p:txBody>
      </p:sp>
    </p:spTree>
    <p:extLst>
      <p:ext uri="{BB962C8B-B14F-4D97-AF65-F5344CB8AC3E}">
        <p14:creationId xmlns:p14="http://schemas.microsoft.com/office/powerpoint/2010/main" val="256949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33" y="595473"/>
            <a:ext cx="10515600" cy="1325563"/>
          </a:xfrm>
        </p:spPr>
        <p:txBody>
          <a:bodyPr>
            <a:normAutofit fontScale="90000"/>
          </a:bodyPr>
          <a:lstStyle/>
          <a:p>
            <a:r>
              <a:rPr lang="en-GB" sz="26700" b="1" dirty="0">
                <a:solidFill>
                  <a:srgbClr val="FFCC00"/>
                </a:solidFill>
              </a:rPr>
              <a:t>w</a:t>
            </a:r>
            <a:br>
              <a:rPr lang="en-GB" sz="9600" b="1" dirty="0"/>
            </a:br>
            <a:endParaRPr lang="en-GB" dirty="0"/>
          </a:p>
        </p:txBody>
      </p:sp>
      <p:pic>
        <p:nvPicPr>
          <p:cNvPr id="4" name="Picture 3" descr="the worl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0272" y="465018"/>
            <a:ext cx="4791456" cy="4143731"/>
          </a:xfrm>
          <a:prstGeom prst="rect">
            <a:avLst/>
          </a:prstGeom>
        </p:spPr>
      </p:pic>
      <p:sp>
        <p:nvSpPr>
          <p:cNvPr id="2" name="Rectangle 1"/>
          <p:cNvSpPr/>
          <p:nvPr/>
        </p:nvSpPr>
        <p:spPr>
          <a:xfrm>
            <a:off x="4350170" y="4274067"/>
            <a:ext cx="34916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Tree>
    <p:extLst>
      <p:ext uri="{BB962C8B-B14F-4D97-AF65-F5344CB8AC3E}">
        <p14:creationId xmlns:p14="http://schemas.microsoft.com/office/powerpoint/2010/main" val="221798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B24F71F-977D-4941-B5BD-45FD316057B3}"/>
              </a:ext>
            </a:extLst>
          </p:cNvPr>
          <p:cNvSpPr>
            <a:spLocks noGrp="1"/>
          </p:cNvSpPr>
          <p:nvPr>
            <p:ph type="title"/>
          </p:nvPr>
        </p:nvSpPr>
        <p:spPr>
          <a:xfrm>
            <a:off x="5151337" y="-20305"/>
            <a:ext cx="1889322" cy="1562188"/>
          </a:xfrm>
        </p:spPr>
        <p:txBody>
          <a:bodyPr>
            <a:noAutofit/>
          </a:bodyPr>
          <a:lstStyle/>
          <a:p>
            <a:pPr algn="ctr"/>
            <a:r>
              <a:rPr lang="en-GB" sz="12000" b="1" dirty="0">
                <a:solidFill>
                  <a:srgbClr val="002060"/>
                </a:solidFill>
                <a:cs typeface="Calibri" panose="020F0502020204030204" pitchFamily="34" charset="0"/>
              </a:rPr>
              <a:t>w</a:t>
            </a:r>
            <a:endParaRPr lang="en-US" sz="12000" dirty="0"/>
          </a:p>
        </p:txBody>
      </p:sp>
      <p:sp>
        <p:nvSpPr>
          <p:cNvPr id="4" name="Rounded Rectangle 3"/>
          <p:cNvSpPr/>
          <p:nvPr/>
        </p:nvSpPr>
        <p:spPr>
          <a:xfrm>
            <a:off x="4194560" y="1712035"/>
            <a:ext cx="3802879" cy="257602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
        <p:nvSpPr>
          <p:cNvPr id="5" name="Rectangle 4"/>
          <p:cNvSpPr/>
          <p:nvPr/>
        </p:nvSpPr>
        <p:spPr>
          <a:xfrm>
            <a:off x="789117" y="590630"/>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sp>
        <p:nvSpPr>
          <p:cNvPr id="6" name="Rectangle 5"/>
          <p:cNvSpPr/>
          <p:nvPr/>
        </p:nvSpPr>
        <p:spPr>
          <a:xfrm>
            <a:off x="4188593" y="4352243"/>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237168" y="623493"/>
            <a:ext cx="186301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ahr</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48804" y="3690641"/>
            <a:ext cx="200086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a:t>
            </a:r>
          </a:p>
        </p:txBody>
      </p:sp>
      <p:sp>
        <p:nvSpPr>
          <p:cNvPr id="9" name="Rectangle 8"/>
          <p:cNvSpPr/>
          <p:nvPr/>
        </p:nvSpPr>
        <p:spPr>
          <a:xfrm>
            <a:off x="8352216" y="3690641"/>
            <a:ext cx="35301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innen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descr="water drople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5829" y="1546823"/>
            <a:ext cx="986818" cy="1453225"/>
          </a:xfrm>
          <a:prstGeom prst="rect">
            <a:avLst/>
          </a:prstGeom>
        </p:spPr>
      </p:pic>
      <p:pic>
        <p:nvPicPr>
          <p:cNvPr id="3" name="Picture 2" descr="question mark in a grey circl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73700" y="4679697"/>
            <a:ext cx="1162377" cy="1162377"/>
          </a:xfrm>
          <a:prstGeom prst="rect">
            <a:avLst/>
          </a:prstGeom>
        </p:spPr>
      </p:pic>
      <p:pic>
        <p:nvPicPr>
          <p:cNvPr id="10" name="Picture 9" descr="speech bubble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6018" y="5260885"/>
            <a:ext cx="1459962" cy="965934"/>
          </a:xfrm>
          <a:prstGeom prst="rect">
            <a:avLst/>
          </a:prstGeom>
        </p:spPr>
      </p:pic>
      <p:pic>
        <p:nvPicPr>
          <p:cNvPr id="12" name="Picture 11" descr="trophy with number 1 on i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97879" y="4635426"/>
            <a:ext cx="1438808" cy="1417225"/>
          </a:xfrm>
          <a:prstGeom prst="rect">
            <a:avLst/>
          </a:prstGeom>
        </p:spPr>
      </p:pic>
      <p:pic>
        <p:nvPicPr>
          <p:cNvPr id="14" name="Picture 13" descr="green checkmar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85396" y="1611899"/>
            <a:ext cx="1566554" cy="1566554"/>
          </a:xfrm>
          <a:prstGeom prst="rect">
            <a:avLst/>
          </a:prstGeom>
        </p:spPr>
      </p:pic>
      <p:pic>
        <p:nvPicPr>
          <p:cNvPr id="15" name="Picture 14" descr="the world"/>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6885" y="1777220"/>
            <a:ext cx="1575714" cy="1235913"/>
          </a:xfrm>
          <a:prstGeom prst="rect">
            <a:avLst/>
          </a:prstGeom>
        </p:spPr>
      </p:pic>
    </p:spTree>
    <p:extLst>
      <p:ext uri="{BB962C8B-B14F-4D97-AF65-F5344CB8AC3E}">
        <p14:creationId xmlns:p14="http://schemas.microsoft.com/office/powerpoint/2010/main" val="297543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Welt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Wass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Wass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wah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subTnLst>
                                    <p:audio>
                                      <p:cMediaNode>
                                        <p:cTn display="0" masterRel="sameClick">
                                          <p:stCondLst>
                                            <p:cond evt="begin" delay="0">
                                              <p:tn val="33"/>
                                            </p:cond>
                                          </p:stCondLst>
                                          <p:endCondLst>
                                            <p:cond evt="onStopAudio" delay="0">
                                              <p:tgtEl>
                                                <p:sldTgt/>
                                              </p:tgtEl>
                                            </p:cond>
                                          </p:endCondLst>
                                        </p:cTn>
                                        <p:tgtEl>
                                          <p:sndTgt r:embed="rId6" name="wahr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was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was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antworte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subTnLst>
                                    <p:audio>
                                      <p:cMediaNode>
                                        <p:cTn display="0" masterRel="sameClick">
                                          <p:stCondLst>
                                            <p:cond evt="begin" delay="0">
                                              <p:tn val="53"/>
                                            </p:cond>
                                          </p:stCondLst>
                                          <p:endCondLst>
                                            <p:cond evt="onStopAudio" delay="0">
                                              <p:tgtEl>
                                                <p:sldTgt/>
                                              </p:tgtEl>
                                            </p:cond>
                                          </p:endCondLst>
                                        </p:cTn>
                                        <p:tgtEl>
                                          <p:sndTgt r:embed="rId8" name="antworte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subTnLst>
                                    <p:audio>
                                      <p:cMediaNode>
                                        <p:cTn display="0" masterRel="sameClick">
                                          <p:stCondLst>
                                            <p:cond evt="begin" delay="0">
                                              <p:tn val="58"/>
                                            </p:cond>
                                          </p:stCondLst>
                                          <p:endCondLst>
                                            <p:cond evt="onStopAudio" delay="0">
                                              <p:tgtEl>
                                                <p:sldTgt/>
                                              </p:tgtEl>
                                            </p:cond>
                                          </p:endCondLst>
                                        </p:cTn>
                                        <p:tgtEl>
                                          <p:sndTgt r:embed="rId9" name="gewinne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9" name="gewin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0958F-4569-A149-9CDA-00CFA491FA58}"/>
              </a:ext>
            </a:extLst>
          </p:cNvPr>
          <p:cNvSpPr>
            <a:spLocks noGrp="1"/>
          </p:cNvSpPr>
          <p:nvPr>
            <p:ph type="title"/>
          </p:nvPr>
        </p:nvSpPr>
        <p:spPr>
          <a:xfrm>
            <a:off x="4955238" y="-308183"/>
            <a:ext cx="2281520" cy="1947199"/>
          </a:xfrm>
        </p:spPr>
        <p:txBody>
          <a:bodyPr>
            <a:noAutofit/>
          </a:bodyPr>
          <a:lstStyle/>
          <a:p>
            <a:pPr lvl="0" algn="ctr">
              <a:lnSpc>
                <a:spcPct val="100000"/>
              </a:lnSpc>
              <a:spcBef>
                <a:spcPts val="0"/>
              </a:spcBef>
              <a:defRPr/>
            </a:pPr>
            <a:r>
              <a:rPr lang="en-GB" sz="12000" b="1" dirty="0">
                <a:solidFill>
                  <a:srgbClr val="002060"/>
                </a:solidFill>
                <a:ea typeface="+mn-ea"/>
                <a:cs typeface="Calibri" panose="020F0502020204030204" pitchFamily="34" charset="0"/>
              </a:rPr>
              <a:t>w</a:t>
            </a:r>
            <a:endParaRPr lang="en-US" sz="12000" dirty="0"/>
          </a:p>
        </p:txBody>
      </p:sp>
      <p:sp>
        <p:nvSpPr>
          <p:cNvPr id="4" name="Rounded Rectangle 3"/>
          <p:cNvSpPr/>
          <p:nvPr/>
        </p:nvSpPr>
        <p:spPr>
          <a:xfrm>
            <a:off x="4194560" y="1712035"/>
            <a:ext cx="3802879" cy="257602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
        <p:nvSpPr>
          <p:cNvPr id="5" name="Rectangle 4"/>
          <p:cNvSpPr/>
          <p:nvPr/>
        </p:nvSpPr>
        <p:spPr>
          <a:xfrm>
            <a:off x="789117" y="590630"/>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sp>
        <p:nvSpPr>
          <p:cNvPr id="6" name="Rectangle 5"/>
          <p:cNvSpPr/>
          <p:nvPr/>
        </p:nvSpPr>
        <p:spPr>
          <a:xfrm>
            <a:off x="4188593" y="4352243"/>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237168" y="623493"/>
            <a:ext cx="186301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ahr</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48804" y="3690641"/>
            <a:ext cx="200086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a:t>
            </a:r>
          </a:p>
        </p:txBody>
      </p:sp>
      <p:sp>
        <p:nvSpPr>
          <p:cNvPr id="9" name="Rectangle 8"/>
          <p:cNvSpPr/>
          <p:nvPr/>
        </p:nvSpPr>
        <p:spPr>
          <a:xfrm>
            <a:off x="8352216" y="3690641"/>
            <a:ext cx="35301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innen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 name="Picture 14" descr="the world"/>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6885" y="1777220"/>
            <a:ext cx="1575714" cy="1235913"/>
          </a:xfrm>
          <a:prstGeom prst="rect">
            <a:avLst/>
          </a:prstGeom>
        </p:spPr>
      </p:pic>
    </p:spTree>
    <p:extLst>
      <p:ext uri="{BB962C8B-B14F-4D97-AF65-F5344CB8AC3E}">
        <p14:creationId xmlns:p14="http://schemas.microsoft.com/office/powerpoint/2010/main" val="129010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Welt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Wass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wah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was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antwort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gewin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58EB2-80C9-5847-BAE2-B9AD27FD5F75}"/>
              </a:ext>
            </a:extLst>
          </p:cNvPr>
          <p:cNvSpPr>
            <a:spLocks noGrp="1"/>
          </p:cNvSpPr>
          <p:nvPr>
            <p:ph type="title"/>
          </p:nvPr>
        </p:nvSpPr>
        <p:spPr>
          <a:xfrm>
            <a:off x="4420801" y="-187545"/>
            <a:ext cx="3350393" cy="1866988"/>
          </a:xfrm>
        </p:spPr>
        <p:txBody>
          <a:bodyPr>
            <a:noAutofit/>
          </a:bodyPr>
          <a:lstStyle/>
          <a:p>
            <a:pPr algn="ctr"/>
            <a:r>
              <a:rPr lang="en-GB" sz="12000" b="1" dirty="0">
                <a:solidFill>
                  <a:srgbClr val="002060"/>
                </a:solidFill>
                <a:cs typeface="Calibri" panose="020F0502020204030204" pitchFamily="34" charset="0"/>
              </a:rPr>
              <a:t>w</a:t>
            </a:r>
            <a:endParaRPr lang="en-US" sz="12000" dirty="0"/>
          </a:p>
        </p:txBody>
      </p:sp>
      <p:sp>
        <p:nvSpPr>
          <p:cNvPr id="4" name="Rounded Rectangle 3"/>
          <p:cNvSpPr/>
          <p:nvPr/>
        </p:nvSpPr>
        <p:spPr>
          <a:xfrm>
            <a:off x="4194560" y="1712035"/>
            <a:ext cx="3802879" cy="257602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
        <p:nvSpPr>
          <p:cNvPr id="5" name="Rectangle 4"/>
          <p:cNvSpPr/>
          <p:nvPr/>
        </p:nvSpPr>
        <p:spPr>
          <a:xfrm>
            <a:off x="789117" y="590630"/>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sp>
        <p:nvSpPr>
          <p:cNvPr id="6" name="Rectangle 5"/>
          <p:cNvSpPr/>
          <p:nvPr/>
        </p:nvSpPr>
        <p:spPr>
          <a:xfrm>
            <a:off x="4188593" y="4352243"/>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237168" y="623493"/>
            <a:ext cx="186301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ahr</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48804" y="3690641"/>
            <a:ext cx="200086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a:t>
            </a:r>
          </a:p>
        </p:txBody>
      </p:sp>
      <p:sp>
        <p:nvSpPr>
          <p:cNvPr id="9" name="Rectangle 8"/>
          <p:cNvSpPr/>
          <p:nvPr/>
        </p:nvSpPr>
        <p:spPr>
          <a:xfrm>
            <a:off x="8352216" y="3690641"/>
            <a:ext cx="35301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innen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 name="Picture 14" descr="the worl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6885" y="1777220"/>
            <a:ext cx="1575714" cy="1235913"/>
          </a:xfrm>
          <a:prstGeom prst="rect">
            <a:avLst/>
          </a:prstGeom>
        </p:spPr>
      </p:pic>
    </p:spTree>
    <p:extLst>
      <p:ext uri="{BB962C8B-B14F-4D97-AF65-F5344CB8AC3E}">
        <p14:creationId xmlns:p14="http://schemas.microsoft.com/office/powerpoint/2010/main" val="91187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T1.1 Week 6 Slides 38-41; 45-46</a:t>
            </a:r>
          </a:p>
        </p:txBody>
      </p:sp>
      <p:sp>
        <p:nvSpPr>
          <p:cNvPr id="8" name="Title 3">
            <a:extLst>
              <a:ext uri="{FF2B5EF4-FFF2-40B4-BE49-F238E27FC236}">
                <a16:creationId xmlns:a16="http://schemas.microsoft.com/office/drawing/2014/main" id="{E198E073-34D6-4868-9F15-A86DA9F91954}"/>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[w]</a:t>
            </a:r>
          </a:p>
        </p:txBody>
      </p:sp>
    </p:spTree>
    <p:extLst>
      <p:ext uri="{BB962C8B-B14F-4D97-AF65-F5344CB8AC3E}">
        <p14:creationId xmlns:p14="http://schemas.microsoft.com/office/powerpoint/2010/main" val="1035988337"/>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5792</Words>
  <Application>Microsoft Macintosh PowerPoint</Application>
  <PresentationFormat>Widescreen</PresentationFormat>
  <Paragraphs>783</Paragraphs>
  <Slides>40</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Century Gothic</vt:lpstr>
      <vt:lpstr>1_Office Theme</vt:lpstr>
      <vt:lpstr>German phonics collection</vt:lpstr>
      <vt:lpstr>[w]</vt:lpstr>
      <vt:lpstr>w </vt:lpstr>
      <vt:lpstr>w </vt:lpstr>
      <vt:lpstr>w </vt:lpstr>
      <vt:lpstr>w</vt:lpstr>
      <vt:lpstr>w</vt:lpstr>
      <vt:lpstr>w</vt:lpstr>
      <vt:lpstr>PowerPoint Presentation</vt:lpstr>
      <vt:lpstr>Phonetik</vt:lpstr>
      <vt:lpstr>Phonetik</vt:lpstr>
      <vt:lpstr>Phonetik</vt:lpstr>
      <vt:lpstr>Phonetik</vt:lpstr>
      <vt:lpstr>Phonetik</vt:lpstr>
      <vt:lpstr>Phonetik</vt:lpstr>
      <vt:lpstr>[w]</vt:lpstr>
      <vt:lpstr>Minimalpaare</vt:lpstr>
      <vt:lpstr>Wie sagt man das?</vt:lpstr>
      <vt:lpstr>Wie sagt man das?</vt:lpstr>
      <vt:lpstr>[w]</vt:lpstr>
      <vt:lpstr>Samstagnachmittag</vt:lpstr>
      <vt:lpstr>[w]</vt:lpstr>
      <vt:lpstr>Phonetik - der Bodensee [1/2]</vt:lpstr>
      <vt:lpstr>Phonetik - der Bodensee [1/2]</vt:lpstr>
      <vt:lpstr>[w]</vt:lpstr>
      <vt:lpstr>w </vt:lpstr>
      <vt:lpstr>Phonetik</vt:lpstr>
      <vt:lpstr>Phonetik</vt:lpstr>
      <vt:lpstr>[w]</vt:lpstr>
      <vt:lpstr>w </vt:lpstr>
      <vt:lpstr>w</vt:lpstr>
      <vt:lpstr>Phonetik: [v] oder [w]?</vt:lpstr>
      <vt:lpstr>Phonetik: [v] oder [w]?</vt:lpstr>
      <vt:lpstr>Phonetik: [v] oder [w]?</vt:lpstr>
      <vt:lpstr>Phonetik: [v] oder [w]?</vt:lpstr>
      <vt:lpstr>Phonetik: [v] oder [w]?</vt:lpstr>
      <vt:lpstr>[w]</vt:lpstr>
      <vt:lpstr>Phonetik</vt:lpstr>
      <vt:lpstr>Was feiert man am…? [1/2]</vt:lpstr>
      <vt:lpstr>Was feiert man am…?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cultural collection</dc:title>
  <dc:creator>Rachel Hawkes</dc:creator>
  <cp:lastModifiedBy>Mary Richardson</cp:lastModifiedBy>
  <cp:revision>6</cp:revision>
  <dcterms:created xsi:type="dcterms:W3CDTF">2021-02-09T09:46:37Z</dcterms:created>
  <dcterms:modified xsi:type="dcterms:W3CDTF">2022-07-14T15:00:06Z</dcterms:modified>
</cp:coreProperties>
</file>