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9" r:id="rId3"/>
    <p:sldId id="282" r:id="rId4"/>
    <p:sldId id="599" r:id="rId5"/>
    <p:sldId id="600" r:id="rId6"/>
    <p:sldId id="601" r:id="rId7"/>
    <p:sldId id="602" r:id="rId8"/>
    <p:sldId id="603" r:id="rId9"/>
    <p:sldId id="604" r:id="rId10"/>
    <p:sldId id="284" r:id="rId11"/>
    <p:sldId id="467" r:id="rId12"/>
    <p:sldId id="381" r:id="rId13"/>
    <p:sldId id="597" r:id="rId14"/>
    <p:sldId id="289" r:id="rId15"/>
    <p:sldId id="598" r:id="rId16"/>
    <p:sldId id="605" r:id="rId17"/>
    <p:sldId id="608" r:id="rId18"/>
    <p:sldId id="609" r:id="rId19"/>
    <p:sldId id="610" r:id="rId20"/>
    <p:sldId id="261" r:id="rId21"/>
    <p:sldId id="277" r:id="rId22"/>
    <p:sldId id="612" r:id="rId23"/>
    <p:sldId id="611" r:id="rId24"/>
    <p:sldId id="733" r:id="rId25"/>
    <p:sldId id="73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92B55-BD65-445D-B23E-6F8D38BF435A}" v="9" dt="2021-02-16T14:48:00.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3230" autoAdjust="0"/>
  </p:normalViewPr>
  <p:slideViewPr>
    <p:cSldViewPr snapToGrid="0">
      <p:cViewPr varScale="1">
        <p:scale>
          <a:sx n="91" d="100"/>
          <a:sy n="91" d="100"/>
        </p:scale>
        <p:origin x="1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E170E5AF-A05B-4C9C-94B9-3D328805CA9F}" type="datetimeFigureOut">
              <a:rPr lang="en-GB" smtClean="0"/>
              <a:pPr/>
              <a:t>15/07/2022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9836EA54-3A9B-4E43-BB5C-3FA253FDAB4F}" type="slidenum">
              <a:rPr lang="en-GB" smtClean="0"/>
              <a:pPr/>
              <a:t>‹#›</a:t>
            </a:fld>
            <a:endParaRPr lang="en-GB" dirty="0"/>
          </a:p>
        </p:txBody>
      </p:sp>
    </p:spTree>
    <p:extLst>
      <p:ext uri="{BB962C8B-B14F-4D97-AF65-F5344CB8AC3E}">
        <p14:creationId xmlns:p14="http://schemas.microsoft.com/office/powerpoint/2010/main" val="21094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US" b="0"/>
              <a:t>Students are challenged</a:t>
            </a:r>
            <a:r>
              <a:rPr lang="en-US" b="0" baseline="0"/>
              <a:t> to distinguish between the sounds of the ‘r’ at the beginning of a word or syllable and the post-vocalic ‘r’. </a:t>
            </a:r>
            <a:r>
              <a:rPr lang="en-US" b="0"/>
              <a:t>Click on the number to play the audio.</a:t>
            </a:r>
            <a:r>
              <a:rPr lang="en-US" b="0" baseline="0"/>
              <a:t> Words from the new and revisited vocabulary sets for this week are used.</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r>
              <a:rPr lang="en-US" b="0"/>
              <a:t>1. Click on the number to play the audio.</a:t>
            </a:r>
            <a:r>
              <a:rPr lang="en-US" b="0" baseline="0"/>
              <a:t> </a:t>
            </a:r>
          </a:p>
          <a:p>
            <a:r>
              <a:rPr lang="en-US" b="0" baseline="0"/>
              <a:t>2. Students tick the appropriate column.</a:t>
            </a:r>
          </a:p>
          <a:p>
            <a:r>
              <a:rPr lang="en-US" b="0" baseline="0"/>
              <a:t>3. Click to reveal the answers one by one.</a:t>
            </a:r>
          </a:p>
          <a:p>
            <a:endParaRPr lang="en-US" b="1"/>
          </a:p>
          <a:p>
            <a:r>
              <a:rPr lang="en-US" b="1"/>
              <a:t>Transcript:</a:t>
            </a:r>
            <a:endParaRPr lang="en-US"/>
          </a:p>
          <a:p>
            <a:r>
              <a:rPr lang="en-US"/>
              <a:t>1. </a:t>
            </a:r>
            <a:r>
              <a:rPr lang="de-DE"/>
              <a:t>dürfen</a:t>
            </a:r>
          </a:p>
          <a:p>
            <a:r>
              <a:rPr lang="en-US"/>
              <a:t>2. </a:t>
            </a:r>
            <a:r>
              <a:rPr lang="de-DE" b="0"/>
              <a:t>die Straße </a:t>
            </a:r>
          </a:p>
          <a:p>
            <a:r>
              <a:rPr lang="en-US"/>
              <a:t>3. ruhig</a:t>
            </a:r>
            <a:endParaRPr lang="en-US" dirty="0"/>
          </a:p>
          <a:p>
            <a:r>
              <a:rPr lang="en-US" dirty="0"/>
              <a:t>4</a:t>
            </a:r>
            <a:r>
              <a:rPr lang="en-US"/>
              <a:t>. </a:t>
            </a:r>
            <a:r>
              <a:rPr lang="de-DE" b="0"/>
              <a:t>der Markt</a:t>
            </a:r>
          </a:p>
          <a:p>
            <a:r>
              <a:rPr lang="en-US"/>
              <a:t>5. </a:t>
            </a:r>
            <a:r>
              <a:rPr lang="de-DE" b="0"/>
              <a:t>springen</a:t>
            </a:r>
          </a:p>
          <a:p>
            <a:r>
              <a:rPr lang="en-US"/>
              <a:t>6. </a:t>
            </a:r>
            <a:r>
              <a:rPr lang="de-DE" b="0"/>
              <a:t>die Party </a:t>
            </a:r>
          </a:p>
          <a:p>
            <a:endParaRPr lang="en-US"/>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45521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88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Uhr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your left wrist and tap your imaginary watch twice, to emphasise the two distinct sounds you hear – Uh-r.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Uhr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45323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uhr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a:t>Kultur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86789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38189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sound</a:t>
            </a:r>
            <a:r>
              <a:rPr lang="en-GB" sz="1200"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Teacher to elicit pronunciation by asking “</a:t>
            </a:r>
            <a:r>
              <a:rPr lang="en-GB" sz="1200" i="1" baseline="0" dirty="0"/>
              <a:t>Wie </a:t>
            </a:r>
            <a:r>
              <a:rPr lang="en-GB" sz="1200" i="1" baseline="0" dirty="0" err="1"/>
              <a:t>sagt</a:t>
            </a:r>
            <a:r>
              <a:rPr lang="en-GB" sz="1200" i="1" baseline="0" dirty="0"/>
              <a:t> man…”</a:t>
            </a:r>
            <a:endParaRPr lang="en-GB" sz="120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6290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dirty="0"/>
            </a:br>
            <a:br>
              <a:rPr lang="en-GB" b="1" dirty="0"/>
            </a:br>
            <a:r>
              <a:rPr lang="en-GB" b="1" dirty="0"/>
              <a:t>Aim: </a:t>
            </a:r>
            <a:r>
              <a:rPr lang="en-GB" b="0" dirty="0"/>
              <a:t>Listening for and noticing the SSC [r] in a sentence context.</a:t>
            </a:r>
            <a:br>
              <a:rPr lang="en-GB" dirty="0"/>
            </a:br>
            <a:br>
              <a:rPr lang="en-GB" dirty="0"/>
            </a:br>
            <a:r>
              <a:rPr lang="en-GB" b="1" dirty="0"/>
              <a:t>Procedure:</a:t>
            </a:r>
            <a:br>
              <a:rPr lang="en-GB" dirty="0"/>
            </a:br>
            <a:r>
              <a:rPr lang="en-GB" dirty="0"/>
              <a:t>1. Click on a number to hear the sentence. Click on the number again to repeat if necessary.</a:t>
            </a:r>
          </a:p>
          <a:p>
            <a:r>
              <a:rPr lang="en-GB" dirty="0"/>
              <a:t>2. Write down how many Rs you hear in each sentence.</a:t>
            </a:r>
          </a:p>
          <a:p>
            <a:r>
              <a:rPr lang="en-GB" dirty="0"/>
              <a:t>3. Click to see the sentence and check the answer.</a:t>
            </a:r>
          </a:p>
          <a:p>
            <a:r>
              <a:rPr lang="en-GB" dirty="0"/>
              <a:t>4. Check understanding of sentences.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Ihre</a:t>
            </a:r>
            <a:r>
              <a:rPr lang="en-GB" dirty="0"/>
              <a:t> </a:t>
            </a:r>
            <a:r>
              <a:rPr lang="en-GB" dirty="0" err="1"/>
              <a:t>Schwester</a:t>
            </a:r>
            <a:r>
              <a:rPr lang="en-GB" dirty="0"/>
              <a:t> </a:t>
            </a:r>
            <a:r>
              <a:rPr lang="en-GB" dirty="0" err="1"/>
              <a:t>trägt</a:t>
            </a:r>
            <a:r>
              <a:rPr lang="en-GB" dirty="0"/>
              <a:t> </a:t>
            </a:r>
            <a:r>
              <a:rPr lang="en-GB" dirty="0" err="1"/>
              <a:t>einen</a:t>
            </a:r>
            <a:r>
              <a:rPr lang="en-GB" dirty="0"/>
              <a:t> </a:t>
            </a:r>
            <a:r>
              <a:rPr lang="en-GB" dirty="0" err="1"/>
              <a:t>roten</a:t>
            </a:r>
            <a:r>
              <a:rPr lang="en-GB" dirty="0"/>
              <a:t> Rock.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Sein </a:t>
            </a:r>
            <a:r>
              <a:rPr lang="en-GB" dirty="0" err="1"/>
              <a:t>großer</a:t>
            </a:r>
            <a:r>
              <a:rPr lang="en-GB" dirty="0"/>
              <a:t> </a:t>
            </a:r>
            <a:r>
              <a:rPr lang="en-GB" dirty="0" err="1"/>
              <a:t>Bruder</a:t>
            </a:r>
            <a:r>
              <a:rPr lang="en-GB" dirty="0"/>
              <a:t> </a:t>
            </a:r>
            <a:r>
              <a:rPr lang="en-GB" dirty="0" err="1"/>
              <a:t>reist</a:t>
            </a:r>
            <a:r>
              <a:rPr lang="en-GB" dirty="0"/>
              <a:t> </a:t>
            </a:r>
            <a:r>
              <a:rPr lang="en-GB" dirty="0" err="1"/>
              <a:t>nach</a:t>
            </a:r>
            <a:r>
              <a:rPr lang="en-GB" dirty="0"/>
              <a:t> 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Deine</a:t>
            </a:r>
            <a:r>
              <a:rPr lang="en-GB" dirty="0"/>
              <a:t> </a:t>
            </a:r>
            <a:r>
              <a:rPr lang="en-GB" dirty="0" err="1"/>
              <a:t>Eltern</a:t>
            </a:r>
            <a:r>
              <a:rPr lang="en-GB" dirty="0"/>
              <a:t> </a:t>
            </a:r>
            <a:r>
              <a:rPr lang="en-GB" dirty="0" err="1"/>
              <a:t>fahren</a:t>
            </a:r>
            <a:r>
              <a:rPr lang="en-GB" dirty="0"/>
              <a:t> </a:t>
            </a:r>
            <a:r>
              <a:rPr lang="en-GB" dirty="0" err="1"/>
              <a:t>immer</a:t>
            </a:r>
            <a:r>
              <a:rPr lang="en-GB" dirty="0"/>
              <a:t> </a:t>
            </a:r>
            <a:r>
              <a:rPr lang="en-GB" dirty="0" err="1"/>
              <a:t>über</a:t>
            </a:r>
            <a:r>
              <a:rPr lang="en-GB" dirty="0"/>
              <a:t> die </a:t>
            </a:r>
            <a:r>
              <a:rPr lang="en-GB" dirty="0" err="1"/>
              <a:t>Brücke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Das </a:t>
            </a:r>
            <a:r>
              <a:rPr lang="en-GB" dirty="0" err="1"/>
              <a:t>traurige</a:t>
            </a:r>
            <a:r>
              <a:rPr lang="en-GB" dirty="0"/>
              <a:t> Kind </a:t>
            </a:r>
            <a:r>
              <a:rPr lang="en-GB" dirty="0" err="1"/>
              <a:t>erlebt</a:t>
            </a:r>
            <a:r>
              <a:rPr lang="en-GB" dirty="0"/>
              <a:t> die Kultur.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Wir</a:t>
            </a:r>
            <a:r>
              <a:rPr lang="en-GB" dirty="0"/>
              <a:t> </a:t>
            </a:r>
            <a:r>
              <a:rPr lang="en-GB" dirty="0" err="1"/>
              <a:t>verbringen</a:t>
            </a:r>
            <a:r>
              <a:rPr lang="en-GB" dirty="0"/>
              <a:t> </a:t>
            </a:r>
            <a:r>
              <a:rPr lang="en-GB" dirty="0" err="1"/>
              <a:t>eine</a:t>
            </a:r>
            <a:r>
              <a:rPr lang="en-GB" dirty="0"/>
              <a:t> </a:t>
            </a:r>
            <a:r>
              <a:rPr lang="en-GB" dirty="0" err="1"/>
              <a:t>schöne</a:t>
            </a:r>
            <a:r>
              <a:rPr lang="en-GB" dirty="0"/>
              <a:t> Zeit in Frankfurt.</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br>
              <a:rPr lang="en-GB" dirty="0"/>
            </a:br>
            <a:br>
              <a:rPr lang="en-GB" b="1" dirty="0"/>
            </a:br>
            <a:r>
              <a:rPr lang="en-GB" b="1" dirty="0"/>
              <a:t>Aim: </a:t>
            </a:r>
            <a:r>
              <a:rPr lang="en-GB" b="0" dirty="0"/>
              <a:t>To automatize pronunciation of the SSC [r] by saying words containing the SSC in a speeded fashion. All the words are known.</a:t>
            </a:r>
            <a:br>
              <a:rPr lang="en-GB" dirty="0"/>
            </a:br>
            <a:br>
              <a:rPr lang="en-GB" dirty="0"/>
            </a:br>
            <a:r>
              <a:rPr lang="en-GB" b="1" dirty="0"/>
              <a:t>Procedure:</a:t>
            </a:r>
            <a:br>
              <a:rPr lang="en-GB" dirty="0"/>
            </a:br>
            <a:r>
              <a:rPr lang="en-GB" dirty="0"/>
              <a:t>1. Say a many of these words out loud in 30 seconds</a:t>
            </a:r>
          </a:p>
          <a:p>
            <a:r>
              <a:rPr lang="en-GB" dirty="0"/>
              <a:t>2. Click on </a:t>
            </a:r>
            <a:r>
              <a:rPr lang="en-GB" i="1" dirty="0"/>
              <a:t>Los! </a:t>
            </a:r>
            <a:r>
              <a:rPr lang="en-GB" i="0" dirty="0"/>
              <a:t>to start the timer.</a:t>
            </a:r>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5567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SSC [r] in different positions in words.</a:t>
            </a:r>
            <a:br>
              <a:rPr lang="en-GB" dirty="0"/>
            </a:br>
            <a:br>
              <a:rPr lang="en-GB" dirty="0"/>
            </a:br>
            <a:r>
              <a:rPr lang="en-GB" b="1" dirty="0"/>
              <a:t>Procedure:</a:t>
            </a:r>
            <a:br>
              <a:rPr lang="en-GB" dirty="0"/>
            </a:br>
            <a:r>
              <a:rPr lang="en-GB" dirty="0"/>
              <a:t>1. Click on the audio buttons to hear each paragraph. </a:t>
            </a:r>
          </a:p>
          <a:p>
            <a:r>
              <a:rPr lang="en-GB" dirty="0"/>
              <a:t>2. Students transcribe the blanked out words using their knowledge of [r]. (The blanked out words are mostly cognates to aid understanding of the text).</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sz="1200" dirty="0">
                <a:solidFill>
                  <a:schemeClr val="accent5">
                    <a:lumMod val="50000"/>
                  </a:schemeClr>
                </a:solidFill>
              </a:rPr>
              <a:t>Es gibt schon </a:t>
            </a:r>
            <a:r>
              <a:rPr lang="de-DE" sz="1200" b="1" dirty="0">
                <a:solidFill>
                  <a:schemeClr val="accent5">
                    <a:lumMod val="50000"/>
                  </a:schemeClr>
                </a:solidFill>
              </a:rPr>
              <a:t>Rekordtemperaturen</a:t>
            </a:r>
            <a:r>
              <a:rPr lang="de-DE" sz="1200" dirty="0">
                <a:solidFill>
                  <a:schemeClr val="accent5">
                    <a:lumMod val="50000"/>
                  </a:schemeClr>
                </a:solidFill>
              </a:rPr>
              <a:t> und Waldbrände* in </a:t>
            </a:r>
            <a:r>
              <a:rPr lang="de-DE" sz="1200" b="1" dirty="0">
                <a:solidFill>
                  <a:schemeClr val="accent5">
                    <a:lumMod val="50000"/>
                  </a:schemeClr>
                </a:solidFill>
              </a:rPr>
              <a:t>Nordamerika</a:t>
            </a:r>
            <a:r>
              <a:rPr lang="de-DE" sz="1200" dirty="0">
                <a:solidFill>
                  <a:schemeClr val="accent5">
                    <a:lumMod val="50000"/>
                  </a:schemeClr>
                </a:solidFill>
              </a:rPr>
              <a:t> und Sibirien. Wir wollen keine hohen Temperaturen und </a:t>
            </a:r>
            <a:r>
              <a:rPr lang="de-DE" sz="1200" b="1" dirty="0">
                <a:solidFill>
                  <a:schemeClr val="accent5">
                    <a:lumMod val="50000"/>
                  </a:schemeClr>
                </a:solidFill>
              </a:rPr>
              <a:t>extremes</a:t>
            </a:r>
            <a:r>
              <a:rPr lang="de-DE" sz="1200" dirty="0">
                <a:solidFill>
                  <a:schemeClr val="accent5">
                    <a:lumMod val="50000"/>
                  </a:schemeClr>
                </a:solidFill>
              </a:rPr>
              <a:t> Wetter. Deshalb brauchen wir eine schnelle </a:t>
            </a:r>
            <a:r>
              <a:rPr lang="de-DE" sz="1200" b="1" dirty="0">
                <a:solidFill>
                  <a:schemeClr val="accent5">
                    <a:lumMod val="50000"/>
                  </a:schemeClr>
                </a:solidFill>
              </a:rPr>
              <a:t>Reduzierung</a:t>
            </a:r>
            <a:r>
              <a:rPr lang="de-DE" sz="1200" dirty="0">
                <a:solidFill>
                  <a:schemeClr val="accent5">
                    <a:lumMod val="50000"/>
                  </a:schemeClr>
                </a:solidFill>
              </a:rPr>
              <a:t> von Emissionen.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de-DE" sz="1200" dirty="0">
                <a:solidFill>
                  <a:schemeClr val="accent5">
                    <a:lumMod val="50000"/>
                  </a:schemeClr>
                </a:solidFill>
              </a:rPr>
              <a:t>2021 hat Deutschland </a:t>
            </a:r>
            <a:r>
              <a:rPr lang="de-DE" sz="1200" b="1" dirty="0">
                <a:solidFill>
                  <a:schemeClr val="accent5">
                    <a:lumMod val="50000"/>
                  </a:schemeClr>
                </a:solidFill>
              </a:rPr>
              <a:t>versprochen</a:t>
            </a:r>
            <a:r>
              <a:rPr lang="de-DE" sz="1200" dirty="0">
                <a:solidFill>
                  <a:schemeClr val="accent5">
                    <a:lumMod val="50000"/>
                  </a:schemeClr>
                </a:solidFill>
              </a:rPr>
              <a:t>, bis 2045 klimaneutral* zu sein. Das wird </a:t>
            </a:r>
            <a:r>
              <a:rPr lang="de-DE" sz="1200" b="1" dirty="0">
                <a:solidFill>
                  <a:schemeClr val="accent5">
                    <a:lumMod val="50000"/>
                  </a:schemeClr>
                </a:solidFill>
              </a:rPr>
              <a:t>schwierig</a:t>
            </a:r>
            <a:r>
              <a:rPr lang="de-DE" sz="1200" dirty="0">
                <a:solidFill>
                  <a:schemeClr val="accent5">
                    <a:lumMod val="50000"/>
                  </a:schemeClr>
                </a:solidFill>
              </a:rPr>
              <a:t> sein und viel Geld kosten. Das Land muss jetzt mehr </a:t>
            </a:r>
            <a:r>
              <a:rPr lang="de-DE" sz="1200" b="1" dirty="0">
                <a:solidFill>
                  <a:schemeClr val="accent5">
                    <a:lumMod val="50000"/>
                  </a:schemeClr>
                </a:solidFill>
              </a:rPr>
              <a:t>grüne</a:t>
            </a:r>
            <a:r>
              <a:rPr lang="de-DE" sz="1200" dirty="0">
                <a:solidFill>
                  <a:schemeClr val="accent5">
                    <a:lumMod val="50000"/>
                  </a:schemeClr>
                </a:solidFill>
              </a:rPr>
              <a:t> Technologien und </a:t>
            </a:r>
            <a:r>
              <a:rPr lang="de-DE" sz="1200" b="1" dirty="0">
                <a:solidFill>
                  <a:schemeClr val="accent5">
                    <a:lumMod val="50000"/>
                  </a:schemeClr>
                </a:solidFill>
              </a:rPr>
              <a:t>Infrastruktur </a:t>
            </a:r>
            <a:r>
              <a:rPr lang="de-DE" sz="1200" dirty="0">
                <a:solidFill>
                  <a:schemeClr val="accent5">
                    <a:lumMod val="50000"/>
                  </a:schemeClr>
                </a:solidFill>
              </a:rPr>
              <a:t>benutzen. </a:t>
            </a:r>
            <a:endParaRPr lang="en-US" sz="1200" dirty="0">
              <a:solidFill>
                <a:schemeClr val="accent5">
                  <a:lumMod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b="0" dirty="0"/>
              <a:t>https://www.dw.com/de/deutschland-klimaneutral-2045-kosten/a-59197085</a:t>
            </a:r>
          </a:p>
          <a:p>
            <a:br>
              <a:rPr lang="en-GB" dirty="0"/>
            </a:br>
            <a:r>
              <a:rPr lang="en-GB" b="1" baseline="0" dirty="0"/>
              <a:t>Word frequency (1 is the most frequent word in German): </a:t>
            </a:r>
            <a:br>
              <a:rPr lang="en-GB" baseline="0" dirty="0"/>
            </a:br>
            <a:r>
              <a:rPr lang="en-GB" baseline="0" dirty="0" err="1"/>
              <a:t>Temperatur</a:t>
            </a:r>
            <a:r>
              <a:rPr lang="en-GB" baseline="0" dirty="0"/>
              <a:t> [873] Brand [3937] </a:t>
            </a:r>
            <a:r>
              <a:rPr lang="en-GB" baseline="0" dirty="0" err="1"/>
              <a:t>Sibirien</a:t>
            </a:r>
            <a:r>
              <a:rPr lang="en-GB" baseline="0" dirty="0"/>
              <a:t> [&gt;5009] Wetter [1881] Emission [&gt;500] Klima [3146] </a:t>
            </a:r>
            <a:r>
              <a:rPr lang="en-GB" baseline="0" dirty="0" err="1"/>
              <a:t>Technologie</a:t>
            </a:r>
            <a:r>
              <a:rPr lang="en-GB" baseline="0" dirty="0"/>
              <a:t> [2170] </a:t>
            </a:r>
            <a:r>
              <a:rPr lang="en-GB" baseline="0" dirty="0" err="1"/>
              <a:t>Infrastruktur</a:t>
            </a:r>
            <a:r>
              <a:rPr lang="en-GB" baseline="0" dirty="0"/>
              <a:t> [2807]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0" dirty="0"/>
              <a:t>to practise saying [r] in different positions in words. To simulate a real-life example where German speakers would over-enunciate the sound to be clearer.</a:t>
            </a:r>
            <a:br>
              <a:rPr lang="en-GB" dirty="0"/>
            </a:br>
            <a:br>
              <a:rPr lang="en-GB" dirty="0"/>
            </a:br>
            <a:r>
              <a:rPr lang="en-GB" b="1" dirty="0"/>
              <a:t>Procedure:</a:t>
            </a:r>
            <a:br>
              <a:rPr lang="en-GB" dirty="0"/>
            </a:br>
            <a:r>
              <a:rPr lang="en-GB" dirty="0"/>
              <a:t>1. Explain the task. The group have gone to see an environment activist and need to register at the desk. </a:t>
            </a:r>
          </a:p>
          <a:p>
            <a:r>
              <a:rPr lang="en-GB" b="0" dirty="0"/>
              <a:t>2. Partner A turns away from the board.</a:t>
            </a:r>
          </a:p>
          <a:p>
            <a:r>
              <a:rPr lang="en-GB" b="0" dirty="0"/>
              <a:t>3. Click to reveal the characters’ names and addresses</a:t>
            </a:r>
          </a:p>
          <a:p>
            <a:r>
              <a:rPr lang="en-GB" b="0" dirty="0"/>
              <a:t>4. Partner B carefully reads out the names and addresses, over enunciating the ‘r’ sound where need be for clarity.</a:t>
            </a:r>
          </a:p>
          <a:p>
            <a:r>
              <a:rPr lang="en-GB" b="0" dirty="0"/>
              <a:t>5. Partner A notes down what they hear.</a:t>
            </a:r>
          </a:p>
          <a:p>
            <a:r>
              <a:rPr lang="en-GB" b="0" dirty="0"/>
              <a:t>6. Partner A turns around to check answers.</a:t>
            </a:r>
          </a:p>
          <a:p>
            <a:r>
              <a:rPr lang="en-GB" b="0" dirty="0"/>
              <a:t>7. If desired, click the people image to hear native speaker audio.</a:t>
            </a:r>
          </a:p>
          <a:p>
            <a:r>
              <a:rPr lang="en-GB" b="0" dirty="0"/>
              <a:t>8. Click to reveal the following slide and partners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529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4982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Uhr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your left wrist and tap your imaginary watch twice, to emphasise the two distinct sounds you hear – Uh-r.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Uhr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4861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6911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8736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uhr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a:t>Kultur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560830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24180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Without sound</a:t>
            </a:r>
            <a:r>
              <a:rPr lang="en-GB" sz="800"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aseline="0" dirty="0"/>
              <a:t>Teacher to elicit pronunciation by asking “</a:t>
            </a:r>
            <a:r>
              <a:rPr lang="en-GB" sz="800" i="1" baseline="0" dirty="0"/>
              <a:t>Wie </a:t>
            </a:r>
            <a:r>
              <a:rPr lang="en-GB" sz="800" i="1" baseline="0" dirty="0" err="1"/>
              <a:t>sagt</a:t>
            </a:r>
            <a:r>
              <a:rPr lang="en-GB" sz="800" i="1" baseline="0" dirty="0"/>
              <a:t> man…”</a:t>
            </a:r>
            <a:endParaRPr lang="en-GB" sz="80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0498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9977-609F-455E-83E2-64949F16E2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2E0891-80AA-48CE-9C05-0A84E66CEF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D77E5A-C963-4F8B-9064-863E1F6242BB}"/>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5" name="Footer Placeholder 4">
            <a:extLst>
              <a:ext uri="{FF2B5EF4-FFF2-40B4-BE49-F238E27FC236}">
                <a16:creationId xmlns:a16="http://schemas.microsoft.com/office/drawing/2014/main" id="{D9561AD9-50F3-464E-B07E-7B4A61C36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5C0714-31EB-4C40-A023-740AAAA0CAD6}"/>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2751422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C4AD-EE30-493C-B049-A9D3097465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0819F9-1799-4378-A1D1-C168D549F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014563-8D50-4502-9E75-382B14E85BD4}"/>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5" name="Footer Placeholder 4">
            <a:extLst>
              <a:ext uri="{FF2B5EF4-FFF2-40B4-BE49-F238E27FC236}">
                <a16:creationId xmlns:a16="http://schemas.microsoft.com/office/drawing/2014/main" id="{6AC38C24-33DA-45B8-B2C7-50800A03D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3EC515-C1DA-42E2-92C0-2CD82AB9B640}"/>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268107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C4ABB0-5B87-4ED8-AD8E-0AB712EBA8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FDB8AE-36CC-4BDD-8A3B-DD8052D9EB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E8699-65B3-4FE4-90CB-7CB1795D1EC2}"/>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5" name="Footer Placeholder 4">
            <a:extLst>
              <a:ext uri="{FF2B5EF4-FFF2-40B4-BE49-F238E27FC236}">
                <a16:creationId xmlns:a16="http://schemas.microsoft.com/office/drawing/2014/main" id="{4EAE5BBB-D732-4F47-A8F9-DC34A16C10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EAE7EB-B1FF-4D44-AE4C-9CDD2B7D9E7B}"/>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317912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30489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3352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68062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141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304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3850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2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8949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D12C-DE82-4E5D-94E2-E5C8DA9CB9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4C96F8-5420-4C6A-BE39-C578DBC103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B4AEDC-DF6F-48AD-9EE6-A077DD39B8E5}"/>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5" name="Footer Placeholder 4">
            <a:extLst>
              <a:ext uri="{FF2B5EF4-FFF2-40B4-BE49-F238E27FC236}">
                <a16:creationId xmlns:a16="http://schemas.microsoft.com/office/drawing/2014/main" id="{2837C084-FAF2-4E81-955C-43A3576521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7B733-2715-455D-8595-6A167A9CC48F}"/>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3999697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58699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521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7077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4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1747-9776-4428-82E6-201A4F5F51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9A7AB3-E195-4AD3-9BF3-360532EE5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76E95-B8A4-4531-9264-898176D671D6}"/>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5" name="Footer Placeholder 4">
            <a:extLst>
              <a:ext uri="{FF2B5EF4-FFF2-40B4-BE49-F238E27FC236}">
                <a16:creationId xmlns:a16="http://schemas.microsoft.com/office/drawing/2014/main" id="{99CE36FC-51B8-4905-8194-4B204A81E9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5810C4-5979-493C-9FD1-0FA4E1F0F3BF}"/>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14168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FBC3-B7D1-4BDB-BFBA-C404A9EE5D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198F21-F0B4-481B-8FFF-6FE0DD53C0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3D719D-D765-49AA-A296-6571EFCD4A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1B42E8-3521-4D89-ADE8-95DA6149FE3F}"/>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6" name="Footer Placeholder 5">
            <a:extLst>
              <a:ext uri="{FF2B5EF4-FFF2-40B4-BE49-F238E27FC236}">
                <a16:creationId xmlns:a16="http://schemas.microsoft.com/office/drawing/2014/main" id="{C67E39C8-F540-429C-B095-FE7DB22952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C0BA6B-32B3-43F0-AD21-1FB1F77F3414}"/>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222452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8E0A-90A0-465E-AB83-2D58B8E61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75BCD-D988-4FC3-8ACA-655971ECC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6BFE88-D5CC-452D-A358-3405F6E4E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C951C-621B-486B-A1FA-4F3D54D8F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2C7AA-05E2-4D75-B01C-F7AD736A54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02C57-147A-4E04-830A-F4370069B153}"/>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8" name="Footer Placeholder 7">
            <a:extLst>
              <a:ext uri="{FF2B5EF4-FFF2-40B4-BE49-F238E27FC236}">
                <a16:creationId xmlns:a16="http://schemas.microsoft.com/office/drawing/2014/main" id="{F63545CF-DB79-454E-9B50-5CA87E81AE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D69748C-CD6F-423E-B896-BF0825E4CE70}"/>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197102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D16A-5B43-4823-AD04-7D14B2748A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F17BF6-7955-4D45-93FD-EF13B4AF4C0F}"/>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4" name="Footer Placeholder 3">
            <a:extLst>
              <a:ext uri="{FF2B5EF4-FFF2-40B4-BE49-F238E27FC236}">
                <a16:creationId xmlns:a16="http://schemas.microsoft.com/office/drawing/2014/main" id="{C89C58E3-E570-4CC5-87BC-A00E9512CC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D740AB-201C-4554-B6D0-C8C8AD966495}"/>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2009124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DA834-3DB0-455F-A3C5-8F750C7990A3}"/>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3" name="Footer Placeholder 2">
            <a:extLst>
              <a:ext uri="{FF2B5EF4-FFF2-40B4-BE49-F238E27FC236}">
                <a16:creationId xmlns:a16="http://schemas.microsoft.com/office/drawing/2014/main" id="{F141C66C-13AA-431A-BC3A-6300269C11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67AD3D2-33FC-40E2-AA75-BA10D264C158}"/>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333176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E27C-17E3-48BF-B5B0-9A4DCBA5D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601485-2145-42FF-9217-153380D7F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735FE4-DFDD-4211-B59D-868C47143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D7B87-6767-4B3B-8B6E-EF89299AC629}"/>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6" name="Footer Placeholder 5">
            <a:extLst>
              <a:ext uri="{FF2B5EF4-FFF2-40B4-BE49-F238E27FC236}">
                <a16:creationId xmlns:a16="http://schemas.microsoft.com/office/drawing/2014/main" id="{DF7BA298-7CFD-4D17-97B6-EF044C0E16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D656EB-5C94-42B8-99BE-6D0FBEC7D35A}"/>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171762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0626-3F9C-4D49-AD81-1E8CCC90B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277D13-0EC0-4659-8AED-DFE2858E2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57BDAA-487B-40F0-9445-F98DA185A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CCB7E-7701-49FB-BDD6-EE05114789EA}"/>
              </a:ext>
            </a:extLst>
          </p:cNvPr>
          <p:cNvSpPr>
            <a:spLocks noGrp="1"/>
          </p:cNvSpPr>
          <p:nvPr>
            <p:ph type="dt" sz="half" idx="10"/>
          </p:nvPr>
        </p:nvSpPr>
        <p:spPr/>
        <p:txBody>
          <a:bodyPr/>
          <a:lstStyle/>
          <a:p>
            <a:fld id="{038363BA-51FF-4ECE-B89A-643489367138}" type="datetimeFigureOut">
              <a:rPr lang="en-GB" smtClean="0"/>
              <a:t>15/07/2022</a:t>
            </a:fld>
            <a:endParaRPr lang="en-GB"/>
          </a:p>
        </p:txBody>
      </p:sp>
      <p:sp>
        <p:nvSpPr>
          <p:cNvPr id="6" name="Footer Placeholder 5">
            <a:extLst>
              <a:ext uri="{FF2B5EF4-FFF2-40B4-BE49-F238E27FC236}">
                <a16:creationId xmlns:a16="http://schemas.microsoft.com/office/drawing/2014/main" id="{B77A0A1E-4241-4935-954E-4BDD16DBBE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6681D-029D-4B43-8464-734394055C74}"/>
              </a:ext>
            </a:extLst>
          </p:cNvPr>
          <p:cNvSpPr>
            <a:spLocks noGrp="1"/>
          </p:cNvSpPr>
          <p:nvPr>
            <p:ph type="sldNum" sz="quarter" idx="12"/>
          </p:nvPr>
        </p:nvSpPr>
        <p:spPr/>
        <p:txBody>
          <a:bodyPr/>
          <a:lstStyle/>
          <a:p>
            <a:fld id="{C86C4539-913C-4CDA-89AA-8DAE14033A01}" type="slidenum">
              <a:rPr lang="en-GB" smtClean="0"/>
              <a:t>‹#›</a:t>
            </a:fld>
            <a:endParaRPr lang="en-GB"/>
          </a:p>
        </p:txBody>
      </p:sp>
    </p:spTree>
    <p:extLst>
      <p:ext uri="{BB962C8B-B14F-4D97-AF65-F5344CB8AC3E}">
        <p14:creationId xmlns:p14="http://schemas.microsoft.com/office/powerpoint/2010/main" val="47490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60E30-9261-4BCB-B7B3-5E77D17B8E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FEA9E04-CAB6-4B1E-819C-20F124A50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85234CA-9314-4FAE-B264-7BCCC3734E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038363BA-51FF-4ECE-B89A-643489367138}" type="datetimeFigureOut">
              <a:rPr lang="en-GB" smtClean="0"/>
              <a:pPr/>
              <a:t>15/07/2022</a:t>
            </a:fld>
            <a:endParaRPr lang="en-GB" dirty="0"/>
          </a:p>
        </p:txBody>
      </p:sp>
      <p:sp>
        <p:nvSpPr>
          <p:cNvPr id="5" name="Footer Placeholder 4">
            <a:extLst>
              <a:ext uri="{FF2B5EF4-FFF2-40B4-BE49-F238E27FC236}">
                <a16:creationId xmlns:a16="http://schemas.microsoft.com/office/drawing/2014/main" id="{13AF9D91-AAA0-435A-996B-105A4A314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C496E05-5676-43D4-9373-B921E9ED4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C86C4539-913C-4CDA-89AA-8DAE14033A01}" type="slidenum">
              <a:rPr lang="en-GB" smtClean="0"/>
              <a:pPr/>
              <a:t>‹#›</a:t>
            </a:fld>
            <a:endParaRPr lang="en-GB" dirty="0"/>
          </a:p>
        </p:txBody>
      </p:sp>
    </p:spTree>
    <p:extLst>
      <p:ext uri="{BB962C8B-B14F-4D97-AF65-F5344CB8AC3E}">
        <p14:creationId xmlns:p14="http://schemas.microsoft.com/office/powerpoint/2010/main" val="62227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620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3.png"/><Relationship Id="rId7"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image" Target="../media/image15.gif"/><Relationship Id="rId10" Type="http://schemas.openxmlformats.org/officeDocument/2006/relationships/audio" Target="../media/audio12.wav"/><Relationship Id="rId4" Type="http://schemas.openxmlformats.org/officeDocument/2006/relationships/image" Target="../media/image14.png"/><Relationship Id="rId9"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3.png"/><Relationship Id="rId7"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image" Target="../media/image16.jpeg"/><Relationship Id="rId9" Type="http://schemas.openxmlformats.org/officeDocument/2006/relationships/audio" Target="../media/audio18.wav"/></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3.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image" Target="../media/image18.gif"/><Relationship Id="rId10" Type="http://schemas.openxmlformats.org/officeDocument/2006/relationships/audio" Target="../media/audio25.wav"/><Relationship Id="rId4" Type="http://schemas.openxmlformats.org/officeDocument/2006/relationships/image" Target="../media/image17.gif"/><Relationship Id="rId9"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16.xml"/><Relationship Id="rId16"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png"/><Relationship Id="rId7" Type="http://schemas.openxmlformats.org/officeDocument/2006/relationships/audio" Target="../media/audio32.wav"/><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0.jpe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11" Type="http://schemas.openxmlformats.org/officeDocument/2006/relationships/image" Target="../media/image22.png"/><Relationship Id="rId5" Type="http://schemas.openxmlformats.org/officeDocument/2006/relationships/slideLayout" Target="../slideLayouts/slideLayout13.xml"/><Relationship Id="rId10" Type="http://schemas.openxmlformats.org/officeDocument/2006/relationships/image" Target="../media/image21.jpeg"/><Relationship Id="rId4" Type="http://schemas.openxmlformats.org/officeDocument/2006/relationships/audio" Target="../media/media2.mp3"/><Relationship Id="rId9" Type="http://schemas.openxmlformats.org/officeDocument/2006/relationships/audio" Target="../media/audio34.wav"/></Relationships>
</file>

<file path=ppt/slides/_rels/slide2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24.gif"/><Relationship Id="rId12"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audio" Target="../media/audio36.wav"/><Relationship Id="rId11" Type="http://schemas.openxmlformats.org/officeDocument/2006/relationships/image" Target="../media/image26.png"/><Relationship Id="rId5" Type="http://schemas.openxmlformats.org/officeDocument/2006/relationships/image" Target="../media/image18.gif"/><Relationship Id="rId10" Type="http://schemas.openxmlformats.org/officeDocument/2006/relationships/audio" Target="../media/audio38.wav"/><Relationship Id="rId4" Type="http://schemas.openxmlformats.org/officeDocument/2006/relationships/audio" Target="../media/audio35.wav"/><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9.gif"/><Relationship Id="rId11" Type="http://schemas.openxmlformats.org/officeDocument/2006/relationships/image" Target="../media/image32.png"/><Relationship Id="rId5" Type="http://schemas.openxmlformats.org/officeDocument/2006/relationships/audio" Target="../media/audio40.wav"/><Relationship Id="rId10" Type="http://schemas.openxmlformats.org/officeDocument/2006/relationships/audio" Target="../media/audio42.wav"/><Relationship Id="rId4" Type="http://schemas.openxmlformats.org/officeDocument/2006/relationships/audio" Target="../media/audio39.wav"/><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vocalic [r]</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21</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05001" y="25758"/>
            <a:ext cx="10515600" cy="1325563"/>
          </a:xfrm>
        </p:spPr>
        <p:txBody>
          <a:bodyPr>
            <a:normAutofit/>
          </a:bodyPr>
          <a:lstStyle/>
          <a:p>
            <a:r>
              <a:rPr lang="en-US" sz="4000" b="1" dirty="0" err="1">
                <a:solidFill>
                  <a:schemeClr val="bg1"/>
                </a:solidFill>
              </a:rPr>
              <a:t>Welcher</a:t>
            </a:r>
            <a:r>
              <a:rPr lang="en-US" sz="4000" b="1" dirty="0">
                <a:solidFill>
                  <a:schemeClr val="bg1"/>
                </a:solidFill>
              </a:rPr>
              <a:t> R?</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‘r’</a:t>
                      </a:r>
                      <a:r>
                        <a:rPr lang="en-US" sz="2800" b="1" baseline="0" dirty="0">
                          <a:solidFill>
                            <a:schemeClr val="accent1">
                              <a:lumMod val="50000"/>
                            </a:schemeClr>
                          </a:solidFill>
                          <a:latin typeface="Century Gothic" panose="020B0502020202020204" pitchFamily="34" charset="0"/>
                        </a:rPr>
                        <a:t> </a:t>
                      </a:r>
                      <a:r>
                        <a:rPr lang="en-US" sz="2800" b="1" dirty="0">
                          <a:solidFill>
                            <a:schemeClr val="accent1">
                              <a:lumMod val="50000"/>
                            </a:schemeClr>
                          </a:solidFill>
                          <a:latin typeface="Century Gothic" panose="020B0502020202020204" pitchFamily="34" charset="0"/>
                        </a:rPr>
                        <a:t>as in ‘</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egel’</a:t>
                      </a:r>
                    </a:p>
                  </a:txBody>
                  <a:tcPr/>
                </a:tc>
                <a:tc>
                  <a:txBody>
                    <a:bodyPr/>
                    <a:lstStyle/>
                    <a:p>
                      <a:pPr algn="ctr"/>
                      <a:r>
                        <a:rPr lang="en-US" sz="2800" b="1" dirty="0">
                          <a:solidFill>
                            <a:schemeClr val="accent1">
                              <a:lumMod val="50000"/>
                            </a:schemeClr>
                          </a:solidFill>
                          <a:latin typeface="Century Gothic" panose="020B0502020202020204" pitchFamily="34" charset="0"/>
                        </a:rPr>
                        <a:t>‘r’ as in ‘Wo</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t’</a:t>
                      </a: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516974"/>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17503"/>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457891"/>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35.1.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35.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35.3.wav"/>
            </a:hlinkClick>
            <a:extLst>
              <a:ext uri="{FF2B5EF4-FFF2-40B4-BE49-F238E27FC236}">
                <a16:creationId xmlns:a16="http://schemas.microsoft.com/office/drawing/2014/main" id="{5FCCF282-087E-564A-BD93-369FFAFE68A5}"/>
              </a:ext>
            </a:extLst>
          </p:cNvPr>
          <p:cNvSpPr/>
          <p:nvPr/>
        </p:nvSpPr>
        <p:spPr>
          <a:xfrm>
            <a:off x="1355893" y="37424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35.4.wav"/>
            </a:hlinkClick>
            <a:extLst>
              <a:ext uri="{FF2B5EF4-FFF2-40B4-BE49-F238E27FC236}">
                <a16:creationId xmlns:a16="http://schemas.microsoft.com/office/drawing/2014/main" id="{8A35A801-A8D6-7D41-AD2C-8867498F7C77}"/>
              </a:ext>
            </a:extLst>
          </p:cNvPr>
          <p:cNvSpPr/>
          <p:nvPr/>
        </p:nvSpPr>
        <p:spPr>
          <a:xfrm>
            <a:off x="1344460" y="433680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35.5.wav"/>
            </a:hlinkClick>
            <a:extLst>
              <a:ext uri="{FF2B5EF4-FFF2-40B4-BE49-F238E27FC236}">
                <a16:creationId xmlns:a16="http://schemas.microsoft.com/office/drawing/2014/main" id="{F59E8C6F-052D-3443-8EAA-F491A2406530}"/>
              </a:ext>
            </a:extLst>
          </p:cNvPr>
          <p:cNvSpPr/>
          <p:nvPr/>
        </p:nvSpPr>
        <p:spPr>
          <a:xfrm>
            <a:off x="1344460" y="49317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35.6.wav"/>
            </a:hlinkClick>
            <a:extLst>
              <a:ext uri="{FF2B5EF4-FFF2-40B4-BE49-F238E27FC236}">
                <a16:creationId xmlns:a16="http://schemas.microsoft.com/office/drawing/2014/main" id="{CEBFFF0E-EDCC-6C44-BF79-EBA3FC3667CD}"/>
              </a:ext>
            </a:extLst>
          </p:cNvPr>
          <p:cNvSpPr/>
          <p:nvPr/>
        </p:nvSpPr>
        <p:spPr>
          <a:xfrm>
            <a:off x="1355892" y="553651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15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2; 20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93441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6 Slides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7-11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2503727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54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descr="you are here poi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descr="arrow pointing there"/>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morn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descr="clock 7 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descr="crosswor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descr="sombrar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descr="woman in dre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descr="pan pipes"/>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descr="fruit market"/>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252176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 new.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 new.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 new.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88760" y="-45653"/>
            <a:ext cx="2258579" cy="1802820"/>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19083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18383" y="198641"/>
            <a:ext cx="1985211" cy="131422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clock face with the hours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33014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schreiben</a:t>
            </a:r>
            <a:endParaRPr lang="en-GB" b="1">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de-DE" sz="2400" dirty="0">
                <a:solidFill>
                  <a:schemeClr val="accent5">
                    <a:lumMod val="50000"/>
                  </a:schemeClr>
                </a:solidFill>
              </a:rPr>
              <a:t>Wie oft hörst du [</a:t>
            </a:r>
            <a:r>
              <a:rPr lang="de-DE" sz="2400" b="1" dirty="0">
                <a:solidFill>
                  <a:schemeClr val="accent5">
                    <a:lumMod val="50000"/>
                  </a:schemeClr>
                </a:solidFill>
              </a:rPr>
              <a:t>r</a:t>
            </a:r>
            <a:r>
              <a:rPr lang="de-DE" sz="2400" dirty="0">
                <a:solidFill>
                  <a:schemeClr val="accent5">
                    <a:lumMod val="50000"/>
                  </a:schemeClr>
                </a:solidFill>
              </a:rPr>
              <a:t>]?</a:t>
            </a:r>
          </a:p>
        </p:txBody>
      </p:sp>
      <p:sp>
        <p:nvSpPr>
          <p:cNvPr id="6" name="Action Button: Custom 16">
            <a:hlinkClick r:id="" action="ppaction://noaction" highlightClick="1">
              <a:snd r:embed="rId4" name="1.wav"/>
            </a:hlinkClick>
            <a:extLst>
              <a:ext uri="{FF2B5EF4-FFF2-40B4-BE49-F238E27FC236}">
                <a16:creationId xmlns:a16="http://schemas.microsoft.com/office/drawing/2014/main" id="{3855CBE7-A9C2-1A40-8DBC-104206797EB7}"/>
              </a:ext>
            </a:extLst>
          </p:cNvPr>
          <p:cNvSpPr/>
          <p:nvPr/>
        </p:nvSpPr>
        <p:spPr>
          <a:xfrm>
            <a:off x="325763" y="20807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2.wav"/>
            </a:hlinkClick>
            <a:extLst>
              <a:ext uri="{FF2B5EF4-FFF2-40B4-BE49-F238E27FC236}">
                <a16:creationId xmlns:a16="http://schemas.microsoft.com/office/drawing/2014/main" id="{EF2B50D8-93FC-5D45-9BBC-9281AFC736E6}"/>
              </a:ext>
            </a:extLst>
          </p:cNvPr>
          <p:cNvSpPr/>
          <p:nvPr/>
        </p:nvSpPr>
        <p:spPr>
          <a:xfrm>
            <a:off x="325763" y="2720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6" name="3.wav"/>
            </a:hlinkClick>
            <a:extLst>
              <a:ext uri="{FF2B5EF4-FFF2-40B4-BE49-F238E27FC236}">
                <a16:creationId xmlns:a16="http://schemas.microsoft.com/office/drawing/2014/main" id="{8753BD0F-D8F7-DB4D-944E-920796F5CD55}"/>
              </a:ext>
            </a:extLst>
          </p:cNvPr>
          <p:cNvSpPr/>
          <p:nvPr/>
        </p:nvSpPr>
        <p:spPr>
          <a:xfrm>
            <a:off x="323685" y="34097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7" name="4.wav"/>
            </a:hlinkClick>
            <a:extLst>
              <a:ext uri="{FF2B5EF4-FFF2-40B4-BE49-F238E27FC236}">
                <a16:creationId xmlns:a16="http://schemas.microsoft.com/office/drawing/2014/main" id="{60E488F1-93F9-744F-93D8-0578850C09F9}"/>
              </a:ext>
            </a:extLst>
          </p:cNvPr>
          <p:cNvSpPr/>
          <p:nvPr/>
        </p:nvSpPr>
        <p:spPr>
          <a:xfrm>
            <a:off x="323685" y="40926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8" name="5.wav"/>
            </a:hlinkClick>
            <a:extLst>
              <a:ext uri="{FF2B5EF4-FFF2-40B4-BE49-F238E27FC236}">
                <a16:creationId xmlns:a16="http://schemas.microsoft.com/office/drawing/2014/main" id="{6D872263-9569-7F40-A022-794AF8F756EA}"/>
              </a:ext>
            </a:extLst>
          </p:cNvPr>
          <p:cNvSpPr/>
          <p:nvPr/>
        </p:nvSpPr>
        <p:spPr>
          <a:xfrm>
            <a:off x="323685" y="48883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pic>
        <p:nvPicPr>
          <p:cNvPr id="13" name="Picture 12" descr="A picture containing drawing&#10;&#10;Description automatically generated">
            <a:extLst>
              <a:ext uri="{FF2B5EF4-FFF2-40B4-BE49-F238E27FC236}">
                <a16:creationId xmlns:a16="http://schemas.microsoft.com/office/drawing/2014/main" id="{56C289D7-2078-934F-A8A7-2957E396B2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66" y="141845"/>
            <a:ext cx="2329940" cy="1720090"/>
          </a:xfrm>
          <a:prstGeom prst="rect">
            <a:avLst/>
          </a:prstGeom>
        </p:spPr>
      </p:pic>
      <p:sp>
        <p:nvSpPr>
          <p:cNvPr id="14" name="TextBox 13">
            <a:extLst>
              <a:ext uri="{FF2B5EF4-FFF2-40B4-BE49-F238E27FC236}">
                <a16:creationId xmlns:a16="http://schemas.microsoft.com/office/drawing/2014/main" id="{2392152C-A83E-D14B-8532-5BCBEB81CA7F}"/>
              </a:ext>
            </a:extLst>
          </p:cNvPr>
          <p:cNvSpPr txBox="1"/>
          <p:nvPr/>
        </p:nvSpPr>
        <p:spPr>
          <a:xfrm>
            <a:off x="1064707" y="2028891"/>
            <a:ext cx="5851282" cy="461665"/>
          </a:xfrm>
          <a:prstGeom prst="rect">
            <a:avLst/>
          </a:prstGeom>
          <a:noFill/>
        </p:spPr>
        <p:txBody>
          <a:bodyPr wrap="none" rtlCol="0">
            <a:spAutoFit/>
          </a:bodyPr>
          <a:lstStyle/>
          <a:p>
            <a:r>
              <a:rPr lang="en-GB" sz="2400" dirty="0" err="1">
                <a:solidFill>
                  <a:srgbClr val="115076"/>
                </a:solidFill>
              </a:rPr>
              <a:t>Ih</a:t>
            </a:r>
            <a:r>
              <a:rPr lang="en-GB" sz="2400" b="1" dirty="0" err="1">
                <a:solidFill>
                  <a:srgbClr val="DAA520"/>
                </a:solidFill>
              </a:rPr>
              <a:t>r</a:t>
            </a:r>
            <a:r>
              <a:rPr lang="en-GB" sz="2400" dirty="0" err="1">
                <a:solidFill>
                  <a:srgbClr val="115076"/>
                </a:solidFill>
              </a:rPr>
              <a:t>e</a:t>
            </a:r>
            <a:r>
              <a:rPr lang="en-GB" sz="2400" dirty="0">
                <a:solidFill>
                  <a:srgbClr val="115076"/>
                </a:solidFill>
              </a:rPr>
              <a:t> </a:t>
            </a:r>
            <a:r>
              <a:rPr lang="en-GB" sz="2400" dirty="0" err="1">
                <a:solidFill>
                  <a:srgbClr val="115076"/>
                </a:solidFill>
              </a:rPr>
              <a:t>Schweste</a:t>
            </a:r>
            <a:r>
              <a:rPr lang="en-GB" sz="2400" b="1" dirty="0" err="1">
                <a:solidFill>
                  <a:srgbClr val="DAA520"/>
                </a:solidFill>
              </a:rPr>
              <a:t>r</a:t>
            </a:r>
            <a:r>
              <a:rPr lang="en-GB" sz="2400" dirty="0">
                <a:solidFill>
                  <a:srgbClr val="115076"/>
                </a:solidFill>
              </a:rPr>
              <a:t> </a:t>
            </a:r>
            <a:r>
              <a:rPr lang="en-GB" sz="2400" dirty="0" err="1">
                <a:solidFill>
                  <a:srgbClr val="115076"/>
                </a:solidFill>
              </a:rPr>
              <a:t>t</a:t>
            </a:r>
            <a:r>
              <a:rPr lang="en-GB" sz="2400" b="1" dirty="0" err="1">
                <a:solidFill>
                  <a:srgbClr val="DAA520"/>
                </a:solidFill>
              </a:rPr>
              <a:t>r</a:t>
            </a:r>
            <a:r>
              <a:rPr lang="en-GB" sz="2400" dirty="0" err="1">
                <a:solidFill>
                  <a:srgbClr val="115076"/>
                </a:solidFill>
              </a:rPr>
              <a:t>ägt</a:t>
            </a:r>
            <a:r>
              <a:rPr lang="en-GB" sz="2400" dirty="0">
                <a:solidFill>
                  <a:srgbClr val="115076"/>
                </a:solidFill>
              </a:rPr>
              <a:t> </a:t>
            </a:r>
            <a:r>
              <a:rPr lang="en-GB" sz="2400" dirty="0" err="1">
                <a:solidFill>
                  <a:srgbClr val="115076"/>
                </a:solidFill>
              </a:rPr>
              <a:t>einen</a:t>
            </a:r>
            <a:r>
              <a:rPr lang="en-GB" sz="2400" dirty="0">
                <a:solidFill>
                  <a:srgbClr val="115076"/>
                </a:solidFill>
              </a:rPr>
              <a:t> </a:t>
            </a:r>
            <a:r>
              <a:rPr lang="en-GB" sz="2400" b="1" dirty="0" err="1">
                <a:solidFill>
                  <a:srgbClr val="DAA520"/>
                </a:solidFill>
              </a:rPr>
              <a:t>r</a:t>
            </a:r>
            <a:r>
              <a:rPr lang="en-GB" sz="2400" dirty="0" err="1">
                <a:solidFill>
                  <a:srgbClr val="115076"/>
                </a:solidFill>
              </a:rPr>
              <a:t>oten</a:t>
            </a:r>
            <a:r>
              <a:rPr lang="en-GB" sz="2400" b="1" dirty="0">
                <a:solidFill>
                  <a:srgbClr val="DAA520"/>
                </a:solidFill>
              </a:rPr>
              <a:t> R</a:t>
            </a:r>
            <a:r>
              <a:rPr lang="en-GB" sz="2400" dirty="0">
                <a:solidFill>
                  <a:srgbClr val="115076"/>
                </a:solidFill>
              </a:rPr>
              <a:t>ock.</a:t>
            </a:r>
          </a:p>
        </p:txBody>
      </p:sp>
      <p:sp>
        <p:nvSpPr>
          <p:cNvPr id="15" name="TextBox 14">
            <a:extLst>
              <a:ext uri="{FF2B5EF4-FFF2-40B4-BE49-F238E27FC236}">
                <a16:creationId xmlns:a16="http://schemas.microsoft.com/office/drawing/2014/main" id="{8AB7258D-3314-0040-9D27-F7B97F443B3B}"/>
              </a:ext>
            </a:extLst>
          </p:cNvPr>
          <p:cNvSpPr txBox="1"/>
          <p:nvPr/>
        </p:nvSpPr>
        <p:spPr>
          <a:xfrm>
            <a:off x="1064707" y="2687821"/>
            <a:ext cx="5264583" cy="461665"/>
          </a:xfrm>
          <a:prstGeom prst="rect">
            <a:avLst/>
          </a:prstGeom>
          <a:noFill/>
        </p:spPr>
        <p:txBody>
          <a:bodyPr wrap="none" rtlCol="0">
            <a:spAutoFit/>
          </a:bodyPr>
          <a:lstStyle/>
          <a:p>
            <a:pPr lvl="0">
              <a:defRPr/>
            </a:pPr>
            <a:r>
              <a:rPr lang="en-GB" sz="2400" dirty="0">
                <a:solidFill>
                  <a:srgbClr val="115076"/>
                </a:solidFill>
              </a:rPr>
              <a:t>Sein </a:t>
            </a:r>
            <a:r>
              <a:rPr lang="en-GB" sz="2400" dirty="0" err="1">
                <a:solidFill>
                  <a:srgbClr val="115076"/>
                </a:solidFill>
              </a:rPr>
              <a:t>g</a:t>
            </a:r>
            <a:r>
              <a:rPr lang="en-GB" sz="2400" b="1" dirty="0" err="1">
                <a:solidFill>
                  <a:srgbClr val="DAA520"/>
                </a:solidFill>
              </a:rPr>
              <a:t>r</a:t>
            </a:r>
            <a:r>
              <a:rPr lang="en-GB" sz="2400" dirty="0" err="1">
                <a:solidFill>
                  <a:srgbClr val="115076"/>
                </a:solidFill>
              </a:rPr>
              <a:t>oße</a:t>
            </a:r>
            <a:r>
              <a:rPr lang="en-GB" sz="2400" b="1" dirty="0" err="1">
                <a:solidFill>
                  <a:srgbClr val="DAA520"/>
                </a:solidFill>
              </a:rPr>
              <a:t>r</a:t>
            </a:r>
            <a:r>
              <a:rPr lang="en-GB" sz="2400" dirty="0">
                <a:solidFill>
                  <a:srgbClr val="115076"/>
                </a:solidFill>
              </a:rPr>
              <a:t> </a:t>
            </a:r>
            <a:r>
              <a:rPr lang="en-GB" sz="2400" dirty="0" err="1">
                <a:solidFill>
                  <a:srgbClr val="115076"/>
                </a:solidFill>
              </a:rPr>
              <a:t>B</a:t>
            </a:r>
            <a:r>
              <a:rPr lang="en-GB" sz="2400" b="1" dirty="0" err="1">
                <a:solidFill>
                  <a:srgbClr val="DAA520"/>
                </a:solidFill>
              </a:rPr>
              <a:t>r</a:t>
            </a:r>
            <a:r>
              <a:rPr lang="en-GB" sz="2400" dirty="0" err="1">
                <a:solidFill>
                  <a:srgbClr val="115076"/>
                </a:solidFill>
              </a:rPr>
              <a:t>ude</a:t>
            </a:r>
            <a:r>
              <a:rPr lang="en-GB" sz="2400" b="1" dirty="0" err="1">
                <a:solidFill>
                  <a:srgbClr val="DAA520"/>
                </a:solidFill>
              </a:rPr>
              <a:t>r</a:t>
            </a:r>
            <a:r>
              <a:rPr lang="en-GB" sz="2400" dirty="0">
                <a:solidFill>
                  <a:srgbClr val="115076"/>
                </a:solidFill>
              </a:rPr>
              <a:t> </a:t>
            </a:r>
            <a:r>
              <a:rPr lang="en-GB" sz="2400" b="1" dirty="0" err="1">
                <a:solidFill>
                  <a:srgbClr val="DAA520"/>
                </a:solidFill>
              </a:rPr>
              <a:t>r</a:t>
            </a:r>
            <a:r>
              <a:rPr lang="en-GB" sz="2400" dirty="0" err="1">
                <a:solidFill>
                  <a:srgbClr val="115076"/>
                </a:solidFill>
              </a:rPr>
              <a:t>eist</a:t>
            </a:r>
            <a:r>
              <a:rPr lang="en-GB" sz="2400" dirty="0">
                <a:solidFill>
                  <a:srgbClr val="115076"/>
                </a:solidFill>
              </a:rPr>
              <a:t> </a:t>
            </a:r>
            <a:r>
              <a:rPr lang="en-GB" sz="2400" dirty="0" err="1">
                <a:solidFill>
                  <a:srgbClr val="115076"/>
                </a:solidFill>
              </a:rPr>
              <a:t>nach</a:t>
            </a:r>
            <a:r>
              <a:rPr lang="en-GB" sz="2400" dirty="0">
                <a:solidFill>
                  <a:srgbClr val="115076"/>
                </a:solidFill>
              </a:rPr>
              <a:t> </a:t>
            </a:r>
            <a:r>
              <a:rPr lang="en-GB" sz="2400" b="1" dirty="0">
                <a:solidFill>
                  <a:srgbClr val="DAA520"/>
                </a:solidFill>
              </a:rPr>
              <a:t>R</a:t>
            </a:r>
            <a:r>
              <a:rPr lang="en-GB" sz="2400" dirty="0">
                <a:solidFill>
                  <a:srgbClr val="115076"/>
                </a:solidFill>
              </a:rPr>
              <a:t>om.</a:t>
            </a:r>
          </a:p>
        </p:txBody>
      </p:sp>
      <p:sp>
        <p:nvSpPr>
          <p:cNvPr id="17" name="TextBox 16">
            <a:extLst>
              <a:ext uri="{FF2B5EF4-FFF2-40B4-BE49-F238E27FC236}">
                <a16:creationId xmlns:a16="http://schemas.microsoft.com/office/drawing/2014/main" id="{24EA458F-24F4-A041-9F77-A0CAD7C063B4}"/>
              </a:ext>
            </a:extLst>
          </p:cNvPr>
          <p:cNvSpPr txBox="1"/>
          <p:nvPr/>
        </p:nvSpPr>
        <p:spPr>
          <a:xfrm>
            <a:off x="1064704" y="3401447"/>
            <a:ext cx="6548588" cy="461665"/>
          </a:xfrm>
          <a:prstGeom prst="rect">
            <a:avLst/>
          </a:prstGeom>
          <a:noFill/>
        </p:spPr>
        <p:txBody>
          <a:bodyPr wrap="none" rtlCol="0">
            <a:spAutoFit/>
          </a:bodyPr>
          <a:lstStyle/>
          <a:p>
            <a:pPr lvl="0">
              <a:defRPr/>
            </a:pPr>
            <a:r>
              <a:rPr lang="en-GB" sz="2400" dirty="0" err="1">
                <a:solidFill>
                  <a:srgbClr val="115076"/>
                </a:solidFill>
              </a:rPr>
              <a:t>Deine</a:t>
            </a:r>
            <a:r>
              <a:rPr lang="en-GB" sz="2400" dirty="0">
                <a:solidFill>
                  <a:srgbClr val="115076"/>
                </a:solidFill>
              </a:rPr>
              <a:t> </a:t>
            </a:r>
            <a:r>
              <a:rPr lang="en-GB" sz="2400" dirty="0" err="1">
                <a:solidFill>
                  <a:srgbClr val="115076"/>
                </a:solidFill>
              </a:rPr>
              <a:t>Elte</a:t>
            </a:r>
            <a:r>
              <a:rPr lang="en-GB" sz="2400" b="1" dirty="0" err="1">
                <a:solidFill>
                  <a:srgbClr val="DAA520"/>
                </a:solidFill>
              </a:rPr>
              <a:t>r</a:t>
            </a:r>
            <a:r>
              <a:rPr lang="en-GB" sz="2400" dirty="0" err="1">
                <a:solidFill>
                  <a:srgbClr val="115076"/>
                </a:solidFill>
              </a:rPr>
              <a:t>n</a:t>
            </a:r>
            <a:r>
              <a:rPr lang="en-GB" sz="2400" dirty="0">
                <a:solidFill>
                  <a:srgbClr val="115076"/>
                </a:solidFill>
              </a:rPr>
              <a:t> </a:t>
            </a:r>
            <a:r>
              <a:rPr lang="en-GB" sz="2400" dirty="0" err="1">
                <a:solidFill>
                  <a:srgbClr val="115076"/>
                </a:solidFill>
              </a:rPr>
              <a:t>fah</a:t>
            </a:r>
            <a:r>
              <a:rPr lang="en-GB" sz="2400" b="1" dirty="0" err="1">
                <a:solidFill>
                  <a:srgbClr val="DAA520"/>
                </a:solidFill>
              </a:rPr>
              <a:t>r</a:t>
            </a:r>
            <a:r>
              <a:rPr lang="en-GB" sz="2400" dirty="0" err="1">
                <a:solidFill>
                  <a:srgbClr val="115076"/>
                </a:solidFill>
              </a:rPr>
              <a:t>en</a:t>
            </a:r>
            <a:r>
              <a:rPr lang="en-GB" sz="2400" dirty="0">
                <a:solidFill>
                  <a:srgbClr val="115076"/>
                </a:solidFill>
              </a:rPr>
              <a:t> </a:t>
            </a:r>
            <a:r>
              <a:rPr lang="en-GB" sz="2400" dirty="0" err="1">
                <a:solidFill>
                  <a:srgbClr val="115076"/>
                </a:solidFill>
              </a:rPr>
              <a:t>imme</a:t>
            </a:r>
            <a:r>
              <a:rPr lang="en-GB" sz="2400" b="1" dirty="0" err="1">
                <a:solidFill>
                  <a:srgbClr val="DAA520"/>
                </a:solidFill>
              </a:rPr>
              <a:t>r</a:t>
            </a:r>
            <a:r>
              <a:rPr lang="en-GB" sz="2400" dirty="0">
                <a:solidFill>
                  <a:srgbClr val="115076"/>
                </a:solidFill>
              </a:rPr>
              <a:t> </a:t>
            </a:r>
            <a:r>
              <a:rPr lang="en-GB" sz="2400" dirty="0" err="1">
                <a:solidFill>
                  <a:srgbClr val="115076"/>
                </a:solidFill>
              </a:rPr>
              <a:t>übe</a:t>
            </a:r>
            <a:r>
              <a:rPr lang="en-GB" sz="2400" b="1" dirty="0" err="1">
                <a:solidFill>
                  <a:srgbClr val="DAA520"/>
                </a:solidFill>
              </a:rPr>
              <a:t>r</a:t>
            </a:r>
            <a:r>
              <a:rPr lang="en-GB" sz="2400" dirty="0">
                <a:solidFill>
                  <a:srgbClr val="115076"/>
                </a:solidFill>
              </a:rPr>
              <a:t> die </a:t>
            </a:r>
            <a:r>
              <a:rPr lang="en-GB" sz="2400" dirty="0" err="1">
                <a:solidFill>
                  <a:srgbClr val="115076"/>
                </a:solidFill>
              </a:rPr>
              <a:t>B</a:t>
            </a:r>
            <a:r>
              <a:rPr lang="en-GB" sz="2400" b="1" dirty="0" err="1">
                <a:solidFill>
                  <a:srgbClr val="DAA520"/>
                </a:solidFill>
              </a:rPr>
              <a:t>r</a:t>
            </a:r>
            <a:r>
              <a:rPr lang="en-GB" sz="2400" dirty="0" err="1">
                <a:solidFill>
                  <a:srgbClr val="115076"/>
                </a:solidFill>
              </a:rPr>
              <a:t>ücke</a:t>
            </a:r>
            <a:r>
              <a:rPr lang="en-GB" sz="2400" dirty="0">
                <a:solidFill>
                  <a:srgbClr val="115076"/>
                </a:solidFill>
              </a:rPr>
              <a:t>.</a:t>
            </a:r>
          </a:p>
        </p:txBody>
      </p:sp>
      <p:sp>
        <p:nvSpPr>
          <p:cNvPr id="18" name="TextBox 17">
            <a:extLst>
              <a:ext uri="{FF2B5EF4-FFF2-40B4-BE49-F238E27FC236}">
                <a16:creationId xmlns:a16="http://schemas.microsoft.com/office/drawing/2014/main" id="{26BA7D8D-8B0D-C44F-A6CB-1462F3358951}"/>
              </a:ext>
            </a:extLst>
          </p:cNvPr>
          <p:cNvSpPr txBox="1"/>
          <p:nvPr/>
        </p:nvSpPr>
        <p:spPr>
          <a:xfrm>
            <a:off x="1064705" y="4059815"/>
            <a:ext cx="5291833" cy="461665"/>
          </a:xfrm>
          <a:prstGeom prst="rect">
            <a:avLst/>
          </a:prstGeom>
          <a:noFill/>
        </p:spPr>
        <p:txBody>
          <a:bodyPr wrap="none" rtlCol="0">
            <a:spAutoFit/>
          </a:bodyPr>
          <a:lstStyle/>
          <a:p>
            <a:pPr>
              <a:defRPr/>
            </a:pPr>
            <a:r>
              <a:rPr lang="en-GB" sz="2400" dirty="0">
                <a:solidFill>
                  <a:srgbClr val="115076"/>
                </a:solidFill>
              </a:rPr>
              <a:t>Das </a:t>
            </a:r>
            <a:r>
              <a:rPr lang="en-GB" sz="2400" dirty="0" err="1">
                <a:solidFill>
                  <a:srgbClr val="115076"/>
                </a:solidFill>
              </a:rPr>
              <a:t>t</a:t>
            </a:r>
            <a:r>
              <a:rPr lang="en-GB" sz="2400" b="1" dirty="0" err="1">
                <a:solidFill>
                  <a:srgbClr val="DAA520"/>
                </a:solidFill>
              </a:rPr>
              <a:t>r</a:t>
            </a:r>
            <a:r>
              <a:rPr lang="en-GB" sz="2400" dirty="0" err="1">
                <a:solidFill>
                  <a:srgbClr val="115076"/>
                </a:solidFill>
              </a:rPr>
              <a:t>au</a:t>
            </a:r>
            <a:r>
              <a:rPr lang="en-GB" sz="2400" b="1" dirty="0" err="1">
                <a:solidFill>
                  <a:srgbClr val="DAA520"/>
                </a:solidFill>
              </a:rPr>
              <a:t>r</a:t>
            </a:r>
            <a:r>
              <a:rPr lang="en-GB" sz="2400" dirty="0" err="1">
                <a:solidFill>
                  <a:srgbClr val="115076"/>
                </a:solidFill>
              </a:rPr>
              <a:t>ige</a:t>
            </a:r>
            <a:r>
              <a:rPr lang="en-GB" sz="2400" dirty="0">
                <a:solidFill>
                  <a:srgbClr val="115076"/>
                </a:solidFill>
              </a:rPr>
              <a:t> Kind </a:t>
            </a:r>
            <a:r>
              <a:rPr lang="en-GB" sz="2400" dirty="0" err="1">
                <a:solidFill>
                  <a:srgbClr val="115076"/>
                </a:solidFill>
              </a:rPr>
              <a:t>e</a:t>
            </a:r>
            <a:r>
              <a:rPr lang="en-GB" sz="2400" b="1" dirty="0" err="1">
                <a:solidFill>
                  <a:srgbClr val="DAA520"/>
                </a:solidFill>
              </a:rPr>
              <a:t>r</a:t>
            </a:r>
            <a:r>
              <a:rPr lang="en-GB" sz="2400" dirty="0" err="1">
                <a:solidFill>
                  <a:srgbClr val="115076"/>
                </a:solidFill>
              </a:rPr>
              <a:t>lebt</a:t>
            </a:r>
            <a:r>
              <a:rPr lang="en-GB" sz="2400" dirty="0">
                <a:solidFill>
                  <a:srgbClr val="115076"/>
                </a:solidFill>
              </a:rPr>
              <a:t> die Kultu</a:t>
            </a:r>
            <a:r>
              <a:rPr lang="en-GB" sz="2400" b="1" dirty="0">
                <a:solidFill>
                  <a:srgbClr val="DAA520"/>
                </a:solidFill>
              </a:rPr>
              <a:t>r</a:t>
            </a:r>
            <a:r>
              <a:rPr lang="en-GB" sz="2400" dirty="0">
                <a:solidFill>
                  <a:srgbClr val="115076"/>
                </a:solidFill>
              </a:rPr>
              <a:t>.</a:t>
            </a:r>
          </a:p>
        </p:txBody>
      </p:sp>
      <p:sp>
        <p:nvSpPr>
          <p:cNvPr id="19" name="TextBox 18">
            <a:extLst>
              <a:ext uri="{FF2B5EF4-FFF2-40B4-BE49-F238E27FC236}">
                <a16:creationId xmlns:a16="http://schemas.microsoft.com/office/drawing/2014/main" id="{53704988-E4A8-F44C-BEB1-69886249E549}"/>
              </a:ext>
            </a:extLst>
          </p:cNvPr>
          <p:cNvSpPr txBox="1"/>
          <p:nvPr/>
        </p:nvSpPr>
        <p:spPr>
          <a:xfrm>
            <a:off x="1064706" y="4855518"/>
            <a:ext cx="6619120" cy="461665"/>
          </a:xfrm>
          <a:prstGeom prst="rect">
            <a:avLst/>
          </a:prstGeom>
          <a:noFill/>
        </p:spPr>
        <p:txBody>
          <a:bodyPr wrap="none" rtlCol="0">
            <a:spAutoFit/>
          </a:bodyPr>
          <a:lstStyle/>
          <a:p>
            <a:pPr lvl="0">
              <a:defRPr/>
            </a:pPr>
            <a:r>
              <a:rPr lang="en-GB" sz="2400" dirty="0" err="1">
                <a:solidFill>
                  <a:srgbClr val="115076"/>
                </a:solidFill>
              </a:rPr>
              <a:t>Wi</a:t>
            </a:r>
            <a:r>
              <a:rPr lang="en-GB" sz="2400" b="1" dirty="0" err="1">
                <a:solidFill>
                  <a:srgbClr val="DAA520"/>
                </a:solidFill>
              </a:rPr>
              <a:t>r</a:t>
            </a:r>
            <a:r>
              <a:rPr lang="en-GB" sz="2400" dirty="0">
                <a:solidFill>
                  <a:srgbClr val="115076"/>
                </a:solidFill>
              </a:rPr>
              <a:t> </a:t>
            </a:r>
            <a:r>
              <a:rPr lang="en-GB" sz="2400" dirty="0" err="1">
                <a:solidFill>
                  <a:srgbClr val="115076"/>
                </a:solidFill>
              </a:rPr>
              <a:t>ve</a:t>
            </a:r>
            <a:r>
              <a:rPr lang="en-GB" sz="2400" b="1" dirty="0" err="1">
                <a:solidFill>
                  <a:srgbClr val="DAA520"/>
                </a:solidFill>
              </a:rPr>
              <a:t>r</a:t>
            </a:r>
            <a:r>
              <a:rPr lang="en-GB" sz="2400" dirty="0" err="1">
                <a:solidFill>
                  <a:srgbClr val="115076"/>
                </a:solidFill>
              </a:rPr>
              <a:t>b</a:t>
            </a:r>
            <a:r>
              <a:rPr lang="en-GB" sz="2400" b="1" dirty="0" err="1">
                <a:solidFill>
                  <a:srgbClr val="DAA520"/>
                </a:solidFill>
              </a:rPr>
              <a:t>r</a:t>
            </a:r>
            <a:r>
              <a:rPr lang="en-GB" sz="2400" dirty="0" err="1">
                <a:solidFill>
                  <a:srgbClr val="115076"/>
                </a:solidFill>
              </a:rPr>
              <a:t>ingen</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schöne</a:t>
            </a:r>
            <a:r>
              <a:rPr lang="en-GB" sz="2400" dirty="0">
                <a:solidFill>
                  <a:srgbClr val="115076"/>
                </a:solidFill>
              </a:rPr>
              <a:t> Zeit in F</a:t>
            </a:r>
            <a:r>
              <a:rPr lang="en-GB" sz="2400" b="1" dirty="0">
                <a:solidFill>
                  <a:srgbClr val="DAA520"/>
                </a:solidFill>
              </a:rPr>
              <a:t>r</a:t>
            </a:r>
            <a:r>
              <a:rPr lang="en-GB" sz="2400" dirty="0">
                <a:solidFill>
                  <a:srgbClr val="115076"/>
                </a:solidFill>
              </a:rPr>
              <a:t>ankfu</a:t>
            </a:r>
            <a:r>
              <a:rPr lang="en-GB" sz="2400" b="1" dirty="0">
                <a:solidFill>
                  <a:srgbClr val="DAA520"/>
                </a:solidFill>
              </a:rPr>
              <a:t>r</a:t>
            </a:r>
            <a:r>
              <a:rPr lang="en-GB" sz="2400" dirty="0">
                <a:solidFill>
                  <a:srgbClr val="115076"/>
                </a:solidFill>
              </a:rPr>
              <a:t>t.</a:t>
            </a:r>
          </a:p>
        </p:txBody>
      </p:sp>
      <p:sp>
        <p:nvSpPr>
          <p:cNvPr id="11" name="Rectangle: Rounded Corners 10">
            <a:extLst>
              <a:ext uri="{FF2B5EF4-FFF2-40B4-BE49-F238E27FC236}">
                <a16:creationId xmlns:a16="http://schemas.microsoft.com/office/drawing/2014/main" id="{041C8BC4-525C-41C9-9903-944F253F2A4A}"/>
              </a:ext>
            </a:extLst>
          </p:cNvPr>
          <p:cNvSpPr/>
          <p:nvPr/>
        </p:nvSpPr>
        <p:spPr>
          <a:xfrm>
            <a:off x="7591983" y="2039797"/>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16" name="Straight Connector 15">
            <a:extLst>
              <a:ext uri="{FF2B5EF4-FFF2-40B4-BE49-F238E27FC236}">
                <a16:creationId xmlns:a16="http://schemas.microsoft.com/office/drawing/2014/main" id="{5524F358-837F-448F-A1D2-1CCD721AEFB5}"/>
              </a:ext>
            </a:extLst>
          </p:cNvPr>
          <p:cNvCxnSpPr/>
          <p:nvPr/>
        </p:nvCxnSpPr>
        <p:spPr>
          <a:xfrm>
            <a:off x="8018192" y="2262634"/>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F500173-8DC8-4D04-9631-B6CD90592E86}"/>
              </a:ext>
            </a:extLst>
          </p:cNvPr>
          <p:cNvSpPr/>
          <p:nvPr/>
        </p:nvSpPr>
        <p:spPr>
          <a:xfrm>
            <a:off x="7591983" y="2649875"/>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1" name="Rectangle: Rounded Corners 20">
            <a:extLst>
              <a:ext uri="{FF2B5EF4-FFF2-40B4-BE49-F238E27FC236}">
                <a16:creationId xmlns:a16="http://schemas.microsoft.com/office/drawing/2014/main" id="{62B2BB51-50E1-44C6-A2BF-F9555BDC3BFA}"/>
              </a:ext>
            </a:extLst>
          </p:cNvPr>
          <p:cNvSpPr/>
          <p:nvPr/>
        </p:nvSpPr>
        <p:spPr>
          <a:xfrm>
            <a:off x="7591983" y="3393500"/>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2" name="Straight Connector 21">
            <a:extLst>
              <a:ext uri="{FF2B5EF4-FFF2-40B4-BE49-F238E27FC236}">
                <a16:creationId xmlns:a16="http://schemas.microsoft.com/office/drawing/2014/main" id="{195AFC5D-53F1-4670-83DE-5E3633037865}"/>
              </a:ext>
            </a:extLst>
          </p:cNvPr>
          <p:cNvCxnSpPr/>
          <p:nvPr/>
        </p:nvCxnSpPr>
        <p:spPr>
          <a:xfrm>
            <a:off x="7898627" y="287310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969A6-FA91-4D85-A8FB-8DDE0E2E3600}"/>
              </a:ext>
            </a:extLst>
          </p:cNvPr>
          <p:cNvCxnSpPr/>
          <p:nvPr/>
        </p:nvCxnSpPr>
        <p:spPr>
          <a:xfrm>
            <a:off x="8018192" y="361673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069EC0D-EF52-4466-8EA3-95C1715311E2}"/>
              </a:ext>
            </a:extLst>
          </p:cNvPr>
          <p:cNvSpPr/>
          <p:nvPr/>
        </p:nvSpPr>
        <p:spPr>
          <a:xfrm>
            <a:off x="7591983" y="403571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6" name="Rectangle: Rounded Corners 25">
            <a:extLst>
              <a:ext uri="{FF2B5EF4-FFF2-40B4-BE49-F238E27FC236}">
                <a16:creationId xmlns:a16="http://schemas.microsoft.com/office/drawing/2014/main" id="{A88B8166-8842-4707-B1A6-255D613137F4}"/>
              </a:ext>
            </a:extLst>
          </p:cNvPr>
          <p:cNvSpPr/>
          <p:nvPr/>
        </p:nvSpPr>
        <p:spPr>
          <a:xfrm>
            <a:off x="7591983" y="482268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7" name="Straight Connector 26">
            <a:extLst>
              <a:ext uri="{FF2B5EF4-FFF2-40B4-BE49-F238E27FC236}">
                <a16:creationId xmlns:a16="http://schemas.microsoft.com/office/drawing/2014/main" id="{633021B0-5402-4533-B12A-06B3A7B96B08}"/>
              </a:ext>
            </a:extLst>
          </p:cNvPr>
          <p:cNvCxnSpPr/>
          <p:nvPr/>
        </p:nvCxnSpPr>
        <p:spPr>
          <a:xfrm>
            <a:off x="8018192" y="5045921"/>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11" grpId="0" animBg="1"/>
      <p:bldP spid="20" grpId="0" animBg="1"/>
      <p:bldP spid="21" grpId="0" animBg="1"/>
      <p:bldP spid="24"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T2.2 Week 3 Slides 20-25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lesen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sprechen</a:t>
            </a:r>
            <a:endParaRPr lang="en-GB" b="1">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1307303" cy="461665"/>
          </a:xfrm>
          <a:prstGeom prst="rect">
            <a:avLst/>
          </a:prstGeom>
          <a:noFill/>
        </p:spPr>
        <p:txBody>
          <a:bodyPr wrap="square" rtlCol="0">
            <a:spAutoFit/>
          </a:bodyPr>
          <a:lstStyle/>
          <a:p>
            <a:r>
              <a:rPr lang="en-US" sz="2400" dirty="0" err="1">
                <a:solidFill>
                  <a:schemeClr val="accent5">
                    <a:lumMod val="50000"/>
                  </a:schemeClr>
                </a:solidFill>
              </a:rPr>
              <a:t>reden</a:t>
            </a:r>
            <a:endParaRPr lang="en-US" sz="2400" dirty="0">
              <a:solidFill>
                <a:schemeClr val="accent5">
                  <a:lumMod val="50000"/>
                </a:schemeClr>
              </a:solidFill>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30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a:solidFill>
                  <a:prstClr val="white"/>
                </a:solidFill>
              </a:rPr>
              <a:t>LOS!</a:t>
            </a:r>
          </a:p>
        </p:txBody>
      </p:sp>
      <p:sp>
        <p:nvSpPr>
          <p:cNvPr id="2" name="TextBox 1">
            <a:extLst>
              <a:ext uri="{FF2B5EF4-FFF2-40B4-BE49-F238E27FC236}">
                <a16:creationId xmlns:a16="http://schemas.microsoft.com/office/drawing/2014/main" id="{73564A07-AA26-8A42-8A7E-F92871D05ECE}"/>
              </a:ext>
            </a:extLst>
          </p:cNvPr>
          <p:cNvSpPr txBox="1"/>
          <p:nvPr/>
        </p:nvSpPr>
        <p:spPr>
          <a:xfrm>
            <a:off x="1645920" y="5303520"/>
            <a:ext cx="583814" cy="461665"/>
          </a:xfrm>
          <a:prstGeom prst="rect">
            <a:avLst/>
          </a:prstGeom>
          <a:noFill/>
        </p:spPr>
        <p:txBody>
          <a:bodyPr wrap="none" rtlCol="0">
            <a:spAutoFit/>
          </a:bodyPr>
          <a:lstStyle/>
          <a:p>
            <a:pPr algn="l"/>
            <a:r>
              <a:rPr lang="en-US" sz="2400" dirty="0">
                <a:solidFill>
                  <a:schemeClr val="accent5">
                    <a:lumMod val="50000"/>
                  </a:schemeClr>
                </a:solidFill>
              </a:rPr>
              <a:t>rot</a:t>
            </a:r>
          </a:p>
        </p:txBody>
      </p:sp>
      <p:sp>
        <p:nvSpPr>
          <p:cNvPr id="16" name="TextBox 15">
            <a:extLst>
              <a:ext uri="{FF2B5EF4-FFF2-40B4-BE49-F238E27FC236}">
                <a16:creationId xmlns:a16="http://schemas.microsoft.com/office/drawing/2014/main" id="{6ECBAAAE-A512-024F-B04A-22CB1353CC03}"/>
              </a:ext>
            </a:extLst>
          </p:cNvPr>
          <p:cNvSpPr txBox="1"/>
          <p:nvPr/>
        </p:nvSpPr>
        <p:spPr>
          <a:xfrm>
            <a:off x="771270" y="3217492"/>
            <a:ext cx="1047082" cy="461665"/>
          </a:xfrm>
          <a:prstGeom prst="rect">
            <a:avLst/>
          </a:prstGeom>
          <a:noFill/>
        </p:spPr>
        <p:txBody>
          <a:bodyPr wrap="none" rtlCol="0">
            <a:spAutoFit/>
          </a:bodyPr>
          <a:lstStyle/>
          <a:p>
            <a:pPr algn="l"/>
            <a:r>
              <a:rPr lang="en-US" sz="2400" dirty="0" err="1">
                <a:solidFill>
                  <a:schemeClr val="accent5">
                    <a:lumMod val="50000"/>
                  </a:schemeClr>
                </a:solidFill>
              </a:rPr>
              <a:t>reisen</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F765ADFC-4D92-B945-8999-8A58AA3F7523}"/>
              </a:ext>
            </a:extLst>
          </p:cNvPr>
          <p:cNvSpPr txBox="1"/>
          <p:nvPr/>
        </p:nvSpPr>
        <p:spPr>
          <a:xfrm>
            <a:off x="6254496" y="3877056"/>
            <a:ext cx="1027845" cy="461665"/>
          </a:xfrm>
          <a:prstGeom prst="rect">
            <a:avLst/>
          </a:prstGeom>
          <a:noFill/>
        </p:spPr>
        <p:txBody>
          <a:bodyPr wrap="none" rtlCol="0">
            <a:spAutoFit/>
          </a:bodyPr>
          <a:lstStyle/>
          <a:p>
            <a:pPr algn="l"/>
            <a:r>
              <a:rPr lang="en-US" sz="2400" dirty="0" err="1">
                <a:solidFill>
                  <a:schemeClr val="accent5">
                    <a:lumMod val="50000"/>
                  </a:schemeClr>
                </a:solidFill>
              </a:rPr>
              <a:t>Markt</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65E5BC4C-B34F-FD4E-89E7-490CC7281015}"/>
              </a:ext>
            </a:extLst>
          </p:cNvPr>
          <p:cNvSpPr txBox="1"/>
          <p:nvPr/>
        </p:nvSpPr>
        <p:spPr>
          <a:xfrm>
            <a:off x="4956048" y="4828032"/>
            <a:ext cx="998991" cy="461665"/>
          </a:xfrm>
          <a:prstGeom prst="rect">
            <a:avLst/>
          </a:prstGeom>
          <a:noFill/>
        </p:spPr>
        <p:txBody>
          <a:bodyPr wrap="none" rtlCol="0">
            <a:spAutoFit/>
          </a:bodyPr>
          <a:lstStyle/>
          <a:p>
            <a:pPr algn="l"/>
            <a:r>
              <a:rPr lang="en-US" sz="2400" dirty="0">
                <a:solidFill>
                  <a:schemeClr val="accent5">
                    <a:lumMod val="50000"/>
                  </a:schemeClr>
                </a:solidFill>
              </a:rPr>
              <a:t>Kultur</a:t>
            </a:r>
          </a:p>
        </p:txBody>
      </p:sp>
      <p:sp>
        <p:nvSpPr>
          <p:cNvPr id="22" name="TextBox 21">
            <a:extLst>
              <a:ext uri="{FF2B5EF4-FFF2-40B4-BE49-F238E27FC236}">
                <a16:creationId xmlns:a16="http://schemas.microsoft.com/office/drawing/2014/main" id="{726C619B-049F-9F4E-836E-8F7B0F3EC0C4}"/>
              </a:ext>
            </a:extLst>
          </p:cNvPr>
          <p:cNvSpPr txBox="1"/>
          <p:nvPr/>
        </p:nvSpPr>
        <p:spPr>
          <a:xfrm>
            <a:off x="5047564" y="3145536"/>
            <a:ext cx="1356462" cy="461665"/>
          </a:xfrm>
          <a:prstGeom prst="rect">
            <a:avLst/>
          </a:prstGeom>
          <a:noFill/>
        </p:spPr>
        <p:txBody>
          <a:bodyPr wrap="none" rtlCol="0">
            <a:spAutoFit/>
          </a:bodyPr>
          <a:lstStyle/>
          <a:p>
            <a:pPr algn="l"/>
            <a:r>
              <a:rPr lang="en-US" sz="2400" dirty="0">
                <a:solidFill>
                  <a:schemeClr val="accent5">
                    <a:lumMod val="50000"/>
                  </a:schemeClr>
                </a:solidFill>
              </a:rPr>
              <a:t>Morgen</a:t>
            </a:r>
          </a:p>
        </p:txBody>
      </p:sp>
      <p:sp>
        <p:nvSpPr>
          <p:cNvPr id="23" name="TextBox 22">
            <a:extLst>
              <a:ext uri="{FF2B5EF4-FFF2-40B4-BE49-F238E27FC236}">
                <a16:creationId xmlns:a16="http://schemas.microsoft.com/office/drawing/2014/main" id="{C56DE7B7-7A96-6846-B9F8-88ECB1C73D91}"/>
              </a:ext>
            </a:extLst>
          </p:cNvPr>
          <p:cNvSpPr txBox="1"/>
          <p:nvPr/>
        </p:nvSpPr>
        <p:spPr>
          <a:xfrm>
            <a:off x="4645152" y="2194560"/>
            <a:ext cx="878767" cy="461665"/>
          </a:xfrm>
          <a:prstGeom prst="rect">
            <a:avLst/>
          </a:prstGeom>
          <a:noFill/>
        </p:spPr>
        <p:txBody>
          <a:bodyPr wrap="none" rtlCol="0">
            <a:spAutoFit/>
          </a:bodyPr>
          <a:lstStyle/>
          <a:p>
            <a:pPr algn="l"/>
            <a:r>
              <a:rPr lang="en-US" sz="2400" dirty="0">
                <a:solidFill>
                  <a:schemeClr val="accent5">
                    <a:lumMod val="50000"/>
                  </a:schemeClr>
                </a:solidFill>
              </a:rPr>
              <a:t>Wort</a:t>
            </a:r>
          </a:p>
        </p:txBody>
      </p:sp>
      <p:sp>
        <p:nvSpPr>
          <p:cNvPr id="24" name="TextBox 23">
            <a:extLst>
              <a:ext uri="{FF2B5EF4-FFF2-40B4-BE49-F238E27FC236}">
                <a16:creationId xmlns:a16="http://schemas.microsoft.com/office/drawing/2014/main" id="{7500B443-9A36-1444-B3C2-0D360353DFA7}"/>
              </a:ext>
            </a:extLst>
          </p:cNvPr>
          <p:cNvSpPr txBox="1"/>
          <p:nvPr/>
        </p:nvSpPr>
        <p:spPr>
          <a:xfrm>
            <a:off x="2011680" y="4151376"/>
            <a:ext cx="1146468" cy="461665"/>
          </a:xfrm>
          <a:prstGeom prst="rect">
            <a:avLst/>
          </a:prstGeom>
          <a:noFill/>
        </p:spPr>
        <p:txBody>
          <a:bodyPr wrap="none" rtlCol="0">
            <a:spAutoFit/>
          </a:bodyPr>
          <a:lstStyle/>
          <a:p>
            <a:pPr algn="l"/>
            <a:r>
              <a:rPr lang="en-US" sz="2400" dirty="0" err="1">
                <a:solidFill>
                  <a:schemeClr val="accent5">
                    <a:lumMod val="50000"/>
                  </a:schemeClr>
                </a:solidFill>
              </a:rPr>
              <a:t>Bruder</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8B28773A-0B90-5D41-A36D-114882169015}"/>
              </a:ext>
            </a:extLst>
          </p:cNvPr>
          <p:cNvSpPr txBox="1"/>
          <p:nvPr/>
        </p:nvSpPr>
        <p:spPr>
          <a:xfrm>
            <a:off x="2631018" y="2505456"/>
            <a:ext cx="1699504" cy="461665"/>
          </a:xfrm>
          <a:prstGeom prst="rect">
            <a:avLst/>
          </a:prstGeom>
          <a:noFill/>
        </p:spPr>
        <p:txBody>
          <a:bodyPr wrap="none" rtlCol="0">
            <a:spAutoFit/>
          </a:bodyPr>
          <a:lstStyle/>
          <a:p>
            <a:pPr algn="l"/>
            <a:r>
              <a:rPr lang="en-US" sz="2400" dirty="0" err="1">
                <a:solidFill>
                  <a:schemeClr val="accent5">
                    <a:lumMod val="50000"/>
                  </a:schemeClr>
                </a:solidFill>
              </a:rPr>
              <a:t>Schwester</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7D1696E5-0EDA-8F4A-BFE4-C91D3B792F51}"/>
              </a:ext>
            </a:extLst>
          </p:cNvPr>
          <p:cNvSpPr txBox="1"/>
          <p:nvPr/>
        </p:nvSpPr>
        <p:spPr>
          <a:xfrm>
            <a:off x="7866338" y="2157984"/>
            <a:ext cx="995785" cy="461665"/>
          </a:xfrm>
          <a:prstGeom prst="rect">
            <a:avLst/>
          </a:prstGeom>
          <a:noFill/>
        </p:spPr>
        <p:txBody>
          <a:bodyPr wrap="none" rtlCol="0">
            <a:spAutoFit/>
          </a:bodyPr>
          <a:lstStyle/>
          <a:p>
            <a:pPr algn="l"/>
            <a:r>
              <a:rPr lang="en-US" sz="2400" dirty="0" err="1">
                <a:solidFill>
                  <a:schemeClr val="accent5">
                    <a:lumMod val="50000"/>
                  </a:schemeClr>
                </a:solidFill>
              </a:rPr>
              <a:t>Eltern</a:t>
            </a:r>
            <a:endParaRPr lang="en-US" sz="2400" dirty="0">
              <a:solidFill>
                <a:schemeClr val="accent5">
                  <a:lumMod val="50000"/>
                </a:schemeClr>
              </a:solidFill>
            </a:endParaRPr>
          </a:p>
        </p:txBody>
      </p:sp>
      <p:sp>
        <p:nvSpPr>
          <p:cNvPr id="27" name="TextBox 26">
            <a:extLst>
              <a:ext uri="{FF2B5EF4-FFF2-40B4-BE49-F238E27FC236}">
                <a16:creationId xmlns:a16="http://schemas.microsoft.com/office/drawing/2014/main" id="{BE2BA71C-9911-F848-9D9B-9E791AAA12AB}"/>
              </a:ext>
            </a:extLst>
          </p:cNvPr>
          <p:cNvSpPr txBox="1"/>
          <p:nvPr/>
        </p:nvSpPr>
        <p:spPr>
          <a:xfrm>
            <a:off x="7754112" y="5340096"/>
            <a:ext cx="856325" cy="461665"/>
          </a:xfrm>
          <a:prstGeom prst="rect">
            <a:avLst/>
          </a:prstGeom>
          <a:noFill/>
        </p:spPr>
        <p:txBody>
          <a:bodyPr wrap="none" rtlCol="0">
            <a:spAutoFit/>
          </a:bodyPr>
          <a:lstStyle/>
          <a:p>
            <a:pPr algn="l"/>
            <a:r>
              <a:rPr lang="en-US" sz="2400" dirty="0" err="1">
                <a:solidFill>
                  <a:schemeClr val="accent5">
                    <a:lumMod val="50000"/>
                  </a:schemeClr>
                </a:solidFill>
              </a:rPr>
              <a:t>groß</a:t>
            </a:r>
            <a:endParaRPr lang="en-US" sz="2400" dirty="0">
              <a:solidFill>
                <a:schemeClr val="accent5">
                  <a:lumMod val="50000"/>
                </a:schemeClr>
              </a:solidFill>
            </a:endParaRPr>
          </a:p>
        </p:txBody>
      </p:sp>
      <p:sp>
        <p:nvSpPr>
          <p:cNvPr id="28" name="TextBox 27">
            <a:extLst>
              <a:ext uri="{FF2B5EF4-FFF2-40B4-BE49-F238E27FC236}">
                <a16:creationId xmlns:a16="http://schemas.microsoft.com/office/drawing/2014/main" id="{B805699B-9E26-B44D-9D8D-5D4A2E6B68C7}"/>
              </a:ext>
            </a:extLst>
          </p:cNvPr>
          <p:cNvSpPr txBox="1"/>
          <p:nvPr/>
        </p:nvSpPr>
        <p:spPr>
          <a:xfrm>
            <a:off x="8321040" y="3529584"/>
            <a:ext cx="1159292" cy="461665"/>
          </a:xfrm>
          <a:prstGeom prst="rect">
            <a:avLst/>
          </a:prstGeom>
          <a:noFill/>
        </p:spPr>
        <p:txBody>
          <a:bodyPr wrap="none" rtlCol="0">
            <a:spAutoFit/>
          </a:bodyPr>
          <a:lstStyle/>
          <a:p>
            <a:pPr algn="l"/>
            <a:r>
              <a:rPr lang="en-US" sz="2400" dirty="0" err="1">
                <a:solidFill>
                  <a:schemeClr val="accent5">
                    <a:lumMod val="50000"/>
                  </a:schemeClr>
                </a:solidFill>
              </a:rPr>
              <a:t>fahren</a:t>
            </a:r>
            <a:endParaRPr lang="en-US" sz="2400" dirty="0">
              <a:solidFill>
                <a:schemeClr val="accent5">
                  <a:lumMod val="50000"/>
                </a:schemeClr>
              </a:solidFill>
            </a:endParaRPr>
          </a:p>
        </p:txBody>
      </p:sp>
      <p:sp>
        <p:nvSpPr>
          <p:cNvPr id="29" name="TextBox 28">
            <a:extLst>
              <a:ext uri="{FF2B5EF4-FFF2-40B4-BE49-F238E27FC236}">
                <a16:creationId xmlns:a16="http://schemas.microsoft.com/office/drawing/2014/main" id="{D2E948D9-9C36-FE4E-9B5B-44C75BB8ACF1}"/>
              </a:ext>
            </a:extLst>
          </p:cNvPr>
          <p:cNvSpPr txBox="1"/>
          <p:nvPr/>
        </p:nvSpPr>
        <p:spPr>
          <a:xfrm>
            <a:off x="6126480" y="1755648"/>
            <a:ext cx="891591" cy="461665"/>
          </a:xfrm>
          <a:prstGeom prst="rect">
            <a:avLst/>
          </a:prstGeom>
          <a:noFill/>
        </p:spPr>
        <p:txBody>
          <a:bodyPr wrap="none" rtlCol="0">
            <a:spAutoFit/>
          </a:bodyPr>
          <a:lstStyle/>
          <a:p>
            <a:pPr algn="l"/>
            <a:r>
              <a:rPr lang="en-US" sz="2400" dirty="0" err="1">
                <a:solidFill>
                  <a:schemeClr val="accent5">
                    <a:lumMod val="50000"/>
                  </a:schemeClr>
                </a:solidFill>
              </a:rPr>
              <a:t>oder</a:t>
            </a:r>
            <a:endParaRPr lang="en-US" sz="2400" dirty="0">
              <a:solidFill>
                <a:schemeClr val="accent5">
                  <a:lumMod val="50000"/>
                </a:schemeClr>
              </a:solidFill>
            </a:endParaRPr>
          </a:p>
        </p:txBody>
      </p:sp>
      <p:sp>
        <p:nvSpPr>
          <p:cNvPr id="30" name="TextBox 29">
            <a:extLst>
              <a:ext uri="{FF2B5EF4-FFF2-40B4-BE49-F238E27FC236}">
                <a16:creationId xmlns:a16="http://schemas.microsoft.com/office/drawing/2014/main" id="{55128CB1-91D4-254B-B40B-31ACAF871E54}"/>
              </a:ext>
            </a:extLst>
          </p:cNvPr>
          <p:cNvSpPr txBox="1"/>
          <p:nvPr/>
        </p:nvSpPr>
        <p:spPr>
          <a:xfrm>
            <a:off x="3163824" y="5815584"/>
            <a:ext cx="898003" cy="461665"/>
          </a:xfrm>
          <a:prstGeom prst="rect">
            <a:avLst/>
          </a:prstGeom>
          <a:noFill/>
        </p:spPr>
        <p:txBody>
          <a:bodyPr wrap="none" rtlCol="0">
            <a:spAutoFit/>
          </a:bodyPr>
          <a:lstStyle/>
          <a:p>
            <a:pPr algn="l"/>
            <a:r>
              <a:rPr lang="en-US" sz="2400" dirty="0" err="1">
                <a:solidFill>
                  <a:schemeClr val="accent5">
                    <a:lumMod val="50000"/>
                  </a:schemeClr>
                </a:solidFill>
              </a:rPr>
              <a:t>aber</a:t>
            </a:r>
            <a:endParaRPr lang="en-US" sz="2400" dirty="0">
              <a:solidFill>
                <a:schemeClr val="accent5">
                  <a:lumMod val="50000"/>
                </a:schemeClr>
              </a:solidFill>
            </a:endParaRPr>
          </a:p>
        </p:txBody>
      </p:sp>
      <p:sp>
        <p:nvSpPr>
          <p:cNvPr id="31" name="TextBox 30">
            <a:extLst>
              <a:ext uri="{FF2B5EF4-FFF2-40B4-BE49-F238E27FC236}">
                <a16:creationId xmlns:a16="http://schemas.microsoft.com/office/drawing/2014/main" id="{6FC781B3-9951-0441-81E3-2F08A68E6658}"/>
              </a:ext>
            </a:extLst>
          </p:cNvPr>
          <p:cNvSpPr txBox="1"/>
          <p:nvPr/>
        </p:nvSpPr>
        <p:spPr>
          <a:xfrm>
            <a:off x="7059168" y="3108960"/>
            <a:ext cx="1047082" cy="461665"/>
          </a:xfrm>
          <a:prstGeom prst="rect">
            <a:avLst/>
          </a:prstGeom>
          <a:noFill/>
        </p:spPr>
        <p:txBody>
          <a:bodyPr wrap="none" rtlCol="0">
            <a:spAutoFit/>
          </a:bodyPr>
          <a:lstStyle/>
          <a:p>
            <a:pPr algn="l"/>
            <a:r>
              <a:rPr lang="en-US" sz="2400" dirty="0" err="1">
                <a:solidFill>
                  <a:schemeClr val="accent5">
                    <a:lumMod val="50000"/>
                  </a:schemeClr>
                </a:solidFill>
              </a:rPr>
              <a:t>Farbe</a:t>
            </a:r>
            <a:endParaRPr lang="en-US" sz="2400" dirty="0">
              <a:solidFill>
                <a:schemeClr val="accent5">
                  <a:lumMod val="50000"/>
                </a:schemeClr>
              </a:solidFill>
            </a:endParaRPr>
          </a:p>
        </p:txBody>
      </p:sp>
      <p:sp>
        <p:nvSpPr>
          <p:cNvPr id="32" name="TextBox 31">
            <a:extLst>
              <a:ext uri="{FF2B5EF4-FFF2-40B4-BE49-F238E27FC236}">
                <a16:creationId xmlns:a16="http://schemas.microsoft.com/office/drawing/2014/main" id="{0F05249F-C774-274D-9B8F-0BE5CCDB8A48}"/>
              </a:ext>
            </a:extLst>
          </p:cNvPr>
          <p:cNvSpPr txBox="1"/>
          <p:nvPr/>
        </p:nvSpPr>
        <p:spPr>
          <a:xfrm>
            <a:off x="7845552" y="1170432"/>
            <a:ext cx="670376" cy="461665"/>
          </a:xfrm>
          <a:prstGeom prst="rect">
            <a:avLst/>
          </a:prstGeom>
          <a:noFill/>
        </p:spPr>
        <p:txBody>
          <a:bodyPr wrap="none" rtlCol="0">
            <a:spAutoFit/>
          </a:bodyPr>
          <a:lstStyle/>
          <a:p>
            <a:pPr algn="l"/>
            <a:r>
              <a:rPr lang="en-US" sz="2400" dirty="0">
                <a:solidFill>
                  <a:schemeClr val="accent5">
                    <a:lumMod val="50000"/>
                  </a:schemeClr>
                </a:solidFill>
              </a:rPr>
              <a:t>Tier</a:t>
            </a:r>
          </a:p>
        </p:txBody>
      </p:sp>
      <p:sp>
        <p:nvSpPr>
          <p:cNvPr id="33" name="TextBox 32">
            <a:extLst>
              <a:ext uri="{FF2B5EF4-FFF2-40B4-BE49-F238E27FC236}">
                <a16:creationId xmlns:a16="http://schemas.microsoft.com/office/drawing/2014/main" id="{771C9453-CD5C-7242-B966-7FEBAE972611}"/>
              </a:ext>
            </a:extLst>
          </p:cNvPr>
          <p:cNvSpPr txBox="1"/>
          <p:nvPr/>
        </p:nvSpPr>
        <p:spPr>
          <a:xfrm>
            <a:off x="3968496" y="4462272"/>
            <a:ext cx="824265" cy="461665"/>
          </a:xfrm>
          <a:prstGeom prst="rect">
            <a:avLst/>
          </a:prstGeom>
          <a:noFill/>
        </p:spPr>
        <p:txBody>
          <a:bodyPr wrap="none" rtlCol="0">
            <a:spAutoFit/>
          </a:bodyPr>
          <a:lstStyle/>
          <a:p>
            <a:pPr algn="l"/>
            <a:r>
              <a:rPr lang="en-US" sz="2400" dirty="0">
                <a:solidFill>
                  <a:schemeClr val="accent5">
                    <a:lumMod val="50000"/>
                  </a:schemeClr>
                </a:solidFill>
              </a:rPr>
              <a:t>Frau</a:t>
            </a:r>
          </a:p>
        </p:txBody>
      </p:sp>
      <p:sp>
        <p:nvSpPr>
          <p:cNvPr id="34" name="TextBox 33">
            <a:extLst>
              <a:ext uri="{FF2B5EF4-FFF2-40B4-BE49-F238E27FC236}">
                <a16:creationId xmlns:a16="http://schemas.microsoft.com/office/drawing/2014/main" id="{1929BD49-94F9-A74E-8CA8-ABC2900287EC}"/>
              </a:ext>
            </a:extLst>
          </p:cNvPr>
          <p:cNvSpPr txBox="1"/>
          <p:nvPr/>
        </p:nvSpPr>
        <p:spPr>
          <a:xfrm>
            <a:off x="896112" y="3986784"/>
            <a:ext cx="1043876" cy="461665"/>
          </a:xfrm>
          <a:prstGeom prst="rect">
            <a:avLst/>
          </a:prstGeom>
          <a:noFill/>
        </p:spPr>
        <p:txBody>
          <a:bodyPr wrap="none" rtlCol="0">
            <a:spAutoFit/>
          </a:bodyPr>
          <a:lstStyle/>
          <a:p>
            <a:pPr algn="l"/>
            <a:r>
              <a:rPr lang="en-US" sz="2400" dirty="0" err="1">
                <a:solidFill>
                  <a:schemeClr val="accent5">
                    <a:lumMod val="50000"/>
                  </a:schemeClr>
                </a:solidFill>
              </a:rPr>
              <a:t>Frage</a:t>
            </a:r>
            <a:endParaRPr lang="en-US" sz="2400" dirty="0">
              <a:solidFill>
                <a:schemeClr val="accent5">
                  <a:lumMod val="50000"/>
                </a:schemeClr>
              </a:solidFill>
            </a:endParaRPr>
          </a:p>
        </p:txBody>
      </p:sp>
      <p:sp>
        <p:nvSpPr>
          <p:cNvPr id="35" name="TextBox 34">
            <a:extLst>
              <a:ext uri="{FF2B5EF4-FFF2-40B4-BE49-F238E27FC236}">
                <a16:creationId xmlns:a16="http://schemas.microsoft.com/office/drawing/2014/main" id="{A5E3EF83-0EB4-A243-8678-B68A8052B129}"/>
              </a:ext>
            </a:extLst>
          </p:cNvPr>
          <p:cNvSpPr txBox="1"/>
          <p:nvPr/>
        </p:nvSpPr>
        <p:spPr>
          <a:xfrm>
            <a:off x="5471607" y="5767631"/>
            <a:ext cx="780983" cy="461665"/>
          </a:xfrm>
          <a:prstGeom prst="rect">
            <a:avLst/>
          </a:prstGeom>
          <a:noFill/>
        </p:spPr>
        <p:txBody>
          <a:bodyPr wrap="none" rtlCol="0">
            <a:spAutoFit/>
          </a:bodyPr>
          <a:lstStyle/>
          <a:p>
            <a:pPr algn="l"/>
            <a:r>
              <a:rPr lang="en-US" sz="2400" dirty="0">
                <a:solidFill>
                  <a:schemeClr val="accent5">
                    <a:lumMod val="50000"/>
                  </a:schemeClr>
                </a:solidFill>
              </a:rPr>
              <a:t>Herr</a:t>
            </a:r>
          </a:p>
        </p:txBody>
      </p:sp>
      <p:sp>
        <p:nvSpPr>
          <p:cNvPr id="36" name="TextBox 35">
            <a:extLst>
              <a:ext uri="{FF2B5EF4-FFF2-40B4-BE49-F238E27FC236}">
                <a16:creationId xmlns:a16="http://schemas.microsoft.com/office/drawing/2014/main" id="{47127490-CAC1-C945-AD87-C122F71E7CCB}"/>
              </a:ext>
            </a:extLst>
          </p:cNvPr>
          <p:cNvSpPr txBox="1"/>
          <p:nvPr/>
        </p:nvSpPr>
        <p:spPr>
          <a:xfrm>
            <a:off x="2615184" y="3456432"/>
            <a:ext cx="1422184" cy="461665"/>
          </a:xfrm>
          <a:prstGeom prst="rect">
            <a:avLst/>
          </a:prstGeom>
          <a:noFill/>
        </p:spPr>
        <p:txBody>
          <a:bodyPr wrap="none" rtlCol="0">
            <a:spAutoFit/>
          </a:bodyPr>
          <a:lstStyle/>
          <a:p>
            <a:pPr algn="l"/>
            <a:r>
              <a:rPr lang="en-US" sz="2400" dirty="0">
                <a:solidFill>
                  <a:schemeClr val="accent5">
                    <a:lumMod val="50000"/>
                  </a:schemeClr>
                </a:solidFill>
              </a:rPr>
              <a:t>Problem</a:t>
            </a:r>
          </a:p>
        </p:txBody>
      </p:sp>
      <p:sp>
        <p:nvSpPr>
          <p:cNvPr id="37" name="TextBox 36">
            <a:extLst>
              <a:ext uri="{FF2B5EF4-FFF2-40B4-BE49-F238E27FC236}">
                <a16:creationId xmlns:a16="http://schemas.microsoft.com/office/drawing/2014/main" id="{E901B722-DBCA-0D4F-A5E2-438202AAB16D}"/>
              </a:ext>
            </a:extLst>
          </p:cNvPr>
          <p:cNvSpPr txBox="1"/>
          <p:nvPr/>
        </p:nvSpPr>
        <p:spPr>
          <a:xfrm>
            <a:off x="548640" y="5943600"/>
            <a:ext cx="1132041" cy="461665"/>
          </a:xfrm>
          <a:prstGeom prst="rect">
            <a:avLst/>
          </a:prstGeom>
          <a:noFill/>
        </p:spPr>
        <p:txBody>
          <a:bodyPr wrap="none" rtlCol="0">
            <a:spAutoFit/>
          </a:bodyPr>
          <a:lstStyle/>
          <a:p>
            <a:pPr algn="l"/>
            <a:r>
              <a:rPr lang="en-US" sz="2400" dirty="0" err="1">
                <a:solidFill>
                  <a:schemeClr val="accent5">
                    <a:lumMod val="50000"/>
                  </a:schemeClr>
                </a:solidFill>
              </a:rPr>
              <a:t>Grund</a:t>
            </a:r>
            <a:endParaRPr lang="en-US" sz="2400" dirty="0">
              <a:solidFill>
                <a:schemeClr val="accent5">
                  <a:lumMod val="50000"/>
                </a:schemeClr>
              </a:solidFill>
            </a:endParaRPr>
          </a:p>
        </p:txBody>
      </p:sp>
      <p:sp>
        <p:nvSpPr>
          <p:cNvPr id="38" name="TextBox 37">
            <a:extLst>
              <a:ext uri="{FF2B5EF4-FFF2-40B4-BE49-F238E27FC236}">
                <a16:creationId xmlns:a16="http://schemas.microsoft.com/office/drawing/2014/main" id="{7F17B960-6603-D147-A769-29B3D1DC6AEC}"/>
              </a:ext>
            </a:extLst>
          </p:cNvPr>
          <p:cNvSpPr txBox="1"/>
          <p:nvPr/>
        </p:nvSpPr>
        <p:spPr>
          <a:xfrm>
            <a:off x="475488" y="4956048"/>
            <a:ext cx="1011815" cy="461665"/>
          </a:xfrm>
          <a:prstGeom prst="rect">
            <a:avLst/>
          </a:prstGeom>
          <a:noFill/>
        </p:spPr>
        <p:txBody>
          <a:bodyPr wrap="none" rtlCol="0">
            <a:spAutoFit/>
          </a:bodyPr>
          <a:lstStyle/>
          <a:p>
            <a:pPr algn="l"/>
            <a:r>
              <a:rPr lang="en-US" sz="2400" dirty="0" err="1">
                <a:solidFill>
                  <a:schemeClr val="accent5">
                    <a:lumMod val="50000"/>
                  </a:schemeClr>
                </a:solidFill>
              </a:rPr>
              <a:t>leider</a:t>
            </a:r>
            <a:endParaRPr lang="en-US" sz="2400" dirty="0">
              <a:solidFill>
                <a:schemeClr val="accent5">
                  <a:lumMod val="50000"/>
                </a:schemeClr>
              </a:solidFill>
            </a:endParaRPr>
          </a:p>
        </p:txBody>
      </p:sp>
      <p:sp>
        <p:nvSpPr>
          <p:cNvPr id="40" name="TextBox 39">
            <a:extLst>
              <a:ext uri="{FF2B5EF4-FFF2-40B4-BE49-F238E27FC236}">
                <a16:creationId xmlns:a16="http://schemas.microsoft.com/office/drawing/2014/main" id="{06FBA938-1A3E-CC41-8542-6013A8FDB12B}"/>
              </a:ext>
            </a:extLst>
          </p:cNvPr>
          <p:cNvSpPr txBox="1"/>
          <p:nvPr/>
        </p:nvSpPr>
        <p:spPr>
          <a:xfrm>
            <a:off x="329184" y="2359152"/>
            <a:ext cx="1350050" cy="461665"/>
          </a:xfrm>
          <a:prstGeom prst="rect">
            <a:avLst/>
          </a:prstGeom>
          <a:noFill/>
        </p:spPr>
        <p:txBody>
          <a:bodyPr wrap="none" rtlCol="0">
            <a:spAutoFit/>
          </a:bodyPr>
          <a:lstStyle/>
          <a:p>
            <a:pPr algn="l"/>
            <a:r>
              <a:rPr lang="en-US" sz="2400" dirty="0" err="1">
                <a:solidFill>
                  <a:schemeClr val="accent5">
                    <a:lumMod val="50000"/>
                  </a:schemeClr>
                </a:solidFill>
              </a:rPr>
              <a:t>Lehrerin</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504522B4-54AC-D44B-BC1C-87DE9870D989}"/>
              </a:ext>
            </a:extLst>
          </p:cNvPr>
          <p:cNvSpPr txBox="1"/>
          <p:nvPr/>
        </p:nvSpPr>
        <p:spPr>
          <a:xfrm>
            <a:off x="1774988" y="1680734"/>
            <a:ext cx="1114408" cy="461665"/>
          </a:xfrm>
          <a:prstGeom prst="rect">
            <a:avLst/>
          </a:prstGeom>
          <a:noFill/>
        </p:spPr>
        <p:txBody>
          <a:bodyPr wrap="none" rtlCol="0">
            <a:spAutoFit/>
          </a:bodyPr>
          <a:lstStyle/>
          <a:p>
            <a:pPr algn="l"/>
            <a:r>
              <a:rPr lang="en-US" sz="2400" dirty="0" err="1">
                <a:solidFill>
                  <a:schemeClr val="accent5">
                    <a:lumMod val="50000"/>
                  </a:schemeClr>
                </a:solidFill>
              </a:rPr>
              <a:t>lernen</a:t>
            </a:r>
            <a:endParaRPr lang="en-US" sz="2400" dirty="0">
              <a:solidFill>
                <a:schemeClr val="accent5">
                  <a:lumMod val="50000"/>
                </a:schemeClr>
              </a:solidFill>
            </a:endParaRPr>
          </a:p>
        </p:txBody>
      </p:sp>
      <p:sp>
        <p:nvSpPr>
          <p:cNvPr id="43" name="TextBox 42">
            <a:extLst>
              <a:ext uri="{FF2B5EF4-FFF2-40B4-BE49-F238E27FC236}">
                <a16:creationId xmlns:a16="http://schemas.microsoft.com/office/drawing/2014/main" id="{B2E7FB81-5FFB-C841-92D2-76E0C662B8E2}"/>
              </a:ext>
            </a:extLst>
          </p:cNvPr>
          <p:cNvSpPr txBox="1"/>
          <p:nvPr/>
        </p:nvSpPr>
        <p:spPr>
          <a:xfrm>
            <a:off x="3694176" y="1536192"/>
            <a:ext cx="1643399" cy="461665"/>
          </a:xfrm>
          <a:prstGeom prst="rect">
            <a:avLst/>
          </a:prstGeom>
          <a:noFill/>
        </p:spPr>
        <p:txBody>
          <a:bodyPr wrap="none" rtlCol="0">
            <a:spAutoFit/>
          </a:bodyPr>
          <a:lstStyle/>
          <a:p>
            <a:pPr algn="l"/>
            <a:r>
              <a:rPr lang="en-US" sz="2400" dirty="0" err="1">
                <a:solidFill>
                  <a:schemeClr val="accent5">
                    <a:lumMod val="50000"/>
                  </a:schemeClr>
                </a:solidFill>
              </a:rPr>
              <a:t>schreiben</a:t>
            </a:r>
            <a:endParaRPr lang="en-US" sz="2400" dirty="0">
              <a:solidFill>
                <a:schemeClr val="accent5">
                  <a:lumMod val="50000"/>
                </a:schemeClr>
              </a:solidFill>
            </a:endParaRPr>
          </a:p>
        </p:txBody>
      </p:sp>
      <p:sp>
        <p:nvSpPr>
          <p:cNvPr id="44" name="TextBox 43">
            <a:extLst>
              <a:ext uri="{FF2B5EF4-FFF2-40B4-BE49-F238E27FC236}">
                <a16:creationId xmlns:a16="http://schemas.microsoft.com/office/drawing/2014/main" id="{00D77492-E689-074C-98A2-8D7A7739214C}"/>
              </a:ext>
            </a:extLst>
          </p:cNvPr>
          <p:cNvSpPr txBox="1"/>
          <p:nvPr/>
        </p:nvSpPr>
        <p:spPr>
          <a:xfrm>
            <a:off x="2615184" y="5027478"/>
            <a:ext cx="1116011" cy="461665"/>
          </a:xfrm>
          <a:prstGeom prst="rect">
            <a:avLst/>
          </a:prstGeom>
          <a:noFill/>
        </p:spPr>
        <p:txBody>
          <a:bodyPr wrap="none" rtlCol="0">
            <a:spAutoFit/>
          </a:bodyPr>
          <a:lstStyle/>
          <a:p>
            <a:pPr algn="l"/>
            <a:r>
              <a:rPr lang="en-US" sz="2400" dirty="0" err="1">
                <a:solidFill>
                  <a:schemeClr val="accent5">
                    <a:lumMod val="50000"/>
                  </a:schemeClr>
                </a:solidFill>
              </a:rPr>
              <a:t>Straße</a:t>
            </a:r>
            <a:endParaRPr lang="en-US" sz="2400" dirty="0">
              <a:solidFill>
                <a:schemeClr val="accent5">
                  <a:lumMod val="50000"/>
                </a:schemeClr>
              </a:solidFill>
            </a:endParaRPr>
          </a:p>
        </p:txBody>
      </p:sp>
      <p:sp>
        <p:nvSpPr>
          <p:cNvPr id="45" name="TextBox 44">
            <a:extLst>
              <a:ext uri="{FF2B5EF4-FFF2-40B4-BE49-F238E27FC236}">
                <a16:creationId xmlns:a16="http://schemas.microsoft.com/office/drawing/2014/main" id="{3D6BE268-D796-3549-8457-F176BA455426}"/>
              </a:ext>
            </a:extLst>
          </p:cNvPr>
          <p:cNvSpPr txBox="1"/>
          <p:nvPr/>
        </p:nvSpPr>
        <p:spPr>
          <a:xfrm>
            <a:off x="7031986" y="4645152"/>
            <a:ext cx="864339" cy="461665"/>
          </a:xfrm>
          <a:prstGeom prst="rect">
            <a:avLst/>
          </a:prstGeom>
          <a:noFill/>
        </p:spPr>
        <p:txBody>
          <a:bodyPr wrap="none" rtlCol="0">
            <a:spAutoFit/>
          </a:bodyPr>
          <a:lstStyle/>
          <a:p>
            <a:pPr algn="l"/>
            <a:r>
              <a:rPr lang="en-US" sz="2400" dirty="0" err="1">
                <a:solidFill>
                  <a:schemeClr val="accent5">
                    <a:lumMod val="50000"/>
                  </a:schemeClr>
                </a:solidFill>
              </a:rPr>
              <a:t>rund</a:t>
            </a:r>
            <a:endParaRPr lang="en-US" sz="2400" dirty="0">
              <a:solidFill>
                <a:schemeClr val="accent5">
                  <a:lumMod val="50000"/>
                </a:schemeClr>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7"/>
                                        </p:tgtEl>
                                      </p:cBhvr>
                                    </p:animEffect>
                                    <p:set>
                                      <p:cBhvr>
                                        <p:cTn id="7" dur="1" fill="hold">
                                          <p:stCondLst>
                                            <p:cond delay="2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T3.2 Week 1 Slides 2;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254002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1521F7-2161-4B6A-B6CA-B5C8A4266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290" y="711775"/>
            <a:ext cx="4747709" cy="20350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29228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48145" y="2685927"/>
            <a:ext cx="11083637" cy="2677656"/>
          </a:xfrm>
          <a:prstGeom prst="rect">
            <a:avLst/>
          </a:prstGeom>
          <a:noFill/>
        </p:spPr>
        <p:txBody>
          <a:bodyPr wrap="square" rtlCol="0">
            <a:spAutoFit/>
          </a:bodyPr>
          <a:lstStyle/>
          <a:p>
            <a:r>
              <a:rPr lang="de-DE" sz="2400" dirty="0">
                <a:solidFill>
                  <a:schemeClr val="accent5">
                    <a:lumMod val="50000"/>
                  </a:schemeClr>
                </a:solidFill>
              </a:rPr>
              <a:t>Es gibt schon </a:t>
            </a:r>
            <a:r>
              <a:rPr lang="de-DE" sz="2400" b="1" dirty="0">
                <a:solidFill>
                  <a:schemeClr val="accent5">
                    <a:lumMod val="50000"/>
                  </a:schemeClr>
                </a:solidFill>
              </a:rPr>
              <a:t>Rekordtemperaturen</a:t>
            </a:r>
            <a:r>
              <a:rPr lang="de-DE" sz="2400" dirty="0">
                <a:solidFill>
                  <a:schemeClr val="accent5">
                    <a:lumMod val="50000"/>
                  </a:schemeClr>
                </a:solidFill>
              </a:rPr>
              <a:t> und Waldbrände* in </a:t>
            </a:r>
            <a:r>
              <a:rPr lang="de-DE" sz="2400" b="1" dirty="0">
                <a:solidFill>
                  <a:schemeClr val="accent5">
                    <a:lumMod val="50000"/>
                  </a:schemeClr>
                </a:solidFill>
              </a:rPr>
              <a:t>Nordamerika  </a:t>
            </a:r>
            <a:r>
              <a:rPr lang="de-DE" sz="2400" dirty="0">
                <a:solidFill>
                  <a:schemeClr val="accent5">
                    <a:lumMod val="50000"/>
                  </a:schemeClr>
                </a:solidFill>
              </a:rPr>
              <a:t>und Sibirien. Wir wollen keine hohen Temperaturen und </a:t>
            </a:r>
            <a:r>
              <a:rPr lang="de-DE" sz="2400" b="1" dirty="0">
                <a:solidFill>
                  <a:schemeClr val="accent5">
                    <a:lumMod val="50000"/>
                  </a:schemeClr>
                </a:solidFill>
              </a:rPr>
              <a:t>extremes</a:t>
            </a:r>
            <a:r>
              <a:rPr lang="de-DE" sz="2400" dirty="0">
                <a:solidFill>
                  <a:schemeClr val="accent5">
                    <a:lumMod val="50000"/>
                  </a:schemeClr>
                </a:solidFill>
              </a:rPr>
              <a:t>  Wetter. Deshalb brauchen wir eine schnelle  </a:t>
            </a:r>
            <a:r>
              <a:rPr lang="de-DE" sz="2400" b="1" dirty="0">
                <a:solidFill>
                  <a:schemeClr val="accent5">
                    <a:lumMod val="50000"/>
                  </a:schemeClr>
                </a:solidFill>
              </a:rPr>
              <a:t>Reduzierung</a:t>
            </a:r>
            <a:r>
              <a:rPr lang="de-DE" sz="2400" dirty="0">
                <a:solidFill>
                  <a:schemeClr val="accent5">
                    <a:lumMod val="50000"/>
                  </a:schemeClr>
                </a:solidFill>
              </a:rPr>
              <a:t>  von Emissionen.  </a:t>
            </a:r>
          </a:p>
          <a:p>
            <a:endParaRPr lang="de-DE" sz="2400" dirty="0">
              <a:solidFill>
                <a:schemeClr val="accent5">
                  <a:lumMod val="50000"/>
                </a:schemeClr>
              </a:solidFill>
            </a:endParaRPr>
          </a:p>
          <a:p>
            <a:r>
              <a:rPr lang="de-DE" sz="2400" dirty="0">
                <a:solidFill>
                  <a:schemeClr val="accent5">
                    <a:lumMod val="50000"/>
                  </a:schemeClr>
                </a:solidFill>
              </a:rPr>
              <a:t>2021 hat Deutschland  </a:t>
            </a:r>
            <a:r>
              <a:rPr lang="de-DE" sz="2400" b="1" dirty="0">
                <a:solidFill>
                  <a:schemeClr val="accent5">
                    <a:lumMod val="50000"/>
                  </a:schemeClr>
                </a:solidFill>
              </a:rPr>
              <a:t>versprochen</a:t>
            </a:r>
            <a:r>
              <a:rPr lang="de-DE" sz="2400" dirty="0">
                <a:solidFill>
                  <a:schemeClr val="accent5">
                    <a:lumMod val="50000"/>
                  </a:schemeClr>
                </a:solidFill>
              </a:rPr>
              <a:t>,  bis 2045 klimaneutral* zu sein. Das wird   </a:t>
            </a:r>
            <a:r>
              <a:rPr lang="de-DE" sz="2400" b="1" dirty="0">
                <a:solidFill>
                  <a:schemeClr val="accent5">
                    <a:lumMod val="50000"/>
                  </a:schemeClr>
                </a:solidFill>
              </a:rPr>
              <a:t>schwierig</a:t>
            </a:r>
            <a:r>
              <a:rPr lang="de-DE" sz="2400" dirty="0">
                <a:solidFill>
                  <a:schemeClr val="accent5">
                    <a:lumMod val="50000"/>
                  </a:schemeClr>
                </a:solidFill>
              </a:rPr>
              <a:t>     sein und viel Geld kosten. Das Land muss jetzt mehr </a:t>
            </a:r>
            <a:r>
              <a:rPr lang="de-DE" sz="2400" b="1" dirty="0">
                <a:solidFill>
                  <a:schemeClr val="accent5">
                    <a:lumMod val="50000"/>
                  </a:schemeClr>
                </a:solidFill>
              </a:rPr>
              <a:t>grüne</a:t>
            </a:r>
            <a:r>
              <a:rPr lang="de-DE" sz="2400" dirty="0">
                <a:solidFill>
                  <a:schemeClr val="accent5">
                    <a:lumMod val="50000"/>
                  </a:schemeClr>
                </a:solidFill>
              </a:rPr>
              <a:t> Technologien und     </a:t>
            </a:r>
            <a:r>
              <a:rPr lang="de-DE" sz="2400" b="1" dirty="0">
                <a:solidFill>
                  <a:schemeClr val="accent5">
                    <a:lumMod val="50000"/>
                  </a:schemeClr>
                </a:solidFill>
              </a:rPr>
              <a:t>Infrastruktur   </a:t>
            </a:r>
            <a:r>
              <a:rPr lang="de-DE" sz="2400" dirty="0">
                <a:solidFill>
                  <a:schemeClr val="accent5">
                    <a:lumMod val="50000"/>
                  </a:schemeClr>
                </a:solidFill>
              </a:rPr>
              <a:t>   benutzen. </a:t>
            </a:r>
            <a:endParaRPr lang="en-US" sz="2400" dirty="0">
              <a:solidFill>
                <a:schemeClr val="accent5">
                  <a:lumMod val="50000"/>
                </a:schemeClr>
              </a:solidFill>
            </a:endParaRPr>
          </a:p>
        </p:txBody>
      </p:sp>
      <p:sp>
        <p:nvSpPr>
          <p:cNvPr id="6" name="Action Button: Custom 16">
            <a:hlinkClick r:id="" action="ppaction://noaction" highlightClick="1"/>
            <a:extLst>
              <a:ext uri="{FF2B5EF4-FFF2-40B4-BE49-F238E27FC236}">
                <a16:creationId xmlns:a16="http://schemas.microsoft.com/office/drawing/2014/main" id="{1CD6DD29-B729-46FE-9226-C944DA15FD69}"/>
              </a:ext>
            </a:extLst>
          </p:cNvPr>
          <p:cNvSpPr/>
          <p:nvPr/>
        </p:nvSpPr>
        <p:spPr>
          <a:xfrm>
            <a:off x="132551" y="27844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9" name="1.wav"/>
            </a:hlinkClick>
            <a:extLst>
              <a:ext uri="{FF2B5EF4-FFF2-40B4-BE49-F238E27FC236}">
                <a16:creationId xmlns:a16="http://schemas.microsoft.com/office/drawing/2014/main" id="{64F60579-82F0-48FB-8C54-179CF128027D}"/>
              </a:ext>
            </a:extLst>
          </p:cNvPr>
          <p:cNvSpPr/>
          <p:nvPr/>
        </p:nvSpPr>
        <p:spPr>
          <a:xfrm>
            <a:off x="132551" y="42846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TextBox 7">
            <a:extLst>
              <a:ext uri="{FF2B5EF4-FFF2-40B4-BE49-F238E27FC236}">
                <a16:creationId xmlns:a16="http://schemas.microsoft.com/office/drawing/2014/main" id="{BB3FE104-90ED-46E6-B3E8-318AABF6E43A}"/>
              </a:ext>
            </a:extLst>
          </p:cNvPr>
          <p:cNvSpPr txBox="1"/>
          <p:nvPr/>
        </p:nvSpPr>
        <p:spPr>
          <a:xfrm>
            <a:off x="2781327" y="2727603"/>
            <a:ext cx="3158837"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 _ _ _ _</a:t>
            </a:r>
          </a:p>
        </p:txBody>
      </p:sp>
      <p:sp>
        <p:nvSpPr>
          <p:cNvPr id="9" name="TextBox 8">
            <a:extLst>
              <a:ext uri="{FF2B5EF4-FFF2-40B4-BE49-F238E27FC236}">
                <a16:creationId xmlns:a16="http://schemas.microsoft.com/office/drawing/2014/main" id="{1B116D75-1C0B-4051-9C11-2318C260554A}"/>
              </a:ext>
            </a:extLst>
          </p:cNvPr>
          <p:cNvSpPr txBox="1"/>
          <p:nvPr/>
        </p:nvSpPr>
        <p:spPr>
          <a:xfrm>
            <a:off x="9026760" y="2742420"/>
            <a:ext cx="223023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1" name="TextBox 10">
            <a:extLst>
              <a:ext uri="{FF2B5EF4-FFF2-40B4-BE49-F238E27FC236}">
                <a16:creationId xmlns:a16="http://schemas.microsoft.com/office/drawing/2014/main" id="{5784D7BD-7391-476B-B029-41DBDDEFA7EE}"/>
              </a:ext>
            </a:extLst>
          </p:cNvPr>
          <p:cNvSpPr txBox="1"/>
          <p:nvPr/>
        </p:nvSpPr>
        <p:spPr>
          <a:xfrm>
            <a:off x="6096000" y="3529079"/>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2" name="TextBox 11">
            <a:extLst>
              <a:ext uri="{FF2B5EF4-FFF2-40B4-BE49-F238E27FC236}">
                <a16:creationId xmlns:a16="http://schemas.microsoft.com/office/drawing/2014/main" id="{C02334F5-6A90-457F-89B2-366967BFB166}"/>
              </a:ext>
            </a:extLst>
          </p:cNvPr>
          <p:cNvSpPr txBox="1"/>
          <p:nvPr/>
        </p:nvSpPr>
        <p:spPr>
          <a:xfrm>
            <a:off x="4132720" y="4237716"/>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3" name="TextBox 12">
            <a:extLst>
              <a:ext uri="{FF2B5EF4-FFF2-40B4-BE49-F238E27FC236}">
                <a16:creationId xmlns:a16="http://schemas.microsoft.com/office/drawing/2014/main" id="{743FC9A3-E8DF-4C43-AD71-F7F0BC324DCE}"/>
              </a:ext>
            </a:extLst>
          </p:cNvPr>
          <p:cNvSpPr txBox="1"/>
          <p:nvPr/>
        </p:nvSpPr>
        <p:spPr>
          <a:xfrm>
            <a:off x="1488683" y="4607048"/>
            <a:ext cx="190349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a:t>
            </a:r>
          </a:p>
        </p:txBody>
      </p:sp>
      <p:sp>
        <p:nvSpPr>
          <p:cNvPr id="14" name="TextBox 13">
            <a:extLst>
              <a:ext uri="{FF2B5EF4-FFF2-40B4-BE49-F238E27FC236}">
                <a16:creationId xmlns:a16="http://schemas.microsoft.com/office/drawing/2014/main" id="{AFA80ED7-219C-4E33-AC61-2C3BBE5DAF19}"/>
              </a:ext>
            </a:extLst>
          </p:cNvPr>
          <p:cNvSpPr txBox="1"/>
          <p:nvPr/>
        </p:nvSpPr>
        <p:spPr>
          <a:xfrm>
            <a:off x="748145" y="4977630"/>
            <a:ext cx="102798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a:t>
            </a:r>
          </a:p>
        </p:txBody>
      </p:sp>
      <p:sp>
        <p:nvSpPr>
          <p:cNvPr id="15" name="TextBox 14">
            <a:extLst>
              <a:ext uri="{FF2B5EF4-FFF2-40B4-BE49-F238E27FC236}">
                <a16:creationId xmlns:a16="http://schemas.microsoft.com/office/drawing/2014/main" id="{A66B03E6-8748-4A95-9097-8796479BD874}"/>
              </a:ext>
            </a:extLst>
          </p:cNvPr>
          <p:cNvSpPr txBox="1"/>
          <p:nvPr/>
        </p:nvSpPr>
        <p:spPr>
          <a:xfrm>
            <a:off x="4513028" y="4946353"/>
            <a:ext cx="253538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a:t>
            </a:r>
          </a:p>
        </p:txBody>
      </p:sp>
      <p:sp>
        <p:nvSpPr>
          <p:cNvPr id="16" name="Rectangle: Rounded Corners 15">
            <a:extLst>
              <a:ext uri="{FF2B5EF4-FFF2-40B4-BE49-F238E27FC236}">
                <a16:creationId xmlns:a16="http://schemas.microsoft.com/office/drawing/2014/main" id="{11E96BBA-1AB3-452C-B554-D8226CE97B2F}"/>
              </a:ext>
            </a:extLst>
          </p:cNvPr>
          <p:cNvSpPr/>
          <p:nvPr/>
        </p:nvSpPr>
        <p:spPr>
          <a:xfrm>
            <a:off x="8344453" y="2028924"/>
            <a:ext cx="3810970" cy="65700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Waldbrand</a:t>
            </a:r>
            <a:r>
              <a:rPr lang="en-GB" sz="2000" dirty="0"/>
              <a:t> – forest fire</a:t>
            </a:r>
          </a:p>
          <a:p>
            <a:pPr algn="ctr"/>
            <a:r>
              <a:rPr lang="en-GB" sz="2000" dirty="0"/>
              <a:t>*das Klima – climate</a:t>
            </a:r>
          </a:p>
        </p:txBody>
      </p:sp>
      <p:sp>
        <p:nvSpPr>
          <p:cNvPr id="17" name="TextBox 16">
            <a:extLst>
              <a:ext uri="{FF2B5EF4-FFF2-40B4-BE49-F238E27FC236}">
                <a16:creationId xmlns:a16="http://schemas.microsoft.com/office/drawing/2014/main" id="{F0A6EC4E-CF63-49B2-A78C-C7F484D6879A}"/>
              </a:ext>
            </a:extLst>
          </p:cNvPr>
          <p:cNvSpPr txBox="1"/>
          <p:nvPr/>
        </p:nvSpPr>
        <p:spPr>
          <a:xfrm>
            <a:off x="10302" y="1348490"/>
            <a:ext cx="6987178" cy="461665"/>
          </a:xfrm>
          <a:prstGeom prst="rect">
            <a:avLst/>
          </a:prstGeom>
          <a:noFill/>
        </p:spPr>
        <p:txBody>
          <a:bodyPr wrap="square" rtlCol="0">
            <a:spAutoFit/>
          </a:bodyPr>
          <a:lstStyle/>
          <a:p>
            <a:r>
              <a:rPr lang="de-DE" sz="2400" dirty="0">
                <a:solidFill>
                  <a:schemeClr val="accent5">
                    <a:lumMod val="50000"/>
                  </a:schemeClr>
                </a:solidFill>
              </a:rPr>
              <a:t>Hör zu. Schreib 1-8 und die Wörter, die fehlen.  </a:t>
            </a:r>
            <a:endParaRPr lang="en-US" sz="2400" dirty="0">
              <a:solidFill>
                <a:schemeClr val="accent5">
                  <a:lumMod val="50000"/>
                </a:schemeClr>
              </a:solidFill>
            </a:endParaRPr>
          </a:p>
        </p:txBody>
      </p:sp>
      <p:pic>
        <p:nvPicPr>
          <p:cNvPr id="21" name="Picture 20" descr="A picture containing shape&#10;&#10;Description automatically generated">
            <a:extLst>
              <a:ext uri="{FF2B5EF4-FFF2-40B4-BE49-F238E27FC236}">
                <a16:creationId xmlns:a16="http://schemas.microsoft.com/office/drawing/2014/main" id="{0D0EC9A6-7746-41A8-B947-0FB2AEAF2B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667" b="20289"/>
          <a:stretch/>
        </p:blipFill>
        <p:spPr>
          <a:xfrm>
            <a:off x="2974577" y="146918"/>
            <a:ext cx="2626034" cy="1102328"/>
          </a:xfrm>
          <a:prstGeom prst="rect">
            <a:avLst/>
          </a:prstGeom>
        </p:spPr>
      </p:pic>
      <p:pic>
        <p:nvPicPr>
          <p:cNvPr id="23" name="Picture 22" descr="Icon&#10;&#10;Description automatically generated">
            <a:extLst>
              <a:ext uri="{FF2B5EF4-FFF2-40B4-BE49-F238E27FC236}">
                <a16:creationId xmlns:a16="http://schemas.microsoft.com/office/drawing/2014/main" id="{4F10FD38-EB87-4214-B7BA-1A13EEC7B9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0472" y="292746"/>
            <a:ext cx="460248" cy="920496"/>
          </a:xfrm>
          <a:prstGeom prst="rect">
            <a:avLst/>
          </a:prstGeom>
        </p:spPr>
      </p:pic>
      <p:pic>
        <p:nvPicPr>
          <p:cNvPr id="20" name="9.3.2.1 slide 2 2.mp3" descr="9.3.2.1 slide 2 2.mp3">
            <a:hlinkClick r:id="" action="ppaction://media"/>
            <a:extLst>
              <a:ext uri="{FF2B5EF4-FFF2-40B4-BE49-F238E27FC236}">
                <a16:creationId xmlns:a16="http://schemas.microsoft.com/office/drawing/2014/main" id="{44F8BB0D-7C95-254E-A61F-4248B13C30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805" y="4862621"/>
            <a:ext cx="474063" cy="474063"/>
          </a:xfrm>
          <a:prstGeom prst="rect">
            <a:avLst/>
          </a:prstGeom>
        </p:spPr>
      </p:pic>
      <p:pic>
        <p:nvPicPr>
          <p:cNvPr id="22" name="9.3.2.1 slide 2 1.mp3" descr="9.3.2.1 slide 2 1.mp3">
            <a:hlinkClick r:id="" action="ppaction://media"/>
            <a:extLst>
              <a:ext uri="{FF2B5EF4-FFF2-40B4-BE49-F238E27FC236}">
                <a16:creationId xmlns:a16="http://schemas.microsoft.com/office/drawing/2014/main" id="{5908FEDA-9EB4-FE42-972E-BD9B907C123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784" y="3346485"/>
            <a:ext cx="473456" cy="473456"/>
          </a:xfrm>
          <a:prstGeom prst="rect">
            <a:avLst/>
          </a:prstGeom>
        </p:spPr>
      </p:pic>
      <p:sp>
        <p:nvSpPr>
          <p:cNvPr id="24" name="TextBox 23">
            <a:extLst>
              <a:ext uri="{FF2B5EF4-FFF2-40B4-BE49-F238E27FC236}">
                <a16:creationId xmlns:a16="http://schemas.microsoft.com/office/drawing/2014/main" id="{26EEB5D9-9473-4E91-A898-F3AAE5C12E62}"/>
              </a:ext>
            </a:extLst>
          </p:cNvPr>
          <p:cNvSpPr txBox="1"/>
          <p:nvPr/>
        </p:nvSpPr>
        <p:spPr>
          <a:xfrm>
            <a:off x="8916604" y="3107312"/>
            <a:ext cx="159327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a:t>
            </a:r>
          </a:p>
        </p:txBody>
      </p:sp>
    </p:spTree>
    <p:extLst>
      <p:ext uri="{BB962C8B-B14F-4D97-AF65-F5344CB8AC3E}">
        <p14:creationId xmlns:p14="http://schemas.microsoft.com/office/powerpoint/2010/main" val="15213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826"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3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0"/>
                </p:tgtEl>
              </p:cMediaNode>
            </p:audio>
            <p:audio>
              <p:cMediaNode vol="80000">
                <p:cTn id="44" fill="hold" display="0">
                  <p:stCondLst>
                    <p:cond delay="indefinite"/>
                  </p:stCondLst>
                  <p:endCondLst>
                    <p:cond evt="onStopAudio" delay="0">
                      <p:tgtEl>
                        <p:sldTgt/>
                      </p:tgtEl>
                    </p:cond>
                  </p:endCondLst>
                </p:cTn>
                <p:tgtEl>
                  <p:spTgt spid="22"/>
                </p:tgtEl>
              </p:cMediaNode>
            </p:audio>
          </p:childTnLst>
        </p:cTn>
      </p:par>
    </p:tnLst>
    <p:bldLst>
      <p:bldP spid="8" grpId="0" animBg="1"/>
      <p:bldP spid="9" grpId="0" animBg="1"/>
      <p:bldP spid="11" grpId="0" animBg="1"/>
      <p:bldP spid="12" grpId="0" animBg="1"/>
      <p:bldP spid="13" grpId="0" animBg="1"/>
      <p:bldP spid="14" grpId="0" animBg="1"/>
      <p:bldP spid="15"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2683243" y="311437"/>
            <a:ext cx="118490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Freunde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anmelden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angeben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hlinkClick r:id="" action="ppaction://noaction">
              <a:snd r:embed="rId4" name="9.3.2.1 slide 20 1.wav"/>
            </a:hlinkClick>
            <a:extLst>
              <a:ext uri="{FF2B5EF4-FFF2-40B4-BE49-F238E27FC236}">
                <a16:creationId xmlns:a16="http://schemas.microsoft.com/office/drawing/2014/main" id="{B9E673C0-B9C0-4CF0-9EB3-0B9F8242D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61" y="2412080"/>
            <a:ext cx="996360" cy="1016920"/>
          </a:xfrm>
          <a:prstGeom prst="rect">
            <a:avLst/>
          </a:prstGeom>
        </p:spPr>
      </p:pic>
      <p:sp>
        <p:nvSpPr>
          <p:cNvPr id="10" name="Speech Bubble: Rectangle with Corners Rounded 9">
            <a:hlinkClick r:id="" action="ppaction://noaction">
              <a:snd r:embed="rId4" name="9.3.2.1 slide 20 1.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Mia und Wolfgang Richter.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Forststraße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203,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Zehlendorf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2" name="Picture 11" descr="A picture containing text&#10;&#10;Description automatically generated">
            <a:hlinkClick r:id="" action="ppaction://noaction">
              <a:snd r:embed="rId6" name="9.3.2.1 slide 20 2.wav"/>
            </a:hlinkClick>
            <a:extLst>
              <a:ext uri="{FF2B5EF4-FFF2-40B4-BE49-F238E27FC236}">
                <a16:creationId xmlns:a16="http://schemas.microsoft.com/office/drawing/2014/main" id="{9D23AA59-0121-4253-B80B-C9D8AAACDC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994" y="3344940"/>
            <a:ext cx="822879" cy="1106905"/>
          </a:xfrm>
          <a:prstGeom prst="rect">
            <a:avLst/>
          </a:prstGeom>
        </p:spPr>
      </p:pic>
      <p:sp>
        <p:nvSpPr>
          <p:cNvPr id="53" name="Speech Bubble: Rectangle with Corners Rounded 52">
            <a:hlinkClick r:id="" action="ppaction://noaction">
              <a:snd r:embed="rId6" name="9.3.2.1 slide 20 2.wav"/>
            </a:hlinkClick>
            <a:extLst>
              <a:ext uri="{FF2B5EF4-FFF2-40B4-BE49-F238E27FC236}">
                <a16:creationId xmlns:a16="http://schemas.microsoft.com/office/drawing/2014/main" id="{CC3EE1A2-015E-4CA3-8277-A49E5385A294}"/>
              </a:ext>
            </a:extLst>
          </p:cNvPr>
          <p:cNvSpPr/>
          <p:nvPr/>
        </p:nvSpPr>
        <p:spPr>
          <a:xfrm>
            <a:off x="3617495" y="3686033"/>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Heidi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Schröder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Berner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314,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0" name="Picture 4" descr="Cartoon, Boy, Child, Character, Cute, Kid, Happy">
            <a:hlinkClick r:id="" action="ppaction://noaction">
              <a:snd r:embed="rId8" name="9.3.2.1 slide 20 3.wav"/>
            </a:hlinkClick>
            <a:extLst>
              <a:ext uri="{FF2B5EF4-FFF2-40B4-BE49-F238E27FC236}">
                <a16:creationId xmlns:a16="http://schemas.microsoft.com/office/drawing/2014/main" id="{4D9AAA5F-1071-4C6E-A717-AE7A7CCCAE9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1403"/>
          <a:stretch/>
        </p:blipFill>
        <p:spPr bwMode="auto">
          <a:xfrm>
            <a:off x="242388" y="4232567"/>
            <a:ext cx="1435138" cy="1106905"/>
          </a:xfrm>
          <a:prstGeom prst="rect">
            <a:avLst/>
          </a:prstGeom>
          <a:noFill/>
          <a:extLst>
            <a:ext uri="{909E8E84-426E-40DD-AFC4-6F175D3DCCD1}">
              <a14:hiddenFill xmlns:a14="http://schemas.microsoft.com/office/drawing/2010/main">
                <a:solidFill>
                  <a:srgbClr val="FFFFFF"/>
                </a:solidFill>
              </a14:hiddenFill>
            </a:ext>
          </a:extLst>
        </p:spPr>
      </p:pic>
      <p:sp>
        <p:nvSpPr>
          <p:cNvPr id="68" name="Speech Bubble: Rectangle with Corners Rounded 67">
            <a:hlinkClick r:id="" action="ppaction://noaction">
              <a:snd r:embed="rId8" name="9.3.2.1 slide 20 3.wav"/>
            </a:hlinkClick>
            <a:extLst>
              <a:ext uri="{FF2B5EF4-FFF2-40B4-BE49-F238E27FC236}">
                <a16:creationId xmlns:a16="http://schemas.microsoft.com/office/drawing/2014/main" id="{A88D97B6-A363-4E57-A97C-B42A06BFCA4E}"/>
              </a:ext>
            </a:extLst>
          </p:cNvPr>
          <p:cNvSpPr/>
          <p:nvPr/>
        </p:nvSpPr>
        <p:spPr>
          <a:xfrm>
            <a:off x="1677526" y="459894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Walter Schulte.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Riesaer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416,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Hellersdorf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9" name="Speech Bubble: Rectangle with Corners Rounded 68">
            <a:hlinkClick r:id="" action="ppaction://noaction">
              <a:snd r:embed="rId10" name="9.3.2.1 slide 20 4.wav"/>
            </a:hlinkClick>
            <a:extLst>
              <a:ext uri="{FF2B5EF4-FFF2-40B4-BE49-F238E27FC236}">
                <a16:creationId xmlns:a16="http://schemas.microsoft.com/office/drawing/2014/main" id="{BB6A5F4A-4F43-402E-8D5B-55D12DA496DD}"/>
              </a:ext>
            </a:extLst>
          </p:cNvPr>
          <p:cNvSpPr/>
          <p:nvPr/>
        </p:nvSpPr>
        <p:spPr>
          <a:xfrm>
            <a:off x="3617494" y="5511864"/>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Dieter Werner.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Raabestraße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632,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Hoppegarten</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2" name="Picture 6" descr="Growth, Man, Boy, Avatar, Boy Avatar, Male Avatar, Male">
            <a:hlinkClick r:id="" action="ppaction://noaction">
              <a:snd r:embed="rId10" name="9.3.2.1 slide 20 4.wav"/>
            </a:hlinkClick>
            <a:extLst>
              <a:ext uri="{FF2B5EF4-FFF2-40B4-BE49-F238E27FC236}">
                <a16:creationId xmlns:a16="http://schemas.microsoft.com/office/drawing/2014/main" id="{31172E32-2137-489D-8018-D3ECCEF54A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772" t="23838" r="29430" b="45566"/>
          <a:stretch/>
        </p:blipFill>
        <p:spPr bwMode="auto">
          <a:xfrm flipH="1">
            <a:off x="10514474" y="4984863"/>
            <a:ext cx="947364" cy="1069970"/>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B0F41961-D706-4A93-A044-880CEA22EE32}"/>
              </a:ext>
            </a:extLst>
          </p:cNvPr>
          <p:cNvSpPr/>
          <p:nvPr/>
        </p:nvSpPr>
        <p:spPr>
          <a:xfrm>
            <a:off x="6138344" y="1052614"/>
            <a:ext cx="5373529" cy="1510514"/>
          </a:xfrm>
          <a:prstGeom prst="wedgeRoundRectCallout">
            <a:avLst>
              <a:gd name="adj1" fmla="val -58836"/>
              <a:gd name="adj2" fmla="val 181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When spelling is important and the final –r might not be heard, German speakers often exaggerate it. Be helpful to your partner in the same way. </a:t>
            </a:r>
          </a:p>
        </p:txBody>
      </p:sp>
      <p:sp>
        <p:nvSpPr>
          <p:cNvPr id="16" name="TextBox 15">
            <a:extLst>
              <a:ext uri="{FF2B5EF4-FFF2-40B4-BE49-F238E27FC236}">
                <a16:creationId xmlns:a16="http://schemas.microsoft.com/office/drawing/2014/main" id="{AD107A9A-3767-4539-8F11-CB09DCF2C3EB}"/>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987BDB3-26B0-4030-B92E-9F22249EF75C}"/>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C7102F0-C6B4-431C-AC8B-F31972790B85}"/>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Graphic 7" descr="User">
            <a:extLst>
              <a:ext uri="{FF2B5EF4-FFF2-40B4-BE49-F238E27FC236}">
                <a16:creationId xmlns:a16="http://schemas.microsoft.com/office/drawing/2014/main" id="{2807847D-9DE2-4152-A4EF-1D02ED2721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4886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68" grpId="0" animBg="1"/>
      <p:bldP spid="69" grpId="0" animBg="1"/>
      <p:bldP spid="15" grpId="0" animBg="1"/>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9.3.2.1 slide 20 5.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Katja Nowak.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854, Grunewald.</a:t>
            </a:r>
          </a:p>
        </p:txBody>
      </p:sp>
      <p:sp>
        <p:nvSpPr>
          <p:cNvPr id="53" name="Speech Bubble: Rectangle with Corners Rounded 52">
            <a:hlinkClick r:id="" action="ppaction://noaction">
              <a:snd r:embed="rId5" name="9.3.2.1 slide 20 6.wav"/>
            </a:hlinkClick>
            <a:extLst>
              <a:ext uri="{FF2B5EF4-FFF2-40B4-BE49-F238E27FC236}">
                <a16:creationId xmlns:a16="http://schemas.microsoft.com/office/drawing/2014/main" id="{CC3EE1A2-015E-4CA3-8277-A49E5385A294}"/>
              </a:ext>
            </a:extLst>
          </p:cNvPr>
          <p:cNvSpPr/>
          <p:nvPr/>
        </p:nvSpPr>
        <p:spPr>
          <a:xfrm>
            <a:off x="3545305" y="3638551"/>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Mehmet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Bayrak</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Sundgauer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503,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8" name="Picture 7" descr="A cartoon of a person&#10;&#10;Description automatically generated with low confidence">
            <a:hlinkClick r:id="" action="ppaction://noaction">
              <a:snd r:embed="rId4" name="9.3.2.1 slide 20 5.wav"/>
            </a:hlinkClick>
            <a:extLst>
              <a:ext uri="{FF2B5EF4-FFF2-40B4-BE49-F238E27FC236}">
                <a16:creationId xmlns:a16="http://schemas.microsoft.com/office/drawing/2014/main" id="{E87DB8F5-BADD-4DA5-A800-E3ABD17E1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50" y="2388965"/>
            <a:ext cx="725740" cy="1141284"/>
          </a:xfrm>
          <a:prstGeom prst="rect">
            <a:avLst/>
          </a:prstGeom>
        </p:spPr>
      </p:pic>
      <p:pic>
        <p:nvPicPr>
          <p:cNvPr id="17" name="Picture 16" descr="A picture containing clipart&#10;&#10;Description automatically generated">
            <a:hlinkClick r:id="" action="ppaction://noaction">
              <a:snd r:embed="rId5" name="9.3.2.1 slide 20 6.wav"/>
            </a:hlinkClick>
            <a:extLst>
              <a:ext uri="{FF2B5EF4-FFF2-40B4-BE49-F238E27FC236}">
                <a16:creationId xmlns:a16="http://schemas.microsoft.com/office/drawing/2014/main" id="{396E10F7-570E-44FB-A052-CD8920FA7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053" y="2773118"/>
            <a:ext cx="1191403" cy="1474934"/>
          </a:xfrm>
          <a:prstGeom prst="rect">
            <a:avLst/>
          </a:prstGeom>
        </p:spPr>
      </p:pic>
      <p:sp>
        <p:nvSpPr>
          <p:cNvPr id="18" name="Speech Bubble: Rectangle with Corners Rounded 17">
            <a:hlinkClick r:id="" action="ppaction://noaction">
              <a:snd r:embed="rId8" name="9.3.2.1 slide 20 7.wav"/>
            </a:hlinkClick>
            <a:extLst>
              <a:ext uri="{FF2B5EF4-FFF2-40B4-BE49-F238E27FC236}">
                <a16:creationId xmlns:a16="http://schemas.microsoft.com/office/drawing/2014/main" id="{04E6B42A-72B0-4F9D-936D-4E43C40134FE}"/>
              </a:ext>
            </a:extLst>
          </p:cNvPr>
          <p:cNvSpPr/>
          <p:nvPr/>
        </p:nvSpPr>
        <p:spPr>
          <a:xfrm>
            <a:off x="1997242" y="4529762"/>
            <a:ext cx="6665495" cy="372979"/>
          </a:xfrm>
          <a:prstGeom prst="wedgeRoundRectCallout">
            <a:avLst>
              <a:gd name="adj1" fmla="val -52782"/>
              <a:gd name="adj2" fmla="val 2056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Uwe Müller. Kaiser-Friedrich-</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698, Charlottenburg.</a:t>
            </a:r>
          </a:p>
        </p:txBody>
      </p:sp>
      <p:pic>
        <p:nvPicPr>
          <p:cNvPr id="2050" name="Picture 2" descr="Boy, Man, Teen, Teenager, Young, Student">
            <a:hlinkClick r:id="" action="ppaction://noaction">
              <a:snd r:embed="rId8" name="9.3.2.1 slide 20 7.wav"/>
            </a:hlinkClick>
            <a:extLst>
              <a:ext uri="{FF2B5EF4-FFF2-40B4-BE49-F238E27FC236}">
                <a16:creationId xmlns:a16="http://schemas.microsoft.com/office/drawing/2014/main" id="{6923CBE3-9990-43F8-8B29-66F02CEE7F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9474"/>
          <a:stretch/>
        </p:blipFill>
        <p:spPr bwMode="auto">
          <a:xfrm>
            <a:off x="108284" y="4310701"/>
            <a:ext cx="1658353" cy="10124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rl, School, Child, Young, Happy, Expectantly">
            <a:hlinkClick r:id="" action="ppaction://noaction">
              <a:snd r:embed="rId10" name="9.3.2.1 slide 20 8.wav"/>
            </a:hlinkClick>
            <a:extLst>
              <a:ext uri="{FF2B5EF4-FFF2-40B4-BE49-F238E27FC236}">
                <a16:creationId xmlns:a16="http://schemas.microsoft.com/office/drawing/2014/main" id="{C1DFF8E1-5EB2-4081-92FB-1D0614CFCC1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5841"/>
          <a:stretch/>
        </p:blipFill>
        <p:spPr bwMode="auto">
          <a:xfrm>
            <a:off x="10688053" y="4902741"/>
            <a:ext cx="1132074" cy="110086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hlinkClick r:id="" action="ppaction://noaction">
              <a:snd r:embed="rId10" name="9.3.2.1 slide 20 8.wav"/>
            </a:hlinkClick>
            <a:extLst>
              <a:ext uri="{FF2B5EF4-FFF2-40B4-BE49-F238E27FC236}">
                <a16:creationId xmlns:a16="http://schemas.microsoft.com/office/drawing/2014/main" id="{378BB0AC-AB55-410B-B9A6-80A6C22FB478}"/>
              </a:ext>
            </a:extLst>
          </p:cNvPr>
          <p:cNvSpPr/>
          <p:nvPr/>
        </p:nvSpPr>
        <p:spPr>
          <a:xfrm>
            <a:off x="3457073" y="5323169"/>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Anneliese Krause.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Trelleborger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713,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Prenzlauerberg</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829FC1F9-3CB3-4EB1-8C3D-E8A2886386C6}"/>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6D9FBDC-1C0E-46E4-9CB7-5ADCFEFFC79A}"/>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670044D-D5CE-43BF-B343-D0B4FED0767B}"/>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Graphic 18" descr="User">
            <a:extLst>
              <a:ext uri="{FF2B5EF4-FFF2-40B4-BE49-F238E27FC236}">
                <a16:creationId xmlns:a16="http://schemas.microsoft.com/office/drawing/2014/main" id="{EB8B0495-BE1E-4680-9D13-E376C4B6E6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16675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18"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01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49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49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descr="you are here poi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descr="arrow pointing there"/>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morn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descr="clock 7 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descr="crosswor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descr="sombrar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descr="woman in dre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descr="pan pipes"/>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descr="fruit market"/>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38659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 new.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 new.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 new.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88760" y="-45653"/>
            <a:ext cx="2258579" cy="1802820"/>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42374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18383" y="198641"/>
            <a:ext cx="1985211" cy="131422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clock face with the hours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28660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3 Slide 35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2922</Words>
  <Application>Microsoft Macintosh PowerPoint</Application>
  <PresentationFormat>Widescreen</PresentationFormat>
  <Paragraphs>385</Paragraphs>
  <Slides>24</Slides>
  <Notes>24</Notes>
  <HiddenSlides>0</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Century Gothic</vt:lpstr>
      <vt:lpstr>Office Theme</vt:lpstr>
      <vt:lpstr>2_Office Theme</vt:lpstr>
      <vt:lpstr>German phonics collection</vt:lpstr>
      <vt:lpstr>vocalic [r]</vt:lpstr>
      <vt:lpstr>r </vt:lpstr>
      <vt:lpstr>r </vt:lpstr>
      <vt:lpstr>r </vt:lpstr>
      <vt:lpstr>r</vt:lpstr>
      <vt:lpstr>r</vt:lpstr>
      <vt:lpstr>r</vt:lpstr>
      <vt:lpstr>vocalic [r]</vt:lpstr>
      <vt:lpstr>Welcher R?</vt:lpstr>
      <vt:lpstr>vocalic [r]</vt:lpstr>
      <vt:lpstr>Phonetik - der Bodensee [1/2]</vt:lpstr>
      <vt:lpstr>Wie heißt die Band?</vt:lpstr>
      <vt:lpstr>vocalic [r]</vt:lpstr>
      <vt:lpstr>r </vt:lpstr>
      <vt:lpstr>r</vt:lpstr>
      <vt:lpstr>r</vt:lpstr>
      <vt:lpstr>r</vt:lpstr>
      <vt:lpstr>Phonetik</vt:lpstr>
      <vt:lpstr>Phonetik</vt:lpstr>
      <vt:lpstr>vocalic [r]</vt:lpstr>
      <vt:lpstr>Phonetik</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5</cp:revision>
  <dcterms:created xsi:type="dcterms:W3CDTF">2021-02-12T14:43:41Z</dcterms:created>
  <dcterms:modified xsi:type="dcterms:W3CDTF">2022-07-15T09:34:54Z</dcterms:modified>
</cp:coreProperties>
</file>